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11"/>
  </p:notesMasterIdLst>
  <p:sldIdLst>
    <p:sldId id="952" r:id="rId3"/>
    <p:sldId id="869" r:id="rId4"/>
    <p:sldId id="259" r:id="rId5"/>
    <p:sldId id="260" r:id="rId6"/>
    <p:sldId id="261" r:id="rId7"/>
    <p:sldId id="922" r:id="rId8"/>
    <p:sldId id="263" r:id="rId9"/>
    <p:sldId id="923" r:id="rId10"/>
    <p:sldId id="262" r:id="rId11"/>
    <p:sldId id="291" r:id="rId12"/>
    <p:sldId id="264" r:id="rId13"/>
    <p:sldId id="281" r:id="rId14"/>
    <p:sldId id="605" r:id="rId15"/>
    <p:sldId id="609" r:id="rId16"/>
    <p:sldId id="608" r:id="rId17"/>
    <p:sldId id="607" r:id="rId18"/>
    <p:sldId id="606" r:id="rId19"/>
    <p:sldId id="266" r:id="rId20"/>
    <p:sldId id="267" r:id="rId21"/>
    <p:sldId id="269" r:id="rId22"/>
    <p:sldId id="610" r:id="rId23"/>
    <p:sldId id="611" r:id="rId24"/>
    <p:sldId id="612" r:id="rId25"/>
    <p:sldId id="270" r:id="rId26"/>
    <p:sldId id="271" r:id="rId27"/>
    <p:sldId id="272" r:id="rId28"/>
    <p:sldId id="284" r:id="rId29"/>
    <p:sldId id="701" r:id="rId30"/>
    <p:sldId id="702" r:id="rId31"/>
    <p:sldId id="273" r:id="rId32"/>
    <p:sldId id="274" r:id="rId33"/>
    <p:sldId id="275" r:id="rId34"/>
    <p:sldId id="276" r:id="rId35"/>
    <p:sldId id="277" r:id="rId36"/>
    <p:sldId id="278" r:id="rId37"/>
    <p:sldId id="924" r:id="rId38"/>
    <p:sldId id="279" r:id="rId39"/>
    <p:sldId id="658" r:id="rId40"/>
    <p:sldId id="280" r:id="rId41"/>
    <p:sldId id="292" r:id="rId42"/>
    <p:sldId id="265" r:id="rId43"/>
    <p:sldId id="282" r:id="rId44"/>
    <p:sldId id="285" r:id="rId45"/>
    <p:sldId id="928" r:id="rId46"/>
    <p:sldId id="837" r:id="rId47"/>
    <p:sldId id="286" r:id="rId48"/>
    <p:sldId id="835" r:id="rId49"/>
    <p:sldId id="290" r:id="rId50"/>
    <p:sldId id="289" r:id="rId51"/>
    <p:sldId id="288" r:id="rId52"/>
    <p:sldId id="703" r:id="rId53"/>
    <p:sldId id="836" r:id="rId54"/>
    <p:sldId id="283" r:id="rId55"/>
    <p:sldId id="925" r:id="rId56"/>
    <p:sldId id="339" r:id="rId57"/>
    <p:sldId id="917" r:id="rId58"/>
    <p:sldId id="613" r:id="rId59"/>
    <p:sldId id="618" r:id="rId60"/>
    <p:sldId id="619" r:id="rId61"/>
    <p:sldId id="616" r:id="rId62"/>
    <p:sldId id="617" r:id="rId63"/>
    <p:sldId id="614" r:id="rId64"/>
    <p:sldId id="624" r:id="rId65"/>
    <p:sldId id="640" r:id="rId66"/>
    <p:sldId id="641" r:id="rId67"/>
    <p:sldId id="642" r:id="rId68"/>
    <p:sldId id="643" r:id="rId69"/>
    <p:sldId id="644" r:id="rId70"/>
    <p:sldId id="646" r:id="rId71"/>
    <p:sldId id="647" r:id="rId72"/>
    <p:sldId id="648" r:id="rId73"/>
    <p:sldId id="628" r:id="rId74"/>
    <p:sldId id="629" r:id="rId75"/>
    <p:sldId id="633" r:id="rId76"/>
    <p:sldId id="632" r:id="rId77"/>
    <p:sldId id="630" r:id="rId78"/>
    <p:sldId id="631" r:id="rId79"/>
    <p:sldId id="635" r:id="rId80"/>
    <p:sldId id="636" r:id="rId81"/>
    <p:sldId id="637" r:id="rId82"/>
    <p:sldId id="934" r:id="rId83"/>
    <p:sldId id="638" r:id="rId84"/>
    <p:sldId id="639" r:id="rId85"/>
    <p:sldId id="293" r:id="rId86"/>
    <p:sldId id="723" r:id="rId87"/>
    <p:sldId id="724" r:id="rId88"/>
    <p:sldId id="294" r:id="rId89"/>
    <p:sldId id="649" r:id="rId90"/>
    <p:sldId id="295" r:id="rId91"/>
    <p:sldId id="927" r:id="rId92"/>
    <p:sldId id="296" r:id="rId93"/>
    <p:sldId id="935" r:id="rId94"/>
    <p:sldId id="297" r:id="rId95"/>
    <p:sldId id="298" r:id="rId96"/>
    <p:sldId id="936" r:id="rId97"/>
    <p:sldId id="320" r:id="rId98"/>
    <p:sldId id="299" r:id="rId99"/>
    <p:sldId id="301" r:id="rId100"/>
    <p:sldId id="302" r:id="rId101"/>
    <p:sldId id="322" r:id="rId102"/>
    <p:sldId id="933" r:id="rId103"/>
    <p:sldId id="319" r:id="rId104"/>
    <p:sldId id="315" r:id="rId105"/>
    <p:sldId id="321" r:id="rId106"/>
    <p:sldId id="316" r:id="rId107"/>
    <p:sldId id="304" r:id="rId108"/>
    <p:sldId id="310" r:id="rId109"/>
    <p:sldId id="311" r:id="rId110"/>
    <p:sldId id="312" r:id="rId111"/>
    <p:sldId id="313" r:id="rId112"/>
    <p:sldId id="314" r:id="rId113"/>
    <p:sldId id="317" r:id="rId114"/>
    <p:sldId id="318" r:id="rId115"/>
    <p:sldId id="323" r:id="rId116"/>
    <p:sldId id="327" r:id="rId117"/>
    <p:sldId id="326" r:id="rId118"/>
    <p:sldId id="704" r:id="rId119"/>
    <p:sldId id="329" r:id="rId120"/>
    <p:sldId id="331" r:id="rId121"/>
    <p:sldId id="330" r:id="rId122"/>
    <p:sldId id="332" r:id="rId123"/>
    <p:sldId id="932" r:id="rId124"/>
    <p:sldId id="538" r:id="rId125"/>
    <p:sldId id="937" r:id="rId126"/>
    <p:sldId id="335" r:id="rId127"/>
    <p:sldId id="337" r:id="rId128"/>
    <p:sldId id="338" r:id="rId129"/>
    <p:sldId id="336" r:id="rId130"/>
    <p:sldId id="333" r:id="rId131"/>
    <p:sldId id="334" r:id="rId132"/>
    <p:sldId id="918" r:id="rId133"/>
    <p:sldId id="340" r:id="rId134"/>
    <p:sldId id="341" r:id="rId135"/>
    <p:sldId id="342" r:id="rId136"/>
    <p:sldId id="343" r:id="rId137"/>
    <p:sldId id="344" r:id="rId138"/>
    <p:sldId id="345" r:id="rId139"/>
    <p:sldId id="346" r:id="rId140"/>
    <p:sldId id="347" r:id="rId141"/>
    <p:sldId id="348" r:id="rId142"/>
    <p:sldId id="394" r:id="rId143"/>
    <p:sldId id="946" r:id="rId144"/>
    <p:sldId id="947" r:id="rId145"/>
    <p:sldId id="350" r:id="rId146"/>
    <p:sldId id="351" r:id="rId147"/>
    <p:sldId id="352" r:id="rId148"/>
    <p:sldId id="353" r:id="rId149"/>
    <p:sldId id="354" r:id="rId150"/>
    <p:sldId id="362" r:id="rId151"/>
    <p:sldId id="360" r:id="rId152"/>
    <p:sldId id="363" r:id="rId153"/>
    <p:sldId id="365" r:id="rId154"/>
    <p:sldId id="931" r:id="rId155"/>
    <p:sldId id="359" r:id="rId156"/>
    <p:sldId id="364" r:id="rId157"/>
    <p:sldId id="919" r:id="rId158"/>
    <p:sldId id="705" r:id="rId159"/>
    <p:sldId id="706" r:id="rId160"/>
    <p:sldId id="707" r:id="rId161"/>
    <p:sldId id="708" r:id="rId162"/>
    <p:sldId id="709" r:id="rId163"/>
    <p:sldId id="938" r:id="rId164"/>
    <p:sldId id="710" r:id="rId165"/>
    <p:sldId id="711" r:id="rId166"/>
    <p:sldId id="712" r:id="rId167"/>
    <p:sldId id="713" r:id="rId168"/>
    <p:sldId id="714" r:id="rId169"/>
    <p:sldId id="715" r:id="rId170"/>
    <p:sldId id="716" r:id="rId171"/>
    <p:sldId id="717" r:id="rId172"/>
    <p:sldId id="718" r:id="rId173"/>
    <p:sldId id="719" r:id="rId174"/>
    <p:sldId id="366" r:id="rId175"/>
    <p:sldId id="367" r:id="rId176"/>
    <p:sldId id="939" r:id="rId177"/>
    <p:sldId id="369" r:id="rId178"/>
    <p:sldId id="370" r:id="rId179"/>
    <p:sldId id="940" r:id="rId180"/>
    <p:sldId id="368" r:id="rId181"/>
    <p:sldId id="942" r:id="rId182"/>
    <p:sldId id="943" r:id="rId183"/>
    <p:sldId id="395" r:id="rId184"/>
    <p:sldId id="838" r:id="rId185"/>
    <p:sldId id="372" r:id="rId186"/>
    <p:sldId id="373" r:id="rId187"/>
    <p:sldId id="374" r:id="rId188"/>
    <p:sldId id="945" r:id="rId189"/>
    <p:sldId id="839" r:id="rId190"/>
    <p:sldId id="840" r:id="rId191"/>
    <p:sldId id="841" r:id="rId192"/>
    <p:sldId id="398" r:id="rId193"/>
    <p:sldId id="376" r:id="rId194"/>
    <p:sldId id="377" r:id="rId195"/>
    <p:sldId id="396" r:id="rId196"/>
    <p:sldId id="833" r:id="rId197"/>
    <p:sldId id="930" r:id="rId198"/>
    <p:sldId id="834" r:id="rId199"/>
    <p:sldId id="400" r:id="rId200"/>
    <p:sldId id="379" r:id="rId201"/>
    <p:sldId id="926" r:id="rId202"/>
    <p:sldId id="385" r:id="rId203"/>
    <p:sldId id="386" r:id="rId204"/>
    <p:sldId id="383" r:id="rId205"/>
    <p:sldId id="401" r:id="rId206"/>
    <p:sldId id="929" r:id="rId207"/>
    <p:sldId id="393" r:id="rId208"/>
    <p:sldId id="920" r:id="rId209"/>
    <p:sldId id="951" r:id="rId210"/>
  </p:sldIdLst>
  <p:sldSz cx="9144000" cy="6858000" type="screen4x3"/>
  <p:notesSz cx="6858000" cy="96377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CC0099"/>
    <a:srgbClr val="660066"/>
    <a:srgbClr val="008000"/>
    <a:srgbClr val="FF3300"/>
    <a:srgbClr val="FF9900"/>
    <a:srgbClr val="CC66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9" autoAdjust="0"/>
    <p:restoredTop sz="94790" autoAdjust="0"/>
  </p:normalViewPr>
  <p:slideViewPr>
    <p:cSldViewPr>
      <p:cViewPr>
        <p:scale>
          <a:sx n="75" d="100"/>
          <a:sy n="75" d="100"/>
        </p:scale>
        <p:origin x="-93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11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presProps" Target="presProps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theme" Target="theme/them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tableStyles" Target="tableStyles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1" tIns="45760" rIns="91521" bIns="45760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1" tIns="45760" rIns="91521" bIns="4576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5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9175" y="722313"/>
            <a:ext cx="4819650" cy="3614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78350"/>
            <a:ext cx="548640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1" tIns="45760" rIns="91521" bIns="45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35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1" tIns="45760" rIns="91521" bIns="45760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535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1" tIns="45760" rIns="91521" bIns="4576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A27A4370-CFC0-4753-B9F9-E95635934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6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787995-719A-4B74-98DA-8CB4116618F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43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60CFBC-30DD-4700-957C-9BFE93452797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630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60CFBC-30DD-4700-957C-9BFE93452797}" type="slidenum">
              <a:rPr lang="en-US" smtClean="0"/>
              <a:pPr/>
              <a:t>101</a:t>
            </a:fld>
            <a:endParaRPr lang="en-US" smtClean="0"/>
          </a:p>
        </p:txBody>
      </p:sp>
      <p:sp>
        <p:nvSpPr>
          <p:cNvPr id="630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C1F999-7107-41FE-914A-25449E0368B7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3E9228-4BCE-462D-91C6-D97FFEBD2641}" type="slidenum">
              <a:rPr lang="en-US" smtClean="0"/>
              <a:pPr/>
              <a:t>103</a:t>
            </a:fld>
            <a:endParaRPr lang="en-US" smtClean="0"/>
          </a:p>
        </p:txBody>
      </p:sp>
      <p:sp>
        <p:nvSpPr>
          <p:cNvPr id="632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2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F78DD-6CA7-43F8-AAE2-6B1E54C3E3AC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633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3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BB6FD-CBE0-4B17-8FF7-872373CAAD91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634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1FF82-E02F-4FC2-A38E-0B200E130813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635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5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66104-3145-4740-BEE4-6B532CE8D9C4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637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A1C84E-64BF-40A5-BF55-1EF68B62AB96}" type="slidenum">
              <a:rPr lang="en-US" smtClean="0"/>
              <a:pPr/>
              <a:t>108</a:t>
            </a:fld>
            <a:endParaRPr lang="en-US" smtClean="0"/>
          </a:p>
        </p:txBody>
      </p:sp>
      <p:sp>
        <p:nvSpPr>
          <p:cNvPr id="638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E8723-6390-459B-9099-9A2E3B6D87D9}" type="slidenum">
              <a:rPr lang="en-US" smtClean="0"/>
              <a:pPr/>
              <a:t>109</a:t>
            </a:fld>
            <a:endParaRPr lang="en-US" smtClean="0"/>
          </a:p>
        </p:txBody>
      </p:sp>
      <p:sp>
        <p:nvSpPr>
          <p:cNvPr id="640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0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2401FF-D8B8-4722-A584-422E8A1B0855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44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00A63-6F86-406F-83A7-C865D842AA80}" type="slidenum">
              <a:rPr lang="en-US" smtClean="0"/>
              <a:pPr/>
              <a:t>110</a:t>
            </a:fld>
            <a:endParaRPr lang="en-US" smtClean="0"/>
          </a:p>
        </p:txBody>
      </p:sp>
      <p:sp>
        <p:nvSpPr>
          <p:cNvPr id="641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1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33A82-CF50-44DA-8743-5E2CE69A4311}" type="slidenum">
              <a:rPr lang="en-US" smtClean="0"/>
              <a:pPr/>
              <a:t>111</a:t>
            </a:fld>
            <a:endParaRPr lang="en-US" smtClean="0"/>
          </a:p>
        </p:txBody>
      </p:sp>
      <p:sp>
        <p:nvSpPr>
          <p:cNvPr id="642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3EEF1F-7F8F-4E31-A537-703C13FF7120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64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E5166F-E97C-49D1-9477-EC94D3E0BBF7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64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17941-A3B7-4882-B601-F42968063EA1}" type="slidenum">
              <a:rPr lang="en-US" smtClean="0"/>
              <a:pPr/>
              <a:t>114</a:t>
            </a:fld>
            <a:endParaRPr lang="en-US" smtClean="0"/>
          </a:p>
        </p:txBody>
      </p:sp>
      <p:sp>
        <p:nvSpPr>
          <p:cNvPr id="64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FB1DC7-DE3D-4F2C-BEC0-378777DA27AD}" type="slidenum">
              <a:rPr lang="en-US" smtClean="0"/>
              <a:pPr/>
              <a:t>115</a:t>
            </a:fld>
            <a:endParaRPr lang="en-US" smtClean="0"/>
          </a:p>
        </p:txBody>
      </p:sp>
      <p:sp>
        <p:nvSpPr>
          <p:cNvPr id="64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40E2C-63CC-4FB8-BC9E-CD034BE9BBD4}" type="slidenum">
              <a:rPr lang="en-US" smtClean="0"/>
              <a:pPr/>
              <a:t>116</a:t>
            </a:fld>
            <a:endParaRPr lang="en-US" smtClean="0"/>
          </a:p>
        </p:txBody>
      </p:sp>
      <p:sp>
        <p:nvSpPr>
          <p:cNvPr id="64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A9EE8F-2290-4057-94F4-9B62C2AE248B}" type="slidenum">
              <a:rPr lang="en-US" smtClean="0"/>
              <a:pPr/>
              <a:t>117</a:t>
            </a:fld>
            <a:endParaRPr lang="en-US" smtClean="0"/>
          </a:p>
        </p:txBody>
      </p:sp>
      <p:sp>
        <p:nvSpPr>
          <p:cNvPr id="65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DEE6E8-0D6C-4578-B3B6-9B4A38B890E7}" type="slidenum">
              <a:rPr lang="en-US" smtClean="0"/>
              <a:pPr/>
              <a:t>119</a:t>
            </a:fld>
            <a:endParaRPr lang="en-US" smtClean="0"/>
          </a:p>
        </p:txBody>
      </p:sp>
      <p:sp>
        <p:nvSpPr>
          <p:cNvPr id="65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016608-3A83-43CD-B275-926F08CAED5C}" type="slidenum">
              <a:rPr lang="en-US" smtClean="0"/>
              <a:pPr/>
              <a:t>120</a:t>
            </a:fld>
            <a:endParaRPr lang="en-US" smtClean="0"/>
          </a:p>
        </p:txBody>
      </p:sp>
      <p:sp>
        <p:nvSpPr>
          <p:cNvPr id="65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AAF3C-A591-47B0-A031-982FFE8C42D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45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5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8D43F-3D27-41DB-B0C7-B648130C0EF7}" type="slidenum">
              <a:rPr lang="en-US" smtClean="0"/>
              <a:pPr/>
              <a:t>121</a:t>
            </a:fld>
            <a:endParaRPr lang="en-US" smtClean="0"/>
          </a:p>
        </p:txBody>
      </p:sp>
      <p:sp>
        <p:nvSpPr>
          <p:cNvPr id="65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8D43F-3D27-41DB-B0C7-B648130C0EF7}" type="slidenum">
              <a:rPr lang="en-US" smtClean="0"/>
              <a:pPr/>
              <a:t>122</a:t>
            </a:fld>
            <a:endParaRPr lang="en-US" smtClean="0"/>
          </a:p>
        </p:txBody>
      </p:sp>
      <p:sp>
        <p:nvSpPr>
          <p:cNvPr id="65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362EE9-3E8C-4B31-A679-DFEEF7A0DC5A}" type="slidenum">
              <a:rPr lang="en-US" smtClean="0"/>
              <a:pPr/>
              <a:t>123</a:t>
            </a:fld>
            <a:endParaRPr lang="en-US" smtClean="0"/>
          </a:p>
        </p:txBody>
      </p:sp>
      <p:sp>
        <p:nvSpPr>
          <p:cNvPr id="65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7345E-B24B-4709-9B0E-67E5CC5B4C0F}" type="slidenum">
              <a:rPr lang="en-US" smtClean="0"/>
              <a:pPr/>
              <a:t>124</a:t>
            </a:fld>
            <a:endParaRPr lang="en-US" smtClean="0"/>
          </a:p>
        </p:txBody>
      </p:sp>
      <p:sp>
        <p:nvSpPr>
          <p:cNvPr id="65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7345E-B24B-4709-9B0E-67E5CC5B4C0F}" type="slidenum">
              <a:rPr lang="en-US" smtClean="0"/>
              <a:pPr/>
              <a:t>125</a:t>
            </a:fld>
            <a:endParaRPr lang="en-US" smtClean="0"/>
          </a:p>
        </p:txBody>
      </p:sp>
      <p:sp>
        <p:nvSpPr>
          <p:cNvPr id="65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685F9-F47A-4687-AE53-C55841C735ED}" type="slidenum">
              <a:rPr lang="en-US" smtClean="0"/>
              <a:pPr/>
              <a:t>126</a:t>
            </a:fld>
            <a:endParaRPr lang="en-US" smtClean="0"/>
          </a:p>
        </p:txBody>
      </p:sp>
      <p:sp>
        <p:nvSpPr>
          <p:cNvPr id="65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AF9DAF-3E61-40A9-9418-47A18378883E}" type="slidenum">
              <a:rPr lang="en-US" smtClean="0"/>
              <a:pPr/>
              <a:t>127</a:t>
            </a:fld>
            <a:endParaRPr lang="en-US" smtClean="0"/>
          </a:p>
        </p:txBody>
      </p:sp>
      <p:sp>
        <p:nvSpPr>
          <p:cNvPr id="65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E609E-A7F9-4916-9984-D6E1F8802B29}" type="slidenum">
              <a:rPr lang="en-US" smtClean="0"/>
              <a:pPr/>
              <a:t>128</a:t>
            </a:fld>
            <a:endParaRPr lang="en-US" smtClean="0"/>
          </a:p>
        </p:txBody>
      </p:sp>
      <p:sp>
        <p:nvSpPr>
          <p:cNvPr id="66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E63DA6-D6A8-4512-8904-E56AF3554F31}" type="slidenum">
              <a:rPr lang="en-US" smtClean="0"/>
              <a:pPr/>
              <a:t>129</a:t>
            </a:fld>
            <a:endParaRPr lang="en-US" smtClean="0"/>
          </a:p>
        </p:txBody>
      </p:sp>
      <p:sp>
        <p:nvSpPr>
          <p:cNvPr id="66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21B488-3E6B-4D67-B03D-4ED5D0D057E3}" type="slidenum">
              <a:rPr lang="en-US" smtClean="0"/>
              <a:pPr/>
              <a:t>130</a:t>
            </a:fld>
            <a:endParaRPr lang="en-US" smtClean="0"/>
          </a:p>
        </p:txBody>
      </p:sp>
      <p:sp>
        <p:nvSpPr>
          <p:cNvPr id="66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3AF61-F117-4BA0-9A73-2CF4DD47F660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46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E8073-CDFE-488D-8BFD-5F28D871F129}" type="slidenum">
              <a:rPr lang="en-US" smtClean="0"/>
              <a:pPr/>
              <a:t>131</a:t>
            </a:fld>
            <a:endParaRPr lang="en-US" smtClean="0"/>
          </a:p>
        </p:txBody>
      </p:sp>
      <p:sp>
        <p:nvSpPr>
          <p:cNvPr id="66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A39E9D-9B61-4D9A-950F-84005487AE95}" type="slidenum">
              <a:rPr lang="en-US" smtClean="0"/>
              <a:pPr/>
              <a:t>132</a:t>
            </a:fld>
            <a:endParaRPr lang="en-US" smtClean="0"/>
          </a:p>
        </p:txBody>
      </p:sp>
      <p:sp>
        <p:nvSpPr>
          <p:cNvPr id="66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6B08A5-5779-4649-8FD3-2EFD9D153F5A}" type="slidenum">
              <a:rPr lang="en-US" smtClean="0"/>
              <a:pPr/>
              <a:t>133</a:t>
            </a:fld>
            <a:endParaRPr lang="en-US" smtClean="0"/>
          </a:p>
        </p:txBody>
      </p:sp>
      <p:sp>
        <p:nvSpPr>
          <p:cNvPr id="66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BB620-3058-4BB6-86BE-0DA51617821C}" type="slidenum">
              <a:rPr lang="en-US" smtClean="0"/>
              <a:pPr/>
              <a:t>134</a:t>
            </a:fld>
            <a:endParaRPr lang="en-US" smtClean="0"/>
          </a:p>
        </p:txBody>
      </p:sp>
      <p:sp>
        <p:nvSpPr>
          <p:cNvPr id="66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C4603A-1EB8-4236-8143-104985210539}" type="slidenum">
              <a:rPr lang="en-US" smtClean="0"/>
              <a:pPr/>
              <a:t>135</a:t>
            </a:fld>
            <a:endParaRPr lang="en-US" smtClean="0"/>
          </a:p>
        </p:txBody>
      </p:sp>
      <p:sp>
        <p:nvSpPr>
          <p:cNvPr id="66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B2921A-24E3-4AD5-B47F-B74410B7C978}" type="slidenum">
              <a:rPr lang="en-US" smtClean="0"/>
              <a:pPr/>
              <a:t>136</a:t>
            </a:fld>
            <a:endParaRPr lang="en-US" smtClean="0"/>
          </a:p>
        </p:txBody>
      </p:sp>
      <p:sp>
        <p:nvSpPr>
          <p:cNvPr id="66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115FD2-CB5C-422A-964E-49258FFB1E33}" type="slidenum">
              <a:rPr lang="en-US" smtClean="0"/>
              <a:pPr/>
              <a:t>137</a:t>
            </a:fld>
            <a:endParaRPr lang="en-US" smtClean="0"/>
          </a:p>
        </p:txBody>
      </p:sp>
      <p:sp>
        <p:nvSpPr>
          <p:cNvPr id="66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98F06-7293-4FE6-B766-A45C44670822}" type="slidenum">
              <a:rPr lang="en-US" smtClean="0"/>
              <a:pPr/>
              <a:t>138</a:t>
            </a:fld>
            <a:endParaRPr lang="en-US" smtClean="0"/>
          </a:p>
        </p:txBody>
      </p:sp>
      <p:sp>
        <p:nvSpPr>
          <p:cNvPr id="67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8CA7DF-5477-442C-87BA-0FD11BA65E19}" type="slidenum">
              <a:rPr lang="en-US" smtClean="0"/>
              <a:pPr/>
              <a:t>139</a:t>
            </a:fld>
            <a:endParaRPr lang="en-US" smtClean="0"/>
          </a:p>
        </p:txBody>
      </p:sp>
      <p:sp>
        <p:nvSpPr>
          <p:cNvPr id="67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5B606-B11F-452F-AEAA-562BEE4BAE10}" type="slidenum">
              <a:rPr lang="en-US" smtClean="0"/>
              <a:pPr/>
              <a:t>140</a:t>
            </a:fld>
            <a:endParaRPr lang="en-US" smtClean="0"/>
          </a:p>
        </p:txBody>
      </p:sp>
      <p:sp>
        <p:nvSpPr>
          <p:cNvPr id="67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BD6691-C8D6-48F0-9340-FAB66A0DDFDB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47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067B3D-B3BB-411B-BF69-C3F2AB62F005}" type="slidenum">
              <a:rPr lang="en-US" smtClean="0"/>
              <a:pPr/>
              <a:t>141</a:t>
            </a:fld>
            <a:endParaRPr lang="en-US" smtClean="0"/>
          </a:p>
        </p:txBody>
      </p:sp>
      <p:sp>
        <p:nvSpPr>
          <p:cNvPr id="67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E18B6-280E-4CA1-AF93-9AEA0ABD89A6}" type="slidenum">
              <a:rPr lang="en-US" smtClean="0"/>
              <a:pPr/>
              <a:t>142</a:t>
            </a:fld>
            <a:endParaRPr lang="en-US" smtClean="0"/>
          </a:p>
        </p:txBody>
      </p:sp>
      <p:sp>
        <p:nvSpPr>
          <p:cNvPr id="67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E18B6-280E-4CA1-AF93-9AEA0ABD89A6}" type="slidenum">
              <a:rPr lang="en-US" smtClean="0"/>
              <a:pPr/>
              <a:t>143</a:t>
            </a:fld>
            <a:endParaRPr lang="en-US" smtClean="0"/>
          </a:p>
        </p:txBody>
      </p:sp>
      <p:sp>
        <p:nvSpPr>
          <p:cNvPr id="67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108D3-C075-48DD-9B01-FED1C461F091}" type="slidenum">
              <a:rPr lang="en-US" smtClean="0"/>
              <a:pPr/>
              <a:t>144</a:t>
            </a:fld>
            <a:endParaRPr lang="en-US" smtClean="0"/>
          </a:p>
        </p:txBody>
      </p:sp>
      <p:sp>
        <p:nvSpPr>
          <p:cNvPr id="67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40D0A-8FA2-457F-B4D2-8AF10763B5E8}" type="slidenum">
              <a:rPr lang="en-US" smtClean="0"/>
              <a:pPr/>
              <a:t>145</a:t>
            </a:fld>
            <a:endParaRPr lang="en-US" smtClean="0"/>
          </a:p>
        </p:txBody>
      </p:sp>
      <p:sp>
        <p:nvSpPr>
          <p:cNvPr id="67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E9B63-3A18-48EA-8C05-92FA4D240C7F}" type="slidenum">
              <a:rPr lang="en-US" smtClean="0"/>
              <a:pPr/>
              <a:t>146</a:t>
            </a:fld>
            <a:endParaRPr lang="en-US" smtClean="0"/>
          </a:p>
        </p:txBody>
      </p:sp>
      <p:sp>
        <p:nvSpPr>
          <p:cNvPr id="67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138BDF-8F1F-44FD-B241-CC9215018116}" type="slidenum">
              <a:rPr lang="en-US" smtClean="0"/>
              <a:pPr/>
              <a:t>147</a:t>
            </a:fld>
            <a:endParaRPr lang="en-US" smtClean="0"/>
          </a:p>
        </p:txBody>
      </p:sp>
      <p:sp>
        <p:nvSpPr>
          <p:cNvPr id="67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75F0A9-59C9-4795-8712-11C1BFD74FDB}" type="slidenum">
              <a:rPr lang="en-US" smtClean="0"/>
              <a:pPr/>
              <a:t>148</a:t>
            </a:fld>
            <a:endParaRPr lang="en-US" smtClean="0"/>
          </a:p>
        </p:txBody>
      </p:sp>
      <p:sp>
        <p:nvSpPr>
          <p:cNvPr id="67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3E8CA1-5CF2-4760-BF05-66ED371354B5}" type="slidenum">
              <a:rPr lang="en-US" smtClean="0"/>
              <a:pPr/>
              <a:t>149</a:t>
            </a:fld>
            <a:endParaRPr lang="en-US" smtClean="0"/>
          </a:p>
        </p:txBody>
      </p:sp>
      <p:sp>
        <p:nvSpPr>
          <p:cNvPr id="68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DE708-87D8-4FB6-BF79-AEC4E608B85A}" type="slidenum">
              <a:rPr lang="en-US" smtClean="0"/>
              <a:pPr/>
              <a:t>150</a:t>
            </a:fld>
            <a:endParaRPr lang="en-US" smtClean="0"/>
          </a:p>
        </p:txBody>
      </p:sp>
      <p:sp>
        <p:nvSpPr>
          <p:cNvPr id="68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8F282-A051-464E-A539-A7074432F184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48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554A9-AABB-4BF4-A8BB-94D5BEAB6C4D}" type="slidenum">
              <a:rPr lang="en-US" smtClean="0"/>
              <a:pPr/>
              <a:t>151</a:t>
            </a:fld>
            <a:endParaRPr lang="en-US" smtClean="0"/>
          </a:p>
        </p:txBody>
      </p:sp>
      <p:sp>
        <p:nvSpPr>
          <p:cNvPr id="68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33FBA-3EBD-484C-AF90-1DE29A020F1E}" type="slidenum">
              <a:rPr lang="en-US" smtClean="0"/>
              <a:pPr/>
              <a:t>152</a:t>
            </a:fld>
            <a:endParaRPr lang="en-US" smtClean="0"/>
          </a:p>
        </p:txBody>
      </p:sp>
      <p:sp>
        <p:nvSpPr>
          <p:cNvPr id="68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33FBA-3EBD-484C-AF90-1DE29A020F1E}" type="slidenum">
              <a:rPr lang="en-US" smtClean="0"/>
              <a:pPr/>
              <a:t>153</a:t>
            </a:fld>
            <a:endParaRPr lang="en-US" smtClean="0"/>
          </a:p>
        </p:txBody>
      </p:sp>
      <p:sp>
        <p:nvSpPr>
          <p:cNvPr id="68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E59423-104B-4504-A7DC-716F2EB8069D}" type="slidenum">
              <a:rPr lang="en-US" smtClean="0"/>
              <a:pPr/>
              <a:t>154</a:t>
            </a:fld>
            <a:endParaRPr lang="en-US" smtClean="0"/>
          </a:p>
        </p:txBody>
      </p:sp>
      <p:sp>
        <p:nvSpPr>
          <p:cNvPr id="68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DB5BE-BB4E-4023-B6E2-98E5F0EA4331}" type="slidenum">
              <a:rPr lang="en-US" smtClean="0"/>
              <a:pPr/>
              <a:t>155</a:t>
            </a:fld>
            <a:endParaRPr lang="en-US" smtClean="0"/>
          </a:p>
        </p:txBody>
      </p:sp>
      <p:sp>
        <p:nvSpPr>
          <p:cNvPr id="68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802FA5-52FE-4BE4-97C7-7D9856D88231}" type="slidenum">
              <a:rPr lang="en-US" smtClean="0"/>
              <a:pPr/>
              <a:t>156</a:t>
            </a:fld>
            <a:endParaRPr lang="en-US" smtClean="0"/>
          </a:p>
        </p:txBody>
      </p:sp>
      <p:sp>
        <p:nvSpPr>
          <p:cNvPr id="68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F030D-E4EC-4203-9CB6-9CDD1E085A33}" type="slidenum">
              <a:rPr lang="en-US" smtClean="0"/>
              <a:pPr/>
              <a:t>157</a:t>
            </a:fld>
            <a:endParaRPr lang="en-US" smtClean="0"/>
          </a:p>
        </p:txBody>
      </p:sp>
      <p:sp>
        <p:nvSpPr>
          <p:cNvPr id="68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EF22B8-5555-4584-B162-FFC6B335C9FE}" type="slidenum">
              <a:rPr lang="en-US" smtClean="0"/>
              <a:pPr/>
              <a:t>158</a:t>
            </a:fld>
            <a:endParaRPr lang="en-US" smtClean="0"/>
          </a:p>
        </p:txBody>
      </p:sp>
      <p:sp>
        <p:nvSpPr>
          <p:cNvPr id="69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76BCD-0462-4919-A912-663D7EA21D2C}" type="slidenum">
              <a:rPr lang="en-US" smtClean="0"/>
              <a:pPr/>
              <a:t>159</a:t>
            </a:fld>
            <a:endParaRPr lang="en-US" smtClean="0"/>
          </a:p>
        </p:txBody>
      </p:sp>
      <p:sp>
        <p:nvSpPr>
          <p:cNvPr id="69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B9F64-BFBA-4B8A-85C0-EF3019D2A4E1}" type="slidenum">
              <a:rPr lang="en-US" smtClean="0"/>
              <a:pPr/>
              <a:t>160</a:t>
            </a:fld>
            <a:endParaRPr lang="en-US" smtClean="0"/>
          </a:p>
        </p:txBody>
      </p:sp>
      <p:sp>
        <p:nvSpPr>
          <p:cNvPr id="69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1E9CE-BB7C-4B26-80EA-6CB74C3D4CC1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49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CA10C8-7180-4BCB-95AC-8A1EE2AD3404}" type="slidenum">
              <a:rPr lang="en-US" smtClean="0"/>
              <a:pPr/>
              <a:t>161</a:t>
            </a:fld>
            <a:endParaRPr lang="en-US" smtClean="0"/>
          </a:p>
        </p:txBody>
      </p:sp>
      <p:sp>
        <p:nvSpPr>
          <p:cNvPr id="69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F14BB-4377-4C57-B2D8-10620ABAF9CE}" type="slidenum">
              <a:rPr lang="en-US" smtClean="0"/>
              <a:pPr/>
              <a:t>162</a:t>
            </a:fld>
            <a:endParaRPr lang="en-US" smtClean="0"/>
          </a:p>
        </p:txBody>
      </p:sp>
      <p:sp>
        <p:nvSpPr>
          <p:cNvPr id="69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F14BB-4377-4C57-B2D8-10620ABAF9CE}" type="slidenum">
              <a:rPr lang="en-US" smtClean="0"/>
              <a:pPr/>
              <a:t>163</a:t>
            </a:fld>
            <a:endParaRPr lang="en-US" smtClean="0"/>
          </a:p>
        </p:txBody>
      </p:sp>
      <p:sp>
        <p:nvSpPr>
          <p:cNvPr id="69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2762F0-F2C4-4D01-8102-6B782058A113}" type="slidenum">
              <a:rPr lang="en-US" smtClean="0"/>
              <a:pPr/>
              <a:t>164</a:t>
            </a:fld>
            <a:endParaRPr lang="en-US" smtClean="0"/>
          </a:p>
        </p:txBody>
      </p:sp>
      <p:sp>
        <p:nvSpPr>
          <p:cNvPr id="69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B5CC4-3850-42F4-8C3E-E50245AA3F8E}" type="slidenum">
              <a:rPr lang="en-US" smtClean="0"/>
              <a:pPr/>
              <a:t>165</a:t>
            </a:fld>
            <a:endParaRPr lang="en-US" smtClean="0"/>
          </a:p>
        </p:txBody>
      </p:sp>
      <p:sp>
        <p:nvSpPr>
          <p:cNvPr id="69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44E49-641C-4179-9D55-D0D024224200}" type="slidenum">
              <a:rPr lang="en-US" smtClean="0"/>
              <a:pPr/>
              <a:t>166</a:t>
            </a:fld>
            <a:endParaRPr lang="en-US" smtClean="0"/>
          </a:p>
        </p:txBody>
      </p:sp>
      <p:sp>
        <p:nvSpPr>
          <p:cNvPr id="69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AE6E3-C613-4C3F-8010-76C7CDEFC816}" type="slidenum">
              <a:rPr lang="en-US" smtClean="0"/>
              <a:pPr/>
              <a:t>167</a:t>
            </a:fld>
            <a:endParaRPr lang="en-US" smtClean="0"/>
          </a:p>
        </p:txBody>
      </p:sp>
      <p:sp>
        <p:nvSpPr>
          <p:cNvPr id="69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8D3DE2-A3C8-4E48-A0F1-3E8D866739E3}" type="slidenum">
              <a:rPr lang="en-US" smtClean="0"/>
              <a:pPr/>
              <a:t>168</a:t>
            </a:fld>
            <a:endParaRPr lang="en-US" smtClean="0"/>
          </a:p>
        </p:txBody>
      </p:sp>
      <p:sp>
        <p:nvSpPr>
          <p:cNvPr id="69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5C726-F05A-4223-BB1A-49A9E833B026}" type="slidenum">
              <a:rPr lang="en-US" smtClean="0"/>
              <a:pPr/>
              <a:t>169</a:t>
            </a:fld>
            <a:endParaRPr lang="en-US" smtClean="0"/>
          </a:p>
        </p:txBody>
      </p:sp>
      <p:sp>
        <p:nvSpPr>
          <p:cNvPr id="70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C5F2B6-1340-4B7C-B450-85EEF729D423}" type="slidenum">
              <a:rPr lang="en-US" smtClean="0"/>
              <a:pPr/>
              <a:t>170</a:t>
            </a:fld>
            <a:endParaRPr lang="en-US" smtClean="0"/>
          </a:p>
        </p:txBody>
      </p:sp>
      <p:sp>
        <p:nvSpPr>
          <p:cNvPr id="70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1439ED-5965-4632-8726-F809B049AA43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50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CE4066-5871-4241-8D35-1E084F910CE3}" type="slidenum">
              <a:rPr lang="en-US" smtClean="0"/>
              <a:pPr/>
              <a:t>171</a:t>
            </a:fld>
            <a:endParaRPr lang="en-US" smtClean="0"/>
          </a:p>
        </p:txBody>
      </p:sp>
      <p:sp>
        <p:nvSpPr>
          <p:cNvPr id="70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3EEDC7-423C-4EAE-88AE-9FCBAA13B6CE}" type="slidenum">
              <a:rPr lang="en-US" smtClean="0"/>
              <a:pPr/>
              <a:t>172</a:t>
            </a:fld>
            <a:endParaRPr lang="en-US" smtClean="0"/>
          </a:p>
        </p:txBody>
      </p:sp>
      <p:sp>
        <p:nvSpPr>
          <p:cNvPr id="70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79D9E-4179-4158-985B-A12EE6D53ECC}" type="slidenum">
              <a:rPr lang="en-US" smtClean="0"/>
              <a:pPr/>
              <a:t>173</a:t>
            </a:fld>
            <a:endParaRPr lang="en-US" smtClean="0"/>
          </a:p>
        </p:txBody>
      </p:sp>
      <p:sp>
        <p:nvSpPr>
          <p:cNvPr id="70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D92075-3BB8-4768-9A6B-90CF7D236176}" type="slidenum">
              <a:rPr lang="en-US" smtClean="0"/>
              <a:pPr/>
              <a:t>174</a:t>
            </a:fld>
            <a:endParaRPr lang="en-US" smtClean="0"/>
          </a:p>
        </p:txBody>
      </p:sp>
      <p:sp>
        <p:nvSpPr>
          <p:cNvPr id="70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D92075-3BB8-4768-9A6B-90CF7D236176}" type="slidenum">
              <a:rPr lang="en-US" smtClean="0"/>
              <a:pPr/>
              <a:t>175</a:t>
            </a:fld>
            <a:endParaRPr lang="en-US" smtClean="0"/>
          </a:p>
        </p:txBody>
      </p:sp>
      <p:sp>
        <p:nvSpPr>
          <p:cNvPr id="70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69C5E6-FCB0-44EE-9831-C1B441239E55}" type="slidenum">
              <a:rPr lang="en-US" smtClean="0"/>
              <a:pPr/>
              <a:t>176</a:t>
            </a:fld>
            <a:endParaRPr lang="en-US" smtClean="0"/>
          </a:p>
        </p:txBody>
      </p:sp>
      <p:sp>
        <p:nvSpPr>
          <p:cNvPr id="70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C5F54D-AF25-4127-B44C-C595C22C3770}" type="slidenum">
              <a:rPr lang="en-US" smtClean="0"/>
              <a:pPr/>
              <a:t>177</a:t>
            </a:fld>
            <a:endParaRPr lang="en-US" smtClean="0"/>
          </a:p>
        </p:txBody>
      </p:sp>
      <p:sp>
        <p:nvSpPr>
          <p:cNvPr id="70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C5F54D-AF25-4127-B44C-C595C22C3770}" type="slidenum">
              <a:rPr lang="en-US" smtClean="0"/>
              <a:pPr/>
              <a:t>178</a:t>
            </a:fld>
            <a:endParaRPr lang="en-US" smtClean="0"/>
          </a:p>
        </p:txBody>
      </p:sp>
      <p:sp>
        <p:nvSpPr>
          <p:cNvPr id="70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8EA7B-966B-49DA-8B23-F0868A4E8396}" type="slidenum">
              <a:rPr lang="en-US" smtClean="0"/>
              <a:pPr/>
              <a:t>179</a:t>
            </a:fld>
            <a:endParaRPr lang="en-US" smtClean="0"/>
          </a:p>
        </p:txBody>
      </p:sp>
      <p:sp>
        <p:nvSpPr>
          <p:cNvPr id="70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05FE47-7083-4E70-B9D0-BF01E8B6AE14}" type="slidenum">
              <a:rPr lang="en-US" smtClean="0"/>
              <a:pPr/>
              <a:t>182</a:t>
            </a:fld>
            <a:endParaRPr lang="en-US" smtClean="0"/>
          </a:p>
        </p:txBody>
      </p:sp>
      <p:sp>
        <p:nvSpPr>
          <p:cNvPr id="71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31C9B-662F-4E72-A644-3D1A865D067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51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87A9C-78B1-479A-BF8E-9D22FA3A9512}" type="slidenum">
              <a:rPr lang="en-US" smtClean="0"/>
              <a:pPr/>
              <a:t>183</a:t>
            </a:fld>
            <a:endParaRPr lang="en-US" smtClean="0"/>
          </a:p>
        </p:txBody>
      </p:sp>
      <p:sp>
        <p:nvSpPr>
          <p:cNvPr id="71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1935B8-7B38-4993-AB49-FC6F76A57A0C}" type="slidenum">
              <a:rPr lang="en-US" smtClean="0"/>
              <a:pPr/>
              <a:t>184</a:t>
            </a:fld>
            <a:endParaRPr lang="en-US" smtClean="0"/>
          </a:p>
        </p:txBody>
      </p:sp>
      <p:sp>
        <p:nvSpPr>
          <p:cNvPr id="71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A807D-4920-4372-9A67-7CF884B30C66}" type="slidenum">
              <a:rPr lang="en-US" smtClean="0"/>
              <a:pPr/>
              <a:t>185</a:t>
            </a:fld>
            <a:endParaRPr lang="en-US" smtClean="0"/>
          </a:p>
        </p:txBody>
      </p:sp>
      <p:sp>
        <p:nvSpPr>
          <p:cNvPr id="71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763B7-F238-4F9F-959A-D2084A5C493F}" type="slidenum">
              <a:rPr lang="en-US" smtClean="0"/>
              <a:pPr/>
              <a:t>186</a:t>
            </a:fld>
            <a:endParaRPr lang="en-US" smtClean="0"/>
          </a:p>
        </p:txBody>
      </p:sp>
      <p:sp>
        <p:nvSpPr>
          <p:cNvPr id="71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A807D-4920-4372-9A67-7CF884B30C66}" type="slidenum">
              <a:rPr lang="en-US" smtClean="0"/>
              <a:pPr/>
              <a:t>187</a:t>
            </a:fld>
            <a:endParaRPr lang="en-US" smtClean="0"/>
          </a:p>
        </p:txBody>
      </p:sp>
      <p:sp>
        <p:nvSpPr>
          <p:cNvPr id="71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5B0564-15DA-4850-A4D1-0A8C19771D79}" type="slidenum">
              <a:rPr lang="en-US" smtClean="0"/>
              <a:pPr/>
              <a:t>188</a:t>
            </a:fld>
            <a:endParaRPr lang="en-US" smtClean="0"/>
          </a:p>
        </p:txBody>
      </p:sp>
      <p:sp>
        <p:nvSpPr>
          <p:cNvPr id="71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1DE9C4-D148-4A39-B137-50465CE94710}" type="slidenum">
              <a:rPr lang="en-US" smtClean="0"/>
              <a:pPr/>
              <a:t>189</a:t>
            </a:fld>
            <a:endParaRPr lang="en-US" smtClean="0"/>
          </a:p>
        </p:txBody>
      </p:sp>
      <p:sp>
        <p:nvSpPr>
          <p:cNvPr id="71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97DED-D868-4BDF-B44B-9F8B8FDFCF74}" type="slidenum">
              <a:rPr lang="en-US" smtClean="0"/>
              <a:pPr/>
              <a:t>190</a:t>
            </a:fld>
            <a:endParaRPr lang="en-US" smtClean="0"/>
          </a:p>
        </p:txBody>
      </p:sp>
      <p:sp>
        <p:nvSpPr>
          <p:cNvPr id="71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810F42-E177-492F-9B63-5EAC2AAD7879}" type="slidenum">
              <a:rPr lang="en-US" smtClean="0"/>
              <a:pPr/>
              <a:t>191</a:t>
            </a:fld>
            <a:endParaRPr lang="en-US" smtClean="0"/>
          </a:p>
        </p:txBody>
      </p:sp>
      <p:sp>
        <p:nvSpPr>
          <p:cNvPr id="71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5F07F3-8E89-4510-9BDA-E96EED2DCE1D}" type="slidenum">
              <a:rPr lang="en-US" smtClean="0"/>
              <a:pPr/>
              <a:t>192</a:t>
            </a:fld>
            <a:endParaRPr lang="en-US" smtClean="0"/>
          </a:p>
        </p:txBody>
      </p:sp>
      <p:sp>
        <p:nvSpPr>
          <p:cNvPr id="72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8F9F40-6048-4B8B-8103-771E8DB8E97B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52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F042E-8BDD-4E67-9E68-21D19F51BE9B}" type="slidenum">
              <a:rPr lang="en-US" smtClean="0"/>
              <a:pPr/>
              <a:t>193</a:t>
            </a:fld>
            <a:endParaRPr lang="en-US" smtClean="0"/>
          </a:p>
        </p:txBody>
      </p:sp>
      <p:sp>
        <p:nvSpPr>
          <p:cNvPr id="72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75495-8173-4C11-A112-5A17EC75C7EC}" type="slidenum">
              <a:rPr lang="en-US" smtClean="0"/>
              <a:pPr/>
              <a:t>194</a:t>
            </a:fld>
            <a:endParaRPr lang="en-US" smtClean="0"/>
          </a:p>
        </p:txBody>
      </p:sp>
      <p:sp>
        <p:nvSpPr>
          <p:cNvPr id="72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32840F-57DD-4B9B-9CAE-FB96B6DCC6D6}" type="slidenum">
              <a:rPr lang="en-US" smtClean="0"/>
              <a:pPr/>
              <a:t>195</a:t>
            </a:fld>
            <a:endParaRPr lang="en-US" smtClean="0"/>
          </a:p>
        </p:txBody>
      </p:sp>
      <p:sp>
        <p:nvSpPr>
          <p:cNvPr id="72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32840F-57DD-4B9B-9CAE-FB96B6DCC6D6}" type="slidenum">
              <a:rPr lang="en-US" smtClean="0"/>
              <a:pPr/>
              <a:t>196</a:t>
            </a:fld>
            <a:endParaRPr lang="en-US" smtClean="0"/>
          </a:p>
        </p:txBody>
      </p:sp>
      <p:sp>
        <p:nvSpPr>
          <p:cNvPr id="72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46B49-C5E6-40E9-9D92-90CC86ACC547}" type="slidenum">
              <a:rPr lang="en-US" smtClean="0"/>
              <a:pPr/>
              <a:t>197</a:t>
            </a:fld>
            <a:endParaRPr lang="en-US" smtClean="0"/>
          </a:p>
        </p:txBody>
      </p:sp>
      <p:sp>
        <p:nvSpPr>
          <p:cNvPr id="72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71B26-111B-44E1-8F99-7D5E8531E458}" type="slidenum">
              <a:rPr lang="en-US" smtClean="0"/>
              <a:pPr/>
              <a:t>198</a:t>
            </a:fld>
            <a:endParaRPr lang="en-US" smtClean="0"/>
          </a:p>
        </p:txBody>
      </p:sp>
      <p:sp>
        <p:nvSpPr>
          <p:cNvPr id="72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7F43ED-04E8-49F6-8928-38EC59E4251F}" type="slidenum">
              <a:rPr lang="en-US" smtClean="0"/>
              <a:pPr/>
              <a:t>199</a:t>
            </a:fld>
            <a:endParaRPr lang="en-US" smtClean="0"/>
          </a:p>
        </p:txBody>
      </p:sp>
      <p:sp>
        <p:nvSpPr>
          <p:cNvPr id="72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7F43ED-04E8-49F6-8928-38EC59E4251F}" type="slidenum">
              <a:rPr lang="en-US" smtClean="0"/>
              <a:pPr/>
              <a:t>200</a:t>
            </a:fld>
            <a:endParaRPr lang="en-US" smtClean="0"/>
          </a:p>
        </p:txBody>
      </p:sp>
      <p:sp>
        <p:nvSpPr>
          <p:cNvPr id="72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6FF93-BF0E-4CD4-90AE-B9043BF3029B}" type="slidenum">
              <a:rPr lang="en-US" smtClean="0"/>
              <a:pPr/>
              <a:t>201</a:t>
            </a:fld>
            <a:endParaRPr lang="en-US" smtClean="0"/>
          </a:p>
        </p:txBody>
      </p:sp>
      <p:sp>
        <p:nvSpPr>
          <p:cNvPr id="73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B475C-66F5-4297-B5A3-A59E7ACB7F64}" type="slidenum">
              <a:rPr lang="en-US" smtClean="0"/>
              <a:pPr/>
              <a:t>202</a:t>
            </a:fld>
            <a:endParaRPr lang="en-US" smtClean="0"/>
          </a:p>
        </p:txBody>
      </p:sp>
      <p:sp>
        <p:nvSpPr>
          <p:cNvPr id="73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F3EF3B-28ED-4AC3-BB7B-E60E3634687A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537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B5BA6-9D3F-4EF8-9598-E3D2DFCDA820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53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7E090B-6C47-48F0-A556-D3B98E84EC5E}" type="slidenum">
              <a:rPr lang="en-US" smtClean="0"/>
              <a:pPr/>
              <a:t>203</a:t>
            </a:fld>
            <a:endParaRPr lang="en-US" smtClean="0"/>
          </a:p>
        </p:txBody>
      </p:sp>
      <p:sp>
        <p:nvSpPr>
          <p:cNvPr id="73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07AB3-E35A-4227-9958-9004FB8CBD66}" type="slidenum">
              <a:rPr lang="en-US" smtClean="0"/>
              <a:pPr/>
              <a:t>204</a:t>
            </a:fld>
            <a:endParaRPr lang="en-US" smtClean="0"/>
          </a:p>
        </p:txBody>
      </p:sp>
      <p:sp>
        <p:nvSpPr>
          <p:cNvPr id="73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07AB3-E35A-4227-9958-9004FB8CBD66}" type="slidenum">
              <a:rPr lang="en-US" smtClean="0"/>
              <a:pPr/>
              <a:t>205</a:t>
            </a:fld>
            <a:endParaRPr lang="en-US" smtClean="0"/>
          </a:p>
        </p:txBody>
      </p:sp>
      <p:sp>
        <p:nvSpPr>
          <p:cNvPr id="73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FB0D42-E0DC-462D-8F4F-7F339A632CE9}" type="slidenum">
              <a:rPr lang="en-US" smtClean="0"/>
              <a:pPr/>
              <a:t>206</a:t>
            </a:fld>
            <a:endParaRPr lang="en-US" smtClean="0"/>
          </a:p>
        </p:txBody>
      </p:sp>
      <p:sp>
        <p:nvSpPr>
          <p:cNvPr id="73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59B882-A6E0-4A40-A9F0-9040A3F5F45A}" type="slidenum">
              <a:rPr lang="en-US" smtClean="0"/>
              <a:pPr/>
              <a:t>207</a:t>
            </a:fld>
            <a:endParaRPr lang="en-US" smtClean="0"/>
          </a:p>
        </p:txBody>
      </p:sp>
      <p:sp>
        <p:nvSpPr>
          <p:cNvPr id="73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208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FC05CD-6A2A-4658-8793-1D135CF3DFDA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55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B51714-6A81-4B9F-991A-56735412BE0C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56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744E1A-2B3D-473D-91C7-DCD25474E893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57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05A95-49DA-4B2E-8FEC-FF68F0B165C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58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95A47-6004-4382-B0DA-AE62974BCB51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59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A59596-60A9-48B4-A095-847FF51A6167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60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C76F8-A359-4AAD-B4EA-E7F446F4D0A2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561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E573F-A978-495A-B65D-B6741E95ADDC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562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5FAE44-AD83-49D7-B280-9CF45D30D9B2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563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A97FF-2563-44EA-91E1-F5F93FB4FC76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538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96181-D252-4BEE-9E05-1ADD1381E761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564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4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16FF0F-304B-4ED8-84B7-BF40F9E0CBEA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565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F1627C-2960-48DE-9A28-F8D9EBD52D0A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566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ADDA25-B7C4-4746-A0E3-D8E8F4BBB914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567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EE2CE6-2034-43A9-91DD-2E360D0067AB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568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375E9-D926-4512-8487-F11C97155C63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569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375E9-D926-4512-8487-F11C97155C6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569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28FC9D-DEB0-4AB7-8D53-AD829DEBDECD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570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C7943D-D6AF-4551-90E7-7812245DD8FF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571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615747-C8E2-4E7A-88D6-7C9715D8DE60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572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2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6FF07A-FFDD-40F9-AB3F-E59A5D7EF9FD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539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30CA0-F630-4B52-9325-E344C8290E42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573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BBAEC8-02B1-4454-A22C-DF7755CF0AFB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574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4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6648EA-802A-42C9-8828-BCD8A7879DCD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575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8ED68-FFF3-46DC-AB00-E0767BF2BE22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576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8ED68-FFF3-46DC-AB00-E0767BF2BE22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576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83FE99-12CA-4FF3-BC0E-BADDFC3D64AB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21FA6-98C9-4E78-B845-B1E941349BC1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578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01AED-84B9-4E64-AFB5-DB5112B3FF1E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57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B795A8-4E04-4253-A412-15FBBDFBA10B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580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772560-81BB-45BA-9C5F-B24B1731DA53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581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BF230-8956-42F9-A0ED-C7D6BAA8DC42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540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4931E-6E15-4F0B-87E2-FD5639EF8905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582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2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C1E086-60DE-4A35-B6CA-1B1E9521D853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B241D5-CFD5-4E1D-8EAC-706E12B9634F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584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B181DC-B84C-4019-96BE-9682BA7EF30F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B181DC-B84C-4019-96BE-9682BA7EF30F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C07FC5-D1AB-4D31-BC66-131CB48F3390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586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E1C21-3F0D-4FD6-96C2-918C8839B9F5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587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234EA-70F9-4F11-A2B8-697293395ADD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588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9CBA5-5E85-4588-B052-BCA2DD093ABC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589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4CE1C3-E02C-4BB9-A2B1-70E6E03E10D0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590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BF230-8956-42F9-A0ED-C7D6BAA8DC42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540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3B26A-6F3B-4D3C-9ECD-5D93B4D17C50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591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1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06203A-439C-4C4D-A35C-116BBAD0C1B4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592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2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474FD-B4AE-465F-AF6E-86289E5531EB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593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BC831E-9027-46F6-BA29-FF061C6DC718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594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C00AA-A7FA-49E2-AC3F-87CE94BD5204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595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F189C-AECA-4BBA-866B-CFCED29146F2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596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6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46455-28A2-4224-82F6-42F7697FEDA6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598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E2CA7-A734-4D21-ACF3-3762876CDDE9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599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910F7-FCBD-431A-8FD7-C87451474012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600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276E6B-D22D-4272-BD58-E192D6D73988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154733-F46F-42D0-8226-F735DBE4A63F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41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4008F0-8499-430C-9E14-027EF51BA5FC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603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BBAD7F-5EA7-4E3A-8D40-A1FD91BF8845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604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CECDB3-1A79-4844-B18E-FC78D1E6B2DF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605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0ABF3-C8F1-44E7-895D-026232AC32F8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606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4D678-93F7-4EEA-B600-74615D8B2925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607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7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402C72-0D1E-4982-A97B-8925E7B2214A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608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78E1D-71C9-4D69-9E83-255ED187F1ED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609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9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2663A5-5672-42A0-A9C8-5CC550028372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610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0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8382D-F785-4E7D-BF5A-5D5B4A5F4384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611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1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D1BF91-06F7-4637-93B4-8C8D637495D9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612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154733-F46F-42D0-8226-F735DBE4A63F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41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BAD14-4407-4F2D-9F66-3B6529233242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613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DC7F5B-A1C8-46BA-B402-EA2D43A58C25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614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DC7F5B-A1C8-46BA-B402-EA2D43A58C25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614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ACA3F-D43F-4C03-8464-DF4FD7A7990F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615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2C2352-F864-4BE4-B225-9F6EE15C4346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616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518048-3109-4CAE-B261-698E70489372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617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9FC08-3765-47A8-9A7F-38B304536EAE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618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564B3-A581-470B-8F59-26F1EEAB0D20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DA9358-7087-40AC-91E2-04B992AD07C2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A9DB6B-1A53-4BFE-B58C-7759B99E1CDA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621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F6AD07-D42B-4430-90E3-975C1D600D9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42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A9DB6B-1A53-4BFE-B58C-7759B99E1CDA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621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DCF956-2B5B-444D-A939-E8A735D8A61E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2C104-1E56-4865-B6EB-489FD21D910B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623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3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2C104-1E56-4865-B6EB-489FD21D910B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623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3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99393-4E10-40C4-B808-7FA125FFB65A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624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99393-4E10-40C4-B808-7FA125FFB65A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624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5C824-FCD5-4AFB-B971-D70CC5080CCF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625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DF654-0833-4F0D-B6FD-5B1E308F6CBE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626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3775F9-5552-416A-ADAA-BF7915A6ACFA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628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2510EA-B44E-4A1D-9AB2-94DCF5DEA317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629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9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51A01-D354-4E6B-82CA-286ED9749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89712-C507-4E0B-A7A3-83D4130C8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25E85-8032-49D8-81A5-F9E5D58CB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37BA0-6FE4-4893-B846-AC22E0920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13625-B8F5-4EAA-AE09-650EAB40D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2072E-6079-4824-B0DE-A68616658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3266A-AD71-424C-959C-3F79A1D82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D2FE4-CB5B-42C9-9464-315BDF394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DA333-4984-42CA-B4DE-CCA083BD3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  <p:pic>
        <p:nvPicPr>
          <p:cNvPr id="4" name="Picture 3" descr="Λογότυπο Οικονομικού Πανεπιστημίου Αθηνών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309104" cy="1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07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1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A107A-27AA-4A08-8E6A-4B572A9D2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3568" y="2936925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3568" y="430507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pic>
        <p:nvPicPr>
          <p:cNvPr id="4" name="Picture 3" descr="Λογότυπο Οικονομικού Πανεπιστημίου Αθηνών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309104" cy="1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89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7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0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7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8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389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2370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83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4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BE538-7E34-4BB0-89E6-CCE152296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2F666-4921-43A9-A20D-CBF7C76E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5557A-ADB6-4A46-B53F-E94E08A14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52F-78D0-4534-A6E5-6D7F9806A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257E9-1E86-427B-A8B1-0F4A2F424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94389-33CD-4050-9975-7EA095F85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8720-74E1-412F-B3B5-EDCA7A2B5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4A66E9D-85FB-4576-A313-8039D27DA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C4726A-630D-4CB4-B088-BAB00F4188E9}" type="slidenum">
              <a:rPr lang="el-GR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86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2.wmf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4.png"/><Relationship Id="rId5" Type="http://schemas.openxmlformats.org/officeDocument/2006/relationships/image" Target="../media/image83.wmf"/><Relationship Id="rId4" Type="http://schemas.openxmlformats.org/officeDocument/2006/relationships/oleObject" Target="../embeddings/oleObject6.bin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Αρχιτεκτονική Υπολογιστών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l-GR" sz="2800" b="1" dirty="0"/>
              <a:t>Ενότητα </a:t>
            </a:r>
            <a:r>
              <a:rPr lang="en-US" sz="2800" b="1" dirty="0"/>
              <a:t># </a:t>
            </a:r>
            <a:r>
              <a:rPr lang="el-GR" sz="2800" b="1" dirty="0"/>
              <a:t>1:</a:t>
            </a:r>
            <a:r>
              <a:rPr lang="en-US" sz="2800" dirty="0"/>
              <a:t> </a:t>
            </a:r>
            <a:r>
              <a:rPr lang="el-GR" sz="2800" b="1" dirty="0"/>
              <a:t>Εισαγωγικές Έννοιες</a:t>
            </a:r>
            <a:endParaRPr lang="en-US" sz="2800" b="1" dirty="0"/>
          </a:p>
          <a:p>
            <a:r>
              <a:rPr lang="el-GR" sz="2800" b="1" dirty="0"/>
              <a:t>Διδάσκων: </a:t>
            </a:r>
            <a:r>
              <a:rPr lang="el-GR" sz="2800" dirty="0"/>
              <a:t>Γεώργιος Κ. Πολύζος</a:t>
            </a:r>
          </a:p>
          <a:p>
            <a:r>
              <a:rPr lang="el-GR" sz="2800" b="1" dirty="0"/>
              <a:t>Τμήμα: </a:t>
            </a:r>
            <a:r>
              <a:rPr lang="el-GR" sz="2800" dirty="0"/>
              <a:t>Πληροφορικής</a:t>
            </a:r>
          </a:p>
        </p:txBody>
      </p:sp>
      <p:pic>
        <p:nvPicPr>
          <p:cNvPr id="7" name="Picture 6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36025"/>
            <a:ext cx="1535430" cy="537210"/>
          </a:xfrm>
          <a:prstGeom prst="rect">
            <a:avLst/>
          </a:prstGeom>
        </p:spPr>
      </p:pic>
      <p:pic>
        <p:nvPicPr>
          <p:cNvPr id="5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13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85A62-D6F1-465E-BFDC-FA366F21A73D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Γιατί Αρχιτεκτονική Η/Υ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(6)</a:t>
            </a:r>
          </a:p>
        </p:txBody>
      </p:sp>
      <p:pic>
        <p:nvPicPr>
          <p:cNvPr id="23556" name="Picture 5" descr="Datapat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6400" y="2057400"/>
            <a:ext cx="6172200" cy="38306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630F6-7B8A-4CDB-8097-FDBE7D955B8C}" type="slidenum">
              <a:rPr lang="en-US"/>
              <a:pPr>
                <a:defRPr/>
              </a:pPr>
              <a:t>100</a:t>
            </a:fld>
            <a:endParaRPr lang="en-US"/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Μνήμη και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 (1)</a:t>
            </a:r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1125"/>
            <a:ext cx="8153400" cy="2611997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8-bit bytes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χρήσιμα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... οι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RAM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μνήμες χρησιμοποιούν αυτό το μέγεθος για ένα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el-G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του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MIPS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 words </a:t>
            </a:r>
            <a:r>
              <a:rPr lang="el-G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μνήμης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(32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bits)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630F6-7B8A-4CDB-8097-FDBE7D955B8C}" type="slidenum">
              <a:rPr lang="en-US"/>
              <a:pPr>
                <a:defRPr/>
              </a:pPr>
              <a:t>101</a:t>
            </a:fld>
            <a:endParaRPr lang="en-US"/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Μνήμη και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 (2)</a:t>
            </a:r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1125"/>
            <a:ext cx="8153400" cy="3793859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Τρόποι αποθήκευσης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alignment restrictions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Big Endian: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leftmost byte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είναι το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word address, IBM 360/370, Motorola 68k, MIPS,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Sparc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HP PA</a:t>
            </a:r>
          </a:p>
          <a:p>
            <a:pPr lvl="1" eaLnBrk="1" hangingPunct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Little Endian: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rightmost byte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είναι το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word address, Intel 80x86, DEC Vax, DEC Alpha (Windows NT)</a:t>
            </a:r>
          </a:p>
        </p:txBody>
      </p:sp>
    </p:spTree>
    <p:extLst>
      <p:ext uri="{BB962C8B-B14F-4D97-AF65-F5344CB8AC3E}">
        <p14:creationId xmlns:p14="http://schemas.microsoft.com/office/powerpoint/2010/main" val="3337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AD1B59-6B14-40F5-A309-1E07910CE0D9}" type="slidenum">
              <a:rPr lang="en-US"/>
              <a:pPr>
                <a:defRPr/>
              </a:pPr>
              <a:t>102</a:t>
            </a:fld>
            <a:endParaRPr lang="en-US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</a:rPr>
              <a:t>Αριθμητικές Εντολές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8458200" cy="5172698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MIPS assembly language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αριθμητική εντολή: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	$t0, $s1, $s2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	$t0, $s1, $s2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Κάθε εντολή χρειάζεται 32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bits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έχει 3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operands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destination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 source1    op    source2</a:t>
            </a:r>
          </a:p>
          <a:p>
            <a:pPr eaLnBrk="1" hangingPunct="1">
              <a:lnSpc>
                <a:spcPct val="9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Όλα τα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operands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βρίσκονται στο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register file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($t0, $s1, $s2)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του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datapath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–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χρησιμοποιούμε $ για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τους καταχωρητές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12241-3222-4363-AF31-FEC2974D40E0}" type="slidenum">
              <a:rPr lang="en-US"/>
              <a:pPr>
                <a:defRPr/>
              </a:pPr>
              <a:t>103</a:t>
            </a:fld>
            <a:endParaRPr lang="en-US"/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Εντολές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Store/Load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92750"/>
            <a:ext cx="8763000" cy="6065250"/>
          </a:xfrm>
          <a:noFill/>
        </p:spPr>
        <p:txBody>
          <a:bodyPr wrap="square" lIns="63500" tIns="25400" rIns="63500" bIns="2540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MIPS </a:t>
            </a:r>
            <a:r>
              <a:rPr lang="el-GR" dirty="0" smtClean="0"/>
              <a:t>έχει δυο εντολές για μεταφορά από/στη μνήμη 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l-GR" b="1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/>
              <a:t>lw</a:t>
            </a:r>
            <a:r>
              <a:rPr lang="en-US" dirty="0" smtClean="0"/>
              <a:t> $t0, 4($s3)  #load word from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dirty="0" err="1" smtClean="0"/>
              <a:t>sw</a:t>
            </a:r>
            <a:r>
              <a:rPr lang="en-US" dirty="0" smtClean="0"/>
              <a:t> $t0, 8($s3)  #store word to memory</a:t>
            </a:r>
          </a:p>
          <a:p>
            <a:pPr eaLnBrk="1" hangingPunct="1">
              <a:lnSpc>
                <a:spcPct val="9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Τα δεδομένα φορτώνονται από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ή αποθηκεύονται σε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ένα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register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στο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register file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το οποίο είναι μια διεύθυνση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5 bit address</a:t>
            </a:r>
            <a:endParaRPr lang="en-US" dirty="0">
              <a:latin typeface="Arial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dirty="0" smtClean="0">
                <a:latin typeface="Arial" pitchFamily="34" charset="0"/>
              </a:rPr>
              <a:t>Η </a:t>
            </a:r>
            <a:r>
              <a:rPr lang="el-GR" b="1" dirty="0" smtClean="0">
                <a:latin typeface="Arial" pitchFamily="34" charset="0"/>
              </a:rPr>
              <a:t>διεύθυνση</a:t>
            </a:r>
            <a:r>
              <a:rPr lang="en-US" b="1" dirty="0" smtClean="0">
                <a:latin typeface="Arial" pitchFamily="34" charset="0"/>
              </a:rPr>
              <a:t> </a:t>
            </a:r>
            <a:r>
              <a:rPr lang="el-GR" b="1" dirty="0" smtClean="0">
                <a:latin typeface="Arial" pitchFamily="34" charset="0"/>
              </a:rPr>
              <a:t>μνήμης (</a:t>
            </a:r>
            <a:r>
              <a:rPr lang="en-US" b="1" dirty="0" smtClean="0">
                <a:latin typeface="Arial" pitchFamily="34" charset="0"/>
              </a:rPr>
              <a:t>word)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</a:rPr>
              <a:t>είναι το </a:t>
            </a:r>
            <a:r>
              <a:rPr lang="en-US" dirty="0" smtClean="0">
                <a:latin typeface="Arial" pitchFamily="34" charset="0"/>
              </a:rPr>
              <a:t>32 bit address </a:t>
            </a:r>
            <a:r>
              <a:rPr lang="el-GR" dirty="0" smtClean="0">
                <a:latin typeface="Arial" pitchFamily="34" charset="0"/>
              </a:rPr>
              <a:t>προσθέτοντας το </a:t>
            </a:r>
            <a:r>
              <a:rPr lang="en-US" dirty="0" smtClean="0">
                <a:latin typeface="Arial" pitchFamily="34" charset="0"/>
              </a:rPr>
              <a:t>base address register </a:t>
            </a:r>
            <a:r>
              <a:rPr lang="el-GR" dirty="0" smtClean="0">
                <a:latin typeface="Arial" pitchFamily="34" charset="0"/>
              </a:rPr>
              <a:t>και το</a:t>
            </a:r>
            <a:r>
              <a:rPr lang="en-US" dirty="0" smtClean="0">
                <a:latin typeface="Arial" pitchFamily="34" charset="0"/>
              </a:rPr>
              <a:t> offset </a:t>
            </a:r>
          </a:p>
          <a:p>
            <a:pPr lvl="1" eaLnBrk="1" hangingPunct="1">
              <a:lnSpc>
                <a:spcPct val="90000"/>
              </a:lnSpc>
            </a:pPr>
            <a:r>
              <a:rPr lang="el-GR" dirty="0" smtClean="0">
                <a:latin typeface="Arial" pitchFamily="34" charset="0"/>
              </a:rPr>
              <a:t>Παράδειγμα:  </a:t>
            </a:r>
            <a:r>
              <a:rPr lang="en-US" b="1" dirty="0" smtClean="0">
                <a:latin typeface="Arial" pitchFamily="34" charset="0"/>
              </a:rPr>
              <a:t>8($s3) = </a:t>
            </a:r>
            <a:r>
              <a:rPr lang="el-GR" b="1" dirty="0" smtClean="0">
                <a:latin typeface="Arial" pitchFamily="34" charset="0"/>
              </a:rPr>
              <a:t>περιεχόμενο μνήμης{</a:t>
            </a:r>
            <a:r>
              <a:rPr lang="en-US" b="1" dirty="0" smtClean="0">
                <a:latin typeface="Arial" pitchFamily="34" charset="0"/>
              </a:rPr>
              <a:t>8 + </a:t>
            </a:r>
            <a:r>
              <a:rPr lang="el-GR" b="1" dirty="0" smtClean="0">
                <a:latin typeface="Arial" pitchFamily="34" charset="0"/>
              </a:rPr>
              <a:t>περιεχόμενο(</a:t>
            </a:r>
            <a:r>
              <a:rPr lang="en-US" b="1" dirty="0" smtClean="0">
                <a:latin typeface="Arial" pitchFamily="34" charset="0"/>
              </a:rPr>
              <a:t>s3)</a:t>
            </a:r>
            <a:r>
              <a:rPr lang="el-GR" b="1" dirty="0" smtClean="0">
                <a:latin typeface="Arial" pitchFamily="34" charset="0"/>
              </a:rPr>
              <a:t>}</a:t>
            </a:r>
            <a:endParaRPr lang="en-US" b="1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8791" y="6248400"/>
            <a:ext cx="1905000" cy="457200"/>
          </a:xfrm>
        </p:spPr>
        <p:txBody>
          <a:bodyPr/>
          <a:lstStyle/>
          <a:p>
            <a:pPr>
              <a:defRPr/>
            </a:pPr>
            <a:fld id="{B1D96DB1-DB13-4EDC-8A30-6807B299AFA3}" type="slidenum">
              <a:rPr lang="en-US"/>
              <a:pPr>
                <a:defRPr/>
              </a:pPr>
              <a:t>104</a:t>
            </a:fld>
            <a:endParaRPr lang="en-US" dirty="0"/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MIPS Instruction Set</a:t>
            </a:r>
          </a:p>
        </p:txBody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848600" cy="12954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 smtClean="0"/>
              <a:t>Load/Store Instruction Format (</a:t>
            </a:r>
            <a:r>
              <a:rPr lang="en-US" b="1" dirty="0" smtClean="0">
                <a:solidFill>
                  <a:srgbClr val="FF9900"/>
                </a:solidFill>
              </a:rPr>
              <a:t>I-</a:t>
            </a:r>
            <a:r>
              <a:rPr lang="el-GR" b="1" dirty="0" smtClean="0">
                <a:solidFill>
                  <a:srgbClr val="FF9900"/>
                </a:solidFill>
              </a:rPr>
              <a:t>εντολές</a:t>
            </a:r>
            <a:r>
              <a:rPr lang="en-US" dirty="0" smtClean="0"/>
              <a:t>):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			</a:t>
            </a:r>
            <a:r>
              <a:rPr lang="en-US" sz="2800" b="1" dirty="0" err="1" smtClean="0"/>
              <a:t>lw</a:t>
            </a:r>
            <a:r>
              <a:rPr lang="en-US" sz="2800" b="1" dirty="0" smtClean="0"/>
              <a:t> </a:t>
            </a:r>
            <a:r>
              <a:rPr lang="el-GR" sz="2800" b="1" dirty="0" smtClean="0"/>
              <a:t> </a:t>
            </a:r>
            <a:r>
              <a:rPr lang="en-US" sz="2800" b="1" dirty="0" smtClean="0"/>
              <a:t>$t0,</a:t>
            </a:r>
            <a:r>
              <a:rPr lang="el-GR" sz="2800" b="1" dirty="0" smtClean="0"/>
              <a:t> </a:t>
            </a:r>
            <a:r>
              <a:rPr lang="en-US" sz="2800" b="1" dirty="0" smtClean="0"/>
              <a:t> </a:t>
            </a:r>
            <a:r>
              <a:rPr lang="el-GR" sz="2800" b="1" dirty="0" smtClean="0"/>
              <a:t>  </a:t>
            </a:r>
            <a:r>
              <a:rPr lang="en-US" sz="2800" b="1" dirty="0" smtClean="0"/>
              <a:t>24</a:t>
            </a:r>
            <a:r>
              <a:rPr lang="el-GR" sz="2800" b="1" dirty="0" smtClean="0"/>
              <a:t>  </a:t>
            </a:r>
            <a:r>
              <a:rPr lang="en-US" sz="2800" b="1" dirty="0" smtClean="0"/>
              <a:t>($s2)</a:t>
            </a:r>
          </a:p>
        </p:txBody>
      </p:sp>
      <p:grpSp>
        <p:nvGrpSpPr>
          <p:cNvPr id="109573" name="Group 4" descr="mips instruction set"/>
          <p:cNvGrpSpPr>
            <a:grpSpLocks/>
          </p:cNvGrpSpPr>
          <p:nvPr/>
        </p:nvGrpSpPr>
        <p:grpSpPr bwMode="auto">
          <a:xfrm>
            <a:off x="1600200" y="2286000"/>
            <a:ext cx="5791200" cy="366713"/>
            <a:chOff x="1056" y="3024"/>
            <a:chExt cx="3648" cy="231"/>
          </a:xfrm>
        </p:grpSpPr>
        <p:sp>
          <p:nvSpPr>
            <p:cNvPr id="109620" name="Rectangle 5"/>
            <p:cNvSpPr>
              <a:spLocks noChangeArrowheads="1"/>
            </p:cNvSpPr>
            <p:nvPr/>
          </p:nvSpPr>
          <p:spPr bwMode="auto">
            <a:xfrm>
              <a:off x="1056" y="3024"/>
              <a:ext cx="3648" cy="1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9621" name="Line 6"/>
            <p:cNvSpPr>
              <a:spLocks noChangeShapeType="1"/>
            </p:cNvSpPr>
            <p:nvPr/>
          </p:nvSpPr>
          <p:spPr bwMode="auto">
            <a:xfrm>
              <a:off x="1728" y="3024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22" name="Line 7"/>
            <p:cNvSpPr>
              <a:spLocks noChangeShapeType="1"/>
            </p:cNvSpPr>
            <p:nvPr/>
          </p:nvSpPr>
          <p:spPr bwMode="auto">
            <a:xfrm>
              <a:off x="2300" y="3025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23" name="Line 8"/>
            <p:cNvSpPr>
              <a:spLocks noChangeShapeType="1"/>
            </p:cNvSpPr>
            <p:nvPr/>
          </p:nvSpPr>
          <p:spPr bwMode="auto">
            <a:xfrm>
              <a:off x="2876" y="3025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24" name="Text Box 9"/>
            <p:cNvSpPr txBox="1">
              <a:spLocks noChangeArrowheads="1"/>
            </p:cNvSpPr>
            <p:nvPr/>
          </p:nvSpPr>
          <p:spPr bwMode="auto">
            <a:xfrm>
              <a:off x="1200" y="3024"/>
              <a:ext cx="2980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669900"/>
                  </a:solidFill>
                  <a:latin typeface="Arial" pitchFamily="34" charset="0"/>
                  <a:cs typeface="Arial" pitchFamily="34" charset="0"/>
                </a:rPr>
                <a:t>op            rs             rt                16 bit offset</a:t>
              </a:r>
            </a:p>
          </p:txBody>
        </p:sp>
      </p:grpSp>
      <p:grpSp>
        <p:nvGrpSpPr>
          <p:cNvPr id="2" name="Group 1" descr="mips instruction set"/>
          <p:cNvGrpSpPr/>
          <p:nvPr/>
        </p:nvGrpSpPr>
        <p:grpSpPr>
          <a:xfrm>
            <a:off x="2057400" y="1524000"/>
            <a:ext cx="4114800" cy="762000"/>
            <a:chOff x="2057400" y="1524000"/>
            <a:chExt cx="4114800" cy="762000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057400" y="1524000"/>
              <a:ext cx="1981200" cy="762000"/>
              <a:chOff x="1296" y="1008"/>
              <a:chExt cx="1248" cy="480"/>
            </a:xfrm>
          </p:grpSpPr>
          <p:sp>
            <p:nvSpPr>
              <p:cNvPr id="109618" name="Oval 11"/>
              <p:cNvSpPr>
                <a:spLocks noChangeArrowheads="1"/>
              </p:cNvSpPr>
              <p:nvPr/>
            </p:nvSpPr>
            <p:spPr bwMode="auto">
              <a:xfrm>
                <a:off x="2112" y="1008"/>
                <a:ext cx="432" cy="192"/>
              </a:xfrm>
              <a:prstGeom prst="ellips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9619" name="Line 12"/>
              <p:cNvSpPr>
                <a:spLocks noChangeShapeType="1"/>
              </p:cNvSpPr>
              <p:nvPr/>
            </p:nvSpPr>
            <p:spPr bwMode="auto">
              <a:xfrm flipH="1">
                <a:off x="1296" y="1200"/>
                <a:ext cx="960" cy="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4876800" y="1524000"/>
              <a:ext cx="914400" cy="762000"/>
              <a:chOff x="3072" y="1008"/>
              <a:chExt cx="576" cy="480"/>
            </a:xfrm>
          </p:grpSpPr>
          <p:sp>
            <p:nvSpPr>
              <p:cNvPr id="109616" name="Oval 14"/>
              <p:cNvSpPr>
                <a:spLocks noChangeArrowheads="1"/>
              </p:cNvSpPr>
              <p:nvPr/>
            </p:nvSpPr>
            <p:spPr bwMode="auto">
              <a:xfrm>
                <a:off x="3072" y="1008"/>
                <a:ext cx="384" cy="19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9617" name="Line 15"/>
              <p:cNvSpPr>
                <a:spLocks noChangeShapeType="1"/>
              </p:cNvSpPr>
              <p:nvPr/>
            </p:nvSpPr>
            <p:spPr bwMode="auto">
              <a:xfrm>
                <a:off x="3312" y="1200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124200" y="1524000"/>
              <a:ext cx="3048000" cy="762000"/>
              <a:chOff x="1968" y="1008"/>
              <a:chExt cx="1920" cy="480"/>
            </a:xfrm>
          </p:grpSpPr>
          <p:sp>
            <p:nvSpPr>
              <p:cNvPr id="109614" name="Oval 17"/>
              <p:cNvSpPr>
                <a:spLocks noChangeArrowheads="1"/>
              </p:cNvSpPr>
              <p:nvPr/>
            </p:nvSpPr>
            <p:spPr bwMode="auto">
              <a:xfrm>
                <a:off x="3456" y="1008"/>
                <a:ext cx="432" cy="19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9615" name="Line 18"/>
              <p:cNvSpPr>
                <a:spLocks noChangeShapeType="1"/>
              </p:cNvSpPr>
              <p:nvPr/>
            </p:nvSpPr>
            <p:spPr bwMode="auto">
              <a:xfrm flipH="1">
                <a:off x="1968" y="1200"/>
                <a:ext cx="1632" cy="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4038600" y="1524000"/>
              <a:ext cx="685800" cy="762000"/>
              <a:chOff x="2544" y="1008"/>
              <a:chExt cx="432" cy="480"/>
            </a:xfrm>
          </p:grpSpPr>
          <p:sp>
            <p:nvSpPr>
              <p:cNvPr id="109612" name="Oval 20"/>
              <p:cNvSpPr>
                <a:spLocks noChangeArrowheads="1"/>
              </p:cNvSpPr>
              <p:nvPr/>
            </p:nvSpPr>
            <p:spPr bwMode="auto">
              <a:xfrm>
                <a:off x="2544" y="1008"/>
                <a:ext cx="432" cy="19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09613" name="Line 21"/>
              <p:cNvSpPr>
                <a:spLocks noChangeShapeType="1"/>
              </p:cNvSpPr>
              <p:nvPr/>
            </p:nvSpPr>
            <p:spPr bwMode="auto">
              <a:xfrm flipH="1">
                <a:off x="2592" y="1200"/>
                <a:ext cx="192" cy="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7" name="Group 22" descr="mips instruction set"/>
          <p:cNvGrpSpPr>
            <a:grpSpLocks/>
          </p:cNvGrpSpPr>
          <p:nvPr/>
        </p:nvGrpSpPr>
        <p:grpSpPr bwMode="auto">
          <a:xfrm>
            <a:off x="838200" y="2951163"/>
            <a:ext cx="7431088" cy="3902075"/>
            <a:chOff x="528" y="1859"/>
            <a:chExt cx="4681" cy="2458"/>
          </a:xfrm>
        </p:grpSpPr>
        <p:sp>
          <p:nvSpPr>
            <p:cNvPr id="109592" name="Rectangle 23"/>
            <p:cNvSpPr>
              <a:spLocks noChangeArrowheads="1"/>
            </p:cNvSpPr>
            <p:nvPr/>
          </p:nvSpPr>
          <p:spPr bwMode="auto">
            <a:xfrm>
              <a:off x="3248" y="2051"/>
              <a:ext cx="1008" cy="19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9593" name="Rectangle 24"/>
            <p:cNvSpPr>
              <a:spLocks noChangeArrowheads="1"/>
            </p:cNvSpPr>
            <p:nvPr/>
          </p:nvSpPr>
          <p:spPr bwMode="auto">
            <a:xfrm>
              <a:off x="3440" y="1859"/>
              <a:ext cx="632" cy="2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800" b="1">
                  <a:latin typeface="Arial" pitchFamily="34" charset="0"/>
                  <a:cs typeface="Arial" pitchFamily="34" charset="0"/>
                </a:rPr>
                <a:t>Memory</a:t>
              </a:r>
            </a:p>
          </p:txBody>
        </p:sp>
        <p:sp>
          <p:nvSpPr>
            <p:cNvPr id="109594" name="Rectangle 25"/>
            <p:cNvSpPr>
              <a:spLocks noChangeArrowheads="1"/>
            </p:cNvSpPr>
            <p:nvPr/>
          </p:nvSpPr>
          <p:spPr bwMode="auto">
            <a:xfrm>
              <a:off x="3584" y="3971"/>
              <a:ext cx="360" cy="2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  <p:sp>
          <p:nvSpPr>
            <p:cNvPr id="109595" name="Rectangle 26"/>
            <p:cNvSpPr>
              <a:spLocks noChangeArrowheads="1"/>
            </p:cNvSpPr>
            <p:nvPr/>
          </p:nvSpPr>
          <p:spPr bwMode="auto">
            <a:xfrm>
              <a:off x="4256" y="3936"/>
              <a:ext cx="953" cy="3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800" dirty="0">
                  <a:latin typeface="Arial" pitchFamily="34" charset="0"/>
                  <a:cs typeface="Arial" pitchFamily="34" charset="0"/>
                </a:rPr>
                <a:t>word 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address</a:t>
              </a:r>
              <a:endParaRPr lang="el-GR" sz="1800" dirty="0" smtClean="0">
                <a:latin typeface="Arial" pitchFamily="34" charset="0"/>
                <a:cs typeface="Arial" pitchFamily="34" charset="0"/>
              </a:endParaRPr>
            </a:p>
            <a:p>
              <a:pPr eaLnBrk="0" hangingPunct="0"/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1800" dirty="0">
                  <a:latin typeface="Arial" pitchFamily="34" charset="0"/>
                  <a:cs typeface="Arial" pitchFamily="34" charset="0"/>
                </a:rPr>
                <a:t>hex)</a:t>
              </a:r>
            </a:p>
          </p:txBody>
        </p:sp>
        <p:sp>
          <p:nvSpPr>
            <p:cNvPr id="109596" name="Rectangle 27"/>
            <p:cNvSpPr>
              <a:spLocks noChangeArrowheads="1"/>
            </p:cNvSpPr>
            <p:nvPr/>
          </p:nvSpPr>
          <p:spPr bwMode="auto">
            <a:xfrm>
              <a:off x="4304" y="3779"/>
              <a:ext cx="872" cy="2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0x00000000</a:t>
              </a:r>
            </a:p>
          </p:txBody>
        </p:sp>
        <p:sp>
          <p:nvSpPr>
            <p:cNvPr id="109597" name="Rectangle 28"/>
            <p:cNvSpPr>
              <a:spLocks noChangeArrowheads="1"/>
            </p:cNvSpPr>
            <p:nvPr/>
          </p:nvSpPr>
          <p:spPr bwMode="auto">
            <a:xfrm>
              <a:off x="4304" y="3635"/>
              <a:ext cx="872" cy="2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800" dirty="0">
                  <a:latin typeface="Arial" pitchFamily="34" charset="0"/>
                  <a:cs typeface="Arial" pitchFamily="34" charset="0"/>
                </a:rPr>
                <a:t>0x00000004</a:t>
              </a:r>
            </a:p>
          </p:txBody>
        </p:sp>
        <p:sp>
          <p:nvSpPr>
            <p:cNvPr id="109598" name="Rectangle 29"/>
            <p:cNvSpPr>
              <a:spLocks noChangeArrowheads="1"/>
            </p:cNvSpPr>
            <p:nvPr/>
          </p:nvSpPr>
          <p:spPr bwMode="auto">
            <a:xfrm>
              <a:off x="4304" y="3491"/>
              <a:ext cx="872" cy="2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0x00000008</a:t>
              </a:r>
            </a:p>
          </p:txBody>
        </p:sp>
        <p:sp>
          <p:nvSpPr>
            <p:cNvPr id="109599" name="Rectangle 30"/>
            <p:cNvSpPr>
              <a:spLocks noChangeArrowheads="1"/>
            </p:cNvSpPr>
            <p:nvPr/>
          </p:nvSpPr>
          <p:spPr bwMode="auto">
            <a:xfrm>
              <a:off x="4304" y="3347"/>
              <a:ext cx="864" cy="2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0x0000000c</a:t>
              </a:r>
            </a:p>
          </p:txBody>
        </p:sp>
        <p:sp>
          <p:nvSpPr>
            <p:cNvPr id="109600" name="Rectangle 31"/>
            <p:cNvSpPr>
              <a:spLocks noChangeArrowheads="1"/>
            </p:cNvSpPr>
            <p:nvPr/>
          </p:nvSpPr>
          <p:spPr bwMode="auto">
            <a:xfrm>
              <a:off x="4304" y="2038"/>
              <a:ext cx="832" cy="2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0xf f f f f f f f</a:t>
              </a:r>
            </a:p>
          </p:txBody>
        </p:sp>
        <p:sp>
          <p:nvSpPr>
            <p:cNvPr id="109601" name="Line 32"/>
            <p:cNvSpPr>
              <a:spLocks noChangeShapeType="1"/>
            </p:cNvSpPr>
            <p:nvPr/>
          </p:nvSpPr>
          <p:spPr bwMode="auto">
            <a:xfrm>
              <a:off x="2912" y="3040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02" name="Line 33"/>
            <p:cNvSpPr>
              <a:spLocks noChangeShapeType="1"/>
            </p:cNvSpPr>
            <p:nvPr/>
          </p:nvSpPr>
          <p:spPr bwMode="auto">
            <a:xfrm>
              <a:off x="3248" y="2944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03" name="Line 34"/>
            <p:cNvSpPr>
              <a:spLocks noChangeShapeType="1"/>
            </p:cNvSpPr>
            <p:nvPr/>
          </p:nvSpPr>
          <p:spPr bwMode="auto">
            <a:xfrm>
              <a:off x="3248" y="3088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04" name="Line 35"/>
            <p:cNvSpPr>
              <a:spLocks noChangeShapeType="1"/>
            </p:cNvSpPr>
            <p:nvPr/>
          </p:nvSpPr>
          <p:spPr bwMode="auto">
            <a:xfrm>
              <a:off x="3248" y="3827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05" name="Line 36"/>
            <p:cNvSpPr>
              <a:spLocks noChangeShapeType="1"/>
            </p:cNvSpPr>
            <p:nvPr/>
          </p:nvSpPr>
          <p:spPr bwMode="auto">
            <a:xfrm>
              <a:off x="3248" y="3683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06" name="Line 37"/>
            <p:cNvSpPr>
              <a:spLocks noChangeShapeType="1"/>
            </p:cNvSpPr>
            <p:nvPr/>
          </p:nvSpPr>
          <p:spPr bwMode="auto">
            <a:xfrm>
              <a:off x="3248" y="3539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07" name="Line 38"/>
            <p:cNvSpPr>
              <a:spLocks noChangeShapeType="1"/>
            </p:cNvSpPr>
            <p:nvPr/>
          </p:nvSpPr>
          <p:spPr bwMode="auto">
            <a:xfrm>
              <a:off x="3248" y="3395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08" name="Rectangle 39"/>
            <p:cNvSpPr>
              <a:spLocks noChangeArrowheads="1"/>
            </p:cNvSpPr>
            <p:nvPr/>
          </p:nvSpPr>
          <p:spPr bwMode="auto">
            <a:xfrm>
              <a:off x="2576" y="2944"/>
              <a:ext cx="368" cy="2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>
                  <a:latin typeface="Courier New" pitchFamily="49" charset="0"/>
                  <a:cs typeface="Arial" pitchFamily="34" charset="0"/>
                </a:rPr>
                <a:t>$s2</a:t>
              </a:r>
            </a:p>
          </p:txBody>
        </p:sp>
        <p:sp>
          <p:nvSpPr>
            <p:cNvPr id="109609" name="Rectangle 40"/>
            <p:cNvSpPr>
              <a:spLocks noChangeArrowheads="1"/>
            </p:cNvSpPr>
            <p:nvPr/>
          </p:nvSpPr>
          <p:spPr bwMode="auto">
            <a:xfrm>
              <a:off x="4304" y="2896"/>
              <a:ext cx="872" cy="2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0x12004094</a:t>
              </a:r>
            </a:p>
          </p:txBody>
        </p:sp>
        <p:sp>
          <p:nvSpPr>
            <p:cNvPr id="109610" name="Line 41"/>
            <p:cNvSpPr>
              <a:spLocks noChangeShapeType="1"/>
            </p:cNvSpPr>
            <p:nvPr/>
          </p:nvSpPr>
          <p:spPr bwMode="auto">
            <a:xfrm>
              <a:off x="3248" y="2182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11" name="Rectangle 42"/>
            <p:cNvSpPr>
              <a:spLocks noChangeArrowheads="1"/>
            </p:cNvSpPr>
            <p:nvPr/>
          </p:nvSpPr>
          <p:spPr bwMode="auto">
            <a:xfrm>
              <a:off x="528" y="2016"/>
              <a:ext cx="2028" cy="2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dirty="0">
                  <a:latin typeface="Courier New" pitchFamily="49" charset="0"/>
                  <a:cs typeface="Arial" pitchFamily="34" charset="0"/>
                </a:rPr>
                <a:t>24($s2)= 24</a:t>
              </a:r>
              <a:r>
                <a:rPr lang="en-US" baseline="-25000" dirty="0">
                  <a:latin typeface="Courier New" pitchFamily="49" charset="0"/>
                  <a:cs typeface="Arial" pitchFamily="34" charset="0"/>
                </a:rPr>
                <a:t>10</a:t>
              </a:r>
              <a:r>
                <a:rPr lang="en-US" dirty="0">
                  <a:latin typeface="Courier New" pitchFamily="49" charset="0"/>
                  <a:cs typeface="Arial" pitchFamily="34" charset="0"/>
                </a:rPr>
                <a:t> + $s2 =</a:t>
              </a:r>
            </a:p>
          </p:txBody>
        </p:sp>
      </p:grpSp>
      <p:grpSp>
        <p:nvGrpSpPr>
          <p:cNvPr id="8" name="Group 43" descr="mips instruction set"/>
          <p:cNvGrpSpPr>
            <a:grpSpLocks/>
          </p:cNvGrpSpPr>
          <p:nvPr/>
        </p:nvGrpSpPr>
        <p:grpSpPr bwMode="auto">
          <a:xfrm>
            <a:off x="762000" y="3886200"/>
            <a:ext cx="3052763" cy="1511300"/>
            <a:chOff x="432" y="1920"/>
            <a:chExt cx="1923" cy="952"/>
          </a:xfrm>
        </p:grpSpPr>
        <p:sp>
          <p:nvSpPr>
            <p:cNvPr id="109590" name="Rectangle 44"/>
            <p:cNvSpPr>
              <a:spLocks noChangeArrowheads="1"/>
            </p:cNvSpPr>
            <p:nvPr/>
          </p:nvSpPr>
          <p:spPr bwMode="auto">
            <a:xfrm>
              <a:off x="432" y="1920"/>
              <a:ext cx="1923" cy="9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  . . . 0001 1000</a:t>
              </a:r>
            </a:p>
            <a:p>
              <a:pPr eaLnBrk="0" hangingPunct="0"/>
              <a:r>
                <a:rPr lang="en-US" sz="24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+ . . . 1001 0100</a:t>
              </a:r>
            </a:p>
            <a:p>
              <a:pPr eaLnBrk="0" hangingPunct="0"/>
              <a:r>
                <a:rPr lang="en-US" sz="24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  . . . 1010 1100 =</a:t>
              </a:r>
            </a:p>
            <a:p>
              <a:pPr eaLnBrk="0" hangingPunct="0"/>
              <a:r>
                <a:rPr lang="en-US" sz="24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               0x120040ac</a:t>
              </a:r>
            </a:p>
          </p:txBody>
        </p:sp>
        <p:sp>
          <p:nvSpPr>
            <p:cNvPr id="109591" name="Line 45"/>
            <p:cNvSpPr>
              <a:spLocks noChangeShapeType="1"/>
            </p:cNvSpPr>
            <p:nvPr/>
          </p:nvSpPr>
          <p:spPr bwMode="auto">
            <a:xfrm>
              <a:off x="672" y="2400"/>
              <a:ext cx="1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9" name="Group 46" descr="mips instruction set"/>
          <p:cNvGrpSpPr>
            <a:grpSpLocks/>
          </p:cNvGrpSpPr>
          <p:nvPr/>
        </p:nvGrpSpPr>
        <p:grpSpPr bwMode="auto">
          <a:xfrm>
            <a:off x="4114800" y="4038600"/>
            <a:ext cx="4114800" cy="431800"/>
            <a:chOff x="2592" y="2560"/>
            <a:chExt cx="2592" cy="272"/>
          </a:xfrm>
        </p:grpSpPr>
        <p:sp>
          <p:nvSpPr>
            <p:cNvPr id="109585" name="Line 47"/>
            <p:cNvSpPr>
              <a:spLocks noChangeShapeType="1"/>
            </p:cNvSpPr>
            <p:nvPr/>
          </p:nvSpPr>
          <p:spPr bwMode="auto">
            <a:xfrm>
              <a:off x="3120" y="2704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586" name="Line 48"/>
            <p:cNvSpPr>
              <a:spLocks noChangeShapeType="1"/>
            </p:cNvSpPr>
            <p:nvPr/>
          </p:nvSpPr>
          <p:spPr bwMode="auto">
            <a:xfrm>
              <a:off x="3264" y="2608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587" name="Line 49"/>
            <p:cNvSpPr>
              <a:spLocks noChangeShapeType="1"/>
            </p:cNvSpPr>
            <p:nvPr/>
          </p:nvSpPr>
          <p:spPr bwMode="auto">
            <a:xfrm>
              <a:off x="3264" y="2752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588" name="Rectangle 50"/>
            <p:cNvSpPr>
              <a:spLocks noChangeArrowheads="1"/>
            </p:cNvSpPr>
            <p:nvPr/>
          </p:nvSpPr>
          <p:spPr bwMode="auto">
            <a:xfrm>
              <a:off x="4320" y="2560"/>
              <a:ext cx="864" cy="2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800" dirty="0">
                  <a:latin typeface="Arial" pitchFamily="34" charset="0"/>
                  <a:cs typeface="Arial" pitchFamily="34" charset="0"/>
                </a:rPr>
                <a:t>0x120040ac</a:t>
              </a:r>
            </a:p>
          </p:txBody>
        </p:sp>
        <p:sp>
          <p:nvSpPr>
            <p:cNvPr id="109589" name="Rectangle 51"/>
            <p:cNvSpPr>
              <a:spLocks noChangeArrowheads="1"/>
            </p:cNvSpPr>
            <p:nvPr/>
          </p:nvSpPr>
          <p:spPr bwMode="auto">
            <a:xfrm>
              <a:off x="2592" y="2608"/>
              <a:ext cx="560" cy="2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>
                  <a:latin typeface="Courier New" pitchFamily="49" charset="0"/>
                  <a:cs typeface="Arial" pitchFamily="34" charset="0"/>
                </a:rPr>
                <a:t> $t0 </a:t>
              </a:r>
            </a:p>
          </p:txBody>
        </p:sp>
      </p:grpSp>
      <p:sp>
        <p:nvSpPr>
          <p:cNvPr id="109581" name="Line 52" descr="mips instruction set"/>
          <p:cNvSpPr>
            <a:spLocks noChangeShapeType="1"/>
          </p:cNvSpPr>
          <p:nvPr/>
        </p:nvSpPr>
        <p:spPr bwMode="auto">
          <a:xfrm flipV="1">
            <a:off x="8915400" y="3962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09582" name="Text Box 53"/>
          <p:cNvSpPr txBox="1">
            <a:spLocks noChangeArrowheads="1"/>
          </p:cNvSpPr>
          <p:nvPr/>
        </p:nvSpPr>
        <p:spPr bwMode="auto">
          <a:xfrm>
            <a:off x="3124200" y="5867400"/>
            <a:ext cx="1612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C6600"/>
                </a:solidFill>
              </a:rPr>
              <a:t>0…01001 0100</a:t>
            </a:r>
          </a:p>
        </p:txBody>
      </p:sp>
      <p:sp>
        <p:nvSpPr>
          <p:cNvPr id="109583" name="Rectangle 54" descr="mips instruction set"/>
          <p:cNvSpPr>
            <a:spLocks noChangeArrowheads="1"/>
          </p:cNvSpPr>
          <p:nvPr/>
        </p:nvSpPr>
        <p:spPr bwMode="auto">
          <a:xfrm>
            <a:off x="3124200" y="5867400"/>
            <a:ext cx="16002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09584" name="Text Box 55"/>
          <p:cNvSpPr txBox="1">
            <a:spLocks noChangeArrowheads="1"/>
          </p:cNvSpPr>
          <p:nvPr/>
        </p:nvSpPr>
        <p:spPr bwMode="auto">
          <a:xfrm>
            <a:off x="2574925" y="57816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ourier New" pitchFamily="49" charset="0"/>
              </a:rPr>
              <a:t>s2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 descr="mips instruction se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78A8F-91DC-4517-A261-ED751AB6B3DD}" type="slidenum">
              <a:rPr lang="en-US"/>
              <a:pPr>
                <a:defRPr/>
              </a:pPr>
              <a:t>105</a:t>
            </a:fld>
            <a:endParaRPr lang="en-US"/>
          </a:p>
        </p:txBody>
      </p:sp>
      <p:sp>
        <p:nvSpPr>
          <p:cNvPr id="1105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Παράδειγμα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sp>
        <p:nvSpPr>
          <p:cNvPr id="110596" name="Text Box 3"/>
          <p:cNvSpPr txBox="1">
            <a:spLocks noChangeArrowheads="1"/>
          </p:cNvSpPr>
          <p:nvPr/>
        </p:nvSpPr>
        <p:spPr bwMode="auto">
          <a:xfrm>
            <a:off x="1676400" y="220980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κώδικας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A[12] = h + A[8];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αντιστοιχεί σε </a:t>
            </a:r>
          </a:p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MIPS code: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         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lw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$t0, 32($s3)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 t0 = A[8]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			add $t0, $s2, $t0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 t0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h+A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[8]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$t0, 48($s3)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 A[12] = t0</a:t>
            </a:r>
          </a:p>
          <a:p>
            <a:r>
              <a:rPr lang="en-US" sz="2400" b="1" dirty="0">
                <a:cs typeface="Arial" pitchFamily="34" charset="0"/>
              </a:rPr>
              <a:t> </a:t>
            </a:r>
            <a:br>
              <a:rPr lang="en-US" sz="2400" b="1" dirty="0">
                <a:cs typeface="Arial" pitchFamily="34" charset="0"/>
              </a:rPr>
            </a:br>
            <a:r>
              <a:rPr lang="en-US" sz="2400" b="1" dirty="0">
                <a:cs typeface="Arial" pitchFamily="34" charset="0"/>
              </a:rPr>
              <a:t>   </a:t>
            </a:r>
          </a:p>
        </p:txBody>
      </p:sp>
      <p:sp>
        <p:nvSpPr>
          <p:cNvPr id="110597" name="Text Box 4" descr="mips instruction set"/>
          <p:cNvSpPr txBox="1">
            <a:spLocks noChangeArrowheads="1"/>
          </p:cNvSpPr>
          <p:nvPr/>
        </p:nvSpPr>
        <p:spPr bwMode="auto">
          <a:xfrm>
            <a:off x="1762125" y="5226843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Λάθος!!!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8" name="Text Box 5" descr="mips instruction set"/>
          <p:cNvSpPr txBox="1">
            <a:spLocks noChangeArrowheads="1"/>
          </p:cNvSpPr>
          <p:nvPr/>
        </p:nvSpPr>
        <p:spPr bwMode="auto">
          <a:xfrm>
            <a:off x="3352800" y="5257800"/>
            <a:ext cx="3796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add 48($s3), $s2, 32($s3)</a:t>
            </a:r>
          </a:p>
        </p:txBody>
      </p:sp>
      <p:sp>
        <p:nvSpPr>
          <p:cNvPr id="110599" name="Rectangle 6" descr="mips instruction set"/>
          <p:cNvSpPr>
            <a:spLocks noChangeArrowheads="1"/>
          </p:cNvSpPr>
          <p:nvPr/>
        </p:nvSpPr>
        <p:spPr bwMode="auto">
          <a:xfrm>
            <a:off x="1219200" y="2133600"/>
            <a:ext cx="7543800" cy="27432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10600" name="Oval 7" descr="mips instruction set"/>
          <p:cNvSpPr>
            <a:spLocks noChangeArrowheads="1"/>
          </p:cNvSpPr>
          <p:nvPr/>
        </p:nvSpPr>
        <p:spPr bwMode="auto">
          <a:xfrm>
            <a:off x="304800" y="4953000"/>
            <a:ext cx="8305800" cy="16764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10601" name="Text Box 8"/>
          <p:cNvSpPr txBox="1">
            <a:spLocks noChangeArrowheads="1"/>
          </p:cNvSpPr>
          <p:nvPr/>
        </p:nvSpPr>
        <p:spPr bwMode="auto">
          <a:xfrm>
            <a:off x="365123" y="1006475"/>
            <a:ext cx="8397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Αν ο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έχει την μεταβλητή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base address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array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στον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καταχωρητή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s3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602" name="Text Box 9" descr="mips instruction set"/>
          <p:cNvSpPr txBox="1">
            <a:spLocks noChangeArrowheads="1"/>
          </p:cNvSpPr>
          <p:nvPr/>
        </p:nvSpPr>
        <p:spPr bwMode="auto">
          <a:xfrm>
            <a:off x="1676400" y="5638800"/>
            <a:ext cx="58522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(διότι το Α[8] είναι στην μνήμη και πρέπει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να το μεταφέρουμε στους καταχωρητές!)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96F9B-6A4A-4EA2-894C-10CFD785509C}" type="slidenum">
              <a:rPr lang="en-US"/>
              <a:pPr>
                <a:defRPr/>
              </a:pPr>
              <a:t>106</a:t>
            </a:fld>
            <a:endParaRPr lang="en-US"/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Παράδειγμα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</p:txBody>
      </p:sp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1279525" y="2098675"/>
            <a:ext cx="786785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Εντολή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Σημασία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add $s1, $s2, $s3		$s1 = $s2 + $s3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sub $s1, $s2, $s3		$s1 = $s2 – $s3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lw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$s1, 100($s2)		$s1 = Memory[$s2+100]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$s1, 100($s2)		Memory[$s2+100] = $s1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addi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$s3, $s3, 4                       $s3 = $s3 + (constant) 4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3336-603B-4D5E-8B33-D34E1C166867}" type="slidenum">
              <a:rPr lang="en-US"/>
              <a:pPr>
                <a:defRPr/>
              </a:pPr>
              <a:t>107</a:t>
            </a:fld>
            <a:endParaRPr lang="en-US"/>
          </a:p>
        </p:txBody>
      </p:sp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MIPS Instruction Set (1)</a:t>
            </a:r>
          </a:p>
        </p:txBody>
      </p:sp>
      <p:grpSp>
        <p:nvGrpSpPr>
          <p:cNvPr id="113668" name="Group 3" descr="mips instruction set"/>
          <p:cNvGrpSpPr>
            <a:grpSpLocks/>
          </p:cNvGrpSpPr>
          <p:nvPr/>
        </p:nvGrpSpPr>
        <p:grpSpPr bwMode="auto">
          <a:xfrm>
            <a:off x="914400" y="4419600"/>
            <a:ext cx="6088063" cy="338138"/>
            <a:chOff x="629" y="2449"/>
            <a:chExt cx="3835" cy="213"/>
          </a:xfrm>
        </p:grpSpPr>
        <p:sp>
          <p:nvSpPr>
            <p:cNvPr id="113685" name="Rectangle 4"/>
            <p:cNvSpPr>
              <a:spLocks noChangeArrowheads="1"/>
            </p:cNvSpPr>
            <p:nvPr/>
          </p:nvSpPr>
          <p:spPr bwMode="auto">
            <a:xfrm>
              <a:off x="629" y="2449"/>
              <a:ext cx="639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686" name="Rectangle 5"/>
            <p:cNvSpPr>
              <a:spLocks noChangeArrowheads="1"/>
            </p:cNvSpPr>
            <p:nvPr/>
          </p:nvSpPr>
          <p:spPr bwMode="auto">
            <a:xfrm>
              <a:off x="1268" y="2449"/>
              <a:ext cx="639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687" name="Rectangle 6"/>
            <p:cNvSpPr>
              <a:spLocks noChangeArrowheads="1"/>
            </p:cNvSpPr>
            <p:nvPr/>
          </p:nvSpPr>
          <p:spPr bwMode="auto">
            <a:xfrm>
              <a:off x="1908" y="2449"/>
              <a:ext cx="639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688" name="Rectangle 7"/>
            <p:cNvSpPr>
              <a:spLocks noChangeArrowheads="1"/>
            </p:cNvSpPr>
            <p:nvPr/>
          </p:nvSpPr>
          <p:spPr bwMode="auto">
            <a:xfrm>
              <a:off x="2547" y="2449"/>
              <a:ext cx="1917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113669" name="Group 8" descr="mips instruction set"/>
          <p:cNvGrpSpPr>
            <a:grpSpLocks/>
          </p:cNvGrpSpPr>
          <p:nvPr/>
        </p:nvGrpSpPr>
        <p:grpSpPr bwMode="auto">
          <a:xfrm>
            <a:off x="914400" y="5257800"/>
            <a:ext cx="6088063" cy="338138"/>
            <a:chOff x="629" y="2449"/>
            <a:chExt cx="3835" cy="213"/>
          </a:xfrm>
        </p:grpSpPr>
        <p:sp>
          <p:nvSpPr>
            <p:cNvPr id="113681" name="Rectangle 9"/>
            <p:cNvSpPr>
              <a:spLocks noChangeArrowheads="1"/>
            </p:cNvSpPr>
            <p:nvPr/>
          </p:nvSpPr>
          <p:spPr bwMode="auto">
            <a:xfrm>
              <a:off x="629" y="2449"/>
              <a:ext cx="639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682" name="Rectangle 10"/>
            <p:cNvSpPr>
              <a:spLocks noChangeArrowheads="1"/>
            </p:cNvSpPr>
            <p:nvPr/>
          </p:nvSpPr>
          <p:spPr bwMode="auto">
            <a:xfrm>
              <a:off x="1268" y="2449"/>
              <a:ext cx="639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683" name="Rectangle 11"/>
            <p:cNvSpPr>
              <a:spLocks noChangeArrowheads="1"/>
            </p:cNvSpPr>
            <p:nvPr/>
          </p:nvSpPr>
          <p:spPr bwMode="auto">
            <a:xfrm>
              <a:off x="1908" y="2449"/>
              <a:ext cx="639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684" name="Rectangle 12"/>
            <p:cNvSpPr>
              <a:spLocks noChangeArrowheads="1"/>
            </p:cNvSpPr>
            <p:nvPr/>
          </p:nvSpPr>
          <p:spPr bwMode="auto">
            <a:xfrm>
              <a:off x="2547" y="2449"/>
              <a:ext cx="1917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13670" name="Text Box 13"/>
          <p:cNvSpPr txBox="1">
            <a:spLocks noChangeArrowheads="1"/>
          </p:cNvSpPr>
          <p:nvPr/>
        </p:nvSpPr>
        <p:spPr bwMode="auto">
          <a:xfrm>
            <a:off x="391710" y="1204456"/>
            <a:ext cx="778719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 MIPS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όπως είδαμε έχει δυο τύπους εντολών,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R-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εντολές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από το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Register)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I-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εντολές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από το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Immediate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Οι εντολές αυτές έχουν διαφορετικό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format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αναπαράστασης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ΠΑΡΑΔΕΙΓΜΑ: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lw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$t2, 32($t1)     #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έντολή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673" name="Text Box 17"/>
          <p:cNvSpPr txBox="1">
            <a:spLocks noChangeArrowheads="1"/>
          </p:cNvSpPr>
          <p:nvPr/>
        </p:nvSpPr>
        <p:spPr bwMode="auto">
          <a:xfrm>
            <a:off x="6953250" y="5943600"/>
            <a:ext cx="2451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Γλώσσα μηχανής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language)</a:t>
            </a:r>
          </a:p>
        </p:txBody>
      </p:sp>
      <p:grpSp>
        <p:nvGrpSpPr>
          <p:cNvPr id="113674" name="Group 18" descr="mips instruction set"/>
          <p:cNvGrpSpPr>
            <a:grpSpLocks/>
          </p:cNvGrpSpPr>
          <p:nvPr/>
        </p:nvGrpSpPr>
        <p:grpSpPr bwMode="auto">
          <a:xfrm>
            <a:off x="914400" y="6172200"/>
            <a:ext cx="6088063" cy="338138"/>
            <a:chOff x="629" y="2449"/>
            <a:chExt cx="3835" cy="213"/>
          </a:xfrm>
        </p:grpSpPr>
        <p:sp>
          <p:nvSpPr>
            <p:cNvPr id="113677" name="Rectangle 19"/>
            <p:cNvSpPr>
              <a:spLocks noChangeArrowheads="1"/>
            </p:cNvSpPr>
            <p:nvPr/>
          </p:nvSpPr>
          <p:spPr bwMode="auto">
            <a:xfrm>
              <a:off x="629" y="2449"/>
              <a:ext cx="639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678" name="Rectangle 20"/>
            <p:cNvSpPr>
              <a:spLocks noChangeArrowheads="1"/>
            </p:cNvSpPr>
            <p:nvPr/>
          </p:nvSpPr>
          <p:spPr bwMode="auto">
            <a:xfrm>
              <a:off x="1268" y="2449"/>
              <a:ext cx="639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679" name="Rectangle 21"/>
            <p:cNvSpPr>
              <a:spLocks noChangeArrowheads="1"/>
            </p:cNvSpPr>
            <p:nvPr/>
          </p:nvSpPr>
          <p:spPr bwMode="auto">
            <a:xfrm>
              <a:off x="1908" y="2449"/>
              <a:ext cx="639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680" name="Rectangle 22"/>
            <p:cNvSpPr>
              <a:spLocks noChangeArrowheads="1"/>
            </p:cNvSpPr>
            <p:nvPr/>
          </p:nvSpPr>
          <p:spPr bwMode="auto">
            <a:xfrm>
              <a:off x="2547" y="2449"/>
              <a:ext cx="1917" cy="2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2" name="Group 1" descr="mips instruction set"/>
          <p:cNvGrpSpPr/>
          <p:nvPr/>
        </p:nvGrpSpPr>
        <p:grpSpPr>
          <a:xfrm>
            <a:off x="990600" y="4419600"/>
            <a:ext cx="5645150" cy="2149475"/>
            <a:chOff x="990600" y="4419600"/>
            <a:chExt cx="5645150" cy="2149475"/>
          </a:xfrm>
        </p:grpSpPr>
        <p:sp>
          <p:nvSpPr>
            <p:cNvPr id="113671" name="Text Box 15"/>
            <p:cNvSpPr txBox="1">
              <a:spLocks noChangeArrowheads="1"/>
            </p:cNvSpPr>
            <p:nvPr/>
          </p:nvSpPr>
          <p:spPr bwMode="auto">
            <a:xfrm>
              <a:off x="1066800" y="4419600"/>
              <a:ext cx="45656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b="1">
                  <a:solidFill>
                    <a:srgbClr val="660066"/>
                  </a:solidFill>
                  <a:cs typeface="Arial" pitchFamily="34" charset="0"/>
                </a:rPr>
                <a:t>35              1</a:t>
              </a:r>
              <a:r>
                <a:rPr lang="en-US" b="1">
                  <a:solidFill>
                    <a:srgbClr val="660066"/>
                  </a:solidFill>
                  <a:cs typeface="Arial" pitchFamily="34" charset="0"/>
                </a:rPr>
                <a:t>0</a:t>
              </a:r>
              <a:r>
                <a:rPr lang="el-GR" b="1">
                  <a:solidFill>
                    <a:srgbClr val="660066"/>
                  </a:solidFill>
                  <a:cs typeface="Arial" pitchFamily="34" charset="0"/>
                </a:rPr>
                <a:t>              </a:t>
              </a:r>
              <a:r>
                <a:rPr lang="en-US" b="1">
                  <a:solidFill>
                    <a:srgbClr val="660066"/>
                  </a:solidFill>
                  <a:cs typeface="Arial" pitchFamily="34" charset="0"/>
                </a:rPr>
                <a:t>9</a:t>
              </a:r>
              <a:r>
                <a:rPr lang="el-GR" b="1">
                  <a:solidFill>
                    <a:srgbClr val="660066"/>
                  </a:solidFill>
                  <a:cs typeface="Arial" pitchFamily="34" charset="0"/>
                </a:rPr>
                <a:t>                           32</a:t>
              </a:r>
              <a:endParaRPr lang="en-US" b="1">
                <a:solidFill>
                  <a:srgbClr val="660066"/>
                </a:solidFill>
                <a:cs typeface="Arial" pitchFamily="34" charset="0"/>
              </a:endParaRPr>
            </a:p>
          </p:txBody>
        </p:sp>
        <p:sp>
          <p:nvSpPr>
            <p:cNvPr id="113672" name="Text Box 16"/>
            <p:cNvSpPr txBox="1">
              <a:spLocks noChangeArrowheads="1"/>
            </p:cNvSpPr>
            <p:nvPr/>
          </p:nvSpPr>
          <p:spPr bwMode="auto">
            <a:xfrm>
              <a:off x="1143000" y="5256213"/>
              <a:ext cx="5229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660066"/>
                  </a:solidFill>
                  <a:cs typeface="Arial" pitchFamily="34" charset="0"/>
                </a:rPr>
                <a:t>op            </a:t>
              </a:r>
              <a:r>
                <a:rPr lang="en-US" b="1" dirty="0" err="1">
                  <a:solidFill>
                    <a:srgbClr val="660066"/>
                  </a:solidFill>
                  <a:cs typeface="Arial" pitchFamily="34" charset="0"/>
                </a:rPr>
                <a:t>rs</a:t>
              </a:r>
              <a:r>
                <a:rPr lang="en-US" b="1" dirty="0">
                  <a:solidFill>
                    <a:srgbClr val="660066"/>
                  </a:solidFill>
                  <a:cs typeface="Arial" pitchFamily="34" charset="0"/>
                </a:rPr>
                <a:t>              </a:t>
              </a:r>
              <a:r>
                <a:rPr lang="en-US" b="1" dirty="0" err="1">
                  <a:solidFill>
                    <a:srgbClr val="660066"/>
                  </a:solidFill>
                  <a:cs typeface="Arial" pitchFamily="34" charset="0"/>
                </a:rPr>
                <a:t>rt</a:t>
              </a:r>
              <a:r>
                <a:rPr lang="en-US" b="1" dirty="0">
                  <a:solidFill>
                    <a:srgbClr val="660066"/>
                  </a:solidFill>
                  <a:cs typeface="Arial" pitchFamily="34" charset="0"/>
                </a:rPr>
                <a:t>                 16 bit </a:t>
              </a:r>
              <a:r>
                <a:rPr lang="el-GR" b="1" dirty="0">
                  <a:solidFill>
                    <a:srgbClr val="660066"/>
                  </a:solidFill>
                  <a:cs typeface="Arial" pitchFamily="34" charset="0"/>
                </a:rPr>
                <a:t>αριθμός</a:t>
              </a:r>
              <a:endParaRPr lang="en-US" b="1" dirty="0">
                <a:solidFill>
                  <a:srgbClr val="660066"/>
                </a:solidFill>
                <a:cs typeface="Arial" pitchFamily="34" charset="0"/>
              </a:endParaRPr>
            </a:p>
          </p:txBody>
        </p:sp>
        <p:sp>
          <p:nvSpPr>
            <p:cNvPr id="113675" name="Text Box 23"/>
            <p:cNvSpPr txBox="1">
              <a:spLocks noChangeArrowheads="1"/>
            </p:cNvSpPr>
            <p:nvPr/>
          </p:nvSpPr>
          <p:spPr bwMode="auto">
            <a:xfrm>
              <a:off x="990600" y="6172200"/>
              <a:ext cx="5645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660066"/>
                  </a:solidFill>
                  <a:cs typeface="Arial" pitchFamily="34" charset="0"/>
                </a:rPr>
                <a:t>100011</a:t>
              </a:r>
              <a:r>
                <a:rPr lang="el-GR" b="1">
                  <a:solidFill>
                    <a:srgbClr val="660066"/>
                  </a:solidFill>
                  <a:cs typeface="Arial" pitchFamily="34" charset="0"/>
                </a:rPr>
                <a:t>     </a:t>
              </a:r>
              <a:r>
                <a:rPr lang="en-US" b="1">
                  <a:solidFill>
                    <a:srgbClr val="660066"/>
                  </a:solidFill>
                  <a:cs typeface="Arial" pitchFamily="34" charset="0"/>
                </a:rPr>
                <a:t>01010</a:t>
              </a:r>
              <a:r>
                <a:rPr lang="el-GR" b="1">
                  <a:solidFill>
                    <a:srgbClr val="660066"/>
                  </a:solidFill>
                  <a:cs typeface="Arial" pitchFamily="34" charset="0"/>
                </a:rPr>
                <a:t>       </a:t>
              </a:r>
              <a:r>
                <a:rPr lang="en-US" b="1">
                  <a:solidFill>
                    <a:srgbClr val="660066"/>
                  </a:solidFill>
                  <a:cs typeface="Arial" pitchFamily="34" charset="0"/>
                </a:rPr>
                <a:t>01001</a:t>
              </a:r>
              <a:r>
                <a:rPr lang="el-GR" b="1">
                  <a:solidFill>
                    <a:srgbClr val="660066"/>
                  </a:solidFill>
                  <a:cs typeface="Arial" pitchFamily="34" charset="0"/>
                </a:rPr>
                <a:t>          </a:t>
              </a:r>
              <a:r>
                <a:rPr lang="en-US" b="1">
                  <a:solidFill>
                    <a:srgbClr val="660066"/>
                  </a:solidFill>
                  <a:cs typeface="Arial" pitchFamily="34" charset="0"/>
                </a:rPr>
                <a:t>0000000000100000</a:t>
              </a:r>
            </a:p>
          </p:txBody>
        </p:sp>
      </p:grpSp>
      <p:sp>
        <p:nvSpPr>
          <p:cNvPr id="113676" name="Freeform 24" descr="mips instruction set"/>
          <p:cNvSpPr>
            <a:spLocks/>
          </p:cNvSpPr>
          <p:nvPr/>
        </p:nvSpPr>
        <p:spPr bwMode="auto">
          <a:xfrm>
            <a:off x="-38100" y="3733800"/>
            <a:ext cx="3390900" cy="2514600"/>
          </a:xfrm>
          <a:custGeom>
            <a:avLst/>
            <a:gdLst>
              <a:gd name="T0" fmla="*/ 2147483647 w 2136"/>
              <a:gd name="T1" fmla="*/ 0 h 1584"/>
              <a:gd name="T2" fmla="*/ 2147483647 w 2136"/>
              <a:gd name="T3" fmla="*/ 2147483647 h 1584"/>
              <a:gd name="T4" fmla="*/ 2147483647 w 2136"/>
              <a:gd name="T5" fmla="*/ 2147483647 h 1584"/>
              <a:gd name="T6" fmla="*/ 0 60000 65536"/>
              <a:gd name="T7" fmla="*/ 0 60000 65536"/>
              <a:gd name="T8" fmla="*/ 0 60000 65536"/>
              <a:gd name="T9" fmla="*/ 0 w 2136"/>
              <a:gd name="T10" fmla="*/ 0 h 1584"/>
              <a:gd name="T11" fmla="*/ 2136 w 2136"/>
              <a:gd name="T12" fmla="*/ 1584 h 15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6" h="1584">
                <a:moveTo>
                  <a:pt x="2136" y="0"/>
                </a:moveTo>
                <a:cubicBezTo>
                  <a:pt x="1332" y="36"/>
                  <a:pt x="528" y="72"/>
                  <a:pt x="264" y="336"/>
                </a:cubicBezTo>
                <a:cubicBezTo>
                  <a:pt x="0" y="600"/>
                  <a:pt x="276" y="1092"/>
                  <a:pt x="552" y="158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MIPS Instruction Set (2)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114800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Οι εντολές ενός προγράμματος είναι αποθηκευμένες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στην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μνήμη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υπολογιστή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Οι εντολές αυτές εκτελούνται σε κύκλους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cycles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FETCH CYCLE</a:t>
            </a: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EXECUTE CYCLE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4536C-FBD0-49DD-A1EC-10811E48AE7E}" type="slidenum">
              <a:rPr lang="en-US"/>
              <a:pPr>
                <a:defRPr/>
              </a:pPr>
              <a:t>108</a:t>
            </a:fld>
            <a:endParaRPr lang="en-US"/>
          </a:p>
        </p:txBody>
      </p:sp>
      <p:sp>
        <p:nvSpPr>
          <p:cNvPr id="114692" name="Text Box 3"/>
          <p:cNvSpPr txBox="1">
            <a:spLocks noChangeArrowheads="1"/>
          </p:cNvSpPr>
          <p:nvPr/>
        </p:nvSpPr>
        <p:spPr bwMode="auto">
          <a:xfrm>
            <a:off x="838200" y="5105400"/>
            <a:ext cx="9797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 sz="2400" dirty="0">
              <a:cs typeface="Arial" pitchFamily="34" charset="0"/>
            </a:endParaRPr>
          </a:p>
          <a:p>
            <a:r>
              <a:rPr lang="en-US" sz="2400" dirty="0" smtClean="0">
                <a:cs typeface="Arial" pitchFamily="34" charset="0"/>
              </a:rPr>
              <a:t>-</a:t>
            </a:r>
            <a:endParaRPr lang="en-US" sz="2400" dirty="0">
              <a:cs typeface="Arial" pitchFamily="34" charset="0"/>
            </a:endParaRPr>
          </a:p>
          <a:p>
            <a:r>
              <a:rPr lang="en-US" sz="2400" dirty="0">
                <a:cs typeface="Arial" pitchFamily="34" charset="0"/>
              </a:rPr>
              <a:t>         </a:t>
            </a:r>
            <a:r>
              <a:rPr lang="en-US" sz="2400" dirty="0" smtClean="0">
                <a:cs typeface="Arial" pitchFamily="34" charset="0"/>
              </a:rPr>
              <a:t>-</a:t>
            </a:r>
            <a:endParaRPr lang="en-US" sz="24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80643D-506B-429F-BBDA-F9BC4CF72112}" type="slidenum">
              <a:rPr lang="en-US"/>
              <a:pPr>
                <a:defRPr/>
              </a:pPr>
              <a:t>109</a:t>
            </a:fld>
            <a:endParaRPr lang="en-US"/>
          </a:p>
        </p:txBody>
      </p:sp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Εντολές Λήψης Αποφάσεων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686800" cy="53340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MIPS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conditional branch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τύπου) εντολές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$s0, $s1,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#go to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if $s0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$s1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beq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$s0, $s1,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#go to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if $s0=$s1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ΠΑΡΑΔΕΙΓΜΑ: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			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if  (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==j)  h =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j;</a:t>
            </a:r>
          </a:p>
          <a:p>
            <a:pPr eaLnBrk="1" hangingPunct="1">
              <a:lnSpc>
                <a:spcPct val="30000"/>
              </a:lnSpc>
              <a:buFontTx/>
              <a:buNone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$s0,  $s1,  Label1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add  $s3,  $s0,  $s1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…</a:t>
            </a:r>
          </a:p>
          <a:p>
            <a:pPr eaLnBrk="1" hangingPunct="1">
              <a:buFontTx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Label1:         ...</a:t>
            </a:r>
          </a:p>
        </p:txBody>
      </p:sp>
      <p:sp>
        <p:nvSpPr>
          <p:cNvPr id="115717" name="Oval 4" descr="mips instruction set"/>
          <p:cNvSpPr>
            <a:spLocks noChangeArrowheads="1"/>
          </p:cNvSpPr>
          <p:nvPr/>
        </p:nvSpPr>
        <p:spPr bwMode="auto">
          <a:xfrm>
            <a:off x="2819400" y="3810000"/>
            <a:ext cx="1143000" cy="762000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15718" name="Line 6" descr="mips instruction set"/>
          <p:cNvSpPr>
            <a:spLocks noChangeShapeType="1"/>
          </p:cNvSpPr>
          <p:nvPr/>
        </p:nvSpPr>
        <p:spPr bwMode="auto">
          <a:xfrm flipV="1">
            <a:off x="3657600" y="3657600"/>
            <a:ext cx="1143000" cy="228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4724400" y="32766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cs typeface="Arial" pitchFamily="34" charset="0"/>
              </a:rPr>
              <a:t>condition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Σχέση Υλικού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Λογισμικού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 μεταφραστής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το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μετατρέπουν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κάτι που είναι κατανοητόστον άνθρωπο (γλώσσα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προγρα/σμού) σε κάτι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που είναι κατάνοητό στον Η/Υ.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DC92-350B-4924-864E-576C6FB9E4B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7349-5C56-4991-AFEE-95B444A9B83F}" type="slidenum">
              <a:rPr lang="en-US"/>
              <a:pPr>
                <a:defRPr/>
              </a:pPr>
              <a:t>110</a:t>
            </a:fld>
            <a:endParaRPr lang="en-US"/>
          </a:p>
        </p:txBody>
      </p:sp>
      <p:sp>
        <p:nvSpPr>
          <p:cNvPr id="116739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153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Εντολές Λήψης Αποφάσεων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</p:txBody>
      </p:sp>
      <p:sp>
        <p:nvSpPr>
          <p:cNvPr id="116740" name="Rectangle 5"/>
          <p:cNvSpPr>
            <a:spLocks noChangeArrowheads="1"/>
          </p:cNvSpPr>
          <p:nvPr/>
        </p:nvSpPr>
        <p:spPr bwMode="auto">
          <a:xfrm>
            <a:off x="228600" y="914400"/>
            <a:ext cx="891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Instruction Format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εντολής διακλάδωσης 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(I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-τύπου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741" name="Group 6" descr="mips instruction set"/>
          <p:cNvGrpSpPr>
            <a:grpSpLocks/>
          </p:cNvGrpSpPr>
          <p:nvPr/>
        </p:nvGrpSpPr>
        <p:grpSpPr bwMode="auto">
          <a:xfrm>
            <a:off x="1511300" y="2233618"/>
            <a:ext cx="5791200" cy="400051"/>
            <a:chOff x="1056" y="3024"/>
            <a:chExt cx="3648" cy="252"/>
          </a:xfrm>
        </p:grpSpPr>
        <p:sp>
          <p:nvSpPr>
            <p:cNvPr id="116743" name="Rectangle 7"/>
            <p:cNvSpPr>
              <a:spLocks noChangeArrowheads="1"/>
            </p:cNvSpPr>
            <p:nvPr/>
          </p:nvSpPr>
          <p:spPr bwMode="auto">
            <a:xfrm>
              <a:off x="1056" y="3024"/>
              <a:ext cx="3648" cy="1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6744" name="Line 8"/>
            <p:cNvSpPr>
              <a:spLocks noChangeShapeType="1"/>
            </p:cNvSpPr>
            <p:nvPr/>
          </p:nvSpPr>
          <p:spPr bwMode="auto">
            <a:xfrm>
              <a:off x="1728" y="3024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745" name="Line 9"/>
            <p:cNvSpPr>
              <a:spLocks noChangeShapeType="1"/>
            </p:cNvSpPr>
            <p:nvPr/>
          </p:nvSpPr>
          <p:spPr bwMode="auto">
            <a:xfrm>
              <a:off x="2300" y="3025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746" name="Line 10"/>
            <p:cNvSpPr>
              <a:spLocks noChangeShapeType="1"/>
            </p:cNvSpPr>
            <p:nvPr/>
          </p:nvSpPr>
          <p:spPr bwMode="auto">
            <a:xfrm>
              <a:off x="2876" y="3025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747" name="Text Box 11"/>
            <p:cNvSpPr txBox="1">
              <a:spLocks noChangeArrowheads="1"/>
            </p:cNvSpPr>
            <p:nvPr/>
          </p:nvSpPr>
          <p:spPr bwMode="auto">
            <a:xfrm>
              <a:off x="1200" y="3024"/>
              <a:ext cx="3225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Arial" pitchFamily="34" charset="0"/>
                  <a:cs typeface="Arial" pitchFamily="34" charset="0"/>
                </a:rPr>
                <a:t>op           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rs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           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rt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                16 bit offset</a:t>
              </a:r>
            </a:p>
          </p:txBody>
        </p:sp>
      </p:grpSp>
      <p:sp>
        <p:nvSpPr>
          <p:cNvPr id="116742" name="Text Box 12"/>
          <p:cNvSpPr txBox="1">
            <a:spLocks noChangeArrowheads="1"/>
          </p:cNvSpPr>
          <p:nvPr/>
        </p:nvSpPr>
        <p:spPr bwMode="auto">
          <a:xfrm>
            <a:off x="381000" y="2819400"/>
            <a:ext cx="8458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ώ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βρίσκουμε την διεύθυνση μνήμης της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διακλάδωσης;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Χρησιμοποιούμε το 16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bit offset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όπως στα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και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sw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 Προσθέτουμε την τιμή του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offset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σε αυτή του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PC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(Program Counter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 Όταν κάναμε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fetch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την εντολή διακλάδωσης, ο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PC 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  έχει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+4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διότι δείχνει στην επόμενη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εντολή...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E6021-28CE-40F8-A4F0-B10252A14048}" type="slidenum">
              <a:rPr lang="en-US"/>
              <a:pPr>
                <a:defRPr/>
              </a:pPr>
              <a:t>111</a:t>
            </a:fld>
            <a:endParaRPr lang="en-US"/>
          </a:p>
        </p:txBody>
      </p:sp>
      <p:grpSp>
        <p:nvGrpSpPr>
          <p:cNvPr id="2" name="Group 3" descr="mips instruction set"/>
          <p:cNvGrpSpPr>
            <a:grpSpLocks/>
          </p:cNvGrpSpPr>
          <p:nvPr/>
        </p:nvGrpSpPr>
        <p:grpSpPr bwMode="auto">
          <a:xfrm>
            <a:off x="1905000" y="2895600"/>
            <a:ext cx="6029325" cy="2819400"/>
            <a:chOff x="1200" y="2304"/>
            <a:chExt cx="3798" cy="1776"/>
          </a:xfrm>
        </p:grpSpPr>
        <p:sp>
          <p:nvSpPr>
            <p:cNvPr id="117766" name="Rectangle 4"/>
            <p:cNvSpPr>
              <a:spLocks noChangeArrowheads="1"/>
            </p:cNvSpPr>
            <p:nvPr/>
          </p:nvSpPr>
          <p:spPr bwMode="auto">
            <a:xfrm>
              <a:off x="1488" y="3552"/>
              <a:ext cx="1440" cy="14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7767" name="Rectangle 5"/>
            <p:cNvSpPr>
              <a:spLocks noChangeArrowheads="1"/>
            </p:cNvSpPr>
            <p:nvPr/>
          </p:nvSpPr>
          <p:spPr bwMode="auto">
            <a:xfrm>
              <a:off x="2095" y="3552"/>
              <a:ext cx="257" cy="1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PC</a:t>
              </a:r>
            </a:p>
          </p:txBody>
        </p:sp>
        <p:grpSp>
          <p:nvGrpSpPr>
            <p:cNvPr id="117768" name="Group 6"/>
            <p:cNvGrpSpPr>
              <a:grpSpLocks/>
            </p:cNvGrpSpPr>
            <p:nvPr/>
          </p:nvGrpSpPr>
          <p:grpSpPr bwMode="auto">
            <a:xfrm>
              <a:off x="3840" y="3312"/>
              <a:ext cx="288" cy="480"/>
              <a:chOff x="1392" y="2880"/>
              <a:chExt cx="288" cy="480"/>
            </a:xfrm>
          </p:grpSpPr>
          <p:sp>
            <p:nvSpPr>
              <p:cNvPr id="117825" name="Line 7"/>
              <p:cNvSpPr>
                <a:spLocks noChangeShapeType="1"/>
              </p:cNvSpPr>
              <p:nvPr/>
            </p:nvSpPr>
            <p:spPr bwMode="auto">
              <a:xfrm>
                <a:off x="1392" y="3072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26" name="Line 8"/>
              <p:cNvSpPr>
                <a:spLocks noChangeShapeType="1"/>
              </p:cNvSpPr>
              <p:nvPr/>
            </p:nvSpPr>
            <p:spPr bwMode="auto">
              <a:xfrm flipH="1">
                <a:off x="1392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27" name="Line 9"/>
              <p:cNvSpPr>
                <a:spLocks noChangeShapeType="1"/>
              </p:cNvSpPr>
              <p:nvPr/>
            </p:nvSpPr>
            <p:spPr bwMode="auto">
              <a:xfrm flipV="1">
                <a:off x="1392" y="2880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28" name="Line 10"/>
              <p:cNvSpPr>
                <a:spLocks noChangeShapeType="1"/>
              </p:cNvSpPr>
              <p:nvPr/>
            </p:nvSpPr>
            <p:spPr bwMode="auto">
              <a:xfrm flipV="1">
                <a:off x="1392" y="316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29" name="Line 11"/>
              <p:cNvSpPr>
                <a:spLocks noChangeShapeType="1"/>
              </p:cNvSpPr>
              <p:nvPr/>
            </p:nvSpPr>
            <p:spPr bwMode="auto">
              <a:xfrm flipV="1">
                <a:off x="1392" y="3216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30" name="Line 12"/>
              <p:cNvSpPr>
                <a:spLocks noChangeShapeType="1"/>
              </p:cNvSpPr>
              <p:nvPr/>
            </p:nvSpPr>
            <p:spPr bwMode="auto">
              <a:xfrm flipV="1">
                <a:off x="1680" y="302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31" name="Line 13"/>
              <p:cNvSpPr>
                <a:spLocks noChangeShapeType="1"/>
              </p:cNvSpPr>
              <p:nvPr/>
            </p:nvSpPr>
            <p:spPr bwMode="auto">
              <a:xfrm>
                <a:off x="1392" y="28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17769" name="Rectangle 14"/>
            <p:cNvSpPr>
              <a:spLocks noChangeArrowheads="1"/>
            </p:cNvSpPr>
            <p:nvPr/>
          </p:nvSpPr>
          <p:spPr bwMode="auto">
            <a:xfrm>
              <a:off x="3840" y="3456"/>
              <a:ext cx="279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Add</a:t>
              </a:r>
            </a:p>
          </p:txBody>
        </p:sp>
        <p:sp>
          <p:nvSpPr>
            <p:cNvPr id="117770" name="Line 15"/>
            <p:cNvSpPr>
              <a:spLocks noChangeShapeType="1"/>
            </p:cNvSpPr>
            <p:nvPr/>
          </p:nvSpPr>
          <p:spPr bwMode="auto">
            <a:xfrm flipV="1">
              <a:off x="3216" y="3408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71" name="Line 16"/>
            <p:cNvSpPr>
              <a:spLocks noChangeShapeType="1"/>
            </p:cNvSpPr>
            <p:nvPr/>
          </p:nvSpPr>
          <p:spPr bwMode="auto">
            <a:xfrm flipV="1">
              <a:off x="3504" y="3696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72" name="Line 17"/>
            <p:cNvSpPr>
              <a:spLocks noChangeShapeType="1"/>
            </p:cNvSpPr>
            <p:nvPr/>
          </p:nvSpPr>
          <p:spPr bwMode="auto">
            <a:xfrm flipV="1">
              <a:off x="4128" y="355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73" name="Line 18"/>
            <p:cNvSpPr>
              <a:spLocks noChangeShapeType="1"/>
            </p:cNvSpPr>
            <p:nvPr/>
          </p:nvSpPr>
          <p:spPr bwMode="auto">
            <a:xfrm flipV="1">
              <a:off x="2928" y="360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74" name="Line 19"/>
            <p:cNvSpPr>
              <a:spLocks noChangeShapeType="1"/>
            </p:cNvSpPr>
            <p:nvPr/>
          </p:nvSpPr>
          <p:spPr bwMode="auto">
            <a:xfrm flipH="1">
              <a:off x="2160" y="3792"/>
              <a:ext cx="96" cy="96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75" name="Line 20"/>
            <p:cNvSpPr>
              <a:spLocks noChangeShapeType="1"/>
            </p:cNvSpPr>
            <p:nvPr/>
          </p:nvSpPr>
          <p:spPr bwMode="auto">
            <a:xfrm flipH="1">
              <a:off x="2964" y="3552"/>
              <a:ext cx="96" cy="9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76" name="Line 21"/>
            <p:cNvSpPr>
              <a:spLocks noChangeShapeType="1"/>
            </p:cNvSpPr>
            <p:nvPr/>
          </p:nvSpPr>
          <p:spPr bwMode="auto">
            <a:xfrm flipH="1">
              <a:off x="4128" y="3504"/>
              <a:ext cx="96" cy="9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77" name="Line 22"/>
            <p:cNvSpPr>
              <a:spLocks noChangeShapeType="1"/>
            </p:cNvSpPr>
            <p:nvPr/>
          </p:nvSpPr>
          <p:spPr bwMode="auto">
            <a:xfrm flipH="1">
              <a:off x="3648" y="3360"/>
              <a:ext cx="96" cy="9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78" name="Line 23"/>
            <p:cNvSpPr>
              <a:spLocks noChangeShapeType="1"/>
            </p:cNvSpPr>
            <p:nvPr/>
          </p:nvSpPr>
          <p:spPr bwMode="auto">
            <a:xfrm flipH="1">
              <a:off x="3648" y="3648"/>
              <a:ext cx="96" cy="9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79" name="Rectangle 24"/>
            <p:cNvSpPr>
              <a:spLocks noChangeArrowheads="1"/>
            </p:cNvSpPr>
            <p:nvPr/>
          </p:nvSpPr>
          <p:spPr bwMode="auto">
            <a:xfrm>
              <a:off x="2208" y="3792"/>
              <a:ext cx="204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17780" name="Rectangle 25"/>
            <p:cNvSpPr>
              <a:spLocks noChangeArrowheads="1"/>
            </p:cNvSpPr>
            <p:nvPr/>
          </p:nvSpPr>
          <p:spPr bwMode="auto">
            <a:xfrm>
              <a:off x="2964" y="3600"/>
              <a:ext cx="204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17781" name="Rectangle 26"/>
            <p:cNvSpPr>
              <a:spLocks noChangeArrowheads="1"/>
            </p:cNvSpPr>
            <p:nvPr/>
          </p:nvSpPr>
          <p:spPr bwMode="auto">
            <a:xfrm>
              <a:off x="4128" y="3552"/>
              <a:ext cx="204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17782" name="Rectangle 27"/>
            <p:cNvSpPr>
              <a:spLocks noChangeArrowheads="1"/>
            </p:cNvSpPr>
            <p:nvPr/>
          </p:nvSpPr>
          <p:spPr bwMode="auto">
            <a:xfrm>
              <a:off x="3648" y="3408"/>
              <a:ext cx="204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17783" name="Rectangle 28"/>
            <p:cNvSpPr>
              <a:spLocks noChangeArrowheads="1"/>
            </p:cNvSpPr>
            <p:nvPr/>
          </p:nvSpPr>
          <p:spPr bwMode="auto">
            <a:xfrm>
              <a:off x="3648" y="3696"/>
              <a:ext cx="204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17784" name="Rectangle 29"/>
            <p:cNvSpPr>
              <a:spLocks noChangeArrowheads="1"/>
            </p:cNvSpPr>
            <p:nvPr/>
          </p:nvSpPr>
          <p:spPr bwMode="auto">
            <a:xfrm>
              <a:off x="2112" y="2688"/>
              <a:ext cx="672" cy="14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7785" name="Rectangle 30"/>
            <p:cNvSpPr>
              <a:spLocks noChangeArrowheads="1"/>
            </p:cNvSpPr>
            <p:nvPr/>
          </p:nvSpPr>
          <p:spPr bwMode="auto">
            <a:xfrm>
              <a:off x="2256" y="2688"/>
              <a:ext cx="394" cy="1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offset</a:t>
              </a:r>
            </a:p>
          </p:txBody>
        </p:sp>
        <p:sp>
          <p:nvSpPr>
            <p:cNvPr id="117786" name="Line 31"/>
            <p:cNvSpPr>
              <a:spLocks noChangeShapeType="1"/>
            </p:cNvSpPr>
            <p:nvPr/>
          </p:nvSpPr>
          <p:spPr bwMode="auto">
            <a:xfrm flipH="1">
              <a:off x="2352" y="2544"/>
              <a:ext cx="96" cy="9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87" name="Line 32"/>
            <p:cNvSpPr>
              <a:spLocks noChangeShapeType="1"/>
            </p:cNvSpPr>
            <p:nvPr/>
          </p:nvSpPr>
          <p:spPr bwMode="auto">
            <a:xfrm flipH="1">
              <a:off x="2496" y="3360"/>
              <a:ext cx="96" cy="96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88" name="Rectangle 33"/>
            <p:cNvSpPr>
              <a:spLocks noChangeArrowheads="1"/>
            </p:cNvSpPr>
            <p:nvPr/>
          </p:nvSpPr>
          <p:spPr bwMode="auto">
            <a:xfrm>
              <a:off x="2400" y="2496"/>
              <a:ext cx="204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  <p:sp>
          <p:nvSpPr>
            <p:cNvPr id="117789" name="Rectangle 34"/>
            <p:cNvSpPr>
              <a:spLocks noChangeArrowheads="1"/>
            </p:cNvSpPr>
            <p:nvPr/>
          </p:nvSpPr>
          <p:spPr bwMode="auto">
            <a:xfrm>
              <a:off x="2496" y="3408"/>
              <a:ext cx="204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17790" name="Line 35"/>
            <p:cNvSpPr>
              <a:spLocks noChangeShapeType="1"/>
            </p:cNvSpPr>
            <p:nvPr/>
          </p:nvSpPr>
          <p:spPr bwMode="auto">
            <a:xfrm>
              <a:off x="2400" y="249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91" name="Line 36"/>
            <p:cNvSpPr>
              <a:spLocks noChangeShapeType="1"/>
            </p:cNvSpPr>
            <p:nvPr/>
          </p:nvSpPr>
          <p:spPr bwMode="auto">
            <a:xfrm>
              <a:off x="2208" y="2688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92" name="Rectangle 37"/>
            <p:cNvSpPr>
              <a:spLocks noChangeArrowheads="1"/>
            </p:cNvSpPr>
            <p:nvPr/>
          </p:nvSpPr>
          <p:spPr bwMode="auto">
            <a:xfrm>
              <a:off x="2772" y="3072"/>
              <a:ext cx="204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00</a:t>
              </a:r>
            </a:p>
          </p:txBody>
        </p:sp>
        <p:sp>
          <p:nvSpPr>
            <p:cNvPr id="117793" name="Rectangle 38"/>
            <p:cNvSpPr>
              <a:spLocks noChangeArrowheads="1"/>
            </p:cNvSpPr>
            <p:nvPr/>
          </p:nvSpPr>
          <p:spPr bwMode="auto">
            <a:xfrm>
              <a:off x="2208" y="3072"/>
              <a:ext cx="720" cy="14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7794" name="Line 39"/>
            <p:cNvSpPr>
              <a:spLocks noChangeShapeType="1"/>
            </p:cNvSpPr>
            <p:nvPr/>
          </p:nvSpPr>
          <p:spPr bwMode="auto">
            <a:xfrm>
              <a:off x="2112" y="3072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95" name="Rectangle 40"/>
            <p:cNvSpPr>
              <a:spLocks noChangeArrowheads="1"/>
            </p:cNvSpPr>
            <p:nvPr/>
          </p:nvSpPr>
          <p:spPr bwMode="auto">
            <a:xfrm>
              <a:off x="1488" y="3072"/>
              <a:ext cx="720" cy="14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7796" name="Line 41"/>
            <p:cNvSpPr>
              <a:spLocks noChangeShapeType="1"/>
            </p:cNvSpPr>
            <p:nvPr/>
          </p:nvSpPr>
          <p:spPr bwMode="auto">
            <a:xfrm>
              <a:off x="2400" y="2832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97" name="Oval 42"/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ellips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cxnSp>
          <p:nvCxnSpPr>
            <p:cNvPr id="117798" name="AutoShape 43"/>
            <p:cNvCxnSpPr>
              <a:cxnSpLocks noChangeShapeType="1"/>
              <a:stCxn id="117797" idx="3"/>
              <a:endCxn id="117795" idx="0"/>
            </p:cNvCxnSpPr>
            <p:nvPr/>
          </p:nvCxnSpPr>
          <p:spPr bwMode="auto">
            <a:xfrm rot="16200000" flipV="1">
              <a:off x="1963" y="2957"/>
              <a:ext cx="89" cy="319"/>
            </a:xfrm>
            <a:prstGeom prst="curvedConnector5">
              <a:avLst>
                <a:gd name="adj1" fmla="val 315727"/>
                <a:gd name="adj2" fmla="val 84949"/>
                <a:gd name="adj3" fmla="val 261796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7799" name="Rectangle 44"/>
            <p:cNvSpPr>
              <a:spLocks noChangeArrowheads="1"/>
            </p:cNvSpPr>
            <p:nvPr/>
          </p:nvSpPr>
          <p:spPr bwMode="auto">
            <a:xfrm>
              <a:off x="1200" y="2832"/>
              <a:ext cx="741" cy="1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sign-extend</a:t>
              </a:r>
            </a:p>
          </p:txBody>
        </p:sp>
        <p:sp>
          <p:nvSpPr>
            <p:cNvPr id="117800" name="Line 45"/>
            <p:cNvSpPr>
              <a:spLocks noChangeShapeType="1"/>
            </p:cNvSpPr>
            <p:nvPr/>
          </p:nvSpPr>
          <p:spPr bwMode="auto">
            <a:xfrm>
              <a:off x="2160" y="321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801" name="Line 46"/>
            <p:cNvSpPr>
              <a:spLocks noChangeShapeType="1"/>
            </p:cNvSpPr>
            <p:nvPr/>
          </p:nvSpPr>
          <p:spPr bwMode="auto">
            <a:xfrm>
              <a:off x="2160" y="3408"/>
              <a:ext cx="10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802" name="Line 47"/>
            <p:cNvSpPr>
              <a:spLocks noChangeShapeType="1"/>
            </p:cNvSpPr>
            <p:nvPr/>
          </p:nvSpPr>
          <p:spPr bwMode="auto">
            <a:xfrm flipV="1">
              <a:off x="2208" y="3696"/>
              <a:ext cx="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803" name="Line 48"/>
            <p:cNvSpPr>
              <a:spLocks noChangeShapeType="1"/>
            </p:cNvSpPr>
            <p:nvPr/>
          </p:nvSpPr>
          <p:spPr bwMode="auto">
            <a:xfrm>
              <a:off x="2208" y="4080"/>
              <a:ext cx="2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804" name="Line 49"/>
            <p:cNvSpPr>
              <a:spLocks noChangeShapeType="1"/>
            </p:cNvSpPr>
            <p:nvPr/>
          </p:nvSpPr>
          <p:spPr bwMode="auto">
            <a:xfrm flipV="1">
              <a:off x="4464" y="3552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805" name="Rectangle 50"/>
            <p:cNvSpPr>
              <a:spLocks noChangeArrowheads="1"/>
            </p:cNvSpPr>
            <p:nvPr/>
          </p:nvSpPr>
          <p:spPr bwMode="auto">
            <a:xfrm>
              <a:off x="1200" y="2304"/>
              <a:ext cx="3674" cy="2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l-GR" dirty="0">
                  <a:latin typeface="Arial" pitchFamily="34" charset="0"/>
                  <a:cs typeface="Arial" pitchFamily="34" charset="0"/>
                </a:rPr>
                <a:t>από τα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low order 16 bits 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της εντολής διακλάδωσης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806" name="Line 51"/>
            <p:cNvSpPr>
              <a:spLocks noChangeShapeType="1"/>
            </p:cNvSpPr>
            <p:nvPr/>
          </p:nvSpPr>
          <p:spPr bwMode="auto">
            <a:xfrm>
              <a:off x="2784" y="3072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807" name="Rectangle 52"/>
            <p:cNvSpPr>
              <a:spLocks noChangeArrowheads="1"/>
            </p:cNvSpPr>
            <p:nvPr/>
          </p:nvSpPr>
          <p:spPr bwMode="auto">
            <a:xfrm>
              <a:off x="4455" y="3264"/>
              <a:ext cx="543" cy="3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r"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branch </a:t>
              </a:r>
              <a:r>
                <a:rPr lang="el-GR" sz="1600">
                  <a:latin typeface="Arial" pitchFamily="34" charset="0"/>
                  <a:cs typeface="Arial" pitchFamily="34" charset="0"/>
                </a:rPr>
                <a:t> </a:t>
              </a:r>
              <a:endParaRPr lang="en-US" sz="1600">
                <a:latin typeface="Arial" pitchFamily="34" charset="0"/>
                <a:cs typeface="Arial" pitchFamily="34" charset="0"/>
              </a:endParaRPr>
            </a:p>
            <a:p>
              <a:pPr algn="r"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address</a:t>
              </a:r>
            </a:p>
          </p:txBody>
        </p:sp>
        <p:grpSp>
          <p:nvGrpSpPr>
            <p:cNvPr id="117808" name="Group 53"/>
            <p:cNvGrpSpPr>
              <a:grpSpLocks/>
            </p:cNvGrpSpPr>
            <p:nvPr/>
          </p:nvGrpSpPr>
          <p:grpSpPr bwMode="auto">
            <a:xfrm>
              <a:off x="4320" y="3696"/>
              <a:ext cx="240" cy="254"/>
              <a:chOff x="4896" y="3696"/>
              <a:chExt cx="240" cy="254"/>
            </a:xfrm>
          </p:grpSpPr>
          <p:sp>
            <p:nvSpPr>
              <p:cNvPr id="117823" name="Oval 54"/>
              <p:cNvSpPr>
                <a:spLocks noChangeArrowheads="1"/>
              </p:cNvSpPr>
              <p:nvPr/>
            </p:nvSpPr>
            <p:spPr bwMode="auto">
              <a:xfrm>
                <a:off x="4896" y="3696"/>
                <a:ext cx="240" cy="24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17824" name="Text Box 55"/>
              <p:cNvSpPr txBox="1">
                <a:spLocks noChangeArrowheads="1"/>
              </p:cNvSpPr>
              <p:nvPr/>
            </p:nvSpPr>
            <p:spPr bwMode="auto">
              <a:xfrm>
                <a:off x="4896" y="3719"/>
                <a:ext cx="18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sp>
          <p:nvSpPr>
            <p:cNvPr id="117809" name="Line 56"/>
            <p:cNvSpPr>
              <a:spLocks noChangeShapeType="1"/>
            </p:cNvSpPr>
            <p:nvPr/>
          </p:nvSpPr>
          <p:spPr bwMode="auto">
            <a:xfrm flipV="1">
              <a:off x="4464" y="393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grpSp>
          <p:nvGrpSpPr>
            <p:cNvPr id="117810" name="Group 57"/>
            <p:cNvGrpSpPr>
              <a:grpSpLocks/>
            </p:cNvGrpSpPr>
            <p:nvPr/>
          </p:nvGrpSpPr>
          <p:grpSpPr bwMode="auto">
            <a:xfrm>
              <a:off x="3216" y="3456"/>
              <a:ext cx="288" cy="480"/>
              <a:chOff x="1392" y="2880"/>
              <a:chExt cx="288" cy="480"/>
            </a:xfrm>
          </p:grpSpPr>
          <p:sp>
            <p:nvSpPr>
              <p:cNvPr id="117816" name="Line 58"/>
              <p:cNvSpPr>
                <a:spLocks noChangeShapeType="1"/>
              </p:cNvSpPr>
              <p:nvPr/>
            </p:nvSpPr>
            <p:spPr bwMode="auto">
              <a:xfrm>
                <a:off x="1392" y="3072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17" name="Line 59"/>
              <p:cNvSpPr>
                <a:spLocks noChangeShapeType="1"/>
              </p:cNvSpPr>
              <p:nvPr/>
            </p:nvSpPr>
            <p:spPr bwMode="auto">
              <a:xfrm flipH="1">
                <a:off x="1392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18" name="Line 60"/>
              <p:cNvSpPr>
                <a:spLocks noChangeShapeType="1"/>
              </p:cNvSpPr>
              <p:nvPr/>
            </p:nvSpPr>
            <p:spPr bwMode="auto">
              <a:xfrm flipV="1">
                <a:off x="1392" y="2880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19" name="Line 61"/>
              <p:cNvSpPr>
                <a:spLocks noChangeShapeType="1"/>
              </p:cNvSpPr>
              <p:nvPr/>
            </p:nvSpPr>
            <p:spPr bwMode="auto">
              <a:xfrm flipV="1">
                <a:off x="1392" y="316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20" name="Line 62"/>
              <p:cNvSpPr>
                <a:spLocks noChangeShapeType="1"/>
              </p:cNvSpPr>
              <p:nvPr/>
            </p:nvSpPr>
            <p:spPr bwMode="auto">
              <a:xfrm flipV="1">
                <a:off x="1392" y="3216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21" name="Line 63"/>
              <p:cNvSpPr>
                <a:spLocks noChangeShapeType="1"/>
              </p:cNvSpPr>
              <p:nvPr/>
            </p:nvSpPr>
            <p:spPr bwMode="auto">
              <a:xfrm flipV="1">
                <a:off x="1680" y="302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822" name="Line 64"/>
              <p:cNvSpPr>
                <a:spLocks noChangeShapeType="1"/>
              </p:cNvSpPr>
              <p:nvPr/>
            </p:nvSpPr>
            <p:spPr bwMode="auto">
              <a:xfrm>
                <a:off x="1392" y="28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17811" name="Rectangle 65"/>
            <p:cNvSpPr>
              <a:spLocks noChangeArrowheads="1"/>
            </p:cNvSpPr>
            <p:nvPr/>
          </p:nvSpPr>
          <p:spPr bwMode="auto">
            <a:xfrm>
              <a:off x="3216" y="3600"/>
              <a:ext cx="279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Add</a:t>
              </a:r>
            </a:p>
          </p:txBody>
        </p:sp>
        <p:sp>
          <p:nvSpPr>
            <p:cNvPr id="117812" name="Line 66"/>
            <p:cNvSpPr>
              <a:spLocks noChangeShapeType="1"/>
            </p:cNvSpPr>
            <p:nvPr/>
          </p:nvSpPr>
          <p:spPr bwMode="auto">
            <a:xfrm flipV="1">
              <a:off x="2928" y="384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813" name="Rectangle 67"/>
            <p:cNvSpPr>
              <a:spLocks noChangeArrowheads="1"/>
            </p:cNvSpPr>
            <p:nvPr/>
          </p:nvSpPr>
          <p:spPr bwMode="auto">
            <a:xfrm>
              <a:off x="2784" y="3744"/>
              <a:ext cx="142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117814" name="Line 68"/>
            <p:cNvSpPr>
              <a:spLocks noChangeShapeType="1"/>
            </p:cNvSpPr>
            <p:nvPr/>
          </p:nvSpPr>
          <p:spPr bwMode="auto">
            <a:xfrm flipH="1">
              <a:off x="2928" y="3792"/>
              <a:ext cx="96" cy="9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815" name="Rectangle 69"/>
            <p:cNvSpPr>
              <a:spLocks noChangeArrowheads="1"/>
            </p:cNvSpPr>
            <p:nvPr/>
          </p:nvSpPr>
          <p:spPr bwMode="auto">
            <a:xfrm>
              <a:off x="2976" y="3792"/>
              <a:ext cx="204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</p:grpSp>
      <p:sp>
        <p:nvSpPr>
          <p:cNvPr id="117764" name="Text Box 70"/>
          <p:cNvSpPr txBox="1">
            <a:spLocks noChangeArrowheads="1"/>
          </p:cNvSpPr>
          <p:nvPr/>
        </p:nvSpPr>
        <p:spPr bwMode="auto">
          <a:xfrm>
            <a:off x="43546" y="1412875"/>
            <a:ext cx="925285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Με αυτό το τρόπο η διακλάδωση μπορεί να γίνει για διάστημα</a:t>
            </a: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to +2</a:t>
            </a:r>
            <a:r>
              <a:rPr lang="en-US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από την αρχική εντολή διακλάδωσης.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765" name="Rectangle 7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Εντολές Λήψης Αποφάσεων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1C8F5-FC90-4B24-BA64-3A305F1067B0}" type="slidenum">
              <a:rPr lang="en-US"/>
              <a:pPr>
                <a:defRPr/>
              </a:pPr>
              <a:t>112</a:t>
            </a:fld>
            <a:endParaRPr lang="en-US"/>
          </a:p>
        </p:txBody>
      </p:sp>
      <p:sp>
        <p:nvSpPr>
          <p:cNvPr id="118787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Εντολές Λήψης Αποφάσεων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(4)</a:t>
            </a:r>
          </a:p>
        </p:txBody>
      </p:sp>
      <p:sp>
        <p:nvSpPr>
          <p:cNvPr id="118788" name="AutoShape 7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382000" cy="55626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MIPS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unconditional branch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εντολές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J-</a:t>
            </a:r>
            <a:r>
              <a:rPr lang="el-G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τύπου</a:t>
            </a:r>
            <a:r>
              <a:rPr lang="el-G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	</a:t>
            </a:r>
            <a:r>
              <a:rPr lang="el-G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  label</a:t>
            </a:r>
            <a:endParaRPr lang="el-G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l-G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l-GR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20000"/>
              </a:lnSpc>
              <a:buNone/>
            </a:pPr>
            <a:endParaRPr lang="en-US" sz="2600" dirty="0" smtClean="0">
              <a:solidFill>
                <a:srgbClr val="66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l-G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Παράδειγμα (πως γράφουμε το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if-then-else):</a:t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if (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!=j) 		            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beq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$s4, $s5, Lab1</a:t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    h=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i+j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;		add $s3, $s4, $s5</a:t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else 			j Lab2</a:t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    h=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-j;		Lab1:	sub $s3, $s4, $s5</a:t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		Lab2:	...</a:t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8789" name="Group 8" descr="mips instruction set"/>
          <p:cNvGrpSpPr>
            <a:grpSpLocks/>
          </p:cNvGrpSpPr>
          <p:nvPr/>
        </p:nvGrpSpPr>
        <p:grpSpPr bwMode="auto">
          <a:xfrm>
            <a:off x="1219200" y="2362200"/>
            <a:ext cx="5791200" cy="366713"/>
            <a:chOff x="912" y="2160"/>
            <a:chExt cx="3648" cy="231"/>
          </a:xfrm>
        </p:grpSpPr>
        <p:sp>
          <p:nvSpPr>
            <p:cNvPr id="118792" name="Rectangle 9"/>
            <p:cNvSpPr>
              <a:spLocks noChangeArrowheads="1"/>
            </p:cNvSpPr>
            <p:nvPr/>
          </p:nvSpPr>
          <p:spPr bwMode="auto">
            <a:xfrm>
              <a:off x="912" y="2160"/>
              <a:ext cx="3648" cy="1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8793" name="Line 10"/>
            <p:cNvSpPr>
              <a:spLocks noChangeShapeType="1"/>
            </p:cNvSpPr>
            <p:nvPr/>
          </p:nvSpPr>
          <p:spPr bwMode="auto">
            <a:xfrm>
              <a:off x="1584" y="2160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8794" name="Text Box 11"/>
            <p:cNvSpPr txBox="1">
              <a:spLocks noChangeArrowheads="1"/>
            </p:cNvSpPr>
            <p:nvPr/>
          </p:nvSpPr>
          <p:spPr bwMode="auto">
            <a:xfrm>
              <a:off x="1104" y="2160"/>
              <a:ext cx="254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dirty="0">
                  <a:latin typeface="Arial" pitchFamily="34" charset="0"/>
                  <a:cs typeface="Arial" pitchFamily="34" charset="0"/>
                </a:rPr>
                <a:t>op                                  26-bit address</a:t>
              </a:r>
            </a:p>
          </p:txBody>
        </p:sp>
      </p:grpSp>
      <p:sp>
        <p:nvSpPr>
          <p:cNvPr id="118790" name="Text Box 43"/>
          <p:cNvSpPr txBox="1">
            <a:spLocks noChangeArrowheads="1"/>
          </p:cNvSpPr>
          <p:nvPr/>
        </p:nvSpPr>
        <p:spPr bwMode="auto">
          <a:xfrm>
            <a:off x="3717925" y="2732088"/>
            <a:ext cx="29432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200" dirty="0">
                <a:cs typeface="Arial" pitchFamily="34" charset="0"/>
              </a:rPr>
              <a:t>+ </a:t>
            </a:r>
            <a:r>
              <a:rPr lang="en-US" sz="2200" dirty="0">
                <a:cs typeface="Arial" pitchFamily="34" charset="0"/>
              </a:rPr>
              <a:t>Program Counter (PC)</a:t>
            </a:r>
          </a:p>
        </p:txBody>
      </p:sp>
      <p:sp>
        <p:nvSpPr>
          <p:cNvPr id="118791" name="Text Box 44"/>
          <p:cNvSpPr txBox="1">
            <a:spLocks noChangeArrowheads="1"/>
          </p:cNvSpPr>
          <p:nvPr/>
        </p:nvSpPr>
        <p:spPr bwMode="auto">
          <a:xfrm>
            <a:off x="7467600" y="2233613"/>
            <a:ext cx="13981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cs typeface="Arial" pitchFamily="34" charset="0"/>
              </a:rPr>
              <a:t>J-</a:t>
            </a:r>
            <a:r>
              <a:rPr lang="el-GR" sz="2800" b="1" dirty="0">
                <a:cs typeface="Arial" pitchFamily="34" charset="0"/>
              </a:rPr>
              <a:t>τύπου</a:t>
            </a:r>
            <a:endParaRPr lang="en-US" sz="28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F1C32-03B0-4F15-B493-37201D78F411}" type="slidenum">
              <a:rPr lang="en-US"/>
              <a:pPr>
                <a:defRPr/>
              </a:pPr>
              <a:t>113</a:t>
            </a:fld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077200" cy="3855414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Άλλες παρόμοιες εντολές:</a:t>
            </a:r>
          </a:p>
          <a:p>
            <a:pPr eaLnBrk="1" hangingPunct="1">
              <a:lnSpc>
                <a:spcPct val="40000"/>
              </a:lnSpc>
            </a:pP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less than  		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$s1, $s2, Label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less than or equal to 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$s1, $s2, Label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greater than  	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bgt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$s1, $s2, Label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great than or equal to  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bge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$s1, $s2, Label</a:t>
            </a:r>
          </a:p>
          <a:p>
            <a:pPr lvl="1" eaLnBrk="1" hangingPunct="1"/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119812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Εντολές Λήψης Αποφάσεων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5D01E-95CD-45AB-B529-1D0290CCFF81}" type="slidenum">
              <a:rPr lang="en-US"/>
              <a:pPr>
                <a:defRPr/>
              </a:pPr>
              <a:t>114</a:t>
            </a:fld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Εντολές Λήψης Αποφάσεων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(6)</a:t>
            </a:r>
          </a:p>
        </p:txBody>
      </p:sp>
      <p:sp>
        <p:nvSpPr>
          <p:cNvPr id="12083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848600" cy="1036181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Τι γίνεται αν η διακλάδωση είναι αριθμός μεγαλύτερος των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16 bits;</a:t>
            </a:r>
          </a:p>
        </p:txBody>
      </p:sp>
      <p:sp>
        <p:nvSpPr>
          <p:cNvPr id="120837" name="Rectangle 6"/>
          <p:cNvSpPr>
            <a:spLocks noChangeArrowheads="1"/>
          </p:cNvSpPr>
          <p:nvPr/>
        </p:nvSpPr>
        <p:spPr bwMode="auto">
          <a:xfrm>
            <a:off x="533400" y="2819400"/>
            <a:ext cx="8229600" cy="37361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287338" indent="-287338" eaLnBrk="0" hangingPunct="0">
              <a:lnSpc>
                <a:spcPct val="9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Char char="q"/>
            </a:pPr>
            <a:r>
              <a:rPr lang="el-GR" sz="2400" dirty="0">
                <a:latin typeface="Arial" pitchFamily="34" charset="0"/>
                <a:cs typeface="Arial" pitchFamily="34" charset="0"/>
              </a:rPr>
              <a:t>Ο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assembler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 σώζει την κατάσταση: αλλάζει σε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unconditional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το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jump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και συμπληρώνει την συνθήκη ...</a:t>
            </a:r>
          </a:p>
          <a:p>
            <a:pPr marL="287338" indent="-287338" eaLnBrk="0" hangingPunct="0">
              <a:lnSpc>
                <a:spcPct val="9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l-GR" sz="2400" dirty="0">
                <a:latin typeface="Arial" pitchFamily="34" charset="0"/>
                <a:cs typeface="Arial" pitchFamily="34" charset="0"/>
              </a:rPr>
              <a:t>...το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beq</a:t>
            </a:r>
            <a:r>
              <a:rPr 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$s0, $s1, L1</a:t>
            </a:r>
          </a:p>
          <a:p>
            <a:pPr marL="287338" indent="-287338" eaLnBrk="0" hangingPunct="0">
              <a:lnSpc>
                <a:spcPct val="9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l-GR" sz="2400" dirty="0">
                <a:latin typeface="Arial" pitchFamily="34" charset="0"/>
                <a:cs typeface="Arial" pitchFamily="34" charset="0"/>
              </a:rPr>
              <a:t>αλλάζει σε: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87338" indent="-287338" eaLnBrk="0" hangingPunct="0">
              <a:lnSpc>
                <a:spcPct val="7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		</a:t>
            </a:r>
            <a:r>
              <a:rPr lang="en-US" sz="24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bne</a:t>
            </a:r>
            <a:r>
              <a:rPr 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$s0, $s1, L2</a:t>
            </a:r>
          </a:p>
          <a:p>
            <a:pPr marL="287338" indent="-287338" eaLnBrk="0" hangingPunct="0">
              <a:lnSpc>
                <a:spcPct val="25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j	L1</a:t>
            </a:r>
            <a:r>
              <a:rPr lang="el-GR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# </a:t>
            </a:r>
            <a:r>
              <a:rPr 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</a:t>
            </a:r>
            <a:r>
              <a:rPr lang="el-GR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τύπου εντολή</a:t>
            </a:r>
            <a:endParaRPr lang="en-US" sz="2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indent="-287338" eaLnBrk="0" hangingPunct="0">
              <a:lnSpc>
                <a:spcPct val="25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L2:  …</a:t>
            </a:r>
          </a:p>
          <a:p>
            <a:pPr marL="287338" indent="-287338" eaLnBrk="0" hangingPunct="0">
              <a:lnSpc>
                <a:spcPct val="25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…</a:t>
            </a:r>
          </a:p>
          <a:p>
            <a:pPr marL="287338" indent="-287338" eaLnBrk="0" hangingPunct="0">
              <a:lnSpc>
                <a:spcPct val="25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L1: 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0D11B-E527-4EA0-AD28-7A341CE6277B}" type="slidenum">
              <a:rPr lang="en-US"/>
              <a:pPr>
                <a:defRPr/>
              </a:pPr>
              <a:t>115</a:t>
            </a:fld>
            <a:endParaRPr lang="en-US"/>
          </a:p>
        </p:txBody>
      </p:sp>
      <p:sp>
        <p:nvSpPr>
          <p:cNvPr id="1218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Περίληψη ....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860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1816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/>
            <a:r>
              <a:rPr lang="el-G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Εντολή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Σημασία (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semantics)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add $s1,$s2,$s3	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$s1 = $s2 + $s3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 $s1,$s2,$s3	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$s1 = $s2 – $s3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lw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$s1,100($s2)	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$s1 = Memory[$s2+100] 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$s1,100($s2)	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Memory[$s2+100] = $s1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bne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$s4,$s5,L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Επόμενη εντολή στο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Label if $s4 ≠ $s5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beq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$s4,$s5,L	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Επόμενη εντολή στο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Label if $s4 = $s5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 Label	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Επόμενη εντολή στο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Label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Σταθερές ...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2884" name="AutoShape 3"/>
          <p:cNvSpPr>
            <a:spLocks noGrp="1" noChangeArrowheads="1"/>
          </p:cNvSpPr>
          <p:nvPr>
            <p:ph idx="1"/>
          </p:nvPr>
        </p:nvSpPr>
        <p:spPr>
          <a:xfrm>
            <a:off x="762000" y="1066800"/>
            <a:ext cx="7772400" cy="41148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assembly-like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γλώσσες έχουμε πολλές σταθερές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(50%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των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operands)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π.χ.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	A = A + 5;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 + 1;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 = C - 18;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Χρησιμοποιούμε ειδικές εντολές που κάνουν πράξεις με σταθερές...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Νέες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MIPS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εντολές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$29, $29, 4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$8, $18, 10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$29, $29, 6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$29, $29, 4</a:t>
            </a:r>
          </a:p>
          <a:p>
            <a:pPr eaLnBrk="1" hangingPunct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ΑΡΧΗ ΣΧΕΔΙΑΣΗΣ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εκτέλεσε την συνήθη περίπτωση γρήγορα ! </a:t>
            </a:r>
            <a:r>
              <a:rPr lang="en-US" dirty="0" smtClean="0">
                <a:solidFill>
                  <a:srgbClr val="660066"/>
                </a:solidFill>
              </a:rPr>
              <a:t/>
            </a:r>
            <a:br>
              <a:rPr lang="en-US" dirty="0" smtClean="0">
                <a:solidFill>
                  <a:srgbClr val="660066"/>
                </a:solidFill>
              </a:rPr>
            </a:br>
            <a:endParaRPr lang="en-US" dirty="0" smtClean="0">
              <a:solidFill>
                <a:srgbClr val="660066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75BE0-5E04-4028-9985-EF09DD635A31}" type="slidenum">
              <a:rPr lang="en-US"/>
              <a:pPr>
                <a:defRPr/>
              </a:pPr>
              <a:t>116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E7CF3-DC3C-4044-B7B9-C03016DE4B62}" type="slidenum">
              <a:rPr lang="en-US"/>
              <a:pPr>
                <a:defRPr/>
              </a:pPr>
              <a:t>117</a:t>
            </a:fld>
            <a:endParaRPr lang="en-US"/>
          </a:p>
        </p:txBody>
      </p:sp>
      <p:sp>
        <p:nvSpPr>
          <p:cNvPr id="12697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 Call (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Διαδικασίες)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procedure c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50870"/>
            <a:ext cx="8696989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51A01-D354-4E6B-82CA-286ED9749348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pic>
        <p:nvPicPr>
          <p:cNvPr id="15362" name="Picture 2" descr="mi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t="20068" r="12099" b="6826"/>
          <a:stretch/>
        </p:blipFill>
        <p:spPr bwMode="auto">
          <a:xfrm>
            <a:off x="269240" y="228600"/>
            <a:ext cx="884936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3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E6A8B-7171-4CDE-A149-AE55E91D736B}" type="slidenum">
              <a:rPr lang="en-US"/>
              <a:pPr>
                <a:defRPr/>
              </a:pPr>
              <a:t>119</a:t>
            </a:fld>
            <a:endParaRPr lang="en-US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Περίληψη ...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pic>
        <p:nvPicPr>
          <p:cNvPr id="16386" name="Picture 2" descr="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58853"/>
            <a:ext cx="7315200" cy="595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4495800" y="846343"/>
            <a:ext cx="417120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Τρόποι </a:t>
            </a: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διευθυνσιοδότησης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addressing modes)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Ιστορια Η/Υ: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Transistor (1)</a:t>
            </a:r>
            <a:r>
              <a:rPr lang="en-US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25604" name="Picture 3" descr="Transisto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8902" y="2200068"/>
            <a:ext cx="5026195" cy="3677064"/>
          </a:xfrm>
          <a:noFill/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632EA-5EF4-4652-9EFF-D87B35A5CB1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5603" name="Rectangle 2" descr="transistor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04800" y="1143000"/>
            <a:ext cx="830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transistor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είναι ένας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διακόπτης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(ανοικτός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ή κλειστός, 0 ή 1)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3215" y="5562600"/>
            <a:ext cx="893078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dirty="0" smtClean="0"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Πριν τα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transistors</a:t>
            </a:r>
            <a:r>
              <a:rPr lang="el-G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υπήρχαν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«λυχνίες» (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tubes)—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επίσης</a:t>
            </a:r>
            <a:r>
              <a:rPr lang="el-G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διακόπτες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583E5-EC8A-4910-92CC-91A057A5DEA0}" type="slidenum">
              <a:rPr lang="en-US"/>
              <a:pPr>
                <a:defRPr/>
              </a:pPr>
              <a:t>120</a:t>
            </a:fld>
            <a:endParaRPr lang="en-US"/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Περίληψη ...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</p:txBody>
      </p:sp>
      <p:sp>
        <p:nvSpPr>
          <p:cNvPr id="129030" name="Rectangle 5"/>
          <p:cNvSpPr>
            <a:spLocks noChangeArrowheads="1"/>
          </p:cNvSpPr>
          <p:nvPr/>
        </p:nvSpPr>
        <p:spPr bwMode="auto">
          <a:xfrm>
            <a:off x="1143000" y="990600"/>
            <a:ext cx="2703513" cy="325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/>
            <a:r>
              <a:rPr lang="en-US" sz="1800" b="1" dirty="0">
                <a:latin typeface="Arial" pitchFamily="34" charset="0"/>
                <a:cs typeface="Arial" pitchFamily="34" charset="0"/>
              </a:rPr>
              <a:t>Processor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(Μικρο/στης)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9031" name="Rectangle 6"/>
          <p:cNvSpPr>
            <a:spLocks noChangeArrowheads="1"/>
          </p:cNvSpPr>
          <p:nvPr/>
        </p:nvSpPr>
        <p:spPr bwMode="auto">
          <a:xfrm>
            <a:off x="5867400" y="1143000"/>
            <a:ext cx="863600" cy="325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/>
            <a:r>
              <a:rPr lang="el-GR" sz="1800" b="1">
                <a:latin typeface="Arial" pitchFamily="34" charset="0"/>
                <a:cs typeface="Arial" pitchFamily="34" charset="0"/>
              </a:rPr>
              <a:t>Μνήμη</a:t>
            </a:r>
            <a:endParaRPr lang="en-US" sz="1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9084" name="Rectangle 59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153400" cy="538163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>
              <a:buFontTx/>
              <a:buNone/>
            </a:pPr>
            <a:r>
              <a:rPr lang="en-US" dirty="0" smtClean="0"/>
              <a:t> </a:t>
            </a:r>
          </a:p>
        </p:txBody>
      </p:sp>
      <p:sp>
        <p:nvSpPr>
          <p:cNvPr id="129120" name="Rectangle 102"/>
          <p:cNvSpPr>
            <a:spLocks noChangeArrowheads="1"/>
          </p:cNvSpPr>
          <p:nvPr/>
        </p:nvSpPr>
        <p:spPr bwMode="auto">
          <a:xfrm>
            <a:off x="5257800" y="5715000"/>
            <a:ext cx="1141413" cy="47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/>
            <a:r>
              <a:rPr lang="en-US" sz="1400">
                <a:latin typeface="Arial" pitchFamily="34" charset="0"/>
                <a:cs typeface="Arial" pitchFamily="34" charset="0"/>
              </a:rPr>
              <a:t>byte address</a:t>
            </a:r>
          </a:p>
          <a:p>
            <a:pPr eaLnBrk="0" hangingPunct="0"/>
            <a:r>
              <a:rPr lang="en-US" sz="1400">
                <a:latin typeface="Arial" pitchFamily="34" charset="0"/>
                <a:cs typeface="Arial" pitchFamily="34" charset="0"/>
              </a:rPr>
              <a:t>(big Endian)</a:t>
            </a:r>
          </a:p>
        </p:txBody>
      </p:sp>
      <p:grpSp>
        <p:nvGrpSpPr>
          <p:cNvPr id="2" name="Group 1" descr="summary"/>
          <p:cNvGrpSpPr/>
          <p:nvPr/>
        </p:nvGrpSpPr>
        <p:grpSpPr>
          <a:xfrm>
            <a:off x="685800" y="1371600"/>
            <a:ext cx="8135938" cy="4425950"/>
            <a:chOff x="685800" y="1371600"/>
            <a:chExt cx="8135938" cy="4425950"/>
          </a:xfrm>
        </p:grpSpPr>
        <p:sp>
          <p:nvSpPr>
            <p:cNvPr id="129028" name="Rectangle 3"/>
            <p:cNvSpPr>
              <a:spLocks noChangeArrowheads="1"/>
            </p:cNvSpPr>
            <p:nvPr/>
          </p:nvSpPr>
          <p:spPr bwMode="auto">
            <a:xfrm>
              <a:off x="685800" y="1371600"/>
              <a:ext cx="3810000" cy="4419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9029" name="Rectangle 4"/>
            <p:cNvSpPr>
              <a:spLocks noChangeArrowheads="1"/>
            </p:cNvSpPr>
            <p:nvPr/>
          </p:nvSpPr>
          <p:spPr bwMode="auto">
            <a:xfrm>
              <a:off x="5562600" y="1524000"/>
              <a:ext cx="1600200" cy="3733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9032" name="Line 7"/>
            <p:cNvSpPr>
              <a:spLocks noChangeShapeType="1"/>
            </p:cNvSpPr>
            <p:nvPr/>
          </p:nvSpPr>
          <p:spPr bwMode="auto">
            <a:xfrm>
              <a:off x="5562600" y="5334000"/>
              <a:ext cx="1600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33" name="Rectangle 8"/>
            <p:cNvSpPr>
              <a:spLocks noChangeArrowheads="1"/>
            </p:cNvSpPr>
            <p:nvPr/>
          </p:nvSpPr>
          <p:spPr bwMode="auto">
            <a:xfrm>
              <a:off x="6096000" y="5334000"/>
              <a:ext cx="649288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32 bits</a:t>
              </a:r>
            </a:p>
          </p:txBody>
        </p:sp>
        <p:sp>
          <p:nvSpPr>
            <p:cNvPr id="129034" name="Line 9"/>
            <p:cNvSpPr>
              <a:spLocks noChangeShapeType="1"/>
            </p:cNvSpPr>
            <p:nvPr/>
          </p:nvSpPr>
          <p:spPr bwMode="auto">
            <a:xfrm>
              <a:off x="8153400" y="1600200"/>
              <a:ext cx="0" cy="3657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35" name="Rectangle 10"/>
            <p:cNvSpPr>
              <a:spLocks noChangeArrowheads="1"/>
            </p:cNvSpPr>
            <p:nvPr/>
          </p:nvSpPr>
          <p:spPr bwMode="auto">
            <a:xfrm>
              <a:off x="8153400" y="2895600"/>
              <a:ext cx="668338" cy="539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600" baseline="30000">
                  <a:latin typeface="Arial" pitchFamily="34" charset="0"/>
                  <a:cs typeface="Arial" pitchFamily="34" charset="0"/>
                </a:rPr>
                <a:t>30</a:t>
              </a:r>
            </a:p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words</a:t>
              </a:r>
            </a:p>
          </p:txBody>
        </p:sp>
        <p:sp>
          <p:nvSpPr>
            <p:cNvPr id="129036" name="Line 11"/>
            <p:cNvSpPr>
              <a:spLocks noChangeShapeType="1"/>
            </p:cNvSpPr>
            <p:nvPr/>
          </p:nvSpPr>
          <p:spPr bwMode="auto">
            <a:xfrm>
              <a:off x="4495800" y="31242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37" name="Rectangle 12"/>
            <p:cNvSpPr>
              <a:spLocks noChangeArrowheads="1"/>
            </p:cNvSpPr>
            <p:nvPr/>
          </p:nvSpPr>
          <p:spPr bwMode="auto">
            <a:xfrm>
              <a:off x="4572000" y="2514600"/>
              <a:ext cx="1019175" cy="539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read/write</a:t>
              </a:r>
            </a:p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 addr</a:t>
              </a:r>
            </a:p>
          </p:txBody>
        </p:sp>
        <p:sp>
          <p:nvSpPr>
            <p:cNvPr id="129038" name="Line 13"/>
            <p:cNvSpPr>
              <a:spLocks noChangeShapeType="1"/>
            </p:cNvSpPr>
            <p:nvPr/>
          </p:nvSpPr>
          <p:spPr bwMode="auto">
            <a:xfrm>
              <a:off x="4495800" y="39624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39" name="Rectangle 14"/>
            <p:cNvSpPr>
              <a:spLocks noChangeArrowheads="1"/>
            </p:cNvSpPr>
            <p:nvPr/>
          </p:nvSpPr>
          <p:spPr bwMode="auto">
            <a:xfrm>
              <a:off x="4495800" y="3657600"/>
              <a:ext cx="985838" cy="295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read data</a:t>
              </a:r>
            </a:p>
          </p:txBody>
        </p:sp>
        <p:sp>
          <p:nvSpPr>
            <p:cNvPr id="129040" name="Rectangle 15"/>
            <p:cNvSpPr>
              <a:spLocks noChangeArrowheads="1"/>
            </p:cNvSpPr>
            <p:nvPr/>
          </p:nvSpPr>
          <p:spPr bwMode="auto">
            <a:xfrm>
              <a:off x="4495800" y="4343400"/>
              <a:ext cx="1008063" cy="295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write data</a:t>
              </a:r>
            </a:p>
          </p:txBody>
        </p:sp>
        <p:sp>
          <p:nvSpPr>
            <p:cNvPr id="129041" name="Line 16"/>
            <p:cNvSpPr>
              <a:spLocks noChangeShapeType="1"/>
            </p:cNvSpPr>
            <p:nvPr/>
          </p:nvSpPr>
          <p:spPr bwMode="auto">
            <a:xfrm>
              <a:off x="4495800" y="46482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42" name="Rectangle 17"/>
            <p:cNvSpPr>
              <a:spLocks noChangeArrowheads="1"/>
            </p:cNvSpPr>
            <p:nvPr/>
          </p:nvSpPr>
          <p:spPr bwMode="auto">
            <a:xfrm>
              <a:off x="7239000" y="5257800"/>
              <a:ext cx="1346200" cy="539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word address</a:t>
              </a:r>
            </a:p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(binary)</a:t>
              </a:r>
            </a:p>
          </p:txBody>
        </p:sp>
        <p:sp>
          <p:nvSpPr>
            <p:cNvPr id="129043" name="Rectangle 18"/>
            <p:cNvSpPr>
              <a:spLocks noChangeArrowheads="1"/>
            </p:cNvSpPr>
            <p:nvPr/>
          </p:nvSpPr>
          <p:spPr bwMode="auto">
            <a:xfrm>
              <a:off x="7162800" y="5029200"/>
              <a:ext cx="893763" cy="295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0…0000</a:t>
              </a:r>
            </a:p>
          </p:txBody>
        </p:sp>
        <p:sp>
          <p:nvSpPr>
            <p:cNvPr id="129044" name="Rectangle 19"/>
            <p:cNvSpPr>
              <a:spLocks noChangeArrowheads="1"/>
            </p:cNvSpPr>
            <p:nvPr/>
          </p:nvSpPr>
          <p:spPr bwMode="auto">
            <a:xfrm>
              <a:off x="7162800" y="4800600"/>
              <a:ext cx="893763" cy="295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0…0100</a:t>
              </a:r>
            </a:p>
          </p:txBody>
        </p:sp>
        <p:sp>
          <p:nvSpPr>
            <p:cNvPr id="129045" name="Rectangle 20"/>
            <p:cNvSpPr>
              <a:spLocks noChangeArrowheads="1"/>
            </p:cNvSpPr>
            <p:nvPr/>
          </p:nvSpPr>
          <p:spPr bwMode="auto">
            <a:xfrm>
              <a:off x="7162800" y="4572000"/>
              <a:ext cx="893763" cy="295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0…1000</a:t>
              </a:r>
            </a:p>
          </p:txBody>
        </p:sp>
        <p:sp>
          <p:nvSpPr>
            <p:cNvPr id="129046" name="Rectangle 21"/>
            <p:cNvSpPr>
              <a:spLocks noChangeArrowheads="1"/>
            </p:cNvSpPr>
            <p:nvPr/>
          </p:nvSpPr>
          <p:spPr bwMode="auto">
            <a:xfrm>
              <a:off x="7162800" y="4343400"/>
              <a:ext cx="893763" cy="295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0…1100</a:t>
              </a:r>
            </a:p>
          </p:txBody>
        </p:sp>
        <p:sp>
          <p:nvSpPr>
            <p:cNvPr id="129047" name="Rectangle 22"/>
            <p:cNvSpPr>
              <a:spLocks noChangeArrowheads="1"/>
            </p:cNvSpPr>
            <p:nvPr/>
          </p:nvSpPr>
          <p:spPr bwMode="auto">
            <a:xfrm>
              <a:off x="7162800" y="1600200"/>
              <a:ext cx="893763" cy="295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1…1100</a:t>
              </a:r>
            </a:p>
          </p:txBody>
        </p:sp>
        <p:sp>
          <p:nvSpPr>
            <p:cNvPr id="129048" name="Rectangle 23"/>
            <p:cNvSpPr>
              <a:spLocks noChangeArrowheads="1"/>
            </p:cNvSpPr>
            <p:nvPr/>
          </p:nvSpPr>
          <p:spPr bwMode="auto">
            <a:xfrm>
              <a:off x="2103438" y="1682750"/>
              <a:ext cx="1136650" cy="14636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9049" name="Rectangle 24"/>
            <p:cNvSpPr>
              <a:spLocks noChangeArrowheads="1"/>
            </p:cNvSpPr>
            <p:nvPr/>
          </p:nvSpPr>
          <p:spPr bwMode="auto">
            <a:xfrm>
              <a:off x="2103438" y="1447800"/>
              <a:ext cx="1136650" cy="231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Register File</a:t>
              </a:r>
            </a:p>
          </p:txBody>
        </p:sp>
        <p:sp>
          <p:nvSpPr>
            <p:cNvPr id="129050" name="Rectangle 25"/>
            <p:cNvSpPr>
              <a:spLocks noChangeArrowheads="1"/>
            </p:cNvSpPr>
            <p:nvPr/>
          </p:nvSpPr>
          <p:spPr bwMode="auto">
            <a:xfrm>
              <a:off x="973138" y="1798638"/>
              <a:ext cx="865187" cy="231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src1 addr</a:t>
              </a:r>
            </a:p>
          </p:txBody>
        </p:sp>
        <p:sp>
          <p:nvSpPr>
            <p:cNvPr id="129051" name="Rectangle 26"/>
            <p:cNvSpPr>
              <a:spLocks noChangeArrowheads="1"/>
            </p:cNvSpPr>
            <p:nvPr/>
          </p:nvSpPr>
          <p:spPr bwMode="auto">
            <a:xfrm>
              <a:off x="969963" y="2151063"/>
              <a:ext cx="866775" cy="231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src2 addr</a:t>
              </a:r>
            </a:p>
          </p:txBody>
        </p:sp>
        <p:sp>
          <p:nvSpPr>
            <p:cNvPr id="129052" name="Rectangle 27"/>
            <p:cNvSpPr>
              <a:spLocks noChangeArrowheads="1"/>
            </p:cNvSpPr>
            <p:nvPr/>
          </p:nvSpPr>
          <p:spPr bwMode="auto">
            <a:xfrm>
              <a:off x="1031875" y="2501900"/>
              <a:ext cx="766763" cy="231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dst addr</a:t>
              </a:r>
            </a:p>
          </p:txBody>
        </p:sp>
        <p:sp>
          <p:nvSpPr>
            <p:cNvPr id="129053" name="Line 28"/>
            <p:cNvSpPr>
              <a:spLocks noChangeShapeType="1"/>
            </p:cNvSpPr>
            <p:nvPr/>
          </p:nvSpPr>
          <p:spPr bwMode="auto">
            <a:xfrm>
              <a:off x="1779588" y="2619375"/>
              <a:ext cx="323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54" name="Line 29"/>
            <p:cNvSpPr>
              <a:spLocks noChangeShapeType="1"/>
            </p:cNvSpPr>
            <p:nvPr/>
          </p:nvSpPr>
          <p:spPr bwMode="auto">
            <a:xfrm>
              <a:off x="1779588" y="1916113"/>
              <a:ext cx="323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55" name="Line 30"/>
            <p:cNvSpPr>
              <a:spLocks noChangeShapeType="1"/>
            </p:cNvSpPr>
            <p:nvPr/>
          </p:nvSpPr>
          <p:spPr bwMode="auto">
            <a:xfrm>
              <a:off x="1779588" y="2268538"/>
              <a:ext cx="323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56" name="Line 31"/>
            <p:cNvSpPr>
              <a:spLocks noChangeShapeType="1"/>
            </p:cNvSpPr>
            <p:nvPr/>
          </p:nvSpPr>
          <p:spPr bwMode="auto">
            <a:xfrm>
              <a:off x="1779588" y="2970213"/>
              <a:ext cx="323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57" name="Rectangle 32"/>
            <p:cNvSpPr>
              <a:spLocks noChangeArrowheads="1"/>
            </p:cNvSpPr>
            <p:nvPr/>
          </p:nvSpPr>
          <p:spPr bwMode="auto">
            <a:xfrm>
              <a:off x="914400" y="2852738"/>
              <a:ext cx="919163" cy="231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write data</a:t>
              </a:r>
            </a:p>
          </p:txBody>
        </p:sp>
        <p:sp>
          <p:nvSpPr>
            <p:cNvPr id="129058" name="Line 33"/>
            <p:cNvSpPr>
              <a:spLocks noChangeShapeType="1"/>
            </p:cNvSpPr>
            <p:nvPr/>
          </p:nvSpPr>
          <p:spPr bwMode="auto">
            <a:xfrm>
              <a:off x="2103438" y="3263900"/>
              <a:ext cx="11366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59" name="Rectangle 34"/>
            <p:cNvSpPr>
              <a:spLocks noChangeArrowheads="1"/>
            </p:cNvSpPr>
            <p:nvPr/>
          </p:nvSpPr>
          <p:spPr bwMode="auto">
            <a:xfrm>
              <a:off x="2266950" y="3263900"/>
              <a:ext cx="919163" cy="231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32 bits</a:t>
              </a:r>
            </a:p>
          </p:txBody>
        </p:sp>
        <p:sp>
          <p:nvSpPr>
            <p:cNvPr id="129060" name="Line 35"/>
            <p:cNvSpPr>
              <a:spLocks noChangeShapeType="1"/>
            </p:cNvSpPr>
            <p:nvPr/>
          </p:nvSpPr>
          <p:spPr bwMode="auto">
            <a:xfrm>
              <a:off x="3240088" y="1974850"/>
              <a:ext cx="323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61" name="Line 36"/>
            <p:cNvSpPr>
              <a:spLocks noChangeShapeType="1"/>
            </p:cNvSpPr>
            <p:nvPr/>
          </p:nvSpPr>
          <p:spPr bwMode="auto">
            <a:xfrm>
              <a:off x="3240088" y="2854325"/>
              <a:ext cx="323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62" name="Rectangle 37"/>
            <p:cNvSpPr>
              <a:spLocks noChangeArrowheads="1"/>
            </p:cNvSpPr>
            <p:nvPr/>
          </p:nvSpPr>
          <p:spPr bwMode="auto">
            <a:xfrm>
              <a:off x="3530600" y="1800225"/>
              <a:ext cx="471488" cy="412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src1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  <p:sp>
          <p:nvSpPr>
            <p:cNvPr id="129063" name="Rectangle 38"/>
            <p:cNvSpPr>
              <a:spLocks noChangeArrowheads="1"/>
            </p:cNvSpPr>
            <p:nvPr/>
          </p:nvSpPr>
          <p:spPr bwMode="auto">
            <a:xfrm>
              <a:off x="3530600" y="2676525"/>
              <a:ext cx="471488" cy="412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src2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  <p:sp>
          <p:nvSpPr>
            <p:cNvPr id="129064" name="Line 39"/>
            <p:cNvSpPr>
              <a:spLocks noChangeShapeType="1"/>
            </p:cNvSpPr>
            <p:nvPr/>
          </p:nvSpPr>
          <p:spPr bwMode="auto">
            <a:xfrm>
              <a:off x="3124200" y="1676400"/>
              <a:ext cx="0" cy="14636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65" name="Rectangle 40"/>
            <p:cNvSpPr>
              <a:spLocks noChangeArrowheads="1"/>
            </p:cNvSpPr>
            <p:nvPr/>
          </p:nvSpPr>
          <p:spPr bwMode="auto">
            <a:xfrm>
              <a:off x="1905000" y="2209800"/>
              <a:ext cx="1247775" cy="5937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algn="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32</a:t>
              </a:r>
            </a:p>
            <a:p>
              <a:pPr algn="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registers</a:t>
              </a:r>
            </a:p>
            <a:p>
              <a:pPr algn="r" eaLnBrk="0" hangingPunct="0">
                <a:lnSpc>
                  <a:spcPct val="85000"/>
                </a:lnSpc>
              </a:pPr>
              <a:r>
                <a:rPr lang="en-US" sz="1400">
                  <a:latin typeface="Arial" pitchFamily="34" charset="0"/>
                  <a:cs typeface="Arial" pitchFamily="34" charset="0"/>
                </a:rPr>
                <a:t>($zero - $ra)</a:t>
              </a:r>
            </a:p>
          </p:txBody>
        </p:sp>
        <p:sp>
          <p:nvSpPr>
            <p:cNvPr id="129066" name="Rectangle 41"/>
            <p:cNvSpPr>
              <a:spLocks noChangeArrowheads="1"/>
            </p:cNvSpPr>
            <p:nvPr/>
          </p:nvSpPr>
          <p:spPr bwMode="auto">
            <a:xfrm>
              <a:off x="4572000" y="46482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067" name="Rectangle 42"/>
            <p:cNvSpPr>
              <a:spLocks noChangeArrowheads="1"/>
            </p:cNvSpPr>
            <p:nvPr/>
          </p:nvSpPr>
          <p:spPr bwMode="auto">
            <a:xfrm>
              <a:off x="5181600" y="39624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068" name="Rectangle 43"/>
            <p:cNvSpPr>
              <a:spLocks noChangeArrowheads="1"/>
            </p:cNvSpPr>
            <p:nvPr/>
          </p:nvSpPr>
          <p:spPr bwMode="auto">
            <a:xfrm>
              <a:off x="4572000" y="31242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069" name="Rectangle 44"/>
            <p:cNvSpPr>
              <a:spLocks noChangeArrowheads="1"/>
            </p:cNvSpPr>
            <p:nvPr/>
          </p:nvSpPr>
          <p:spPr bwMode="auto">
            <a:xfrm>
              <a:off x="3200400" y="28956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070" name="Rectangle 45"/>
            <p:cNvSpPr>
              <a:spLocks noChangeArrowheads="1"/>
            </p:cNvSpPr>
            <p:nvPr/>
          </p:nvSpPr>
          <p:spPr bwMode="auto">
            <a:xfrm>
              <a:off x="3200400" y="19812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071" name="Rectangle 46"/>
            <p:cNvSpPr>
              <a:spLocks noChangeArrowheads="1"/>
            </p:cNvSpPr>
            <p:nvPr/>
          </p:nvSpPr>
          <p:spPr bwMode="auto">
            <a:xfrm>
              <a:off x="1752600" y="29718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072" name="Rectangle 47"/>
            <p:cNvSpPr>
              <a:spLocks noChangeArrowheads="1"/>
            </p:cNvSpPr>
            <p:nvPr/>
          </p:nvSpPr>
          <p:spPr bwMode="auto">
            <a:xfrm>
              <a:off x="1828800" y="26670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129073" name="Rectangle 48"/>
            <p:cNvSpPr>
              <a:spLocks noChangeArrowheads="1"/>
            </p:cNvSpPr>
            <p:nvPr/>
          </p:nvSpPr>
          <p:spPr bwMode="auto">
            <a:xfrm>
              <a:off x="1828800" y="22860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129074" name="Rectangle 49"/>
            <p:cNvSpPr>
              <a:spLocks noChangeArrowheads="1"/>
            </p:cNvSpPr>
            <p:nvPr/>
          </p:nvSpPr>
          <p:spPr bwMode="auto">
            <a:xfrm>
              <a:off x="1828800" y="19050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129075" name="Line 50"/>
            <p:cNvSpPr>
              <a:spLocks noChangeShapeType="1"/>
            </p:cNvSpPr>
            <p:nvPr/>
          </p:nvSpPr>
          <p:spPr bwMode="auto">
            <a:xfrm flipH="1">
              <a:off x="4572000" y="45720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76" name="Line 51"/>
            <p:cNvSpPr>
              <a:spLocks noChangeShapeType="1"/>
            </p:cNvSpPr>
            <p:nvPr/>
          </p:nvSpPr>
          <p:spPr bwMode="auto">
            <a:xfrm flipH="1">
              <a:off x="5257800" y="38862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77" name="Line 52"/>
            <p:cNvSpPr>
              <a:spLocks noChangeShapeType="1"/>
            </p:cNvSpPr>
            <p:nvPr/>
          </p:nvSpPr>
          <p:spPr bwMode="auto">
            <a:xfrm flipH="1">
              <a:off x="4572000" y="30480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78" name="Line 53"/>
            <p:cNvSpPr>
              <a:spLocks noChangeShapeType="1"/>
            </p:cNvSpPr>
            <p:nvPr/>
          </p:nvSpPr>
          <p:spPr bwMode="auto">
            <a:xfrm flipH="1">
              <a:off x="3276600" y="19050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79" name="Line 54"/>
            <p:cNvSpPr>
              <a:spLocks noChangeShapeType="1"/>
            </p:cNvSpPr>
            <p:nvPr/>
          </p:nvSpPr>
          <p:spPr bwMode="auto">
            <a:xfrm flipH="1">
              <a:off x="3276600" y="28194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80" name="Line 55"/>
            <p:cNvSpPr>
              <a:spLocks noChangeShapeType="1"/>
            </p:cNvSpPr>
            <p:nvPr/>
          </p:nvSpPr>
          <p:spPr bwMode="auto">
            <a:xfrm flipH="1">
              <a:off x="1828800" y="28956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81" name="Line 56"/>
            <p:cNvSpPr>
              <a:spLocks noChangeShapeType="1"/>
            </p:cNvSpPr>
            <p:nvPr/>
          </p:nvSpPr>
          <p:spPr bwMode="auto">
            <a:xfrm flipH="1">
              <a:off x="1828800" y="25908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82" name="Line 57"/>
            <p:cNvSpPr>
              <a:spLocks noChangeShapeType="1"/>
            </p:cNvSpPr>
            <p:nvPr/>
          </p:nvSpPr>
          <p:spPr bwMode="auto">
            <a:xfrm flipH="1">
              <a:off x="1828800" y="22098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83" name="Line 58"/>
            <p:cNvSpPr>
              <a:spLocks noChangeShapeType="1"/>
            </p:cNvSpPr>
            <p:nvPr/>
          </p:nvSpPr>
          <p:spPr bwMode="auto">
            <a:xfrm flipH="1">
              <a:off x="1828800" y="18288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85" name="Rectangle 60"/>
            <p:cNvSpPr>
              <a:spLocks noChangeArrowheads="1"/>
            </p:cNvSpPr>
            <p:nvPr/>
          </p:nvSpPr>
          <p:spPr bwMode="auto">
            <a:xfrm>
              <a:off x="1371600" y="3927475"/>
              <a:ext cx="1066800" cy="228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9086" name="Rectangle 61"/>
            <p:cNvSpPr>
              <a:spLocks noChangeArrowheads="1"/>
            </p:cNvSpPr>
            <p:nvPr/>
          </p:nvSpPr>
          <p:spPr bwMode="auto">
            <a:xfrm>
              <a:off x="1752600" y="3927475"/>
              <a:ext cx="3746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PC</a:t>
              </a:r>
            </a:p>
          </p:txBody>
        </p:sp>
        <p:grpSp>
          <p:nvGrpSpPr>
            <p:cNvPr id="129087" name="Group 62"/>
            <p:cNvGrpSpPr>
              <a:grpSpLocks/>
            </p:cNvGrpSpPr>
            <p:nvPr/>
          </p:nvGrpSpPr>
          <p:grpSpPr bwMode="auto">
            <a:xfrm>
              <a:off x="3352800" y="4800600"/>
              <a:ext cx="457200" cy="762000"/>
              <a:chOff x="1392" y="2880"/>
              <a:chExt cx="288" cy="480"/>
            </a:xfrm>
          </p:grpSpPr>
          <p:sp>
            <p:nvSpPr>
              <p:cNvPr id="129165" name="Line 63"/>
              <p:cNvSpPr>
                <a:spLocks noChangeShapeType="1"/>
              </p:cNvSpPr>
              <p:nvPr/>
            </p:nvSpPr>
            <p:spPr bwMode="auto">
              <a:xfrm>
                <a:off x="1392" y="3072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66" name="Line 64"/>
              <p:cNvSpPr>
                <a:spLocks noChangeShapeType="1"/>
              </p:cNvSpPr>
              <p:nvPr/>
            </p:nvSpPr>
            <p:spPr bwMode="auto">
              <a:xfrm flipH="1">
                <a:off x="1392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67" name="Line 65"/>
              <p:cNvSpPr>
                <a:spLocks noChangeShapeType="1"/>
              </p:cNvSpPr>
              <p:nvPr/>
            </p:nvSpPr>
            <p:spPr bwMode="auto">
              <a:xfrm flipV="1">
                <a:off x="1392" y="2880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68" name="Line 66"/>
              <p:cNvSpPr>
                <a:spLocks noChangeShapeType="1"/>
              </p:cNvSpPr>
              <p:nvPr/>
            </p:nvSpPr>
            <p:spPr bwMode="auto">
              <a:xfrm flipV="1">
                <a:off x="1392" y="316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69" name="Line 67"/>
              <p:cNvSpPr>
                <a:spLocks noChangeShapeType="1"/>
              </p:cNvSpPr>
              <p:nvPr/>
            </p:nvSpPr>
            <p:spPr bwMode="auto">
              <a:xfrm flipV="1">
                <a:off x="1392" y="3216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70" name="Line 68"/>
              <p:cNvSpPr>
                <a:spLocks noChangeShapeType="1"/>
              </p:cNvSpPr>
              <p:nvPr/>
            </p:nvSpPr>
            <p:spPr bwMode="auto">
              <a:xfrm flipV="1">
                <a:off x="1680" y="302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71" name="Line 69"/>
              <p:cNvSpPr>
                <a:spLocks noChangeShapeType="1"/>
              </p:cNvSpPr>
              <p:nvPr/>
            </p:nvSpPr>
            <p:spPr bwMode="auto">
              <a:xfrm>
                <a:off x="1392" y="28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29088" name="Rectangle 70"/>
            <p:cNvSpPr>
              <a:spLocks noChangeArrowheads="1"/>
            </p:cNvSpPr>
            <p:nvPr/>
          </p:nvSpPr>
          <p:spPr bwMode="auto">
            <a:xfrm>
              <a:off x="3352800" y="5029200"/>
              <a:ext cx="47307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ALU</a:t>
              </a:r>
            </a:p>
          </p:txBody>
        </p:sp>
        <p:sp>
          <p:nvSpPr>
            <p:cNvPr id="129089" name="Line 71"/>
            <p:cNvSpPr>
              <a:spLocks noChangeShapeType="1"/>
            </p:cNvSpPr>
            <p:nvPr/>
          </p:nvSpPr>
          <p:spPr bwMode="auto">
            <a:xfrm flipV="1">
              <a:off x="3048000" y="4953000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90" name="Line 72"/>
            <p:cNvSpPr>
              <a:spLocks noChangeShapeType="1"/>
            </p:cNvSpPr>
            <p:nvPr/>
          </p:nvSpPr>
          <p:spPr bwMode="auto">
            <a:xfrm flipV="1">
              <a:off x="3048000" y="5410200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91" name="Line 73"/>
            <p:cNvSpPr>
              <a:spLocks noChangeShapeType="1"/>
            </p:cNvSpPr>
            <p:nvPr/>
          </p:nvSpPr>
          <p:spPr bwMode="auto">
            <a:xfrm flipV="1">
              <a:off x="3810000" y="5181600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92" name="Line 74"/>
            <p:cNvSpPr>
              <a:spLocks noChangeShapeType="1"/>
            </p:cNvSpPr>
            <p:nvPr/>
          </p:nvSpPr>
          <p:spPr bwMode="auto">
            <a:xfrm flipV="1">
              <a:off x="1066800" y="4003675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93" name="Line 75"/>
            <p:cNvSpPr>
              <a:spLocks noChangeShapeType="1"/>
            </p:cNvSpPr>
            <p:nvPr/>
          </p:nvSpPr>
          <p:spPr bwMode="auto">
            <a:xfrm flipV="1">
              <a:off x="2438400" y="4003675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94" name="Line 76"/>
            <p:cNvSpPr>
              <a:spLocks noChangeShapeType="1"/>
            </p:cNvSpPr>
            <p:nvPr/>
          </p:nvSpPr>
          <p:spPr bwMode="auto">
            <a:xfrm flipH="1">
              <a:off x="1066800" y="3927475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95" name="Line 77"/>
            <p:cNvSpPr>
              <a:spLocks noChangeShapeType="1"/>
            </p:cNvSpPr>
            <p:nvPr/>
          </p:nvSpPr>
          <p:spPr bwMode="auto">
            <a:xfrm flipH="1">
              <a:off x="2514600" y="3927475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96" name="Line 78"/>
            <p:cNvSpPr>
              <a:spLocks noChangeShapeType="1"/>
            </p:cNvSpPr>
            <p:nvPr/>
          </p:nvSpPr>
          <p:spPr bwMode="auto">
            <a:xfrm flipH="1">
              <a:off x="3810000" y="51054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97" name="Line 79"/>
            <p:cNvSpPr>
              <a:spLocks noChangeShapeType="1"/>
            </p:cNvSpPr>
            <p:nvPr/>
          </p:nvSpPr>
          <p:spPr bwMode="auto">
            <a:xfrm flipH="1">
              <a:off x="3048000" y="48768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98" name="Line 80"/>
            <p:cNvSpPr>
              <a:spLocks noChangeShapeType="1"/>
            </p:cNvSpPr>
            <p:nvPr/>
          </p:nvSpPr>
          <p:spPr bwMode="auto">
            <a:xfrm flipH="1">
              <a:off x="3048000" y="53340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099" name="Rectangle 81"/>
            <p:cNvSpPr>
              <a:spLocks noChangeArrowheads="1"/>
            </p:cNvSpPr>
            <p:nvPr/>
          </p:nvSpPr>
          <p:spPr bwMode="auto">
            <a:xfrm>
              <a:off x="1066800" y="4003675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100" name="Rectangle 82"/>
            <p:cNvSpPr>
              <a:spLocks noChangeArrowheads="1"/>
            </p:cNvSpPr>
            <p:nvPr/>
          </p:nvSpPr>
          <p:spPr bwMode="auto">
            <a:xfrm>
              <a:off x="2514600" y="4003675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101" name="Rectangle 83"/>
            <p:cNvSpPr>
              <a:spLocks noChangeArrowheads="1"/>
            </p:cNvSpPr>
            <p:nvPr/>
          </p:nvSpPr>
          <p:spPr bwMode="auto">
            <a:xfrm>
              <a:off x="3810000" y="51816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102" name="Rectangle 84"/>
            <p:cNvSpPr>
              <a:spLocks noChangeArrowheads="1"/>
            </p:cNvSpPr>
            <p:nvPr/>
          </p:nvSpPr>
          <p:spPr bwMode="auto">
            <a:xfrm>
              <a:off x="3048000" y="49530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103" name="Rectangle 85"/>
            <p:cNvSpPr>
              <a:spLocks noChangeArrowheads="1"/>
            </p:cNvSpPr>
            <p:nvPr/>
          </p:nvSpPr>
          <p:spPr bwMode="auto">
            <a:xfrm>
              <a:off x="3048000" y="54102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104" name="Line 86"/>
            <p:cNvSpPr>
              <a:spLocks noChangeShapeType="1"/>
            </p:cNvSpPr>
            <p:nvPr/>
          </p:nvSpPr>
          <p:spPr bwMode="auto">
            <a:xfrm>
              <a:off x="5562600" y="5029200"/>
              <a:ext cx="1600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05" name="Line 87"/>
            <p:cNvSpPr>
              <a:spLocks noChangeShapeType="1"/>
            </p:cNvSpPr>
            <p:nvPr/>
          </p:nvSpPr>
          <p:spPr bwMode="auto">
            <a:xfrm>
              <a:off x="5562600" y="4800600"/>
              <a:ext cx="1600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06" name="Line 88"/>
            <p:cNvSpPr>
              <a:spLocks noChangeShapeType="1"/>
            </p:cNvSpPr>
            <p:nvPr/>
          </p:nvSpPr>
          <p:spPr bwMode="auto">
            <a:xfrm flipV="1">
              <a:off x="6324600" y="4572000"/>
              <a:ext cx="0" cy="685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07" name="Line 89"/>
            <p:cNvSpPr>
              <a:spLocks noChangeShapeType="1"/>
            </p:cNvSpPr>
            <p:nvPr/>
          </p:nvSpPr>
          <p:spPr bwMode="auto">
            <a:xfrm flipV="1">
              <a:off x="6705600" y="4572000"/>
              <a:ext cx="0" cy="685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08" name="Line 90"/>
            <p:cNvSpPr>
              <a:spLocks noChangeShapeType="1"/>
            </p:cNvSpPr>
            <p:nvPr/>
          </p:nvSpPr>
          <p:spPr bwMode="auto">
            <a:xfrm flipV="1">
              <a:off x="5943600" y="4572000"/>
              <a:ext cx="0" cy="685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09" name="Line 91"/>
            <p:cNvSpPr>
              <a:spLocks noChangeShapeType="1"/>
            </p:cNvSpPr>
            <p:nvPr/>
          </p:nvSpPr>
          <p:spPr bwMode="auto">
            <a:xfrm flipV="1">
              <a:off x="5943600" y="4267200"/>
              <a:ext cx="0" cy="3048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10" name="Line 92"/>
            <p:cNvSpPr>
              <a:spLocks noChangeShapeType="1"/>
            </p:cNvSpPr>
            <p:nvPr/>
          </p:nvSpPr>
          <p:spPr bwMode="auto">
            <a:xfrm flipV="1">
              <a:off x="6324600" y="4267200"/>
              <a:ext cx="0" cy="3048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11" name="Line 93"/>
            <p:cNvSpPr>
              <a:spLocks noChangeShapeType="1"/>
            </p:cNvSpPr>
            <p:nvPr/>
          </p:nvSpPr>
          <p:spPr bwMode="auto">
            <a:xfrm flipV="1">
              <a:off x="6705600" y="4267200"/>
              <a:ext cx="0" cy="3048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12" name="Rectangle 94"/>
            <p:cNvSpPr>
              <a:spLocks noChangeArrowheads="1"/>
            </p:cNvSpPr>
            <p:nvPr/>
          </p:nvSpPr>
          <p:spPr bwMode="auto">
            <a:xfrm>
              <a:off x="5638800" y="50292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29113" name="Rectangle 95"/>
            <p:cNvSpPr>
              <a:spLocks noChangeArrowheads="1"/>
            </p:cNvSpPr>
            <p:nvPr/>
          </p:nvSpPr>
          <p:spPr bwMode="auto">
            <a:xfrm>
              <a:off x="6019800" y="50292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29114" name="Rectangle 96"/>
            <p:cNvSpPr>
              <a:spLocks noChangeArrowheads="1"/>
            </p:cNvSpPr>
            <p:nvPr/>
          </p:nvSpPr>
          <p:spPr bwMode="auto">
            <a:xfrm>
              <a:off x="6400800" y="50292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9115" name="Rectangle 97"/>
            <p:cNvSpPr>
              <a:spLocks noChangeArrowheads="1"/>
            </p:cNvSpPr>
            <p:nvPr/>
          </p:nvSpPr>
          <p:spPr bwMode="auto">
            <a:xfrm>
              <a:off x="6781800" y="50292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129116" name="Rectangle 98"/>
            <p:cNvSpPr>
              <a:spLocks noChangeArrowheads="1"/>
            </p:cNvSpPr>
            <p:nvPr/>
          </p:nvSpPr>
          <p:spPr bwMode="auto">
            <a:xfrm>
              <a:off x="6781800" y="48006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7</a:t>
              </a:r>
            </a:p>
          </p:txBody>
        </p:sp>
        <p:sp>
          <p:nvSpPr>
            <p:cNvPr id="129117" name="Rectangle 99"/>
            <p:cNvSpPr>
              <a:spLocks noChangeArrowheads="1"/>
            </p:cNvSpPr>
            <p:nvPr/>
          </p:nvSpPr>
          <p:spPr bwMode="auto">
            <a:xfrm>
              <a:off x="6400800" y="48006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  <p:sp>
          <p:nvSpPr>
            <p:cNvPr id="129118" name="Rectangle 100"/>
            <p:cNvSpPr>
              <a:spLocks noChangeArrowheads="1"/>
            </p:cNvSpPr>
            <p:nvPr/>
          </p:nvSpPr>
          <p:spPr bwMode="auto">
            <a:xfrm>
              <a:off x="6019800" y="48006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129119" name="Rectangle 101"/>
            <p:cNvSpPr>
              <a:spLocks noChangeArrowheads="1"/>
            </p:cNvSpPr>
            <p:nvPr/>
          </p:nvSpPr>
          <p:spPr bwMode="auto">
            <a:xfrm>
              <a:off x="5638800" y="4800600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cxnSp>
          <p:nvCxnSpPr>
            <p:cNvPr id="129121" name="AutoShape 103"/>
            <p:cNvCxnSpPr>
              <a:cxnSpLocks noChangeShapeType="1"/>
              <a:stCxn id="129120" idx="0"/>
              <a:endCxn id="129113" idx="1"/>
            </p:cNvCxnSpPr>
            <p:nvPr/>
          </p:nvCxnSpPr>
          <p:spPr bwMode="auto">
            <a:xfrm rot="-5400000">
              <a:off x="5647531" y="5342732"/>
              <a:ext cx="554037" cy="190500"/>
            </a:xfrm>
            <a:prstGeom prst="curvedConnector2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</p:cxnSp>
        <p:grpSp>
          <p:nvGrpSpPr>
            <p:cNvPr id="129122" name="Group 104"/>
            <p:cNvGrpSpPr>
              <a:grpSpLocks/>
            </p:cNvGrpSpPr>
            <p:nvPr/>
          </p:nvGrpSpPr>
          <p:grpSpPr bwMode="auto">
            <a:xfrm>
              <a:off x="685800" y="4419600"/>
              <a:ext cx="1966913" cy="992188"/>
              <a:chOff x="432" y="2736"/>
              <a:chExt cx="1239" cy="625"/>
            </a:xfrm>
          </p:grpSpPr>
          <p:sp>
            <p:nvSpPr>
              <p:cNvPr id="129156" name="Oval 105"/>
              <p:cNvSpPr>
                <a:spLocks noChangeArrowheads="1"/>
              </p:cNvSpPr>
              <p:nvPr/>
            </p:nvSpPr>
            <p:spPr bwMode="auto">
              <a:xfrm>
                <a:off x="672" y="2736"/>
                <a:ext cx="624" cy="28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29157" name="Text Box 106"/>
              <p:cNvSpPr txBox="1">
                <a:spLocks noChangeArrowheads="1"/>
              </p:cNvSpPr>
              <p:nvPr/>
            </p:nvSpPr>
            <p:spPr bwMode="auto">
              <a:xfrm>
                <a:off x="624" y="2736"/>
                <a:ext cx="720" cy="3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Fetch</a:t>
                </a:r>
              </a:p>
              <a:p>
                <a:pPr algn="ctr" eaLnBrk="0" hangingPunct="0"/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PC = PC+4</a:t>
                </a:r>
              </a:p>
            </p:txBody>
          </p:sp>
          <p:sp>
            <p:nvSpPr>
              <p:cNvPr id="129158" name="Oval 107"/>
              <p:cNvSpPr>
                <a:spLocks noChangeArrowheads="1"/>
              </p:cNvSpPr>
              <p:nvPr/>
            </p:nvSpPr>
            <p:spPr bwMode="auto">
              <a:xfrm>
                <a:off x="1196" y="3148"/>
                <a:ext cx="364" cy="2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29159" name="Text Box 108"/>
              <p:cNvSpPr txBox="1">
                <a:spLocks noChangeArrowheads="1"/>
              </p:cNvSpPr>
              <p:nvPr/>
            </p:nvSpPr>
            <p:spPr bwMode="auto">
              <a:xfrm>
                <a:off x="1152" y="3168"/>
                <a:ext cx="519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Decode</a:t>
                </a:r>
              </a:p>
            </p:txBody>
          </p:sp>
          <p:sp>
            <p:nvSpPr>
              <p:cNvPr id="129160" name="Oval 109"/>
              <p:cNvSpPr>
                <a:spLocks noChangeArrowheads="1"/>
              </p:cNvSpPr>
              <p:nvPr/>
            </p:nvSpPr>
            <p:spPr bwMode="auto">
              <a:xfrm>
                <a:off x="480" y="3148"/>
                <a:ext cx="338" cy="2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29161" name="Text Box 110"/>
              <p:cNvSpPr txBox="1">
                <a:spLocks noChangeArrowheads="1"/>
              </p:cNvSpPr>
              <p:nvPr/>
            </p:nvSpPr>
            <p:spPr bwMode="auto">
              <a:xfrm>
                <a:off x="432" y="3168"/>
                <a:ext cx="377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Exec</a:t>
                </a:r>
              </a:p>
            </p:txBody>
          </p:sp>
          <p:cxnSp>
            <p:nvCxnSpPr>
              <p:cNvPr id="129162" name="AutoShape 111"/>
              <p:cNvCxnSpPr>
                <a:cxnSpLocks noChangeShapeType="1"/>
                <a:stCxn id="129156" idx="6"/>
                <a:endCxn id="129158" idx="0"/>
              </p:cNvCxnSpPr>
              <p:nvPr/>
            </p:nvCxnSpPr>
            <p:spPr bwMode="auto">
              <a:xfrm>
                <a:off x="1296" y="2880"/>
                <a:ext cx="82" cy="268"/>
              </a:xfrm>
              <a:prstGeom prst="curvedConnector2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9163" name="AutoShape 112"/>
              <p:cNvCxnSpPr>
                <a:cxnSpLocks noChangeShapeType="1"/>
                <a:stCxn id="129158" idx="4"/>
                <a:endCxn id="129160" idx="4"/>
              </p:cNvCxnSpPr>
              <p:nvPr/>
            </p:nvCxnSpPr>
            <p:spPr bwMode="auto">
              <a:xfrm rot="5400000">
                <a:off x="1013" y="2996"/>
                <a:ext cx="1" cy="729"/>
              </a:xfrm>
              <a:prstGeom prst="curvedConnector3">
                <a:avLst>
                  <a:gd name="adj1" fmla="val 14400005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9164" name="AutoShape 113"/>
              <p:cNvCxnSpPr>
                <a:cxnSpLocks noChangeShapeType="1"/>
                <a:stCxn id="129160" idx="0"/>
                <a:endCxn id="129156" idx="2"/>
              </p:cNvCxnSpPr>
              <p:nvPr/>
            </p:nvCxnSpPr>
            <p:spPr bwMode="auto">
              <a:xfrm rot="-5400000">
                <a:off x="527" y="3002"/>
                <a:ext cx="268" cy="23"/>
              </a:xfrm>
              <a:prstGeom prst="curvedConnector2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129123" name="Group 114"/>
            <p:cNvGrpSpPr>
              <a:grpSpLocks/>
            </p:cNvGrpSpPr>
            <p:nvPr/>
          </p:nvGrpSpPr>
          <p:grpSpPr bwMode="auto">
            <a:xfrm>
              <a:off x="2743200" y="3810000"/>
              <a:ext cx="457200" cy="762000"/>
              <a:chOff x="1392" y="2880"/>
              <a:chExt cx="288" cy="480"/>
            </a:xfrm>
          </p:grpSpPr>
          <p:sp>
            <p:nvSpPr>
              <p:cNvPr id="129149" name="Line 115"/>
              <p:cNvSpPr>
                <a:spLocks noChangeShapeType="1"/>
              </p:cNvSpPr>
              <p:nvPr/>
            </p:nvSpPr>
            <p:spPr bwMode="auto">
              <a:xfrm>
                <a:off x="1392" y="3072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50" name="Line 116"/>
              <p:cNvSpPr>
                <a:spLocks noChangeShapeType="1"/>
              </p:cNvSpPr>
              <p:nvPr/>
            </p:nvSpPr>
            <p:spPr bwMode="auto">
              <a:xfrm flipH="1">
                <a:off x="1392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51" name="Line 117"/>
              <p:cNvSpPr>
                <a:spLocks noChangeShapeType="1"/>
              </p:cNvSpPr>
              <p:nvPr/>
            </p:nvSpPr>
            <p:spPr bwMode="auto">
              <a:xfrm flipV="1">
                <a:off x="1392" y="2880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52" name="Line 118"/>
              <p:cNvSpPr>
                <a:spLocks noChangeShapeType="1"/>
              </p:cNvSpPr>
              <p:nvPr/>
            </p:nvSpPr>
            <p:spPr bwMode="auto">
              <a:xfrm flipV="1">
                <a:off x="1392" y="316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53" name="Line 119"/>
              <p:cNvSpPr>
                <a:spLocks noChangeShapeType="1"/>
              </p:cNvSpPr>
              <p:nvPr/>
            </p:nvSpPr>
            <p:spPr bwMode="auto">
              <a:xfrm flipV="1">
                <a:off x="1392" y="3216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54" name="Line 120"/>
              <p:cNvSpPr>
                <a:spLocks noChangeShapeType="1"/>
              </p:cNvSpPr>
              <p:nvPr/>
            </p:nvSpPr>
            <p:spPr bwMode="auto">
              <a:xfrm flipV="1">
                <a:off x="1680" y="302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55" name="Line 121"/>
              <p:cNvSpPr>
                <a:spLocks noChangeShapeType="1"/>
              </p:cNvSpPr>
              <p:nvPr/>
            </p:nvSpPr>
            <p:spPr bwMode="auto">
              <a:xfrm>
                <a:off x="1392" y="28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29124" name="Rectangle 122"/>
            <p:cNvSpPr>
              <a:spLocks noChangeArrowheads="1"/>
            </p:cNvSpPr>
            <p:nvPr/>
          </p:nvSpPr>
          <p:spPr bwMode="auto">
            <a:xfrm>
              <a:off x="2743200" y="4038600"/>
              <a:ext cx="442913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Add</a:t>
              </a:r>
            </a:p>
          </p:txBody>
        </p:sp>
        <p:sp>
          <p:nvSpPr>
            <p:cNvPr id="129125" name="Line 123"/>
            <p:cNvSpPr>
              <a:spLocks noChangeShapeType="1"/>
            </p:cNvSpPr>
            <p:nvPr/>
          </p:nvSpPr>
          <p:spPr bwMode="auto">
            <a:xfrm flipV="1">
              <a:off x="2438400" y="4460875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26" name="Line 124"/>
            <p:cNvSpPr>
              <a:spLocks noChangeShapeType="1"/>
            </p:cNvSpPr>
            <p:nvPr/>
          </p:nvSpPr>
          <p:spPr bwMode="auto">
            <a:xfrm flipV="1">
              <a:off x="3200400" y="4191000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27" name="Line 125"/>
            <p:cNvSpPr>
              <a:spLocks noChangeShapeType="1"/>
            </p:cNvSpPr>
            <p:nvPr/>
          </p:nvSpPr>
          <p:spPr bwMode="auto">
            <a:xfrm flipH="1">
              <a:off x="3200400" y="41148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28" name="Line 126"/>
            <p:cNvSpPr>
              <a:spLocks noChangeShapeType="1"/>
            </p:cNvSpPr>
            <p:nvPr/>
          </p:nvSpPr>
          <p:spPr bwMode="auto">
            <a:xfrm flipH="1">
              <a:off x="2438400" y="4384675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29" name="Rectangle 127"/>
            <p:cNvSpPr>
              <a:spLocks noChangeArrowheads="1"/>
            </p:cNvSpPr>
            <p:nvPr/>
          </p:nvSpPr>
          <p:spPr bwMode="auto">
            <a:xfrm>
              <a:off x="3200400" y="41910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130" name="Rectangle 128"/>
            <p:cNvSpPr>
              <a:spLocks noChangeArrowheads="1"/>
            </p:cNvSpPr>
            <p:nvPr/>
          </p:nvSpPr>
          <p:spPr bwMode="auto">
            <a:xfrm>
              <a:off x="2438400" y="4460875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131" name="Rectangle 129"/>
            <p:cNvSpPr>
              <a:spLocks noChangeArrowheads="1"/>
            </p:cNvSpPr>
            <p:nvPr/>
          </p:nvSpPr>
          <p:spPr bwMode="auto">
            <a:xfrm>
              <a:off x="2209800" y="4308475"/>
              <a:ext cx="225425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grpSp>
          <p:nvGrpSpPr>
            <p:cNvPr id="129132" name="Group 130"/>
            <p:cNvGrpSpPr>
              <a:grpSpLocks/>
            </p:cNvGrpSpPr>
            <p:nvPr/>
          </p:nvGrpSpPr>
          <p:grpSpPr bwMode="auto">
            <a:xfrm>
              <a:off x="3505200" y="3581400"/>
              <a:ext cx="457200" cy="762000"/>
              <a:chOff x="1392" y="2880"/>
              <a:chExt cx="288" cy="480"/>
            </a:xfrm>
          </p:grpSpPr>
          <p:sp>
            <p:nvSpPr>
              <p:cNvPr id="129142" name="Line 131"/>
              <p:cNvSpPr>
                <a:spLocks noChangeShapeType="1"/>
              </p:cNvSpPr>
              <p:nvPr/>
            </p:nvSpPr>
            <p:spPr bwMode="auto">
              <a:xfrm>
                <a:off x="1392" y="3072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43" name="Line 132"/>
              <p:cNvSpPr>
                <a:spLocks noChangeShapeType="1"/>
              </p:cNvSpPr>
              <p:nvPr/>
            </p:nvSpPr>
            <p:spPr bwMode="auto">
              <a:xfrm flipH="1">
                <a:off x="1392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44" name="Line 133"/>
              <p:cNvSpPr>
                <a:spLocks noChangeShapeType="1"/>
              </p:cNvSpPr>
              <p:nvPr/>
            </p:nvSpPr>
            <p:spPr bwMode="auto">
              <a:xfrm flipV="1">
                <a:off x="1392" y="2880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45" name="Line 134"/>
              <p:cNvSpPr>
                <a:spLocks noChangeShapeType="1"/>
              </p:cNvSpPr>
              <p:nvPr/>
            </p:nvSpPr>
            <p:spPr bwMode="auto">
              <a:xfrm flipV="1">
                <a:off x="1392" y="316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46" name="Line 135"/>
              <p:cNvSpPr>
                <a:spLocks noChangeShapeType="1"/>
              </p:cNvSpPr>
              <p:nvPr/>
            </p:nvSpPr>
            <p:spPr bwMode="auto">
              <a:xfrm flipV="1">
                <a:off x="1392" y="3216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47" name="Line 136"/>
              <p:cNvSpPr>
                <a:spLocks noChangeShapeType="1"/>
              </p:cNvSpPr>
              <p:nvPr/>
            </p:nvSpPr>
            <p:spPr bwMode="auto">
              <a:xfrm flipV="1">
                <a:off x="1680" y="302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148" name="Line 137"/>
              <p:cNvSpPr>
                <a:spLocks noChangeShapeType="1"/>
              </p:cNvSpPr>
              <p:nvPr/>
            </p:nvSpPr>
            <p:spPr bwMode="auto">
              <a:xfrm>
                <a:off x="1392" y="28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29133" name="Rectangle 138"/>
            <p:cNvSpPr>
              <a:spLocks noChangeArrowheads="1"/>
            </p:cNvSpPr>
            <p:nvPr/>
          </p:nvSpPr>
          <p:spPr bwMode="auto">
            <a:xfrm>
              <a:off x="3505200" y="3810000"/>
              <a:ext cx="442913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Add</a:t>
              </a:r>
            </a:p>
          </p:txBody>
        </p:sp>
        <p:sp>
          <p:nvSpPr>
            <p:cNvPr id="129134" name="Line 139"/>
            <p:cNvSpPr>
              <a:spLocks noChangeShapeType="1"/>
            </p:cNvSpPr>
            <p:nvPr/>
          </p:nvSpPr>
          <p:spPr bwMode="auto">
            <a:xfrm flipV="1">
              <a:off x="3962400" y="3962400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35" name="Line 140"/>
            <p:cNvSpPr>
              <a:spLocks noChangeShapeType="1"/>
            </p:cNvSpPr>
            <p:nvPr/>
          </p:nvSpPr>
          <p:spPr bwMode="auto">
            <a:xfrm flipH="1">
              <a:off x="3962400" y="3886200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36" name="Rectangle 141"/>
            <p:cNvSpPr>
              <a:spLocks noChangeArrowheads="1"/>
            </p:cNvSpPr>
            <p:nvPr/>
          </p:nvSpPr>
          <p:spPr bwMode="auto">
            <a:xfrm>
              <a:off x="3962400" y="3962400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137" name="Line 142"/>
            <p:cNvSpPr>
              <a:spLocks noChangeShapeType="1"/>
            </p:cNvSpPr>
            <p:nvPr/>
          </p:nvSpPr>
          <p:spPr bwMode="auto">
            <a:xfrm flipV="1">
              <a:off x="3200400" y="3733800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38" name="Line 143"/>
            <p:cNvSpPr>
              <a:spLocks noChangeShapeType="1"/>
            </p:cNvSpPr>
            <p:nvPr/>
          </p:nvSpPr>
          <p:spPr bwMode="auto">
            <a:xfrm flipH="1">
              <a:off x="3200400" y="3698875"/>
              <a:ext cx="152400" cy="152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39" name="Rectangle 144"/>
            <p:cNvSpPr>
              <a:spLocks noChangeArrowheads="1"/>
            </p:cNvSpPr>
            <p:nvPr/>
          </p:nvSpPr>
          <p:spPr bwMode="auto">
            <a:xfrm>
              <a:off x="3200400" y="3775075"/>
              <a:ext cx="323850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  <p:sp>
          <p:nvSpPr>
            <p:cNvPr id="129140" name="Rectangle 145"/>
            <p:cNvSpPr>
              <a:spLocks noChangeArrowheads="1"/>
            </p:cNvSpPr>
            <p:nvPr/>
          </p:nvSpPr>
          <p:spPr bwMode="auto">
            <a:xfrm>
              <a:off x="2057400" y="3581400"/>
              <a:ext cx="1150938" cy="2635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n-US" sz="1400">
                  <a:latin typeface="Arial" pitchFamily="34" charset="0"/>
                  <a:cs typeface="Arial" pitchFamily="34" charset="0"/>
                </a:rPr>
                <a:t>branch offset</a:t>
              </a:r>
            </a:p>
          </p:txBody>
        </p:sp>
      </p:grpSp>
      <p:sp>
        <p:nvSpPr>
          <p:cNvPr id="129141" name="Text Box 146"/>
          <p:cNvSpPr txBox="1">
            <a:spLocks noChangeArrowheads="1"/>
          </p:cNvSpPr>
          <p:nvPr/>
        </p:nvSpPr>
        <p:spPr bwMode="auto">
          <a:xfrm>
            <a:off x="1676400" y="6248400"/>
            <a:ext cx="597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ΑΡΧΙΤΕΚΤΟΝΙΚΗ ΜΙΚΡΟΕΠΕΞΕΡΓΑΣΤΗ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Περίληψη ...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7772400" cy="3461460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Η απλότητα θέλει «επανάληψη»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Όλες οι εντολές έχουν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32-bits</a:t>
            </a:r>
          </a:p>
          <a:p>
            <a:pPr lvl="1" eaLnBrk="1" hangingPunct="1">
              <a:lnSpc>
                <a:spcPct val="90000"/>
              </a:lnSpc>
            </a:pP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Λιγα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instruction formats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opcode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πάντα τα 5 πρώτα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bits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 γρήγορο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θέλει «συμβιβασμούς»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τρία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instruction formats R-, I-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J-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7E9A1-58D1-4B7E-9A92-109154EC9E9F}" type="slidenum">
              <a:rPr lang="en-US"/>
              <a:pPr>
                <a:defRPr/>
              </a:pPr>
              <a:t>121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Περίληψη ....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(4)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7772400" cy="4366324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μικρότερο είναι πιο γρήγορο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Μικρό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instruction set</a:t>
            </a:r>
          </a:p>
          <a:p>
            <a:pPr lvl="1" eaLnBrk="1" hangingPunct="1">
              <a:lnSpc>
                <a:spcPct val="9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Περιορισμένος 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registers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στο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register file</a:t>
            </a:r>
          </a:p>
          <a:p>
            <a:pPr lvl="1" eaLnBrk="1" hangingPunct="1">
              <a:lnSpc>
                <a:spcPct val="9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Μικρός αριθμός από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addressing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Εκτέλεσε γρήγορα αυτό που γίνεται πιο συχνά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Αριθμητικές πράξεις από το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register file (load-store machine)</a:t>
            </a:r>
          </a:p>
          <a:p>
            <a:pPr lvl="1" eaLnBrk="1" hangingPunct="1">
              <a:lnSpc>
                <a:spcPct val="9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σταθερές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7E9A1-58D1-4B7E-9A92-109154EC9E9F}" type="slidenum">
              <a:rPr lang="en-US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11291-4EBB-49E9-AD25-E8DA464D2672}" type="slidenum">
              <a:rPr lang="en-US"/>
              <a:pPr>
                <a:defRPr/>
              </a:pPr>
              <a:t>123</a:t>
            </a:fld>
            <a:endParaRPr lang="en-US"/>
          </a:p>
        </p:txBody>
      </p:sp>
      <p:sp>
        <p:nvSpPr>
          <p:cNvPr id="131075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</a:rPr>
              <a:t>Μετάφραση και Εκτέλεση ...</a:t>
            </a:r>
            <a:endParaRPr lang="en-US" dirty="0" smtClean="0">
              <a:solidFill>
                <a:schemeClr val="accent2"/>
              </a:solidFill>
            </a:endParaRPr>
          </a:p>
        </p:txBody>
      </p:sp>
      <p:pic>
        <p:nvPicPr>
          <p:cNvPr id="17410" name="Picture 2" descr="μετάφραση---εκτέλεσ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8212"/>
            <a:ext cx="7696200" cy="567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213AD-8E73-4B28-A814-E4824AEFDCAC}" type="slidenum">
              <a:rPr lang="en-US"/>
              <a:pPr>
                <a:defRPr/>
              </a:pPr>
              <a:t>124</a:t>
            </a:fld>
            <a:endParaRPr lang="en-US"/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</a:rPr>
              <a:t>Αρχιτεκτονική </a:t>
            </a:r>
            <a:r>
              <a:rPr lang="en-US" dirty="0" smtClean="0">
                <a:solidFill>
                  <a:schemeClr val="accent2"/>
                </a:solidFill>
              </a:rPr>
              <a:t>Intel </a:t>
            </a:r>
            <a:r>
              <a:rPr lang="el-GR" dirty="0" smtClean="0">
                <a:solidFill>
                  <a:schemeClr val="accent2"/>
                </a:solidFill>
              </a:rPr>
              <a:t>ΙΑ-32</a:t>
            </a:r>
            <a:r>
              <a:rPr lang="en-US" dirty="0" smtClean="0">
                <a:solidFill>
                  <a:schemeClr val="accent2"/>
                </a:solidFill>
              </a:rPr>
              <a:t> (1)</a:t>
            </a:r>
          </a:p>
        </p:txBody>
      </p:sp>
      <p:sp>
        <p:nvSpPr>
          <p:cNvPr id="132100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48768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1978: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Intel 8086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ανακοινώνεται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(16 bit architecture)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1980: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Προστίθεται ο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8087 floating point coprocessor 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1982: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80286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αυξάνει το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address space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στα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24 bits, +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εντολές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1985: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Ο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80386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32 bits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και έχει νέα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addressing modes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1989-1995: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80486, Pentium, Pentium Pro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εισάγουν νέες εντολές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κυρίως για αύξηση της απόδοσης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8031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213AD-8E73-4B28-A814-E4824AEFDCAC}" type="slidenum">
              <a:rPr lang="en-US"/>
              <a:pPr>
                <a:defRPr/>
              </a:pPr>
              <a:t>125</a:t>
            </a:fld>
            <a:endParaRPr lang="en-US"/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</a:rPr>
              <a:t>Αρχιτεκτονική </a:t>
            </a:r>
            <a:r>
              <a:rPr lang="en-US" dirty="0" smtClean="0">
                <a:solidFill>
                  <a:schemeClr val="accent2"/>
                </a:solidFill>
              </a:rPr>
              <a:t>Intel </a:t>
            </a:r>
            <a:r>
              <a:rPr lang="el-GR" dirty="0" smtClean="0">
                <a:solidFill>
                  <a:schemeClr val="accent2"/>
                </a:solidFill>
              </a:rPr>
              <a:t>ΙΑ-32</a:t>
            </a:r>
            <a:r>
              <a:rPr lang="en-US" dirty="0" smtClean="0">
                <a:solidFill>
                  <a:schemeClr val="accent2"/>
                </a:solidFill>
              </a:rPr>
              <a:t> (2)</a:t>
            </a:r>
          </a:p>
        </p:txBody>
      </p:sp>
      <p:sp>
        <p:nvSpPr>
          <p:cNvPr id="132100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48768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1997:  57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νέες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“MMX”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εντολές εισάγονται στο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Pentium II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1999: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Pentium III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εισάγει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70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νέες εντολές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(SSE)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2001: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Άλλες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44 νέες εντολές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(SSE2)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2003:  AMD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εισάγει νέα αρχιτεκτονική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64 bits,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registers 64 bits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άλλες αλλαγές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(AMD64)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2004: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Intel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υιοθετεί την αρχιτεκτονική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AMD64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την ονομάζει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EM64T)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προσθέτει νέες εντολές για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multimedia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14D53A-564C-4158-9604-1C523078B5E5}" type="slidenum">
              <a:rPr lang="en-US"/>
              <a:pPr>
                <a:defRPr/>
              </a:pPr>
              <a:t>126</a:t>
            </a:fld>
            <a:endParaRPr lang="en-US"/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Αρχιτεκτονική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ΙΑ-32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</a:t>
            </a:r>
          </a:p>
        </p:txBody>
      </p:sp>
      <p:sp>
        <p:nvSpPr>
          <p:cNvPr id="133124" name="Text Box 3"/>
          <p:cNvSpPr txBox="1">
            <a:spLocks noChangeArrowheads="1"/>
          </p:cNvSpPr>
          <p:nvPr/>
        </p:nvSpPr>
        <p:spPr bwMode="auto">
          <a:xfrm>
            <a:off x="533400" y="1676400"/>
            <a:ext cx="885389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instruction set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πιο πολύπλοκο από αυτό του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MIPS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MIPS: Reduced Instruction Set Computer (RISC) </a:t>
            </a: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αρχιτ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κή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Pentium: Complex Instruction Set Computer (CISC)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αρχιτ/κή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Οι εντολές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 codes)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έχουν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μήκος από 1 ως 17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bits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MIPS: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Operands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μπορεί να έρχονται κατευθείαν από την μνήμη</a:t>
            </a:r>
          </a:p>
          <a:p>
            <a:pPr>
              <a:buFontTx/>
              <a:buChar char="•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Πολύπλοκα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addressing modes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38461A-3AED-4FE1-9110-CCEB59605174}" type="slidenum">
              <a:rPr lang="en-US"/>
              <a:pPr>
                <a:defRPr/>
              </a:pPr>
              <a:t>127</a:t>
            </a:fld>
            <a:endParaRPr lang="en-US"/>
          </a:p>
        </p:txBody>
      </p:sp>
      <p:sp>
        <p:nvSpPr>
          <p:cNvPr id="134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Αρχιτεκτονική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ΙΑ-32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(4)</a:t>
            </a:r>
          </a:p>
        </p:txBody>
      </p:sp>
      <p:sp>
        <p:nvSpPr>
          <p:cNvPr id="134148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763000" cy="48768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Οι περισσότεροι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registers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32-bits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υποσύνολο του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80386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intel ia-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2"/>
            <a:ext cx="5394960" cy="492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B835A-395F-4B77-82DE-CADA5E975977}" type="slidenum">
              <a:rPr lang="en-US"/>
              <a:pPr>
                <a:defRPr/>
              </a:pPr>
              <a:t>128</a:t>
            </a:fld>
            <a:endParaRPr lang="en-US"/>
          </a:p>
        </p:txBody>
      </p:sp>
      <p:sp>
        <p:nvSpPr>
          <p:cNvPr id="13517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Αρχιτεκτονική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ΙΑ-32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(5)</a:t>
            </a:r>
          </a:p>
        </p:txBody>
      </p:sp>
      <p:pic>
        <p:nvPicPr>
          <p:cNvPr id="19458" name="Picture 2" descr="intel ia-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0" y="1524000"/>
            <a:ext cx="896312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ntel ia-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332"/>
            <a:ext cx="8868604" cy="461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700928-7EF8-4FFA-A571-D2604B2686C0}" type="slidenum">
              <a:rPr lang="en-US"/>
              <a:pPr>
                <a:defRPr/>
              </a:pPr>
              <a:t>129</a:t>
            </a:fld>
            <a:endParaRPr lang="en-US"/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Αρχιτεκτονική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ΙΑ-32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(6)</a:t>
            </a:r>
          </a:p>
        </p:txBody>
      </p:sp>
      <p:sp>
        <p:nvSpPr>
          <p:cNvPr id="136196" name="Text Box 3"/>
          <p:cNvSpPr txBox="1">
            <a:spLocks noChangeArrowheads="1"/>
          </p:cNvSpPr>
          <p:nvPr/>
        </p:nvSpPr>
        <p:spPr bwMode="auto">
          <a:xfrm>
            <a:off x="517525" y="1412875"/>
            <a:ext cx="8220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Χρησιμοποιεί εντολές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Push/Pop, flags,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εντολές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string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λπ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Ιστορια Η/Υ: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Transistor (2)</a:t>
            </a:r>
            <a:r>
              <a:rPr lang="en-US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24B3A-91C1-40EE-A1F6-807452F72C0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6628" name="Picture 5" descr="famous_pictur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5000" y="1248469"/>
            <a:ext cx="5638800" cy="4532313"/>
          </a:xfrm>
          <a:noFill/>
          <a:ln w="38100">
            <a:solidFill>
              <a:srgbClr val="0066FF"/>
            </a:solidFill>
          </a:ln>
        </p:spPr>
      </p:pic>
      <p:sp>
        <p:nvSpPr>
          <p:cNvPr id="26627" name="Rectangle 4" descr="transistor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9" name="Text Box 7" descr="1956 Nobel Prize, Physics &#10;"/>
          <p:cNvSpPr txBox="1">
            <a:spLocks noChangeArrowheads="1"/>
          </p:cNvSpPr>
          <p:nvPr/>
        </p:nvSpPr>
        <p:spPr bwMode="auto">
          <a:xfrm>
            <a:off x="486979" y="5780782"/>
            <a:ext cx="75952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1956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Nobel Prize, Physics 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   (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J. Bardeen, W. Shockley, W. Brattain)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Αναφορά Ύλης (3</a:t>
            </a:r>
            <a:r>
              <a:rPr lang="el-GR" baseline="30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έκδοση)</a:t>
            </a:r>
            <a:endParaRPr lang="en-US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Κεφάλαιο 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2.1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2.2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2.3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2.4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</a:p>
          <a:p>
            <a:pPr lvl="1"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2.6 *</a:t>
            </a:r>
          </a:p>
          <a:p>
            <a:pPr lvl="1"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2.7 *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2.10*</a:t>
            </a:r>
          </a:p>
          <a:p>
            <a:pPr lvl="1">
              <a:buFontTx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2.11* </a:t>
            </a:r>
          </a:p>
          <a:p>
            <a:pPr lvl="1">
              <a:buFontTx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2.16*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Tx/>
              <a:buChar char="•"/>
            </a:pPr>
            <a:r>
              <a:rPr lang="el-G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σημαίνει κάλυψη της ύλης όχι σε βάθος,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οι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φοιτητές  πρέπει να γνωρίζουν το υλικό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5E71F-4AA7-4711-A545-C1A16A00AC2D}" type="slidenum">
              <a:rPr lang="en-US"/>
              <a:pPr>
                <a:defRPr/>
              </a:pPr>
              <a:t>130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Αναφορά Ύλης (4</a:t>
            </a:r>
            <a:r>
              <a:rPr lang="el-GR" baseline="30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έκδοση)</a:t>
            </a:r>
            <a:endParaRPr lang="en-US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Κεφάλαιο 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2.2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2.3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2.4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</a:p>
          <a:p>
            <a:pPr lvl="1"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2.6 *</a:t>
            </a:r>
          </a:p>
          <a:p>
            <a:pPr lvl="1"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2.7 *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2.10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2.17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* σημαίνει κάλυψη της ύλης όχι σε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βάθος,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οι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φοιτητές  πρέπει να γνωρίζουν το υλικό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•"/>
            </a:pPr>
            <a:endParaRPr lang="en-US" sz="2400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61898-7493-4A66-823E-9F8262F9128B}" type="slidenum">
              <a:rPr lang="en-US"/>
              <a:pPr>
                <a:defRPr/>
              </a:pPr>
              <a:t>131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B6B4A-AD7F-46BE-83AE-08E7280E367C}" type="slidenum">
              <a:rPr lang="en-US"/>
              <a:pPr>
                <a:defRPr/>
              </a:pPr>
              <a:t>132</a:t>
            </a:fld>
            <a:endParaRPr lang="en-US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Κεφάλαιο </a:t>
            </a: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Αριθμητική με τον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MIPS:</a:t>
            </a:r>
          </a:p>
          <a:p>
            <a:pPr lvl="1" eaLnBrk="1" hangingPunct="1">
              <a:lnSpc>
                <a:spcPct val="12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Προσημασμένοι και απρόσημοι αριθμοί</a:t>
            </a:r>
          </a:p>
          <a:p>
            <a:pPr lvl="1" eaLnBrk="1" hangingPunct="1">
              <a:lnSpc>
                <a:spcPct val="12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Πρόσθεση, αφαίρεση και πολλα/σμός</a:t>
            </a:r>
          </a:p>
          <a:p>
            <a:pPr lvl="1" eaLnBrk="1" hangingPunct="1">
              <a:lnSpc>
                <a:spcPct val="11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Floating point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κινητής υποδιαστολής) αριθμοί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03A91B-F379-445D-BA47-CFD167869371}" type="slidenum">
              <a:rPr lang="en-US"/>
              <a:pPr>
                <a:defRPr/>
              </a:pPr>
              <a:t>133</a:t>
            </a:fld>
            <a:endParaRPr lang="en-US"/>
          </a:p>
        </p:txBody>
      </p:sp>
      <p:sp>
        <p:nvSpPr>
          <p:cNvPr id="140291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Ανασκόπηση...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294" name="Rectangle 7"/>
          <p:cNvSpPr>
            <a:spLocks noChangeArrowheads="1"/>
          </p:cNvSpPr>
          <p:nvPr/>
        </p:nvSpPr>
        <p:spPr bwMode="auto">
          <a:xfrm>
            <a:off x="1096963" y="1371600"/>
            <a:ext cx="2703512" cy="325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/>
            <a:r>
              <a:rPr lang="en-US" sz="1800" b="1" dirty="0">
                <a:latin typeface="Arial" pitchFamily="34" charset="0"/>
                <a:cs typeface="Arial" pitchFamily="34" charset="0"/>
              </a:rPr>
              <a:t>Processor</a:t>
            </a:r>
            <a:r>
              <a:rPr lang="el-GR" sz="1800" b="1" dirty="0">
                <a:latin typeface="Arial" pitchFamily="34" charset="0"/>
                <a:cs typeface="Arial" pitchFamily="34" charset="0"/>
              </a:rPr>
              <a:t> (Μικρο/στης)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0295" name="Rectangle 8"/>
          <p:cNvSpPr>
            <a:spLocks noChangeArrowheads="1"/>
          </p:cNvSpPr>
          <p:nvPr/>
        </p:nvSpPr>
        <p:spPr bwMode="auto">
          <a:xfrm>
            <a:off x="5821363" y="1524000"/>
            <a:ext cx="863600" cy="325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/>
            <a:r>
              <a:rPr lang="el-GR" sz="1800" b="1" dirty="0">
                <a:latin typeface="Arial" pitchFamily="34" charset="0"/>
                <a:cs typeface="Arial" pitchFamily="34" charset="0"/>
              </a:rPr>
              <a:t>Μνήμη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0348" name="Rectangle 61"/>
          <p:cNvSpPr>
            <a:spLocks noGrp="1" noChangeArrowheads="1"/>
          </p:cNvSpPr>
          <p:nvPr>
            <p:ph type="body" idx="1"/>
          </p:nvPr>
        </p:nvSpPr>
        <p:spPr>
          <a:xfrm>
            <a:off x="487363" y="1371600"/>
            <a:ext cx="8153400" cy="538163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>
              <a:buFontTx/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13314" name="Picture 2" descr="ανασκόπησ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51037"/>
            <a:ext cx="8154987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A4DCF-00CA-4E2C-B27E-4F319D8A0570}" type="slidenum">
              <a:rPr lang="en-US"/>
              <a:pPr>
                <a:defRPr/>
              </a:pPr>
              <a:t>134</a:t>
            </a:fld>
            <a:endParaRPr lang="en-US"/>
          </a:p>
        </p:txBody>
      </p:sp>
      <p:sp>
        <p:nvSpPr>
          <p:cNvPr id="14131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Αριθμητική Αναπαράσταση...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</a:p>
        </p:txBody>
      </p:sp>
      <p:sp>
        <p:nvSpPr>
          <p:cNvPr id="141316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839200" cy="55626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70000"/>
              </a:lnSpc>
            </a:pPr>
            <a:r>
              <a:rPr lang="en-US" sz="2400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Sign Magnitude:        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's Complement    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's Complement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000 = +0		000 = +0		000 = +0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001 = +1		001 = +1		001 = +1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010 = +2		010 = +2		010 = +2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011 = +3		011 = +3		011 = +3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100 = -0		100 = -3		100 = -4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101 = -1		101 = -2		101 = -3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110 = -2		110 = -1		110 = -2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111 = -3		111 = -0		111 = -1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Ποι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αναπαράσταση είναι η «καλύτερη»;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1317" name="Text Box 6"/>
          <p:cNvSpPr txBox="1">
            <a:spLocks noChangeArrowheads="1"/>
          </p:cNvSpPr>
          <p:nvPr/>
        </p:nvSpPr>
        <p:spPr bwMode="auto">
          <a:xfrm>
            <a:off x="609600" y="4876800"/>
            <a:ext cx="8598379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Μεθοδολογία: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K1(K2)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1s (2s) Complement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τότε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= (2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-1) - 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= K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+ 1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Αριθμητική Αναπαράσταση...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</p:txBody>
      </p:sp>
      <p:sp>
        <p:nvSpPr>
          <p:cNvPr id="142340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9296400" cy="48768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32 bit signed numbers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Complement (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Συμπλήρωμα προς 2)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αναπαράσταση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0000 0000 0000 0000 0000 0000 0000 0000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0ten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0000 0000 0000 0000 0000 0000 0000 0001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+ 1ten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0000 0000 0000 0000 0000 0000 0000 0010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+ 2ten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0111 1111 1111 1111 1111 1111 1111 1110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+ 2,147,483,646ten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0111 1111 1111 1111 1111 1111 1111 1111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+ 2,147,483,647ten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1000 0000 0000 0000 0000 0000 0000 0000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– 2,147,483,648ten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1000 0000 0000 0000 0000 0000 0000 0001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– 2,147,483,647ten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1000 0000 0000 0000 0000 0000 0000 0010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– 2,147,483,646ten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1111 1111 1111 1111 1111 1111 1111 1101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– 3ten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1111 1111 1111 1111 1111 1111 1111 1110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– 2ten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1111 1111 1111 1111 1111 1111 1111 1111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– 1ten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/>
              <a:t>	</a:t>
            </a:r>
          </a:p>
        </p:txBody>
      </p:sp>
      <p:sp>
        <p:nvSpPr>
          <p:cNvPr id="142342" name="Line 7" descr="MSB"/>
          <p:cNvSpPr>
            <a:spLocks noChangeShapeType="1"/>
          </p:cNvSpPr>
          <p:nvPr/>
        </p:nvSpPr>
        <p:spPr bwMode="auto">
          <a:xfrm flipV="1">
            <a:off x="762000" y="6019800"/>
            <a:ext cx="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42343" name="Line 8" descr="LSB"/>
          <p:cNvSpPr>
            <a:spLocks noChangeShapeType="1"/>
          </p:cNvSpPr>
          <p:nvPr/>
        </p:nvSpPr>
        <p:spPr bwMode="auto">
          <a:xfrm flipV="1">
            <a:off x="5105400" y="6019800"/>
            <a:ext cx="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42344" name="Text Box 9"/>
          <p:cNvSpPr txBox="1">
            <a:spLocks noChangeArrowheads="1"/>
          </p:cNvSpPr>
          <p:nvPr/>
        </p:nvSpPr>
        <p:spPr bwMode="auto">
          <a:xfrm>
            <a:off x="365125" y="6186488"/>
            <a:ext cx="7364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Most Significant Bit (MSB)            Less Significant Bit (LSB)</a:t>
            </a:r>
          </a:p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(Σημαντικότερο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Bit)                      (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Λιγότερο Σημαντικό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Bit)</a:t>
            </a:r>
          </a:p>
        </p:txBody>
      </p:sp>
      <p:sp>
        <p:nvSpPr>
          <p:cNvPr id="142345" name="Line 10" descr="LSB"/>
          <p:cNvSpPr>
            <a:spLocks noChangeShapeType="1"/>
          </p:cNvSpPr>
          <p:nvPr/>
        </p:nvSpPr>
        <p:spPr bwMode="auto">
          <a:xfrm>
            <a:off x="7696200" y="3733800"/>
            <a:ext cx="152400" cy="0"/>
          </a:xfrm>
          <a:prstGeom prst="line">
            <a:avLst/>
          </a:prstGeom>
          <a:noFill/>
          <a:ln w="22225">
            <a:solidFill>
              <a:srgbClr val="CC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42346" name="Line 11" descr="LSB"/>
          <p:cNvSpPr>
            <a:spLocks noChangeShapeType="1"/>
          </p:cNvSpPr>
          <p:nvPr/>
        </p:nvSpPr>
        <p:spPr bwMode="auto">
          <a:xfrm>
            <a:off x="7696200" y="4038600"/>
            <a:ext cx="152400" cy="0"/>
          </a:xfrm>
          <a:prstGeom prst="line">
            <a:avLst/>
          </a:prstGeom>
          <a:noFill/>
          <a:ln w="22225">
            <a:solidFill>
              <a:srgbClr val="CC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5768F-9BBE-4935-99BD-C82091E24928}" type="slidenum">
              <a:rPr lang="en-US"/>
              <a:pPr>
                <a:defRPr/>
              </a:pPr>
              <a:t>136</a:t>
            </a:fld>
            <a:endParaRPr lang="en-US"/>
          </a:p>
        </p:txBody>
      </p:sp>
      <p:sp>
        <p:nvSpPr>
          <p:cNvPr id="143363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3820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Αριθμητική Αναπαράσταση...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</a:t>
            </a:r>
          </a:p>
        </p:txBody>
      </p:sp>
      <p:graphicFrame>
        <p:nvGraphicFramePr>
          <p:cNvPr id="127058" name="Group 82" descr="αριθμητική αναπαράσταση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057908"/>
              </p:ext>
            </p:extLst>
          </p:nvPr>
        </p:nvGraphicFramePr>
        <p:xfrm>
          <a:off x="5105400" y="1143000"/>
          <a:ext cx="2743200" cy="5181600"/>
        </p:xfrm>
        <a:graphic>
          <a:graphicData uri="http://schemas.openxmlformats.org/drawingml/2006/table">
            <a:tbl>
              <a:tblPr firstRow="1"/>
              <a:tblGrid>
                <a:gridCol w="1416050"/>
                <a:gridCol w="1327150"/>
              </a:tblGrid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2’s Complement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decimal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0101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0110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0111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43423" name="AutoShape 71" descr="αριθμητική αναπαράσταση"/>
          <p:cNvCxnSpPr>
            <a:cxnSpLocks noChangeShapeType="1"/>
            <a:stCxn id="143425" idx="0"/>
            <a:endCxn id="143424" idx="2"/>
          </p:cNvCxnSpPr>
          <p:nvPr/>
        </p:nvCxnSpPr>
        <p:spPr bwMode="auto">
          <a:xfrm rot="-5400000">
            <a:off x="3618707" y="1496218"/>
            <a:ext cx="571500" cy="2532063"/>
          </a:xfrm>
          <a:prstGeom prst="curvedConnector2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43424" name="Oval 72" descr="αριθμητική αναπαράσταση"/>
          <p:cNvSpPr>
            <a:spLocks noChangeArrowheads="1"/>
          </p:cNvSpPr>
          <p:nvPr/>
        </p:nvSpPr>
        <p:spPr bwMode="auto">
          <a:xfrm>
            <a:off x="5181600" y="2286000"/>
            <a:ext cx="1219200" cy="3810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27051" name="Rectangle 75"/>
          <p:cNvSpPr>
            <a:spLocks noChangeArrowheads="1"/>
          </p:cNvSpPr>
          <p:nvPr/>
        </p:nvSpPr>
        <p:spPr bwMode="auto">
          <a:xfrm>
            <a:off x="76200" y="1295400"/>
            <a:ext cx="3886200" cy="11592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ώ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βρίσκουμε τον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αντίθετο αριθμού		σε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Complement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43428" name="Text Box 84"/>
          <p:cNvSpPr txBox="1">
            <a:spLocks noChangeArrowheads="1"/>
          </p:cNvSpPr>
          <p:nvPr/>
        </p:nvSpPr>
        <p:spPr bwMode="auto">
          <a:xfrm>
            <a:off x="457200" y="3352800"/>
            <a:ext cx="11737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Βήμα 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αριθμητική αναπαράσταση"/>
          <p:cNvGrpSpPr/>
          <p:nvPr/>
        </p:nvGrpSpPr>
        <p:grpSpPr>
          <a:xfrm>
            <a:off x="609600" y="3048000"/>
            <a:ext cx="5715000" cy="2743200"/>
            <a:chOff x="609600" y="3048000"/>
            <a:chExt cx="5715000" cy="2743200"/>
          </a:xfrm>
        </p:grpSpPr>
        <p:sp>
          <p:nvSpPr>
            <p:cNvPr id="143420" name="Rectangle 67"/>
            <p:cNvSpPr>
              <a:spLocks noChangeArrowheads="1"/>
            </p:cNvSpPr>
            <p:nvPr/>
          </p:nvSpPr>
          <p:spPr bwMode="auto">
            <a:xfrm>
              <a:off x="1676400" y="4114800"/>
              <a:ext cx="2722477" cy="9746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l-GR" dirty="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dirty="0" smtClean="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        </a:t>
              </a:r>
              <a:r>
                <a:rPr lang="en-US" dirty="0" smtClean="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1010</a:t>
              </a:r>
              <a:endParaRPr lang="en-US" dirty="0">
                <a:solidFill>
                  <a:srgbClr val="660066"/>
                </a:solidFill>
                <a:latin typeface="Arial" pitchFamily="34" charset="0"/>
                <a:cs typeface="Arial" pitchFamily="34" charset="0"/>
              </a:endParaRPr>
            </a:p>
            <a:p>
              <a:pPr eaLnBrk="0" hangingPunct="0"/>
              <a:r>
                <a:rPr lang="el-GR" dirty="0" smtClean="0">
                  <a:latin typeface="Arial" pitchFamily="34" charset="0"/>
                  <a:cs typeface="Arial" pitchFamily="34" charset="0"/>
                </a:rPr>
                <a:t>	↑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  <a:p>
              <a:pPr eaLnBrk="0" hangingPunct="0"/>
              <a:r>
                <a:rPr lang="el-GR" dirty="0" smtClean="0">
                  <a:latin typeface="Arial" pitchFamily="34" charset="0"/>
                  <a:cs typeface="Arial" pitchFamily="34" charset="0"/>
                </a:rPr>
                <a:t>Αντέστρεψε 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όλα τα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bits</a:t>
              </a:r>
              <a:endParaRPr lang="en-US" baseline="30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3421" name="AutoShape 68"/>
            <p:cNvCxnSpPr>
              <a:cxnSpLocks noChangeShapeType="1"/>
              <a:stCxn id="143422" idx="2"/>
              <a:endCxn id="143420" idx="2"/>
            </p:cNvCxnSpPr>
            <p:nvPr/>
          </p:nvCxnSpPr>
          <p:spPr bwMode="auto">
            <a:xfrm rot="10800000">
              <a:off x="3037640" y="5089426"/>
              <a:ext cx="2067761" cy="435074"/>
            </a:xfrm>
            <a:prstGeom prst="curvedConnector2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143422" name="Oval 69"/>
            <p:cNvSpPr>
              <a:spLocks noChangeArrowheads="1"/>
            </p:cNvSpPr>
            <p:nvPr/>
          </p:nvSpPr>
          <p:spPr bwMode="auto">
            <a:xfrm>
              <a:off x="5105400" y="5334000"/>
              <a:ext cx="1219200" cy="38100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3425" name="Rectangle 73"/>
            <p:cNvSpPr>
              <a:spLocks noChangeArrowheads="1"/>
            </p:cNvSpPr>
            <p:nvPr/>
          </p:nvSpPr>
          <p:spPr bwMode="auto">
            <a:xfrm>
              <a:off x="1676400" y="3048000"/>
              <a:ext cx="1924050" cy="965200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/>
              <a:r>
                <a:rPr lang="el-GR" dirty="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dirty="0" smtClean="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        </a:t>
              </a:r>
              <a:r>
                <a:rPr lang="en-US" dirty="0" smtClean="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1011</a:t>
              </a:r>
              <a:endParaRPr lang="en-US" dirty="0">
                <a:solidFill>
                  <a:srgbClr val="660066"/>
                </a:solidFill>
                <a:latin typeface="Arial" pitchFamily="34" charset="0"/>
                <a:cs typeface="Arial" pitchFamily="34" charset="0"/>
              </a:endParaRPr>
            </a:p>
            <a:p>
              <a:pPr eaLnBrk="0" hangingPunct="0"/>
              <a:r>
                <a:rPr lang="el-GR" dirty="0" smtClean="0">
                  <a:latin typeface="Arial" pitchFamily="34" charset="0"/>
                  <a:cs typeface="Arial" pitchFamily="34" charset="0"/>
                </a:rPr>
                <a:t>	↑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  <a:p>
              <a:pPr eaLnBrk="0" hangingPunct="0"/>
              <a:r>
                <a:rPr lang="el-GR" dirty="0">
                  <a:latin typeface="Arial" pitchFamily="34" charset="0"/>
                  <a:cs typeface="Arial" pitchFamily="34" charset="0"/>
                </a:rPr>
                <a:t>Και πρόσθεσε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1</a:t>
              </a:r>
              <a:endParaRPr lang="en-US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427" name="Text Box 83"/>
            <p:cNvSpPr txBox="1">
              <a:spLocks noChangeArrowheads="1"/>
            </p:cNvSpPr>
            <p:nvPr/>
          </p:nvSpPr>
          <p:spPr bwMode="auto">
            <a:xfrm>
              <a:off x="685800" y="5257800"/>
              <a:ext cx="11737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Βήμα 1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429" name="Oval 85"/>
            <p:cNvSpPr>
              <a:spLocks noChangeArrowheads="1"/>
            </p:cNvSpPr>
            <p:nvPr/>
          </p:nvSpPr>
          <p:spPr bwMode="auto">
            <a:xfrm>
              <a:off x="609600" y="5181600"/>
              <a:ext cx="1295400" cy="609600"/>
            </a:xfrm>
            <a:prstGeom prst="ellips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43430" name="Oval 87" descr="αριθμητική αναπαράσταση"/>
          <p:cNvSpPr>
            <a:spLocks noChangeArrowheads="1"/>
          </p:cNvSpPr>
          <p:nvPr/>
        </p:nvSpPr>
        <p:spPr bwMode="auto">
          <a:xfrm>
            <a:off x="381000" y="3276600"/>
            <a:ext cx="1295400" cy="609600"/>
          </a:xfrm>
          <a:prstGeom prst="ellipse">
            <a:avLst/>
          </a:prstGeom>
          <a:noFill/>
          <a:ln w="222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51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297515-FD9D-4F14-87EF-C2E27F07049B}" type="slidenum">
              <a:rPr lang="en-US"/>
              <a:pPr>
                <a:defRPr/>
              </a:pPr>
              <a:t>137</a:t>
            </a:fld>
            <a:endParaRPr lang="en-US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Extension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388" name="Text Box 3"/>
          <p:cNvSpPr txBox="1">
            <a:spLocks noChangeArrowheads="1"/>
          </p:cNvSpPr>
          <p:nvPr/>
        </p:nvSpPr>
        <p:spPr bwMode="auto">
          <a:xfrm>
            <a:off x="304800" y="1447800"/>
            <a:ext cx="8895577" cy="510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MIPS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έχουμε εντολές με 16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bit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σταθερές αλλά οι λέξεις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word)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32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bits …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……...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πώς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μετατρέπουμε 16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αριθμούς σε 32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Αντιγράφουμε 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Most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Significant Bit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MSB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το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πιο  σημαντικό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bit)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στον χώρο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των «άδειων»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bits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0010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0000 0010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1010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1111 1010</a:t>
            </a:r>
          </a:p>
          <a:p>
            <a:pPr>
              <a:lnSpc>
                <a:spcPct val="130000"/>
              </a:lnSpc>
            </a:pPr>
            <a:endParaRPr lang="en-US" sz="2400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144389" name="Rectangle 4" descr="sign extension"/>
          <p:cNvSpPr>
            <a:spLocks noChangeArrowheads="1"/>
          </p:cNvSpPr>
          <p:nvPr/>
        </p:nvSpPr>
        <p:spPr bwMode="auto">
          <a:xfrm>
            <a:off x="1066800" y="3200400"/>
            <a:ext cx="2286000" cy="30480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44391" name="Text Box 6"/>
          <p:cNvSpPr txBox="1">
            <a:spLocks noChangeArrowheads="1"/>
          </p:cNvSpPr>
          <p:nvPr/>
        </p:nvSpPr>
        <p:spPr bwMode="auto">
          <a:xfrm>
            <a:off x="1447800" y="3124200"/>
            <a:ext cx="578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cs typeface="Arial" pitchFamily="34" charset="0"/>
              </a:rPr>
              <a:t>16 </a:t>
            </a:r>
            <a:r>
              <a:rPr lang="en-US" sz="2400" dirty="0">
                <a:cs typeface="Arial" pitchFamily="34" charset="0"/>
              </a:rPr>
              <a:t>bits                                                    32 bits</a:t>
            </a:r>
          </a:p>
        </p:txBody>
      </p:sp>
      <p:sp>
        <p:nvSpPr>
          <p:cNvPr id="144392" name="Line 7" descr="sign extension"/>
          <p:cNvSpPr>
            <a:spLocks noChangeShapeType="1"/>
          </p:cNvSpPr>
          <p:nvPr/>
        </p:nvSpPr>
        <p:spPr bwMode="auto">
          <a:xfrm>
            <a:off x="3581400" y="3352800"/>
            <a:ext cx="685800" cy="0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44393" name="Text Box 8"/>
          <p:cNvSpPr txBox="1">
            <a:spLocks noChangeArrowheads="1"/>
          </p:cNvSpPr>
          <p:nvPr/>
        </p:nvSpPr>
        <p:spPr bwMode="auto">
          <a:xfrm>
            <a:off x="3717925" y="2733675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660066"/>
                </a:solidFill>
                <a:cs typeface="Arial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0B2E0-CEDC-4DFD-A371-9DB7307BEFFD}" type="slidenum">
              <a:rPr lang="en-US"/>
              <a:pPr>
                <a:defRPr/>
              </a:pPr>
              <a:t>138</a:t>
            </a:fld>
            <a:endParaRPr lang="en-US"/>
          </a:p>
        </p:txBody>
      </p:sp>
      <p:sp>
        <p:nvSpPr>
          <p:cNvPr id="145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Πρόσθεση και Αφαίρεση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sp>
        <p:nvSpPr>
          <p:cNvPr id="145412" name="Text Box 3"/>
          <p:cNvSpPr txBox="1">
            <a:spLocks noChangeArrowheads="1"/>
          </p:cNvSpPr>
          <p:nvPr/>
        </p:nvSpPr>
        <p:spPr bwMode="auto">
          <a:xfrm>
            <a:off x="441325" y="1412875"/>
            <a:ext cx="81150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Στο δυαδικό κόσμο οι πρόσθεση/αφαίρεση γίνεται όπως οι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δεκαδικές πράξεις που μάθαμε στο σχολείο ....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1676400" y="2362200"/>
            <a:ext cx="46243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cs typeface="Arial" pitchFamily="34" charset="0"/>
              </a:rPr>
              <a:t>   </a:t>
            </a:r>
            <a:r>
              <a:rPr lang="en-US" sz="2400" b="1">
                <a:cs typeface="Arial" pitchFamily="34" charset="0"/>
              </a:rPr>
              <a:t>0111		  0111	  	  011</a:t>
            </a:r>
            <a:r>
              <a:rPr lang="el-GR" sz="2400" b="1">
                <a:cs typeface="Arial" pitchFamily="34" charset="0"/>
              </a:rPr>
              <a:t>1</a:t>
            </a:r>
            <a:r>
              <a:rPr lang="en-US" sz="2400" b="1">
                <a:cs typeface="Arial" pitchFamily="34" charset="0"/>
              </a:rPr>
              <a:t/>
            </a:r>
            <a:br>
              <a:rPr lang="en-US" sz="2400" b="1">
                <a:cs typeface="Arial" pitchFamily="34" charset="0"/>
              </a:rPr>
            </a:br>
            <a:r>
              <a:rPr lang="en-US" sz="2400" b="1" u="sng">
                <a:cs typeface="Arial" pitchFamily="34" charset="0"/>
              </a:rPr>
              <a:t>+ 0110		- 0110		</a:t>
            </a:r>
            <a:r>
              <a:rPr lang="el-GR" sz="2400" b="1" u="sng">
                <a:cs typeface="Arial" pitchFamily="34" charset="0"/>
              </a:rPr>
              <a:t>+1010</a:t>
            </a:r>
            <a:endParaRPr lang="el-GR" sz="2400" b="1">
              <a:cs typeface="Arial" pitchFamily="34" charset="0"/>
            </a:endParaRPr>
          </a:p>
          <a:p>
            <a:r>
              <a:rPr lang="el-GR" sz="2400" b="1">
                <a:cs typeface="Arial" pitchFamily="34" charset="0"/>
              </a:rPr>
              <a:t>   1101               0001              10001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6994525" y="2327275"/>
            <a:ext cx="21018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υπερχείληση</a:t>
            </a:r>
          </a:p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overflow)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(αγνοούμε)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υπερχείλιση"/>
          <p:cNvGrpSpPr/>
          <p:nvPr/>
        </p:nvGrpSpPr>
        <p:grpSpPr>
          <a:xfrm>
            <a:off x="1736725" y="2895600"/>
            <a:ext cx="7089775" cy="3299004"/>
            <a:chOff x="1736725" y="2895600"/>
            <a:chExt cx="7089775" cy="3299004"/>
          </a:xfrm>
        </p:grpSpPr>
        <p:sp>
          <p:nvSpPr>
            <p:cNvPr id="145414" name="Oval 6"/>
            <p:cNvSpPr>
              <a:spLocks noChangeArrowheads="1"/>
            </p:cNvSpPr>
            <p:nvPr/>
          </p:nvSpPr>
          <p:spPr bwMode="auto">
            <a:xfrm>
              <a:off x="5334000" y="3200400"/>
              <a:ext cx="304800" cy="30480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5415" name="Line 7"/>
            <p:cNvSpPr>
              <a:spLocks noChangeShapeType="1"/>
            </p:cNvSpPr>
            <p:nvPr/>
          </p:nvSpPr>
          <p:spPr bwMode="auto">
            <a:xfrm flipV="1">
              <a:off x="5638800" y="2895600"/>
              <a:ext cx="1219200" cy="3048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5417" name="Line 9"/>
            <p:cNvSpPr>
              <a:spLocks noChangeShapeType="1"/>
            </p:cNvSpPr>
            <p:nvPr/>
          </p:nvSpPr>
          <p:spPr bwMode="auto">
            <a:xfrm flipH="1">
              <a:off x="2667000" y="3657600"/>
              <a:ext cx="1371600" cy="1371600"/>
            </a:xfrm>
            <a:prstGeom prst="line">
              <a:avLst/>
            </a:prstGeom>
            <a:noFill/>
            <a:ln w="2222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5418" name="Text Box 10"/>
            <p:cNvSpPr txBox="1">
              <a:spLocks noChangeArrowheads="1"/>
            </p:cNvSpPr>
            <p:nvPr/>
          </p:nvSpPr>
          <p:spPr bwMode="auto">
            <a:xfrm>
              <a:off x="1736725" y="4994275"/>
              <a:ext cx="6339621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αφαίρεση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 σε </a:t>
              </a:r>
              <a:r>
                <a:rPr lang="el-G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’s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complement</a:t>
              </a:r>
              <a:endParaRPr lang="el-G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μπορεί να γίνει </a:t>
              </a:r>
              <a:r>
                <a:rPr lang="el-GR" sz="2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προσθέτοντας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 τον</a:t>
              </a:r>
            </a:p>
            <a:p>
              <a:r>
                <a:rPr lang="el-G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αντίστοιχο </a:t>
              </a:r>
              <a:r>
                <a:rPr lang="el-GR" sz="24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αντίθετο</a:t>
              </a:r>
              <a:r>
                <a:rPr lang="el-G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2’s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complement </a:t>
              </a:r>
              <a:r>
                <a:rPr lang="el-G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(αριθμό</a:t>
              </a:r>
              <a:r>
                <a:rPr lang="el-GR" sz="2400" dirty="0" smtClean="0">
                  <a:cs typeface="Arial" pitchFamily="34" charset="0"/>
                </a:rPr>
                <a:t>)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145419" name="Freeform 13"/>
            <p:cNvSpPr>
              <a:spLocks/>
            </p:cNvSpPr>
            <p:nvPr/>
          </p:nvSpPr>
          <p:spPr bwMode="auto">
            <a:xfrm>
              <a:off x="6324600" y="3657600"/>
              <a:ext cx="2501900" cy="2374900"/>
            </a:xfrm>
            <a:custGeom>
              <a:avLst/>
              <a:gdLst>
                <a:gd name="T0" fmla="*/ 2147483647 w 1624"/>
                <a:gd name="T1" fmla="*/ 2147483647 h 1544"/>
                <a:gd name="T2" fmla="*/ 2147483647 w 1624"/>
                <a:gd name="T3" fmla="*/ 2147483647 h 1544"/>
                <a:gd name="T4" fmla="*/ 2147483647 w 1624"/>
                <a:gd name="T5" fmla="*/ 2147483647 h 1544"/>
                <a:gd name="T6" fmla="*/ 0 w 1624"/>
                <a:gd name="T7" fmla="*/ 0 h 15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4"/>
                <a:gd name="T13" fmla="*/ 0 h 1544"/>
                <a:gd name="T14" fmla="*/ 1624 w 1624"/>
                <a:gd name="T15" fmla="*/ 1544 h 15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4" h="1544">
                  <a:moveTo>
                    <a:pt x="768" y="1536"/>
                  </a:moveTo>
                  <a:cubicBezTo>
                    <a:pt x="880" y="1540"/>
                    <a:pt x="992" y="1544"/>
                    <a:pt x="1104" y="1488"/>
                  </a:cubicBezTo>
                  <a:cubicBezTo>
                    <a:pt x="1216" y="1432"/>
                    <a:pt x="1624" y="1448"/>
                    <a:pt x="1440" y="1200"/>
                  </a:cubicBezTo>
                  <a:cubicBezTo>
                    <a:pt x="1256" y="952"/>
                    <a:pt x="628" y="476"/>
                    <a:pt x="0" y="0"/>
                  </a:cubicBezTo>
                </a:path>
              </a:pathLst>
            </a:custGeom>
            <a:noFill/>
            <a:ln w="2222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45420" name="Rectangle 14" descr="υπερχείλιση"/>
          <p:cNvSpPr>
            <a:spLocks noChangeArrowheads="1"/>
          </p:cNvSpPr>
          <p:nvPr/>
        </p:nvSpPr>
        <p:spPr bwMode="auto">
          <a:xfrm>
            <a:off x="3352800" y="2362200"/>
            <a:ext cx="1219200" cy="1219200"/>
          </a:xfrm>
          <a:prstGeom prst="rect">
            <a:avLst/>
          </a:prstGeom>
          <a:noFill/>
          <a:ln w="22225">
            <a:solidFill>
              <a:srgbClr val="CC0099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45421" name="Rectangle 15" descr="υπερχείλιση"/>
          <p:cNvSpPr>
            <a:spLocks noChangeArrowheads="1"/>
          </p:cNvSpPr>
          <p:nvPr/>
        </p:nvSpPr>
        <p:spPr bwMode="auto">
          <a:xfrm>
            <a:off x="5181600" y="2362200"/>
            <a:ext cx="1219200" cy="1219200"/>
          </a:xfrm>
          <a:prstGeom prst="rect">
            <a:avLst/>
          </a:prstGeom>
          <a:noFill/>
          <a:ln w="22225">
            <a:solidFill>
              <a:srgbClr val="CC0099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E1BDD-A034-4F11-8638-E13812B0CA32}" type="slidenum">
              <a:rPr lang="en-US"/>
              <a:pPr>
                <a:defRPr/>
              </a:pPr>
              <a:t>139</a:t>
            </a:fld>
            <a:endParaRPr lang="en-US"/>
          </a:p>
        </p:txBody>
      </p:sp>
      <p:sp>
        <p:nvSpPr>
          <p:cNvPr id="14643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Πρόσθεση και Αφαίρεση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</p:txBody>
      </p:sp>
      <p:sp>
        <p:nvSpPr>
          <p:cNvPr id="146436" name="Text Box 3"/>
          <p:cNvSpPr txBox="1">
            <a:spLocks noChangeArrowheads="1"/>
          </p:cNvSpPr>
          <p:nvPr/>
        </p:nvSpPr>
        <p:spPr bwMode="auto">
          <a:xfrm>
            <a:off x="212725" y="1260475"/>
            <a:ext cx="83448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Πώς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μπορούμε να «χτίσουμε» 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ενός αθροιστή ή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αφαιρετή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bits;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Ας θυμηθούμε τον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Full Adder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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443" name="Text Box 10"/>
          <p:cNvSpPr txBox="1">
            <a:spLocks noChangeArrowheads="1"/>
          </p:cNvSpPr>
          <p:nvPr/>
        </p:nvSpPr>
        <p:spPr bwMode="auto">
          <a:xfrm>
            <a:off x="457200" y="3017838"/>
            <a:ext cx="336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  <a:cs typeface="Arial" pitchFamily="34" charset="0"/>
              </a:rPr>
              <a:t>A</a:t>
            </a:r>
            <a:endParaRPr lang="en-US" sz="180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444" name="Text Box 11"/>
          <p:cNvSpPr txBox="1">
            <a:spLocks noChangeArrowheads="1"/>
          </p:cNvSpPr>
          <p:nvPr/>
        </p:nvSpPr>
        <p:spPr bwMode="auto">
          <a:xfrm>
            <a:off x="473075" y="3590925"/>
            <a:ext cx="3365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  <a:cs typeface="Arial" pitchFamily="34" charset="0"/>
              </a:rPr>
              <a:t>B</a:t>
            </a:r>
            <a:endParaRPr lang="en-US" sz="180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446" name="Text Box 13"/>
          <p:cNvSpPr txBox="1">
            <a:spLocks noChangeArrowheads="1"/>
          </p:cNvSpPr>
          <p:nvPr/>
        </p:nvSpPr>
        <p:spPr bwMode="auto">
          <a:xfrm>
            <a:off x="1295400" y="2209800"/>
            <a:ext cx="996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  <a:cs typeface="Arial" pitchFamily="34" charset="0"/>
              </a:rPr>
              <a:t>carry_in</a:t>
            </a:r>
            <a:endParaRPr lang="en-US" sz="180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448" name="Text Box 15"/>
          <p:cNvSpPr>
            <a:spLocks noGrp="1" noChangeArrowheads="1"/>
          </p:cNvSpPr>
          <p:nvPr>
            <p:ph type="body" idx="1"/>
          </p:nvPr>
        </p:nvSpPr>
        <p:spPr>
          <a:xfrm>
            <a:off x="186567" y="4953000"/>
            <a:ext cx="8839200" cy="1725601"/>
          </a:xfrm>
          <a:noFill/>
        </p:spPr>
        <p:txBody>
          <a:bodyPr lIns="63500" tIns="25400" rIns="63500" bIns="25400">
            <a:spAutoFit/>
          </a:bodyPr>
          <a:lstStyle/>
          <a:p>
            <a:pPr marL="287338" indent="-287338" eaLnBrk="1" hangingPunct="1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S = A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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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carry_in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marL="287338" indent="-287338" eaLnBrk="1" hangingPunct="1">
              <a:buFontTx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(odd parity function)</a:t>
            </a:r>
          </a:p>
          <a:p>
            <a:pPr marL="287338" indent="-287338" eaLnBrk="1" hangingPunct="1">
              <a:lnSpc>
                <a:spcPct val="40000"/>
              </a:lnSpc>
            </a:pPr>
            <a:endParaRPr lang="en-US" sz="2000" dirty="0" smtClean="0"/>
          </a:p>
          <a:p>
            <a:pPr marL="287338" indent="-287338"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carry_out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= 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&amp;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  |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&amp;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carry_in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|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&amp;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carry_in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(majority function)</a:t>
            </a:r>
          </a:p>
        </p:txBody>
      </p:sp>
      <p:graphicFrame>
        <p:nvGraphicFramePr>
          <p:cNvPr id="142419" name="Group 83" descr="full adder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832873"/>
              </p:ext>
            </p:extLst>
          </p:nvPr>
        </p:nvGraphicFramePr>
        <p:xfrm>
          <a:off x="3657600" y="2209800"/>
          <a:ext cx="5029200" cy="3566160"/>
        </p:xfrm>
        <a:graphic>
          <a:graphicData uri="http://schemas.openxmlformats.org/drawingml/2006/table">
            <a:tbl>
              <a:tblPr firstRow="1"/>
              <a:tblGrid>
                <a:gridCol w="838200"/>
                <a:gridCol w="838200"/>
                <a:gridCol w="1143000"/>
                <a:gridCol w="1371600"/>
                <a:gridCol w="838200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carry_in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carry_out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" descr="full adder"/>
          <p:cNvGrpSpPr/>
          <p:nvPr/>
        </p:nvGrpSpPr>
        <p:grpSpPr>
          <a:xfrm>
            <a:off x="777875" y="2590800"/>
            <a:ext cx="2301875" cy="2089150"/>
            <a:chOff x="777875" y="2590800"/>
            <a:chExt cx="2301875" cy="2089150"/>
          </a:xfrm>
        </p:grpSpPr>
        <p:sp>
          <p:nvSpPr>
            <p:cNvPr id="146437" name="Rectangle 4"/>
            <p:cNvSpPr>
              <a:spLocks noChangeArrowheads="1"/>
            </p:cNvSpPr>
            <p:nvPr/>
          </p:nvSpPr>
          <p:spPr bwMode="auto">
            <a:xfrm>
              <a:off x="1158875" y="2922588"/>
              <a:ext cx="1295400" cy="11557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6438" name="Text Box 5"/>
            <p:cNvSpPr txBox="1">
              <a:spLocks noChangeArrowheads="1"/>
            </p:cNvSpPr>
            <p:nvPr/>
          </p:nvSpPr>
          <p:spPr bwMode="auto">
            <a:xfrm>
              <a:off x="1371600" y="3048000"/>
              <a:ext cx="854075" cy="9159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1-bit Full Adder</a:t>
              </a:r>
              <a:endParaRPr lang="en-US" sz="180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439" name="Line 6"/>
            <p:cNvSpPr>
              <a:spLocks noChangeShapeType="1"/>
            </p:cNvSpPr>
            <p:nvPr/>
          </p:nvSpPr>
          <p:spPr bwMode="auto">
            <a:xfrm>
              <a:off x="777875" y="3849688"/>
              <a:ext cx="381000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6440" name="Line 7"/>
            <p:cNvSpPr>
              <a:spLocks noChangeShapeType="1"/>
            </p:cNvSpPr>
            <p:nvPr/>
          </p:nvSpPr>
          <p:spPr bwMode="auto">
            <a:xfrm>
              <a:off x="1752600" y="2590800"/>
              <a:ext cx="1588" cy="33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6441" name="Line 8"/>
            <p:cNvSpPr>
              <a:spLocks noChangeShapeType="1"/>
            </p:cNvSpPr>
            <p:nvPr/>
          </p:nvSpPr>
          <p:spPr bwMode="auto">
            <a:xfrm>
              <a:off x="1768475" y="4065588"/>
              <a:ext cx="1588" cy="317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6442" name="Line 9"/>
            <p:cNvSpPr>
              <a:spLocks noChangeShapeType="1"/>
            </p:cNvSpPr>
            <p:nvPr/>
          </p:nvSpPr>
          <p:spPr bwMode="auto">
            <a:xfrm>
              <a:off x="2454275" y="3544888"/>
              <a:ext cx="228600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6445" name="Text Box 12"/>
            <p:cNvSpPr txBox="1">
              <a:spLocks noChangeArrowheads="1"/>
            </p:cNvSpPr>
            <p:nvPr/>
          </p:nvSpPr>
          <p:spPr bwMode="auto">
            <a:xfrm>
              <a:off x="2743200" y="3322638"/>
              <a:ext cx="336550" cy="366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S</a:t>
              </a:r>
              <a:endParaRPr lang="en-US" sz="180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447" name="Text Box 14"/>
            <p:cNvSpPr txBox="1">
              <a:spLocks noChangeArrowheads="1"/>
            </p:cNvSpPr>
            <p:nvPr/>
          </p:nvSpPr>
          <p:spPr bwMode="auto">
            <a:xfrm>
              <a:off x="1219200" y="4313238"/>
              <a:ext cx="1136650" cy="366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carry_out</a:t>
              </a:r>
              <a:endParaRPr lang="en-US" sz="180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511" name="Line 78"/>
            <p:cNvSpPr>
              <a:spLocks noChangeShapeType="1"/>
            </p:cNvSpPr>
            <p:nvPr/>
          </p:nvSpPr>
          <p:spPr bwMode="auto">
            <a:xfrm>
              <a:off x="777875" y="3227388"/>
              <a:ext cx="381000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Ιστορία Η/Υ: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Transistor (3)</a:t>
            </a:r>
            <a:r>
              <a:rPr lang="en-US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020CDD-2FFD-4C19-A6AE-F00D324109C5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27652" name="Picture 3" descr="Transistor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7400" y="2057400"/>
            <a:ext cx="5619750" cy="4316413"/>
          </a:xfrm>
          <a:noFill/>
          <a:ln w="38100">
            <a:solidFill>
              <a:srgbClr val="0066FF"/>
            </a:solidFill>
          </a:ln>
        </p:spPr>
      </p:pic>
      <p:sp>
        <p:nvSpPr>
          <p:cNvPr id="27651" name="Rectangle 2" descr="transistor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1143000"/>
            <a:ext cx="91630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 anchor="ctr"/>
          <a:lstStyle/>
          <a:p>
            <a:pPr algn="ctr"/>
            <a:r>
              <a:rPr lang="en-US" altLang="ko-KR" sz="32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Point Contact Semiconductor Amplifier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E45F6-93CA-4A63-ACBD-DC96518BC749}" type="slidenum">
              <a:rPr lang="en-US"/>
              <a:pPr>
                <a:defRPr/>
              </a:pPr>
              <a:t>140</a:t>
            </a:fld>
            <a:endParaRPr lang="en-US"/>
          </a:p>
        </p:txBody>
      </p:sp>
      <p:sp>
        <p:nvSpPr>
          <p:cNvPr id="147459" name="Rectangle 2" descr="full adder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Πρόσθεση και Αφαίρεση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</a:t>
            </a:r>
          </a:p>
        </p:txBody>
      </p:sp>
      <p:sp>
        <p:nvSpPr>
          <p:cNvPr id="147460" name="Rectangle 3"/>
          <p:cNvSpPr>
            <a:spLocks noChangeArrowheads="1"/>
          </p:cNvSpPr>
          <p:nvPr/>
        </p:nvSpPr>
        <p:spPr bwMode="auto">
          <a:xfrm>
            <a:off x="457200" y="1524000"/>
            <a:ext cx="4191000" cy="38400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287338" indent="-287338" eaLnBrk="0" hangingPunct="0">
              <a:lnSpc>
                <a:spcPct val="9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Char char="q"/>
            </a:pPr>
            <a:r>
              <a:rPr lang="el-GR" dirty="0">
                <a:latin typeface="Arial" pitchFamily="34" charset="0"/>
                <a:cs typeface="Arial" pitchFamily="34" charset="0"/>
              </a:rPr>
              <a:t>Ας θυμηθούμε πως είναι το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2’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 Complement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741363" lvl="1" indent="-246063" eaLnBrk="0" hangingPunct="0">
              <a:lnSpc>
                <a:spcPct val="9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</a:pPr>
            <a:r>
              <a:rPr lang="el-GR" dirty="0">
                <a:latin typeface="Arial" pitchFamily="34" charset="0"/>
                <a:cs typeface="Arial" pitchFamily="34" charset="0"/>
              </a:rPr>
              <a:t>συμπληρώνουμε όλα τα </a:t>
            </a:r>
            <a:r>
              <a:rPr lang="en-US" dirty="0">
                <a:latin typeface="Arial" pitchFamily="34" charset="0"/>
                <a:cs typeface="Arial" pitchFamily="34" charset="0"/>
              </a:rPr>
              <a:t>bits</a:t>
            </a:r>
          </a:p>
          <a:p>
            <a:pPr marL="741363" lvl="1" indent="-246063" eaLnBrk="0" hangingPunct="0">
              <a:lnSpc>
                <a:spcPct val="9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741363" lvl="1" indent="-246063" eaLnBrk="0" hangingPunct="0">
              <a:lnSpc>
                <a:spcPct val="9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741363" lvl="1" indent="-246063" eaLnBrk="0" hangingPunct="0">
              <a:lnSpc>
                <a:spcPct val="9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741363" lvl="1" indent="-246063" eaLnBrk="0" hangingPunct="0">
              <a:lnSpc>
                <a:spcPct val="9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</a:pPr>
            <a:r>
              <a:rPr lang="el-GR" dirty="0" err="1">
                <a:latin typeface="Arial" pitchFamily="34" charset="0"/>
                <a:cs typeface="Arial" pitchFamily="34" charset="0"/>
              </a:rPr>
              <a:t>πρόσθετουμε</a:t>
            </a:r>
            <a:r>
              <a:rPr lang="el-GR" dirty="0">
                <a:latin typeface="Arial" pitchFamily="34" charset="0"/>
                <a:cs typeface="Arial" pitchFamily="34" charset="0"/>
              </a:rPr>
              <a:t> 1 στο</a:t>
            </a:r>
            <a:r>
              <a:rPr lang="en-US" dirty="0">
                <a:latin typeface="Arial" pitchFamily="34" charset="0"/>
                <a:cs typeface="Arial" pitchFamily="34" charset="0"/>
              </a:rPr>
              <a:t> least significant bit</a:t>
            </a:r>
            <a:r>
              <a:rPr lang="el-GR" dirty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LSB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287338" indent="-287338" eaLnBrk="0" hangingPunct="0">
              <a:lnSpc>
                <a:spcPct val="90000"/>
              </a:lnSpc>
              <a:spcBef>
                <a:spcPct val="65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7461" name="Rectangle 4"/>
          <p:cNvSpPr>
            <a:spLocks noChangeArrowheads="1"/>
          </p:cNvSpPr>
          <p:nvPr/>
        </p:nvSpPr>
        <p:spPr bwMode="auto">
          <a:xfrm>
            <a:off x="685800" y="4648200"/>
            <a:ext cx="41910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Arial" pitchFamily="34" charset="0"/>
                <a:cs typeface="Arial" pitchFamily="34" charset="0"/>
              </a:rPr>
              <a:t/>
            </a:r>
            <a:br>
              <a:rPr lang="en-US">
                <a:latin typeface="Arial" pitchFamily="34" charset="0"/>
                <a:cs typeface="Arial" pitchFamily="34" charset="0"/>
              </a:rPr>
            </a:br>
            <a:r>
              <a:rPr lang="en-US">
                <a:latin typeface="Courier New" pitchFamily="49" charset="0"/>
                <a:cs typeface="Arial" pitchFamily="34" charset="0"/>
              </a:rPr>
              <a:t>A   0111  </a:t>
            </a:r>
            <a:r>
              <a:rPr lang="en-US">
                <a:latin typeface="Courier New" pitchFamily="49" charset="0"/>
                <a:cs typeface="Arial" pitchFamily="34" charset="0"/>
                <a:sym typeface="Symbol" pitchFamily="18" charset="2"/>
              </a:rPr>
              <a:t>   </a:t>
            </a:r>
            <a:r>
              <a:rPr lang="en-US">
                <a:latin typeface="Courier New" pitchFamily="49" charset="0"/>
                <a:cs typeface="Arial" pitchFamily="34" charset="0"/>
              </a:rPr>
              <a:t>0111                                   B </a:t>
            </a:r>
            <a:r>
              <a:rPr lang="en-US" u="sng">
                <a:latin typeface="Courier New" pitchFamily="49" charset="0"/>
                <a:cs typeface="Arial" pitchFamily="34" charset="0"/>
              </a:rPr>
              <a:t>- 0110</a:t>
            </a:r>
            <a:r>
              <a:rPr lang="en-US">
                <a:latin typeface="Courier New" pitchFamily="49" charset="0"/>
                <a:cs typeface="Arial" pitchFamily="34" charset="0"/>
              </a:rPr>
              <a:t>  </a:t>
            </a:r>
            <a:r>
              <a:rPr lang="en-US">
                <a:latin typeface="Courier New" pitchFamily="49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Courier New" pitchFamily="49" charset="0"/>
                <a:cs typeface="Arial" pitchFamily="34" charset="0"/>
              </a:rPr>
              <a:t> +</a:t>
            </a:r>
            <a:r>
              <a:rPr lang="en-US">
                <a:latin typeface="Arial" pitchFamily="34" charset="0"/>
                <a:cs typeface="Arial" pitchFamily="34" charset="0"/>
              </a:rPr>
              <a:t>	</a:t>
            </a:r>
          </a:p>
        </p:txBody>
      </p:sp>
      <p:grpSp>
        <p:nvGrpSpPr>
          <p:cNvPr id="2" name="Group 1" descr="full adder"/>
          <p:cNvGrpSpPr/>
          <p:nvPr/>
        </p:nvGrpSpPr>
        <p:grpSpPr>
          <a:xfrm>
            <a:off x="4038600" y="1020762"/>
            <a:ext cx="4600575" cy="5319713"/>
            <a:chOff x="4038600" y="1295400"/>
            <a:chExt cx="4600575" cy="5319713"/>
          </a:xfrm>
        </p:grpSpPr>
        <p:grpSp>
          <p:nvGrpSpPr>
            <p:cNvPr id="147462" name="Group 5"/>
            <p:cNvGrpSpPr>
              <a:grpSpLocks/>
            </p:cNvGrpSpPr>
            <p:nvPr/>
          </p:nvGrpSpPr>
          <p:grpSpPr bwMode="auto">
            <a:xfrm>
              <a:off x="6019800" y="1371600"/>
              <a:ext cx="2619375" cy="5243513"/>
              <a:chOff x="3840" y="576"/>
              <a:chExt cx="1650" cy="3303"/>
            </a:xfrm>
          </p:grpSpPr>
          <p:sp>
            <p:nvSpPr>
              <p:cNvPr id="147501" name="Rectangle 6"/>
              <p:cNvSpPr>
                <a:spLocks noChangeArrowheads="1"/>
              </p:cNvSpPr>
              <p:nvPr/>
            </p:nvSpPr>
            <p:spPr bwMode="auto">
              <a:xfrm>
                <a:off x="4320" y="816"/>
                <a:ext cx="432" cy="4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02" name="Text Box 7"/>
              <p:cNvSpPr txBox="1">
                <a:spLocks noChangeArrowheads="1"/>
              </p:cNvSpPr>
              <p:nvPr/>
            </p:nvSpPr>
            <p:spPr bwMode="auto">
              <a:xfrm>
                <a:off x="4368" y="816"/>
                <a:ext cx="538" cy="4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1-bit FA</a:t>
                </a:r>
                <a:endParaRPr lang="en-US" sz="18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03" name="Line 8"/>
              <p:cNvSpPr>
                <a:spLocks noChangeShapeType="1"/>
              </p:cNvSpPr>
              <p:nvPr/>
            </p:nvSpPr>
            <p:spPr bwMode="auto">
              <a:xfrm>
                <a:off x="4752" y="1056"/>
                <a:ext cx="144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04" name="Text Box 9"/>
              <p:cNvSpPr txBox="1">
                <a:spLocks noChangeArrowheads="1"/>
              </p:cNvSpPr>
              <p:nvPr/>
            </p:nvSpPr>
            <p:spPr bwMode="auto">
              <a:xfrm>
                <a:off x="4896" y="960"/>
                <a:ext cx="265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47505" name="Text Box 10"/>
              <p:cNvSpPr txBox="1">
                <a:spLocks noChangeArrowheads="1"/>
              </p:cNvSpPr>
              <p:nvPr/>
            </p:nvSpPr>
            <p:spPr bwMode="auto">
              <a:xfrm>
                <a:off x="4512" y="576"/>
                <a:ext cx="837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0</a:t>
                </a:r>
                <a:r>
                  <a:rPr lang="en-US" sz="1800">
                    <a:latin typeface="Arial" pitchFamily="34" charset="0"/>
                    <a:cs typeface="Arial" pitchFamily="34" charset="0"/>
                  </a:rPr>
                  <a:t>=carry_in</a:t>
                </a:r>
                <a:endParaRPr lang="en-US" sz="18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06" name="Text Box 11"/>
              <p:cNvSpPr txBox="1">
                <a:spLocks noChangeArrowheads="1"/>
              </p:cNvSpPr>
              <p:nvPr/>
            </p:nvSpPr>
            <p:spPr bwMode="auto">
              <a:xfrm>
                <a:off x="4512" y="1200"/>
                <a:ext cx="241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18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07" name="Rectangle 12"/>
              <p:cNvSpPr>
                <a:spLocks noChangeArrowheads="1"/>
              </p:cNvSpPr>
              <p:nvPr/>
            </p:nvSpPr>
            <p:spPr bwMode="auto">
              <a:xfrm>
                <a:off x="4320" y="1440"/>
                <a:ext cx="432" cy="4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08" name="Text Box 13"/>
              <p:cNvSpPr txBox="1">
                <a:spLocks noChangeArrowheads="1"/>
              </p:cNvSpPr>
              <p:nvPr/>
            </p:nvSpPr>
            <p:spPr bwMode="auto">
              <a:xfrm>
                <a:off x="4368" y="1440"/>
                <a:ext cx="538" cy="4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1-bit FA</a:t>
                </a:r>
                <a:endParaRPr lang="en-US" sz="18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09" name="Line 14"/>
              <p:cNvSpPr>
                <a:spLocks noChangeShapeType="1"/>
              </p:cNvSpPr>
              <p:nvPr/>
            </p:nvSpPr>
            <p:spPr bwMode="auto">
              <a:xfrm>
                <a:off x="4752" y="1680"/>
                <a:ext cx="144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10" name="Text Box 15"/>
              <p:cNvSpPr txBox="1">
                <a:spLocks noChangeArrowheads="1"/>
              </p:cNvSpPr>
              <p:nvPr/>
            </p:nvSpPr>
            <p:spPr bwMode="auto">
              <a:xfrm>
                <a:off x="4896" y="1584"/>
                <a:ext cx="265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47511" name="Text Box 16"/>
              <p:cNvSpPr txBox="1">
                <a:spLocks noChangeArrowheads="1"/>
              </p:cNvSpPr>
              <p:nvPr/>
            </p:nvSpPr>
            <p:spPr bwMode="auto">
              <a:xfrm>
                <a:off x="4512" y="1824"/>
                <a:ext cx="241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18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12" name="Rectangle 17"/>
              <p:cNvSpPr>
                <a:spLocks noChangeArrowheads="1"/>
              </p:cNvSpPr>
              <p:nvPr/>
            </p:nvSpPr>
            <p:spPr bwMode="auto">
              <a:xfrm>
                <a:off x="4320" y="2064"/>
                <a:ext cx="432" cy="4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13" name="Text Box 18"/>
              <p:cNvSpPr txBox="1">
                <a:spLocks noChangeArrowheads="1"/>
              </p:cNvSpPr>
              <p:nvPr/>
            </p:nvSpPr>
            <p:spPr bwMode="auto">
              <a:xfrm>
                <a:off x="4368" y="2064"/>
                <a:ext cx="538" cy="4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1-bit FA</a:t>
                </a:r>
                <a:endParaRPr lang="en-US" sz="18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14" name="Line 19"/>
              <p:cNvSpPr>
                <a:spLocks noChangeShapeType="1"/>
              </p:cNvSpPr>
              <p:nvPr/>
            </p:nvSpPr>
            <p:spPr bwMode="auto">
              <a:xfrm>
                <a:off x="4752" y="2304"/>
                <a:ext cx="144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15" name="Text Box 20"/>
              <p:cNvSpPr txBox="1">
                <a:spLocks noChangeArrowheads="1"/>
              </p:cNvSpPr>
              <p:nvPr/>
            </p:nvSpPr>
            <p:spPr bwMode="auto">
              <a:xfrm>
                <a:off x="4896" y="2208"/>
                <a:ext cx="265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147516" name="Text Box 21"/>
              <p:cNvSpPr txBox="1">
                <a:spLocks noChangeArrowheads="1"/>
              </p:cNvSpPr>
              <p:nvPr/>
            </p:nvSpPr>
            <p:spPr bwMode="auto">
              <a:xfrm>
                <a:off x="4512" y="2448"/>
                <a:ext cx="241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18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17" name="Text Box 22"/>
              <p:cNvSpPr txBox="1">
                <a:spLocks noChangeArrowheads="1"/>
              </p:cNvSpPr>
              <p:nvPr/>
            </p:nvSpPr>
            <p:spPr bwMode="auto">
              <a:xfrm>
                <a:off x="4512" y="3648"/>
                <a:ext cx="97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32</a:t>
                </a:r>
                <a:r>
                  <a:rPr lang="en-US" sz="1800">
                    <a:latin typeface="Arial" pitchFamily="34" charset="0"/>
                    <a:cs typeface="Arial" pitchFamily="34" charset="0"/>
                  </a:rPr>
                  <a:t>=carry_out</a:t>
                </a:r>
                <a:endParaRPr lang="en-US" sz="18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18" name="Rectangle 23"/>
              <p:cNvSpPr>
                <a:spLocks noChangeArrowheads="1"/>
              </p:cNvSpPr>
              <p:nvPr/>
            </p:nvSpPr>
            <p:spPr bwMode="auto">
              <a:xfrm>
                <a:off x="4320" y="3216"/>
                <a:ext cx="432" cy="4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19" name="Text Box 24"/>
              <p:cNvSpPr txBox="1">
                <a:spLocks noChangeArrowheads="1"/>
              </p:cNvSpPr>
              <p:nvPr/>
            </p:nvSpPr>
            <p:spPr bwMode="auto">
              <a:xfrm>
                <a:off x="4368" y="3216"/>
                <a:ext cx="538" cy="4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1-bit FA</a:t>
                </a:r>
                <a:endParaRPr lang="en-US" sz="18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20" name="Line 25"/>
              <p:cNvSpPr>
                <a:spLocks noChangeShapeType="1"/>
              </p:cNvSpPr>
              <p:nvPr/>
            </p:nvSpPr>
            <p:spPr bwMode="auto">
              <a:xfrm>
                <a:off x="4752" y="3456"/>
                <a:ext cx="144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21" name="Text Box 26"/>
              <p:cNvSpPr txBox="1">
                <a:spLocks noChangeArrowheads="1"/>
              </p:cNvSpPr>
              <p:nvPr/>
            </p:nvSpPr>
            <p:spPr bwMode="auto">
              <a:xfrm>
                <a:off x="4896" y="3360"/>
                <a:ext cx="31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31</a:t>
                </a:r>
              </a:p>
            </p:txBody>
          </p:sp>
          <p:sp>
            <p:nvSpPr>
              <p:cNvPr id="147522" name="Text Box 27"/>
              <p:cNvSpPr txBox="1">
                <a:spLocks noChangeArrowheads="1"/>
              </p:cNvSpPr>
              <p:nvPr/>
            </p:nvSpPr>
            <p:spPr bwMode="auto">
              <a:xfrm>
                <a:off x="4560" y="2976"/>
                <a:ext cx="294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31</a:t>
                </a:r>
                <a:endParaRPr lang="en-US" sz="18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23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4326" y="2730"/>
                <a:ext cx="31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 b="1" dirty="0">
                    <a:latin typeface="Arial" pitchFamily="34" charset="0"/>
                    <a:cs typeface="Arial" pitchFamily="34" charset="0"/>
                  </a:rPr>
                  <a:t>. . .</a:t>
                </a:r>
                <a:endParaRPr lang="en-US" sz="18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24" name="Line 29"/>
              <p:cNvSpPr>
                <a:spLocks noChangeShapeType="1"/>
              </p:cNvSpPr>
              <p:nvPr/>
            </p:nvSpPr>
            <p:spPr bwMode="auto">
              <a:xfrm>
                <a:off x="4512" y="624"/>
                <a:ext cx="1" cy="2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25" name="Line 30"/>
              <p:cNvSpPr>
                <a:spLocks noChangeShapeType="1"/>
              </p:cNvSpPr>
              <p:nvPr/>
            </p:nvSpPr>
            <p:spPr bwMode="auto">
              <a:xfrm>
                <a:off x="4512" y="1248"/>
                <a:ext cx="1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26" name="Text Box 31"/>
              <p:cNvSpPr txBox="1">
                <a:spLocks noChangeArrowheads="1"/>
              </p:cNvSpPr>
              <p:nvPr/>
            </p:nvSpPr>
            <p:spPr bwMode="auto">
              <a:xfrm>
                <a:off x="3840" y="816"/>
                <a:ext cx="265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A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47527" name="Line 32"/>
              <p:cNvSpPr>
                <a:spLocks noChangeShapeType="1"/>
              </p:cNvSpPr>
              <p:nvPr/>
            </p:nvSpPr>
            <p:spPr bwMode="auto">
              <a:xfrm>
                <a:off x="4080" y="960"/>
                <a:ext cx="240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28" name="Line 33"/>
              <p:cNvSpPr>
                <a:spLocks noChangeShapeType="1"/>
              </p:cNvSpPr>
              <p:nvPr/>
            </p:nvSpPr>
            <p:spPr bwMode="auto">
              <a:xfrm>
                <a:off x="4032" y="1152"/>
                <a:ext cx="288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29" name="Line 34"/>
              <p:cNvSpPr>
                <a:spLocks noChangeShapeType="1"/>
              </p:cNvSpPr>
              <p:nvPr/>
            </p:nvSpPr>
            <p:spPr bwMode="auto">
              <a:xfrm>
                <a:off x="4512" y="1872"/>
                <a:ext cx="1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30" name="Text Box 35"/>
              <p:cNvSpPr txBox="1">
                <a:spLocks noChangeArrowheads="1"/>
              </p:cNvSpPr>
              <p:nvPr/>
            </p:nvSpPr>
            <p:spPr bwMode="auto">
              <a:xfrm>
                <a:off x="3840" y="1440"/>
                <a:ext cx="265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A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47531" name="Line 36"/>
              <p:cNvSpPr>
                <a:spLocks noChangeShapeType="1"/>
              </p:cNvSpPr>
              <p:nvPr/>
            </p:nvSpPr>
            <p:spPr bwMode="auto">
              <a:xfrm>
                <a:off x="4080" y="1536"/>
                <a:ext cx="240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32" name="Line 37"/>
              <p:cNvSpPr>
                <a:spLocks noChangeShapeType="1"/>
              </p:cNvSpPr>
              <p:nvPr/>
            </p:nvSpPr>
            <p:spPr bwMode="auto">
              <a:xfrm>
                <a:off x="4032" y="1728"/>
                <a:ext cx="288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33" name="Line 38"/>
              <p:cNvSpPr>
                <a:spLocks noChangeShapeType="1"/>
              </p:cNvSpPr>
              <p:nvPr/>
            </p:nvSpPr>
            <p:spPr bwMode="auto">
              <a:xfrm>
                <a:off x="4512" y="2496"/>
                <a:ext cx="1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34" name="Text Box 39"/>
              <p:cNvSpPr txBox="1">
                <a:spLocks noChangeArrowheads="1"/>
              </p:cNvSpPr>
              <p:nvPr/>
            </p:nvSpPr>
            <p:spPr bwMode="auto">
              <a:xfrm>
                <a:off x="3840" y="2064"/>
                <a:ext cx="265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A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147535" name="Line 40"/>
              <p:cNvSpPr>
                <a:spLocks noChangeShapeType="1"/>
              </p:cNvSpPr>
              <p:nvPr/>
            </p:nvSpPr>
            <p:spPr bwMode="auto">
              <a:xfrm>
                <a:off x="4080" y="2208"/>
                <a:ext cx="240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36" name="Line 41"/>
              <p:cNvSpPr>
                <a:spLocks noChangeShapeType="1"/>
              </p:cNvSpPr>
              <p:nvPr/>
            </p:nvSpPr>
            <p:spPr bwMode="auto">
              <a:xfrm>
                <a:off x="4032" y="2400"/>
                <a:ext cx="288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37" name="Line 42"/>
              <p:cNvSpPr>
                <a:spLocks noChangeShapeType="1"/>
              </p:cNvSpPr>
              <p:nvPr/>
            </p:nvSpPr>
            <p:spPr bwMode="auto">
              <a:xfrm>
                <a:off x="4512" y="3648"/>
                <a:ext cx="1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38" name="Text Box 43"/>
              <p:cNvSpPr txBox="1">
                <a:spLocks noChangeArrowheads="1"/>
              </p:cNvSpPr>
              <p:nvPr/>
            </p:nvSpPr>
            <p:spPr bwMode="auto">
              <a:xfrm>
                <a:off x="3840" y="3216"/>
                <a:ext cx="31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A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31</a:t>
                </a:r>
              </a:p>
            </p:txBody>
          </p:sp>
          <p:sp>
            <p:nvSpPr>
              <p:cNvPr id="147539" name="Line 44"/>
              <p:cNvSpPr>
                <a:spLocks noChangeShapeType="1"/>
              </p:cNvSpPr>
              <p:nvPr/>
            </p:nvSpPr>
            <p:spPr bwMode="auto">
              <a:xfrm>
                <a:off x="4080" y="3360"/>
                <a:ext cx="240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40" name="Line 45"/>
              <p:cNvSpPr>
                <a:spLocks noChangeShapeType="1"/>
              </p:cNvSpPr>
              <p:nvPr/>
            </p:nvSpPr>
            <p:spPr bwMode="auto">
              <a:xfrm>
                <a:off x="4032" y="3552"/>
                <a:ext cx="288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41" name="Line 46"/>
              <p:cNvSpPr>
                <a:spLocks noChangeShapeType="1"/>
              </p:cNvSpPr>
              <p:nvPr/>
            </p:nvSpPr>
            <p:spPr bwMode="auto">
              <a:xfrm>
                <a:off x="4512" y="3024"/>
                <a:ext cx="1" cy="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542" name="Line 47"/>
              <p:cNvSpPr>
                <a:spLocks noChangeShapeType="1"/>
              </p:cNvSpPr>
              <p:nvPr/>
            </p:nvSpPr>
            <p:spPr bwMode="auto">
              <a:xfrm>
                <a:off x="4032" y="624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47463" name="Group 48"/>
            <p:cNvGrpSpPr>
              <a:grpSpLocks/>
            </p:cNvGrpSpPr>
            <p:nvPr/>
          </p:nvGrpSpPr>
          <p:grpSpPr bwMode="auto">
            <a:xfrm>
              <a:off x="4038600" y="1295400"/>
              <a:ext cx="2286000" cy="5167313"/>
              <a:chOff x="2592" y="528"/>
              <a:chExt cx="1440" cy="3255"/>
            </a:xfrm>
          </p:grpSpPr>
          <p:sp>
            <p:nvSpPr>
              <p:cNvPr id="147478" name="Text Box 49"/>
              <p:cNvSpPr txBox="1">
                <a:spLocks noChangeArrowheads="1"/>
              </p:cNvSpPr>
              <p:nvPr/>
            </p:nvSpPr>
            <p:spPr bwMode="auto">
              <a:xfrm>
                <a:off x="3216" y="1152"/>
                <a:ext cx="265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B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47479" name="Text Box 50"/>
              <p:cNvSpPr txBox="1">
                <a:spLocks noChangeArrowheads="1"/>
              </p:cNvSpPr>
              <p:nvPr/>
            </p:nvSpPr>
            <p:spPr bwMode="auto">
              <a:xfrm>
                <a:off x="3216" y="1728"/>
                <a:ext cx="265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B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47480" name="Text Box 51"/>
              <p:cNvSpPr txBox="1">
                <a:spLocks noChangeArrowheads="1"/>
              </p:cNvSpPr>
              <p:nvPr/>
            </p:nvSpPr>
            <p:spPr bwMode="auto">
              <a:xfrm>
                <a:off x="3264" y="2400"/>
                <a:ext cx="265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B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147481" name="Text Box 52"/>
              <p:cNvSpPr txBox="1">
                <a:spLocks noChangeArrowheads="1"/>
              </p:cNvSpPr>
              <p:nvPr/>
            </p:nvSpPr>
            <p:spPr bwMode="auto">
              <a:xfrm>
                <a:off x="3264" y="3552"/>
                <a:ext cx="31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B</a:t>
                </a:r>
                <a:r>
                  <a:rPr lang="en-US" sz="1800" baseline="-25000">
                    <a:latin typeface="Arial" pitchFamily="34" charset="0"/>
                    <a:cs typeface="Arial" pitchFamily="34" charset="0"/>
                  </a:rPr>
                  <a:t>31</a:t>
                </a:r>
              </a:p>
            </p:txBody>
          </p:sp>
          <p:sp>
            <p:nvSpPr>
              <p:cNvPr id="147482" name="AutoShape 53"/>
              <p:cNvSpPr>
                <a:spLocks noChangeArrowheads="1"/>
              </p:cNvSpPr>
              <p:nvPr/>
            </p:nvSpPr>
            <p:spPr bwMode="auto">
              <a:xfrm flipH="1">
                <a:off x="3744" y="1056"/>
                <a:ext cx="288" cy="240"/>
              </a:xfrm>
              <a:prstGeom prst="moon">
                <a:avLst>
                  <a:gd name="adj" fmla="val 84819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483" name="AutoShape 54"/>
              <p:cNvSpPr>
                <a:spLocks noChangeArrowheads="1"/>
              </p:cNvSpPr>
              <p:nvPr/>
            </p:nvSpPr>
            <p:spPr bwMode="auto">
              <a:xfrm flipH="1">
                <a:off x="3696" y="1056"/>
                <a:ext cx="336" cy="240"/>
              </a:xfrm>
              <a:prstGeom prst="moon">
                <a:avLst>
                  <a:gd name="adj" fmla="val 84819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484" name="AutoShape 55"/>
              <p:cNvSpPr>
                <a:spLocks noChangeArrowheads="1"/>
              </p:cNvSpPr>
              <p:nvPr/>
            </p:nvSpPr>
            <p:spPr bwMode="auto">
              <a:xfrm flipH="1">
                <a:off x="3744" y="1632"/>
                <a:ext cx="288" cy="240"/>
              </a:xfrm>
              <a:prstGeom prst="moon">
                <a:avLst>
                  <a:gd name="adj" fmla="val 84819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485" name="AutoShape 56"/>
              <p:cNvSpPr>
                <a:spLocks noChangeArrowheads="1"/>
              </p:cNvSpPr>
              <p:nvPr/>
            </p:nvSpPr>
            <p:spPr bwMode="auto">
              <a:xfrm flipH="1">
                <a:off x="3696" y="1632"/>
                <a:ext cx="336" cy="240"/>
              </a:xfrm>
              <a:prstGeom prst="moon">
                <a:avLst>
                  <a:gd name="adj" fmla="val 84819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486" name="AutoShape 57"/>
              <p:cNvSpPr>
                <a:spLocks noChangeArrowheads="1"/>
              </p:cNvSpPr>
              <p:nvPr/>
            </p:nvSpPr>
            <p:spPr bwMode="auto">
              <a:xfrm flipH="1">
                <a:off x="3744" y="2304"/>
                <a:ext cx="288" cy="240"/>
              </a:xfrm>
              <a:prstGeom prst="moon">
                <a:avLst>
                  <a:gd name="adj" fmla="val 84819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487" name="AutoShape 58"/>
              <p:cNvSpPr>
                <a:spLocks noChangeArrowheads="1"/>
              </p:cNvSpPr>
              <p:nvPr/>
            </p:nvSpPr>
            <p:spPr bwMode="auto">
              <a:xfrm flipH="1">
                <a:off x="3696" y="2304"/>
                <a:ext cx="336" cy="240"/>
              </a:xfrm>
              <a:prstGeom prst="moon">
                <a:avLst>
                  <a:gd name="adj" fmla="val 84819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488" name="AutoShape 59"/>
              <p:cNvSpPr>
                <a:spLocks noChangeArrowheads="1"/>
              </p:cNvSpPr>
              <p:nvPr/>
            </p:nvSpPr>
            <p:spPr bwMode="auto">
              <a:xfrm flipH="1">
                <a:off x="3744" y="3456"/>
                <a:ext cx="288" cy="240"/>
              </a:xfrm>
              <a:prstGeom prst="moon">
                <a:avLst>
                  <a:gd name="adj" fmla="val 84819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489" name="AutoShape 60"/>
              <p:cNvSpPr>
                <a:spLocks noChangeArrowheads="1"/>
              </p:cNvSpPr>
              <p:nvPr/>
            </p:nvSpPr>
            <p:spPr bwMode="auto">
              <a:xfrm flipH="1">
                <a:off x="3696" y="3456"/>
                <a:ext cx="336" cy="240"/>
              </a:xfrm>
              <a:prstGeom prst="moon">
                <a:avLst>
                  <a:gd name="adj" fmla="val 84819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490" name="Line 61"/>
              <p:cNvSpPr>
                <a:spLocks noChangeShapeType="1"/>
              </p:cNvSpPr>
              <p:nvPr/>
            </p:nvSpPr>
            <p:spPr bwMode="auto">
              <a:xfrm>
                <a:off x="3552" y="350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7491" name="Line 62"/>
              <p:cNvSpPr>
                <a:spLocks noChangeShapeType="1"/>
              </p:cNvSpPr>
              <p:nvPr/>
            </p:nvSpPr>
            <p:spPr bwMode="auto">
              <a:xfrm>
                <a:off x="3552" y="2352"/>
                <a:ext cx="1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7492" name="Line 63"/>
              <p:cNvSpPr>
                <a:spLocks noChangeShapeType="1"/>
              </p:cNvSpPr>
              <p:nvPr/>
            </p:nvSpPr>
            <p:spPr bwMode="auto">
              <a:xfrm>
                <a:off x="3552" y="1680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7493" name="Line 64"/>
              <p:cNvSpPr>
                <a:spLocks noChangeShapeType="1"/>
              </p:cNvSpPr>
              <p:nvPr/>
            </p:nvSpPr>
            <p:spPr bwMode="auto">
              <a:xfrm>
                <a:off x="3552" y="1104"/>
                <a:ext cx="1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7494" name="Line 65"/>
              <p:cNvSpPr>
                <a:spLocks noChangeShapeType="1"/>
              </p:cNvSpPr>
              <p:nvPr/>
            </p:nvSpPr>
            <p:spPr bwMode="auto">
              <a:xfrm flipV="1">
                <a:off x="3552" y="624"/>
                <a:ext cx="0" cy="28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7495" name="Line 66"/>
              <p:cNvSpPr>
                <a:spLocks noChangeShapeType="1"/>
              </p:cNvSpPr>
              <p:nvPr/>
            </p:nvSpPr>
            <p:spPr bwMode="auto">
              <a:xfrm>
                <a:off x="3456" y="1248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7496" name="Line 67"/>
              <p:cNvSpPr>
                <a:spLocks noChangeShapeType="1"/>
              </p:cNvSpPr>
              <p:nvPr/>
            </p:nvSpPr>
            <p:spPr bwMode="auto">
              <a:xfrm>
                <a:off x="3456" y="1824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7497" name="Line 68"/>
              <p:cNvSpPr>
                <a:spLocks noChangeShapeType="1"/>
              </p:cNvSpPr>
              <p:nvPr/>
            </p:nvSpPr>
            <p:spPr bwMode="auto">
              <a:xfrm>
                <a:off x="3456" y="24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7498" name="Line 69"/>
              <p:cNvSpPr>
                <a:spLocks noChangeShapeType="1"/>
              </p:cNvSpPr>
              <p:nvPr/>
            </p:nvSpPr>
            <p:spPr bwMode="auto">
              <a:xfrm>
                <a:off x="3456" y="3648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7499" name="Text Box 70"/>
              <p:cNvSpPr txBox="1">
                <a:spLocks noChangeArrowheads="1"/>
              </p:cNvSpPr>
              <p:nvPr/>
            </p:nvSpPr>
            <p:spPr bwMode="auto">
              <a:xfrm>
                <a:off x="2592" y="528"/>
                <a:ext cx="62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  <a:cs typeface="Arial" pitchFamily="34" charset="0"/>
                  </a:rPr>
                  <a:t>add/sub</a:t>
                </a:r>
                <a:endParaRPr lang="en-US" sz="1800" baseline="-25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500" name="Line 71"/>
              <p:cNvSpPr>
                <a:spLocks noChangeShapeType="1"/>
              </p:cNvSpPr>
              <p:nvPr/>
            </p:nvSpPr>
            <p:spPr bwMode="auto">
              <a:xfrm>
                <a:off x="3264" y="624"/>
                <a:ext cx="76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147464" name="Group 72" descr="full adder"/>
          <p:cNvGrpSpPr>
            <a:grpSpLocks/>
          </p:cNvGrpSpPr>
          <p:nvPr/>
        </p:nvGrpSpPr>
        <p:grpSpPr bwMode="auto">
          <a:xfrm>
            <a:off x="333375" y="2743200"/>
            <a:ext cx="4162425" cy="885825"/>
            <a:chOff x="210" y="1392"/>
            <a:chExt cx="2622" cy="558"/>
          </a:xfrm>
        </p:grpSpPr>
        <p:sp>
          <p:nvSpPr>
            <p:cNvPr id="147470" name="AutoShape 73"/>
            <p:cNvSpPr>
              <a:spLocks noChangeArrowheads="1"/>
            </p:cNvSpPr>
            <p:nvPr/>
          </p:nvSpPr>
          <p:spPr bwMode="auto">
            <a:xfrm flipH="1">
              <a:off x="1344" y="1584"/>
              <a:ext cx="288" cy="240"/>
            </a:xfrm>
            <a:prstGeom prst="moon">
              <a:avLst>
                <a:gd name="adj" fmla="val 84819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7471" name="AutoShape 74"/>
            <p:cNvSpPr>
              <a:spLocks noChangeArrowheads="1"/>
            </p:cNvSpPr>
            <p:nvPr/>
          </p:nvSpPr>
          <p:spPr bwMode="auto">
            <a:xfrm flipH="1">
              <a:off x="1296" y="1584"/>
              <a:ext cx="336" cy="240"/>
            </a:xfrm>
            <a:prstGeom prst="moon">
              <a:avLst>
                <a:gd name="adj" fmla="val 84819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7472" name="Line 75"/>
            <p:cNvSpPr>
              <a:spLocks noChangeShapeType="1"/>
            </p:cNvSpPr>
            <p:nvPr/>
          </p:nvSpPr>
          <p:spPr bwMode="auto">
            <a:xfrm>
              <a:off x="1152" y="1632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473" name="Line 76"/>
            <p:cNvSpPr>
              <a:spLocks noChangeShapeType="1"/>
            </p:cNvSpPr>
            <p:nvPr/>
          </p:nvSpPr>
          <p:spPr bwMode="auto">
            <a:xfrm>
              <a:off x="1152" y="1776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474" name="Line 77"/>
            <p:cNvSpPr>
              <a:spLocks noChangeShapeType="1"/>
            </p:cNvSpPr>
            <p:nvPr/>
          </p:nvSpPr>
          <p:spPr bwMode="auto">
            <a:xfrm>
              <a:off x="1632" y="168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475" name="Text Box 78"/>
            <p:cNvSpPr txBox="1">
              <a:spLocks noChangeArrowheads="1"/>
            </p:cNvSpPr>
            <p:nvPr/>
          </p:nvSpPr>
          <p:spPr bwMode="auto">
            <a:xfrm>
              <a:off x="864" y="1728"/>
              <a:ext cx="250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B</a:t>
              </a:r>
              <a:r>
                <a:rPr lang="en-US" sz="1600" baseline="-25000"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47476" name="Text Box 79"/>
            <p:cNvSpPr txBox="1">
              <a:spLocks noChangeArrowheads="1"/>
            </p:cNvSpPr>
            <p:nvPr/>
          </p:nvSpPr>
          <p:spPr bwMode="auto">
            <a:xfrm>
              <a:off x="210" y="1392"/>
              <a:ext cx="949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control</a:t>
              </a:r>
            </a:p>
            <a:p>
              <a:pPr algn="ctr"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(0=add,1=sub)</a:t>
              </a:r>
              <a:endParaRPr lang="en-US" sz="1600" baseline="-25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477" name="Text Box 80"/>
            <p:cNvSpPr txBox="1">
              <a:spLocks noChangeArrowheads="1"/>
            </p:cNvSpPr>
            <p:nvPr/>
          </p:nvSpPr>
          <p:spPr bwMode="auto">
            <a:xfrm>
              <a:off x="1776" y="1584"/>
              <a:ext cx="1056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 B</a:t>
              </a:r>
              <a:r>
                <a:rPr lang="en-US" sz="1600" baseline="-25000">
                  <a:latin typeface="Arial" pitchFamily="34" charset="0"/>
                  <a:cs typeface="Arial" pitchFamily="34" charset="0"/>
                </a:rPr>
                <a:t>0 </a:t>
              </a:r>
              <a:r>
                <a:rPr lang="en-US" sz="1600">
                  <a:latin typeface="Arial" pitchFamily="34" charset="0"/>
                  <a:cs typeface="Arial" pitchFamily="34" charset="0"/>
                </a:rPr>
                <a:t>if control = 0,  ! B</a:t>
              </a:r>
              <a:r>
                <a:rPr lang="en-US" sz="1600" baseline="-25000">
                  <a:latin typeface="Arial" pitchFamily="34" charset="0"/>
                  <a:cs typeface="Arial" pitchFamily="34" charset="0"/>
                </a:rPr>
                <a:t>0 </a:t>
              </a:r>
              <a:r>
                <a:rPr lang="en-US" sz="1600">
                  <a:latin typeface="Arial" pitchFamily="34" charset="0"/>
                  <a:cs typeface="Arial" pitchFamily="34" charset="0"/>
                </a:rPr>
                <a:t>if control = 1</a:t>
              </a:r>
            </a:p>
          </p:txBody>
        </p:sp>
      </p:grpSp>
      <p:grpSp>
        <p:nvGrpSpPr>
          <p:cNvPr id="147465" name="Group 81" descr="full adder"/>
          <p:cNvGrpSpPr>
            <a:grpSpLocks/>
          </p:cNvGrpSpPr>
          <p:nvPr/>
        </p:nvGrpSpPr>
        <p:grpSpPr bwMode="auto">
          <a:xfrm>
            <a:off x="1295400" y="5257800"/>
            <a:ext cx="2393950" cy="1082675"/>
            <a:chOff x="864" y="3024"/>
            <a:chExt cx="1508" cy="682"/>
          </a:xfrm>
        </p:grpSpPr>
        <p:sp>
          <p:nvSpPr>
            <p:cNvPr id="147466" name="Text Box 82"/>
            <p:cNvSpPr txBox="1">
              <a:spLocks noChangeArrowheads="1"/>
            </p:cNvSpPr>
            <p:nvPr/>
          </p:nvSpPr>
          <p:spPr bwMode="auto">
            <a:xfrm>
              <a:off x="864" y="3263"/>
              <a:ext cx="50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FF0000"/>
                  </a:solidFill>
                  <a:latin typeface="Courier New" pitchFamily="49" charset="0"/>
                  <a:cs typeface="Arial" pitchFamily="34" charset="0"/>
                </a:rPr>
                <a:t>0001</a:t>
              </a:r>
            </a:p>
          </p:txBody>
        </p:sp>
        <p:sp>
          <p:nvSpPr>
            <p:cNvPr id="147467" name="Text Box 83"/>
            <p:cNvSpPr txBox="1">
              <a:spLocks noChangeArrowheads="1"/>
            </p:cNvSpPr>
            <p:nvPr/>
          </p:nvSpPr>
          <p:spPr bwMode="auto">
            <a:xfrm>
              <a:off x="1872" y="3024"/>
              <a:ext cx="50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0000"/>
                  </a:solidFill>
                  <a:latin typeface="Courier New" pitchFamily="49" charset="0"/>
                  <a:cs typeface="Arial" pitchFamily="34" charset="0"/>
                </a:rPr>
                <a:t>1001</a:t>
              </a:r>
            </a:p>
          </p:txBody>
        </p:sp>
        <p:sp>
          <p:nvSpPr>
            <p:cNvPr id="147468" name="Text Box 84"/>
            <p:cNvSpPr txBox="1">
              <a:spLocks noChangeArrowheads="1"/>
            </p:cNvSpPr>
            <p:nvPr/>
          </p:nvSpPr>
          <p:spPr bwMode="auto">
            <a:xfrm>
              <a:off x="1872" y="3216"/>
              <a:ext cx="50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u="sng">
                  <a:solidFill>
                    <a:srgbClr val="FF0000"/>
                  </a:solidFill>
                  <a:latin typeface="Courier New" pitchFamily="49" charset="0"/>
                  <a:cs typeface="Arial" pitchFamily="34" charset="0"/>
                </a:rPr>
                <a:t>   1</a:t>
              </a:r>
            </a:p>
          </p:txBody>
        </p:sp>
        <p:sp>
          <p:nvSpPr>
            <p:cNvPr id="147469" name="Text Box 85"/>
            <p:cNvSpPr txBox="1">
              <a:spLocks noChangeArrowheads="1"/>
            </p:cNvSpPr>
            <p:nvPr/>
          </p:nvSpPr>
          <p:spPr bwMode="auto">
            <a:xfrm>
              <a:off x="1680" y="3456"/>
              <a:ext cx="69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FF0000"/>
                  </a:solidFill>
                  <a:latin typeface="Courier New" pitchFamily="49" charset="0"/>
                  <a:cs typeface="Arial" pitchFamily="34" charset="0"/>
                </a:rPr>
                <a:t>1 0001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B587E-20F8-4738-AF80-0213D5CE62AF}" type="slidenum">
              <a:rPr lang="en-US"/>
              <a:pPr>
                <a:defRPr/>
              </a:pPr>
              <a:t>141</a:t>
            </a:fld>
            <a:endParaRPr lang="en-US"/>
          </a:p>
        </p:txBody>
      </p:sp>
      <p:sp>
        <p:nvSpPr>
          <p:cNvPr id="148483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Arithmetic-Logic Unit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Αριθμητική Λογική Μονάδα)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8484" name="Group 5" descr="ALU"/>
          <p:cNvGrpSpPr>
            <a:grpSpLocks/>
          </p:cNvGrpSpPr>
          <p:nvPr/>
        </p:nvGrpSpPr>
        <p:grpSpPr bwMode="auto">
          <a:xfrm>
            <a:off x="2438400" y="2819400"/>
            <a:ext cx="4419600" cy="3429000"/>
            <a:chOff x="911" y="2323"/>
            <a:chExt cx="2076" cy="1635"/>
          </a:xfrm>
        </p:grpSpPr>
        <p:grpSp>
          <p:nvGrpSpPr>
            <p:cNvPr id="148486" name="Group 6"/>
            <p:cNvGrpSpPr>
              <a:grpSpLocks/>
            </p:cNvGrpSpPr>
            <p:nvPr/>
          </p:nvGrpSpPr>
          <p:grpSpPr bwMode="auto">
            <a:xfrm>
              <a:off x="911" y="2323"/>
              <a:ext cx="2076" cy="1635"/>
              <a:chOff x="911" y="2323"/>
              <a:chExt cx="2076" cy="1635"/>
            </a:xfrm>
          </p:grpSpPr>
          <p:sp>
            <p:nvSpPr>
              <p:cNvPr id="148488" name="Freeform 7"/>
              <p:cNvSpPr>
                <a:spLocks/>
              </p:cNvSpPr>
              <p:nvPr/>
            </p:nvSpPr>
            <p:spPr bwMode="auto">
              <a:xfrm>
                <a:off x="1574" y="2797"/>
                <a:ext cx="388" cy="1099"/>
              </a:xfrm>
              <a:custGeom>
                <a:avLst/>
                <a:gdLst>
                  <a:gd name="T0" fmla="*/ 0 w 388"/>
                  <a:gd name="T1" fmla="*/ 0 h 1099"/>
                  <a:gd name="T2" fmla="*/ 0 w 388"/>
                  <a:gd name="T3" fmla="*/ 427 h 1099"/>
                  <a:gd name="T4" fmla="*/ 111 w 388"/>
                  <a:gd name="T5" fmla="*/ 553 h 1099"/>
                  <a:gd name="T6" fmla="*/ 0 w 388"/>
                  <a:gd name="T7" fmla="*/ 671 h 1099"/>
                  <a:gd name="T8" fmla="*/ 0 w 388"/>
                  <a:gd name="T9" fmla="*/ 1098 h 1099"/>
                  <a:gd name="T10" fmla="*/ 387 w 388"/>
                  <a:gd name="T11" fmla="*/ 790 h 1099"/>
                  <a:gd name="T12" fmla="*/ 387 w 388"/>
                  <a:gd name="T13" fmla="*/ 308 h 1099"/>
                  <a:gd name="T14" fmla="*/ 0 w 388"/>
                  <a:gd name="T15" fmla="*/ 0 h 10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88"/>
                  <a:gd name="T25" fmla="*/ 0 h 1099"/>
                  <a:gd name="T26" fmla="*/ 388 w 388"/>
                  <a:gd name="T27" fmla="*/ 1099 h 10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88" h="1099">
                    <a:moveTo>
                      <a:pt x="0" y="0"/>
                    </a:moveTo>
                    <a:lnTo>
                      <a:pt x="0" y="427"/>
                    </a:lnTo>
                    <a:lnTo>
                      <a:pt x="111" y="553"/>
                    </a:lnTo>
                    <a:lnTo>
                      <a:pt x="0" y="671"/>
                    </a:lnTo>
                    <a:lnTo>
                      <a:pt x="0" y="1098"/>
                    </a:lnTo>
                    <a:lnTo>
                      <a:pt x="387" y="790"/>
                    </a:lnTo>
                    <a:lnTo>
                      <a:pt x="387" y="30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8489" name="Line 8"/>
              <p:cNvSpPr>
                <a:spLocks noChangeShapeType="1"/>
              </p:cNvSpPr>
              <p:nvPr/>
            </p:nvSpPr>
            <p:spPr bwMode="auto">
              <a:xfrm>
                <a:off x="1051" y="3721"/>
                <a:ext cx="4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8490" name="Line 9"/>
              <p:cNvSpPr>
                <a:spLocks noChangeShapeType="1"/>
              </p:cNvSpPr>
              <p:nvPr/>
            </p:nvSpPr>
            <p:spPr bwMode="auto">
              <a:xfrm>
                <a:off x="1975" y="3366"/>
                <a:ext cx="48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8491" name="Line 10"/>
              <p:cNvSpPr>
                <a:spLocks noChangeShapeType="1"/>
              </p:cNvSpPr>
              <p:nvPr/>
            </p:nvSpPr>
            <p:spPr bwMode="auto">
              <a:xfrm>
                <a:off x="1787" y="2527"/>
                <a:ext cx="0" cy="4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8492" name="Line 11"/>
              <p:cNvSpPr>
                <a:spLocks noChangeShapeType="1"/>
              </p:cNvSpPr>
              <p:nvPr/>
            </p:nvSpPr>
            <p:spPr bwMode="auto">
              <a:xfrm>
                <a:off x="1044" y="3002"/>
                <a:ext cx="48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8493" name="Line 12"/>
              <p:cNvSpPr>
                <a:spLocks noChangeShapeType="1"/>
              </p:cNvSpPr>
              <p:nvPr/>
            </p:nvSpPr>
            <p:spPr bwMode="auto">
              <a:xfrm flipH="1">
                <a:off x="1186" y="2945"/>
                <a:ext cx="77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8494" name="Rectangle 13"/>
              <p:cNvSpPr>
                <a:spLocks noChangeArrowheads="1"/>
              </p:cNvSpPr>
              <p:nvPr/>
            </p:nvSpPr>
            <p:spPr bwMode="auto">
              <a:xfrm>
                <a:off x="1093" y="3073"/>
                <a:ext cx="37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9050" tIns="26988" rIns="19050" bIns="26988"/>
              <a:lstStyle/>
              <a:p>
                <a:pPr defTabSz="904875" eaLnBrk="0" hangingPunct="0">
                  <a:lnSpc>
                    <a:spcPts val="1200"/>
                  </a:lnSpc>
                  <a:tabLst>
                    <a:tab pos="452438" algn="l"/>
                    <a:tab pos="904875" algn="l"/>
                    <a:tab pos="1357313" algn="l"/>
                  </a:tabLst>
                </a:pPr>
                <a:r>
                  <a:rPr lang="en-US" sz="1000" b="1">
                    <a:solidFill>
                      <a:srgbClr val="000000"/>
                    </a:solidFill>
                    <a:cs typeface="Arial" pitchFamily="34" charset="0"/>
                  </a:rPr>
                  <a:t>32</a:t>
                </a:r>
              </a:p>
            </p:txBody>
          </p:sp>
          <p:grpSp>
            <p:nvGrpSpPr>
              <p:cNvPr id="148495" name="Group 14"/>
              <p:cNvGrpSpPr>
                <a:grpSpLocks/>
              </p:cNvGrpSpPr>
              <p:nvPr/>
            </p:nvGrpSpPr>
            <p:grpSpPr bwMode="auto">
              <a:xfrm>
                <a:off x="1093" y="3656"/>
                <a:ext cx="371" cy="302"/>
                <a:chOff x="1093" y="3656"/>
                <a:chExt cx="371" cy="302"/>
              </a:xfrm>
            </p:grpSpPr>
            <p:sp>
              <p:nvSpPr>
                <p:cNvPr id="14850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186" y="3656"/>
                  <a:ext cx="77" cy="1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48505" name="Rectangle 16"/>
                <p:cNvSpPr>
                  <a:spLocks noChangeArrowheads="1"/>
                </p:cNvSpPr>
                <p:nvPr/>
              </p:nvSpPr>
              <p:spPr bwMode="auto">
                <a:xfrm>
                  <a:off x="1093" y="3784"/>
                  <a:ext cx="371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9050" tIns="26988" rIns="19050" bIns="26988"/>
                <a:lstStyle/>
                <a:p>
                  <a:pPr defTabSz="904875" eaLnBrk="0" hangingPunct="0">
                    <a:lnSpc>
                      <a:spcPts val="1200"/>
                    </a:lnSpc>
                    <a:tabLst>
                      <a:tab pos="452438" algn="l"/>
                      <a:tab pos="904875" algn="l"/>
                      <a:tab pos="1357313" algn="l"/>
                    </a:tabLst>
                  </a:pPr>
                  <a:r>
                    <a:rPr lang="en-US" sz="1000" b="1">
                      <a:solidFill>
                        <a:srgbClr val="000000"/>
                      </a:solidFill>
                      <a:cs typeface="Arial" pitchFamily="34" charset="0"/>
                    </a:rPr>
                    <a:t>32</a:t>
                  </a:r>
                </a:p>
              </p:txBody>
            </p:sp>
          </p:grpSp>
          <p:grpSp>
            <p:nvGrpSpPr>
              <p:cNvPr id="148496" name="Group 17"/>
              <p:cNvGrpSpPr>
                <a:grpSpLocks/>
              </p:cNvGrpSpPr>
              <p:nvPr/>
            </p:nvGrpSpPr>
            <p:grpSpPr bwMode="auto">
              <a:xfrm>
                <a:off x="2087" y="3301"/>
                <a:ext cx="371" cy="302"/>
                <a:chOff x="2087" y="3301"/>
                <a:chExt cx="371" cy="302"/>
              </a:xfrm>
            </p:grpSpPr>
            <p:sp>
              <p:nvSpPr>
                <p:cNvPr id="14850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180" y="3301"/>
                  <a:ext cx="77" cy="1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48503" name="Rectangle 19"/>
                <p:cNvSpPr>
                  <a:spLocks noChangeArrowheads="1"/>
                </p:cNvSpPr>
                <p:nvPr/>
              </p:nvSpPr>
              <p:spPr bwMode="auto">
                <a:xfrm>
                  <a:off x="2087" y="3429"/>
                  <a:ext cx="371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19050" tIns="26988" rIns="19050" bIns="26988"/>
                <a:lstStyle/>
                <a:p>
                  <a:pPr defTabSz="904875" eaLnBrk="0" hangingPunct="0">
                    <a:lnSpc>
                      <a:spcPts val="1200"/>
                    </a:lnSpc>
                    <a:tabLst>
                      <a:tab pos="452438" algn="l"/>
                      <a:tab pos="904875" algn="l"/>
                      <a:tab pos="1357313" algn="l"/>
                    </a:tabLst>
                  </a:pPr>
                  <a:r>
                    <a:rPr lang="en-US" sz="1000" b="1">
                      <a:solidFill>
                        <a:srgbClr val="000000"/>
                      </a:solidFill>
                      <a:cs typeface="Arial" pitchFamily="34" charset="0"/>
                    </a:rPr>
                    <a:t>32</a:t>
                  </a:r>
                </a:p>
              </p:txBody>
            </p:sp>
          </p:grpSp>
          <p:sp>
            <p:nvSpPr>
              <p:cNvPr id="148497" name="Line 20"/>
              <p:cNvSpPr>
                <a:spLocks noChangeShapeType="1"/>
              </p:cNvSpPr>
              <p:nvPr/>
            </p:nvSpPr>
            <p:spPr bwMode="auto">
              <a:xfrm>
                <a:off x="1722" y="2645"/>
                <a:ext cx="132" cy="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8498" name="Rectangle 21"/>
              <p:cNvSpPr>
                <a:spLocks noChangeArrowheads="1"/>
              </p:cNvSpPr>
              <p:nvPr/>
            </p:nvSpPr>
            <p:spPr bwMode="auto">
              <a:xfrm>
                <a:off x="1621" y="2323"/>
                <a:ext cx="742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9050" tIns="26988" rIns="19050" bIns="26988"/>
              <a:lstStyle/>
              <a:p>
                <a:pPr defTabSz="904875" eaLnBrk="0" hangingPunct="0">
                  <a:lnSpc>
                    <a:spcPts val="18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452438" algn="l"/>
                    <a:tab pos="904875" algn="l"/>
                    <a:tab pos="1357313" algn="l"/>
                  </a:tabLst>
                </a:pPr>
                <a:r>
                  <a:rPr lang="el-G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πράξη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499" name="Rectangle 22"/>
              <p:cNvSpPr>
                <a:spLocks noChangeArrowheads="1"/>
              </p:cNvSpPr>
              <p:nvPr/>
            </p:nvSpPr>
            <p:spPr bwMode="auto">
              <a:xfrm>
                <a:off x="2489" y="3216"/>
                <a:ext cx="498" cy="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9050" tIns="26988" rIns="19050" bIns="26988"/>
              <a:lstStyle/>
              <a:p>
                <a:pPr defTabSz="904875" eaLnBrk="0" hangingPunct="0">
                  <a:lnSpc>
                    <a:spcPts val="18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452438" algn="l"/>
                    <a:tab pos="904875" algn="l"/>
                    <a:tab pos="1357313" algn="l"/>
                  </a:tabLst>
                </a:pPr>
                <a:r>
                  <a:rPr lang="el-G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αποτέλεσμα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500" name="Rectangle 23"/>
              <p:cNvSpPr>
                <a:spLocks noChangeArrowheads="1"/>
              </p:cNvSpPr>
              <p:nvPr/>
            </p:nvSpPr>
            <p:spPr bwMode="auto">
              <a:xfrm>
                <a:off x="911" y="2844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9050" tIns="26988" rIns="19050" bIns="26988"/>
              <a:lstStyle/>
              <a:p>
                <a:pPr defTabSz="904875" eaLnBrk="0" hangingPunct="0">
                  <a:lnSpc>
                    <a:spcPts val="18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452438" algn="l"/>
                    <a:tab pos="904875" algn="l"/>
                    <a:tab pos="1357313" algn="l"/>
                  </a:tabLst>
                </a:pPr>
                <a:r>
                  <a:rPr lang="el-GR" sz="1200" b="1">
                    <a:solidFill>
                      <a:srgbClr val="000000"/>
                    </a:solidFill>
                    <a:cs typeface="Arial" pitchFamily="34" charset="0"/>
                  </a:rPr>
                  <a:t>Α</a:t>
                </a:r>
                <a:endParaRPr lang="en-US" sz="1200" b="1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48501" name="Rectangle 24"/>
              <p:cNvSpPr>
                <a:spLocks noChangeArrowheads="1"/>
              </p:cNvSpPr>
              <p:nvPr/>
            </p:nvSpPr>
            <p:spPr bwMode="auto">
              <a:xfrm>
                <a:off x="911" y="3555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9050" tIns="26988" rIns="19050" bIns="26988"/>
              <a:lstStyle/>
              <a:p>
                <a:pPr defTabSz="904875" eaLnBrk="0" hangingPunct="0">
                  <a:lnSpc>
                    <a:spcPts val="18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452438" algn="l"/>
                    <a:tab pos="904875" algn="l"/>
                    <a:tab pos="1357313" algn="l"/>
                  </a:tabLst>
                </a:pPr>
                <a:r>
                  <a:rPr lang="el-GR" sz="1200" b="1">
                    <a:solidFill>
                      <a:srgbClr val="000000"/>
                    </a:solidFill>
                    <a:cs typeface="Arial" pitchFamily="34" charset="0"/>
                  </a:rPr>
                  <a:t>Β</a:t>
                </a:r>
                <a:endParaRPr lang="en-US" sz="1200" b="1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48487" name="Rectangle 25"/>
            <p:cNvSpPr>
              <a:spLocks noChangeArrowheads="1"/>
            </p:cNvSpPr>
            <p:nvPr/>
          </p:nvSpPr>
          <p:spPr bwMode="auto">
            <a:xfrm>
              <a:off x="1613" y="3072"/>
              <a:ext cx="450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6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4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ALU</a:t>
              </a:r>
            </a:p>
          </p:txBody>
        </p:sp>
      </p:grpSp>
      <p:sp>
        <p:nvSpPr>
          <p:cNvPr id="148485" name="Text Box 26"/>
          <p:cNvSpPr txBox="1">
            <a:spLocks noChangeArrowheads="1"/>
          </p:cNvSpPr>
          <p:nvPr/>
        </p:nvSpPr>
        <p:spPr bwMode="auto">
          <a:xfrm>
            <a:off x="365125" y="1447800"/>
            <a:ext cx="87459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παρόμοιο (και πιο έξυπνο) τρόπο φτιάχνουμε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Αριθμητικές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Λογικές Μονάδες (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Arithmetic-Logic Unit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όπως θα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δούμε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αργότερα στο μάθημα (Παράρτημα Β)...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Υπερχείλιση (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Overflow)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5334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Overflow: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αποτέλεσμα είναι μεγαλύτερο από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32 bits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Έχουμε υπερχείλιση όταν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προσθέτουμε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2 θετικούς # και δίνουν αρνητικό 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ή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προσθέτουμε 2 αρνητικούς # και δίνουν θετικό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αφαιρούμε αρνητικό από θετικό και δίνει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θετικό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ή αφαιρούμε θετικό από αρνητικό και δίνει θετικό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BBBE1-470D-4D81-995A-CD7E8740CBD5}" type="slidenum">
              <a:rPr lang="en-US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Υπερχείλιση (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Overflow)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5334000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Σε περίπτωση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overflow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τότε υπάρχει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interrupt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διακοπή)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και το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του προγράμματος οδηγείται σε προκαθορισμένη διεύθυνση ενώ η διεύθυνση της εντολής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σώζεται σε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register.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generally… “handling”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overflow…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Handling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(as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above)</a:t>
            </a:r>
          </a:p>
          <a:p>
            <a:pPr lvl="1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</a:p>
          <a:p>
            <a:pPr lvl="1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Propagation</a:t>
            </a:r>
          </a:p>
          <a:p>
            <a:pPr lvl="1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Ignoring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BBBE1-470D-4D81-995A-CD7E8740CBD5}" type="slidenum">
              <a:rPr lang="en-US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395A5-E418-4844-833A-9F80B54E9883}" type="slidenum">
              <a:rPr lang="en-US"/>
              <a:pPr>
                <a:defRPr/>
              </a:pPr>
              <a:t>144</a:t>
            </a:fld>
            <a:endParaRPr lang="en-US"/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Πολλαπλασιασμός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153400" cy="1343958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Ο δυαδικός πολλαπλασιασμός είναι μια σειρά από </a:t>
            </a:r>
            <a:r>
              <a:rPr lang="el-G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ολισθήσεις 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shifts)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αθροίσματα 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sums)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0567" name="Text Box 38" descr="πολλαπλασιασμός"/>
          <p:cNvSpPr txBox="1">
            <a:spLocks noChangeArrowheads="1"/>
          </p:cNvSpPr>
          <p:nvPr/>
        </p:nvSpPr>
        <p:spPr bwMode="auto">
          <a:xfrm>
            <a:off x="4114800" y="2667000"/>
            <a:ext cx="44958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latin typeface="Arial" pitchFamily="34" charset="0"/>
                <a:cs typeface="Arial" pitchFamily="34" charset="0"/>
              </a:rPr>
              <a:t>multiplicand</a:t>
            </a:r>
            <a:r>
              <a:rPr lang="el-GR" dirty="0">
                <a:latin typeface="Arial" pitchFamily="34" charset="0"/>
                <a:cs typeface="Arial" pitchFamily="34" charset="0"/>
              </a:rPr>
              <a:t> (πολλαπλασιαστέος) </a:t>
            </a:r>
            <a:endParaRPr lang="en-US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71" name="Line 42" descr="πολλαπλασιασμός"/>
          <p:cNvSpPr>
            <a:spLocks noChangeShapeType="1"/>
          </p:cNvSpPr>
          <p:nvPr/>
        </p:nvSpPr>
        <p:spPr bwMode="auto">
          <a:xfrm>
            <a:off x="2743200" y="2590800"/>
            <a:ext cx="1066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50572" name="Text Box 43" descr="πολλαπλασιασμός"/>
          <p:cNvSpPr txBox="1">
            <a:spLocks noChangeArrowheads="1"/>
          </p:cNvSpPr>
          <p:nvPr/>
        </p:nvSpPr>
        <p:spPr bwMode="auto">
          <a:xfrm>
            <a:off x="3048000" y="2209800"/>
            <a:ext cx="5334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2400" baseline="3000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 descr="πολλαπλασιασμός"/>
          <p:cNvGrpSpPr/>
          <p:nvPr/>
        </p:nvGrpSpPr>
        <p:grpSpPr>
          <a:xfrm>
            <a:off x="1219200" y="2895600"/>
            <a:ext cx="7086600" cy="2971800"/>
            <a:chOff x="1219200" y="2895600"/>
            <a:chExt cx="7086600" cy="2971800"/>
          </a:xfrm>
        </p:grpSpPr>
        <p:sp>
          <p:nvSpPr>
            <p:cNvPr id="150533" name="Oval 4"/>
            <p:cNvSpPr>
              <a:spLocks noChangeArrowheads="1"/>
            </p:cNvSpPr>
            <p:nvPr/>
          </p:nvSpPr>
          <p:spPr bwMode="auto">
            <a:xfrm>
              <a:off x="37338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34" name="Oval 5"/>
            <p:cNvSpPr>
              <a:spLocks noChangeArrowheads="1"/>
            </p:cNvSpPr>
            <p:nvPr/>
          </p:nvSpPr>
          <p:spPr bwMode="auto">
            <a:xfrm>
              <a:off x="34290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35" name="Oval 6"/>
            <p:cNvSpPr>
              <a:spLocks noChangeArrowheads="1"/>
            </p:cNvSpPr>
            <p:nvPr/>
          </p:nvSpPr>
          <p:spPr bwMode="auto">
            <a:xfrm>
              <a:off x="31242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36" name="Oval 7"/>
            <p:cNvSpPr>
              <a:spLocks noChangeArrowheads="1"/>
            </p:cNvSpPr>
            <p:nvPr/>
          </p:nvSpPr>
          <p:spPr bwMode="auto">
            <a:xfrm>
              <a:off x="28194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37" name="Oval 8"/>
            <p:cNvSpPr>
              <a:spLocks noChangeArrowheads="1"/>
            </p:cNvSpPr>
            <p:nvPr/>
          </p:nvSpPr>
          <p:spPr bwMode="auto">
            <a:xfrm>
              <a:off x="2819400" y="3200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38" name="Oval 9"/>
            <p:cNvSpPr>
              <a:spLocks noChangeArrowheads="1"/>
            </p:cNvSpPr>
            <p:nvPr/>
          </p:nvSpPr>
          <p:spPr bwMode="auto">
            <a:xfrm>
              <a:off x="3124200" y="3200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39" name="Oval 10"/>
            <p:cNvSpPr>
              <a:spLocks noChangeArrowheads="1"/>
            </p:cNvSpPr>
            <p:nvPr/>
          </p:nvSpPr>
          <p:spPr bwMode="auto">
            <a:xfrm>
              <a:off x="3429000" y="3200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40" name="Oval 11"/>
            <p:cNvSpPr>
              <a:spLocks noChangeArrowheads="1"/>
            </p:cNvSpPr>
            <p:nvPr/>
          </p:nvSpPr>
          <p:spPr bwMode="auto">
            <a:xfrm>
              <a:off x="3733800" y="3200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41" name="Line 12"/>
            <p:cNvSpPr>
              <a:spLocks noChangeShapeType="1"/>
            </p:cNvSpPr>
            <p:nvPr/>
          </p:nvSpPr>
          <p:spPr bwMode="auto">
            <a:xfrm>
              <a:off x="2590800" y="3505200"/>
              <a:ext cx="1295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42" name="Oval 13"/>
            <p:cNvSpPr>
              <a:spLocks noChangeArrowheads="1"/>
            </p:cNvSpPr>
            <p:nvPr/>
          </p:nvSpPr>
          <p:spPr bwMode="auto">
            <a:xfrm>
              <a:off x="3733800" y="37338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43" name="Oval 14"/>
            <p:cNvSpPr>
              <a:spLocks noChangeArrowheads="1"/>
            </p:cNvSpPr>
            <p:nvPr/>
          </p:nvSpPr>
          <p:spPr bwMode="auto">
            <a:xfrm>
              <a:off x="3429000" y="37338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44" name="Oval 15"/>
            <p:cNvSpPr>
              <a:spLocks noChangeArrowheads="1"/>
            </p:cNvSpPr>
            <p:nvPr/>
          </p:nvSpPr>
          <p:spPr bwMode="auto">
            <a:xfrm>
              <a:off x="3124200" y="37338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45" name="Oval 16"/>
            <p:cNvSpPr>
              <a:spLocks noChangeArrowheads="1"/>
            </p:cNvSpPr>
            <p:nvPr/>
          </p:nvSpPr>
          <p:spPr bwMode="auto">
            <a:xfrm>
              <a:off x="2819400" y="37338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46" name="Oval 17"/>
            <p:cNvSpPr>
              <a:spLocks noChangeArrowheads="1"/>
            </p:cNvSpPr>
            <p:nvPr/>
          </p:nvSpPr>
          <p:spPr bwMode="auto">
            <a:xfrm>
              <a:off x="34290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47" name="Oval 18"/>
            <p:cNvSpPr>
              <a:spLocks noChangeArrowheads="1"/>
            </p:cNvSpPr>
            <p:nvPr/>
          </p:nvSpPr>
          <p:spPr bwMode="auto">
            <a:xfrm>
              <a:off x="31242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48" name="Oval 19"/>
            <p:cNvSpPr>
              <a:spLocks noChangeArrowheads="1"/>
            </p:cNvSpPr>
            <p:nvPr/>
          </p:nvSpPr>
          <p:spPr bwMode="auto">
            <a:xfrm>
              <a:off x="28194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49" name="Oval 20"/>
            <p:cNvSpPr>
              <a:spLocks noChangeArrowheads="1"/>
            </p:cNvSpPr>
            <p:nvPr/>
          </p:nvSpPr>
          <p:spPr bwMode="auto">
            <a:xfrm>
              <a:off x="25146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50" name="Oval 21"/>
            <p:cNvSpPr>
              <a:spLocks noChangeArrowheads="1"/>
            </p:cNvSpPr>
            <p:nvPr/>
          </p:nvSpPr>
          <p:spPr bwMode="auto">
            <a:xfrm>
              <a:off x="3124200" y="4343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51" name="Oval 22"/>
            <p:cNvSpPr>
              <a:spLocks noChangeArrowheads="1"/>
            </p:cNvSpPr>
            <p:nvPr/>
          </p:nvSpPr>
          <p:spPr bwMode="auto">
            <a:xfrm>
              <a:off x="2819400" y="4343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52" name="Oval 23"/>
            <p:cNvSpPr>
              <a:spLocks noChangeArrowheads="1"/>
            </p:cNvSpPr>
            <p:nvPr/>
          </p:nvSpPr>
          <p:spPr bwMode="auto">
            <a:xfrm>
              <a:off x="2514600" y="4343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53" name="Oval 24"/>
            <p:cNvSpPr>
              <a:spLocks noChangeArrowheads="1"/>
            </p:cNvSpPr>
            <p:nvPr/>
          </p:nvSpPr>
          <p:spPr bwMode="auto">
            <a:xfrm>
              <a:off x="2209800" y="4343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54" name="Oval 25"/>
            <p:cNvSpPr>
              <a:spLocks noChangeArrowheads="1"/>
            </p:cNvSpPr>
            <p:nvPr/>
          </p:nvSpPr>
          <p:spPr bwMode="auto">
            <a:xfrm>
              <a:off x="2819400" y="46482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55" name="Oval 26"/>
            <p:cNvSpPr>
              <a:spLocks noChangeArrowheads="1"/>
            </p:cNvSpPr>
            <p:nvPr/>
          </p:nvSpPr>
          <p:spPr bwMode="auto">
            <a:xfrm>
              <a:off x="2514600" y="46482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56" name="Oval 27"/>
            <p:cNvSpPr>
              <a:spLocks noChangeArrowheads="1"/>
            </p:cNvSpPr>
            <p:nvPr/>
          </p:nvSpPr>
          <p:spPr bwMode="auto">
            <a:xfrm>
              <a:off x="2209800" y="46482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57" name="Oval 28"/>
            <p:cNvSpPr>
              <a:spLocks noChangeArrowheads="1"/>
            </p:cNvSpPr>
            <p:nvPr/>
          </p:nvSpPr>
          <p:spPr bwMode="auto">
            <a:xfrm>
              <a:off x="1905000" y="46482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58" name="Line 29"/>
            <p:cNvSpPr>
              <a:spLocks noChangeShapeType="1"/>
            </p:cNvSpPr>
            <p:nvPr/>
          </p:nvSpPr>
          <p:spPr bwMode="auto">
            <a:xfrm>
              <a:off x="1752600" y="4876800"/>
              <a:ext cx="2133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59" name="Oval 30"/>
            <p:cNvSpPr>
              <a:spLocks noChangeArrowheads="1"/>
            </p:cNvSpPr>
            <p:nvPr/>
          </p:nvSpPr>
          <p:spPr bwMode="auto">
            <a:xfrm>
              <a:off x="2819400" y="5105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60" name="Oval 31"/>
            <p:cNvSpPr>
              <a:spLocks noChangeArrowheads="1"/>
            </p:cNvSpPr>
            <p:nvPr/>
          </p:nvSpPr>
          <p:spPr bwMode="auto">
            <a:xfrm>
              <a:off x="2209800" y="5105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61" name="Oval 32"/>
            <p:cNvSpPr>
              <a:spLocks noChangeArrowheads="1"/>
            </p:cNvSpPr>
            <p:nvPr/>
          </p:nvSpPr>
          <p:spPr bwMode="auto">
            <a:xfrm>
              <a:off x="1600200" y="5105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62" name="Oval 33"/>
            <p:cNvSpPr>
              <a:spLocks noChangeArrowheads="1"/>
            </p:cNvSpPr>
            <p:nvPr/>
          </p:nvSpPr>
          <p:spPr bwMode="auto">
            <a:xfrm>
              <a:off x="1905000" y="5105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63" name="Oval 34"/>
            <p:cNvSpPr>
              <a:spLocks noChangeArrowheads="1"/>
            </p:cNvSpPr>
            <p:nvPr/>
          </p:nvSpPr>
          <p:spPr bwMode="auto">
            <a:xfrm>
              <a:off x="3733800" y="5105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64" name="Oval 35"/>
            <p:cNvSpPr>
              <a:spLocks noChangeArrowheads="1"/>
            </p:cNvSpPr>
            <p:nvPr/>
          </p:nvSpPr>
          <p:spPr bwMode="auto">
            <a:xfrm>
              <a:off x="3429000" y="5105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65" name="Oval 36"/>
            <p:cNvSpPr>
              <a:spLocks noChangeArrowheads="1"/>
            </p:cNvSpPr>
            <p:nvPr/>
          </p:nvSpPr>
          <p:spPr bwMode="auto">
            <a:xfrm>
              <a:off x="3124200" y="5105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66" name="Oval 37"/>
            <p:cNvSpPr>
              <a:spLocks noChangeArrowheads="1"/>
            </p:cNvSpPr>
            <p:nvPr/>
          </p:nvSpPr>
          <p:spPr bwMode="auto">
            <a:xfrm>
              <a:off x="2514600" y="5105400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68" name="Text Box 39"/>
            <p:cNvSpPr txBox="1">
              <a:spLocks noChangeArrowheads="1"/>
            </p:cNvSpPr>
            <p:nvPr/>
          </p:nvSpPr>
          <p:spPr bwMode="auto">
            <a:xfrm>
              <a:off x="4114800" y="3048000"/>
              <a:ext cx="3886200" cy="3968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dirty="0">
                  <a:latin typeface="Arial" pitchFamily="34" charset="0"/>
                  <a:cs typeface="Arial" pitchFamily="34" charset="0"/>
                </a:rPr>
                <a:t>multiplier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 (πολλαπλασιαστής)</a:t>
              </a:r>
              <a:endParaRPr lang="en-US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569" name="Text Box 40"/>
            <p:cNvSpPr txBox="1">
              <a:spLocks noChangeArrowheads="1"/>
            </p:cNvSpPr>
            <p:nvPr/>
          </p:nvSpPr>
          <p:spPr bwMode="auto">
            <a:xfrm>
              <a:off x="4114800" y="3810000"/>
              <a:ext cx="1600200" cy="7016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l-GR" dirty="0">
                  <a:latin typeface="Arial" pitchFamily="34" charset="0"/>
                  <a:cs typeface="Arial" pitchFamily="34" charset="0"/>
                </a:rPr>
                <a:t>μερικό</a:t>
              </a:r>
            </a:p>
            <a:p>
              <a:pPr eaLnBrk="0" hangingPunct="0"/>
              <a:r>
                <a:rPr lang="el-GR" dirty="0">
                  <a:latin typeface="Arial" pitchFamily="34" charset="0"/>
                  <a:cs typeface="Arial" pitchFamily="34" charset="0"/>
                </a:rPr>
                <a:t>γινόμενο</a:t>
              </a:r>
              <a:endParaRPr lang="en-US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570" name="Text Box 41"/>
            <p:cNvSpPr txBox="1">
              <a:spLocks noChangeArrowheads="1"/>
            </p:cNvSpPr>
            <p:nvPr/>
          </p:nvSpPr>
          <p:spPr bwMode="auto">
            <a:xfrm>
              <a:off x="4114800" y="4876800"/>
              <a:ext cx="3657600" cy="3968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dirty="0" smtClean="0">
                  <a:latin typeface="Arial" pitchFamily="34" charset="0"/>
                  <a:cs typeface="Arial" pitchFamily="34" charset="0"/>
                </a:rPr>
                <a:t>(double precision) </a:t>
              </a:r>
              <a:r>
                <a:rPr lang="el-GR" dirty="0">
                  <a:latin typeface="Arial" pitchFamily="34" charset="0"/>
                  <a:cs typeface="Arial" pitchFamily="34" charset="0"/>
                </a:rPr>
                <a:t>γινόμενο</a:t>
              </a:r>
              <a:endParaRPr lang="en-US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573" name="Line 44"/>
            <p:cNvSpPr>
              <a:spLocks noChangeShapeType="1"/>
            </p:cNvSpPr>
            <p:nvPr/>
          </p:nvSpPr>
          <p:spPr bwMode="auto">
            <a:xfrm>
              <a:off x="1524000" y="5410200"/>
              <a:ext cx="22860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74" name="Text Box 45"/>
            <p:cNvSpPr txBox="1">
              <a:spLocks noChangeArrowheads="1"/>
            </p:cNvSpPr>
            <p:nvPr/>
          </p:nvSpPr>
          <p:spPr bwMode="auto">
            <a:xfrm>
              <a:off x="2362200" y="5410200"/>
              <a:ext cx="533400" cy="457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2n</a:t>
              </a:r>
              <a:endParaRPr lang="en-US" sz="2400" baseline="3000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575" name="Line 46"/>
            <p:cNvSpPr>
              <a:spLocks noChangeShapeType="1"/>
            </p:cNvSpPr>
            <p:nvPr/>
          </p:nvSpPr>
          <p:spPr bwMode="auto">
            <a:xfrm flipV="1">
              <a:off x="1600200" y="3581400"/>
              <a:ext cx="0" cy="12192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0576" name="Text Box 47"/>
            <p:cNvSpPr txBox="1">
              <a:spLocks noChangeArrowheads="1"/>
            </p:cNvSpPr>
            <p:nvPr/>
          </p:nvSpPr>
          <p:spPr bwMode="auto">
            <a:xfrm>
              <a:off x="1219200" y="4038600"/>
              <a:ext cx="533400" cy="457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n</a:t>
              </a:r>
              <a:endParaRPr lang="en-US" sz="2400" baseline="3000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577" name="AutoShape 48"/>
            <p:cNvSpPr>
              <a:spLocks/>
            </p:cNvSpPr>
            <p:nvPr/>
          </p:nvSpPr>
          <p:spPr bwMode="auto">
            <a:xfrm>
              <a:off x="3962400" y="3657600"/>
              <a:ext cx="152400" cy="1066800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2" name="Group 49"/>
            <p:cNvGrpSpPr>
              <a:grpSpLocks/>
            </p:cNvGrpSpPr>
            <p:nvPr/>
          </p:nvGrpSpPr>
          <p:grpSpPr bwMode="auto">
            <a:xfrm>
              <a:off x="5181600" y="3733800"/>
              <a:ext cx="3124200" cy="1143000"/>
              <a:chOff x="3360" y="2160"/>
              <a:chExt cx="2256" cy="720"/>
            </a:xfrm>
          </p:grpSpPr>
          <p:sp>
            <p:nvSpPr>
              <p:cNvPr id="150579" name="Text Box 50"/>
              <p:cNvSpPr txBox="1">
                <a:spLocks noChangeArrowheads="1"/>
              </p:cNvSpPr>
              <p:nvPr/>
            </p:nvSpPr>
            <p:spPr bwMode="auto">
              <a:xfrm>
                <a:off x="3551" y="2208"/>
                <a:ext cx="2065" cy="52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l-GR" sz="1600" dirty="0">
                    <a:solidFill>
                      <a:srgbClr val="CC33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sz="1600" dirty="0">
                    <a:latin typeface="Arial" pitchFamily="34" charset="0"/>
                    <a:cs typeface="Arial" pitchFamily="34" charset="0"/>
                  </a:rPr>
                  <a:t>η άθροιση μπορεί να γίνει   </a:t>
                </a:r>
              </a:p>
              <a:p>
                <a:pPr eaLnBrk="0" hangingPunct="0"/>
                <a:r>
                  <a:rPr lang="el-GR" sz="1600" dirty="0">
                    <a:latin typeface="Arial" pitchFamily="34" charset="0"/>
                    <a:cs typeface="Arial" pitchFamily="34" charset="0"/>
                  </a:rPr>
                  <a:t> παράλληλα για ποιο </a:t>
                </a:r>
              </a:p>
              <a:p>
                <a:pPr eaLnBrk="0" hangingPunct="0"/>
                <a:r>
                  <a:rPr lang="el-GR" sz="1600" dirty="0">
                    <a:latin typeface="Arial" pitchFamily="34" charset="0"/>
                    <a:cs typeface="Arial" pitchFamily="34" charset="0"/>
                  </a:rPr>
                  <a:t> γρήγορο πολλαπλ/σμό</a:t>
                </a:r>
                <a:endParaRPr lang="en-US" sz="1600" baseline="30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0580" name="AutoShape 51"/>
              <p:cNvSpPr>
                <a:spLocks/>
              </p:cNvSpPr>
              <p:nvPr/>
            </p:nvSpPr>
            <p:spPr bwMode="auto">
              <a:xfrm>
                <a:off x="3360" y="2160"/>
                <a:ext cx="192" cy="720"/>
              </a:xfrm>
              <a:prstGeom prst="rightBrace">
                <a:avLst>
                  <a:gd name="adj1" fmla="val 31250"/>
                  <a:gd name="adj2" fmla="val 50000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B7BAEE-F663-4AF9-BA60-8898D369A8D6}" type="slidenum">
              <a:rPr lang="en-US"/>
              <a:pPr>
                <a:defRPr/>
              </a:pPr>
              <a:t>145</a:t>
            </a:fld>
            <a:endParaRPr lang="en-US"/>
          </a:p>
        </p:txBody>
      </p:sp>
      <p:sp>
        <p:nvSpPr>
          <p:cNvPr id="15155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Πολλαπλασιασμός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</p:txBody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924800" cy="31242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 πολλαπλ/σμός δίνει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double precision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γινόμενο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$s0, $s1	  # hi||lo = $s0 * $s1</a:t>
            </a: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register  lo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λαμβάνει την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low-end word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 register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την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high-order word 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ι εντολές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mfhi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mflo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μετακινούν αυτές τις ποσότητες στο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register file</a:t>
            </a:r>
          </a:p>
        </p:txBody>
      </p:sp>
      <p:sp>
        <p:nvSpPr>
          <p:cNvPr id="151557" name="Text Box 4"/>
          <p:cNvSpPr txBox="1">
            <a:spLocks noChangeArrowheads="1"/>
          </p:cNvSpPr>
          <p:nvPr/>
        </p:nvSpPr>
        <p:spPr bwMode="auto">
          <a:xfrm>
            <a:off x="2590800" y="1219200"/>
            <a:ext cx="2428870" cy="20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1000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x             </a:t>
            </a: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1001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1000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0000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0000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1000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1001000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59" name="Line 6" descr="πολλαπλασιασμός"/>
          <p:cNvSpPr>
            <a:spLocks noChangeShapeType="1"/>
          </p:cNvSpPr>
          <p:nvPr/>
        </p:nvSpPr>
        <p:spPr bwMode="auto">
          <a:xfrm>
            <a:off x="4876800" y="1371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grpSp>
        <p:nvGrpSpPr>
          <p:cNvPr id="2" name="Group 1" descr="πολλαπλασιασμός"/>
          <p:cNvGrpSpPr/>
          <p:nvPr/>
        </p:nvGrpSpPr>
        <p:grpSpPr>
          <a:xfrm>
            <a:off x="3886200" y="1676400"/>
            <a:ext cx="2209800" cy="1219200"/>
            <a:chOff x="3886200" y="1676400"/>
            <a:chExt cx="2209800" cy="1219200"/>
          </a:xfrm>
        </p:grpSpPr>
        <p:sp>
          <p:nvSpPr>
            <p:cNvPr id="151558" name="Line 5"/>
            <p:cNvSpPr>
              <a:spLocks noChangeShapeType="1"/>
            </p:cNvSpPr>
            <p:nvPr/>
          </p:nvSpPr>
          <p:spPr bwMode="auto">
            <a:xfrm>
              <a:off x="3886200" y="2895600"/>
              <a:ext cx="762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560" name="Line 7"/>
            <p:cNvSpPr>
              <a:spLocks noChangeShapeType="1"/>
            </p:cNvSpPr>
            <p:nvPr/>
          </p:nvSpPr>
          <p:spPr bwMode="auto">
            <a:xfrm>
              <a:off x="4876800" y="1676400"/>
              <a:ext cx="1219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51561" name="Text Box 8"/>
          <p:cNvSpPr txBox="1">
            <a:spLocks noChangeArrowheads="1"/>
          </p:cNvSpPr>
          <p:nvPr/>
        </p:nvSpPr>
        <p:spPr bwMode="auto">
          <a:xfrm>
            <a:off x="6172200" y="1066800"/>
            <a:ext cx="1558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/>
              <a:t>πολλ/στέος</a:t>
            </a:r>
          </a:p>
          <a:p>
            <a:r>
              <a:rPr lang="el-GR" sz="2400"/>
              <a:t>πολλ/στής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045C1-DFA7-4B84-AE05-EABC4E24E716}" type="slidenum">
              <a:rPr lang="en-US"/>
              <a:pPr>
                <a:defRPr/>
              </a:pPr>
              <a:t>146</a:t>
            </a:fld>
            <a:endParaRPr lang="en-US"/>
          </a:p>
        </p:txBody>
      </p:sp>
      <p:sp>
        <p:nvSpPr>
          <p:cNvPr id="15257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Πολλαπλασιασμός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πολλαπλασιασμό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66800"/>
            <a:ext cx="8868770" cy="576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 descr="πολλαπλασιασμός"/>
          <p:cNvCxnSpPr/>
          <p:nvPr/>
        </p:nvCxnSpPr>
        <p:spPr>
          <a:xfrm>
            <a:off x="6705600" y="1066800"/>
            <a:ext cx="68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C79F8-2BCF-4001-988C-908ADF5E3647}" type="slidenum">
              <a:rPr lang="en-US"/>
              <a:pPr>
                <a:defRPr/>
              </a:pPr>
              <a:t>147</a:t>
            </a:fld>
            <a:endParaRPr lang="en-US"/>
          </a:p>
        </p:txBody>
      </p:sp>
      <p:sp>
        <p:nvSpPr>
          <p:cNvPr id="1536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Πολλαπλασιασμός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(4)</a:t>
            </a: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441325" y="1260475"/>
            <a:ext cx="8036495" cy="21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 προηγούμενος αλγόριθμος έχει 3 βήματα και χρειάζεται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3 κύκλους ρολογιού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clock cycles)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για να εκτελεστεί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 παρακάτω αλγόριθμος έχει μόνο 1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βήμα!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ΓΙΑΤΙ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cs typeface="Courier New" pitchFamily="49" charset="0"/>
            </a:endParaRPr>
          </a:p>
        </p:txBody>
      </p:sp>
      <p:pic>
        <p:nvPicPr>
          <p:cNvPr id="16386" name="Picture 2" descr="πολλαπλασιασμό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971800"/>
            <a:ext cx="7178675" cy="371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C2FC47-34FA-4591-ADD4-D9BE5972588E}" type="slidenum">
              <a:rPr lang="en-US"/>
              <a:pPr>
                <a:defRPr/>
              </a:pPr>
              <a:t>148</a:t>
            </a:fld>
            <a:endParaRPr lang="en-US"/>
          </a:p>
        </p:txBody>
      </p:sp>
      <p:sp>
        <p:nvSpPr>
          <p:cNvPr id="154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4" y="0"/>
            <a:ext cx="8829675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Αριθμοί Κινητής Υποδιαστολής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382000" cy="2045688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l-GR" sz="2400" dirty="0" smtClean="0"/>
              <a:t>Πως μπορούμε να αποθηκεύσουμε την ηλικία της γης </a:t>
            </a:r>
            <a:endParaRPr lang="en-US" sz="2400" dirty="0" smtClean="0"/>
          </a:p>
          <a:p>
            <a:pPr lvl="1" eaLnBrk="1" hangingPunct="1">
              <a:buFontTx/>
              <a:buNone/>
            </a:pPr>
            <a:r>
              <a:rPr lang="en-US" sz="2000" dirty="0" smtClean="0"/>
              <a:t>          </a:t>
            </a:r>
            <a:r>
              <a:rPr lang="el-GR" sz="2000" dirty="0" smtClean="0"/>
              <a:t>       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4,600,000,000     </a:t>
            </a:r>
            <a:r>
              <a:rPr lang="el-GR" sz="2000" b="1" dirty="0" smtClean="0">
                <a:latin typeface="Courier New" pitchFamily="49" charset="0"/>
                <a:cs typeface="Courier New" pitchFamily="49" charset="0"/>
              </a:rPr>
              <a:t>ή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4.6 x 10</a:t>
            </a:r>
            <a:r>
              <a:rPr lang="en-US" sz="2000" b="1" baseline="30000" dirty="0" smtClean="0">
                <a:latin typeface="Courier New" pitchFamily="49" charset="0"/>
                <a:cs typeface="Courier New" pitchFamily="49" charset="0"/>
              </a:rPr>
              <a:t>9</a:t>
            </a:r>
          </a:p>
          <a:p>
            <a:pPr eaLnBrk="1" hangingPunct="1">
              <a:buFontTx/>
              <a:buNone/>
            </a:pPr>
            <a:r>
              <a:rPr lang="el-GR" sz="2400" dirty="0" smtClean="0"/>
              <a:t>   </a:t>
            </a:r>
            <a:r>
              <a:rPr lang="en-US" sz="2400" dirty="0" smtClean="0"/>
              <a:t> </a:t>
            </a:r>
            <a:r>
              <a:rPr lang="el-GR" sz="2400" dirty="0" smtClean="0"/>
              <a:t>ή το βάρος (σε κιλά) της ατομικής μάζας (</a:t>
            </a:r>
            <a:r>
              <a:rPr lang="en-US" sz="2400" dirty="0" smtClean="0"/>
              <a:t>atomic mass unit)</a:t>
            </a:r>
            <a:r>
              <a:rPr lang="el-GR" sz="2400" dirty="0" smtClean="0"/>
              <a:t>?</a:t>
            </a:r>
            <a:endParaRPr lang="en-US" sz="2400" dirty="0" smtClean="0"/>
          </a:p>
          <a:p>
            <a:pPr lvl="1" eaLnBrk="1" hangingPunct="1">
              <a:buFontTx/>
              <a:buNone/>
            </a:pPr>
            <a:r>
              <a:rPr lang="en-US" sz="2000" dirty="0" smtClean="0"/>
              <a:t>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0.0000000000000000000000000166    or   1.6 x 10</a:t>
            </a:r>
            <a:r>
              <a:rPr lang="en-US" sz="2000" b="1" baseline="30000" dirty="0" smtClean="0">
                <a:latin typeface="Courier New" pitchFamily="49" charset="0"/>
                <a:cs typeface="Courier New" pitchFamily="49" charset="0"/>
              </a:rPr>
              <a:t>-27</a:t>
            </a:r>
          </a:p>
          <a:p>
            <a:pPr eaLnBrk="1" hangingPunct="1"/>
            <a:r>
              <a:rPr lang="en-US" sz="2400" dirty="0" smtClean="0"/>
              <a:t>   </a:t>
            </a:r>
            <a:r>
              <a:rPr lang="el-GR" sz="2400" dirty="0" smtClean="0"/>
              <a:t>Δεν μπορούμε σε</a:t>
            </a:r>
            <a:r>
              <a:rPr lang="en-US" sz="2400" dirty="0" smtClean="0"/>
              <a:t> 32-bit integer</a:t>
            </a:r>
            <a:r>
              <a:rPr lang="el-GR" sz="2400" dirty="0" smtClean="0"/>
              <a:t>!</a:t>
            </a:r>
            <a:endParaRPr lang="en-US" sz="2400" dirty="0" smtClean="0"/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533400" y="3200400"/>
            <a:ext cx="8458200" cy="105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2600" b="1" dirty="0" smtClean="0">
                <a:cs typeface="Arial" pitchFamily="34" charset="0"/>
              </a:rPr>
              <a:t>Αναπαράσταση</a:t>
            </a:r>
            <a:r>
              <a:rPr lang="en-US" sz="2600" b="1" dirty="0" smtClean="0">
                <a:cs typeface="Arial" pitchFamily="34" charset="0"/>
              </a:rPr>
              <a:t> </a:t>
            </a:r>
            <a:r>
              <a:rPr lang="en-US" sz="2600" b="1" i="1" dirty="0">
                <a:solidFill>
                  <a:srgbClr val="FF9900"/>
                </a:solidFill>
                <a:cs typeface="Arial" pitchFamily="34" charset="0"/>
              </a:rPr>
              <a:t>f</a:t>
            </a:r>
            <a:r>
              <a:rPr lang="en-US" sz="2600" b="1" i="1" dirty="0" smtClean="0">
                <a:solidFill>
                  <a:srgbClr val="FF9900"/>
                </a:solidFill>
                <a:cs typeface="Arial" pitchFamily="34" charset="0"/>
              </a:rPr>
              <a:t>loating point</a:t>
            </a:r>
            <a:r>
              <a:rPr lang="el-GR" sz="2600" b="1" dirty="0" smtClean="0">
                <a:cs typeface="Arial" pitchFamily="34" charset="0"/>
              </a:rPr>
              <a:t>:</a:t>
            </a:r>
            <a:r>
              <a:rPr lang="en-US" sz="3200" dirty="0" smtClean="0">
                <a:cs typeface="Arial" pitchFamily="34" charset="0"/>
              </a:rPr>
              <a:t>    </a:t>
            </a:r>
            <a:r>
              <a:rPr lang="en-US" sz="3200" b="1" dirty="0">
                <a:cs typeface="Arial" pitchFamily="34" charset="0"/>
              </a:rPr>
              <a:t>(-1)</a:t>
            </a:r>
            <a:r>
              <a:rPr lang="en-US" sz="3200" b="1" baseline="-25000" dirty="0">
                <a:cs typeface="Arial" pitchFamily="34" charset="0"/>
              </a:rPr>
              <a:t>sign</a:t>
            </a:r>
            <a:r>
              <a:rPr lang="en-US" sz="3200" b="1" dirty="0">
                <a:cs typeface="Arial" pitchFamily="34" charset="0"/>
              </a:rPr>
              <a:t> x F x 2</a:t>
            </a:r>
            <a:r>
              <a:rPr lang="en-US" sz="3200" b="1" baseline="30000" dirty="0">
                <a:cs typeface="Arial" pitchFamily="34" charset="0"/>
              </a:rPr>
              <a:t>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l-GR" sz="2800" dirty="0">
                <a:cs typeface="Arial" pitchFamily="34" charset="0"/>
              </a:rPr>
              <a:t>Χρησιμοποιούμε 32 </a:t>
            </a:r>
            <a:r>
              <a:rPr lang="en-US" sz="2800" dirty="0">
                <a:cs typeface="Arial" pitchFamily="34" charset="0"/>
              </a:rPr>
              <a:t>bit </a:t>
            </a:r>
            <a:r>
              <a:rPr lang="en-US" sz="2800" dirty="0" smtClean="0">
                <a:cs typeface="Arial" pitchFamily="34" charset="0"/>
              </a:rPr>
              <a:t>register</a:t>
            </a:r>
            <a:endParaRPr lang="en-US" sz="2800" dirty="0">
              <a:cs typeface="Arial" pitchFamily="34" charset="0"/>
            </a:endParaRPr>
          </a:p>
        </p:txBody>
      </p:sp>
      <p:grpSp>
        <p:nvGrpSpPr>
          <p:cNvPr id="2" name="Group 5" descr="floating point"/>
          <p:cNvGrpSpPr>
            <a:grpSpLocks/>
          </p:cNvGrpSpPr>
          <p:nvPr/>
        </p:nvGrpSpPr>
        <p:grpSpPr bwMode="auto">
          <a:xfrm>
            <a:off x="1295400" y="4495800"/>
            <a:ext cx="6019800" cy="641350"/>
            <a:chOff x="816" y="2880"/>
            <a:chExt cx="3792" cy="404"/>
          </a:xfrm>
        </p:grpSpPr>
        <p:sp>
          <p:nvSpPr>
            <p:cNvPr id="154634" name="Rectangle 6"/>
            <p:cNvSpPr>
              <a:spLocks noChangeArrowheads="1"/>
            </p:cNvSpPr>
            <p:nvPr/>
          </p:nvSpPr>
          <p:spPr bwMode="auto">
            <a:xfrm>
              <a:off x="960" y="2880"/>
              <a:ext cx="3648" cy="1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4635" name="Line 7"/>
            <p:cNvSpPr>
              <a:spLocks noChangeShapeType="1"/>
            </p:cNvSpPr>
            <p:nvPr/>
          </p:nvSpPr>
          <p:spPr bwMode="auto">
            <a:xfrm>
              <a:off x="1104" y="2880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636" name="Line 8"/>
            <p:cNvSpPr>
              <a:spLocks noChangeShapeType="1"/>
            </p:cNvSpPr>
            <p:nvPr/>
          </p:nvSpPr>
          <p:spPr bwMode="auto">
            <a:xfrm>
              <a:off x="2064" y="2881"/>
              <a:ext cx="0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637" name="Text Box 9"/>
            <p:cNvSpPr txBox="1">
              <a:spLocks noChangeArrowheads="1"/>
            </p:cNvSpPr>
            <p:nvPr/>
          </p:nvSpPr>
          <p:spPr bwMode="auto">
            <a:xfrm>
              <a:off x="960" y="2880"/>
              <a:ext cx="3140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s  E (exponent)                               F (fraction)</a:t>
              </a:r>
            </a:p>
          </p:txBody>
        </p:sp>
        <p:sp>
          <p:nvSpPr>
            <p:cNvPr id="154638" name="Text Box 10"/>
            <p:cNvSpPr txBox="1">
              <a:spLocks noChangeArrowheads="1"/>
            </p:cNvSpPr>
            <p:nvPr/>
          </p:nvSpPr>
          <p:spPr bwMode="auto">
            <a:xfrm>
              <a:off x="816" y="3072"/>
              <a:ext cx="2877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1 bit         8 bits                                          23 bits</a:t>
              </a:r>
            </a:p>
          </p:txBody>
        </p:sp>
      </p:grpSp>
      <p:sp>
        <p:nvSpPr>
          <p:cNvPr id="135179" name="Rectangle 11"/>
          <p:cNvSpPr>
            <a:spLocks noChangeArrowheads="1"/>
          </p:cNvSpPr>
          <p:nvPr/>
        </p:nvSpPr>
        <p:spPr bwMode="auto">
          <a:xfrm>
            <a:off x="609600" y="5205413"/>
            <a:ext cx="8153400" cy="1602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l-GR" sz="2400" dirty="0">
                <a:cs typeface="Arial" pitchFamily="34" charset="0"/>
              </a:rPr>
              <a:t>Η βάση είναι </a:t>
            </a:r>
            <a:r>
              <a:rPr lang="en-US" sz="2400" dirty="0">
                <a:cs typeface="Arial" pitchFamily="34" charset="0"/>
              </a:rPr>
              <a:t>2 </a:t>
            </a:r>
            <a:r>
              <a:rPr lang="el-GR" sz="2400" i="1" dirty="0">
                <a:cs typeface="Arial" pitchFamily="34" charset="0"/>
              </a:rPr>
              <a:t>και όχι</a:t>
            </a:r>
            <a:r>
              <a:rPr lang="en-US" sz="2400" dirty="0">
                <a:cs typeface="Arial" pitchFamily="34" charset="0"/>
              </a:rPr>
              <a:t> 10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l-GR" sz="2400" dirty="0">
                <a:cs typeface="Arial" pitchFamily="34" charset="0"/>
              </a:rPr>
              <a:t>Περισσότερα</a:t>
            </a:r>
            <a:r>
              <a:rPr lang="en-US" sz="2400" dirty="0">
                <a:cs typeface="Arial" pitchFamily="34" charset="0"/>
              </a:rPr>
              <a:t> bits </a:t>
            </a:r>
            <a:r>
              <a:rPr lang="el-GR" sz="2400" dirty="0">
                <a:cs typeface="Arial" pitchFamily="34" charset="0"/>
              </a:rPr>
              <a:t>στο κλάσμα (</a:t>
            </a:r>
            <a:r>
              <a:rPr lang="en-US" sz="2400" dirty="0" smtClean="0">
                <a:cs typeface="Arial" pitchFamily="34" charset="0"/>
              </a:rPr>
              <a:t>fraction, </a:t>
            </a:r>
            <a:r>
              <a:rPr lang="en-US" sz="2400" dirty="0">
                <a:cs typeface="Arial" pitchFamily="34" charset="0"/>
              </a:rPr>
              <a:t>F) </a:t>
            </a:r>
            <a:r>
              <a:rPr lang="el-GR" sz="2400" dirty="0">
                <a:cs typeface="Arial" pitchFamily="34" charset="0"/>
              </a:rPr>
              <a:t>και λιγότερα σε αυτό του εκθέτη (</a:t>
            </a:r>
            <a:r>
              <a:rPr lang="en-US" sz="2400" dirty="0" smtClean="0">
                <a:cs typeface="Arial" pitchFamily="34" charset="0"/>
              </a:rPr>
              <a:t>exponent, </a:t>
            </a:r>
            <a:r>
              <a:rPr lang="en-US" sz="2400" dirty="0">
                <a:cs typeface="Arial" pitchFamily="34" charset="0"/>
              </a:rPr>
              <a:t>E) </a:t>
            </a:r>
            <a:r>
              <a:rPr lang="el-GR" sz="2400" dirty="0">
                <a:cs typeface="Arial" pitchFamily="34" charset="0"/>
              </a:rPr>
              <a:t>είναι </a:t>
            </a:r>
            <a:r>
              <a:rPr lang="en-US" sz="2400" dirty="0">
                <a:cs typeface="Arial" pitchFamily="34" charset="0"/>
              </a:rPr>
              <a:t>trade</a:t>
            </a:r>
            <a:r>
              <a:rPr lang="el-GR" sz="2400" dirty="0">
                <a:cs typeface="Arial" pitchFamily="34" charset="0"/>
              </a:rPr>
              <a:t>-</a:t>
            </a:r>
            <a:r>
              <a:rPr lang="en-US" sz="2400" dirty="0" smtClean="0">
                <a:cs typeface="Arial" pitchFamily="34" charset="0"/>
              </a:rPr>
              <a:t>off</a:t>
            </a:r>
            <a:r>
              <a:rPr lang="el-GR" sz="2400" dirty="0" smtClean="0">
                <a:cs typeface="Arial" pitchFamily="34" charset="0"/>
              </a:rPr>
              <a:t> (ανταλλαγή</a:t>
            </a:r>
            <a:r>
              <a:rPr lang="en-US" sz="2400" dirty="0" smtClean="0">
                <a:cs typeface="Arial" pitchFamily="34" charset="0"/>
              </a:rPr>
              <a:t>/</a:t>
            </a:r>
            <a:r>
              <a:rPr lang="el-GR" sz="2400" dirty="0" smtClean="0">
                <a:cs typeface="Arial" pitchFamily="34" charset="0"/>
              </a:rPr>
              <a:t> συμβιβασμός)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l-GR" sz="2400" dirty="0">
                <a:cs typeface="Arial" pitchFamily="34" charset="0"/>
              </a:rPr>
              <a:t>μεταξύ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l-GR" sz="2400" dirty="0">
                <a:cs typeface="Arial" pitchFamily="34" charset="0"/>
              </a:rPr>
              <a:t>ακρίβειας και </a:t>
            </a:r>
            <a:r>
              <a:rPr lang="el-GR" sz="2400" dirty="0" smtClean="0">
                <a:cs typeface="Arial" pitchFamily="34" charset="0"/>
              </a:rPr>
              <a:t>πεδίου (</a:t>
            </a:r>
            <a:r>
              <a:rPr lang="en-US" sz="2400" dirty="0" smtClean="0">
                <a:cs typeface="Arial" pitchFamily="34" charset="0"/>
              </a:rPr>
              <a:t>domain)</a:t>
            </a:r>
            <a:endParaRPr lang="en-US" sz="2400" dirty="0">
              <a:cs typeface="Arial" pitchFamily="34" charset="0"/>
            </a:endParaRPr>
          </a:p>
        </p:txBody>
      </p:sp>
      <p:sp>
        <p:nvSpPr>
          <p:cNvPr id="154632" name="Text Box 12"/>
          <p:cNvSpPr txBox="1">
            <a:spLocks noChangeArrowheads="1"/>
          </p:cNvSpPr>
          <p:nvPr/>
        </p:nvSpPr>
        <p:spPr bwMode="auto">
          <a:xfrm>
            <a:off x="136525" y="4457700"/>
            <a:ext cx="730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800" b="1">
                <a:solidFill>
                  <a:srgbClr val="660066"/>
                </a:solidFill>
              </a:rPr>
              <a:t>σήμα</a:t>
            </a:r>
          </a:p>
          <a:p>
            <a:r>
              <a:rPr lang="el-GR" sz="1800" b="1">
                <a:solidFill>
                  <a:srgbClr val="660066"/>
                </a:solidFill>
              </a:rPr>
              <a:t>(</a:t>
            </a:r>
            <a:r>
              <a:rPr lang="en-US" sz="1800" b="1">
                <a:solidFill>
                  <a:srgbClr val="660066"/>
                </a:solidFill>
              </a:rPr>
              <a:t>sign)</a:t>
            </a:r>
          </a:p>
        </p:txBody>
      </p:sp>
      <p:sp>
        <p:nvSpPr>
          <p:cNvPr id="154633" name="Line 13" descr="floating point"/>
          <p:cNvSpPr>
            <a:spLocks noChangeShapeType="1"/>
          </p:cNvSpPr>
          <p:nvPr/>
        </p:nvSpPr>
        <p:spPr bwMode="auto">
          <a:xfrm flipV="1">
            <a:off x="762000" y="4648200"/>
            <a:ext cx="762000" cy="15240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/>
      <p:bldP spid="135179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5BDD43-1A81-43BC-9E0C-C6F3A42048A7}" type="slidenum">
              <a:rPr lang="en-US"/>
              <a:pPr>
                <a:defRPr/>
              </a:pPr>
              <a:t>149</a:t>
            </a:fld>
            <a:endParaRPr lang="en-US"/>
          </a:p>
        </p:txBody>
      </p:sp>
      <p:sp>
        <p:nvSpPr>
          <p:cNvPr id="155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Αριθμοί Κινητής Υποδιαστολής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5900" y="1066800"/>
            <a:ext cx="8915400" cy="2455031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Οι περισσότεροι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όλοι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οι Η/Υ χρησιμοποιούν το…</a:t>
            </a:r>
          </a:p>
          <a:p>
            <a:pPr marL="0" indent="0" eaLnBrk="1" hangingPunct="1">
              <a:buNone/>
            </a:pP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IEEE 754 floating point standard      </a:t>
            </a:r>
            <a:endParaRPr lang="el-GR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30000"/>
              </a:lnSpc>
            </a:pPr>
            <a:endParaRPr lang="el-G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Μονής ακρίβειας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precision)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αριθμοί:  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 bit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εκθέτης, 23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κλάσμα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Διπλής ακρίβειας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(double precision)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αριθμοί:  11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εκθέτης, 52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κλάσμα</a:t>
            </a:r>
          </a:p>
        </p:txBody>
      </p:sp>
      <p:sp>
        <p:nvSpPr>
          <p:cNvPr id="155653" name="Text Box 4"/>
          <p:cNvSpPr txBox="1">
            <a:spLocks noChangeArrowheads="1"/>
          </p:cNvSpPr>
          <p:nvPr/>
        </p:nvSpPr>
        <p:spPr bwMode="auto">
          <a:xfrm>
            <a:off x="2380397" y="3210517"/>
            <a:ext cx="4483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(-1)</a:t>
            </a:r>
            <a:r>
              <a:rPr lang="en-US" sz="2800" baseline="30000" dirty="0"/>
              <a:t>sign</a:t>
            </a:r>
            <a:r>
              <a:rPr lang="en-US" sz="2800" dirty="0"/>
              <a:t>  </a:t>
            </a:r>
            <a:r>
              <a:rPr lang="en-US" dirty="0"/>
              <a:t>x</a:t>
            </a:r>
            <a:r>
              <a:rPr lang="en-US" sz="2800" dirty="0"/>
              <a:t>  </a:t>
            </a:r>
            <a:r>
              <a:rPr lang="en-US" sz="2800" dirty="0" smtClean="0"/>
              <a:t>(</a:t>
            </a:r>
            <a:r>
              <a:rPr lang="en-US" sz="2800" b="1" dirty="0" smtClean="0"/>
              <a:t>1</a:t>
            </a:r>
            <a:r>
              <a:rPr lang="en-US" sz="2800" dirty="0" smtClean="0"/>
              <a:t>+F</a:t>
            </a:r>
            <a:r>
              <a:rPr lang="en-US" sz="2800" dirty="0"/>
              <a:t>)  </a:t>
            </a:r>
            <a:r>
              <a:rPr lang="en-US" dirty="0"/>
              <a:t>x</a:t>
            </a:r>
            <a:r>
              <a:rPr lang="en-US" sz="2800" dirty="0"/>
              <a:t>  2</a:t>
            </a:r>
            <a:r>
              <a:rPr lang="en-US" sz="2800" baseline="30000" dirty="0"/>
              <a:t>Exponent-bias</a:t>
            </a:r>
          </a:p>
        </p:txBody>
      </p:sp>
      <p:sp>
        <p:nvSpPr>
          <p:cNvPr id="155654" name="Text Box 5"/>
          <p:cNvSpPr txBox="1">
            <a:spLocks noChangeArrowheads="1"/>
          </p:cNvSpPr>
          <p:nvPr/>
        </p:nvSpPr>
        <p:spPr bwMode="auto">
          <a:xfrm>
            <a:off x="1081585" y="3942876"/>
            <a:ext cx="7467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Exponent Bias </a:t>
            </a:r>
            <a:r>
              <a:rPr lang="en-US" sz="2400" dirty="0"/>
              <a:t>= </a:t>
            </a:r>
            <a:r>
              <a:rPr lang="en-US" sz="2400" dirty="0" smtClean="0"/>
              <a:t>127</a:t>
            </a:r>
            <a:r>
              <a:rPr lang="el-GR" sz="2400" dirty="0" smtClean="0"/>
              <a:t> (πόλωση)</a:t>
            </a:r>
            <a:r>
              <a:rPr lang="en-US" sz="2400" dirty="0" smtClean="0"/>
              <a:t>.</a:t>
            </a:r>
          </a:p>
          <a:p>
            <a:r>
              <a:rPr lang="el-GR" sz="2400" dirty="0" smtClean="0"/>
              <a:t>Το </a:t>
            </a:r>
            <a:r>
              <a:rPr lang="el-GR" sz="2400" dirty="0"/>
              <a:t>πρώτο </a:t>
            </a:r>
            <a:r>
              <a:rPr lang="en-US" sz="2400" dirty="0"/>
              <a:t>bit </a:t>
            </a:r>
            <a:r>
              <a:rPr lang="el-GR" sz="2400" dirty="0"/>
              <a:t>του κλάσματος είναι </a:t>
            </a:r>
            <a:r>
              <a:rPr lang="en-US" sz="2400" dirty="0"/>
              <a:t>by default</a:t>
            </a:r>
            <a:r>
              <a:rPr lang="el-GR" sz="2400" dirty="0"/>
              <a:t> </a:t>
            </a:r>
            <a:r>
              <a:rPr lang="el-GR" sz="2400" dirty="0" smtClean="0"/>
              <a:t>1, </a:t>
            </a:r>
            <a:r>
              <a:rPr lang="el-GR" sz="2400" dirty="0"/>
              <a:t>οπότε δεν χρειάζεται αποθήκευση! </a:t>
            </a:r>
            <a:r>
              <a:rPr lang="el-GR" sz="2400" dirty="0" smtClean="0"/>
              <a:t>(«</a:t>
            </a:r>
            <a:r>
              <a:rPr lang="el-GR" sz="2400" dirty="0"/>
              <a:t>κρυφό</a:t>
            </a:r>
            <a:r>
              <a:rPr lang="el-GR" sz="2400" dirty="0" smtClean="0"/>
              <a:t>»/</a:t>
            </a:r>
            <a:r>
              <a:rPr lang="en-US" sz="2400" dirty="0" smtClean="0"/>
              <a:t>hidden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sp>
        <p:nvSpPr>
          <p:cNvPr id="155655" name="Line 6" descr="floating point"/>
          <p:cNvSpPr>
            <a:spLocks noChangeShapeType="1"/>
          </p:cNvSpPr>
          <p:nvPr/>
        </p:nvSpPr>
        <p:spPr bwMode="auto">
          <a:xfrm flipV="1">
            <a:off x="4031776" y="3729630"/>
            <a:ext cx="762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55656" name="Text Box 7"/>
          <p:cNvSpPr txBox="1">
            <a:spLocks noChangeArrowheads="1"/>
          </p:cNvSpPr>
          <p:nvPr/>
        </p:nvSpPr>
        <p:spPr bwMode="auto">
          <a:xfrm>
            <a:off x="1081585" y="3276600"/>
            <a:ext cx="1095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/>
              <a:t>Τύπος:</a:t>
            </a:r>
            <a:endParaRPr lang="en-US" sz="2400" b="1" dirty="0"/>
          </a:p>
        </p:txBody>
      </p:sp>
      <p:sp>
        <p:nvSpPr>
          <p:cNvPr id="155657" name="Text Box 8"/>
          <p:cNvSpPr txBox="1">
            <a:spLocks noChangeArrowheads="1"/>
          </p:cNvSpPr>
          <p:nvPr/>
        </p:nvSpPr>
        <p:spPr bwMode="auto">
          <a:xfrm>
            <a:off x="228600" y="5105400"/>
            <a:ext cx="8055218" cy="14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/>
              <a:t>Παράδειγμα:</a:t>
            </a:r>
            <a:r>
              <a:rPr lang="el-GR" sz="2400" dirty="0"/>
              <a:t> </a:t>
            </a:r>
            <a:endParaRPr lang="en-US" sz="2400" dirty="0"/>
          </a:p>
          <a:p>
            <a:r>
              <a:rPr lang="el-GR" sz="2400" dirty="0"/>
              <a:t>-0.75</a:t>
            </a:r>
            <a:r>
              <a:rPr lang="en-US" sz="2400" baseline="-25000" dirty="0"/>
              <a:t>ten</a:t>
            </a:r>
            <a:r>
              <a:rPr lang="en-US" sz="2400" dirty="0"/>
              <a:t> = - 3/2</a:t>
            </a:r>
            <a:r>
              <a:rPr lang="en-US" sz="2400" baseline="30000" dirty="0"/>
              <a:t>2</a:t>
            </a:r>
            <a:r>
              <a:rPr lang="en-US" sz="2400" baseline="-25000" dirty="0"/>
              <a:t> ten</a:t>
            </a:r>
            <a:r>
              <a:rPr lang="en-US" sz="2400" dirty="0"/>
              <a:t> = -0.11</a:t>
            </a:r>
            <a:r>
              <a:rPr lang="en-US" sz="2400" baseline="-25000" dirty="0"/>
              <a:t>two</a:t>
            </a:r>
            <a:r>
              <a:rPr lang="en-US" sz="2400" dirty="0"/>
              <a:t> =  -1.1 x 2</a:t>
            </a:r>
            <a:r>
              <a:rPr lang="en-US" sz="2400" baseline="30000" dirty="0"/>
              <a:t>-1</a:t>
            </a:r>
            <a:r>
              <a:rPr lang="en-US" sz="2400" dirty="0"/>
              <a:t> = - 1.100…0 x 2</a:t>
            </a:r>
            <a:r>
              <a:rPr lang="en-US" sz="2400" baseline="30000" dirty="0"/>
              <a:t>126-127</a:t>
            </a:r>
            <a:r>
              <a:rPr lang="en-US" sz="2400" dirty="0"/>
              <a:t> </a:t>
            </a:r>
          </a:p>
          <a:p>
            <a:r>
              <a:rPr lang="en-US" sz="2400" dirty="0"/>
              <a:t>   </a:t>
            </a:r>
            <a:r>
              <a:rPr lang="el-GR" sz="2400" dirty="0"/>
              <a:t> </a:t>
            </a:r>
            <a:r>
              <a:rPr lang="en-US" sz="2400" dirty="0"/>
              <a:t>          </a:t>
            </a:r>
            <a:r>
              <a:rPr lang="el-GR" sz="2400" dirty="0"/>
              <a:t>       </a:t>
            </a:r>
            <a:r>
              <a:rPr lang="en-US" sz="2400" dirty="0"/>
              <a:t>     </a:t>
            </a:r>
          </a:p>
          <a:p>
            <a:pPr>
              <a:lnSpc>
                <a:spcPct val="60000"/>
              </a:lnSpc>
            </a:pPr>
            <a:r>
              <a:rPr lang="en-US" sz="2400" dirty="0"/>
              <a:t>                      </a:t>
            </a:r>
            <a:r>
              <a:rPr lang="en-US" sz="2400" b="1" dirty="0"/>
              <a:t>1 </a:t>
            </a:r>
            <a:r>
              <a:rPr lang="el-GR" sz="2400" b="1" dirty="0"/>
              <a:t> </a:t>
            </a:r>
            <a:r>
              <a:rPr lang="en-US" sz="2400" b="1" dirty="0"/>
              <a:t> 0 1 1 1 1 1 1 0  1 0 0 0 0 0 0 0 0 0 0 0 … 0</a:t>
            </a:r>
          </a:p>
        </p:txBody>
      </p:sp>
      <p:grpSp>
        <p:nvGrpSpPr>
          <p:cNvPr id="155658" name="Group 12" descr="floating point"/>
          <p:cNvGrpSpPr>
            <a:grpSpLocks/>
          </p:cNvGrpSpPr>
          <p:nvPr/>
        </p:nvGrpSpPr>
        <p:grpSpPr bwMode="auto">
          <a:xfrm>
            <a:off x="1905000" y="6096000"/>
            <a:ext cx="5791200" cy="381000"/>
            <a:chOff x="1200" y="3840"/>
            <a:chExt cx="3648" cy="240"/>
          </a:xfrm>
        </p:grpSpPr>
        <p:sp>
          <p:nvSpPr>
            <p:cNvPr id="155659" name="Rectangle 9"/>
            <p:cNvSpPr>
              <a:spLocks noChangeArrowheads="1"/>
            </p:cNvSpPr>
            <p:nvPr/>
          </p:nvSpPr>
          <p:spPr bwMode="auto">
            <a:xfrm>
              <a:off x="1200" y="3840"/>
              <a:ext cx="3648" cy="2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5660" name="Line 10"/>
            <p:cNvSpPr>
              <a:spLocks noChangeShapeType="1"/>
            </p:cNvSpPr>
            <p:nvPr/>
          </p:nvSpPr>
          <p:spPr bwMode="auto">
            <a:xfrm>
              <a:off x="1440" y="384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5661" name="Line 11"/>
            <p:cNvSpPr>
              <a:spLocks noChangeShapeType="1"/>
            </p:cNvSpPr>
            <p:nvPr/>
          </p:nvSpPr>
          <p:spPr bwMode="auto">
            <a:xfrm>
              <a:off x="2640" y="384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 bldLvl="2" autoUpdateAnimBg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762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Ιστορία Η/Υ: Το πρώτο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0171C-BA26-4223-8F10-2E4272F23134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8675" name="Rectangle 2" descr="transistor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6" name="Picture 3" descr="Jack Kilby, 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066800"/>
            <a:ext cx="5795963" cy="4176713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8678" name="Picture 5" descr="Jack Kib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066800"/>
            <a:ext cx="3006725" cy="4176713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142875" y="5410200"/>
            <a:ext cx="9001125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Arial" pitchFamily="34" charset="0"/>
                <a:cs typeface="Arial" pitchFamily="34" charset="0"/>
              </a:rPr>
              <a:t>Jack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Kilby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(1923-2005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)  2000 Nobel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Laureate</a:t>
            </a:r>
            <a:r>
              <a:rPr lang="el-GR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3000" dirty="0" smtClean="0">
                <a:latin typeface="Arial" pitchFamily="34" charset="0"/>
                <a:cs typeface="Arial" pitchFamily="34" charset="0"/>
              </a:rPr>
              <a:t>(@</a:t>
            </a:r>
            <a:r>
              <a:rPr lang="el-GR" sz="3000" dirty="0">
                <a:latin typeface="Arial" pitchFamily="34" charset="0"/>
                <a:cs typeface="Arial" pitchFamily="34" charset="0"/>
              </a:rPr>
              <a:t>ΤΙ)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Germanium,1T, 1C, 3R,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Oscillator.</a:t>
            </a:r>
            <a:endParaRPr lang="en-US" sz="3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IC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= Integrated Circuit (</a:t>
            </a:r>
            <a:r>
              <a:rPr lang="el-GR" sz="3000" dirty="0">
                <a:latin typeface="Arial" pitchFamily="34" charset="0"/>
                <a:cs typeface="Arial" pitchFamily="34" charset="0"/>
              </a:rPr>
              <a:t>Ολοκληρωμένο Κύκλωμα</a:t>
            </a:r>
            <a:r>
              <a:rPr lang="el-GR" sz="3000" b="1" dirty="0">
                <a:latin typeface="Arial" pitchFamily="34" charset="0"/>
                <a:cs typeface="Arial" pitchFamily="34" charset="0"/>
              </a:rPr>
              <a:t>)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0AF2B-70FC-4C56-965E-45D926B9FDC7}" type="slidenum">
              <a:rPr lang="en-US"/>
              <a:pPr>
                <a:defRPr/>
              </a:pPr>
              <a:t>150</a:t>
            </a:fld>
            <a:endParaRPr lang="en-US"/>
          </a:p>
        </p:txBody>
      </p:sp>
      <p:sp>
        <p:nvSpPr>
          <p:cNvPr id="157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15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Αριθμοί Κινητής Υποδιαστολής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(4)</a:t>
            </a:r>
          </a:p>
        </p:txBody>
      </p:sp>
      <p:sp>
        <p:nvSpPr>
          <p:cNvPr id="157701" name="Text Box 7"/>
          <p:cNvSpPr txBox="1">
            <a:spLocks noChangeArrowheads="1"/>
          </p:cNvSpPr>
          <p:nvPr/>
        </p:nvSpPr>
        <p:spPr bwMode="auto">
          <a:xfrm>
            <a:off x="6689725" y="3013075"/>
            <a:ext cx="20050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8000"/>
                </a:solidFill>
              </a:rPr>
              <a:t>Hardware </a:t>
            </a:r>
            <a:r>
              <a:rPr lang="el-GR" sz="2400" b="1">
                <a:solidFill>
                  <a:srgbClr val="008000"/>
                </a:solidFill>
              </a:rPr>
              <a:t>για</a:t>
            </a:r>
          </a:p>
          <a:p>
            <a:r>
              <a:rPr lang="el-GR" sz="2400" b="1">
                <a:solidFill>
                  <a:srgbClr val="008000"/>
                </a:solidFill>
              </a:rPr>
              <a:t>πρόσθεση</a:t>
            </a:r>
          </a:p>
          <a:p>
            <a:r>
              <a:rPr lang="el-GR" sz="2400" b="1">
                <a:solidFill>
                  <a:srgbClr val="008000"/>
                </a:solidFill>
              </a:rPr>
              <a:t>αριθμών</a:t>
            </a:r>
          </a:p>
          <a:p>
            <a:r>
              <a:rPr lang="en-US" sz="2400" b="1">
                <a:solidFill>
                  <a:srgbClr val="008000"/>
                </a:solidFill>
              </a:rPr>
              <a:t>floating point</a:t>
            </a:r>
          </a:p>
        </p:txBody>
      </p:sp>
      <p:pic>
        <p:nvPicPr>
          <p:cNvPr id="17410" name="Picture 2" descr="floating 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023938"/>
            <a:ext cx="7354101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5400"/>
            <a:ext cx="5486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Αριθμοί Κινητής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Υποδιαστολής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(5)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Πρόσθεση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D0558-3A9C-4606-AF48-810F6ADD6BAA}" type="slidenum">
              <a:rPr lang="en-US"/>
              <a:pPr>
                <a:defRPr/>
              </a:pPr>
              <a:t>151</a:t>
            </a:fld>
            <a:endParaRPr lang="en-US"/>
          </a:p>
        </p:txBody>
      </p:sp>
      <p:pic>
        <p:nvPicPr>
          <p:cNvPr id="18434" name="Picture 2" descr="floating 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0"/>
            <a:ext cx="3429000" cy="668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DE0FC-E45F-4D36-8798-6FB70DC8C4EA}" type="slidenum">
              <a:rPr lang="en-US"/>
              <a:pPr>
                <a:defRPr/>
              </a:pPr>
              <a:t>152</a:t>
            </a:fld>
            <a:endParaRPr lang="en-US"/>
          </a:p>
        </p:txBody>
      </p:sp>
      <p:sp>
        <p:nvSpPr>
          <p:cNvPr id="159747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Αριθμοί Κινητής Υποδιαστολής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(6)</a:t>
            </a:r>
          </a:p>
        </p:txBody>
      </p:sp>
      <p:sp>
        <p:nvSpPr>
          <p:cNvPr id="15974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4446345"/>
          </a:xfrm>
          <a:noFill/>
        </p:spPr>
        <p:txBody>
          <a:bodyPr wrap="square" lIns="63500" tIns="25400" rIns="63500" bIns="25400">
            <a:spAutoFit/>
          </a:bodyPr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MIPS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έχει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Floating Point Register File ($f0, $f1, …, $f31)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χρησιμοποιούνται σε ζευγάρια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και ειδικές εντολές: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lwcl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$f1,54($s2)	 #$f1 = Memory[$s2+54]</a:t>
            </a:r>
          </a:p>
          <a:p>
            <a:pPr lvl="1" eaLnBrk="1" hangingPunct="1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swcl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$f1,58($s4)	 #Memory[$s4+58] = $f1</a:t>
            </a:r>
          </a:p>
          <a:p>
            <a:pPr eaLnBrk="1" hangingPunct="1">
              <a:lnSpc>
                <a:spcPct val="12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υποστηρίζει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IEEE 754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μονής ακρίβειας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άθροιση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add.s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$f2,$f4,$f6	 #$f2 = $f4 + $f6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DE0FC-E45F-4D36-8798-6FB70DC8C4EA}" type="slidenum">
              <a:rPr lang="en-US"/>
              <a:pPr>
                <a:defRPr/>
              </a:pPr>
              <a:t>153</a:t>
            </a:fld>
            <a:endParaRPr lang="en-US"/>
          </a:p>
        </p:txBody>
      </p:sp>
      <p:sp>
        <p:nvSpPr>
          <p:cNvPr id="15974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15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Αριθμοί Κινητής Υποδιαστολής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(7)</a:t>
            </a:r>
          </a:p>
        </p:txBody>
      </p:sp>
      <p:sp>
        <p:nvSpPr>
          <p:cNvPr id="15974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2538131"/>
          </a:xfrm>
          <a:noFill/>
        </p:spPr>
        <p:txBody>
          <a:bodyPr wrap="square" lIns="63500" tIns="25400" rIns="63500" bIns="2540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και διπλής ακρίβειας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άθροιση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add.d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$f2,$f4,$f6   #$f2||$f3 =$f4||$f5 + $f6||$f7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παρόμοια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για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</a:pP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sub.s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sub.d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mul.s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mul.d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div.s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div.d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4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6F88C-D188-4865-AB7B-534815FC00BE}" type="slidenum">
              <a:rPr lang="en-US"/>
              <a:pPr>
                <a:defRPr/>
              </a:pPr>
              <a:t>154</a:t>
            </a:fld>
            <a:endParaRPr lang="en-US"/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Πρόβλημα </a:t>
            </a:r>
            <a:r>
              <a:rPr lang="en-US" sz="3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Floating Point </a:t>
            </a:r>
            <a:r>
              <a:rPr lang="el-GR" sz="3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n-US" sz="3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</a:t>
            </a:r>
            <a:r>
              <a:rPr lang="en-US" sz="3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Pentium </a:t>
            </a:r>
            <a:r>
              <a:rPr lang="el-GR" sz="3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(11/1994</a:t>
            </a:r>
            <a:r>
              <a:rPr lang="el-GR" sz="3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floating 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7" y="1014862"/>
            <a:ext cx="7543799" cy="55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319" y="6446138"/>
            <a:ext cx="7611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http://www.willamette.edu/~mjaneba/pentprob.html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Αναφορά Ύλης (3</a:t>
            </a:r>
            <a:r>
              <a:rPr lang="el-GR" baseline="30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έκδοση)</a:t>
            </a:r>
            <a:endParaRPr lang="en-US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Κεφάλαιο 3</a:t>
            </a:r>
          </a:p>
          <a:p>
            <a:pPr lvl="1">
              <a:buFontTx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3.1, 3.2, 3.3, 3.4</a:t>
            </a:r>
          </a:p>
          <a:p>
            <a:pPr lvl="1">
              <a:buFontTx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3.6*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C8C4D-40D6-44E0-95C3-0876D45F3862}" type="slidenum">
              <a:rPr lang="en-US"/>
              <a:pPr>
                <a:defRPr/>
              </a:pPr>
              <a:t>155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Αναφορά Ύλης (4</a:t>
            </a:r>
            <a:r>
              <a:rPr lang="el-GR" baseline="30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έκδοση)</a:t>
            </a:r>
            <a:endParaRPr lang="en-US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Κεφάλαιο 3</a:t>
            </a:r>
          </a:p>
          <a:p>
            <a:pPr lvl="1">
              <a:buFontTx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3.1, 3.2, 3.3, 3.5</a:t>
            </a:r>
          </a:p>
          <a:p>
            <a:pPr lvl="1">
              <a:buFontTx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3.7*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29FF3-DE1D-4B88-81FA-05C58792A94C}" type="slidenum">
              <a:rPr lang="en-US"/>
              <a:pPr>
                <a:defRPr/>
              </a:pPr>
              <a:t>156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957104-A99E-4517-9943-D5E12C0C2586}" type="slidenum">
              <a:rPr lang="en-US"/>
              <a:pPr>
                <a:defRPr/>
              </a:pPr>
              <a:t>157</a:t>
            </a:fld>
            <a:endParaRPr lang="en-US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Παράρτημα Β</a:t>
            </a:r>
            <a:endParaRPr lang="en-US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514600"/>
            <a:ext cx="8763000" cy="4114800"/>
          </a:xfrm>
        </p:spPr>
        <p:txBody>
          <a:bodyPr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Σχεδιασμός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32 bit Arithmetic Logic Unit (ALU)</a:t>
            </a:r>
          </a:p>
          <a:p>
            <a:pPr lvl="1" eaLnBrk="1" hangingPunct="1">
              <a:lnSpc>
                <a:spcPct val="14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Φρεσκάρετε τον Λογικό Σχεδιασμό σας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1o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έτος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)....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 (1)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2325" y="1219200"/>
            <a:ext cx="7772400" cy="4114800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Μας ενδιαφέρει να σχεδιάσουμε μια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ALU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bits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που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εκτελεί τις επόμενες αριθμητικές και λογικές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πράξεις: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πρόσθεση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αφαίρεση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(sub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Or</a:t>
            </a: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 on less than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slt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#1 if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else 0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ισότητα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1BA2D-6D78-432F-8A76-E247EC06F36B}" type="slidenum">
              <a:rPr lang="en-US"/>
              <a:pPr>
                <a:defRPr/>
              </a:pPr>
              <a:t>158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21F012-7DAA-473B-B0B0-76E2350C2A64}" type="slidenum">
              <a:rPr lang="en-US"/>
              <a:pPr>
                <a:defRPr/>
              </a:pPr>
              <a:t>159</a:t>
            </a:fld>
            <a:endParaRPr lang="en-US"/>
          </a:p>
        </p:txBody>
      </p:sp>
      <p:sp>
        <p:nvSpPr>
          <p:cNvPr id="1658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 (2)</a:t>
            </a:r>
          </a:p>
        </p:txBody>
      </p:sp>
      <p:grpSp>
        <p:nvGrpSpPr>
          <p:cNvPr id="165892" name="Group 3" descr="32 bit ALU"/>
          <p:cNvGrpSpPr>
            <a:grpSpLocks/>
          </p:cNvGrpSpPr>
          <p:nvPr/>
        </p:nvGrpSpPr>
        <p:grpSpPr bwMode="auto">
          <a:xfrm>
            <a:off x="3124200" y="3429000"/>
            <a:ext cx="2366963" cy="1836738"/>
            <a:chOff x="710" y="1052"/>
            <a:chExt cx="1491" cy="1157"/>
          </a:xfrm>
        </p:grpSpPr>
        <p:sp>
          <p:nvSpPr>
            <p:cNvPr id="165894" name="AutoShape 4"/>
            <p:cNvSpPr>
              <a:spLocks noChangeArrowheads="1"/>
            </p:cNvSpPr>
            <p:nvPr/>
          </p:nvSpPr>
          <p:spPr bwMode="auto">
            <a:xfrm>
              <a:off x="1243" y="1545"/>
              <a:ext cx="213" cy="664"/>
            </a:xfrm>
            <a:prstGeom prst="roundRect">
              <a:avLst>
                <a:gd name="adj" fmla="val 46412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65895" name="Line 5"/>
            <p:cNvSpPr>
              <a:spLocks noChangeShapeType="1"/>
            </p:cNvSpPr>
            <p:nvPr/>
          </p:nvSpPr>
          <p:spPr bwMode="auto">
            <a:xfrm>
              <a:off x="890" y="1968"/>
              <a:ext cx="34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896" name="Line 6"/>
            <p:cNvSpPr>
              <a:spLocks noChangeShapeType="1"/>
            </p:cNvSpPr>
            <p:nvPr/>
          </p:nvSpPr>
          <p:spPr bwMode="auto">
            <a:xfrm>
              <a:off x="1349" y="1326"/>
              <a:ext cx="0" cy="2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897" name="Rectangle 7"/>
            <p:cNvSpPr>
              <a:spLocks noChangeArrowheads="1"/>
            </p:cNvSpPr>
            <p:nvPr/>
          </p:nvSpPr>
          <p:spPr bwMode="auto">
            <a:xfrm>
              <a:off x="1262" y="1052"/>
              <a:ext cx="36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7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  <p:sp>
          <p:nvSpPr>
            <p:cNvPr id="165898" name="Line 8"/>
            <p:cNvSpPr>
              <a:spLocks noChangeShapeType="1"/>
            </p:cNvSpPr>
            <p:nvPr/>
          </p:nvSpPr>
          <p:spPr bwMode="auto">
            <a:xfrm>
              <a:off x="890" y="1755"/>
              <a:ext cx="34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899" name="Line 9"/>
            <p:cNvSpPr>
              <a:spLocks noChangeShapeType="1"/>
            </p:cNvSpPr>
            <p:nvPr/>
          </p:nvSpPr>
          <p:spPr bwMode="auto">
            <a:xfrm>
              <a:off x="1466" y="1881"/>
              <a:ext cx="34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900" name="Rectangle 10"/>
            <p:cNvSpPr>
              <a:spLocks noChangeArrowheads="1"/>
            </p:cNvSpPr>
            <p:nvPr/>
          </p:nvSpPr>
          <p:spPr bwMode="auto">
            <a:xfrm>
              <a:off x="1838" y="1683"/>
              <a:ext cx="36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7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165901" name="Rectangle 11"/>
            <p:cNvSpPr>
              <a:spLocks noChangeArrowheads="1"/>
            </p:cNvSpPr>
            <p:nvPr/>
          </p:nvSpPr>
          <p:spPr bwMode="auto">
            <a:xfrm>
              <a:off x="710" y="1573"/>
              <a:ext cx="36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7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65902" name="Rectangle 12"/>
            <p:cNvSpPr>
              <a:spLocks noChangeArrowheads="1"/>
            </p:cNvSpPr>
            <p:nvPr/>
          </p:nvSpPr>
          <p:spPr bwMode="auto">
            <a:xfrm>
              <a:off x="718" y="1794"/>
              <a:ext cx="36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7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</p:grpSp>
      <p:sp>
        <p:nvSpPr>
          <p:cNvPr id="165893" name="Text Box 13"/>
          <p:cNvSpPr txBox="1">
            <a:spLocks noChangeArrowheads="1"/>
          </p:cNvSpPr>
          <p:nvPr/>
        </p:nvSpPr>
        <p:spPr bwMode="auto">
          <a:xfrm>
            <a:off x="477331" y="1524000"/>
            <a:ext cx="762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Πολυπλέκτης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Mux, multiplexer):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If S=1 then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C:=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 else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C:=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Ιστορία Η/Υ: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 (1)</a:t>
            </a:r>
            <a:r>
              <a:rPr lang="en-US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2B7E7-D43A-4DD0-95AE-4CF64F52E2A8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29700" name="Picture 3" descr="The First Planar IC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6400" y="2286000"/>
            <a:ext cx="4800600" cy="3808413"/>
          </a:xfrm>
          <a:noFill/>
          <a:ln w="38100">
            <a:solidFill>
              <a:srgbClr val="0066FF"/>
            </a:solidFill>
          </a:ln>
        </p:spPr>
      </p:pic>
      <p:sp>
        <p:nvSpPr>
          <p:cNvPr id="29699" name="Rectangle 2" descr="IC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-19050" y="1143000"/>
            <a:ext cx="91630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 anchor="ctr"/>
          <a:lstStyle/>
          <a:p>
            <a:pPr algn="ctr"/>
            <a:r>
              <a:rPr lang="el-GR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Το</a:t>
            </a:r>
            <a:r>
              <a:rPr lang="en-US" altLang="ko-KR" sz="32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 1961 Fairchild Flip Flop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8BB59-9D5E-466E-9EF3-EE83A7AA7AB0}" type="slidenum">
              <a:rPr lang="en-US"/>
              <a:pPr>
                <a:defRPr/>
              </a:pPr>
              <a:t>160</a:t>
            </a:fld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 (3)</a:t>
            </a:r>
          </a:p>
        </p:txBody>
      </p:sp>
      <p:sp>
        <p:nvSpPr>
          <p:cNvPr id="166916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90837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Αναπαράσταση </a:t>
            </a:r>
            <a:r>
              <a:rPr lang="el-G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Πολυπλέκτη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πολλών (32) γραμμών: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32 bit A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56076"/>
            <a:ext cx="7620000" cy="522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CD862D-422C-4218-83CE-77B60FE40A49}" type="slidenum">
              <a:rPr lang="en-US"/>
              <a:pPr>
                <a:defRPr/>
              </a:pPr>
              <a:t>161</a:t>
            </a:fld>
            <a:endParaRPr lang="en-US"/>
          </a:p>
        </p:txBody>
      </p:sp>
      <p:sp>
        <p:nvSpPr>
          <p:cNvPr id="167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 (4)</a:t>
            </a:r>
          </a:p>
        </p:txBody>
      </p:sp>
      <p:sp>
        <p:nvSpPr>
          <p:cNvPr id="167941" name="Text Box 4"/>
          <p:cNvSpPr txBox="1">
            <a:spLocks noChangeArrowheads="1"/>
          </p:cNvSpPr>
          <p:nvPr/>
        </p:nvSpPr>
        <p:spPr bwMode="auto">
          <a:xfrm>
            <a:off x="782519" y="1128713"/>
            <a:ext cx="34624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Λογικό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  <p:pic>
        <p:nvPicPr>
          <p:cNvPr id="16386" name="Picture 2" descr="32 bit A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5234784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91EE6-7E26-4A14-8BA3-BD3630CBEDA7}" type="slidenum">
              <a:rPr lang="en-US"/>
              <a:pPr>
                <a:defRPr/>
              </a:pPr>
              <a:t>162</a:t>
            </a:fld>
            <a:endParaRPr lang="en-US"/>
          </a:p>
        </p:txBody>
      </p:sp>
      <p:sp>
        <p:nvSpPr>
          <p:cNvPr id="168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 (5)</a:t>
            </a:r>
          </a:p>
        </p:txBody>
      </p:sp>
      <p:sp>
        <p:nvSpPr>
          <p:cNvPr id="168964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382000" cy="48768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Η σχεδίαση δεν είναι εύκολη διαδικασία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Δεν θέλουμε πύλες με πολλές εισόδους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fan-ins)</a:t>
            </a: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Δεν θέλουμε μονοπάτια από πολλές πύλες (καθυστέρηση)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Εύκολο να τη καταλάβουμε !!!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1-bit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για πρόσθεση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(full-adder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που μελετήσαμε πριν)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200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016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91EE6-7E26-4A14-8BA3-BD3630CBEDA7}" type="slidenum">
              <a:rPr lang="en-US"/>
              <a:pPr>
                <a:defRPr/>
              </a:pPr>
              <a:t>163</a:t>
            </a:fld>
            <a:endParaRPr lang="en-US"/>
          </a:p>
        </p:txBody>
      </p:sp>
      <p:sp>
        <p:nvSpPr>
          <p:cNvPr id="168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 (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8964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382000" cy="48768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marL="0" indent="0" eaLnBrk="1" hangingPunct="1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Πώς να κατασκευάσουμε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1-bit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για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add, sub, and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και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or;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Πώς να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κατασκευάσουμε ιεραρχικά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την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32-bit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ALU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από αυτές του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 bit;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/>
              <a:t>	</a:t>
            </a:r>
          </a:p>
        </p:txBody>
      </p:sp>
      <p:pic>
        <p:nvPicPr>
          <p:cNvPr id="17410" name="Picture 2" descr="32 bit A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470198" cy="212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20B90-6335-4DA5-BD17-58329BACAB26}" type="slidenum">
              <a:rPr lang="en-US"/>
              <a:pPr>
                <a:defRPr/>
              </a:pPr>
              <a:t>164</a:t>
            </a:fld>
            <a:endParaRPr lang="en-US"/>
          </a:p>
        </p:txBody>
      </p:sp>
      <p:sp>
        <p:nvSpPr>
          <p:cNvPr id="1699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(7)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9989" name="Text Box 4"/>
          <p:cNvSpPr txBox="1">
            <a:spLocks noChangeArrowheads="1"/>
          </p:cNvSpPr>
          <p:nvPr/>
        </p:nvSpPr>
        <p:spPr bwMode="auto">
          <a:xfrm>
            <a:off x="6003925" y="2174875"/>
            <a:ext cx="227780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OPERATION =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0 = and</a:t>
            </a:r>
          </a:p>
          <a:p>
            <a:pPr>
              <a:buFontTx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1 = or</a:t>
            </a:r>
          </a:p>
          <a:p>
            <a:pPr>
              <a:buFontTx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2 = sum</a:t>
            </a:r>
          </a:p>
        </p:txBody>
      </p:sp>
      <p:sp>
        <p:nvSpPr>
          <p:cNvPr id="169990" name="Text Box 5"/>
          <p:cNvSpPr txBox="1">
            <a:spLocks noChangeArrowheads="1"/>
          </p:cNvSpPr>
          <p:nvPr/>
        </p:nvSpPr>
        <p:spPr bwMode="auto">
          <a:xfrm>
            <a:off x="1889125" y="6010275"/>
            <a:ext cx="1646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 bit ALU</a:t>
            </a:r>
          </a:p>
        </p:txBody>
      </p:sp>
      <p:pic>
        <p:nvPicPr>
          <p:cNvPr id="18434" name="Picture 2" descr="32 bit A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555247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53D07-24FF-4C5B-8080-F3C18C6D67E2}" type="slidenum">
              <a:rPr lang="en-US"/>
              <a:pPr>
                <a:defRPr/>
              </a:pPr>
              <a:t>165</a:t>
            </a:fld>
            <a:endParaRPr lang="en-US"/>
          </a:p>
        </p:txBody>
      </p:sp>
      <p:sp>
        <p:nvSpPr>
          <p:cNvPr id="1710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(8)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013" name="Text Box 4"/>
          <p:cNvSpPr txBox="1">
            <a:spLocks noChangeArrowheads="1"/>
          </p:cNvSpPr>
          <p:nvPr/>
        </p:nvSpPr>
        <p:spPr bwMode="auto">
          <a:xfrm>
            <a:off x="1371600" y="6096000"/>
            <a:ext cx="760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32 bit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αντίγραφα,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ιεραρχική σχεδίαση)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32 bit A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43" y="1295400"/>
            <a:ext cx="7596025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AB38F-C22C-405E-A981-CC9D310D9B82}" type="slidenum">
              <a:rPr lang="en-US"/>
              <a:pPr>
                <a:defRPr/>
              </a:pPr>
              <a:t>166</a:t>
            </a:fld>
            <a:endParaRPr lang="en-US"/>
          </a:p>
        </p:txBody>
      </p:sp>
      <p:sp>
        <p:nvSpPr>
          <p:cNvPr id="17203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</a:rPr>
              <a:t>32 </a:t>
            </a:r>
            <a:r>
              <a:rPr lang="en-US" dirty="0" smtClean="0">
                <a:solidFill>
                  <a:schemeClr val="accent2"/>
                </a:solidFill>
              </a:rPr>
              <a:t>bit ALU</a:t>
            </a:r>
            <a:r>
              <a:rPr lang="el-GR" dirty="0" smtClean="0">
                <a:solidFill>
                  <a:schemeClr val="accent2"/>
                </a:solidFill>
              </a:rPr>
              <a:t> (9)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172036" name="Text Box 3"/>
          <p:cNvSpPr txBox="1">
            <a:spLocks noChangeArrowheads="1"/>
          </p:cNvSpPr>
          <p:nvPr/>
        </p:nvSpPr>
        <p:spPr bwMode="auto">
          <a:xfrm>
            <a:off x="288925" y="1031875"/>
            <a:ext cx="636116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Πώς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εκτελούμε 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– b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;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Χρησιμοποιούμε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 + 1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ώ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συμπληρώνουμε ένα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bit;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Έξυπνη ιδέα ....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χρησιμοποιούμε το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CarryIn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για να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προσθέσουμε 1 !!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32 bit A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72" y="2894463"/>
            <a:ext cx="5445232" cy="391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EE852-F5D1-43B5-A9BF-04057955B76B}" type="slidenum">
              <a:rPr lang="en-US"/>
              <a:pPr>
                <a:defRPr/>
              </a:pPr>
              <a:t>167</a:t>
            </a:fld>
            <a:endParaRPr lang="en-US"/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060" name="Text Box 3"/>
          <p:cNvSpPr txBox="1">
            <a:spLocks noChangeArrowheads="1"/>
          </p:cNvSpPr>
          <p:nvPr/>
        </p:nvSpPr>
        <p:spPr bwMode="auto">
          <a:xfrm>
            <a:off x="38100" y="1276648"/>
            <a:ext cx="92459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Μπορούμε να κάνουμε το ίδιο στο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να πάρουμε το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NOR b !!</a:t>
            </a:r>
          </a:p>
        </p:txBody>
      </p:sp>
      <p:pic>
        <p:nvPicPr>
          <p:cNvPr id="21506" name="Picture 2" descr="32 bit A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8313"/>
            <a:ext cx="6019800" cy="502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58E59-B49E-43BE-8476-5EB4FA5A6071}" type="slidenum">
              <a:rPr lang="en-US"/>
              <a:pPr>
                <a:defRPr/>
              </a:pPr>
              <a:t>168</a:t>
            </a:fld>
            <a:endParaRPr lang="en-US"/>
          </a:p>
        </p:txBody>
      </p:sp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(11)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085" name="Text Box 4"/>
          <p:cNvSpPr txBox="1">
            <a:spLocks noChangeArrowheads="1"/>
          </p:cNvSpPr>
          <p:nvPr/>
        </p:nvSpPr>
        <p:spPr bwMode="auto">
          <a:xfrm>
            <a:off x="128232" y="1447800"/>
            <a:ext cx="33528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 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ντολή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slt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50000"/>
              </a:lnSpc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 if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else 0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/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Τσεκάρουμε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a-b),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αν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a-b)&lt;0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τότε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a&lt;b.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ρησιμοποιούμε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αυτή την κυψέλη για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τελευταίο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bit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της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σειράς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κόκκινο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αλλαγές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hardware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088" name="Rectangle 7" descr="32 bit ALU"/>
          <p:cNvSpPr>
            <a:spLocks noChangeArrowheads="1"/>
          </p:cNvSpPr>
          <p:nvPr/>
        </p:nvSpPr>
        <p:spPr bwMode="auto">
          <a:xfrm>
            <a:off x="533400" y="1447800"/>
            <a:ext cx="2542464" cy="106680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pic>
        <p:nvPicPr>
          <p:cNvPr id="22530" name="Picture 2" descr="32 bit A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64" y="1316319"/>
            <a:ext cx="6057900" cy="536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94CA0-5914-4E04-AE6E-A490351ADF4C}" type="slidenum">
              <a:rPr lang="en-US"/>
              <a:pPr>
                <a:defRPr/>
              </a:pPr>
              <a:t>169</a:t>
            </a:fld>
            <a:endParaRPr lang="en-US"/>
          </a:p>
        </p:txBody>
      </p:sp>
      <p:sp>
        <p:nvSpPr>
          <p:cNvPr id="1751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108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34445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αυτές τις κυψέλες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για τα υπόλοιπα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bits</a:t>
            </a:r>
          </a:p>
        </p:txBody>
      </p:sp>
      <p:pic>
        <p:nvPicPr>
          <p:cNvPr id="175109" name="Picture 4" descr="32 bit A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1457" y="1524000"/>
            <a:ext cx="5451231" cy="457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75110" name="Oval 5" descr="32 bit ALU"/>
          <p:cNvSpPr>
            <a:spLocks noChangeArrowheads="1"/>
          </p:cNvSpPr>
          <p:nvPr/>
        </p:nvSpPr>
        <p:spPr bwMode="auto">
          <a:xfrm>
            <a:off x="4114800" y="4419600"/>
            <a:ext cx="3886200" cy="9144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524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Ιστορία Η/Υ: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 (1)</a:t>
            </a:r>
            <a:r>
              <a:rPr lang="en-US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C161D-313D-4259-9899-3B4C264189CC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0723" name="Rectangle 2" descr="IC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Picture 3" descr="The µA702 Operational Amplif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13" y="1989138"/>
            <a:ext cx="3887787" cy="3862387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1116013" y="5867400"/>
            <a:ext cx="38877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1964, UA 702</a:t>
            </a:r>
          </a:p>
        </p:txBody>
      </p:sp>
      <p:pic>
        <p:nvPicPr>
          <p:cNvPr id="30726" name="Picture 5" descr="The µA709 Operational Amplifi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7075" y="1117600"/>
            <a:ext cx="4035425" cy="472598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5500688" y="5867400"/>
            <a:ext cx="2728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1965, UA 709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CF92C-DFA1-4008-8A2B-698197C8C3DB}" type="slidenum">
              <a:rPr lang="en-US"/>
              <a:pPr>
                <a:defRPr/>
              </a:pPr>
              <a:t>170</a:t>
            </a:fld>
            <a:endParaRPr lang="en-US"/>
          </a:p>
        </p:txBody>
      </p:sp>
      <p:sp>
        <p:nvSpPr>
          <p:cNvPr id="1761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(13)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132" name="Picture 3" descr="32 bit A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1864518" y="-340518"/>
            <a:ext cx="5110163" cy="807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7613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8516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Αρχιτεκτονική για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32 bit ALU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με εντολή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slt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77366-C09A-479A-AD07-E845EF58167A}" type="slidenum">
              <a:rPr lang="en-US"/>
              <a:pPr>
                <a:defRPr/>
              </a:pPr>
              <a:t>171</a:t>
            </a:fld>
            <a:endParaRPr lang="en-US"/>
          </a:p>
        </p:txBody>
      </p:sp>
      <p:sp>
        <p:nvSpPr>
          <p:cNvPr id="1771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(14)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156" name="Text Box 3" descr="32 bit ALU"/>
          <p:cNvSpPr txBox="1">
            <a:spLocks noChangeArrowheads="1"/>
          </p:cNvSpPr>
          <p:nvPr/>
        </p:nvSpPr>
        <p:spPr bwMode="auto">
          <a:xfrm>
            <a:off x="304800" y="1447800"/>
            <a:ext cx="240194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Εντολή ισότητας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a-b =0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a=b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157" name="Rectangle 4" descr="32 bit ALU"/>
          <p:cNvSpPr>
            <a:spLocks noChangeArrowheads="1"/>
          </p:cNvSpPr>
          <p:nvPr/>
        </p:nvSpPr>
        <p:spPr bwMode="auto">
          <a:xfrm>
            <a:off x="228600" y="1447800"/>
            <a:ext cx="2362200" cy="114300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pic>
        <p:nvPicPr>
          <p:cNvPr id="177158" name="Picture 5" descr="32 bit A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295400"/>
            <a:ext cx="5045075" cy="4779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77159" name="Oval 6" descr="32 bit ALU"/>
          <p:cNvSpPr>
            <a:spLocks noChangeArrowheads="1"/>
          </p:cNvSpPr>
          <p:nvPr/>
        </p:nvSpPr>
        <p:spPr bwMode="auto">
          <a:xfrm>
            <a:off x="6400800" y="2819400"/>
            <a:ext cx="2209800" cy="12954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DB7B10-856D-4414-8492-E5CAA778F9EF}" type="slidenum">
              <a:rPr lang="en-US"/>
              <a:pPr>
                <a:defRPr/>
              </a:pPr>
              <a:t>172</a:t>
            </a:fld>
            <a:endParaRPr lang="en-US"/>
          </a:p>
        </p:txBody>
      </p:sp>
      <p:sp>
        <p:nvSpPr>
          <p:cNvPr id="178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ALU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(15)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8180" name="Picture 3" descr="32 bit A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447800"/>
            <a:ext cx="4764088" cy="3995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78181" name="Text Box 4"/>
          <p:cNvSpPr txBox="1">
            <a:spLocks noChangeArrowheads="1"/>
          </p:cNvSpPr>
          <p:nvPr/>
        </p:nvSpPr>
        <p:spPr bwMode="auto">
          <a:xfrm>
            <a:off x="457200" y="1066800"/>
            <a:ext cx="3182281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ΠΑΡΑΤΗΡΗΣΗ: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γραμμές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operation 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του πολυπλέκτη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καθορίζουν την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λειτουργία της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ALU!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0000 = and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0001 = or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0010 = add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0110 = sub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0111 =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slt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1100 = NOR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78182" name="Freeform 5" descr="32 bit ALU"/>
          <p:cNvSpPr>
            <a:spLocks/>
          </p:cNvSpPr>
          <p:nvPr/>
        </p:nvSpPr>
        <p:spPr bwMode="auto">
          <a:xfrm>
            <a:off x="3581400" y="914400"/>
            <a:ext cx="3886200" cy="3467100"/>
          </a:xfrm>
          <a:custGeom>
            <a:avLst/>
            <a:gdLst>
              <a:gd name="T0" fmla="*/ 0 w 2496"/>
              <a:gd name="T1" fmla="*/ 2147483647 h 1896"/>
              <a:gd name="T2" fmla="*/ 2147483647 w 2496"/>
              <a:gd name="T3" fmla="*/ 2147483647 h 1896"/>
              <a:gd name="T4" fmla="*/ 2147483647 w 2496"/>
              <a:gd name="T5" fmla="*/ 2147483647 h 1896"/>
              <a:gd name="T6" fmla="*/ 0 60000 65536"/>
              <a:gd name="T7" fmla="*/ 0 60000 65536"/>
              <a:gd name="T8" fmla="*/ 0 60000 65536"/>
              <a:gd name="T9" fmla="*/ 0 w 2496"/>
              <a:gd name="T10" fmla="*/ 0 h 1896"/>
              <a:gd name="T11" fmla="*/ 2496 w 2496"/>
              <a:gd name="T12" fmla="*/ 1896 h 18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6" h="1896">
                <a:moveTo>
                  <a:pt x="0" y="1896"/>
                </a:moveTo>
                <a:cubicBezTo>
                  <a:pt x="32" y="1212"/>
                  <a:pt x="64" y="528"/>
                  <a:pt x="480" y="264"/>
                </a:cubicBezTo>
                <a:cubicBezTo>
                  <a:pt x="896" y="0"/>
                  <a:pt x="2160" y="304"/>
                  <a:pt x="2496" y="312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78183" name="AutoShape 6" descr="32 bit ALU"/>
          <p:cNvSpPr>
            <a:spLocks/>
          </p:cNvSpPr>
          <p:nvPr/>
        </p:nvSpPr>
        <p:spPr bwMode="auto">
          <a:xfrm>
            <a:off x="3276600" y="3352800"/>
            <a:ext cx="228600" cy="2057400"/>
          </a:xfrm>
          <a:prstGeom prst="righ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A0553-33AA-4B6C-94F3-F21CA16447A6}" type="slidenum">
              <a:rPr lang="en-US"/>
              <a:pPr>
                <a:defRPr/>
              </a:pPr>
              <a:t>173</a:t>
            </a:fld>
            <a:endParaRPr lang="en-US"/>
          </a:p>
        </p:txBody>
      </p:sp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Κεφάλαιο </a:t>
            </a: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Απόδοση Υπολογιστικών Συστημάτων: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4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Ορισμός και Παραδείγματα Απόδοσης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Benchmarks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, σύγκριση απόδοσης και</a:t>
            </a:r>
          </a:p>
          <a:p>
            <a:pPr lvl="1" eaLnBrk="1" hangingPunct="1">
              <a:buFontTx/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FA684-22BF-46D2-B359-8990C7EE7CED}" type="slidenum">
              <a:rPr lang="en-US"/>
              <a:pPr>
                <a:defRPr/>
              </a:pPr>
              <a:t>174</a:t>
            </a:fld>
            <a:endParaRPr lang="en-US"/>
          </a:p>
        </p:txBody>
      </p:sp>
      <p:sp>
        <p:nvSpPr>
          <p:cNvPr id="180227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 (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Performance) (1)</a:t>
            </a:r>
          </a:p>
        </p:txBody>
      </p:sp>
      <p:sp>
        <p:nvSpPr>
          <p:cNvPr id="180228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1816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Μέτρηση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Ανάλυση και Περίληψη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Έξυπνες λύσεις πέρα από την «μόδα» της εποχής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Πρέπει να αναλύουμε το περιβάλλον του Η/Υ πριν λάβουμε κάποια απόφαση</a:t>
            </a:r>
          </a:p>
          <a:p>
            <a:pPr eaLnBrk="1" hangingPunct="1">
              <a:lnSpc>
                <a:spcPct val="8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Υπάρχει αγοραστική και κατασκευαστική άποψη για απόδοση</a:t>
            </a:r>
          </a:p>
          <a:p>
            <a:pPr eaLnBrk="1" hangingPunct="1">
              <a:lnSpc>
                <a:spcPct val="80000"/>
              </a:lnSpc>
            </a:pPr>
            <a:endParaRPr lang="el-GR" sz="2400" i="1" dirty="0" smtClean="0"/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el-GR" sz="2400" i="1" dirty="0" smtClean="0"/>
              <a:t>     </a:t>
            </a:r>
            <a:endParaRPr lang="en-US" sz="2400" i="1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FA684-22BF-46D2-B359-8990C7EE7CED}" type="slidenum">
              <a:rPr lang="en-US"/>
              <a:pPr>
                <a:defRPr/>
              </a:pPr>
              <a:t>175</a:t>
            </a:fld>
            <a:endParaRPr lang="en-US"/>
          </a:p>
        </p:txBody>
      </p:sp>
      <p:sp>
        <p:nvSpPr>
          <p:cNvPr id="180227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 (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Performance) (2)</a:t>
            </a:r>
          </a:p>
        </p:txBody>
      </p:sp>
      <p:sp>
        <p:nvSpPr>
          <p:cNvPr id="180228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1816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Γιατί κάποιο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καλύτερο από κάποιο άλλο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Ποι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κομμάτι είναι υπεύθυνο για την απόδοση του συστήματος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hardware, operating system,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κλπ)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Πώς το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ISA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επηρεάζει την απόδοση του συστήματος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Κόστος έναντι απόδοσης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8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39D4-E12B-4D9B-969B-48269B0D4140}" type="slidenum">
              <a:rPr lang="en-US"/>
              <a:pPr>
                <a:defRPr/>
              </a:pPr>
              <a:t>176</a:t>
            </a:fld>
            <a:endParaRPr lang="en-US"/>
          </a:p>
        </p:txBody>
      </p:sp>
      <p:sp>
        <p:nvSpPr>
          <p:cNvPr id="18125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</a:t>
            </a: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457200" y="1219200"/>
            <a:ext cx="850277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u="sng" dirty="0">
                <a:latin typeface="Arial" panose="020B0604020202020204" pitchFamily="34" charset="0"/>
                <a:cs typeface="Arial" panose="020B0604020202020204" pitchFamily="34" charset="0"/>
              </a:rPr>
              <a:t>Παράδειγμα...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50000"/>
              </a:lnSpc>
            </a:pPr>
            <a:endParaRPr lang="el-GR" sz="2400" dirty="0">
              <a:solidFill>
                <a:srgbClr val="66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 σύγκριση πρέπει να λαμβάνει υπόψη πολλούς παράγοντες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457200" y="2895600"/>
            <a:ext cx="83296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050" tIns="26988" rIns="19050" bIns="26988"/>
          <a:lstStyle/>
          <a:p>
            <a:pPr defTabSz="904875" eaLnBrk="0" hangingPunct="0">
              <a:lnSpc>
                <a:spcPts val="2100"/>
              </a:lnSpc>
              <a:tabLst>
                <a:tab pos="904875" algn="dec"/>
                <a:tab pos="2879725" algn="dec"/>
                <a:tab pos="4638675" algn="dec"/>
                <a:tab pos="6223000" algn="dec"/>
                <a:tab pos="7694613" algn="dec"/>
              </a:tabLst>
            </a:pPr>
            <a:r>
              <a:rPr lang="el-GR" sz="18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Αεροπλάνο               Επιβάτες        </a:t>
            </a:r>
            <a:r>
              <a:rPr lang="en-US" sz="18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l-GR" sz="18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Απόσταση</a:t>
            </a:r>
            <a:r>
              <a:rPr lang="en-US" sz="18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(mi)	</a:t>
            </a:r>
            <a:r>
              <a:rPr lang="el-GR" sz="18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Ταχύτητα</a:t>
            </a:r>
            <a:r>
              <a:rPr lang="en-US" sz="18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(mph)	</a:t>
            </a:r>
          </a:p>
          <a:p>
            <a:pPr defTabSz="904875" eaLnBrk="0" hangingPunct="0">
              <a:lnSpc>
                <a:spcPts val="2100"/>
              </a:lnSpc>
              <a:tabLst>
                <a:tab pos="904875" algn="dec"/>
                <a:tab pos="2879725" algn="dec"/>
                <a:tab pos="4638675" algn="dec"/>
                <a:tab pos="6223000" algn="dec"/>
                <a:tab pos="7694613" algn="dec"/>
              </a:tabLst>
            </a:pPr>
            <a:endParaRPr lang="en-US" sz="1800" b="1" u="sng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04875" eaLnBrk="0" hangingPunct="0">
              <a:lnSpc>
                <a:spcPts val="2100"/>
              </a:lnSpc>
              <a:tabLst>
                <a:tab pos="904875" algn="dec"/>
                <a:tab pos="2879725" algn="dec"/>
                <a:tab pos="4638675" algn="dec"/>
                <a:tab pos="6223000" algn="dec"/>
                <a:tab pos="7694613" algn="dec"/>
              </a:tabLs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Boeing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101	630	598	</a:t>
            </a:r>
          </a:p>
          <a:p>
            <a:pPr defTabSz="904875" eaLnBrk="0" hangingPunct="0">
              <a:lnSpc>
                <a:spcPts val="2100"/>
              </a:lnSpc>
              <a:tabLst>
                <a:tab pos="904875" algn="dec"/>
                <a:tab pos="2879725" algn="dec"/>
                <a:tab pos="4638675" algn="dec"/>
                <a:tab pos="6223000" algn="dec"/>
                <a:tab pos="7694613" algn="dec"/>
              </a:tabLs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Boeing 747	470	4150	610</a:t>
            </a:r>
          </a:p>
          <a:p>
            <a:pPr defTabSz="904875" eaLnBrk="0" hangingPunct="0">
              <a:lnSpc>
                <a:spcPts val="2100"/>
              </a:lnSpc>
              <a:tabLst>
                <a:tab pos="904875" algn="dec"/>
                <a:tab pos="2879725" algn="dec"/>
                <a:tab pos="4638675" algn="dec"/>
                <a:tab pos="6223000" algn="dec"/>
                <a:tab pos="7694613" algn="dec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Concorde	132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4000	1350</a:t>
            </a:r>
          </a:p>
          <a:p>
            <a:pPr defTabSz="904875" eaLnBrk="0" hangingPunct="0">
              <a:lnSpc>
                <a:spcPts val="2100"/>
              </a:lnSpc>
              <a:tabLst>
                <a:tab pos="904875" algn="dec"/>
                <a:tab pos="2879725" algn="dec"/>
                <a:tab pos="4638675" algn="dec"/>
                <a:tab pos="6223000" algn="dec"/>
                <a:tab pos="7694613" algn="dec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DC-8	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146	8720	544	</a:t>
            </a:r>
            <a:endParaRPr lang="en-US" sz="1800" b="1" u="sng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04875" eaLnBrk="0" hangingPunct="0">
              <a:lnSpc>
                <a:spcPts val="2100"/>
              </a:lnSpc>
              <a:tabLst>
                <a:tab pos="904875" algn="dec"/>
                <a:tab pos="2879725" algn="dec"/>
                <a:tab pos="4638675" algn="dec"/>
                <a:tab pos="6223000" algn="dec"/>
                <a:tab pos="7694613" algn="dec"/>
              </a:tabLst>
            </a:pPr>
            <a:endParaRPr lang="en-US" sz="1800" b="1" u="sng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1254" name="AutoShape 6"/>
          <p:cNvSpPr>
            <a:spLocks noGrp="1" noChangeArrowheads="1"/>
          </p:cNvSpPr>
          <p:nvPr>
            <p:ph type="body" idx="1"/>
          </p:nvPr>
        </p:nvSpPr>
        <p:spPr>
          <a:xfrm>
            <a:off x="914400" y="5181600"/>
            <a:ext cx="6891338" cy="1323975"/>
          </a:xfrm>
          <a:prstGeom prst="roundRect">
            <a:avLst>
              <a:gd name="adj" fmla="val 12477"/>
            </a:avLst>
          </a:prstGeom>
          <a:noFill/>
        </p:spPr>
        <p:txBody>
          <a:bodyPr wrap="none" lIns="19050" tIns="26988" rIns="19050" bIns="26988"/>
          <a:lstStyle/>
          <a:p>
            <a:pPr marL="114300" indent="0" eaLnBrk="1" hangingPunct="1">
              <a:tabLst>
                <a:tab pos="457200" algn="l"/>
                <a:tab pos="914400" algn="l"/>
                <a:tab pos="1371600" algn="l"/>
              </a:tabLst>
            </a:pPr>
            <a:r>
              <a:rPr lang="el-GR" sz="2200" dirty="0" smtClean="0"/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Πόσο γρηγορότερο είναι το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Concorde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από το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747? </a:t>
            </a:r>
          </a:p>
          <a:p>
            <a:pPr marL="114300" indent="0" eaLnBrk="1" hangingPunct="1">
              <a:tabLst>
                <a:tab pos="457200" algn="l"/>
                <a:tab pos="914400" algn="l"/>
                <a:tab pos="1371600" algn="l"/>
              </a:tabLst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Πόσο μεγαλύτερο το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747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από το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DC-8?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4757D-9F50-4508-A703-C8DB2FBB7189}" type="slidenum">
              <a:rPr lang="en-US"/>
              <a:pPr>
                <a:defRPr/>
              </a:pPr>
              <a:t>177</a:t>
            </a:fld>
            <a:endParaRPr lang="en-US"/>
          </a:p>
        </p:txBody>
      </p:sp>
      <p:sp>
        <p:nvSpPr>
          <p:cNvPr id="1822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 (4)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277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1054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Βασικό χαρακτηριστικό της απόδοσης είναι πάντα ο </a:t>
            </a:r>
            <a:r>
              <a:rPr lang="el-GR" u="sng" dirty="0">
                <a:latin typeface="Arial" panose="020B0604020202020204" pitchFamily="34" charset="0"/>
                <a:cs typeface="Arial" panose="020B0604020202020204" pitchFamily="34" charset="0"/>
              </a:rPr>
              <a:t>ΧΡΟΝΟΣ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!!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Response Time (latency,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execution time, response time [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χρόνος απόκρισης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])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Πόσο χρόνο να τελειώσει μια εργασία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(I/O, instruction,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κλπ)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Πόσος είναι ο χρόνος αναμονής για ένα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query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Throughput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Πόσες δουλειές μπορεί ο Η/Υ να εκτελέσει σε ένα προκαθορισμένο χρόνο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Ποι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ς είναι ο ρυθμός εκτέλεσης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4757D-9F50-4508-A703-C8DB2FBB7189}" type="slidenum">
              <a:rPr lang="en-US"/>
              <a:pPr>
                <a:defRPr/>
              </a:pPr>
              <a:t>178</a:t>
            </a:fld>
            <a:endParaRPr lang="en-US"/>
          </a:p>
        </p:txBody>
      </p:sp>
      <p:sp>
        <p:nvSpPr>
          <p:cNvPr id="1822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 (5)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277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1054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Elapsed time: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συνολικός χρόνος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για ένα πρόγραμμα) εκτέλεσης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CPU time: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 χρόνος που συνήθως μας ενδιαφέρει, 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περιλαμβάνει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 χρόνο για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I/O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του προγράμματος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CPU time &lt;= Elapsed time 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CPU time = Program time + OS time</a:t>
            </a:r>
          </a:p>
        </p:txBody>
      </p:sp>
    </p:spTree>
    <p:extLst>
      <p:ext uri="{BB962C8B-B14F-4D97-AF65-F5344CB8AC3E}">
        <p14:creationId xmlns:p14="http://schemas.microsoft.com/office/powerpoint/2010/main" val="42233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5EAE8-8C2A-4324-8433-C2FFCE0C8292}" type="slidenum">
              <a:rPr lang="en-US"/>
              <a:pPr>
                <a:defRPr/>
              </a:pPr>
              <a:t>179</a:t>
            </a:fld>
            <a:endParaRPr lang="en-US"/>
          </a:p>
        </p:txBody>
      </p:sp>
      <p:sp>
        <p:nvSpPr>
          <p:cNvPr id="1832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 (6)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457200" y="1447800"/>
            <a:ext cx="8153400" cy="1233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sz="3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 = 1/ χρόνος εκτέλεσης</a:t>
            </a:r>
            <a:r>
              <a:rPr lang="en-US" sz="3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342900" indent="-342900" algn="ctr">
              <a:lnSpc>
                <a:spcPct val="120000"/>
              </a:lnSpc>
              <a:spcBef>
                <a:spcPct val="20000"/>
              </a:spcBef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en-US" sz="3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= 1 /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execution_time</a:t>
            </a:r>
            <a:r>
              <a:rPr lang="en-US" sz="3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533400" y="2971800"/>
            <a:ext cx="8153400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είναι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φορές γρηγορότερο από το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Y,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τότε: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5" descr="32 bit ALU"/>
          <p:cNvGrpSpPr>
            <a:grpSpLocks/>
          </p:cNvGrpSpPr>
          <p:nvPr/>
        </p:nvGrpSpPr>
        <p:grpSpPr bwMode="auto">
          <a:xfrm>
            <a:off x="-685800" y="3733800"/>
            <a:ext cx="8229600" cy="1001713"/>
            <a:chOff x="240" y="2448"/>
            <a:chExt cx="5184" cy="631"/>
          </a:xfrm>
        </p:grpSpPr>
        <p:sp>
          <p:nvSpPr>
            <p:cNvPr id="183306" name="Rectangle 6"/>
            <p:cNvSpPr>
              <a:spLocks noChangeArrowheads="1"/>
            </p:cNvSpPr>
            <p:nvPr/>
          </p:nvSpPr>
          <p:spPr bwMode="auto">
            <a:xfrm>
              <a:off x="240" y="2448"/>
              <a:ext cx="5136" cy="3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3200" dirty="0" err="1">
                  <a:cs typeface="Arial" pitchFamily="34" charset="0"/>
                </a:rPr>
                <a:t>performance</a:t>
              </a:r>
              <a:r>
                <a:rPr lang="en-US" sz="3200" baseline="-25000" dirty="0" err="1">
                  <a:cs typeface="Arial" pitchFamily="34" charset="0"/>
                </a:rPr>
                <a:t>X</a:t>
              </a:r>
              <a:r>
                <a:rPr lang="en-US" sz="3200" dirty="0">
                  <a:solidFill>
                    <a:srgbClr val="660066"/>
                  </a:solidFill>
                  <a:cs typeface="Arial" pitchFamily="34" charset="0"/>
                </a:rPr>
                <a:t>         </a:t>
              </a:r>
              <a:r>
                <a:rPr lang="en-US" sz="3200" dirty="0" err="1">
                  <a:solidFill>
                    <a:srgbClr val="660066"/>
                  </a:solidFill>
                  <a:cs typeface="Arial" pitchFamily="34" charset="0"/>
                </a:rPr>
                <a:t>execution_time</a:t>
              </a:r>
              <a:r>
                <a:rPr lang="en-US" sz="3200" baseline="-25000" dirty="0" err="1">
                  <a:solidFill>
                    <a:srgbClr val="660066"/>
                  </a:solidFill>
                  <a:cs typeface="Arial" pitchFamily="34" charset="0"/>
                </a:rPr>
                <a:t>Y</a:t>
              </a:r>
              <a:r>
                <a:rPr lang="en-US" sz="3200" baseline="-25000" dirty="0">
                  <a:solidFill>
                    <a:srgbClr val="660066"/>
                  </a:solidFill>
                  <a:cs typeface="Arial" pitchFamily="34" charset="0"/>
                </a:rPr>
                <a:t> </a:t>
              </a:r>
            </a:p>
          </p:txBody>
        </p:sp>
        <p:sp>
          <p:nvSpPr>
            <p:cNvPr id="183307" name="Rectangle 7"/>
            <p:cNvSpPr>
              <a:spLocks noChangeArrowheads="1"/>
            </p:cNvSpPr>
            <p:nvPr/>
          </p:nvSpPr>
          <p:spPr bwMode="auto">
            <a:xfrm>
              <a:off x="288" y="2592"/>
              <a:ext cx="5136" cy="3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----------------   =    -------------------  = 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=</a:t>
              </a:r>
              <a:endParaRPr lang="en-US" sz="32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308" name="Rectangle 8"/>
            <p:cNvSpPr>
              <a:spLocks noChangeArrowheads="1"/>
            </p:cNvSpPr>
            <p:nvPr/>
          </p:nvSpPr>
          <p:spPr bwMode="auto">
            <a:xfrm>
              <a:off x="240" y="2736"/>
              <a:ext cx="5136" cy="3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3200" dirty="0" err="1">
                  <a:cs typeface="Arial" pitchFamily="34" charset="0"/>
                </a:rPr>
                <a:t>performance</a:t>
              </a:r>
              <a:r>
                <a:rPr lang="en-US" sz="3200" baseline="-25000" dirty="0" err="1">
                  <a:cs typeface="Arial" pitchFamily="34" charset="0"/>
                </a:rPr>
                <a:t>Y</a:t>
              </a:r>
              <a:r>
                <a:rPr lang="en-US" sz="3200" dirty="0">
                  <a:cs typeface="Arial" pitchFamily="34" charset="0"/>
                </a:rPr>
                <a:t>         </a:t>
              </a:r>
              <a:r>
                <a:rPr lang="en-US" sz="3200" dirty="0" err="1">
                  <a:cs typeface="Arial" pitchFamily="34" charset="0"/>
                </a:rPr>
                <a:t>execution_time</a:t>
              </a:r>
              <a:r>
                <a:rPr lang="en-US" sz="3200" baseline="-25000" dirty="0" err="1">
                  <a:cs typeface="Arial" pitchFamily="34" charset="0"/>
                </a:rPr>
                <a:t>X</a:t>
              </a:r>
              <a:r>
                <a:rPr lang="en-US" sz="3200" baseline="-25000" dirty="0">
                  <a:cs typeface="Arial" pitchFamily="34" charset="0"/>
                </a:rPr>
                <a:t> </a:t>
              </a:r>
            </a:p>
          </p:txBody>
        </p:sp>
      </p:grpSp>
      <p:sp>
        <p:nvSpPr>
          <p:cNvPr id="183304" name="Text Box 10"/>
          <p:cNvSpPr txBox="1">
            <a:spLocks noChangeArrowheads="1"/>
          </p:cNvSpPr>
          <p:nvPr/>
        </p:nvSpPr>
        <p:spPr bwMode="auto">
          <a:xfrm>
            <a:off x="365125" y="5299075"/>
            <a:ext cx="84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Παράδειγμα: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μηχανή Α τρέχει το πρόγραμμα σε 25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ενώ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μηχανή Β το τρέχει σε 50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H A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είναι 2 φορές πιο γρήγορη από την Β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305" name="Text Box 11"/>
          <p:cNvSpPr txBox="1">
            <a:spLocks noChangeArrowheads="1"/>
          </p:cNvSpPr>
          <p:nvPr/>
        </p:nvSpPr>
        <p:spPr bwMode="auto">
          <a:xfrm>
            <a:off x="7239000" y="4013200"/>
            <a:ext cx="15970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/>
              <a:t> SPEED UP</a:t>
            </a:r>
            <a:endParaRPr lang="en-GB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/>
      <p:bldP spid="16179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Λογικές Πύλες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(Logic Gates)  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9CA384-3535-4E0A-9CBD-3606EE2C8CBD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31749" name="Picture 4" descr="NAND με 2 transistor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124200"/>
            <a:ext cx="4227513" cy="3733800"/>
          </a:xfrm>
          <a:noFill/>
        </p:spPr>
      </p:pic>
      <p:sp>
        <p:nvSpPr>
          <p:cNvPr id="31747" name="Rectangle 2" descr="Logic Gates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304800" y="1130300"/>
            <a:ext cx="845819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Χρησιμοποιώντας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πολλά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transistor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φτιάχνουμε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λογικές πύλες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Σχεδιασμός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πύλης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NAND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με 2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transistors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(μώβ τετράγωνα):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0" name="Line 5" descr="transistor"/>
          <p:cNvSpPr>
            <a:spLocks noChangeShapeType="1"/>
          </p:cNvSpPr>
          <p:nvPr/>
        </p:nvSpPr>
        <p:spPr bwMode="auto">
          <a:xfrm flipH="1">
            <a:off x="4267200" y="4724400"/>
            <a:ext cx="2057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6324600" y="4483100"/>
            <a:ext cx="18694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transistor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Αντί για δευτερόλεπτα,  αναφέρουμε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«κύκλους» ρολογιού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clock cycles)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Στην άνοδο του ρολογιού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(tick)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ξεκινά η εκτέλεση κάθε διαδικασίας</a:t>
            </a: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Ένα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ρολόι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GHz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έχει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περίοδο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ρολογιού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107A-27AA-4A08-8E6A-4B572A9D230A}" type="slidenum">
              <a:rPr lang="en-US" smtClean="0"/>
              <a:pPr>
                <a:defRPr/>
              </a:pPr>
              <a:t>180</a:t>
            </a:fld>
            <a:endParaRPr lang="en-US"/>
          </a:p>
        </p:txBody>
      </p:sp>
      <p:graphicFrame>
        <p:nvGraphicFramePr>
          <p:cNvPr id="5" name="Object 4" descr="Απόδοση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8717709"/>
              </p:ext>
            </p:extLst>
          </p:nvPr>
        </p:nvGraphicFramePr>
        <p:xfrm>
          <a:off x="2314576" y="3932239"/>
          <a:ext cx="3136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3" imgW="3136900" imgH="965200" progId="Equation.3">
                  <p:embed/>
                </p:oleObj>
              </mc:Choice>
              <mc:Fallback>
                <p:oleObj name="Equation" r:id="rId3" imgW="3136900" imgH="965200" progId="Equation.3">
                  <p:embed/>
                  <p:pic>
                    <p:nvPicPr>
                      <p:cNvPr id="0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576" y="3932239"/>
                        <a:ext cx="31369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" descr="Απόδοση"/>
          <p:cNvGrpSpPr>
            <a:grpSpLocks/>
          </p:cNvGrpSpPr>
          <p:nvPr/>
        </p:nvGrpSpPr>
        <p:grpSpPr bwMode="auto">
          <a:xfrm>
            <a:off x="1646238" y="3360738"/>
            <a:ext cx="4435475" cy="533400"/>
            <a:chOff x="1037" y="2117"/>
            <a:chExt cx="2794" cy="336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1037" y="2117"/>
              <a:ext cx="2620" cy="148"/>
              <a:chOff x="1037" y="2117"/>
              <a:chExt cx="2620" cy="148"/>
            </a:xfrm>
          </p:grpSpPr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1037" y="2191"/>
                <a:ext cx="262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 flipV="1">
                <a:off x="1173" y="2117"/>
                <a:ext cx="0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 flipV="1">
                <a:off x="1458" y="2117"/>
                <a:ext cx="0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 flipV="1">
                <a:off x="1742" y="2117"/>
                <a:ext cx="0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 flipV="1">
                <a:off x="2026" y="2117"/>
                <a:ext cx="0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V="1">
                <a:off x="2311" y="2117"/>
                <a:ext cx="0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 flipV="1">
                <a:off x="2595" y="2117"/>
                <a:ext cx="0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 flipV="1">
                <a:off x="2879" y="2117"/>
                <a:ext cx="0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 flipV="1">
                <a:off x="3164" y="2117"/>
                <a:ext cx="0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3299" y="2282"/>
              <a:ext cx="532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l-GR" sz="1200" b="1">
                  <a:cs typeface="Arial" pitchFamily="34" charset="0"/>
                </a:rPr>
                <a:t>Χρόνος </a:t>
              </a:r>
              <a:r>
                <a:rPr lang="el-GR" sz="1200" b="1">
                  <a:cs typeface="Arial" pitchFamily="34" charset="0"/>
                  <a:sym typeface="Wingdings" pitchFamily="2" charset="2"/>
                </a:rPr>
                <a:t></a:t>
              </a:r>
              <a:endParaRPr lang="en-US" sz="1200" b="1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2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cycle time = time between ticks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παλμοί)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seconds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= περίοδος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clock rate  (frequency) = cycles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= συχνότητα</a:t>
            </a:r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107A-27AA-4A08-8E6A-4B572A9D230A}" type="slidenum">
              <a:rPr lang="en-US" smtClean="0"/>
              <a:pPr>
                <a:defRPr/>
              </a:pPr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3F0D4-E824-4DF4-9B9A-CEA908E619CD}" type="slidenum">
              <a:rPr lang="en-US"/>
              <a:pPr>
                <a:defRPr/>
              </a:pPr>
              <a:t>182</a:t>
            </a:fld>
            <a:endParaRPr lang="en-US"/>
          </a:p>
        </p:txBody>
      </p:sp>
      <p:sp>
        <p:nvSpPr>
          <p:cNvPr id="1843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(9)</a:t>
            </a:r>
          </a:p>
        </p:txBody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914400"/>
            <a:ext cx="8610600" cy="2033377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>
              <a:buFontTx/>
              <a:buNone/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Συχνότητα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(MHz, GHz)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ποσότητα αντίστροφη της περιόδου (του κύκλου ρολογιού,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cycle time)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l-G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Συχνότητα = 1 / περίοδος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clock rate = 1 / clock cycle</a:t>
            </a:r>
          </a:p>
        </p:txBody>
      </p:sp>
      <p:grpSp>
        <p:nvGrpSpPr>
          <p:cNvPr id="2" name="Group 1" descr="Απόδοση"/>
          <p:cNvGrpSpPr/>
          <p:nvPr/>
        </p:nvGrpSpPr>
        <p:grpSpPr>
          <a:xfrm>
            <a:off x="1143000" y="3200400"/>
            <a:ext cx="6400800" cy="914400"/>
            <a:chOff x="1143000" y="3200400"/>
            <a:chExt cx="6400800" cy="914400"/>
          </a:xfrm>
        </p:grpSpPr>
        <p:sp>
          <p:nvSpPr>
            <p:cNvPr id="184325" name="Line 4"/>
            <p:cNvSpPr>
              <a:spLocks noChangeShapeType="1"/>
            </p:cNvSpPr>
            <p:nvPr/>
          </p:nvSpPr>
          <p:spPr bwMode="auto">
            <a:xfrm>
              <a:off x="1143000" y="3657600"/>
              <a:ext cx="914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26" name="Line 5"/>
            <p:cNvSpPr>
              <a:spLocks noChangeShapeType="1"/>
            </p:cNvSpPr>
            <p:nvPr/>
          </p:nvSpPr>
          <p:spPr bwMode="auto">
            <a:xfrm flipV="1">
              <a:off x="3886200" y="320040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27" name="Line 6"/>
            <p:cNvSpPr>
              <a:spLocks noChangeShapeType="1"/>
            </p:cNvSpPr>
            <p:nvPr/>
          </p:nvSpPr>
          <p:spPr bwMode="auto">
            <a:xfrm>
              <a:off x="2057400" y="3200400"/>
              <a:ext cx="914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28" name="Line 7"/>
            <p:cNvSpPr>
              <a:spLocks noChangeShapeType="1"/>
            </p:cNvSpPr>
            <p:nvPr/>
          </p:nvSpPr>
          <p:spPr bwMode="auto">
            <a:xfrm flipV="1">
              <a:off x="2057400" y="320040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29" name="Line 8"/>
            <p:cNvSpPr>
              <a:spLocks noChangeShapeType="1"/>
            </p:cNvSpPr>
            <p:nvPr/>
          </p:nvSpPr>
          <p:spPr bwMode="auto">
            <a:xfrm>
              <a:off x="2971800" y="3657600"/>
              <a:ext cx="914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30" name="Line 9"/>
            <p:cNvSpPr>
              <a:spLocks noChangeShapeType="1"/>
            </p:cNvSpPr>
            <p:nvPr/>
          </p:nvSpPr>
          <p:spPr bwMode="auto">
            <a:xfrm flipV="1">
              <a:off x="2971800" y="320040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31" name="Line 10"/>
            <p:cNvSpPr>
              <a:spLocks noChangeShapeType="1"/>
            </p:cNvSpPr>
            <p:nvPr/>
          </p:nvSpPr>
          <p:spPr bwMode="auto">
            <a:xfrm>
              <a:off x="3886200" y="3200400"/>
              <a:ext cx="914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32" name="Line 11"/>
            <p:cNvSpPr>
              <a:spLocks noChangeShapeType="1"/>
            </p:cNvSpPr>
            <p:nvPr/>
          </p:nvSpPr>
          <p:spPr bwMode="auto">
            <a:xfrm flipV="1">
              <a:off x="4800600" y="320040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33" name="Line 12"/>
            <p:cNvSpPr>
              <a:spLocks noChangeShapeType="1"/>
            </p:cNvSpPr>
            <p:nvPr/>
          </p:nvSpPr>
          <p:spPr bwMode="auto">
            <a:xfrm>
              <a:off x="4800600" y="3657600"/>
              <a:ext cx="914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34" name="Line 13"/>
            <p:cNvSpPr>
              <a:spLocks noChangeShapeType="1"/>
            </p:cNvSpPr>
            <p:nvPr/>
          </p:nvSpPr>
          <p:spPr bwMode="auto">
            <a:xfrm flipV="1">
              <a:off x="5715000" y="320040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35" name="Line 14"/>
            <p:cNvSpPr>
              <a:spLocks noChangeShapeType="1"/>
            </p:cNvSpPr>
            <p:nvPr/>
          </p:nvSpPr>
          <p:spPr bwMode="auto">
            <a:xfrm>
              <a:off x="5715000" y="3200400"/>
              <a:ext cx="914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36" name="Line 15"/>
            <p:cNvSpPr>
              <a:spLocks noChangeShapeType="1"/>
            </p:cNvSpPr>
            <p:nvPr/>
          </p:nvSpPr>
          <p:spPr bwMode="auto">
            <a:xfrm flipV="1">
              <a:off x="6629400" y="320040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37" name="Line 16"/>
            <p:cNvSpPr>
              <a:spLocks noChangeShapeType="1"/>
            </p:cNvSpPr>
            <p:nvPr/>
          </p:nvSpPr>
          <p:spPr bwMode="auto">
            <a:xfrm>
              <a:off x="6629400" y="3657600"/>
              <a:ext cx="914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38" name="Line 17"/>
            <p:cNvSpPr>
              <a:spLocks noChangeShapeType="1"/>
            </p:cNvSpPr>
            <p:nvPr/>
          </p:nvSpPr>
          <p:spPr bwMode="auto">
            <a:xfrm>
              <a:off x="2971800" y="3810000"/>
              <a:ext cx="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39" name="Line 18"/>
            <p:cNvSpPr>
              <a:spLocks noChangeShapeType="1"/>
            </p:cNvSpPr>
            <p:nvPr/>
          </p:nvSpPr>
          <p:spPr bwMode="auto">
            <a:xfrm>
              <a:off x="4800600" y="3810000"/>
              <a:ext cx="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40" name="Text Box 19"/>
            <p:cNvSpPr txBox="1">
              <a:spLocks noChangeArrowheads="1"/>
            </p:cNvSpPr>
            <p:nvPr/>
          </p:nvSpPr>
          <p:spPr bwMode="auto">
            <a:xfrm>
              <a:off x="3124200" y="3810000"/>
              <a:ext cx="160020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l-GR" sz="1400" b="1">
                  <a:latin typeface="Arial" pitchFamily="34" charset="0"/>
                  <a:cs typeface="Arial" pitchFamily="34" charset="0"/>
                </a:rPr>
                <a:t>      περίοδος</a:t>
              </a:r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341" name="Line 20"/>
            <p:cNvSpPr>
              <a:spLocks noChangeShapeType="1"/>
            </p:cNvSpPr>
            <p:nvPr/>
          </p:nvSpPr>
          <p:spPr bwMode="auto">
            <a:xfrm flipH="1">
              <a:off x="2971800" y="3962400"/>
              <a:ext cx="381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4342" name="Line 21"/>
            <p:cNvSpPr>
              <a:spLocks noChangeShapeType="1"/>
            </p:cNvSpPr>
            <p:nvPr/>
          </p:nvSpPr>
          <p:spPr bwMode="auto">
            <a:xfrm>
              <a:off x="4419600" y="3962400"/>
              <a:ext cx="381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1510" name="Text Box 22"/>
          <p:cNvSpPr txBox="1">
            <a:spLocks noChangeArrowheads="1"/>
          </p:cNvSpPr>
          <p:nvPr/>
        </p:nvSpPr>
        <p:spPr bwMode="auto">
          <a:xfrm>
            <a:off x="2362200" y="4191000"/>
            <a:ext cx="5943600" cy="21236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10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nsec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clock cycle  =&gt;  100 MHz clock </a:t>
            </a:r>
            <a:endParaRPr lang="el-GR" sz="240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l-G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5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nsec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clock cycle  =&gt;  200 MHz clock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500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psec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clock cycle =&gt;     2 GHz clock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250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psec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clock cycle =&gt;     4 GHz clock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10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0322A-529F-4936-8E10-9FFF113BB864}" type="slidenum">
              <a:rPr lang="en-US"/>
              <a:pPr>
                <a:defRPr/>
              </a:pPr>
              <a:t>183</a:t>
            </a:fld>
            <a:endParaRPr lang="en-US"/>
          </a:p>
        </p:txBody>
      </p:sp>
      <p:sp>
        <p:nvSpPr>
          <p:cNvPr id="185347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(10)</a:t>
            </a:r>
          </a:p>
        </p:txBody>
      </p:sp>
      <p:grpSp>
        <p:nvGrpSpPr>
          <p:cNvPr id="2" name="Group 1" descr="Απόδοση"/>
          <p:cNvGrpSpPr/>
          <p:nvPr/>
        </p:nvGrpSpPr>
        <p:grpSpPr>
          <a:xfrm>
            <a:off x="684213" y="2281238"/>
            <a:ext cx="7559675" cy="2159218"/>
            <a:chOff x="684213" y="2281238"/>
            <a:chExt cx="7559675" cy="2159218"/>
          </a:xfrm>
        </p:grpSpPr>
        <p:sp>
          <p:nvSpPr>
            <p:cNvPr id="185348" name="Line 5"/>
            <p:cNvSpPr>
              <a:spLocks noChangeShapeType="1"/>
            </p:cNvSpPr>
            <p:nvPr/>
          </p:nvSpPr>
          <p:spPr bwMode="auto">
            <a:xfrm>
              <a:off x="2627313" y="2493963"/>
              <a:ext cx="17287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49" name="Line 6"/>
            <p:cNvSpPr>
              <a:spLocks noChangeShapeType="1"/>
            </p:cNvSpPr>
            <p:nvPr/>
          </p:nvSpPr>
          <p:spPr bwMode="auto">
            <a:xfrm>
              <a:off x="2627313" y="2565400"/>
              <a:ext cx="0" cy="1655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50" name="Line 7"/>
            <p:cNvSpPr>
              <a:spLocks noChangeShapeType="1"/>
            </p:cNvSpPr>
            <p:nvPr/>
          </p:nvSpPr>
          <p:spPr bwMode="auto">
            <a:xfrm>
              <a:off x="4356100" y="2565400"/>
              <a:ext cx="0" cy="1655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51" name="Line 8"/>
            <p:cNvSpPr>
              <a:spLocks noChangeShapeType="1"/>
            </p:cNvSpPr>
            <p:nvPr/>
          </p:nvSpPr>
          <p:spPr bwMode="auto">
            <a:xfrm>
              <a:off x="6083300" y="2565400"/>
              <a:ext cx="0" cy="1655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52" name="Line 9"/>
            <p:cNvSpPr>
              <a:spLocks noChangeShapeType="1"/>
            </p:cNvSpPr>
            <p:nvPr/>
          </p:nvSpPr>
          <p:spPr bwMode="auto">
            <a:xfrm>
              <a:off x="7812088" y="2565400"/>
              <a:ext cx="0" cy="1655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53" name="Line 10"/>
            <p:cNvSpPr>
              <a:spLocks noChangeShapeType="1"/>
            </p:cNvSpPr>
            <p:nvPr/>
          </p:nvSpPr>
          <p:spPr bwMode="auto">
            <a:xfrm>
              <a:off x="2627313" y="2709863"/>
              <a:ext cx="863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54" name="Line 11"/>
            <p:cNvSpPr>
              <a:spLocks noChangeShapeType="1"/>
            </p:cNvSpPr>
            <p:nvPr/>
          </p:nvSpPr>
          <p:spPr bwMode="auto">
            <a:xfrm>
              <a:off x="2627313" y="2709863"/>
              <a:ext cx="0" cy="287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55" name="Line 12"/>
            <p:cNvSpPr>
              <a:spLocks noChangeShapeType="1"/>
            </p:cNvSpPr>
            <p:nvPr/>
          </p:nvSpPr>
          <p:spPr bwMode="auto">
            <a:xfrm>
              <a:off x="3490913" y="2709863"/>
              <a:ext cx="0" cy="287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56" name="Line 13"/>
            <p:cNvSpPr>
              <a:spLocks noChangeShapeType="1"/>
            </p:cNvSpPr>
            <p:nvPr/>
          </p:nvSpPr>
          <p:spPr bwMode="auto">
            <a:xfrm>
              <a:off x="3490913" y="2997200"/>
              <a:ext cx="863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57" name="Line 14"/>
            <p:cNvSpPr>
              <a:spLocks noChangeShapeType="1"/>
            </p:cNvSpPr>
            <p:nvPr/>
          </p:nvSpPr>
          <p:spPr bwMode="auto">
            <a:xfrm>
              <a:off x="2339975" y="2997200"/>
              <a:ext cx="2873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58" name="Line 15"/>
            <p:cNvSpPr>
              <a:spLocks noChangeShapeType="1"/>
            </p:cNvSpPr>
            <p:nvPr/>
          </p:nvSpPr>
          <p:spPr bwMode="auto">
            <a:xfrm>
              <a:off x="4356100" y="2709863"/>
              <a:ext cx="863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59" name="Line 16"/>
            <p:cNvSpPr>
              <a:spLocks noChangeShapeType="1"/>
            </p:cNvSpPr>
            <p:nvPr/>
          </p:nvSpPr>
          <p:spPr bwMode="auto">
            <a:xfrm>
              <a:off x="4356100" y="2709863"/>
              <a:ext cx="0" cy="287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60" name="Line 17"/>
            <p:cNvSpPr>
              <a:spLocks noChangeShapeType="1"/>
            </p:cNvSpPr>
            <p:nvPr/>
          </p:nvSpPr>
          <p:spPr bwMode="auto">
            <a:xfrm>
              <a:off x="5219700" y="2709863"/>
              <a:ext cx="0" cy="287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61" name="Line 18"/>
            <p:cNvSpPr>
              <a:spLocks noChangeShapeType="1"/>
            </p:cNvSpPr>
            <p:nvPr/>
          </p:nvSpPr>
          <p:spPr bwMode="auto">
            <a:xfrm>
              <a:off x="5219700" y="2997200"/>
              <a:ext cx="863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62" name="Line 19"/>
            <p:cNvSpPr>
              <a:spLocks noChangeShapeType="1"/>
            </p:cNvSpPr>
            <p:nvPr/>
          </p:nvSpPr>
          <p:spPr bwMode="auto">
            <a:xfrm>
              <a:off x="6083300" y="2709863"/>
              <a:ext cx="863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63" name="Line 20"/>
            <p:cNvSpPr>
              <a:spLocks noChangeShapeType="1"/>
            </p:cNvSpPr>
            <p:nvPr/>
          </p:nvSpPr>
          <p:spPr bwMode="auto">
            <a:xfrm>
              <a:off x="6083300" y="2709863"/>
              <a:ext cx="0" cy="287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64" name="Line 21"/>
            <p:cNvSpPr>
              <a:spLocks noChangeShapeType="1"/>
            </p:cNvSpPr>
            <p:nvPr/>
          </p:nvSpPr>
          <p:spPr bwMode="auto">
            <a:xfrm>
              <a:off x="6946900" y="2709863"/>
              <a:ext cx="0" cy="287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65" name="Line 22"/>
            <p:cNvSpPr>
              <a:spLocks noChangeShapeType="1"/>
            </p:cNvSpPr>
            <p:nvPr/>
          </p:nvSpPr>
          <p:spPr bwMode="auto">
            <a:xfrm>
              <a:off x="6946900" y="2997200"/>
              <a:ext cx="863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66" name="Line 23"/>
            <p:cNvSpPr>
              <a:spLocks noChangeShapeType="1"/>
            </p:cNvSpPr>
            <p:nvPr/>
          </p:nvSpPr>
          <p:spPr bwMode="auto">
            <a:xfrm>
              <a:off x="7812088" y="2709863"/>
              <a:ext cx="0" cy="287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67" name="Line 24"/>
            <p:cNvSpPr>
              <a:spLocks noChangeShapeType="1"/>
            </p:cNvSpPr>
            <p:nvPr/>
          </p:nvSpPr>
          <p:spPr bwMode="auto">
            <a:xfrm>
              <a:off x="7812088" y="2709863"/>
              <a:ext cx="2873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68" name="Freeform 25"/>
            <p:cNvSpPr>
              <a:spLocks/>
            </p:cNvSpPr>
            <p:nvPr/>
          </p:nvSpPr>
          <p:spPr bwMode="auto">
            <a:xfrm>
              <a:off x="4211638" y="3789363"/>
              <a:ext cx="288925" cy="287337"/>
            </a:xfrm>
            <a:custGeom>
              <a:avLst/>
              <a:gdLst>
                <a:gd name="T0" fmla="*/ 0 w 182"/>
                <a:gd name="T1" fmla="*/ 2147483647 h 181"/>
                <a:gd name="T2" fmla="*/ 2147483647 w 182"/>
                <a:gd name="T3" fmla="*/ 0 h 181"/>
                <a:gd name="T4" fmla="*/ 2147483647 w 182"/>
                <a:gd name="T5" fmla="*/ 0 h 181"/>
                <a:gd name="T6" fmla="*/ 2147483647 w 182"/>
                <a:gd name="T7" fmla="*/ 2147483647 h 181"/>
                <a:gd name="T8" fmla="*/ 2147483647 w 182"/>
                <a:gd name="T9" fmla="*/ 2147483647 h 181"/>
                <a:gd name="T10" fmla="*/ 2147483647 w 182"/>
                <a:gd name="T11" fmla="*/ 2147483647 h 181"/>
                <a:gd name="T12" fmla="*/ 0 w 182"/>
                <a:gd name="T13" fmla="*/ 2147483647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2"/>
                <a:gd name="T22" fmla="*/ 0 h 181"/>
                <a:gd name="T23" fmla="*/ 182 w 182"/>
                <a:gd name="T24" fmla="*/ 181 h 1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2" h="181">
                  <a:moveTo>
                    <a:pt x="0" y="91"/>
                  </a:moveTo>
                  <a:lnTo>
                    <a:pt x="46" y="0"/>
                  </a:lnTo>
                  <a:lnTo>
                    <a:pt x="136" y="0"/>
                  </a:lnTo>
                  <a:lnTo>
                    <a:pt x="182" y="91"/>
                  </a:lnTo>
                  <a:lnTo>
                    <a:pt x="136" y="181"/>
                  </a:lnTo>
                  <a:lnTo>
                    <a:pt x="46" y="18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69" name="Freeform 26"/>
            <p:cNvSpPr>
              <a:spLocks/>
            </p:cNvSpPr>
            <p:nvPr/>
          </p:nvSpPr>
          <p:spPr bwMode="auto">
            <a:xfrm>
              <a:off x="5940425" y="3789363"/>
              <a:ext cx="288925" cy="287337"/>
            </a:xfrm>
            <a:custGeom>
              <a:avLst/>
              <a:gdLst>
                <a:gd name="T0" fmla="*/ 0 w 182"/>
                <a:gd name="T1" fmla="*/ 2147483647 h 181"/>
                <a:gd name="T2" fmla="*/ 2147483647 w 182"/>
                <a:gd name="T3" fmla="*/ 0 h 181"/>
                <a:gd name="T4" fmla="*/ 2147483647 w 182"/>
                <a:gd name="T5" fmla="*/ 0 h 181"/>
                <a:gd name="T6" fmla="*/ 2147483647 w 182"/>
                <a:gd name="T7" fmla="*/ 2147483647 h 181"/>
                <a:gd name="T8" fmla="*/ 2147483647 w 182"/>
                <a:gd name="T9" fmla="*/ 2147483647 h 181"/>
                <a:gd name="T10" fmla="*/ 2147483647 w 182"/>
                <a:gd name="T11" fmla="*/ 2147483647 h 181"/>
                <a:gd name="T12" fmla="*/ 0 w 182"/>
                <a:gd name="T13" fmla="*/ 2147483647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2"/>
                <a:gd name="T22" fmla="*/ 0 h 181"/>
                <a:gd name="T23" fmla="*/ 182 w 182"/>
                <a:gd name="T24" fmla="*/ 181 h 1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2" h="181">
                  <a:moveTo>
                    <a:pt x="0" y="91"/>
                  </a:moveTo>
                  <a:lnTo>
                    <a:pt x="46" y="0"/>
                  </a:lnTo>
                  <a:lnTo>
                    <a:pt x="136" y="0"/>
                  </a:lnTo>
                  <a:lnTo>
                    <a:pt x="182" y="91"/>
                  </a:lnTo>
                  <a:lnTo>
                    <a:pt x="136" y="181"/>
                  </a:lnTo>
                  <a:lnTo>
                    <a:pt x="46" y="18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70" name="Freeform 27"/>
            <p:cNvSpPr>
              <a:spLocks/>
            </p:cNvSpPr>
            <p:nvPr/>
          </p:nvSpPr>
          <p:spPr bwMode="auto">
            <a:xfrm>
              <a:off x="7667625" y="3789363"/>
              <a:ext cx="288925" cy="287337"/>
            </a:xfrm>
            <a:custGeom>
              <a:avLst/>
              <a:gdLst>
                <a:gd name="T0" fmla="*/ 0 w 182"/>
                <a:gd name="T1" fmla="*/ 2147483647 h 181"/>
                <a:gd name="T2" fmla="*/ 2147483647 w 182"/>
                <a:gd name="T3" fmla="*/ 0 h 181"/>
                <a:gd name="T4" fmla="*/ 2147483647 w 182"/>
                <a:gd name="T5" fmla="*/ 0 h 181"/>
                <a:gd name="T6" fmla="*/ 2147483647 w 182"/>
                <a:gd name="T7" fmla="*/ 2147483647 h 181"/>
                <a:gd name="T8" fmla="*/ 2147483647 w 182"/>
                <a:gd name="T9" fmla="*/ 2147483647 h 181"/>
                <a:gd name="T10" fmla="*/ 2147483647 w 182"/>
                <a:gd name="T11" fmla="*/ 2147483647 h 181"/>
                <a:gd name="T12" fmla="*/ 0 w 182"/>
                <a:gd name="T13" fmla="*/ 2147483647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2"/>
                <a:gd name="T22" fmla="*/ 0 h 181"/>
                <a:gd name="T23" fmla="*/ 182 w 182"/>
                <a:gd name="T24" fmla="*/ 181 h 1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2" h="181">
                  <a:moveTo>
                    <a:pt x="0" y="91"/>
                  </a:moveTo>
                  <a:lnTo>
                    <a:pt x="46" y="0"/>
                  </a:lnTo>
                  <a:lnTo>
                    <a:pt x="136" y="0"/>
                  </a:lnTo>
                  <a:lnTo>
                    <a:pt x="182" y="91"/>
                  </a:lnTo>
                  <a:lnTo>
                    <a:pt x="136" y="181"/>
                  </a:lnTo>
                  <a:lnTo>
                    <a:pt x="46" y="18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71" name="Line 28"/>
            <p:cNvSpPr>
              <a:spLocks noChangeShapeType="1"/>
            </p:cNvSpPr>
            <p:nvPr/>
          </p:nvSpPr>
          <p:spPr bwMode="auto">
            <a:xfrm>
              <a:off x="2339975" y="4221163"/>
              <a:ext cx="59039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72" name="Line 29"/>
            <p:cNvSpPr>
              <a:spLocks noChangeShapeType="1"/>
            </p:cNvSpPr>
            <p:nvPr/>
          </p:nvSpPr>
          <p:spPr bwMode="auto">
            <a:xfrm flipV="1">
              <a:off x="2339975" y="2565400"/>
              <a:ext cx="0" cy="1655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73" name="Text Box 30"/>
            <p:cNvSpPr txBox="1">
              <a:spLocks noChangeArrowheads="1"/>
            </p:cNvSpPr>
            <p:nvPr/>
          </p:nvSpPr>
          <p:spPr bwMode="auto">
            <a:xfrm>
              <a:off x="684213" y="2714625"/>
              <a:ext cx="16129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dirty="0">
                  <a:latin typeface="Arial" pitchFamily="34" charset="0"/>
                  <a:cs typeface="Arial" pitchFamily="34" charset="0"/>
                </a:rPr>
                <a:t>Clock (cycles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)</a:t>
              </a:r>
              <a:endParaRPr lang="en-AU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374" name="Text Box 31"/>
            <p:cNvSpPr txBox="1">
              <a:spLocks noChangeArrowheads="1"/>
            </p:cNvSpPr>
            <p:nvPr/>
          </p:nvSpPr>
          <p:spPr bwMode="auto">
            <a:xfrm>
              <a:off x="684213" y="3146425"/>
              <a:ext cx="187307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800" dirty="0">
                  <a:latin typeface="Arial" pitchFamily="34" charset="0"/>
                  <a:cs typeface="Arial" pitchFamily="34" charset="0"/>
                </a:rPr>
                <a:t>Μετάδοση </a:t>
              </a:r>
              <a:r>
                <a:rPr lang="en-US" sz="1800" dirty="0">
                  <a:latin typeface="Arial" pitchFamily="34" charset="0"/>
                  <a:cs typeface="Arial" pitchFamily="34" charset="0"/>
                </a:rPr>
                <a:t>data</a:t>
              </a:r>
              <a:endParaRPr lang="el-GR" sz="1800" dirty="0">
                <a:latin typeface="Arial" pitchFamily="34" charset="0"/>
                <a:cs typeface="Arial" pitchFamily="34" charset="0"/>
              </a:endParaRPr>
            </a:p>
            <a:p>
              <a:pPr eaLnBrk="0" hangingPunct="0"/>
              <a:r>
                <a:rPr lang="el-GR" sz="1800" dirty="0">
                  <a:latin typeface="Arial" pitchFamily="34" charset="0"/>
                  <a:cs typeface="Arial" pitchFamily="34" charset="0"/>
                </a:rPr>
                <a:t>και υπολογισμός</a:t>
              </a:r>
              <a:endParaRPr lang="en-AU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375" name="Text Box 32"/>
            <p:cNvSpPr txBox="1">
              <a:spLocks noChangeArrowheads="1"/>
            </p:cNvSpPr>
            <p:nvPr/>
          </p:nvSpPr>
          <p:spPr bwMode="auto">
            <a:xfrm>
              <a:off x="684213" y="3794125"/>
              <a:ext cx="176426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800" dirty="0">
                  <a:latin typeface="Arial" pitchFamily="34" charset="0"/>
                  <a:cs typeface="Arial" pitchFamily="34" charset="0"/>
                </a:rPr>
                <a:t>Ανανέωση </a:t>
              </a:r>
              <a:r>
                <a:rPr lang="en-US" sz="1800" dirty="0">
                  <a:latin typeface="Arial" pitchFamily="34" charset="0"/>
                  <a:cs typeface="Arial" pitchFamily="34" charset="0"/>
                </a:rPr>
                <a:t>data</a:t>
              </a:r>
              <a:endParaRPr lang="el-GR" sz="1800" dirty="0">
                <a:latin typeface="Arial" pitchFamily="34" charset="0"/>
                <a:cs typeface="Arial" pitchFamily="34" charset="0"/>
              </a:endParaRPr>
            </a:p>
            <a:p>
              <a:pPr eaLnBrk="0" hangingPunct="0"/>
              <a:r>
                <a:rPr lang="el-GR" sz="1800" dirty="0">
                  <a:latin typeface="Arial" pitchFamily="34" charset="0"/>
                  <a:cs typeface="Arial" pitchFamily="34" charset="0"/>
                </a:rPr>
                <a:t>σε </a:t>
              </a:r>
              <a:r>
                <a:rPr lang="en-US" sz="1800" dirty="0">
                  <a:latin typeface="Arial" pitchFamily="34" charset="0"/>
                  <a:cs typeface="Arial" pitchFamily="34" charset="0"/>
                </a:rPr>
                <a:t>flip flops</a:t>
              </a:r>
              <a:endParaRPr lang="en-AU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376" name="Rectangle 33"/>
            <p:cNvSpPr>
              <a:spLocks noChangeArrowheads="1"/>
            </p:cNvSpPr>
            <p:nvPr/>
          </p:nvSpPr>
          <p:spPr bwMode="auto">
            <a:xfrm>
              <a:off x="2916238" y="2420938"/>
              <a:ext cx="1150937" cy="1444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5377" name="Text Box 34"/>
            <p:cNvSpPr txBox="1">
              <a:spLocks noChangeArrowheads="1"/>
            </p:cNvSpPr>
            <p:nvPr/>
          </p:nvSpPr>
          <p:spPr bwMode="auto">
            <a:xfrm>
              <a:off x="2843213" y="2281238"/>
              <a:ext cx="13112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latin typeface="Arial" pitchFamily="34" charset="0"/>
                  <a:cs typeface="Arial" pitchFamily="34" charset="0"/>
                </a:rPr>
                <a:t>Clock period</a:t>
              </a:r>
              <a:endParaRPr lang="en-AU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378" name="Freeform 35"/>
            <p:cNvSpPr>
              <a:spLocks/>
            </p:cNvSpPr>
            <p:nvPr/>
          </p:nvSpPr>
          <p:spPr bwMode="auto">
            <a:xfrm>
              <a:off x="4356100" y="3284538"/>
              <a:ext cx="1727200" cy="287337"/>
            </a:xfrm>
            <a:custGeom>
              <a:avLst/>
              <a:gdLst>
                <a:gd name="T0" fmla="*/ 0 w 1088"/>
                <a:gd name="T1" fmla="*/ 2147483647 h 181"/>
                <a:gd name="T2" fmla="*/ 2147483647 w 1088"/>
                <a:gd name="T3" fmla="*/ 0 h 181"/>
                <a:gd name="T4" fmla="*/ 2147483647 w 1088"/>
                <a:gd name="T5" fmla="*/ 0 h 181"/>
                <a:gd name="T6" fmla="*/ 2147483647 w 1088"/>
                <a:gd name="T7" fmla="*/ 2147483647 h 181"/>
                <a:gd name="T8" fmla="*/ 2147483647 w 1088"/>
                <a:gd name="T9" fmla="*/ 2147483647 h 181"/>
                <a:gd name="T10" fmla="*/ 2147483647 w 1088"/>
                <a:gd name="T11" fmla="*/ 2147483647 h 181"/>
                <a:gd name="T12" fmla="*/ 0 w 1088"/>
                <a:gd name="T13" fmla="*/ 2147483647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8"/>
                <a:gd name="T22" fmla="*/ 0 h 181"/>
                <a:gd name="T23" fmla="*/ 1088 w 1088"/>
                <a:gd name="T24" fmla="*/ 181 h 1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8" h="181">
                  <a:moveTo>
                    <a:pt x="0" y="90"/>
                  </a:moveTo>
                  <a:lnTo>
                    <a:pt x="45" y="0"/>
                  </a:lnTo>
                  <a:lnTo>
                    <a:pt x="1043" y="0"/>
                  </a:lnTo>
                  <a:lnTo>
                    <a:pt x="1088" y="90"/>
                  </a:lnTo>
                  <a:lnTo>
                    <a:pt x="1043" y="181"/>
                  </a:lnTo>
                  <a:lnTo>
                    <a:pt x="45" y="181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79" name="Freeform 36"/>
            <p:cNvSpPr>
              <a:spLocks/>
            </p:cNvSpPr>
            <p:nvPr/>
          </p:nvSpPr>
          <p:spPr bwMode="auto">
            <a:xfrm>
              <a:off x="2627313" y="3284538"/>
              <a:ext cx="1727200" cy="287337"/>
            </a:xfrm>
            <a:custGeom>
              <a:avLst/>
              <a:gdLst>
                <a:gd name="T0" fmla="*/ 0 w 1088"/>
                <a:gd name="T1" fmla="*/ 2147483647 h 181"/>
                <a:gd name="T2" fmla="*/ 2147483647 w 1088"/>
                <a:gd name="T3" fmla="*/ 0 h 181"/>
                <a:gd name="T4" fmla="*/ 2147483647 w 1088"/>
                <a:gd name="T5" fmla="*/ 0 h 181"/>
                <a:gd name="T6" fmla="*/ 2147483647 w 1088"/>
                <a:gd name="T7" fmla="*/ 2147483647 h 181"/>
                <a:gd name="T8" fmla="*/ 2147483647 w 1088"/>
                <a:gd name="T9" fmla="*/ 2147483647 h 181"/>
                <a:gd name="T10" fmla="*/ 2147483647 w 1088"/>
                <a:gd name="T11" fmla="*/ 2147483647 h 181"/>
                <a:gd name="T12" fmla="*/ 0 w 1088"/>
                <a:gd name="T13" fmla="*/ 2147483647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8"/>
                <a:gd name="T22" fmla="*/ 0 h 181"/>
                <a:gd name="T23" fmla="*/ 1088 w 1088"/>
                <a:gd name="T24" fmla="*/ 181 h 1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8" h="181">
                  <a:moveTo>
                    <a:pt x="0" y="90"/>
                  </a:moveTo>
                  <a:lnTo>
                    <a:pt x="45" y="0"/>
                  </a:lnTo>
                  <a:lnTo>
                    <a:pt x="1043" y="0"/>
                  </a:lnTo>
                  <a:lnTo>
                    <a:pt x="1088" y="90"/>
                  </a:lnTo>
                  <a:lnTo>
                    <a:pt x="1043" y="181"/>
                  </a:lnTo>
                  <a:lnTo>
                    <a:pt x="45" y="181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80" name="Freeform 37"/>
            <p:cNvSpPr>
              <a:spLocks/>
            </p:cNvSpPr>
            <p:nvPr/>
          </p:nvSpPr>
          <p:spPr bwMode="auto">
            <a:xfrm>
              <a:off x="6083300" y="3284538"/>
              <a:ext cx="1727200" cy="287337"/>
            </a:xfrm>
            <a:custGeom>
              <a:avLst/>
              <a:gdLst>
                <a:gd name="T0" fmla="*/ 0 w 1088"/>
                <a:gd name="T1" fmla="*/ 2147483647 h 181"/>
                <a:gd name="T2" fmla="*/ 2147483647 w 1088"/>
                <a:gd name="T3" fmla="*/ 0 h 181"/>
                <a:gd name="T4" fmla="*/ 2147483647 w 1088"/>
                <a:gd name="T5" fmla="*/ 0 h 181"/>
                <a:gd name="T6" fmla="*/ 2147483647 w 1088"/>
                <a:gd name="T7" fmla="*/ 2147483647 h 181"/>
                <a:gd name="T8" fmla="*/ 2147483647 w 1088"/>
                <a:gd name="T9" fmla="*/ 2147483647 h 181"/>
                <a:gd name="T10" fmla="*/ 2147483647 w 1088"/>
                <a:gd name="T11" fmla="*/ 2147483647 h 181"/>
                <a:gd name="T12" fmla="*/ 0 w 1088"/>
                <a:gd name="T13" fmla="*/ 2147483647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8"/>
                <a:gd name="T22" fmla="*/ 0 h 181"/>
                <a:gd name="T23" fmla="*/ 1088 w 1088"/>
                <a:gd name="T24" fmla="*/ 181 h 1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8" h="181">
                  <a:moveTo>
                    <a:pt x="0" y="90"/>
                  </a:moveTo>
                  <a:lnTo>
                    <a:pt x="45" y="0"/>
                  </a:lnTo>
                  <a:lnTo>
                    <a:pt x="1043" y="0"/>
                  </a:lnTo>
                  <a:lnTo>
                    <a:pt x="1088" y="90"/>
                  </a:lnTo>
                  <a:lnTo>
                    <a:pt x="1043" y="181"/>
                  </a:lnTo>
                  <a:lnTo>
                    <a:pt x="45" y="181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73" name="Group 4" descr="Απόδοση"/>
          <p:cNvGrpSpPr>
            <a:grpSpLocks/>
          </p:cNvGrpSpPr>
          <p:nvPr/>
        </p:nvGrpSpPr>
        <p:grpSpPr bwMode="auto">
          <a:xfrm>
            <a:off x="2608262" y="2183535"/>
            <a:ext cx="4159250" cy="2368550"/>
            <a:chOff x="1085" y="1157"/>
            <a:chExt cx="2620" cy="1588"/>
          </a:xfrm>
        </p:grpSpPr>
        <p:sp>
          <p:nvSpPr>
            <p:cNvPr id="186375" name="Line 5"/>
            <p:cNvSpPr>
              <a:spLocks noChangeShapeType="1"/>
            </p:cNvSpPr>
            <p:nvPr/>
          </p:nvSpPr>
          <p:spPr bwMode="auto">
            <a:xfrm>
              <a:off x="1085" y="2671"/>
              <a:ext cx="262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376" name="Line 6"/>
            <p:cNvSpPr>
              <a:spLocks noChangeShapeType="1"/>
            </p:cNvSpPr>
            <p:nvPr/>
          </p:nvSpPr>
          <p:spPr bwMode="auto">
            <a:xfrm flipV="1">
              <a:off x="1221" y="2597"/>
              <a:ext cx="0" cy="1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377" name="Line 7"/>
            <p:cNvSpPr>
              <a:spLocks noChangeShapeType="1"/>
            </p:cNvSpPr>
            <p:nvPr/>
          </p:nvSpPr>
          <p:spPr bwMode="auto">
            <a:xfrm flipV="1">
              <a:off x="1506" y="2597"/>
              <a:ext cx="0" cy="1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378" name="Line 8"/>
            <p:cNvSpPr>
              <a:spLocks noChangeShapeType="1"/>
            </p:cNvSpPr>
            <p:nvPr/>
          </p:nvSpPr>
          <p:spPr bwMode="auto">
            <a:xfrm flipV="1">
              <a:off x="1790" y="2597"/>
              <a:ext cx="0" cy="1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379" name="Line 9"/>
            <p:cNvSpPr>
              <a:spLocks noChangeShapeType="1"/>
            </p:cNvSpPr>
            <p:nvPr/>
          </p:nvSpPr>
          <p:spPr bwMode="auto">
            <a:xfrm flipV="1">
              <a:off x="2074" y="2597"/>
              <a:ext cx="0" cy="1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380" name="Line 10"/>
            <p:cNvSpPr>
              <a:spLocks noChangeShapeType="1"/>
            </p:cNvSpPr>
            <p:nvPr/>
          </p:nvSpPr>
          <p:spPr bwMode="auto">
            <a:xfrm flipV="1">
              <a:off x="2359" y="2597"/>
              <a:ext cx="0" cy="1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381" name="Line 11"/>
            <p:cNvSpPr>
              <a:spLocks noChangeShapeType="1"/>
            </p:cNvSpPr>
            <p:nvPr/>
          </p:nvSpPr>
          <p:spPr bwMode="auto">
            <a:xfrm flipV="1">
              <a:off x="2643" y="2597"/>
              <a:ext cx="0" cy="1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382" name="Line 12"/>
            <p:cNvSpPr>
              <a:spLocks noChangeShapeType="1"/>
            </p:cNvSpPr>
            <p:nvPr/>
          </p:nvSpPr>
          <p:spPr bwMode="auto">
            <a:xfrm flipV="1">
              <a:off x="2927" y="2597"/>
              <a:ext cx="0" cy="1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383" name="Line 13"/>
            <p:cNvSpPr>
              <a:spLocks noChangeShapeType="1"/>
            </p:cNvSpPr>
            <p:nvPr/>
          </p:nvSpPr>
          <p:spPr bwMode="auto">
            <a:xfrm flipV="1">
              <a:off x="3212" y="2597"/>
              <a:ext cx="0" cy="1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384" name="Rectangle 14"/>
            <p:cNvSpPr>
              <a:spLocks noChangeArrowheads="1"/>
            </p:cNvSpPr>
            <p:nvPr/>
          </p:nvSpPr>
          <p:spPr bwMode="auto">
            <a:xfrm rot="-5400000">
              <a:off x="874" y="1551"/>
              <a:ext cx="1034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1st </a:t>
              </a:r>
              <a:r>
                <a:rPr lang="el-GR" sz="1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εντολή</a:t>
              </a:r>
              <a:endPara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5" name="Rectangle 15"/>
            <p:cNvSpPr>
              <a:spLocks noChangeArrowheads="1"/>
            </p:cNvSpPr>
            <p:nvPr/>
          </p:nvSpPr>
          <p:spPr bwMode="auto">
            <a:xfrm rot="-5400000">
              <a:off x="1158" y="1551"/>
              <a:ext cx="1034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2nd </a:t>
              </a:r>
              <a:r>
                <a:rPr lang="el-GR" sz="1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εντολή</a:t>
              </a:r>
              <a:endPara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6" name="Rectangle 16"/>
            <p:cNvSpPr>
              <a:spLocks noChangeArrowheads="1"/>
            </p:cNvSpPr>
            <p:nvPr/>
          </p:nvSpPr>
          <p:spPr bwMode="auto">
            <a:xfrm rot="-5400000">
              <a:off x="1442" y="1551"/>
              <a:ext cx="1034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3rd </a:t>
              </a:r>
              <a:r>
                <a:rPr lang="el-GR" sz="1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εντολή</a:t>
              </a:r>
              <a:endPara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7" name="Rectangle 17"/>
            <p:cNvSpPr>
              <a:spLocks noChangeArrowheads="1"/>
            </p:cNvSpPr>
            <p:nvPr/>
          </p:nvSpPr>
          <p:spPr bwMode="auto">
            <a:xfrm rot="-5400000">
              <a:off x="2051" y="1875"/>
              <a:ext cx="387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4th</a:t>
              </a:r>
            </a:p>
          </p:txBody>
        </p:sp>
        <p:sp>
          <p:nvSpPr>
            <p:cNvPr id="186388" name="Rectangle 18"/>
            <p:cNvSpPr>
              <a:spLocks noChangeArrowheads="1"/>
            </p:cNvSpPr>
            <p:nvPr/>
          </p:nvSpPr>
          <p:spPr bwMode="auto">
            <a:xfrm rot="-5400000">
              <a:off x="2335" y="1875"/>
              <a:ext cx="387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5th</a:t>
              </a:r>
            </a:p>
          </p:txBody>
        </p:sp>
        <p:sp>
          <p:nvSpPr>
            <p:cNvPr id="186389" name="Rectangle 19"/>
            <p:cNvSpPr>
              <a:spLocks noChangeArrowheads="1"/>
            </p:cNvSpPr>
            <p:nvPr/>
          </p:nvSpPr>
          <p:spPr bwMode="auto">
            <a:xfrm rot="-5400000">
              <a:off x="2619" y="1875"/>
              <a:ext cx="387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6th</a:t>
              </a:r>
            </a:p>
          </p:txBody>
        </p:sp>
        <p:sp>
          <p:nvSpPr>
            <p:cNvPr id="186390" name="Rectangle 20"/>
            <p:cNvSpPr>
              <a:spLocks noChangeArrowheads="1"/>
            </p:cNvSpPr>
            <p:nvPr/>
          </p:nvSpPr>
          <p:spPr bwMode="auto">
            <a:xfrm rot="-5400000">
              <a:off x="2904" y="1804"/>
              <a:ext cx="387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...</a:t>
              </a:r>
            </a:p>
          </p:txBody>
        </p:sp>
        <p:sp>
          <p:nvSpPr>
            <p:cNvPr id="186391" name="Rectangle 21"/>
            <p:cNvSpPr>
              <a:spLocks noChangeArrowheads="1"/>
            </p:cNvSpPr>
            <p:nvPr/>
          </p:nvSpPr>
          <p:spPr bwMode="auto">
            <a:xfrm>
              <a:off x="1225" y="2241"/>
              <a:ext cx="285" cy="14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6392" name="Rectangle 22"/>
            <p:cNvSpPr>
              <a:spLocks noChangeArrowheads="1"/>
            </p:cNvSpPr>
            <p:nvPr/>
          </p:nvSpPr>
          <p:spPr bwMode="auto">
            <a:xfrm>
              <a:off x="1510" y="2241"/>
              <a:ext cx="284" cy="14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6393" name="Rectangle 23"/>
            <p:cNvSpPr>
              <a:spLocks noChangeArrowheads="1"/>
            </p:cNvSpPr>
            <p:nvPr/>
          </p:nvSpPr>
          <p:spPr bwMode="auto">
            <a:xfrm>
              <a:off x="1794" y="2241"/>
              <a:ext cx="284" cy="14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6394" name="Rectangle 24"/>
            <p:cNvSpPr>
              <a:spLocks noChangeArrowheads="1"/>
            </p:cNvSpPr>
            <p:nvPr/>
          </p:nvSpPr>
          <p:spPr bwMode="auto">
            <a:xfrm>
              <a:off x="2078" y="2241"/>
              <a:ext cx="284" cy="14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6395" name="Rectangle 25"/>
            <p:cNvSpPr>
              <a:spLocks noChangeArrowheads="1"/>
            </p:cNvSpPr>
            <p:nvPr/>
          </p:nvSpPr>
          <p:spPr bwMode="auto">
            <a:xfrm>
              <a:off x="2363" y="2241"/>
              <a:ext cx="284" cy="14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6396" name="Rectangle 26"/>
            <p:cNvSpPr>
              <a:spLocks noChangeArrowheads="1"/>
            </p:cNvSpPr>
            <p:nvPr/>
          </p:nvSpPr>
          <p:spPr bwMode="auto">
            <a:xfrm>
              <a:off x="2647" y="2241"/>
              <a:ext cx="284" cy="14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6397" name="Rectangle 27"/>
            <p:cNvSpPr>
              <a:spLocks noChangeArrowheads="1"/>
            </p:cNvSpPr>
            <p:nvPr/>
          </p:nvSpPr>
          <p:spPr bwMode="auto">
            <a:xfrm>
              <a:off x="2931" y="2241"/>
              <a:ext cx="284" cy="14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D30B7-83B0-43E9-8E6C-5DD04A8FBB87}" type="slidenum">
              <a:rPr lang="en-US"/>
              <a:pPr>
                <a:defRPr/>
              </a:pPr>
              <a:t>184</a:t>
            </a:fld>
            <a:endParaRPr lang="en-US"/>
          </a:p>
        </p:txBody>
      </p:sp>
      <p:sp>
        <p:nvSpPr>
          <p:cNvPr id="18637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(11)</a:t>
            </a:r>
          </a:p>
        </p:txBody>
      </p:sp>
      <p:sp>
        <p:nvSpPr>
          <p:cNvPr id="186372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79407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Προς το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παρόν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σκεφτείτε ότι ο κάθε κύκλος ρολογιού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αντιστοιχεί στο χρόνο εκτέλεσης μιας εντολής από 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ISA</a:t>
            </a:r>
          </a:p>
        </p:txBody>
      </p:sp>
      <p:sp>
        <p:nvSpPr>
          <p:cNvPr id="186374" name="Text Box 28"/>
          <p:cNvSpPr txBox="1">
            <a:spLocks noChangeArrowheads="1"/>
          </p:cNvSpPr>
          <p:nvPr/>
        </p:nvSpPr>
        <p:spPr bwMode="auto">
          <a:xfrm>
            <a:off x="-91216" y="4800600"/>
            <a:ext cx="93114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Στην πραγματικότητα αυτό δεν είναι αλήθεια, διότι διαφορετικές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εντολές χρειάζονται διαφορετικό # κύκλων ρολογιού να εκτελεστούν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(πχ, ο πολλαπλασιασμός θέλει παραπάνω χρόνο από την πρόσθεση,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μνήμη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θέλει περισσότερο χρόνο προσπέλασης από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registers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κλπ)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D5B81-C852-4009-9561-52DD1EA4E616}" type="slidenum">
              <a:rPr lang="en-US"/>
              <a:pPr>
                <a:defRPr/>
              </a:pPr>
              <a:t>185</a:t>
            </a:fld>
            <a:endParaRPr lang="en-US"/>
          </a:p>
        </p:txBody>
      </p:sp>
      <p:sp>
        <p:nvSpPr>
          <p:cNvPr id="1873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(12)</a:t>
            </a:r>
          </a:p>
        </p:txBody>
      </p:sp>
      <p:sp>
        <p:nvSpPr>
          <p:cNvPr id="166916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63000" cy="4953000"/>
          </a:xfrm>
          <a:prstGeom prst="roundRect">
            <a:avLst>
              <a:gd name="adj" fmla="val 12477"/>
            </a:avLst>
          </a:prstGeom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 πρόγραμμα τρέχει σε 10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στον Η/Υ Α που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έχει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ρολόι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 GHz.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Θέλουμε να φτιάξουμε νέα μηχανή Β που θα τρέχει αυτό το πρόγραμμα σε 6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sec.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Μπορούμε να αυξήσουμε την συχνότητα ρολογιού αλλά η νέα τεχνολογία Β θέλει 1.2 φορές τον αριθμό των κύκλων ρολογιού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της Α.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Ποι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πρέπει να είναι η συχνότητα της μηχανής Β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Χωρίς </a:t>
            </a:r>
            <a:r>
              <a:rPr lang="el-G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πανικό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θα μελετήσουμε τα μαθηματικά σύγκρισης απόδοσης μηχανών για να απαντήσουμε στην ερώτηση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ACBF5-2138-4349-BEE0-D58B9BE1227D}" type="slidenum">
              <a:rPr lang="en-US"/>
              <a:pPr>
                <a:defRPr/>
              </a:pPr>
              <a:t>186</a:t>
            </a:fld>
            <a:endParaRPr lang="en-US"/>
          </a:p>
        </p:txBody>
      </p:sp>
      <p:sp>
        <p:nvSpPr>
          <p:cNvPr id="1884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(13)</a:t>
            </a:r>
          </a:p>
        </p:txBody>
      </p:sp>
      <p:sp>
        <p:nvSpPr>
          <p:cNvPr id="188420" name="Text Box 3"/>
          <p:cNvSpPr txBox="1">
            <a:spLocks noChangeArrowheads="1"/>
          </p:cNvSpPr>
          <p:nvPr/>
        </p:nvSpPr>
        <p:spPr bwMode="auto">
          <a:xfrm>
            <a:off x="97356" y="1752600"/>
            <a:ext cx="90466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/>
              <a:t>CPI (Cycles Per Instruction = </a:t>
            </a:r>
            <a:r>
              <a:rPr lang="el-GR" sz="3200" b="1" dirty="0"/>
              <a:t>Κύκλοι ανά Εντολή)</a:t>
            </a:r>
            <a:endParaRPr lang="en-US" sz="3200" b="1" dirty="0"/>
          </a:p>
        </p:txBody>
      </p:sp>
      <p:sp>
        <p:nvSpPr>
          <p:cNvPr id="188421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304800" y="2895600"/>
            <a:ext cx="8382000" cy="31242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el-GR" sz="2400" b="1" u="sng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ΠΑΡΑΔΕΙΓΜΑ 1: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Φανταστείτε ότι έχουμε δυο διαφορετικές εφαρμογές του ίδιου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instruction set architecture (ISA).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κάποιο πρόγραμμα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 μηχανή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έχει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cycle time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CPI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2.0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 μηχανή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έχει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clock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cycle time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CPI  1.2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Ποια μηχανή είναι πιο γρήγορη για αυτό το πρόγραμμα και πόσο;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D5B81-C852-4009-9561-52DD1EA4E616}" type="slidenum">
              <a:rPr lang="en-US"/>
              <a:pPr>
                <a:defRPr/>
              </a:pPr>
              <a:t>187</a:t>
            </a:fld>
            <a:endParaRPr lang="en-US"/>
          </a:p>
        </p:txBody>
      </p:sp>
      <p:sp>
        <p:nvSpPr>
          <p:cNvPr id="1873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(14)</a:t>
            </a:r>
          </a:p>
        </p:txBody>
      </p:sp>
      <p:sp>
        <p:nvSpPr>
          <p:cNvPr id="166916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763000" cy="4953000"/>
          </a:xfrm>
          <a:prstGeom prst="roundRect">
            <a:avLst>
              <a:gd name="adj" fmla="val 12477"/>
            </a:avLst>
          </a:prstGeom>
        </p:spPr>
        <p:txBody>
          <a:bodyPr lIns="90488" tIns="44450" rIns="90488" bIns="44450"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l-GR" sz="20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Ένας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σχεδιαστής μεταφραστών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compiler)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προσπαθεί να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διαλέξει μεταξύ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δυο ακολουθιών κώδικα για μια μηχανή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Ανάλογα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με το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υπάρχουν τρεις διαφορετικές κατηγορίες από : Κατηγορία Α, Β και Γ, και χρειάζονται 1, 2 και 3 αντίστοιχα κύκλους εκτέλεσης.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dirty="0" smtClean="0"/>
              <a:t>Η </a:t>
            </a:r>
            <a:r>
              <a:rPr lang="el-GR" dirty="0"/>
              <a:t>πρώτη ακολουθία έχει 5 εντολές</a:t>
            </a:r>
            <a:r>
              <a:rPr lang="en-US" dirty="0"/>
              <a:t>: </a:t>
            </a:r>
            <a:r>
              <a:rPr lang="en-US" dirty="0" smtClean="0"/>
              <a:t>2 </a:t>
            </a:r>
            <a:r>
              <a:rPr lang="el-GR" dirty="0"/>
              <a:t>της</a:t>
            </a:r>
            <a:r>
              <a:rPr lang="en-US" dirty="0"/>
              <a:t> A, 1 </a:t>
            </a:r>
            <a:r>
              <a:rPr lang="el-GR" dirty="0"/>
              <a:t>της</a:t>
            </a:r>
            <a:r>
              <a:rPr lang="en-US" dirty="0"/>
              <a:t> B </a:t>
            </a:r>
            <a:r>
              <a:rPr lang="el-GR" dirty="0"/>
              <a:t>και</a:t>
            </a:r>
            <a:r>
              <a:rPr lang="en-US" dirty="0"/>
              <a:t> 2 </a:t>
            </a:r>
            <a:r>
              <a:rPr lang="el-GR" dirty="0"/>
              <a:t>της</a:t>
            </a:r>
            <a:r>
              <a:rPr lang="en-US" dirty="0"/>
              <a:t> C</a:t>
            </a:r>
            <a:r>
              <a:rPr lang="el-GR" dirty="0"/>
              <a:t> και η </a:t>
            </a:r>
            <a:r>
              <a:rPr lang="el-GR" dirty="0" smtClean="0"/>
              <a:t>δεύτερη </a:t>
            </a:r>
            <a:r>
              <a:rPr lang="el-GR" dirty="0"/>
              <a:t>ακολουθία έχει 6 εντολές</a:t>
            </a:r>
            <a:r>
              <a:rPr lang="en-US" dirty="0"/>
              <a:t>:  4 </a:t>
            </a:r>
            <a:r>
              <a:rPr lang="el-GR" dirty="0"/>
              <a:t>της</a:t>
            </a:r>
            <a:r>
              <a:rPr lang="en-US" dirty="0"/>
              <a:t> A, 1 </a:t>
            </a:r>
            <a:r>
              <a:rPr lang="el-GR" dirty="0"/>
              <a:t>της</a:t>
            </a:r>
            <a:r>
              <a:rPr lang="en-US" dirty="0"/>
              <a:t> B</a:t>
            </a:r>
            <a:r>
              <a:rPr lang="el-GR" dirty="0"/>
              <a:t> και</a:t>
            </a:r>
            <a:r>
              <a:rPr lang="en-US" dirty="0"/>
              <a:t> 1 </a:t>
            </a:r>
            <a:r>
              <a:rPr lang="el-GR" dirty="0"/>
              <a:t>της</a:t>
            </a:r>
            <a:r>
              <a:rPr lang="en-US" dirty="0"/>
              <a:t> </a:t>
            </a:r>
            <a:r>
              <a:rPr lang="en-US" dirty="0" smtClean="0"/>
              <a:t>C.</a:t>
            </a:r>
          </a:p>
          <a:p>
            <a:pPr lvl="1" eaLnBrk="1" hangingPunct="1">
              <a:lnSpc>
                <a:spcPct val="80000"/>
              </a:lnSpc>
            </a:pPr>
            <a:r>
              <a:rPr lang="el-GR" dirty="0" smtClean="0"/>
              <a:t>Ποια </a:t>
            </a:r>
            <a:r>
              <a:rPr lang="el-GR" dirty="0"/>
              <a:t>ακολουθία είναι πιο γρήγορη και </a:t>
            </a:r>
            <a:r>
              <a:rPr lang="el-GR" dirty="0" smtClean="0"/>
              <a:t>πόσο;</a:t>
            </a:r>
            <a:endParaRPr lang="en-US" dirty="0"/>
          </a:p>
          <a:p>
            <a:pPr lvl="1" eaLnBrk="1" hangingPunct="1">
              <a:lnSpc>
                <a:spcPct val="80000"/>
              </a:lnSpc>
            </a:pPr>
            <a:r>
              <a:rPr lang="el-GR" dirty="0" smtClean="0"/>
              <a:t>Ποι</a:t>
            </a:r>
            <a:r>
              <a:rPr lang="en-US" dirty="0" smtClean="0"/>
              <a:t>o</a:t>
            </a:r>
            <a:r>
              <a:rPr lang="el-GR" dirty="0" smtClean="0"/>
              <a:t> </a:t>
            </a:r>
            <a:r>
              <a:rPr lang="el-GR" dirty="0"/>
              <a:t>είναι το</a:t>
            </a:r>
            <a:r>
              <a:rPr lang="en-US" dirty="0"/>
              <a:t> CPI </a:t>
            </a:r>
            <a:r>
              <a:rPr lang="el-GR" dirty="0"/>
              <a:t>της κάθε </a:t>
            </a:r>
            <a:r>
              <a:rPr lang="el-GR" dirty="0" smtClean="0"/>
              <a:t>ακολουθίας;</a:t>
            </a:r>
            <a:endParaRPr lang="en-US" dirty="0"/>
          </a:p>
          <a:p>
            <a:pPr eaLnBrk="1" hangingPunct="1">
              <a:lnSpc>
                <a:spcPct val="8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222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55389-28E2-4600-83EB-75849F300C30}" type="slidenum">
              <a:rPr lang="en-US"/>
              <a:pPr>
                <a:defRPr/>
              </a:pPr>
              <a:t>188</a:t>
            </a:fld>
            <a:endParaRPr 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11430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 &amp; Κατανάλωση Ενέργειας</a:t>
            </a:r>
            <a:endParaRPr lang="en-GB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4800600"/>
            <a:ext cx="3810000" cy="2057400"/>
          </a:xfrm>
        </p:spPr>
        <p:txBody>
          <a:bodyPr/>
          <a:lstStyle/>
          <a:p>
            <a:pPr eaLnBrk="1" hangingPunct="1"/>
            <a:r>
              <a:rPr lang="el-GR" sz="2800" dirty="0" smtClean="0"/>
              <a:t>Σε τεχνολογία </a:t>
            </a:r>
            <a:r>
              <a:rPr lang="en-US" sz="2800" dirty="0" err="1" smtClean="0"/>
              <a:t>CMOS</a:t>
            </a:r>
            <a:endParaRPr lang="en-GB" sz="2800" dirty="0" smtClean="0"/>
          </a:p>
        </p:txBody>
      </p:sp>
      <p:graphicFrame>
        <p:nvGraphicFramePr>
          <p:cNvPr id="7170" name="Object 4" descr="Απόδοση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866067"/>
              </p:ext>
            </p:extLst>
          </p:nvPr>
        </p:nvGraphicFramePr>
        <p:xfrm>
          <a:off x="1331913" y="5322888"/>
          <a:ext cx="7081837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Microsoft Equation 3.0" r:id="rId4" imgW="3213000" imgH="228600" progId="Equation.3">
                  <p:embed/>
                </p:oleObj>
              </mc:Choice>
              <mc:Fallback>
                <p:oleObj name="Microsoft Equation 3.0" r:id="rId4" imgW="32130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5322888"/>
                        <a:ext cx="7081837" cy="503237"/>
                      </a:xfrm>
                      <a:prstGeom prst="rect">
                        <a:avLst/>
                      </a:prstGeom>
                      <a:solidFill>
                        <a:srgbClr val="FFCC66">
                          <a:alpha val="60001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AutoShape 5"/>
          <p:cNvSpPr>
            <a:spLocks/>
          </p:cNvSpPr>
          <p:nvPr/>
        </p:nvSpPr>
        <p:spPr bwMode="auto">
          <a:xfrm>
            <a:off x="7740650" y="6186488"/>
            <a:ext cx="1003300" cy="403225"/>
          </a:xfrm>
          <a:prstGeom prst="borderCallout1">
            <a:avLst>
              <a:gd name="adj1" fmla="val 28347"/>
              <a:gd name="adj2" fmla="val -7597"/>
              <a:gd name="adj3" fmla="val -83463"/>
              <a:gd name="adj4" fmla="val -16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 eaLnBrk="0" hangingPunct="0"/>
            <a:r>
              <a:rPr lang="en-US" sz="1800">
                <a:latin typeface="Arial" pitchFamily="34" charset="0"/>
                <a:cs typeface="Arial" pitchFamily="34" charset="0"/>
              </a:rPr>
              <a:t>×</a:t>
            </a:r>
            <a:r>
              <a:rPr lang="en-AU" sz="1800">
                <a:latin typeface="Arial" pitchFamily="34" charset="0"/>
                <a:cs typeface="Arial" pitchFamily="34" charset="0"/>
              </a:rPr>
              <a:t>1000</a:t>
            </a:r>
          </a:p>
        </p:txBody>
      </p:sp>
      <p:sp>
        <p:nvSpPr>
          <p:cNvPr id="7175" name="AutoShape 6"/>
          <p:cNvSpPr>
            <a:spLocks/>
          </p:cNvSpPr>
          <p:nvPr/>
        </p:nvSpPr>
        <p:spPr bwMode="auto">
          <a:xfrm>
            <a:off x="2051050" y="6186488"/>
            <a:ext cx="1003300" cy="403225"/>
          </a:xfrm>
          <a:prstGeom prst="borderCallout1">
            <a:avLst>
              <a:gd name="adj1" fmla="val 28347"/>
              <a:gd name="adj2" fmla="val -7597"/>
              <a:gd name="adj3" fmla="val -87403"/>
              <a:gd name="adj4" fmla="val -229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 eaLnBrk="0" hangingPunct="0"/>
            <a:r>
              <a:rPr lang="en-US" sz="1800" dirty="0">
                <a:latin typeface="Arial" pitchFamily="34" charset="0"/>
                <a:cs typeface="Arial" pitchFamily="34" charset="0"/>
              </a:rPr>
              <a:t>×</a:t>
            </a:r>
            <a:r>
              <a:rPr lang="en-AU" sz="1800" dirty="0"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7176" name="AutoShape 7"/>
          <p:cNvSpPr>
            <a:spLocks/>
          </p:cNvSpPr>
          <p:nvPr/>
        </p:nvSpPr>
        <p:spPr bwMode="auto">
          <a:xfrm>
            <a:off x="5867400" y="6186488"/>
            <a:ext cx="1223963" cy="403225"/>
          </a:xfrm>
          <a:prstGeom prst="borderCallout1">
            <a:avLst>
              <a:gd name="adj1" fmla="val 28347"/>
              <a:gd name="adj2" fmla="val -6227"/>
              <a:gd name="adj3" fmla="val -75199"/>
              <a:gd name="adj4" fmla="val -184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 eaLnBrk="0" hangingPunct="0"/>
            <a:r>
              <a:rPr lang="en-US" sz="1800">
                <a:latin typeface="Arial" pitchFamily="34" charset="0"/>
                <a:cs typeface="Arial" pitchFamily="34" charset="0"/>
              </a:rPr>
              <a:t>5V → 1V</a:t>
            </a:r>
            <a:endParaRPr lang="en-AU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7" name="Text Box 20"/>
          <p:cNvSpPr txBox="1">
            <a:spLocks noChangeArrowheads="1"/>
          </p:cNvSpPr>
          <p:nvPr/>
        </p:nvSpPr>
        <p:spPr bwMode="auto">
          <a:xfrm>
            <a:off x="365125" y="6034088"/>
            <a:ext cx="16124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τελευταία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30 χρόνια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8" name="Picture 21" descr="f01-15-P3744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62000" y="990600"/>
            <a:ext cx="7620000" cy="37052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F6BC2-1F03-4E67-82A8-2385F2D794E9}" type="slidenum">
              <a:rPr lang="en-US"/>
              <a:pPr>
                <a:defRPr/>
              </a:pPr>
              <a:t>189</a:t>
            </a:fld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 &amp; Κατανάλωση Ενέργειας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  <a:endParaRPr lang="en-GB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7200" y="1676400"/>
            <a:ext cx="27767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Παράδειγμα: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65125" y="2300288"/>
            <a:ext cx="824547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Μια νέα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CPU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έχει 85%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capacitive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load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παλιάς,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του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voltage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της συχνότητας</a:t>
            </a:r>
          </a:p>
          <a:p>
            <a:endParaRPr lang="en-GB" dirty="0"/>
          </a:p>
        </p:txBody>
      </p:sp>
      <p:graphicFrame>
        <p:nvGraphicFramePr>
          <p:cNvPr id="8194" name="Object 7" descr="Απόδοση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784855"/>
              </p:ext>
            </p:extLst>
          </p:nvPr>
        </p:nvGraphicFramePr>
        <p:xfrm>
          <a:off x="762000" y="4495800"/>
          <a:ext cx="7150100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" name="Equation" r:id="rId4" imgW="3784320" imgH="469800" progId="Equation.3">
                  <p:embed/>
                </p:oleObj>
              </mc:Choice>
              <mc:Fallback>
                <p:oleObj name="Equation" r:id="rId4" imgW="3784320" imgH="469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495800"/>
                        <a:ext cx="7150100" cy="887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 (VLSI)  (1)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13965-66D7-419C-BFEB-FD766387F3B2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32773" name="Picture 4" descr="vlsi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95938" y="1447800"/>
            <a:ext cx="3548062" cy="3514725"/>
          </a:xfrm>
          <a:noFill/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165100" y="1371600"/>
            <a:ext cx="5029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Πολλές (&gt;1000000) πύλες μαζί φτιάχνουν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(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Very Large Scale of Integration)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ή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VLSI chips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που  χρησιμοποιούμε σε κάθε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ηλεκτρονική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συσκευή (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mobile, TV,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 αυτοκίνητα, υπολογιστές, κλπ)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 &amp; Κατανάλωση Ενέργειας</a:t>
            </a:r>
            <a:r>
              <a:rPr lang="en-US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</a:t>
            </a:r>
            <a:endParaRPr lang="en-GB" dirty="0" smtClean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Δεν μπορούμε να μειώσουμε το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voltage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περισσότερο για να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μειώσουμε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την κατανάλωση ενέργειας, ούτε να απομακρύνουμε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περισσότερη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θερμότητα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heat dissipation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Πώς μπορούμε να αυξάνουμε την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αποδοτικότητα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Απάντηση: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Multicore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microprocessors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parallel programming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06D24-1234-4CBB-B00C-80D346DAA7AA}" type="slidenum">
              <a:rPr lang="en-US"/>
              <a:pPr>
                <a:defRPr/>
              </a:pPr>
              <a:t>190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C1EBA-9CCD-495E-AF6D-ACBEF38081FB}" type="slidenum">
              <a:rPr lang="en-US"/>
              <a:pPr>
                <a:defRPr/>
              </a:pPr>
              <a:t>191</a:t>
            </a:fld>
            <a:endParaRPr lang="en-US"/>
          </a:p>
        </p:txBody>
      </p:sp>
      <p:sp>
        <p:nvSpPr>
          <p:cNvPr id="19149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458200" cy="1528624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Ολικός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CPI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κοιτάμε τις διαφορετικές τύπου εντολές, το μήκος τους (#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clock cycles)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παίρνουμε τον μέσο όρο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1493" name="Group 10" descr="Απόδοση"/>
          <p:cNvGrpSpPr>
            <a:grpSpLocks/>
          </p:cNvGrpSpPr>
          <p:nvPr/>
        </p:nvGrpSpPr>
        <p:grpSpPr bwMode="auto">
          <a:xfrm>
            <a:off x="0" y="2286000"/>
            <a:ext cx="7848600" cy="1371600"/>
            <a:chOff x="0" y="1200"/>
            <a:chExt cx="4944" cy="864"/>
          </a:xfrm>
        </p:grpSpPr>
        <p:grpSp>
          <p:nvGrpSpPr>
            <p:cNvPr id="191495" name="Group 8"/>
            <p:cNvGrpSpPr>
              <a:grpSpLocks/>
            </p:cNvGrpSpPr>
            <p:nvPr/>
          </p:nvGrpSpPr>
          <p:grpSpPr bwMode="auto">
            <a:xfrm>
              <a:off x="0" y="1200"/>
              <a:ext cx="4704" cy="694"/>
              <a:chOff x="0" y="1200"/>
              <a:chExt cx="4704" cy="694"/>
            </a:xfrm>
          </p:grpSpPr>
          <p:sp>
            <p:nvSpPr>
              <p:cNvPr id="191497" name="Rectangle 4"/>
              <p:cNvSpPr>
                <a:spLocks noChangeArrowheads="1"/>
              </p:cNvSpPr>
              <p:nvPr/>
            </p:nvSpPr>
            <p:spPr bwMode="auto">
              <a:xfrm>
                <a:off x="0" y="1344"/>
                <a:ext cx="4704" cy="4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63500" tIns="25400" rIns="63500" bIns="25400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</a:pPr>
                <a:r>
                  <a:rPr lang="el-GR" sz="3200" dirty="0">
                    <a:cs typeface="Arial" pitchFamily="34" charset="0"/>
                  </a:rPr>
                  <a:t>               Ολικός</a:t>
                </a:r>
                <a:r>
                  <a:rPr lang="en-US" sz="3200" dirty="0">
                    <a:cs typeface="Arial" pitchFamily="34" charset="0"/>
                  </a:rPr>
                  <a:t> CPI   =    </a:t>
                </a:r>
                <a:r>
                  <a:rPr lang="en-US" sz="4000" dirty="0">
                    <a:cs typeface="Arial" pitchFamily="34" charset="0"/>
                    <a:sym typeface="Symbol" pitchFamily="18" charset="2"/>
                  </a:rPr>
                  <a:t></a:t>
                </a:r>
                <a:r>
                  <a:rPr lang="en-US" sz="3200" dirty="0">
                    <a:cs typeface="Arial" pitchFamily="34" charset="0"/>
                    <a:sym typeface="Symbol" pitchFamily="18" charset="2"/>
                  </a:rPr>
                  <a:t>   (</a:t>
                </a:r>
                <a:r>
                  <a:rPr lang="en-US" sz="3200" dirty="0" err="1">
                    <a:cs typeface="Arial" pitchFamily="34" charset="0"/>
                    <a:sym typeface="Symbol" pitchFamily="18" charset="2"/>
                  </a:rPr>
                  <a:t>CPI</a:t>
                </a:r>
                <a:r>
                  <a:rPr lang="en-US" sz="3200" baseline="-25000" dirty="0" err="1">
                    <a:cs typeface="Arial" pitchFamily="34" charset="0"/>
                    <a:sym typeface="Symbol" pitchFamily="18" charset="2"/>
                  </a:rPr>
                  <a:t>i</a:t>
                </a:r>
                <a:r>
                  <a:rPr lang="en-US" sz="3200" dirty="0">
                    <a:cs typeface="Arial" pitchFamily="34" charset="0"/>
                    <a:sym typeface="Symbol" pitchFamily="18" charset="2"/>
                  </a:rPr>
                  <a:t>  x  </a:t>
                </a:r>
                <a:r>
                  <a:rPr lang="en-US" sz="3200" dirty="0" err="1">
                    <a:cs typeface="Arial" pitchFamily="34" charset="0"/>
                    <a:sym typeface="Symbol" pitchFamily="18" charset="2"/>
                  </a:rPr>
                  <a:t>IC</a:t>
                </a:r>
                <a:r>
                  <a:rPr lang="en-US" sz="3200" baseline="-25000" dirty="0" err="1">
                    <a:cs typeface="Arial" pitchFamily="34" charset="0"/>
                    <a:sym typeface="Symbol" pitchFamily="18" charset="2"/>
                  </a:rPr>
                  <a:t>i</a:t>
                </a:r>
                <a:r>
                  <a:rPr lang="en-US" sz="3200" dirty="0">
                    <a:cs typeface="Arial" pitchFamily="34" charset="0"/>
                    <a:sym typeface="Symbol" pitchFamily="18" charset="2"/>
                  </a:rPr>
                  <a:t>)</a:t>
                </a:r>
              </a:p>
            </p:txBody>
          </p:sp>
          <p:sp>
            <p:nvSpPr>
              <p:cNvPr id="191498" name="Rectangle 5"/>
              <p:cNvSpPr>
                <a:spLocks noChangeArrowheads="1"/>
              </p:cNvSpPr>
              <p:nvPr/>
            </p:nvSpPr>
            <p:spPr bwMode="auto">
              <a:xfrm>
                <a:off x="2736" y="1632"/>
                <a:ext cx="768" cy="26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63500" tIns="25400" rIns="63500" bIns="25400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</a:pPr>
                <a:r>
                  <a:rPr lang="en-US" sz="2400">
                    <a:solidFill>
                      <a:srgbClr val="660066"/>
                    </a:solidFill>
                    <a:cs typeface="Arial" pitchFamily="34" charset="0"/>
                  </a:rPr>
                  <a:t>i = 1</a:t>
                </a:r>
                <a:endParaRPr lang="en-US" sz="2400" baseline="-25000">
                  <a:solidFill>
                    <a:srgbClr val="660066"/>
                  </a:solidFill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191499" name="Rectangle 6"/>
              <p:cNvSpPr>
                <a:spLocks noChangeArrowheads="1"/>
              </p:cNvSpPr>
              <p:nvPr/>
            </p:nvSpPr>
            <p:spPr bwMode="auto">
              <a:xfrm>
                <a:off x="2832" y="1200"/>
                <a:ext cx="768" cy="26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63500" tIns="25400" rIns="63500" bIns="25400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</a:pPr>
                <a:r>
                  <a:rPr lang="en-US" sz="2400">
                    <a:solidFill>
                      <a:srgbClr val="660066"/>
                    </a:solidFill>
                    <a:cs typeface="Arial" pitchFamily="34" charset="0"/>
                  </a:rPr>
                  <a:t>n</a:t>
                </a:r>
                <a:endParaRPr lang="en-US" sz="2400" baseline="-25000">
                  <a:solidFill>
                    <a:srgbClr val="660066"/>
                  </a:solidFill>
                  <a:cs typeface="Arial" pitchFamily="34" charset="0"/>
                  <a:sym typeface="Symbol" pitchFamily="18" charset="2"/>
                </a:endParaRPr>
              </a:p>
            </p:txBody>
          </p:sp>
        </p:grpSp>
        <p:sp>
          <p:nvSpPr>
            <p:cNvPr id="191496" name="Rectangle 9" descr="Απόδοση"/>
            <p:cNvSpPr>
              <a:spLocks noChangeArrowheads="1"/>
            </p:cNvSpPr>
            <p:nvPr/>
          </p:nvSpPr>
          <p:spPr bwMode="auto">
            <a:xfrm>
              <a:off x="720" y="1200"/>
              <a:ext cx="4224" cy="864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1494" name="Text Box 11"/>
          <p:cNvSpPr txBox="1">
            <a:spLocks noChangeArrowheads="1"/>
          </p:cNvSpPr>
          <p:nvPr/>
        </p:nvSpPr>
        <p:spPr bwMode="auto">
          <a:xfrm>
            <a:off x="25400" y="4079875"/>
            <a:ext cx="865743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2400" dirty="0"/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είναι ο #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ή %) εντολών τύπου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CPI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είναι ο (μέσος όρος)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clock cycle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για την εντολή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τύπου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είναι ο # των τύπων εντολών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1C76A9-AAFE-4333-99F4-18D2B33097A2}" type="slidenum">
              <a:rPr lang="en-US"/>
              <a:pPr>
                <a:defRPr/>
              </a:pPr>
              <a:t>192</a:t>
            </a:fld>
            <a:endParaRPr lang="en-US"/>
          </a:p>
        </p:txBody>
      </p:sp>
      <p:sp>
        <p:nvSpPr>
          <p:cNvPr id="19251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</p:txBody>
      </p:sp>
      <p:sp>
        <p:nvSpPr>
          <p:cNvPr id="192516" name="Text Box 13"/>
          <p:cNvSpPr txBox="1">
            <a:spLocks noChangeArrowheads="1"/>
          </p:cNvSpPr>
          <p:nvPr/>
        </p:nvSpPr>
        <p:spPr bwMode="auto">
          <a:xfrm>
            <a:off x="669925" y="1565275"/>
            <a:ext cx="31999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CPU execution time</a:t>
            </a:r>
          </a:p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για ένα πρόγραμμα 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517" name="Text Box 14"/>
          <p:cNvSpPr txBox="1">
            <a:spLocks noChangeArrowheads="1"/>
          </p:cNvSpPr>
          <p:nvPr/>
        </p:nvSpPr>
        <p:spPr bwMode="auto">
          <a:xfrm>
            <a:off x="3657600" y="1752600"/>
            <a:ext cx="359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/>
              <a:t>=</a:t>
            </a:r>
            <a:endParaRPr lang="en-US" sz="2400" b="1" dirty="0"/>
          </a:p>
        </p:txBody>
      </p:sp>
      <p:sp>
        <p:nvSpPr>
          <p:cNvPr id="192518" name="Text Box 15"/>
          <p:cNvSpPr txBox="1">
            <a:spLocks noChangeArrowheads="1"/>
          </p:cNvSpPr>
          <p:nvPr/>
        </p:nvSpPr>
        <p:spPr bwMode="auto">
          <a:xfrm>
            <a:off x="4191000" y="1524000"/>
            <a:ext cx="27350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CPU clock cycles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του προγρ/τος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519" name="Text Box 16"/>
          <p:cNvSpPr txBox="1">
            <a:spLocks noChangeArrowheads="1"/>
          </p:cNvSpPr>
          <p:nvPr/>
        </p:nvSpPr>
        <p:spPr bwMode="auto">
          <a:xfrm>
            <a:off x="6934200" y="1524000"/>
            <a:ext cx="18277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clock cycle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</a:p>
        </p:txBody>
      </p:sp>
      <p:sp>
        <p:nvSpPr>
          <p:cNvPr id="192520" name="Text Box 17"/>
          <p:cNvSpPr txBox="1">
            <a:spLocks noChangeArrowheads="1"/>
          </p:cNvSpPr>
          <p:nvPr/>
        </p:nvSpPr>
        <p:spPr bwMode="auto">
          <a:xfrm>
            <a:off x="6553200" y="1801813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660066"/>
                </a:solidFill>
              </a:rPr>
              <a:t>Χ</a:t>
            </a:r>
            <a:endParaRPr lang="en-US" b="1">
              <a:solidFill>
                <a:srgbClr val="660066"/>
              </a:solidFill>
            </a:endParaRPr>
          </a:p>
        </p:txBody>
      </p:sp>
      <p:sp>
        <p:nvSpPr>
          <p:cNvPr id="192521" name="Text Box 18"/>
          <p:cNvSpPr txBox="1">
            <a:spLocks noChangeArrowheads="1"/>
          </p:cNvSpPr>
          <p:nvPr/>
        </p:nvSpPr>
        <p:spPr bwMode="auto">
          <a:xfrm>
            <a:off x="798512" y="3124200"/>
            <a:ext cx="31838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CPU execution time</a:t>
            </a:r>
          </a:p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για ένα πρόγραμμα</a:t>
            </a:r>
            <a:r>
              <a:rPr lang="el-GR" sz="2400" b="1" dirty="0">
                <a:solidFill>
                  <a:srgbClr val="660066"/>
                </a:solidFill>
              </a:rPr>
              <a:t>  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192522" name="Text Box 19"/>
          <p:cNvSpPr txBox="1">
            <a:spLocks noChangeArrowheads="1"/>
          </p:cNvSpPr>
          <p:nvPr/>
        </p:nvSpPr>
        <p:spPr bwMode="auto">
          <a:xfrm>
            <a:off x="3657600" y="3276600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660066"/>
                </a:solidFill>
              </a:rPr>
              <a:t>=</a:t>
            </a:r>
            <a:endParaRPr lang="en-US" sz="2400" b="1">
              <a:solidFill>
                <a:srgbClr val="660066"/>
              </a:solidFill>
            </a:endParaRPr>
          </a:p>
        </p:txBody>
      </p:sp>
      <p:sp>
        <p:nvSpPr>
          <p:cNvPr id="192523" name="Text Box 20"/>
          <p:cNvSpPr txBox="1">
            <a:spLocks noChangeArrowheads="1"/>
          </p:cNvSpPr>
          <p:nvPr/>
        </p:nvSpPr>
        <p:spPr bwMode="auto">
          <a:xfrm>
            <a:off x="4267200" y="3048000"/>
            <a:ext cx="434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660066"/>
                </a:solidFill>
              </a:rPr>
              <a:t>CPU clock cycles</a:t>
            </a:r>
            <a:r>
              <a:rPr lang="el-GR" sz="2400" b="1">
                <a:solidFill>
                  <a:srgbClr val="660066"/>
                </a:solidFill>
              </a:rPr>
              <a:t> του προγρ/τος</a:t>
            </a:r>
            <a:endParaRPr lang="en-US" sz="2400" b="1">
              <a:solidFill>
                <a:srgbClr val="660066"/>
              </a:solidFill>
            </a:endParaRPr>
          </a:p>
        </p:txBody>
      </p:sp>
      <p:sp>
        <p:nvSpPr>
          <p:cNvPr id="192524" name="Text Box 21"/>
          <p:cNvSpPr txBox="1">
            <a:spLocks noChangeArrowheads="1"/>
          </p:cNvSpPr>
          <p:nvPr/>
        </p:nvSpPr>
        <p:spPr bwMode="auto">
          <a:xfrm>
            <a:off x="4191000" y="3124200"/>
            <a:ext cx="4987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525" name="Text Box 22"/>
          <p:cNvSpPr txBox="1">
            <a:spLocks noChangeArrowheads="1"/>
          </p:cNvSpPr>
          <p:nvPr/>
        </p:nvSpPr>
        <p:spPr bwMode="auto">
          <a:xfrm>
            <a:off x="4724400" y="3581400"/>
            <a:ext cx="34744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clock rate (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συχνότητα)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526" name="Text Box 23"/>
          <p:cNvSpPr txBox="1">
            <a:spLocks noChangeArrowheads="1"/>
          </p:cNvSpPr>
          <p:nvPr/>
        </p:nvSpPr>
        <p:spPr bwMode="auto">
          <a:xfrm>
            <a:off x="3794125" y="2254250"/>
            <a:ext cx="444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600" b="1" dirty="0"/>
              <a:t>ή</a:t>
            </a:r>
            <a:endParaRPr lang="en-US" sz="3600" b="1" dirty="0"/>
          </a:p>
        </p:txBody>
      </p:sp>
      <p:sp>
        <p:nvSpPr>
          <p:cNvPr id="170008" name="Rectangle 24"/>
          <p:cNvSpPr>
            <a:spLocks noChangeArrowheads="1"/>
          </p:cNvSpPr>
          <p:nvPr/>
        </p:nvSpPr>
        <p:spPr bwMode="auto">
          <a:xfrm>
            <a:off x="381000" y="4876800"/>
            <a:ext cx="8153400" cy="1331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Αυξάνουμε την απόδοση μειώνοντας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είτε το μήκος της περιόδου του ρολογιού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είτε τον # των κύκλων ρολογιού για το πρόγραμμα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528" name="Rectangle 25" descr="Απόδοση"/>
          <p:cNvSpPr>
            <a:spLocks noChangeArrowheads="1"/>
          </p:cNvSpPr>
          <p:nvPr/>
        </p:nvSpPr>
        <p:spPr bwMode="auto">
          <a:xfrm>
            <a:off x="304800" y="1219200"/>
            <a:ext cx="8534400" cy="320040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8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58DA3-6F7F-46F1-8161-4C42314B72DC}" type="slidenum">
              <a:rPr lang="en-US"/>
              <a:pPr>
                <a:defRPr/>
              </a:pPr>
              <a:t>193</a:t>
            </a:fld>
            <a:endParaRPr lang="en-US"/>
          </a:p>
        </p:txBody>
      </p:sp>
      <p:sp>
        <p:nvSpPr>
          <p:cNvPr id="19353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</a:t>
            </a:r>
          </a:p>
        </p:txBody>
      </p:sp>
      <p:sp>
        <p:nvSpPr>
          <p:cNvPr id="193540" name="Rectangle 3" descr="Απόδοση"/>
          <p:cNvSpPr>
            <a:spLocks noChangeArrowheads="1"/>
          </p:cNvSpPr>
          <p:nvPr/>
        </p:nvSpPr>
        <p:spPr bwMode="auto">
          <a:xfrm>
            <a:off x="304800" y="1219200"/>
            <a:ext cx="8742214" cy="236220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93541" name="Rectangle 4"/>
          <p:cNvSpPr>
            <a:spLocks noChangeArrowheads="1"/>
          </p:cNvSpPr>
          <p:nvPr/>
        </p:nvSpPr>
        <p:spPr bwMode="auto">
          <a:xfrm>
            <a:off x="381000" y="1371600"/>
            <a:ext cx="8763000" cy="420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CPU time      =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Instruction_count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x  CPI  x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clock_cycle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542" name="Text Box 5"/>
          <p:cNvSpPr txBox="1">
            <a:spLocks noChangeArrowheads="1"/>
          </p:cNvSpPr>
          <p:nvPr/>
        </p:nvSpPr>
        <p:spPr bwMode="auto">
          <a:xfrm>
            <a:off x="3886200" y="1752600"/>
            <a:ext cx="466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600" b="1" dirty="0">
                <a:latin typeface="Arial" panose="020B0604020202020204" pitchFamily="34" charset="0"/>
                <a:cs typeface="Arial" panose="020B0604020202020204" pitchFamily="34" charset="0"/>
              </a:rPr>
              <a:t>ή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3543" name="Group 6" descr="Απόδοση"/>
          <p:cNvGrpSpPr>
            <a:grpSpLocks/>
          </p:cNvGrpSpPr>
          <p:nvPr/>
        </p:nvGrpSpPr>
        <p:grpSpPr bwMode="auto">
          <a:xfrm>
            <a:off x="381000" y="2362201"/>
            <a:ext cx="8458200" cy="1030288"/>
            <a:chOff x="288" y="1152"/>
            <a:chExt cx="5328" cy="649"/>
          </a:xfrm>
        </p:grpSpPr>
        <p:sp>
          <p:nvSpPr>
            <p:cNvPr id="193545" name="Rectangle 7"/>
            <p:cNvSpPr>
              <a:spLocks noChangeArrowheads="1"/>
            </p:cNvSpPr>
            <p:nvPr/>
          </p:nvSpPr>
          <p:spPr bwMode="auto">
            <a:xfrm>
              <a:off x="336" y="1152"/>
              <a:ext cx="5280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400" b="1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Instruction_count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   x      CPI</a:t>
              </a:r>
            </a:p>
          </p:txBody>
        </p:sp>
        <p:sp>
          <p:nvSpPr>
            <p:cNvPr id="193546" name="Rectangle 8"/>
            <p:cNvSpPr>
              <a:spLocks noChangeArrowheads="1"/>
            </p:cNvSpPr>
            <p:nvPr/>
          </p:nvSpPr>
          <p:spPr bwMode="auto">
            <a:xfrm>
              <a:off x="288" y="1536"/>
              <a:ext cx="5136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clock_rate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193547" name="Rectangle 9"/>
            <p:cNvSpPr>
              <a:spLocks noChangeArrowheads="1"/>
            </p:cNvSpPr>
            <p:nvPr/>
          </p:nvSpPr>
          <p:spPr bwMode="auto">
            <a:xfrm>
              <a:off x="288" y="1344"/>
              <a:ext cx="5328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CPU time      =      --------------------------------------</a:t>
              </a:r>
            </a:p>
          </p:txBody>
        </p:sp>
      </p:grpSp>
      <p:sp>
        <p:nvSpPr>
          <p:cNvPr id="193544" name="Text Box 10"/>
          <p:cNvSpPr txBox="1">
            <a:spLocks noChangeArrowheads="1"/>
          </p:cNvSpPr>
          <p:nvPr/>
        </p:nvSpPr>
        <p:spPr bwMode="auto">
          <a:xfrm>
            <a:off x="441325" y="4003675"/>
            <a:ext cx="87026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Σημαντικότερες μεταβλητές απόδοσης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CPU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execution time: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χρόνος εκτέλεσης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προγράμματος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κύκλος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ρολογιού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count: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profilers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προγράμματα προσομοίωσης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CPI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εξαρτάται από 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ISA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γενικότερα 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130CE-3C7C-41D4-B7E5-45AC90F6A2F4}" type="slidenum">
              <a:rPr lang="en-US"/>
              <a:pPr>
                <a:defRPr/>
              </a:pPr>
              <a:t>194</a:t>
            </a:fld>
            <a:endParaRPr lang="en-US"/>
          </a:p>
        </p:txBody>
      </p:sp>
      <p:sp>
        <p:nvSpPr>
          <p:cNvPr id="19456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Παράγοντες Απόδοσης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(4)</a:t>
            </a:r>
          </a:p>
        </p:txBody>
      </p:sp>
      <p:sp>
        <p:nvSpPr>
          <p:cNvPr id="194564" name="Rectangle 3"/>
          <p:cNvSpPr>
            <a:spLocks noChangeArrowheads="1"/>
          </p:cNvSpPr>
          <p:nvPr/>
        </p:nvSpPr>
        <p:spPr bwMode="auto">
          <a:xfrm>
            <a:off x="228600" y="1014482"/>
            <a:ext cx="8915400" cy="420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CPU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time      =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Instruction_count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x  CPI  x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clock_cycle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2577" name="Group 65" descr="Απόδοση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372451"/>
              </p:ext>
            </p:extLst>
          </p:nvPr>
        </p:nvGraphicFramePr>
        <p:xfrm>
          <a:off x="1143000" y="1662429"/>
          <a:ext cx="6477000" cy="4936492"/>
        </p:xfrm>
        <a:graphic>
          <a:graphicData uri="http://schemas.openxmlformats.org/drawingml/2006/table">
            <a:tbl>
              <a:tblPr firstRow="1"/>
              <a:tblGrid>
                <a:gridCol w="2133600"/>
                <a:gridCol w="1346200"/>
                <a:gridCol w="1498600"/>
                <a:gridCol w="14986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Instruction_count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clock_cycle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Αλγόριθμος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Γλώσσα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Προγραμμ/σμού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Compiler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Οργάνωση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Επεξεργαστή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Τεχνολογία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2558" name="Text Box 46"/>
          <p:cNvSpPr txBox="1">
            <a:spLocks noChangeArrowheads="1"/>
          </p:cNvSpPr>
          <p:nvPr/>
        </p:nvSpPr>
        <p:spPr bwMode="auto">
          <a:xfrm>
            <a:off x="6553200" y="5989638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92559" name="Text Box 47"/>
          <p:cNvSpPr txBox="1">
            <a:spLocks noChangeArrowheads="1"/>
          </p:cNvSpPr>
          <p:nvPr/>
        </p:nvSpPr>
        <p:spPr bwMode="auto">
          <a:xfrm>
            <a:off x="6553200" y="5303838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92560" name="Text Box 48"/>
          <p:cNvSpPr txBox="1">
            <a:spLocks noChangeArrowheads="1"/>
          </p:cNvSpPr>
          <p:nvPr/>
        </p:nvSpPr>
        <p:spPr bwMode="auto">
          <a:xfrm>
            <a:off x="5105400" y="5303838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92561" name="Text Box 49"/>
          <p:cNvSpPr txBox="1">
            <a:spLocks noChangeArrowheads="1"/>
          </p:cNvSpPr>
          <p:nvPr/>
        </p:nvSpPr>
        <p:spPr bwMode="auto">
          <a:xfrm>
            <a:off x="5105400" y="4618038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92562" name="Text Box 50"/>
          <p:cNvSpPr txBox="1">
            <a:spLocks noChangeArrowheads="1"/>
          </p:cNvSpPr>
          <p:nvPr/>
        </p:nvSpPr>
        <p:spPr bwMode="auto">
          <a:xfrm>
            <a:off x="3581400" y="4618038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92563" name="Text Box 51"/>
          <p:cNvSpPr txBox="1">
            <a:spLocks noChangeArrowheads="1"/>
          </p:cNvSpPr>
          <p:nvPr/>
        </p:nvSpPr>
        <p:spPr bwMode="auto">
          <a:xfrm>
            <a:off x="3581400" y="3932238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92564" name="Text Box 52"/>
          <p:cNvSpPr txBox="1">
            <a:spLocks noChangeArrowheads="1"/>
          </p:cNvSpPr>
          <p:nvPr/>
        </p:nvSpPr>
        <p:spPr bwMode="auto">
          <a:xfrm>
            <a:off x="5105400" y="3932238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92565" name="Text Box 53"/>
          <p:cNvSpPr txBox="1">
            <a:spLocks noChangeArrowheads="1"/>
          </p:cNvSpPr>
          <p:nvPr/>
        </p:nvSpPr>
        <p:spPr bwMode="auto">
          <a:xfrm>
            <a:off x="3581400" y="3246438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92566" name="Text Box 54"/>
          <p:cNvSpPr txBox="1">
            <a:spLocks noChangeArrowheads="1"/>
          </p:cNvSpPr>
          <p:nvPr/>
        </p:nvSpPr>
        <p:spPr bwMode="auto">
          <a:xfrm>
            <a:off x="3581400" y="2620963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92567" name="Text Box 55"/>
          <p:cNvSpPr txBox="1">
            <a:spLocks noChangeArrowheads="1"/>
          </p:cNvSpPr>
          <p:nvPr/>
        </p:nvSpPr>
        <p:spPr bwMode="auto">
          <a:xfrm>
            <a:off x="5105400" y="3246438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95A7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95A7"/>
              </a:solidFill>
              <a:cs typeface="Arial" pitchFamily="34" charset="0"/>
            </a:endParaRPr>
          </a:p>
        </p:txBody>
      </p:sp>
      <p:sp>
        <p:nvSpPr>
          <p:cNvPr id="192568" name="Text Box 56"/>
          <p:cNvSpPr txBox="1">
            <a:spLocks noChangeArrowheads="1"/>
          </p:cNvSpPr>
          <p:nvPr/>
        </p:nvSpPr>
        <p:spPr bwMode="auto">
          <a:xfrm>
            <a:off x="5105400" y="2620963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95A7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95A7"/>
              </a:solidFill>
              <a:cs typeface="Arial" pitchFamily="34" charset="0"/>
            </a:endParaRPr>
          </a:p>
        </p:txBody>
      </p:sp>
      <p:sp>
        <p:nvSpPr>
          <p:cNvPr id="192569" name="Text Box 57"/>
          <p:cNvSpPr txBox="1">
            <a:spLocks noChangeArrowheads="1"/>
          </p:cNvSpPr>
          <p:nvPr/>
        </p:nvSpPr>
        <p:spPr bwMode="auto">
          <a:xfrm>
            <a:off x="6553200" y="4618038"/>
            <a:ext cx="38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>
              <a:solidFill>
                <a:srgbClr val="FF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2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2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92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92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92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92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92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92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9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9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92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192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9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19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192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192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19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19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" fill="hold"/>
                                        <p:tgtEl>
                                          <p:spTgt spid="192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192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19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19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" fill="hold"/>
                                        <p:tgtEl>
                                          <p:spTgt spid="192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" fill="hold"/>
                                        <p:tgtEl>
                                          <p:spTgt spid="192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58" grpId="0" build="p" autoUpdateAnimBg="0"/>
      <p:bldP spid="192559" grpId="0" build="p" autoUpdateAnimBg="0"/>
      <p:bldP spid="192560" grpId="0" build="p" autoUpdateAnimBg="0"/>
      <p:bldP spid="192561" grpId="0" build="p" autoUpdateAnimBg="0"/>
      <p:bldP spid="192562" grpId="0" build="p" autoUpdateAnimBg="0"/>
      <p:bldP spid="192563" grpId="0" build="p" autoUpdateAnimBg="0"/>
      <p:bldP spid="192564" grpId="0" build="p" autoUpdateAnimBg="0"/>
      <p:bldP spid="192565" grpId="0" build="p" autoUpdateAnimBg="0"/>
      <p:bldP spid="192566" grpId="0" build="p" autoUpdateAnimBg="0"/>
      <p:bldP spid="192567" grpId="0" build="p" autoUpdateAnimBg="0"/>
      <p:bldP spid="192568" grpId="0" build="p" autoUpdateAnimBg="0"/>
      <p:bldP spid="192569" grpId="0" build="p" autoUpdateAnimBg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Νόμος του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Amdahl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1898"/>
            <a:ext cx="7772400" cy="4114800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Πρόγραμμα που βελτιώνουμε την απόδοση ενός τμήματός του,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speed up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Αυτό το τμήμα θα χρειαστεί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P/S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σχετικό χρόνο εκτέλεσης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173047-D2C3-4B15-8CDC-EA88163318B3}" type="slidenum">
              <a:rPr lang="en-US"/>
              <a:pPr>
                <a:defRPr/>
              </a:pPr>
              <a:t>195</a:t>
            </a:fld>
            <a:endParaRPr lang="en-US"/>
          </a:p>
        </p:txBody>
      </p:sp>
      <p:grpSp>
        <p:nvGrpSpPr>
          <p:cNvPr id="2" name="Group 1" descr="νόμος Amdahl"/>
          <p:cNvGrpSpPr/>
          <p:nvPr/>
        </p:nvGrpSpPr>
        <p:grpSpPr>
          <a:xfrm>
            <a:off x="1312665" y="5020587"/>
            <a:ext cx="6474251" cy="1446550"/>
            <a:chOff x="1279525" y="2048787"/>
            <a:chExt cx="6474251" cy="1446550"/>
          </a:xfrm>
        </p:grpSpPr>
        <p:sp>
          <p:nvSpPr>
            <p:cNvPr id="197637" name="Text Box 6"/>
            <p:cNvSpPr txBox="1">
              <a:spLocks noChangeArrowheads="1"/>
            </p:cNvSpPr>
            <p:nvPr/>
          </p:nvSpPr>
          <p:spPr bwMode="auto">
            <a:xfrm>
              <a:off x="1279525" y="2479675"/>
              <a:ext cx="55579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3200" dirty="0">
                  <a:latin typeface="Arial" panose="020B0604020202020204" pitchFamily="34" charset="0"/>
                  <a:cs typeface="Arial" panose="020B0604020202020204" pitchFamily="34" charset="0"/>
                </a:rPr>
                <a:t>Συνολικό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speed up  =             </a:t>
              </a:r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638" name="Text Box 7"/>
            <p:cNvSpPr txBox="1">
              <a:spLocks noChangeArrowheads="1"/>
            </p:cNvSpPr>
            <p:nvPr/>
          </p:nvSpPr>
          <p:spPr bwMode="auto">
            <a:xfrm>
              <a:off x="5300860" y="2048787"/>
              <a:ext cx="2452916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660066"/>
                  </a:solidFill>
                </a:rPr>
                <a:t>       </a:t>
              </a:r>
              <a:r>
                <a:rPr lang="en-US" sz="2400" b="1" dirty="0" smtClean="0">
                  <a:solidFill>
                    <a:srgbClr val="660066"/>
                  </a:solidFill>
                </a:rPr>
                <a:t> 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endParaRPr lang="en-US" sz="2400" b="1" dirty="0"/>
            </a:p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(1-P)  +  P/S</a:t>
              </a:r>
              <a:endParaRPr lang="en-GB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639" name="Line 8"/>
            <p:cNvSpPr>
              <a:spLocks noChangeShapeType="1"/>
            </p:cNvSpPr>
            <p:nvPr/>
          </p:nvSpPr>
          <p:spPr bwMode="auto">
            <a:xfrm>
              <a:off x="5429881" y="2772062"/>
              <a:ext cx="2209800" cy="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Νόμος του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Amdahl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431898"/>
            <a:ext cx="7772400" cy="4114800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Με την ίδια λογική, αν το τμήμα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του προγράμματος μπορεί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να τρέξει σε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(ίδιους) επεξεργαστές,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παράλληλα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βέλτιστα, και το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(1-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P)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παραμένει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σειριακό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τότε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Συνολικό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speed up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173047-D2C3-4B15-8CDC-EA88163318B3}" type="slidenum">
              <a:rPr lang="en-US"/>
              <a:pPr>
                <a:defRPr/>
              </a:pPr>
              <a:t>196</a:t>
            </a:fld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330242" y="4648200"/>
            <a:ext cx="247535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</a:rPr>
              <a:t>       </a:t>
            </a:r>
            <a:r>
              <a:rPr lang="en-US" sz="2400" b="1" dirty="0" smtClean="0">
                <a:solidFill>
                  <a:srgbClr val="660066"/>
                </a:solidFill>
              </a:rPr>
              <a:t> 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en-US" sz="2400" b="1" dirty="0"/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(1-P)  + 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P/</a:t>
            </a:r>
            <a:r>
              <a:rPr lang="el-G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8" descr="νόμος Amdahl"/>
          <p:cNvSpPr>
            <a:spLocks noChangeShapeType="1"/>
          </p:cNvSpPr>
          <p:nvPr/>
        </p:nvSpPr>
        <p:spPr bwMode="auto">
          <a:xfrm>
            <a:off x="5463021" y="5371475"/>
            <a:ext cx="2209800" cy="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973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Νόμος του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Amdahl (3)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95400"/>
            <a:ext cx="8458200" cy="4114800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Στην προηγούμενη φόρμουλα παρατηρούμε ότι όταν ο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αριθμός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των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επεξεργαστών Ν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∞ τότε το μεγαλύτερο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speed up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που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μπορούμε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να έχουμε είναι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 / (1-P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</a:p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Παράδειγμα: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Πρόγραμμα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στο οποίο μπορούμε να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παραλληλοποιήσουμε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το 90% του κώδικα (άρα,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 = 0.9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και (1-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P) = 0.1)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μπορεί να έχει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speed up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το πολύ μέχρι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7674B-F06D-4C7D-96E2-A2939DBF6FCB}" type="slidenum">
              <a:rPr lang="en-US"/>
              <a:pPr>
                <a:defRPr/>
              </a:pPr>
              <a:t>197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Νόμος του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Amdahl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25600"/>
            <a:ext cx="863514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1ο πόρισμα νόμου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Amdahl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Η απόδοση ενός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συστήματος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εξαρτάται από το πιο αργό του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κομμάτι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2ο πόρισμα νόμου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Amdahl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Η ποσότητα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βελτιστοποίησης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speedup)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με παραλληλοποίηση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(=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πολλά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CPU)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ενός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προγράμματος περιορίζεται από το σειριακό του κομμάτι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C2741-10B5-4C7C-9EDC-C6762D1F838C}" type="slidenum">
              <a:rPr lang="en-US"/>
              <a:pPr>
                <a:defRPr/>
              </a:pPr>
              <a:t>198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BB7CB-BFD1-49F7-964F-8BC096078CA2}" type="slidenum">
              <a:rPr lang="en-US"/>
              <a:pPr>
                <a:defRPr/>
              </a:pPr>
              <a:t>199</a:t>
            </a:fld>
            <a:endParaRPr lang="en-US"/>
          </a:p>
        </p:txBody>
      </p:sp>
      <p:sp>
        <p:nvSpPr>
          <p:cNvPr id="200707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Benchmarking (1)</a:t>
            </a:r>
          </a:p>
        </p:txBody>
      </p:sp>
      <p:sp>
        <p:nvSpPr>
          <p:cNvPr id="200708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2578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Benchmark =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«μετροπρόγραμμα»</a:t>
            </a:r>
          </a:p>
          <a:p>
            <a:pPr eaLnBrk="1" hangingPunct="1">
              <a:lnSpc>
                <a:spcPct val="8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Η απόδοση φαίνεται από την καθημερινή λειτουργία ...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Χρησιμοποιούμε ένα σετ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από συγκεκριμένα προγράμματα από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 μεταφραστές, προγράμματα γραφικών, προγράμματα επιστημονικού υπολογισμού (φυσική, κοσμολογία), κλπ.</a:t>
            </a:r>
          </a:p>
          <a:p>
            <a:pPr lvl="1" eaLnBrk="1" hangingPunct="1">
              <a:lnSpc>
                <a:spcPct val="80000"/>
              </a:lnSpc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ΠΑΡΟΥΣΙΑΣΗ ΒΑΣΙΣΜΕΝΗ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ΑΝΤΙΣΤΟΙΧΕΣ ΤΩΝ</a:t>
            </a:r>
            <a:r>
              <a:rPr lang="en-GB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9C977-AE3E-4E3F-9F0D-B037779BBA5F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7412" name="Rectangle 10"/>
          <p:cNvSpPr>
            <a:spLocks noChangeArrowheads="1"/>
          </p:cNvSpPr>
          <p:nvPr/>
        </p:nvSpPr>
        <p:spPr bwMode="auto">
          <a:xfrm>
            <a:off x="384174" y="1662450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Ανδρέα </a:t>
            </a:r>
            <a:r>
              <a:rPr lang="el-G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Βενέρη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ικονομικό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Πανεπιστήμιο Αθηνών)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Patterson/Hennessy (UC Berkeley and Stanford U) </a:t>
            </a:r>
            <a:endParaRPr lang="el-G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Mary Jane Irwin (Penn State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Adapted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Computer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Organization and Design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4th Edition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Patterson &amp; Hennessy, © 2008.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This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material may not be copied or distributed for commercial purposes without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express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written permission of the copyright holders.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 (VLSI)  (2)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16427-F691-4B85-97DE-4FC039CEE569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33796" name="Picture 3" descr="Pentium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1371600"/>
            <a:ext cx="4724400" cy="4452938"/>
          </a:xfrm>
          <a:noFill/>
        </p:spPr>
      </p:pic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76200" y="1817688"/>
            <a:ext cx="381707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Μικροεπεξεργαστής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Pentium 4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Intel</a:t>
            </a:r>
          </a:p>
        </p:txBody>
      </p:sp>
      <p:pic>
        <p:nvPicPr>
          <p:cNvPr id="33798" name="Picture 5" descr="microprocessor-p4-al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33800"/>
            <a:ext cx="23812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BB7CB-BFD1-49F7-964F-8BC096078CA2}" type="slidenum">
              <a:rPr lang="en-US"/>
              <a:pPr>
                <a:defRPr/>
              </a:pPr>
              <a:t>200</a:t>
            </a:fld>
            <a:endParaRPr lang="en-US"/>
          </a:p>
        </p:txBody>
      </p:sp>
      <p:sp>
        <p:nvSpPr>
          <p:cNvPr id="200707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Benchmarking (2)</a:t>
            </a:r>
          </a:p>
        </p:txBody>
      </p:sp>
      <p:sp>
        <p:nvSpPr>
          <p:cNvPr id="200708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2578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Απλά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benchmark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προγράμματα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επιτυχημένα για σχεδιαστές και πανεπιστημιακούς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εύκολα για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τυποποίηση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SPEC (System Performance Evaluation Cooperative)</a:t>
            </a:r>
          </a:p>
          <a:p>
            <a:pPr lvl="1" eaLnBrk="1" hangingPunct="1">
              <a:lnSpc>
                <a:spcPct val="8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οι εταιρείες έχουν συμφωνήσει σε πραγματικά προγράμματα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πολύτιμοι δείκτες απόδοσης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21E61-CCF0-4170-8EFA-C405621920D3}" type="slidenum">
              <a:rPr lang="en-US"/>
              <a:pPr>
                <a:defRPr/>
              </a:pPr>
              <a:t>201</a:t>
            </a:fld>
            <a:endParaRPr lang="en-US"/>
          </a:p>
        </p:txBody>
      </p:sp>
      <p:sp>
        <p:nvSpPr>
          <p:cNvPr id="20275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Benchmarking (3)</a:t>
            </a:r>
          </a:p>
        </p:txBody>
      </p:sp>
      <p:pic>
        <p:nvPicPr>
          <p:cNvPr id="202756" name="Picture 3" descr="Benchmarking"/>
          <p:cNvPicPr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143000"/>
            <a:ext cx="7696200" cy="5486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5F8EF-C093-49A3-B341-F088A9C09974}" type="slidenum">
              <a:rPr lang="en-US"/>
              <a:pPr>
                <a:defRPr/>
              </a:pPr>
              <a:t>202</a:t>
            </a:fld>
            <a:endParaRPr lang="en-US"/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Benchmarking (4)</a:t>
            </a:r>
          </a:p>
        </p:txBody>
      </p:sp>
      <p:pic>
        <p:nvPicPr>
          <p:cNvPr id="23554" name="Picture 2" descr="Benchmar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68033"/>
            <a:ext cx="8313160" cy="582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B0DC69-2C7A-4A2C-A15D-0DA17B152C99}" type="slidenum">
              <a:rPr lang="en-US"/>
              <a:pPr>
                <a:defRPr/>
              </a:pPr>
              <a:t>203</a:t>
            </a:fld>
            <a:endParaRPr lang="en-US"/>
          </a:p>
        </p:txBody>
      </p:sp>
      <p:sp>
        <p:nvSpPr>
          <p:cNvPr id="2048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Benchmarking (5)</a:t>
            </a:r>
          </a:p>
        </p:txBody>
      </p:sp>
      <p:pic>
        <p:nvPicPr>
          <p:cNvPr id="24578" name="Picture 2" descr="Benchmar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0" y="914400"/>
            <a:ext cx="7057817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Rectangle 4"/>
          <p:cNvSpPr>
            <a:spLocks noGrp="1" noChangeArrowheads="1"/>
          </p:cNvSpPr>
          <p:nvPr>
            <p:ph type="title"/>
          </p:nvPr>
        </p:nvSpPr>
        <p:spPr>
          <a:xfrm>
            <a:off x="420688" y="152400"/>
            <a:ext cx="8266112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Σύνοψη Απόδοσης ενός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1288861"/>
            <a:ext cx="7772400" cy="4114800"/>
          </a:xfrm>
        </p:spPr>
        <p:txBody>
          <a:bodyPr/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Παράγοντες 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σχεδίασης: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να πραγματοποιηθεί, σε πόσο χρόνο/κόστος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Εύκολη η μετάφραση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compilation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Παράγοντες 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Στατικοί: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Ποι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μέγεθος του προγράμματος σε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bytes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στην μνήμη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B733D-F265-40DB-8701-0E4B1A3EC92C}" type="slidenum">
              <a:rPr lang="en-US"/>
              <a:pPr>
                <a:defRPr/>
              </a:pPr>
              <a:t>204</a:t>
            </a:fld>
            <a:endParaRPr lang="en-US"/>
          </a:p>
        </p:txBody>
      </p:sp>
      <p:grpSp>
        <p:nvGrpSpPr>
          <p:cNvPr id="2" name="Group 6" descr="ISA"/>
          <p:cNvGrpSpPr>
            <a:grpSpLocks/>
          </p:cNvGrpSpPr>
          <p:nvPr/>
        </p:nvGrpSpPr>
        <p:grpSpPr bwMode="auto">
          <a:xfrm>
            <a:off x="5410200" y="4572000"/>
            <a:ext cx="3449638" cy="1836738"/>
            <a:chOff x="3492" y="2602"/>
            <a:chExt cx="2173" cy="1157"/>
          </a:xfrm>
        </p:grpSpPr>
        <p:sp>
          <p:nvSpPr>
            <p:cNvPr id="205830" name="Line 7"/>
            <p:cNvSpPr>
              <a:spLocks noChangeShapeType="1"/>
            </p:cNvSpPr>
            <p:nvPr/>
          </p:nvSpPr>
          <p:spPr bwMode="auto">
            <a:xfrm flipV="1">
              <a:off x="4087" y="2788"/>
              <a:ext cx="383" cy="759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31" name="Line 8"/>
            <p:cNvSpPr>
              <a:spLocks noChangeShapeType="1"/>
            </p:cNvSpPr>
            <p:nvPr/>
          </p:nvSpPr>
          <p:spPr bwMode="auto">
            <a:xfrm>
              <a:off x="4506" y="2824"/>
              <a:ext cx="497" cy="687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32" name="Line 9"/>
            <p:cNvSpPr>
              <a:spLocks noChangeShapeType="1"/>
            </p:cNvSpPr>
            <p:nvPr/>
          </p:nvSpPr>
          <p:spPr bwMode="auto">
            <a:xfrm flipH="1">
              <a:off x="4051" y="3529"/>
              <a:ext cx="950" cy="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33" name="Rectangle 10"/>
            <p:cNvSpPr>
              <a:spLocks noChangeArrowheads="1"/>
            </p:cNvSpPr>
            <p:nvPr/>
          </p:nvSpPr>
          <p:spPr bwMode="auto">
            <a:xfrm>
              <a:off x="4330" y="2602"/>
              <a:ext cx="320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CPI</a:t>
              </a:r>
            </a:p>
          </p:txBody>
        </p:sp>
        <p:sp>
          <p:nvSpPr>
            <p:cNvPr id="205834" name="Rectangle 11"/>
            <p:cNvSpPr>
              <a:spLocks noChangeArrowheads="1"/>
            </p:cNvSpPr>
            <p:nvPr/>
          </p:nvSpPr>
          <p:spPr bwMode="auto">
            <a:xfrm>
              <a:off x="3492" y="3580"/>
              <a:ext cx="832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Inst. Count</a:t>
              </a:r>
            </a:p>
          </p:txBody>
        </p:sp>
        <p:sp>
          <p:nvSpPr>
            <p:cNvPr id="205835" name="Rectangle 12"/>
            <p:cNvSpPr>
              <a:spLocks noChangeArrowheads="1"/>
            </p:cNvSpPr>
            <p:nvPr/>
          </p:nvSpPr>
          <p:spPr bwMode="auto">
            <a:xfrm>
              <a:off x="4825" y="3580"/>
              <a:ext cx="840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Cycle Time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Rectangle 4"/>
          <p:cNvSpPr>
            <a:spLocks noGrp="1" noChangeArrowheads="1"/>
          </p:cNvSpPr>
          <p:nvPr>
            <p:ph type="title"/>
          </p:nvPr>
        </p:nvSpPr>
        <p:spPr>
          <a:xfrm>
            <a:off x="420688" y="152400"/>
            <a:ext cx="8266112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Σύνοψη Απόδοσης ενός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88" y="1288861"/>
            <a:ext cx="7772400" cy="4114800"/>
          </a:xfrm>
        </p:spPr>
        <p:txBody>
          <a:bodyPr/>
          <a:lstStyle/>
          <a:p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Παράγοντες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Δυναμικοί: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Πόσα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bytes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κάνει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fetch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 επεξεργαστής για κάθε εντολή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Πόσοι κύκλοι ρολογιού ανά εντολή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Βασικός Παράγοντας: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χρόνος εκτέλεσης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προγράμματος!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B733D-F265-40DB-8701-0E4B1A3EC92C}" type="slidenum">
              <a:rPr lang="en-US"/>
              <a:pPr>
                <a:defRPr/>
              </a:pPr>
              <a:t>205</a:t>
            </a:fld>
            <a:endParaRPr lang="en-US"/>
          </a:p>
        </p:txBody>
      </p:sp>
      <p:grpSp>
        <p:nvGrpSpPr>
          <p:cNvPr id="2" name="Group 6" descr="ISA"/>
          <p:cNvGrpSpPr>
            <a:grpSpLocks/>
          </p:cNvGrpSpPr>
          <p:nvPr/>
        </p:nvGrpSpPr>
        <p:grpSpPr bwMode="auto">
          <a:xfrm>
            <a:off x="5410200" y="4572000"/>
            <a:ext cx="3449638" cy="1865313"/>
            <a:chOff x="3492" y="2602"/>
            <a:chExt cx="2173" cy="1175"/>
          </a:xfrm>
        </p:grpSpPr>
        <p:sp>
          <p:nvSpPr>
            <p:cNvPr id="205830" name="Line 7"/>
            <p:cNvSpPr>
              <a:spLocks noChangeShapeType="1"/>
            </p:cNvSpPr>
            <p:nvPr/>
          </p:nvSpPr>
          <p:spPr bwMode="auto">
            <a:xfrm flipV="1">
              <a:off x="4087" y="2788"/>
              <a:ext cx="383" cy="759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31" name="Line 8"/>
            <p:cNvSpPr>
              <a:spLocks noChangeShapeType="1"/>
            </p:cNvSpPr>
            <p:nvPr/>
          </p:nvSpPr>
          <p:spPr bwMode="auto">
            <a:xfrm>
              <a:off x="4506" y="2824"/>
              <a:ext cx="497" cy="687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32" name="Line 9"/>
            <p:cNvSpPr>
              <a:spLocks noChangeShapeType="1"/>
            </p:cNvSpPr>
            <p:nvPr/>
          </p:nvSpPr>
          <p:spPr bwMode="auto">
            <a:xfrm flipH="1">
              <a:off x="4051" y="3529"/>
              <a:ext cx="950" cy="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33" name="Rectangle 10"/>
            <p:cNvSpPr>
              <a:spLocks noChangeArrowheads="1"/>
            </p:cNvSpPr>
            <p:nvPr/>
          </p:nvSpPr>
          <p:spPr bwMode="auto">
            <a:xfrm>
              <a:off x="4330" y="2602"/>
              <a:ext cx="320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CPI</a:t>
              </a:r>
            </a:p>
          </p:txBody>
        </p:sp>
        <p:sp>
          <p:nvSpPr>
            <p:cNvPr id="205834" name="Rectangle 11"/>
            <p:cNvSpPr>
              <a:spLocks noChangeArrowheads="1"/>
            </p:cNvSpPr>
            <p:nvPr/>
          </p:nvSpPr>
          <p:spPr bwMode="auto">
            <a:xfrm>
              <a:off x="3492" y="3580"/>
              <a:ext cx="888" cy="1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Inst. </a:t>
              </a:r>
              <a:r>
                <a:rPr lang="en-US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Count</a:t>
              </a:r>
            </a:p>
          </p:txBody>
        </p:sp>
        <p:sp>
          <p:nvSpPr>
            <p:cNvPr id="205835" name="Rectangle 12"/>
            <p:cNvSpPr>
              <a:spLocks noChangeArrowheads="1"/>
            </p:cNvSpPr>
            <p:nvPr/>
          </p:nvSpPr>
          <p:spPr bwMode="auto">
            <a:xfrm>
              <a:off x="4825" y="3580"/>
              <a:ext cx="840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Cycle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69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Αναφορά Ύλης (3</a:t>
            </a:r>
            <a:r>
              <a:rPr lang="el-GR" baseline="30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έκδοση)</a:t>
            </a:r>
            <a:endParaRPr lang="en-US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Κεφάλαιο 4</a:t>
            </a:r>
          </a:p>
          <a:p>
            <a:pPr lvl="1">
              <a:buFontTx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4.1, 4.2, 4., 4.4,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07DB4-2E1C-4CAF-A6AE-B8E9A554C41D}" type="slidenum">
              <a:rPr lang="en-US"/>
              <a:pPr>
                <a:defRPr/>
              </a:pPr>
              <a:t>206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Αναφορά Ύλης (4</a:t>
            </a:r>
            <a:r>
              <a:rPr lang="el-GR" baseline="30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έκδοση)</a:t>
            </a:r>
            <a:endParaRPr lang="en-US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Κεφάλαιο 1</a:t>
            </a:r>
          </a:p>
          <a:p>
            <a:pPr lvl="1">
              <a:buFontTx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1.4, 1.5, 1.7,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1.8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18C67-2A23-4016-A6E5-90711F048524}" type="slidenum">
              <a:rPr lang="en-US"/>
              <a:pPr>
                <a:defRPr/>
              </a:pPr>
              <a:t>207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 #</a:t>
            </a:r>
            <a:r>
              <a:rPr lang="en-US" dirty="0" smtClean="0"/>
              <a:t> </a:t>
            </a:r>
            <a:r>
              <a:rPr lang="fr-FR" dirty="0" smtClean="0"/>
              <a:t>1</a:t>
            </a:r>
            <a:endParaRPr lang="el-GR" dirty="0"/>
          </a:p>
        </p:txBody>
      </p:sp>
      <p:pic>
        <p:nvPicPr>
          <p:cNvPr id="27" name="Picture 26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36025"/>
            <a:ext cx="1535430" cy="537210"/>
          </a:xfrm>
          <a:prstGeom prst="rect">
            <a:avLst/>
          </a:prstGeom>
        </p:spPr>
      </p:pic>
      <p:pic>
        <p:nvPicPr>
          <p:cNvPr id="26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  <p:sp>
        <p:nvSpPr>
          <p:cNvPr id="8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>
            <a:noAutofit/>
          </a:bodyPr>
          <a:lstStyle/>
          <a:p>
            <a:r>
              <a:rPr lang="el-GR" sz="2800" b="1" dirty="0" smtClean="0"/>
              <a:t>Μάθημα: Αρχιτεκτονική Υπολογιστών</a:t>
            </a:r>
          </a:p>
          <a:p>
            <a:r>
              <a:rPr lang="el-GR" sz="2800" b="1" dirty="0" smtClean="0"/>
              <a:t>Ενότητα </a:t>
            </a:r>
            <a:r>
              <a:rPr lang="en-US" sz="2800" b="1" dirty="0" smtClean="0"/>
              <a:t># </a:t>
            </a:r>
            <a:r>
              <a:rPr lang="el-GR" sz="2800" b="1" dirty="0"/>
              <a:t>1</a:t>
            </a:r>
            <a:r>
              <a:rPr lang="el-GR" sz="2800" b="1" dirty="0" smtClean="0"/>
              <a:t>:</a:t>
            </a:r>
            <a:r>
              <a:rPr lang="en-US" sz="2800" dirty="0" smtClean="0"/>
              <a:t> </a:t>
            </a:r>
            <a:r>
              <a:rPr lang="el-GR" sz="2800" b="1" dirty="0" smtClean="0"/>
              <a:t>Εισαγωγικές Έννοιες</a:t>
            </a:r>
            <a:endParaRPr lang="en-US" sz="2800" b="1" dirty="0"/>
          </a:p>
          <a:p>
            <a:r>
              <a:rPr lang="el-GR" sz="2800" b="1" dirty="0" smtClean="0"/>
              <a:t>Διδάσκων: </a:t>
            </a:r>
            <a:r>
              <a:rPr lang="el-GR" sz="2800" dirty="0" smtClean="0"/>
              <a:t>Γεώργιος Κ. Πολύζος</a:t>
            </a:r>
          </a:p>
          <a:p>
            <a:r>
              <a:rPr lang="el-GR" sz="2800" b="1" dirty="0" smtClean="0"/>
              <a:t>Τμήμα: </a:t>
            </a:r>
            <a:r>
              <a:rPr lang="el-GR" sz="2800" dirty="0" smtClean="0"/>
              <a:t>Πληροφορικής</a:t>
            </a:r>
          </a:p>
        </p:txBody>
      </p:sp>
    </p:spTree>
    <p:extLst>
      <p:ext uri="{BB962C8B-B14F-4D97-AF65-F5344CB8AC3E}">
        <p14:creationId xmlns:p14="http://schemas.microsoft.com/office/powerpoint/2010/main" val="11170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 (VLSI)  (3)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EA8F1-293E-425F-BB17-20E76FF2B962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34820" name="Picture 7" descr="soc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5513" y="2447925"/>
            <a:ext cx="8218487" cy="4333875"/>
          </a:xfrm>
          <a:noFill/>
          <a:ln w="38100">
            <a:solidFill>
              <a:srgbClr val="0066FF"/>
            </a:solidFill>
          </a:ln>
        </p:spPr>
      </p:pic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0" y="1219200"/>
            <a:ext cx="89096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Κατανάλωση Ισχύος (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power consumption)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System-on-Chip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7082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 (VLSI)  (3)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159643-4415-4679-8BC9-126FF5A2E3FA}" type="slidenum">
              <a:rPr lang="en-US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1026" name="Object 122" descr="microcoolers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70927685"/>
              </p:ext>
            </p:extLst>
          </p:nvPr>
        </p:nvGraphicFramePr>
        <p:xfrm>
          <a:off x="0" y="2614613"/>
          <a:ext cx="5314950" cy="323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Bitmap Image" r:id="rId4" imgW="4476190" imgH="2723810" progId="Paint.Picture">
                  <p:embed/>
                </p:oleObj>
              </mc:Choice>
              <mc:Fallback>
                <p:oleObj name="Bitmap Image" r:id="rId4" imgW="4476190" imgH="2723810" progId="Paint.Picture">
                  <p:embed/>
                  <p:pic>
                    <p:nvPicPr>
                      <p:cNvPr id="0" name="Object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14613"/>
                        <a:ext cx="5314950" cy="323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124"/>
          <p:cNvSpPr>
            <a:spLocks noChangeArrowheads="1"/>
          </p:cNvSpPr>
          <p:nvPr/>
        </p:nvSpPr>
        <p:spPr bwMode="auto">
          <a:xfrm>
            <a:off x="5486400" y="2590800"/>
            <a:ext cx="17526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/>
              <a:t>Microcoolers</a:t>
            </a:r>
            <a:endParaRPr lang="en-US" sz="3200" b="1" dirty="0"/>
          </a:p>
        </p:txBody>
      </p:sp>
      <p:sp>
        <p:nvSpPr>
          <p:cNvPr id="1030" name="Text Box 127"/>
          <p:cNvSpPr txBox="1">
            <a:spLocks noChangeArrowheads="1"/>
          </p:cNvSpPr>
          <p:nvPr/>
        </p:nvSpPr>
        <p:spPr bwMode="auto">
          <a:xfrm>
            <a:off x="-25400" y="1513582"/>
            <a:ext cx="89440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Λόγω υψηλής κατανάλωσης, σε μοντέρνα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ICs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εισάγουμε μικρά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ψυκτικά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συστήματα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microcoolers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 (VLSI)  (4)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D1D3DD-C4F2-46FD-8DE9-AAF855D70AC9}" type="slidenum">
              <a:rPr lang="en-US"/>
              <a:pPr>
                <a:defRPr/>
              </a:pPr>
              <a:t>23</a:t>
            </a:fld>
            <a:endParaRPr lang="en-US"/>
          </a:p>
        </p:txBody>
      </p:sp>
      <p:pic>
        <p:nvPicPr>
          <p:cNvPr id="35844" name="Picture 5" descr="vlsi αποτίμηση απόδοσης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828800"/>
            <a:ext cx="6705600" cy="5029200"/>
          </a:xfrm>
          <a:noFill/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365125" y="1260475"/>
            <a:ext cx="89306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Επίδραση τριών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microcooler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στην θερμοκρασία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ανά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0BB45-216F-4031-A5C5-83768282503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715962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</a:rPr>
              <a:t>Νόμος του </a:t>
            </a:r>
            <a:r>
              <a:rPr lang="en-US" dirty="0" smtClean="0">
                <a:solidFill>
                  <a:schemeClr val="accent2"/>
                </a:solidFill>
              </a:rPr>
              <a:t>Moore* (1965) </a:t>
            </a:r>
          </a:p>
        </p:txBody>
      </p:sp>
      <p:pic>
        <p:nvPicPr>
          <p:cNvPr id="36868" name="Picture 3" descr="Gordon Moor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35362" y="2819400"/>
            <a:ext cx="2133600" cy="2895600"/>
          </a:xfrm>
          <a:noFill/>
        </p:spPr>
      </p:pic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457200" y="1143000"/>
            <a:ext cx="8534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Ο αριθμός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των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transistor 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ίδιο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χώρο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 chip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ΔΙΠΛΑΣΙΑΖΕΤΑΙ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...κάθε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χρόνια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cs typeface="Arial" pitchFamily="34" charset="0"/>
            </a:endParaRPr>
          </a:p>
          <a:p>
            <a:endParaRPr lang="en-US" sz="3200" dirty="0">
              <a:cs typeface="Arial" pitchFamily="34" charset="0"/>
            </a:endParaRPr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73338" y="5715000"/>
            <a:ext cx="88344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*Gordon Moore, co-founder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Corporation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0BAD4-8BFC-49D8-991D-081989D0B34D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11430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Σχετικά Μεγέθη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675" name="Group 3" descr="σχετικά μεγέθη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29976878"/>
              </p:ext>
            </p:extLst>
          </p:nvPr>
        </p:nvGraphicFramePr>
        <p:xfrm>
          <a:off x="381000" y="1981200"/>
          <a:ext cx="8229600" cy="4152900"/>
        </p:xfrm>
        <a:graphic>
          <a:graphicData uri="http://schemas.openxmlformats.org/drawingml/2006/table">
            <a:tbl>
              <a:tblPr firstRow="1"/>
              <a:tblGrid>
                <a:gridCol w="1219200"/>
                <a:gridCol w="1131888"/>
                <a:gridCol w="1174750"/>
                <a:gridCol w="1177925"/>
                <a:gridCol w="1174750"/>
                <a:gridCol w="1176337"/>
                <a:gridCol w="1174750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Μήκος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Transistor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0.14 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70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50nm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35nm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Transistor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ανά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εκατ.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εκατ.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εκατ.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εκατ.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εκατ.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εκατ.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Μέγεθος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 mm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34" name="Line 45" descr="σχετικά μεγέθη"/>
          <p:cNvSpPr>
            <a:spLocks noChangeShapeType="1"/>
          </p:cNvSpPr>
          <p:nvPr/>
        </p:nvSpPr>
        <p:spPr bwMode="auto">
          <a:xfrm>
            <a:off x="381000" y="2971800"/>
            <a:ext cx="822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7936" name="Text Box 47"/>
          <p:cNvSpPr txBox="1">
            <a:spLocks noChangeArrowheads="1"/>
          </p:cNvSpPr>
          <p:nvPr/>
        </p:nvSpPr>
        <p:spPr bwMode="auto">
          <a:xfrm>
            <a:off x="365125" y="1238250"/>
            <a:ext cx="7152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Semiconductor Research Corporation: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75467-75D8-4760-A2DC-9E6EF9B5498D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Νόμος του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Moore (1)</a:t>
            </a:r>
          </a:p>
        </p:txBody>
      </p:sp>
      <p:pic>
        <p:nvPicPr>
          <p:cNvPr id="38916" name="Picture 3" descr="O Νόμος του Moor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219200"/>
            <a:ext cx="8382000" cy="50085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18C7B-6A5F-4CE2-A38B-BB49504DF5BF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Νόμος του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Moore (2)</a:t>
            </a:r>
          </a:p>
        </p:txBody>
      </p:sp>
      <p:graphicFrame>
        <p:nvGraphicFramePr>
          <p:cNvPr id="2050" name="Object 7" descr="O Νόμος του Moore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442288"/>
              </p:ext>
            </p:extLst>
          </p:nvPr>
        </p:nvGraphicFramePr>
        <p:xfrm>
          <a:off x="191153" y="1629867"/>
          <a:ext cx="8383588" cy="492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Chart" r:id="rId4" imgW="8315376" imgH="4886257" progId="MSGraph.Chart.8">
                  <p:embed followColorScheme="full"/>
                </p:oleObj>
              </mc:Choice>
              <mc:Fallback>
                <p:oleObj name="Chart" r:id="rId4" imgW="8315376" imgH="4886257" progId="MSGraph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153" y="1629867"/>
                        <a:ext cx="8383588" cy="492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1638300" y="5029200"/>
            <a:ext cx="6858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16K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2324100" y="4578350"/>
            <a:ext cx="6858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64K</a:t>
            </a: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3086100" y="4191000"/>
            <a:ext cx="10287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256K</a:t>
            </a:r>
          </a:p>
        </p:txBody>
      </p:sp>
      <p:sp>
        <p:nvSpPr>
          <p:cNvPr id="2056" name="Rectangle 11"/>
          <p:cNvSpPr>
            <a:spLocks noChangeArrowheads="1"/>
          </p:cNvSpPr>
          <p:nvPr/>
        </p:nvSpPr>
        <p:spPr bwMode="auto">
          <a:xfrm>
            <a:off x="3619500" y="3733800"/>
            <a:ext cx="6858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1M</a:t>
            </a:r>
          </a:p>
        </p:txBody>
      </p:sp>
      <p:sp>
        <p:nvSpPr>
          <p:cNvPr id="2057" name="Rectangle 12"/>
          <p:cNvSpPr>
            <a:spLocks noChangeArrowheads="1"/>
          </p:cNvSpPr>
          <p:nvPr/>
        </p:nvSpPr>
        <p:spPr bwMode="auto">
          <a:xfrm>
            <a:off x="4610100" y="3276600"/>
            <a:ext cx="6858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4M</a:t>
            </a:r>
          </a:p>
        </p:txBody>
      </p:sp>
      <p:sp>
        <p:nvSpPr>
          <p:cNvPr id="2058" name="Rectangle 13"/>
          <p:cNvSpPr>
            <a:spLocks noChangeArrowheads="1"/>
          </p:cNvSpPr>
          <p:nvPr/>
        </p:nvSpPr>
        <p:spPr bwMode="auto">
          <a:xfrm>
            <a:off x="5219700" y="2825750"/>
            <a:ext cx="6858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16M</a:t>
            </a:r>
          </a:p>
        </p:txBody>
      </p:sp>
      <p:sp>
        <p:nvSpPr>
          <p:cNvPr id="2059" name="Rectangle 14"/>
          <p:cNvSpPr>
            <a:spLocks noChangeArrowheads="1"/>
          </p:cNvSpPr>
          <p:nvPr/>
        </p:nvSpPr>
        <p:spPr bwMode="auto">
          <a:xfrm>
            <a:off x="6286500" y="2438400"/>
            <a:ext cx="6858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64M</a:t>
            </a:r>
          </a:p>
        </p:txBody>
      </p:sp>
      <p:sp>
        <p:nvSpPr>
          <p:cNvPr id="2060" name="Rectangle 15"/>
          <p:cNvSpPr>
            <a:spLocks noChangeArrowheads="1"/>
          </p:cNvSpPr>
          <p:nvPr/>
        </p:nvSpPr>
        <p:spPr bwMode="auto">
          <a:xfrm>
            <a:off x="6743700" y="2209800"/>
            <a:ext cx="7620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128M</a:t>
            </a:r>
          </a:p>
        </p:txBody>
      </p:sp>
      <p:sp>
        <p:nvSpPr>
          <p:cNvPr id="2061" name="Rectangle 16"/>
          <p:cNvSpPr>
            <a:spLocks noChangeArrowheads="1"/>
          </p:cNvSpPr>
          <p:nvPr/>
        </p:nvSpPr>
        <p:spPr bwMode="auto">
          <a:xfrm>
            <a:off x="7200900" y="1981200"/>
            <a:ext cx="7620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256M</a:t>
            </a:r>
          </a:p>
        </p:txBody>
      </p:sp>
      <p:sp>
        <p:nvSpPr>
          <p:cNvPr id="2062" name="Rectangle 17"/>
          <p:cNvSpPr>
            <a:spLocks noChangeArrowheads="1"/>
          </p:cNvSpPr>
          <p:nvPr/>
        </p:nvSpPr>
        <p:spPr bwMode="auto">
          <a:xfrm>
            <a:off x="7658100" y="1752600"/>
            <a:ext cx="8382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512M</a:t>
            </a:r>
          </a:p>
        </p:txBody>
      </p:sp>
      <p:sp>
        <p:nvSpPr>
          <p:cNvPr id="54290" name="Line 18" descr="νόμος Moore"/>
          <p:cNvSpPr>
            <a:spLocks noChangeShapeType="1"/>
          </p:cNvSpPr>
          <p:nvPr/>
        </p:nvSpPr>
        <p:spPr bwMode="auto">
          <a:xfrm flipV="1">
            <a:off x="1866900" y="2133600"/>
            <a:ext cx="6096000" cy="3352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CA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4" name="Text Box 19"/>
          <p:cNvSpPr txBox="1">
            <a:spLocks noChangeArrowheads="1"/>
          </p:cNvSpPr>
          <p:nvPr/>
        </p:nvSpPr>
        <p:spPr bwMode="auto">
          <a:xfrm>
            <a:off x="517525" y="1031875"/>
            <a:ext cx="58126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Χωρητικότητα μνήμης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50D69-BCC7-4E70-A81B-FF5466C54A7C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39939" name="Picture 2" descr="O Νόμος του Moor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776288"/>
            <a:ext cx="7924800" cy="5856287"/>
          </a:xfrm>
          <a:noFill/>
        </p:spPr>
      </p:pic>
      <p:sp>
        <p:nvSpPr>
          <p:cNvPr id="3994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Νόμος του </a:t>
            </a: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Moore (3)</a:t>
            </a:r>
            <a:endParaRPr lang="en-US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6C46F-E3B6-4C63-A593-A433A506DFA7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Νόμος του </a:t>
            </a: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Moore (4)</a:t>
            </a:r>
            <a:endParaRPr lang="en-US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3" descr="O Νόμος του Moor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941388"/>
            <a:ext cx="7467600" cy="57261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024FF-0F5C-45E2-8A4A-114A72D69858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Κεφάλαιο 1</a:t>
            </a:r>
            <a:endParaRPr lang="en-US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Γιατί Αρχιτεκτονική Υπολογιστών;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Σύγχρονη ιστορία Η/Υ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Επικοινωνία υλικού και λογισμικού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Κυκλώματα/Συστήματα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Σύνοψη μαθήματος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(VLSI) (1)  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7C6E9-B7F0-4292-AACB-70D81D4221AF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143000"/>
            <a:ext cx="8534400" cy="3352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Για να ενώσουμε όλα αυτά τα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transistors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(&gt;200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transistors),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για να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τα τροφοδοτήσουμε με ρεύμα, κ.λπ. χρησιμοποιούμε  6-8 </a:t>
            </a:r>
            <a:r>
              <a:rPr lang="el-GR" sz="3200" i="1" dirty="0">
                <a:latin typeface="Arial" panose="020B0604020202020204" pitchFamily="34" charset="0"/>
                <a:cs typeface="Arial" panose="020B0604020202020204" pitchFamily="34" charset="0"/>
              </a:rPr>
              <a:t>επίπεδα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(“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οδόστρωματα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δρομολόγησης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(interconnect)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μεταλλικών καλωδίων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9" name="Picture 4" descr="VLSI, παράδειγμα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4343400"/>
            <a:ext cx="3810000" cy="2384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(VLSI) (2)  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B8AB7-C841-4EBE-BFCA-D163EA019658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43013" name="Picture 4" descr="VLSI, παράδειγμα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81400" y="2514600"/>
            <a:ext cx="5562600" cy="3459163"/>
          </a:xfrm>
          <a:noFill/>
        </p:spPr>
      </p:pic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381001" y="1062415"/>
            <a:ext cx="8001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Τα καλώδια μεταξύ διαφορετικών επιπέδων συνδέονται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μέσω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(όπως η έξοδος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στην Εθνική οδό)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4" name="Line 5" descr="VLSI"/>
          <p:cNvSpPr>
            <a:spLocks noChangeShapeType="1"/>
          </p:cNvSpPr>
          <p:nvPr/>
        </p:nvSpPr>
        <p:spPr bwMode="auto">
          <a:xfrm flipH="1">
            <a:off x="5943600" y="2743200"/>
            <a:ext cx="1447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43015" name="Line 6" descr="VLSI"/>
          <p:cNvSpPr>
            <a:spLocks noChangeShapeType="1"/>
          </p:cNvSpPr>
          <p:nvPr/>
        </p:nvSpPr>
        <p:spPr bwMode="auto">
          <a:xfrm>
            <a:off x="2514600" y="3581400"/>
            <a:ext cx="1371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43016" name="Line 7" descr="VLSI"/>
          <p:cNvSpPr>
            <a:spLocks noChangeShapeType="1"/>
          </p:cNvSpPr>
          <p:nvPr/>
        </p:nvSpPr>
        <p:spPr bwMode="auto">
          <a:xfrm flipH="1" flipV="1">
            <a:off x="5105400" y="4267200"/>
            <a:ext cx="2286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909096" y="3200400"/>
            <a:ext cx="1605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Μέταλλο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7315200" y="2286000"/>
            <a:ext cx="1605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Μέταλλο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9" name="Text Box 10"/>
          <p:cNvSpPr txBox="1">
            <a:spLocks noChangeArrowheads="1"/>
          </p:cNvSpPr>
          <p:nvPr/>
        </p:nvSpPr>
        <p:spPr bwMode="auto">
          <a:xfrm>
            <a:off x="7315200" y="4114800"/>
            <a:ext cx="655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cs typeface="Arial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994" y="3810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(VLSI) (3) 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F319B-62BC-4189-BBD0-152482CF3AAC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44036" name="Rectangle 3" descr="VLSI"/>
          <p:cNvSpPr>
            <a:spLocks noChangeArrowheads="1"/>
          </p:cNvSpPr>
          <p:nvPr/>
        </p:nvSpPr>
        <p:spPr bwMode="auto">
          <a:xfrm>
            <a:off x="762000" y="1447800"/>
            <a:ext cx="7527925" cy="4724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>
              <a:latin typeface="Helvetica" pitchFamily="34" charset="0"/>
              <a:cs typeface="Arial" pitchFamily="34" charset="0"/>
            </a:endParaRPr>
          </a:p>
        </p:txBody>
      </p:sp>
      <p:sp>
        <p:nvSpPr>
          <p:cNvPr id="44070" name="Rectangle 37"/>
          <p:cNvSpPr>
            <a:spLocks noChangeArrowheads="1"/>
          </p:cNvSpPr>
          <p:nvPr/>
        </p:nvSpPr>
        <p:spPr bwMode="auto">
          <a:xfrm>
            <a:off x="381000" y="6019800"/>
            <a:ext cx="80641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Max </a:t>
            </a:r>
            <a:r>
              <a:rPr lang="el-G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Συνολικό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Metal Length Interconnect </a:t>
            </a:r>
            <a:r>
              <a:rPr lang="el-G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ανά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chip (Km)</a:t>
            </a:r>
          </a:p>
        </p:txBody>
      </p:sp>
      <p:grpSp>
        <p:nvGrpSpPr>
          <p:cNvPr id="3" name="Group 2" descr="VLSI"/>
          <p:cNvGrpSpPr/>
          <p:nvPr/>
        </p:nvGrpSpPr>
        <p:grpSpPr>
          <a:xfrm>
            <a:off x="954088" y="2209800"/>
            <a:ext cx="8111542" cy="3714750"/>
            <a:chOff x="954088" y="2209800"/>
            <a:chExt cx="8111542" cy="3714750"/>
          </a:xfrm>
        </p:grpSpPr>
        <p:sp>
          <p:nvSpPr>
            <p:cNvPr id="44037" name="Rectangle 4"/>
            <p:cNvSpPr>
              <a:spLocks noChangeArrowheads="1"/>
            </p:cNvSpPr>
            <p:nvPr/>
          </p:nvSpPr>
          <p:spPr bwMode="auto">
            <a:xfrm>
              <a:off x="2073275" y="2341563"/>
              <a:ext cx="3770313" cy="2852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38" name="Line 5"/>
            <p:cNvSpPr>
              <a:spLocks noChangeShapeType="1"/>
            </p:cNvSpPr>
            <p:nvPr/>
          </p:nvSpPr>
          <p:spPr bwMode="auto">
            <a:xfrm>
              <a:off x="2074863" y="4243388"/>
              <a:ext cx="3768725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39" name="Line 6"/>
            <p:cNvSpPr>
              <a:spLocks noChangeShapeType="1"/>
            </p:cNvSpPr>
            <p:nvPr/>
          </p:nvSpPr>
          <p:spPr bwMode="auto">
            <a:xfrm>
              <a:off x="2074863" y="3292475"/>
              <a:ext cx="376872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40" name="Line 7"/>
            <p:cNvSpPr>
              <a:spLocks noChangeShapeType="1"/>
            </p:cNvSpPr>
            <p:nvPr/>
          </p:nvSpPr>
          <p:spPr bwMode="auto">
            <a:xfrm>
              <a:off x="2074863" y="2341563"/>
              <a:ext cx="3768725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41" name="Line 8"/>
            <p:cNvSpPr>
              <a:spLocks noChangeShapeType="1"/>
            </p:cNvSpPr>
            <p:nvPr/>
          </p:nvSpPr>
          <p:spPr bwMode="auto">
            <a:xfrm>
              <a:off x="3024188" y="2343150"/>
              <a:ext cx="1587" cy="285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42" name="Line 9"/>
            <p:cNvSpPr>
              <a:spLocks noChangeShapeType="1"/>
            </p:cNvSpPr>
            <p:nvPr/>
          </p:nvSpPr>
          <p:spPr bwMode="auto">
            <a:xfrm>
              <a:off x="3957638" y="2343150"/>
              <a:ext cx="1587" cy="285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43" name="Line 10"/>
            <p:cNvSpPr>
              <a:spLocks noChangeShapeType="1"/>
            </p:cNvSpPr>
            <p:nvPr/>
          </p:nvSpPr>
          <p:spPr bwMode="auto">
            <a:xfrm>
              <a:off x="4908550" y="2343150"/>
              <a:ext cx="1588" cy="285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44" name="Line 11"/>
            <p:cNvSpPr>
              <a:spLocks noChangeShapeType="1"/>
            </p:cNvSpPr>
            <p:nvPr/>
          </p:nvSpPr>
          <p:spPr bwMode="auto">
            <a:xfrm>
              <a:off x="5843588" y="2343150"/>
              <a:ext cx="1587" cy="285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45" name="Rectangle 12"/>
            <p:cNvSpPr>
              <a:spLocks noChangeArrowheads="1"/>
            </p:cNvSpPr>
            <p:nvPr/>
          </p:nvSpPr>
          <p:spPr bwMode="auto">
            <a:xfrm>
              <a:off x="2071688" y="2339975"/>
              <a:ext cx="3773487" cy="2855913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46" name="Line 13"/>
            <p:cNvSpPr>
              <a:spLocks noChangeShapeType="1"/>
            </p:cNvSpPr>
            <p:nvPr/>
          </p:nvSpPr>
          <p:spPr bwMode="auto">
            <a:xfrm>
              <a:off x="2073275" y="2343150"/>
              <a:ext cx="1588" cy="285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47" name="Line 14"/>
            <p:cNvSpPr>
              <a:spLocks noChangeShapeType="1"/>
            </p:cNvSpPr>
            <p:nvPr/>
          </p:nvSpPr>
          <p:spPr bwMode="auto">
            <a:xfrm>
              <a:off x="2024063" y="5194300"/>
              <a:ext cx="9842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48" name="Line 15"/>
            <p:cNvSpPr>
              <a:spLocks noChangeShapeType="1"/>
            </p:cNvSpPr>
            <p:nvPr/>
          </p:nvSpPr>
          <p:spPr bwMode="auto">
            <a:xfrm>
              <a:off x="2024063" y="4243388"/>
              <a:ext cx="98425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49" name="Line 16"/>
            <p:cNvSpPr>
              <a:spLocks noChangeShapeType="1"/>
            </p:cNvSpPr>
            <p:nvPr/>
          </p:nvSpPr>
          <p:spPr bwMode="auto">
            <a:xfrm>
              <a:off x="2024063" y="3292475"/>
              <a:ext cx="9842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50" name="Line 17"/>
            <p:cNvSpPr>
              <a:spLocks noChangeShapeType="1"/>
            </p:cNvSpPr>
            <p:nvPr/>
          </p:nvSpPr>
          <p:spPr bwMode="auto">
            <a:xfrm>
              <a:off x="2024063" y="2341563"/>
              <a:ext cx="98425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51" name="Line 18"/>
            <p:cNvSpPr>
              <a:spLocks noChangeShapeType="1"/>
            </p:cNvSpPr>
            <p:nvPr/>
          </p:nvSpPr>
          <p:spPr bwMode="auto">
            <a:xfrm>
              <a:off x="2074863" y="5194300"/>
              <a:ext cx="376872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52" name="Line 19"/>
            <p:cNvSpPr>
              <a:spLocks noChangeShapeType="1"/>
            </p:cNvSpPr>
            <p:nvPr/>
          </p:nvSpPr>
          <p:spPr bwMode="auto">
            <a:xfrm flipV="1">
              <a:off x="2073275" y="5145088"/>
              <a:ext cx="0" cy="98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53" name="Line 20"/>
            <p:cNvSpPr>
              <a:spLocks noChangeShapeType="1"/>
            </p:cNvSpPr>
            <p:nvPr/>
          </p:nvSpPr>
          <p:spPr bwMode="auto">
            <a:xfrm flipV="1">
              <a:off x="3024188" y="5145088"/>
              <a:ext cx="0" cy="98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54" name="Line 21"/>
            <p:cNvSpPr>
              <a:spLocks noChangeShapeType="1"/>
            </p:cNvSpPr>
            <p:nvPr/>
          </p:nvSpPr>
          <p:spPr bwMode="auto">
            <a:xfrm flipV="1">
              <a:off x="3957638" y="5145088"/>
              <a:ext cx="0" cy="98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55" name="Line 22"/>
            <p:cNvSpPr>
              <a:spLocks noChangeShapeType="1"/>
            </p:cNvSpPr>
            <p:nvPr/>
          </p:nvSpPr>
          <p:spPr bwMode="auto">
            <a:xfrm flipV="1">
              <a:off x="4908550" y="5145088"/>
              <a:ext cx="0" cy="98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56" name="Line 23"/>
            <p:cNvSpPr>
              <a:spLocks noChangeShapeType="1"/>
            </p:cNvSpPr>
            <p:nvPr/>
          </p:nvSpPr>
          <p:spPr bwMode="auto">
            <a:xfrm flipV="1">
              <a:off x="5843588" y="5145088"/>
              <a:ext cx="0" cy="98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57" name="Line 24"/>
            <p:cNvSpPr>
              <a:spLocks noChangeShapeType="1"/>
            </p:cNvSpPr>
            <p:nvPr/>
          </p:nvSpPr>
          <p:spPr bwMode="auto">
            <a:xfrm flipV="1">
              <a:off x="2457450" y="4078288"/>
              <a:ext cx="365125" cy="249237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58" name="Line 25"/>
            <p:cNvSpPr>
              <a:spLocks noChangeShapeType="1"/>
            </p:cNvSpPr>
            <p:nvPr/>
          </p:nvSpPr>
          <p:spPr bwMode="auto">
            <a:xfrm flipV="1">
              <a:off x="2824163" y="3929063"/>
              <a:ext cx="381000" cy="147637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59" name="Line 26"/>
            <p:cNvSpPr>
              <a:spLocks noChangeShapeType="1"/>
            </p:cNvSpPr>
            <p:nvPr/>
          </p:nvSpPr>
          <p:spPr bwMode="auto">
            <a:xfrm flipV="1">
              <a:off x="3208338" y="3811588"/>
              <a:ext cx="366712" cy="115887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60" name="Line 27"/>
            <p:cNvSpPr>
              <a:spLocks noChangeShapeType="1"/>
            </p:cNvSpPr>
            <p:nvPr/>
          </p:nvSpPr>
          <p:spPr bwMode="auto">
            <a:xfrm flipV="1">
              <a:off x="3575050" y="3560763"/>
              <a:ext cx="565150" cy="249237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61" name="Line 28"/>
            <p:cNvSpPr>
              <a:spLocks noChangeShapeType="1"/>
            </p:cNvSpPr>
            <p:nvPr/>
          </p:nvSpPr>
          <p:spPr bwMode="auto">
            <a:xfrm flipV="1">
              <a:off x="4141788" y="3294063"/>
              <a:ext cx="565150" cy="265112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62" name="Line 29"/>
            <p:cNvSpPr>
              <a:spLocks noChangeShapeType="1"/>
            </p:cNvSpPr>
            <p:nvPr/>
          </p:nvSpPr>
          <p:spPr bwMode="auto">
            <a:xfrm flipV="1">
              <a:off x="4710113" y="2925763"/>
              <a:ext cx="566737" cy="365125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63" name="Freeform 30"/>
            <p:cNvSpPr>
              <a:spLocks/>
            </p:cNvSpPr>
            <p:nvPr/>
          </p:nvSpPr>
          <p:spPr bwMode="auto">
            <a:xfrm>
              <a:off x="2406650" y="4276725"/>
              <a:ext cx="101600" cy="101600"/>
            </a:xfrm>
            <a:custGeom>
              <a:avLst/>
              <a:gdLst>
                <a:gd name="T0" fmla="*/ 2147483647 w 64"/>
                <a:gd name="T1" fmla="*/ 0 h 64"/>
                <a:gd name="T2" fmla="*/ 2147483647 w 64"/>
                <a:gd name="T3" fmla="*/ 2147483647 h 64"/>
                <a:gd name="T4" fmla="*/ 2147483647 w 64"/>
                <a:gd name="T5" fmla="*/ 2147483647 h 64"/>
                <a:gd name="T6" fmla="*/ 0 w 64"/>
                <a:gd name="T7" fmla="*/ 2147483647 h 64"/>
                <a:gd name="T8" fmla="*/ 2147483647 w 64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64"/>
                <a:gd name="T17" fmla="*/ 64 w 64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64">
                  <a:moveTo>
                    <a:pt x="32" y="0"/>
                  </a:moveTo>
                  <a:lnTo>
                    <a:pt x="63" y="32"/>
                  </a:lnTo>
                  <a:lnTo>
                    <a:pt x="32" y="63"/>
                  </a:lnTo>
                  <a:lnTo>
                    <a:pt x="0" y="32"/>
                  </a:lnTo>
                  <a:lnTo>
                    <a:pt x="32" y="0"/>
                  </a:lnTo>
                </a:path>
              </a:pathLst>
            </a:custGeom>
            <a:solidFill>
              <a:srgbClr val="000080"/>
            </a:solidFill>
            <a:ln w="12700" cap="rnd" cmpd="sng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064" name="Freeform 31"/>
            <p:cNvSpPr>
              <a:spLocks/>
            </p:cNvSpPr>
            <p:nvPr/>
          </p:nvSpPr>
          <p:spPr bwMode="auto">
            <a:xfrm>
              <a:off x="2773363" y="4027488"/>
              <a:ext cx="101600" cy="101600"/>
            </a:xfrm>
            <a:custGeom>
              <a:avLst/>
              <a:gdLst>
                <a:gd name="T0" fmla="*/ 2147483647 w 64"/>
                <a:gd name="T1" fmla="*/ 0 h 64"/>
                <a:gd name="T2" fmla="*/ 2147483647 w 64"/>
                <a:gd name="T3" fmla="*/ 2147483647 h 64"/>
                <a:gd name="T4" fmla="*/ 2147483647 w 64"/>
                <a:gd name="T5" fmla="*/ 2147483647 h 64"/>
                <a:gd name="T6" fmla="*/ 0 w 64"/>
                <a:gd name="T7" fmla="*/ 2147483647 h 64"/>
                <a:gd name="T8" fmla="*/ 2147483647 w 64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64"/>
                <a:gd name="T17" fmla="*/ 64 w 64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64">
                  <a:moveTo>
                    <a:pt x="32" y="0"/>
                  </a:moveTo>
                  <a:lnTo>
                    <a:pt x="63" y="31"/>
                  </a:lnTo>
                  <a:lnTo>
                    <a:pt x="32" y="63"/>
                  </a:lnTo>
                  <a:lnTo>
                    <a:pt x="0" y="31"/>
                  </a:lnTo>
                  <a:lnTo>
                    <a:pt x="32" y="0"/>
                  </a:lnTo>
                </a:path>
              </a:pathLst>
            </a:custGeom>
            <a:solidFill>
              <a:srgbClr val="000080"/>
            </a:solidFill>
            <a:ln w="12700" cap="rnd" cmpd="sng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065" name="Freeform 32"/>
            <p:cNvSpPr>
              <a:spLocks/>
            </p:cNvSpPr>
            <p:nvPr/>
          </p:nvSpPr>
          <p:spPr bwMode="auto">
            <a:xfrm>
              <a:off x="3157538" y="3876675"/>
              <a:ext cx="101600" cy="101600"/>
            </a:xfrm>
            <a:custGeom>
              <a:avLst/>
              <a:gdLst>
                <a:gd name="T0" fmla="*/ 2147483647 w 64"/>
                <a:gd name="T1" fmla="*/ 0 h 64"/>
                <a:gd name="T2" fmla="*/ 2147483647 w 64"/>
                <a:gd name="T3" fmla="*/ 2147483647 h 64"/>
                <a:gd name="T4" fmla="*/ 2147483647 w 64"/>
                <a:gd name="T5" fmla="*/ 2147483647 h 64"/>
                <a:gd name="T6" fmla="*/ 0 w 64"/>
                <a:gd name="T7" fmla="*/ 2147483647 h 64"/>
                <a:gd name="T8" fmla="*/ 2147483647 w 64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64"/>
                <a:gd name="T17" fmla="*/ 64 w 64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64">
                  <a:moveTo>
                    <a:pt x="31" y="0"/>
                  </a:moveTo>
                  <a:lnTo>
                    <a:pt x="63" y="32"/>
                  </a:lnTo>
                  <a:lnTo>
                    <a:pt x="31" y="63"/>
                  </a:lnTo>
                  <a:lnTo>
                    <a:pt x="0" y="32"/>
                  </a:lnTo>
                  <a:lnTo>
                    <a:pt x="31" y="0"/>
                  </a:lnTo>
                </a:path>
              </a:pathLst>
            </a:custGeom>
            <a:solidFill>
              <a:srgbClr val="000080"/>
            </a:solidFill>
            <a:ln w="12700" cap="rnd" cmpd="sng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066" name="Freeform 33"/>
            <p:cNvSpPr>
              <a:spLocks/>
            </p:cNvSpPr>
            <p:nvPr/>
          </p:nvSpPr>
          <p:spPr bwMode="auto">
            <a:xfrm>
              <a:off x="3524250" y="3759200"/>
              <a:ext cx="101600" cy="103188"/>
            </a:xfrm>
            <a:custGeom>
              <a:avLst/>
              <a:gdLst>
                <a:gd name="T0" fmla="*/ 2147483647 w 64"/>
                <a:gd name="T1" fmla="*/ 0 h 65"/>
                <a:gd name="T2" fmla="*/ 2147483647 w 64"/>
                <a:gd name="T3" fmla="*/ 2147483647 h 65"/>
                <a:gd name="T4" fmla="*/ 2147483647 w 64"/>
                <a:gd name="T5" fmla="*/ 2147483647 h 65"/>
                <a:gd name="T6" fmla="*/ 0 w 64"/>
                <a:gd name="T7" fmla="*/ 2147483647 h 65"/>
                <a:gd name="T8" fmla="*/ 2147483647 w 64"/>
                <a:gd name="T9" fmla="*/ 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65"/>
                <a:gd name="T17" fmla="*/ 64 w 64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65">
                  <a:moveTo>
                    <a:pt x="32" y="0"/>
                  </a:moveTo>
                  <a:lnTo>
                    <a:pt x="63" y="32"/>
                  </a:lnTo>
                  <a:lnTo>
                    <a:pt x="32" y="64"/>
                  </a:lnTo>
                  <a:lnTo>
                    <a:pt x="0" y="32"/>
                  </a:lnTo>
                  <a:lnTo>
                    <a:pt x="32" y="0"/>
                  </a:lnTo>
                </a:path>
              </a:pathLst>
            </a:custGeom>
            <a:solidFill>
              <a:srgbClr val="000080"/>
            </a:solidFill>
            <a:ln w="12700" cap="rnd" cmpd="sng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067" name="Freeform 34"/>
            <p:cNvSpPr>
              <a:spLocks/>
            </p:cNvSpPr>
            <p:nvPr/>
          </p:nvSpPr>
          <p:spPr bwMode="auto">
            <a:xfrm>
              <a:off x="4090988" y="3509963"/>
              <a:ext cx="103187" cy="101600"/>
            </a:xfrm>
            <a:custGeom>
              <a:avLst/>
              <a:gdLst>
                <a:gd name="T0" fmla="*/ 2147483647 w 65"/>
                <a:gd name="T1" fmla="*/ 0 h 64"/>
                <a:gd name="T2" fmla="*/ 2147483647 w 65"/>
                <a:gd name="T3" fmla="*/ 2147483647 h 64"/>
                <a:gd name="T4" fmla="*/ 2147483647 w 65"/>
                <a:gd name="T5" fmla="*/ 2147483647 h 64"/>
                <a:gd name="T6" fmla="*/ 0 w 65"/>
                <a:gd name="T7" fmla="*/ 2147483647 h 64"/>
                <a:gd name="T8" fmla="*/ 2147483647 w 65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64"/>
                <a:gd name="T17" fmla="*/ 65 w 65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64">
                  <a:moveTo>
                    <a:pt x="32" y="0"/>
                  </a:moveTo>
                  <a:lnTo>
                    <a:pt x="64" y="31"/>
                  </a:lnTo>
                  <a:lnTo>
                    <a:pt x="32" y="63"/>
                  </a:lnTo>
                  <a:lnTo>
                    <a:pt x="0" y="31"/>
                  </a:lnTo>
                  <a:lnTo>
                    <a:pt x="32" y="0"/>
                  </a:lnTo>
                </a:path>
              </a:pathLst>
            </a:custGeom>
            <a:solidFill>
              <a:srgbClr val="000080"/>
            </a:solidFill>
            <a:ln w="12700" cap="rnd" cmpd="sng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068" name="Freeform 35"/>
            <p:cNvSpPr>
              <a:spLocks/>
            </p:cNvSpPr>
            <p:nvPr/>
          </p:nvSpPr>
          <p:spPr bwMode="auto">
            <a:xfrm>
              <a:off x="4659313" y="3243263"/>
              <a:ext cx="101600" cy="101600"/>
            </a:xfrm>
            <a:custGeom>
              <a:avLst/>
              <a:gdLst>
                <a:gd name="T0" fmla="*/ 2147483647 w 64"/>
                <a:gd name="T1" fmla="*/ 0 h 64"/>
                <a:gd name="T2" fmla="*/ 2147483647 w 64"/>
                <a:gd name="T3" fmla="*/ 2147483647 h 64"/>
                <a:gd name="T4" fmla="*/ 2147483647 w 64"/>
                <a:gd name="T5" fmla="*/ 2147483647 h 64"/>
                <a:gd name="T6" fmla="*/ 0 w 64"/>
                <a:gd name="T7" fmla="*/ 2147483647 h 64"/>
                <a:gd name="T8" fmla="*/ 2147483647 w 64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64"/>
                <a:gd name="T17" fmla="*/ 64 w 64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64">
                  <a:moveTo>
                    <a:pt x="31" y="0"/>
                  </a:moveTo>
                  <a:lnTo>
                    <a:pt x="63" y="31"/>
                  </a:lnTo>
                  <a:lnTo>
                    <a:pt x="31" y="63"/>
                  </a:lnTo>
                  <a:lnTo>
                    <a:pt x="0" y="31"/>
                  </a:lnTo>
                  <a:lnTo>
                    <a:pt x="31" y="0"/>
                  </a:lnTo>
                </a:path>
              </a:pathLst>
            </a:custGeom>
            <a:solidFill>
              <a:srgbClr val="000080"/>
            </a:solidFill>
            <a:ln w="12700" cap="rnd" cmpd="sng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069" name="Freeform 36"/>
            <p:cNvSpPr>
              <a:spLocks/>
            </p:cNvSpPr>
            <p:nvPr/>
          </p:nvSpPr>
          <p:spPr bwMode="auto">
            <a:xfrm>
              <a:off x="5226050" y="2874963"/>
              <a:ext cx="101600" cy="101600"/>
            </a:xfrm>
            <a:custGeom>
              <a:avLst/>
              <a:gdLst>
                <a:gd name="T0" fmla="*/ 2147483647 w 64"/>
                <a:gd name="T1" fmla="*/ 0 h 64"/>
                <a:gd name="T2" fmla="*/ 2147483647 w 64"/>
                <a:gd name="T3" fmla="*/ 2147483647 h 64"/>
                <a:gd name="T4" fmla="*/ 2147483647 w 64"/>
                <a:gd name="T5" fmla="*/ 2147483647 h 64"/>
                <a:gd name="T6" fmla="*/ 0 w 64"/>
                <a:gd name="T7" fmla="*/ 2147483647 h 64"/>
                <a:gd name="T8" fmla="*/ 2147483647 w 64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64"/>
                <a:gd name="T17" fmla="*/ 64 w 64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64">
                  <a:moveTo>
                    <a:pt x="32" y="0"/>
                  </a:moveTo>
                  <a:lnTo>
                    <a:pt x="63" y="32"/>
                  </a:lnTo>
                  <a:lnTo>
                    <a:pt x="32" y="63"/>
                  </a:lnTo>
                  <a:lnTo>
                    <a:pt x="0" y="32"/>
                  </a:lnTo>
                  <a:lnTo>
                    <a:pt x="32" y="0"/>
                  </a:lnTo>
                </a:path>
              </a:pathLst>
            </a:custGeom>
            <a:solidFill>
              <a:srgbClr val="000080"/>
            </a:solidFill>
            <a:ln w="12700" cap="rnd" cmpd="sng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071" name="Rectangle 38"/>
            <p:cNvSpPr>
              <a:spLocks noChangeArrowheads="1"/>
            </p:cNvSpPr>
            <p:nvPr/>
          </p:nvSpPr>
          <p:spPr bwMode="auto">
            <a:xfrm>
              <a:off x="2228850" y="4379913"/>
              <a:ext cx="26511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0.8</a:t>
              </a:r>
            </a:p>
          </p:txBody>
        </p:sp>
        <p:sp>
          <p:nvSpPr>
            <p:cNvPr id="44072" name="Rectangle 39"/>
            <p:cNvSpPr>
              <a:spLocks noChangeArrowheads="1"/>
            </p:cNvSpPr>
            <p:nvPr/>
          </p:nvSpPr>
          <p:spPr bwMode="auto">
            <a:xfrm>
              <a:off x="5426075" y="2808288"/>
              <a:ext cx="2127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24</a:t>
              </a:r>
            </a:p>
          </p:txBody>
        </p:sp>
        <p:sp>
          <p:nvSpPr>
            <p:cNvPr id="44073" name="Rectangle 40"/>
            <p:cNvSpPr>
              <a:spLocks noChangeArrowheads="1"/>
            </p:cNvSpPr>
            <p:nvPr/>
          </p:nvSpPr>
          <p:spPr bwMode="auto">
            <a:xfrm>
              <a:off x="1639888" y="5078413"/>
              <a:ext cx="106362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44074" name="Rectangle 41"/>
            <p:cNvSpPr>
              <a:spLocks noChangeArrowheads="1"/>
            </p:cNvSpPr>
            <p:nvPr/>
          </p:nvSpPr>
          <p:spPr bwMode="auto">
            <a:xfrm>
              <a:off x="1600200" y="4114800"/>
              <a:ext cx="10636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4075" name="Rectangle 42"/>
            <p:cNvSpPr>
              <a:spLocks noChangeArrowheads="1"/>
            </p:cNvSpPr>
            <p:nvPr/>
          </p:nvSpPr>
          <p:spPr bwMode="auto">
            <a:xfrm>
              <a:off x="1524000" y="3200400"/>
              <a:ext cx="2127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  <p:sp>
          <p:nvSpPr>
            <p:cNvPr id="44076" name="Rectangle 43"/>
            <p:cNvSpPr>
              <a:spLocks noChangeArrowheads="1"/>
            </p:cNvSpPr>
            <p:nvPr/>
          </p:nvSpPr>
          <p:spPr bwMode="auto">
            <a:xfrm>
              <a:off x="1524000" y="2209800"/>
              <a:ext cx="31908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100</a:t>
              </a:r>
            </a:p>
          </p:txBody>
        </p:sp>
        <p:sp>
          <p:nvSpPr>
            <p:cNvPr id="44077" name="Rectangle 44"/>
            <p:cNvSpPr>
              <a:spLocks noChangeArrowheads="1"/>
            </p:cNvSpPr>
            <p:nvPr/>
          </p:nvSpPr>
          <p:spPr bwMode="auto">
            <a:xfrm>
              <a:off x="1873250" y="5345113"/>
              <a:ext cx="42386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1995</a:t>
              </a:r>
            </a:p>
          </p:txBody>
        </p:sp>
        <p:sp>
          <p:nvSpPr>
            <p:cNvPr id="44078" name="Rectangle 45"/>
            <p:cNvSpPr>
              <a:spLocks noChangeArrowheads="1"/>
            </p:cNvSpPr>
            <p:nvPr/>
          </p:nvSpPr>
          <p:spPr bwMode="auto">
            <a:xfrm>
              <a:off x="2824163" y="5345113"/>
              <a:ext cx="423862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2000</a:t>
              </a:r>
            </a:p>
          </p:txBody>
        </p:sp>
        <p:sp>
          <p:nvSpPr>
            <p:cNvPr id="44079" name="Rectangle 46"/>
            <p:cNvSpPr>
              <a:spLocks noChangeArrowheads="1"/>
            </p:cNvSpPr>
            <p:nvPr/>
          </p:nvSpPr>
          <p:spPr bwMode="auto">
            <a:xfrm>
              <a:off x="3757613" y="5345113"/>
              <a:ext cx="423862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2005</a:t>
              </a:r>
            </a:p>
          </p:txBody>
        </p:sp>
        <p:sp>
          <p:nvSpPr>
            <p:cNvPr id="44080" name="Rectangle 47"/>
            <p:cNvSpPr>
              <a:spLocks noChangeArrowheads="1"/>
            </p:cNvSpPr>
            <p:nvPr/>
          </p:nvSpPr>
          <p:spPr bwMode="auto">
            <a:xfrm>
              <a:off x="4708525" y="5345113"/>
              <a:ext cx="42386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2010</a:t>
              </a:r>
            </a:p>
          </p:txBody>
        </p:sp>
        <p:sp>
          <p:nvSpPr>
            <p:cNvPr id="44081" name="Rectangle 48"/>
            <p:cNvSpPr>
              <a:spLocks noChangeArrowheads="1"/>
            </p:cNvSpPr>
            <p:nvPr/>
          </p:nvSpPr>
          <p:spPr bwMode="auto">
            <a:xfrm>
              <a:off x="5643563" y="5345113"/>
              <a:ext cx="423862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2015</a:t>
              </a:r>
            </a:p>
          </p:txBody>
        </p:sp>
        <p:sp>
          <p:nvSpPr>
            <p:cNvPr id="44082" name="Rectangle 49"/>
            <p:cNvSpPr>
              <a:spLocks noChangeArrowheads="1"/>
            </p:cNvSpPr>
            <p:nvPr/>
          </p:nvSpPr>
          <p:spPr bwMode="auto">
            <a:xfrm>
              <a:off x="3757613" y="5695950"/>
              <a:ext cx="4127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Year</a:t>
              </a:r>
            </a:p>
          </p:txBody>
        </p:sp>
        <p:sp>
          <p:nvSpPr>
            <p:cNvPr id="44083" name="Rectangle 50"/>
            <p:cNvSpPr>
              <a:spLocks noChangeArrowheads="1"/>
            </p:cNvSpPr>
            <p:nvPr/>
          </p:nvSpPr>
          <p:spPr bwMode="auto">
            <a:xfrm rot="-5400000">
              <a:off x="914400" y="3819526"/>
              <a:ext cx="30797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Km</a:t>
              </a:r>
            </a:p>
          </p:txBody>
        </p:sp>
        <p:sp>
          <p:nvSpPr>
            <p:cNvPr id="44084" name="Rectangle 51"/>
            <p:cNvSpPr>
              <a:spLocks noChangeArrowheads="1"/>
            </p:cNvSpPr>
            <p:nvPr/>
          </p:nvSpPr>
          <p:spPr bwMode="auto">
            <a:xfrm>
              <a:off x="6267450" y="3498850"/>
              <a:ext cx="2798180" cy="9953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85" name="Line 52"/>
            <p:cNvSpPr>
              <a:spLocks noChangeShapeType="1"/>
            </p:cNvSpPr>
            <p:nvPr/>
          </p:nvSpPr>
          <p:spPr bwMode="auto">
            <a:xfrm>
              <a:off x="6329363" y="3659188"/>
              <a:ext cx="449262" cy="1587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4086" name="Freeform 53"/>
            <p:cNvSpPr>
              <a:spLocks/>
            </p:cNvSpPr>
            <p:nvPr/>
          </p:nvSpPr>
          <p:spPr bwMode="auto">
            <a:xfrm>
              <a:off x="6494463" y="3609975"/>
              <a:ext cx="101600" cy="101600"/>
            </a:xfrm>
            <a:custGeom>
              <a:avLst/>
              <a:gdLst>
                <a:gd name="T0" fmla="*/ 2147483647 w 64"/>
                <a:gd name="T1" fmla="*/ 0 h 64"/>
                <a:gd name="T2" fmla="*/ 2147483647 w 64"/>
                <a:gd name="T3" fmla="*/ 2147483647 h 64"/>
                <a:gd name="T4" fmla="*/ 2147483647 w 64"/>
                <a:gd name="T5" fmla="*/ 2147483647 h 64"/>
                <a:gd name="T6" fmla="*/ 0 w 64"/>
                <a:gd name="T7" fmla="*/ 2147483647 h 64"/>
                <a:gd name="T8" fmla="*/ 2147483647 w 64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64"/>
                <a:gd name="T17" fmla="*/ 64 w 64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64">
                  <a:moveTo>
                    <a:pt x="31" y="0"/>
                  </a:moveTo>
                  <a:lnTo>
                    <a:pt x="63" y="31"/>
                  </a:lnTo>
                  <a:lnTo>
                    <a:pt x="31" y="63"/>
                  </a:lnTo>
                  <a:lnTo>
                    <a:pt x="0" y="31"/>
                  </a:lnTo>
                  <a:lnTo>
                    <a:pt x="31" y="0"/>
                  </a:lnTo>
                </a:path>
              </a:pathLst>
            </a:custGeom>
            <a:solidFill>
              <a:srgbClr val="000080"/>
            </a:solidFill>
            <a:ln w="12700" cap="rnd" cmpd="sng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087" name="Rectangle 54"/>
            <p:cNvSpPr>
              <a:spLocks noChangeArrowheads="1"/>
            </p:cNvSpPr>
            <p:nvPr/>
          </p:nvSpPr>
          <p:spPr bwMode="auto">
            <a:xfrm>
              <a:off x="6827838" y="3543300"/>
              <a:ext cx="22377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l-GR" sz="2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Μήκος </a:t>
              </a:r>
              <a:r>
                <a:rPr lang="el-GR" sz="2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μετάλλου</a:t>
              </a:r>
              <a:endPara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88" name="Rectangle 55"/>
            <p:cNvSpPr>
              <a:spLocks noChangeArrowheads="1"/>
            </p:cNvSpPr>
            <p:nvPr/>
          </p:nvSpPr>
          <p:spPr bwMode="auto">
            <a:xfrm>
              <a:off x="6827838" y="3776663"/>
              <a:ext cx="13176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(KM/chip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</p:grpSp>
      <p:sp>
        <p:nvSpPr>
          <p:cNvPr id="44089" name="Text Box 56" descr="VLSI"/>
          <p:cNvSpPr txBox="1">
            <a:spLocks noChangeArrowheads="1"/>
          </p:cNvSpPr>
          <p:nvPr/>
        </p:nvSpPr>
        <p:spPr bwMode="auto">
          <a:xfrm>
            <a:off x="257887" y="1265932"/>
            <a:ext cx="77646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Το μήκος μετάλλου το 2008 θα ξεπεράσει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ανά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chip (!)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(VLSI) (4)  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DD4851-2B99-4697-B815-DD5CBDCE5D7C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45061" name="Picture 4" descr="amd_200m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95875" y="2667000"/>
            <a:ext cx="4048125" cy="4048125"/>
          </a:xfrm>
          <a:noFill/>
        </p:spPr>
      </p:pic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152400" y="1143000"/>
            <a:ext cx="89288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cs typeface="Arial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Πολλά ολοκληρωμένα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VLSI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μαζί παρασκευάζονται σε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δίσκους </a:t>
            </a:r>
          </a:p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πυριτίου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wafer)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πριν «κοπούν» και συσκευαστούν σε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χρησιμοποιώντας πολύπλοκες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φωτολιθογραφικές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διαδικασίες.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 descr="VLSI"/>
          <p:cNvGrpSpPr/>
          <p:nvPr/>
        </p:nvGrpSpPr>
        <p:grpSpPr>
          <a:xfrm>
            <a:off x="533400" y="2971800"/>
            <a:ext cx="4953000" cy="2900065"/>
            <a:chOff x="533400" y="2971800"/>
            <a:chExt cx="4953000" cy="2900065"/>
          </a:xfrm>
        </p:grpSpPr>
        <p:sp>
          <p:nvSpPr>
            <p:cNvPr id="45062" name="Rectangle 5"/>
            <p:cNvSpPr>
              <a:spLocks noChangeArrowheads="1"/>
            </p:cNvSpPr>
            <p:nvPr/>
          </p:nvSpPr>
          <p:spPr bwMode="auto">
            <a:xfrm>
              <a:off x="5257800" y="4495800"/>
              <a:ext cx="228600" cy="2286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5063" name="Line 6"/>
            <p:cNvSpPr>
              <a:spLocks noChangeShapeType="1"/>
            </p:cNvSpPr>
            <p:nvPr/>
          </p:nvSpPr>
          <p:spPr bwMode="auto">
            <a:xfrm>
              <a:off x="3962400" y="3962400"/>
              <a:ext cx="1295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064" name="Text Box 7"/>
            <p:cNvSpPr txBox="1">
              <a:spLocks noChangeArrowheads="1"/>
            </p:cNvSpPr>
            <p:nvPr/>
          </p:nvSpPr>
          <p:spPr bwMode="auto">
            <a:xfrm>
              <a:off x="533400" y="2971800"/>
              <a:ext cx="3513206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Κάθε τετράγωνο είναι </a:t>
              </a:r>
            </a:p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ένα ολοκληρωμένο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VLSI</a:t>
              </a:r>
              <a:endParaRPr lang="el-G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με δεκάδες εκατομύρια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transistors</a:t>
              </a:r>
            </a:p>
          </p:txBody>
        </p:sp>
        <p:sp>
          <p:nvSpPr>
            <p:cNvPr id="45065" name="Line 8"/>
            <p:cNvSpPr>
              <a:spLocks noChangeShapeType="1"/>
            </p:cNvSpPr>
            <p:nvPr/>
          </p:nvSpPr>
          <p:spPr bwMode="auto">
            <a:xfrm flipV="1">
              <a:off x="3886200" y="5334000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066" name="Text Box 9"/>
            <p:cNvSpPr txBox="1">
              <a:spLocks noChangeArrowheads="1"/>
            </p:cNvSpPr>
            <p:nvPr/>
          </p:nvSpPr>
          <p:spPr bwMode="auto">
            <a:xfrm>
              <a:off x="2971800" y="5410200"/>
              <a:ext cx="93807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wafer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Ολοκληρωμένα Κυκλώματα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(VLSI) (5)  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8DFD9-E2E4-4FC3-9586-35961701006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pic>
        <p:nvPicPr>
          <p:cNvPr id="46084" name="Picture 3" descr="Silicon%20waf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44738"/>
            <a:ext cx="43434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image0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362200"/>
            <a:ext cx="35226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136525" y="1219200"/>
            <a:ext cx="82713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Τα εργοστάσια κατασκευής ολοκληρωμένων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κοστίζουν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δισεκ.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$/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€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Σχεδίαση των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VLSI (1)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067800" cy="4114800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Για την σχεδίαση των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VLSI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χρησιμοποιούνται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αυτοματοποιημένα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εργαλεία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Computer-Aided Design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CAD)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όπως: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εργαλεία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σύνθεσης προδιαγραφών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(high level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synthesis)</a:t>
            </a: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εργαλεία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σύνθεσης σε επίπεδο λογικών πυλών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(logic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synthesis)</a:t>
            </a: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εργαλεία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σύνθεσης σε επίπεδο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transistor (physical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synthesis)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1637DC-FF01-46CA-A9B1-3B4F2BD48A0D}" type="slidenum">
              <a:rPr lang="en-US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Σχεδίαση των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VLSI (2)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1637DC-FF01-46CA-A9B1-3B4F2BD48A0D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90600"/>
            <a:ext cx="9067800" cy="4114800"/>
          </a:xfrm>
        </p:spPr>
        <p:txBody>
          <a:bodyPr/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Για την σχεδίαση των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VLSI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χρησιμοποιούνται αυτοματοποιημένα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εργαλεία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Computer-Aided Design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CAD)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όπως: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εργαλεία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ανάλυσης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προσομοίωσης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βελτιστοποίησης χρόνου, χώρου και κατανάλωσης ισχύος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(timing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area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power analysis/simulation/optimization)</a:t>
            </a: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εργαλεία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επαλύθευσης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(verification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εργαλεία τεστ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(Automated Test Pattern Generation (ATPG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</a:p>
          <a:p>
            <a:pPr lvl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εργαλεία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debugging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Σχεδίαση των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VLSI (3) 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1895BD-37FD-4D94-8B64-AAAB767B8835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48134" name="Picture 5" descr="vhdl-schematic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4600" y="1600200"/>
            <a:ext cx="6629400" cy="5105400"/>
          </a:xfrm>
          <a:noFill/>
        </p:spPr>
      </p:pic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91135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CAD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εργαλεία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είναι ειδικά προγράμματα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που συμπληρώνουν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την ανθρώπινη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εμπειρία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-10480" y="2667000"/>
            <a:ext cx="192437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Σχηματικό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schematic)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VSLI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 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CAD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εργαλείο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QuartusII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που θα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χρησι/με στα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εργαστήρια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l-GR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Πλακέτα (</a:t>
            </a: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board) DE-2 </a:t>
            </a:r>
            <a:r>
              <a:rPr lang="el-GR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</a:t>
            </a:r>
            <a:b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156FD-EA70-4896-84BB-5C596E942555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49155" name="Picture 4" descr="Altera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763588"/>
            <a:ext cx="9144000" cy="61706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Κύκλος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Ροή) Σχεδίασης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VLSI (1)  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30B22-23A2-4F93-92BC-B16C6EAB32FC}" type="slidenum">
              <a:rPr lang="en-US"/>
              <a:pPr>
                <a:defRPr/>
              </a:pPr>
              <a:t>39</a:t>
            </a:fld>
            <a:endParaRPr lang="en-US"/>
          </a:p>
        </p:txBody>
      </p:sp>
      <p:pic>
        <p:nvPicPr>
          <p:cNvPr id="50191" name="Picture 14" descr="rtfig824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02550" y="5532438"/>
            <a:ext cx="1441450" cy="1325562"/>
          </a:xfrm>
          <a:noFill/>
        </p:spPr>
      </p:pic>
      <p:grpSp>
        <p:nvGrpSpPr>
          <p:cNvPr id="3" name="Group 2" descr="VLSI"/>
          <p:cNvGrpSpPr/>
          <p:nvPr/>
        </p:nvGrpSpPr>
        <p:grpSpPr>
          <a:xfrm>
            <a:off x="228600" y="1219200"/>
            <a:ext cx="4650632" cy="5181600"/>
            <a:chOff x="228600" y="1219200"/>
            <a:chExt cx="4650632" cy="5181600"/>
          </a:xfrm>
        </p:grpSpPr>
        <p:sp>
          <p:nvSpPr>
            <p:cNvPr id="50180" name="Text Box 3"/>
            <p:cNvSpPr txBox="1">
              <a:spLocks noChangeArrowheads="1"/>
            </p:cNvSpPr>
            <p:nvPr/>
          </p:nvSpPr>
          <p:spPr bwMode="auto">
            <a:xfrm>
              <a:off x="304800" y="4419600"/>
              <a:ext cx="421378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dirty="0">
                  <a:cs typeface="Arial" pitchFamily="34" charset="0"/>
                </a:rPr>
                <a:t>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Σύνθεση και βελτιστοποίηση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σε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επίπεδο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transistor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81" name="Text Box 4"/>
            <p:cNvSpPr txBox="1">
              <a:spLocks noChangeArrowheads="1"/>
            </p:cNvSpPr>
            <p:nvPr/>
          </p:nvSpPr>
          <p:spPr bwMode="auto">
            <a:xfrm>
              <a:off x="457200" y="5867400"/>
              <a:ext cx="40445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Κατασκευή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chip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fabrication)</a:t>
              </a:r>
            </a:p>
          </p:txBody>
        </p:sp>
        <p:sp>
          <p:nvSpPr>
            <p:cNvPr id="50182" name="Text Box 5"/>
            <p:cNvSpPr txBox="1">
              <a:spLocks noChangeArrowheads="1"/>
            </p:cNvSpPr>
            <p:nvPr/>
          </p:nvSpPr>
          <p:spPr bwMode="auto">
            <a:xfrm>
              <a:off x="228600" y="1219200"/>
              <a:ext cx="4650632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Προδιαγραφές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specification)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σε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Γλώσσες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προγρα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l-GR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σμού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VHDL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Verilog,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SystemC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κλπ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83" name="Rectangle 6"/>
            <p:cNvSpPr>
              <a:spLocks noChangeArrowheads="1"/>
            </p:cNvSpPr>
            <p:nvPr/>
          </p:nvSpPr>
          <p:spPr bwMode="auto">
            <a:xfrm>
              <a:off x="304800" y="1295400"/>
              <a:ext cx="4343400" cy="1143000"/>
            </a:xfrm>
            <a:prstGeom prst="rect">
              <a:avLst/>
            </a:prstGeom>
            <a:noFill/>
            <a:ln w="28575">
              <a:solidFill>
                <a:srgbClr val="33CC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0184" name="Text Box 7"/>
            <p:cNvSpPr txBox="1">
              <a:spLocks noChangeArrowheads="1"/>
            </p:cNvSpPr>
            <p:nvPr/>
          </p:nvSpPr>
          <p:spPr bwMode="auto">
            <a:xfrm>
              <a:off x="228600" y="2971800"/>
              <a:ext cx="421378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dirty="0">
                  <a:cs typeface="Arial" pitchFamily="34" charset="0"/>
                </a:rPr>
                <a:t>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Σύνθεση και βελτιστοποίηση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σε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επίπεδο λογικών πυλών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85" name="Rectangle 8"/>
            <p:cNvSpPr>
              <a:spLocks noChangeArrowheads="1"/>
            </p:cNvSpPr>
            <p:nvPr/>
          </p:nvSpPr>
          <p:spPr bwMode="auto">
            <a:xfrm>
              <a:off x="304800" y="2895600"/>
              <a:ext cx="4267200" cy="914400"/>
            </a:xfrm>
            <a:prstGeom prst="rect">
              <a:avLst/>
            </a:prstGeom>
            <a:noFill/>
            <a:ln w="28575">
              <a:solidFill>
                <a:srgbClr val="33CC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0186" name="Rectangle 9"/>
            <p:cNvSpPr>
              <a:spLocks noChangeArrowheads="1"/>
            </p:cNvSpPr>
            <p:nvPr/>
          </p:nvSpPr>
          <p:spPr bwMode="auto">
            <a:xfrm>
              <a:off x="381000" y="5867400"/>
              <a:ext cx="4267200" cy="533400"/>
            </a:xfrm>
            <a:prstGeom prst="rect">
              <a:avLst/>
            </a:prstGeom>
            <a:noFill/>
            <a:ln w="28575">
              <a:solidFill>
                <a:srgbClr val="33CC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0187" name="Rectangle 10"/>
            <p:cNvSpPr>
              <a:spLocks noChangeArrowheads="1"/>
            </p:cNvSpPr>
            <p:nvPr/>
          </p:nvSpPr>
          <p:spPr bwMode="auto">
            <a:xfrm>
              <a:off x="381000" y="4267200"/>
              <a:ext cx="4267200" cy="1143000"/>
            </a:xfrm>
            <a:prstGeom prst="rect">
              <a:avLst/>
            </a:prstGeom>
            <a:noFill/>
            <a:ln w="28575">
              <a:solidFill>
                <a:srgbClr val="33CC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0188" name="AutoShape 11"/>
            <p:cNvSpPr>
              <a:spLocks noChangeArrowheads="1"/>
            </p:cNvSpPr>
            <p:nvPr/>
          </p:nvSpPr>
          <p:spPr bwMode="auto">
            <a:xfrm>
              <a:off x="2057400" y="2514600"/>
              <a:ext cx="5334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0189" name="AutoShape 12"/>
            <p:cNvSpPr>
              <a:spLocks noChangeArrowheads="1"/>
            </p:cNvSpPr>
            <p:nvPr/>
          </p:nvSpPr>
          <p:spPr bwMode="auto">
            <a:xfrm>
              <a:off x="2057400" y="3886200"/>
              <a:ext cx="5334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0190" name="AutoShape 13"/>
            <p:cNvSpPr>
              <a:spLocks noChangeArrowheads="1"/>
            </p:cNvSpPr>
            <p:nvPr/>
          </p:nvSpPr>
          <p:spPr bwMode="auto">
            <a:xfrm>
              <a:off x="2057400" y="5486400"/>
              <a:ext cx="5334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50193" name="Text Box 57"/>
          <p:cNvSpPr txBox="1">
            <a:spLocks noChangeArrowheads="1"/>
          </p:cNvSpPr>
          <p:nvPr/>
        </p:nvSpPr>
        <p:spPr bwMode="auto">
          <a:xfrm>
            <a:off x="4800600" y="1219200"/>
            <a:ext cx="43396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ARCHITECTURE Function of 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Example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IS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BEGIN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  f &lt;= ((x1 OR x2) AND x3);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END Example;</a:t>
            </a:r>
          </a:p>
        </p:txBody>
      </p:sp>
      <p:grpSp>
        <p:nvGrpSpPr>
          <p:cNvPr id="4" name="Group 3" descr="VLSI"/>
          <p:cNvGrpSpPr/>
          <p:nvPr/>
        </p:nvGrpSpPr>
        <p:grpSpPr>
          <a:xfrm>
            <a:off x="5257800" y="3124200"/>
            <a:ext cx="3082925" cy="2057400"/>
            <a:chOff x="5257800" y="3124200"/>
            <a:chExt cx="3082925" cy="2057400"/>
          </a:xfrm>
        </p:grpSpPr>
        <p:grpSp>
          <p:nvGrpSpPr>
            <p:cNvPr id="50192" name="Group 15"/>
            <p:cNvGrpSpPr>
              <a:grpSpLocks/>
            </p:cNvGrpSpPr>
            <p:nvPr/>
          </p:nvGrpSpPr>
          <p:grpSpPr bwMode="auto">
            <a:xfrm>
              <a:off x="5486400" y="3124200"/>
              <a:ext cx="2854325" cy="604838"/>
              <a:chOff x="1287" y="1804"/>
              <a:chExt cx="3222" cy="837"/>
            </a:xfrm>
          </p:grpSpPr>
          <p:sp>
            <p:nvSpPr>
              <p:cNvPr id="50208" name="Line 16"/>
              <p:cNvSpPr>
                <a:spLocks noChangeAspect="1" noChangeShapeType="1"/>
              </p:cNvSpPr>
              <p:nvPr/>
            </p:nvSpPr>
            <p:spPr bwMode="auto">
              <a:xfrm>
                <a:off x="1501" y="1900"/>
                <a:ext cx="2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09" name="Line 17"/>
              <p:cNvSpPr>
                <a:spLocks noChangeAspect="1" noChangeShapeType="1"/>
              </p:cNvSpPr>
              <p:nvPr/>
            </p:nvSpPr>
            <p:spPr bwMode="auto">
              <a:xfrm>
                <a:off x="1501" y="2111"/>
                <a:ext cx="2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10" name="Line 18"/>
              <p:cNvSpPr>
                <a:spLocks noChangeAspect="1" noChangeShapeType="1"/>
              </p:cNvSpPr>
              <p:nvPr/>
            </p:nvSpPr>
            <p:spPr bwMode="auto">
              <a:xfrm flipH="1">
                <a:off x="2135" y="2005"/>
                <a:ext cx="105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11" name="Freeform 19"/>
              <p:cNvSpPr>
                <a:spLocks noChangeAspect="1"/>
              </p:cNvSpPr>
              <p:nvPr/>
            </p:nvSpPr>
            <p:spPr bwMode="auto">
              <a:xfrm>
                <a:off x="1693" y="1827"/>
                <a:ext cx="451" cy="179"/>
              </a:xfrm>
              <a:custGeom>
                <a:avLst/>
                <a:gdLst>
                  <a:gd name="T0" fmla="*/ 2 w 997"/>
                  <a:gd name="T1" fmla="*/ 0 h 395"/>
                  <a:gd name="T2" fmla="*/ 3 w 997"/>
                  <a:gd name="T3" fmla="*/ 0 h 395"/>
                  <a:gd name="T4" fmla="*/ 4 w 997"/>
                  <a:gd name="T5" fmla="*/ 0 h 395"/>
                  <a:gd name="T6" fmla="*/ 4 w 997"/>
                  <a:gd name="T7" fmla="*/ 0 h 395"/>
                  <a:gd name="T8" fmla="*/ 4 w 997"/>
                  <a:gd name="T9" fmla="*/ 0 h 395"/>
                  <a:gd name="T10" fmla="*/ 4 w 997"/>
                  <a:gd name="T11" fmla="*/ 0 h 395"/>
                  <a:gd name="T12" fmla="*/ 4 w 997"/>
                  <a:gd name="T13" fmla="*/ 0 h 395"/>
                  <a:gd name="T14" fmla="*/ 4 w 997"/>
                  <a:gd name="T15" fmla="*/ 0 h 395"/>
                  <a:gd name="T16" fmla="*/ 4 w 997"/>
                  <a:gd name="T17" fmla="*/ 0 h 395"/>
                  <a:gd name="T18" fmla="*/ 4 w 997"/>
                  <a:gd name="T19" fmla="*/ 0 h 395"/>
                  <a:gd name="T20" fmla="*/ 5 w 997"/>
                  <a:gd name="T21" fmla="*/ 0 h 395"/>
                  <a:gd name="T22" fmla="*/ 5 w 997"/>
                  <a:gd name="T23" fmla="*/ 0 h 395"/>
                  <a:gd name="T24" fmla="*/ 5 w 997"/>
                  <a:gd name="T25" fmla="*/ 0 h 395"/>
                  <a:gd name="T26" fmla="*/ 5 w 997"/>
                  <a:gd name="T27" fmla="*/ 0 h 395"/>
                  <a:gd name="T28" fmla="*/ 5 w 997"/>
                  <a:gd name="T29" fmla="*/ 0 h 395"/>
                  <a:gd name="T30" fmla="*/ 5 w 997"/>
                  <a:gd name="T31" fmla="*/ 0 h 395"/>
                  <a:gd name="T32" fmla="*/ 5 w 997"/>
                  <a:gd name="T33" fmla="*/ 0 h 395"/>
                  <a:gd name="T34" fmla="*/ 5 w 997"/>
                  <a:gd name="T35" fmla="*/ 0 h 395"/>
                  <a:gd name="T36" fmla="*/ 5 w 997"/>
                  <a:gd name="T37" fmla="*/ 0 h 395"/>
                  <a:gd name="T38" fmla="*/ 5 w 997"/>
                  <a:gd name="T39" fmla="*/ 0 h 395"/>
                  <a:gd name="T40" fmla="*/ 6 w 997"/>
                  <a:gd name="T41" fmla="*/ 0 h 395"/>
                  <a:gd name="T42" fmla="*/ 6 w 997"/>
                  <a:gd name="T43" fmla="*/ 0 h 395"/>
                  <a:gd name="T44" fmla="*/ 6 w 997"/>
                  <a:gd name="T45" fmla="*/ 0 h 395"/>
                  <a:gd name="T46" fmla="*/ 6 w 997"/>
                  <a:gd name="T47" fmla="*/ 0 h 395"/>
                  <a:gd name="T48" fmla="*/ 6 w 997"/>
                  <a:gd name="T49" fmla="*/ 1 h 395"/>
                  <a:gd name="T50" fmla="*/ 6 w 997"/>
                  <a:gd name="T51" fmla="*/ 1 h 395"/>
                  <a:gd name="T52" fmla="*/ 6 w 997"/>
                  <a:gd name="T53" fmla="*/ 1 h 395"/>
                  <a:gd name="T54" fmla="*/ 6 w 997"/>
                  <a:gd name="T55" fmla="*/ 1 h 395"/>
                  <a:gd name="T56" fmla="*/ 6 w 997"/>
                  <a:gd name="T57" fmla="*/ 1 h 395"/>
                  <a:gd name="T58" fmla="*/ 6 w 997"/>
                  <a:gd name="T59" fmla="*/ 1 h 395"/>
                  <a:gd name="T60" fmla="*/ 6 w 997"/>
                  <a:gd name="T61" fmla="*/ 1 h 395"/>
                  <a:gd name="T62" fmla="*/ 6 w 997"/>
                  <a:gd name="T63" fmla="*/ 1 h 395"/>
                  <a:gd name="T64" fmla="*/ 6 w 997"/>
                  <a:gd name="T65" fmla="*/ 1 h 395"/>
                  <a:gd name="T66" fmla="*/ 7 w 997"/>
                  <a:gd name="T67" fmla="*/ 1 h 395"/>
                  <a:gd name="T68" fmla="*/ 7 w 997"/>
                  <a:gd name="T69" fmla="*/ 1 h 395"/>
                  <a:gd name="T70" fmla="*/ 7 w 997"/>
                  <a:gd name="T71" fmla="*/ 1 h 395"/>
                  <a:gd name="T72" fmla="*/ 7 w 997"/>
                  <a:gd name="T73" fmla="*/ 1 h 395"/>
                  <a:gd name="T74" fmla="*/ 7 w 997"/>
                  <a:gd name="T75" fmla="*/ 1 h 395"/>
                  <a:gd name="T76" fmla="*/ 7 w 997"/>
                  <a:gd name="T77" fmla="*/ 1 h 395"/>
                  <a:gd name="T78" fmla="*/ 7 w 997"/>
                  <a:gd name="T79" fmla="*/ 1 h 395"/>
                  <a:gd name="T80" fmla="*/ 7 w 997"/>
                  <a:gd name="T81" fmla="*/ 1 h 395"/>
                  <a:gd name="T82" fmla="*/ 7 w 997"/>
                  <a:gd name="T83" fmla="*/ 2 h 395"/>
                  <a:gd name="T84" fmla="*/ 7 w 997"/>
                  <a:gd name="T85" fmla="*/ 2 h 395"/>
                  <a:gd name="T86" fmla="*/ 7 w 997"/>
                  <a:gd name="T87" fmla="*/ 2 h 395"/>
                  <a:gd name="T88" fmla="*/ 7 w 997"/>
                  <a:gd name="T89" fmla="*/ 2 h 395"/>
                  <a:gd name="T90" fmla="*/ 7 w 997"/>
                  <a:gd name="T91" fmla="*/ 2 h 395"/>
                  <a:gd name="T92" fmla="*/ 8 w 997"/>
                  <a:gd name="T93" fmla="*/ 2 h 395"/>
                  <a:gd name="T94" fmla="*/ 8 w 997"/>
                  <a:gd name="T95" fmla="*/ 2 h 395"/>
                  <a:gd name="T96" fmla="*/ 8 w 997"/>
                  <a:gd name="T97" fmla="*/ 2 h 395"/>
                  <a:gd name="T98" fmla="*/ 8 w 997"/>
                  <a:gd name="T99" fmla="*/ 2 h 395"/>
                  <a:gd name="T100" fmla="*/ 8 w 997"/>
                  <a:gd name="T101" fmla="*/ 2 h 395"/>
                  <a:gd name="T102" fmla="*/ 8 w 997"/>
                  <a:gd name="T103" fmla="*/ 2 h 395"/>
                  <a:gd name="T104" fmla="*/ 8 w 997"/>
                  <a:gd name="T105" fmla="*/ 3 h 395"/>
                  <a:gd name="T106" fmla="*/ 8 w 997"/>
                  <a:gd name="T107" fmla="*/ 3 h 395"/>
                  <a:gd name="T108" fmla="*/ 8 w 997"/>
                  <a:gd name="T109" fmla="*/ 3 h 395"/>
                  <a:gd name="T110" fmla="*/ 8 w 997"/>
                  <a:gd name="T111" fmla="*/ 3 h 395"/>
                  <a:gd name="T112" fmla="*/ 9 w 997"/>
                  <a:gd name="T113" fmla="*/ 3 h 395"/>
                  <a:gd name="T114" fmla="*/ 9 w 997"/>
                  <a:gd name="T115" fmla="*/ 3 h 395"/>
                  <a:gd name="T116" fmla="*/ 9 w 997"/>
                  <a:gd name="T117" fmla="*/ 3 h 395"/>
                  <a:gd name="T118" fmla="*/ 9 w 997"/>
                  <a:gd name="T119" fmla="*/ 3 h 395"/>
                  <a:gd name="T120" fmla="*/ 9 w 997"/>
                  <a:gd name="T121" fmla="*/ 4 h 39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97"/>
                  <a:gd name="T184" fmla="*/ 0 h 395"/>
                  <a:gd name="T185" fmla="*/ 997 w 997"/>
                  <a:gd name="T186" fmla="*/ 395 h 39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97" h="395">
                    <a:moveTo>
                      <a:pt x="0" y="0"/>
                    </a:moveTo>
                    <a:lnTo>
                      <a:pt x="38" y="0"/>
                    </a:lnTo>
                    <a:lnTo>
                      <a:pt x="73" y="0"/>
                    </a:lnTo>
                    <a:lnTo>
                      <a:pt x="107" y="0"/>
                    </a:lnTo>
                    <a:lnTo>
                      <a:pt x="139" y="0"/>
                    </a:lnTo>
                    <a:lnTo>
                      <a:pt x="167" y="0"/>
                    </a:lnTo>
                    <a:lnTo>
                      <a:pt x="195" y="0"/>
                    </a:lnTo>
                    <a:lnTo>
                      <a:pt x="220" y="0"/>
                    </a:lnTo>
                    <a:lnTo>
                      <a:pt x="244" y="0"/>
                    </a:lnTo>
                    <a:lnTo>
                      <a:pt x="264" y="0"/>
                    </a:lnTo>
                    <a:lnTo>
                      <a:pt x="284" y="0"/>
                    </a:lnTo>
                    <a:lnTo>
                      <a:pt x="302" y="0"/>
                    </a:lnTo>
                    <a:lnTo>
                      <a:pt x="319" y="0"/>
                    </a:lnTo>
                    <a:lnTo>
                      <a:pt x="334" y="0"/>
                    </a:lnTo>
                    <a:lnTo>
                      <a:pt x="347" y="0"/>
                    </a:lnTo>
                    <a:lnTo>
                      <a:pt x="359" y="0"/>
                    </a:lnTo>
                    <a:lnTo>
                      <a:pt x="371" y="0"/>
                    </a:lnTo>
                    <a:lnTo>
                      <a:pt x="381" y="0"/>
                    </a:lnTo>
                    <a:lnTo>
                      <a:pt x="389" y="0"/>
                    </a:lnTo>
                    <a:lnTo>
                      <a:pt x="398" y="0"/>
                    </a:lnTo>
                    <a:lnTo>
                      <a:pt x="404" y="0"/>
                    </a:lnTo>
                    <a:lnTo>
                      <a:pt x="411" y="0"/>
                    </a:lnTo>
                    <a:lnTo>
                      <a:pt x="416" y="0"/>
                    </a:lnTo>
                    <a:lnTo>
                      <a:pt x="421" y="0"/>
                    </a:lnTo>
                    <a:lnTo>
                      <a:pt x="426" y="0"/>
                    </a:lnTo>
                    <a:lnTo>
                      <a:pt x="429" y="0"/>
                    </a:lnTo>
                    <a:lnTo>
                      <a:pt x="433" y="0"/>
                    </a:lnTo>
                    <a:lnTo>
                      <a:pt x="436" y="2"/>
                    </a:lnTo>
                    <a:lnTo>
                      <a:pt x="439" y="2"/>
                    </a:lnTo>
                    <a:lnTo>
                      <a:pt x="441" y="2"/>
                    </a:lnTo>
                    <a:lnTo>
                      <a:pt x="444" y="2"/>
                    </a:lnTo>
                    <a:lnTo>
                      <a:pt x="448" y="2"/>
                    </a:lnTo>
                    <a:lnTo>
                      <a:pt x="449" y="2"/>
                    </a:lnTo>
                    <a:lnTo>
                      <a:pt x="453" y="2"/>
                    </a:lnTo>
                    <a:lnTo>
                      <a:pt x="454" y="2"/>
                    </a:lnTo>
                    <a:lnTo>
                      <a:pt x="458" y="2"/>
                    </a:lnTo>
                    <a:lnTo>
                      <a:pt x="459" y="4"/>
                    </a:lnTo>
                    <a:lnTo>
                      <a:pt x="463" y="4"/>
                    </a:lnTo>
                    <a:lnTo>
                      <a:pt x="464" y="4"/>
                    </a:lnTo>
                    <a:lnTo>
                      <a:pt x="466" y="4"/>
                    </a:lnTo>
                    <a:lnTo>
                      <a:pt x="468" y="4"/>
                    </a:lnTo>
                    <a:lnTo>
                      <a:pt x="469" y="4"/>
                    </a:lnTo>
                    <a:lnTo>
                      <a:pt x="471" y="4"/>
                    </a:lnTo>
                    <a:lnTo>
                      <a:pt x="473" y="4"/>
                    </a:lnTo>
                    <a:lnTo>
                      <a:pt x="474" y="4"/>
                    </a:lnTo>
                    <a:lnTo>
                      <a:pt x="476" y="4"/>
                    </a:lnTo>
                    <a:lnTo>
                      <a:pt x="478" y="4"/>
                    </a:lnTo>
                    <a:lnTo>
                      <a:pt x="479" y="4"/>
                    </a:lnTo>
                    <a:lnTo>
                      <a:pt x="479" y="5"/>
                    </a:lnTo>
                    <a:lnTo>
                      <a:pt x="481" y="5"/>
                    </a:lnTo>
                    <a:lnTo>
                      <a:pt x="483" y="5"/>
                    </a:lnTo>
                    <a:lnTo>
                      <a:pt x="484" y="5"/>
                    </a:lnTo>
                    <a:lnTo>
                      <a:pt x="486" y="5"/>
                    </a:lnTo>
                    <a:lnTo>
                      <a:pt x="488" y="5"/>
                    </a:lnTo>
                    <a:lnTo>
                      <a:pt x="489" y="5"/>
                    </a:lnTo>
                    <a:lnTo>
                      <a:pt x="491" y="5"/>
                    </a:lnTo>
                    <a:lnTo>
                      <a:pt x="493" y="5"/>
                    </a:lnTo>
                    <a:lnTo>
                      <a:pt x="494" y="7"/>
                    </a:lnTo>
                    <a:lnTo>
                      <a:pt x="496" y="7"/>
                    </a:lnTo>
                    <a:lnTo>
                      <a:pt x="498" y="7"/>
                    </a:lnTo>
                    <a:lnTo>
                      <a:pt x="499" y="7"/>
                    </a:lnTo>
                    <a:lnTo>
                      <a:pt x="501" y="7"/>
                    </a:lnTo>
                    <a:lnTo>
                      <a:pt x="504" y="7"/>
                    </a:lnTo>
                    <a:lnTo>
                      <a:pt x="506" y="9"/>
                    </a:lnTo>
                    <a:lnTo>
                      <a:pt x="509" y="9"/>
                    </a:lnTo>
                    <a:lnTo>
                      <a:pt x="511" y="9"/>
                    </a:lnTo>
                    <a:lnTo>
                      <a:pt x="514" y="9"/>
                    </a:lnTo>
                    <a:lnTo>
                      <a:pt x="516" y="10"/>
                    </a:lnTo>
                    <a:lnTo>
                      <a:pt x="519" y="10"/>
                    </a:lnTo>
                    <a:lnTo>
                      <a:pt x="521" y="10"/>
                    </a:lnTo>
                    <a:lnTo>
                      <a:pt x="523" y="10"/>
                    </a:lnTo>
                    <a:lnTo>
                      <a:pt x="524" y="10"/>
                    </a:lnTo>
                    <a:lnTo>
                      <a:pt x="526" y="10"/>
                    </a:lnTo>
                    <a:lnTo>
                      <a:pt x="528" y="12"/>
                    </a:lnTo>
                    <a:lnTo>
                      <a:pt x="529" y="12"/>
                    </a:lnTo>
                    <a:lnTo>
                      <a:pt x="531" y="12"/>
                    </a:lnTo>
                    <a:lnTo>
                      <a:pt x="533" y="12"/>
                    </a:lnTo>
                    <a:lnTo>
                      <a:pt x="535" y="12"/>
                    </a:lnTo>
                    <a:lnTo>
                      <a:pt x="536" y="12"/>
                    </a:lnTo>
                    <a:lnTo>
                      <a:pt x="538" y="14"/>
                    </a:lnTo>
                    <a:lnTo>
                      <a:pt x="540" y="14"/>
                    </a:lnTo>
                    <a:lnTo>
                      <a:pt x="541" y="14"/>
                    </a:lnTo>
                    <a:lnTo>
                      <a:pt x="543" y="14"/>
                    </a:lnTo>
                    <a:lnTo>
                      <a:pt x="543" y="15"/>
                    </a:lnTo>
                    <a:lnTo>
                      <a:pt x="545" y="15"/>
                    </a:lnTo>
                    <a:lnTo>
                      <a:pt x="546" y="15"/>
                    </a:lnTo>
                    <a:lnTo>
                      <a:pt x="548" y="15"/>
                    </a:lnTo>
                    <a:lnTo>
                      <a:pt x="551" y="17"/>
                    </a:lnTo>
                    <a:lnTo>
                      <a:pt x="553" y="17"/>
                    </a:lnTo>
                    <a:lnTo>
                      <a:pt x="555" y="17"/>
                    </a:lnTo>
                    <a:lnTo>
                      <a:pt x="556" y="19"/>
                    </a:lnTo>
                    <a:lnTo>
                      <a:pt x="558" y="19"/>
                    </a:lnTo>
                    <a:lnTo>
                      <a:pt x="561" y="20"/>
                    </a:lnTo>
                    <a:lnTo>
                      <a:pt x="563" y="20"/>
                    </a:lnTo>
                    <a:lnTo>
                      <a:pt x="566" y="22"/>
                    </a:lnTo>
                    <a:lnTo>
                      <a:pt x="570" y="22"/>
                    </a:lnTo>
                    <a:lnTo>
                      <a:pt x="571" y="24"/>
                    </a:lnTo>
                    <a:lnTo>
                      <a:pt x="575" y="24"/>
                    </a:lnTo>
                    <a:lnTo>
                      <a:pt x="578" y="25"/>
                    </a:lnTo>
                    <a:lnTo>
                      <a:pt x="581" y="25"/>
                    </a:lnTo>
                    <a:lnTo>
                      <a:pt x="583" y="27"/>
                    </a:lnTo>
                    <a:lnTo>
                      <a:pt x="586" y="27"/>
                    </a:lnTo>
                    <a:lnTo>
                      <a:pt x="588" y="29"/>
                    </a:lnTo>
                    <a:lnTo>
                      <a:pt x="590" y="29"/>
                    </a:lnTo>
                    <a:lnTo>
                      <a:pt x="591" y="29"/>
                    </a:lnTo>
                    <a:lnTo>
                      <a:pt x="593" y="30"/>
                    </a:lnTo>
                    <a:lnTo>
                      <a:pt x="596" y="30"/>
                    </a:lnTo>
                    <a:lnTo>
                      <a:pt x="598" y="30"/>
                    </a:lnTo>
                    <a:lnTo>
                      <a:pt x="600" y="32"/>
                    </a:lnTo>
                    <a:lnTo>
                      <a:pt x="601" y="32"/>
                    </a:lnTo>
                    <a:lnTo>
                      <a:pt x="603" y="34"/>
                    </a:lnTo>
                    <a:lnTo>
                      <a:pt x="605" y="34"/>
                    </a:lnTo>
                    <a:lnTo>
                      <a:pt x="606" y="35"/>
                    </a:lnTo>
                    <a:lnTo>
                      <a:pt x="608" y="35"/>
                    </a:lnTo>
                    <a:lnTo>
                      <a:pt x="610" y="35"/>
                    </a:lnTo>
                    <a:lnTo>
                      <a:pt x="611" y="37"/>
                    </a:lnTo>
                    <a:lnTo>
                      <a:pt x="613" y="37"/>
                    </a:lnTo>
                    <a:lnTo>
                      <a:pt x="615" y="39"/>
                    </a:lnTo>
                    <a:lnTo>
                      <a:pt x="616" y="39"/>
                    </a:lnTo>
                    <a:lnTo>
                      <a:pt x="618" y="39"/>
                    </a:lnTo>
                    <a:lnTo>
                      <a:pt x="620" y="40"/>
                    </a:lnTo>
                    <a:lnTo>
                      <a:pt x="621" y="42"/>
                    </a:lnTo>
                    <a:lnTo>
                      <a:pt x="623" y="42"/>
                    </a:lnTo>
                    <a:lnTo>
                      <a:pt x="625" y="44"/>
                    </a:lnTo>
                    <a:lnTo>
                      <a:pt x="626" y="44"/>
                    </a:lnTo>
                    <a:lnTo>
                      <a:pt x="630" y="45"/>
                    </a:lnTo>
                    <a:lnTo>
                      <a:pt x="631" y="47"/>
                    </a:lnTo>
                    <a:lnTo>
                      <a:pt x="635" y="49"/>
                    </a:lnTo>
                    <a:lnTo>
                      <a:pt x="636" y="49"/>
                    </a:lnTo>
                    <a:lnTo>
                      <a:pt x="640" y="50"/>
                    </a:lnTo>
                    <a:lnTo>
                      <a:pt x="641" y="52"/>
                    </a:lnTo>
                    <a:lnTo>
                      <a:pt x="645" y="54"/>
                    </a:lnTo>
                    <a:lnTo>
                      <a:pt x="646" y="54"/>
                    </a:lnTo>
                    <a:lnTo>
                      <a:pt x="648" y="55"/>
                    </a:lnTo>
                    <a:lnTo>
                      <a:pt x="650" y="55"/>
                    </a:lnTo>
                    <a:lnTo>
                      <a:pt x="651" y="57"/>
                    </a:lnTo>
                    <a:lnTo>
                      <a:pt x="653" y="57"/>
                    </a:lnTo>
                    <a:lnTo>
                      <a:pt x="655" y="59"/>
                    </a:lnTo>
                    <a:lnTo>
                      <a:pt x="656" y="59"/>
                    </a:lnTo>
                    <a:lnTo>
                      <a:pt x="658" y="60"/>
                    </a:lnTo>
                    <a:lnTo>
                      <a:pt x="660" y="60"/>
                    </a:lnTo>
                    <a:lnTo>
                      <a:pt x="661" y="62"/>
                    </a:lnTo>
                    <a:lnTo>
                      <a:pt x="663" y="62"/>
                    </a:lnTo>
                    <a:lnTo>
                      <a:pt x="665" y="64"/>
                    </a:lnTo>
                    <a:lnTo>
                      <a:pt x="666" y="64"/>
                    </a:lnTo>
                    <a:lnTo>
                      <a:pt x="668" y="65"/>
                    </a:lnTo>
                    <a:lnTo>
                      <a:pt x="670" y="67"/>
                    </a:lnTo>
                    <a:lnTo>
                      <a:pt x="671" y="67"/>
                    </a:lnTo>
                    <a:lnTo>
                      <a:pt x="673" y="67"/>
                    </a:lnTo>
                    <a:lnTo>
                      <a:pt x="675" y="69"/>
                    </a:lnTo>
                    <a:lnTo>
                      <a:pt x="677" y="69"/>
                    </a:lnTo>
                    <a:lnTo>
                      <a:pt x="678" y="70"/>
                    </a:lnTo>
                    <a:lnTo>
                      <a:pt x="680" y="72"/>
                    </a:lnTo>
                    <a:lnTo>
                      <a:pt x="682" y="72"/>
                    </a:lnTo>
                    <a:lnTo>
                      <a:pt x="683" y="74"/>
                    </a:lnTo>
                    <a:lnTo>
                      <a:pt x="685" y="75"/>
                    </a:lnTo>
                    <a:lnTo>
                      <a:pt x="688" y="75"/>
                    </a:lnTo>
                    <a:lnTo>
                      <a:pt x="690" y="77"/>
                    </a:lnTo>
                    <a:lnTo>
                      <a:pt x="693" y="79"/>
                    </a:lnTo>
                    <a:lnTo>
                      <a:pt x="695" y="80"/>
                    </a:lnTo>
                    <a:lnTo>
                      <a:pt x="697" y="80"/>
                    </a:lnTo>
                    <a:lnTo>
                      <a:pt x="698" y="82"/>
                    </a:lnTo>
                    <a:lnTo>
                      <a:pt x="700" y="84"/>
                    </a:lnTo>
                    <a:lnTo>
                      <a:pt x="702" y="84"/>
                    </a:lnTo>
                    <a:lnTo>
                      <a:pt x="703" y="85"/>
                    </a:lnTo>
                    <a:lnTo>
                      <a:pt x="705" y="85"/>
                    </a:lnTo>
                    <a:lnTo>
                      <a:pt x="707" y="87"/>
                    </a:lnTo>
                    <a:lnTo>
                      <a:pt x="708" y="87"/>
                    </a:lnTo>
                    <a:lnTo>
                      <a:pt x="710" y="89"/>
                    </a:lnTo>
                    <a:lnTo>
                      <a:pt x="712" y="89"/>
                    </a:lnTo>
                    <a:lnTo>
                      <a:pt x="712" y="90"/>
                    </a:lnTo>
                    <a:lnTo>
                      <a:pt x="713" y="90"/>
                    </a:lnTo>
                    <a:lnTo>
                      <a:pt x="715" y="90"/>
                    </a:lnTo>
                    <a:lnTo>
                      <a:pt x="715" y="92"/>
                    </a:lnTo>
                    <a:lnTo>
                      <a:pt x="717" y="92"/>
                    </a:lnTo>
                    <a:lnTo>
                      <a:pt x="718" y="94"/>
                    </a:lnTo>
                    <a:lnTo>
                      <a:pt x="720" y="94"/>
                    </a:lnTo>
                    <a:lnTo>
                      <a:pt x="722" y="95"/>
                    </a:lnTo>
                    <a:lnTo>
                      <a:pt x="723" y="97"/>
                    </a:lnTo>
                    <a:lnTo>
                      <a:pt x="725" y="97"/>
                    </a:lnTo>
                    <a:lnTo>
                      <a:pt x="727" y="99"/>
                    </a:lnTo>
                    <a:lnTo>
                      <a:pt x="728" y="100"/>
                    </a:lnTo>
                    <a:lnTo>
                      <a:pt x="730" y="100"/>
                    </a:lnTo>
                    <a:lnTo>
                      <a:pt x="732" y="102"/>
                    </a:lnTo>
                    <a:lnTo>
                      <a:pt x="733" y="104"/>
                    </a:lnTo>
                    <a:lnTo>
                      <a:pt x="735" y="104"/>
                    </a:lnTo>
                    <a:lnTo>
                      <a:pt x="737" y="105"/>
                    </a:lnTo>
                    <a:lnTo>
                      <a:pt x="738" y="107"/>
                    </a:lnTo>
                    <a:lnTo>
                      <a:pt x="740" y="107"/>
                    </a:lnTo>
                    <a:lnTo>
                      <a:pt x="742" y="109"/>
                    </a:lnTo>
                    <a:lnTo>
                      <a:pt x="743" y="110"/>
                    </a:lnTo>
                    <a:lnTo>
                      <a:pt x="745" y="110"/>
                    </a:lnTo>
                    <a:lnTo>
                      <a:pt x="747" y="112"/>
                    </a:lnTo>
                    <a:lnTo>
                      <a:pt x="748" y="112"/>
                    </a:lnTo>
                    <a:lnTo>
                      <a:pt x="750" y="114"/>
                    </a:lnTo>
                    <a:lnTo>
                      <a:pt x="752" y="115"/>
                    </a:lnTo>
                    <a:lnTo>
                      <a:pt x="753" y="115"/>
                    </a:lnTo>
                    <a:lnTo>
                      <a:pt x="755" y="117"/>
                    </a:lnTo>
                    <a:lnTo>
                      <a:pt x="757" y="119"/>
                    </a:lnTo>
                    <a:lnTo>
                      <a:pt x="758" y="119"/>
                    </a:lnTo>
                    <a:lnTo>
                      <a:pt x="758" y="120"/>
                    </a:lnTo>
                    <a:lnTo>
                      <a:pt x="760" y="120"/>
                    </a:lnTo>
                    <a:lnTo>
                      <a:pt x="762" y="122"/>
                    </a:lnTo>
                    <a:lnTo>
                      <a:pt x="763" y="122"/>
                    </a:lnTo>
                    <a:lnTo>
                      <a:pt x="763" y="124"/>
                    </a:lnTo>
                    <a:lnTo>
                      <a:pt x="765" y="124"/>
                    </a:lnTo>
                    <a:lnTo>
                      <a:pt x="765" y="125"/>
                    </a:lnTo>
                    <a:lnTo>
                      <a:pt x="767" y="125"/>
                    </a:lnTo>
                    <a:lnTo>
                      <a:pt x="768" y="127"/>
                    </a:lnTo>
                    <a:lnTo>
                      <a:pt x="770" y="129"/>
                    </a:lnTo>
                    <a:lnTo>
                      <a:pt x="772" y="129"/>
                    </a:lnTo>
                    <a:lnTo>
                      <a:pt x="772" y="130"/>
                    </a:lnTo>
                    <a:lnTo>
                      <a:pt x="773" y="132"/>
                    </a:lnTo>
                    <a:lnTo>
                      <a:pt x="775" y="132"/>
                    </a:lnTo>
                    <a:lnTo>
                      <a:pt x="777" y="134"/>
                    </a:lnTo>
                    <a:lnTo>
                      <a:pt x="778" y="135"/>
                    </a:lnTo>
                    <a:lnTo>
                      <a:pt x="780" y="135"/>
                    </a:lnTo>
                    <a:lnTo>
                      <a:pt x="780" y="137"/>
                    </a:lnTo>
                    <a:lnTo>
                      <a:pt x="782" y="137"/>
                    </a:lnTo>
                    <a:lnTo>
                      <a:pt x="783" y="139"/>
                    </a:lnTo>
                    <a:lnTo>
                      <a:pt x="785" y="140"/>
                    </a:lnTo>
                    <a:lnTo>
                      <a:pt x="787" y="140"/>
                    </a:lnTo>
                    <a:lnTo>
                      <a:pt x="787" y="142"/>
                    </a:lnTo>
                    <a:lnTo>
                      <a:pt x="788" y="142"/>
                    </a:lnTo>
                    <a:lnTo>
                      <a:pt x="790" y="144"/>
                    </a:lnTo>
                    <a:lnTo>
                      <a:pt x="792" y="144"/>
                    </a:lnTo>
                    <a:lnTo>
                      <a:pt x="792" y="145"/>
                    </a:lnTo>
                    <a:lnTo>
                      <a:pt x="793" y="145"/>
                    </a:lnTo>
                    <a:lnTo>
                      <a:pt x="793" y="147"/>
                    </a:lnTo>
                    <a:lnTo>
                      <a:pt x="795" y="147"/>
                    </a:lnTo>
                    <a:lnTo>
                      <a:pt x="797" y="147"/>
                    </a:lnTo>
                    <a:lnTo>
                      <a:pt x="797" y="149"/>
                    </a:lnTo>
                    <a:lnTo>
                      <a:pt x="798" y="149"/>
                    </a:lnTo>
                    <a:lnTo>
                      <a:pt x="800" y="150"/>
                    </a:lnTo>
                    <a:lnTo>
                      <a:pt x="802" y="150"/>
                    </a:lnTo>
                    <a:lnTo>
                      <a:pt x="802" y="152"/>
                    </a:lnTo>
                    <a:lnTo>
                      <a:pt x="803" y="154"/>
                    </a:lnTo>
                    <a:lnTo>
                      <a:pt x="805" y="154"/>
                    </a:lnTo>
                    <a:lnTo>
                      <a:pt x="807" y="155"/>
                    </a:lnTo>
                    <a:lnTo>
                      <a:pt x="808" y="155"/>
                    </a:lnTo>
                    <a:lnTo>
                      <a:pt x="810" y="157"/>
                    </a:lnTo>
                    <a:lnTo>
                      <a:pt x="812" y="159"/>
                    </a:lnTo>
                    <a:lnTo>
                      <a:pt x="813" y="159"/>
                    </a:lnTo>
                    <a:lnTo>
                      <a:pt x="813" y="160"/>
                    </a:lnTo>
                    <a:lnTo>
                      <a:pt x="815" y="160"/>
                    </a:lnTo>
                    <a:lnTo>
                      <a:pt x="815" y="162"/>
                    </a:lnTo>
                    <a:lnTo>
                      <a:pt x="817" y="162"/>
                    </a:lnTo>
                    <a:lnTo>
                      <a:pt x="817" y="164"/>
                    </a:lnTo>
                    <a:lnTo>
                      <a:pt x="819" y="164"/>
                    </a:lnTo>
                    <a:lnTo>
                      <a:pt x="820" y="165"/>
                    </a:lnTo>
                    <a:lnTo>
                      <a:pt x="822" y="167"/>
                    </a:lnTo>
                    <a:lnTo>
                      <a:pt x="824" y="169"/>
                    </a:lnTo>
                    <a:lnTo>
                      <a:pt x="825" y="170"/>
                    </a:lnTo>
                    <a:lnTo>
                      <a:pt x="827" y="172"/>
                    </a:lnTo>
                    <a:lnTo>
                      <a:pt x="829" y="172"/>
                    </a:lnTo>
                    <a:lnTo>
                      <a:pt x="829" y="174"/>
                    </a:lnTo>
                    <a:lnTo>
                      <a:pt x="830" y="175"/>
                    </a:lnTo>
                    <a:lnTo>
                      <a:pt x="832" y="175"/>
                    </a:lnTo>
                    <a:lnTo>
                      <a:pt x="832" y="177"/>
                    </a:lnTo>
                    <a:lnTo>
                      <a:pt x="834" y="179"/>
                    </a:lnTo>
                    <a:lnTo>
                      <a:pt x="835" y="180"/>
                    </a:lnTo>
                    <a:lnTo>
                      <a:pt x="837" y="182"/>
                    </a:lnTo>
                    <a:lnTo>
                      <a:pt x="839" y="184"/>
                    </a:lnTo>
                    <a:lnTo>
                      <a:pt x="840" y="185"/>
                    </a:lnTo>
                    <a:lnTo>
                      <a:pt x="842" y="187"/>
                    </a:lnTo>
                    <a:lnTo>
                      <a:pt x="844" y="189"/>
                    </a:lnTo>
                    <a:lnTo>
                      <a:pt x="844" y="190"/>
                    </a:lnTo>
                    <a:lnTo>
                      <a:pt x="845" y="190"/>
                    </a:lnTo>
                    <a:lnTo>
                      <a:pt x="847" y="192"/>
                    </a:lnTo>
                    <a:lnTo>
                      <a:pt x="849" y="194"/>
                    </a:lnTo>
                    <a:lnTo>
                      <a:pt x="849" y="195"/>
                    </a:lnTo>
                    <a:lnTo>
                      <a:pt x="850" y="195"/>
                    </a:lnTo>
                    <a:lnTo>
                      <a:pt x="850" y="197"/>
                    </a:lnTo>
                    <a:lnTo>
                      <a:pt x="852" y="197"/>
                    </a:lnTo>
                    <a:lnTo>
                      <a:pt x="854" y="199"/>
                    </a:lnTo>
                    <a:lnTo>
                      <a:pt x="854" y="200"/>
                    </a:lnTo>
                    <a:lnTo>
                      <a:pt x="855" y="200"/>
                    </a:lnTo>
                    <a:lnTo>
                      <a:pt x="855" y="202"/>
                    </a:lnTo>
                    <a:lnTo>
                      <a:pt x="857" y="204"/>
                    </a:lnTo>
                    <a:lnTo>
                      <a:pt x="859" y="205"/>
                    </a:lnTo>
                    <a:lnTo>
                      <a:pt x="860" y="207"/>
                    </a:lnTo>
                    <a:lnTo>
                      <a:pt x="862" y="209"/>
                    </a:lnTo>
                    <a:lnTo>
                      <a:pt x="862" y="210"/>
                    </a:lnTo>
                    <a:lnTo>
                      <a:pt x="864" y="210"/>
                    </a:lnTo>
                    <a:lnTo>
                      <a:pt x="865" y="212"/>
                    </a:lnTo>
                    <a:lnTo>
                      <a:pt x="865" y="214"/>
                    </a:lnTo>
                    <a:lnTo>
                      <a:pt x="867" y="215"/>
                    </a:lnTo>
                    <a:lnTo>
                      <a:pt x="869" y="217"/>
                    </a:lnTo>
                    <a:lnTo>
                      <a:pt x="870" y="219"/>
                    </a:lnTo>
                    <a:lnTo>
                      <a:pt x="872" y="220"/>
                    </a:lnTo>
                    <a:lnTo>
                      <a:pt x="874" y="222"/>
                    </a:lnTo>
                    <a:lnTo>
                      <a:pt x="875" y="225"/>
                    </a:lnTo>
                    <a:lnTo>
                      <a:pt x="877" y="227"/>
                    </a:lnTo>
                    <a:lnTo>
                      <a:pt x="879" y="229"/>
                    </a:lnTo>
                    <a:lnTo>
                      <a:pt x="880" y="232"/>
                    </a:lnTo>
                    <a:lnTo>
                      <a:pt x="882" y="234"/>
                    </a:lnTo>
                    <a:lnTo>
                      <a:pt x="884" y="235"/>
                    </a:lnTo>
                    <a:lnTo>
                      <a:pt x="885" y="237"/>
                    </a:lnTo>
                    <a:lnTo>
                      <a:pt x="887" y="239"/>
                    </a:lnTo>
                    <a:lnTo>
                      <a:pt x="889" y="240"/>
                    </a:lnTo>
                    <a:lnTo>
                      <a:pt x="889" y="242"/>
                    </a:lnTo>
                    <a:lnTo>
                      <a:pt x="890" y="244"/>
                    </a:lnTo>
                    <a:lnTo>
                      <a:pt x="892" y="245"/>
                    </a:lnTo>
                    <a:lnTo>
                      <a:pt x="892" y="247"/>
                    </a:lnTo>
                    <a:lnTo>
                      <a:pt x="894" y="247"/>
                    </a:lnTo>
                    <a:lnTo>
                      <a:pt x="895" y="249"/>
                    </a:lnTo>
                    <a:lnTo>
                      <a:pt x="895" y="250"/>
                    </a:lnTo>
                    <a:lnTo>
                      <a:pt x="897" y="252"/>
                    </a:lnTo>
                    <a:lnTo>
                      <a:pt x="899" y="254"/>
                    </a:lnTo>
                    <a:lnTo>
                      <a:pt x="900" y="255"/>
                    </a:lnTo>
                    <a:lnTo>
                      <a:pt x="900" y="257"/>
                    </a:lnTo>
                    <a:lnTo>
                      <a:pt x="902" y="259"/>
                    </a:lnTo>
                    <a:lnTo>
                      <a:pt x="904" y="260"/>
                    </a:lnTo>
                    <a:lnTo>
                      <a:pt x="905" y="262"/>
                    </a:lnTo>
                    <a:lnTo>
                      <a:pt x="907" y="264"/>
                    </a:lnTo>
                    <a:lnTo>
                      <a:pt x="907" y="265"/>
                    </a:lnTo>
                    <a:lnTo>
                      <a:pt x="909" y="267"/>
                    </a:lnTo>
                    <a:lnTo>
                      <a:pt x="910" y="270"/>
                    </a:lnTo>
                    <a:lnTo>
                      <a:pt x="912" y="272"/>
                    </a:lnTo>
                    <a:lnTo>
                      <a:pt x="914" y="274"/>
                    </a:lnTo>
                    <a:lnTo>
                      <a:pt x="915" y="277"/>
                    </a:lnTo>
                    <a:lnTo>
                      <a:pt x="917" y="279"/>
                    </a:lnTo>
                    <a:lnTo>
                      <a:pt x="919" y="282"/>
                    </a:lnTo>
                    <a:lnTo>
                      <a:pt x="920" y="284"/>
                    </a:lnTo>
                    <a:lnTo>
                      <a:pt x="922" y="287"/>
                    </a:lnTo>
                    <a:lnTo>
                      <a:pt x="924" y="289"/>
                    </a:lnTo>
                    <a:lnTo>
                      <a:pt x="925" y="290"/>
                    </a:lnTo>
                    <a:lnTo>
                      <a:pt x="927" y="294"/>
                    </a:lnTo>
                    <a:lnTo>
                      <a:pt x="929" y="295"/>
                    </a:lnTo>
                    <a:lnTo>
                      <a:pt x="930" y="297"/>
                    </a:lnTo>
                    <a:lnTo>
                      <a:pt x="930" y="299"/>
                    </a:lnTo>
                    <a:lnTo>
                      <a:pt x="932" y="300"/>
                    </a:lnTo>
                    <a:lnTo>
                      <a:pt x="934" y="302"/>
                    </a:lnTo>
                    <a:lnTo>
                      <a:pt x="934" y="304"/>
                    </a:lnTo>
                    <a:lnTo>
                      <a:pt x="935" y="305"/>
                    </a:lnTo>
                    <a:lnTo>
                      <a:pt x="937" y="307"/>
                    </a:lnTo>
                    <a:lnTo>
                      <a:pt x="939" y="309"/>
                    </a:lnTo>
                    <a:lnTo>
                      <a:pt x="940" y="310"/>
                    </a:lnTo>
                    <a:lnTo>
                      <a:pt x="940" y="312"/>
                    </a:lnTo>
                    <a:lnTo>
                      <a:pt x="942" y="314"/>
                    </a:lnTo>
                    <a:lnTo>
                      <a:pt x="942" y="315"/>
                    </a:lnTo>
                    <a:lnTo>
                      <a:pt x="944" y="317"/>
                    </a:lnTo>
                    <a:lnTo>
                      <a:pt x="945" y="317"/>
                    </a:lnTo>
                    <a:lnTo>
                      <a:pt x="945" y="319"/>
                    </a:lnTo>
                    <a:lnTo>
                      <a:pt x="947" y="320"/>
                    </a:lnTo>
                    <a:lnTo>
                      <a:pt x="949" y="322"/>
                    </a:lnTo>
                    <a:lnTo>
                      <a:pt x="950" y="325"/>
                    </a:lnTo>
                    <a:lnTo>
                      <a:pt x="950" y="327"/>
                    </a:lnTo>
                    <a:lnTo>
                      <a:pt x="952" y="329"/>
                    </a:lnTo>
                    <a:lnTo>
                      <a:pt x="954" y="330"/>
                    </a:lnTo>
                    <a:lnTo>
                      <a:pt x="955" y="334"/>
                    </a:lnTo>
                    <a:lnTo>
                      <a:pt x="957" y="335"/>
                    </a:lnTo>
                    <a:lnTo>
                      <a:pt x="959" y="339"/>
                    </a:lnTo>
                    <a:lnTo>
                      <a:pt x="962" y="340"/>
                    </a:lnTo>
                    <a:lnTo>
                      <a:pt x="964" y="344"/>
                    </a:lnTo>
                    <a:lnTo>
                      <a:pt x="966" y="345"/>
                    </a:lnTo>
                    <a:lnTo>
                      <a:pt x="967" y="349"/>
                    </a:lnTo>
                    <a:lnTo>
                      <a:pt x="969" y="350"/>
                    </a:lnTo>
                    <a:lnTo>
                      <a:pt x="971" y="354"/>
                    </a:lnTo>
                    <a:lnTo>
                      <a:pt x="972" y="355"/>
                    </a:lnTo>
                    <a:lnTo>
                      <a:pt x="974" y="357"/>
                    </a:lnTo>
                    <a:lnTo>
                      <a:pt x="974" y="359"/>
                    </a:lnTo>
                    <a:lnTo>
                      <a:pt x="976" y="360"/>
                    </a:lnTo>
                    <a:lnTo>
                      <a:pt x="977" y="362"/>
                    </a:lnTo>
                    <a:lnTo>
                      <a:pt x="977" y="364"/>
                    </a:lnTo>
                    <a:lnTo>
                      <a:pt x="979" y="365"/>
                    </a:lnTo>
                    <a:lnTo>
                      <a:pt x="981" y="367"/>
                    </a:lnTo>
                    <a:lnTo>
                      <a:pt x="982" y="369"/>
                    </a:lnTo>
                    <a:lnTo>
                      <a:pt x="982" y="370"/>
                    </a:lnTo>
                    <a:lnTo>
                      <a:pt x="984" y="372"/>
                    </a:lnTo>
                    <a:lnTo>
                      <a:pt x="984" y="374"/>
                    </a:lnTo>
                    <a:lnTo>
                      <a:pt x="986" y="374"/>
                    </a:lnTo>
                    <a:lnTo>
                      <a:pt x="986" y="375"/>
                    </a:lnTo>
                    <a:lnTo>
                      <a:pt x="987" y="377"/>
                    </a:lnTo>
                    <a:lnTo>
                      <a:pt x="987" y="379"/>
                    </a:lnTo>
                    <a:lnTo>
                      <a:pt x="989" y="380"/>
                    </a:lnTo>
                    <a:lnTo>
                      <a:pt x="991" y="382"/>
                    </a:lnTo>
                    <a:lnTo>
                      <a:pt x="991" y="384"/>
                    </a:lnTo>
                    <a:lnTo>
                      <a:pt x="992" y="385"/>
                    </a:lnTo>
                    <a:lnTo>
                      <a:pt x="994" y="387"/>
                    </a:lnTo>
                    <a:lnTo>
                      <a:pt x="994" y="390"/>
                    </a:lnTo>
                    <a:lnTo>
                      <a:pt x="996" y="392"/>
                    </a:lnTo>
                    <a:lnTo>
                      <a:pt x="997" y="394"/>
                    </a:lnTo>
                    <a:lnTo>
                      <a:pt x="997" y="395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12" name="Freeform 20"/>
              <p:cNvSpPr>
                <a:spLocks noChangeAspect="1"/>
              </p:cNvSpPr>
              <p:nvPr/>
            </p:nvSpPr>
            <p:spPr bwMode="auto">
              <a:xfrm>
                <a:off x="1693" y="2007"/>
                <a:ext cx="451" cy="179"/>
              </a:xfrm>
              <a:custGeom>
                <a:avLst/>
                <a:gdLst>
                  <a:gd name="T0" fmla="*/ 2 w 997"/>
                  <a:gd name="T1" fmla="*/ 4 h 395"/>
                  <a:gd name="T2" fmla="*/ 3 w 997"/>
                  <a:gd name="T3" fmla="*/ 4 h 395"/>
                  <a:gd name="T4" fmla="*/ 4 w 997"/>
                  <a:gd name="T5" fmla="*/ 4 h 395"/>
                  <a:gd name="T6" fmla="*/ 4 w 997"/>
                  <a:gd name="T7" fmla="*/ 4 h 395"/>
                  <a:gd name="T8" fmla="*/ 4 w 997"/>
                  <a:gd name="T9" fmla="*/ 4 h 395"/>
                  <a:gd name="T10" fmla="*/ 4 w 997"/>
                  <a:gd name="T11" fmla="*/ 4 h 395"/>
                  <a:gd name="T12" fmla="*/ 4 w 997"/>
                  <a:gd name="T13" fmla="*/ 4 h 395"/>
                  <a:gd name="T14" fmla="*/ 4 w 997"/>
                  <a:gd name="T15" fmla="*/ 3 h 395"/>
                  <a:gd name="T16" fmla="*/ 4 w 997"/>
                  <a:gd name="T17" fmla="*/ 3 h 395"/>
                  <a:gd name="T18" fmla="*/ 4 w 997"/>
                  <a:gd name="T19" fmla="*/ 3 h 395"/>
                  <a:gd name="T20" fmla="*/ 5 w 997"/>
                  <a:gd name="T21" fmla="*/ 3 h 395"/>
                  <a:gd name="T22" fmla="*/ 5 w 997"/>
                  <a:gd name="T23" fmla="*/ 3 h 395"/>
                  <a:gd name="T24" fmla="*/ 5 w 997"/>
                  <a:gd name="T25" fmla="*/ 3 h 395"/>
                  <a:gd name="T26" fmla="*/ 5 w 997"/>
                  <a:gd name="T27" fmla="*/ 3 h 395"/>
                  <a:gd name="T28" fmla="*/ 5 w 997"/>
                  <a:gd name="T29" fmla="*/ 3 h 395"/>
                  <a:gd name="T30" fmla="*/ 5 w 997"/>
                  <a:gd name="T31" fmla="*/ 3 h 395"/>
                  <a:gd name="T32" fmla="*/ 5 w 997"/>
                  <a:gd name="T33" fmla="*/ 3 h 395"/>
                  <a:gd name="T34" fmla="*/ 5 w 997"/>
                  <a:gd name="T35" fmla="*/ 3 h 395"/>
                  <a:gd name="T36" fmla="*/ 5 w 997"/>
                  <a:gd name="T37" fmla="*/ 3 h 395"/>
                  <a:gd name="T38" fmla="*/ 5 w 997"/>
                  <a:gd name="T39" fmla="*/ 3 h 395"/>
                  <a:gd name="T40" fmla="*/ 6 w 997"/>
                  <a:gd name="T41" fmla="*/ 3 h 395"/>
                  <a:gd name="T42" fmla="*/ 6 w 997"/>
                  <a:gd name="T43" fmla="*/ 3 h 395"/>
                  <a:gd name="T44" fmla="*/ 6 w 997"/>
                  <a:gd name="T45" fmla="*/ 3 h 395"/>
                  <a:gd name="T46" fmla="*/ 6 w 997"/>
                  <a:gd name="T47" fmla="*/ 3 h 395"/>
                  <a:gd name="T48" fmla="*/ 6 w 997"/>
                  <a:gd name="T49" fmla="*/ 3 h 395"/>
                  <a:gd name="T50" fmla="*/ 6 w 997"/>
                  <a:gd name="T51" fmla="*/ 3 h 395"/>
                  <a:gd name="T52" fmla="*/ 6 w 997"/>
                  <a:gd name="T53" fmla="*/ 3 h 395"/>
                  <a:gd name="T54" fmla="*/ 6 w 997"/>
                  <a:gd name="T55" fmla="*/ 2 h 395"/>
                  <a:gd name="T56" fmla="*/ 6 w 997"/>
                  <a:gd name="T57" fmla="*/ 2 h 395"/>
                  <a:gd name="T58" fmla="*/ 6 w 997"/>
                  <a:gd name="T59" fmla="*/ 2 h 395"/>
                  <a:gd name="T60" fmla="*/ 6 w 997"/>
                  <a:gd name="T61" fmla="*/ 2 h 395"/>
                  <a:gd name="T62" fmla="*/ 6 w 997"/>
                  <a:gd name="T63" fmla="*/ 2 h 395"/>
                  <a:gd name="T64" fmla="*/ 6 w 997"/>
                  <a:gd name="T65" fmla="*/ 2 h 395"/>
                  <a:gd name="T66" fmla="*/ 7 w 997"/>
                  <a:gd name="T67" fmla="*/ 2 h 395"/>
                  <a:gd name="T68" fmla="*/ 7 w 997"/>
                  <a:gd name="T69" fmla="*/ 2 h 395"/>
                  <a:gd name="T70" fmla="*/ 7 w 997"/>
                  <a:gd name="T71" fmla="*/ 2 h 395"/>
                  <a:gd name="T72" fmla="*/ 7 w 997"/>
                  <a:gd name="T73" fmla="*/ 2 h 395"/>
                  <a:gd name="T74" fmla="*/ 7 w 997"/>
                  <a:gd name="T75" fmla="*/ 2 h 395"/>
                  <a:gd name="T76" fmla="*/ 7 w 997"/>
                  <a:gd name="T77" fmla="*/ 2 h 395"/>
                  <a:gd name="T78" fmla="*/ 7 w 997"/>
                  <a:gd name="T79" fmla="*/ 2 h 395"/>
                  <a:gd name="T80" fmla="*/ 7 w 997"/>
                  <a:gd name="T81" fmla="*/ 2 h 395"/>
                  <a:gd name="T82" fmla="*/ 7 w 997"/>
                  <a:gd name="T83" fmla="*/ 2 h 395"/>
                  <a:gd name="T84" fmla="*/ 7 w 997"/>
                  <a:gd name="T85" fmla="*/ 2 h 395"/>
                  <a:gd name="T86" fmla="*/ 7 w 997"/>
                  <a:gd name="T87" fmla="*/ 2 h 395"/>
                  <a:gd name="T88" fmla="*/ 7 w 997"/>
                  <a:gd name="T89" fmla="*/ 2 h 395"/>
                  <a:gd name="T90" fmla="*/ 7 w 997"/>
                  <a:gd name="T91" fmla="*/ 2 h 395"/>
                  <a:gd name="T92" fmla="*/ 8 w 997"/>
                  <a:gd name="T93" fmla="*/ 1 h 395"/>
                  <a:gd name="T94" fmla="*/ 8 w 997"/>
                  <a:gd name="T95" fmla="*/ 1 h 395"/>
                  <a:gd name="T96" fmla="*/ 8 w 997"/>
                  <a:gd name="T97" fmla="*/ 1 h 395"/>
                  <a:gd name="T98" fmla="*/ 8 w 997"/>
                  <a:gd name="T99" fmla="*/ 1 h 395"/>
                  <a:gd name="T100" fmla="*/ 8 w 997"/>
                  <a:gd name="T101" fmla="*/ 1 h 395"/>
                  <a:gd name="T102" fmla="*/ 8 w 997"/>
                  <a:gd name="T103" fmla="*/ 1 h 395"/>
                  <a:gd name="T104" fmla="*/ 8 w 997"/>
                  <a:gd name="T105" fmla="*/ 1 h 395"/>
                  <a:gd name="T106" fmla="*/ 8 w 997"/>
                  <a:gd name="T107" fmla="*/ 1 h 395"/>
                  <a:gd name="T108" fmla="*/ 8 w 997"/>
                  <a:gd name="T109" fmla="*/ 0 h 395"/>
                  <a:gd name="T110" fmla="*/ 8 w 997"/>
                  <a:gd name="T111" fmla="*/ 0 h 395"/>
                  <a:gd name="T112" fmla="*/ 9 w 997"/>
                  <a:gd name="T113" fmla="*/ 0 h 395"/>
                  <a:gd name="T114" fmla="*/ 9 w 997"/>
                  <a:gd name="T115" fmla="*/ 0 h 395"/>
                  <a:gd name="T116" fmla="*/ 9 w 997"/>
                  <a:gd name="T117" fmla="*/ 0 h 395"/>
                  <a:gd name="T118" fmla="*/ 9 w 997"/>
                  <a:gd name="T119" fmla="*/ 0 h 395"/>
                  <a:gd name="T120" fmla="*/ 9 w 997"/>
                  <a:gd name="T121" fmla="*/ 0 h 39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97"/>
                  <a:gd name="T184" fmla="*/ 0 h 395"/>
                  <a:gd name="T185" fmla="*/ 997 w 997"/>
                  <a:gd name="T186" fmla="*/ 395 h 39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97" h="395">
                    <a:moveTo>
                      <a:pt x="0" y="395"/>
                    </a:moveTo>
                    <a:lnTo>
                      <a:pt x="38" y="395"/>
                    </a:lnTo>
                    <a:lnTo>
                      <a:pt x="73" y="395"/>
                    </a:lnTo>
                    <a:lnTo>
                      <a:pt x="107" y="395"/>
                    </a:lnTo>
                    <a:lnTo>
                      <a:pt x="139" y="395"/>
                    </a:lnTo>
                    <a:lnTo>
                      <a:pt x="167" y="395"/>
                    </a:lnTo>
                    <a:lnTo>
                      <a:pt x="195" y="395"/>
                    </a:lnTo>
                    <a:lnTo>
                      <a:pt x="220" y="395"/>
                    </a:lnTo>
                    <a:lnTo>
                      <a:pt x="244" y="395"/>
                    </a:lnTo>
                    <a:lnTo>
                      <a:pt x="264" y="395"/>
                    </a:lnTo>
                    <a:lnTo>
                      <a:pt x="284" y="395"/>
                    </a:lnTo>
                    <a:lnTo>
                      <a:pt x="302" y="395"/>
                    </a:lnTo>
                    <a:lnTo>
                      <a:pt x="319" y="395"/>
                    </a:lnTo>
                    <a:lnTo>
                      <a:pt x="334" y="395"/>
                    </a:lnTo>
                    <a:lnTo>
                      <a:pt x="347" y="395"/>
                    </a:lnTo>
                    <a:lnTo>
                      <a:pt x="359" y="395"/>
                    </a:lnTo>
                    <a:lnTo>
                      <a:pt x="371" y="395"/>
                    </a:lnTo>
                    <a:lnTo>
                      <a:pt x="381" y="395"/>
                    </a:lnTo>
                    <a:lnTo>
                      <a:pt x="389" y="395"/>
                    </a:lnTo>
                    <a:lnTo>
                      <a:pt x="398" y="395"/>
                    </a:lnTo>
                    <a:lnTo>
                      <a:pt x="404" y="395"/>
                    </a:lnTo>
                    <a:lnTo>
                      <a:pt x="411" y="395"/>
                    </a:lnTo>
                    <a:lnTo>
                      <a:pt x="416" y="395"/>
                    </a:lnTo>
                    <a:lnTo>
                      <a:pt x="421" y="395"/>
                    </a:lnTo>
                    <a:lnTo>
                      <a:pt x="426" y="395"/>
                    </a:lnTo>
                    <a:lnTo>
                      <a:pt x="429" y="393"/>
                    </a:lnTo>
                    <a:lnTo>
                      <a:pt x="433" y="393"/>
                    </a:lnTo>
                    <a:lnTo>
                      <a:pt x="436" y="393"/>
                    </a:lnTo>
                    <a:lnTo>
                      <a:pt x="439" y="393"/>
                    </a:lnTo>
                    <a:lnTo>
                      <a:pt x="441" y="393"/>
                    </a:lnTo>
                    <a:lnTo>
                      <a:pt x="444" y="393"/>
                    </a:lnTo>
                    <a:lnTo>
                      <a:pt x="448" y="393"/>
                    </a:lnTo>
                    <a:lnTo>
                      <a:pt x="449" y="393"/>
                    </a:lnTo>
                    <a:lnTo>
                      <a:pt x="453" y="393"/>
                    </a:lnTo>
                    <a:lnTo>
                      <a:pt x="454" y="393"/>
                    </a:lnTo>
                    <a:lnTo>
                      <a:pt x="458" y="393"/>
                    </a:lnTo>
                    <a:lnTo>
                      <a:pt x="459" y="392"/>
                    </a:lnTo>
                    <a:lnTo>
                      <a:pt x="463" y="392"/>
                    </a:lnTo>
                    <a:lnTo>
                      <a:pt x="464" y="392"/>
                    </a:lnTo>
                    <a:lnTo>
                      <a:pt x="466" y="392"/>
                    </a:lnTo>
                    <a:lnTo>
                      <a:pt x="468" y="392"/>
                    </a:lnTo>
                    <a:lnTo>
                      <a:pt x="469" y="392"/>
                    </a:lnTo>
                    <a:lnTo>
                      <a:pt x="471" y="392"/>
                    </a:lnTo>
                    <a:lnTo>
                      <a:pt x="473" y="392"/>
                    </a:lnTo>
                    <a:lnTo>
                      <a:pt x="474" y="392"/>
                    </a:lnTo>
                    <a:lnTo>
                      <a:pt x="476" y="392"/>
                    </a:lnTo>
                    <a:lnTo>
                      <a:pt x="478" y="392"/>
                    </a:lnTo>
                    <a:lnTo>
                      <a:pt x="479" y="392"/>
                    </a:lnTo>
                    <a:lnTo>
                      <a:pt x="479" y="390"/>
                    </a:lnTo>
                    <a:lnTo>
                      <a:pt x="481" y="390"/>
                    </a:lnTo>
                    <a:lnTo>
                      <a:pt x="483" y="390"/>
                    </a:lnTo>
                    <a:lnTo>
                      <a:pt x="484" y="390"/>
                    </a:lnTo>
                    <a:lnTo>
                      <a:pt x="486" y="390"/>
                    </a:lnTo>
                    <a:lnTo>
                      <a:pt x="488" y="390"/>
                    </a:lnTo>
                    <a:lnTo>
                      <a:pt x="489" y="390"/>
                    </a:lnTo>
                    <a:lnTo>
                      <a:pt x="491" y="390"/>
                    </a:lnTo>
                    <a:lnTo>
                      <a:pt x="493" y="390"/>
                    </a:lnTo>
                    <a:lnTo>
                      <a:pt x="494" y="388"/>
                    </a:lnTo>
                    <a:lnTo>
                      <a:pt x="496" y="388"/>
                    </a:lnTo>
                    <a:lnTo>
                      <a:pt x="498" y="388"/>
                    </a:lnTo>
                    <a:lnTo>
                      <a:pt x="499" y="388"/>
                    </a:lnTo>
                    <a:lnTo>
                      <a:pt x="501" y="388"/>
                    </a:lnTo>
                    <a:lnTo>
                      <a:pt x="504" y="387"/>
                    </a:lnTo>
                    <a:lnTo>
                      <a:pt x="506" y="387"/>
                    </a:lnTo>
                    <a:lnTo>
                      <a:pt x="509" y="387"/>
                    </a:lnTo>
                    <a:lnTo>
                      <a:pt x="511" y="387"/>
                    </a:lnTo>
                    <a:lnTo>
                      <a:pt x="514" y="387"/>
                    </a:lnTo>
                    <a:lnTo>
                      <a:pt x="516" y="385"/>
                    </a:lnTo>
                    <a:lnTo>
                      <a:pt x="519" y="385"/>
                    </a:lnTo>
                    <a:lnTo>
                      <a:pt x="521" y="385"/>
                    </a:lnTo>
                    <a:lnTo>
                      <a:pt x="523" y="385"/>
                    </a:lnTo>
                    <a:lnTo>
                      <a:pt x="524" y="385"/>
                    </a:lnTo>
                    <a:lnTo>
                      <a:pt x="526" y="385"/>
                    </a:lnTo>
                    <a:lnTo>
                      <a:pt x="528" y="383"/>
                    </a:lnTo>
                    <a:lnTo>
                      <a:pt x="529" y="383"/>
                    </a:lnTo>
                    <a:lnTo>
                      <a:pt x="531" y="383"/>
                    </a:lnTo>
                    <a:lnTo>
                      <a:pt x="533" y="383"/>
                    </a:lnTo>
                    <a:lnTo>
                      <a:pt x="535" y="383"/>
                    </a:lnTo>
                    <a:lnTo>
                      <a:pt x="536" y="383"/>
                    </a:lnTo>
                    <a:lnTo>
                      <a:pt x="538" y="382"/>
                    </a:lnTo>
                    <a:lnTo>
                      <a:pt x="540" y="382"/>
                    </a:lnTo>
                    <a:lnTo>
                      <a:pt x="541" y="382"/>
                    </a:lnTo>
                    <a:lnTo>
                      <a:pt x="543" y="382"/>
                    </a:lnTo>
                    <a:lnTo>
                      <a:pt x="545" y="380"/>
                    </a:lnTo>
                    <a:lnTo>
                      <a:pt x="546" y="380"/>
                    </a:lnTo>
                    <a:lnTo>
                      <a:pt x="548" y="380"/>
                    </a:lnTo>
                    <a:lnTo>
                      <a:pt x="551" y="378"/>
                    </a:lnTo>
                    <a:lnTo>
                      <a:pt x="553" y="378"/>
                    </a:lnTo>
                    <a:lnTo>
                      <a:pt x="555" y="378"/>
                    </a:lnTo>
                    <a:lnTo>
                      <a:pt x="556" y="377"/>
                    </a:lnTo>
                    <a:lnTo>
                      <a:pt x="558" y="377"/>
                    </a:lnTo>
                    <a:lnTo>
                      <a:pt x="561" y="375"/>
                    </a:lnTo>
                    <a:lnTo>
                      <a:pt x="563" y="375"/>
                    </a:lnTo>
                    <a:lnTo>
                      <a:pt x="566" y="375"/>
                    </a:lnTo>
                    <a:lnTo>
                      <a:pt x="570" y="373"/>
                    </a:lnTo>
                    <a:lnTo>
                      <a:pt x="571" y="372"/>
                    </a:lnTo>
                    <a:lnTo>
                      <a:pt x="575" y="372"/>
                    </a:lnTo>
                    <a:lnTo>
                      <a:pt x="578" y="370"/>
                    </a:lnTo>
                    <a:lnTo>
                      <a:pt x="581" y="370"/>
                    </a:lnTo>
                    <a:lnTo>
                      <a:pt x="583" y="368"/>
                    </a:lnTo>
                    <a:lnTo>
                      <a:pt x="586" y="368"/>
                    </a:lnTo>
                    <a:lnTo>
                      <a:pt x="588" y="367"/>
                    </a:lnTo>
                    <a:lnTo>
                      <a:pt x="590" y="367"/>
                    </a:lnTo>
                    <a:lnTo>
                      <a:pt x="591" y="367"/>
                    </a:lnTo>
                    <a:lnTo>
                      <a:pt x="593" y="365"/>
                    </a:lnTo>
                    <a:lnTo>
                      <a:pt x="596" y="365"/>
                    </a:lnTo>
                    <a:lnTo>
                      <a:pt x="598" y="363"/>
                    </a:lnTo>
                    <a:lnTo>
                      <a:pt x="600" y="363"/>
                    </a:lnTo>
                    <a:lnTo>
                      <a:pt x="601" y="362"/>
                    </a:lnTo>
                    <a:lnTo>
                      <a:pt x="603" y="362"/>
                    </a:lnTo>
                    <a:lnTo>
                      <a:pt x="605" y="362"/>
                    </a:lnTo>
                    <a:lnTo>
                      <a:pt x="606" y="360"/>
                    </a:lnTo>
                    <a:lnTo>
                      <a:pt x="608" y="360"/>
                    </a:lnTo>
                    <a:lnTo>
                      <a:pt x="610" y="360"/>
                    </a:lnTo>
                    <a:lnTo>
                      <a:pt x="611" y="358"/>
                    </a:lnTo>
                    <a:lnTo>
                      <a:pt x="613" y="358"/>
                    </a:lnTo>
                    <a:lnTo>
                      <a:pt x="615" y="357"/>
                    </a:lnTo>
                    <a:lnTo>
                      <a:pt x="616" y="357"/>
                    </a:lnTo>
                    <a:lnTo>
                      <a:pt x="618" y="357"/>
                    </a:lnTo>
                    <a:lnTo>
                      <a:pt x="620" y="355"/>
                    </a:lnTo>
                    <a:lnTo>
                      <a:pt x="621" y="353"/>
                    </a:lnTo>
                    <a:lnTo>
                      <a:pt x="623" y="353"/>
                    </a:lnTo>
                    <a:lnTo>
                      <a:pt x="625" y="352"/>
                    </a:lnTo>
                    <a:lnTo>
                      <a:pt x="626" y="352"/>
                    </a:lnTo>
                    <a:lnTo>
                      <a:pt x="630" y="350"/>
                    </a:lnTo>
                    <a:lnTo>
                      <a:pt x="631" y="348"/>
                    </a:lnTo>
                    <a:lnTo>
                      <a:pt x="635" y="347"/>
                    </a:lnTo>
                    <a:lnTo>
                      <a:pt x="636" y="347"/>
                    </a:lnTo>
                    <a:lnTo>
                      <a:pt x="640" y="345"/>
                    </a:lnTo>
                    <a:lnTo>
                      <a:pt x="641" y="343"/>
                    </a:lnTo>
                    <a:lnTo>
                      <a:pt x="645" y="343"/>
                    </a:lnTo>
                    <a:lnTo>
                      <a:pt x="646" y="342"/>
                    </a:lnTo>
                    <a:lnTo>
                      <a:pt x="648" y="340"/>
                    </a:lnTo>
                    <a:lnTo>
                      <a:pt x="650" y="340"/>
                    </a:lnTo>
                    <a:lnTo>
                      <a:pt x="651" y="338"/>
                    </a:lnTo>
                    <a:lnTo>
                      <a:pt x="653" y="338"/>
                    </a:lnTo>
                    <a:lnTo>
                      <a:pt x="655" y="337"/>
                    </a:lnTo>
                    <a:lnTo>
                      <a:pt x="656" y="337"/>
                    </a:lnTo>
                    <a:lnTo>
                      <a:pt x="658" y="335"/>
                    </a:lnTo>
                    <a:lnTo>
                      <a:pt x="660" y="335"/>
                    </a:lnTo>
                    <a:lnTo>
                      <a:pt x="661" y="333"/>
                    </a:lnTo>
                    <a:lnTo>
                      <a:pt x="663" y="333"/>
                    </a:lnTo>
                    <a:lnTo>
                      <a:pt x="665" y="332"/>
                    </a:lnTo>
                    <a:lnTo>
                      <a:pt x="666" y="332"/>
                    </a:lnTo>
                    <a:lnTo>
                      <a:pt x="668" y="330"/>
                    </a:lnTo>
                    <a:lnTo>
                      <a:pt x="670" y="330"/>
                    </a:lnTo>
                    <a:lnTo>
                      <a:pt x="671" y="328"/>
                    </a:lnTo>
                    <a:lnTo>
                      <a:pt x="673" y="328"/>
                    </a:lnTo>
                    <a:lnTo>
                      <a:pt x="675" y="327"/>
                    </a:lnTo>
                    <a:lnTo>
                      <a:pt x="677" y="327"/>
                    </a:lnTo>
                    <a:lnTo>
                      <a:pt x="678" y="325"/>
                    </a:lnTo>
                    <a:lnTo>
                      <a:pt x="680" y="323"/>
                    </a:lnTo>
                    <a:lnTo>
                      <a:pt x="682" y="323"/>
                    </a:lnTo>
                    <a:lnTo>
                      <a:pt x="683" y="322"/>
                    </a:lnTo>
                    <a:lnTo>
                      <a:pt x="685" y="320"/>
                    </a:lnTo>
                    <a:lnTo>
                      <a:pt x="688" y="320"/>
                    </a:lnTo>
                    <a:lnTo>
                      <a:pt x="690" y="318"/>
                    </a:lnTo>
                    <a:lnTo>
                      <a:pt x="693" y="317"/>
                    </a:lnTo>
                    <a:lnTo>
                      <a:pt x="695" y="315"/>
                    </a:lnTo>
                    <a:lnTo>
                      <a:pt x="697" y="315"/>
                    </a:lnTo>
                    <a:lnTo>
                      <a:pt x="698" y="313"/>
                    </a:lnTo>
                    <a:lnTo>
                      <a:pt x="700" y="312"/>
                    </a:lnTo>
                    <a:lnTo>
                      <a:pt x="702" y="312"/>
                    </a:lnTo>
                    <a:lnTo>
                      <a:pt x="703" y="310"/>
                    </a:lnTo>
                    <a:lnTo>
                      <a:pt x="705" y="310"/>
                    </a:lnTo>
                    <a:lnTo>
                      <a:pt x="707" y="308"/>
                    </a:lnTo>
                    <a:lnTo>
                      <a:pt x="708" y="308"/>
                    </a:lnTo>
                    <a:lnTo>
                      <a:pt x="710" y="307"/>
                    </a:lnTo>
                    <a:lnTo>
                      <a:pt x="712" y="307"/>
                    </a:lnTo>
                    <a:lnTo>
                      <a:pt x="712" y="305"/>
                    </a:lnTo>
                    <a:lnTo>
                      <a:pt x="713" y="305"/>
                    </a:lnTo>
                    <a:lnTo>
                      <a:pt x="715" y="305"/>
                    </a:lnTo>
                    <a:lnTo>
                      <a:pt x="715" y="303"/>
                    </a:lnTo>
                    <a:lnTo>
                      <a:pt x="717" y="303"/>
                    </a:lnTo>
                    <a:lnTo>
                      <a:pt x="718" y="302"/>
                    </a:lnTo>
                    <a:lnTo>
                      <a:pt x="720" y="302"/>
                    </a:lnTo>
                    <a:lnTo>
                      <a:pt x="722" y="300"/>
                    </a:lnTo>
                    <a:lnTo>
                      <a:pt x="723" y="298"/>
                    </a:lnTo>
                    <a:lnTo>
                      <a:pt x="725" y="298"/>
                    </a:lnTo>
                    <a:lnTo>
                      <a:pt x="727" y="297"/>
                    </a:lnTo>
                    <a:lnTo>
                      <a:pt x="728" y="295"/>
                    </a:lnTo>
                    <a:lnTo>
                      <a:pt x="730" y="295"/>
                    </a:lnTo>
                    <a:lnTo>
                      <a:pt x="732" y="293"/>
                    </a:lnTo>
                    <a:lnTo>
                      <a:pt x="733" y="292"/>
                    </a:lnTo>
                    <a:lnTo>
                      <a:pt x="735" y="292"/>
                    </a:lnTo>
                    <a:lnTo>
                      <a:pt x="737" y="290"/>
                    </a:lnTo>
                    <a:lnTo>
                      <a:pt x="738" y="288"/>
                    </a:lnTo>
                    <a:lnTo>
                      <a:pt x="740" y="288"/>
                    </a:lnTo>
                    <a:lnTo>
                      <a:pt x="742" y="287"/>
                    </a:lnTo>
                    <a:lnTo>
                      <a:pt x="743" y="285"/>
                    </a:lnTo>
                    <a:lnTo>
                      <a:pt x="745" y="285"/>
                    </a:lnTo>
                    <a:lnTo>
                      <a:pt x="747" y="283"/>
                    </a:lnTo>
                    <a:lnTo>
                      <a:pt x="748" y="283"/>
                    </a:lnTo>
                    <a:lnTo>
                      <a:pt x="750" y="282"/>
                    </a:lnTo>
                    <a:lnTo>
                      <a:pt x="752" y="280"/>
                    </a:lnTo>
                    <a:lnTo>
                      <a:pt x="753" y="280"/>
                    </a:lnTo>
                    <a:lnTo>
                      <a:pt x="753" y="278"/>
                    </a:lnTo>
                    <a:lnTo>
                      <a:pt x="755" y="278"/>
                    </a:lnTo>
                    <a:lnTo>
                      <a:pt x="757" y="277"/>
                    </a:lnTo>
                    <a:lnTo>
                      <a:pt x="758" y="277"/>
                    </a:lnTo>
                    <a:lnTo>
                      <a:pt x="758" y="275"/>
                    </a:lnTo>
                    <a:lnTo>
                      <a:pt x="760" y="275"/>
                    </a:lnTo>
                    <a:lnTo>
                      <a:pt x="762" y="273"/>
                    </a:lnTo>
                    <a:lnTo>
                      <a:pt x="763" y="272"/>
                    </a:lnTo>
                    <a:lnTo>
                      <a:pt x="765" y="272"/>
                    </a:lnTo>
                    <a:lnTo>
                      <a:pt x="765" y="270"/>
                    </a:lnTo>
                    <a:lnTo>
                      <a:pt x="767" y="270"/>
                    </a:lnTo>
                    <a:lnTo>
                      <a:pt x="768" y="268"/>
                    </a:lnTo>
                    <a:lnTo>
                      <a:pt x="770" y="267"/>
                    </a:lnTo>
                    <a:lnTo>
                      <a:pt x="772" y="267"/>
                    </a:lnTo>
                    <a:lnTo>
                      <a:pt x="772" y="265"/>
                    </a:lnTo>
                    <a:lnTo>
                      <a:pt x="773" y="263"/>
                    </a:lnTo>
                    <a:lnTo>
                      <a:pt x="775" y="263"/>
                    </a:lnTo>
                    <a:lnTo>
                      <a:pt x="777" y="262"/>
                    </a:lnTo>
                    <a:lnTo>
                      <a:pt x="778" y="260"/>
                    </a:lnTo>
                    <a:lnTo>
                      <a:pt x="780" y="260"/>
                    </a:lnTo>
                    <a:lnTo>
                      <a:pt x="780" y="258"/>
                    </a:lnTo>
                    <a:lnTo>
                      <a:pt x="782" y="258"/>
                    </a:lnTo>
                    <a:lnTo>
                      <a:pt x="782" y="257"/>
                    </a:lnTo>
                    <a:lnTo>
                      <a:pt x="783" y="257"/>
                    </a:lnTo>
                    <a:lnTo>
                      <a:pt x="785" y="255"/>
                    </a:lnTo>
                    <a:lnTo>
                      <a:pt x="787" y="255"/>
                    </a:lnTo>
                    <a:lnTo>
                      <a:pt x="787" y="253"/>
                    </a:lnTo>
                    <a:lnTo>
                      <a:pt x="788" y="253"/>
                    </a:lnTo>
                    <a:lnTo>
                      <a:pt x="788" y="252"/>
                    </a:lnTo>
                    <a:lnTo>
                      <a:pt x="790" y="252"/>
                    </a:lnTo>
                    <a:lnTo>
                      <a:pt x="792" y="250"/>
                    </a:lnTo>
                    <a:lnTo>
                      <a:pt x="793" y="250"/>
                    </a:lnTo>
                    <a:lnTo>
                      <a:pt x="793" y="248"/>
                    </a:lnTo>
                    <a:lnTo>
                      <a:pt x="795" y="248"/>
                    </a:lnTo>
                    <a:lnTo>
                      <a:pt x="797" y="247"/>
                    </a:lnTo>
                    <a:lnTo>
                      <a:pt x="798" y="245"/>
                    </a:lnTo>
                    <a:lnTo>
                      <a:pt x="800" y="245"/>
                    </a:lnTo>
                    <a:lnTo>
                      <a:pt x="802" y="243"/>
                    </a:lnTo>
                    <a:lnTo>
                      <a:pt x="803" y="242"/>
                    </a:lnTo>
                    <a:lnTo>
                      <a:pt x="805" y="242"/>
                    </a:lnTo>
                    <a:lnTo>
                      <a:pt x="807" y="240"/>
                    </a:lnTo>
                    <a:lnTo>
                      <a:pt x="808" y="238"/>
                    </a:lnTo>
                    <a:lnTo>
                      <a:pt x="810" y="238"/>
                    </a:lnTo>
                    <a:lnTo>
                      <a:pt x="810" y="237"/>
                    </a:lnTo>
                    <a:lnTo>
                      <a:pt x="812" y="237"/>
                    </a:lnTo>
                    <a:lnTo>
                      <a:pt x="813" y="237"/>
                    </a:lnTo>
                    <a:lnTo>
                      <a:pt x="813" y="235"/>
                    </a:lnTo>
                    <a:lnTo>
                      <a:pt x="815" y="235"/>
                    </a:lnTo>
                    <a:lnTo>
                      <a:pt x="815" y="233"/>
                    </a:lnTo>
                    <a:lnTo>
                      <a:pt x="817" y="233"/>
                    </a:lnTo>
                    <a:lnTo>
                      <a:pt x="817" y="232"/>
                    </a:lnTo>
                    <a:lnTo>
                      <a:pt x="819" y="232"/>
                    </a:lnTo>
                    <a:lnTo>
                      <a:pt x="820" y="230"/>
                    </a:lnTo>
                    <a:lnTo>
                      <a:pt x="822" y="228"/>
                    </a:lnTo>
                    <a:lnTo>
                      <a:pt x="824" y="228"/>
                    </a:lnTo>
                    <a:lnTo>
                      <a:pt x="824" y="226"/>
                    </a:lnTo>
                    <a:lnTo>
                      <a:pt x="825" y="225"/>
                    </a:lnTo>
                    <a:lnTo>
                      <a:pt x="827" y="223"/>
                    </a:lnTo>
                    <a:lnTo>
                      <a:pt x="829" y="223"/>
                    </a:lnTo>
                    <a:lnTo>
                      <a:pt x="829" y="221"/>
                    </a:lnTo>
                    <a:lnTo>
                      <a:pt x="830" y="220"/>
                    </a:lnTo>
                    <a:lnTo>
                      <a:pt x="832" y="220"/>
                    </a:lnTo>
                    <a:lnTo>
                      <a:pt x="832" y="218"/>
                    </a:lnTo>
                    <a:lnTo>
                      <a:pt x="834" y="216"/>
                    </a:lnTo>
                    <a:lnTo>
                      <a:pt x="835" y="215"/>
                    </a:lnTo>
                    <a:lnTo>
                      <a:pt x="837" y="213"/>
                    </a:lnTo>
                    <a:lnTo>
                      <a:pt x="839" y="211"/>
                    </a:lnTo>
                    <a:lnTo>
                      <a:pt x="840" y="210"/>
                    </a:lnTo>
                    <a:lnTo>
                      <a:pt x="842" y="208"/>
                    </a:lnTo>
                    <a:lnTo>
                      <a:pt x="844" y="206"/>
                    </a:lnTo>
                    <a:lnTo>
                      <a:pt x="844" y="205"/>
                    </a:lnTo>
                    <a:lnTo>
                      <a:pt x="845" y="205"/>
                    </a:lnTo>
                    <a:lnTo>
                      <a:pt x="847" y="203"/>
                    </a:lnTo>
                    <a:lnTo>
                      <a:pt x="849" y="201"/>
                    </a:lnTo>
                    <a:lnTo>
                      <a:pt x="849" y="200"/>
                    </a:lnTo>
                    <a:lnTo>
                      <a:pt x="850" y="200"/>
                    </a:lnTo>
                    <a:lnTo>
                      <a:pt x="850" y="198"/>
                    </a:lnTo>
                    <a:lnTo>
                      <a:pt x="852" y="196"/>
                    </a:lnTo>
                    <a:lnTo>
                      <a:pt x="854" y="196"/>
                    </a:lnTo>
                    <a:lnTo>
                      <a:pt x="854" y="195"/>
                    </a:lnTo>
                    <a:lnTo>
                      <a:pt x="855" y="195"/>
                    </a:lnTo>
                    <a:lnTo>
                      <a:pt x="855" y="193"/>
                    </a:lnTo>
                    <a:lnTo>
                      <a:pt x="857" y="191"/>
                    </a:lnTo>
                    <a:lnTo>
                      <a:pt x="859" y="190"/>
                    </a:lnTo>
                    <a:lnTo>
                      <a:pt x="859" y="188"/>
                    </a:lnTo>
                    <a:lnTo>
                      <a:pt x="860" y="188"/>
                    </a:lnTo>
                    <a:lnTo>
                      <a:pt x="862" y="186"/>
                    </a:lnTo>
                    <a:lnTo>
                      <a:pt x="862" y="185"/>
                    </a:lnTo>
                    <a:lnTo>
                      <a:pt x="864" y="185"/>
                    </a:lnTo>
                    <a:lnTo>
                      <a:pt x="865" y="183"/>
                    </a:lnTo>
                    <a:lnTo>
                      <a:pt x="865" y="181"/>
                    </a:lnTo>
                    <a:lnTo>
                      <a:pt x="867" y="180"/>
                    </a:lnTo>
                    <a:lnTo>
                      <a:pt x="869" y="178"/>
                    </a:lnTo>
                    <a:lnTo>
                      <a:pt x="870" y="176"/>
                    </a:lnTo>
                    <a:lnTo>
                      <a:pt x="872" y="175"/>
                    </a:lnTo>
                    <a:lnTo>
                      <a:pt x="874" y="171"/>
                    </a:lnTo>
                    <a:lnTo>
                      <a:pt x="875" y="170"/>
                    </a:lnTo>
                    <a:lnTo>
                      <a:pt x="877" y="168"/>
                    </a:lnTo>
                    <a:lnTo>
                      <a:pt x="879" y="165"/>
                    </a:lnTo>
                    <a:lnTo>
                      <a:pt x="880" y="163"/>
                    </a:lnTo>
                    <a:lnTo>
                      <a:pt x="882" y="161"/>
                    </a:lnTo>
                    <a:lnTo>
                      <a:pt x="884" y="160"/>
                    </a:lnTo>
                    <a:lnTo>
                      <a:pt x="885" y="158"/>
                    </a:lnTo>
                    <a:lnTo>
                      <a:pt x="887" y="156"/>
                    </a:lnTo>
                    <a:lnTo>
                      <a:pt x="889" y="155"/>
                    </a:lnTo>
                    <a:lnTo>
                      <a:pt x="889" y="153"/>
                    </a:lnTo>
                    <a:lnTo>
                      <a:pt x="890" y="151"/>
                    </a:lnTo>
                    <a:lnTo>
                      <a:pt x="892" y="150"/>
                    </a:lnTo>
                    <a:lnTo>
                      <a:pt x="892" y="148"/>
                    </a:lnTo>
                    <a:lnTo>
                      <a:pt x="894" y="148"/>
                    </a:lnTo>
                    <a:lnTo>
                      <a:pt x="895" y="146"/>
                    </a:lnTo>
                    <a:lnTo>
                      <a:pt x="895" y="145"/>
                    </a:lnTo>
                    <a:lnTo>
                      <a:pt x="897" y="143"/>
                    </a:lnTo>
                    <a:lnTo>
                      <a:pt x="899" y="141"/>
                    </a:lnTo>
                    <a:lnTo>
                      <a:pt x="900" y="140"/>
                    </a:lnTo>
                    <a:lnTo>
                      <a:pt x="900" y="138"/>
                    </a:lnTo>
                    <a:lnTo>
                      <a:pt x="902" y="136"/>
                    </a:lnTo>
                    <a:lnTo>
                      <a:pt x="904" y="135"/>
                    </a:lnTo>
                    <a:lnTo>
                      <a:pt x="905" y="133"/>
                    </a:lnTo>
                    <a:lnTo>
                      <a:pt x="907" y="131"/>
                    </a:lnTo>
                    <a:lnTo>
                      <a:pt x="907" y="130"/>
                    </a:lnTo>
                    <a:lnTo>
                      <a:pt x="909" y="128"/>
                    </a:lnTo>
                    <a:lnTo>
                      <a:pt x="910" y="125"/>
                    </a:lnTo>
                    <a:lnTo>
                      <a:pt x="912" y="123"/>
                    </a:lnTo>
                    <a:lnTo>
                      <a:pt x="914" y="121"/>
                    </a:lnTo>
                    <a:lnTo>
                      <a:pt x="915" y="120"/>
                    </a:lnTo>
                    <a:lnTo>
                      <a:pt x="917" y="116"/>
                    </a:lnTo>
                    <a:lnTo>
                      <a:pt x="919" y="113"/>
                    </a:lnTo>
                    <a:lnTo>
                      <a:pt x="920" y="111"/>
                    </a:lnTo>
                    <a:lnTo>
                      <a:pt x="922" y="108"/>
                    </a:lnTo>
                    <a:lnTo>
                      <a:pt x="924" y="106"/>
                    </a:lnTo>
                    <a:lnTo>
                      <a:pt x="925" y="105"/>
                    </a:lnTo>
                    <a:lnTo>
                      <a:pt x="927" y="101"/>
                    </a:lnTo>
                    <a:lnTo>
                      <a:pt x="929" y="100"/>
                    </a:lnTo>
                    <a:lnTo>
                      <a:pt x="930" y="98"/>
                    </a:lnTo>
                    <a:lnTo>
                      <a:pt x="930" y="96"/>
                    </a:lnTo>
                    <a:lnTo>
                      <a:pt x="932" y="95"/>
                    </a:lnTo>
                    <a:lnTo>
                      <a:pt x="934" y="93"/>
                    </a:lnTo>
                    <a:lnTo>
                      <a:pt x="934" y="91"/>
                    </a:lnTo>
                    <a:lnTo>
                      <a:pt x="935" y="90"/>
                    </a:lnTo>
                    <a:lnTo>
                      <a:pt x="937" y="88"/>
                    </a:lnTo>
                    <a:lnTo>
                      <a:pt x="937" y="86"/>
                    </a:lnTo>
                    <a:lnTo>
                      <a:pt x="939" y="86"/>
                    </a:lnTo>
                    <a:lnTo>
                      <a:pt x="940" y="85"/>
                    </a:lnTo>
                    <a:lnTo>
                      <a:pt x="940" y="83"/>
                    </a:lnTo>
                    <a:lnTo>
                      <a:pt x="942" y="81"/>
                    </a:lnTo>
                    <a:lnTo>
                      <a:pt x="942" y="80"/>
                    </a:lnTo>
                    <a:lnTo>
                      <a:pt x="944" y="78"/>
                    </a:lnTo>
                    <a:lnTo>
                      <a:pt x="945" y="76"/>
                    </a:lnTo>
                    <a:lnTo>
                      <a:pt x="945" y="75"/>
                    </a:lnTo>
                    <a:lnTo>
                      <a:pt x="947" y="73"/>
                    </a:lnTo>
                    <a:lnTo>
                      <a:pt x="949" y="71"/>
                    </a:lnTo>
                    <a:lnTo>
                      <a:pt x="950" y="70"/>
                    </a:lnTo>
                    <a:lnTo>
                      <a:pt x="950" y="68"/>
                    </a:lnTo>
                    <a:lnTo>
                      <a:pt x="952" y="66"/>
                    </a:lnTo>
                    <a:lnTo>
                      <a:pt x="954" y="65"/>
                    </a:lnTo>
                    <a:lnTo>
                      <a:pt x="955" y="61"/>
                    </a:lnTo>
                    <a:lnTo>
                      <a:pt x="957" y="60"/>
                    </a:lnTo>
                    <a:lnTo>
                      <a:pt x="959" y="56"/>
                    </a:lnTo>
                    <a:lnTo>
                      <a:pt x="962" y="55"/>
                    </a:lnTo>
                    <a:lnTo>
                      <a:pt x="964" y="51"/>
                    </a:lnTo>
                    <a:lnTo>
                      <a:pt x="966" y="48"/>
                    </a:lnTo>
                    <a:lnTo>
                      <a:pt x="967" y="46"/>
                    </a:lnTo>
                    <a:lnTo>
                      <a:pt x="969" y="45"/>
                    </a:lnTo>
                    <a:lnTo>
                      <a:pt x="971" y="41"/>
                    </a:lnTo>
                    <a:lnTo>
                      <a:pt x="972" y="40"/>
                    </a:lnTo>
                    <a:lnTo>
                      <a:pt x="974" y="38"/>
                    </a:lnTo>
                    <a:lnTo>
                      <a:pt x="974" y="36"/>
                    </a:lnTo>
                    <a:lnTo>
                      <a:pt x="976" y="35"/>
                    </a:lnTo>
                    <a:lnTo>
                      <a:pt x="977" y="33"/>
                    </a:lnTo>
                    <a:lnTo>
                      <a:pt x="977" y="31"/>
                    </a:lnTo>
                    <a:lnTo>
                      <a:pt x="979" y="30"/>
                    </a:lnTo>
                    <a:lnTo>
                      <a:pt x="981" y="28"/>
                    </a:lnTo>
                    <a:lnTo>
                      <a:pt x="982" y="26"/>
                    </a:lnTo>
                    <a:lnTo>
                      <a:pt x="982" y="25"/>
                    </a:lnTo>
                    <a:lnTo>
                      <a:pt x="984" y="23"/>
                    </a:lnTo>
                    <a:lnTo>
                      <a:pt x="984" y="21"/>
                    </a:lnTo>
                    <a:lnTo>
                      <a:pt x="986" y="21"/>
                    </a:lnTo>
                    <a:lnTo>
                      <a:pt x="986" y="20"/>
                    </a:lnTo>
                    <a:lnTo>
                      <a:pt x="987" y="18"/>
                    </a:lnTo>
                    <a:lnTo>
                      <a:pt x="987" y="16"/>
                    </a:lnTo>
                    <a:lnTo>
                      <a:pt x="989" y="15"/>
                    </a:lnTo>
                    <a:lnTo>
                      <a:pt x="991" y="13"/>
                    </a:lnTo>
                    <a:lnTo>
                      <a:pt x="991" y="11"/>
                    </a:lnTo>
                    <a:lnTo>
                      <a:pt x="992" y="10"/>
                    </a:lnTo>
                    <a:lnTo>
                      <a:pt x="994" y="8"/>
                    </a:lnTo>
                    <a:lnTo>
                      <a:pt x="994" y="5"/>
                    </a:lnTo>
                    <a:lnTo>
                      <a:pt x="996" y="3"/>
                    </a:lnTo>
                    <a:lnTo>
                      <a:pt x="997" y="1"/>
                    </a:lnTo>
                    <a:lnTo>
                      <a:pt x="997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13" name="Freeform 21"/>
              <p:cNvSpPr>
                <a:spLocks noChangeAspect="1"/>
              </p:cNvSpPr>
              <p:nvPr/>
            </p:nvSpPr>
            <p:spPr bwMode="auto">
              <a:xfrm>
                <a:off x="1689" y="1827"/>
                <a:ext cx="54" cy="180"/>
              </a:xfrm>
              <a:custGeom>
                <a:avLst/>
                <a:gdLst>
                  <a:gd name="T0" fmla="*/ 0 w 119"/>
                  <a:gd name="T1" fmla="*/ 0 h 399"/>
                  <a:gd name="T2" fmla="*/ 0 w 119"/>
                  <a:gd name="T3" fmla="*/ 0 h 399"/>
                  <a:gd name="T4" fmla="*/ 0 w 119"/>
                  <a:gd name="T5" fmla="*/ 0 h 399"/>
                  <a:gd name="T6" fmla="*/ 0 w 119"/>
                  <a:gd name="T7" fmla="*/ 0 h 399"/>
                  <a:gd name="T8" fmla="*/ 0 w 119"/>
                  <a:gd name="T9" fmla="*/ 0 h 399"/>
                  <a:gd name="T10" fmla="*/ 0 w 119"/>
                  <a:gd name="T11" fmla="*/ 0 h 399"/>
                  <a:gd name="T12" fmla="*/ 0 w 119"/>
                  <a:gd name="T13" fmla="*/ 0 h 399"/>
                  <a:gd name="T14" fmla="*/ 0 w 119"/>
                  <a:gd name="T15" fmla="*/ 0 h 399"/>
                  <a:gd name="T16" fmla="*/ 0 w 119"/>
                  <a:gd name="T17" fmla="*/ 0 h 399"/>
                  <a:gd name="T18" fmla="*/ 0 w 119"/>
                  <a:gd name="T19" fmla="*/ 1 h 399"/>
                  <a:gd name="T20" fmla="*/ 0 w 119"/>
                  <a:gd name="T21" fmla="*/ 1 h 399"/>
                  <a:gd name="T22" fmla="*/ 0 w 119"/>
                  <a:gd name="T23" fmla="*/ 1 h 399"/>
                  <a:gd name="T24" fmla="*/ 0 w 119"/>
                  <a:gd name="T25" fmla="*/ 1 h 399"/>
                  <a:gd name="T26" fmla="*/ 0 w 119"/>
                  <a:gd name="T27" fmla="*/ 1 h 399"/>
                  <a:gd name="T28" fmla="*/ 0 w 119"/>
                  <a:gd name="T29" fmla="*/ 1 h 399"/>
                  <a:gd name="T30" fmla="*/ 0 w 119"/>
                  <a:gd name="T31" fmla="*/ 1 h 399"/>
                  <a:gd name="T32" fmla="*/ 0 w 119"/>
                  <a:gd name="T33" fmla="*/ 1 h 399"/>
                  <a:gd name="T34" fmla="*/ 0 w 119"/>
                  <a:gd name="T35" fmla="*/ 1 h 399"/>
                  <a:gd name="T36" fmla="*/ 0 w 119"/>
                  <a:gd name="T37" fmla="*/ 1 h 399"/>
                  <a:gd name="T38" fmla="*/ 0 w 119"/>
                  <a:gd name="T39" fmla="*/ 1 h 399"/>
                  <a:gd name="T40" fmla="*/ 0 w 119"/>
                  <a:gd name="T41" fmla="*/ 1 h 399"/>
                  <a:gd name="T42" fmla="*/ 0 w 119"/>
                  <a:gd name="T43" fmla="*/ 1 h 399"/>
                  <a:gd name="T44" fmla="*/ 0 w 119"/>
                  <a:gd name="T45" fmla="*/ 1 h 399"/>
                  <a:gd name="T46" fmla="*/ 0 w 119"/>
                  <a:gd name="T47" fmla="*/ 2 h 399"/>
                  <a:gd name="T48" fmla="*/ 0 w 119"/>
                  <a:gd name="T49" fmla="*/ 2 h 399"/>
                  <a:gd name="T50" fmla="*/ 1 w 119"/>
                  <a:gd name="T51" fmla="*/ 2 h 399"/>
                  <a:gd name="T52" fmla="*/ 1 w 119"/>
                  <a:gd name="T53" fmla="*/ 2 h 399"/>
                  <a:gd name="T54" fmla="*/ 1 w 119"/>
                  <a:gd name="T55" fmla="*/ 2 h 399"/>
                  <a:gd name="T56" fmla="*/ 1 w 119"/>
                  <a:gd name="T57" fmla="*/ 2 h 399"/>
                  <a:gd name="T58" fmla="*/ 1 w 119"/>
                  <a:gd name="T59" fmla="*/ 2 h 399"/>
                  <a:gd name="T60" fmla="*/ 1 w 119"/>
                  <a:gd name="T61" fmla="*/ 2 h 399"/>
                  <a:gd name="T62" fmla="*/ 1 w 119"/>
                  <a:gd name="T63" fmla="*/ 2 h 399"/>
                  <a:gd name="T64" fmla="*/ 1 w 119"/>
                  <a:gd name="T65" fmla="*/ 2 h 399"/>
                  <a:gd name="T66" fmla="*/ 1 w 119"/>
                  <a:gd name="T67" fmla="*/ 2 h 399"/>
                  <a:gd name="T68" fmla="*/ 1 w 119"/>
                  <a:gd name="T69" fmla="*/ 2 h 399"/>
                  <a:gd name="T70" fmla="*/ 1 w 119"/>
                  <a:gd name="T71" fmla="*/ 2 h 399"/>
                  <a:gd name="T72" fmla="*/ 1 w 119"/>
                  <a:gd name="T73" fmla="*/ 2 h 399"/>
                  <a:gd name="T74" fmla="*/ 1 w 119"/>
                  <a:gd name="T75" fmla="*/ 2 h 399"/>
                  <a:gd name="T76" fmla="*/ 1 w 119"/>
                  <a:gd name="T77" fmla="*/ 2 h 399"/>
                  <a:gd name="T78" fmla="*/ 1 w 119"/>
                  <a:gd name="T79" fmla="*/ 2 h 399"/>
                  <a:gd name="T80" fmla="*/ 1 w 119"/>
                  <a:gd name="T81" fmla="*/ 3 h 399"/>
                  <a:gd name="T82" fmla="*/ 1 w 119"/>
                  <a:gd name="T83" fmla="*/ 3 h 399"/>
                  <a:gd name="T84" fmla="*/ 1 w 119"/>
                  <a:gd name="T85" fmla="*/ 3 h 399"/>
                  <a:gd name="T86" fmla="*/ 1 w 119"/>
                  <a:gd name="T87" fmla="*/ 3 h 399"/>
                  <a:gd name="T88" fmla="*/ 1 w 119"/>
                  <a:gd name="T89" fmla="*/ 3 h 399"/>
                  <a:gd name="T90" fmla="*/ 1 w 119"/>
                  <a:gd name="T91" fmla="*/ 3 h 399"/>
                  <a:gd name="T92" fmla="*/ 1 w 119"/>
                  <a:gd name="T93" fmla="*/ 3 h 399"/>
                  <a:gd name="T94" fmla="*/ 1 w 119"/>
                  <a:gd name="T95" fmla="*/ 3 h 399"/>
                  <a:gd name="T96" fmla="*/ 1 w 119"/>
                  <a:gd name="T97" fmla="*/ 3 h 399"/>
                  <a:gd name="T98" fmla="*/ 1 w 119"/>
                  <a:gd name="T99" fmla="*/ 3 h 399"/>
                  <a:gd name="T100" fmla="*/ 1 w 119"/>
                  <a:gd name="T101" fmla="*/ 3 h 399"/>
                  <a:gd name="T102" fmla="*/ 1 w 119"/>
                  <a:gd name="T103" fmla="*/ 3 h 399"/>
                  <a:gd name="T104" fmla="*/ 1 w 119"/>
                  <a:gd name="T105" fmla="*/ 3 h 399"/>
                  <a:gd name="T106" fmla="*/ 1 w 119"/>
                  <a:gd name="T107" fmla="*/ 3 h 399"/>
                  <a:gd name="T108" fmla="*/ 1 w 119"/>
                  <a:gd name="T109" fmla="*/ 3 h 399"/>
                  <a:gd name="T110" fmla="*/ 1 w 119"/>
                  <a:gd name="T111" fmla="*/ 3 h 399"/>
                  <a:gd name="T112" fmla="*/ 1 w 119"/>
                  <a:gd name="T113" fmla="*/ 3 h 39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19"/>
                  <a:gd name="T172" fmla="*/ 0 h 399"/>
                  <a:gd name="T173" fmla="*/ 119 w 119"/>
                  <a:gd name="T174" fmla="*/ 399 h 39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19" h="399">
                    <a:moveTo>
                      <a:pt x="0" y="0"/>
                    </a:moveTo>
                    <a:lnTo>
                      <a:pt x="2" y="4"/>
                    </a:lnTo>
                    <a:lnTo>
                      <a:pt x="5" y="9"/>
                    </a:lnTo>
                    <a:lnTo>
                      <a:pt x="7" y="12"/>
                    </a:lnTo>
                    <a:lnTo>
                      <a:pt x="8" y="15"/>
                    </a:lnTo>
                    <a:lnTo>
                      <a:pt x="10" y="19"/>
                    </a:lnTo>
                    <a:lnTo>
                      <a:pt x="12" y="22"/>
                    </a:lnTo>
                    <a:lnTo>
                      <a:pt x="13" y="25"/>
                    </a:lnTo>
                    <a:lnTo>
                      <a:pt x="15" y="29"/>
                    </a:lnTo>
                    <a:lnTo>
                      <a:pt x="17" y="30"/>
                    </a:lnTo>
                    <a:lnTo>
                      <a:pt x="18" y="34"/>
                    </a:lnTo>
                    <a:lnTo>
                      <a:pt x="20" y="35"/>
                    </a:lnTo>
                    <a:lnTo>
                      <a:pt x="20" y="37"/>
                    </a:lnTo>
                    <a:lnTo>
                      <a:pt x="22" y="40"/>
                    </a:lnTo>
                    <a:lnTo>
                      <a:pt x="23" y="42"/>
                    </a:lnTo>
                    <a:lnTo>
                      <a:pt x="23" y="44"/>
                    </a:lnTo>
                    <a:lnTo>
                      <a:pt x="25" y="45"/>
                    </a:lnTo>
                    <a:lnTo>
                      <a:pt x="25" y="47"/>
                    </a:lnTo>
                    <a:lnTo>
                      <a:pt x="27" y="49"/>
                    </a:lnTo>
                    <a:lnTo>
                      <a:pt x="27" y="50"/>
                    </a:lnTo>
                    <a:lnTo>
                      <a:pt x="28" y="52"/>
                    </a:lnTo>
                    <a:lnTo>
                      <a:pt x="28" y="54"/>
                    </a:lnTo>
                    <a:lnTo>
                      <a:pt x="28" y="55"/>
                    </a:lnTo>
                    <a:lnTo>
                      <a:pt x="30" y="57"/>
                    </a:lnTo>
                    <a:lnTo>
                      <a:pt x="30" y="59"/>
                    </a:lnTo>
                    <a:lnTo>
                      <a:pt x="32" y="59"/>
                    </a:lnTo>
                    <a:lnTo>
                      <a:pt x="32" y="60"/>
                    </a:lnTo>
                    <a:lnTo>
                      <a:pt x="33" y="64"/>
                    </a:lnTo>
                    <a:lnTo>
                      <a:pt x="33" y="65"/>
                    </a:lnTo>
                    <a:lnTo>
                      <a:pt x="35" y="67"/>
                    </a:lnTo>
                    <a:lnTo>
                      <a:pt x="35" y="69"/>
                    </a:lnTo>
                    <a:lnTo>
                      <a:pt x="37" y="70"/>
                    </a:lnTo>
                    <a:lnTo>
                      <a:pt x="37" y="74"/>
                    </a:lnTo>
                    <a:lnTo>
                      <a:pt x="38" y="75"/>
                    </a:lnTo>
                    <a:lnTo>
                      <a:pt x="38" y="77"/>
                    </a:lnTo>
                    <a:lnTo>
                      <a:pt x="40" y="79"/>
                    </a:lnTo>
                    <a:lnTo>
                      <a:pt x="40" y="82"/>
                    </a:lnTo>
                    <a:lnTo>
                      <a:pt x="42" y="84"/>
                    </a:lnTo>
                    <a:lnTo>
                      <a:pt x="42" y="85"/>
                    </a:lnTo>
                    <a:lnTo>
                      <a:pt x="43" y="87"/>
                    </a:lnTo>
                    <a:lnTo>
                      <a:pt x="43" y="89"/>
                    </a:lnTo>
                    <a:lnTo>
                      <a:pt x="45" y="90"/>
                    </a:lnTo>
                    <a:lnTo>
                      <a:pt x="45" y="92"/>
                    </a:lnTo>
                    <a:lnTo>
                      <a:pt x="45" y="94"/>
                    </a:lnTo>
                    <a:lnTo>
                      <a:pt x="47" y="95"/>
                    </a:lnTo>
                    <a:lnTo>
                      <a:pt x="47" y="97"/>
                    </a:lnTo>
                    <a:lnTo>
                      <a:pt x="48" y="99"/>
                    </a:lnTo>
                    <a:lnTo>
                      <a:pt x="48" y="100"/>
                    </a:lnTo>
                    <a:lnTo>
                      <a:pt x="48" y="102"/>
                    </a:lnTo>
                    <a:lnTo>
                      <a:pt x="50" y="104"/>
                    </a:lnTo>
                    <a:lnTo>
                      <a:pt x="50" y="105"/>
                    </a:lnTo>
                    <a:lnTo>
                      <a:pt x="52" y="107"/>
                    </a:lnTo>
                    <a:lnTo>
                      <a:pt x="52" y="109"/>
                    </a:lnTo>
                    <a:lnTo>
                      <a:pt x="52" y="110"/>
                    </a:lnTo>
                    <a:lnTo>
                      <a:pt x="53" y="112"/>
                    </a:lnTo>
                    <a:lnTo>
                      <a:pt x="53" y="114"/>
                    </a:lnTo>
                    <a:lnTo>
                      <a:pt x="55" y="115"/>
                    </a:lnTo>
                    <a:lnTo>
                      <a:pt x="55" y="119"/>
                    </a:lnTo>
                    <a:lnTo>
                      <a:pt x="57" y="120"/>
                    </a:lnTo>
                    <a:lnTo>
                      <a:pt x="57" y="122"/>
                    </a:lnTo>
                    <a:lnTo>
                      <a:pt x="58" y="125"/>
                    </a:lnTo>
                    <a:lnTo>
                      <a:pt x="58" y="129"/>
                    </a:lnTo>
                    <a:lnTo>
                      <a:pt x="60" y="130"/>
                    </a:lnTo>
                    <a:lnTo>
                      <a:pt x="62" y="134"/>
                    </a:lnTo>
                    <a:lnTo>
                      <a:pt x="62" y="135"/>
                    </a:lnTo>
                    <a:lnTo>
                      <a:pt x="63" y="139"/>
                    </a:lnTo>
                    <a:lnTo>
                      <a:pt x="63" y="140"/>
                    </a:lnTo>
                    <a:lnTo>
                      <a:pt x="65" y="142"/>
                    </a:lnTo>
                    <a:lnTo>
                      <a:pt x="65" y="144"/>
                    </a:lnTo>
                    <a:lnTo>
                      <a:pt x="65" y="145"/>
                    </a:lnTo>
                    <a:lnTo>
                      <a:pt x="67" y="147"/>
                    </a:lnTo>
                    <a:lnTo>
                      <a:pt x="67" y="149"/>
                    </a:lnTo>
                    <a:lnTo>
                      <a:pt x="68" y="150"/>
                    </a:lnTo>
                    <a:lnTo>
                      <a:pt x="68" y="152"/>
                    </a:lnTo>
                    <a:lnTo>
                      <a:pt x="68" y="154"/>
                    </a:lnTo>
                    <a:lnTo>
                      <a:pt x="70" y="155"/>
                    </a:lnTo>
                    <a:lnTo>
                      <a:pt x="70" y="157"/>
                    </a:lnTo>
                    <a:lnTo>
                      <a:pt x="70" y="159"/>
                    </a:lnTo>
                    <a:lnTo>
                      <a:pt x="70" y="160"/>
                    </a:lnTo>
                    <a:lnTo>
                      <a:pt x="72" y="162"/>
                    </a:lnTo>
                    <a:lnTo>
                      <a:pt x="72" y="164"/>
                    </a:lnTo>
                    <a:lnTo>
                      <a:pt x="73" y="165"/>
                    </a:lnTo>
                    <a:lnTo>
                      <a:pt x="73" y="167"/>
                    </a:lnTo>
                    <a:lnTo>
                      <a:pt x="73" y="169"/>
                    </a:lnTo>
                    <a:lnTo>
                      <a:pt x="75" y="170"/>
                    </a:lnTo>
                    <a:lnTo>
                      <a:pt x="75" y="172"/>
                    </a:lnTo>
                    <a:lnTo>
                      <a:pt x="75" y="174"/>
                    </a:lnTo>
                    <a:lnTo>
                      <a:pt x="77" y="177"/>
                    </a:lnTo>
                    <a:lnTo>
                      <a:pt x="77" y="179"/>
                    </a:lnTo>
                    <a:lnTo>
                      <a:pt x="77" y="180"/>
                    </a:lnTo>
                    <a:lnTo>
                      <a:pt x="78" y="184"/>
                    </a:lnTo>
                    <a:lnTo>
                      <a:pt x="78" y="185"/>
                    </a:lnTo>
                    <a:lnTo>
                      <a:pt x="80" y="189"/>
                    </a:lnTo>
                    <a:lnTo>
                      <a:pt x="80" y="192"/>
                    </a:lnTo>
                    <a:lnTo>
                      <a:pt x="82" y="194"/>
                    </a:lnTo>
                    <a:lnTo>
                      <a:pt x="82" y="197"/>
                    </a:lnTo>
                    <a:lnTo>
                      <a:pt x="83" y="199"/>
                    </a:lnTo>
                    <a:lnTo>
                      <a:pt x="83" y="200"/>
                    </a:lnTo>
                    <a:lnTo>
                      <a:pt x="85" y="204"/>
                    </a:lnTo>
                    <a:lnTo>
                      <a:pt x="85" y="205"/>
                    </a:lnTo>
                    <a:lnTo>
                      <a:pt x="85" y="207"/>
                    </a:lnTo>
                    <a:lnTo>
                      <a:pt x="87" y="209"/>
                    </a:lnTo>
                    <a:lnTo>
                      <a:pt x="87" y="210"/>
                    </a:lnTo>
                    <a:lnTo>
                      <a:pt x="87" y="212"/>
                    </a:lnTo>
                    <a:lnTo>
                      <a:pt x="87" y="214"/>
                    </a:lnTo>
                    <a:lnTo>
                      <a:pt x="88" y="214"/>
                    </a:lnTo>
                    <a:lnTo>
                      <a:pt x="88" y="215"/>
                    </a:lnTo>
                    <a:lnTo>
                      <a:pt x="88" y="217"/>
                    </a:lnTo>
                    <a:lnTo>
                      <a:pt x="88" y="219"/>
                    </a:lnTo>
                    <a:lnTo>
                      <a:pt x="90" y="220"/>
                    </a:lnTo>
                    <a:lnTo>
                      <a:pt x="90" y="222"/>
                    </a:lnTo>
                    <a:lnTo>
                      <a:pt x="90" y="224"/>
                    </a:lnTo>
                    <a:lnTo>
                      <a:pt x="92" y="225"/>
                    </a:lnTo>
                    <a:lnTo>
                      <a:pt x="92" y="227"/>
                    </a:lnTo>
                    <a:lnTo>
                      <a:pt x="92" y="229"/>
                    </a:lnTo>
                    <a:lnTo>
                      <a:pt x="93" y="230"/>
                    </a:lnTo>
                    <a:lnTo>
                      <a:pt x="93" y="234"/>
                    </a:lnTo>
                    <a:lnTo>
                      <a:pt x="93" y="235"/>
                    </a:lnTo>
                    <a:lnTo>
                      <a:pt x="95" y="237"/>
                    </a:lnTo>
                    <a:lnTo>
                      <a:pt x="95" y="239"/>
                    </a:lnTo>
                    <a:lnTo>
                      <a:pt x="97" y="242"/>
                    </a:lnTo>
                    <a:lnTo>
                      <a:pt x="97" y="244"/>
                    </a:lnTo>
                    <a:lnTo>
                      <a:pt x="98" y="247"/>
                    </a:lnTo>
                    <a:lnTo>
                      <a:pt x="98" y="249"/>
                    </a:lnTo>
                    <a:lnTo>
                      <a:pt x="100" y="252"/>
                    </a:lnTo>
                    <a:lnTo>
                      <a:pt x="100" y="254"/>
                    </a:lnTo>
                    <a:lnTo>
                      <a:pt x="102" y="257"/>
                    </a:lnTo>
                    <a:lnTo>
                      <a:pt x="102" y="259"/>
                    </a:lnTo>
                    <a:lnTo>
                      <a:pt x="102" y="262"/>
                    </a:lnTo>
                    <a:lnTo>
                      <a:pt x="103" y="264"/>
                    </a:lnTo>
                    <a:lnTo>
                      <a:pt x="103" y="265"/>
                    </a:lnTo>
                    <a:lnTo>
                      <a:pt x="103" y="267"/>
                    </a:lnTo>
                    <a:lnTo>
                      <a:pt x="105" y="269"/>
                    </a:lnTo>
                    <a:lnTo>
                      <a:pt x="105" y="270"/>
                    </a:lnTo>
                    <a:lnTo>
                      <a:pt x="105" y="272"/>
                    </a:lnTo>
                    <a:lnTo>
                      <a:pt x="105" y="274"/>
                    </a:lnTo>
                    <a:lnTo>
                      <a:pt x="107" y="275"/>
                    </a:lnTo>
                    <a:lnTo>
                      <a:pt x="107" y="277"/>
                    </a:lnTo>
                    <a:lnTo>
                      <a:pt x="107" y="279"/>
                    </a:lnTo>
                    <a:lnTo>
                      <a:pt x="107" y="280"/>
                    </a:lnTo>
                    <a:lnTo>
                      <a:pt x="107" y="282"/>
                    </a:lnTo>
                    <a:lnTo>
                      <a:pt x="108" y="282"/>
                    </a:lnTo>
                    <a:lnTo>
                      <a:pt x="108" y="284"/>
                    </a:lnTo>
                    <a:lnTo>
                      <a:pt x="108" y="285"/>
                    </a:lnTo>
                    <a:lnTo>
                      <a:pt x="108" y="287"/>
                    </a:lnTo>
                    <a:lnTo>
                      <a:pt x="108" y="289"/>
                    </a:lnTo>
                    <a:lnTo>
                      <a:pt x="108" y="290"/>
                    </a:lnTo>
                    <a:lnTo>
                      <a:pt x="108" y="292"/>
                    </a:lnTo>
                    <a:lnTo>
                      <a:pt x="108" y="294"/>
                    </a:lnTo>
                    <a:lnTo>
                      <a:pt x="108" y="295"/>
                    </a:lnTo>
                    <a:lnTo>
                      <a:pt x="108" y="297"/>
                    </a:lnTo>
                    <a:lnTo>
                      <a:pt x="110" y="299"/>
                    </a:lnTo>
                    <a:lnTo>
                      <a:pt x="110" y="300"/>
                    </a:lnTo>
                    <a:lnTo>
                      <a:pt x="110" y="304"/>
                    </a:lnTo>
                    <a:lnTo>
                      <a:pt x="110" y="305"/>
                    </a:lnTo>
                    <a:lnTo>
                      <a:pt x="110" y="307"/>
                    </a:lnTo>
                    <a:lnTo>
                      <a:pt x="110" y="310"/>
                    </a:lnTo>
                    <a:lnTo>
                      <a:pt x="110" y="312"/>
                    </a:lnTo>
                    <a:lnTo>
                      <a:pt x="110" y="314"/>
                    </a:lnTo>
                    <a:lnTo>
                      <a:pt x="110" y="315"/>
                    </a:lnTo>
                    <a:lnTo>
                      <a:pt x="112" y="317"/>
                    </a:lnTo>
                    <a:lnTo>
                      <a:pt x="112" y="319"/>
                    </a:lnTo>
                    <a:lnTo>
                      <a:pt x="112" y="320"/>
                    </a:lnTo>
                    <a:lnTo>
                      <a:pt x="112" y="322"/>
                    </a:lnTo>
                    <a:lnTo>
                      <a:pt x="112" y="324"/>
                    </a:lnTo>
                    <a:lnTo>
                      <a:pt x="112" y="325"/>
                    </a:lnTo>
                    <a:lnTo>
                      <a:pt x="112" y="327"/>
                    </a:lnTo>
                    <a:lnTo>
                      <a:pt x="112" y="329"/>
                    </a:lnTo>
                    <a:lnTo>
                      <a:pt x="112" y="330"/>
                    </a:lnTo>
                    <a:lnTo>
                      <a:pt x="112" y="332"/>
                    </a:lnTo>
                    <a:lnTo>
                      <a:pt x="113" y="334"/>
                    </a:lnTo>
                    <a:lnTo>
                      <a:pt x="113" y="335"/>
                    </a:lnTo>
                    <a:lnTo>
                      <a:pt x="113" y="337"/>
                    </a:lnTo>
                    <a:lnTo>
                      <a:pt x="113" y="339"/>
                    </a:lnTo>
                    <a:lnTo>
                      <a:pt x="113" y="340"/>
                    </a:lnTo>
                    <a:lnTo>
                      <a:pt x="113" y="342"/>
                    </a:lnTo>
                    <a:lnTo>
                      <a:pt x="115" y="344"/>
                    </a:lnTo>
                    <a:lnTo>
                      <a:pt x="115" y="345"/>
                    </a:lnTo>
                    <a:lnTo>
                      <a:pt x="115" y="347"/>
                    </a:lnTo>
                    <a:lnTo>
                      <a:pt x="115" y="349"/>
                    </a:lnTo>
                    <a:lnTo>
                      <a:pt x="115" y="350"/>
                    </a:lnTo>
                    <a:lnTo>
                      <a:pt x="117" y="350"/>
                    </a:lnTo>
                    <a:lnTo>
                      <a:pt x="117" y="352"/>
                    </a:lnTo>
                    <a:lnTo>
                      <a:pt x="117" y="354"/>
                    </a:lnTo>
                    <a:lnTo>
                      <a:pt x="117" y="355"/>
                    </a:lnTo>
                    <a:lnTo>
                      <a:pt x="117" y="357"/>
                    </a:lnTo>
                    <a:lnTo>
                      <a:pt x="117" y="359"/>
                    </a:lnTo>
                    <a:lnTo>
                      <a:pt x="117" y="360"/>
                    </a:lnTo>
                    <a:lnTo>
                      <a:pt x="117" y="362"/>
                    </a:lnTo>
                    <a:lnTo>
                      <a:pt x="117" y="364"/>
                    </a:lnTo>
                    <a:lnTo>
                      <a:pt x="119" y="365"/>
                    </a:lnTo>
                    <a:lnTo>
                      <a:pt x="119" y="367"/>
                    </a:lnTo>
                    <a:lnTo>
                      <a:pt x="119" y="369"/>
                    </a:lnTo>
                    <a:lnTo>
                      <a:pt x="119" y="370"/>
                    </a:lnTo>
                    <a:lnTo>
                      <a:pt x="117" y="372"/>
                    </a:lnTo>
                    <a:lnTo>
                      <a:pt x="117" y="374"/>
                    </a:lnTo>
                    <a:lnTo>
                      <a:pt x="117" y="375"/>
                    </a:lnTo>
                    <a:lnTo>
                      <a:pt x="117" y="377"/>
                    </a:lnTo>
                    <a:lnTo>
                      <a:pt x="117" y="379"/>
                    </a:lnTo>
                    <a:lnTo>
                      <a:pt x="117" y="382"/>
                    </a:lnTo>
                    <a:lnTo>
                      <a:pt x="117" y="384"/>
                    </a:lnTo>
                    <a:lnTo>
                      <a:pt x="117" y="387"/>
                    </a:lnTo>
                    <a:lnTo>
                      <a:pt x="117" y="389"/>
                    </a:lnTo>
                    <a:lnTo>
                      <a:pt x="117" y="392"/>
                    </a:lnTo>
                    <a:lnTo>
                      <a:pt x="117" y="395"/>
                    </a:lnTo>
                    <a:lnTo>
                      <a:pt x="117" y="399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14" name="Freeform 22"/>
              <p:cNvSpPr>
                <a:spLocks noChangeAspect="1"/>
              </p:cNvSpPr>
              <p:nvPr/>
            </p:nvSpPr>
            <p:spPr bwMode="auto">
              <a:xfrm>
                <a:off x="1689" y="2006"/>
                <a:ext cx="54" cy="180"/>
              </a:xfrm>
              <a:custGeom>
                <a:avLst/>
                <a:gdLst>
                  <a:gd name="T0" fmla="*/ 0 w 119"/>
                  <a:gd name="T1" fmla="*/ 3 h 399"/>
                  <a:gd name="T2" fmla="*/ 0 w 119"/>
                  <a:gd name="T3" fmla="*/ 3 h 399"/>
                  <a:gd name="T4" fmla="*/ 0 w 119"/>
                  <a:gd name="T5" fmla="*/ 3 h 399"/>
                  <a:gd name="T6" fmla="*/ 0 w 119"/>
                  <a:gd name="T7" fmla="*/ 3 h 399"/>
                  <a:gd name="T8" fmla="*/ 0 w 119"/>
                  <a:gd name="T9" fmla="*/ 3 h 399"/>
                  <a:gd name="T10" fmla="*/ 0 w 119"/>
                  <a:gd name="T11" fmla="*/ 3 h 399"/>
                  <a:gd name="T12" fmla="*/ 0 w 119"/>
                  <a:gd name="T13" fmla="*/ 3 h 399"/>
                  <a:gd name="T14" fmla="*/ 0 w 119"/>
                  <a:gd name="T15" fmla="*/ 3 h 399"/>
                  <a:gd name="T16" fmla="*/ 0 w 119"/>
                  <a:gd name="T17" fmla="*/ 3 h 399"/>
                  <a:gd name="T18" fmla="*/ 0 w 119"/>
                  <a:gd name="T19" fmla="*/ 3 h 399"/>
                  <a:gd name="T20" fmla="*/ 0 w 119"/>
                  <a:gd name="T21" fmla="*/ 3 h 399"/>
                  <a:gd name="T22" fmla="*/ 0 w 119"/>
                  <a:gd name="T23" fmla="*/ 3 h 399"/>
                  <a:gd name="T24" fmla="*/ 0 w 119"/>
                  <a:gd name="T25" fmla="*/ 2 h 399"/>
                  <a:gd name="T26" fmla="*/ 0 w 119"/>
                  <a:gd name="T27" fmla="*/ 2 h 399"/>
                  <a:gd name="T28" fmla="*/ 0 w 119"/>
                  <a:gd name="T29" fmla="*/ 2 h 399"/>
                  <a:gd name="T30" fmla="*/ 0 w 119"/>
                  <a:gd name="T31" fmla="*/ 2 h 399"/>
                  <a:gd name="T32" fmla="*/ 0 w 119"/>
                  <a:gd name="T33" fmla="*/ 2 h 399"/>
                  <a:gd name="T34" fmla="*/ 0 w 119"/>
                  <a:gd name="T35" fmla="*/ 2 h 399"/>
                  <a:gd name="T36" fmla="*/ 0 w 119"/>
                  <a:gd name="T37" fmla="*/ 2 h 399"/>
                  <a:gd name="T38" fmla="*/ 0 w 119"/>
                  <a:gd name="T39" fmla="*/ 2 h 399"/>
                  <a:gd name="T40" fmla="*/ 0 w 119"/>
                  <a:gd name="T41" fmla="*/ 2 h 399"/>
                  <a:gd name="T42" fmla="*/ 0 w 119"/>
                  <a:gd name="T43" fmla="*/ 2 h 399"/>
                  <a:gd name="T44" fmla="*/ 0 w 119"/>
                  <a:gd name="T45" fmla="*/ 2 h 399"/>
                  <a:gd name="T46" fmla="*/ 0 w 119"/>
                  <a:gd name="T47" fmla="*/ 2 h 399"/>
                  <a:gd name="T48" fmla="*/ 0 w 119"/>
                  <a:gd name="T49" fmla="*/ 2 h 399"/>
                  <a:gd name="T50" fmla="*/ 1 w 119"/>
                  <a:gd name="T51" fmla="*/ 2 h 399"/>
                  <a:gd name="T52" fmla="*/ 1 w 119"/>
                  <a:gd name="T53" fmla="*/ 2 h 399"/>
                  <a:gd name="T54" fmla="*/ 1 w 119"/>
                  <a:gd name="T55" fmla="*/ 2 h 399"/>
                  <a:gd name="T56" fmla="*/ 1 w 119"/>
                  <a:gd name="T57" fmla="*/ 2 h 399"/>
                  <a:gd name="T58" fmla="*/ 1 w 119"/>
                  <a:gd name="T59" fmla="*/ 1 h 399"/>
                  <a:gd name="T60" fmla="*/ 1 w 119"/>
                  <a:gd name="T61" fmla="*/ 1 h 399"/>
                  <a:gd name="T62" fmla="*/ 1 w 119"/>
                  <a:gd name="T63" fmla="*/ 1 h 399"/>
                  <a:gd name="T64" fmla="*/ 1 w 119"/>
                  <a:gd name="T65" fmla="*/ 1 h 399"/>
                  <a:gd name="T66" fmla="*/ 1 w 119"/>
                  <a:gd name="T67" fmla="*/ 1 h 399"/>
                  <a:gd name="T68" fmla="*/ 1 w 119"/>
                  <a:gd name="T69" fmla="*/ 1 h 399"/>
                  <a:gd name="T70" fmla="*/ 1 w 119"/>
                  <a:gd name="T71" fmla="*/ 1 h 399"/>
                  <a:gd name="T72" fmla="*/ 1 w 119"/>
                  <a:gd name="T73" fmla="*/ 1 h 399"/>
                  <a:gd name="T74" fmla="*/ 1 w 119"/>
                  <a:gd name="T75" fmla="*/ 1 h 399"/>
                  <a:gd name="T76" fmla="*/ 1 w 119"/>
                  <a:gd name="T77" fmla="*/ 1 h 399"/>
                  <a:gd name="T78" fmla="*/ 1 w 119"/>
                  <a:gd name="T79" fmla="*/ 1 h 399"/>
                  <a:gd name="T80" fmla="*/ 1 w 119"/>
                  <a:gd name="T81" fmla="*/ 1 h 399"/>
                  <a:gd name="T82" fmla="*/ 1 w 119"/>
                  <a:gd name="T83" fmla="*/ 1 h 399"/>
                  <a:gd name="T84" fmla="*/ 1 w 119"/>
                  <a:gd name="T85" fmla="*/ 1 h 399"/>
                  <a:gd name="T86" fmla="*/ 1 w 119"/>
                  <a:gd name="T87" fmla="*/ 0 h 399"/>
                  <a:gd name="T88" fmla="*/ 1 w 119"/>
                  <a:gd name="T89" fmla="*/ 0 h 399"/>
                  <a:gd name="T90" fmla="*/ 1 w 119"/>
                  <a:gd name="T91" fmla="*/ 0 h 399"/>
                  <a:gd name="T92" fmla="*/ 1 w 119"/>
                  <a:gd name="T93" fmla="*/ 0 h 399"/>
                  <a:gd name="T94" fmla="*/ 1 w 119"/>
                  <a:gd name="T95" fmla="*/ 0 h 399"/>
                  <a:gd name="T96" fmla="*/ 1 w 119"/>
                  <a:gd name="T97" fmla="*/ 0 h 399"/>
                  <a:gd name="T98" fmla="*/ 1 w 119"/>
                  <a:gd name="T99" fmla="*/ 0 h 399"/>
                  <a:gd name="T100" fmla="*/ 1 w 119"/>
                  <a:gd name="T101" fmla="*/ 0 h 399"/>
                  <a:gd name="T102" fmla="*/ 1 w 119"/>
                  <a:gd name="T103" fmla="*/ 0 h 399"/>
                  <a:gd name="T104" fmla="*/ 1 w 119"/>
                  <a:gd name="T105" fmla="*/ 0 h 399"/>
                  <a:gd name="T106" fmla="*/ 1 w 119"/>
                  <a:gd name="T107" fmla="*/ 0 h 399"/>
                  <a:gd name="T108" fmla="*/ 1 w 119"/>
                  <a:gd name="T109" fmla="*/ 0 h 399"/>
                  <a:gd name="T110" fmla="*/ 1 w 119"/>
                  <a:gd name="T111" fmla="*/ 0 h 399"/>
                  <a:gd name="T112" fmla="*/ 1 w 119"/>
                  <a:gd name="T113" fmla="*/ 0 h 39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19"/>
                  <a:gd name="T172" fmla="*/ 0 h 399"/>
                  <a:gd name="T173" fmla="*/ 119 w 119"/>
                  <a:gd name="T174" fmla="*/ 399 h 39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19" h="399">
                    <a:moveTo>
                      <a:pt x="0" y="399"/>
                    </a:moveTo>
                    <a:lnTo>
                      <a:pt x="2" y="394"/>
                    </a:lnTo>
                    <a:lnTo>
                      <a:pt x="5" y="391"/>
                    </a:lnTo>
                    <a:lnTo>
                      <a:pt x="7" y="387"/>
                    </a:lnTo>
                    <a:lnTo>
                      <a:pt x="8" y="384"/>
                    </a:lnTo>
                    <a:lnTo>
                      <a:pt x="10" y="381"/>
                    </a:lnTo>
                    <a:lnTo>
                      <a:pt x="12" y="377"/>
                    </a:lnTo>
                    <a:lnTo>
                      <a:pt x="13" y="374"/>
                    </a:lnTo>
                    <a:lnTo>
                      <a:pt x="15" y="371"/>
                    </a:lnTo>
                    <a:lnTo>
                      <a:pt x="17" y="369"/>
                    </a:lnTo>
                    <a:lnTo>
                      <a:pt x="18" y="366"/>
                    </a:lnTo>
                    <a:lnTo>
                      <a:pt x="20" y="364"/>
                    </a:lnTo>
                    <a:lnTo>
                      <a:pt x="20" y="362"/>
                    </a:lnTo>
                    <a:lnTo>
                      <a:pt x="22" y="359"/>
                    </a:lnTo>
                    <a:lnTo>
                      <a:pt x="23" y="357"/>
                    </a:lnTo>
                    <a:lnTo>
                      <a:pt x="23" y="356"/>
                    </a:lnTo>
                    <a:lnTo>
                      <a:pt x="25" y="354"/>
                    </a:lnTo>
                    <a:lnTo>
                      <a:pt x="25" y="352"/>
                    </a:lnTo>
                    <a:lnTo>
                      <a:pt x="27" y="351"/>
                    </a:lnTo>
                    <a:lnTo>
                      <a:pt x="27" y="349"/>
                    </a:lnTo>
                    <a:lnTo>
                      <a:pt x="28" y="347"/>
                    </a:lnTo>
                    <a:lnTo>
                      <a:pt x="28" y="346"/>
                    </a:lnTo>
                    <a:lnTo>
                      <a:pt x="28" y="344"/>
                    </a:lnTo>
                    <a:lnTo>
                      <a:pt x="30" y="344"/>
                    </a:lnTo>
                    <a:lnTo>
                      <a:pt x="30" y="342"/>
                    </a:lnTo>
                    <a:lnTo>
                      <a:pt x="32" y="341"/>
                    </a:lnTo>
                    <a:lnTo>
                      <a:pt x="32" y="339"/>
                    </a:lnTo>
                    <a:lnTo>
                      <a:pt x="33" y="337"/>
                    </a:lnTo>
                    <a:lnTo>
                      <a:pt x="33" y="334"/>
                    </a:lnTo>
                    <a:lnTo>
                      <a:pt x="35" y="332"/>
                    </a:lnTo>
                    <a:lnTo>
                      <a:pt x="35" y="331"/>
                    </a:lnTo>
                    <a:lnTo>
                      <a:pt x="37" y="329"/>
                    </a:lnTo>
                    <a:lnTo>
                      <a:pt x="37" y="326"/>
                    </a:lnTo>
                    <a:lnTo>
                      <a:pt x="38" y="324"/>
                    </a:lnTo>
                    <a:lnTo>
                      <a:pt x="38" y="322"/>
                    </a:lnTo>
                    <a:lnTo>
                      <a:pt x="40" y="321"/>
                    </a:lnTo>
                    <a:lnTo>
                      <a:pt x="40" y="317"/>
                    </a:lnTo>
                    <a:lnTo>
                      <a:pt x="42" y="316"/>
                    </a:lnTo>
                    <a:lnTo>
                      <a:pt x="42" y="314"/>
                    </a:lnTo>
                    <a:lnTo>
                      <a:pt x="43" y="312"/>
                    </a:lnTo>
                    <a:lnTo>
                      <a:pt x="43" y="311"/>
                    </a:lnTo>
                    <a:lnTo>
                      <a:pt x="45" y="309"/>
                    </a:lnTo>
                    <a:lnTo>
                      <a:pt x="45" y="307"/>
                    </a:lnTo>
                    <a:lnTo>
                      <a:pt x="45" y="306"/>
                    </a:lnTo>
                    <a:lnTo>
                      <a:pt x="47" y="304"/>
                    </a:lnTo>
                    <a:lnTo>
                      <a:pt x="47" y="302"/>
                    </a:lnTo>
                    <a:lnTo>
                      <a:pt x="48" y="301"/>
                    </a:lnTo>
                    <a:lnTo>
                      <a:pt x="48" y="299"/>
                    </a:lnTo>
                    <a:lnTo>
                      <a:pt x="48" y="297"/>
                    </a:lnTo>
                    <a:lnTo>
                      <a:pt x="50" y="296"/>
                    </a:lnTo>
                    <a:lnTo>
                      <a:pt x="50" y="294"/>
                    </a:lnTo>
                    <a:lnTo>
                      <a:pt x="52" y="292"/>
                    </a:lnTo>
                    <a:lnTo>
                      <a:pt x="52" y="291"/>
                    </a:lnTo>
                    <a:lnTo>
                      <a:pt x="52" y="289"/>
                    </a:lnTo>
                    <a:lnTo>
                      <a:pt x="53" y="287"/>
                    </a:lnTo>
                    <a:lnTo>
                      <a:pt x="53" y="286"/>
                    </a:lnTo>
                    <a:lnTo>
                      <a:pt x="55" y="284"/>
                    </a:lnTo>
                    <a:lnTo>
                      <a:pt x="55" y="281"/>
                    </a:lnTo>
                    <a:lnTo>
                      <a:pt x="57" y="279"/>
                    </a:lnTo>
                    <a:lnTo>
                      <a:pt x="57" y="276"/>
                    </a:lnTo>
                    <a:lnTo>
                      <a:pt x="58" y="274"/>
                    </a:lnTo>
                    <a:lnTo>
                      <a:pt x="58" y="271"/>
                    </a:lnTo>
                    <a:lnTo>
                      <a:pt x="60" y="269"/>
                    </a:lnTo>
                    <a:lnTo>
                      <a:pt x="62" y="266"/>
                    </a:lnTo>
                    <a:lnTo>
                      <a:pt x="62" y="264"/>
                    </a:lnTo>
                    <a:lnTo>
                      <a:pt x="63" y="261"/>
                    </a:lnTo>
                    <a:lnTo>
                      <a:pt x="63" y="259"/>
                    </a:lnTo>
                    <a:lnTo>
                      <a:pt x="65" y="257"/>
                    </a:lnTo>
                    <a:lnTo>
                      <a:pt x="65" y="256"/>
                    </a:lnTo>
                    <a:lnTo>
                      <a:pt x="65" y="252"/>
                    </a:lnTo>
                    <a:lnTo>
                      <a:pt x="67" y="251"/>
                    </a:lnTo>
                    <a:lnTo>
                      <a:pt x="67" y="249"/>
                    </a:lnTo>
                    <a:lnTo>
                      <a:pt x="68" y="247"/>
                    </a:lnTo>
                    <a:lnTo>
                      <a:pt x="68" y="246"/>
                    </a:lnTo>
                    <a:lnTo>
                      <a:pt x="70" y="244"/>
                    </a:lnTo>
                    <a:lnTo>
                      <a:pt x="70" y="242"/>
                    </a:lnTo>
                    <a:lnTo>
                      <a:pt x="70" y="241"/>
                    </a:lnTo>
                    <a:lnTo>
                      <a:pt x="70" y="239"/>
                    </a:lnTo>
                    <a:lnTo>
                      <a:pt x="72" y="237"/>
                    </a:lnTo>
                    <a:lnTo>
                      <a:pt x="72" y="236"/>
                    </a:lnTo>
                    <a:lnTo>
                      <a:pt x="73" y="234"/>
                    </a:lnTo>
                    <a:lnTo>
                      <a:pt x="73" y="232"/>
                    </a:lnTo>
                    <a:lnTo>
                      <a:pt x="73" y="230"/>
                    </a:lnTo>
                    <a:lnTo>
                      <a:pt x="75" y="229"/>
                    </a:lnTo>
                    <a:lnTo>
                      <a:pt x="75" y="227"/>
                    </a:lnTo>
                    <a:lnTo>
                      <a:pt x="75" y="225"/>
                    </a:lnTo>
                    <a:lnTo>
                      <a:pt x="77" y="222"/>
                    </a:lnTo>
                    <a:lnTo>
                      <a:pt x="77" y="220"/>
                    </a:lnTo>
                    <a:lnTo>
                      <a:pt x="77" y="219"/>
                    </a:lnTo>
                    <a:lnTo>
                      <a:pt x="78" y="215"/>
                    </a:lnTo>
                    <a:lnTo>
                      <a:pt x="78" y="214"/>
                    </a:lnTo>
                    <a:lnTo>
                      <a:pt x="80" y="210"/>
                    </a:lnTo>
                    <a:lnTo>
                      <a:pt x="80" y="207"/>
                    </a:lnTo>
                    <a:lnTo>
                      <a:pt x="82" y="205"/>
                    </a:lnTo>
                    <a:lnTo>
                      <a:pt x="82" y="202"/>
                    </a:lnTo>
                    <a:lnTo>
                      <a:pt x="83" y="200"/>
                    </a:lnTo>
                    <a:lnTo>
                      <a:pt x="83" y="199"/>
                    </a:lnTo>
                    <a:lnTo>
                      <a:pt x="85" y="195"/>
                    </a:lnTo>
                    <a:lnTo>
                      <a:pt x="85" y="194"/>
                    </a:lnTo>
                    <a:lnTo>
                      <a:pt x="85" y="192"/>
                    </a:lnTo>
                    <a:lnTo>
                      <a:pt x="87" y="190"/>
                    </a:lnTo>
                    <a:lnTo>
                      <a:pt x="87" y="189"/>
                    </a:lnTo>
                    <a:lnTo>
                      <a:pt x="87" y="187"/>
                    </a:lnTo>
                    <a:lnTo>
                      <a:pt x="87" y="185"/>
                    </a:lnTo>
                    <a:lnTo>
                      <a:pt x="88" y="184"/>
                    </a:lnTo>
                    <a:lnTo>
                      <a:pt x="88" y="182"/>
                    </a:lnTo>
                    <a:lnTo>
                      <a:pt x="88" y="180"/>
                    </a:lnTo>
                    <a:lnTo>
                      <a:pt x="90" y="179"/>
                    </a:lnTo>
                    <a:lnTo>
                      <a:pt x="90" y="177"/>
                    </a:lnTo>
                    <a:lnTo>
                      <a:pt x="90" y="175"/>
                    </a:lnTo>
                    <a:lnTo>
                      <a:pt x="92" y="174"/>
                    </a:lnTo>
                    <a:lnTo>
                      <a:pt x="92" y="172"/>
                    </a:lnTo>
                    <a:lnTo>
                      <a:pt x="92" y="170"/>
                    </a:lnTo>
                    <a:lnTo>
                      <a:pt x="92" y="169"/>
                    </a:lnTo>
                    <a:lnTo>
                      <a:pt x="93" y="167"/>
                    </a:lnTo>
                    <a:lnTo>
                      <a:pt x="93" y="165"/>
                    </a:lnTo>
                    <a:lnTo>
                      <a:pt x="93" y="164"/>
                    </a:lnTo>
                    <a:lnTo>
                      <a:pt x="95" y="162"/>
                    </a:lnTo>
                    <a:lnTo>
                      <a:pt x="95" y="160"/>
                    </a:lnTo>
                    <a:lnTo>
                      <a:pt x="97" y="157"/>
                    </a:lnTo>
                    <a:lnTo>
                      <a:pt x="97" y="155"/>
                    </a:lnTo>
                    <a:lnTo>
                      <a:pt x="98" y="152"/>
                    </a:lnTo>
                    <a:lnTo>
                      <a:pt x="98" y="150"/>
                    </a:lnTo>
                    <a:lnTo>
                      <a:pt x="100" y="147"/>
                    </a:lnTo>
                    <a:lnTo>
                      <a:pt x="100" y="144"/>
                    </a:lnTo>
                    <a:lnTo>
                      <a:pt x="102" y="142"/>
                    </a:lnTo>
                    <a:lnTo>
                      <a:pt x="102" y="140"/>
                    </a:lnTo>
                    <a:lnTo>
                      <a:pt x="102" y="137"/>
                    </a:lnTo>
                    <a:lnTo>
                      <a:pt x="103" y="135"/>
                    </a:lnTo>
                    <a:lnTo>
                      <a:pt x="103" y="134"/>
                    </a:lnTo>
                    <a:lnTo>
                      <a:pt x="103" y="132"/>
                    </a:lnTo>
                    <a:lnTo>
                      <a:pt x="105" y="130"/>
                    </a:lnTo>
                    <a:lnTo>
                      <a:pt x="105" y="129"/>
                    </a:lnTo>
                    <a:lnTo>
                      <a:pt x="105" y="127"/>
                    </a:lnTo>
                    <a:lnTo>
                      <a:pt x="105" y="125"/>
                    </a:lnTo>
                    <a:lnTo>
                      <a:pt x="107" y="124"/>
                    </a:lnTo>
                    <a:lnTo>
                      <a:pt x="107" y="122"/>
                    </a:lnTo>
                    <a:lnTo>
                      <a:pt x="107" y="120"/>
                    </a:lnTo>
                    <a:lnTo>
                      <a:pt x="107" y="119"/>
                    </a:lnTo>
                    <a:lnTo>
                      <a:pt x="107" y="117"/>
                    </a:lnTo>
                    <a:lnTo>
                      <a:pt x="108" y="117"/>
                    </a:lnTo>
                    <a:lnTo>
                      <a:pt x="108" y="115"/>
                    </a:lnTo>
                    <a:lnTo>
                      <a:pt x="108" y="114"/>
                    </a:lnTo>
                    <a:lnTo>
                      <a:pt x="108" y="112"/>
                    </a:lnTo>
                    <a:lnTo>
                      <a:pt x="108" y="110"/>
                    </a:lnTo>
                    <a:lnTo>
                      <a:pt x="108" y="109"/>
                    </a:lnTo>
                    <a:lnTo>
                      <a:pt x="108" y="107"/>
                    </a:lnTo>
                    <a:lnTo>
                      <a:pt x="108" y="105"/>
                    </a:lnTo>
                    <a:lnTo>
                      <a:pt x="108" y="104"/>
                    </a:lnTo>
                    <a:lnTo>
                      <a:pt x="108" y="102"/>
                    </a:lnTo>
                    <a:lnTo>
                      <a:pt x="110" y="100"/>
                    </a:lnTo>
                    <a:lnTo>
                      <a:pt x="110" y="99"/>
                    </a:lnTo>
                    <a:lnTo>
                      <a:pt x="110" y="95"/>
                    </a:lnTo>
                    <a:lnTo>
                      <a:pt x="110" y="94"/>
                    </a:lnTo>
                    <a:lnTo>
                      <a:pt x="110" y="92"/>
                    </a:lnTo>
                    <a:lnTo>
                      <a:pt x="110" y="89"/>
                    </a:lnTo>
                    <a:lnTo>
                      <a:pt x="110" y="87"/>
                    </a:lnTo>
                    <a:lnTo>
                      <a:pt x="110" y="85"/>
                    </a:lnTo>
                    <a:lnTo>
                      <a:pt x="110" y="84"/>
                    </a:lnTo>
                    <a:lnTo>
                      <a:pt x="112" y="82"/>
                    </a:lnTo>
                    <a:lnTo>
                      <a:pt x="112" y="80"/>
                    </a:lnTo>
                    <a:lnTo>
                      <a:pt x="112" y="79"/>
                    </a:lnTo>
                    <a:lnTo>
                      <a:pt x="112" y="77"/>
                    </a:lnTo>
                    <a:lnTo>
                      <a:pt x="112" y="75"/>
                    </a:lnTo>
                    <a:lnTo>
                      <a:pt x="112" y="74"/>
                    </a:lnTo>
                    <a:lnTo>
                      <a:pt x="112" y="72"/>
                    </a:lnTo>
                    <a:lnTo>
                      <a:pt x="112" y="70"/>
                    </a:lnTo>
                    <a:lnTo>
                      <a:pt x="112" y="69"/>
                    </a:lnTo>
                    <a:lnTo>
                      <a:pt x="112" y="67"/>
                    </a:lnTo>
                    <a:lnTo>
                      <a:pt x="113" y="67"/>
                    </a:lnTo>
                    <a:lnTo>
                      <a:pt x="113" y="65"/>
                    </a:lnTo>
                    <a:lnTo>
                      <a:pt x="113" y="64"/>
                    </a:lnTo>
                    <a:lnTo>
                      <a:pt x="113" y="62"/>
                    </a:lnTo>
                    <a:lnTo>
                      <a:pt x="113" y="60"/>
                    </a:lnTo>
                    <a:lnTo>
                      <a:pt x="113" y="59"/>
                    </a:lnTo>
                    <a:lnTo>
                      <a:pt x="113" y="57"/>
                    </a:lnTo>
                    <a:lnTo>
                      <a:pt x="115" y="55"/>
                    </a:lnTo>
                    <a:lnTo>
                      <a:pt x="115" y="54"/>
                    </a:lnTo>
                    <a:lnTo>
                      <a:pt x="115" y="52"/>
                    </a:lnTo>
                    <a:lnTo>
                      <a:pt x="115" y="50"/>
                    </a:lnTo>
                    <a:lnTo>
                      <a:pt x="115" y="49"/>
                    </a:lnTo>
                    <a:lnTo>
                      <a:pt x="117" y="49"/>
                    </a:lnTo>
                    <a:lnTo>
                      <a:pt x="117" y="47"/>
                    </a:lnTo>
                    <a:lnTo>
                      <a:pt x="117" y="45"/>
                    </a:lnTo>
                    <a:lnTo>
                      <a:pt x="117" y="44"/>
                    </a:lnTo>
                    <a:lnTo>
                      <a:pt x="117" y="42"/>
                    </a:lnTo>
                    <a:lnTo>
                      <a:pt x="117" y="40"/>
                    </a:lnTo>
                    <a:lnTo>
                      <a:pt x="117" y="39"/>
                    </a:lnTo>
                    <a:lnTo>
                      <a:pt x="117" y="37"/>
                    </a:lnTo>
                    <a:lnTo>
                      <a:pt x="117" y="35"/>
                    </a:lnTo>
                    <a:lnTo>
                      <a:pt x="119" y="34"/>
                    </a:lnTo>
                    <a:lnTo>
                      <a:pt x="119" y="32"/>
                    </a:lnTo>
                    <a:lnTo>
                      <a:pt x="119" y="30"/>
                    </a:lnTo>
                    <a:lnTo>
                      <a:pt x="119" y="29"/>
                    </a:lnTo>
                    <a:lnTo>
                      <a:pt x="117" y="27"/>
                    </a:lnTo>
                    <a:lnTo>
                      <a:pt x="117" y="25"/>
                    </a:lnTo>
                    <a:lnTo>
                      <a:pt x="117" y="24"/>
                    </a:lnTo>
                    <a:lnTo>
                      <a:pt x="117" y="22"/>
                    </a:lnTo>
                    <a:lnTo>
                      <a:pt x="117" y="20"/>
                    </a:lnTo>
                    <a:lnTo>
                      <a:pt x="117" y="17"/>
                    </a:lnTo>
                    <a:lnTo>
                      <a:pt x="117" y="15"/>
                    </a:lnTo>
                    <a:lnTo>
                      <a:pt x="117" y="12"/>
                    </a:lnTo>
                    <a:lnTo>
                      <a:pt x="117" y="10"/>
                    </a:lnTo>
                    <a:lnTo>
                      <a:pt x="117" y="7"/>
                    </a:lnTo>
                    <a:lnTo>
                      <a:pt x="117" y="4"/>
                    </a:lnTo>
                    <a:lnTo>
                      <a:pt x="117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15" name="Freeform 23"/>
              <p:cNvSpPr>
                <a:spLocks noChangeAspect="1"/>
              </p:cNvSpPr>
              <p:nvPr/>
            </p:nvSpPr>
            <p:spPr bwMode="auto">
              <a:xfrm>
                <a:off x="2979" y="2215"/>
                <a:ext cx="120" cy="1"/>
              </a:xfrm>
              <a:custGeom>
                <a:avLst/>
                <a:gdLst>
                  <a:gd name="T0" fmla="*/ 2 w 267"/>
                  <a:gd name="T1" fmla="*/ 0 h 1"/>
                  <a:gd name="T2" fmla="*/ 0 w 267"/>
                  <a:gd name="T3" fmla="*/ 0 h 1"/>
                  <a:gd name="T4" fmla="*/ 2 w 26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67"/>
                  <a:gd name="T10" fmla="*/ 0 h 1"/>
                  <a:gd name="T11" fmla="*/ 267 w 26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7" h="1">
                    <a:moveTo>
                      <a:pt x="267" y="0"/>
                    </a:moveTo>
                    <a:lnTo>
                      <a:pt x="0" y="0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16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2979" y="2215"/>
                <a:ext cx="12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17" name="Freeform 25"/>
              <p:cNvSpPr>
                <a:spLocks noChangeAspect="1"/>
              </p:cNvSpPr>
              <p:nvPr/>
            </p:nvSpPr>
            <p:spPr bwMode="auto">
              <a:xfrm>
                <a:off x="2345" y="2321"/>
                <a:ext cx="227" cy="1"/>
              </a:xfrm>
              <a:custGeom>
                <a:avLst/>
                <a:gdLst>
                  <a:gd name="T0" fmla="*/ 5 w 501"/>
                  <a:gd name="T1" fmla="*/ 0 h 1"/>
                  <a:gd name="T2" fmla="*/ 0 w 501"/>
                  <a:gd name="T3" fmla="*/ 0 h 1"/>
                  <a:gd name="T4" fmla="*/ 5 w 50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01"/>
                  <a:gd name="T10" fmla="*/ 0 h 1"/>
                  <a:gd name="T11" fmla="*/ 501 w 50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1" h="1">
                    <a:moveTo>
                      <a:pt x="501" y="0"/>
                    </a:moveTo>
                    <a:lnTo>
                      <a:pt x="0" y="0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18" name="Line 26"/>
              <p:cNvSpPr>
                <a:spLocks noChangeAspect="1" noChangeShapeType="1"/>
              </p:cNvSpPr>
              <p:nvPr/>
            </p:nvSpPr>
            <p:spPr bwMode="auto">
              <a:xfrm flipH="1">
                <a:off x="2345" y="2321"/>
                <a:ext cx="227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19" name="Freeform 27"/>
              <p:cNvSpPr>
                <a:spLocks noChangeAspect="1"/>
              </p:cNvSpPr>
              <p:nvPr/>
            </p:nvSpPr>
            <p:spPr bwMode="auto">
              <a:xfrm>
                <a:off x="2345" y="2111"/>
                <a:ext cx="227" cy="1"/>
              </a:xfrm>
              <a:custGeom>
                <a:avLst/>
                <a:gdLst>
                  <a:gd name="T0" fmla="*/ 5 w 501"/>
                  <a:gd name="T1" fmla="*/ 0 h 1"/>
                  <a:gd name="T2" fmla="*/ 0 w 501"/>
                  <a:gd name="T3" fmla="*/ 0 h 1"/>
                  <a:gd name="T4" fmla="*/ 5 w 50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01"/>
                  <a:gd name="T10" fmla="*/ 0 h 1"/>
                  <a:gd name="T11" fmla="*/ 501 w 50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1" h="1">
                    <a:moveTo>
                      <a:pt x="501" y="0"/>
                    </a:moveTo>
                    <a:lnTo>
                      <a:pt x="0" y="0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20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2345" y="2111"/>
                <a:ext cx="227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21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1287" y="1804"/>
                <a:ext cx="179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i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x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22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355" y="1874"/>
                <a:ext cx="192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1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23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1287" y="2006"/>
                <a:ext cx="179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i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x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24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2240" y="2005"/>
                <a:ext cx="105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25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1355" y="2079"/>
                <a:ext cx="192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2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26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287" y="2232"/>
                <a:ext cx="179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i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x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27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1355" y="2303"/>
                <a:ext cx="192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3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28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3299" y="2142"/>
                <a:ext cx="129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i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f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29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3627" y="2142"/>
                <a:ext cx="179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i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x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30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3691" y="2213"/>
                <a:ext cx="192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dirty="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1 </a:t>
                </a:r>
                <a:endParaRPr lang="en-US" sz="1600" dirty="0">
                  <a:cs typeface="Arial" pitchFamily="34" charset="0"/>
                </a:endParaRPr>
              </a:p>
            </p:txBody>
          </p:sp>
          <p:sp>
            <p:nvSpPr>
              <p:cNvPr id="50231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3901" y="2142"/>
                <a:ext cx="179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i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x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32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3967" y="2213"/>
                <a:ext cx="192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2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33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3786" y="2142"/>
                <a:ext cx="199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+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34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3568" y="2138"/>
                <a:ext cx="134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Symbol" pitchFamily="18" charset="2"/>
                    <a:cs typeface="Arial" pitchFamily="34" charset="0"/>
                  </a:rPr>
                  <a:t>(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35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4037" y="2138"/>
                <a:ext cx="249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Symbol" pitchFamily="18" charset="2"/>
                    <a:cs typeface="Arial" pitchFamily="34" charset="0"/>
                  </a:rPr>
                  <a:t> ) 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36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4188" y="2142"/>
                <a:ext cx="179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i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x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37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4252" y="2213"/>
                <a:ext cx="257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 3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38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4116" y="2138"/>
                <a:ext cx="115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Symbol" pitchFamily="18" charset="2"/>
                    <a:cs typeface="Arial" pitchFamily="34" charset="0"/>
                  </a:rPr>
                  <a:t>× </a:t>
                </a:r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50239" name="Line 47"/>
              <p:cNvSpPr>
                <a:spLocks noChangeAspect="1" noChangeShapeType="1"/>
              </p:cNvSpPr>
              <p:nvPr/>
            </p:nvSpPr>
            <p:spPr bwMode="auto">
              <a:xfrm>
                <a:off x="1501" y="2321"/>
                <a:ext cx="84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40" name="Line 48"/>
              <p:cNvSpPr>
                <a:spLocks noChangeAspect="1" noChangeShapeType="1"/>
              </p:cNvSpPr>
              <p:nvPr/>
            </p:nvSpPr>
            <p:spPr bwMode="auto">
              <a:xfrm>
                <a:off x="2345" y="2005"/>
                <a:ext cx="2" cy="10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41" name="Line 49"/>
              <p:cNvSpPr>
                <a:spLocks noChangeAspect="1" noChangeShapeType="1"/>
              </p:cNvSpPr>
              <p:nvPr/>
            </p:nvSpPr>
            <p:spPr bwMode="auto">
              <a:xfrm flipH="1">
                <a:off x="3099" y="2215"/>
                <a:ext cx="106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42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3424" y="2143"/>
                <a:ext cx="199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= </a:t>
                </a:r>
                <a:endParaRPr lang="en-US" sz="1600">
                  <a:cs typeface="Arial" pitchFamily="34" charset="0"/>
                </a:endParaRPr>
              </a:p>
            </p:txBody>
          </p:sp>
          <p:grpSp>
            <p:nvGrpSpPr>
              <p:cNvPr id="50243" name="Group 51"/>
              <p:cNvGrpSpPr>
                <a:grpSpLocks/>
              </p:cNvGrpSpPr>
              <p:nvPr/>
            </p:nvGrpSpPr>
            <p:grpSpPr bwMode="auto">
              <a:xfrm>
                <a:off x="2583" y="2041"/>
                <a:ext cx="389" cy="348"/>
                <a:chOff x="3435" y="821"/>
                <a:chExt cx="421" cy="354"/>
              </a:xfrm>
            </p:grpSpPr>
            <p:sp>
              <p:nvSpPr>
                <p:cNvPr id="5024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435" y="821"/>
                  <a:ext cx="244" cy="0"/>
                </a:xfrm>
                <a:prstGeom prst="line">
                  <a:avLst/>
                </a:prstGeom>
                <a:noFill/>
                <a:ln w="238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/>
                </a:p>
              </p:txBody>
            </p:sp>
            <p:sp>
              <p:nvSpPr>
                <p:cNvPr id="50245" name="Line 53"/>
                <p:cNvSpPr>
                  <a:spLocks noChangeShapeType="1"/>
                </p:cNvSpPr>
                <p:nvPr/>
              </p:nvSpPr>
              <p:spPr bwMode="auto">
                <a:xfrm>
                  <a:off x="3436" y="823"/>
                  <a:ext cx="0" cy="352"/>
                </a:xfrm>
                <a:prstGeom prst="line">
                  <a:avLst/>
                </a:prstGeom>
                <a:noFill/>
                <a:ln w="238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/>
                </a:p>
              </p:txBody>
            </p:sp>
            <p:sp>
              <p:nvSpPr>
                <p:cNvPr id="50246" name="Arc 54"/>
                <p:cNvSpPr>
                  <a:spLocks/>
                </p:cNvSpPr>
                <p:nvPr/>
              </p:nvSpPr>
              <p:spPr bwMode="auto">
                <a:xfrm>
                  <a:off x="3679" y="821"/>
                  <a:ext cx="177" cy="1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38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/>
                </a:p>
              </p:txBody>
            </p:sp>
            <p:sp>
              <p:nvSpPr>
                <p:cNvPr id="50247" name="Arc 55"/>
                <p:cNvSpPr>
                  <a:spLocks/>
                </p:cNvSpPr>
                <p:nvPr/>
              </p:nvSpPr>
              <p:spPr bwMode="auto">
                <a:xfrm flipV="1">
                  <a:off x="3679" y="997"/>
                  <a:ext cx="177" cy="1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38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/>
                </a:p>
              </p:txBody>
            </p:sp>
            <p:sp>
              <p:nvSpPr>
                <p:cNvPr id="50248" name="Line 56"/>
                <p:cNvSpPr>
                  <a:spLocks noChangeShapeType="1"/>
                </p:cNvSpPr>
                <p:nvPr/>
              </p:nvSpPr>
              <p:spPr bwMode="auto">
                <a:xfrm>
                  <a:off x="3435" y="1173"/>
                  <a:ext cx="244" cy="0"/>
                </a:xfrm>
                <a:prstGeom prst="line">
                  <a:avLst/>
                </a:prstGeom>
                <a:noFill/>
                <a:ln w="238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/>
                </a:p>
              </p:txBody>
            </p:sp>
          </p:grpSp>
        </p:grpSp>
        <p:sp>
          <p:nvSpPr>
            <p:cNvPr id="50194" name="Line 58"/>
            <p:cNvSpPr>
              <a:spLocks noChangeShapeType="1"/>
            </p:cNvSpPr>
            <p:nvPr/>
          </p:nvSpPr>
          <p:spPr bwMode="auto">
            <a:xfrm>
              <a:off x="5943600" y="4343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5" name="Line 59"/>
            <p:cNvSpPr>
              <a:spLocks noChangeShapeType="1"/>
            </p:cNvSpPr>
            <p:nvPr/>
          </p:nvSpPr>
          <p:spPr bwMode="auto">
            <a:xfrm flipH="1">
              <a:off x="5867400" y="4572000"/>
              <a:ext cx="76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6" name="Line 60"/>
            <p:cNvSpPr>
              <a:spLocks noChangeShapeType="1"/>
            </p:cNvSpPr>
            <p:nvPr/>
          </p:nvSpPr>
          <p:spPr bwMode="auto">
            <a:xfrm>
              <a:off x="5867400" y="4572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7" name="Line 61"/>
            <p:cNvSpPr>
              <a:spLocks noChangeShapeType="1"/>
            </p:cNvSpPr>
            <p:nvPr/>
          </p:nvSpPr>
          <p:spPr bwMode="auto">
            <a:xfrm>
              <a:off x="5867400" y="4800600"/>
              <a:ext cx="76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8" name="Line 62"/>
            <p:cNvSpPr>
              <a:spLocks noChangeShapeType="1"/>
            </p:cNvSpPr>
            <p:nvPr/>
          </p:nvSpPr>
          <p:spPr bwMode="auto">
            <a:xfrm>
              <a:off x="5943600" y="4800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9" name="Line 63"/>
            <p:cNvSpPr>
              <a:spLocks noChangeShapeType="1"/>
            </p:cNvSpPr>
            <p:nvPr/>
          </p:nvSpPr>
          <p:spPr bwMode="auto">
            <a:xfrm>
              <a:off x="5791200" y="50292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0" name="Line 64"/>
            <p:cNvSpPr>
              <a:spLocks noChangeShapeType="1"/>
            </p:cNvSpPr>
            <p:nvPr/>
          </p:nvSpPr>
          <p:spPr bwMode="auto">
            <a:xfrm>
              <a:off x="5821363" y="51054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1" name="Line 65"/>
            <p:cNvSpPr>
              <a:spLocks noChangeShapeType="1"/>
            </p:cNvSpPr>
            <p:nvPr/>
          </p:nvSpPr>
          <p:spPr bwMode="auto">
            <a:xfrm>
              <a:off x="5867400" y="51816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2" name="Line 66"/>
            <p:cNvSpPr>
              <a:spLocks noChangeShapeType="1"/>
            </p:cNvSpPr>
            <p:nvPr/>
          </p:nvSpPr>
          <p:spPr bwMode="auto">
            <a:xfrm>
              <a:off x="5791200" y="45720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3" name="Line 67"/>
            <p:cNvSpPr>
              <a:spLocks noChangeShapeType="1"/>
            </p:cNvSpPr>
            <p:nvPr/>
          </p:nvSpPr>
          <p:spPr bwMode="auto">
            <a:xfrm>
              <a:off x="5638800" y="467995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4" name="Text Box 68"/>
            <p:cNvSpPr txBox="1">
              <a:spLocks noChangeArrowheads="1"/>
            </p:cNvSpPr>
            <p:nvPr/>
          </p:nvSpPr>
          <p:spPr bwMode="auto">
            <a:xfrm>
              <a:off x="5715000" y="4038600"/>
              <a:ext cx="4016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cs typeface="Arial" pitchFamily="34" charset="0"/>
                </a:rPr>
                <a:t>2V</a:t>
              </a:r>
            </a:p>
          </p:txBody>
        </p:sp>
        <p:sp>
          <p:nvSpPr>
            <p:cNvPr id="50205" name="Line 69"/>
            <p:cNvSpPr>
              <a:spLocks noChangeShapeType="1"/>
            </p:cNvSpPr>
            <p:nvPr/>
          </p:nvSpPr>
          <p:spPr bwMode="auto">
            <a:xfrm>
              <a:off x="5943600" y="44958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6" name="Text Box 70"/>
            <p:cNvSpPr txBox="1">
              <a:spLocks noChangeArrowheads="1"/>
            </p:cNvSpPr>
            <p:nvPr/>
          </p:nvSpPr>
          <p:spPr bwMode="auto">
            <a:xfrm>
              <a:off x="5257800" y="4495800"/>
              <a:ext cx="4159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cs typeface="Arial" pitchFamily="34" charset="0"/>
                </a:rPr>
                <a:t> IN</a:t>
              </a:r>
            </a:p>
          </p:txBody>
        </p:sp>
        <p:sp>
          <p:nvSpPr>
            <p:cNvPr id="50207" name="Text Box 71"/>
            <p:cNvSpPr txBox="1">
              <a:spLocks noChangeArrowheads="1"/>
            </p:cNvSpPr>
            <p:nvPr/>
          </p:nvSpPr>
          <p:spPr bwMode="auto">
            <a:xfrm>
              <a:off x="6248400" y="4343400"/>
              <a:ext cx="5937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cs typeface="Arial" pitchFamily="34" charset="0"/>
                </a:rPr>
                <a:t>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D9BF2-DDA0-4C23-AF09-AE2F6832EBD9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Εισαγωγή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4876800"/>
          </a:xfrm>
          <a:prstGeom prst="roundRect">
            <a:avLst>
              <a:gd name="adj" fmla="val 12477"/>
            </a:avLst>
          </a:prstGeom>
          <a:noFill/>
        </p:spPr>
        <p:txBody>
          <a:bodyPr lIns="90488" tIns="44450" rIns="90488" bIns="44450"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Αυτό το μάθημα εξηγεί π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ώ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ς δουλεύουν οι Η/Υ ...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Τι σημαίνει όμως ένας «Η/Υ»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Διαφορετικοί τύποι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επιτραπέζιοι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διακομιστές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servers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ενσωματωμένοι Η/Υ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embedded devices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Διαφορετικές χρήσεις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αυτοκίνητα, κινητά, γραφικά,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genomics…</a:t>
            </a:r>
          </a:p>
          <a:p>
            <a:pPr lvl="1" eaLnBrk="1" hangingPunct="1"/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Διαφορετικοί κατασκευαστές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 Intel, Apple, IBM, Microsoft, Sun…</a:t>
            </a:r>
          </a:p>
          <a:p>
            <a:pPr lvl="1" eaLnBrk="1" hangingPunct="1"/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Διαφορετικές τεχνολογίες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κόστος παραγωγής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1">
              <a:lnSpc>
                <a:spcPct val="110000"/>
              </a:lnSpc>
              <a:spcBef>
                <a:spcPct val="30000"/>
              </a:spcBef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Κύκλος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Ροή) Κατασκευής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VLSI (2)  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010F6-48D7-4A07-8080-B91BAEF71DC4}" type="slidenum">
              <a:rPr lang="en-US"/>
              <a:pPr>
                <a:defRPr/>
              </a:pPr>
              <a:t>40</a:t>
            </a:fld>
            <a:endParaRPr lang="en-US"/>
          </a:p>
        </p:txBody>
      </p:sp>
      <p:pic>
        <p:nvPicPr>
          <p:cNvPr id="51204" name="Picture 5" descr="15~Figure_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52600"/>
            <a:ext cx="7310438" cy="3957638"/>
          </a:xfrm>
          <a:noFill/>
        </p:spPr>
      </p:pic>
      <p:sp>
        <p:nvSpPr>
          <p:cNvPr id="2" name="Rectangle 1" descr="VLSI"/>
          <p:cNvSpPr/>
          <p:nvPr/>
        </p:nvSpPr>
        <p:spPr>
          <a:xfrm>
            <a:off x="6705600" y="2133600"/>
            <a:ext cx="16002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AFC41E-F93B-48A5-A058-1E6EC0823780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Αγορά...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graphicFrame>
        <p:nvGraphicFramePr>
          <p:cNvPr id="17413" name="Object 5" descr="η αγορά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693382"/>
              </p:ext>
            </p:extLst>
          </p:nvPr>
        </p:nvGraphicFramePr>
        <p:xfrm>
          <a:off x="533400" y="1636713"/>
          <a:ext cx="7234238" cy="430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Chart" r:id="rId4" imgW="6391359" imgH="3800543" progId="MSGraph.Chart.8">
                  <p:embed followColorScheme="full"/>
                </p:oleObj>
              </mc:Choice>
              <mc:Fallback>
                <p:oleObj name="Chart" r:id="rId4" imgW="6391359" imgH="3800543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36713"/>
                        <a:ext cx="7234238" cy="430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A8FA93-61FE-4E96-AC15-E9D35806BEAD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Αγορά...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</p:txBody>
      </p:sp>
      <p:graphicFrame>
        <p:nvGraphicFramePr>
          <p:cNvPr id="52229" name="Object 5" descr="η αγορά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480920"/>
              </p:ext>
            </p:extLst>
          </p:nvPr>
        </p:nvGraphicFramePr>
        <p:xfrm>
          <a:off x="392113" y="976313"/>
          <a:ext cx="8466137" cy="488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Chart" r:id="rId4" imgW="6591233" imgH="3800543" progId="MSGraph.Chart.8">
                  <p:embed followColorScheme="full"/>
                </p:oleObj>
              </mc:Choice>
              <mc:Fallback>
                <p:oleObj name="Chart" r:id="rId4" imgW="6591233" imgH="3800543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3" y="976313"/>
                        <a:ext cx="8466137" cy="488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6"/>
          <p:cNvSpPr txBox="1">
            <a:spLocks noChangeArrowheads="1"/>
          </p:cNvSpPr>
          <p:nvPr/>
        </p:nvSpPr>
        <p:spPr bwMode="auto">
          <a:xfrm rot="-5400000">
            <a:off x="-1274762" y="2935287"/>
            <a:ext cx="33718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latin typeface="Arial" pitchFamily="34" charset="0"/>
                <a:cs typeface="Arial" pitchFamily="34" charset="0"/>
              </a:rPr>
              <a:t>Millions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Processors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24DFC-7B03-4E29-8F3F-70F008128745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Αγορά...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458200" cy="3129062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Microprocessor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μικροεπεξεργαστής):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χωρητικότητα υλικού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αυξάνεται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30%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 χρόνο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	2x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κάθε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1.5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χρόνο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ClockCycle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ClockRate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1 GHz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ClockRate</a:t>
            </a:r>
            <a:r>
              <a:rPr lang="en-US" dirty="0">
                <a:latin typeface="Arial" pitchFamily="34" charset="0"/>
                <a:cs typeface="Arial" pitchFamily="34" charset="0"/>
              </a:rPr>
              <a:t> = 1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nsec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ClockCycle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4 GHz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ClockRate</a:t>
            </a:r>
            <a:r>
              <a:rPr lang="en-US" dirty="0">
                <a:latin typeface="Arial" pitchFamily="34" charset="0"/>
                <a:cs typeface="Arial" pitchFamily="34" charset="0"/>
              </a:rPr>
              <a:t> = 250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psec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ClockCycle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24DFC-7B03-4E29-8F3F-70F008128745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Αγορά...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(4)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458200" cy="2538131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(μνήμη):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DRAM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χωρητικότητα: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2x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κάθε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χρόνια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ταχύτητα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1.5x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κάθε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χρόνια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 per bit:	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μειώνεται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25%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χρόνο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Χωρη/τα Δίσκου: αυξάνεται 60% το χρόνο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D6120E-D55D-4F26-BC8E-4FDF4BCDF536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53251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Ιστορική Αναδρομή...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2" name="Picture 5" descr="f01-12-P37449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752600"/>
            <a:ext cx="8839200" cy="3306763"/>
          </a:xfrm>
          <a:noFill/>
        </p:spPr>
      </p:pic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1905000" y="5181600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AU" sz="2400" b="1" dirty="0">
                <a:latin typeface="Arial" pitchFamily="34" charset="0"/>
                <a:cs typeface="Arial" pitchFamily="34" charset="0"/>
              </a:rPr>
              <a:t>DRAM capacity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435AB-77D6-446B-88CD-0F6CFD203233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Αγορά...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(5)</a:t>
            </a:r>
          </a:p>
        </p:txBody>
      </p:sp>
      <p:sp>
        <p:nvSpPr>
          <p:cNvPr id="5427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686800" cy="2525820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Στόχος παραγωγής για ένα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workstation: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κόστος στον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processor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κόστος στην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μνήμη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(minimum memory size)</a:t>
            </a: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 υπόλοιπο σε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I/O devices, power supplies, box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η αγορά"/>
          <p:cNvGrpSpPr/>
          <p:nvPr/>
        </p:nvGrpSpPr>
        <p:grpSpPr>
          <a:xfrm>
            <a:off x="2133600" y="3429000"/>
            <a:ext cx="5143500" cy="2857500"/>
            <a:chOff x="2133600" y="3429000"/>
            <a:chExt cx="5143500" cy="2857500"/>
          </a:xfrm>
        </p:grpSpPr>
        <p:sp>
          <p:nvSpPr>
            <p:cNvPr id="57350" name="Rectangle 6"/>
            <p:cNvSpPr>
              <a:spLocks noChangeArrowheads="1"/>
            </p:cNvSpPr>
            <p:nvPr/>
          </p:nvSpPr>
          <p:spPr bwMode="auto">
            <a:xfrm>
              <a:off x="2133600" y="3429000"/>
              <a:ext cx="5143500" cy="28575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57351" name="Rectangle 7"/>
            <p:cNvSpPr>
              <a:spLocks noChangeArrowheads="1"/>
            </p:cNvSpPr>
            <p:nvPr/>
          </p:nvSpPr>
          <p:spPr bwMode="auto">
            <a:xfrm>
              <a:off x="2209800" y="3835400"/>
              <a:ext cx="1460500" cy="21971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54279" name="Rectangle 8"/>
            <p:cNvSpPr>
              <a:spLocks noChangeArrowheads="1"/>
            </p:cNvSpPr>
            <p:nvPr/>
          </p:nvSpPr>
          <p:spPr bwMode="auto">
            <a:xfrm>
              <a:off x="2241550" y="3962400"/>
              <a:ext cx="1384300" cy="284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 CPU</a:t>
              </a:r>
            </a:p>
          </p:txBody>
        </p:sp>
        <p:sp>
          <p:nvSpPr>
            <p:cNvPr id="57353" name="Rectangle 9"/>
            <p:cNvSpPr>
              <a:spLocks noChangeArrowheads="1"/>
            </p:cNvSpPr>
            <p:nvPr/>
          </p:nvSpPr>
          <p:spPr bwMode="auto">
            <a:xfrm>
              <a:off x="3860800" y="3835400"/>
              <a:ext cx="1333500" cy="22225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5359400" y="3835400"/>
              <a:ext cx="1333500" cy="22225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54282" name="Rectangle 11"/>
            <p:cNvSpPr>
              <a:spLocks noChangeArrowheads="1"/>
            </p:cNvSpPr>
            <p:nvPr/>
          </p:nvSpPr>
          <p:spPr bwMode="auto">
            <a:xfrm>
              <a:off x="2463800" y="3517900"/>
              <a:ext cx="1206500" cy="284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Computer</a:t>
              </a:r>
            </a:p>
          </p:txBody>
        </p:sp>
        <p:sp>
          <p:nvSpPr>
            <p:cNvPr id="57356" name="AutoShape 12"/>
            <p:cNvSpPr>
              <a:spLocks noChangeArrowheads="1"/>
            </p:cNvSpPr>
            <p:nvPr/>
          </p:nvSpPr>
          <p:spPr bwMode="auto">
            <a:xfrm>
              <a:off x="2413000" y="4521200"/>
              <a:ext cx="1079500" cy="596900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57357" name="AutoShape 13"/>
            <p:cNvSpPr>
              <a:spLocks noChangeArrowheads="1"/>
            </p:cNvSpPr>
            <p:nvPr/>
          </p:nvSpPr>
          <p:spPr bwMode="auto">
            <a:xfrm>
              <a:off x="2413000" y="5283200"/>
              <a:ext cx="1079500" cy="596900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54285" name="Rectangle 14"/>
            <p:cNvSpPr>
              <a:spLocks noChangeArrowheads="1"/>
            </p:cNvSpPr>
            <p:nvPr/>
          </p:nvSpPr>
          <p:spPr bwMode="auto">
            <a:xfrm>
              <a:off x="2463800" y="4686300"/>
              <a:ext cx="939800" cy="284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Control</a:t>
              </a:r>
            </a:p>
          </p:txBody>
        </p:sp>
        <p:sp>
          <p:nvSpPr>
            <p:cNvPr id="54286" name="Rectangle 15"/>
            <p:cNvSpPr>
              <a:spLocks noChangeArrowheads="1"/>
            </p:cNvSpPr>
            <p:nvPr/>
          </p:nvSpPr>
          <p:spPr bwMode="auto">
            <a:xfrm>
              <a:off x="2406650" y="5448300"/>
              <a:ext cx="1104900" cy="284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Datapath</a:t>
              </a:r>
            </a:p>
          </p:txBody>
        </p:sp>
        <p:sp>
          <p:nvSpPr>
            <p:cNvPr id="54287" name="Rectangle 16"/>
            <p:cNvSpPr>
              <a:spLocks noChangeArrowheads="1"/>
            </p:cNvSpPr>
            <p:nvPr/>
          </p:nvSpPr>
          <p:spPr bwMode="auto">
            <a:xfrm>
              <a:off x="3937000" y="4025900"/>
              <a:ext cx="1003300" cy="284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Memory</a:t>
              </a:r>
            </a:p>
          </p:txBody>
        </p:sp>
        <p:sp>
          <p:nvSpPr>
            <p:cNvPr id="54288" name="Rectangle 17"/>
            <p:cNvSpPr>
              <a:spLocks noChangeArrowheads="1"/>
            </p:cNvSpPr>
            <p:nvPr/>
          </p:nvSpPr>
          <p:spPr bwMode="auto">
            <a:xfrm>
              <a:off x="5486400" y="4025900"/>
              <a:ext cx="990600" cy="284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Devices</a:t>
              </a:r>
            </a:p>
          </p:txBody>
        </p:sp>
        <p:sp>
          <p:nvSpPr>
            <p:cNvPr id="57362" name="AutoShape 18"/>
            <p:cNvSpPr>
              <a:spLocks noChangeArrowheads="1"/>
            </p:cNvSpPr>
            <p:nvPr/>
          </p:nvSpPr>
          <p:spPr bwMode="auto">
            <a:xfrm>
              <a:off x="5486400" y="4572000"/>
              <a:ext cx="1079500" cy="596900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57363" name="AutoShape 19"/>
            <p:cNvSpPr>
              <a:spLocks noChangeArrowheads="1"/>
            </p:cNvSpPr>
            <p:nvPr/>
          </p:nvSpPr>
          <p:spPr bwMode="auto">
            <a:xfrm>
              <a:off x="5486400" y="5334000"/>
              <a:ext cx="1079500" cy="596900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54291" name="Rectangle 20"/>
            <p:cNvSpPr>
              <a:spLocks noChangeArrowheads="1"/>
            </p:cNvSpPr>
            <p:nvPr/>
          </p:nvSpPr>
          <p:spPr bwMode="auto">
            <a:xfrm>
              <a:off x="5537200" y="4737100"/>
              <a:ext cx="685800" cy="284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Input</a:t>
              </a:r>
            </a:p>
          </p:txBody>
        </p:sp>
        <p:sp>
          <p:nvSpPr>
            <p:cNvPr id="54292" name="Rectangle 21"/>
            <p:cNvSpPr>
              <a:spLocks noChangeArrowheads="1"/>
            </p:cNvSpPr>
            <p:nvPr/>
          </p:nvSpPr>
          <p:spPr bwMode="auto">
            <a:xfrm>
              <a:off x="5537200" y="5499100"/>
              <a:ext cx="876300" cy="284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Output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D7095-AD13-4B60-AFD0-18556018C437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Αγορά...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(6)</a:t>
            </a:r>
          </a:p>
        </p:txBody>
      </p:sp>
      <p:pic>
        <p:nvPicPr>
          <p:cNvPr id="55300" name="Picture 5" descr="f01-01-P37449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828800"/>
            <a:ext cx="5945188" cy="4824413"/>
          </a:xfrm>
          <a:noFill/>
        </p:spPr>
      </p:pic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685800" y="1169988"/>
            <a:ext cx="56885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Πωλήσεις μικροεπεξεργαστών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CC70D-9878-4818-9EAA-5A900F533626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pic>
        <p:nvPicPr>
          <p:cNvPr id="56324" name="Picture 3" descr="11~figur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36337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4" descr="12~figure_1"/>
          <p:cNvPicPr>
            <a:picLocks noChangeAspect="1" noChangeArrowheads="1"/>
          </p:cNvPicPr>
          <p:nvPr/>
        </p:nvPicPr>
        <p:blipFill rotWithShape="1">
          <a:blip r:embed="rId4" cstate="print"/>
          <a:srcRect l="-1760" t="-385" r="50432" b="62971"/>
          <a:stretch/>
        </p:blipFill>
        <p:spPr bwMode="auto">
          <a:xfrm>
            <a:off x="4968000" y="1404000"/>
            <a:ext cx="3996000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84234-80CB-42B2-AC95-0A20FB3DBA94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</a:p>
        </p:txBody>
      </p:sp>
      <p:pic>
        <p:nvPicPr>
          <p:cNvPr id="57348" name="Picture 3" descr="10~figure_1"/>
          <p:cNvPicPr>
            <a:picLocks noChangeAspect="1" noChangeArrowheads="1"/>
          </p:cNvPicPr>
          <p:nvPr/>
        </p:nvPicPr>
        <p:blipFill rotWithShape="1">
          <a:blip r:embed="rId3" cstate="print"/>
          <a:srcRect l="1" t="-2" r="34120" b="38959"/>
          <a:stretch/>
        </p:blipFill>
        <p:spPr bwMode="auto">
          <a:xfrm>
            <a:off x="4987925" y="1371600"/>
            <a:ext cx="3240000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4" descr="09~figure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371600"/>
            <a:ext cx="31702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792BC4-957E-4CEC-885F-4DB2F8CA37D7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Γιατί Αρχιτεκτονική Η/Υ;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228600" y="1143000"/>
            <a:ext cx="8686800" cy="4800600"/>
          </a:xfrm>
          <a:prstGeom prst="roundRect">
            <a:avLst>
              <a:gd name="adj" fmla="val 12477"/>
            </a:avLst>
          </a:prstGeom>
          <a:noFill/>
          <a:ln w="9525">
            <a:noFill/>
            <a:round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lnSpc>
                <a:spcPct val="110000"/>
              </a:lnSpc>
              <a:spcBef>
                <a:spcPct val="30000"/>
              </a:spcBef>
              <a:buFontTx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Γιατί λέτε ότι γνωρίζετε την επιστήμη των Η/Υ....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30000"/>
              </a:spcBef>
              <a:buFontTx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Γιατί πρέπει να γράψετε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άλλους και να προμηθευτείτε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για το λογισμικό αυτό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software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και το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μαζί καθορίζουν την </a:t>
            </a:r>
            <a:r>
              <a:rPr lang="el-GR" sz="3200" i="1" dirty="0"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ενός συστήματος: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30000"/>
              </a:spcBef>
              <a:buFontTx/>
              <a:buChar char="–"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Ο αλγόριθμος καθορίζει τον μέγεθος του προβλήματος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30000"/>
              </a:spcBef>
              <a:buFontTx/>
              <a:buChar char="–"/>
            </a:pPr>
            <a:endParaRPr lang="en-US" sz="2400" dirty="0">
              <a:cs typeface="Arial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30000"/>
              </a:spcBef>
              <a:buFontTx/>
              <a:buChar char="–"/>
            </a:pPr>
            <a:endParaRPr lang="en-US" sz="2800" i="1" dirty="0"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SuperSPARC</a:t>
            </a:r>
            <a:r>
              <a:rPr lang="en-US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TMS390Z50</a:t>
            </a:r>
            <a:br>
              <a:rPr lang="en-US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SPARCstation20</a:t>
            </a:r>
          </a:p>
        </p:txBody>
      </p:sp>
      <p:pic>
        <p:nvPicPr>
          <p:cNvPr id="10242" name="Picture 2" descr="SuperSp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" y="1905000"/>
            <a:ext cx="8283575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772400" cy="1143000"/>
          </a:xfrm>
        </p:spPr>
        <p:txBody>
          <a:bodyPr/>
          <a:lstStyle/>
          <a:p>
            <a:r>
              <a:rPr lang="en-US" dirty="0" smtClean="0"/>
              <a:t>Apple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7679E-33AC-46E8-991B-7BD93013B65E}" type="slidenum">
              <a:rPr lang="en-US"/>
              <a:pPr>
                <a:defRPr/>
              </a:pPr>
              <a:t>51</a:t>
            </a:fld>
            <a:endParaRPr lang="en-US"/>
          </a:p>
        </p:txBody>
      </p:sp>
      <p:pic>
        <p:nvPicPr>
          <p:cNvPr id="59396" name="Picture 5" descr="iPhone1_High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t="2623" b="261"/>
          <a:stretch/>
        </p:blipFill>
        <p:spPr>
          <a:xfrm>
            <a:off x="3090863" y="66675"/>
            <a:ext cx="6053137" cy="6661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5EE8D-2E6A-45F6-A614-D2D0F63AB3CA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AMD Barcelona: 4 processor cores</a:t>
            </a:r>
          </a:p>
        </p:txBody>
      </p:sp>
      <p:pic>
        <p:nvPicPr>
          <p:cNvPr id="60421" name="Picture 6" descr="f01-09-P3744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8604250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A1D58-1ABB-4478-92A7-50BD222A3742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Σύνοψη Μαθήματος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686800" cy="5029200"/>
          </a:xfrm>
        </p:spPr>
        <p:txBody>
          <a:bodyPr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Οι βασικές αρχές της Αρχιτεκτονικής Η/Υ: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datapath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single issue pipelined, superscalar, VLIW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ιεραρχία μνήμης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cache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πρωτόκολλα)</a:t>
            </a: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Ι/Ο</a:t>
            </a: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πολυεπεξεργαστικά συστήματα &amp; δίκτυα</a:t>
            </a:r>
            <a:endParaRPr lang="el-G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A1D58-1ABB-4478-92A7-50BD222A3742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Σύνοψη Μαθήματος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686800" cy="5029200"/>
          </a:xfrm>
        </p:spPr>
        <p:txBody>
          <a:bodyPr/>
          <a:lstStyle/>
          <a:p>
            <a:pPr eaLnBrk="1" hangingPunct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Να μάθουμε να σχεδιάζουμε μικροεπεξεργαστικά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VLSI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συστήματα σε γλώσσα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VHDL</a:t>
            </a:r>
          </a:p>
          <a:p>
            <a:pPr eaLnBrk="1" hangingPunct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Αντίληψη της σχέσης μεταξύ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software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Σχεδίαση για βέλτιστη απόδοση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82589-45E0-4623-A247-7F1E737896FD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Ύλη @</a:t>
            </a:r>
            <a:r>
              <a:rPr lang="en-CA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l-GR" baseline="30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έκδοση</a:t>
            </a:r>
            <a:endParaRPr lang="en-US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8" name="Text Box 3"/>
          <p:cNvSpPr txBox="1">
            <a:spLocks noChangeArrowheads="1"/>
          </p:cNvSpPr>
          <p:nvPr/>
        </p:nvSpPr>
        <p:spPr bwMode="auto">
          <a:xfrm>
            <a:off x="1355725" y="2708275"/>
            <a:ext cx="24995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Κεφάλαιο 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Ύλη @ 4</a:t>
            </a:r>
            <a:r>
              <a:rPr lang="el-GR" baseline="30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έκδοση</a:t>
            </a:r>
            <a:endParaRPr lang="en-US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1.1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ED7C71-11AF-4AF6-88FE-26FE4615E221}" type="slidenum">
              <a:rPr lang="en-US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95D6A4-B19F-4701-A9F3-52D0A306D53B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528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Ανασκόπηση ...</a:t>
            </a:r>
            <a:endParaRPr lang="en-US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8001000" cy="41148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Λογικές Πύλες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Στοιχεία Μνήμης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Δομικές βαθμίδες Συνδιαστικών και Ακολουθιακών κυκλωμάτων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Κύκλος Σχεδίασης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Very Large Scale of Integration (VLSI)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ολοκληρωμένων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Field Programmable Gate Arrays (FPGAs)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l-GR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52583-360B-4A04-A01C-724AF356DE66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65581" name="Rectangle 107"/>
          <p:cNvSpPr>
            <a:spLocks noChangeArrowheads="1"/>
          </p:cNvSpPr>
          <p:nvPr/>
        </p:nvSpPr>
        <p:spPr bwMode="auto">
          <a:xfrm>
            <a:off x="2106613" y="6213475"/>
            <a:ext cx="1603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l-G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el-G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πύλη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85" name="Line 122" descr="Λογικές Πύλες"/>
          <p:cNvSpPr>
            <a:spLocks noChangeShapeType="1"/>
          </p:cNvSpPr>
          <p:nvPr/>
        </p:nvSpPr>
        <p:spPr bwMode="auto">
          <a:xfrm>
            <a:off x="6781800" y="12954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5586" name="Text Box 123"/>
          <p:cNvSpPr txBox="1">
            <a:spLocks noChangeArrowheads="1"/>
          </p:cNvSpPr>
          <p:nvPr/>
        </p:nvSpPr>
        <p:spPr bwMode="auto">
          <a:xfrm>
            <a:off x="5943600" y="1295400"/>
            <a:ext cx="23618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x1  x2    x1 AND x2</a:t>
            </a:r>
          </a:p>
          <a:p>
            <a:pPr marL="457200" indent="-457200">
              <a:lnSpc>
                <a:spcPct val="3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0    0             0</a:t>
            </a:r>
          </a:p>
          <a:p>
            <a:pPr marL="457200" indent="-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0    1             0</a:t>
            </a:r>
          </a:p>
          <a:p>
            <a:pPr marL="457200" indent="-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1    0             0</a:t>
            </a:r>
          </a:p>
          <a:p>
            <a:pPr marL="457200" indent="-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1    1             1</a:t>
            </a:r>
          </a:p>
        </p:txBody>
      </p:sp>
      <p:sp>
        <p:nvSpPr>
          <p:cNvPr id="65591" name="Line 128" descr="Λογικές Πύλες"/>
          <p:cNvSpPr>
            <a:spLocks noChangeShapeType="1"/>
          </p:cNvSpPr>
          <p:nvPr/>
        </p:nvSpPr>
        <p:spPr bwMode="auto">
          <a:xfrm>
            <a:off x="6934200" y="5486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grpSp>
        <p:nvGrpSpPr>
          <p:cNvPr id="2" name="Group 1" descr="Λογικές Πύλες"/>
          <p:cNvGrpSpPr/>
          <p:nvPr/>
        </p:nvGrpSpPr>
        <p:grpSpPr>
          <a:xfrm>
            <a:off x="1905000" y="1612900"/>
            <a:ext cx="6478806" cy="4895850"/>
            <a:chOff x="1905000" y="1612900"/>
            <a:chExt cx="6478806" cy="4895850"/>
          </a:xfrm>
        </p:grpSpPr>
        <p:sp>
          <p:nvSpPr>
            <p:cNvPr id="65539" name="Line 4"/>
            <p:cNvSpPr>
              <a:spLocks noChangeShapeType="1"/>
            </p:cNvSpPr>
            <p:nvPr/>
          </p:nvSpPr>
          <p:spPr bwMode="auto">
            <a:xfrm>
              <a:off x="2193925" y="4013200"/>
              <a:ext cx="314325" cy="0"/>
            </a:xfrm>
            <a:prstGeom prst="line">
              <a:avLst/>
            </a:prstGeom>
            <a:noFill/>
            <a:ln w="207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40" name="Line 5"/>
            <p:cNvSpPr>
              <a:spLocks noChangeShapeType="1"/>
            </p:cNvSpPr>
            <p:nvPr/>
          </p:nvSpPr>
          <p:spPr bwMode="auto">
            <a:xfrm>
              <a:off x="2193925" y="4217988"/>
              <a:ext cx="314325" cy="1587"/>
            </a:xfrm>
            <a:prstGeom prst="line">
              <a:avLst/>
            </a:prstGeom>
            <a:noFill/>
            <a:ln w="207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41" name="Line 6"/>
            <p:cNvSpPr>
              <a:spLocks noChangeShapeType="1"/>
            </p:cNvSpPr>
            <p:nvPr/>
          </p:nvSpPr>
          <p:spPr bwMode="auto">
            <a:xfrm flipH="1">
              <a:off x="3098800" y="4122738"/>
              <a:ext cx="146050" cy="1587"/>
            </a:xfrm>
            <a:prstGeom prst="line">
              <a:avLst/>
            </a:prstGeom>
            <a:noFill/>
            <a:ln w="207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42" name="Freeform 7"/>
            <p:cNvSpPr>
              <a:spLocks/>
            </p:cNvSpPr>
            <p:nvPr/>
          </p:nvSpPr>
          <p:spPr bwMode="auto">
            <a:xfrm>
              <a:off x="2476500" y="3935413"/>
              <a:ext cx="628650" cy="187325"/>
            </a:xfrm>
            <a:custGeom>
              <a:avLst/>
              <a:gdLst>
                <a:gd name="T0" fmla="*/ 2147483647 w 791"/>
                <a:gd name="T1" fmla="*/ 0 h 316"/>
                <a:gd name="T2" fmla="*/ 2147483647 w 791"/>
                <a:gd name="T3" fmla="*/ 2147483647 h 316"/>
                <a:gd name="T4" fmla="*/ 2147483647 w 791"/>
                <a:gd name="T5" fmla="*/ 2147483647 h 316"/>
                <a:gd name="T6" fmla="*/ 2147483647 w 791"/>
                <a:gd name="T7" fmla="*/ 2147483647 h 316"/>
                <a:gd name="T8" fmla="*/ 2147483647 w 791"/>
                <a:gd name="T9" fmla="*/ 2147483647 h 316"/>
                <a:gd name="T10" fmla="*/ 2147483647 w 791"/>
                <a:gd name="T11" fmla="*/ 2147483647 h 316"/>
                <a:gd name="T12" fmla="*/ 2147483647 w 791"/>
                <a:gd name="T13" fmla="*/ 2147483647 h 316"/>
                <a:gd name="T14" fmla="*/ 2147483647 w 791"/>
                <a:gd name="T15" fmla="*/ 2147483647 h 316"/>
                <a:gd name="T16" fmla="*/ 2147483647 w 791"/>
                <a:gd name="T17" fmla="*/ 2147483647 h 316"/>
                <a:gd name="T18" fmla="*/ 2147483647 w 791"/>
                <a:gd name="T19" fmla="*/ 2147483647 h 316"/>
                <a:gd name="T20" fmla="*/ 2147483647 w 791"/>
                <a:gd name="T21" fmla="*/ 2147483647 h 316"/>
                <a:gd name="T22" fmla="*/ 2147483647 w 791"/>
                <a:gd name="T23" fmla="*/ 2147483647 h 316"/>
                <a:gd name="T24" fmla="*/ 2147483647 w 791"/>
                <a:gd name="T25" fmla="*/ 2147483647 h 316"/>
                <a:gd name="T26" fmla="*/ 2147483647 w 791"/>
                <a:gd name="T27" fmla="*/ 2147483647 h 316"/>
                <a:gd name="T28" fmla="*/ 2147483647 w 791"/>
                <a:gd name="T29" fmla="*/ 2147483647 h 316"/>
                <a:gd name="T30" fmla="*/ 2147483647 w 791"/>
                <a:gd name="T31" fmla="*/ 2147483647 h 316"/>
                <a:gd name="T32" fmla="*/ 2147483647 w 791"/>
                <a:gd name="T33" fmla="*/ 2147483647 h 316"/>
                <a:gd name="T34" fmla="*/ 2147483647 w 791"/>
                <a:gd name="T35" fmla="*/ 2147483647 h 316"/>
                <a:gd name="T36" fmla="*/ 2147483647 w 791"/>
                <a:gd name="T37" fmla="*/ 2147483647 h 316"/>
                <a:gd name="T38" fmla="*/ 2147483647 w 791"/>
                <a:gd name="T39" fmla="*/ 2147483647 h 316"/>
                <a:gd name="T40" fmla="*/ 2147483647 w 791"/>
                <a:gd name="T41" fmla="*/ 2147483647 h 316"/>
                <a:gd name="T42" fmla="*/ 2147483647 w 791"/>
                <a:gd name="T43" fmla="*/ 2147483647 h 316"/>
                <a:gd name="T44" fmla="*/ 2147483647 w 791"/>
                <a:gd name="T45" fmla="*/ 2147483647 h 316"/>
                <a:gd name="T46" fmla="*/ 2147483647 w 791"/>
                <a:gd name="T47" fmla="*/ 2147483647 h 316"/>
                <a:gd name="T48" fmla="*/ 2147483647 w 791"/>
                <a:gd name="T49" fmla="*/ 2147483647 h 316"/>
                <a:gd name="T50" fmla="*/ 2147483647 w 791"/>
                <a:gd name="T51" fmla="*/ 2147483647 h 316"/>
                <a:gd name="T52" fmla="*/ 2147483647 w 791"/>
                <a:gd name="T53" fmla="*/ 2147483647 h 316"/>
                <a:gd name="T54" fmla="*/ 2147483647 w 791"/>
                <a:gd name="T55" fmla="*/ 2147483647 h 316"/>
                <a:gd name="T56" fmla="*/ 2147483647 w 791"/>
                <a:gd name="T57" fmla="*/ 2147483647 h 316"/>
                <a:gd name="T58" fmla="*/ 2147483647 w 791"/>
                <a:gd name="T59" fmla="*/ 2147483647 h 316"/>
                <a:gd name="T60" fmla="*/ 2147483647 w 791"/>
                <a:gd name="T61" fmla="*/ 2147483647 h 316"/>
                <a:gd name="T62" fmla="*/ 2147483647 w 791"/>
                <a:gd name="T63" fmla="*/ 2147483647 h 316"/>
                <a:gd name="T64" fmla="*/ 2147483647 w 791"/>
                <a:gd name="T65" fmla="*/ 2147483647 h 316"/>
                <a:gd name="T66" fmla="*/ 2147483647 w 791"/>
                <a:gd name="T67" fmla="*/ 2147483647 h 316"/>
                <a:gd name="T68" fmla="*/ 2147483647 w 791"/>
                <a:gd name="T69" fmla="*/ 2147483647 h 316"/>
                <a:gd name="T70" fmla="*/ 2147483647 w 791"/>
                <a:gd name="T71" fmla="*/ 2147483647 h 316"/>
                <a:gd name="T72" fmla="*/ 2147483647 w 791"/>
                <a:gd name="T73" fmla="*/ 2147483647 h 316"/>
                <a:gd name="T74" fmla="*/ 2147483647 w 791"/>
                <a:gd name="T75" fmla="*/ 2147483647 h 316"/>
                <a:gd name="T76" fmla="*/ 2147483647 w 791"/>
                <a:gd name="T77" fmla="*/ 2147483647 h 316"/>
                <a:gd name="T78" fmla="*/ 2147483647 w 791"/>
                <a:gd name="T79" fmla="*/ 2147483647 h 316"/>
                <a:gd name="T80" fmla="*/ 2147483647 w 791"/>
                <a:gd name="T81" fmla="*/ 2147483647 h 316"/>
                <a:gd name="T82" fmla="*/ 2147483647 w 791"/>
                <a:gd name="T83" fmla="*/ 2147483647 h 316"/>
                <a:gd name="T84" fmla="*/ 2147483647 w 791"/>
                <a:gd name="T85" fmla="*/ 2147483647 h 316"/>
                <a:gd name="T86" fmla="*/ 2147483647 w 791"/>
                <a:gd name="T87" fmla="*/ 2147483647 h 316"/>
                <a:gd name="T88" fmla="*/ 2147483647 w 791"/>
                <a:gd name="T89" fmla="*/ 2147483647 h 316"/>
                <a:gd name="T90" fmla="*/ 2147483647 w 791"/>
                <a:gd name="T91" fmla="*/ 2147483647 h 316"/>
                <a:gd name="T92" fmla="*/ 2147483647 w 791"/>
                <a:gd name="T93" fmla="*/ 2147483647 h 316"/>
                <a:gd name="T94" fmla="*/ 2147483647 w 791"/>
                <a:gd name="T95" fmla="*/ 2147483647 h 316"/>
                <a:gd name="T96" fmla="*/ 2147483647 w 791"/>
                <a:gd name="T97" fmla="*/ 2147483647 h 316"/>
                <a:gd name="T98" fmla="*/ 2147483647 w 791"/>
                <a:gd name="T99" fmla="*/ 2147483647 h 316"/>
                <a:gd name="T100" fmla="*/ 2147483647 w 791"/>
                <a:gd name="T101" fmla="*/ 2147483647 h 316"/>
                <a:gd name="T102" fmla="*/ 2147483647 w 791"/>
                <a:gd name="T103" fmla="*/ 2147483647 h 316"/>
                <a:gd name="T104" fmla="*/ 2147483647 w 791"/>
                <a:gd name="T105" fmla="*/ 2147483647 h 316"/>
                <a:gd name="T106" fmla="*/ 2147483647 w 791"/>
                <a:gd name="T107" fmla="*/ 2147483647 h 316"/>
                <a:gd name="T108" fmla="*/ 2147483647 w 791"/>
                <a:gd name="T109" fmla="*/ 2147483647 h 316"/>
                <a:gd name="T110" fmla="*/ 2147483647 w 791"/>
                <a:gd name="T111" fmla="*/ 2147483647 h 316"/>
                <a:gd name="T112" fmla="*/ 2147483647 w 791"/>
                <a:gd name="T113" fmla="*/ 2147483647 h 316"/>
                <a:gd name="T114" fmla="*/ 2147483647 w 791"/>
                <a:gd name="T115" fmla="*/ 2147483647 h 316"/>
                <a:gd name="T116" fmla="*/ 2147483647 w 791"/>
                <a:gd name="T117" fmla="*/ 2147483647 h 316"/>
                <a:gd name="T118" fmla="*/ 2147483647 w 791"/>
                <a:gd name="T119" fmla="*/ 2147483647 h 316"/>
                <a:gd name="T120" fmla="*/ 2147483647 w 791"/>
                <a:gd name="T121" fmla="*/ 2147483647 h 3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1"/>
                <a:gd name="T184" fmla="*/ 0 h 316"/>
                <a:gd name="T185" fmla="*/ 791 w 791"/>
                <a:gd name="T186" fmla="*/ 316 h 31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1" h="316">
                  <a:moveTo>
                    <a:pt x="0" y="0"/>
                  </a:moveTo>
                  <a:lnTo>
                    <a:pt x="31" y="0"/>
                  </a:lnTo>
                  <a:lnTo>
                    <a:pt x="59" y="0"/>
                  </a:lnTo>
                  <a:lnTo>
                    <a:pt x="85" y="0"/>
                  </a:lnTo>
                  <a:lnTo>
                    <a:pt x="110" y="0"/>
                  </a:lnTo>
                  <a:lnTo>
                    <a:pt x="133" y="0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210" y="0"/>
                  </a:lnTo>
                  <a:lnTo>
                    <a:pt x="225" y="0"/>
                  </a:lnTo>
                  <a:lnTo>
                    <a:pt x="240" y="0"/>
                  </a:lnTo>
                  <a:lnTo>
                    <a:pt x="253" y="0"/>
                  </a:lnTo>
                  <a:lnTo>
                    <a:pt x="265" y="2"/>
                  </a:lnTo>
                  <a:lnTo>
                    <a:pt x="276" y="2"/>
                  </a:lnTo>
                  <a:lnTo>
                    <a:pt x="285" y="2"/>
                  </a:lnTo>
                  <a:lnTo>
                    <a:pt x="294" y="2"/>
                  </a:lnTo>
                  <a:lnTo>
                    <a:pt x="302" y="2"/>
                  </a:lnTo>
                  <a:lnTo>
                    <a:pt x="309" y="2"/>
                  </a:lnTo>
                  <a:lnTo>
                    <a:pt x="316" y="2"/>
                  </a:lnTo>
                  <a:lnTo>
                    <a:pt x="321" y="2"/>
                  </a:lnTo>
                  <a:lnTo>
                    <a:pt x="326" y="2"/>
                  </a:lnTo>
                  <a:lnTo>
                    <a:pt x="330" y="2"/>
                  </a:lnTo>
                  <a:lnTo>
                    <a:pt x="334" y="2"/>
                  </a:lnTo>
                  <a:lnTo>
                    <a:pt x="338" y="2"/>
                  </a:lnTo>
                  <a:lnTo>
                    <a:pt x="341" y="2"/>
                  </a:lnTo>
                  <a:lnTo>
                    <a:pt x="343" y="2"/>
                  </a:lnTo>
                  <a:lnTo>
                    <a:pt x="346" y="2"/>
                  </a:lnTo>
                  <a:lnTo>
                    <a:pt x="349" y="2"/>
                  </a:lnTo>
                  <a:lnTo>
                    <a:pt x="350" y="2"/>
                  </a:lnTo>
                  <a:lnTo>
                    <a:pt x="353" y="2"/>
                  </a:lnTo>
                  <a:lnTo>
                    <a:pt x="354" y="3"/>
                  </a:lnTo>
                  <a:lnTo>
                    <a:pt x="357" y="3"/>
                  </a:lnTo>
                  <a:lnTo>
                    <a:pt x="359" y="3"/>
                  </a:lnTo>
                  <a:lnTo>
                    <a:pt x="361" y="3"/>
                  </a:lnTo>
                  <a:lnTo>
                    <a:pt x="363" y="3"/>
                  </a:lnTo>
                  <a:lnTo>
                    <a:pt x="365" y="3"/>
                  </a:lnTo>
                  <a:lnTo>
                    <a:pt x="366" y="3"/>
                  </a:lnTo>
                  <a:lnTo>
                    <a:pt x="369" y="3"/>
                  </a:lnTo>
                  <a:lnTo>
                    <a:pt x="370" y="3"/>
                  </a:lnTo>
                  <a:lnTo>
                    <a:pt x="371" y="3"/>
                  </a:lnTo>
                  <a:lnTo>
                    <a:pt x="372" y="3"/>
                  </a:lnTo>
                  <a:lnTo>
                    <a:pt x="374" y="4"/>
                  </a:lnTo>
                  <a:lnTo>
                    <a:pt x="375" y="4"/>
                  </a:lnTo>
                  <a:lnTo>
                    <a:pt x="376" y="4"/>
                  </a:lnTo>
                  <a:lnTo>
                    <a:pt x="378" y="4"/>
                  </a:lnTo>
                  <a:lnTo>
                    <a:pt x="379" y="4"/>
                  </a:lnTo>
                  <a:lnTo>
                    <a:pt x="380" y="4"/>
                  </a:lnTo>
                  <a:lnTo>
                    <a:pt x="382" y="4"/>
                  </a:lnTo>
                  <a:lnTo>
                    <a:pt x="383" y="4"/>
                  </a:lnTo>
                  <a:lnTo>
                    <a:pt x="384" y="4"/>
                  </a:lnTo>
                  <a:lnTo>
                    <a:pt x="386" y="4"/>
                  </a:lnTo>
                  <a:lnTo>
                    <a:pt x="386" y="6"/>
                  </a:lnTo>
                  <a:lnTo>
                    <a:pt x="387" y="6"/>
                  </a:lnTo>
                  <a:lnTo>
                    <a:pt x="388" y="6"/>
                  </a:lnTo>
                  <a:lnTo>
                    <a:pt x="390" y="6"/>
                  </a:lnTo>
                  <a:lnTo>
                    <a:pt x="391" y="6"/>
                  </a:lnTo>
                  <a:lnTo>
                    <a:pt x="394" y="6"/>
                  </a:lnTo>
                  <a:lnTo>
                    <a:pt x="395" y="6"/>
                  </a:lnTo>
                  <a:lnTo>
                    <a:pt x="396" y="7"/>
                  </a:lnTo>
                  <a:lnTo>
                    <a:pt x="398" y="7"/>
                  </a:lnTo>
                  <a:lnTo>
                    <a:pt x="400" y="7"/>
                  </a:lnTo>
                  <a:lnTo>
                    <a:pt x="402" y="7"/>
                  </a:lnTo>
                  <a:lnTo>
                    <a:pt x="404" y="7"/>
                  </a:lnTo>
                  <a:lnTo>
                    <a:pt x="406" y="8"/>
                  </a:lnTo>
                  <a:lnTo>
                    <a:pt x="408" y="8"/>
                  </a:lnTo>
                  <a:lnTo>
                    <a:pt x="410" y="8"/>
                  </a:lnTo>
                  <a:lnTo>
                    <a:pt x="412" y="8"/>
                  </a:lnTo>
                  <a:lnTo>
                    <a:pt x="414" y="8"/>
                  </a:lnTo>
                  <a:lnTo>
                    <a:pt x="415" y="10"/>
                  </a:lnTo>
                  <a:lnTo>
                    <a:pt x="416" y="10"/>
                  </a:lnTo>
                  <a:lnTo>
                    <a:pt x="418" y="10"/>
                  </a:lnTo>
                  <a:lnTo>
                    <a:pt x="419" y="10"/>
                  </a:lnTo>
                  <a:lnTo>
                    <a:pt x="420" y="10"/>
                  </a:lnTo>
                  <a:lnTo>
                    <a:pt x="421" y="10"/>
                  </a:lnTo>
                  <a:lnTo>
                    <a:pt x="423" y="11"/>
                  </a:lnTo>
                  <a:lnTo>
                    <a:pt x="424" y="11"/>
                  </a:lnTo>
                  <a:lnTo>
                    <a:pt x="425" y="11"/>
                  </a:lnTo>
                  <a:lnTo>
                    <a:pt x="427" y="11"/>
                  </a:lnTo>
                  <a:lnTo>
                    <a:pt x="428" y="11"/>
                  </a:lnTo>
                  <a:lnTo>
                    <a:pt x="428" y="12"/>
                  </a:lnTo>
                  <a:lnTo>
                    <a:pt x="429" y="12"/>
                  </a:lnTo>
                  <a:lnTo>
                    <a:pt x="431" y="12"/>
                  </a:lnTo>
                  <a:lnTo>
                    <a:pt x="432" y="12"/>
                  </a:lnTo>
                  <a:lnTo>
                    <a:pt x="433" y="14"/>
                  </a:lnTo>
                  <a:lnTo>
                    <a:pt x="435" y="14"/>
                  </a:lnTo>
                  <a:lnTo>
                    <a:pt x="436" y="14"/>
                  </a:lnTo>
                  <a:lnTo>
                    <a:pt x="437" y="14"/>
                  </a:lnTo>
                  <a:lnTo>
                    <a:pt x="440" y="15"/>
                  </a:lnTo>
                  <a:lnTo>
                    <a:pt x="441" y="15"/>
                  </a:lnTo>
                  <a:lnTo>
                    <a:pt x="443" y="16"/>
                  </a:lnTo>
                  <a:lnTo>
                    <a:pt x="445" y="16"/>
                  </a:lnTo>
                  <a:lnTo>
                    <a:pt x="447" y="18"/>
                  </a:lnTo>
                  <a:lnTo>
                    <a:pt x="449" y="18"/>
                  </a:lnTo>
                  <a:lnTo>
                    <a:pt x="451" y="19"/>
                  </a:lnTo>
                  <a:lnTo>
                    <a:pt x="453" y="19"/>
                  </a:lnTo>
                  <a:lnTo>
                    <a:pt x="456" y="20"/>
                  </a:lnTo>
                  <a:lnTo>
                    <a:pt x="459" y="20"/>
                  </a:lnTo>
                  <a:lnTo>
                    <a:pt x="460" y="22"/>
                  </a:lnTo>
                  <a:lnTo>
                    <a:pt x="463" y="22"/>
                  </a:lnTo>
                  <a:lnTo>
                    <a:pt x="464" y="23"/>
                  </a:lnTo>
                  <a:lnTo>
                    <a:pt x="467" y="23"/>
                  </a:lnTo>
                  <a:lnTo>
                    <a:pt x="468" y="24"/>
                  </a:lnTo>
                  <a:lnTo>
                    <a:pt x="469" y="24"/>
                  </a:lnTo>
                  <a:lnTo>
                    <a:pt x="471" y="24"/>
                  </a:lnTo>
                  <a:lnTo>
                    <a:pt x="472" y="26"/>
                  </a:lnTo>
                  <a:lnTo>
                    <a:pt x="473" y="26"/>
                  </a:lnTo>
                  <a:lnTo>
                    <a:pt x="474" y="26"/>
                  </a:lnTo>
                  <a:lnTo>
                    <a:pt x="476" y="27"/>
                  </a:lnTo>
                  <a:lnTo>
                    <a:pt x="477" y="27"/>
                  </a:lnTo>
                  <a:lnTo>
                    <a:pt x="478" y="27"/>
                  </a:lnTo>
                  <a:lnTo>
                    <a:pt x="480" y="28"/>
                  </a:lnTo>
                  <a:lnTo>
                    <a:pt x="481" y="28"/>
                  </a:lnTo>
                  <a:lnTo>
                    <a:pt x="482" y="28"/>
                  </a:lnTo>
                  <a:lnTo>
                    <a:pt x="484" y="30"/>
                  </a:lnTo>
                  <a:lnTo>
                    <a:pt x="485" y="31"/>
                  </a:lnTo>
                  <a:lnTo>
                    <a:pt x="486" y="31"/>
                  </a:lnTo>
                  <a:lnTo>
                    <a:pt x="488" y="32"/>
                  </a:lnTo>
                  <a:lnTo>
                    <a:pt x="489" y="32"/>
                  </a:lnTo>
                  <a:lnTo>
                    <a:pt x="490" y="34"/>
                  </a:lnTo>
                  <a:lnTo>
                    <a:pt x="492" y="34"/>
                  </a:lnTo>
                  <a:lnTo>
                    <a:pt x="494" y="35"/>
                  </a:lnTo>
                  <a:lnTo>
                    <a:pt x="496" y="35"/>
                  </a:lnTo>
                  <a:lnTo>
                    <a:pt x="497" y="36"/>
                  </a:lnTo>
                  <a:lnTo>
                    <a:pt x="500" y="38"/>
                  </a:lnTo>
                  <a:lnTo>
                    <a:pt x="501" y="38"/>
                  </a:lnTo>
                  <a:lnTo>
                    <a:pt x="504" y="39"/>
                  </a:lnTo>
                  <a:lnTo>
                    <a:pt x="505" y="40"/>
                  </a:lnTo>
                  <a:lnTo>
                    <a:pt x="508" y="41"/>
                  </a:lnTo>
                  <a:lnTo>
                    <a:pt x="509" y="41"/>
                  </a:lnTo>
                  <a:lnTo>
                    <a:pt x="512" y="43"/>
                  </a:lnTo>
                  <a:lnTo>
                    <a:pt x="513" y="44"/>
                  </a:lnTo>
                  <a:lnTo>
                    <a:pt x="514" y="44"/>
                  </a:lnTo>
                  <a:lnTo>
                    <a:pt x="516" y="45"/>
                  </a:lnTo>
                  <a:lnTo>
                    <a:pt x="517" y="45"/>
                  </a:lnTo>
                  <a:lnTo>
                    <a:pt x="518" y="47"/>
                  </a:lnTo>
                  <a:lnTo>
                    <a:pt x="520" y="47"/>
                  </a:lnTo>
                  <a:lnTo>
                    <a:pt x="521" y="48"/>
                  </a:lnTo>
                  <a:lnTo>
                    <a:pt x="522" y="48"/>
                  </a:lnTo>
                  <a:lnTo>
                    <a:pt x="523" y="49"/>
                  </a:lnTo>
                  <a:lnTo>
                    <a:pt x="525" y="49"/>
                  </a:lnTo>
                  <a:lnTo>
                    <a:pt x="526" y="51"/>
                  </a:lnTo>
                  <a:lnTo>
                    <a:pt x="527" y="51"/>
                  </a:lnTo>
                  <a:lnTo>
                    <a:pt x="529" y="52"/>
                  </a:lnTo>
                  <a:lnTo>
                    <a:pt x="530" y="53"/>
                  </a:lnTo>
                  <a:lnTo>
                    <a:pt x="531" y="53"/>
                  </a:lnTo>
                  <a:lnTo>
                    <a:pt x="533" y="53"/>
                  </a:lnTo>
                  <a:lnTo>
                    <a:pt x="534" y="55"/>
                  </a:lnTo>
                  <a:lnTo>
                    <a:pt x="535" y="55"/>
                  </a:lnTo>
                  <a:lnTo>
                    <a:pt x="537" y="56"/>
                  </a:lnTo>
                  <a:lnTo>
                    <a:pt x="538" y="56"/>
                  </a:lnTo>
                  <a:lnTo>
                    <a:pt x="539" y="57"/>
                  </a:lnTo>
                  <a:lnTo>
                    <a:pt x="541" y="59"/>
                  </a:lnTo>
                  <a:lnTo>
                    <a:pt x="542" y="59"/>
                  </a:lnTo>
                  <a:lnTo>
                    <a:pt x="543" y="60"/>
                  </a:lnTo>
                  <a:lnTo>
                    <a:pt x="545" y="61"/>
                  </a:lnTo>
                  <a:lnTo>
                    <a:pt x="547" y="63"/>
                  </a:lnTo>
                  <a:lnTo>
                    <a:pt x="549" y="63"/>
                  </a:lnTo>
                  <a:lnTo>
                    <a:pt x="551" y="64"/>
                  </a:lnTo>
                  <a:lnTo>
                    <a:pt x="553" y="65"/>
                  </a:lnTo>
                  <a:lnTo>
                    <a:pt x="554" y="67"/>
                  </a:lnTo>
                  <a:lnTo>
                    <a:pt x="555" y="67"/>
                  </a:lnTo>
                  <a:lnTo>
                    <a:pt x="557" y="68"/>
                  </a:lnTo>
                  <a:lnTo>
                    <a:pt x="558" y="68"/>
                  </a:lnTo>
                  <a:lnTo>
                    <a:pt x="559" y="69"/>
                  </a:lnTo>
                  <a:lnTo>
                    <a:pt x="561" y="69"/>
                  </a:lnTo>
                  <a:lnTo>
                    <a:pt x="562" y="71"/>
                  </a:lnTo>
                  <a:lnTo>
                    <a:pt x="563" y="71"/>
                  </a:lnTo>
                  <a:lnTo>
                    <a:pt x="563" y="72"/>
                  </a:lnTo>
                  <a:lnTo>
                    <a:pt x="565" y="72"/>
                  </a:lnTo>
                  <a:lnTo>
                    <a:pt x="566" y="73"/>
                  </a:lnTo>
                  <a:lnTo>
                    <a:pt x="567" y="73"/>
                  </a:lnTo>
                  <a:lnTo>
                    <a:pt x="569" y="75"/>
                  </a:lnTo>
                  <a:lnTo>
                    <a:pt x="570" y="76"/>
                  </a:lnTo>
                  <a:lnTo>
                    <a:pt x="571" y="76"/>
                  </a:lnTo>
                  <a:lnTo>
                    <a:pt x="573" y="77"/>
                  </a:lnTo>
                  <a:lnTo>
                    <a:pt x="574" y="77"/>
                  </a:lnTo>
                  <a:lnTo>
                    <a:pt x="574" y="79"/>
                  </a:lnTo>
                  <a:lnTo>
                    <a:pt x="575" y="79"/>
                  </a:lnTo>
                  <a:lnTo>
                    <a:pt x="576" y="80"/>
                  </a:lnTo>
                  <a:lnTo>
                    <a:pt x="578" y="80"/>
                  </a:lnTo>
                  <a:lnTo>
                    <a:pt x="579" y="81"/>
                  </a:lnTo>
                  <a:lnTo>
                    <a:pt x="580" y="81"/>
                  </a:lnTo>
                  <a:lnTo>
                    <a:pt x="582" y="83"/>
                  </a:lnTo>
                  <a:lnTo>
                    <a:pt x="583" y="84"/>
                  </a:lnTo>
                  <a:lnTo>
                    <a:pt x="584" y="84"/>
                  </a:lnTo>
                  <a:lnTo>
                    <a:pt x="586" y="85"/>
                  </a:lnTo>
                  <a:lnTo>
                    <a:pt x="587" y="87"/>
                  </a:lnTo>
                  <a:lnTo>
                    <a:pt x="588" y="88"/>
                  </a:lnTo>
                  <a:lnTo>
                    <a:pt x="590" y="88"/>
                  </a:lnTo>
                  <a:lnTo>
                    <a:pt x="591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5" y="92"/>
                  </a:lnTo>
                  <a:lnTo>
                    <a:pt x="596" y="92"/>
                  </a:lnTo>
                  <a:lnTo>
                    <a:pt x="596" y="93"/>
                  </a:lnTo>
                  <a:lnTo>
                    <a:pt x="598" y="93"/>
                  </a:lnTo>
                  <a:lnTo>
                    <a:pt x="599" y="94"/>
                  </a:lnTo>
                  <a:lnTo>
                    <a:pt x="600" y="94"/>
                  </a:lnTo>
                  <a:lnTo>
                    <a:pt x="602" y="96"/>
                  </a:lnTo>
                  <a:lnTo>
                    <a:pt x="602" y="97"/>
                  </a:lnTo>
                  <a:lnTo>
                    <a:pt x="603" y="97"/>
                  </a:lnTo>
                  <a:lnTo>
                    <a:pt x="604" y="98"/>
                  </a:lnTo>
                  <a:lnTo>
                    <a:pt x="606" y="98"/>
                  </a:lnTo>
                  <a:lnTo>
                    <a:pt x="607" y="100"/>
                  </a:lnTo>
                  <a:lnTo>
                    <a:pt x="608" y="101"/>
                  </a:lnTo>
                  <a:lnTo>
                    <a:pt x="610" y="102"/>
                  </a:lnTo>
                  <a:lnTo>
                    <a:pt x="611" y="102"/>
                  </a:lnTo>
                  <a:lnTo>
                    <a:pt x="611" y="104"/>
                  </a:lnTo>
                  <a:lnTo>
                    <a:pt x="612" y="104"/>
                  </a:lnTo>
                  <a:lnTo>
                    <a:pt x="614" y="105"/>
                  </a:lnTo>
                  <a:lnTo>
                    <a:pt x="615" y="106"/>
                  </a:lnTo>
                  <a:lnTo>
                    <a:pt x="616" y="108"/>
                  </a:lnTo>
                  <a:lnTo>
                    <a:pt x="618" y="108"/>
                  </a:lnTo>
                  <a:lnTo>
                    <a:pt x="618" y="109"/>
                  </a:lnTo>
                  <a:lnTo>
                    <a:pt x="619" y="109"/>
                  </a:lnTo>
                  <a:lnTo>
                    <a:pt x="619" y="110"/>
                  </a:lnTo>
                  <a:lnTo>
                    <a:pt x="620" y="110"/>
                  </a:lnTo>
                  <a:lnTo>
                    <a:pt x="622" y="112"/>
                  </a:lnTo>
                  <a:lnTo>
                    <a:pt x="623" y="112"/>
                  </a:lnTo>
                  <a:lnTo>
                    <a:pt x="623" y="113"/>
                  </a:lnTo>
                  <a:lnTo>
                    <a:pt x="624" y="113"/>
                  </a:lnTo>
                  <a:lnTo>
                    <a:pt x="625" y="114"/>
                  </a:lnTo>
                  <a:lnTo>
                    <a:pt x="627" y="116"/>
                  </a:lnTo>
                  <a:lnTo>
                    <a:pt x="628" y="116"/>
                  </a:lnTo>
                  <a:lnTo>
                    <a:pt x="628" y="117"/>
                  </a:lnTo>
                  <a:lnTo>
                    <a:pt x="629" y="117"/>
                  </a:lnTo>
                  <a:lnTo>
                    <a:pt x="631" y="118"/>
                  </a:lnTo>
                  <a:lnTo>
                    <a:pt x="632" y="118"/>
                  </a:lnTo>
                  <a:lnTo>
                    <a:pt x="633" y="120"/>
                  </a:lnTo>
                  <a:lnTo>
                    <a:pt x="635" y="121"/>
                  </a:lnTo>
                  <a:lnTo>
                    <a:pt x="636" y="122"/>
                  </a:lnTo>
                  <a:lnTo>
                    <a:pt x="637" y="122"/>
                  </a:lnTo>
                  <a:lnTo>
                    <a:pt x="639" y="124"/>
                  </a:lnTo>
                  <a:lnTo>
                    <a:pt x="640" y="124"/>
                  </a:lnTo>
                  <a:lnTo>
                    <a:pt x="640" y="125"/>
                  </a:lnTo>
                  <a:lnTo>
                    <a:pt x="641" y="126"/>
                  </a:lnTo>
                  <a:lnTo>
                    <a:pt x="643" y="126"/>
                  </a:lnTo>
                  <a:lnTo>
                    <a:pt x="644" y="128"/>
                  </a:lnTo>
                  <a:lnTo>
                    <a:pt x="645" y="128"/>
                  </a:lnTo>
                  <a:lnTo>
                    <a:pt x="645" y="129"/>
                  </a:lnTo>
                  <a:lnTo>
                    <a:pt x="647" y="129"/>
                  </a:lnTo>
                  <a:lnTo>
                    <a:pt x="647" y="130"/>
                  </a:lnTo>
                  <a:lnTo>
                    <a:pt x="648" y="130"/>
                  </a:lnTo>
                  <a:lnTo>
                    <a:pt x="649" y="132"/>
                  </a:lnTo>
                  <a:lnTo>
                    <a:pt x="651" y="133"/>
                  </a:lnTo>
                  <a:lnTo>
                    <a:pt x="652" y="134"/>
                  </a:lnTo>
                  <a:lnTo>
                    <a:pt x="653" y="136"/>
                  </a:lnTo>
                  <a:lnTo>
                    <a:pt x="655" y="137"/>
                  </a:lnTo>
                  <a:lnTo>
                    <a:pt x="656" y="137"/>
                  </a:lnTo>
                  <a:lnTo>
                    <a:pt x="656" y="138"/>
                  </a:lnTo>
                  <a:lnTo>
                    <a:pt x="657" y="140"/>
                  </a:lnTo>
                  <a:lnTo>
                    <a:pt x="659" y="140"/>
                  </a:lnTo>
                  <a:lnTo>
                    <a:pt x="659" y="141"/>
                  </a:lnTo>
                  <a:lnTo>
                    <a:pt x="660" y="142"/>
                  </a:lnTo>
                  <a:lnTo>
                    <a:pt x="661" y="143"/>
                  </a:lnTo>
                  <a:lnTo>
                    <a:pt x="663" y="143"/>
                  </a:lnTo>
                  <a:lnTo>
                    <a:pt x="664" y="145"/>
                  </a:lnTo>
                  <a:lnTo>
                    <a:pt x="664" y="146"/>
                  </a:lnTo>
                  <a:lnTo>
                    <a:pt x="665" y="147"/>
                  </a:lnTo>
                  <a:lnTo>
                    <a:pt x="667" y="149"/>
                  </a:lnTo>
                  <a:lnTo>
                    <a:pt x="668" y="150"/>
                  </a:lnTo>
                  <a:lnTo>
                    <a:pt x="669" y="151"/>
                  </a:lnTo>
                  <a:lnTo>
                    <a:pt x="671" y="153"/>
                  </a:lnTo>
                  <a:lnTo>
                    <a:pt x="672" y="154"/>
                  </a:lnTo>
                  <a:lnTo>
                    <a:pt x="673" y="155"/>
                  </a:lnTo>
                  <a:lnTo>
                    <a:pt x="674" y="157"/>
                  </a:lnTo>
                  <a:lnTo>
                    <a:pt x="676" y="158"/>
                  </a:lnTo>
                  <a:lnTo>
                    <a:pt x="676" y="159"/>
                  </a:lnTo>
                  <a:lnTo>
                    <a:pt x="677" y="159"/>
                  </a:lnTo>
                  <a:lnTo>
                    <a:pt x="677" y="161"/>
                  </a:lnTo>
                  <a:lnTo>
                    <a:pt x="678" y="162"/>
                  </a:lnTo>
                  <a:lnTo>
                    <a:pt x="680" y="163"/>
                  </a:lnTo>
                  <a:lnTo>
                    <a:pt x="681" y="163"/>
                  </a:lnTo>
                  <a:lnTo>
                    <a:pt x="681" y="165"/>
                  </a:lnTo>
                  <a:lnTo>
                    <a:pt x="682" y="166"/>
                  </a:lnTo>
                  <a:lnTo>
                    <a:pt x="684" y="167"/>
                  </a:lnTo>
                  <a:lnTo>
                    <a:pt x="685" y="169"/>
                  </a:lnTo>
                  <a:lnTo>
                    <a:pt x="685" y="170"/>
                  </a:lnTo>
                  <a:lnTo>
                    <a:pt x="686" y="171"/>
                  </a:lnTo>
                  <a:lnTo>
                    <a:pt x="688" y="173"/>
                  </a:lnTo>
                  <a:lnTo>
                    <a:pt x="689" y="174"/>
                  </a:lnTo>
                  <a:lnTo>
                    <a:pt x="690" y="175"/>
                  </a:lnTo>
                  <a:lnTo>
                    <a:pt x="692" y="177"/>
                  </a:lnTo>
                  <a:lnTo>
                    <a:pt x="693" y="178"/>
                  </a:lnTo>
                  <a:lnTo>
                    <a:pt x="694" y="179"/>
                  </a:lnTo>
                  <a:lnTo>
                    <a:pt x="696" y="182"/>
                  </a:lnTo>
                  <a:lnTo>
                    <a:pt x="697" y="183"/>
                  </a:lnTo>
                  <a:lnTo>
                    <a:pt x="698" y="185"/>
                  </a:lnTo>
                  <a:lnTo>
                    <a:pt x="700" y="186"/>
                  </a:lnTo>
                  <a:lnTo>
                    <a:pt x="701" y="189"/>
                  </a:lnTo>
                  <a:lnTo>
                    <a:pt x="702" y="190"/>
                  </a:lnTo>
                  <a:lnTo>
                    <a:pt x="704" y="191"/>
                  </a:lnTo>
                  <a:lnTo>
                    <a:pt x="704" y="193"/>
                  </a:lnTo>
                  <a:lnTo>
                    <a:pt x="705" y="194"/>
                  </a:lnTo>
                  <a:lnTo>
                    <a:pt x="706" y="194"/>
                  </a:lnTo>
                  <a:lnTo>
                    <a:pt x="708" y="195"/>
                  </a:lnTo>
                  <a:lnTo>
                    <a:pt x="708" y="196"/>
                  </a:lnTo>
                  <a:lnTo>
                    <a:pt x="709" y="198"/>
                  </a:lnTo>
                  <a:lnTo>
                    <a:pt x="709" y="199"/>
                  </a:lnTo>
                  <a:lnTo>
                    <a:pt x="710" y="199"/>
                  </a:lnTo>
                  <a:lnTo>
                    <a:pt x="712" y="200"/>
                  </a:lnTo>
                  <a:lnTo>
                    <a:pt x="712" y="202"/>
                  </a:lnTo>
                  <a:lnTo>
                    <a:pt x="713" y="203"/>
                  </a:lnTo>
                  <a:lnTo>
                    <a:pt x="713" y="204"/>
                  </a:lnTo>
                  <a:lnTo>
                    <a:pt x="714" y="204"/>
                  </a:lnTo>
                  <a:lnTo>
                    <a:pt x="716" y="206"/>
                  </a:lnTo>
                  <a:lnTo>
                    <a:pt x="716" y="207"/>
                  </a:lnTo>
                  <a:lnTo>
                    <a:pt x="717" y="208"/>
                  </a:lnTo>
                  <a:lnTo>
                    <a:pt x="718" y="210"/>
                  </a:lnTo>
                  <a:lnTo>
                    <a:pt x="718" y="211"/>
                  </a:lnTo>
                  <a:lnTo>
                    <a:pt x="720" y="212"/>
                  </a:lnTo>
                  <a:lnTo>
                    <a:pt x="721" y="214"/>
                  </a:lnTo>
                  <a:lnTo>
                    <a:pt x="722" y="215"/>
                  </a:lnTo>
                  <a:lnTo>
                    <a:pt x="724" y="216"/>
                  </a:lnTo>
                  <a:lnTo>
                    <a:pt x="725" y="219"/>
                  </a:lnTo>
                  <a:lnTo>
                    <a:pt x="726" y="220"/>
                  </a:lnTo>
                  <a:lnTo>
                    <a:pt x="727" y="223"/>
                  </a:lnTo>
                  <a:lnTo>
                    <a:pt x="729" y="224"/>
                  </a:lnTo>
                  <a:lnTo>
                    <a:pt x="730" y="227"/>
                  </a:lnTo>
                  <a:lnTo>
                    <a:pt x="731" y="228"/>
                  </a:lnTo>
                  <a:lnTo>
                    <a:pt x="733" y="231"/>
                  </a:lnTo>
                  <a:lnTo>
                    <a:pt x="734" y="232"/>
                  </a:lnTo>
                  <a:lnTo>
                    <a:pt x="735" y="234"/>
                  </a:lnTo>
                  <a:lnTo>
                    <a:pt x="737" y="235"/>
                  </a:lnTo>
                  <a:lnTo>
                    <a:pt x="737" y="238"/>
                  </a:lnTo>
                  <a:lnTo>
                    <a:pt x="738" y="239"/>
                  </a:lnTo>
                  <a:lnTo>
                    <a:pt x="739" y="240"/>
                  </a:lnTo>
                  <a:lnTo>
                    <a:pt x="741" y="242"/>
                  </a:lnTo>
                  <a:lnTo>
                    <a:pt x="742" y="243"/>
                  </a:lnTo>
                  <a:lnTo>
                    <a:pt x="743" y="244"/>
                  </a:lnTo>
                  <a:lnTo>
                    <a:pt x="743" y="245"/>
                  </a:lnTo>
                  <a:lnTo>
                    <a:pt x="745" y="247"/>
                  </a:lnTo>
                  <a:lnTo>
                    <a:pt x="745" y="248"/>
                  </a:lnTo>
                  <a:lnTo>
                    <a:pt x="746" y="249"/>
                  </a:lnTo>
                  <a:lnTo>
                    <a:pt x="747" y="249"/>
                  </a:lnTo>
                  <a:lnTo>
                    <a:pt x="747" y="251"/>
                  </a:lnTo>
                  <a:lnTo>
                    <a:pt x="749" y="252"/>
                  </a:lnTo>
                  <a:lnTo>
                    <a:pt x="749" y="253"/>
                  </a:lnTo>
                  <a:lnTo>
                    <a:pt x="750" y="255"/>
                  </a:lnTo>
                  <a:lnTo>
                    <a:pt x="751" y="256"/>
                  </a:lnTo>
                  <a:lnTo>
                    <a:pt x="753" y="257"/>
                  </a:lnTo>
                  <a:lnTo>
                    <a:pt x="753" y="259"/>
                  </a:lnTo>
                  <a:lnTo>
                    <a:pt x="754" y="260"/>
                  </a:lnTo>
                  <a:lnTo>
                    <a:pt x="755" y="263"/>
                  </a:lnTo>
                  <a:lnTo>
                    <a:pt x="757" y="264"/>
                  </a:lnTo>
                  <a:lnTo>
                    <a:pt x="758" y="265"/>
                  </a:lnTo>
                  <a:lnTo>
                    <a:pt x="759" y="268"/>
                  </a:lnTo>
                  <a:lnTo>
                    <a:pt x="761" y="269"/>
                  </a:lnTo>
                  <a:lnTo>
                    <a:pt x="762" y="272"/>
                  </a:lnTo>
                  <a:lnTo>
                    <a:pt x="763" y="273"/>
                  </a:lnTo>
                  <a:lnTo>
                    <a:pt x="766" y="276"/>
                  </a:lnTo>
                  <a:lnTo>
                    <a:pt x="767" y="277"/>
                  </a:lnTo>
                  <a:lnTo>
                    <a:pt x="769" y="280"/>
                  </a:lnTo>
                  <a:lnTo>
                    <a:pt x="770" y="281"/>
                  </a:lnTo>
                  <a:lnTo>
                    <a:pt x="770" y="283"/>
                  </a:lnTo>
                  <a:lnTo>
                    <a:pt x="771" y="284"/>
                  </a:lnTo>
                  <a:lnTo>
                    <a:pt x="773" y="285"/>
                  </a:lnTo>
                  <a:lnTo>
                    <a:pt x="774" y="287"/>
                  </a:lnTo>
                  <a:lnTo>
                    <a:pt x="774" y="288"/>
                  </a:lnTo>
                  <a:lnTo>
                    <a:pt x="775" y="289"/>
                  </a:lnTo>
                  <a:lnTo>
                    <a:pt x="776" y="291"/>
                  </a:lnTo>
                  <a:lnTo>
                    <a:pt x="776" y="292"/>
                  </a:lnTo>
                  <a:lnTo>
                    <a:pt x="778" y="293"/>
                  </a:lnTo>
                  <a:lnTo>
                    <a:pt x="778" y="295"/>
                  </a:lnTo>
                  <a:lnTo>
                    <a:pt x="779" y="295"/>
                  </a:lnTo>
                  <a:lnTo>
                    <a:pt x="779" y="296"/>
                  </a:lnTo>
                  <a:lnTo>
                    <a:pt x="780" y="297"/>
                  </a:lnTo>
                  <a:lnTo>
                    <a:pt x="780" y="298"/>
                  </a:lnTo>
                  <a:lnTo>
                    <a:pt x="782" y="300"/>
                  </a:lnTo>
                  <a:lnTo>
                    <a:pt x="783" y="301"/>
                  </a:lnTo>
                  <a:lnTo>
                    <a:pt x="783" y="302"/>
                  </a:lnTo>
                  <a:lnTo>
                    <a:pt x="784" y="304"/>
                  </a:lnTo>
                  <a:lnTo>
                    <a:pt x="786" y="305"/>
                  </a:lnTo>
                  <a:lnTo>
                    <a:pt x="786" y="306"/>
                  </a:lnTo>
                  <a:lnTo>
                    <a:pt x="787" y="308"/>
                  </a:lnTo>
                  <a:lnTo>
                    <a:pt x="787" y="309"/>
                  </a:lnTo>
                  <a:lnTo>
                    <a:pt x="788" y="310"/>
                  </a:lnTo>
                  <a:lnTo>
                    <a:pt x="790" y="312"/>
                  </a:lnTo>
                  <a:lnTo>
                    <a:pt x="790" y="313"/>
                  </a:lnTo>
                  <a:lnTo>
                    <a:pt x="791" y="316"/>
                  </a:lnTo>
                </a:path>
              </a:pathLst>
            </a:custGeom>
            <a:noFill/>
            <a:ln w="2070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43" name="Freeform 8"/>
            <p:cNvSpPr>
              <a:spLocks/>
            </p:cNvSpPr>
            <p:nvPr/>
          </p:nvSpPr>
          <p:spPr bwMode="auto">
            <a:xfrm>
              <a:off x="2476500" y="4122738"/>
              <a:ext cx="628650" cy="188912"/>
            </a:xfrm>
            <a:custGeom>
              <a:avLst/>
              <a:gdLst>
                <a:gd name="T0" fmla="*/ 2147483647 w 791"/>
                <a:gd name="T1" fmla="*/ 2147483647 h 315"/>
                <a:gd name="T2" fmla="*/ 2147483647 w 791"/>
                <a:gd name="T3" fmla="*/ 2147483647 h 315"/>
                <a:gd name="T4" fmla="*/ 2147483647 w 791"/>
                <a:gd name="T5" fmla="*/ 2147483647 h 315"/>
                <a:gd name="T6" fmla="*/ 2147483647 w 791"/>
                <a:gd name="T7" fmla="*/ 2147483647 h 315"/>
                <a:gd name="T8" fmla="*/ 2147483647 w 791"/>
                <a:gd name="T9" fmla="*/ 2147483647 h 315"/>
                <a:gd name="T10" fmla="*/ 2147483647 w 791"/>
                <a:gd name="T11" fmla="*/ 2147483647 h 315"/>
                <a:gd name="T12" fmla="*/ 2147483647 w 791"/>
                <a:gd name="T13" fmla="*/ 2147483647 h 315"/>
                <a:gd name="T14" fmla="*/ 2147483647 w 791"/>
                <a:gd name="T15" fmla="*/ 2147483647 h 315"/>
                <a:gd name="T16" fmla="*/ 2147483647 w 791"/>
                <a:gd name="T17" fmla="*/ 2147483647 h 315"/>
                <a:gd name="T18" fmla="*/ 2147483647 w 791"/>
                <a:gd name="T19" fmla="*/ 2147483647 h 315"/>
                <a:gd name="T20" fmla="*/ 2147483647 w 791"/>
                <a:gd name="T21" fmla="*/ 2147483647 h 315"/>
                <a:gd name="T22" fmla="*/ 2147483647 w 791"/>
                <a:gd name="T23" fmla="*/ 2147483647 h 315"/>
                <a:gd name="T24" fmla="*/ 2147483647 w 791"/>
                <a:gd name="T25" fmla="*/ 2147483647 h 315"/>
                <a:gd name="T26" fmla="*/ 2147483647 w 791"/>
                <a:gd name="T27" fmla="*/ 2147483647 h 315"/>
                <a:gd name="T28" fmla="*/ 2147483647 w 791"/>
                <a:gd name="T29" fmla="*/ 2147483647 h 315"/>
                <a:gd name="T30" fmla="*/ 2147483647 w 791"/>
                <a:gd name="T31" fmla="*/ 2147483647 h 315"/>
                <a:gd name="T32" fmla="*/ 2147483647 w 791"/>
                <a:gd name="T33" fmla="*/ 2147483647 h 315"/>
                <a:gd name="T34" fmla="*/ 2147483647 w 791"/>
                <a:gd name="T35" fmla="*/ 2147483647 h 315"/>
                <a:gd name="T36" fmla="*/ 2147483647 w 791"/>
                <a:gd name="T37" fmla="*/ 2147483647 h 315"/>
                <a:gd name="T38" fmla="*/ 2147483647 w 791"/>
                <a:gd name="T39" fmla="*/ 2147483647 h 315"/>
                <a:gd name="T40" fmla="*/ 2147483647 w 791"/>
                <a:gd name="T41" fmla="*/ 2147483647 h 315"/>
                <a:gd name="T42" fmla="*/ 2147483647 w 791"/>
                <a:gd name="T43" fmla="*/ 2147483647 h 315"/>
                <a:gd name="T44" fmla="*/ 2147483647 w 791"/>
                <a:gd name="T45" fmla="*/ 2147483647 h 315"/>
                <a:gd name="T46" fmla="*/ 2147483647 w 791"/>
                <a:gd name="T47" fmla="*/ 2147483647 h 315"/>
                <a:gd name="T48" fmla="*/ 2147483647 w 791"/>
                <a:gd name="T49" fmla="*/ 2147483647 h 315"/>
                <a:gd name="T50" fmla="*/ 2147483647 w 791"/>
                <a:gd name="T51" fmla="*/ 2147483647 h 315"/>
                <a:gd name="T52" fmla="*/ 2147483647 w 791"/>
                <a:gd name="T53" fmla="*/ 2147483647 h 315"/>
                <a:gd name="T54" fmla="*/ 2147483647 w 791"/>
                <a:gd name="T55" fmla="*/ 2147483647 h 315"/>
                <a:gd name="T56" fmla="*/ 2147483647 w 791"/>
                <a:gd name="T57" fmla="*/ 2147483647 h 315"/>
                <a:gd name="T58" fmla="*/ 2147483647 w 791"/>
                <a:gd name="T59" fmla="*/ 2147483647 h 315"/>
                <a:gd name="T60" fmla="*/ 2147483647 w 791"/>
                <a:gd name="T61" fmla="*/ 2147483647 h 315"/>
                <a:gd name="T62" fmla="*/ 2147483647 w 791"/>
                <a:gd name="T63" fmla="*/ 2147483647 h 315"/>
                <a:gd name="T64" fmla="*/ 2147483647 w 791"/>
                <a:gd name="T65" fmla="*/ 2147483647 h 315"/>
                <a:gd name="T66" fmla="*/ 2147483647 w 791"/>
                <a:gd name="T67" fmla="*/ 2147483647 h 315"/>
                <a:gd name="T68" fmla="*/ 2147483647 w 791"/>
                <a:gd name="T69" fmla="*/ 2147483647 h 315"/>
                <a:gd name="T70" fmla="*/ 2147483647 w 791"/>
                <a:gd name="T71" fmla="*/ 2147483647 h 315"/>
                <a:gd name="T72" fmla="*/ 2147483647 w 791"/>
                <a:gd name="T73" fmla="*/ 2147483647 h 315"/>
                <a:gd name="T74" fmla="*/ 2147483647 w 791"/>
                <a:gd name="T75" fmla="*/ 2147483647 h 315"/>
                <a:gd name="T76" fmla="*/ 2147483647 w 791"/>
                <a:gd name="T77" fmla="*/ 2147483647 h 315"/>
                <a:gd name="T78" fmla="*/ 2147483647 w 791"/>
                <a:gd name="T79" fmla="*/ 2147483647 h 315"/>
                <a:gd name="T80" fmla="*/ 2147483647 w 791"/>
                <a:gd name="T81" fmla="*/ 2147483647 h 315"/>
                <a:gd name="T82" fmla="*/ 2147483647 w 791"/>
                <a:gd name="T83" fmla="*/ 2147483647 h 315"/>
                <a:gd name="T84" fmla="*/ 2147483647 w 791"/>
                <a:gd name="T85" fmla="*/ 2147483647 h 315"/>
                <a:gd name="T86" fmla="*/ 2147483647 w 791"/>
                <a:gd name="T87" fmla="*/ 2147483647 h 315"/>
                <a:gd name="T88" fmla="*/ 2147483647 w 791"/>
                <a:gd name="T89" fmla="*/ 2147483647 h 315"/>
                <a:gd name="T90" fmla="*/ 2147483647 w 791"/>
                <a:gd name="T91" fmla="*/ 2147483647 h 315"/>
                <a:gd name="T92" fmla="*/ 2147483647 w 791"/>
                <a:gd name="T93" fmla="*/ 2147483647 h 315"/>
                <a:gd name="T94" fmla="*/ 2147483647 w 791"/>
                <a:gd name="T95" fmla="*/ 2147483647 h 315"/>
                <a:gd name="T96" fmla="*/ 2147483647 w 791"/>
                <a:gd name="T97" fmla="*/ 2147483647 h 315"/>
                <a:gd name="T98" fmla="*/ 2147483647 w 791"/>
                <a:gd name="T99" fmla="*/ 2147483647 h 315"/>
                <a:gd name="T100" fmla="*/ 2147483647 w 791"/>
                <a:gd name="T101" fmla="*/ 2147483647 h 315"/>
                <a:gd name="T102" fmla="*/ 2147483647 w 791"/>
                <a:gd name="T103" fmla="*/ 2147483647 h 315"/>
                <a:gd name="T104" fmla="*/ 2147483647 w 791"/>
                <a:gd name="T105" fmla="*/ 2147483647 h 315"/>
                <a:gd name="T106" fmla="*/ 2147483647 w 791"/>
                <a:gd name="T107" fmla="*/ 2147483647 h 315"/>
                <a:gd name="T108" fmla="*/ 2147483647 w 791"/>
                <a:gd name="T109" fmla="*/ 2147483647 h 315"/>
                <a:gd name="T110" fmla="*/ 2147483647 w 791"/>
                <a:gd name="T111" fmla="*/ 2147483647 h 315"/>
                <a:gd name="T112" fmla="*/ 2147483647 w 791"/>
                <a:gd name="T113" fmla="*/ 2147483647 h 315"/>
                <a:gd name="T114" fmla="*/ 2147483647 w 791"/>
                <a:gd name="T115" fmla="*/ 2147483647 h 315"/>
                <a:gd name="T116" fmla="*/ 2147483647 w 791"/>
                <a:gd name="T117" fmla="*/ 2147483647 h 315"/>
                <a:gd name="T118" fmla="*/ 2147483647 w 791"/>
                <a:gd name="T119" fmla="*/ 2147483647 h 315"/>
                <a:gd name="T120" fmla="*/ 2147483647 w 791"/>
                <a:gd name="T121" fmla="*/ 2147483647 h 3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1"/>
                <a:gd name="T184" fmla="*/ 0 h 315"/>
                <a:gd name="T185" fmla="*/ 791 w 791"/>
                <a:gd name="T186" fmla="*/ 315 h 3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1" h="315">
                  <a:moveTo>
                    <a:pt x="0" y="315"/>
                  </a:moveTo>
                  <a:lnTo>
                    <a:pt x="31" y="315"/>
                  </a:lnTo>
                  <a:lnTo>
                    <a:pt x="59" y="315"/>
                  </a:lnTo>
                  <a:lnTo>
                    <a:pt x="85" y="315"/>
                  </a:lnTo>
                  <a:lnTo>
                    <a:pt x="110" y="315"/>
                  </a:lnTo>
                  <a:lnTo>
                    <a:pt x="133" y="315"/>
                  </a:lnTo>
                  <a:lnTo>
                    <a:pt x="154" y="315"/>
                  </a:lnTo>
                  <a:lnTo>
                    <a:pt x="174" y="315"/>
                  </a:lnTo>
                  <a:lnTo>
                    <a:pt x="192" y="315"/>
                  </a:lnTo>
                  <a:lnTo>
                    <a:pt x="210" y="315"/>
                  </a:lnTo>
                  <a:lnTo>
                    <a:pt x="225" y="315"/>
                  </a:lnTo>
                  <a:lnTo>
                    <a:pt x="240" y="315"/>
                  </a:lnTo>
                  <a:lnTo>
                    <a:pt x="253" y="315"/>
                  </a:lnTo>
                  <a:lnTo>
                    <a:pt x="265" y="315"/>
                  </a:lnTo>
                  <a:lnTo>
                    <a:pt x="276" y="315"/>
                  </a:lnTo>
                  <a:lnTo>
                    <a:pt x="285" y="315"/>
                  </a:lnTo>
                  <a:lnTo>
                    <a:pt x="294" y="314"/>
                  </a:lnTo>
                  <a:lnTo>
                    <a:pt x="302" y="314"/>
                  </a:lnTo>
                  <a:lnTo>
                    <a:pt x="309" y="314"/>
                  </a:lnTo>
                  <a:lnTo>
                    <a:pt x="316" y="314"/>
                  </a:lnTo>
                  <a:lnTo>
                    <a:pt x="321" y="314"/>
                  </a:lnTo>
                  <a:lnTo>
                    <a:pt x="326" y="314"/>
                  </a:lnTo>
                  <a:lnTo>
                    <a:pt x="330" y="314"/>
                  </a:lnTo>
                  <a:lnTo>
                    <a:pt x="334" y="314"/>
                  </a:lnTo>
                  <a:lnTo>
                    <a:pt x="338" y="314"/>
                  </a:lnTo>
                  <a:lnTo>
                    <a:pt x="341" y="314"/>
                  </a:lnTo>
                  <a:lnTo>
                    <a:pt x="343" y="314"/>
                  </a:lnTo>
                  <a:lnTo>
                    <a:pt x="346" y="314"/>
                  </a:lnTo>
                  <a:lnTo>
                    <a:pt x="349" y="314"/>
                  </a:lnTo>
                  <a:lnTo>
                    <a:pt x="350" y="314"/>
                  </a:lnTo>
                  <a:lnTo>
                    <a:pt x="353" y="314"/>
                  </a:lnTo>
                  <a:lnTo>
                    <a:pt x="354" y="314"/>
                  </a:lnTo>
                  <a:lnTo>
                    <a:pt x="357" y="313"/>
                  </a:lnTo>
                  <a:lnTo>
                    <a:pt x="359" y="313"/>
                  </a:lnTo>
                  <a:lnTo>
                    <a:pt x="361" y="313"/>
                  </a:lnTo>
                  <a:lnTo>
                    <a:pt x="363" y="313"/>
                  </a:lnTo>
                  <a:lnTo>
                    <a:pt x="365" y="313"/>
                  </a:lnTo>
                  <a:lnTo>
                    <a:pt x="366" y="313"/>
                  </a:lnTo>
                  <a:lnTo>
                    <a:pt x="369" y="313"/>
                  </a:lnTo>
                  <a:lnTo>
                    <a:pt x="370" y="313"/>
                  </a:lnTo>
                  <a:lnTo>
                    <a:pt x="371" y="313"/>
                  </a:lnTo>
                  <a:lnTo>
                    <a:pt x="372" y="313"/>
                  </a:lnTo>
                  <a:lnTo>
                    <a:pt x="374" y="313"/>
                  </a:lnTo>
                  <a:lnTo>
                    <a:pt x="375" y="311"/>
                  </a:lnTo>
                  <a:lnTo>
                    <a:pt x="376" y="311"/>
                  </a:lnTo>
                  <a:lnTo>
                    <a:pt x="378" y="311"/>
                  </a:lnTo>
                  <a:lnTo>
                    <a:pt x="379" y="311"/>
                  </a:lnTo>
                  <a:lnTo>
                    <a:pt x="380" y="311"/>
                  </a:lnTo>
                  <a:lnTo>
                    <a:pt x="382" y="311"/>
                  </a:lnTo>
                  <a:lnTo>
                    <a:pt x="383" y="311"/>
                  </a:lnTo>
                  <a:lnTo>
                    <a:pt x="384" y="311"/>
                  </a:lnTo>
                  <a:lnTo>
                    <a:pt x="386" y="311"/>
                  </a:lnTo>
                  <a:lnTo>
                    <a:pt x="387" y="310"/>
                  </a:lnTo>
                  <a:lnTo>
                    <a:pt x="388" y="310"/>
                  </a:lnTo>
                  <a:lnTo>
                    <a:pt x="390" y="310"/>
                  </a:lnTo>
                  <a:lnTo>
                    <a:pt x="391" y="310"/>
                  </a:lnTo>
                  <a:lnTo>
                    <a:pt x="394" y="310"/>
                  </a:lnTo>
                  <a:lnTo>
                    <a:pt x="395" y="310"/>
                  </a:lnTo>
                  <a:lnTo>
                    <a:pt x="396" y="309"/>
                  </a:lnTo>
                  <a:lnTo>
                    <a:pt x="398" y="309"/>
                  </a:lnTo>
                  <a:lnTo>
                    <a:pt x="400" y="309"/>
                  </a:lnTo>
                  <a:lnTo>
                    <a:pt x="402" y="309"/>
                  </a:lnTo>
                  <a:lnTo>
                    <a:pt x="404" y="309"/>
                  </a:lnTo>
                  <a:lnTo>
                    <a:pt x="406" y="307"/>
                  </a:lnTo>
                  <a:lnTo>
                    <a:pt x="408" y="307"/>
                  </a:lnTo>
                  <a:lnTo>
                    <a:pt x="410" y="307"/>
                  </a:lnTo>
                  <a:lnTo>
                    <a:pt x="412" y="307"/>
                  </a:lnTo>
                  <a:lnTo>
                    <a:pt x="414" y="307"/>
                  </a:lnTo>
                  <a:lnTo>
                    <a:pt x="415" y="306"/>
                  </a:lnTo>
                  <a:lnTo>
                    <a:pt x="416" y="306"/>
                  </a:lnTo>
                  <a:lnTo>
                    <a:pt x="418" y="306"/>
                  </a:lnTo>
                  <a:lnTo>
                    <a:pt x="419" y="306"/>
                  </a:lnTo>
                  <a:lnTo>
                    <a:pt x="420" y="306"/>
                  </a:lnTo>
                  <a:lnTo>
                    <a:pt x="421" y="306"/>
                  </a:lnTo>
                  <a:lnTo>
                    <a:pt x="423" y="305"/>
                  </a:lnTo>
                  <a:lnTo>
                    <a:pt x="424" y="305"/>
                  </a:lnTo>
                  <a:lnTo>
                    <a:pt x="425" y="305"/>
                  </a:lnTo>
                  <a:lnTo>
                    <a:pt x="427" y="305"/>
                  </a:lnTo>
                  <a:lnTo>
                    <a:pt x="428" y="305"/>
                  </a:lnTo>
                  <a:lnTo>
                    <a:pt x="429" y="303"/>
                  </a:lnTo>
                  <a:lnTo>
                    <a:pt x="431" y="303"/>
                  </a:lnTo>
                  <a:lnTo>
                    <a:pt x="432" y="303"/>
                  </a:lnTo>
                  <a:lnTo>
                    <a:pt x="433" y="303"/>
                  </a:lnTo>
                  <a:lnTo>
                    <a:pt x="435" y="302"/>
                  </a:lnTo>
                  <a:lnTo>
                    <a:pt x="436" y="302"/>
                  </a:lnTo>
                  <a:lnTo>
                    <a:pt x="437" y="302"/>
                  </a:lnTo>
                  <a:lnTo>
                    <a:pt x="440" y="301"/>
                  </a:lnTo>
                  <a:lnTo>
                    <a:pt x="441" y="301"/>
                  </a:lnTo>
                  <a:lnTo>
                    <a:pt x="443" y="299"/>
                  </a:lnTo>
                  <a:lnTo>
                    <a:pt x="445" y="299"/>
                  </a:lnTo>
                  <a:lnTo>
                    <a:pt x="447" y="298"/>
                  </a:lnTo>
                  <a:lnTo>
                    <a:pt x="449" y="298"/>
                  </a:lnTo>
                  <a:lnTo>
                    <a:pt x="451" y="297"/>
                  </a:lnTo>
                  <a:lnTo>
                    <a:pt x="453" y="297"/>
                  </a:lnTo>
                  <a:lnTo>
                    <a:pt x="456" y="295"/>
                  </a:lnTo>
                  <a:lnTo>
                    <a:pt x="459" y="295"/>
                  </a:lnTo>
                  <a:lnTo>
                    <a:pt x="460" y="294"/>
                  </a:lnTo>
                  <a:lnTo>
                    <a:pt x="463" y="294"/>
                  </a:lnTo>
                  <a:lnTo>
                    <a:pt x="464" y="293"/>
                  </a:lnTo>
                  <a:lnTo>
                    <a:pt x="467" y="293"/>
                  </a:lnTo>
                  <a:lnTo>
                    <a:pt x="468" y="291"/>
                  </a:lnTo>
                  <a:lnTo>
                    <a:pt x="469" y="291"/>
                  </a:lnTo>
                  <a:lnTo>
                    <a:pt x="471" y="291"/>
                  </a:lnTo>
                  <a:lnTo>
                    <a:pt x="472" y="290"/>
                  </a:lnTo>
                  <a:lnTo>
                    <a:pt x="473" y="290"/>
                  </a:lnTo>
                  <a:lnTo>
                    <a:pt x="474" y="290"/>
                  </a:lnTo>
                  <a:lnTo>
                    <a:pt x="476" y="289"/>
                  </a:lnTo>
                  <a:lnTo>
                    <a:pt x="477" y="289"/>
                  </a:lnTo>
                  <a:lnTo>
                    <a:pt x="478" y="289"/>
                  </a:lnTo>
                  <a:lnTo>
                    <a:pt x="480" y="287"/>
                  </a:lnTo>
                  <a:lnTo>
                    <a:pt x="481" y="287"/>
                  </a:lnTo>
                  <a:lnTo>
                    <a:pt x="482" y="287"/>
                  </a:lnTo>
                  <a:lnTo>
                    <a:pt x="484" y="286"/>
                  </a:lnTo>
                  <a:lnTo>
                    <a:pt x="485" y="285"/>
                  </a:lnTo>
                  <a:lnTo>
                    <a:pt x="486" y="285"/>
                  </a:lnTo>
                  <a:lnTo>
                    <a:pt x="488" y="285"/>
                  </a:lnTo>
                  <a:lnTo>
                    <a:pt x="489" y="284"/>
                  </a:lnTo>
                  <a:lnTo>
                    <a:pt x="490" y="284"/>
                  </a:lnTo>
                  <a:lnTo>
                    <a:pt x="492" y="282"/>
                  </a:lnTo>
                  <a:lnTo>
                    <a:pt x="494" y="281"/>
                  </a:lnTo>
                  <a:lnTo>
                    <a:pt x="496" y="281"/>
                  </a:lnTo>
                  <a:lnTo>
                    <a:pt x="497" y="280"/>
                  </a:lnTo>
                  <a:lnTo>
                    <a:pt x="500" y="278"/>
                  </a:lnTo>
                  <a:lnTo>
                    <a:pt x="501" y="278"/>
                  </a:lnTo>
                  <a:lnTo>
                    <a:pt x="504" y="277"/>
                  </a:lnTo>
                  <a:lnTo>
                    <a:pt x="505" y="276"/>
                  </a:lnTo>
                  <a:lnTo>
                    <a:pt x="508" y="274"/>
                  </a:lnTo>
                  <a:lnTo>
                    <a:pt x="509" y="274"/>
                  </a:lnTo>
                  <a:lnTo>
                    <a:pt x="512" y="273"/>
                  </a:lnTo>
                  <a:lnTo>
                    <a:pt x="513" y="272"/>
                  </a:lnTo>
                  <a:lnTo>
                    <a:pt x="514" y="272"/>
                  </a:lnTo>
                  <a:lnTo>
                    <a:pt x="516" y="270"/>
                  </a:lnTo>
                  <a:lnTo>
                    <a:pt x="517" y="270"/>
                  </a:lnTo>
                  <a:lnTo>
                    <a:pt x="518" y="269"/>
                  </a:lnTo>
                  <a:lnTo>
                    <a:pt x="520" y="269"/>
                  </a:lnTo>
                  <a:lnTo>
                    <a:pt x="521" y="268"/>
                  </a:lnTo>
                  <a:lnTo>
                    <a:pt x="522" y="268"/>
                  </a:lnTo>
                  <a:lnTo>
                    <a:pt x="523" y="266"/>
                  </a:lnTo>
                  <a:lnTo>
                    <a:pt x="525" y="266"/>
                  </a:lnTo>
                  <a:lnTo>
                    <a:pt x="526" y="265"/>
                  </a:lnTo>
                  <a:lnTo>
                    <a:pt x="527" y="265"/>
                  </a:lnTo>
                  <a:lnTo>
                    <a:pt x="529" y="264"/>
                  </a:lnTo>
                  <a:lnTo>
                    <a:pt x="530" y="264"/>
                  </a:lnTo>
                  <a:lnTo>
                    <a:pt x="531" y="262"/>
                  </a:lnTo>
                  <a:lnTo>
                    <a:pt x="533" y="262"/>
                  </a:lnTo>
                  <a:lnTo>
                    <a:pt x="534" y="261"/>
                  </a:lnTo>
                  <a:lnTo>
                    <a:pt x="535" y="261"/>
                  </a:lnTo>
                  <a:lnTo>
                    <a:pt x="537" y="260"/>
                  </a:lnTo>
                  <a:lnTo>
                    <a:pt x="538" y="260"/>
                  </a:lnTo>
                  <a:lnTo>
                    <a:pt x="539" y="258"/>
                  </a:lnTo>
                  <a:lnTo>
                    <a:pt x="541" y="257"/>
                  </a:lnTo>
                  <a:lnTo>
                    <a:pt x="542" y="257"/>
                  </a:lnTo>
                  <a:lnTo>
                    <a:pt x="543" y="256"/>
                  </a:lnTo>
                  <a:lnTo>
                    <a:pt x="545" y="254"/>
                  </a:lnTo>
                  <a:lnTo>
                    <a:pt x="547" y="253"/>
                  </a:lnTo>
                  <a:lnTo>
                    <a:pt x="549" y="253"/>
                  </a:lnTo>
                  <a:lnTo>
                    <a:pt x="551" y="252"/>
                  </a:lnTo>
                  <a:lnTo>
                    <a:pt x="553" y="250"/>
                  </a:lnTo>
                  <a:lnTo>
                    <a:pt x="554" y="250"/>
                  </a:lnTo>
                  <a:lnTo>
                    <a:pt x="555" y="249"/>
                  </a:lnTo>
                  <a:lnTo>
                    <a:pt x="557" y="248"/>
                  </a:lnTo>
                  <a:lnTo>
                    <a:pt x="558" y="248"/>
                  </a:lnTo>
                  <a:lnTo>
                    <a:pt x="559" y="246"/>
                  </a:lnTo>
                  <a:lnTo>
                    <a:pt x="561" y="246"/>
                  </a:lnTo>
                  <a:lnTo>
                    <a:pt x="562" y="245"/>
                  </a:lnTo>
                  <a:lnTo>
                    <a:pt x="563" y="245"/>
                  </a:lnTo>
                  <a:lnTo>
                    <a:pt x="563" y="244"/>
                  </a:lnTo>
                  <a:lnTo>
                    <a:pt x="565" y="244"/>
                  </a:lnTo>
                  <a:lnTo>
                    <a:pt x="566" y="244"/>
                  </a:lnTo>
                  <a:lnTo>
                    <a:pt x="566" y="242"/>
                  </a:lnTo>
                  <a:lnTo>
                    <a:pt x="567" y="242"/>
                  </a:lnTo>
                  <a:lnTo>
                    <a:pt x="569" y="241"/>
                  </a:lnTo>
                  <a:lnTo>
                    <a:pt x="570" y="241"/>
                  </a:lnTo>
                  <a:lnTo>
                    <a:pt x="571" y="240"/>
                  </a:lnTo>
                  <a:lnTo>
                    <a:pt x="573" y="238"/>
                  </a:lnTo>
                  <a:lnTo>
                    <a:pt x="574" y="238"/>
                  </a:lnTo>
                  <a:lnTo>
                    <a:pt x="574" y="237"/>
                  </a:lnTo>
                  <a:lnTo>
                    <a:pt x="575" y="237"/>
                  </a:lnTo>
                  <a:lnTo>
                    <a:pt x="576" y="236"/>
                  </a:lnTo>
                  <a:lnTo>
                    <a:pt x="578" y="236"/>
                  </a:lnTo>
                  <a:lnTo>
                    <a:pt x="579" y="234"/>
                  </a:lnTo>
                  <a:lnTo>
                    <a:pt x="580" y="234"/>
                  </a:lnTo>
                  <a:lnTo>
                    <a:pt x="582" y="233"/>
                  </a:lnTo>
                  <a:lnTo>
                    <a:pt x="583" y="232"/>
                  </a:lnTo>
                  <a:lnTo>
                    <a:pt x="584" y="231"/>
                  </a:lnTo>
                  <a:lnTo>
                    <a:pt x="586" y="231"/>
                  </a:lnTo>
                  <a:lnTo>
                    <a:pt x="587" y="229"/>
                  </a:lnTo>
                  <a:lnTo>
                    <a:pt x="588" y="228"/>
                  </a:lnTo>
                  <a:lnTo>
                    <a:pt x="590" y="228"/>
                  </a:lnTo>
                  <a:lnTo>
                    <a:pt x="591" y="227"/>
                  </a:lnTo>
                  <a:lnTo>
                    <a:pt x="592" y="227"/>
                  </a:lnTo>
                  <a:lnTo>
                    <a:pt x="594" y="225"/>
                  </a:lnTo>
                  <a:lnTo>
                    <a:pt x="595" y="224"/>
                  </a:lnTo>
                  <a:lnTo>
                    <a:pt x="596" y="224"/>
                  </a:lnTo>
                  <a:lnTo>
                    <a:pt x="596" y="223"/>
                  </a:lnTo>
                  <a:lnTo>
                    <a:pt x="598" y="223"/>
                  </a:lnTo>
                  <a:lnTo>
                    <a:pt x="599" y="221"/>
                  </a:lnTo>
                  <a:lnTo>
                    <a:pt x="600" y="221"/>
                  </a:lnTo>
                  <a:lnTo>
                    <a:pt x="602" y="220"/>
                  </a:lnTo>
                  <a:lnTo>
                    <a:pt x="603" y="219"/>
                  </a:lnTo>
                  <a:lnTo>
                    <a:pt x="604" y="217"/>
                  </a:lnTo>
                  <a:lnTo>
                    <a:pt x="606" y="217"/>
                  </a:lnTo>
                  <a:lnTo>
                    <a:pt x="607" y="216"/>
                  </a:lnTo>
                  <a:lnTo>
                    <a:pt x="608" y="215"/>
                  </a:lnTo>
                  <a:lnTo>
                    <a:pt x="610" y="213"/>
                  </a:lnTo>
                  <a:lnTo>
                    <a:pt x="611" y="213"/>
                  </a:lnTo>
                  <a:lnTo>
                    <a:pt x="611" y="212"/>
                  </a:lnTo>
                  <a:lnTo>
                    <a:pt x="612" y="211"/>
                  </a:lnTo>
                  <a:lnTo>
                    <a:pt x="614" y="211"/>
                  </a:lnTo>
                  <a:lnTo>
                    <a:pt x="615" y="209"/>
                  </a:lnTo>
                  <a:lnTo>
                    <a:pt x="616" y="208"/>
                  </a:lnTo>
                  <a:lnTo>
                    <a:pt x="618" y="208"/>
                  </a:lnTo>
                  <a:lnTo>
                    <a:pt x="618" y="207"/>
                  </a:lnTo>
                  <a:lnTo>
                    <a:pt x="619" y="207"/>
                  </a:lnTo>
                  <a:lnTo>
                    <a:pt x="619" y="205"/>
                  </a:lnTo>
                  <a:lnTo>
                    <a:pt x="620" y="205"/>
                  </a:lnTo>
                  <a:lnTo>
                    <a:pt x="622" y="204"/>
                  </a:lnTo>
                  <a:lnTo>
                    <a:pt x="623" y="204"/>
                  </a:lnTo>
                  <a:lnTo>
                    <a:pt x="623" y="203"/>
                  </a:lnTo>
                  <a:lnTo>
                    <a:pt x="624" y="203"/>
                  </a:lnTo>
                  <a:lnTo>
                    <a:pt x="625" y="201"/>
                  </a:lnTo>
                  <a:lnTo>
                    <a:pt x="627" y="200"/>
                  </a:lnTo>
                  <a:lnTo>
                    <a:pt x="628" y="200"/>
                  </a:lnTo>
                  <a:lnTo>
                    <a:pt x="628" y="199"/>
                  </a:lnTo>
                  <a:lnTo>
                    <a:pt x="629" y="199"/>
                  </a:lnTo>
                  <a:lnTo>
                    <a:pt x="631" y="197"/>
                  </a:lnTo>
                  <a:lnTo>
                    <a:pt x="632" y="197"/>
                  </a:lnTo>
                  <a:lnTo>
                    <a:pt x="633" y="196"/>
                  </a:lnTo>
                  <a:lnTo>
                    <a:pt x="635" y="195"/>
                  </a:lnTo>
                  <a:lnTo>
                    <a:pt x="636" y="193"/>
                  </a:lnTo>
                  <a:lnTo>
                    <a:pt x="637" y="193"/>
                  </a:lnTo>
                  <a:lnTo>
                    <a:pt x="639" y="192"/>
                  </a:lnTo>
                  <a:lnTo>
                    <a:pt x="640" y="192"/>
                  </a:lnTo>
                  <a:lnTo>
                    <a:pt x="640" y="191"/>
                  </a:lnTo>
                  <a:lnTo>
                    <a:pt x="641" y="191"/>
                  </a:lnTo>
                  <a:lnTo>
                    <a:pt x="643" y="189"/>
                  </a:lnTo>
                  <a:lnTo>
                    <a:pt x="644" y="189"/>
                  </a:lnTo>
                  <a:lnTo>
                    <a:pt x="644" y="188"/>
                  </a:lnTo>
                  <a:lnTo>
                    <a:pt x="645" y="188"/>
                  </a:lnTo>
                  <a:lnTo>
                    <a:pt x="645" y="187"/>
                  </a:lnTo>
                  <a:lnTo>
                    <a:pt x="647" y="187"/>
                  </a:lnTo>
                  <a:lnTo>
                    <a:pt x="647" y="185"/>
                  </a:lnTo>
                  <a:lnTo>
                    <a:pt x="648" y="185"/>
                  </a:lnTo>
                  <a:lnTo>
                    <a:pt x="649" y="185"/>
                  </a:lnTo>
                  <a:lnTo>
                    <a:pt x="649" y="184"/>
                  </a:lnTo>
                  <a:lnTo>
                    <a:pt x="651" y="183"/>
                  </a:lnTo>
                  <a:lnTo>
                    <a:pt x="652" y="182"/>
                  </a:lnTo>
                  <a:lnTo>
                    <a:pt x="653" y="180"/>
                  </a:lnTo>
                  <a:lnTo>
                    <a:pt x="655" y="179"/>
                  </a:lnTo>
                  <a:lnTo>
                    <a:pt x="656" y="179"/>
                  </a:lnTo>
                  <a:lnTo>
                    <a:pt x="656" y="178"/>
                  </a:lnTo>
                  <a:lnTo>
                    <a:pt x="657" y="178"/>
                  </a:lnTo>
                  <a:lnTo>
                    <a:pt x="659" y="176"/>
                  </a:lnTo>
                  <a:lnTo>
                    <a:pt x="659" y="175"/>
                  </a:lnTo>
                  <a:lnTo>
                    <a:pt x="660" y="174"/>
                  </a:lnTo>
                  <a:lnTo>
                    <a:pt x="661" y="174"/>
                  </a:lnTo>
                  <a:lnTo>
                    <a:pt x="663" y="172"/>
                  </a:lnTo>
                  <a:lnTo>
                    <a:pt x="664" y="171"/>
                  </a:lnTo>
                  <a:lnTo>
                    <a:pt x="664" y="170"/>
                  </a:lnTo>
                  <a:lnTo>
                    <a:pt x="665" y="168"/>
                  </a:lnTo>
                  <a:lnTo>
                    <a:pt x="667" y="167"/>
                  </a:lnTo>
                  <a:lnTo>
                    <a:pt x="668" y="166"/>
                  </a:lnTo>
                  <a:lnTo>
                    <a:pt x="669" y="164"/>
                  </a:lnTo>
                  <a:lnTo>
                    <a:pt x="671" y="163"/>
                  </a:lnTo>
                  <a:lnTo>
                    <a:pt x="672" y="162"/>
                  </a:lnTo>
                  <a:lnTo>
                    <a:pt x="673" y="160"/>
                  </a:lnTo>
                  <a:lnTo>
                    <a:pt x="674" y="159"/>
                  </a:lnTo>
                  <a:lnTo>
                    <a:pt x="676" y="158"/>
                  </a:lnTo>
                  <a:lnTo>
                    <a:pt x="676" y="156"/>
                  </a:lnTo>
                  <a:lnTo>
                    <a:pt x="677" y="156"/>
                  </a:lnTo>
                  <a:lnTo>
                    <a:pt x="677" y="155"/>
                  </a:lnTo>
                  <a:lnTo>
                    <a:pt x="678" y="155"/>
                  </a:lnTo>
                  <a:lnTo>
                    <a:pt x="678" y="154"/>
                  </a:lnTo>
                  <a:lnTo>
                    <a:pt x="680" y="152"/>
                  </a:lnTo>
                  <a:lnTo>
                    <a:pt x="681" y="152"/>
                  </a:lnTo>
                  <a:lnTo>
                    <a:pt x="681" y="151"/>
                  </a:lnTo>
                  <a:lnTo>
                    <a:pt x="682" y="150"/>
                  </a:lnTo>
                  <a:lnTo>
                    <a:pt x="684" y="148"/>
                  </a:lnTo>
                  <a:lnTo>
                    <a:pt x="685" y="147"/>
                  </a:lnTo>
                  <a:lnTo>
                    <a:pt x="685" y="146"/>
                  </a:lnTo>
                  <a:lnTo>
                    <a:pt x="686" y="144"/>
                  </a:lnTo>
                  <a:lnTo>
                    <a:pt x="688" y="143"/>
                  </a:lnTo>
                  <a:lnTo>
                    <a:pt x="689" y="142"/>
                  </a:lnTo>
                  <a:lnTo>
                    <a:pt x="690" y="140"/>
                  </a:lnTo>
                  <a:lnTo>
                    <a:pt x="692" y="139"/>
                  </a:lnTo>
                  <a:lnTo>
                    <a:pt x="693" y="138"/>
                  </a:lnTo>
                  <a:lnTo>
                    <a:pt x="694" y="136"/>
                  </a:lnTo>
                  <a:lnTo>
                    <a:pt x="696" y="134"/>
                  </a:lnTo>
                  <a:lnTo>
                    <a:pt x="697" y="132"/>
                  </a:lnTo>
                  <a:lnTo>
                    <a:pt x="698" y="131"/>
                  </a:lnTo>
                  <a:lnTo>
                    <a:pt x="700" y="130"/>
                  </a:lnTo>
                  <a:lnTo>
                    <a:pt x="701" y="127"/>
                  </a:lnTo>
                  <a:lnTo>
                    <a:pt x="702" y="126"/>
                  </a:lnTo>
                  <a:lnTo>
                    <a:pt x="704" y="125"/>
                  </a:lnTo>
                  <a:lnTo>
                    <a:pt x="704" y="123"/>
                  </a:lnTo>
                  <a:lnTo>
                    <a:pt x="705" y="122"/>
                  </a:lnTo>
                  <a:lnTo>
                    <a:pt x="706" y="122"/>
                  </a:lnTo>
                  <a:lnTo>
                    <a:pt x="708" y="121"/>
                  </a:lnTo>
                  <a:lnTo>
                    <a:pt x="708" y="119"/>
                  </a:lnTo>
                  <a:lnTo>
                    <a:pt x="709" y="118"/>
                  </a:lnTo>
                  <a:lnTo>
                    <a:pt x="709" y="117"/>
                  </a:lnTo>
                  <a:lnTo>
                    <a:pt x="710" y="117"/>
                  </a:lnTo>
                  <a:lnTo>
                    <a:pt x="712" y="115"/>
                  </a:lnTo>
                  <a:lnTo>
                    <a:pt x="712" y="114"/>
                  </a:lnTo>
                  <a:lnTo>
                    <a:pt x="713" y="113"/>
                  </a:lnTo>
                  <a:lnTo>
                    <a:pt x="714" y="111"/>
                  </a:lnTo>
                  <a:lnTo>
                    <a:pt x="716" y="110"/>
                  </a:lnTo>
                  <a:lnTo>
                    <a:pt x="716" y="109"/>
                  </a:lnTo>
                  <a:lnTo>
                    <a:pt x="717" y="107"/>
                  </a:lnTo>
                  <a:lnTo>
                    <a:pt x="718" y="106"/>
                  </a:lnTo>
                  <a:lnTo>
                    <a:pt x="718" y="105"/>
                  </a:lnTo>
                  <a:lnTo>
                    <a:pt x="720" y="103"/>
                  </a:lnTo>
                  <a:lnTo>
                    <a:pt x="721" y="102"/>
                  </a:lnTo>
                  <a:lnTo>
                    <a:pt x="722" y="101"/>
                  </a:lnTo>
                  <a:lnTo>
                    <a:pt x="724" y="99"/>
                  </a:lnTo>
                  <a:lnTo>
                    <a:pt x="725" y="97"/>
                  </a:lnTo>
                  <a:lnTo>
                    <a:pt x="726" y="95"/>
                  </a:lnTo>
                  <a:lnTo>
                    <a:pt x="727" y="93"/>
                  </a:lnTo>
                  <a:lnTo>
                    <a:pt x="729" y="91"/>
                  </a:lnTo>
                  <a:lnTo>
                    <a:pt x="730" y="89"/>
                  </a:lnTo>
                  <a:lnTo>
                    <a:pt x="731" y="87"/>
                  </a:lnTo>
                  <a:lnTo>
                    <a:pt x="733" y="85"/>
                  </a:lnTo>
                  <a:lnTo>
                    <a:pt x="734" y="83"/>
                  </a:lnTo>
                  <a:lnTo>
                    <a:pt x="735" y="82"/>
                  </a:lnTo>
                  <a:lnTo>
                    <a:pt x="737" y="81"/>
                  </a:lnTo>
                  <a:lnTo>
                    <a:pt x="737" y="80"/>
                  </a:lnTo>
                  <a:lnTo>
                    <a:pt x="738" y="77"/>
                  </a:lnTo>
                  <a:lnTo>
                    <a:pt x="739" y="76"/>
                  </a:lnTo>
                  <a:lnTo>
                    <a:pt x="741" y="76"/>
                  </a:lnTo>
                  <a:lnTo>
                    <a:pt x="741" y="74"/>
                  </a:lnTo>
                  <a:lnTo>
                    <a:pt x="742" y="73"/>
                  </a:lnTo>
                  <a:lnTo>
                    <a:pt x="743" y="72"/>
                  </a:lnTo>
                  <a:lnTo>
                    <a:pt x="743" y="70"/>
                  </a:lnTo>
                  <a:lnTo>
                    <a:pt x="745" y="69"/>
                  </a:lnTo>
                  <a:lnTo>
                    <a:pt x="745" y="68"/>
                  </a:lnTo>
                  <a:lnTo>
                    <a:pt x="746" y="66"/>
                  </a:lnTo>
                  <a:lnTo>
                    <a:pt x="747" y="66"/>
                  </a:lnTo>
                  <a:lnTo>
                    <a:pt x="747" y="65"/>
                  </a:lnTo>
                  <a:lnTo>
                    <a:pt x="749" y="64"/>
                  </a:lnTo>
                  <a:lnTo>
                    <a:pt x="749" y="62"/>
                  </a:lnTo>
                  <a:lnTo>
                    <a:pt x="750" y="61"/>
                  </a:lnTo>
                  <a:lnTo>
                    <a:pt x="751" y="60"/>
                  </a:lnTo>
                  <a:lnTo>
                    <a:pt x="753" y="58"/>
                  </a:lnTo>
                  <a:lnTo>
                    <a:pt x="753" y="57"/>
                  </a:lnTo>
                  <a:lnTo>
                    <a:pt x="754" y="56"/>
                  </a:lnTo>
                  <a:lnTo>
                    <a:pt x="755" y="54"/>
                  </a:lnTo>
                  <a:lnTo>
                    <a:pt x="757" y="52"/>
                  </a:lnTo>
                  <a:lnTo>
                    <a:pt x="758" y="50"/>
                  </a:lnTo>
                  <a:lnTo>
                    <a:pt x="759" y="48"/>
                  </a:lnTo>
                  <a:lnTo>
                    <a:pt x="761" y="46"/>
                  </a:lnTo>
                  <a:lnTo>
                    <a:pt x="762" y="44"/>
                  </a:lnTo>
                  <a:lnTo>
                    <a:pt x="763" y="42"/>
                  </a:lnTo>
                  <a:lnTo>
                    <a:pt x="766" y="40"/>
                  </a:lnTo>
                  <a:lnTo>
                    <a:pt x="767" y="38"/>
                  </a:lnTo>
                  <a:lnTo>
                    <a:pt x="769" y="36"/>
                  </a:lnTo>
                  <a:lnTo>
                    <a:pt x="770" y="34"/>
                  </a:lnTo>
                  <a:lnTo>
                    <a:pt x="770" y="33"/>
                  </a:lnTo>
                  <a:lnTo>
                    <a:pt x="771" y="32"/>
                  </a:lnTo>
                  <a:lnTo>
                    <a:pt x="773" y="30"/>
                  </a:lnTo>
                  <a:lnTo>
                    <a:pt x="774" y="29"/>
                  </a:lnTo>
                  <a:lnTo>
                    <a:pt x="774" y="28"/>
                  </a:lnTo>
                  <a:lnTo>
                    <a:pt x="775" y="27"/>
                  </a:lnTo>
                  <a:lnTo>
                    <a:pt x="776" y="25"/>
                  </a:lnTo>
                  <a:lnTo>
                    <a:pt x="776" y="24"/>
                  </a:lnTo>
                  <a:lnTo>
                    <a:pt x="778" y="23"/>
                  </a:lnTo>
                  <a:lnTo>
                    <a:pt x="778" y="21"/>
                  </a:lnTo>
                  <a:lnTo>
                    <a:pt x="779" y="21"/>
                  </a:lnTo>
                  <a:lnTo>
                    <a:pt x="779" y="20"/>
                  </a:lnTo>
                  <a:lnTo>
                    <a:pt x="780" y="19"/>
                  </a:lnTo>
                  <a:lnTo>
                    <a:pt x="780" y="17"/>
                  </a:lnTo>
                  <a:lnTo>
                    <a:pt x="782" y="17"/>
                  </a:lnTo>
                  <a:lnTo>
                    <a:pt x="782" y="16"/>
                  </a:lnTo>
                  <a:lnTo>
                    <a:pt x="783" y="15"/>
                  </a:lnTo>
                  <a:lnTo>
                    <a:pt x="783" y="13"/>
                  </a:lnTo>
                  <a:lnTo>
                    <a:pt x="784" y="12"/>
                  </a:lnTo>
                  <a:lnTo>
                    <a:pt x="786" y="11"/>
                  </a:lnTo>
                  <a:lnTo>
                    <a:pt x="786" y="9"/>
                  </a:lnTo>
                  <a:lnTo>
                    <a:pt x="787" y="8"/>
                  </a:lnTo>
                  <a:lnTo>
                    <a:pt x="787" y="7"/>
                  </a:lnTo>
                  <a:lnTo>
                    <a:pt x="788" y="5"/>
                  </a:lnTo>
                  <a:lnTo>
                    <a:pt x="790" y="4"/>
                  </a:lnTo>
                  <a:lnTo>
                    <a:pt x="790" y="3"/>
                  </a:lnTo>
                  <a:lnTo>
                    <a:pt x="791" y="0"/>
                  </a:lnTo>
                </a:path>
              </a:pathLst>
            </a:custGeom>
            <a:noFill/>
            <a:ln w="2070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44" name="Freeform 9"/>
            <p:cNvSpPr>
              <a:spLocks/>
            </p:cNvSpPr>
            <p:nvPr/>
          </p:nvSpPr>
          <p:spPr bwMode="auto">
            <a:xfrm>
              <a:off x="2470150" y="3935413"/>
              <a:ext cx="73025" cy="187325"/>
            </a:xfrm>
            <a:custGeom>
              <a:avLst/>
              <a:gdLst>
                <a:gd name="T0" fmla="*/ 2147483647 w 94"/>
                <a:gd name="T1" fmla="*/ 2147483647 h 317"/>
                <a:gd name="T2" fmla="*/ 2147483647 w 94"/>
                <a:gd name="T3" fmla="*/ 2147483647 h 317"/>
                <a:gd name="T4" fmla="*/ 2147483647 w 94"/>
                <a:gd name="T5" fmla="*/ 2147483647 h 317"/>
                <a:gd name="T6" fmla="*/ 2147483647 w 94"/>
                <a:gd name="T7" fmla="*/ 2147483647 h 317"/>
                <a:gd name="T8" fmla="*/ 2147483647 w 94"/>
                <a:gd name="T9" fmla="*/ 2147483647 h 317"/>
                <a:gd name="T10" fmla="*/ 2147483647 w 94"/>
                <a:gd name="T11" fmla="*/ 2147483647 h 317"/>
                <a:gd name="T12" fmla="*/ 2147483647 w 94"/>
                <a:gd name="T13" fmla="*/ 2147483647 h 317"/>
                <a:gd name="T14" fmla="*/ 2147483647 w 94"/>
                <a:gd name="T15" fmla="*/ 2147483647 h 317"/>
                <a:gd name="T16" fmla="*/ 2147483647 w 94"/>
                <a:gd name="T17" fmla="*/ 2147483647 h 317"/>
                <a:gd name="T18" fmla="*/ 2147483647 w 94"/>
                <a:gd name="T19" fmla="*/ 2147483647 h 317"/>
                <a:gd name="T20" fmla="*/ 2147483647 w 94"/>
                <a:gd name="T21" fmla="*/ 2147483647 h 317"/>
                <a:gd name="T22" fmla="*/ 2147483647 w 94"/>
                <a:gd name="T23" fmla="*/ 2147483647 h 317"/>
                <a:gd name="T24" fmla="*/ 2147483647 w 94"/>
                <a:gd name="T25" fmla="*/ 2147483647 h 317"/>
                <a:gd name="T26" fmla="*/ 2147483647 w 94"/>
                <a:gd name="T27" fmla="*/ 2147483647 h 317"/>
                <a:gd name="T28" fmla="*/ 2147483647 w 94"/>
                <a:gd name="T29" fmla="*/ 2147483647 h 317"/>
                <a:gd name="T30" fmla="*/ 2147483647 w 94"/>
                <a:gd name="T31" fmla="*/ 2147483647 h 317"/>
                <a:gd name="T32" fmla="*/ 2147483647 w 94"/>
                <a:gd name="T33" fmla="*/ 2147483647 h 317"/>
                <a:gd name="T34" fmla="*/ 2147483647 w 94"/>
                <a:gd name="T35" fmla="*/ 2147483647 h 317"/>
                <a:gd name="T36" fmla="*/ 2147483647 w 94"/>
                <a:gd name="T37" fmla="*/ 2147483647 h 317"/>
                <a:gd name="T38" fmla="*/ 2147483647 w 94"/>
                <a:gd name="T39" fmla="*/ 2147483647 h 317"/>
                <a:gd name="T40" fmla="*/ 2147483647 w 94"/>
                <a:gd name="T41" fmla="*/ 2147483647 h 317"/>
                <a:gd name="T42" fmla="*/ 2147483647 w 94"/>
                <a:gd name="T43" fmla="*/ 2147483647 h 317"/>
                <a:gd name="T44" fmla="*/ 2147483647 w 94"/>
                <a:gd name="T45" fmla="*/ 2147483647 h 317"/>
                <a:gd name="T46" fmla="*/ 2147483647 w 94"/>
                <a:gd name="T47" fmla="*/ 2147483647 h 317"/>
                <a:gd name="T48" fmla="*/ 2147483647 w 94"/>
                <a:gd name="T49" fmla="*/ 2147483647 h 317"/>
                <a:gd name="T50" fmla="*/ 2147483647 w 94"/>
                <a:gd name="T51" fmla="*/ 2147483647 h 317"/>
                <a:gd name="T52" fmla="*/ 2147483647 w 94"/>
                <a:gd name="T53" fmla="*/ 2147483647 h 317"/>
                <a:gd name="T54" fmla="*/ 2147483647 w 94"/>
                <a:gd name="T55" fmla="*/ 2147483647 h 317"/>
                <a:gd name="T56" fmla="*/ 2147483647 w 94"/>
                <a:gd name="T57" fmla="*/ 2147483647 h 317"/>
                <a:gd name="T58" fmla="*/ 2147483647 w 94"/>
                <a:gd name="T59" fmla="*/ 2147483647 h 317"/>
                <a:gd name="T60" fmla="*/ 2147483647 w 94"/>
                <a:gd name="T61" fmla="*/ 2147483647 h 317"/>
                <a:gd name="T62" fmla="*/ 2147483647 w 94"/>
                <a:gd name="T63" fmla="*/ 2147483647 h 317"/>
                <a:gd name="T64" fmla="*/ 2147483647 w 94"/>
                <a:gd name="T65" fmla="*/ 2147483647 h 317"/>
                <a:gd name="T66" fmla="*/ 2147483647 w 94"/>
                <a:gd name="T67" fmla="*/ 2147483647 h 317"/>
                <a:gd name="T68" fmla="*/ 2147483647 w 94"/>
                <a:gd name="T69" fmla="*/ 2147483647 h 317"/>
                <a:gd name="T70" fmla="*/ 2147483647 w 94"/>
                <a:gd name="T71" fmla="*/ 2147483647 h 317"/>
                <a:gd name="T72" fmla="*/ 2147483647 w 94"/>
                <a:gd name="T73" fmla="*/ 2147483647 h 317"/>
                <a:gd name="T74" fmla="*/ 2147483647 w 94"/>
                <a:gd name="T75" fmla="*/ 2147483647 h 317"/>
                <a:gd name="T76" fmla="*/ 2147483647 w 94"/>
                <a:gd name="T77" fmla="*/ 2147483647 h 317"/>
                <a:gd name="T78" fmla="*/ 2147483647 w 94"/>
                <a:gd name="T79" fmla="*/ 2147483647 h 317"/>
                <a:gd name="T80" fmla="*/ 2147483647 w 94"/>
                <a:gd name="T81" fmla="*/ 2147483647 h 317"/>
                <a:gd name="T82" fmla="*/ 2147483647 w 94"/>
                <a:gd name="T83" fmla="*/ 2147483647 h 317"/>
                <a:gd name="T84" fmla="*/ 2147483647 w 94"/>
                <a:gd name="T85" fmla="*/ 2147483647 h 317"/>
                <a:gd name="T86" fmla="*/ 2147483647 w 94"/>
                <a:gd name="T87" fmla="*/ 2147483647 h 317"/>
                <a:gd name="T88" fmla="*/ 2147483647 w 94"/>
                <a:gd name="T89" fmla="*/ 2147483647 h 317"/>
                <a:gd name="T90" fmla="*/ 2147483647 w 94"/>
                <a:gd name="T91" fmla="*/ 2147483647 h 317"/>
                <a:gd name="T92" fmla="*/ 2147483647 w 94"/>
                <a:gd name="T93" fmla="*/ 2147483647 h 317"/>
                <a:gd name="T94" fmla="*/ 2147483647 w 94"/>
                <a:gd name="T95" fmla="*/ 2147483647 h 317"/>
                <a:gd name="T96" fmla="*/ 2147483647 w 94"/>
                <a:gd name="T97" fmla="*/ 2147483647 h 317"/>
                <a:gd name="T98" fmla="*/ 2147483647 w 94"/>
                <a:gd name="T99" fmla="*/ 2147483647 h 317"/>
                <a:gd name="T100" fmla="*/ 2147483647 w 94"/>
                <a:gd name="T101" fmla="*/ 2147483647 h 317"/>
                <a:gd name="T102" fmla="*/ 2147483647 w 94"/>
                <a:gd name="T103" fmla="*/ 2147483647 h 317"/>
                <a:gd name="T104" fmla="*/ 2147483647 w 94"/>
                <a:gd name="T105" fmla="*/ 2147483647 h 317"/>
                <a:gd name="T106" fmla="*/ 2147483647 w 94"/>
                <a:gd name="T107" fmla="*/ 2147483647 h 317"/>
                <a:gd name="T108" fmla="*/ 2147483647 w 94"/>
                <a:gd name="T109" fmla="*/ 2147483647 h 317"/>
                <a:gd name="T110" fmla="*/ 2147483647 w 94"/>
                <a:gd name="T111" fmla="*/ 2147483647 h 317"/>
                <a:gd name="T112" fmla="*/ 2147483647 w 94"/>
                <a:gd name="T113" fmla="*/ 2147483647 h 3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"/>
                <a:gd name="T172" fmla="*/ 0 h 317"/>
                <a:gd name="T173" fmla="*/ 94 w 94"/>
                <a:gd name="T174" fmla="*/ 317 h 3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" h="317">
                  <a:moveTo>
                    <a:pt x="0" y="0"/>
                  </a:moveTo>
                  <a:lnTo>
                    <a:pt x="3" y="4"/>
                  </a:lnTo>
                  <a:lnTo>
                    <a:pt x="4" y="8"/>
                  </a:lnTo>
                  <a:lnTo>
                    <a:pt x="7" y="11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13" y="23"/>
                  </a:lnTo>
                  <a:lnTo>
                    <a:pt x="15" y="26"/>
                  </a:lnTo>
                  <a:lnTo>
                    <a:pt x="16" y="27"/>
                  </a:lnTo>
                  <a:lnTo>
                    <a:pt x="16" y="30"/>
                  </a:lnTo>
                  <a:lnTo>
                    <a:pt x="17" y="31"/>
                  </a:lnTo>
                  <a:lnTo>
                    <a:pt x="19" y="32"/>
                  </a:lnTo>
                  <a:lnTo>
                    <a:pt x="19" y="34"/>
                  </a:lnTo>
                  <a:lnTo>
                    <a:pt x="20" y="35"/>
                  </a:lnTo>
                  <a:lnTo>
                    <a:pt x="20" y="38"/>
                  </a:lnTo>
                  <a:lnTo>
                    <a:pt x="21" y="39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3"/>
                  </a:lnTo>
                  <a:lnTo>
                    <a:pt x="24" y="44"/>
                  </a:lnTo>
                  <a:lnTo>
                    <a:pt x="25" y="45"/>
                  </a:lnTo>
                  <a:lnTo>
                    <a:pt x="25" y="47"/>
                  </a:lnTo>
                  <a:lnTo>
                    <a:pt x="25" y="4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30" y="59"/>
                  </a:lnTo>
                  <a:lnTo>
                    <a:pt x="30" y="61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3" y="65"/>
                  </a:lnTo>
                  <a:lnTo>
                    <a:pt x="33" y="67"/>
                  </a:lnTo>
                  <a:lnTo>
                    <a:pt x="34" y="68"/>
                  </a:lnTo>
                  <a:lnTo>
                    <a:pt x="34" y="69"/>
                  </a:lnTo>
                  <a:lnTo>
                    <a:pt x="36" y="71"/>
                  </a:lnTo>
                  <a:lnTo>
                    <a:pt x="36" y="72"/>
                  </a:lnTo>
                  <a:lnTo>
                    <a:pt x="36" y="73"/>
                  </a:lnTo>
                  <a:lnTo>
                    <a:pt x="37" y="75"/>
                  </a:lnTo>
                  <a:lnTo>
                    <a:pt x="37" y="76"/>
                  </a:lnTo>
                  <a:lnTo>
                    <a:pt x="38" y="77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40" y="80"/>
                  </a:lnTo>
                  <a:lnTo>
                    <a:pt x="40" y="81"/>
                  </a:lnTo>
                  <a:lnTo>
                    <a:pt x="40" y="83"/>
                  </a:lnTo>
                  <a:lnTo>
                    <a:pt x="41" y="84"/>
                  </a:lnTo>
                  <a:lnTo>
                    <a:pt x="41" y="85"/>
                  </a:lnTo>
                  <a:lnTo>
                    <a:pt x="41" y="87"/>
                  </a:lnTo>
                  <a:lnTo>
                    <a:pt x="42" y="88"/>
                  </a:lnTo>
                  <a:lnTo>
                    <a:pt x="42" y="89"/>
                  </a:lnTo>
                  <a:lnTo>
                    <a:pt x="42" y="91"/>
                  </a:lnTo>
                  <a:lnTo>
                    <a:pt x="44" y="92"/>
                  </a:lnTo>
                  <a:lnTo>
                    <a:pt x="44" y="93"/>
                  </a:lnTo>
                  <a:lnTo>
                    <a:pt x="45" y="94"/>
                  </a:lnTo>
                  <a:lnTo>
                    <a:pt x="45" y="97"/>
                  </a:lnTo>
                  <a:lnTo>
                    <a:pt x="46" y="98"/>
                  </a:lnTo>
                  <a:lnTo>
                    <a:pt x="46" y="101"/>
                  </a:lnTo>
                  <a:lnTo>
                    <a:pt x="48" y="102"/>
                  </a:lnTo>
                  <a:lnTo>
                    <a:pt x="49" y="105"/>
                  </a:lnTo>
                  <a:lnTo>
                    <a:pt x="49" y="106"/>
                  </a:lnTo>
                  <a:lnTo>
                    <a:pt x="50" y="109"/>
                  </a:lnTo>
                  <a:lnTo>
                    <a:pt x="50" y="110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3" y="116"/>
                  </a:lnTo>
                  <a:lnTo>
                    <a:pt x="53" y="117"/>
                  </a:lnTo>
                  <a:lnTo>
                    <a:pt x="53" y="118"/>
                  </a:lnTo>
                  <a:lnTo>
                    <a:pt x="54" y="120"/>
                  </a:lnTo>
                  <a:lnTo>
                    <a:pt x="54" y="121"/>
                  </a:lnTo>
                  <a:lnTo>
                    <a:pt x="56" y="122"/>
                  </a:lnTo>
                  <a:lnTo>
                    <a:pt x="56" y="124"/>
                  </a:lnTo>
                  <a:lnTo>
                    <a:pt x="56" y="125"/>
                  </a:lnTo>
                  <a:lnTo>
                    <a:pt x="56" y="126"/>
                  </a:lnTo>
                  <a:lnTo>
                    <a:pt x="57" y="126"/>
                  </a:lnTo>
                  <a:lnTo>
                    <a:pt x="57" y="128"/>
                  </a:lnTo>
                  <a:lnTo>
                    <a:pt x="57" y="129"/>
                  </a:lnTo>
                  <a:lnTo>
                    <a:pt x="58" y="130"/>
                  </a:lnTo>
                  <a:lnTo>
                    <a:pt x="58" y="132"/>
                  </a:lnTo>
                  <a:lnTo>
                    <a:pt x="58" y="133"/>
                  </a:lnTo>
                  <a:lnTo>
                    <a:pt x="60" y="134"/>
                  </a:lnTo>
                  <a:lnTo>
                    <a:pt x="60" y="136"/>
                  </a:lnTo>
                  <a:lnTo>
                    <a:pt x="60" y="137"/>
                  </a:lnTo>
                  <a:lnTo>
                    <a:pt x="60" y="138"/>
                  </a:lnTo>
                  <a:lnTo>
                    <a:pt x="61" y="140"/>
                  </a:lnTo>
                  <a:lnTo>
                    <a:pt x="61" y="141"/>
                  </a:lnTo>
                  <a:lnTo>
                    <a:pt x="62" y="142"/>
                  </a:lnTo>
                  <a:lnTo>
                    <a:pt x="62" y="145"/>
                  </a:lnTo>
                  <a:lnTo>
                    <a:pt x="64" y="146"/>
                  </a:lnTo>
                  <a:lnTo>
                    <a:pt x="64" y="149"/>
                  </a:lnTo>
                  <a:lnTo>
                    <a:pt x="64" y="150"/>
                  </a:lnTo>
                  <a:lnTo>
                    <a:pt x="65" y="153"/>
                  </a:lnTo>
                  <a:lnTo>
                    <a:pt x="66" y="155"/>
                  </a:lnTo>
                  <a:lnTo>
                    <a:pt x="66" y="157"/>
                  </a:lnTo>
                  <a:lnTo>
                    <a:pt x="66" y="158"/>
                  </a:lnTo>
                  <a:lnTo>
                    <a:pt x="68" y="161"/>
                  </a:lnTo>
                  <a:lnTo>
                    <a:pt x="68" y="162"/>
                  </a:lnTo>
                  <a:lnTo>
                    <a:pt x="69" y="163"/>
                  </a:lnTo>
                  <a:lnTo>
                    <a:pt x="69" y="165"/>
                  </a:lnTo>
                  <a:lnTo>
                    <a:pt x="69" y="166"/>
                  </a:lnTo>
                  <a:lnTo>
                    <a:pt x="70" y="167"/>
                  </a:lnTo>
                  <a:lnTo>
                    <a:pt x="70" y="169"/>
                  </a:lnTo>
                  <a:lnTo>
                    <a:pt x="70" y="170"/>
                  </a:lnTo>
                  <a:lnTo>
                    <a:pt x="70" y="171"/>
                  </a:lnTo>
                  <a:lnTo>
                    <a:pt x="72" y="173"/>
                  </a:lnTo>
                  <a:lnTo>
                    <a:pt x="72" y="174"/>
                  </a:lnTo>
                  <a:lnTo>
                    <a:pt x="72" y="175"/>
                  </a:lnTo>
                  <a:lnTo>
                    <a:pt x="73" y="175"/>
                  </a:lnTo>
                  <a:lnTo>
                    <a:pt x="73" y="177"/>
                  </a:lnTo>
                  <a:lnTo>
                    <a:pt x="73" y="178"/>
                  </a:lnTo>
                  <a:lnTo>
                    <a:pt x="73" y="179"/>
                  </a:lnTo>
                  <a:lnTo>
                    <a:pt x="74" y="181"/>
                  </a:lnTo>
                  <a:lnTo>
                    <a:pt x="74" y="182"/>
                  </a:lnTo>
                  <a:lnTo>
                    <a:pt x="74" y="183"/>
                  </a:lnTo>
                  <a:lnTo>
                    <a:pt x="76" y="185"/>
                  </a:lnTo>
                  <a:lnTo>
                    <a:pt x="76" y="186"/>
                  </a:lnTo>
                  <a:lnTo>
                    <a:pt x="76" y="187"/>
                  </a:lnTo>
                  <a:lnTo>
                    <a:pt x="77" y="189"/>
                  </a:lnTo>
                  <a:lnTo>
                    <a:pt x="77" y="191"/>
                  </a:lnTo>
                  <a:lnTo>
                    <a:pt x="77" y="193"/>
                  </a:lnTo>
                  <a:lnTo>
                    <a:pt x="78" y="195"/>
                  </a:lnTo>
                  <a:lnTo>
                    <a:pt x="78" y="196"/>
                  </a:lnTo>
                  <a:lnTo>
                    <a:pt x="79" y="199"/>
                  </a:lnTo>
                  <a:lnTo>
                    <a:pt x="79" y="200"/>
                  </a:lnTo>
                  <a:lnTo>
                    <a:pt x="81" y="203"/>
                  </a:lnTo>
                  <a:lnTo>
                    <a:pt x="81" y="204"/>
                  </a:lnTo>
                  <a:lnTo>
                    <a:pt x="82" y="207"/>
                  </a:lnTo>
                  <a:lnTo>
                    <a:pt x="82" y="208"/>
                  </a:lnTo>
                  <a:lnTo>
                    <a:pt x="82" y="210"/>
                  </a:lnTo>
                  <a:lnTo>
                    <a:pt x="83" y="211"/>
                  </a:lnTo>
                  <a:lnTo>
                    <a:pt x="83" y="212"/>
                  </a:lnTo>
                  <a:lnTo>
                    <a:pt x="83" y="214"/>
                  </a:lnTo>
                  <a:lnTo>
                    <a:pt x="85" y="215"/>
                  </a:lnTo>
                  <a:lnTo>
                    <a:pt x="85" y="216"/>
                  </a:lnTo>
                  <a:lnTo>
                    <a:pt x="85" y="218"/>
                  </a:lnTo>
                  <a:lnTo>
                    <a:pt x="85" y="219"/>
                  </a:lnTo>
                  <a:lnTo>
                    <a:pt x="86" y="220"/>
                  </a:lnTo>
                  <a:lnTo>
                    <a:pt x="86" y="222"/>
                  </a:lnTo>
                  <a:lnTo>
                    <a:pt x="86" y="223"/>
                  </a:lnTo>
                  <a:lnTo>
                    <a:pt x="86" y="224"/>
                  </a:lnTo>
                  <a:lnTo>
                    <a:pt x="86" y="226"/>
                  </a:lnTo>
                  <a:lnTo>
                    <a:pt x="86" y="227"/>
                  </a:lnTo>
                  <a:lnTo>
                    <a:pt x="87" y="228"/>
                  </a:lnTo>
                  <a:lnTo>
                    <a:pt x="87" y="230"/>
                  </a:lnTo>
                  <a:lnTo>
                    <a:pt x="87" y="231"/>
                  </a:lnTo>
                  <a:lnTo>
                    <a:pt x="87" y="232"/>
                  </a:lnTo>
                  <a:lnTo>
                    <a:pt x="87" y="234"/>
                  </a:lnTo>
                  <a:lnTo>
                    <a:pt x="87" y="235"/>
                  </a:lnTo>
                  <a:lnTo>
                    <a:pt x="87" y="236"/>
                  </a:lnTo>
                  <a:lnTo>
                    <a:pt x="87" y="238"/>
                  </a:lnTo>
                  <a:lnTo>
                    <a:pt x="87" y="240"/>
                  </a:lnTo>
                  <a:lnTo>
                    <a:pt x="89" y="242"/>
                  </a:lnTo>
                  <a:lnTo>
                    <a:pt x="89" y="243"/>
                  </a:lnTo>
                  <a:lnTo>
                    <a:pt x="89" y="245"/>
                  </a:lnTo>
                  <a:lnTo>
                    <a:pt x="89" y="247"/>
                  </a:lnTo>
                  <a:lnTo>
                    <a:pt x="89" y="248"/>
                  </a:lnTo>
                  <a:lnTo>
                    <a:pt x="89" y="251"/>
                  </a:lnTo>
                  <a:lnTo>
                    <a:pt x="89" y="252"/>
                  </a:lnTo>
                  <a:lnTo>
                    <a:pt x="89" y="253"/>
                  </a:lnTo>
                  <a:lnTo>
                    <a:pt x="89" y="255"/>
                  </a:lnTo>
                  <a:lnTo>
                    <a:pt x="89" y="256"/>
                  </a:lnTo>
                  <a:lnTo>
                    <a:pt x="89" y="257"/>
                  </a:lnTo>
                  <a:lnTo>
                    <a:pt x="90" y="257"/>
                  </a:lnTo>
                  <a:lnTo>
                    <a:pt x="90" y="259"/>
                  </a:lnTo>
                  <a:lnTo>
                    <a:pt x="90" y="260"/>
                  </a:lnTo>
                  <a:lnTo>
                    <a:pt x="90" y="261"/>
                  </a:lnTo>
                  <a:lnTo>
                    <a:pt x="90" y="263"/>
                  </a:lnTo>
                  <a:lnTo>
                    <a:pt x="90" y="264"/>
                  </a:lnTo>
                  <a:lnTo>
                    <a:pt x="90" y="265"/>
                  </a:lnTo>
                  <a:lnTo>
                    <a:pt x="90" y="267"/>
                  </a:lnTo>
                  <a:lnTo>
                    <a:pt x="91" y="268"/>
                  </a:lnTo>
                  <a:lnTo>
                    <a:pt x="91" y="269"/>
                  </a:lnTo>
                  <a:lnTo>
                    <a:pt x="91" y="271"/>
                  </a:lnTo>
                  <a:lnTo>
                    <a:pt x="91" y="272"/>
                  </a:lnTo>
                  <a:lnTo>
                    <a:pt x="91" y="273"/>
                  </a:lnTo>
                  <a:lnTo>
                    <a:pt x="93" y="275"/>
                  </a:lnTo>
                  <a:lnTo>
                    <a:pt x="93" y="276"/>
                  </a:lnTo>
                  <a:lnTo>
                    <a:pt x="93" y="277"/>
                  </a:lnTo>
                  <a:lnTo>
                    <a:pt x="93" y="279"/>
                  </a:lnTo>
                  <a:lnTo>
                    <a:pt x="93" y="280"/>
                  </a:lnTo>
                  <a:lnTo>
                    <a:pt x="93" y="281"/>
                  </a:lnTo>
                  <a:lnTo>
                    <a:pt x="94" y="281"/>
                  </a:lnTo>
                  <a:lnTo>
                    <a:pt x="94" y="283"/>
                  </a:lnTo>
                  <a:lnTo>
                    <a:pt x="94" y="284"/>
                  </a:lnTo>
                  <a:lnTo>
                    <a:pt x="94" y="285"/>
                  </a:lnTo>
                  <a:lnTo>
                    <a:pt x="94" y="287"/>
                  </a:lnTo>
                  <a:lnTo>
                    <a:pt x="94" y="288"/>
                  </a:lnTo>
                  <a:lnTo>
                    <a:pt x="94" y="289"/>
                  </a:lnTo>
                  <a:lnTo>
                    <a:pt x="94" y="291"/>
                  </a:lnTo>
                  <a:lnTo>
                    <a:pt x="94" y="292"/>
                  </a:lnTo>
                  <a:lnTo>
                    <a:pt x="94" y="293"/>
                  </a:lnTo>
                  <a:lnTo>
                    <a:pt x="94" y="295"/>
                  </a:lnTo>
                  <a:lnTo>
                    <a:pt x="94" y="296"/>
                  </a:lnTo>
                  <a:lnTo>
                    <a:pt x="94" y="297"/>
                  </a:lnTo>
                  <a:lnTo>
                    <a:pt x="94" y="298"/>
                  </a:lnTo>
                  <a:lnTo>
                    <a:pt x="94" y="300"/>
                  </a:lnTo>
                  <a:lnTo>
                    <a:pt x="94" y="301"/>
                  </a:lnTo>
                  <a:lnTo>
                    <a:pt x="94" y="302"/>
                  </a:lnTo>
                  <a:lnTo>
                    <a:pt x="94" y="304"/>
                  </a:lnTo>
                  <a:lnTo>
                    <a:pt x="94" y="306"/>
                  </a:lnTo>
                  <a:lnTo>
                    <a:pt x="94" y="308"/>
                  </a:lnTo>
                  <a:lnTo>
                    <a:pt x="94" y="310"/>
                  </a:lnTo>
                  <a:lnTo>
                    <a:pt x="94" y="312"/>
                  </a:lnTo>
                  <a:lnTo>
                    <a:pt x="94" y="314"/>
                  </a:lnTo>
                  <a:lnTo>
                    <a:pt x="93" y="317"/>
                  </a:lnTo>
                </a:path>
              </a:pathLst>
            </a:custGeom>
            <a:noFill/>
            <a:ln w="2070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45" name="Freeform 10"/>
            <p:cNvSpPr>
              <a:spLocks/>
            </p:cNvSpPr>
            <p:nvPr/>
          </p:nvSpPr>
          <p:spPr bwMode="auto">
            <a:xfrm>
              <a:off x="2470150" y="4122738"/>
              <a:ext cx="73025" cy="188912"/>
            </a:xfrm>
            <a:custGeom>
              <a:avLst/>
              <a:gdLst>
                <a:gd name="T0" fmla="*/ 2147483647 w 94"/>
                <a:gd name="T1" fmla="*/ 2147483647 h 316"/>
                <a:gd name="T2" fmla="*/ 2147483647 w 94"/>
                <a:gd name="T3" fmla="*/ 2147483647 h 316"/>
                <a:gd name="T4" fmla="*/ 2147483647 w 94"/>
                <a:gd name="T5" fmla="*/ 2147483647 h 316"/>
                <a:gd name="T6" fmla="*/ 2147483647 w 94"/>
                <a:gd name="T7" fmla="*/ 2147483647 h 316"/>
                <a:gd name="T8" fmla="*/ 2147483647 w 94"/>
                <a:gd name="T9" fmla="*/ 2147483647 h 316"/>
                <a:gd name="T10" fmla="*/ 2147483647 w 94"/>
                <a:gd name="T11" fmla="*/ 2147483647 h 316"/>
                <a:gd name="T12" fmla="*/ 2147483647 w 94"/>
                <a:gd name="T13" fmla="*/ 2147483647 h 316"/>
                <a:gd name="T14" fmla="*/ 2147483647 w 94"/>
                <a:gd name="T15" fmla="*/ 2147483647 h 316"/>
                <a:gd name="T16" fmla="*/ 2147483647 w 94"/>
                <a:gd name="T17" fmla="*/ 2147483647 h 316"/>
                <a:gd name="T18" fmla="*/ 2147483647 w 94"/>
                <a:gd name="T19" fmla="*/ 2147483647 h 316"/>
                <a:gd name="T20" fmla="*/ 2147483647 w 94"/>
                <a:gd name="T21" fmla="*/ 2147483647 h 316"/>
                <a:gd name="T22" fmla="*/ 2147483647 w 94"/>
                <a:gd name="T23" fmla="*/ 2147483647 h 316"/>
                <a:gd name="T24" fmla="*/ 2147483647 w 94"/>
                <a:gd name="T25" fmla="*/ 2147483647 h 316"/>
                <a:gd name="T26" fmla="*/ 2147483647 w 94"/>
                <a:gd name="T27" fmla="*/ 2147483647 h 316"/>
                <a:gd name="T28" fmla="*/ 2147483647 w 94"/>
                <a:gd name="T29" fmla="*/ 2147483647 h 316"/>
                <a:gd name="T30" fmla="*/ 2147483647 w 94"/>
                <a:gd name="T31" fmla="*/ 2147483647 h 316"/>
                <a:gd name="T32" fmla="*/ 2147483647 w 94"/>
                <a:gd name="T33" fmla="*/ 2147483647 h 316"/>
                <a:gd name="T34" fmla="*/ 2147483647 w 94"/>
                <a:gd name="T35" fmla="*/ 2147483647 h 316"/>
                <a:gd name="T36" fmla="*/ 2147483647 w 94"/>
                <a:gd name="T37" fmla="*/ 2147483647 h 316"/>
                <a:gd name="T38" fmla="*/ 2147483647 w 94"/>
                <a:gd name="T39" fmla="*/ 2147483647 h 316"/>
                <a:gd name="T40" fmla="*/ 2147483647 w 94"/>
                <a:gd name="T41" fmla="*/ 2147483647 h 316"/>
                <a:gd name="T42" fmla="*/ 2147483647 w 94"/>
                <a:gd name="T43" fmla="*/ 2147483647 h 316"/>
                <a:gd name="T44" fmla="*/ 2147483647 w 94"/>
                <a:gd name="T45" fmla="*/ 2147483647 h 316"/>
                <a:gd name="T46" fmla="*/ 2147483647 w 94"/>
                <a:gd name="T47" fmla="*/ 2147483647 h 316"/>
                <a:gd name="T48" fmla="*/ 2147483647 w 94"/>
                <a:gd name="T49" fmla="*/ 2147483647 h 316"/>
                <a:gd name="T50" fmla="*/ 2147483647 w 94"/>
                <a:gd name="T51" fmla="*/ 2147483647 h 316"/>
                <a:gd name="T52" fmla="*/ 2147483647 w 94"/>
                <a:gd name="T53" fmla="*/ 2147483647 h 316"/>
                <a:gd name="T54" fmla="*/ 2147483647 w 94"/>
                <a:gd name="T55" fmla="*/ 2147483647 h 316"/>
                <a:gd name="T56" fmla="*/ 2147483647 w 94"/>
                <a:gd name="T57" fmla="*/ 2147483647 h 316"/>
                <a:gd name="T58" fmla="*/ 2147483647 w 94"/>
                <a:gd name="T59" fmla="*/ 2147483647 h 316"/>
                <a:gd name="T60" fmla="*/ 2147483647 w 94"/>
                <a:gd name="T61" fmla="*/ 2147483647 h 316"/>
                <a:gd name="T62" fmla="*/ 2147483647 w 94"/>
                <a:gd name="T63" fmla="*/ 2147483647 h 316"/>
                <a:gd name="T64" fmla="*/ 2147483647 w 94"/>
                <a:gd name="T65" fmla="*/ 2147483647 h 316"/>
                <a:gd name="T66" fmla="*/ 2147483647 w 94"/>
                <a:gd name="T67" fmla="*/ 2147483647 h 316"/>
                <a:gd name="T68" fmla="*/ 2147483647 w 94"/>
                <a:gd name="T69" fmla="*/ 2147483647 h 316"/>
                <a:gd name="T70" fmla="*/ 2147483647 w 94"/>
                <a:gd name="T71" fmla="*/ 2147483647 h 316"/>
                <a:gd name="T72" fmla="*/ 2147483647 w 94"/>
                <a:gd name="T73" fmla="*/ 2147483647 h 316"/>
                <a:gd name="T74" fmla="*/ 2147483647 w 94"/>
                <a:gd name="T75" fmla="*/ 2147483647 h 316"/>
                <a:gd name="T76" fmla="*/ 2147483647 w 94"/>
                <a:gd name="T77" fmla="*/ 2147483647 h 316"/>
                <a:gd name="T78" fmla="*/ 2147483647 w 94"/>
                <a:gd name="T79" fmla="*/ 2147483647 h 316"/>
                <a:gd name="T80" fmla="*/ 2147483647 w 94"/>
                <a:gd name="T81" fmla="*/ 2147483647 h 316"/>
                <a:gd name="T82" fmla="*/ 2147483647 w 94"/>
                <a:gd name="T83" fmla="*/ 2147483647 h 316"/>
                <a:gd name="T84" fmla="*/ 2147483647 w 94"/>
                <a:gd name="T85" fmla="*/ 2147483647 h 316"/>
                <a:gd name="T86" fmla="*/ 2147483647 w 94"/>
                <a:gd name="T87" fmla="*/ 2147483647 h 316"/>
                <a:gd name="T88" fmla="*/ 2147483647 w 94"/>
                <a:gd name="T89" fmla="*/ 2147483647 h 316"/>
                <a:gd name="T90" fmla="*/ 2147483647 w 94"/>
                <a:gd name="T91" fmla="*/ 2147483647 h 316"/>
                <a:gd name="T92" fmla="*/ 2147483647 w 94"/>
                <a:gd name="T93" fmla="*/ 2147483647 h 316"/>
                <a:gd name="T94" fmla="*/ 2147483647 w 94"/>
                <a:gd name="T95" fmla="*/ 2147483647 h 316"/>
                <a:gd name="T96" fmla="*/ 2147483647 w 94"/>
                <a:gd name="T97" fmla="*/ 2147483647 h 316"/>
                <a:gd name="T98" fmla="*/ 2147483647 w 94"/>
                <a:gd name="T99" fmla="*/ 2147483647 h 316"/>
                <a:gd name="T100" fmla="*/ 2147483647 w 94"/>
                <a:gd name="T101" fmla="*/ 2147483647 h 316"/>
                <a:gd name="T102" fmla="*/ 2147483647 w 94"/>
                <a:gd name="T103" fmla="*/ 2147483647 h 316"/>
                <a:gd name="T104" fmla="*/ 2147483647 w 94"/>
                <a:gd name="T105" fmla="*/ 2147483647 h 316"/>
                <a:gd name="T106" fmla="*/ 2147483647 w 94"/>
                <a:gd name="T107" fmla="*/ 2147483647 h 316"/>
                <a:gd name="T108" fmla="*/ 2147483647 w 94"/>
                <a:gd name="T109" fmla="*/ 2147483647 h 316"/>
                <a:gd name="T110" fmla="*/ 2147483647 w 94"/>
                <a:gd name="T111" fmla="*/ 2147483647 h 316"/>
                <a:gd name="T112" fmla="*/ 2147483647 w 94"/>
                <a:gd name="T113" fmla="*/ 2147483647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"/>
                <a:gd name="T172" fmla="*/ 0 h 316"/>
                <a:gd name="T173" fmla="*/ 94 w 94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" h="316">
                  <a:moveTo>
                    <a:pt x="0" y="316"/>
                  </a:moveTo>
                  <a:lnTo>
                    <a:pt x="3" y="312"/>
                  </a:lnTo>
                  <a:lnTo>
                    <a:pt x="4" y="310"/>
                  </a:lnTo>
                  <a:lnTo>
                    <a:pt x="7" y="306"/>
                  </a:lnTo>
                  <a:lnTo>
                    <a:pt x="8" y="303"/>
                  </a:lnTo>
                  <a:lnTo>
                    <a:pt x="9" y="300"/>
                  </a:lnTo>
                  <a:lnTo>
                    <a:pt x="11" y="298"/>
                  </a:lnTo>
                  <a:lnTo>
                    <a:pt x="12" y="295"/>
                  </a:lnTo>
                  <a:lnTo>
                    <a:pt x="13" y="294"/>
                  </a:lnTo>
                  <a:lnTo>
                    <a:pt x="15" y="291"/>
                  </a:lnTo>
                  <a:lnTo>
                    <a:pt x="16" y="290"/>
                  </a:lnTo>
                  <a:lnTo>
                    <a:pt x="16" y="287"/>
                  </a:lnTo>
                  <a:lnTo>
                    <a:pt x="17" y="286"/>
                  </a:lnTo>
                  <a:lnTo>
                    <a:pt x="19" y="285"/>
                  </a:lnTo>
                  <a:lnTo>
                    <a:pt x="19" y="283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21" y="279"/>
                  </a:lnTo>
                  <a:lnTo>
                    <a:pt x="21" y="278"/>
                  </a:lnTo>
                  <a:lnTo>
                    <a:pt x="23" y="277"/>
                  </a:lnTo>
                  <a:lnTo>
                    <a:pt x="23" y="275"/>
                  </a:lnTo>
                  <a:lnTo>
                    <a:pt x="24" y="274"/>
                  </a:lnTo>
                  <a:lnTo>
                    <a:pt x="24" y="273"/>
                  </a:lnTo>
                  <a:lnTo>
                    <a:pt x="25" y="271"/>
                  </a:lnTo>
                  <a:lnTo>
                    <a:pt x="25" y="270"/>
                  </a:lnTo>
                  <a:lnTo>
                    <a:pt x="25" y="269"/>
                  </a:lnTo>
                  <a:lnTo>
                    <a:pt x="27" y="267"/>
                  </a:lnTo>
                  <a:lnTo>
                    <a:pt x="27" y="266"/>
                  </a:lnTo>
                  <a:lnTo>
                    <a:pt x="28" y="265"/>
                  </a:lnTo>
                  <a:lnTo>
                    <a:pt x="28" y="263"/>
                  </a:lnTo>
                  <a:lnTo>
                    <a:pt x="29" y="261"/>
                  </a:lnTo>
                  <a:lnTo>
                    <a:pt x="29" y="259"/>
                  </a:lnTo>
                  <a:lnTo>
                    <a:pt x="30" y="258"/>
                  </a:lnTo>
                  <a:lnTo>
                    <a:pt x="30" y="255"/>
                  </a:lnTo>
                  <a:lnTo>
                    <a:pt x="32" y="254"/>
                  </a:lnTo>
                  <a:lnTo>
                    <a:pt x="33" y="253"/>
                  </a:lnTo>
                  <a:lnTo>
                    <a:pt x="33" y="251"/>
                  </a:lnTo>
                  <a:lnTo>
                    <a:pt x="33" y="250"/>
                  </a:lnTo>
                  <a:lnTo>
                    <a:pt x="34" y="249"/>
                  </a:lnTo>
                  <a:lnTo>
                    <a:pt x="34" y="247"/>
                  </a:lnTo>
                  <a:lnTo>
                    <a:pt x="36" y="246"/>
                  </a:lnTo>
                  <a:lnTo>
                    <a:pt x="36" y="245"/>
                  </a:lnTo>
                  <a:lnTo>
                    <a:pt x="36" y="243"/>
                  </a:lnTo>
                  <a:lnTo>
                    <a:pt x="37" y="242"/>
                  </a:lnTo>
                  <a:lnTo>
                    <a:pt x="37" y="241"/>
                  </a:lnTo>
                  <a:lnTo>
                    <a:pt x="38" y="239"/>
                  </a:lnTo>
                  <a:lnTo>
                    <a:pt x="38" y="238"/>
                  </a:lnTo>
                  <a:lnTo>
                    <a:pt x="38" y="237"/>
                  </a:lnTo>
                  <a:lnTo>
                    <a:pt x="40" y="237"/>
                  </a:lnTo>
                  <a:lnTo>
                    <a:pt x="40" y="235"/>
                  </a:lnTo>
                  <a:lnTo>
                    <a:pt x="40" y="234"/>
                  </a:lnTo>
                  <a:lnTo>
                    <a:pt x="41" y="233"/>
                  </a:lnTo>
                  <a:lnTo>
                    <a:pt x="41" y="232"/>
                  </a:lnTo>
                  <a:lnTo>
                    <a:pt x="41" y="230"/>
                  </a:lnTo>
                  <a:lnTo>
                    <a:pt x="42" y="229"/>
                  </a:lnTo>
                  <a:lnTo>
                    <a:pt x="42" y="228"/>
                  </a:lnTo>
                  <a:lnTo>
                    <a:pt x="42" y="226"/>
                  </a:lnTo>
                  <a:lnTo>
                    <a:pt x="44" y="225"/>
                  </a:lnTo>
                  <a:lnTo>
                    <a:pt x="44" y="224"/>
                  </a:lnTo>
                  <a:lnTo>
                    <a:pt x="45" y="222"/>
                  </a:lnTo>
                  <a:lnTo>
                    <a:pt x="45" y="220"/>
                  </a:lnTo>
                  <a:lnTo>
                    <a:pt x="46" y="218"/>
                  </a:lnTo>
                  <a:lnTo>
                    <a:pt x="46" y="216"/>
                  </a:lnTo>
                  <a:lnTo>
                    <a:pt x="48" y="214"/>
                  </a:lnTo>
                  <a:lnTo>
                    <a:pt x="49" y="212"/>
                  </a:lnTo>
                  <a:lnTo>
                    <a:pt x="49" y="210"/>
                  </a:lnTo>
                  <a:lnTo>
                    <a:pt x="50" y="208"/>
                  </a:lnTo>
                  <a:lnTo>
                    <a:pt x="50" y="206"/>
                  </a:lnTo>
                  <a:lnTo>
                    <a:pt x="52" y="204"/>
                  </a:lnTo>
                  <a:lnTo>
                    <a:pt x="52" y="202"/>
                  </a:lnTo>
                  <a:lnTo>
                    <a:pt x="53" y="201"/>
                  </a:lnTo>
                  <a:lnTo>
                    <a:pt x="53" y="200"/>
                  </a:lnTo>
                  <a:lnTo>
                    <a:pt x="53" y="198"/>
                  </a:lnTo>
                  <a:lnTo>
                    <a:pt x="54" y="197"/>
                  </a:lnTo>
                  <a:lnTo>
                    <a:pt x="54" y="196"/>
                  </a:lnTo>
                  <a:lnTo>
                    <a:pt x="56" y="194"/>
                  </a:lnTo>
                  <a:lnTo>
                    <a:pt x="56" y="193"/>
                  </a:lnTo>
                  <a:lnTo>
                    <a:pt x="56" y="192"/>
                  </a:lnTo>
                  <a:lnTo>
                    <a:pt x="56" y="190"/>
                  </a:lnTo>
                  <a:lnTo>
                    <a:pt x="57" y="190"/>
                  </a:lnTo>
                  <a:lnTo>
                    <a:pt x="57" y="189"/>
                  </a:lnTo>
                  <a:lnTo>
                    <a:pt x="57" y="188"/>
                  </a:lnTo>
                  <a:lnTo>
                    <a:pt x="58" y="186"/>
                  </a:lnTo>
                  <a:lnTo>
                    <a:pt x="58" y="185"/>
                  </a:lnTo>
                  <a:lnTo>
                    <a:pt x="58" y="184"/>
                  </a:lnTo>
                  <a:lnTo>
                    <a:pt x="60" y="183"/>
                  </a:lnTo>
                  <a:lnTo>
                    <a:pt x="60" y="181"/>
                  </a:lnTo>
                  <a:lnTo>
                    <a:pt x="60" y="180"/>
                  </a:lnTo>
                  <a:lnTo>
                    <a:pt x="60" y="179"/>
                  </a:lnTo>
                  <a:lnTo>
                    <a:pt x="61" y="177"/>
                  </a:lnTo>
                  <a:lnTo>
                    <a:pt x="61" y="176"/>
                  </a:lnTo>
                  <a:lnTo>
                    <a:pt x="62" y="173"/>
                  </a:lnTo>
                  <a:lnTo>
                    <a:pt x="62" y="172"/>
                  </a:lnTo>
                  <a:lnTo>
                    <a:pt x="64" y="171"/>
                  </a:lnTo>
                  <a:lnTo>
                    <a:pt x="64" y="168"/>
                  </a:lnTo>
                  <a:lnTo>
                    <a:pt x="64" y="165"/>
                  </a:lnTo>
                  <a:lnTo>
                    <a:pt x="65" y="164"/>
                  </a:lnTo>
                  <a:lnTo>
                    <a:pt x="66" y="161"/>
                  </a:lnTo>
                  <a:lnTo>
                    <a:pt x="66" y="160"/>
                  </a:lnTo>
                  <a:lnTo>
                    <a:pt x="66" y="157"/>
                  </a:lnTo>
                  <a:lnTo>
                    <a:pt x="68" y="156"/>
                  </a:lnTo>
                  <a:lnTo>
                    <a:pt x="68" y="155"/>
                  </a:lnTo>
                  <a:lnTo>
                    <a:pt x="69" y="153"/>
                  </a:lnTo>
                  <a:lnTo>
                    <a:pt x="69" y="152"/>
                  </a:lnTo>
                  <a:lnTo>
                    <a:pt x="69" y="151"/>
                  </a:lnTo>
                  <a:lnTo>
                    <a:pt x="70" y="149"/>
                  </a:lnTo>
                  <a:lnTo>
                    <a:pt x="70" y="148"/>
                  </a:lnTo>
                  <a:lnTo>
                    <a:pt x="70" y="147"/>
                  </a:lnTo>
                  <a:lnTo>
                    <a:pt x="70" y="145"/>
                  </a:lnTo>
                  <a:lnTo>
                    <a:pt x="72" y="144"/>
                  </a:lnTo>
                  <a:lnTo>
                    <a:pt x="72" y="143"/>
                  </a:lnTo>
                  <a:lnTo>
                    <a:pt x="72" y="141"/>
                  </a:lnTo>
                  <a:lnTo>
                    <a:pt x="73" y="141"/>
                  </a:lnTo>
                  <a:lnTo>
                    <a:pt x="73" y="140"/>
                  </a:lnTo>
                  <a:lnTo>
                    <a:pt x="73" y="139"/>
                  </a:lnTo>
                  <a:lnTo>
                    <a:pt x="73" y="137"/>
                  </a:lnTo>
                  <a:lnTo>
                    <a:pt x="74" y="136"/>
                  </a:lnTo>
                  <a:lnTo>
                    <a:pt x="74" y="135"/>
                  </a:lnTo>
                  <a:lnTo>
                    <a:pt x="74" y="133"/>
                  </a:lnTo>
                  <a:lnTo>
                    <a:pt x="76" y="132"/>
                  </a:lnTo>
                  <a:lnTo>
                    <a:pt x="76" y="131"/>
                  </a:lnTo>
                  <a:lnTo>
                    <a:pt x="76" y="130"/>
                  </a:lnTo>
                  <a:lnTo>
                    <a:pt x="77" y="128"/>
                  </a:lnTo>
                  <a:lnTo>
                    <a:pt x="77" y="126"/>
                  </a:lnTo>
                  <a:lnTo>
                    <a:pt x="77" y="124"/>
                  </a:lnTo>
                  <a:lnTo>
                    <a:pt x="78" y="122"/>
                  </a:lnTo>
                  <a:lnTo>
                    <a:pt x="78" y="120"/>
                  </a:lnTo>
                  <a:lnTo>
                    <a:pt x="79" y="118"/>
                  </a:lnTo>
                  <a:lnTo>
                    <a:pt x="79" y="116"/>
                  </a:lnTo>
                  <a:lnTo>
                    <a:pt x="81" y="114"/>
                  </a:lnTo>
                  <a:lnTo>
                    <a:pt x="81" y="112"/>
                  </a:lnTo>
                  <a:lnTo>
                    <a:pt x="82" y="110"/>
                  </a:lnTo>
                  <a:lnTo>
                    <a:pt x="82" y="108"/>
                  </a:lnTo>
                  <a:lnTo>
                    <a:pt x="82" y="107"/>
                  </a:lnTo>
                  <a:lnTo>
                    <a:pt x="83" y="106"/>
                  </a:lnTo>
                  <a:lnTo>
                    <a:pt x="83" y="104"/>
                  </a:lnTo>
                  <a:lnTo>
                    <a:pt x="83" y="103"/>
                  </a:lnTo>
                  <a:lnTo>
                    <a:pt x="85" y="102"/>
                  </a:lnTo>
                  <a:lnTo>
                    <a:pt x="85" y="100"/>
                  </a:lnTo>
                  <a:lnTo>
                    <a:pt x="85" y="99"/>
                  </a:lnTo>
                  <a:lnTo>
                    <a:pt x="85" y="98"/>
                  </a:lnTo>
                  <a:lnTo>
                    <a:pt x="86" y="96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6" y="92"/>
                  </a:lnTo>
                  <a:lnTo>
                    <a:pt x="86" y="91"/>
                  </a:lnTo>
                  <a:lnTo>
                    <a:pt x="86" y="90"/>
                  </a:lnTo>
                  <a:lnTo>
                    <a:pt x="87" y="90"/>
                  </a:lnTo>
                  <a:lnTo>
                    <a:pt x="87" y="88"/>
                  </a:lnTo>
                  <a:lnTo>
                    <a:pt x="87" y="87"/>
                  </a:lnTo>
                  <a:lnTo>
                    <a:pt x="87" y="86"/>
                  </a:lnTo>
                  <a:lnTo>
                    <a:pt x="87" y="84"/>
                  </a:lnTo>
                  <a:lnTo>
                    <a:pt x="87" y="83"/>
                  </a:lnTo>
                  <a:lnTo>
                    <a:pt x="87" y="82"/>
                  </a:lnTo>
                  <a:lnTo>
                    <a:pt x="87" y="81"/>
                  </a:lnTo>
                  <a:lnTo>
                    <a:pt x="87" y="78"/>
                  </a:lnTo>
                  <a:lnTo>
                    <a:pt x="87" y="77"/>
                  </a:lnTo>
                  <a:lnTo>
                    <a:pt x="89" y="75"/>
                  </a:lnTo>
                  <a:lnTo>
                    <a:pt x="89" y="73"/>
                  </a:lnTo>
                  <a:lnTo>
                    <a:pt x="89" y="71"/>
                  </a:lnTo>
                  <a:lnTo>
                    <a:pt x="89" y="70"/>
                  </a:lnTo>
                  <a:lnTo>
                    <a:pt x="89" y="67"/>
                  </a:lnTo>
                  <a:lnTo>
                    <a:pt x="89" y="66"/>
                  </a:lnTo>
                  <a:lnTo>
                    <a:pt x="89" y="65"/>
                  </a:lnTo>
                  <a:lnTo>
                    <a:pt x="89" y="63"/>
                  </a:lnTo>
                  <a:lnTo>
                    <a:pt x="89" y="62"/>
                  </a:lnTo>
                  <a:lnTo>
                    <a:pt x="89" y="61"/>
                  </a:lnTo>
                  <a:lnTo>
                    <a:pt x="89" y="59"/>
                  </a:lnTo>
                  <a:lnTo>
                    <a:pt x="90" y="59"/>
                  </a:lnTo>
                  <a:lnTo>
                    <a:pt x="90" y="58"/>
                  </a:lnTo>
                  <a:lnTo>
                    <a:pt x="90" y="57"/>
                  </a:lnTo>
                  <a:lnTo>
                    <a:pt x="90" y="55"/>
                  </a:lnTo>
                  <a:lnTo>
                    <a:pt x="90" y="54"/>
                  </a:lnTo>
                  <a:lnTo>
                    <a:pt x="90" y="53"/>
                  </a:lnTo>
                  <a:lnTo>
                    <a:pt x="90" y="51"/>
                  </a:lnTo>
                  <a:lnTo>
                    <a:pt x="90" y="50"/>
                  </a:lnTo>
                  <a:lnTo>
                    <a:pt x="91" y="49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1" y="45"/>
                  </a:lnTo>
                  <a:lnTo>
                    <a:pt x="91" y="43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8"/>
                  </a:lnTo>
                  <a:lnTo>
                    <a:pt x="93" y="37"/>
                  </a:lnTo>
                  <a:lnTo>
                    <a:pt x="93" y="35"/>
                  </a:lnTo>
                  <a:lnTo>
                    <a:pt x="94" y="35"/>
                  </a:lnTo>
                  <a:lnTo>
                    <a:pt x="94" y="34"/>
                  </a:lnTo>
                  <a:lnTo>
                    <a:pt x="94" y="33"/>
                  </a:lnTo>
                  <a:lnTo>
                    <a:pt x="94" y="31"/>
                  </a:lnTo>
                  <a:lnTo>
                    <a:pt x="94" y="30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6"/>
                  </a:lnTo>
                  <a:lnTo>
                    <a:pt x="94" y="25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4" y="21"/>
                  </a:lnTo>
                  <a:lnTo>
                    <a:pt x="94" y="20"/>
                  </a:lnTo>
                  <a:lnTo>
                    <a:pt x="94" y="17"/>
                  </a:lnTo>
                  <a:lnTo>
                    <a:pt x="94" y="16"/>
                  </a:lnTo>
                  <a:lnTo>
                    <a:pt x="94" y="14"/>
                  </a:lnTo>
                  <a:lnTo>
                    <a:pt x="94" y="13"/>
                  </a:lnTo>
                  <a:lnTo>
                    <a:pt x="94" y="10"/>
                  </a:lnTo>
                  <a:lnTo>
                    <a:pt x="94" y="9"/>
                  </a:lnTo>
                  <a:lnTo>
                    <a:pt x="94" y="6"/>
                  </a:lnTo>
                  <a:lnTo>
                    <a:pt x="94" y="5"/>
                  </a:lnTo>
                  <a:lnTo>
                    <a:pt x="94" y="2"/>
                  </a:lnTo>
                  <a:lnTo>
                    <a:pt x="93" y="0"/>
                  </a:lnTo>
                </a:path>
              </a:pathLst>
            </a:custGeom>
            <a:noFill/>
            <a:ln w="2070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46" name="Freeform 11"/>
            <p:cNvSpPr>
              <a:spLocks/>
            </p:cNvSpPr>
            <p:nvPr/>
          </p:nvSpPr>
          <p:spPr bwMode="auto">
            <a:xfrm>
              <a:off x="3076575" y="2103438"/>
              <a:ext cx="168275" cy="0"/>
            </a:xfrm>
            <a:custGeom>
              <a:avLst/>
              <a:gdLst>
                <a:gd name="T0" fmla="*/ 2147483647 w 212"/>
                <a:gd name="T1" fmla="*/ 0 w 212"/>
                <a:gd name="T2" fmla="*/ 2147483647 w 212"/>
                <a:gd name="T3" fmla="*/ 0 60000 65536"/>
                <a:gd name="T4" fmla="*/ 0 60000 65536"/>
                <a:gd name="T5" fmla="*/ 0 60000 65536"/>
                <a:gd name="T6" fmla="*/ 0 w 212"/>
                <a:gd name="T7" fmla="*/ 212 w 212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212">
                  <a:moveTo>
                    <a:pt x="212" y="0"/>
                  </a:moveTo>
                  <a:lnTo>
                    <a:pt x="0" y="0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47" name="Line 12"/>
            <p:cNvSpPr>
              <a:spLocks noChangeShapeType="1"/>
            </p:cNvSpPr>
            <p:nvPr/>
          </p:nvSpPr>
          <p:spPr bwMode="auto">
            <a:xfrm flipH="1">
              <a:off x="3076575" y="2103438"/>
              <a:ext cx="168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48" name="Line 13"/>
            <p:cNvSpPr>
              <a:spLocks noChangeShapeType="1"/>
            </p:cNvSpPr>
            <p:nvPr/>
          </p:nvSpPr>
          <p:spPr bwMode="auto">
            <a:xfrm flipH="1">
              <a:off x="2193925" y="2228850"/>
              <a:ext cx="295275" cy="15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49" name="Freeform 14"/>
            <p:cNvSpPr>
              <a:spLocks/>
            </p:cNvSpPr>
            <p:nvPr/>
          </p:nvSpPr>
          <p:spPr bwMode="auto">
            <a:xfrm>
              <a:off x="2193925" y="1612900"/>
              <a:ext cx="295275" cy="0"/>
            </a:xfrm>
            <a:custGeom>
              <a:avLst/>
              <a:gdLst>
                <a:gd name="T0" fmla="*/ 2147483647 w 371"/>
                <a:gd name="T1" fmla="*/ 0 w 371"/>
                <a:gd name="T2" fmla="*/ 2147483647 w 371"/>
                <a:gd name="T3" fmla="*/ 0 60000 65536"/>
                <a:gd name="T4" fmla="*/ 0 60000 65536"/>
                <a:gd name="T5" fmla="*/ 0 60000 65536"/>
                <a:gd name="T6" fmla="*/ 0 w 371"/>
                <a:gd name="T7" fmla="*/ 371 w 371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371">
                  <a:moveTo>
                    <a:pt x="371" y="0"/>
                  </a:moveTo>
                  <a:lnTo>
                    <a:pt x="0" y="0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50" name="Line 15"/>
            <p:cNvSpPr>
              <a:spLocks noChangeShapeType="1"/>
            </p:cNvSpPr>
            <p:nvPr/>
          </p:nvSpPr>
          <p:spPr bwMode="auto">
            <a:xfrm flipH="1">
              <a:off x="2193925" y="1993900"/>
              <a:ext cx="2952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51" name="Line 16"/>
            <p:cNvSpPr>
              <a:spLocks noChangeShapeType="1"/>
            </p:cNvSpPr>
            <p:nvPr/>
          </p:nvSpPr>
          <p:spPr bwMode="auto">
            <a:xfrm flipH="1">
              <a:off x="3103563" y="5795963"/>
              <a:ext cx="295275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52" name="Line 17"/>
            <p:cNvSpPr>
              <a:spLocks noChangeShapeType="1"/>
            </p:cNvSpPr>
            <p:nvPr/>
          </p:nvSpPr>
          <p:spPr bwMode="auto">
            <a:xfrm>
              <a:off x="2201863" y="5795963"/>
              <a:ext cx="312737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53" name="Freeform 18"/>
            <p:cNvSpPr>
              <a:spLocks/>
            </p:cNvSpPr>
            <p:nvPr/>
          </p:nvSpPr>
          <p:spPr bwMode="auto">
            <a:xfrm>
              <a:off x="2514600" y="5638800"/>
              <a:ext cx="442913" cy="331788"/>
            </a:xfrm>
            <a:custGeom>
              <a:avLst/>
              <a:gdLst>
                <a:gd name="T0" fmla="*/ 2147483647 w 556"/>
                <a:gd name="T1" fmla="*/ 2147483647 h 556"/>
                <a:gd name="T2" fmla="*/ 0 w 556"/>
                <a:gd name="T3" fmla="*/ 2147483647 h 556"/>
                <a:gd name="T4" fmla="*/ 0 w 556"/>
                <a:gd name="T5" fmla="*/ 0 h 556"/>
                <a:gd name="T6" fmla="*/ 2147483647 w 556"/>
                <a:gd name="T7" fmla="*/ 2147483647 h 5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6"/>
                <a:gd name="T13" fmla="*/ 0 h 556"/>
                <a:gd name="T14" fmla="*/ 556 w 556"/>
                <a:gd name="T15" fmla="*/ 556 h 5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6" h="556">
                  <a:moveTo>
                    <a:pt x="556" y="265"/>
                  </a:moveTo>
                  <a:lnTo>
                    <a:pt x="0" y="556"/>
                  </a:lnTo>
                  <a:lnTo>
                    <a:pt x="0" y="0"/>
                  </a:lnTo>
                  <a:lnTo>
                    <a:pt x="556" y="265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54" name="Freeform 19"/>
            <p:cNvSpPr>
              <a:spLocks/>
            </p:cNvSpPr>
            <p:nvPr/>
          </p:nvSpPr>
          <p:spPr bwMode="auto">
            <a:xfrm>
              <a:off x="2976563" y="5751513"/>
              <a:ext cx="117475" cy="90487"/>
            </a:xfrm>
            <a:custGeom>
              <a:avLst/>
              <a:gdLst>
                <a:gd name="T0" fmla="*/ 2147483647 w 149"/>
                <a:gd name="T1" fmla="*/ 0 h 150"/>
                <a:gd name="T2" fmla="*/ 2147483647 w 149"/>
                <a:gd name="T3" fmla="*/ 2147483647 h 150"/>
                <a:gd name="T4" fmla="*/ 2147483647 w 149"/>
                <a:gd name="T5" fmla="*/ 2147483647 h 150"/>
                <a:gd name="T6" fmla="*/ 2147483647 w 149"/>
                <a:gd name="T7" fmla="*/ 2147483647 h 150"/>
                <a:gd name="T8" fmla="*/ 2147483647 w 149"/>
                <a:gd name="T9" fmla="*/ 2147483647 h 150"/>
                <a:gd name="T10" fmla="*/ 2147483647 w 149"/>
                <a:gd name="T11" fmla="*/ 2147483647 h 150"/>
                <a:gd name="T12" fmla="*/ 2147483647 w 149"/>
                <a:gd name="T13" fmla="*/ 2147483647 h 150"/>
                <a:gd name="T14" fmla="*/ 2147483647 w 149"/>
                <a:gd name="T15" fmla="*/ 2147483647 h 150"/>
                <a:gd name="T16" fmla="*/ 2147483647 w 149"/>
                <a:gd name="T17" fmla="*/ 2147483647 h 150"/>
                <a:gd name="T18" fmla="*/ 2147483647 w 149"/>
                <a:gd name="T19" fmla="*/ 2147483647 h 150"/>
                <a:gd name="T20" fmla="*/ 0 w 149"/>
                <a:gd name="T21" fmla="*/ 2147483647 h 150"/>
                <a:gd name="T22" fmla="*/ 0 w 149"/>
                <a:gd name="T23" fmla="*/ 2147483647 h 150"/>
                <a:gd name="T24" fmla="*/ 2147483647 w 149"/>
                <a:gd name="T25" fmla="*/ 2147483647 h 150"/>
                <a:gd name="T26" fmla="*/ 2147483647 w 149"/>
                <a:gd name="T27" fmla="*/ 2147483647 h 150"/>
                <a:gd name="T28" fmla="*/ 2147483647 w 149"/>
                <a:gd name="T29" fmla="*/ 2147483647 h 150"/>
                <a:gd name="T30" fmla="*/ 2147483647 w 149"/>
                <a:gd name="T31" fmla="*/ 2147483647 h 150"/>
                <a:gd name="T32" fmla="*/ 2147483647 w 149"/>
                <a:gd name="T33" fmla="*/ 2147483647 h 150"/>
                <a:gd name="T34" fmla="*/ 2147483647 w 149"/>
                <a:gd name="T35" fmla="*/ 2147483647 h 150"/>
                <a:gd name="T36" fmla="*/ 2147483647 w 149"/>
                <a:gd name="T37" fmla="*/ 2147483647 h 150"/>
                <a:gd name="T38" fmla="*/ 2147483647 w 149"/>
                <a:gd name="T39" fmla="*/ 2147483647 h 150"/>
                <a:gd name="T40" fmla="*/ 2147483647 w 149"/>
                <a:gd name="T41" fmla="*/ 2147483647 h 150"/>
                <a:gd name="T42" fmla="*/ 2147483647 w 149"/>
                <a:gd name="T43" fmla="*/ 2147483647 h 150"/>
                <a:gd name="T44" fmla="*/ 2147483647 w 149"/>
                <a:gd name="T45" fmla="*/ 2147483647 h 150"/>
                <a:gd name="T46" fmla="*/ 2147483647 w 149"/>
                <a:gd name="T47" fmla="*/ 2147483647 h 150"/>
                <a:gd name="T48" fmla="*/ 2147483647 w 149"/>
                <a:gd name="T49" fmla="*/ 2147483647 h 150"/>
                <a:gd name="T50" fmla="*/ 2147483647 w 149"/>
                <a:gd name="T51" fmla="*/ 2147483647 h 150"/>
                <a:gd name="T52" fmla="*/ 2147483647 w 149"/>
                <a:gd name="T53" fmla="*/ 2147483647 h 150"/>
                <a:gd name="T54" fmla="*/ 2147483647 w 149"/>
                <a:gd name="T55" fmla="*/ 2147483647 h 150"/>
                <a:gd name="T56" fmla="*/ 2147483647 w 149"/>
                <a:gd name="T57" fmla="*/ 2147483647 h 150"/>
                <a:gd name="T58" fmla="*/ 2147483647 w 149"/>
                <a:gd name="T59" fmla="*/ 2147483647 h 150"/>
                <a:gd name="T60" fmla="*/ 2147483647 w 149"/>
                <a:gd name="T61" fmla="*/ 2147483647 h 150"/>
                <a:gd name="T62" fmla="*/ 2147483647 w 149"/>
                <a:gd name="T63" fmla="*/ 2147483647 h 150"/>
                <a:gd name="T64" fmla="*/ 2147483647 w 149"/>
                <a:gd name="T65" fmla="*/ 2147483647 h 150"/>
                <a:gd name="T66" fmla="*/ 2147483647 w 149"/>
                <a:gd name="T67" fmla="*/ 2147483647 h 150"/>
                <a:gd name="T68" fmla="*/ 2147483647 w 149"/>
                <a:gd name="T69" fmla="*/ 2147483647 h 150"/>
                <a:gd name="T70" fmla="*/ 2147483647 w 149"/>
                <a:gd name="T71" fmla="*/ 2147483647 h 150"/>
                <a:gd name="T72" fmla="*/ 2147483647 w 149"/>
                <a:gd name="T73" fmla="*/ 2147483647 h 150"/>
                <a:gd name="T74" fmla="*/ 2147483647 w 149"/>
                <a:gd name="T75" fmla="*/ 2147483647 h 150"/>
                <a:gd name="T76" fmla="*/ 2147483647 w 149"/>
                <a:gd name="T77" fmla="*/ 2147483647 h 150"/>
                <a:gd name="T78" fmla="*/ 2147483647 w 149"/>
                <a:gd name="T79" fmla="*/ 2147483647 h 150"/>
                <a:gd name="T80" fmla="*/ 2147483647 w 149"/>
                <a:gd name="T81" fmla="*/ 2147483647 h 150"/>
                <a:gd name="T82" fmla="*/ 2147483647 w 149"/>
                <a:gd name="T83" fmla="*/ 2147483647 h 150"/>
                <a:gd name="T84" fmla="*/ 2147483647 w 149"/>
                <a:gd name="T85" fmla="*/ 0 h 150"/>
                <a:gd name="T86" fmla="*/ 2147483647 w 149"/>
                <a:gd name="T87" fmla="*/ 0 h 15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9"/>
                <a:gd name="T133" fmla="*/ 0 h 150"/>
                <a:gd name="T134" fmla="*/ 149 w 149"/>
                <a:gd name="T135" fmla="*/ 150 h 15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9" h="150">
                  <a:moveTo>
                    <a:pt x="75" y="0"/>
                  </a:moveTo>
                  <a:lnTo>
                    <a:pt x="71" y="0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7" y="2"/>
                  </a:lnTo>
                  <a:lnTo>
                    <a:pt x="53" y="3"/>
                  </a:lnTo>
                  <a:lnTo>
                    <a:pt x="49" y="4"/>
                  </a:lnTo>
                  <a:lnTo>
                    <a:pt x="46" y="6"/>
                  </a:lnTo>
                  <a:lnTo>
                    <a:pt x="42" y="7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0" y="15"/>
                  </a:lnTo>
                  <a:lnTo>
                    <a:pt x="27" y="16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19" y="24"/>
                  </a:lnTo>
                  <a:lnTo>
                    <a:pt x="17" y="27"/>
                  </a:lnTo>
                  <a:lnTo>
                    <a:pt x="14" y="29"/>
                  </a:lnTo>
                  <a:lnTo>
                    <a:pt x="13" y="32"/>
                  </a:lnTo>
                  <a:lnTo>
                    <a:pt x="10" y="36"/>
                  </a:lnTo>
                  <a:lnTo>
                    <a:pt x="9" y="39"/>
                  </a:lnTo>
                  <a:lnTo>
                    <a:pt x="8" y="43"/>
                  </a:lnTo>
                  <a:lnTo>
                    <a:pt x="6" y="45"/>
                  </a:lnTo>
                  <a:lnTo>
                    <a:pt x="5" y="49"/>
                  </a:lnTo>
                  <a:lnTo>
                    <a:pt x="4" y="52"/>
                  </a:lnTo>
                  <a:lnTo>
                    <a:pt x="2" y="56"/>
                  </a:lnTo>
                  <a:lnTo>
                    <a:pt x="1" y="60"/>
                  </a:lnTo>
                  <a:lnTo>
                    <a:pt x="1" y="64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1" y="86"/>
                  </a:lnTo>
                  <a:lnTo>
                    <a:pt x="1" y="90"/>
                  </a:lnTo>
                  <a:lnTo>
                    <a:pt x="2" y="93"/>
                  </a:lnTo>
                  <a:lnTo>
                    <a:pt x="4" y="97"/>
                  </a:lnTo>
                  <a:lnTo>
                    <a:pt x="5" y="101"/>
                  </a:lnTo>
                  <a:lnTo>
                    <a:pt x="6" y="104"/>
                  </a:lnTo>
                  <a:lnTo>
                    <a:pt x="8" y="108"/>
                  </a:lnTo>
                  <a:lnTo>
                    <a:pt x="9" y="110"/>
                  </a:lnTo>
                  <a:lnTo>
                    <a:pt x="10" y="113"/>
                  </a:lnTo>
                  <a:lnTo>
                    <a:pt x="13" y="117"/>
                  </a:lnTo>
                  <a:lnTo>
                    <a:pt x="14" y="120"/>
                  </a:lnTo>
                  <a:lnTo>
                    <a:pt x="17" y="122"/>
                  </a:lnTo>
                  <a:lnTo>
                    <a:pt x="19" y="125"/>
                  </a:lnTo>
                  <a:lnTo>
                    <a:pt x="22" y="127"/>
                  </a:lnTo>
                  <a:lnTo>
                    <a:pt x="25" y="130"/>
                  </a:lnTo>
                  <a:lnTo>
                    <a:pt x="27" y="133"/>
                  </a:lnTo>
                  <a:lnTo>
                    <a:pt x="30" y="134"/>
                  </a:lnTo>
                  <a:lnTo>
                    <a:pt x="33" y="137"/>
                  </a:lnTo>
                  <a:lnTo>
                    <a:pt x="35" y="139"/>
                  </a:lnTo>
                  <a:lnTo>
                    <a:pt x="39" y="141"/>
                  </a:lnTo>
                  <a:lnTo>
                    <a:pt x="42" y="142"/>
                  </a:lnTo>
                  <a:lnTo>
                    <a:pt x="46" y="143"/>
                  </a:lnTo>
                  <a:lnTo>
                    <a:pt x="49" y="145"/>
                  </a:lnTo>
                  <a:lnTo>
                    <a:pt x="53" y="146"/>
                  </a:lnTo>
                  <a:lnTo>
                    <a:pt x="57" y="147"/>
                  </a:lnTo>
                  <a:lnTo>
                    <a:pt x="59" y="149"/>
                  </a:lnTo>
                  <a:lnTo>
                    <a:pt x="63" y="149"/>
                  </a:lnTo>
                  <a:lnTo>
                    <a:pt x="67" y="149"/>
                  </a:lnTo>
                  <a:lnTo>
                    <a:pt x="71" y="150"/>
                  </a:lnTo>
                  <a:lnTo>
                    <a:pt x="75" y="150"/>
                  </a:lnTo>
                  <a:lnTo>
                    <a:pt x="79" y="150"/>
                  </a:lnTo>
                  <a:lnTo>
                    <a:pt x="83" y="149"/>
                  </a:lnTo>
                  <a:lnTo>
                    <a:pt x="86" y="149"/>
                  </a:lnTo>
                  <a:lnTo>
                    <a:pt x="90" y="149"/>
                  </a:lnTo>
                  <a:lnTo>
                    <a:pt x="94" y="147"/>
                  </a:lnTo>
                  <a:lnTo>
                    <a:pt x="98" y="146"/>
                  </a:lnTo>
                  <a:lnTo>
                    <a:pt x="100" y="145"/>
                  </a:lnTo>
                  <a:lnTo>
                    <a:pt x="104" y="143"/>
                  </a:lnTo>
                  <a:lnTo>
                    <a:pt x="107" y="142"/>
                  </a:lnTo>
                  <a:lnTo>
                    <a:pt x="111" y="141"/>
                  </a:lnTo>
                  <a:lnTo>
                    <a:pt x="114" y="139"/>
                  </a:lnTo>
                  <a:lnTo>
                    <a:pt x="116" y="137"/>
                  </a:lnTo>
                  <a:lnTo>
                    <a:pt x="120" y="134"/>
                  </a:lnTo>
                  <a:lnTo>
                    <a:pt x="123" y="133"/>
                  </a:lnTo>
                  <a:lnTo>
                    <a:pt x="125" y="130"/>
                  </a:lnTo>
                  <a:lnTo>
                    <a:pt x="128" y="127"/>
                  </a:lnTo>
                  <a:lnTo>
                    <a:pt x="131" y="125"/>
                  </a:lnTo>
                  <a:lnTo>
                    <a:pt x="132" y="122"/>
                  </a:lnTo>
                  <a:lnTo>
                    <a:pt x="135" y="120"/>
                  </a:lnTo>
                  <a:lnTo>
                    <a:pt x="137" y="117"/>
                  </a:lnTo>
                  <a:lnTo>
                    <a:pt x="139" y="113"/>
                  </a:lnTo>
                  <a:lnTo>
                    <a:pt x="141" y="110"/>
                  </a:lnTo>
                  <a:lnTo>
                    <a:pt x="143" y="108"/>
                  </a:lnTo>
                  <a:lnTo>
                    <a:pt x="144" y="104"/>
                  </a:lnTo>
                  <a:lnTo>
                    <a:pt x="145" y="101"/>
                  </a:lnTo>
                  <a:lnTo>
                    <a:pt x="147" y="97"/>
                  </a:lnTo>
                  <a:lnTo>
                    <a:pt x="148" y="93"/>
                  </a:lnTo>
                  <a:lnTo>
                    <a:pt x="148" y="90"/>
                  </a:lnTo>
                  <a:lnTo>
                    <a:pt x="149" y="86"/>
                  </a:lnTo>
                  <a:lnTo>
                    <a:pt x="149" y="82"/>
                  </a:lnTo>
                  <a:lnTo>
                    <a:pt x="149" y="78"/>
                  </a:lnTo>
                  <a:lnTo>
                    <a:pt x="149" y="75"/>
                  </a:lnTo>
                  <a:lnTo>
                    <a:pt x="149" y="71"/>
                  </a:lnTo>
                  <a:lnTo>
                    <a:pt x="149" y="67"/>
                  </a:lnTo>
                  <a:lnTo>
                    <a:pt x="149" y="64"/>
                  </a:lnTo>
                  <a:lnTo>
                    <a:pt x="148" y="60"/>
                  </a:lnTo>
                  <a:lnTo>
                    <a:pt x="148" y="56"/>
                  </a:lnTo>
                  <a:lnTo>
                    <a:pt x="147" y="52"/>
                  </a:lnTo>
                  <a:lnTo>
                    <a:pt x="145" y="49"/>
                  </a:lnTo>
                  <a:lnTo>
                    <a:pt x="144" y="45"/>
                  </a:lnTo>
                  <a:lnTo>
                    <a:pt x="143" y="43"/>
                  </a:lnTo>
                  <a:lnTo>
                    <a:pt x="141" y="39"/>
                  </a:lnTo>
                  <a:lnTo>
                    <a:pt x="139" y="36"/>
                  </a:lnTo>
                  <a:lnTo>
                    <a:pt x="137" y="32"/>
                  </a:lnTo>
                  <a:lnTo>
                    <a:pt x="135" y="29"/>
                  </a:lnTo>
                  <a:lnTo>
                    <a:pt x="132" y="27"/>
                  </a:lnTo>
                  <a:lnTo>
                    <a:pt x="131" y="24"/>
                  </a:lnTo>
                  <a:lnTo>
                    <a:pt x="128" y="22"/>
                  </a:lnTo>
                  <a:lnTo>
                    <a:pt x="125" y="19"/>
                  </a:lnTo>
                  <a:lnTo>
                    <a:pt x="123" y="16"/>
                  </a:lnTo>
                  <a:lnTo>
                    <a:pt x="120" y="15"/>
                  </a:lnTo>
                  <a:lnTo>
                    <a:pt x="116" y="12"/>
                  </a:lnTo>
                  <a:lnTo>
                    <a:pt x="114" y="11"/>
                  </a:lnTo>
                  <a:lnTo>
                    <a:pt x="111" y="8"/>
                  </a:lnTo>
                  <a:lnTo>
                    <a:pt x="107" y="7"/>
                  </a:lnTo>
                  <a:lnTo>
                    <a:pt x="104" y="6"/>
                  </a:lnTo>
                  <a:lnTo>
                    <a:pt x="100" y="4"/>
                  </a:lnTo>
                  <a:lnTo>
                    <a:pt x="98" y="3"/>
                  </a:lnTo>
                  <a:lnTo>
                    <a:pt x="94" y="2"/>
                  </a:lnTo>
                  <a:lnTo>
                    <a:pt x="90" y="2"/>
                  </a:lnTo>
                  <a:lnTo>
                    <a:pt x="86" y="0"/>
                  </a:lnTo>
                  <a:lnTo>
                    <a:pt x="83" y="0"/>
                  </a:lnTo>
                  <a:lnTo>
                    <a:pt x="79" y="0"/>
                  </a:lnTo>
                  <a:lnTo>
                    <a:pt x="75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55" name="Rectangle 48"/>
            <p:cNvSpPr>
              <a:spLocks noChangeArrowheads="1"/>
            </p:cNvSpPr>
            <p:nvPr/>
          </p:nvSpPr>
          <p:spPr bwMode="auto">
            <a:xfrm>
              <a:off x="1908175" y="3911600"/>
              <a:ext cx="14763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56" name="Rectangle 49"/>
            <p:cNvSpPr>
              <a:spLocks noChangeArrowheads="1"/>
            </p:cNvSpPr>
            <p:nvPr/>
          </p:nvSpPr>
          <p:spPr bwMode="auto">
            <a:xfrm>
              <a:off x="2000250" y="3984625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57" name="Rectangle 50"/>
            <p:cNvSpPr>
              <a:spLocks noChangeArrowheads="1"/>
            </p:cNvSpPr>
            <p:nvPr/>
          </p:nvSpPr>
          <p:spPr bwMode="auto">
            <a:xfrm>
              <a:off x="1908175" y="4122738"/>
              <a:ext cx="14763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58" name="Rectangle 51"/>
            <p:cNvSpPr>
              <a:spLocks noChangeArrowheads="1"/>
            </p:cNvSpPr>
            <p:nvPr/>
          </p:nvSpPr>
          <p:spPr bwMode="auto">
            <a:xfrm>
              <a:off x="2000250" y="4198938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59" name="Rectangle 52"/>
            <p:cNvSpPr>
              <a:spLocks noChangeArrowheads="1"/>
            </p:cNvSpPr>
            <p:nvPr/>
          </p:nvSpPr>
          <p:spPr bwMode="auto">
            <a:xfrm>
              <a:off x="3486150" y="4030663"/>
              <a:ext cx="14763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60" name="Rectangle 53"/>
            <p:cNvSpPr>
              <a:spLocks noChangeArrowheads="1"/>
            </p:cNvSpPr>
            <p:nvPr/>
          </p:nvSpPr>
          <p:spPr bwMode="auto">
            <a:xfrm>
              <a:off x="3578225" y="4103688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61" name="Rectangle 54"/>
            <p:cNvSpPr>
              <a:spLocks noChangeArrowheads="1"/>
            </p:cNvSpPr>
            <p:nvPr/>
          </p:nvSpPr>
          <p:spPr bwMode="auto">
            <a:xfrm>
              <a:off x="3868738" y="4030663"/>
              <a:ext cx="147637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62" name="Rectangle 55"/>
            <p:cNvSpPr>
              <a:spLocks noChangeArrowheads="1"/>
            </p:cNvSpPr>
            <p:nvPr/>
          </p:nvSpPr>
          <p:spPr bwMode="auto">
            <a:xfrm>
              <a:off x="3962400" y="4103688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63" name="Line 56"/>
            <p:cNvSpPr>
              <a:spLocks noChangeShapeType="1"/>
            </p:cNvSpPr>
            <p:nvPr/>
          </p:nvSpPr>
          <p:spPr bwMode="auto">
            <a:xfrm flipH="1">
              <a:off x="3244850" y="4122738"/>
              <a:ext cx="147638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64" name="Freeform 58"/>
            <p:cNvSpPr>
              <a:spLocks/>
            </p:cNvSpPr>
            <p:nvPr/>
          </p:nvSpPr>
          <p:spPr bwMode="auto">
            <a:xfrm>
              <a:off x="6103938" y="1722438"/>
              <a:ext cx="169862" cy="0"/>
            </a:xfrm>
            <a:custGeom>
              <a:avLst/>
              <a:gdLst>
                <a:gd name="T0" fmla="*/ 2147483647 w 212"/>
                <a:gd name="T1" fmla="*/ 0 w 212"/>
                <a:gd name="T2" fmla="*/ 2147483647 w 212"/>
                <a:gd name="T3" fmla="*/ 0 60000 65536"/>
                <a:gd name="T4" fmla="*/ 0 60000 65536"/>
                <a:gd name="T5" fmla="*/ 0 60000 65536"/>
                <a:gd name="T6" fmla="*/ 0 w 212"/>
                <a:gd name="T7" fmla="*/ 212 w 212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212">
                  <a:moveTo>
                    <a:pt x="212" y="0"/>
                  </a:moveTo>
                  <a:lnTo>
                    <a:pt x="0" y="0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66" name="Rectangle 65"/>
            <p:cNvSpPr>
              <a:spLocks noChangeArrowheads="1"/>
            </p:cNvSpPr>
            <p:nvPr/>
          </p:nvSpPr>
          <p:spPr bwMode="auto">
            <a:xfrm>
              <a:off x="3709988" y="4030663"/>
              <a:ext cx="163512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+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67" name="Rectangle 72"/>
            <p:cNvSpPr>
              <a:spLocks noChangeArrowheads="1"/>
            </p:cNvSpPr>
            <p:nvPr/>
          </p:nvSpPr>
          <p:spPr bwMode="auto">
            <a:xfrm>
              <a:off x="1905000" y="1922463"/>
              <a:ext cx="14763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65568" name="Rectangle 73"/>
            <p:cNvSpPr>
              <a:spLocks noChangeArrowheads="1"/>
            </p:cNvSpPr>
            <p:nvPr/>
          </p:nvSpPr>
          <p:spPr bwMode="auto">
            <a:xfrm>
              <a:off x="1997075" y="1997075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69" name="Rectangle 74"/>
            <p:cNvSpPr>
              <a:spLocks noChangeArrowheads="1"/>
            </p:cNvSpPr>
            <p:nvPr/>
          </p:nvSpPr>
          <p:spPr bwMode="auto">
            <a:xfrm>
              <a:off x="1905000" y="2135188"/>
              <a:ext cx="14763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70" name="Rectangle 75"/>
            <p:cNvSpPr>
              <a:spLocks noChangeArrowheads="1"/>
            </p:cNvSpPr>
            <p:nvPr/>
          </p:nvSpPr>
          <p:spPr bwMode="auto">
            <a:xfrm>
              <a:off x="1997075" y="220980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71" name="Rectangle 76"/>
            <p:cNvSpPr>
              <a:spLocks noChangeArrowheads="1"/>
            </p:cNvSpPr>
            <p:nvPr/>
          </p:nvSpPr>
          <p:spPr bwMode="auto">
            <a:xfrm>
              <a:off x="3486150" y="2022475"/>
              <a:ext cx="14763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72" name="Rectangle 77"/>
            <p:cNvSpPr>
              <a:spLocks noChangeArrowheads="1"/>
            </p:cNvSpPr>
            <p:nvPr/>
          </p:nvSpPr>
          <p:spPr bwMode="auto">
            <a:xfrm>
              <a:off x="3576638" y="2097088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73" name="Rectangle 78"/>
            <p:cNvSpPr>
              <a:spLocks noChangeArrowheads="1"/>
            </p:cNvSpPr>
            <p:nvPr/>
          </p:nvSpPr>
          <p:spPr bwMode="auto">
            <a:xfrm>
              <a:off x="3810000" y="2022475"/>
              <a:ext cx="14763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74" name="Rectangle 79"/>
            <p:cNvSpPr>
              <a:spLocks noChangeArrowheads="1"/>
            </p:cNvSpPr>
            <p:nvPr/>
          </p:nvSpPr>
          <p:spPr bwMode="auto">
            <a:xfrm>
              <a:off x="3900488" y="2097088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75" name="Line 80"/>
            <p:cNvSpPr>
              <a:spLocks noChangeShapeType="1"/>
            </p:cNvSpPr>
            <p:nvPr/>
          </p:nvSpPr>
          <p:spPr bwMode="auto">
            <a:xfrm flipH="1">
              <a:off x="3244850" y="2103438"/>
              <a:ext cx="147638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76" name="Rectangle 82"/>
            <p:cNvSpPr>
              <a:spLocks noChangeArrowheads="1"/>
            </p:cNvSpPr>
            <p:nvPr/>
          </p:nvSpPr>
          <p:spPr bwMode="auto">
            <a:xfrm>
              <a:off x="3708400" y="2017713"/>
              <a:ext cx="68930" cy="32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3200" baseline="25000" dirty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.</a:t>
              </a:r>
              <a:endParaRPr lang="en-US" sz="4400" baseline="25000" dirty="0">
                <a:cs typeface="Arial" pitchFamily="34" charset="0"/>
              </a:endParaRPr>
            </a:p>
          </p:txBody>
        </p:sp>
        <p:sp>
          <p:nvSpPr>
            <p:cNvPr id="65577" name="Rectangle 93"/>
            <p:cNvSpPr>
              <a:spLocks noChangeArrowheads="1"/>
            </p:cNvSpPr>
            <p:nvPr/>
          </p:nvSpPr>
          <p:spPr bwMode="auto">
            <a:xfrm>
              <a:off x="2209800" y="2819400"/>
              <a:ext cx="15260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l-GR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πύλη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8" name="Rectangle 95"/>
            <p:cNvSpPr>
              <a:spLocks noChangeArrowheads="1"/>
            </p:cNvSpPr>
            <p:nvPr/>
          </p:nvSpPr>
          <p:spPr bwMode="auto">
            <a:xfrm>
              <a:off x="2017713" y="5718175"/>
              <a:ext cx="147637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5579" name="Line 96"/>
            <p:cNvSpPr>
              <a:spLocks noChangeShapeType="1"/>
            </p:cNvSpPr>
            <p:nvPr/>
          </p:nvSpPr>
          <p:spPr bwMode="auto">
            <a:xfrm flipH="1">
              <a:off x="3524250" y="5749925"/>
              <a:ext cx="63500" cy="15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80" name="Rectangle 97"/>
            <p:cNvSpPr>
              <a:spLocks noChangeArrowheads="1"/>
            </p:cNvSpPr>
            <p:nvPr/>
          </p:nvSpPr>
          <p:spPr bwMode="auto">
            <a:xfrm>
              <a:off x="3517900" y="5732463"/>
              <a:ext cx="14763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grpSp>
          <p:nvGrpSpPr>
            <p:cNvPr id="65582" name="Group 108"/>
            <p:cNvGrpSpPr>
              <a:grpSpLocks/>
            </p:cNvGrpSpPr>
            <p:nvPr/>
          </p:nvGrpSpPr>
          <p:grpSpPr bwMode="auto">
            <a:xfrm>
              <a:off x="2489200" y="1922463"/>
              <a:ext cx="577850" cy="363537"/>
              <a:chOff x="3435" y="821"/>
              <a:chExt cx="421" cy="354"/>
            </a:xfrm>
          </p:grpSpPr>
          <p:sp>
            <p:nvSpPr>
              <p:cNvPr id="65594" name="Line 109"/>
              <p:cNvSpPr>
                <a:spLocks noChangeShapeType="1"/>
              </p:cNvSpPr>
              <p:nvPr/>
            </p:nvSpPr>
            <p:spPr bwMode="auto">
              <a:xfrm flipH="1">
                <a:off x="3435" y="821"/>
                <a:ext cx="244" cy="0"/>
              </a:xfrm>
              <a:prstGeom prst="line">
                <a:avLst/>
              </a:prstGeom>
              <a:noFill/>
              <a:ln w="238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5595" name="Line 110"/>
              <p:cNvSpPr>
                <a:spLocks noChangeShapeType="1"/>
              </p:cNvSpPr>
              <p:nvPr/>
            </p:nvSpPr>
            <p:spPr bwMode="auto">
              <a:xfrm>
                <a:off x="3436" y="823"/>
                <a:ext cx="0" cy="352"/>
              </a:xfrm>
              <a:prstGeom prst="line">
                <a:avLst/>
              </a:prstGeom>
              <a:noFill/>
              <a:ln w="238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5596" name="Arc 111"/>
              <p:cNvSpPr>
                <a:spLocks/>
              </p:cNvSpPr>
              <p:nvPr/>
            </p:nvSpPr>
            <p:spPr bwMode="auto">
              <a:xfrm>
                <a:off x="3679" y="821"/>
                <a:ext cx="177" cy="1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38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5597" name="Arc 112"/>
              <p:cNvSpPr>
                <a:spLocks/>
              </p:cNvSpPr>
              <p:nvPr/>
            </p:nvSpPr>
            <p:spPr bwMode="auto">
              <a:xfrm flipV="1">
                <a:off x="3679" y="997"/>
                <a:ext cx="177" cy="1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38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5598" name="Line 113"/>
              <p:cNvSpPr>
                <a:spLocks noChangeShapeType="1"/>
              </p:cNvSpPr>
              <p:nvPr/>
            </p:nvSpPr>
            <p:spPr bwMode="auto">
              <a:xfrm>
                <a:off x="3435" y="1173"/>
                <a:ext cx="244" cy="0"/>
              </a:xfrm>
              <a:prstGeom prst="line">
                <a:avLst/>
              </a:prstGeom>
              <a:noFill/>
              <a:ln w="238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</p:grpSp>
        <p:sp>
          <p:nvSpPr>
            <p:cNvPr id="65583" name="Rectangle 120"/>
            <p:cNvSpPr>
              <a:spLocks noChangeArrowheads="1"/>
            </p:cNvSpPr>
            <p:nvPr/>
          </p:nvSpPr>
          <p:spPr bwMode="auto">
            <a:xfrm>
              <a:off x="2209800" y="4800600"/>
              <a:ext cx="13369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</a:t>
              </a:r>
              <a:r>
                <a:rPr lang="el-GR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πύλη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84" name="Line 121"/>
            <p:cNvSpPr>
              <a:spLocks noChangeShapeType="1"/>
            </p:cNvSpPr>
            <p:nvPr/>
          </p:nvSpPr>
          <p:spPr bwMode="auto">
            <a:xfrm>
              <a:off x="5867400" y="1676400"/>
              <a:ext cx="2362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87" name="Line 124"/>
            <p:cNvSpPr>
              <a:spLocks noChangeShapeType="1"/>
            </p:cNvSpPr>
            <p:nvPr/>
          </p:nvSpPr>
          <p:spPr bwMode="auto">
            <a:xfrm>
              <a:off x="6019800" y="3810000"/>
              <a:ext cx="2362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88" name="Line 125"/>
            <p:cNvSpPr>
              <a:spLocks noChangeShapeType="1"/>
            </p:cNvSpPr>
            <p:nvPr/>
          </p:nvSpPr>
          <p:spPr bwMode="auto">
            <a:xfrm>
              <a:off x="6934200" y="3429000"/>
              <a:ext cx="0" cy="160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89" name="Text Box 126"/>
            <p:cNvSpPr txBox="1">
              <a:spLocks noChangeArrowheads="1"/>
            </p:cNvSpPr>
            <p:nvPr/>
          </p:nvSpPr>
          <p:spPr bwMode="auto">
            <a:xfrm>
              <a:off x="6096000" y="3429000"/>
              <a:ext cx="2287806" cy="1723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x1  x2     x1 OR x2</a:t>
              </a:r>
            </a:p>
            <a:p>
              <a:pPr marL="457200" indent="-457200">
                <a:lnSpc>
                  <a:spcPct val="300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0    0             0</a:t>
              </a:r>
            </a:p>
            <a:p>
              <a:pPr marL="457200" indent="-457200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0    1            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1    0            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1    1             1</a:t>
              </a:r>
            </a:p>
          </p:txBody>
        </p:sp>
        <p:sp>
          <p:nvSpPr>
            <p:cNvPr id="65590" name="Line 127"/>
            <p:cNvSpPr>
              <a:spLocks noChangeShapeType="1"/>
            </p:cNvSpPr>
            <p:nvPr/>
          </p:nvSpPr>
          <p:spPr bwMode="auto">
            <a:xfrm>
              <a:off x="6477000" y="579120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92" name="Text Box 129"/>
            <p:cNvSpPr txBox="1">
              <a:spLocks noChangeArrowheads="1"/>
            </p:cNvSpPr>
            <p:nvPr/>
          </p:nvSpPr>
          <p:spPr bwMode="auto">
            <a:xfrm>
              <a:off x="6553200" y="5410200"/>
              <a:ext cx="1279525" cy="109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/>
                <a:t>x    NOT x</a:t>
              </a:r>
            </a:p>
            <a:p>
              <a:pPr marL="457200" indent="-457200">
                <a:lnSpc>
                  <a:spcPct val="30000"/>
                </a:lnSpc>
              </a:pPr>
              <a:endParaRPr lang="en-US"/>
            </a:p>
            <a:p>
              <a:pPr marL="457200" indent="-457200"/>
              <a:r>
                <a:rPr lang="en-US"/>
                <a:t>0        1</a:t>
              </a:r>
            </a:p>
            <a:p>
              <a:pPr marL="457200" indent="-457200"/>
              <a:r>
                <a:rPr lang="en-US"/>
                <a:t>1        0</a:t>
              </a:r>
            </a:p>
          </p:txBody>
        </p:sp>
      </p:grpSp>
      <p:sp>
        <p:nvSpPr>
          <p:cNvPr id="65593" name="Rectangle 130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Λογικές Πύλες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E3F6E0-A72E-474E-9401-29E3A9237F4E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Κυκλώματα Πολλών Επιπέδων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304800" y="1524000"/>
            <a:ext cx="90529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Multi-level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κυκλώματα (παράδειγμα: νόμος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DeMorgan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</p:txBody>
      </p:sp>
      <p:grpSp>
        <p:nvGrpSpPr>
          <p:cNvPr id="66565" name="Group 4" descr="νόμος De Morgan"/>
          <p:cNvGrpSpPr>
            <a:grpSpLocks/>
          </p:cNvGrpSpPr>
          <p:nvPr/>
        </p:nvGrpSpPr>
        <p:grpSpPr bwMode="auto">
          <a:xfrm>
            <a:off x="1082675" y="2625725"/>
            <a:ext cx="6554788" cy="3232150"/>
            <a:chOff x="361" y="827"/>
            <a:chExt cx="4968" cy="2600"/>
          </a:xfrm>
        </p:grpSpPr>
        <p:sp>
          <p:nvSpPr>
            <p:cNvPr id="66566" name="Line 5"/>
            <p:cNvSpPr>
              <a:spLocks noChangeShapeType="1"/>
            </p:cNvSpPr>
            <p:nvPr/>
          </p:nvSpPr>
          <p:spPr bwMode="auto">
            <a:xfrm flipH="1">
              <a:off x="1154" y="1119"/>
              <a:ext cx="12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67" name="Freeform 6"/>
            <p:cNvSpPr>
              <a:spLocks/>
            </p:cNvSpPr>
            <p:nvPr/>
          </p:nvSpPr>
          <p:spPr bwMode="auto">
            <a:xfrm>
              <a:off x="538" y="1212"/>
              <a:ext cx="186" cy="1"/>
            </a:xfrm>
            <a:custGeom>
              <a:avLst/>
              <a:gdLst>
                <a:gd name="T0" fmla="*/ 6 w 371"/>
                <a:gd name="T1" fmla="*/ 0 h 1"/>
                <a:gd name="T2" fmla="*/ 0 w 371"/>
                <a:gd name="T3" fmla="*/ 0 h 1"/>
                <a:gd name="T4" fmla="*/ 6 w 371"/>
                <a:gd name="T5" fmla="*/ 0 h 1"/>
                <a:gd name="T6" fmla="*/ 0 60000 65536"/>
                <a:gd name="T7" fmla="*/ 0 60000 65536"/>
                <a:gd name="T8" fmla="*/ 0 60000 65536"/>
                <a:gd name="T9" fmla="*/ 0 w 371"/>
                <a:gd name="T10" fmla="*/ 0 h 1"/>
                <a:gd name="T11" fmla="*/ 371 w 37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1" h="1">
                  <a:moveTo>
                    <a:pt x="371" y="0"/>
                  </a:moveTo>
                  <a:lnTo>
                    <a:pt x="0" y="0"/>
                  </a:lnTo>
                  <a:lnTo>
                    <a:pt x="371" y="0"/>
                  </a:lnTo>
                  <a:close/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68" name="Freeform 7"/>
            <p:cNvSpPr>
              <a:spLocks/>
            </p:cNvSpPr>
            <p:nvPr/>
          </p:nvSpPr>
          <p:spPr bwMode="auto">
            <a:xfrm>
              <a:off x="538" y="1026"/>
              <a:ext cx="186" cy="1"/>
            </a:xfrm>
            <a:custGeom>
              <a:avLst/>
              <a:gdLst>
                <a:gd name="T0" fmla="*/ 6 w 371"/>
                <a:gd name="T1" fmla="*/ 0 h 1"/>
                <a:gd name="T2" fmla="*/ 0 w 371"/>
                <a:gd name="T3" fmla="*/ 0 h 1"/>
                <a:gd name="T4" fmla="*/ 6 w 371"/>
                <a:gd name="T5" fmla="*/ 0 h 1"/>
                <a:gd name="T6" fmla="*/ 0 60000 65536"/>
                <a:gd name="T7" fmla="*/ 0 60000 65536"/>
                <a:gd name="T8" fmla="*/ 0 60000 65536"/>
                <a:gd name="T9" fmla="*/ 0 w 371"/>
                <a:gd name="T10" fmla="*/ 0 h 1"/>
                <a:gd name="T11" fmla="*/ 371 w 37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1" h="1">
                  <a:moveTo>
                    <a:pt x="371" y="0"/>
                  </a:moveTo>
                  <a:lnTo>
                    <a:pt x="0" y="0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69" name="Line 8"/>
            <p:cNvSpPr>
              <a:spLocks noChangeShapeType="1"/>
            </p:cNvSpPr>
            <p:nvPr/>
          </p:nvSpPr>
          <p:spPr bwMode="auto">
            <a:xfrm flipH="1">
              <a:off x="538" y="1026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70" name="Line 9"/>
            <p:cNvSpPr>
              <a:spLocks noChangeShapeType="1"/>
            </p:cNvSpPr>
            <p:nvPr/>
          </p:nvSpPr>
          <p:spPr bwMode="auto">
            <a:xfrm>
              <a:off x="2887" y="1026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71" name="Line 10"/>
            <p:cNvSpPr>
              <a:spLocks noChangeShapeType="1"/>
            </p:cNvSpPr>
            <p:nvPr/>
          </p:nvSpPr>
          <p:spPr bwMode="auto">
            <a:xfrm>
              <a:off x="2887" y="1212"/>
              <a:ext cx="18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72" name="Line 11"/>
            <p:cNvSpPr>
              <a:spLocks noChangeShapeType="1"/>
            </p:cNvSpPr>
            <p:nvPr/>
          </p:nvSpPr>
          <p:spPr bwMode="auto">
            <a:xfrm flipH="1">
              <a:off x="3445" y="1119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73" name="Freeform 12"/>
            <p:cNvSpPr>
              <a:spLocks/>
            </p:cNvSpPr>
            <p:nvPr/>
          </p:nvSpPr>
          <p:spPr bwMode="auto">
            <a:xfrm>
              <a:off x="3057" y="956"/>
              <a:ext cx="397" cy="158"/>
            </a:xfrm>
            <a:custGeom>
              <a:avLst/>
              <a:gdLst>
                <a:gd name="T0" fmla="*/ 3 w 794"/>
                <a:gd name="T1" fmla="*/ 0 h 316"/>
                <a:gd name="T2" fmla="*/ 5 w 794"/>
                <a:gd name="T3" fmla="*/ 0 h 316"/>
                <a:gd name="T4" fmla="*/ 6 w 794"/>
                <a:gd name="T5" fmla="*/ 1 h 316"/>
                <a:gd name="T6" fmla="*/ 6 w 794"/>
                <a:gd name="T7" fmla="*/ 1 h 316"/>
                <a:gd name="T8" fmla="*/ 6 w 794"/>
                <a:gd name="T9" fmla="*/ 1 h 316"/>
                <a:gd name="T10" fmla="*/ 6 w 794"/>
                <a:gd name="T11" fmla="*/ 1 h 316"/>
                <a:gd name="T12" fmla="*/ 6 w 794"/>
                <a:gd name="T13" fmla="*/ 1 h 316"/>
                <a:gd name="T14" fmla="*/ 6 w 794"/>
                <a:gd name="T15" fmla="*/ 1 h 316"/>
                <a:gd name="T16" fmla="*/ 6 w 794"/>
                <a:gd name="T17" fmla="*/ 1 h 316"/>
                <a:gd name="T18" fmla="*/ 6 w 794"/>
                <a:gd name="T19" fmla="*/ 1 h 316"/>
                <a:gd name="T20" fmla="*/ 6 w 794"/>
                <a:gd name="T21" fmla="*/ 1 h 316"/>
                <a:gd name="T22" fmla="*/ 6 w 794"/>
                <a:gd name="T23" fmla="*/ 1 h 316"/>
                <a:gd name="T24" fmla="*/ 6 w 794"/>
                <a:gd name="T25" fmla="*/ 1 h 316"/>
                <a:gd name="T26" fmla="*/ 7 w 794"/>
                <a:gd name="T27" fmla="*/ 1 h 316"/>
                <a:gd name="T28" fmla="*/ 7 w 794"/>
                <a:gd name="T29" fmla="*/ 1 h 316"/>
                <a:gd name="T30" fmla="*/ 7 w 794"/>
                <a:gd name="T31" fmla="*/ 1 h 316"/>
                <a:gd name="T32" fmla="*/ 7 w 794"/>
                <a:gd name="T33" fmla="*/ 1 h 316"/>
                <a:gd name="T34" fmla="*/ 7 w 794"/>
                <a:gd name="T35" fmla="*/ 1 h 316"/>
                <a:gd name="T36" fmla="*/ 7 w 794"/>
                <a:gd name="T37" fmla="*/ 1 h 316"/>
                <a:gd name="T38" fmla="*/ 9 w 794"/>
                <a:gd name="T39" fmla="*/ 1 h 316"/>
                <a:gd name="T40" fmla="*/ 9 w 794"/>
                <a:gd name="T41" fmla="*/ 1 h 316"/>
                <a:gd name="T42" fmla="*/ 9 w 794"/>
                <a:gd name="T43" fmla="*/ 1 h 316"/>
                <a:gd name="T44" fmla="*/ 9 w 794"/>
                <a:gd name="T45" fmla="*/ 1 h 316"/>
                <a:gd name="T46" fmla="*/ 9 w 794"/>
                <a:gd name="T47" fmla="*/ 1 h 316"/>
                <a:gd name="T48" fmla="*/ 9 w 794"/>
                <a:gd name="T49" fmla="*/ 1 h 316"/>
                <a:gd name="T50" fmla="*/ 9 w 794"/>
                <a:gd name="T51" fmla="*/ 1 h 316"/>
                <a:gd name="T52" fmla="*/ 9 w 794"/>
                <a:gd name="T53" fmla="*/ 1 h 316"/>
                <a:gd name="T54" fmla="*/ 10 w 794"/>
                <a:gd name="T55" fmla="*/ 1 h 316"/>
                <a:gd name="T56" fmla="*/ 10 w 794"/>
                <a:gd name="T57" fmla="*/ 1 h 316"/>
                <a:gd name="T58" fmla="*/ 10 w 794"/>
                <a:gd name="T59" fmla="*/ 1 h 316"/>
                <a:gd name="T60" fmla="*/ 10 w 794"/>
                <a:gd name="T61" fmla="*/ 1 h 316"/>
                <a:gd name="T62" fmla="*/ 10 w 794"/>
                <a:gd name="T63" fmla="*/ 1 h 316"/>
                <a:gd name="T64" fmla="*/ 10 w 794"/>
                <a:gd name="T65" fmla="*/ 1 h 316"/>
                <a:gd name="T66" fmla="*/ 10 w 794"/>
                <a:gd name="T67" fmla="*/ 1 h 316"/>
                <a:gd name="T68" fmla="*/ 10 w 794"/>
                <a:gd name="T69" fmla="*/ 1 h 316"/>
                <a:gd name="T70" fmla="*/ 10 w 794"/>
                <a:gd name="T71" fmla="*/ 1 h 316"/>
                <a:gd name="T72" fmla="*/ 10 w 794"/>
                <a:gd name="T73" fmla="*/ 1 h 316"/>
                <a:gd name="T74" fmla="*/ 11 w 794"/>
                <a:gd name="T75" fmla="*/ 1 h 316"/>
                <a:gd name="T76" fmla="*/ 11 w 794"/>
                <a:gd name="T77" fmla="*/ 2 h 316"/>
                <a:gd name="T78" fmla="*/ 11 w 794"/>
                <a:gd name="T79" fmla="*/ 2 h 316"/>
                <a:gd name="T80" fmla="*/ 11 w 794"/>
                <a:gd name="T81" fmla="*/ 2 h 316"/>
                <a:gd name="T82" fmla="*/ 11 w 794"/>
                <a:gd name="T83" fmla="*/ 2 h 316"/>
                <a:gd name="T84" fmla="*/ 11 w 794"/>
                <a:gd name="T85" fmla="*/ 2 h 316"/>
                <a:gd name="T86" fmla="*/ 11 w 794"/>
                <a:gd name="T87" fmla="*/ 2 h 316"/>
                <a:gd name="T88" fmla="*/ 11 w 794"/>
                <a:gd name="T89" fmla="*/ 2 h 316"/>
                <a:gd name="T90" fmla="*/ 11 w 794"/>
                <a:gd name="T91" fmla="*/ 2 h 316"/>
                <a:gd name="T92" fmla="*/ 11 w 794"/>
                <a:gd name="T93" fmla="*/ 2 h 316"/>
                <a:gd name="T94" fmla="*/ 11 w 794"/>
                <a:gd name="T95" fmla="*/ 2 h 316"/>
                <a:gd name="T96" fmla="*/ 12 w 794"/>
                <a:gd name="T97" fmla="*/ 3 h 316"/>
                <a:gd name="T98" fmla="*/ 12 w 794"/>
                <a:gd name="T99" fmla="*/ 3 h 316"/>
                <a:gd name="T100" fmla="*/ 12 w 794"/>
                <a:gd name="T101" fmla="*/ 3 h 316"/>
                <a:gd name="T102" fmla="*/ 12 w 794"/>
                <a:gd name="T103" fmla="*/ 3 h 316"/>
                <a:gd name="T104" fmla="*/ 12 w 794"/>
                <a:gd name="T105" fmla="*/ 3 h 316"/>
                <a:gd name="T106" fmla="*/ 12 w 794"/>
                <a:gd name="T107" fmla="*/ 3 h 316"/>
                <a:gd name="T108" fmla="*/ 12 w 794"/>
                <a:gd name="T109" fmla="*/ 3 h 316"/>
                <a:gd name="T110" fmla="*/ 12 w 794"/>
                <a:gd name="T111" fmla="*/ 5 h 316"/>
                <a:gd name="T112" fmla="*/ 12 w 794"/>
                <a:gd name="T113" fmla="*/ 5 h 316"/>
                <a:gd name="T114" fmla="*/ 12 w 794"/>
                <a:gd name="T115" fmla="*/ 5 h 316"/>
                <a:gd name="T116" fmla="*/ 12 w 794"/>
                <a:gd name="T117" fmla="*/ 5 h 316"/>
                <a:gd name="T118" fmla="*/ 12 w 794"/>
                <a:gd name="T119" fmla="*/ 5 h 316"/>
                <a:gd name="T120" fmla="*/ 12 w 794"/>
                <a:gd name="T121" fmla="*/ 5 h 3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4"/>
                <a:gd name="T184" fmla="*/ 0 h 316"/>
                <a:gd name="T185" fmla="*/ 794 w 794"/>
                <a:gd name="T186" fmla="*/ 316 h 31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4" h="316">
                  <a:moveTo>
                    <a:pt x="0" y="0"/>
                  </a:moveTo>
                  <a:lnTo>
                    <a:pt x="31" y="0"/>
                  </a:lnTo>
                  <a:lnTo>
                    <a:pt x="60" y="0"/>
                  </a:lnTo>
                  <a:lnTo>
                    <a:pt x="86" y="0"/>
                  </a:lnTo>
                  <a:lnTo>
                    <a:pt x="110" y="0"/>
                  </a:lnTo>
                  <a:lnTo>
                    <a:pt x="134" y="0"/>
                  </a:lnTo>
                  <a:lnTo>
                    <a:pt x="155" y="0"/>
                  </a:lnTo>
                  <a:lnTo>
                    <a:pt x="175" y="0"/>
                  </a:lnTo>
                  <a:lnTo>
                    <a:pt x="194" y="0"/>
                  </a:lnTo>
                  <a:lnTo>
                    <a:pt x="211" y="0"/>
                  </a:lnTo>
                  <a:lnTo>
                    <a:pt x="227" y="0"/>
                  </a:lnTo>
                  <a:lnTo>
                    <a:pt x="240" y="0"/>
                  </a:lnTo>
                  <a:lnTo>
                    <a:pt x="254" y="0"/>
                  </a:lnTo>
                  <a:lnTo>
                    <a:pt x="265" y="0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96" y="0"/>
                  </a:lnTo>
                  <a:lnTo>
                    <a:pt x="304" y="0"/>
                  </a:lnTo>
                  <a:lnTo>
                    <a:pt x="311" y="2"/>
                  </a:lnTo>
                  <a:lnTo>
                    <a:pt x="317" y="2"/>
                  </a:lnTo>
                  <a:lnTo>
                    <a:pt x="323" y="2"/>
                  </a:lnTo>
                  <a:lnTo>
                    <a:pt x="328" y="2"/>
                  </a:lnTo>
                  <a:lnTo>
                    <a:pt x="332" y="2"/>
                  </a:lnTo>
                  <a:lnTo>
                    <a:pt x="336" y="2"/>
                  </a:lnTo>
                  <a:lnTo>
                    <a:pt x="338" y="2"/>
                  </a:lnTo>
                  <a:lnTo>
                    <a:pt x="342" y="2"/>
                  </a:lnTo>
                  <a:lnTo>
                    <a:pt x="345" y="2"/>
                  </a:lnTo>
                  <a:lnTo>
                    <a:pt x="348" y="2"/>
                  </a:lnTo>
                  <a:lnTo>
                    <a:pt x="349" y="2"/>
                  </a:lnTo>
                  <a:lnTo>
                    <a:pt x="352" y="2"/>
                  </a:lnTo>
                  <a:lnTo>
                    <a:pt x="353" y="2"/>
                  </a:lnTo>
                  <a:lnTo>
                    <a:pt x="356" y="2"/>
                  </a:lnTo>
                  <a:lnTo>
                    <a:pt x="358" y="2"/>
                  </a:lnTo>
                  <a:lnTo>
                    <a:pt x="360" y="3"/>
                  </a:lnTo>
                  <a:lnTo>
                    <a:pt x="362" y="3"/>
                  </a:lnTo>
                  <a:lnTo>
                    <a:pt x="364" y="3"/>
                  </a:lnTo>
                  <a:lnTo>
                    <a:pt x="366" y="3"/>
                  </a:lnTo>
                  <a:lnTo>
                    <a:pt x="368" y="3"/>
                  </a:lnTo>
                  <a:lnTo>
                    <a:pt x="369" y="3"/>
                  </a:lnTo>
                  <a:lnTo>
                    <a:pt x="370" y="3"/>
                  </a:lnTo>
                  <a:lnTo>
                    <a:pt x="372" y="3"/>
                  </a:lnTo>
                  <a:lnTo>
                    <a:pt x="374" y="3"/>
                  </a:lnTo>
                  <a:lnTo>
                    <a:pt x="376" y="4"/>
                  </a:lnTo>
                  <a:lnTo>
                    <a:pt x="377" y="4"/>
                  </a:lnTo>
                  <a:lnTo>
                    <a:pt x="378" y="4"/>
                  </a:lnTo>
                  <a:lnTo>
                    <a:pt x="380" y="4"/>
                  </a:lnTo>
                  <a:lnTo>
                    <a:pt x="381" y="4"/>
                  </a:lnTo>
                  <a:lnTo>
                    <a:pt x="382" y="4"/>
                  </a:lnTo>
                  <a:lnTo>
                    <a:pt x="384" y="4"/>
                  </a:lnTo>
                  <a:lnTo>
                    <a:pt x="385" y="4"/>
                  </a:lnTo>
                  <a:lnTo>
                    <a:pt x="386" y="4"/>
                  </a:lnTo>
                  <a:lnTo>
                    <a:pt x="388" y="6"/>
                  </a:lnTo>
                  <a:lnTo>
                    <a:pt x="389" y="6"/>
                  </a:lnTo>
                  <a:lnTo>
                    <a:pt x="390" y="6"/>
                  </a:lnTo>
                  <a:lnTo>
                    <a:pt x="392" y="6"/>
                  </a:lnTo>
                  <a:lnTo>
                    <a:pt x="393" y="6"/>
                  </a:lnTo>
                  <a:lnTo>
                    <a:pt x="394" y="6"/>
                  </a:lnTo>
                  <a:lnTo>
                    <a:pt x="396" y="6"/>
                  </a:lnTo>
                  <a:lnTo>
                    <a:pt x="398" y="7"/>
                  </a:lnTo>
                  <a:lnTo>
                    <a:pt x="400" y="7"/>
                  </a:lnTo>
                  <a:lnTo>
                    <a:pt x="401" y="7"/>
                  </a:lnTo>
                  <a:lnTo>
                    <a:pt x="404" y="7"/>
                  </a:lnTo>
                  <a:lnTo>
                    <a:pt x="405" y="7"/>
                  </a:lnTo>
                  <a:lnTo>
                    <a:pt x="407" y="8"/>
                  </a:lnTo>
                  <a:lnTo>
                    <a:pt x="410" y="8"/>
                  </a:lnTo>
                  <a:lnTo>
                    <a:pt x="411" y="8"/>
                  </a:lnTo>
                  <a:lnTo>
                    <a:pt x="413" y="8"/>
                  </a:lnTo>
                  <a:lnTo>
                    <a:pt x="415" y="8"/>
                  </a:lnTo>
                  <a:lnTo>
                    <a:pt x="417" y="10"/>
                  </a:lnTo>
                  <a:lnTo>
                    <a:pt x="418" y="10"/>
                  </a:lnTo>
                  <a:lnTo>
                    <a:pt x="419" y="10"/>
                  </a:lnTo>
                  <a:lnTo>
                    <a:pt x="421" y="10"/>
                  </a:lnTo>
                  <a:lnTo>
                    <a:pt x="422" y="10"/>
                  </a:lnTo>
                  <a:lnTo>
                    <a:pt x="423" y="10"/>
                  </a:lnTo>
                  <a:lnTo>
                    <a:pt x="425" y="11"/>
                  </a:lnTo>
                  <a:lnTo>
                    <a:pt x="426" y="11"/>
                  </a:lnTo>
                  <a:lnTo>
                    <a:pt x="427" y="11"/>
                  </a:lnTo>
                  <a:lnTo>
                    <a:pt x="429" y="11"/>
                  </a:lnTo>
                  <a:lnTo>
                    <a:pt x="430" y="12"/>
                  </a:lnTo>
                  <a:lnTo>
                    <a:pt x="431" y="12"/>
                  </a:lnTo>
                  <a:lnTo>
                    <a:pt x="433" y="12"/>
                  </a:lnTo>
                  <a:lnTo>
                    <a:pt x="434" y="12"/>
                  </a:lnTo>
                  <a:lnTo>
                    <a:pt x="435" y="14"/>
                  </a:lnTo>
                  <a:lnTo>
                    <a:pt x="437" y="14"/>
                  </a:lnTo>
                  <a:lnTo>
                    <a:pt x="438" y="14"/>
                  </a:lnTo>
                  <a:lnTo>
                    <a:pt x="439" y="14"/>
                  </a:lnTo>
                  <a:lnTo>
                    <a:pt x="441" y="15"/>
                  </a:lnTo>
                  <a:lnTo>
                    <a:pt x="442" y="15"/>
                  </a:lnTo>
                  <a:lnTo>
                    <a:pt x="445" y="16"/>
                  </a:lnTo>
                  <a:lnTo>
                    <a:pt x="446" y="16"/>
                  </a:lnTo>
                  <a:lnTo>
                    <a:pt x="449" y="18"/>
                  </a:lnTo>
                  <a:lnTo>
                    <a:pt x="450" y="18"/>
                  </a:lnTo>
                  <a:lnTo>
                    <a:pt x="453" y="19"/>
                  </a:lnTo>
                  <a:lnTo>
                    <a:pt x="455" y="19"/>
                  </a:lnTo>
                  <a:lnTo>
                    <a:pt x="458" y="20"/>
                  </a:lnTo>
                  <a:lnTo>
                    <a:pt x="459" y="20"/>
                  </a:lnTo>
                  <a:lnTo>
                    <a:pt x="462" y="22"/>
                  </a:lnTo>
                  <a:lnTo>
                    <a:pt x="465" y="22"/>
                  </a:lnTo>
                  <a:lnTo>
                    <a:pt x="466" y="23"/>
                  </a:lnTo>
                  <a:lnTo>
                    <a:pt x="467" y="23"/>
                  </a:lnTo>
                  <a:lnTo>
                    <a:pt x="470" y="23"/>
                  </a:lnTo>
                  <a:lnTo>
                    <a:pt x="471" y="24"/>
                  </a:lnTo>
                  <a:lnTo>
                    <a:pt x="473" y="24"/>
                  </a:lnTo>
                  <a:lnTo>
                    <a:pt x="474" y="26"/>
                  </a:lnTo>
                  <a:lnTo>
                    <a:pt x="475" y="26"/>
                  </a:lnTo>
                  <a:lnTo>
                    <a:pt x="477" y="26"/>
                  </a:lnTo>
                  <a:lnTo>
                    <a:pt x="478" y="27"/>
                  </a:lnTo>
                  <a:lnTo>
                    <a:pt x="479" y="27"/>
                  </a:lnTo>
                  <a:lnTo>
                    <a:pt x="480" y="27"/>
                  </a:lnTo>
                  <a:lnTo>
                    <a:pt x="482" y="28"/>
                  </a:lnTo>
                  <a:lnTo>
                    <a:pt x="483" y="28"/>
                  </a:lnTo>
                  <a:lnTo>
                    <a:pt x="484" y="30"/>
                  </a:lnTo>
                  <a:lnTo>
                    <a:pt x="486" y="30"/>
                  </a:lnTo>
                  <a:lnTo>
                    <a:pt x="487" y="31"/>
                  </a:lnTo>
                  <a:lnTo>
                    <a:pt x="488" y="31"/>
                  </a:lnTo>
                  <a:lnTo>
                    <a:pt x="490" y="31"/>
                  </a:lnTo>
                  <a:lnTo>
                    <a:pt x="491" y="32"/>
                  </a:lnTo>
                  <a:lnTo>
                    <a:pt x="492" y="32"/>
                  </a:lnTo>
                  <a:lnTo>
                    <a:pt x="494" y="34"/>
                  </a:lnTo>
                  <a:lnTo>
                    <a:pt x="495" y="35"/>
                  </a:lnTo>
                  <a:lnTo>
                    <a:pt x="498" y="35"/>
                  </a:lnTo>
                  <a:lnTo>
                    <a:pt x="499" y="36"/>
                  </a:lnTo>
                  <a:lnTo>
                    <a:pt x="500" y="38"/>
                  </a:lnTo>
                  <a:lnTo>
                    <a:pt x="503" y="38"/>
                  </a:lnTo>
                  <a:lnTo>
                    <a:pt x="504" y="39"/>
                  </a:lnTo>
                  <a:lnTo>
                    <a:pt x="507" y="40"/>
                  </a:lnTo>
                  <a:lnTo>
                    <a:pt x="510" y="42"/>
                  </a:lnTo>
                  <a:lnTo>
                    <a:pt x="511" y="42"/>
                  </a:lnTo>
                  <a:lnTo>
                    <a:pt x="512" y="43"/>
                  </a:lnTo>
                  <a:lnTo>
                    <a:pt x="514" y="44"/>
                  </a:lnTo>
                  <a:lnTo>
                    <a:pt x="516" y="44"/>
                  </a:lnTo>
                  <a:lnTo>
                    <a:pt x="518" y="46"/>
                  </a:lnTo>
                  <a:lnTo>
                    <a:pt x="519" y="46"/>
                  </a:lnTo>
                  <a:lnTo>
                    <a:pt x="520" y="47"/>
                  </a:lnTo>
                  <a:lnTo>
                    <a:pt x="522" y="47"/>
                  </a:lnTo>
                  <a:lnTo>
                    <a:pt x="523" y="48"/>
                  </a:lnTo>
                  <a:lnTo>
                    <a:pt x="524" y="50"/>
                  </a:lnTo>
                  <a:lnTo>
                    <a:pt x="526" y="50"/>
                  </a:lnTo>
                  <a:lnTo>
                    <a:pt x="527" y="50"/>
                  </a:lnTo>
                  <a:lnTo>
                    <a:pt x="528" y="51"/>
                  </a:lnTo>
                  <a:lnTo>
                    <a:pt x="530" y="52"/>
                  </a:lnTo>
                  <a:lnTo>
                    <a:pt x="531" y="52"/>
                  </a:lnTo>
                  <a:lnTo>
                    <a:pt x="532" y="54"/>
                  </a:lnTo>
                  <a:lnTo>
                    <a:pt x="534" y="54"/>
                  </a:lnTo>
                  <a:lnTo>
                    <a:pt x="535" y="55"/>
                  </a:lnTo>
                  <a:lnTo>
                    <a:pt x="536" y="55"/>
                  </a:lnTo>
                  <a:lnTo>
                    <a:pt x="538" y="56"/>
                  </a:lnTo>
                  <a:lnTo>
                    <a:pt x="539" y="56"/>
                  </a:lnTo>
                  <a:lnTo>
                    <a:pt x="540" y="58"/>
                  </a:lnTo>
                  <a:lnTo>
                    <a:pt x="542" y="59"/>
                  </a:lnTo>
                  <a:lnTo>
                    <a:pt x="543" y="59"/>
                  </a:lnTo>
                  <a:lnTo>
                    <a:pt x="546" y="60"/>
                  </a:lnTo>
                  <a:lnTo>
                    <a:pt x="547" y="62"/>
                  </a:lnTo>
                  <a:lnTo>
                    <a:pt x="548" y="62"/>
                  </a:lnTo>
                  <a:lnTo>
                    <a:pt x="551" y="63"/>
                  </a:lnTo>
                  <a:lnTo>
                    <a:pt x="552" y="64"/>
                  </a:lnTo>
                  <a:lnTo>
                    <a:pt x="553" y="66"/>
                  </a:lnTo>
                  <a:lnTo>
                    <a:pt x="556" y="66"/>
                  </a:lnTo>
                  <a:lnTo>
                    <a:pt x="557" y="67"/>
                  </a:lnTo>
                  <a:lnTo>
                    <a:pt x="559" y="68"/>
                  </a:lnTo>
                  <a:lnTo>
                    <a:pt x="560" y="68"/>
                  </a:lnTo>
                  <a:lnTo>
                    <a:pt x="561" y="69"/>
                  </a:lnTo>
                  <a:lnTo>
                    <a:pt x="563" y="69"/>
                  </a:lnTo>
                  <a:lnTo>
                    <a:pt x="563" y="71"/>
                  </a:lnTo>
                  <a:lnTo>
                    <a:pt x="564" y="71"/>
                  </a:lnTo>
                  <a:lnTo>
                    <a:pt x="565" y="72"/>
                  </a:lnTo>
                  <a:lnTo>
                    <a:pt x="567" y="72"/>
                  </a:lnTo>
                  <a:lnTo>
                    <a:pt x="568" y="73"/>
                  </a:lnTo>
                  <a:lnTo>
                    <a:pt x="569" y="73"/>
                  </a:lnTo>
                  <a:lnTo>
                    <a:pt x="569" y="75"/>
                  </a:lnTo>
                  <a:lnTo>
                    <a:pt x="571" y="75"/>
                  </a:lnTo>
                  <a:lnTo>
                    <a:pt x="572" y="75"/>
                  </a:lnTo>
                  <a:lnTo>
                    <a:pt x="572" y="76"/>
                  </a:lnTo>
                  <a:lnTo>
                    <a:pt x="573" y="76"/>
                  </a:lnTo>
                  <a:lnTo>
                    <a:pt x="575" y="77"/>
                  </a:lnTo>
                  <a:lnTo>
                    <a:pt x="576" y="79"/>
                  </a:lnTo>
                  <a:lnTo>
                    <a:pt x="577" y="79"/>
                  </a:lnTo>
                  <a:lnTo>
                    <a:pt x="579" y="80"/>
                  </a:lnTo>
                  <a:lnTo>
                    <a:pt x="580" y="80"/>
                  </a:lnTo>
                  <a:lnTo>
                    <a:pt x="580" y="81"/>
                  </a:lnTo>
                  <a:lnTo>
                    <a:pt x="581" y="81"/>
                  </a:lnTo>
                  <a:lnTo>
                    <a:pt x="583" y="83"/>
                  </a:lnTo>
                  <a:lnTo>
                    <a:pt x="585" y="84"/>
                  </a:lnTo>
                  <a:lnTo>
                    <a:pt x="587" y="84"/>
                  </a:lnTo>
                  <a:lnTo>
                    <a:pt x="588" y="85"/>
                  </a:lnTo>
                  <a:lnTo>
                    <a:pt x="589" y="87"/>
                  </a:lnTo>
                  <a:lnTo>
                    <a:pt x="591" y="88"/>
                  </a:lnTo>
                  <a:lnTo>
                    <a:pt x="592" y="88"/>
                  </a:lnTo>
                  <a:lnTo>
                    <a:pt x="593" y="89"/>
                  </a:lnTo>
                  <a:lnTo>
                    <a:pt x="595" y="91"/>
                  </a:lnTo>
                  <a:lnTo>
                    <a:pt x="596" y="91"/>
                  </a:lnTo>
                  <a:lnTo>
                    <a:pt x="597" y="92"/>
                  </a:lnTo>
                  <a:lnTo>
                    <a:pt x="599" y="93"/>
                  </a:lnTo>
                  <a:lnTo>
                    <a:pt x="600" y="93"/>
                  </a:lnTo>
                  <a:lnTo>
                    <a:pt x="601" y="95"/>
                  </a:lnTo>
                  <a:lnTo>
                    <a:pt x="603" y="95"/>
                  </a:lnTo>
                  <a:lnTo>
                    <a:pt x="603" y="96"/>
                  </a:lnTo>
                  <a:lnTo>
                    <a:pt x="604" y="96"/>
                  </a:lnTo>
                  <a:lnTo>
                    <a:pt x="605" y="97"/>
                  </a:lnTo>
                  <a:lnTo>
                    <a:pt x="607" y="99"/>
                  </a:lnTo>
                  <a:lnTo>
                    <a:pt x="608" y="99"/>
                  </a:lnTo>
                  <a:lnTo>
                    <a:pt x="608" y="100"/>
                  </a:lnTo>
                  <a:lnTo>
                    <a:pt x="609" y="100"/>
                  </a:lnTo>
                  <a:lnTo>
                    <a:pt x="609" y="101"/>
                  </a:lnTo>
                  <a:lnTo>
                    <a:pt x="611" y="101"/>
                  </a:lnTo>
                  <a:lnTo>
                    <a:pt x="612" y="103"/>
                  </a:lnTo>
                  <a:lnTo>
                    <a:pt x="613" y="104"/>
                  </a:lnTo>
                  <a:lnTo>
                    <a:pt x="615" y="104"/>
                  </a:lnTo>
                  <a:lnTo>
                    <a:pt x="616" y="105"/>
                  </a:lnTo>
                  <a:lnTo>
                    <a:pt x="616" y="107"/>
                  </a:lnTo>
                  <a:lnTo>
                    <a:pt x="617" y="107"/>
                  </a:lnTo>
                  <a:lnTo>
                    <a:pt x="619" y="108"/>
                  </a:lnTo>
                  <a:lnTo>
                    <a:pt x="620" y="109"/>
                  </a:lnTo>
                  <a:lnTo>
                    <a:pt x="621" y="109"/>
                  </a:lnTo>
                  <a:lnTo>
                    <a:pt x="621" y="111"/>
                  </a:lnTo>
                  <a:lnTo>
                    <a:pt x="623" y="111"/>
                  </a:lnTo>
                  <a:lnTo>
                    <a:pt x="624" y="112"/>
                  </a:lnTo>
                  <a:lnTo>
                    <a:pt x="625" y="112"/>
                  </a:lnTo>
                  <a:lnTo>
                    <a:pt x="625" y="113"/>
                  </a:lnTo>
                  <a:lnTo>
                    <a:pt x="626" y="113"/>
                  </a:lnTo>
                  <a:lnTo>
                    <a:pt x="626" y="115"/>
                  </a:lnTo>
                  <a:lnTo>
                    <a:pt x="628" y="115"/>
                  </a:lnTo>
                  <a:lnTo>
                    <a:pt x="629" y="116"/>
                  </a:lnTo>
                  <a:lnTo>
                    <a:pt x="630" y="116"/>
                  </a:lnTo>
                  <a:lnTo>
                    <a:pt x="630" y="117"/>
                  </a:lnTo>
                  <a:lnTo>
                    <a:pt x="632" y="117"/>
                  </a:lnTo>
                  <a:lnTo>
                    <a:pt x="632" y="119"/>
                  </a:lnTo>
                  <a:lnTo>
                    <a:pt x="633" y="119"/>
                  </a:lnTo>
                  <a:lnTo>
                    <a:pt x="634" y="119"/>
                  </a:lnTo>
                  <a:lnTo>
                    <a:pt x="634" y="120"/>
                  </a:lnTo>
                  <a:lnTo>
                    <a:pt x="636" y="121"/>
                  </a:lnTo>
                  <a:lnTo>
                    <a:pt x="637" y="121"/>
                  </a:lnTo>
                  <a:lnTo>
                    <a:pt x="638" y="123"/>
                  </a:lnTo>
                  <a:lnTo>
                    <a:pt x="640" y="123"/>
                  </a:lnTo>
                  <a:lnTo>
                    <a:pt x="641" y="124"/>
                  </a:lnTo>
                  <a:lnTo>
                    <a:pt x="642" y="125"/>
                  </a:lnTo>
                  <a:lnTo>
                    <a:pt x="644" y="127"/>
                  </a:lnTo>
                  <a:lnTo>
                    <a:pt x="645" y="127"/>
                  </a:lnTo>
                  <a:lnTo>
                    <a:pt x="645" y="128"/>
                  </a:lnTo>
                  <a:lnTo>
                    <a:pt x="646" y="128"/>
                  </a:lnTo>
                  <a:lnTo>
                    <a:pt x="648" y="128"/>
                  </a:lnTo>
                  <a:lnTo>
                    <a:pt x="648" y="129"/>
                  </a:lnTo>
                  <a:lnTo>
                    <a:pt x="649" y="129"/>
                  </a:lnTo>
                  <a:lnTo>
                    <a:pt x="649" y="131"/>
                  </a:lnTo>
                  <a:lnTo>
                    <a:pt x="650" y="131"/>
                  </a:lnTo>
                  <a:lnTo>
                    <a:pt x="652" y="132"/>
                  </a:lnTo>
                  <a:lnTo>
                    <a:pt x="653" y="133"/>
                  </a:lnTo>
                  <a:lnTo>
                    <a:pt x="654" y="135"/>
                  </a:lnTo>
                  <a:lnTo>
                    <a:pt x="656" y="135"/>
                  </a:lnTo>
                  <a:lnTo>
                    <a:pt x="656" y="136"/>
                  </a:lnTo>
                  <a:lnTo>
                    <a:pt x="657" y="137"/>
                  </a:lnTo>
                  <a:lnTo>
                    <a:pt x="658" y="139"/>
                  </a:lnTo>
                  <a:lnTo>
                    <a:pt x="660" y="139"/>
                  </a:lnTo>
                  <a:lnTo>
                    <a:pt x="660" y="140"/>
                  </a:lnTo>
                  <a:lnTo>
                    <a:pt x="661" y="141"/>
                  </a:lnTo>
                  <a:lnTo>
                    <a:pt x="662" y="143"/>
                  </a:lnTo>
                  <a:lnTo>
                    <a:pt x="664" y="143"/>
                  </a:lnTo>
                  <a:lnTo>
                    <a:pt x="664" y="144"/>
                  </a:lnTo>
                  <a:lnTo>
                    <a:pt x="665" y="145"/>
                  </a:lnTo>
                  <a:lnTo>
                    <a:pt x="666" y="146"/>
                  </a:lnTo>
                  <a:lnTo>
                    <a:pt x="668" y="148"/>
                  </a:lnTo>
                  <a:lnTo>
                    <a:pt x="669" y="149"/>
                  </a:lnTo>
                  <a:lnTo>
                    <a:pt x="670" y="150"/>
                  </a:lnTo>
                  <a:lnTo>
                    <a:pt x="672" y="152"/>
                  </a:lnTo>
                  <a:lnTo>
                    <a:pt x="673" y="153"/>
                  </a:lnTo>
                  <a:lnTo>
                    <a:pt x="673" y="154"/>
                  </a:lnTo>
                  <a:lnTo>
                    <a:pt x="674" y="154"/>
                  </a:lnTo>
                  <a:lnTo>
                    <a:pt x="676" y="156"/>
                  </a:lnTo>
                  <a:lnTo>
                    <a:pt x="676" y="157"/>
                  </a:lnTo>
                  <a:lnTo>
                    <a:pt x="677" y="157"/>
                  </a:lnTo>
                  <a:lnTo>
                    <a:pt x="677" y="158"/>
                  </a:lnTo>
                  <a:lnTo>
                    <a:pt x="678" y="160"/>
                  </a:lnTo>
                  <a:lnTo>
                    <a:pt x="680" y="160"/>
                  </a:lnTo>
                  <a:lnTo>
                    <a:pt x="680" y="161"/>
                  </a:lnTo>
                  <a:lnTo>
                    <a:pt x="681" y="161"/>
                  </a:lnTo>
                  <a:lnTo>
                    <a:pt x="681" y="162"/>
                  </a:lnTo>
                  <a:lnTo>
                    <a:pt x="682" y="164"/>
                  </a:lnTo>
                  <a:lnTo>
                    <a:pt x="684" y="165"/>
                  </a:lnTo>
                  <a:lnTo>
                    <a:pt x="684" y="166"/>
                  </a:lnTo>
                  <a:lnTo>
                    <a:pt x="685" y="166"/>
                  </a:lnTo>
                  <a:lnTo>
                    <a:pt x="686" y="168"/>
                  </a:lnTo>
                  <a:lnTo>
                    <a:pt x="686" y="169"/>
                  </a:lnTo>
                  <a:lnTo>
                    <a:pt x="688" y="170"/>
                  </a:lnTo>
                  <a:lnTo>
                    <a:pt x="689" y="172"/>
                  </a:lnTo>
                  <a:lnTo>
                    <a:pt x="690" y="172"/>
                  </a:lnTo>
                  <a:lnTo>
                    <a:pt x="690" y="173"/>
                  </a:lnTo>
                  <a:lnTo>
                    <a:pt x="692" y="176"/>
                  </a:lnTo>
                  <a:lnTo>
                    <a:pt x="693" y="177"/>
                  </a:lnTo>
                  <a:lnTo>
                    <a:pt x="694" y="178"/>
                  </a:lnTo>
                  <a:lnTo>
                    <a:pt x="696" y="180"/>
                  </a:lnTo>
                  <a:lnTo>
                    <a:pt x="697" y="181"/>
                  </a:lnTo>
                  <a:lnTo>
                    <a:pt x="699" y="184"/>
                  </a:lnTo>
                  <a:lnTo>
                    <a:pt x="701" y="185"/>
                  </a:lnTo>
                  <a:lnTo>
                    <a:pt x="702" y="186"/>
                  </a:lnTo>
                  <a:lnTo>
                    <a:pt x="703" y="188"/>
                  </a:lnTo>
                  <a:lnTo>
                    <a:pt x="703" y="190"/>
                  </a:lnTo>
                  <a:lnTo>
                    <a:pt x="705" y="192"/>
                  </a:lnTo>
                  <a:lnTo>
                    <a:pt x="706" y="193"/>
                  </a:lnTo>
                  <a:lnTo>
                    <a:pt x="707" y="193"/>
                  </a:lnTo>
                  <a:lnTo>
                    <a:pt x="709" y="194"/>
                  </a:lnTo>
                  <a:lnTo>
                    <a:pt x="709" y="196"/>
                  </a:lnTo>
                  <a:lnTo>
                    <a:pt x="710" y="197"/>
                  </a:lnTo>
                  <a:lnTo>
                    <a:pt x="711" y="198"/>
                  </a:lnTo>
                  <a:lnTo>
                    <a:pt x="711" y="200"/>
                  </a:lnTo>
                  <a:lnTo>
                    <a:pt x="713" y="200"/>
                  </a:lnTo>
                  <a:lnTo>
                    <a:pt x="713" y="201"/>
                  </a:lnTo>
                  <a:lnTo>
                    <a:pt x="714" y="202"/>
                  </a:lnTo>
                  <a:lnTo>
                    <a:pt x="714" y="204"/>
                  </a:lnTo>
                  <a:lnTo>
                    <a:pt x="715" y="204"/>
                  </a:lnTo>
                  <a:lnTo>
                    <a:pt x="717" y="205"/>
                  </a:lnTo>
                  <a:lnTo>
                    <a:pt x="717" y="206"/>
                  </a:lnTo>
                  <a:lnTo>
                    <a:pt x="718" y="208"/>
                  </a:lnTo>
                  <a:lnTo>
                    <a:pt x="719" y="209"/>
                  </a:lnTo>
                  <a:lnTo>
                    <a:pt x="719" y="210"/>
                  </a:lnTo>
                  <a:lnTo>
                    <a:pt x="721" y="212"/>
                  </a:lnTo>
                  <a:lnTo>
                    <a:pt x="722" y="213"/>
                  </a:lnTo>
                  <a:lnTo>
                    <a:pt x="723" y="214"/>
                  </a:lnTo>
                  <a:lnTo>
                    <a:pt x="723" y="216"/>
                  </a:lnTo>
                  <a:lnTo>
                    <a:pt x="725" y="217"/>
                  </a:lnTo>
                  <a:lnTo>
                    <a:pt x="726" y="219"/>
                  </a:lnTo>
                  <a:lnTo>
                    <a:pt x="727" y="221"/>
                  </a:lnTo>
                  <a:lnTo>
                    <a:pt x="729" y="223"/>
                  </a:lnTo>
                  <a:lnTo>
                    <a:pt x="730" y="225"/>
                  </a:lnTo>
                  <a:lnTo>
                    <a:pt x="733" y="227"/>
                  </a:lnTo>
                  <a:lnTo>
                    <a:pt x="734" y="229"/>
                  </a:lnTo>
                  <a:lnTo>
                    <a:pt x="735" y="231"/>
                  </a:lnTo>
                  <a:lnTo>
                    <a:pt x="737" y="233"/>
                  </a:lnTo>
                  <a:lnTo>
                    <a:pt x="737" y="234"/>
                  </a:lnTo>
                  <a:lnTo>
                    <a:pt x="738" y="235"/>
                  </a:lnTo>
                  <a:lnTo>
                    <a:pt x="739" y="237"/>
                  </a:lnTo>
                  <a:lnTo>
                    <a:pt x="741" y="238"/>
                  </a:lnTo>
                  <a:lnTo>
                    <a:pt x="742" y="239"/>
                  </a:lnTo>
                  <a:lnTo>
                    <a:pt x="742" y="241"/>
                  </a:lnTo>
                  <a:lnTo>
                    <a:pt x="743" y="242"/>
                  </a:lnTo>
                  <a:lnTo>
                    <a:pt x="745" y="243"/>
                  </a:lnTo>
                  <a:lnTo>
                    <a:pt x="745" y="245"/>
                  </a:lnTo>
                  <a:lnTo>
                    <a:pt x="746" y="246"/>
                  </a:lnTo>
                  <a:lnTo>
                    <a:pt x="746" y="247"/>
                  </a:lnTo>
                  <a:lnTo>
                    <a:pt x="747" y="249"/>
                  </a:lnTo>
                  <a:lnTo>
                    <a:pt x="749" y="249"/>
                  </a:lnTo>
                  <a:lnTo>
                    <a:pt x="749" y="250"/>
                  </a:lnTo>
                  <a:lnTo>
                    <a:pt x="750" y="251"/>
                  </a:lnTo>
                  <a:lnTo>
                    <a:pt x="750" y="253"/>
                  </a:lnTo>
                  <a:lnTo>
                    <a:pt x="751" y="254"/>
                  </a:lnTo>
                  <a:lnTo>
                    <a:pt x="753" y="255"/>
                  </a:lnTo>
                  <a:lnTo>
                    <a:pt x="754" y="257"/>
                  </a:lnTo>
                  <a:lnTo>
                    <a:pt x="754" y="258"/>
                  </a:lnTo>
                  <a:lnTo>
                    <a:pt x="755" y="259"/>
                  </a:lnTo>
                  <a:lnTo>
                    <a:pt x="757" y="261"/>
                  </a:lnTo>
                  <a:lnTo>
                    <a:pt x="758" y="262"/>
                  </a:lnTo>
                  <a:lnTo>
                    <a:pt x="759" y="265"/>
                  </a:lnTo>
                  <a:lnTo>
                    <a:pt x="761" y="266"/>
                  </a:lnTo>
                  <a:lnTo>
                    <a:pt x="762" y="267"/>
                  </a:lnTo>
                  <a:lnTo>
                    <a:pt x="763" y="270"/>
                  </a:lnTo>
                  <a:lnTo>
                    <a:pt x="765" y="273"/>
                  </a:lnTo>
                  <a:lnTo>
                    <a:pt x="766" y="274"/>
                  </a:lnTo>
                  <a:lnTo>
                    <a:pt x="767" y="277"/>
                  </a:lnTo>
                  <a:lnTo>
                    <a:pt x="769" y="278"/>
                  </a:lnTo>
                  <a:lnTo>
                    <a:pt x="770" y="281"/>
                  </a:lnTo>
                  <a:lnTo>
                    <a:pt x="771" y="282"/>
                  </a:lnTo>
                  <a:lnTo>
                    <a:pt x="773" y="283"/>
                  </a:lnTo>
                  <a:lnTo>
                    <a:pt x="774" y="285"/>
                  </a:lnTo>
                  <a:lnTo>
                    <a:pt x="775" y="286"/>
                  </a:lnTo>
                  <a:lnTo>
                    <a:pt x="775" y="287"/>
                  </a:lnTo>
                  <a:lnTo>
                    <a:pt x="776" y="289"/>
                  </a:lnTo>
                  <a:lnTo>
                    <a:pt x="778" y="290"/>
                  </a:lnTo>
                  <a:lnTo>
                    <a:pt x="778" y="291"/>
                  </a:lnTo>
                  <a:lnTo>
                    <a:pt x="779" y="293"/>
                  </a:lnTo>
                  <a:lnTo>
                    <a:pt x="780" y="294"/>
                  </a:lnTo>
                  <a:lnTo>
                    <a:pt x="780" y="295"/>
                  </a:lnTo>
                  <a:lnTo>
                    <a:pt x="782" y="295"/>
                  </a:lnTo>
                  <a:lnTo>
                    <a:pt x="782" y="296"/>
                  </a:lnTo>
                  <a:lnTo>
                    <a:pt x="783" y="298"/>
                  </a:lnTo>
                  <a:lnTo>
                    <a:pt x="783" y="299"/>
                  </a:lnTo>
                  <a:lnTo>
                    <a:pt x="784" y="300"/>
                  </a:lnTo>
                  <a:lnTo>
                    <a:pt x="786" y="302"/>
                  </a:lnTo>
                  <a:lnTo>
                    <a:pt x="786" y="303"/>
                  </a:lnTo>
                  <a:lnTo>
                    <a:pt x="787" y="304"/>
                  </a:lnTo>
                  <a:lnTo>
                    <a:pt x="787" y="306"/>
                  </a:lnTo>
                  <a:lnTo>
                    <a:pt x="788" y="307"/>
                  </a:lnTo>
                  <a:lnTo>
                    <a:pt x="788" y="308"/>
                  </a:lnTo>
                  <a:lnTo>
                    <a:pt x="790" y="310"/>
                  </a:lnTo>
                  <a:lnTo>
                    <a:pt x="791" y="311"/>
                  </a:lnTo>
                  <a:lnTo>
                    <a:pt x="791" y="312"/>
                  </a:lnTo>
                  <a:lnTo>
                    <a:pt x="792" y="315"/>
                  </a:lnTo>
                  <a:lnTo>
                    <a:pt x="794" y="316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74" name="Freeform 13"/>
            <p:cNvSpPr>
              <a:spLocks/>
            </p:cNvSpPr>
            <p:nvPr/>
          </p:nvSpPr>
          <p:spPr bwMode="auto">
            <a:xfrm>
              <a:off x="3057" y="1114"/>
              <a:ext cx="397" cy="158"/>
            </a:xfrm>
            <a:custGeom>
              <a:avLst/>
              <a:gdLst>
                <a:gd name="T0" fmla="*/ 3 w 794"/>
                <a:gd name="T1" fmla="*/ 5 h 314"/>
                <a:gd name="T2" fmla="*/ 5 w 794"/>
                <a:gd name="T3" fmla="*/ 5 h 314"/>
                <a:gd name="T4" fmla="*/ 6 w 794"/>
                <a:gd name="T5" fmla="*/ 5 h 314"/>
                <a:gd name="T6" fmla="*/ 6 w 794"/>
                <a:gd name="T7" fmla="*/ 5 h 314"/>
                <a:gd name="T8" fmla="*/ 6 w 794"/>
                <a:gd name="T9" fmla="*/ 5 h 314"/>
                <a:gd name="T10" fmla="*/ 6 w 794"/>
                <a:gd name="T11" fmla="*/ 5 h 314"/>
                <a:gd name="T12" fmla="*/ 6 w 794"/>
                <a:gd name="T13" fmla="*/ 5 h 314"/>
                <a:gd name="T14" fmla="*/ 6 w 794"/>
                <a:gd name="T15" fmla="*/ 5 h 314"/>
                <a:gd name="T16" fmla="*/ 6 w 794"/>
                <a:gd name="T17" fmla="*/ 5 h 314"/>
                <a:gd name="T18" fmla="*/ 6 w 794"/>
                <a:gd name="T19" fmla="*/ 5 h 314"/>
                <a:gd name="T20" fmla="*/ 6 w 794"/>
                <a:gd name="T21" fmla="*/ 5 h 314"/>
                <a:gd name="T22" fmla="*/ 6 w 794"/>
                <a:gd name="T23" fmla="*/ 5 h 314"/>
                <a:gd name="T24" fmla="*/ 6 w 794"/>
                <a:gd name="T25" fmla="*/ 5 h 314"/>
                <a:gd name="T26" fmla="*/ 7 w 794"/>
                <a:gd name="T27" fmla="*/ 5 h 314"/>
                <a:gd name="T28" fmla="*/ 7 w 794"/>
                <a:gd name="T29" fmla="*/ 5 h 314"/>
                <a:gd name="T30" fmla="*/ 7 w 794"/>
                <a:gd name="T31" fmla="*/ 5 h 314"/>
                <a:gd name="T32" fmla="*/ 7 w 794"/>
                <a:gd name="T33" fmla="*/ 5 h 314"/>
                <a:gd name="T34" fmla="*/ 7 w 794"/>
                <a:gd name="T35" fmla="*/ 5 h 314"/>
                <a:gd name="T36" fmla="*/ 7 w 794"/>
                <a:gd name="T37" fmla="*/ 5 h 314"/>
                <a:gd name="T38" fmla="*/ 9 w 794"/>
                <a:gd name="T39" fmla="*/ 5 h 314"/>
                <a:gd name="T40" fmla="*/ 9 w 794"/>
                <a:gd name="T41" fmla="*/ 5 h 314"/>
                <a:gd name="T42" fmla="*/ 9 w 794"/>
                <a:gd name="T43" fmla="*/ 5 h 314"/>
                <a:gd name="T44" fmla="*/ 9 w 794"/>
                <a:gd name="T45" fmla="*/ 5 h 314"/>
                <a:gd name="T46" fmla="*/ 9 w 794"/>
                <a:gd name="T47" fmla="*/ 4 h 314"/>
                <a:gd name="T48" fmla="*/ 9 w 794"/>
                <a:gd name="T49" fmla="*/ 4 h 314"/>
                <a:gd name="T50" fmla="*/ 9 w 794"/>
                <a:gd name="T51" fmla="*/ 4 h 314"/>
                <a:gd name="T52" fmla="*/ 9 w 794"/>
                <a:gd name="T53" fmla="*/ 4 h 314"/>
                <a:gd name="T54" fmla="*/ 10 w 794"/>
                <a:gd name="T55" fmla="*/ 4 h 314"/>
                <a:gd name="T56" fmla="*/ 10 w 794"/>
                <a:gd name="T57" fmla="*/ 4 h 314"/>
                <a:gd name="T58" fmla="*/ 10 w 794"/>
                <a:gd name="T59" fmla="*/ 4 h 314"/>
                <a:gd name="T60" fmla="*/ 10 w 794"/>
                <a:gd name="T61" fmla="*/ 4 h 314"/>
                <a:gd name="T62" fmla="*/ 10 w 794"/>
                <a:gd name="T63" fmla="*/ 4 h 314"/>
                <a:gd name="T64" fmla="*/ 10 w 794"/>
                <a:gd name="T65" fmla="*/ 4 h 314"/>
                <a:gd name="T66" fmla="*/ 10 w 794"/>
                <a:gd name="T67" fmla="*/ 4 h 314"/>
                <a:gd name="T68" fmla="*/ 10 w 794"/>
                <a:gd name="T69" fmla="*/ 4 h 314"/>
                <a:gd name="T70" fmla="*/ 10 w 794"/>
                <a:gd name="T71" fmla="*/ 4 h 314"/>
                <a:gd name="T72" fmla="*/ 10 w 794"/>
                <a:gd name="T73" fmla="*/ 4 h 314"/>
                <a:gd name="T74" fmla="*/ 11 w 794"/>
                <a:gd name="T75" fmla="*/ 4 h 314"/>
                <a:gd name="T76" fmla="*/ 11 w 794"/>
                <a:gd name="T77" fmla="*/ 3 h 314"/>
                <a:gd name="T78" fmla="*/ 11 w 794"/>
                <a:gd name="T79" fmla="*/ 3 h 314"/>
                <a:gd name="T80" fmla="*/ 11 w 794"/>
                <a:gd name="T81" fmla="*/ 3 h 314"/>
                <a:gd name="T82" fmla="*/ 11 w 794"/>
                <a:gd name="T83" fmla="*/ 3 h 314"/>
                <a:gd name="T84" fmla="*/ 11 w 794"/>
                <a:gd name="T85" fmla="*/ 3 h 314"/>
                <a:gd name="T86" fmla="*/ 11 w 794"/>
                <a:gd name="T87" fmla="*/ 3 h 314"/>
                <a:gd name="T88" fmla="*/ 11 w 794"/>
                <a:gd name="T89" fmla="*/ 3 h 314"/>
                <a:gd name="T90" fmla="*/ 11 w 794"/>
                <a:gd name="T91" fmla="*/ 3 h 314"/>
                <a:gd name="T92" fmla="*/ 11 w 794"/>
                <a:gd name="T93" fmla="*/ 3 h 314"/>
                <a:gd name="T94" fmla="*/ 11 w 794"/>
                <a:gd name="T95" fmla="*/ 2 h 314"/>
                <a:gd name="T96" fmla="*/ 12 w 794"/>
                <a:gd name="T97" fmla="*/ 2 h 314"/>
                <a:gd name="T98" fmla="*/ 12 w 794"/>
                <a:gd name="T99" fmla="*/ 2 h 314"/>
                <a:gd name="T100" fmla="*/ 12 w 794"/>
                <a:gd name="T101" fmla="*/ 2 h 314"/>
                <a:gd name="T102" fmla="*/ 12 w 794"/>
                <a:gd name="T103" fmla="*/ 2 h 314"/>
                <a:gd name="T104" fmla="*/ 12 w 794"/>
                <a:gd name="T105" fmla="*/ 2 h 314"/>
                <a:gd name="T106" fmla="*/ 12 w 794"/>
                <a:gd name="T107" fmla="*/ 2 h 314"/>
                <a:gd name="T108" fmla="*/ 12 w 794"/>
                <a:gd name="T109" fmla="*/ 1 h 314"/>
                <a:gd name="T110" fmla="*/ 12 w 794"/>
                <a:gd name="T111" fmla="*/ 1 h 314"/>
                <a:gd name="T112" fmla="*/ 12 w 794"/>
                <a:gd name="T113" fmla="*/ 1 h 314"/>
                <a:gd name="T114" fmla="*/ 12 w 794"/>
                <a:gd name="T115" fmla="*/ 1 h 314"/>
                <a:gd name="T116" fmla="*/ 12 w 794"/>
                <a:gd name="T117" fmla="*/ 1 h 314"/>
                <a:gd name="T118" fmla="*/ 12 w 794"/>
                <a:gd name="T119" fmla="*/ 1 h 314"/>
                <a:gd name="T120" fmla="*/ 12 w 794"/>
                <a:gd name="T121" fmla="*/ 1 h 3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4"/>
                <a:gd name="T184" fmla="*/ 0 h 314"/>
                <a:gd name="T185" fmla="*/ 794 w 794"/>
                <a:gd name="T186" fmla="*/ 314 h 3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4" h="314">
                  <a:moveTo>
                    <a:pt x="0" y="314"/>
                  </a:moveTo>
                  <a:lnTo>
                    <a:pt x="31" y="314"/>
                  </a:lnTo>
                  <a:lnTo>
                    <a:pt x="60" y="314"/>
                  </a:lnTo>
                  <a:lnTo>
                    <a:pt x="86" y="314"/>
                  </a:lnTo>
                  <a:lnTo>
                    <a:pt x="110" y="314"/>
                  </a:lnTo>
                  <a:lnTo>
                    <a:pt x="134" y="314"/>
                  </a:lnTo>
                  <a:lnTo>
                    <a:pt x="155" y="314"/>
                  </a:lnTo>
                  <a:lnTo>
                    <a:pt x="175" y="314"/>
                  </a:lnTo>
                  <a:lnTo>
                    <a:pt x="194" y="314"/>
                  </a:lnTo>
                  <a:lnTo>
                    <a:pt x="211" y="314"/>
                  </a:lnTo>
                  <a:lnTo>
                    <a:pt x="227" y="314"/>
                  </a:lnTo>
                  <a:lnTo>
                    <a:pt x="240" y="314"/>
                  </a:lnTo>
                  <a:lnTo>
                    <a:pt x="254" y="314"/>
                  </a:lnTo>
                  <a:lnTo>
                    <a:pt x="265" y="314"/>
                  </a:lnTo>
                  <a:lnTo>
                    <a:pt x="276" y="314"/>
                  </a:lnTo>
                  <a:lnTo>
                    <a:pt x="287" y="314"/>
                  </a:lnTo>
                  <a:lnTo>
                    <a:pt x="296" y="314"/>
                  </a:lnTo>
                  <a:lnTo>
                    <a:pt x="304" y="314"/>
                  </a:lnTo>
                  <a:lnTo>
                    <a:pt x="311" y="314"/>
                  </a:lnTo>
                  <a:lnTo>
                    <a:pt x="317" y="314"/>
                  </a:lnTo>
                  <a:lnTo>
                    <a:pt x="323" y="314"/>
                  </a:lnTo>
                  <a:lnTo>
                    <a:pt x="328" y="314"/>
                  </a:lnTo>
                  <a:lnTo>
                    <a:pt x="332" y="314"/>
                  </a:lnTo>
                  <a:lnTo>
                    <a:pt x="336" y="314"/>
                  </a:lnTo>
                  <a:lnTo>
                    <a:pt x="338" y="314"/>
                  </a:lnTo>
                  <a:lnTo>
                    <a:pt x="342" y="314"/>
                  </a:lnTo>
                  <a:lnTo>
                    <a:pt x="345" y="314"/>
                  </a:lnTo>
                  <a:lnTo>
                    <a:pt x="348" y="314"/>
                  </a:lnTo>
                  <a:lnTo>
                    <a:pt x="349" y="314"/>
                  </a:lnTo>
                  <a:lnTo>
                    <a:pt x="352" y="314"/>
                  </a:lnTo>
                  <a:lnTo>
                    <a:pt x="353" y="314"/>
                  </a:lnTo>
                  <a:lnTo>
                    <a:pt x="356" y="313"/>
                  </a:lnTo>
                  <a:lnTo>
                    <a:pt x="358" y="313"/>
                  </a:lnTo>
                  <a:lnTo>
                    <a:pt x="360" y="313"/>
                  </a:lnTo>
                  <a:lnTo>
                    <a:pt x="362" y="313"/>
                  </a:lnTo>
                  <a:lnTo>
                    <a:pt x="364" y="313"/>
                  </a:lnTo>
                  <a:lnTo>
                    <a:pt x="366" y="313"/>
                  </a:lnTo>
                  <a:lnTo>
                    <a:pt x="368" y="313"/>
                  </a:lnTo>
                  <a:lnTo>
                    <a:pt x="369" y="313"/>
                  </a:lnTo>
                  <a:lnTo>
                    <a:pt x="370" y="313"/>
                  </a:lnTo>
                  <a:lnTo>
                    <a:pt x="372" y="313"/>
                  </a:lnTo>
                  <a:lnTo>
                    <a:pt x="374" y="312"/>
                  </a:lnTo>
                  <a:lnTo>
                    <a:pt x="376" y="312"/>
                  </a:lnTo>
                  <a:lnTo>
                    <a:pt x="377" y="312"/>
                  </a:lnTo>
                  <a:lnTo>
                    <a:pt x="378" y="312"/>
                  </a:lnTo>
                  <a:lnTo>
                    <a:pt x="380" y="312"/>
                  </a:lnTo>
                  <a:lnTo>
                    <a:pt x="381" y="312"/>
                  </a:lnTo>
                  <a:lnTo>
                    <a:pt x="382" y="312"/>
                  </a:lnTo>
                  <a:lnTo>
                    <a:pt x="384" y="312"/>
                  </a:lnTo>
                  <a:lnTo>
                    <a:pt x="385" y="312"/>
                  </a:lnTo>
                  <a:lnTo>
                    <a:pt x="386" y="312"/>
                  </a:lnTo>
                  <a:lnTo>
                    <a:pt x="388" y="310"/>
                  </a:lnTo>
                  <a:lnTo>
                    <a:pt x="389" y="310"/>
                  </a:lnTo>
                  <a:lnTo>
                    <a:pt x="390" y="310"/>
                  </a:lnTo>
                  <a:lnTo>
                    <a:pt x="392" y="310"/>
                  </a:lnTo>
                  <a:lnTo>
                    <a:pt x="393" y="310"/>
                  </a:lnTo>
                  <a:lnTo>
                    <a:pt x="394" y="310"/>
                  </a:lnTo>
                  <a:lnTo>
                    <a:pt x="396" y="310"/>
                  </a:lnTo>
                  <a:lnTo>
                    <a:pt x="398" y="309"/>
                  </a:lnTo>
                  <a:lnTo>
                    <a:pt x="400" y="309"/>
                  </a:lnTo>
                  <a:lnTo>
                    <a:pt x="401" y="309"/>
                  </a:lnTo>
                  <a:lnTo>
                    <a:pt x="404" y="309"/>
                  </a:lnTo>
                  <a:lnTo>
                    <a:pt x="405" y="308"/>
                  </a:lnTo>
                  <a:lnTo>
                    <a:pt x="407" y="308"/>
                  </a:lnTo>
                  <a:lnTo>
                    <a:pt x="410" y="308"/>
                  </a:lnTo>
                  <a:lnTo>
                    <a:pt x="411" y="308"/>
                  </a:lnTo>
                  <a:lnTo>
                    <a:pt x="413" y="308"/>
                  </a:lnTo>
                  <a:lnTo>
                    <a:pt x="415" y="308"/>
                  </a:lnTo>
                  <a:lnTo>
                    <a:pt x="417" y="306"/>
                  </a:lnTo>
                  <a:lnTo>
                    <a:pt x="418" y="306"/>
                  </a:lnTo>
                  <a:lnTo>
                    <a:pt x="419" y="306"/>
                  </a:lnTo>
                  <a:lnTo>
                    <a:pt x="421" y="306"/>
                  </a:lnTo>
                  <a:lnTo>
                    <a:pt x="422" y="306"/>
                  </a:lnTo>
                  <a:lnTo>
                    <a:pt x="423" y="306"/>
                  </a:lnTo>
                  <a:lnTo>
                    <a:pt x="425" y="305"/>
                  </a:lnTo>
                  <a:lnTo>
                    <a:pt x="426" y="305"/>
                  </a:lnTo>
                  <a:lnTo>
                    <a:pt x="427" y="305"/>
                  </a:lnTo>
                  <a:lnTo>
                    <a:pt x="429" y="305"/>
                  </a:lnTo>
                  <a:lnTo>
                    <a:pt x="430" y="304"/>
                  </a:lnTo>
                  <a:lnTo>
                    <a:pt x="431" y="304"/>
                  </a:lnTo>
                  <a:lnTo>
                    <a:pt x="433" y="304"/>
                  </a:lnTo>
                  <a:lnTo>
                    <a:pt x="434" y="304"/>
                  </a:lnTo>
                  <a:lnTo>
                    <a:pt x="435" y="302"/>
                  </a:lnTo>
                  <a:lnTo>
                    <a:pt x="437" y="302"/>
                  </a:lnTo>
                  <a:lnTo>
                    <a:pt x="438" y="302"/>
                  </a:lnTo>
                  <a:lnTo>
                    <a:pt x="439" y="302"/>
                  </a:lnTo>
                  <a:lnTo>
                    <a:pt x="441" y="301"/>
                  </a:lnTo>
                  <a:lnTo>
                    <a:pt x="442" y="301"/>
                  </a:lnTo>
                  <a:lnTo>
                    <a:pt x="445" y="300"/>
                  </a:lnTo>
                  <a:lnTo>
                    <a:pt x="446" y="300"/>
                  </a:lnTo>
                  <a:lnTo>
                    <a:pt x="449" y="298"/>
                  </a:lnTo>
                  <a:lnTo>
                    <a:pt x="450" y="298"/>
                  </a:lnTo>
                  <a:lnTo>
                    <a:pt x="453" y="297"/>
                  </a:lnTo>
                  <a:lnTo>
                    <a:pt x="455" y="297"/>
                  </a:lnTo>
                  <a:lnTo>
                    <a:pt x="458" y="296"/>
                  </a:lnTo>
                  <a:lnTo>
                    <a:pt x="459" y="296"/>
                  </a:lnTo>
                  <a:lnTo>
                    <a:pt x="462" y="294"/>
                  </a:lnTo>
                  <a:lnTo>
                    <a:pt x="465" y="294"/>
                  </a:lnTo>
                  <a:lnTo>
                    <a:pt x="466" y="293"/>
                  </a:lnTo>
                  <a:lnTo>
                    <a:pt x="467" y="293"/>
                  </a:lnTo>
                  <a:lnTo>
                    <a:pt x="470" y="292"/>
                  </a:lnTo>
                  <a:lnTo>
                    <a:pt x="471" y="292"/>
                  </a:lnTo>
                  <a:lnTo>
                    <a:pt x="473" y="292"/>
                  </a:lnTo>
                  <a:lnTo>
                    <a:pt x="474" y="290"/>
                  </a:lnTo>
                  <a:lnTo>
                    <a:pt x="475" y="290"/>
                  </a:lnTo>
                  <a:lnTo>
                    <a:pt x="477" y="290"/>
                  </a:lnTo>
                  <a:lnTo>
                    <a:pt x="478" y="289"/>
                  </a:lnTo>
                  <a:lnTo>
                    <a:pt x="479" y="289"/>
                  </a:lnTo>
                  <a:lnTo>
                    <a:pt x="480" y="289"/>
                  </a:lnTo>
                  <a:lnTo>
                    <a:pt x="482" y="288"/>
                  </a:lnTo>
                  <a:lnTo>
                    <a:pt x="483" y="288"/>
                  </a:lnTo>
                  <a:lnTo>
                    <a:pt x="484" y="286"/>
                  </a:lnTo>
                  <a:lnTo>
                    <a:pt x="486" y="286"/>
                  </a:lnTo>
                  <a:lnTo>
                    <a:pt x="487" y="285"/>
                  </a:lnTo>
                  <a:lnTo>
                    <a:pt x="488" y="285"/>
                  </a:lnTo>
                  <a:lnTo>
                    <a:pt x="490" y="284"/>
                  </a:lnTo>
                  <a:lnTo>
                    <a:pt x="491" y="284"/>
                  </a:lnTo>
                  <a:lnTo>
                    <a:pt x="492" y="282"/>
                  </a:lnTo>
                  <a:lnTo>
                    <a:pt x="494" y="282"/>
                  </a:lnTo>
                  <a:lnTo>
                    <a:pt x="495" y="281"/>
                  </a:lnTo>
                  <a:lnTo>
                    <a:pt x="498" y="281"/>
                  </a:lnTo>
                  <a:lnTo>
                    <a:pt x="499" y="280"/>
                  </a:lnTo>
                  <a:lnTo>
                    <a:pt x="500" y="278"/>
                  </a:lnTo>
                  <a:lnTo>
                    <a:pt x="503" y="278"/>
                  </a:lnTo>
                  <a:lnTo>
                    <a:pt x="504" y="277"/>
                  </a:lnTo>
                  <a:lnTo>
                    <a:pt x="507" y="276"/>
                  </a:lnTo>
                  <a:lnTo>
                    <a:pt x="510" y="275"/>
                  </a:lnTo>
                  <a:lnTo>
                    <a:pt x="511" y="275"/>
                  </a:lnTo>
                  <a:lnTo>
                    <a:pt x="512" y="273"/>
                  </a:lnTo>
                  <a:lnTo>
                    <a:pt x="514" y="272"/>
                  </a:lnTo>
                  <a:lnTo>
                    <a:pt x="516" y="272"/>
                  </a:lnTo>
                  <a:lnTo>
                    <a:pt x="518" y="271"/>
                  </a:lnTo>
                  <a:lnTo>
                    <a:pt x="519" y="271"/>
                  </a:lnTo>
                  <a:lnTo>
                    <a:pt x="520" y="269"/>
                  </a:lnTo>
                  <a:lnTo>
                    <a:pt x="522" y="269"/>
                  </a:lnTo>
                  <a:lnTo>
                    <a:pt x="523" y="268"/>
                  </a:lnTo>
                  <a:lnTo>
                    <a:pt x="524" y="267"/>
                  </a:lnTo>
                  <a:lnTo>
                    <a:pt x="526" y="267"/>
                  </a:lnTo>
                  <a:lnTo>
                    <a:pt x="527" y="267"/>
                  </a:lnTo>
                  <a:lnTo>
                    <a:pt x="528" y="265"/>
                  </a:lnTo>
                  <a:lnTo>
                    <a:pt x="530" y="264"/>
                  </a:lnTo>
                  <a:lnTo>
                    <a:pt x="531" y="264"/>
                  </a:lnTo>
                  <a:lnTo>
                    <a:pt x="532" y="263"/>
                  </a:lnTo>
                  <a:lnTo>
                    <a:pt x="534" y="263"/>
                  </a:lnTo>
                  <a:lnTo>
                    <a:pt x="535" y="261"/>
                  </a:lnTo>
                  <a:lnTo>
                    <a:pt x="536" y="261"/>
                  </a:lnTo>
                  <a:lnTo>
                    <a:pt x="538" y="260"/>
                  </a:lnTo>
                  <a:lnTo>
                    <a:pt x="539" y="259"/>
                  </a:lnTo>
                  <a:lnTo>
                    <a:pt x="540" y="259"/>
                  </a:lnTo>
                  <a:lnTo>
                    <a:pt x="542" y="257"/>
                  </a:lnTo>
                  <a:lnTo>
                    <a:pt x="543" y="257"/>
                  </a:lnTo>
                  <a:lnTo>
                    <a:pt x="546" y="256"/>
                  </a:lnTo>
                  <a:lnTo>
                    <a:pt x="547" y="255"/>
                  </a:lnTo>
                  <a:lnTo>
                    <a:pt x="548" y="253"/>
                  </a:lnTo>
                  <a:lnTo>
                    <a:pt x="551" y="252"/>
                  </a:lnTo>
                  <a:lnTo>
                    <a:pt x="552" y="252"/>
                  </a:lnTo>
                  <a:lnTo>
                    <a:pt x="553" y="251"/>
                  </a:lnTo>
                  <a:lnTo>
                    <a:pt x="556" y="249"/>
                  </a:lnTo>
                  <a:lnTo>
                    <a:pt x="557" y="249"/>
                  </a:lnTo>
                  <a:lnTo>
                    <a:pt x="559" y="248"/>
                  </a:lnTo>
                  <a:lnTo>
                    <a:pt x="560" y="248"/>
                  </a:lnTo>
                  <a:lnTo>
                    <a:pt x="561" y="247"/>
                  </a:lnTo>
                  <a:lnTo>
                    <a:pt x="563" y="247"/>
                  </a:lnTo>
                  <a:lnTo>
                    <a:pt x="563" y="245"/>
                  </a:lnTo>
                  <a:lnTo>
                    <a:pt x="564" y="245"/>
                  </a:lnTo>
                  <a:lnTo>
                    <a:pt x="565" y="244"/>
                  </a:lnTo>
                  <a:lnTo>
                    <a:pt x="567" y="244"/>
                  </a:lnTo>
                  <a:lnTo>
                    <a:pt x="567" y="243"/>
                  </a:lnTo>
                  <a:lnTo>
                    <a:pt x="568" y="243"/>
                  </a:lnTo>
                  <a:lnTo>
                    <a:pt x="569" y="243"/>
                  </a:lnTo>
                  <a:lnTo>
                    <a:pt x="569" y="241"/>
                  </a:lnTo>
                  <a:lnTo>
                    <a:pt x="571" y="241"/>
                  </a:lnTo>
                  <a:lnTo>
                    <a:pt x="572" y="240"/>
                  </a:lnTo>
                  <a:lnTo>
                    <a:pt x="573" y="240"/>
                  </a:lnTo>
                  <a:lnTo>
                    <a:pt x="575" y="239"/>
                  </a:lnTo>
                  <a:lnTo>
                    <a:pt x="576" y="237"/>
                  </a:lnTo>
                  <a:lnTo>
                    <a:pt x="577" y="237"/>
                  </a:lnTo>
                  <a:lnTo>
                    <a:pt x="579" y="236"/>
                  </a:lnTo>
                  <a:lnTo>
                    <a:pt x="580" y="236"/>
                  </a:lnTo>
                  <a:lnTo>
                    <a:pt x="580" y="235"/>
                  </a:lnTo>
                  <a:lnTo>
                    <a:pt x="581" y="235"/>
                  </a:lnTo>
                  <a:lnTo>
                    <a:pt x="583" y="233"/>
                  </a:lnTo>
                  <a:lnTo>
                    <a:pt x="585" y="232"/>
                  </a:lnTo>
                  <a:lnTo>
                    <a:pt x="587" y="231"/>
                  </a:lnTo>
                  <a:lnTo>
                    <a:pt x="588" y="231"/>
                  </a:lnTo>
                  <a:lnTo>
                    <a:pt x="589" y="229"/>
                  </a:lnTo>
                  <a:lnTo>
                    <a:pt x="591" y="228"/>
                  </a:lnTo>
                  <a:lnTo>
                    <a:pt x="592" y="228"/>
                  </a:lnTo>
                  <a:lnTo>
                    <a:pt x="593" y="227"/>
                  </a:lnTo>
                  <a:lnTo>
                    <a:pt x="595" y="225"/>
                  </a:lnTo>
                  <a:lnTo>
                    <a:pt x="596" y="225"/>
                  </a:lnTo>
                  <a:lnTo>
                    <a:pt x="597" y="224"/>
                  </a:lnTo>
                  <a:lnTo>
                    <a:pt x="599" y="223"/>
                  </a:lnTo>
                  <a:lnTo>
                    <a:pt x="600" y="223"/>
                  </a:lnTo>
                  <a:lnTo>
                    <a:pt x="601" y="221"/>
                  </a:lnTo>
                  <a:lnTo>
                    <a:pt x="603" y="220"/>
                  </a:lnTo>
                  <a:lnTo>
                    <a:pt x="604" y="220"/>
                  </a:lnTo>
                  <a:lnTo>
                    <a:pt x="604" y="219"/>
                  </a:lnTo>
                  <a:lnTo>
                    <a:pt x="605" y="219"/>
                  </a:lnTo>
                  <a:lnTo>
                    <a:pt x="607" y="217"/>
                  </a:lnTo>
                  <a:lnTo>
                    <a:pt x="608" y="217"/>
                  </a:lnTo>
                  <a:lnTo>
                    <a:pt x="608" y="216"/>
                  </a:lnTo>
                  <a:lnTo>
                    <a:pt x="609" y="216"/>
                  </a:lnTo>
                  <a:lnTo>
                    <a:pt x="609" y="215"/>
                  </a:lnTo>
                  <a:lnTo>
                    <a:pt x="611" y="215"/>
                  </a:lnTo>
                  <a:lnTo>
                    <a:pt x="612" y="213"/>
                  </a:lnTo>
                  <a:lnTo>
                    <a:pt x="613" y="212"/>
                  </a:lnTo>
                  <a:lnTo>
                    <a:pt x="615" y="211"/>
                  </a:lnTo>
                  <a:lnTo>
                    <a:pt x="616" y="211"/>
                  </a:lnTo>
                  <a:lnTo>
                    <a:pt x="616" y="209"/>
                  </a:lnTo>
                  <a:lnTo>
                    <a:pt x="617" y="209"/>
                  </a:lnTo>
                  <a:lnTo>
                    <a:pt x="619" y="208"/>
                  </a:lnTo>
                  <a:lnTo>
                    <a:pt x="620" y="207"/>
                  </a:lnTo>
                  <a:lnTo>
                    <a:pt x="621" y="207"/>
                  </a:lnTo>
                  <a:lnTo>
                    <a:pt x="621" y="205"/>
                  </a:lnTo>
                  <a:lnTo>
                    <a:pt x="623" y="205"/>
                  </a:lnTo>
                  <a:lnTo>
                    <a:pt x="624" y="204"/>
                  </a:lnTo>
                  <a:lnTo>
                    <a:pt x="625" y="204"/>
                  </a:lnTo>
                  <a:lnTo>
                    <a:pt x="625" y="203"/>
                  </a:lnTo>
                  <a:lnTo>
                    <a:pt x="626" y="203"/>
                  </a:lnTo>
                  <a:lnTo>
                    <a:pt x="626" y="201"/>
                  </a:lnTo>
                  <a:lnTo>
                    <a:pt x="628" y="201"/>
                  </a:lnTo>
                  <a:lnTo>
                    <a:pt x="629" y="200"/>
                  </a:lnTo>
                  <a:lnTo>
                    <a:pt x="630" y="200"/>
                  </a:lnTo>
                  <a:lnTo>
                    <a:pt x="630" y="199"/>
                  </a:lnTo>
                  <a:lnTo>
                    <a:pt x="632" y="199"/>
                  </a:lnTo>
                  <a:lnTo>
                    <a:pt x="632" y="198"/>
                  </a:lnTo>
                  <a:lnTo>
                    <a:pt x="633" y="198"/>
                  </a:lnTo>
                  <a:lnTo>
                    <a:pt x="634" y="196"/>
                  </a:lnTo>
                  <a:lnTo>
                    <a:pt x="636" y="195"/>
                  </a:lnTo>
                  <a:lnTo>
                    <a:pt x="637" y="195"/>
                  </a:lnTo>
                  <a:lnTo>
                    <a:pt x="638" y="194"/>
                  </a:lnTo>
                  <a:lnTo>
                    <a:pt x="640" y="194"/>
                  </a:lnTo>
                  <a:lnTo>
                    <a:pt x="641" y="192"/>
                  </a:lnTo>
                  <a:lnTo>
                    <a:pt x="641" y="191"/>
                  </a:lnTo>
                  <a:lnTo>
                    <a:pt x="642" y="191"/>
                  </a:lnTo>
                  <a:lnTo>
                    <a:pt x="644" y="190"/>
                  </a:lnTo>
                  <a:lnTo>
                    <a:pt x="645" y="190"/>
                  </a:lnTo>
                  <a:lnTo>
                    <a:pt x="645" y="188"/>
                  </a:lnTo>
                  <a:lnTo>
                    <a:pt x="646" y="188"/>
                  </a:lnTo>
                  <a:lnTo>
                    <a:pt x="648" y="188"/>
                  </a:lnTo>
                  <a:lnTo>
                    <a:pt x="648" y="187"/>
                  </a:lnTo>
                  <a:lnTo>
                    <a:pt x="649" y="187"/>
                  </a:lnTo>
                  <a:lnTo>
                    <a:pt x="649" y="186"/>
                  </a:lnTo>
                  <a:lnTo>
                    <a:pt x="650" y="186"/>
                  </a:lnTo>
                  <a:lnTo>
                    <a:pt x="652" y="184"/>
                  </a:lnTo>
                  <a:lnTo>
                    <a:pt x="653" y="183"/>
                  </a:lnTo>
                  <a:lnTo>
                    <a:pt x="654" y="182"/>
                  </a:lnTo>
                  <a:lnTo>
                    <a:pt x="656" y="180"/>
                  </a:lnTo>
                  <a:lnTo>
                    <a:pt x="657" y="179"/>
                  </a:lnTo>
                  <a:lnTo>
                    <a:pt x="658" y="178"/>
                  </a:lnTo>
                  <a:lnTo>
                    <a:pt x="660" y="178"/>
                  </a:lnTo>
                  <a:lnTo>
                    <a:pt x="660" y="176"/>
                  </a:lnTo>
                  <a:lnTo>
                    <a:pt x="661" y="175"/>
                  </a:lnTo>
                  <a:lnTo>
                    <a:pt x="662" y="174"/>
                  </a:lnTo>
                  <a:lnTo>
                    <a:pt x="664" y="172"/>
                  </a:lnTo>
                  <a:lnTo>
                    <a:pt x="665" y="171"/>
                  </a:lnTo>
                  <a:lnTo>
                    <a:pt x="666" y="168"/>
                  </a:lnTo>
                  <a:lnTo>
                    <a:pt x="668" y="167"/>
                  </a:lnTo>
                  <a:lnTo>
                    <a:pt x="669" y="167"/>
                  </a:lnTo>
                  <a:lnTo>
                    <a:pt x="670" y="166"/>
                  </a:lnTo>
                  <a:lnTo>
                    <a:pt x="672" y="164"/>
                  </a:lnTo>
                  <a:lnTo>
                    <a:pt x="673" y="163"/>
                  </a:lnTo>
                  <a:lnTo>
                    <a:pt x="673" y="162"/>
                  </a:lnTo>
                  <a:lnTo>
                    <a:pt x="674" y="160"/>
                  </a:lnTo>
                  <a:lnTo>
                    <a:pt x="676" y="160"/>
                  </a:lnTo>
                  <a:lnTo>
                    <a:pt x="676" y="159"/>
                  </a:lnTo>
                  <a:lnTo>
                    <a:pt x="677" y="158"/>
                  </a:lnTo>
                  <a:lnTo>
                    <a:pt x="678" y="156"/>
                  </a:lnTo>
                  <a:lnTo>
                    <a:pt x="680" y="156"/>
                  </a:lnTo>
                  <a:lnTo>
                    <a:pt x="680" y="155"/>
                  </a:lnTo>
                  <a:lnTo>
                    <a:pt x="681" y="154"/>
                  </a:lnTo>
                  <a:lnTo>
                    <a:pt x="682" y="152"/>
                  </a:lnTo>
                  <a:lnTo>
                    <a:pt x="684" y="151"/>
                  </a:lnTo>
                  <a:lnTo>
                    <a:pt x="684" y="150"/>
                  </a:lnTo>
                  <a:lnTo>
                    <a:pt x="685" y="150"/>
                  </a:lnTo>
                  <a:lnTo>
                    <a:pt x="686" y="148"/>
                  </a:lnTo>
                  <a:lnTo>
                    <a:pt x="686" y="147"/>
                  </a:lnTo>
                  <a:lnTo>
                    <a:pt x="688" y="146"/>
                  </a:lnTo>
                  <a:lnTo>
                    <a:pt x="689" y="144"/>
                  </a:lnTo>
                  <a:lnTo>
                    <a:pt x="690" y="143"/>
                  </a:lnTo>
                  <a:lnTo>
                    <a:pt x="690" y="142"/>
                  </a:lnTo>
                  <a:lnTo>
                    <a:pt x="692" y="140"/>
                  </a:lnTo>
                  <a:lnTo>
                    <a:pt x="693" y="139"/>
                  </a:lnTo>
                  <a:lnTo>
                    <a:pt x="694" y="138"/>
                  </a:lnTo>
                  <a:lnTo>
                    <a:pt x="696" y="136"/>
                  </a:lnTo>
                  <a:lnTo>
                    <a:pt x="697" y="134"/>
                  </a:lnTo>
                  <a:lnTo>
                    <a:pt x="699" y="132"/>
                  </a:lnTo>
                  <a:lnTo>
                    <a:pt x="701" y="131"/>
                  </a:lnTo>
                  <a:lnTo>
                    <a:pt x="702" y="128"/>
                  </a:lnTo>
                  <a:lnTo>
                    <a:pt x="703" y="127"/>
                  </a:lnTo>
                  <a:lnTo>
                    <a:pt x="703" y="126"/>
                  </a:lnTo>
                  <a:lnTo>
                    <a:pt x="705" y="125"/>
                  </a:lnTo>
                  <a:lnTo>
                    <a:pt x="706" y="123"/>
                  </a:lnTo>
                  <a:lnTo>
                    <a:pt x="707" y="122"/>
                  </a:lnTo>
                  <a:lnTo>
                    <a:pt x="709" y="121"/>
                  </a:lnTo>
                  <a:lnTo>
                    <a:pt x="710" y="119"/>
                  </a:lnTo>
                  <a:lnTo>
                    <a:pt x="711" y="118"/>
                  </a:lnTo>
                  <a:lnTo>
                    <a:pt x="711" y="117"/>
                  </a:lnTo>
                  <a:lnTo>
                    <a:pt x="713" y="117"/>
                  </a:lnTo>
                  <a:lnTo>
                    <a:pt x="713" y="115"/>
                  </a:lnTo>
                  <a:lnTo>
                    <a:pt x="714" y="114"/>
                  </a:lnTo>
                  <a:lnTo>
                    <a:pt x="714" y="113"/>
                  </a:lnTo>
                  <a:lnTo>
                    <a:pt x="715" y="111"/>
                  </a:lnTo>
                  <a:lnTo>
                    <a:pt x="717" y="111"/>
                  </a:lnTo>
                  <a:lnTo>
                    <a:pt x="717" y="110"/>
                  </a:lnTo>
                  <a:lnTo>
                    <a:pt x="718" y="109"/>
                  </a:lnTo>
                  <a:lnTo>
                    <a:pt x="719" y="107"/>
                  </a:lnTo>
                  <a:lnTo>
                    <a:pt x="719" y="106"/>
                  </a:lnTo>
                  <a:lnTo>
                    <a:pt x="721" y="105"/>
                  </a:lnTo>
                  <a:lnTo>
                    <a:pt x="722" y="103"/>
                  </a:lnTo>
                  <a:lnTo>
                    <a:pt x="723" y="102"/>
                  </a:lnTo>
                  <a:lnTo>
                    <a:pt x="723" y="101"/>
                  </a:lnTo>
                  <a:lnTo>
                    <a:pt x="725" y="99"/>
                  </a:lnTo>
                  <a:lnTo>
                    <a:pt x="726" y="97"/>
                  </a:lnTo>
                  <a:lnTo>
                    <a:pt x="727" y="95"/>
                  </a:lnTo>
                  <a:lnTo>
                    <a:pt x="729" y="93"/>
                  </a:lnTo>
                  <a:lnTo>
                    <a:pt x="730" y="91"/>
                  </a:lnTo>
                  <a:lnTo>
                    <a:pt x="733" y="89"/>
                  </a:lnTo>
                  <a:lnTo>
                    <a:pt x="734" y="87"/>
                  </a:lnTo>
                  <a:lnTo>
                    <a:pt x="735" y="85"/>
                  </a:lnTo>
                  <a:lnTo>
                    <a:pt x="737" y="83"/>
                  </a:lnTo>
                  <a:lnTo>
                    <a:pt x="737" y="82"/>
                  </a:lnTo>
                  <a:lnTo>
                    <a:pt x="738" y="81"/>
                  </a:lnTo>
                  <a:lnTo>
                    <a:pt x="739" y="79"/>
                  </a:lnTo>
                  <a:lnTo>
                    <a:pt x="741" y="77"/>
                  </a:lnTo>
                  <a:lnTo>
                    <a:pt x="742" y="75"/>
                  </a:lnTo>
                  <a:lnTo>
                    <a:pt x="742" y="74"/>
                  </a:lnTo>
                  <a:lnTo>
                    <a:pt x="743" y="74"/>
                  </a:lnTo>
                  <a:lnTo>
                    <a:pt x="745" y="73"/>
                  </a:lnTo>
                  <a:lnTo>
                    <a:pt x="745" y="71"/>
                  </a:lnTo>
                  <a:lnTo>
                    <a:pt x="746" y="70"/>
                  </a:lnTo>
                  <a:lnTo>
                    <a:pt x="746" y="69"/>
                  </a:lnTo>
                  <a:lnTo>
                    <a:pt x="747" y="67"/>
                  </a:lnTo>
                  <a:lnTo>
                    <a:pt x="749" y="66"/>
                  </a:lnTo>
                  <a:lnTo>
                    <a:pt x="750" y="65"/>
                  </a:lnTo>
                  <a:lnTo>
                    <a:pt x="750" y="63"/>
                  </a:lnTo>
                  <a:lnTo>
                    <a:pt x="751" y="62"/>
                  </a:lnTo>
                  <a:lnTo>
                    <a:pt x="753" y="61"/>
                  </a:lnTo>
                  <a:lnTo>
                    <a:pt x="754" y="59"/>
                  </a:lnTo>
                  <a:lnTo>
                    <a:pt x="754" y="58"/>
                  </a:lnTo>
                  <a:lnTo>
                    <a:pt x="755" y="57"/>
                  </a:lnTo>
                  <a:lnTo>
                    <a:pt x="757" y="55"/>
                  </a:lnTo>
                  <a:lnTo>
                    <a:pt x="758" y="54"/>
                  </a:lnTo>
                  <a:lnTo>
                    <a:pt x="759" y="51"/>
                  </a:lnTo>
                  <a:lnTo>
                    <a:pt x="761" y="50"/>
                  </a:lnTo>
                  <a:lnTo>
                    <a:pt x="762" y="48"/>
                  </a:lnTo>
                  <a:lnTo>
                    <a:pt x="763" y="46"/>
                  </a:lnTo>
                  <a:lnTo>
                    <a:pt x="765" y="44"/>
                  </a:lnTo>
                  <a:lnTo>
                    <a:pt x="766" y="42"/>
                  </a:lnTo>
                  <a:lnTo>
                    <a:pt x="767" y="40"/>
                  </a:lnTo>
                  <a:lnTo>
                    <a:pt x="769" y="38"/>
                  </a:lnTo>
                  <a:lnTo>
                    <a:pt x="770" y="36"/>
                  </a:lnTo>
                  <a:lnTo>
                    <a:pt x="771" y="34"/>
                  </a:lnTo>
                  <a:lnTo>
                    <a:pt x="773" y="33"/>
                  </a:lnTo>
                  <a:lnTo>
                    <a:pt x="774" y="32"/>
                  </a:lnTo>
                  <a:lnTo>
                    <a:pt x="775" y="30"/>
                  </a:lnTo>
                  <a:lnTo>
                    <a:pt x="775" y="29"/>
                  </a:lnTo>
                  <a:lnTo>
                    <a:pt x="776" y="28"/>
                  </a:lnTo>
                  <a:lnTo>
                    <a:pt x="778" y="26"/>
                  </a:lnTo>
                  <a:lnTo>
                    <a:pt x="778" y="25"/>
                  </a:lnTo>
                  <a:lnTo>
                    <a:pt x="779" y="24"/>
                  </a:lnTo>
                  <a:lnTo>
                    <a:pt x="780" y="22"/>
                  </a:lnTo>
                  <a:lnTo>
                    <a:pt x="780" y="21"/>
                  </a:lnTo>
                  <a:lnTo>
                    <a:pt x="782" y="20"/>
                  </a:lnTo>
                  <a:lnTo>
                    <a:pt x="783" y="18"/>
                  </a:lnTo>
                  <a:lnTo>
                    <a:pt x="783" y="17"/>
                  </a:lnTo>
                  <a:lnTo>
                    <a:pt x="784" y="16"/>
                  </a:lnTo>
                  <a:lnTo>
                    <a:pt x="786" y="14"/>
                  </a:lnTo>
                  <a:lnTo>
                    <a:pt x="786" y="13"/>
                  </a:lnTo>
                  <a:lnTo>
                    <a:pt x="787" y="12"/>
                  </a:lnTo>
                  <a:lnTo>
                    <a:pt x="787" y="10"/>
                  </a:lnTo>
                  <a:lnTo>
                    <a:pt x="788" y="9"/>
                  </a:lnTo>
                  <a:lnTo>
                    <a:pt x="788" y="8"/>
                  </a:lnTo>
                  <a:lnTo>
                    <a:pt x="790" y="6"/>
                  </a:lnTo>
                  <a:lnTo>
                    <a:pt x="791" y="5"/>
                  </a:lnTo>
                  <a:lnTo>
                    <a:pt x="791" y="4"/>
                  </a:lnTo>
                  <a:lnTo>
                    <a:pt x="792" y="1"/>
                  </a:lnTo>
                  <a:lnTo>
                    <a:pt x="794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75" name="Freeform 14"/>
            <p:cNvSpPr>
              <a:spLocks/>
            </p:cNvSpPr>
            <p:nvPr/>
          </p:nvSpPr>
          <p:spPr bwMode="auto">
            <a:xfrm>
              <a:off x="3053" y="956"/>
              <a:ext cx="47" cy="158"/>
            </a:xfrm>
            <a:custGeom>
              <a:avLst/>
              <a:gdLst>
                <a:gd name="T0" fmla="*/ 1 w 94"/>
                <a:gd name="T1" fmla="*/ 0 h 318"/>
                <a:gd name="T2" fmla="*/ 1 w 94"/>
                <a:gd name="T3" fmla="*/ 0 h 318"/>
                <a:gd name="T4" fmla="*/ 1 w 94"/>
                <a:gd name="T5" fmla="*/ 0 h 318"/>
                <a:gd name="T6" fmla="*/ 1 w 94"/>
                <a:gd name="T7" fmla="*/ 0 h 318"/>
                <a:gd name="T8" fmla="*/ 1 w 94"/>
                <a:gd name="T9" fmla="*/ 0 h 318"/>
                <a:gd name="T10" fmla="*/ 1 w 94"/>
                <a:gd name="T11" fmla="*/ 0 h 318"/>
                <a:gd name="T12" fmla="*/ 1 w 94"/>
                <a:gd name="T13" fmla="*/ 0 h 318"/>
                <a:gd name="T14" fmla="*/ 1 w 94"/>
                <a:gd name="T15" fmla="*/ 0 h 318"/>
                <a:gd name="T16" fmla="*/ 1 w 94"/>
                <a:gd name="T17" fmla="*/ 0 h 318"/>
                <a:gd name="T18" fmla="*/ 1 w 94"/>
                <a:gd name="T19" fmla="*/ 1 h 318"/>
                <a:gd name="T20" fmla="*/ 1 w 94"/>
                <a:gd name="T21" fmla="*/ 1 h 318"/>
                <a:gd name="T22" fmla="*/ 1 w 94"/>
                <a:gd name="T23" fmla="*/ 1 h 318"/>
                <a:gd name="T24" fmla="*/ 1 w 94"/>
                <a:gd name="T25" fmla="*/ 1 h 318"/>
                <a:gd name="T26" fmla="*/ 1 w 94"/>
                <a:gd name="T27" fmla="*/ 1 h 318"/>
                <a:gd name="T28" fmla="*/ 1 w 94"/>
                <a:gd name="T29" fmla="*/ 1 h 318"/>
                <a:gd name="T30" fmla="*/ 1 w 94"/>
                <a:gd name="T31" fmla="*/ 1 h 318"/>
                <a:gd name="T32" fmla="*/ 1 w 94"/>
                <a:gd name="T33" fmla="*/ 1 h 318"/>
                <a:gd name="T34" fmla="*/ 1 w 94"/>
                <a:gd name="T35" fmla="*/ 1 h 318"/>
                <a:gd name="T36" fmla="*/ 1 w 94"/>
                <a:gd name="T37" fmla="*/ 1 h 318"/>
                <a:gd name="T38" fmla="*/ 1 w 94"/>
                <a:gd name="T39" fmla="*/ 1 h 318"/>
                <a:gd name="T40" fmla="*/ 1 w 94"/>
                <a:gd name="T41" fmla="*/ 2 h 318"/>
                <a:gd name="T42" fmla="*/ 1 w 94"/>
                <a:gd name="T43" fmla="*/ 2 h 318"/>
                <a:gd name="T44" fmla="*/ 1 w 94"/>
                <a:gd name="T45" fmla="*/ 2 h 318"/>
                <a:gd name="T46" fmla="*/ 1 w 94"/>
                <a:gd name="T47" fmla="*/ 2 h 318"/>
                <a:gd name="T48" fmla="*/ 1 w 94"/>
                <a:gd name="T49" fmla="*/ 2 h 318"/>
                <a:gd name="T50" fmla="*/ 1 w 94"/>
                <a:gd name="T51" fmla="*/ 2 h 318"/>
                <a:gd name="T52" fmla="*/ 1 w 94"/>
                <a:gd name="T53" fmla="*/ 2 h 318"/>
                <a:gd name="T54" fmla="*/ 1 w 94"/>
                <a:gd name="T55" fmla="*/ 2 h 318"/>
                <a:gd name="T56" fmla="*/ 1 w 94"/>
                <a:gd name="T57" fmla="*/ 2 h 318"/>
                <a:gd name="T58" fmla="*/ 1 w 94"/>
                <a:gd name="T59" fmla="*/ 2 h 318"/>
                <a:gd name="T60" fmla="*/ 1 w 94"/>
                <a:gd name="T61" fmla="*/ 2 h 318"/>
                <a:gd name="T62" fmla="*/ 1 w 94"/>
                <a:gd name="T63" fmla="*/ 2 h 318"/>
                <a:gd name="T64" fmla="*/ 1 w 94"/>
                <a:gd name="T65" fmla="*/ 3 h 318"/>
                <a:gd name="T66" fmla="*/ 1 w 94"/>
                <a:gd name="T67" fmla="*/ 3 h 318"/>
                <a:gd name="T68" fmla="*/ 1 w 94"/>
                <a:gd name="T69" fmla="*/ 3 h 318"/>
                <a:gd name="T70" fmla="*/ 1 w 94"/>
                <a:gd name="T71" fmla="*/ 3 h 318"/>
                <a:gd name="T72" fmla="*/ 1 w 94"/>
                <a:gd name="T73" fmla="*/ 3 h 318"/>
                <a:gd name="T74" fmla="*/ 1 w 94"/>
                <a:gd name="T75" fmla="*/ 3 h 318"/>
                <a:gd name="T76" fmla="*/ 1 w 94"/>
                <a:gd name="T77" fmla="*/ 3 h 318"/>
                <a:gd name="T78" fmla="*/ 1 w 94"/>
                <a:gd name="T79" fmla="*/ 3 h 318"/>
                <a:gd name="T80" fmla="*/ 1 w 94"/>
                <a:gd name="T81" fmla="*/ 3 h 318"/>
                <a:gd name="T82" fmla="*/ 1 w 94"/>
                <a:gd name="T83" fmla="*/ 3 h 318"/>
                <a:gd name="T84" fmla="*/ 1 w 94"/>
                <a:gd name="T85" fmla="*/ 3 h 318"/>
                <a:gd name="T86" fmla="*/ 1 w 94"/>
                <a:gd name="T87" fmla="*/ 4 h 318"/>
                <a:gd name="T88" fmla="*/ 1 w 94"/>
                <a:gd name="T89" fmla="*/ 4 h 318"/>
                <a:gd name="T90" fmla="*/ 1 w 94"/>
                <a:gd name="T91" fmla="*/ 4 h 318"/>
                <a:gd name="T92" fmla="*/ 1 w 94"/>
                <a:gd name="T93" fmla="*/ 4 h 318"/>
                <a:gd name="T94" fmla="*/ 1 w 94"/>
                <a:gd name="T95" fmla="*/ 4 h 318"/>
                <a:gd name="T96" fmla="*/ 1 w 94"/>
                <a:gd name="T97" fmla="*/ 4 h 318"/>
                <a:gd name="T98" fmla="*/ 1 w 94"/>
                <a:gd name="T99" fmla="*/ 4 h 318"/>
                <a:gd name="T100" fmla="*/ 1 w 94"/>
                <a:gd name="T101" fmla="*/ 4 h 318"/>
                <a:gd name="T102" fmla="*/ 1 w 94"/>
                <a:gd name="T103" fmla="*/ 4 h 318"/>
                <a:gd name="T104" fmla="*/ 1 w 94"/>
                <a:gd name="T105" fmla="*/ 4 h 318"/>
                <a:gd name="T106" fmla="*/ 1 w 94"/>
                <a:gd name="T107" fmla="*/ 4 h 318"/>
                <a:gd name="T108" fmla="*/ 1 w 94"/>
                <a:gd name="T109" fmla="*/ 4 h 318"/>
                <a:gd name="T110" fmla="*/ 1 w 94"/>
                <a:gd name="T111" fmla="*/ 4 h 318"/>
                <a:gd name="T112" fmla="*/ 1 w 94"/>
                <a:gd name="T113" fmla="*/ 4 h 31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"/>
                <a:gd name="T172" fmla="*/ 0 h 318"/>
                <a:gd name="T173" fmla="*/ 94 w 94"/>
                <a:gd name="T174" fmla="*/ 318 h 31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" h="318">
                  <a:moveTo>
                    <a:pt x="0" y="0"/>
                  </a:moveTo>
                  <a:lnTo>
                    <a:pt x="3" y="4"/>
                  </a:lnTo>
                  <a:lnTo>
                    <a:pt x="4" y="7"/>
                  </a:lnTo>
                  <a:lnTo>
                    <a:pt x="5" y="11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13" y="23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30"/>
                  </a:lnTo>
                  <a:lnTo>
                    <a:pt x="17" y="31"/>
                  </a:lnTo>
                  <a:lnTo>
                    <a:pt x="17" y="32"/>
                  </a:lnTo>
                  <a:lnTo>
                    <a:pt x="19" y="34"/>
                  </a:lnTo>
                  <a:lnTo>
                    <a:pt x="20" y="35"/>
                  </a:lnTo>
                  <a:lnTo>
                    <a:pt x="20" y="36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3" y="40"/>
                  </a:lnTo>
                  <a:lnTo>
                    <a:pt x="23" y="42"/>
                  </a:lnTo>
                  <a:lnTo>
                    <a:pt x="24" y="43"/>
                  </a:lnTo>
                  <a:lnTo>
                    <a:pt x="24" y="44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8"/>
                  </a:lnTo>
                  <a:lnTo>
                    <a:pt x="27" y="50"/>
                  </a:lnTo>
                  <a:lnTo>
                    <a:pt x="27" y="51"/>
                  </a:lnTo>
                  <a:lnTo>
                    <a:pt x="28" y="52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59"/>
                  </a:lnTo>
                  <a:lnTo>
                    <a:pt x="31" y="60"/>
                  </a:lnTo>
                  <a:lnTo>
                    <a:pt x="32" y="63"/>
                  </a:lnTo>
                  <a:lnTo>
                    <a:pt x="32" y="64"/>
                  </a:lnTo>
                  <a:lnTo>
                    <a:pt x="33" y="66"/>
                  </a:lnTo>
                  <a:lnTo>
                    <a:pt x="33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6" y="72"/>
                  </a:lnTo>
                  <a:lnTo>
                    <a:pt x="36" y="73"/>
                  </a:lnTo>
                  <a:lnTo>
                    <a:pt x="36" y="75"/>
                  </a:lnTo>
                  <a:lnTo>
                    <a:pt x="37" y="75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9" y="79"/>
                  </a:lnTo>
                  <a:lnTo>
                    <a:pt x="39" y="80"/>
                  </a:lnTo>
                  <a:lnTo>
                    <a:pt x="40" y="81"/>
                  </a:lnTo>
                  <a:lnTo>
                    <a:pt x="40" y="83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1" y="87"/>
                  </a:lnTo>
                  <a:lnTo>
                    <a:pt x="41" y="88"/>
                  </a:lnTo>
                  <a:lnTo>
                    <a:pt x="43" y="89"/>
                  </a:lnTo>
                  <a:lnTo>
                    <a:pt x="43" y="91"/>
                  </a:lnTo>
                  <a:lnTo>
                    <a:pt x="43" y="92"/>
                  </a:lnTo>
                  <a:lnTo>
                    <a:pt x="44" y="93"/>
                  </a:lnTo>
                  <a:lnTo>
                    <a:pt x="44" y="95"/>
                  </a:lnTo>
                  <a:lnTo>
                    <a:pt x="45" y="97"/>
                  </a:lnTo>
                  <a:lnTo>
                    <a:pt x="45" y="99"/>
                  </a:lnTo>
                  <a:lnTo>
                    <a:pt x="46" y="101"/>
                  </a:lnTo>
                  <a:lnTo>
                    <a:pt x="48" y="103"/>
                  </a:lnTo>
                  <a:lnTo>
                    <a:pt x="48" y="105"/>
                  </a:lnTo>
                  <a:lnTo>
                    <a:pt x="49" y="107"/>
                  </a:lnTo>
                  <a:lnTo>
                    <a:pt x="49" y="109"/>
                  </a:lnTo>
                  <a:lnTo>
                    <a:pt x="50" y="111"/>
                  </a:lnTo>
                  <a:lnTo>
                    <a:pt x="52" y="113"/>
                  </a:lnTo>
                  <a:lnTo>
                    <a:pt x="52" y="115"/>
                  </a:lnTo>
                  <a:lnTo>
                    <a:pt x="52" y="116"/>
                  </a:lnTo>
                  <a:lnTo>
                    <a:pt x="53" y="117"/>
                  </a:lnTo>
                  <a:lnTo>
                    <a:pt x="53" y="119"/>
                  </a:lnTo>
                  <a:lnTo>
                    <a:pt x="54" y="120"/>
                  </a:lnTo>
                  <a:lnTo>
                    <a:pt x="54" y="121"/>
                  </a:lnTo>
                  <a:lnTo>
                    <a:pt x="54" y="123"/>
                  </a:lnTo>
                  <a:lnTo>
                    <a:pt x="56" y="124"/>
                  </a:lnTo>
                  <a:lnTo>
                    <a:pt x="56" y="125"/>
                  </a:lnTo>
                  <a:lnTo>
                    <a:pt x="57" y="127"/>
                  </a:lnTo>
                  <a:lnTo>
                    <a:pt x="57" y="128"/>
                  </a:lnTo>
                  <a:lnTo>
                    <a:pt x="57" y="129"/>
                  </a:lnTo>
                  <a:lnTo>
                    <a:pt x="57" y="131"/>
                  </a:lnTo>
                  <a:lnTo>
                    <a:pt x="58" y="132"/>
                  </a:lnTo>
                  <a:lnTo>
                    <a:pt x="58" y="133"/>
                  </a:lnTo>
                  <a:lnTo>
                    <a:pt x="58" y="135"/>
                  </a:lnTo>
                  <a:lnTo>
                    <a:pt x="60" y="136"/>
                  </a:lnTo>
                  <a:lnTo>
                    <a:pt x="60" y="137"/>
                  </a:lnTo>
                  <a:lnTo>
                    <a:pt x="60" y="139"/>
                  </a:lnTo>
                  <a:lnTo>
                    <a:pt x="61" y="140"/>
                  </a:lnTo>
                  <a:lnTo>
                    <a:pt x="61" y="141"/>
                  </a:lnTo>
                  <a:lnTo>
                    <a:pt x="61" y="143"/>
                  </a:lnTo>
                  <a:lnTo>
                    <a:pt x="62" y="145"/>
                  </a:lnTo>
                  <a:lnTo>
                    <a:pt x="62" y="146"/>
                  </a:lnTo>
                  <a:lnTo>
                    <a:pt x="64" y="149"/>
                  </a:lnTo>
                  <a:lnTo>
                    <a:pt x="64" y="150"/>
                  </a:lnTo>
                  <a:lnTo>
                    <a:pt x="65" y="153"/>
                  </a:lnTo>
                  <a:lnTo>
                    <a:pt x="65" y="156"/>
                  </a:lnTo>
                  <a:lnTo>
                    <a:pt x="66" y="157"/>
                  </a:lnTo>
                  <a:lnTo>
                    <a:pt x="66" y="158"/>
                  </a:lnTo>
                  <a:lnTo>
                    <a:pt x="68" y="161"/>
                  </a:lnTo>
                  <a:lnTo>
                    <a:pt x="68" y="162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69" y="166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0" y="170"/>
                  </a:lnTo>
                  <a:lnTo>
                    <a:pt x="70" y="172"/>
                  </a:lnTo>
                  <a:lnTo>
                    <a:pt x="70" y="173"/>
                  </a:lnTo>
                  <a:lnTo>
                    <a:pt x="72" y="174"/>
                  </a:lnTo>
                  <a:lnTo>
                    <a:pt x="72" y="176"/>
                  </a:lnTo>
                  <a:lnTo>
                    <a:pt x="72" y="177"/>
                  </a:lnTo>
                  <a:lnTo>
                    <a:pt x="73" y="178"/>
                  </a:lnTo>
                  <a:lnTo>
                    <a:pt x="73" y="180"/>
                  </a:lnTo>
                  <a:lnTo>
                    <a:pt x="73" y="181"/>
                  </a:lnTo>
                  <a:lnTo>
                    <a:pt x="74" y="182"/>
                  </a:lnTo>
                  <a:lnTo>
                    <a:pt x="74" y="184"/>
                  </a:lnTo>
                  <a:lnTo>
                    <a:pt x="74" y="185"/>
                  </a:lnTo>
                  <a:lnTo>
                    <a:pt x="74" y="186"/>
                  </a:lnTo>
                  <a:lnTo>
                    <a:pt x="76" y="188"/>
                  </a:lnTo>
                  <a:lnTo>
                    <a:pt x="76" y="189"/>
                  </a:lnTo>
                  <a:lnTo>
                    <a:pt x="77" y="192"/>
                  </a:lnTo>
                  <a:lnTo>
                    <a:pt x="77" y="193"/>
                  </a:lnTo>
                  <a:lnTo>
                    <a:pt x="77" y="194"/>
                  </a:lnTo>
                  <a:lnTo>
                    <a:pt x="78" y="197"/>
                  </a:lnTo>
                  <a:lnTo>
                    <a:pt x="78" y="200"/>
                  </a:lnTo>
                  <a:lnTo>
                    <a:pt x="80" y="201"/>
                  </a:lnTo>
                  <a:lnTo>
                    <a:pt x="80" y="204"/>
                  </a:lnTo>
                  <a:lnTo>
                    <a:pt x="81" y="205"/>
                  </a:lnTo>
                  <a:lnTo>
                    <a:pt x="81" y="208"/>
                  </a:lnTo>
                  <a:lnTo>
                    <a:pt x="82" y="209"/>
                  </a:lnTo>
                  <a:lnTo>
                    <a:pt x="82" y="210"/>
                  </a:lnTo>
                  <a:lnTo>
                    <a:pt x="82" y="212"/>
                  </a:lnTo>
                  <a:lnTo>
                    <a:pt x="84" y="213"/>
                  </a:lnTo>
                  <a:lnTo>
                    <a:pt x="84" y="214"/>
                  </a:lnTo>
                  <a:lnTo>
                    <a:pt x="84" y="216"/>
                  </a:lnTo>
                  <a:lnTo>
                    <a:pt x="85" y="217"/>
                  </a:lnTo>
                  <a:lnTo>
                    <a:pt x="85" y="218"/>
                  </a:lnTo>
                  <a:lnTo>
                    <a:pt x="85" y="219"/>
                  </a:lnTo>
                  <a:lnTo>
                    <a:pt x="85" y="221"/>
                  </a:lnTo>
                  <a:lnTo>
                    <a:pt x="85" y="222"/>
                  </a:lnTo>
                  <a:lnTo>
                    <a:pt x="86" y="223"/>
                  </a:lnTo>
                  <a:lnTo>
                    <a:pt x="86" y="225"/>
                  </a:lnTo>
                  <a:lnTo>
                    <a:pt x="86" y="226"/>
                  </a:lnTo>
                  <a:lnTo>
                    <a:pt x="86" y="227"/>
                  </a:lnTo>
                  <a:lnTo>
                    <a:pt x="86" y="229"/>
                  </a:lnTo>
                  <a:lnTo>
                    <a:pt x="86" y="230"/>
                  </a:lnTo>
                  <a:lnTo>
                    <a:pt x="88" y="231"/>
                  </a:lnTo>
                  <a:lnTo>
                    <a:pt x="88" y="233"/>
                  </a:lnTo>
                  <a:lnTo>
                    <a:pt x="88" y="234"/>
                  </a:lnTo>
                  <a:lnTo>
                    <a:pt x="88" y="235"/>
                  </a:lnTo>
                  <a:lnTo>
                    <a:pt x="88" y="237"/>
                  </a:lnTo>
                  <a:lnTo>
                    <a:pt x="88" y="238"/>
                  </a:lnTo>
                  <a:lnTo>
                    <a:pt x="88" y="241"/>
                  </a:lnTo>
                  <a:lnTo>
                    <a:pt x="88" y="242"/>
                  </a:lnTo>
                  <a:lnTo>
                    <a:pt x="88" y="243"/>
                  </a:lnTo>
                  <a:lnTo>
                    <a:pt x="89" y="246"/>
                  </a:lnTo>
                  <a:lnTo>
                    <a:pt x="89" y="247"/>
                  </a:lnTo>
                  <a:lnTo>
                    <a:pt x="89" y="249"/>
                  </a:lnTo>
                  <a:lnTo>
                    <a:pt x="89" y="251"/>
                  </a:lnTo>
                  <a:lnTo>
                    <a:pt x="89" y="253"/>
                  </a:lnTo>
                  <a:lnTo>
                    <a:pt x="89" y="254"/>
                  </a:lnTo>
                  <a:lnTo>
                    <a:pt x="89" y="255"/>
                  </a:lnTo>
                  <a:lnTo>
                    <a:pt x="89" y="257"/>
                  </a:lnTo>
                  <a:lnTo>
                    <a:pt x="89" y="258"/>
                  </a:lnTo>
                  <a:lnTo>
                    <a:pt x="89" y="259"/>
                  </a:lnTo>
                  <a:lnTo>
                    <a:pt x="89" y="261"/>
                  </a:lnTo>
                  <a:lnTo>
                    <a:pt x="90" y="261"/>
                  </a:lnTo>
                  <a:lnTo>
                    <a:pt x="90" y="262"/>
                  </a:lnTo>
                  <a:lnTo>
                    <a:pt x="90" y="263"/>
                  </a:lnTo>
                  <a:lnTo>
                    <a:pt x="90" y="265"/>
                  </a:lnTo>
                  <a:lnTo>
                    <a:pt x="90" y="266"/>
                  </a:lnTo>
                  <a:lnTo>
                    <a:pt x="90" y="267"/>
                  </a:lnTo>
                  <a:lnTo>
                    <a:pt x="90" y="269"/>
                  </a:lnTo>
                  <a:lnTo>
                    <a:pt x="90" y="270"/>
                  </a:lnTo>
                  <a:lnTo>
                    <a:pt x="92" y="270"/>
                  </a:lnTo>
                  <a:lnTo>
                    <a:pt x="92" y="271"/>
                  </a:lnTo>
                  <a:lnTo>
                    <a:pt x="92" y="273"/>
                  </a:lnTo>
                  <a:lnTo>
                    <a:pt x="92" y="274"/>
                  </a:lnTo>
                  <a:lnTo>
                    <a:pt x="92" y="275"/>
                  </a:lnTo>
                  <a:lnTo>
                    <a:pt x="92" y="277"/>
                  </a:lnTo>
                  <a:lnTo>
                    <a:pt x="93" y="278"/>
                  </a:lnTo>
                  <a:lnTo>
                    <a:pt x="93" y="279"/>
                  </a:lnTo>
                  <a:lnTo>
                    <a:pt x="93" y="281"/>
                  </a:lnTo>
                  <a:lnTo>
                    <a:pt x="93" y="282"/>
                  </a:lnTo>
                  <a:lnTo>
                    <a:pt x="93" y="283"/>
                  </a:lnTo>
                  <a:lnTo>
                    <a:pt x="94" y="285"/>
                  </a:lnTo>
                  <a:lnTo>
                    <a:pt x="94" y="286"/>
                  </a:lnTo>
                  <a:lnTo>
                    <a:pt x="94" y="287"/>
                  </a:lnTo>
                  <a:lnTo>
                    <a:pt x="94" y="289"/>
                  </a:lnTo>
                  <a:lnTo>
                    <a:pt x="94" y="290"/>
                  </a:lnTo>
                  <a:lnTo>
                    <a:pt x="94" y="291"/>
                  </a:lnTo>
                  <a:lnTo>
                    <a:pt x="94" y="293"/>
                  </a:lnTo>
                  <a:lnTo>
                    <a:pt x="94" y="294"/>
                  </a:lnTo>
                  <a:lnTo>
                    <a:pt x="94" y="295"/>
                  </a:lnTo>
                  <a:lnTo>
                    <a:pt x="94" y="296"/>
                  </a:lnTo>
                  <a:lnTo>
                    <a:pt x="94" y="298"/>
                  </a:lnTo>
                  <a:lnTo>
                    <a:pt x="94" y="299"/>
                  </a:lnTo>
                  <a:lnTo>
                    <a:pt x="94" y="300"/>
                  </a:lnTo>
                  <a:lnTo>
                    <a:pt x="94" y="302"/>
                  </a:lnTo>
                  <a:lnTo>
                    <a:pt x="94" y="303"/>
                  </a:lnTo>
                  <a:lnTo>
                    <a:pt x="94" y="304"/>
                  </a:lnTo>
                  <a:lnTo>
                    <a:pt x="94" y="307"/>
                  </a:lnTo>
                  <a:lnTo>
                    <a:pt x="94" y="308"/>
                  </a:lnTo>
                  <a:lnTo>
                    <a:pt x="93" y="311"/>
                  </a:lnTo>
                  <a:lnTo>
                    <a:pt x="93" y="312"/>
                  </a:lnTo>
                  <a:lnTo>
                    <a:pt x="93" y="315"/>
                  </a:lnTo>
                  <a:lnTo>
                    <a:pt x="93" y="318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76" name="Freeform 15"/>
            <p:cNvSpPr>
              <a:spLocks/>
            </p:cNvSpPr>
            <p:nvPr/>
          </p:nvSpPr>
          <p:spPr bwMode="auto">
            <a:xfrm>
              <a:off x="3053" y="1114"/>
              <a:ext cx="47" cy="158"/>
            </a:xfrm>
            <a:custGeom>
              <a:avLst/>
              <a:gdLst>
                <a:gd name="T0" fmla="*/ 1 w 94"/>
                <a:gd name="T1" fmla="*/ 5 h 316"/>
                <a:gd name="T2" fmla="*/ 1 w 94"/>
                <a:gd name="T3" fmla="*/ 5 h 316"/>
                <a:gd name="T4" fmla="*/ 1 w 94"/>
                <a:gd name="T5" fmla="*/ 5 h 316"/>
                <a:gd name="T6" fmla="*/ 1 w 94"/>
                <a:gd name="T7" fmla="*/ 5 h 316"/>
                <a:gd name="T8" fmla="*/ 1 w 94"/>
                <a:gd name="T9" fmla="*/ 5 h 316"/>
                <a:gd name="T10" fmla="*/ 1 w 94"/>
                <a:gd name="T11" fmla="*/ 5 h 316"/>
                <a:gd name="T12" fmla="*/ 1 w 94"/>
                <a:gd name="T13" fmla="*/ 5 h 316"/>
                <a:gd name="T14" fmla="*/ 1 w 94"/>
                <a:gd name="T15" fmla="*/ 5 h 316"/>
                <a:gd name="T16" fmla="*/ 1 w 94"/>
                <a:gd name="T17" fmla="*/ 3 h 316"/>
                <a:gd name="T18" fmla="*/ 1 w 94"/>
                <a:gd name="T19" fmla="*/ 3 h 316"/>
                <a:gd name="T20" fmla="*/ 1 w 94"/>
                <a:gd name="T21" fmla="*/ 3 h 316"/>
                <a:gd name="T22" fmla="*/ 1 w 94"/>
                <a:gd name="T23" fmla="*/ 3 h 316"/>
                <a:gd name="T24" fmla="*/ 1 w 94"/>
                <a:gd name="T25" fmla="*/ 3 h 316"/>
                <a:gd name="T26" fmla="*/ 1 w 94"/>
                <a:gd name="T27" fmla="*/ 3 h 316"/>
                <a:gd name="T28" fmla="*/ 1 w 94"/>
                <a:gd name="T29" fmla="*/ 3 h 316"/>
                <a:gd name="T30" fmla="*/ 1 w 94"/>
                <a:gd name="T31" fmla="*/ 3 h 316"/>
                <a:gd name="T32" fmla="*/ 1 w 94"/>
                <a:gd name="T33" fmla="*/ 3 h 316"/>
                <a:gd name="T34" fmla="*/ 1 w 94"/>
                <a:gd name="T35" fmla="*/ 3 h 316"/>
                <a:gd name="T36" fmla="*/ 1 w 94"/>
                <a:gd name="T37" fmla="*/ 3 h 316"/>
                <a:gd name="T38" fmla="*/ 1 w 94"/>
                <a:gd name="T39" fmla="*/ 3 h 316"/>
                <a:gd name="T40" fmla="*/ 1 w 94"/>
                <a:gd name="T41" fmla="*/ 2 h 316"/>
                <a:gd name="T42" fmla="*/ 1 w 94"/>
                <a:gd name="T43" fmla="*/ 2 h 316"/>
                <a:gd name="T44" fmla="*/ 1 w 94"/>
                <a:gd name="T45" fmla="*/ 2 h 316"/>
                <a:gd name="T46" fmla="*/ 1 w 94"/>
                <a:gd name="T47" fmla="*/ 2 h 316"/>
                <a:gd name="T48" fmla="*/ 1 w 94"/>
                <a:gd name="T49" fmla="*/ 2 h 316"/>
                <a:gd name="T50" fmla="*/ 1 w 94"/>
                <a:gd name="T51" fmla="*/ 2 h 316"/>
                <a:gd name="T52" fmla="*/ 1 w 94"/>
                <a:gd name="T53" fmla="*/ 2 h 316"/>
                <a:gd name="T54" fmla="*/ 1 w 94"/>
                <a:gd name="T55" fmla="*/ 2 h 316"/>
                <a:gd name="T56" fmla="*/ 1 w 94"/>
                <a:gd name="T57" fmla="*/ 2 h 316"/>
                <a:gd name="T58" fmla="*/ 1 w 94"/>
                <a:gd name="T59" fmla="*/ 2 h 316"/>
                <a:gd name="T60" fmla="*/ 1 w 94"/>
                <a:gd name="T61" fmla="*/ 2 h 316"/>
                <a:gd name="T62" fmla="*/ 1 w 94"/>
                <a:gd name="T63" fmla="*/ 1 h 316"/>
                <a:gd name="T64" fmla="*/ 1 w 94"/>
                <a:gd name="T65" fmla="*/ 1 h 316"/>
                <a:gd name="T66" fmla="*/ 1 w 94"/>
                <a:gd name="T67" fmla="*/ 1 h 316"/>
                <a:gd name="T68" fmla="*/ 1 w 94"/>
                <a:gd name="T69" fmla="*/ 1 h 316"/>
                <a:gd name="T70" fmla="*/ 1 w 94"/>
                <a:gd name="T71" fmla="*/ 1 h 316"/>
                <a:gd name="T72" fmla="*/ 1 w 94"/>
                <a:gd name="T73" fmla="*/ 1 h 316"/>
                <a:gd name="T74" fmla="*/ 1 w 94"/>
                <a:gd name="T75" fmla="*/ 1 h 316"/>
                <a:gd name="T76" fmla="*/ 1 w 94"/>
                <a:gd name="T77" fmla="*/ 1 h 316"/>
                <a:gd name="T78" fmla="*/ 1 w 94"/>
                <a:gd name="T79" fmla="*/ 1 h 316"/>
                <a:gd name="T80" fmla="*/ 1 w 94"/>
                <a:gd name="T81" fmla="*/ 1 h 316"/>
                <a:gd name="T82" fmla="*/ 1 w 94"/>
                <a:gd name="T83" fmla="*/ 1 h 316"/>
                <a:gd name="T84" fmla="*/ 1 w 94"/>
                <a:gd name="T85" fmla="*/ 1 h 316"/>
                <a:gd name="T86" fmla="*/ 1 w 94"/>
                <a:gd name="T87" fmla="*/ 1 h 316"/>
                <a:gd name="T88" fmla="*/ 1 w 94"/>
                <a:gd name="T89" fmla="*/ 1 h 316"/>
                <a:gd name="T90" fmla="*/ 1 w 94"/>
                <a:gd name="T91" fmla="*/ 1 h 316"/>
                <a:gd name="T92" fmla="*/ 1 w 94"/>
                <a:gd name="T93" fmla="*/ 1 h 316"/>
                <a:gd name="T94" fmla="*/ 1 w 94"/>
                <a:gd name="T95" fmla="*/ 1 h 316"/>
                <a:gd name="T96" fmla="*/ 1 w 94"/>
                <a:gd name="T97" fmla="*/ 1 h 316"/>
                <a:gd name="T98" fmla="*/ 1 w 94"/>
                <a:gd name="T99" fmla="*/ 1 h 316"/>
                <a:gd name="T100" fmla="*/ 1 w 94"/>
                <a:gd name="T101" fmla="*/ 1 h 316"/>
                <a:gd name="T102" fmla="*/ 1 w 94"/>
                <a:gd name="T103" fmla="*/ 1 h 316"/>
                <a:gd name="T104" fmla="*/ 1 w 94"/>
                <a:gd name="T105" fmla="*/ 1 h 316"/>
                <a:gd name="T106" fmla="*/ 1 w 94"/>
                <a:gd name="T107" fmla="*/ 1 h 316"/>
                <a:gd name="T108" fmla="*/ 1 w 94"/>
                <a:gd name="T109" fmla="*/ 1 h 316"/>
                <a:gd name="T110" fmla="*/ 1 w 94"/>
                <a:gd name="T111" fmla="*/ 1 h 316"/>
                <a:gd name="T112" fmla="*/ 1 w 94"/>
                <a:gd name="T113" fmla="*/ 1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"/>
                <a:gd name="T172" fmla="*/ 0 h 316"/>
                <a:gd name="T173" fmla="*/ 94 w 94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" h="316">
                  <a:moveTo>
                    <a:pt x="0" y="316"/>
                  </a:moveTo>
                  <a:lnTo>
                    <a:pt x="3" y="314"/>
                  </a:lnTo>
                  <a:lnTo>
                    <a:pt x="4" y="310"/>
                  </a:lnTo>
                  <a:lnTo>
                    <a:pt x="5" y="307"/>
                  </a:lnTo>
                  <a:lnTo>
                    <a:pt x="8" y="304"/>
                  </a:lnTo>
                  <a:lnTo>
                    <a:pt x="9" y="302"/>
                  </a:lnTo>
                  <a:lnTo>
                    <a:pt x="11" y="299"/>
                  </a:lnTo>
                  <a:lnTo>
                    <a:pt x="12" y="296"/>
                  </a:lnTo>
                  <a:lnTo>
                    <a:pt x="13" y="295"/>
                  </a:lnTo>
                  <a:lnTo>
                    <a:pt x="15" y="292"/>
                  </a:lnTo>
                  <a:lnTo>
                    <a:pt x="15" y="291"/>
                  </a:lnTo>
                  <a:lnTo>
                    <a:pt x="16" y="288"/>
                  </a:lnTo>
                  <a:lnTo>
                    <a:pt x="17" y="287"/>
                  </a:lnTo>
                  <a:lnTo>
                    <a:pt x="17" y="286"/>
                  </a:lnTo>
                  <a:lnTo>
                    <a:pt x="19" y="284"/>
                  </a:lnTo>
                  <a:lnTo>
                    <a:pt x="20" y="283"/>
                  </a:lnTo>
                  <a:lnTo>
                    <a:pt x="20" y="282"/>
                  </a:lnTo>
                  <a:lnTo>
                    <a:pt x="21" y="280"/>
                  </a:lnTo>
                  <a:lnTo>
                    <a:pt x="21" y="279"/>
                  </a:lnTo>
                  <a:lnTo>
                    <a:pt x="23" y="278"/>
                  </a:lnTo>
                  <a:lnTo>
                    <a:pt x="23" y="277"/>
                  </a:lnTo>
                  <a:lnTo>
                    <a:pt x="24" y="275"/>
                  </a:lnTo>
                  <a:lnTo>
                    <a:pt x="24" y="274"/>
                  </a:lnTo>
                  <a:lnTo>
                    <a:pt x="24" y="273"/>
                  </a:lnTo>
                  <a:lnTo>
                    <a:pt x="25" y="271"/>
                  </a:lnTo>
                  <a:lnTo>
                    <a:pt x="25" y="270"/>
                  </a:lnTo>
                  <a:lnTo>
                    <a:pt x="27" y="269"/>
                  </a:lnTo>
                  <a:lnTo>
                    <a:pt x="27" y="267"/>
                  </a:lnTo>
                  <a:lnTo>
                    <a:pt x="28" y="266"/>
                  </a:lnTo>
                  <a:lnTo>
                    <a:pt x="28" y="265"/>
                  </a:lnTo>
                  <a:lnTo>
                    <a:pt x="29" y="263"/>
                  </a:lnTo>
                  <a:lnTo>
                    <a:pt x="29" y="261"/>
                  </a:lnTo>
                  <a:lnTo>
                    <a:pt x="31" y="259"/>
                  </a:lnTo>
                  <a:lnTo>
                    <a:pt x="31" y="258"/>
                  </a:lnTo>
                  <a:lnTo>
                    <a:pt x="32" y="255"/>
                  </a:lnTo>
                  <a:lnTo>
                    <a:pt x="32" y="254"/>
                  </a:lnTo>
                  <a:lnTo>
                    <a:pt x="33" y="253"/>
                  </a:lnTo>
                  <a:lnTo>
                    <a:pt x="33" y="251"/>
                  </a:lnTo>
                  <a:lnTo>
                    <a:pt x="35" y="250"/>
                  </a:lnTo>
                  <a:lnTo>
                    <a:pt x="35" y="249"/>
                  </a:lnTo>
                  <a:lnTo>
                    <a:pt x="35" y="247"/>
                  </a:lnTo>
                  <a:lnTo>
                    <a:pt x="36" y="246"/>
                  </a:lnTo>
                  <a:lnTo>
                    <a:pt x="36" y="245"/>
                  </a:lnTo>
                  <a:lnTo>
                    <a:pt x="36" y="243"/>
                  </a:lnTo>
                  <a:lnTo>
                    <a:pt x="37" y="243"/>
                  </a:lnTo>
                  <a:lnTo>
                    <a:pt x="37" y="242"/>
                  </a:lnTo>
                  <a:lnTo>
                    <a:pt x="37" y="241"/>
                  </a:lnTo>
                  <a:lnTo>
                    <a:pt x="39" y="239"/>
                  </a:lnTo>
                  <a:lnTo>
                    <a:pt x="39" y="238"/>
                  </a:lnTo>
                  <a:lnTo>
                    <a:pt x="40" y="237"/>
                  </a:lnTo>
                  <a:lnTo>
                    <a:pt x="40" y="235"/>
                  </a:lnTo>
                  <a:lnTo>
                    <a:pt x="40" y="234"/>
                  </a:lnTo>
                  <a:lnTo>
                    <a:pt x="41" y="233"/>
                  </a:lnTo>
                  <a:lnTo>
                    <a:pt x="41" y="231"/>
                  </a:lnTo>
                  <a:lnTo>
                    <a:pt x="41" y="230"/>
                  </a:lnTo>
                  <a:lnTo>
                    <a:pt x="43" y="229"/>
                  </a:lnTo>
                  <a:lnTo>
                    <a:pt x="43" y="227"/>
                  </a:lnTo>
                  <a:lnTo>
                    <a:pt x="43" y="226"/>
                  </a:lnTo>
                  <a:lnTo>
                    <a:pt x="44" y="225"/>
                  </a:lnTo>
                  <a:lnTo>
                    <a:pt x="44" y="223"/>
                  </a:lnTo>
                  <a:lnTo>
                    <a:pt x="45" y="221"/>
                  </a:lnTo>
                  <a:lnTo>
                    <a:pt x="45" y="219"/>
                  </a:lnTo>
                  <a:lnTo>
                    <a:pt x="46" y="217"/>
                  </a:lnTo>
                  <a:lnTo>
                    <a:pt x="48" y="215"/>
                  </a:lnTo>
                  <a:lnTo>
                    <a:pt x="48" y="213"/>
                  </a:lnTo>
                  <a:lnTo>
                    <a:pt x="49" y="210"/>
                  </a:lnTo>
                  <a:lnTo>
                    <a:pt x="49" y="209"/>
                  </a:lnTo>
                  <a:lnTo>
                    <a:pt x="50" y="207"/>
                  </a:lnTo>
                  <a:lnTo>
                    <a:pt x="52" y="205"/>
                  </a:lnTo>
                  <a:lnTo>
                    <a:pt x="52" y="203"/>
                  </a:lnTo>
                  <a:lnTo>
                    <a:pt x="52" y="202"/>
                  </a:lnTo>
                  <a:lnTo>
                    <a:pt x="53" y="201"/>
                  </a:lnTo>
                  <a:lnTo>
                    <a:pt x="53" y="200"/>
                  </a:lnTo>
                  <a:lnTo>
                    <a:pt x="54" y="198"/>
                  </a:lnTo>
                  <a:lnTo>
                    <a:pt x="54" y="197"/>
                  </a:lnTo>
                  <a:lnTo>
                    <a:pt x="54" y="196"/>
                  </a:lnTo>
                  <a:lnTo>
                    <a:pt x="56" y="194"/>
                  </a:lnTo>
                  <a:lnTo>
                    <a:pt x="56" y="193"/>
                  </a:lnTo>
                  <a:lnTo>
                    <a:pt x="56" y="192"/>
                  </a:lnTo>
                  <a:lnTo>
                    <a:pt x="57" y="192"/>
                  </a:lnTo>
                  <a:lnTo>
                    <a:pt x="57" y="190"/>
                  </a:lnTo>
                  <a:lnTo>
                    <a:pt x="57" y="189"/>
                  </a:lnTo>
                  <a:lnTo>
                    <a:pt x="57" y="188"/>
                  </a:lnTo>
                  <a:lnTo>
                    <a:pt x="58" y="186"/>
                  </a:lnTo>
                  <a:lnTo>
                    <a:pt x="58" y="185"/>
                  </a:lnTo>
                  <a:lnTo>
                    <a:pt x="58" y="184"/>
                  </a:lnTo>
                  <a:lnTo>
                    <a:pt x="60" y="182"/>
                  </a:lnTo>
                  <a:lnTo>
                    <a:pt x="60" y="181"/>
                  </a:lnTo>
                  <a:lnTo>
                    <a:pt x="60" y="180"/>
                  </a:lnTo>
                  <a:lnTo>
                    <a:pt x="61" y="178"/>
                  </a:lnTo>
                  <a:lnTo>
                    <a:pt x="61" y="177"/>
                  </a:lnTo>
                  <a:lnTo>
                    <a:pt x="61" y="174"/>
                  </a:lnTo>
                  <a:lnTo>
                    <a:pt x="62" y="173"/>
                  </a:lnTo>
                  <a:lnTo>
                    <a:pt x="62" y="172"/>
                  </a:lnTo>
                  <a:lnTo>
                    <a:pt x="64" y="169"/>
                  </a:lnTo>
                  <a:lnTo>
                    <a:pt x="64" y="166"/>
                  </a:lnTo>
                  <a:lnTo>
                    <a:pt x="65" y="165"/>
                  </a:lnTo>
                  <a:lnTo>
                    <a:pt x="65" y="162"/>
                  </a:lnTo>
                  <a:lnTo>
                    <a:pt x="66" y="161"/>
                  </a:lnTo>
                  <a:lnTo>
                    <a:pt x="66" y="158"/>
                  </a:lnTo>
                  <a:lnTo>
                    <a:pt x="68" y="157"/>
                  </a:lnTo>
                  <a:lnTo>
                    <a:pt x="68" y="156"/>
                  </a:lnTo>
                  <a:lnTo>
                    <a:pt x="68" y="154"/>
                  </a:lnTo>
                  <a:lnTo>
                    <a:pt x="69" y="153"/>
                  </a:lnTo>
                  <a:lnTo>
                    <a:pt x="69" y="152"/>
                  </a:lnTo>
                  <a:lnTo>
                    <a:pt x="69" y="150"/>
                  </a:lnTo>
                  <a:lnTo>
                    <a:pt x="70" y="149"/>
                  </a:lnTo>
                  <a:lnTo>
                    <a:pt x="70" y="148"/>
                  </a:lnTo>
                  <a:lnTo>
                    <a:pt x="70" y="146"/>
                  </a:lnTo>
                  <a:lnTo>
                    <a:pt x="70" y="145"/>
                  </a:lnTo>
                  <a:lnTo>
                    <a:pt x="72" y="144"/>
                  </a:lnTo>
                  <a:lnTo>
                    <a:pt x="72" y="142"/>
                  </a:lnTo>
                  <a:lnTo>
                    <a:pt x="72" y="141"/>
                  </a:lnTo>
                  <a:lnTo>
                    <a:pt x="73" y="140"/>
                  </a:lnTo>
                  <a:lnTo>
                    <a:pt x="73" y="138"/>
                  </a:lnTo>
                  <a:lnTo>
                    <a:pt x="73" y="137"/>
                  </a:lnTo>
                  <a:lnTo>
                    <a:pt x="74" y="136"/>
                  </a:lnTo>
                  <a:lnTo>
                    <a:pt x="74" y="134"/>
                  </a:lnTo>
                  <a:lnTo>
                    <a:pt x="74" y="133"/>
                  </a:lnTo>
                  <a:lnTo>
                    <a:pt x="74" y="132"/>
                  </a:lnTo>
                  <a:lnTo>
                    <a:pt x="76" y="130"/>
                  </a:lnTo>
                  <a:lnTo>
                    <a:pt x="76" y="129"/>
                  </a:lnTo>
                  <a:lnTo>
                    <a:pt x="77" y="127"/>
                  </a:lnTo>
                  <a:lnTo>
                    <a:pt x="77" y="125"/>
                  </a:lnTo>
                  <a:lnTo>
                    <a:pt x="77" y="123"/>
                  </a:lnTo>
                  <a:lnTo>
                    <a:pt x="78" y="121"/>
                  </a:lnTo>
                  <a:lnTo>
                    <a:pt x="78" y="119"/>
                  </a:lnTo>
                  <a:lnTo>
                    <a:pt x="80" y="117"/>
                  </a:lnTo>
                  <a:lnTo>
                    <a:pt x="80" y="115"/>
                  </a:lnTo>
                  <a:lnTo>
                    <a:pt x="81" y="113"/>
                  </a:lnTo>
                  <a:lnTo>
                    <a:pt x="81" y="111"/>
                  </a:lnTo>
                  <a:lnTo>
                    <a:pt x="82" y="109"/>
                  </a:lnTo>
                  <a:lnTo>
                    <a:pt x="82" y="108"/>
                  </a:lnTo>
                  <a:lnTo>
                    <a:pt x="82" y="107"/>
                  </a:lnTo>
                  <a:lnTo>
                    <a:pt x="84" y="105"/>
                  </a:lnTo>
                  <a:lnTo>
                    <a:pt x="84" y="104"/>
                  </a:lnTo>
                  <a:lnTo>
                    <a:pt x="84" y="103"/>
                  </a:lnTo>
                  <a:lnTo>
                    <a:pt x="85" y="101"/>
                  </a:lnTo>
                  <a:lnTo>
                    <a:pt x="85" y="100"/>
                  </a:lnTo>
                  <a:lnTo>
                    <a:pt x="85" y="99"/>
                  </a:lnTo>
                  <a:lnTo>
                    <a:pt x="85" y="97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3"/>
                  </a:lnTo>
                  <a:lnTo>
                    <a:pt x="86" y="92"/>
                  </a:lnTo>
                  <a:lnTo>
                    <a:pt x="86" y="91"/>
                  </a:lnTo>
                  <a:lnTo>
                    <a:pt x="86" y="89"/>
                  </a:lnTo>
                  <a:lnTo>
                    <a:pt x="86" y="88"/>
                  </a:lnTo>
                  <a:lnTo>
                    <a:pt x="88" y="87"/>
                  </a:lnTo>
                  <a:lnTo>
                    <a:pt x="88" y="85"/>
                  </a:lnTo>
                  <a:lnTo>
                    <a:pt x="88" y="84"/>
                  </a:lnTo>
                  <a:lnTo>
                    <a:pt x="88" y="83"/>
                  </a:lnTo>
                  <a:lnTo>
                    <a:pt x="88" y="81"/>
                  </a:lnTo>
                  <a:lnTo>
                    <a:pt x="88" y="80"/>
                  </a:lnTo>
                  <a:lnTo>
                    <a:pt x="88" y="77"/>
                  </a:lnTo>
                  <a:lnTo>
                    <a:pt x="88" y="76"/>
                  </a:lnTo>
                  <a:lnTo>
                    <a:pt x="88" y="73"/>
                  </a:lnTo>
                  <a:lnTo>
                    <a:pt x="89" y="72"/>
                  </a:lnTo>
                  <a:lnTo>
                    <a:pt x="89" y="71"/>
                  </a:lnTo>
                  <a:lnTo>
                    <a:pt x="89" y="69"/>
                  </a:lnTo>
                  <a:lnTo>
                    <a:pt x="89" y="67"/>
                  </a:lnTo>
                  <a:lnTo>
                    <a:pt x="89" y="65"/>
                  </a:lnTo>
                  <a:lnTo>
                    <a:pt x="89" y="64"/>
                  </a:lnTo>
                  <a:lnTo>
                    <a:pt x="89" y="63"/>
                  </a:lnTo>
                  <a:lnTo>
                    <a:pt x="89" y="61"/>
                  </a:lnTo>
                  <a:lnTo>
                    <a:pt x="89" y="60"/>
                  </a:lnTo>
                  <a:lnTo>
                    <a:pt x="89" y="59"/>
                  </a:lnTo>
                  <a:lnTo>
                    <a:pt x="89" y="57"/>
                  </a:lnTo>
                  <a:lnTo>
                    <a:pt x="90" y="57"/>
                  </a:lnTo>
                  <a:lnTo>
                    <a:pt x="90" y="56"/>
                  </a:lnTo>
                  <a:lnTo>
                    <a:pt x="90" y="55"/>
                  </a:lnTo>
                  <a:lnTo>
                    <a:pt x="90" y="53"/>
                  </a:lnTo>
                  <a:lnTo>
                    <a:pt x="90" y="52"/>
                  </a:lnTo>
                  <a:lnTo>
                    <a:pt x="90" y="51"/>
                  </a:lnTo>
                  <a:lnTo>
                    <a:pt x="90" y="50"/>
                  </a:lnTo>
                  <a:lnTo>
                    <a:pt x="90" y="48"/>
                  </a:lnTo>
                  <a:lnTo>
                    <a:pt x="92" y="48"/>
                  </a:lnTo>
                  <a:lnTo>
                    <a:pt x="92" y="47"/>
                  </a:lnTo>
                  <a:lnTo>
                    <a:pt x="92" y="46"/>
                  </a:lnTo>
                  <a:lnTo>
                    <a:pt x="92" y="44"/>
                  </a:lnTo>
                  <a:lnTo>
                    <a:pt x="92" y="43"/>
                  </a:lnTo>
                  <a:lnTo>
                    <a:pt x="92" y="42"/>
                  </a:lnTo>
                  <a:lnTo>
                    <a:pt x="92" y="40"/>
                  </a:lnTo>
                  <a:lnTo>
                    <a:pt x="93" y="40"/>
                  </a:lnTo>
                  <a:lnTo>
                    <a:pt x="93" y="39"/>
                  </a:lnTo>
                  <a:lnTo>
                    <a:pt x="93" y="38"/>
                  </a:lnTo>
                  <a:lnTo>
                    <a:pt x="93" y="36"/>
                  </a:lnTo>
                  <a:lnTo>
                    <a:pt x="93" y="35"/>
                  </a:lnTo>
                  <a:lnTo>
                    <a:pt x="94" y="34"/>
                  </a:lnTo>
                  <a:lnTo>
                    <a:pt x="94" y="32"/>
                  </a:lnTo>
                  <a:lnTo>
                    <a:pt x="94" y="31"/>
                  </a:lnTo>
                  <a:lnTo>
                    <a:pt x="94" y="30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4" y="24"/>
                  </a:lnTo>
                  <a:lnTo>
                    <a:pt x="94" y="23"/>
                  </a:lnTo>
                  <a:lnTo>
                    <a:pt x="94" y="22"/>
                  </a:lnTo>
                  <a:lnTo>
                    <a:pt x="94" y="20"/>
                  </a:lnTo>
                  <a:lnTo>
                    <a:pt x="94" y="19"/>
                  </a:lnTo>
                  <a:lnTo>
                    <a:pt x="94" y="18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4" y="14"/>
                  </a:lnTo>
                  <a:lnTo>
                    <a:pt x="94" y="11"/>
                  </a:lnTo>
                  <a:lnTo>
                    <a:pt x="94" y="10"/>
                  </a:lnTo>
                  <a:lnTo>
                    <a:pt x="93" y="7"/>
                  </a:lnTo>
                  <a:lnTo>
                    <a:pt x="93" y="6"/>
                  </a:lnTo>
                  <a:lnTo>
                    <a:pt x="93" y="3"/>
                  </a:lnTo>
                  <a:lnTo>
                    <a:pt x="93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77" name="Freeform 16"/>
            <p:cNvSpPr>
              <a:spLocks/>
            </p:cNvSpPr>
            <p:nvPr/>
          </p:nvSpPr>
          <p:spPr bwMode="auto">
            <a:xfrm>
              <a:off x="3431" y="2619"/>
              <a:ext cx="213" cy="1"/>
            </a:xfrm>
            <a:custGeom>
              <a:avLst/>
              <a:gdLst>
                <a:gd name="T0" fmla="*/ 7 w 424"/>
                <a:gd name="T1" fmla="*/ 0 h 1"/>
                <a:gd name="T2" fmla="*/ 0 w 424"/>
                <a:gd name="T3" fmla="*/ 0 h 1"/>
                <a:gd name="T4" fmla="*/ 7 w 424"/>
                <a:gd name="T5" fmla="*/ 0 h 1"/>
                <a:gd name="T6" fmla="*/ 0 60000 65536"/>
                <a:gd name="T7" fmla="*/ 0 60000 65536"/>
                <a:gd name="T8" fmla="*/ 0 60000 65536"/>
                <a:gd name="T9" fmla="*/ 0 w 424"/>
                <a:gd name="T10" fmla="*/ 0 h 1"/>
                <a:gd name="T11" fmla="*/ 424 w 4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4" h="1">
                  <a:moveTo>
                    <a:pt x="424" y="0"/>
                  </a:moveTo>
                  <a:lnTo>
                    <a:pt x="0" y="0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78" name="Line 17"/>
            <p:cNvSpPr>
              <a:spLocks noChangeShapeType="1"/>
            </p:cNvSpPr>
            <p:nvPr/>
          </p:nvSpPr>
          <p:spPr bwMode="auto">
            <a:xfrm flipH="1">
              <a:off x="3431" y="2619"/>
              <a:ext cx="21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79" name="Freeform 18"/>
            <p:cNvSpPr>
              <a:spLocks/>
            </p:cNvSpPr>
            <p:nvPr/>
          </p:nvSpPr>
          <p:spPr bwMode="auto">
            <a:xfrm>
              <a:off x="2887" y="2712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80" name="Line 19"/>
            <p:cNvSpPr>
              <a:spLocks noChangeShapeType="1"/>
            </p:cNvSpPr>
            <p:nvPr/>
          </p:nvSpPr>
          <p:spPr bwMode="auto">
            <a:xfrm flipH="1">
              <a:off x="2887" y="2712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81" name="Freeform 20"/>
            <p:cNvSpPr>
              <a:spLocks/>
            </p:cNvSpPr>
            <p:nvPr/>
          </p:nvSpPr>
          <p:spPr bwMode="auto">
            <a:xfrm>
              <a:off x="2887" y="2526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82" name="Line 21"/>
            <p:cNvSpPr>
              <a:spLocks noChangeShapeType="1"/>
            </p:cNvSpPr>
            <p:nvPr/>
          </p:nvSpPr>
          <p:spPr bwMode="auto">
            <a:xfrm flipH="1">
              <a:off x="2887" y="2526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83" name="Rectangle 22"/>
            <p:cNvSpPr>
              <a:spLocks noChangeArrowheads="1"/>
            </p:cNvSpPr>
            <p:nvPr/>
          </p:nvSpPr>
          <p:spPr bwMode="auto">
            <a:xfrm>
              <a:off x="361" y="934"/>
              <a:ext cx="11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584" name="Rectangle 23"/>
            <p:cNvSpPr>
              <a:spLocks noChangeArrowheads="1"/>
            </p:cNvSpPr>
            <p:nvPr/>
          </p:nvSpPr>
          <p:spPr bwMode="auto">
            <a:xfrm>
              <a:off x="420" y="996"/>
              <a:ext cx="96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585" name="Rectangle 24"/>
            <p:cNvSpPr>
              <a:spLocks noChangeArrowheads="1"/>
            </p:cNvSpPr>
            <p:nvPr/>
          </p:nvSpPr>
          <p:spPr bwMode="auto">
            <a:xfrm>
              <a:off x="361" y="1123"/>
              <a:ext cx="11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586" name="Freeform 25"/>
            <p:cNvSpPr>
              <a:spLocks/>
            </p:cNvSpPr>
            <p:nvPr/>
          </p:nvSpPr>
          <p:spPr bwMode="auto">
            <a:xfrm>
              <a:off x="1094" y="1090"/>
              <a:ext cx="60" cy="60"/>
            </a:xfrm>
            <a:custGeom>
              <a:avLst/>
              <a:gdLst>
                <a:gd name="T0" fmla="*/ 1 w 119"/>
                <a:gd name="T1" fmla="*/ 0 h 121"/>
                <a:gd name="T2" fmla="*/ 1 w 119"/>
                <a:gd name="T3" fmla="*/ 0 h 121"/>
                <a:gd name="T4" fmla="*/ 1 w 119"/>
                <a:gd name="T5" fmla="*/ 0 h 121"/>
                <a:gd name="T6" fmla="*/ 1 w 119"/>
                <a:gd name="T7" fmla="*/ 0 h 121"/>
                <a:gd name="T8" fmla="*/ 1 w 119"/>
                <a:gd name="T9" fmla="*/ 0 h 121"/>
                <a:gd name="T10" fmla="*/ 1 w 119"/>
                <a:gd name="T11" fmla="*/ 0 h 121"/>
                <a:gd name="T12" fmla="*/ 1 w 119"/>
                <a:gd name="T13" fmla="*/ 0 h 121"/>
                <a:gd name="T14" fmla="*/ 1 w 119"/>
                <a:gd name="T15" fmla="*/ 0 h 121"/>
                <a:gd name="T16" fmla="*/ 1 w 119"/>
                <a:gd name="T17" fmla="*/ 0 h 121"/>
                <a:gd name="T18" fmla="*/ 0 w 119"/>
                <a:gd name="T19" fmla="*/ 0 h 121"/>
                <a:gd name="T20" fmla="*/ 0 w 119"/>
                <a:gd name="T21" fmla="*/ 0 h 121"/>
                <a:gd name="T22" fmla="*/ 0 w 119"/>
                <a:gd name="T23" fmla="*/ 1 h 121"/>
                <a:gd name="T24" fmla="*/ 1 w 119"/>
                <a:gd name="T25" fmla="*/ 1 h 121"/>
                <a:gd name="T26" fmla="*/ 1 w 119"/>
                <a:gd name="T27" fmla="*/ 1 h 121"/>
                <a:gd name="T28" fmla="*/ 1 w 119"/>
                <a:gd name="T29" fmla="*/ 1 h 121"/>
                <a:gd name="T30" fmla="*/ 1 w 119"/>
                <a:gd name="T31" fmla="*/ 1 h 121"/>
                <a:gd name="T32" fmla="*/ 1 w 119"/>
                <a:gd name="T33" fmla="*/ 1 h 121"/>
                <a:gd name="T34" fmla="*/ 1 w 119"/>
                <a:gd name="T35" fmla="*/ 1 h 121"/>
                <a:gd name="T36" fmla="*/ 1 w 119"/>
                <a:gd name="T37" fmla="*/ 1 h 121"/>
                <a:gd name="T38" fmla="*/ 1 w 119"/>
                <a:gd name="T39" fmla="*/ 1 h 121"/>
                <a:gd name="T40" fmla="*/ 1 w 119"/>
                <a:gd name="T41" fmla="*/ 1 h 121"/>
                <a:gd name="T42" fmla="*/ 1 w 119"/>
                <a:gd name="T43" fmla="*/ 1 h 121"/>
                <a:gd name="T44" fmla="*/ 2 w 119"/>
                <a:gd name="T45" fmla="*/ 1 h 121"/>
                <a:gd name="T46" fmla="*/ 2 w 119"/>
                <a:gd name="T47" fmla="*/ 1 h 121"/>
                <a:gd name="T48" fmla="*/ 2 w 119"/>
                <a:gd name="T49" fmla="*/ 1 h 121"/>
                <a:gd name="T50" fmla="*/ 2 w 119"/>
                <a:gd name="T51" fmla="*/ 1 h 121"/>
                <a:gd name="T52" fmla="*/ 2 w 119"/>
                <a:gd name="T53" fmla="*/ 1 h 121"/>
                <a:gd name="T54" fmla="*/ 2 w 119"/>
                <a:gd name="T55" fmla="*/ 1 h 121"/>
                <a:gd name="T56" fmla="*/ 2 w 119"/>
                <a:gd name="T57" fmla="*/ 1 h 121"/>
                <a:gd name="T58" fmla="*/ 2 w 119"/>
                <a:gd name="T59" fmla="*/ 1 h 121"/>
                <a:gd name="T60" fmla="*/ 2 w 119"/>
                <a:gd name="T61" fmla="*/ 1 h 121"/>
                <a:gd name="T62" fmla="*/ 2 w 119"/>
                <a:gd name="T63" fmla="*/ 1 h 121"/>
                <a:gd name="T64" fmla="*/ 2 w 119"/>
                <a:gd name="T65" fmla="*/ 0 h 121"/>
                <a:gd name="T66" fmla="*/ 2 w 119"/>
                <a:gd name="T67" fmla="*/ 0 h 121"/>
                <a:gd name="T68" fmla="*/ 2 w 119"/>
                <a:gd name="T69" fmla="*/ 0 h 121"/>
                <a:gd name="T70" fmla="*/ 2 w 119"/>
                <a:gd name="T71" fmla="*/ 0 h 121"/>
                <a:gd name="T72" fmla="*/ 2 w 119"/>
                <a:gd name="T73" fmla="*/ 0 h 121"/>
                <a:gd name="T74" fmla="*/ 2 w 119"/>
                <a:gd name="T75" fmla="*/ 0 h 121"/>
                <a:gd name="T76" fmla="*/ 2 w 119"/>
                <a:gd name="T77" fmla="*/ 0 h 121"/>
                <a:gd name="T78" fmla="*/ 2 w 119"/>
                <a:gd name="T79" fmla="*/ 0 h 121"/>
                <a:gd name="T80" fmla="*/ 2 w 119"/>
                <a:gd name="T81" fmla="*/ 0 h 121"/>
                <a:gd name="T82" fmla="*/ 2 w 119"/>
                <a:gd name="T83" fmla="*/ 0 h 121"/>
                <a:gd name="T84" fmla="*/ 2 w 119"/>
                <a:gd name="T85" fmla="*/ 0 h 121"/>
                <a:gd name="T86" fmla="*/ 1 w 119"/>
                <a:gd name="T87" fmla="*/ 0 h 1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"/>
                <a:gd name="T133" fmla="*/ 0 h 121"/>
                <a:gd name="T134" fmla="*/ 119 w 119"/>
                <a:gd name="T135" fmla="*/ 121 h 1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" h="121">
                  <a:moveTo>
                    <a:pt x="60" y="0"/>
                  </a:moveTo>
                  <a:lnTo>
                    <a:pt x="57" y="0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8" y="1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8" y="4"/>
                  </a:lnTo>
                  <a:lnTo>
                    <a:pt x="36" y="4"/>
                  </a:lnTo>
                  <a:lnTo>
                    <a:pt x="33" y="5"/>
                  </a:lnTo>
                  <a:lnTo>
                    <a:pt x="30" y="6"/>
                  </a:lnTo>
                  <a:lnTo>
                    <a:pt x="28" y="8"/>
                  </a:lnTo>
                  <a:lnTo>
                    <a:pt x="26" y="10"/>
                  </a:lnTo>
                  <a:lnTo>
                    <a:pt x="24" y="12"/>
                  </a:lnTo>
                  <a:lnTo>
                    <a:pt x="21" y="13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9" y="26"/>
                  </a:lnTo>
                  <a:lnTo>
                    <a:pt x="8" y="29"/>
                  </a:lnTo>
                  <a:lnTo>
                    <a:pt x="6" y="32"/>
                  </a:lnTo>
                  <a:lnTo>
                    <a:pt x="5" y="34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1" y="48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1" y="75"/>
                  </a:lnTo>
                  <a:lnTo>
                    <a:pt x="2" y="78"/>
                  </a:lnTo>
                  <a:lnTo>
                    <a:pt x="2" y="81"/>
                  </a:lnTo>
                  <a:lnTo>
                    <a:pt x="4" y="83"/>
                  </a:lnTo>
                  <a:lnTo>
                    <a:pt x="5" y="86"/>
                  </a:lnTo>
                  <a:lnTo>
                    <a:pt x="6" y="89"/>
                  </a:lnTo>
                  <a:lnTo>
                    <a:pt x="8" y="91"/>
                  </a:lnTo>
                  <a:lnTo>
                    <a:pt x="9" y="94"/>
                  </a:lnTo>
                  <a:lnTo>
                    <a:pt x="12" y="95"/>
                  </a:lnTo>
                  <a:lnTo>
                    <a:pt x="13" y="98"/>
                  </a:lnTo>
                  <a:lnTo>
                    <a:pt x="14" y="101"/>
                  </a:lnTo>
                  <a:lnTo>
                    <a:pt x="17" y="102"/>
                  </a:lnTo>
                  <a:lnTo>
                    <a:pt x="18" y="105"/>
                  </a:lnTo>
                  <a:lnTo>
                    <a:pt x="21" y="106"/>
                  </a:lnTo>
                  <a:lnTo>
                    <a:pt x="24" y="109"/>
                  </a:lnTo>
                  <a:lnTo>
                    <a:pt x="26" y="110"/>
                  </a:lnTo>
                  <a:lnTo>
                    <a:pt x="28" y="111"/>
                  </a:lnTo>
                  <a:lnTo>
                    <a:pt x="30" y="113"/>
                  </a:lnTo>
                  <a:lnTo>
                    <a:pt x="33" y="114"/>
                  </a:lnTo>
                  <a:lnTo>
                    <a:pt x="36" y="115"/>
                  </a:lnTo>
                  <a:lnTo>
                    <a:pt x="38" y="117"/>
                  </a:lnTo>
                  <a:lnTo>
                    <a:pt x="41" y="118"/>
                  </a:lnTo>
                  <a:lnTo>
                    <a:pt x="45" y="118"/>
                  </a:lnTo>
                  <a:lnTo>
                    <a:pt x="48" y="119"/>
                  </a:lnTo>
                  <a:lnTo>
                    <a:pt x="50" y="119"/>
                  </a:lnTo>
                  <a:lnTo>
                    <a:pt x="53" y="119"/>
                  </a:lnTo>
                  <a:lnTo>
                    <a:pt x="57" y="121"/>
                  </a:lnTo>
                  <a:lnTo>
                    <a:pt x="60" y="121"/>
                  </a:lnTo>
                  <a:lnTo>
                    <a:pt x="62" y="121"/>
                  </a:lnTo>
                  <a:lnTo>
                    <a:pt x="66" y="119"/>
                  </a:lnTo>
                  <a:lnTo>
                    <a:pt x="69" y="119"/>
                  </a:lnTo>
                  <a:lnTo>
                    <a:pt x="71" y="119"/>
                  </a:lnTo>
                  <a:lnTo>
                    <a:pt x="74" y="118"/>
                  </a:lnTo>
                  <a:lnTo>
                    <a:pt x="77" y="118"/>
                  </a:lnTo>
                  <a:lnTo>
                    <a:pt x="81" y="117"/>
                  </a:lnTo>
                  <a:lnTo>
                    <a:pt x="83" y="115"/>
                  </a:lnTo>
                  <a:lnTo>
                    <a:pt x="86" y="114"/>
                  </a:lnTo>
                  <a:lnTo>
                    <a:pt x="89" y="113"/>
                  </a:lnTo>
                  <a:lnTo>
                    <a:pt x="91" y="111"/>
                  </a:lnTo>
                  <a:lnTo>
                    <a:pt x="93" y="110"/>
                  </a:lnTo>
                  <a:lnTo>
                    <a:pt x="95" y="109"/>
                  </a:lnTo>
                  <a:lnTo>
                    <a:pt x="98" y="106"/>
                  </a:lnTo>
                  <a:lnTo>
                    <a:pt x="101" y="105"/>
                  </a:lnTo>
                  <a:lnTo>
                    <a:pt x="102" y="102"/>
                  </a:lnTo>
                  <a:lnTo>
                    <a:pt x="105" y="101"/>
                  </a:lnTo>
                  <a:lnTo>
                    <a:pt x="106" y="98"/>
                  </a:lnTo>
                  <a:lnTo>
                    <a:pt x="107" y="95"/>
                  </a:lnTo>
                  <a:lnTo>
                    <a:pt x="110" y="94"/>
                  </a:lnTo>
                  <a:lnTo>
                    <a:pt x="111" y="91"/>
                  </a:lnTo>
                  <a:lnTo>
                    <a:pt x="113" y="89"/>
                  </a:lnTo>
                  <a:lnTo>
                    <a:pt x="114" y="86"/>
                  </a:lnTo>
                  <a:lnTo>
                    <a:pt x="115" y="83"/>
                  </a:lnTo>
                  <a:lnTo>
                    <a:pt x="117" y="81"/>
                  </a:lnTo>
                  <a:lnTo>
                    <a:pt x="117" y="78"/>
                  </a:lnTo>
                  <a:lnTo>
                    <a:pt x="118" y="75"/>
                  </a:lnTo>
                  <a:lnTo>
                    <a:pt x="118" y="71"/>
                  </a:lnTo>
                  <a:lnTo>
                    <a:pt x="119" y="69"/>
                  </a:lnTo>
                  <a:lnTo>
                    <a:pt x="119" y="66"/>
                  </a:lnTo>
                  <a:lnTo>
                    <a:pt x="119" y="63"/>
                  </a:lnTo>
                  <a:lnTo>
                    <a:pt x="119" y="59"/>
                  </a:lnTo>
                  <a:lnTo>
                    <a:pt x="119" y="57"/>
                  </a:lnTo>
                  <a:lnTo>
                    <a:pt x="119" y="54"/>
                  </a:lnTo>
                  <a:lnTo>
                    <a:pt x="119" y="50"/>
                  </a:lnTo>
                  <a:lnTo>
                    <a:pt x="118" y="48"/>
                  </a:lnTo>
                  <a:lnTo>
                    <a:pt x="118" y="45"/>
                  </a:lnTo>
                  <a:lnTo>
                    <a:pt x="117" y="42"/>
                  </a:lnTo>
                  <a:lnTo>
                    <a:pt x="117" y="40"/>
                  </a:lnTo>
                  <a:lnTo>
                    <a:pt x="115" y="37"/>
                  </a:lnTo>
                  <a:lnTo>
                    <a:pt x="114" y="34"/>
                  </a:lnTo>
                  <a:lnTo>
                    <a:pt x="113" y="32"/>
                  </a:lnTo>
                  <a:lnTo>
                    <a:pt x="111" y="29"/>
                  </a:lnTo>
                  <a:lnTo>
                    <a:pt x="110" y="26"/>
                  </a:lnTo>
                  <a:lnTo>
                    <a:pt x="107" y="24"/>
                  </a:lnTo>
                  <a:lnTo>
                    <a:pt x="106" y="21"/>
                  </a:lnTo>
                  <a:lnTo>
                    <a:pt x="105" y="20"/>
                  </a:lnTo>
                  <a:lnTo>
                    <a:pt x="102" y="17"/>
                  </a:lnTo>
                  <a:lnTo>
                    <a:pt x="101" y="16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93" y="10"/>
                  </a:lnTo>
                  <a:lnTo>
                    <a:pt x="91" y="8"/>
                  </a:lnTo>
                  <a:lnTo>
                    <a:pt x="89" y="6"/>
                  </a:lnTo>
                  <a:lnTo>
                    <a:pt x="86" y="5"/>
                  </a:lnTo>
                  <a:lnTo>
                    <a:pt x="83" y="4"/>
                  </a:lnTo>
                  <a:lnTo>
                    <a:pt x="81" y="4"/>
                  </a:lnTo>
                  <a:lnTo>
                    <a:pt x="77" y="2"/>
                  </a:lnTo>
                  <a:lnTo>
                    <a:pt x="74" y="1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6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87" name="Line 26"/>
            <p:cNvSpPr>
              <a:spLocks noChangeShapeType="1"/>
            </p:cNvSpPr>
            <p:nvPr/>
          </p:nvSpPr>
          <p:spPr bwMode="auto">
            <a:xfrm flipH="1">
              <a:off x="2648" y="1305"/>
              <a:ext cx="23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88" name="Line 27"/>
            <p:cNvSpPr>
              <a:spLocks noChangeShapeType="1"/>
            </p:cNvSpPr>
            <p:nvPr/>
          </p:nvSpPr>
          <p:spPr bwMode="auto">
            <a:xfrm>
              <a:off x="2223" y="1305"/>
              <a:ext cx="23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89" name="Freeform 28"/>
            <p:cNvSpPr>
              <a:spLocks/>
            </p:cNvSpPr>
            <p:nvPr/>
          </p:nvSpPr>
          <p:spPr bwMode="auto">
            <a:xfrm>
              <a:off x="2423" y="1212"/>
              <a:ext cx="185" cy="186"/>
            </a:xfrm>
            <a:custGeom>
              <a:avLst/>
              <a:gdLst>
                <a:gd name="T0" fmla="*/ 5 w 372"/>
                <a:gd name="T1" fmla="*/ 3 h 372"/>
                <a:gd name="T2" fmla="*/ 0 w 372"/>
                <a:gd name="T3" fmla="*/ 6 h 372"/>
                <a:gd name="T4" fmla="*/ 0 w 372"/>
                <a:gd name="T5" fmla="*/ 0 h 372"/>
                <a:gd name="T6" fmla="*/ 5 w 372"/>
                <a:gd name="T7" fmla="*/ 3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2"/>
                <a:gd name="T13" fmla="*/ 0 h 372"/>
                <a:gd name="T14" fmla="*/ 372 w 372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2" h="372">
                  <a:moveTo>
                    <a:pt x="372" y="186"/>
                  </a:moveTo>
                  <a:lnTo>
                    <a:pt x="0" y="372"/>
                  </a:lnTo>
                  <a:lnTo>
                    <a:pt x="0" y="0"/>
                  </a:lnTo>
                  <a:lnTo>
                    <a:pt x="372" y="186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90" name="Freeform 29"/>
            <p:cNvSpPr>
              <a:spLocks/>
            </p:cNvSpPr>
            <p:nvPr/>
          </p:nvSpPr>
          <p:spPr bwMode="auto">
            <a:xfrm>
              <a:off x="2620" y="1277"/>
              <a:ext cx="60" cy="60"/>
            </a:xfrm>
            <a:custGeom>
              <a:avLst/>
              <a:gdLst>
                <a:gd name="T0" fmla="*/ 1 w 119"/>
                <a:gd name="T1" fmla="*/ 0 h 121"/>
                <a:gd name="T2" fmla="*/ 1 w 119"/>
                <a:gd name="T3" fmla="*/ 0 h 121"/>
                <a:gd name="T4" fmla="*/ 1 w 119"/>
                <a:gd name="T5" fmla="*/ 0 h 121"/>
                <a:gd name="T6" fmla="*/ 1 w 119"/>
                <a:gd name="T7" fmla="*/ 0 h 121"/>
                <a:gd name="T8" fmla="*/ 1 w 119"/>
                <a:gd name="T9" fmla="*/ 0 h 121"/>
                <a:gd name="T10" fmla="*/ 1 w 119"/>
                <a:gd name="T11" fmla="*/ 0 h 121"/>
                <a:gd name="T12" fmla="*/ 1 w 119"/>
                <a:gd name="T13" fmla="*/ 0 h 121"/>
                <a:gd name="T14" fmla="*/ 1 w 119"/>
                <a:gd name="T15" fmla="*/ 0 h 121"/>
                <a:gd name="T16" fmla="*/ 1 w 119"/>
                <a:gd name="T17" fmla="*/ 0 h 121"/>
                <a:gd name="T18" fmla="*/ 0 w 119"/>
                <a:gd name="T19" fmla="*/ 0 h 121"/>
                <a:gd name="T20" fmla="*/ 0 w 119"/>
                <a:gd name="T21" fmla="*/ 0 h 121"/>
                <a:gd name="T22" fmla="*/ 0 w 119"/>
                <a:gd name="T23" fmla="*/ 1 h 121"/>
                <a:gd name="T24" fmla="*/ 1 w 119"/>
                <a:gd name="T25" fmla="*/ 1 h 121"/>
                <a:gd name="T26" fmla="*/ 1 w 119"/>
                <a:gd name="T27" fmla="*/ 1 h 121"/>
                <a:gd name="T28" fmla="*/ 1 w 119"/>
                <a:gd name="T29" fmla="*/ 1 h 121"/>
                <a:gd name="T30" fmla="*/ 1 w 119"/>
                <a:gd name="T31" fmla="*/ 1 h 121"/>
                <a:gd name="T32" fmla="*/ 1 w 119"/>
                <a:gd name="T33" fmla="*/ 1 h 121"/>
                <a:gd name="T34" fmla="*/ 1 w 119"/>
                <a:gd name="T35" fmla="*/ 1 h 121"/>
                <a:gd name="T36" fmla="*/ 1 w 119"/>
                <a:gd name="T37" fmla="*/ 1 h 121"/>
                <a:gd name="T38" fmla="*/ 1 w 119"/>
                <a:gd name="T39" fmla="*/ 1 h 121"/>
                <a:gd name="T40" fmla="*/ 1 w 119"/>
                <a:gd name="T41" fmla="*/ 1 h 121"/>
                <a:gd name="T42" fmla="*/ 1 w 119"/>
                <a:gd name="T43" fmla="*/ 1 h 121"/>
                <a:gd name="T44" fmla="*/ 2 w 119"/>
                <a:gd name="T45" fmla="*/ 1 h 121"/>
                <a:gd name="T46" fmla="*/ 2 w 119"/>
                <a:gd name="T47" fmla="*/ 1 h 121"/>
                <a:gd name="T48" fmla="*/ 2 w 119"/>
                <a:gd name="T49" fmla="*/ 1 h 121"/>
                <a:gd name="T50" fmla="*/ 2 w 119"/>
                <a:gd name="T51" fmla="*/ 1 h 121"/>
                <a:gd name="T52" fmla="*/ 2 w 119"/>
                <a:gd name="T53" fmla="*/ 1 h 121"/>
                <a:gd name="T54" fmla="*/ 2 w 119"/>
                <a:gd name="T55" fmla="*/ 1 h 121"/>
                <a:gd name="T56" fmla="*/ 2 w 119"/>
                <a:gd name="T57" fmla="*/ 1 h 121"/>
                <a:gd name="T58" fmla="*/ 2 w 119"/>
                <a:gd name="T59" fmla="*/ 1 h 121"/>
                <a:gd name="T60" fmla="*/ 2 w 119"/>
                <a:gd name="T61" fmla="*/ 1 h 121"/>
                <a:gd name="T62" fmla="*/ 2 w 119"/>
                <a:gd name="T63" fmla="*/ 1 h 121"/>
                <a:gd name="T64" fmla="*/ 2 w 119"/>
                <a:gd name="T65" fmla="*/ 0 h 121"/>
                <a:gd name="T66" fmla="*/ 2 w 119"/>
                <a:gd name="T67" fmla="*/ 0 h 121"/>
                <a:gd name="T68" fmla="*/ 2 w 119"/>
                <a:gd name="T69" fmla="*/ 0 h 121"/>
                <a:gd name="T70" fmla="*/ 2 w 119"/>
                <a:gd name="T71" fmla="*/ 0 h 121"/>
                <a:gd name="T72" fmla="*/ 2 w 119"/>
                <a:gd name="T73" fmla="*/ 0 h 121"/>
                <a:gd name="T74" fmla="*/ 2 w 119"/>
                <a:gd name="T75" fmla="*/ 0 h 121"/>
                <a:gd name="T76" fmla="*/ 2 w 119"/>
                <a:gd name="T77" fmla="*/ 0 h 121"/>
                <a:gd name="T78" fmla="*/ 2 w 119"/>
                <a:gd name="T79" fmla="*/ 0 h 121"/>
                <a:gd name="T80" fmla="*/ 2 w 119"/>
                <a:gd name="T81" fmla="*/ 0 h 121"/>
                <a:gd name="T82" fmla="*/ 2 w 119"/>
                <a:gd name="T83" fmla="*/ 0 h 121"/>
                <a:gd name="T84" fmla="*/ 2 w 119"/>
                <a:gd name="T85" fmla="*/ 0 h 121"/>
                <a:gd name="T86" fmla="*/ 1 w 119"/>
                <a:gd name="T87" fmla="*/ 0 h 1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"/>
                <a:gd name="T133" fmla="*/ 0 h 121"/>
                <a:gd name="T134" fmla="*/ 119 w 119"/>
                <a:gd name="T135" fmla="*/ 121 h 1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" h="121">
                  <a:moveTo>
                    <a:pt x="59" y="0"/>
                  </a:moveTo>
                  <a:lnTo>
                    <a:pt x="57" y="0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1" y="3"/>
                  </a:lnTo>
                  <a:lnTo>
                    <a:pt x="38" y="4"/>
                  </a:lnTo>
                  <a:lnTo>
                    <a:pt x="35" y="4"/>
                  </a:lnTo>
                  <a:lnTo>
                    <a:pt x="33" y="5"/>
                  </a:lnTo>
                  <a:lnTo>
                    <a:pt x="30" y="7"/>
                  </a:lnTo>
                  <a:lnTo>
                    <a:pt x="28" y="8"/>
                  </a:lnTo>
                  <a:lnTo>
                    <a:pt x="26" y="11"/>
                  </a:lnTo>
                  <a:lnTo>
                    <a:pt x="24" y="12"/>
                  </a:lnTo>
                  <a:lnTo>
                    <a:pt x="21" y="13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9" y="26"/>
                  </a:lnTo>
                  <a:lnTo>
                    <a:pt x="8" y="29"/>
                  </a:lnTo>
                  <a:lnTo>
                    <a:pt x="6" y="32"/>
                  </a:lnTo>
                  <a:lnTo>
                    <a:pt x="5" y="34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1" y="48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1" y="76"/>
                  </a:lnTo>
                  <a:lnTo>
                    <a:pt x="2" y="78"/>
                  </a:lnTo>
                  <a:lnTo>
                    <a:pt x="2" y="81"/>
                  </a:lnTo>
                  <a:lnTo>
                    <a:pt x="4" y="84"/>
                  </a:lnTo>
                  <a:lnTo>
                    <a:pt x="5" y="86"/>
                  </a:lnTo>
                  <a:lnTo>
                    <a:pt x="6" y="89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12" y="96"/>
                  </a:lnTo>
                  <a:lnTo>
                    <a:pt x="13" y="98"/>
                  </a:lnTo>
                  <a:lnTo>
                    <a:pt x="14" y="101"/>
                  </a:lnTo>
                  <a:lnTo>
                    <a:pt x="17" y="102"/>
                  </a:lnTo>
                  <a:lnTo>
                    <a:pt x="18" y="105"/>
                  </a:lnTo>
                  <a:lnTo>
                    <a:pt x="21" y="106"/>
                  </a:lnTo>
                  <a:lnTo>
                    <a:pt x="24" y="109"/>
                  </a:lnTo>
                  <a:lnTo>
                    <a:pt x="26" y="110"/>
                  </a:lnTo>
                  <a:lnTo>
                    <a:pt x="28" y="111"/>
                  </a:lnTo>
                  <a:lnTo>
                    <a:pt x="30" y="113"/>
                  </a:lnTo>
                  <a:lnTo>
                    <a:pt x="33" y="114"/>
                  </a:lnTo>
                  <a:lnTo>
                    <a:pt x="35" y="115"/>
                  </a:lnTo>
                  <a:lnTo>
                    <a:pt x="38" y="117"/>
                  </a:lnTo>
                  <a:lnTo>
                    <a:pt x="41" y="118"/>
                  </a:lnTo>
                  <a:lnTo>
                    <a:pt x="45" y="118"/>
                  </a:lnTo>
                  <a:lnTo>
                    <a:pt x="47" y="119"/>
                  </a:lnTo>
                  <a:lnTo>
                    <a:pt x="50" y="119"/>
                  </a:lnTo>
                  <a:lnTo>
                    <a:pt x="53" y="119"/>
                  </a:lnTo>
                  <a:lnTo>
                    <a:pt x="57" y="121"/>
                  </a:lnTo>
                  <a:lnTo>
                    <a:pt x="59" y="121"/>
                  </a:lnTo>
                  <a:lnTo>
                    <a:pt x="62" y="121"/>
                  </a:lnTo>
                  <a:lnTo>
                    <a:pt x="66" y="119"/>
                  </a:lnTo>
                  <a:lnTo>
                    <a:pt x="69" y="119"/>
                  </a:lnTo>
                  <a:lnTo>
                    <a:pt x="71" y="119"/>
                  </a:lnTo>
                  <a:lnTo>
                    <a:pt x="74" y="118"/>
                  </a:lnTo>
                  <a:lnTo>
                    <a:pt x="77" y="118"/>
                  </a:lnTo>
                  <a:lnTo>
                    <a:pt x="81" y="117"/>
                  </a:lnTo>
                  <a:lnTo>
                    <a:pt x="83" y="115"/>
                  </a:lnTo>
                  <a:lnTo>
                    <a:pt x="86" y="114"/>
                  </a:lnTo>
                  <a:lnTo>
                    <a:pt x="89" y="113"/>
                  </a:lnTo>
                  <a:lnTo>
                    <a:pt x="91" y="111"/>
                  </a:lnTo>
                  <a:lnTo>
                    <a:pt x="93" y="110"/>
                  </a:lnTo>
                  <a:lnTo>
                    <a:pt x="95" y="109"/>
                  </a:lnTo>
                  <a:lnTo>
                    <a:pt x="98" y="106"/>
                  </a:lnTo>
                  <a:lnTo>
                    <a:pt x="101" y="105"/>
                  </a:lnTo>
                  <a:lnTo>
                    <a:pt x="102" y="102"/>
                  </a:lnTo>
                  <a:lnTo>
                    <a:pt x="104" y="101"/>
                  </a:lnTo>
                  <a:lnTo>
                    <a:pt x="106" y="98"/>
                  </a:lnTo>
                  <a:lnTo>
                    <a:pt x="107" y="96"/>
                  </a:lnTo>
                  <a:lnTo>
                    <a:pt x="110" y="94"/>
                  </a:lnTo>
                  <a:lnTo>
                    <a:pt x="111" y="92"/>
                  </a:lnTo>
                  <a:lnTo>
                    <a:pt x="112" y="89"/>
                  </a:lnTo>
                  <a:lnTo>
                    <a:pt x="114" y="86"/>
                  </a:lnTo>
                  <a:lnTo>
                    <a:pt x="115" y="84"/>
                  </a:lnTo>
                  <a:lnTo>
                    <a:pt x="116" y="81"/>
                  </a:lnTo>
                  <a:lnTo>
                    <a:pt x="116" y="78"/>
                  </a:lnTo>
                  <a:lnTo>
                    <a:pt x="118" y="76"/>
                  </a:lnTo>
                  <a:lnTo>
                    <a:pt x="118" y="72"/>
                  </a:lnTo>
                  <a:lnTo>
                    <a:pt x="119" y="69"/>
                  </a:lnTo>
                  <a:lnTo>
                    <a:pt x="119" y="66"/>
                  </a:lnTo>
                  <a:lnTo>
                    <a:pt x="119" y="64"/>
                  </a:lnTo>
                  <a:lnTo>
                    <a:pt x="119" y="60"/>
                  </a:lnTo>
                  <a:lnTo>
                    <a:pt x="119" y="57"/>
                  </a:lnTo>
                  <a:lnTo>
                    <a:pt x="119" y="54"/>
                  </a:lnTo>
                  <a:lnTo>
                    <a:pt x="119" y="50"/>
                  </a:lnTo>
                  <a:lnTo>
                    <a:pt x="118" y="48"/>
                  </a:lnTo>
                  <a:lnTo>
                    <a:pt x="118" y="45"/>
                  </a:lnTo>
                  <a:lnTo>
                    <a:pt x="116" y="42"/>
                  </a:lnTo>
                  <a:lnTo>
                    <a:pt x="116" y="40"/>
                  </a:lnTo>
                  <a:lnTo>
                    <a:pt x="115" y="37"/>
                  </a:lnTo>
                  <a:lnTo>
                    <a:pt x="114" y="34"/>
                  </a:lnTo>
                  <a:lnTo>
                    <a:pt x="112" y="32"/>
                  </a:lnTo>
                  <a:lnTo>
                    <a:pt x="111" y="29"/>
                  </a:lnTo>
                  <a:lnTo>
                    <a:pt x="110" y="26"/>
                  </a:lnTo>
                  <a:lnTo>
                    <a:pt x="107" y="24"/>
                  </a:lnTo>
                  <a:lnTo>
                    <a:pt x="106" y="21"/>
                  </a:lnTo>
                  <a:lnTo>
                    <a:pt x="104" y="20"/>
                  </a:lnTo>
                  <a:lnTo>
                    <a:pt x="102" y="17"/>
                  </a:lnTo>
                  <a:lnTo>
                    <a:pt x="101" y="16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93" y="11"/>
                  </a:lnTo>
                  <a:lnTo>
                    <a:pt x="91" y="8"/>
                  </a:lnTo>
                  <a:lnTo>
                    <a:pt x="89" y="7"/>
                  </a:lnTo>
                  <a:lnTo>
                    <a:pt x="86" y="5"/>
                  </a:lnTo>
                  <a:lnTo>
                    <a:pt x="83" y="4"/>
                  </a:lnTo>
                  <a:lnTo>
                    <a:pt x="81" y="4"/>
                  </a:lnTo>
                  <a:lnTo>
                    <a:pt x="77" y="3"/>
                  </a:lnTo>
                  <a:lnTo>
                    <a:pt x="74" y="1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9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91" name="Line 30"/>
            <p:cNvSpPr>
              <a:spLocks noChangeShapeType="1"/>
            </p:cNvSpPr>
            <p:nvPr/>
          </p:nvSpPr>
          <p:spPr bwMode="auto">
            <a:xfrm flipV="1">
              <a:off x="2887" y="920"/>
              <a:ext cx="1" cy="10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92" name="Line 31"/>
            <p:cNvSpPr>
              <a:spLocks noChangeShapeType="1"/>
            </p:cNvSpPr>
            <p:nvPr/>
          </p:nvSpPr>
          <p:spPr bwMode="auto">
            <a:xfrm>
              <a:off x="2887" y="1212"/>
              <a:ext cx="1" cy="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93" name="Line 32"/>
            <p:cNvSpPr>
              <a:spLocks noChangeShapeType="1"/>
            </p:cNvSpPr>
            <p:nvPr/>
          </p:nvSpPr>
          <p:spPr bwMode="auto">
            <a:xfrm>
              <a:off x="4573" y="1026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94" name="Line 33"/>
            <p:cNvSpPr>
              <a:spLocks noChangeShapeType="1"/>
            </p:cNvSpPr>
            <p:nvPr/>
          </p:nvSpPr>
          <p:spPr bwMode="auto">
            <a:xfrm>
              <a:off x="4573" y="1212"/>
              <a:ext cx="14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95" name="Line 34"/>
            <p:cNvSpPr>
              <a:spLocks noChangeShapeType="1"/>
            </p:cNvSpPr>
            <p:nvPr/>
          </p:nvSpPr>
          <p:spPr bwMode="auto">
            <a:xfrm flipH="1">
              <a:off x="5144" y="1119"/>
              <a:ext cx="185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96" name="Freeform 35"/>
            <p:cNvSpPr>
              <a:spLocks/>
            </p:cNvSpPr>
            <p:nvPr/>
          </p:nvSpPr>
          <p:spPr bwMode="auto">
            <a:xfrm>
              <a:off x="4750" y="956"/>
              <a:ext cx="397" cy="158"/>
            </a:xfrm>
            <a:custGeom>
              <a:avLst/>
              <a:gdLst>
                <a:gd name="T0" fmla="*/ 3 w 794"/>
                <a:gd name="T1" fmla="*/ 0 h 316"/>
                <a:gd name="T2" fmla="*/ 5 w 794"/>
                <a:gd name="T3" fmla="*/ 0 h 316"/>
                <a:gd name="T4" fmla="*/ 6 w 794"/>
                <a:gd name="T5" fmla="*/ 1 h 316"/>
                <a:gd name="T6" fmla="*/ 6 w 794"/>
                <a:gd name="T7" fmla="*/ 1 h 316"/>
                <a:gd name="T8" fmla="*/ 6 w 794"/>
                <a:gd name="T9" fmla="*/ 1 h 316"/>
                <a:gd name="T10" fmla="*/ 6 w 794"/>
                <a:gd name="T11" fmla="*/ 1 h 316"/>
                <a:gd name="T12" fmla="*/ 6 w 794"/>
                <a:gd name="T13" fmla="*/ 1 h 316"/>
                <a:gd name="T14" fmla="*/ 6 w 794"/>
                <a:gd name="T15" fmla="*/ 1 h 316"/>
                <a:gd name="T16" fmla="*/ 6 w 794"/>
                <a:gd name="T17" fmla="*/ 1 h 316"/>
                <a:gd name="T18" fmla="*/ 6 w 794"/>
                <a:gd name="T19" fmla="*/ 1 h 316"/>
                <a:gd name="T20" fmla="*/ 6 w 794"/>
                <a:gd name="T21" fmla="*/ 1 h 316"/>
                <a:gd name="T22" fmla="*/ 6 w 794"/>
                <a:gd name="T23" fmla="*/ 1 h 316"/>
                <a:gd name="T24" fmla="*/ 6 w 794"/>
                <a:gd name="T25" fmla="*/ 1 h 316"/>
                <a:gd name="T26" fmla="*/ 7 w 794"/>
                <a:gd name="T27" fmla="*/ 1 h 316"/>
                <a:gd name="T28" fmla="*/ 7 w 794"/>
                <a:gd name="T29" fmla="*/ 1 h 316"/>
                <a:gd name="T30" fmla="*/ 7 w 794"/>
                <a:gd name="T31" fmla="*/ 1 h 316"/>
                <a:gd name="T32" fmla="*/ 7 w 794"/>
                <a:gd name="T33" fmla="*/ 1 h 316"/>
                <a:gd name="T34" fmla="*/ 7 w 794"/>
                <a:gd name="T35" fmla="*/ 1 h 316"/>
                <a:gd name="T36" fmla="*/ 7 w 794"/>
                <a:gd name="T37" fmla="*/ 1 h 316"/>
                <a:gd name="T38" fmla="*/ 9 w 794"/>
                <a:gd name="T39" fmla="*/ 1 h 316"/>
                <a:gd name="T40" fmla="*/ 9 w 794"/>
                <a:gd name="T41" fmla="*/ 1 h 316"/>
                <a:gd name="T42" fmla="*/ 9 w 794"/>
                <a:gd name="T43" fmla="*/ 1 h 316"/>
                <a:gd name="T44" fmla="*/ 9 w 794"/>
                <a:gd name="T45" fmla="*/ 1 h 316"/>
                <a:gd name="T46" fmla="*/ 9 w 794"/>
                <a:gd name="T47" fmla="*/ 1 h 316"/>
                <a:gd name="T48" fmla="*/ 9 w 794"/>
                <a:gd name="T49" fmla="*/ 1 h 316"/>
                <a:gd name="T50" fmla="*/ 9 w 794"/>
                <a:gd name="T51" fmla="*/ 1 h 316"/>
                <a:gd name="T52" fmla="*/ 9 w 794"/>
                <a:gd name="T53" fmla="*/ 1 h 316"/>
                <a:gd name="T54" fmla="*/ 10 w 794"/>
                <a:gd name="T55" fmla="*/ 1 h 316"/>
                <a:gd name="T56" fmla="*/ 10 w 794"/>
                <a:gd name="T57" fmla="*/ 1 h 316"/>
                <a:gd name="T58" fmla="*/ 10 w 794"/>
                <a:gd name="T59" fmla="*/ 1 h 316"/>
                <a:gd name="T60" fmla="*/ 10 w 794"/>
                <a:gd name="T61" fmla="*/ 1 h 316"/>
                <a:gd name="T62" fmla="*/ 10 w 794"/>
                <a:gd name="T63" fmla="*/ 1 h 316"/>
                <a:gd name="T64" fmla="*/ 10 w 794"/>
                <a:gd name="T65" fmla="*/ 1 h 316"/>
                <a:gd name="T66" fmla="*/ 10 w 794"/>
                <a:gd name="T67" fmla="*/ 1 h 316"/>
                <a:gd name="T68" fmla="*/ 10 w 794"/>
                <a:gd name="T69" fmla="*/ 1 h 316"/>
                <a:gd name="T70" fmla="*/ 10 w 794"/>
                <a:gd name="T71" fmla="*/ 1 h 316"/>
                <a:gd name="T72" fmla="*/ 10 w 794"/>
                <a:gd name="T73" fmla="*/ 1 h 316"/>
                <a:gd name="T74" fmla="*/ 11 w 794"/>
                <a:gd name="T75" fmla="*/ 1 h 316"/>
                <a:gd name="T76" fmla="*/ 11 w 794"/>
                <a:gd name="T77" fmla="*/ 2 h 316"/>
                <a:gd name="T78" fmla="*/ 11 w 794"/>
                <a:gd name="T79" fmla="*/ 2 h 316"/>
                <a:gd name="T80" fmla="*/ 11 w 794"/>
                <a:gd name="T81" fmla="*/ 2 h 316"/>
                <a:gd name="T82" fmla="*/ 11 w 794"/>
                <a:gd name="T83" fmla="*/ 2 h 316"/>
                <a:gd name="T84" fmla="*/ 11 w 794"/>
                <a:gd name="T85" fmla="*/ 2 h 316"/>
                <a:gd name="T86" fmla="*/ 11 w 794"/>
                <a:gd name="T87" fmla="*/ 2 h 316"/>
                <a:gd name="T88" fmla="*/ 11 w 794"/>
                <a:gd name="T89" fmla="*/ 2 h 316"/>
                <a:gd name="T90" fmla="*/ 11 w 794"/>
                <a:gd name="T91" fmla="*/ 2 h 316"/>
                <a:gd name="T92" fmla="*/ 11 w 794"/>
                <a:gd name="T93" fmla="*/ 2 h 316"/>
                <a:gd name="T94" fmla="*/ 12 w 794"/>
                <a:gd name="T95" fmla="*/ 2 h 316"/>
                <a:gd name="T96" fmla="*/ 12 w 794"/>
                <a:gd name="T97" fmla="*/ 3 h 316"/>
                <a:gd name="T98" fmla="*/ 12 w 794"/>
                <a:gd name="T99" fmla="*/ 3 h 316"/>
                <a:gd name="T100" fmla="*/ 12 w 794"/>
                <a:gd name="T101" fmla="*/ 3 h 316"/>
                <a:gd name="T102" fmla="*/ 12 w 794"/>
                <a:gd name="T103" fmla="*/ 3 h 316"/>
                <a:gd name="T104" fmla="*/ 12 w 794"/>
                <a:gd name="T105" fmla="*/ 3 h 316"/>
                <a:gd name="T106" fmla="*/ 12 w 794"/>
                <a:gd name="T107" fmla="*/ 3 h 316"/>
                <a:gd name="T108" fmla="*/ 12 w 794"/>
                <a:gd name="T109" fmla="*/ 3 h 316"/>
                <a:gd name="T110" fmla="*/ 12 w 794"/>
                <a:gd name="T111" fmla="*/ 5 h 316"/>
                <a:gd name="T112" fmla="*/ 12 w 794"/>
                <a:gd name="T113" fmla="*/ 5 h 316"/>
                <a:gd name="T114" fmla="*/ 12 w 794"/>
                <a:gd name="T115" fmla="*/ 5 h 316"/>
                <a:gd name="T116" fmla="*/ 12 w 794"/>
                <a:gd name="T117" fmla="*/ 5 h 316"/>
                <a:gd name="T118" fmla="*/ 12 w 794"/>
                <a:gd name="T119" fmla="*/ 5 h 316"/>
                <a:gd name="T120" fmla="*/ 12 w 794"/>
                <a:gd name="T121" fmla="*/ 5 h 3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4"/>
                <a:gd name="T184" fmla="*/ 0 h 316"/>
                <a:gd name="T185" fmla="*/ 794 w 794"/>
                <a:gd name="T186" fmla="*/ 316 h 31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4" h="316">
                  <a:moveTo>
                    <a:pt x="0" y="0"/>
                  </a:moveTo>
                  <a:lnTo>
                    <a:pt x="31" y="0"/>
                  </a:lnTo>
                  <a:lnTo>
                    <a:pt x="60" y="0"/>
                  </a:lnTo>
                  <a:lnTo>
                    <a:pt x="86" y="0"/>
                  </a:lnTo>
                  <a:lnTo>
                    <a:pt x="110" y="0"/>
                  </a:lnTo>
                  <a:lnTo>
                    <a:pt x="134" y="0"/>
                  </a:lnTo>
                  <a:lnTo>
                    <a:pt x="155" y="0"/>
                  </a:lnTo>
                  <a:lnTo>
                    <a:pt x="175" y="0"/>
                  </a:lnTo>
                  <a:lnTo>
                    <a:pt x="194" y="0"/>
                  </a:lnTo>
                  <a:lnTo>
                    <a:pt x="211" y="0"/>
                  </a:lnTo>
                  <a:lnTo>
                    <a:pt x="227" y="0"/>
                  </a:lnTo>
                  <a:lnTo>
                    <a:pt x="242" y="0"/>
                  </a:lnTo>
                  <a:lnTo>
                    <a:pt x="253" y="0"/>
                  </a:lnTo>
                  <a:lnTo>
                    <a:pt x="265" y="0"/>
                  </a:lnTo>
                  <a:lnTo>
                    <a:pt x="277" y="0"/>
                  </a:lnTo>
                  <a:lnTo>
                    <a:pt x="287" y="0"/>
                  </a:lnTo>
                  <a:lnTo>
                    <a:pt x="296" y="0"/>
                  </a:lnTo>
                  <a:lnTo>
                    <a:pt x="304" y="0"/>
                  </a:lnTo>
                  <a:lnTo>
                    <a:pt x="311" y="2"/>
                  </a:lnTo>
                  <a:lnTo>
                    <a:pt x="317" y="2"/>
                  </a:lnTo>
                  <a:lnTo>
                    <a:pt x="323" y="2"/>
                  </a:lnTo>
                  <a:lnTo>
                    <a:pt x="328" y="2"/>
                  </a:lnTo>
                  <a:lnTo>
                    <a:pt x="332" y="2"/>
                  </a:lnTo>
                  <a:lnTo>
                    <a:pt x="336" y="2"/>
                  </a:lnTo>
                  <a:lnTo>
                    <a:pt x="340" y="2"/>
                  </a:lnTo>
                  <a:lnTo>
                    <a:pt x="342" y="2"/>
                  </a:lnTo>
                  <a:lnTo>
                    <a:pt x="345" y="2"/>
                  </a:lnTo>
                  <a:lnTo>
                    <a:pt x="348" y="2"/>
                  </a:lnTo>
                  <a:lnTo>
                    <a:pt x="349" y="2"/>
                  </a:lnTo>
                  <a:lnTo>
                    <a:pt x="352" y="2"/>
                  </a:lnTo>
                  <a:lnTo>
                    <a:pt x="354" y="2"/>
                  </a:lnTo>
                  <a:lnTo>
                    <a:pt x="356" y="2"/>
                  </a:lnTo>
                  <a:lnTo>
                    <a:pt x="358" y="2"/>
                  </a:lnTo>
                  <a:lnTo>
                    <a:pt x="361" y="3"/>
                  </a:lnTo>
                  <a:lnTo>
                    <a:pt x="362" y="3"/>
                  </a:lnTo>
                  <a:lnTo>
                    <a:pt x="365" y="3"/>
                  </a:lnTo>
                  <a:lnTo>
                    <a:pt x="366" y="3"/>
                  </a:lnTo>
                  <a:lnTo>
                    <a:pt x="368" y="3"/>
                  </a:lnTo>
                  <a:lnTo>
                    <a:pt x="369" y="3"/>
                  </a:lnTo>
                  <a:lnTo>
                    <a:pt x="372" y="3"/>
                  </a:lnTo>
                  <a:lnTo>
                    <a:pt x="373" y="3"/>
                  </a:lnTo>
                  <a:lnTo>
                    <a:pt x="374" y="3"/>
                  </a:lnTo>
                  <a:lnTo>
                    <a:pt x="376" y="4"/>
                  </a:lnTo>
                  <a:lnTo>
                    <a:pt x="377" y="4"/>
                  </a:lnTo>
                  <a:lnTo>
                    <a:pt x="378" y="4"/>
                  </a:lnTo>
                  <a:lnTo>
                    <a:pt x="380" y="4"/>
                  </a:lnTo>
                  <a:lnTo>
                    <a:pt x="381" y="4"/>
                  </a:lnTo>
                  <a:lnTo>
                    <a:pt x="382" y="4"/>
                  </a:lnTo>
                  <a:lnTo>
                    <a:pt x="384" y="4"/>
                  </a:lnTo>
                  <a:lnTo>
                    <a:pt x="385" y="4"/>
                  </a:lnTo>
                  <a:lnTo>
                    <a:pt x="386" y="4"/>
                  </a:lnTo>
                  <a:lnTo>
                    <a:pt x="388" y="6"/>
                  </a:lnTo>
                  <a:lnTo>
                    <a:pt x="389" y="6"/>
                  </a:lnTo>
                  <a:lnTo>
                    <a:pt x="390" y="6"/>
                  </a:lnTo>
                  <a:lnTo>
                    <a:pt x="392" y="6"/>
                  </a:lnTo>
                  <a:lnTo>
                    <a:pt x="393" y="6"/>
                  </a:lnTo>
                  <a:lnTo>
                    <a:pt x="394" y="6"/>
                  </a:lnTo>
                  <a:lnTo>
                    <a:pt x="396" y="6"/>
                  </a:lnTo>
                  <a:lnTo>
                    <a:pt x="398" y="7"/>
                  </a:lnTo>
                  <a:lnTo>
                    <a:pt x="400" y="7"/>
                  </a:lnTo>
                  <a:lnTo>
                    <a:pt x="401" y="7"/>
                  </a:lnTo>
                  <a:lnTo>
                    <a:pt x="403" y="7"/>
                  </a:lnTo>
                  <a:lnTo>
                    <a:pt x="405" y="7"/>
                  </a:lnTo>
                  <a:lnTo>
                    <a:pt x="407" y="8"/>
                  </a:lnTo>
                  <a:lnTo>
                    <a:pt x="410" y="8"/>
                  </a:lnTo>
                  <a:lnTo>
                    <a:pt x="411" y="8"/>
                  </a:lnTo>
                  <a:lnTo>
                    <a:pt x="413" y="8"/>
                  </a:lnTo>
                  <a:lnTo>
                    <a:pt x="415" y="8"/>
                  </a:lnTo>
                  <a:lnTo>
                    <a:pt x="417" y="10"/>
                  </a:lnTo>
                  <a:lnTo>
                    <a:pt x="418" y="10"/>
                  </a:lnTo>
                  <a:lnTo>
                    <a:pt x="419" y="10"/>
                  </a:lnTo>
                  <a:lnTo>
                    <a:pt x="421" y="10"/>
                  </a:lnTo>
                  <a:lnTo>
                    <a:pt x="422" y="10"/>
                  </a:lnTo>
                  <a:lnTo>
                    <a:pt x="423" y="10"/>
                  </a:lnTo>
                  <a:lnTo>
                    <a:pt x="425" y="11"/>
                  </a:lnTo>
                  <a:lnTo>
                    <a:pt x="426" y="11"/>
                  </a:lnTo>
                  <a:lnTo>
                    <a:pt x="427" y="11"/>
                  </a:lnTo>
                  <a:lnTo>
                    <a:pt x="429" y="11"/>
                  </a:lnTo>
                  <a:lnTo>
                    <a:pt x="430" y="12"/>
                  </a:lnTo>
                  <a:lnTo>
                    <a:pt x="431" y="12"/>
                  </a:lnTo>
                  <a:lnTo>
                    <a:pt x="433" y="12"/>
                  </a:lnTo>
                  <a:lnTo>
                    <a:pt x="434" y="12"/>
                  </a:lnTo>
                  <a:lnTo>
                    <a:pt x="435" y="14"/>
                  </a:lnTo>
                  <a:lnTo>
                    <a:pt x="437" y="14"/>
                  </a:lnTo>
                  <a:lnTo>
                    <a:pt x="438" y="14"/>
                  </a:lnTo>
                  <a:lnTo>
                    <a:pt x="439" y="14"/>
                  </a:lnTo>
                  <a:lnTo>
                    <a:pt x="441" y="15"/>
                  </a:lnTo>
                  <a:lnTo>
                    <a:pt x="443" y="15"/>
                  </a:lnTo>
                  <a:lnTo>
                    <a:pt x="445" y="16"/>
                  </a:lnTo>
                  <a:lnTo>
                    <a:pt x="446" y="16"/>
                  </a:lnTo>
                  <a:lnTo>
                    <a:pt x="449" y="18"/>
                  </a:lnTo>
                  <a:lnTo>
                    <a:pt x="451" y="18"/>
                  </a:lnTo>
                  <a:lnTo>
                    <a:pt x="453" y="19"/>
                  </a:lnTo>
                  <a:lnTo>
                    <a:pt x="455" y="19"/>
                  </a:lnTo>
                  <a:lnTo>
                    <a:pt x="458" y="20"/>
                  </a:lnTo>
                  <a:lnTo>
                    <a:pt x="461" y="20"/>
                  </a:lnTo>
                  <a:lnTo>
                    <a:pt x="462" y="22"/>
                  </a:lnTo>
                  <a:lnTo>
                    <a:pt x="465" y="22"/>
                  </a:lnTo>
                  <a:lnTo>
                    <a:pt x="466" y="23"/>
                  </a:lnTo>
                  <a:lnTo>
                    <a:pt x="467" y="23"/>
                  </a:lnTo>
                  <a:lnTo>
                    <a:pt x="470" y="23"/>
                  </a:lnTo>
                  <a:lnTo>
                    <a:pt x="471" y="24"/>
                  </a:lnTo>
                  <a:lnTo>
                    <a:pt x="473" y="24"/>
                  </a:lnTo>
                  <a:lnTo>
                    <a:pt x="474" y="26"/>
                  </a:lnTo>
                  <a:lnTo>
                    <a:pt x="475" y="26"/>
                  </a:lnTo>
                  <a:lnTo>
                    <a:pt x="476" y="26"/>
                  </a:lnTo>
                  <a:lnTo>
                    <a:pt x="478" y="27"/>
                  </a:lnTo>
                  <a:lnTo>
                    <a:pt x="479" y="27"/>
                  </a:lnTo>
                  <a:lnTo>
                    <a:pt x="480" y="27"/>
                  </a:lnTo>
                  <a:lnTo>
                    <a:pt x="482" y="28"/>
                  </a:lnTo>
                  <a:lnTo>
                    <a:pt x="483" y="28"/>
                  </a:lnTo>
                  <a:lnTo>
                    <a:pt x="484" y="28"/>
                  </a:lnTo>
                  <a:lnTo>
                    <a:pt x="484" y="30"/>
                  </a:lnTo>
                  <a:lnTo>
                    <a:pt x="486" y="30"/>
                  </a:lnTo>
                  <a:lnTo>
                    <a:pt x="487" y="31"/>
                  </a:lnTo>
                  <a:lnTo>
                    <a:pt x="488" y="31"/>
                  </a:lnTo>
                  <a:lnTo>
                    <a:pt x="490" y="31"/>
                  </a:lnTo>
                  <a:lnTo>
                    <a:pt x="491" y="32"/>
                  </a:lnTo>
                  <a:lnTo>
                    <a:pt x="492" y="32"/>
                  </a:lnTo>
                  <a:lnTo>
                    <a:pt x="494" y="34"/>
                  </a:lnTo>
                  <a:lnTo>
                    <a:pt x="495" y="35"/>
                  </a:lnTo>
                  <a:lnTo>
                    <a:pt x="498" y="35"/>
                  </a:lnTo>
                  <a:lnTo>
                    <a:pt x="499" y="36"/>
                  </a:lnTo>
                  <a:lnTo>
                    <a:pt x="500" y="38"/>
                  </a:lnTo>
                  <a:lnTo>
                    <a:pt x="503" y="38"/>
                  </a:lnTo>
                  <a:lnTo>
                    <a:pt x="504" y="39"/>
                  </a:lnTo>
                  <a:lnTo>
                    <a:pt x="507" y="40"/>
                  </a:lnTo>
                  <a:lnTo>
                    <a:pt x="510" y="42"/>
                  </a:lnTo>
                  <a:lnTo>
                    <a:pt x="511" y="42"/>
                  </a:lnTo>
                  <a:lnTo>
                    <a:pt x="512" y="43"/>
                  </a:lnTo>
                  <a:lnTo>
                    <a:pt x="515" y="44"/>
                  </a:lnTo>
                  <a:lnTo>
                    <a:pt x="516" y="44"/>
                  </a:lnTo>
                  <a:lnTo>
                    <a:pt x="518" y="46"/>
                  </a:lnTo>
                  <a:lnTo>
                    <a:pt x="519" y="46"/>
                  </a:lnTo>
                  <a:lnTo>
                    <a:pt x="520" y="47"/>
                  </a:lnTo>
                  <a:lnTo>
                    <a:pt x="522" y="47"/>
                  </a:lnTo>
                  <a:lnTo>
                    <a:pt x="523" y="48"/>
                  </a:lnTo>
                  <a:lnTo>
                    <a:pt x="524" y="48"/>
                  </a:lnTo>
                  <a:lnTo>
                    <a:pt x="524" y="50"/>
                  </a:lnTo>
                  <a:lnTo>
                    <a:pt x="526" y="50"/>
                  </a:lnTo>
                  <a:lnTo>
                    <a:pt x="527" y="50"/>
                  </a:lnTo>
                  <a:lnTo>
                    <a:pt x="528" y="51"/>
                  </a:lnTo>
                  <a:lnTo>
                    <a:pt x="530" y="51"/>
                  </a:lnTo>
                  <a:lnTo>
                    <a:pt x="530" y="52"/>
                  </a:lnTo>
                  <a:lnTo>
                    <a:pt x="531" y="52"/>
                  </a:lnTo>
                  <a:lnTo>
                    <a:pt x="532" y="54"/>
                  </a:lnTo>
                  <a:lnTo>
                    <a:pt x="534" y="54"/>
                  </a:lnTo>
                  <a:lnTo>
                    <a:pt x="535" y="54"/>
                  </a:lnTo>
                  <a:lnTo>
                    <a:pt x="535" y="55"/>
                  </a:lnTo>
                  <a:lnTo>
                    <a:pt x="536" y="55"/>
                  </a:lnTo>
                  <a:lnTo>
                    <a:pt x="538" y="56"/>
                  </a:lnTo>
                  <a:lnTo>
                    <a:pt x="539" y="56"/>
                  </a:lnTo>
                  <a:lnTo>
                    <a:pt x="540" y="58"/>
                  </a:lnTo>
                  <a:lnTo>
                    <a:pt x="542" y="59"/>
                  </a:lnTo>
                  <a:lnTo>
                    <a:pt x="544" y="59"/>
                  </a:lnTo>
                  <a:lnTo>
                    <a:pt x="546" y="60"/>
                  </a:lnTo>
                  <a:lnTo>
                    <a:pt x="547" y="62"/>
                  </a:lnTo>
                  <a:lnTo>
                    <a:pt x="549" y="62"/>
                  </a:lnTo>
                  <a:lnTo>
                    <a:pt x="551" y="63"/>
                  </a:lnTo>
                  <a:lnTo>
                    <a:pt x="552" y="64"/>
                  </a:lnTo>
                  <a:lnTo>
                    <a:pt x="555" y="66"/>
                  </a:lnTo>
                  <a:lnTo>
                    <a:pt x="556" y="66"/>
                  </a:lnTo>
                  <a:lnTo>
                    <a:pt x="557" y="67"/>
                  </a:lnTo>
                  <a:lnTo>
                    <a:pt x="559" y="68"/>
                  </a:lnTo>
                  <a:lnTo>
                    <a:pt x="560" y="68"/>
                  </a:lnTo>
                  <a:lnTo>
                    <a:pt x="561" y="69"/>
                  </a:lnTo>
                  <a:lnTo>
                    <a:pt x="563" y="69"/>
                  </a:lnTo>
                  <a:lnTo>
                    <a:pt x="564" y="71"/>
                  </a:lnTo>
                  <a:lnTo>
                    <a:pt x="565" y="72"/>
                  </a:lnTo>
                  <a:lnTo>
                    <a:pt x="567" y="72"/>
                  </a:lnTo>
                  <a:lnTo>
                    <a:pt x="568" y="72"/>
                  </a:lnTo>
                  <a:lnTo>
                    <a:pt x="568" y="73"/>
                  </a:lnTo>
                  <a:lnTo>
                    <a:pt x="569" y="73"/>
                  </a:lnTo>
                  <a:lnTo>
                    <a:pt x="571" y="75"/>
                  </a:lnTo>
                  <a:lnTo>
                    <a:pt x="572" y="75"/>
                  </a:lnTo>
                  <a:lnTo>
                    <a:pt x="573" y="76"/>
                  </a:lnTo>
                  <a:lnTo>
                    <a:pt x="575" y="77"/>
                  </a:lnTo>
                  <a:lnTo>
                    <a:pt x="576" y="77"/>
                  </a:lnTo>
                  <a:lnTo>
                    <a:pt x="576" y="79"/>
                  </a:lnTo>
                  <a:lnTo>
                    <a:pt x="577" y="79"/>
                  </a:lnTo>
                  <a:lnTo>
                    <a:pt x="579" y="80"/>
                  </a:lnTo>
                  <a:lnTo>
                    <a:pt x="580" y="80"/>
                  </a:lnTo>
                  <a:lnTo>
                    <a:pt x="581" y="81"/>
                  </a:lnTo>
                  <a:lnTo>
                    <a:pt x="583" y="81"/>
                  </a:lnTo>
                  <a:lnTo>
                    <a:pt x="584" y="83"/>
                  </a:lnTo>
                  <a:lnTo>
                    <a:pt x="585" y="84"/>
                  </a:lnTo>
                  <a:lnTo>
                    <a:pt x="587" y="84"/>
                  </a:lnTo>
                  <a:lnTo>
                    <a:pt x="588" y="85"/>
                  </a:lnTo>
                  <a:lnTo>
                    <a:pt x="589" y="87"/>
                  </a:lnTo>
                  <a:lnTo>
                    <a:pt x="591" y="88"/>
                  </a:lnTo>
                  <a:lnTo>
                    <a:pt x="592" y="88"/>
                  </a:lnTo>
                  <a:lnTo>
                    <a:pt x="593" y="89"/>
                  </a:lnTo>
                  <a:lnTo>
                    <a:pt x="595" y="89"/>
                  </a:lnTo>
                  <a:lnTo>
                    <a:pt x="595" y="91"/>
                  </a:lnTo>
                  <a:lnTo>
                    <a:pt x="596" y="91"/>
                  </a:lnTo>
                  <a:lnTo>
                    <a:pt x="597" y="92"/>
                  </a:lnTo>
                  <a:lnTo>
                    <a:pt x="599" y="92"/>
                  </a:lnTo>
                  <a:lnTo>
                    <a:pt x="599" y="93"/>
                  </a:lnTo>
                  <a:lnTo>
                    <a:pt x="600" y="93"/>
                  </a:lnTo>
                  <a:lnTo>
                    <a:pt x="601" y="95"/>
                  </a:lnTo>
                  <a:lnTo>
                    <a:pt x="603" y="95"/>
                  </a:lnTo>
                  <a:lnTo>
                    <a:pt x="603" y="96"/>
                  </a:lnTo>
                  <a:lnTo>
                    <a:pt x="604" y="96"/>
                  </a:lnTo>
                  <a:lnTo>
                    <a:pt x="605" y="97"/>
                  </a:lnTo>
                  <a:lnTo>
                    <a:pt x="607" y="99"/>
                  </a:lnTo>
                  <a:lnTo>
                    <a:pt x="608" y="99"/>
                  </a:lnTo>
                  <a:lnTo>
                    <a:pt x="608" y="100"/>
                  </a:lnTo>
                  <a:lnTo>
                    <a:pt x="609" y="100"/>
                  </a:lnTo>
                  <a:lnTo>
                    <a:pt x="611" y="101"/>
                  </a:lnTo>
                  <a:lnTo>
                    <a:pt x="612" y="103"/>
                  </a:lnTo>
                  <a:lnTo>
                    <a:pt x="613" y="103"/>
                  </a:lnTo>
                  <a:lnTo>
                    <a:pt x="613" y="104"/>
                  </a:lnTo>
                  <a:lnTo>
                    <a:pt x="615" y="104"/>
                  </a:lnTo>
                  <a:lnTo>
                    <a:pt x="616" y="105"/>
                  </a:lnTo>
                  <a:lnTo>
                    <a:pt x="617" y="107"/>
                  </a:lnTo>
                  <a:lnTo>
                    <a:pt x="619" y="108"/>
                  </a:lnTo>
                  <a:lnTo>
                    <a:pt x="620" y="108"/>
                  </a:lnTo>
                  <a:lnTo>
                    <a:pt x="620" y="109"/>
                  </a:lnTo>
                  <a:lnTo>
                    <a:pt x="621" y="109"/>
                  </a:lnTo>
                  <a:lnTo>
                    <a:pt x="621" y="111"/>
                  </a:lnTo>
                  <a:lnTo>
                    <a:pt x="622" y="111"/>
                  </a:lnTo>
                  <a:lnTo>
                    <a:pt x="624" y="112"/>
                  </a:lnTo>
                  <a:lnTo>
                    <a:pt x="625" y="112"/>
                  </a:lnTo>
                  <a:lnTo>
                    <a:pt x="625" y="113"/>
                  </a:lnTo>
                  <a:lnTo>
                    <a:pt x="626" y="113"/>
                  </a:lnTo>
                  <a:lnTo>
                    <a:pt x="626" y="115"/>
                  </a:lnTo>
                  <a:lnTo>
                    <a:pt x="628" y="115"/>
                  </a:lnTo>
                  <a:lnTo>
                    <a:pt x="629" y="116"/>
                  </a:lnTo>
                  <a:lnTo>
                    <a:pt x="630" y="116"/>
                  </a:lnTo>
                  <a:lnTo>
                    <a:pt x="630" y="117"/>
                  </a:lnTo>
                  <a:lnTo>
                    <a:pt x="632" y="117"/>
                  </a:lnTo>
                  <a:lnTo>
                    <a:pt x="633" y="119"/>
                  </a:lnTo>
                  <a:lnTo>
                    <a:pt x="634" y="119"/>
                  </a:lnTo>
                  <a:lnTo>
                    <a:pt x="636" y="120"/>
                  </a:lnTo>
                  <a:lnTo>
                    <a:pt x="636" y="121"/>
                  </a:lnTo>
                  <a:lnTo>
                    <a:pt x="637" y="121"/>
                  </a:lnTo>
                  <a:lnTo>
                    <a:pt x="638" y="123"/>
                  </a:lnTo>
                  <a:lnTo>
                    <a:pt x="640" y="123"/>
                  </a:lnTo>
                  <a:lnTo>
                    <a:pt x="641" y="124"/>
                  </a:lnTo>
                  <a:lnTo>
                    <a:pt x="642" y="124"/>
                  </a:lnTo>
                  <a:lnTo>
                    <a:pt x="642" y="125"/>
                  </a:lnTo>
                  <a:lnTo>
                    <a:pt x="644" y="127"/>
                  </a:lnTo>
                  <a:lnTo>
                    <a:pt x="645" y="127"/>
                  </a:lnTo>
                  <a:lnTo>
                    <a:pt x="646" y="128"/>
                  </a:lnTo>
                  <a:lnTo>
                    <a:pt x="648" y="128"/>
                  </a:lnTo>
                  <a:lnTo>
                    <a:pt x="648" y="129"/>
                  </a:lnTo>
                  <a:lnTo>
                    <a:pt x="649" y="129"/>
                  </a:lnTo>
                  <a:lnTo>
                    <a:pt x="649" y="131"/>
                  </a:lnTo>
                  <a:lnTo>
                    <a:pt x="650" y="131"/>
                  </a:lnTo>
                  <a:lnTo>
                    <a:pt x="652" y="132"/>
                  </a:lnTo>
                  <a:lnTo>
                    <a:pt x="653" y="133"/>
                  </a:lnTo>
                  <a:lnTo>
                    <a:pt x="654" y="135"/>
                  </a:lnTo>
                  <a:lnTo>
                    <a:pt x="656" y="135"/>
                  </a:lnTo>
                  <a:lnTo>
                    <a:pt x="656" y="136"/>
                  </a:lnTo>
                  <a:lnTo>
                    <a:pt x="657" y="137"/>
                  </a:lnTo>
                  <a:lnTo>
                    <a:pt x="658" y="137"/>
                  </a:lnTo>
                  <a:lnTo>
                    <a:pt x="658" y="139"/>
                  </a:lnTo>
                  <a:lnTo>
                    <a:pt x="660" y="139"/>
                  </a:lnTo>
                  <a:lnTo>
                    <a:pt x="661" y="140"/>
                  </a:lnTo>
                  <a:lnTo>
                    <a:pt x="661" y="141"/>
                  </a:lnTo>
                  <a:lnTo>
                    <a:pt x="662" y="143"/>
                  </a:lnTo>
                  <a:lnTo>
                    <a:pt x="664" y="143"/>
                  </a:lnTo>
                  <a:lnTo>
                    <a:pt x="665" y="144"/>
                  </a:lnTo>
                  <a:lnTo>
                    <a:pt x="666" y="145"/>
                  </a:lnTo>
                  <a:lnTo>
                    <a:pt x="666" y="146"/>
                  </a:lnTo>
                  <a:lnTo>
                    <a:pt x="668" y="148"/>
                  </a:lnTo>
                  <a:lnTo>
                    <a:pt x="669" y="149"/>
                  </a:lnTo>
                  <a:lnTo>
                    <a:pt x="670" y="150"/>
                  </a:lnTo>
                  <a:lnTo>
                    <a:pt x="672" y="152"/>
                  </a:lnTo>
                  <a:lnTo>
                    <a:pt x="673" y="153"/>
                  </a:lnTo>
                  <a:lnTo>
                    <a:pt x="673" y="154"/>
                  </a:lnTo>
                  <a:lnTo>
                    <a:pt x="674" y="154"/>
                  </a:lnTo>
                  <a:lnTo>
                    <a:pt x="676" y="156"/>
                  </a:lnTo>
                  <a:lnTo>
                    <a:pt x="676" y="157"/>
                  </a:lnTo>
                  <a:lnTo>
                    <a:pt x="677" y="157"/>
                  </a:lnTo>
                  <a:lnTo>
                    <a:pt x="678" y="158"/>
                  </a:lnTo>
                  <a:lnTo>
                    <a:pt x="678" y="160"/>
                  </a:lnTo>
                  <a:lnTo>
                    <a:pt x="680" y="160"/>
                  </a:lnTo>
                  <a:lnTo>
                    <a:pt x="680" y="161"/>
                  </a:lnTo>
                  <a:lnTo>
                    <a:pt x="681" y="161"/>
                  </a:lnTo>
                  <a:lnTo>
                    <a:pt x="681" y="162"/>
                  </a:lnTo>
                  <a:lnTo>
                    <a:pt x="682" y="164"/>
                  </a:lnTo>
                  <a:lnTo>
                    <a:pt x="684" y="165"/>
                  </a:lnTo>
                  <a:lnTo>
                    <a:pt x="685" y="166"/>
                  </a:lnTo>
                  <a:lnTo>
                    <a:pt x="686" y="168"/>
                  </a:lnTo>
                  <a:lnTo>
                    <a:pt x="686" y="169"/>
                  </a:lnTo>
                  <a:lnTo>
                    <a:pt x="688" y="170"/>
                  </a:lnTo>
                  <a:lnTo>
                    <a:pt x="689" y="172"/>
                  </a:lnTo>
                  <a:lnTo>
                    <a:pt x="690" y="172"/>
                  </a:lnTo>
                  <a:lnTo>
                    <a:pt x="690" y="173"/>
                  </a:lnTo>
                  <a:lnTo>
                    <a:pt x="692" y="176"/>
                  </a:lnTo>
                  <a:lnTo>
                    <a:pt x="693" y="177"/>
                  </a:lnTo>
                  <a:lnTo>
                    <a:pt x="694" y="178"/>
                  </a:lnTo>
                  <a:lnTo>
                    <a:pt x="695" y="180"/>
                  </a:lnTo>
                  <a:lnTo>
                    <a:pt x="697" y="181"/>
                  </a:lnTo>
                  <a:lnTo>
                    <a:pt x="699" y="184"/>
                  </a:lnTo>
                  <a:lnTo>
                    <a:pt x="701" y="185"/>
                  </a:lnTo>
                  <a:lnTo>
                    <a:pt x="702" y="186"/>
                  </a:lnTo>
                  <a:lnTo>
                    <a:pt x="703" y="188"/>
                  </a:lnTo>
                  <a:lnTo>
                    <a:pt x="705" y="190"/>
                  </a:lnTo>
                  <a:lnTo>
                    <a:pt x="705" y="192"/>
                  </a:lnTo>
                  <a:lnTo>
                    <a:pt x="706" y="193"/>
                  </a:lnTo>
                  <a:lnTo>
                    <a:pt x="707" y="193"/>
                  </a:lnTo>
                  <a:lnTo>
                    <a:pt x="709" y="194"/>
                  </a:lnTo>
                  <a:lnTo>
                    <a:pt x="709" y="196"/>
                  </a:lnTo>
                  <a:lnTo>
                    <a:pt x="710" y="197"/>
                  </a:lnTo>
                  <a:lnTo>
                    <a:pt x="711" y="198"/>
                  </a:lnTo>
                  <a:lnTo>
                    <a:pt x="711" y="200"/>
                  </a:lnTo>
                  <a:lnTo>
                    <a:pt x="713" y="200"/>
                  </a:lnTo>
                  <a:lnTo>
                    <a:pt x="713" y="201"/>
                  </a:lnTo>
                  <a:lnTo>
                    <a:pt x="714" y="202"/>
                  </a:lnTo>
                  <a:lnTo>
                    <a:pt x="715" y="204"/>
                  </a:lnTo>
                  <a:lnTo>
                    <a:pt x="717" y="205"/>
                  </a:lnTo>
                  <a:lnTo>
                    <a:pt x="717" y="206"/>
                  </a:lnTo>
                  <a:lnTo>
                    <a:pt x="718" y="208"/>
                  </a:lnTo>
                  <a:lnTo>
                    <a:pt x="719" y="209"/>
                  </a:lnTo>
                  <a:lnTo>
                    <a:pt x="719" y="210"/>
                  </a:lnTo>
                  <a:lnTo>
                    <a:pt x="721" y="212"/>
                  </a:lnTo>
                  <a:lnTo>
                    <a:pt x="722" y="213"/>
                  </a:lnTo>
                  <a:lnTo>
                    <a:pt x="723" y="214"/>
                  </a:lnTo>
                  <a:lnTo>
                    <a:pt x="723" y="216"/>
                  </a:lnTo>
                  <a:lnTo>
                    <a:pt x="725" y="217"/>
                  </a:lnTo>
                  <a:lnTo>
                    <a:pt x="726" y="219"/>
                  </a:lnTo>
                  <a:lnTo>
                    <a:pt x="727" y="221"/>
                  </a:lnTo>
                  <a:lnTo>
                    <a:pt x="729" y="223"/>
                  </a:lnTo>
                  <a:lnTo>
                    <a:pt x="730" y="225"/>
                  </a:lnTo>
                  <a:lnTo>
                    <a:pt x="733" y="227"/>
                  </a:lnTo>
                  <a:lnTo>
                    <a:pt x="734" y="229"/>
                  </a:lnTo>
                  <a:lnTo>
                    <a:pt x="735" y="231"/>
                  </a:lnTo>
                  <a:lnTo>
                    <a:pt x="737" y="233"/>
                  </a:lnTo>
                  <a:lnTo>
                    <a:pt x="738" y="234"/>
                  </a:lnTo>
                  <a:lnTo>
                    <a:pt x="738" y="235"/>
                  </a:lnTo>
                  <a:lnTo>
                    <a:pt x="739" y="237"/>
                  </a:lnTo>
                  <a:lnTo>
                    <a:pt x="741" y="238"/>
                  </a:lnTo>
                  <a:lnTo>
                    <a:pt x="742" y="239"/>
                  </a:lnTo>
                  <a:lnTo>
                    <a:pt x="742" y="241"/>
                  </a:lnTo>
                  <a:lnTo>
                    <a:pt x="743" y="242"/>
                  </a:lnTo>
                  <a:lnTo>
                    <a:pt x="745" y="243"/>
                  </a:lnTo>
                  <a:lnTo>
                    <a:pt x="745" y="245"/>
                  </a:lnTo>
                  <a:lnTo>
                    <a:pt x="746" y="246"/>
                  </a:lnTo>
                  <a:lnTo>
                    <a:pt x="747" y="247"/>
                  </a:lnTo>
                  <a:lnTo>
                    <a:pt x="747" y="249"/>
                  </a:lnTo>
                  <a:lnTo>
                    <a:pt x="749" y="249"/>
                  </a:lnTo>
                  <a:lnTo>
                    <a:pt x="749" y="250"/>
                  </a:lnTo>
                  <a:lnTo>
                    <a:pt x="750" y="251"/>
                  </a:lnTo>
                  <a:lnTo>
                    <a:pt x="751" y="253"/>
                  </a:lnTo>
                  <a:lnTo>
                    <a:pt x="751" y="254"/>
                  </a:lnTo>
                  <a:lnTo>
                    <a:pt x="753" y="255"/>
                  </a:lnTo>
                  <a:lnTo>
                    <a:pt x="754" y="257"/>
                  </a:lnTo>
                  <a:lnTo>
                    <a:pt x="754" y="258"/>
                  </a:lnTo>
                  <a:lnTo>
                    <a:pt x="755" y="259"/>
                  </a:lnTo>
                  <a:lnTo>
                    <a:pt x="757" y="261"/>
                  </a:lnTo>
                  <a:lnTo>
                    <a:pt x="758" y="262"/>
                  </a:lnTo>
                  <a:lnTo>
                    <a:pt x="759" y="265"/>
                  </a:lnTo>
                  <a:lnTo>
                    <a:pt x="761" y="266"/>
                  </a:lnTo>
                  <a:lnTo>
                    <a:pt x="762" y="267"/>
                  </a:lnTo>
                  <a:lnTo>
                    <a:pt x="763" y="270"/>
                  </a:lnTo>
                  <a:lnTo>
                    <a:pt x="765" y="273"/>
                  </a:lnTo>
                  <a:lnTo>
                    <a:pt x="766" y="274"/>
                  </a:lnTo>
                  <a:lnTo>
                    <a:pt x="768" y="277"/>
                  </a:lnTo>
                  <a:lnTo>
                    <a:pt x="770" y="278"/>
                  </a:lnTo>
                  <a:lnTo>
                    <a:pt x="771" y="281"/>
                  </a:lnTo>
                  <a:lnTo>
                    <a:pt x="772" y="282"/>
                  </a:lnTo>
                  <a:lnTo>
                    <a:pt x="772" y="283"/>
                  </a:lnTo>
                  <a:lnTo>
                    <a:pt x="774" y="285"/>
                  </a:lnTo>
                  <a:lnTo>
                    <a:pt x="775" y="286"/>
                  </a:lnTo>
                  <a:lnTo>
                    <a:pt x="776" y="287"/>
                  </a:lnTo>
                  <a:lnTo>
                    <a:pt x="776" y="289"/>
                  </a:lnTo>
                  <a:lnTo>
                    <a:pt x="778" y="290"/>
                  </a:lnTo>
                  <a:lnTo>
                    <a:pt x="779" y="291"/>
                  </a:lnTo>
                  <a:lnTo>
                    <a:pt x="779" y="293"/>
                  </a:lnTo>
                  <a:lnTo>
                    <a:pt x="780" y="294"/>
                  </a:lnTo>
                  <a:lnTo>
                    <a:pt x="780" y="295"/>
                  </a:lnTo>
                  <a:lnTo>
                    <a:pt x="782" y="295"/>
                  </a:lnTo>
                  <a:lnTo>
                    <a:pt x="782" y="296"/>
                  </a:lnTo>
                  <a:lnTo>
                    <a:pt x="783" y="298"/>
                  </a:lnTo>
                  <a:lnTo>
                    <a:pt x="783" y="299"/>
                  </a:lnTo>
                  <a:lnTo>
                    <a:pt x="784" y="300"/>
                  </a:lnTo>
                  <a:lnTo>
                    <a:pt x="786" y="302"/>
                  </a:lnTo>
                  <a:lnTo>
                    <a:pt x="786" y="303"/>
                  </a:lnTo>
                  <a:lnTo>
                    <a:pt x="787" y="304"/>
                  </a:lnTo>
                  <a:lnTo>
                    <a:pt x="787" y="306"/>
                  </a:lnTo>
                  <a:lnTo>
                    <a:pt x="788" y="307"/>
                  </a:lnTo>
                  <a:lnTo>
                    <a:pt x="790" y="308"/>
                  </a:lnTo>
                  <a:lnTo>
                    <a:pt x="790" y="310"/>
                  </a:lnTo>
                  <a:lnTo>
                    <a:pt x="791" y="311"/>
                  </a:lnTo>
                  <a:lnTo>
                    <a:pt x="792" y="312"/>
                  </a:lnTo>
                  <a:lnTo>
                    <a:pt x="792" y="315"/>
                  </a:lnTo>
                  <a:lnTo>
                    <a:pt x="794" y="316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97" name="Freeform 36"/>
            <p:cNvSpPr>
              <a:spLocks/>
            </p:cNvSpPr>
            <p:nvPr/>
          </p:nvSpPr>
          <p:spPr bwMode="auto">
            <a:xfrm>
              <a:off x="4750" y="1114"/>
              <a:ext cx="397" cy="158"/>
            </a:xfrm>
            <a:custGeom>
              <a:avLst/>
              <a:gdLst>
                <a:gd name="T0" fmla="*/ 3 w 794"/>
                <a:gd name="T1" fmla="*/ 5 h 314"/>
                <a:gd name="T2" fmla="*/ 5 w 794"/>
                <a:gd name="T3" fmla="*/ 5 h 314"/>
                <a:gd name="T4" fmla="*/ 6 w 794"/>
                <a:gd name="T5" fmla="*/ 5 h 314"/>
                <a:gd name="T6" fmla="*/ 6 w 794"/>
                <a:gd name="T7" fmla="*/ 5 h 314"/>
                <a:gd name="T8" fmla="*/ 6 w 794"/>
                <a:gd name="T9" fmla="*/ 5 h 314"/>
                <a:gd name="T10" fmla="*/ 6 w 794"/>
                <a:gd name="T11" fmla="*/ 5 h 314"/>
                <a:gd name="T12" fmla="*/ 6 w 794"/>
                <a:gd name="T13" fmla="*/ 5 h 314"/>
                <a:gd name="T14" fmla="*/ 6 w 794"/>
                <a:gd name="T15" fmla="*/ 5 h 314"/>
                <a:gd name="T16" fmla="*/ 6 w 794"/>
                <a:gd name="T17" fmla="*/ 5 h 314"/>
                <a:gd name="T18" fmla="*/ 6 w 794"/>
                <a:gd name="T19" fmla="*/ 5 h 314"/>
                <a:gd name="T20" fmla="*/ 6 w 794"/>
                <a:gd name="T21" fmla="*/ 5 h 314"/>
                <a:gd name="T22" fmla="*/ 6 w 794"/>
                <a:gd name="T23" fmla="*/ 5 h 314"/>
                <a:gd name="T24" fmla="*/ 6 w 794"/>
                <a:gd name="T25" fmla="*/ 5 h 314"/>
                <a:gd name="T26" fmla="*/ 7 w 794"/>
                <a:gd name="T27" fmla="*/ 5 h 314"/>
                <a:gd name="T28" fmla="*/ 7 w 794"/>
                <a:gd name="T29" fmla="*/ 5 h 314"/>
                <a:gd name="T30" fmla="*/ 7 w 794"/>
                <a:gd name="T31" fmla="*/ 5 h 314"/>
                <a:gd name="T32" fmla="*/ 7 w 794"/>
                <a:gd name="T33" fmla="*/ 5 h 314"/>
                <a:gd name="T34" fmla="*/ 7 w 794"/>
                <a:gd name="T35" fmla="*/ 5 h 314"/>
                <a:gd name="T36" fmla="*/ 7 w 794"/>
                <a:gd name="T37" fmla="*/ 5 h 314"/>
                <a:gd name="T38" fmla="*/ 9 w 794"/>
                <a:gd name="T39" fmla="*/ 5 h 314"/>
                <a:gd name="T40" fmla="*/ 9 w 794"/>
                <a:gd name="T41" fmla="*/ 5 h 314"/>
                <a:gd name="T42" fmla="*/ 9 w 794"/>
                <a:gd name="T43" fmla="*/ 5 h 314"/>
                <a:gd name="T44" fmla="*/ 9 w 794"/>
                <a:gd name="T45" fmla="*/ 5 h 314"/>
                <a:gd name="T46" fmla="*/ 9 w 794"/>
                <a:gd name="T47" fmla="*/ 4 h 314"/>
                <a:gd name="T48" fmla="*/ 9 w 794"/>
                <a:gd name="T49" fmla="*/ 4 h 314"/>
                <a:gd name="T50" fmla="*/ 9 w 794"/>
                <a:gd name="T51" fmla="*/ 4 h 314"/>
                <a:gd name="T52" fmla="*/ 9 w 794"/>
                <a:gd name="T53" fmla="*/ 4 h 314"/>
                <a:gd name="T54" fmla="*/ 10 w 794"/>
                <a:gd name="T55" fmla="*/ 4 h 314"/>
                <a:gd name="T56" fmla="*/ 10 w 794"/>
                <a:gd name="T57" fmla="*/ 4 h 314"/>
                <a:gd name="T58" fmla="*/ 10 w 794"/>
                <a:gd name="T59" fmla="*/ 4 h 314"/>
                <a:gd name="T60" fmla="*/ 10 w 794"/>
                <a:gd name="T61" fmla="*/ 4 h 314"/>
                <a:gd name="T62" fmla="*/ 10 w 794"/>
                <a:gd name="T63" fmla="*/ 4 h 314"/>
                <a:gd name="T64" fmla="*/ 10 w 794"/>
                <a:gd name="T65" fmla="*/ 4 h 314"/>
                <a:gd name="T66" fmla="*/ 10 w 794"/>
                <a:gd name="T67" fmla="*/ 4 h 314"/>
                <a:gd name="T68" fmla="*/ 10 w 794"/>
                <a:gd name="T69" fmla="*/ 4 h 314"/>
                <a:gd name="T70" fmla="*/ 10 w 794"/>
                <a:gd name="T71" fmla="*/ 4 h 314"/>
                <a:gd name="T72" fmla="*/ 10 w 794"/>
                <a:gd name="T73" fmla="*/ 4 h 314"/>
                <a:gd name="T74" fmla="*/ 11 w 794"/>
                <a:gd name="T75" fmla="*/ 4 h 314"/>
                <a:gd name="T76" fmla="*/ 11 w 794"/>
                <a:gd name="T77" fmla="*/ 3 h 314"/>
                <a:gd name="T78" fmla="*/ 11 w 794"/>
                <a:gd name="T79" fmla="*/ 3 h 314"/>
                <a:gd name="T80" fmla="*/ 11 w 794"/>
                <a:gd name="T81" fmla="*/ 3 h 314"/>
                <a:gd name="T82" fmla="*/ 11 w 794"/>
                <a:gd name="T83" fmla="*/ 3 h 314"/>
                <a:gd name="T84" fmla="*/ 11 w 794"/>
                <a:gd name="T85" fmla="*/ 3 h 314"/>
                <a:gd name="T86" fmla="*/ 11 w 794"/>
                <a:gd name="T87" fmla="*/ 3 h 314"/>
                <a:gd name="T88" fmla="*/ 11 w 794"/>
                <a:gd name="T89" fmla="*/ 3 h 314"/>
                <a:gd name="T90" fmla="*/ 11 w 794"/>
                <a:gd name="T91" fmla="*/ 3 h 314"/>
                <a:gd name="T92" fmla="*/ 11 w 794"/>
                <a:gd name="T93" fmla="*/ 3 h 314"/>
                <a:gd name="T94" fmla="*/ 12 w 794"/>
                <a:gd name="T95" fmla="*/ 2 h 314"/>
                <a:gd name="T96" fmla="*/ 12 w 794"/>
                <a:gd name="T97" fmla="*/ 2 h 314"/>
                <a:gd name="T98" fmla="*/ 12 w 794"/>
                <a:gd name="T99" fmla="*/ 2 h 314"/>
                <a:gd name="T100" fmla="*/ 12 w 794"/>
                <a:gd name="T101" fmla="*/ 2 h 314"/>
                <a:gd name="T102" fmla="*/ 12 w 794"/>
                <a:gd name="T103" fmla="*/ 2 h 314"/>
                <a:gd name="T104" fmla="*/ 12 w 794"/>
                <a:gd name="T105" fmla="*/ 2 h 314"/>
                <a:gd name="T106" fmla="*/ 12 w 794"/>
                <a:gd name="T107" fmla="*/ 2 h 314"/>
                <a:gd name="T108" fmla="*/ 12 w 794"/>
                <a:gd name="T109" fmla="*/ 1 h 314"/>
                <a:gd name="T110" fmla="*/ 12 w 794"/>
                <a:gd name="T111" fmla="*/ 1 h 314"/>
                <a:gd name="T112" fmla="*/ 12 w 794"/>
                <a:gd name="T113" fmla="*/ 1 h 314"/>
                <a:gd name="T114" fmla="*/ 12 w 794"/>
                <a:gd name="T115" fmla="*/ 1 h 314"/>
                <a:gd name="T116" fmla="*/ 12 w 794"/>
                <a:gd name="T117" fmla="*/ 1 h 314"/>
                <a:gd name="T118" fmla="*/ 12 w 794"/>
                <a:gd name="T119" fmla="*/ 1 h 314"/>
                <a:gd name="T120" fmla="*/ 12 w 794"/>
                <a:gd name="T121" fmla="*/ 1 h 3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4"/>
                <a:gd name="T184" fmla="*/ 0 h 314"/>
                <a:gd name="T185" fmla="*/ 794 w 794"/>
                <a:gd name="T186" fmla="*/ 314 h 3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4" h="314">
                  <a:moveTo>
                    <a:pt x="0" y="314"/>
                  </a:moveTo>
                  <a:lnTo>
                    <a:pt x="31" y="314"/>
                  </a:lnTo>
                  <a:lnTo>
                    <a:pt x="60" y="314"/>
                  </a:lnTo>
                  <a:lnTo>
                    <a:pt x="86" y="314"/>
                  </a:lnTo>
                  <a:lnTo>
                    <a:pt x="110" y="314"/>
                  </a:lnTo>
                  <a:lnTo>
                    <a:pt x="134" y="314"/>
                  </a:lnTo>
                  <a:lnTo>
                    <a:pt x="155" y="314"/>
                  </a:lnTo>
                  <a:lnTo>
                    <a:pt x="175" y="314"/>
                  </a:lnTo>
                  <a:lnTo>
                    <a:pt x="194" y="314"/>
                  </a:lnTo>
                  <a:lnTo>
                    <a:pt x="211" y="314"/>
                  </a:lnTo>
                  <a:lnTo>
                    <a:pt x="227" y="314"/>
                  </a:lnTo>
                  <a:lnTo>
                    <a:pt x="242" y="314"/>
                  </a:lnTo>
                  <a:lnTo>
                    <a:pt x="253" y="314"/>
                  </a:lnTo>
                  <a:lnTo>
                    <a:pt x="265" y="314"/>
                  </a:lnTo>
                  <a:lnTo>
                    <a:pt x="277" y="314"/>
                  </a:lnTo>
                  <a:lnTo>
                    <a:pt x="287" y="314"/>
                  </a:lnTo>
                  <a:lnTo>
                    <a:pt x="296" y="314"/>
                  </a:lnTo>
                  <a:lnTo>
                    <a:pt x="304" y="314"/>
                  </a:lnTo>
                  <a:lnTo>
                    <a:pt x="311" y="314"/>
                  </a:lnTo>
                  <a:lnTo>
                    <a:pt x="317" y="314"/>
                  </a:lnTo>
                  <a:lnTo>
                    <a:pt x="323" y="314"/>
                  </a:lnTo>
                  <a:lnTo>
                    <a:pt x="328" y="314"/>
                  </a:lnTo>
                  <a:lnTo>
                    <a:pt x="332" y="314"/>
                  </a:lnTo>
                  <a:lnTo>
                    <a:pt x="336" y="314"/>
                  </a:lnTo>
                  <a:lnTo>
                    <a:pt x="340" y="314"/>
                  </a:lnTo>
                  <a:lnTo>
                    <a:pt x="342" y="314"/>
                  </a:lnTo>
                  <a:lnTo>
                    <a:pt x="345" y="314"/>
                  </a:lnTo>
                  <a:lnTo>
                    <a:pt x="348" y="314"/>
                  </a:lnTo>
                  <a:lnTo>
                    <a:pt x="349" y="314"/>
                  </a:lnTo>
                  <a:lnTo>
                    <a:pt x="352" y="314"/>
                  </a:lnTo>
                  <a:lnTo>
                    <a:pt x="354" y="314"/>
                  </a:lnTo>
                  <a:lnTo>
                    <a:pt x="356" y="313"/>
                  </a:lnTo>
                  <a:lnTo>
                    <a:pt x="358" y="313"/>
                  </a:lnTo>
                  <a:lnTo>
                    <a:pt x="361" y="313"/>
                  </a:lnTo>
                  <a:lnTo>
                    <a:pt x="362" y="313"/>
                  </a:lnTo>
                  <a:lnTo>
                    <a:pt x="365" y="313"/>
                  </a:lnTo>
                  <a:lnTo>
                    <a:pt x="366" y="313"/>
                  </a:lnTo>
                  <a:lnTo>
                    <a:pt x="368" y="313"/>
                  </a:lnTo>
                  <a:lnTo>
                    <a:pt x="369" y="313"/>
                  </a:lnTo>
                  <a:lnTo>
                    <a:pt x="372" y="313"/>
                  </a:lnTo>
                  <a:lnTo>
                    <a:pt x="373" y="313"/>
                  </a:lnTo>
                  <a:lnTo>
                    <a:pt x="374" y="312"/>
                  </a:lnTo>
                  <a:lnTo>
                    <a:pt x="376" y="312"/>
                  </a:lnTo>
                  <a:lnTo>
                    <a:pt x="377" y="312"/>
                  </a:lnTo>
                  <a:lnTo>
                    <a:pt x="378" y="312"/>
                  </a:lnTo>
                  <a:lnTo>
                    <a:pt x="380" y="312"/>
                  </a:lnTo>
                  <a:lnTo>
                    <a:pt x="381" y="312"/>
                  </a:lnTo>
                  <a:lnTo>
                    <a:pt x="382" y="312"/>
                  </a:lnTo>
                  <a:lnTo>
                    <a:pt x="384" y="312"/>
                  </a:lnTo>
                  <a:lnTo>
                    <a:pt x="385" y="312"/>
                  </a:lnTo>
                  <a:lnTo>
                    <a:pt x="386" y="312"/>
                  </a:lnTo>
                  <a:lnTo>
                    <a:pt x="388" y="310"/>
                  </a:lnTo>
                  <a:lnTo>
                    <a:pt x="389" y="310"/>
                  </a:lnTo>
                  <a:lnTo>
                    <a:pt x="390" y="310"/>
                  </a:lnTo>
                  <a:lnTo>
                    <a:pt x="392" y="310"/>
                  </a:lnTo>
                  <a:lnTo>
                    <a:pt x="393" y="310"/>
                  </a:lnTo>
                  <a:lnTo>
                    <a:pt x="394" y="310"/>
                  </a:lnTo>
                  <a:lnTo>
                    <a:pt x="396" y="310"/>
                  </a:lnTo>
                  <a:lnTo>
                    <a:pt x="398" y="309"/>
                  </a:lnTo>
                  <a:lnTo>
                    <a:pt x="400" y="309"/>
                  </a:lnTo>
                  <a:lnTo>
                    <a:pt x="401" y="309"/>
                  </a:lnTo>
                  <a:lnTo>
                    <a:pt x="403" y="309"/>
                  </a:lnTo>
                  <a:lnTo>
                    <a:pt x="405" y="308"/>
                  </a:lnTo>
                  <a:lnTo>
                    <a:pt x="407" y="308"/>
                  </a:lnTo>
                  <a:lnTo>
                    <a:pt x="410" y="308"/>
                  </a:lnTo>
                  <a:lnTo>
                    <a:pt x="411" y="308"/>
                  </a:lnTo>
                  <a:lnTo>
                    <a:pt x="413" y="308"/>
                  </a:lnTo>
                  <a:lnTo>
                    <a:pt x="415" y="308"/>
                  </a:lnTo>
                  <a:lnTo>
                    <a:pt x="417" y="306"/>
                  </a:lnTo>
                  <a:lnTo>
                    <a:pt x="418" y="306"/>
                  </a:lnTo>
                  <a:lnTo>
                    <a:pt x="419" y="306"/>
                  </a:lnTo>
                  <a:lnTo>
                    <a:pt x="421" y="306"/>
                  </a:lnTo>
                  <a:lnTo>
                    <a:pt x="422" y="306"/>
                  </a:lnTo>
                  <a:lnTo>
                    <a:pt x="423" y="306"/>
                  </a:lnTo>
                  <a:lnTo>
                    <a:pt x="425" y="305"/>
                  </a:lnTo>
                  <a:lnTo>
                    <a:pt x="426" y="305"/>
                  </a:lnTo>
                  <a:lnTo>
                    <a:pt x="427" y="305"/>
                  </a:lnTo>
                  <a:lnTo>
                    <a:pt x="429" y="305"/>
                  </a:lnTo>
                  <a:lnTo>
                    <a:pt x="430" y="304"/>
                  </a:lnTo>
                  <a:lnTo>
                    <a:pt x="431" y="304"/>
                  </a:lnTo>
                  <a:lnTo>
                    <a:pt x="433" y="304"/>
                  </a:lnTo>
                  <a:lnTo>
                    <a:pt x="434" y="304"/>
                  </a:lnTo>
                  <a:lnTo>
                    <a:pt x="435" y="302"/>
                  </a:lnTo>
                  <a:lnTo>
                    <a:pt x="437" y="302"/>
                  </a:lnTo>
                  <a:lnTo>
                    <a:pt x="438" y="302"/>
                  </a:lnTo>
                  <a:lnTo>
                    <a:pt x="439" y="302"/>
                  </a:lnTo>
                  <a:lnTo>
                    <a:pt x="441" y="301"/>
                  </a:lnTo>
                  <a:lnTo>
                    <a:pt x="443" y="301"/>
                  </a:lnTo>
                  <a:lnTo>
                    <a:pt x="445" y="300"/>
                  </a:lnTo>
                  <a:lnTo>
                    <a:pt x="446" y="300"/>
                  </a:lnTo>
                  <a:lnTo>
                    <a:pt x="449" y="298"/>
                  </a:lnTo>
                  <a:lnTo>
                    <a:pt x="451" y="298"/>
                  </a:lnTo>
                  <a:lnTo>
                    <a:pt x="453" y="297"/>
                  </a:lnTo>
                  <a:lnTo>
                    <a:pt x="455" y="297"/>
                  </a:lnTo>
                  <a:lnTo>
                    <a:pt x="458" y="296"/>
                  </a:lnTo>
                  <a:lnTo>
                    <a:pt x="461" y="296"/>
                  </a:lnTo>
                  <a:lnTo>
                    <a:pt x="462" y="294"/>
                  </a:lnTo>
                  <a:lnTo>
                    <a:pt x="465" y="294"/>
                  </a:lnTo>
                  <a:lnTo>
                    <a:pt x="466" y="293"/>
                  </a:lnTo>
                  <a:lnTo>
                    <a:pt x="467" y="293"/>
                  </a:lnTo>
                  <a:lnTo>
                    <a:pt x="470" y="292"/>
                  </a:lnTo>
                  <a:lnTo>
                    <a:pt x="471" y="292"/>
                  </a:lnTo>
                  <a:lnTo>
                    <a:pt x="473" y="292"/>
                  </a:lnTo>
                  <a:lnTo>
                    <a:pt x="474" y="290"/>
                  </a:lnTo>
                  <a:lnTo>
                    <a:pt x="475" y="290"/>
                  </a:lnTo>
                  <a:lnTo>
                    <a:pt x="476" y="290"/>
                  </a:lnTo>
                  <a:lnTo>
                    <a:pt x="478" y="289"/>
                  </a:lnTo>
                  <a:lnTo>
                    <a:pt x="479" y="289"/>
                  </a:lnTo>
                  <a:lnTo>
                    <a:pt x="480" y="289"/>
                  </a:lnTo>
                  <a:lnTo>
                    <a:pt x="482" y="288"/>
                  </a:lnTo>
                  <a:lnTo>
                    <a:pt x="483" y="288"/>
                  </a:lnTo>
                  <a:lnTo>
                    <a:pt x="484" y="288"/>
                  </a:lnTo>
                  <a:lnTo>
                    <a:pt x="484" y="286"/>
                  </a:lnTo>
                  <a:lnTo>
                    <a:pt x="486" y="286"/>
                  </a:lnTo>
                  <a:lnTo>
                    <a:pt x="487" y="285"/>
                  </a:lnTo>
                  <a:lnTo>
                    <a:pt x="488" y="285"/>
                  </a:lnTo>
                  <a:lnTo>
                    <a:pt x="490" y="284"/>
                  </a:lnTo>
                  <a:lnTo>
                    <a:pt x="491" y="284"/>
                  </a:lnTo>
                  <a:lnTo>
                    <a:pt x="492" y="282"/>
                  </a:lnTo>
                  <a:lnTo>
                    <a:pt x="494" y="282"/>
                  </a:lnTo>
                  <a:lnTo>
                    <a:pt x="495" y="281"/>
                  </a:lnTo>
                  <a:lnTo>
                    <a:pt x="498" y="281"/>
                  </a:lnTo>
                  <a:lnTo>
                    <a:pt x="499" y="280"/>
                  </a:lnTo>
                  <a:lnTo>
                    <a:pt x="500" y="278"/>
                  </a:lnTo>
                  <a:lnTo>
                    <a:pt x="503" y="278"/>
                  </a:lnTo>
                  <a:lnTo>
                    <a:pt x="504" y="277"/>
                  </a:lnTo>
                  <a:lnTo>
                    <a:pt x="507" y="276"/>
                  </a:lnTo>
                  <a:lnTo>
                    <a:pt x="510" y="275"/>
                  </a:lnTo>
                  <a:lnTo>
                    <a:pt x="511" y="275"/>
                  </a:lnTo>
                  <a:lnTo>
                    <a:pt x="512" y="273"/>
                  </a:lnTo>
                  <a:lnTo>
                    <a:pt x="515" y="272"/>
                  </a:lnTo>
                  <a:lnTo>
                    <a:pt x="516" y="272"/>
                  </a:lnTo>
                  <a:lnTo>
                    <a:pt x="518" y="271"/>
                  </a:lnTo>
                  <a:lnTo>
                    <a:pt x="519" y="271"/>
                  </a:lnTo>
                  <a:lnTo>
                    <a:pt x="520" y="269"/>
                  </a:lnTo>
                  <a:lnTo>
                    <a:pt x="522" y="269"/>
                  </a:lnTo>
                  <a:lnTo>
                    <a:pt x="523" y="268"/>
                  </a:lnTo>
                  <a:lnTo>
                    <a:pt x="524" y="268"/>
                  </a:lnTo>
                  <a:lnTo>
                    <a:pt x="524" y="267"/>
                  </a:lnTo>
                  <a:lnTo>
                    <a:pt x="526" y="267"/>
                  </a:lnTo>
                  <a:lnTo>
                    <a:pt x="527" y="267"/>
                  </a:lnTo>
                  <a:lnTo>
                    <a:pt x="528" y="265"/>
                  </a:lnTo>
                  <a:lnTo>
                    <a:pt x="530" y="265"/>
                  </a:lnTo>
                  <a:lnTo>
                    <a:pt x="530" y="264"/>
                  </a:lnTo>
                  <a:lnTo>
                    <a:pt x="531" y="264"/>
                  </a:lnTo>
                  <a:lnTo>
                    <a:pt x="532" y="263"/>
                  </a:lnTo>
                  <a:lnTo>
                    <a:pt x="534" y="263"/>
                  </a:lnTo>
                  <a:lnTo>
                    <a:pt x="535" y="263"/>
                  </a:lnTo>
                  <a:lnTo>
                    <a:pt x="535" y="261"/>
                  </a:lnTo>
                  <a:lnTo>
                    <a:pt x="536" y="261"/>
                  </a:lnTo>
                  <a:lnTo>
                    <a:pt x="538" y="260"/>
                  </a:lnTo>
                  <a:lnTo>
                    <a:pt x="539" y="259"/>
                  </a:lnTo>
                  <a:lnTo>
                    <a:pt x="540" y="259"/>
                  </a:lnTo>
                  <a:lnTo>
                    <a:pt x="542" y="257"/>
                  </a:lnTo>
                  <a:lnTo>
                    <a:pt x="544" y="257"/>
                  </a:lnTo>
                  <a:lnTo>
                    <a:pt x="546" y="256"/>
                  </a:lnTo>
                  <a:lnTo>
                    <a:pt x="547" y="255"/>
                  </a:lnTo>
                  <a:lnTo>
                    <a:pt x="549" y="253"/>
                  </a:lnTo>
                  <a:lnTo>
                    <a:pt x="551" y="252"/>
                  </a:lnTo>
                  <a:lnTo>
                    <a:pt x="552" y="252"/>
                  </a:lnTo>
                  <a:lnTo>
                    <a:pt x="555" y="251"/>
                  </a:lnTo>
                  <a:lnTo>
                    <a:pt x="556" y="249"/>
                  </a:lnTo>
                  <a:lnTo>
                    <a:pt x="557" y="249"/>
                  </a:lnTo>
                  <a:lnTo>
                    <a:pt x="559" y="248"/>
                  </a:lnTo>
                  <a:lnTo>
                    <a:pt x="560" y="248"/>
                  </a:lnTo>
                  <a:lnTo>
                    <a:pt x="561" y="247"/>
                  </a:lnTo>
                  <a:lnTo>
                    <a:pt x="563" y="247"/>
                  </a:lnTo>
                  <a:lnTo>
                    <a:pt x="564" y="245"/>
                  </a:lnTo>
                  <a:lnTo>
                    <a:pt x="565" y="244"/>
                  </a:lnTo>
                  <a:lnTo>
                    <a:pt x="567" y="244"/>
                  </a:lnTo>
                  <a:lnTo>
                    <a:pt x="568" y="243"/>
                  </a:lnTo>
                  <a:lnTo>
                    <a:pt x="569" y="243"/>
                  </a:lnTo>
                  <a:lnTo>
                    <a:pt x="571" y="241"/>
                  </a:lnTo>
                  <a:lnTo>
                    <a:pt x="572" y="240"/>
                  </a:lnTo>
                  <a:lnTo>
                    <a:pt x="573" y="240"/>
                  </a:lnTo>
                  <a:lnTo>
                    <a:pt x="575" y="239"/>
                  </a:lnTo>
                  <a:lnTo>
                    <a:pt x="576" y="239"/>
                  </a:lnTo>
                  <a:lnTo>
                    <a:pt x="576" y="237"/>
                  </a:lnTo>
                  <a:lnTo>
                    <a:pt x="577" y="237"/>
                  </a:lnTo>
                  <a:lnTo>
                    <a:pt x="579" y="236"/>
                  </a:lnTo>
                  <a:lnTo>
                    <a:pt x="580" y="236"/>
                  </a:lnTo>
                  <a:lnTo>
                    <a:pt x="581" y="235"/>
                  </a:lnTo>
                  <a:lnTo>
                    <a:pt x="583" y="235"/>
                  </a:lnTo>
                  <a:lnTo>
                    <a:pt x="584" y="233"/>
                  </a:lnTo>
                  <a:lnTo>
                    <a:pt x="585" y="232"/>
                  </a:lnTo>
                  <a:lnTo>
                    <a:pt x="587" y="231"/>
                  </a:lnTo>
                  <a:lnTo>
                    <a:pt x="588" y="231"/>
                  </a:lnTo>
                  <a:lnTo>
                    <a:pt x="589" y="229"/>
                  </a:lnTo>
                  <a:lnTo>
                    <a:pt x="591" y="228"/>
                  </a:lnTo>
                  <a:lnTo>
                    <a:pt x="592" y="228"/>
                  </a:lnTo>
                  <a:lnTo>
                    <a:pt x="593" y="227"/>
                  </a:lnTo>
                  <a:lnTo>
                    <a:pt x="595" y="227"/>
                  </a:lnTo>
                  <a:lnTo>
                    <a:pt x="595" y="225"/>
                  </a:lnTo>
                  <a:lnTo>
                    <a:pt x="596" y="225"/>
                  </a:lnTo>
                  <a:lnTo>
                    <a:pt x="597" y="224"/>
                  </a:lnTo>
                  <a:lnTo>
                    <a:pt x="599" y="224"/>
                  </a:lnTo>
                  <a:lnTo>
                    <a:pt x="599" y="223"/>
                  </a:lnTo>
                  <a:lnTo>
                    <a:pt x="600" y="223"/>
                  </a:lnTo>
                  <a:lnTo>
                    <a:pt x="601" y="221"/>
                  </a:lnTo>
                  <a:lnTo>
                    <a:pt x="603" y="220"/>
                  </a:lnTo>
                  <a:lnTo>
                    <a:pt x="604" y="220"/>
                  </a:lnTo>
                  <a:lnTo>
                    <a:pt x="604" y="219"/>
                  </a:lnTo>
                  <a:lnTo>
                    <a:pt x="605" y="219"/>
                  </a:lnTo>
                  <a:lnTo>
                    <a:pt x="607" y="217"/>
                  </a:lnTo>
                  <a:lnTo>
                    <a:pt x="608" y="217"/>
                  </a:lnTo>
                  <a:lnTo>
                    <a:pt x="608" y="216"/>
                  </a:lnTo>
                  <a:lnTo>
                    <a:pt x="609" y="216"/>
                  </a:lnTo>
                  <a:lnTo>
                    <a:pt x="611" y="215"/>
                  </a:lnTo>
                  <a:lnTo>
                    <a:pt x="612" y="213"/>
                  </a:lnTo>
                  <a:lnTo>
                    <a:pt x="613" y="213"/>
                  </a:lnTo>
                  <a:lnTo>
                    <a:pt x="613" y="212"/>
                  </a:lnTo>
                  <a:lnTo>
                    <a:pt x="615" y="211"/>
                  </a:lnTo>
                  <a:lnTo>
                    <a:pt x="616" y="211"/>
                  </a:lnTo>
                  <a:lnTo>
                    <a:pt x="617" y="209"/>
                  </a:lnTo>
                  <a:lnTo>
                    <a:pt x="619" y="208"/>
                  </a:lnTo>
                  <a:lnTo>
                    <a:pt x="620" y="208"/>
                  </a:lnTo>
                  <a:lnTo>
                    <a:pt x="620" y="207"/>
                  </a:lnTo>
                  <a:lnTo>
                    <a:pt x="621" y="207"/>
                  </a:lnTo>
                  <a:lnTo>
                    <a:pt x="621" y="205"/>
                  </a:lnTo>
                  <a:lnTo>
                    <a:pt x="622" y="205"/>
                  </a:lnTo>
                  <a:lnTo>
                    <a:pt x="624" y="204"/>
                  </a:lnTo>
                  <a:lnTo>
                    <a:pt x="625" y="204"/>
                  </a:lnTo>
                  <a:lnTo>
                    <a:pt x="625" y="203"/>
                  </a:lnTo>
                  <a:lnTo>
                    <a:pt x="626" y="203"/>
                  </a:lnTo>
                  <a:lnTo>
                    <a:pt x="626" y="201"/>
                  </a:lnTo>
                  <a:lnTo>
                    <a:pt x="628" y="201"/>
                  </a:lnTo>
                  <a:lnTo>
                    <a:pt x="629" y="200"/>
                  </a:lnTo>
                  <a:lnTo>
                    <a:pt x="630" y="200"/>
                  </a:lnTo>
                  <a:lnTo>
                    <a:pt x="630" y="199"/>
                  </a:lnTo>
                  <a:lnTo>
                    <a:pt x="632" y="199"/>
                  </a:lnTo>
                  <a:lnTo>
                    <a:pt x="633" y="198"/>
                  </a:lnTo>
                  <a:lnTo>
                    <a:pt x="634" y="196"/>
                  </a:lnTo>
                  <a:lnTo>
                    <a:pt x="636" y="196"/>
                  </a:lnTo>
                  <a:lnTo>
                    <a:pt x="636" y="195"/>
                  </a:lnTo>
                  <a:lnTo>
                    <a:pt x="637" y="195"/>
                  </a:lnTo>
                  <a:lnTo>
                    <a:pt x="638" y="194"/>
                  </a:lnTo>
                  <a:lnTo>
                    <a:pt x="640" y="194"/>
                  </a:lnTo>
                  <a:lnTo>
                    <a:pt x="641" y="192"/>
                  </a:lnTo>
                  <a:lnTo>
                    <a:pt x="642" y="191"/>
                  </a:lnTo>
                  <a:lnTo>
                    <a:pt x="644" y="190"/>
                  </a:lnTo>
                  <a:lnTo>
                    <a:pt x="645" y="190"/>
                  </a:lnTo>
                  <a:lnTo>
                    <a:pt x="646" y="188"/>
                  </a:lnTo>
                  <a:lnTo>
                    <a:pt x="648" y="188"/>
                  </a:lnTo>
                  <a:lnTo>
                    <a:pt x="648" y="187"/>
                  </a:lnTo>
                  <a:lnTo>
                    <a:pt x="649" y="187"/>
                  </a:lnTo>
                  <a:lnTo>
                    <a:pt x="649" y="186"/>
                  </a:lnTo>
                  <a:lnTo>
                    <a:pt x="650" y="186"/>
                  </a:lnTo>
                  <a:lnTo>
                    <a:pt x="652" y="184"/>
                  </a:lnTo>
                  <a:lnTo>
                    <a:pt x="653" y="183"/>
                  </a:lnTo>
                  <a:lnTo>
                    <a:pt x="654" y="182"/>
                  </a:lnTo>
                  <a:lnTo>
                    <a:pt x="656" y="180"/>
                  </a:lnTo>
                  <a:lnTo>
                    <a:pt x="657" y="179"/>
                  </a:lnTo>
                  <a:lnTo>
                    <a:pt x="658" y="179"/>
                  </a:lnTo>
                  <a:lnTo>
                    <a:pt x="658" y="178"/>
                  </a:lnTo>
                  <a:lnTo>
                    <a:pt x="660" y="178"/>
                  </a:lnTo>
                  <a:lnTo>
                    <a:pt x="661" y="176"/>
                  </a:lnTo>
                  <a:lnTo>
                    <a:pt x="661" y="175"/>
                  </a:lnTo>
                  <a:lnTo>
                    <a:pt x="662" y="174"/>
                  </a:lnTo>
                  <a:lnTo>
                    <a:pt x="664" y="172"/>
                  </a:lnTo>
                  <a:lnTo>
                    <a:pt x="665" y="172"/>
                  </a:lnTo>
                  <a:lnTo>
                    <a:pt x="666" y="171"/>
                  </a:lnTo>
                  <a:lnTo>
                    <a:pt x="666" y="168"/>
                  </a:lnTo>
                  <a:lnTo>
                    <a:pt x="668" y="167"/>
                  </a:lnTo>
                  <a:lnTo>
                    <a:pt x="669" y="167"/>
                  </a:lnTo>
                  <a:lnTo>
                    <a:pt x="670" y="166"/>
                  </a:lnTo>
                  <a:lnTo>
                    <a:pt x="672" y="164"/>
                  </a:lnTo>
                  <a:lnTo>
                    <a:pt x="673" y="163"/>
                  </a:lnTo>
                  <a:lnTo>
                    <a:pt x="673" y="162"/>
                  </a:lnTo>
                  <a:lnTo>
                    <a:pt x="674" y="160"/>
                  </a:lnTo>
                  <a:lnTo>
                    <a:pt x="676" y="160"/>
                  </a:lnTo>
                  <a:lnTo>
                    <a:pt x="676" y="159"/>
                  </a:lnTo>
                  <a:lnTo>
                    <a:pt x="677" y="158"/>
                  </a:lnTo>
                  <a:lnTo>
                    <a:pt x="678" y="158"/>
                  </a:lnTo>
                  <a:lnTo>
                    <a:pt x="678" y="156"/>
                  </a:lnTo>
                  <a:lnTo>
                    <a:pt x="680" y="156"/>
                  </a:lnTo>
                  <a:lnTo>
                    <a:pt x="680" y="155"/>
                  </a:lnTo>
                  <a:lnTo>
                    <a:pt x="681" y="154"/>
                  </a:lnTo>
                  <a:lnTo>
                    <a:pt x="682" y="152"/>
                  </a:lnTo>
                  <a:lnTo>
                    <a:pt x="684" y="151"/>
                  </a:lnTo>
                  <a:lnTo>
                    <a:pt x="685" y="150"/>
                  </a:lnTo>
                  <a:lnTo>
                    <a:pt x="686" y="148"/>
                  </a:lnTo>
                  <a:lnTo>
                    <a:pt x="686" y="147"/>
                  </a:lnTo>
                  <a:lnTo>
                    <a:pt x="688" y="146"/>
                  </a:lnTo>
                  <a:lnTo>
                    <a:pt x="689" y="144"/>
                  </a:lnTo>
                  <a:lnTo>
                    <a:pt x="690" y="143"/>
                  </a:lnTo>
                  <a:lnTo>
                    <a:pt x="690" y="142"/>
                  </a:lnTo>
                  <a:lnTo>
                    <a:pt x="692" y="140"/>
                  </a:lnTo>
                  <a:lnTo>
                    <a:pt x="693" y="139"/>
                  </a:lnTo>
                  <a:lnTo>
                    <a:pt x="694" y="138"/>
                  </a:lnTo>
                  <a:lnTo>
                    <a:pt x="695" y="136"/>
                  </a:lnTo>
                  <a:lnTo>
                    <a:pt x="697" y="134"/>
                  </a:lnTo>
                  <a:lnTo>
                    <a:pt x="699" y="132"/>
                  </a:lnTo>
                  <a:lnTo>
                    <a:pt x="701" y="131"/>
                  </a:lnTo>
                  <a:lnTo>
                    <a:pt x="702" y="128"/>
                  </a:lnTo>
                  <a:lnTo>
                    <a:pt x="703" y="127"/>
                  </a:lnTo>
                  <a:lnTo>
                    <a:pt x="705" y="126"/>
                  </a:lnTo>
                  <a:lnTo>
                    <a:pt x="705" y="125"/>
                  </a:lnTo>
                  <a:lnTo>
                    <a:pt x="706" y="123"/>
                  </a:lnTo>
                  <a:lnTo>
                    <a:pt x="707" y="122"/>
                  </a:lnTo>
                  <a:lnTo>
                    <a:pt x="709" y="121"/>
                  </a:lnTo>
                  <a:lnTo>
                    <a:pt x="710" y="119"/>
                  </a:lnTo>
                  <a:lnTo>
                    <a:pt x="711" y="118"/>
                  </a:lnTo>
                  <a:lnTo>
                    <a:pt x="711" y="117"/>
                  </a:lnTo>
                  <a:lnTo>
                    <a:pt x="713" y="117"/>
                  </a:lnTo>
                  <a:lnTo>
                    <a:pt x="713" y="115"/>
                  </a:lnTo>
                  <a:lnTo>
                    <a:pt x="714" y="114"/>
                  </a:lnTo>
                  <a:lnTo>
                    <a:pt x="715" y="113"/>
                  </a:lnTo>
                  <a:lnTo>
                    <a:pt x="715" y="111"/>
                  </a:lnTo>
                  <a:lnTo>
                    <a:pt x="717" y="111"/>
                  </a:lnTo>
                  <a:lnTo>
                    <a:pt x="717" y="110"/>
                  </a:lnTo>
                  <a:lnTo>
                    <a:pt x="718" y="109"/>
                  </a:lnTo>
                  <a:lnTo>
                    <a:pt x="719" y="107"/>
                  </a:lnTo>
                  <a:lnTo>
                    <a:pt x="719" y="106"/>
                  </a:lnTo>
                  <a:lnTo>
                    <a:pt x="721" y="105"/>
                  </a:lnTo>
                  <a:lnTo>
                    <a:pt x="722" y="103"/>
                  </a:lnTo>
                  <a:lnTo>
                    <a:pt x="723" y="102"/>
                  </a:lnTo>
                  <a:lnTo>
                    <a:pt x="723" y="101"/>
                  </a:lnTo>
                  <a:lnTo>
                    <a:pt x="725" y="99"/>
                  </a:lnTo>
                  <a:lnTo>
                    <a:pt x="726" y="97"/>
                  </a:lnTo>
                  <a:lnTo>
                    <a:pt x="727" y="95"/>
                  </a:lnTo>
                  <a:lnTo>
                    <a:pt x="729" y="93"/>
                  </a:lnTo>
                  <a:lnTo>
                    <a:pt x="730" y="91"/>
                  </a:lnTo>
                  <a:lnTo>
                    <a:pt x="733" y="89"/>
                  </a:lnTo>
                  <a:lnTo>
                    <a:pt x="734" y="87"/>
                  </a:lnTo>
                  <a:lnTo>
                    <a:pt x="735" y="85"/>
                  </a:lnTo>
                  <a:lnTo>
                    <a:pt x="737" y="83"/>
                  </a:lnTo>
                  <a:lnTo>
                    <a:pt x="738" y="82"/>
                  </a:lnTo>
                  <a:lnTo>
                    <a:pt x="738" y="81"/>
                  </a:lnTo>
                  <a:lnTo>
                    <a:pt x="739" y="79"/>
                  </a:lnTo>
                  <a:lnTo>
                    <a:pt x="741" y="77"/>
                  </a:lnTo>
                  <a:lnTo>
                    <a:pt x="742" y="75"/>
                  </a:lnTo>
                  <a:lnTo>
                    <a:pt x="742" y="74"/>
                  </a:lnTo>
                  <a:lnTo>
                    <a:pt x="743" y="74"/>
                  </a:lnTo>
                  <a:lnTo>
                    <a:pt x="745" y="73"/>
                  </a:lnTo>
                  <a:lnTo>
                    <a:pt x="745" y="71"/>
                  </a:lnTo>
                  <a:lnTo>
                    <a:pt x="746" y="70"/>
                  </a:lnTo>
                  <a:lnTo>
                    <a:pt x="747" y="69"/>
                  </a:lnTo>
                  <a:lnTo>
                    <a:pt x="747" y="67"/>
                  </a:lnTo>
                  <a:lnTo>
                    <a:pt x="749" y="66"/>
                  </a:lnTo>
                  <a:lnTo>
                    <a:pt x="750" y="65"/>
                  </a:lnTo>
                  <a:lnTo>
                    <a:pt x="751" y="63"/>
                  </a:lnTo>
                  <a:lnTo>
                    <a:pt x="751" y="62"/>
                  </a:lnTo>
                  <a:lnTo>
                    <a:pt x="753" y="61"/>
                  </a:lnTo>
                  <a:lnTo>
                    <a:pt x="754" y="59"/>
                  </a:lnTo>
                  <a:lnTo>
                    <a:pt x="754" y="58"/>
                  </a:lnTo>
                  <a:lnTo>
                    <a:pt x="755" y="57"/>
                  </a:lnTo>
                  <a:lnTo>
                    <a:pt x="757" y="55"/>
                  </a:lnTo>
                  <a:lnTo>
                    <a:pt x="758" y="54"/>
                  </a:lnTo>
                  <a:lnTo>
                    <a:pt x="759" y="51"/>
                  </a:lnTo>
                  <a:lnTo>
                    <a:pt x="761" y="50"/>
                  </a:lnTo>
                  <a:lnTo>
                    <a:pt x="762" y="48"/>
                  </a:lnTo>
                  <a:lnTo>
                    <a:pt x="763" y="46"/>
                  </a:lnTo>
                  <a:lnTo>
                    <a:pt x="765" y="44"/>
                  </a:lnTo>
                  <a:lnTo>
                    <a:pt x="766" y="42"/>
                  </a:lnTo>
                  <a:lnTo>
                    <a:pt x="768" y="40"/>
                  </a:lnTo>
                  <a:lnTo>
                    <a:pt x="770" y="38"/>
                  </a:lnTo>
                  <a:lnTo>
                    <a:pt x="771" y="36"/>
                  </a:lnTo>
                  <a:lnTo>
                    <a:pt x="772" y="34"/>
                  </a:lnTo>
                  <a:lnTo>
                    <a:pt x="772" y="33"/>
                  </a:lnTo>
                  <a:lnTo>
                    <a:pt x="774" y="32"/>
                  </a:lnTo>
                  <a:lnTo>
                    <a:pt x="775" y="30"/>
                  </a:lnTo>
                  <a:lnTo>
                    <a:pt x="776" y="29"/>
                  </a:lnTo>
                  <a:lnTo>
                    <a:pt x="776" y="28"/>
                  </a:lnTo>
                  <a:lnTo>
                    <a:pt x="778" y="26"/>
                  </a:lnTo>
                  <a:lnTo>
                    <a:pt x="779" y="25"/>
                  </a:lnTo>
                  <a:lnTo>
                    <a:pt x="779" y="24"/>
                  </a:lnTo>
                  <a:lnTo>
                    <a:pt x="780" y="22"/>
                  </a:lnTo>
                  <a:lnTo>
                    <a:pt x="780" y="21"/>
                  </a:lnTo>
                  <a:lnTo>
                    <a:pt x="782" y="20"/>
                  </a:lnTo>
                  <a:lnTo>
                    <a:pt x="783" y="18"/>
                  </a:lnTo>
                  <a:lnTo>
                    <a:pt x="783" y="17"/>
                  </a:lnTo>
                  <a:lnTo>
                    <a:pt x="784" y="16"/>
                  </a:lnTo>
                  <a:lnTo>
                    <a:pt x="786" y="14"/>
                  </a:lnTo>
                  <a:lnTo>
                    <a:pt x="786" y="13"/>
                  </a:lnTo>
                  <a:lnTo>
                    <a:pt x="787" y="12"/>
                  </a:lnTo>
                  <a:lnTo>
                    <a:pt x="787" y="10"/>
                  </a:lnTo>
                  <a:lnTo>
                    <a:pt x="788" y="9"/>
                  </a:lnTo>
                  <a:lnTo>
                    <a:pt x="790" y="8"/>
                  </a:lnTo>
                  <a:lnTo>
                    <a:pt x="790" y="6"/>
                  </a:lnTo>
                  <a:lnTo>
                    <a:pt x="791" y="5"/>
                  </a:lnTo>
                  <a:lnTo>
                    <a:pt x="792" y="4"/>
                  </a:lnTo>
                  <a:lnTo>
                    <a:pt x="792" y="1"/>
                  </a:lnTo>
                  <a:lnTo>
                    <a:pt x="794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98" name="Freeform 37"/>
            <p:cNvSpPr>
              <a:spLocks/>
            </p:cNvSpPr>
            <p:nvPr/>
          </p:nvSpPr>
          <p:spPr bwMode="auto">
            <a:xfrm>
              <a:off x="4746" y="956"/>
              <a:ext cx="47" cy="158"/>
            </a:xfrm>
            <a:custGeom>
              <a:avLst/>
              <a:gdLst>
                <a:gd name="T0" fmla="*/ 1 w 94"/>
                <a:gd name="T1" fmla="*/ 0 h 318"/>
                <a:gd name="T2" fmla="*/ 1 w 94"/>
                <a:gd name="T3" fmla="*/ 0 h 318"/>
                <a:gd name="T4" fmla="*/ 1 w 94"/>
                <a:gd name="T5" fmla="*/ 0 h 318"/>
                <a:gd name="T6" fmla="*/ 1 w 94"/>
                <a:gd name="T7" fmla="*/ 0 h 318"/>
                <a:gd name="T8" fmla="*/ 1 w 94"/>
                <a:gd name="T9" fmla="*/ 0 h 318"/>
                <a:gd name="T10" fmla="*/ 1 w 94"/>
                <a:gd name="T11" fmla="*/ 0 h 318"/>
                <a:gd name="T12" fmla="*/ 1 w 94"/>
                <a:gd name="T13" fmla="*/ 0 h 318"/>
                <a:gd name="T14" fmla="*/ 1 w 94"/>
                <a:gd name="T15" fmla="*/ 0 h 318"/>
                <a:gd name="T16" fmla="*/ 1 w 94"/>
                <a:gd name="T17" fmla="*/ 0 h 318"/>
                <a:gd name="T18" fmla="*/ 1 w 94"/>
                <a:gd name="T19" fmla="*/ 1 h 318"/>
                <a:gd name="T20" fmla="*/ 1 w 94"/>
                <a:gd name="T21" fmla="*/ 1 h 318"/>
                <a:gd name="T22" fmla="*/ 1 w 94"/>
                <a:gd name="T23" fmla="*/ 1 h 318"/>
                <a:gd name="T24" fmla="*/ 1 w 94"/>
                <a:gd name="T25" fmla="*/ 1 h 318"/>
                <a:gd name="T26" fmla="*/ 1 w 94"/>
                <a:gd name="T27" fmla="*/ 1 h 318"/>
                <a:gd name="T28" fmla="*/ 1 w 94"/>
                <a:gd name="T29" fmla="*/ 1 h 318"/>
                <a:gd name="T30" fmla="*/ 1 w 94"/>
                <a:gd name="T31" fmla="*/ 1 h 318"/>
                <a:gd name="T32" fmla="*/ 1 w 94"/>
                <a:gd name="T33" fmla="*/ 1 h 318"/>
                <a:gd name="T34" fmla="*/ 1 w 94"/>
                <a:gd name="T35" fmla="*/ 1 h 318"/>
                <a:gd name="T36" fmla="*/ 1 w 94"/>
                <a:gd name="T37" fmla="*/ 1 h 318"/>
                <a:gd name="T38" fmla="*/ 1 w 94"/>
                <a:gd name="T39" fmla="*/ 1 h 318"/>
                <a:gd name="T40" fmla="*/ 1 w 94"/>
                <a:gd name="T41" fmla="*/ 2 h 318"/>
                <a:gd name="T42" fmla="*/ 1 w 94"/>
                <a:gd name="T43" fmla="*/ 2 h 318"/>
                <a:gd name="T44" fmla="*/ 1 w 94"/>
                <a:gd name="T45" fmla="*/ 2 h 318"/>
                <a:gd name="T46" fmla="*/ 1 w 94"/>
                <a:gd name="T47" fmla="*/ 2 h 318"/>
                <a:gd name="T48" fmla="*/ 1 w 94"/>
                <a:gd name="T49" fmla="*/ 2 h 318"/>
                <a:gd name="T50" fmla="*/ 1 w 94"/>
                <a:gd name="T51" fmla="*/ 2 h 318"/>
                <a:gd name="T52" fmla="*/ 1 w 94"/>
                <a:gd name="T53" fmla="*/ 2 h 318"/>
                <a:gd name="T54" fmla="*/ 1 w 94"/>
                <a:gd name="T55" fmla="*/ 2 h 318"/>
                <a:gd name="T56" fmla="*/ 1 w 94"/>
                <a:gd name="T57" fmla="*/ 2 h 318"/>
                <a:gd name="T58" fmla="*/ 1 w 94"/>
                <a:gd name="T59" fmla="*/ 2 h 318"/>
                <a:gd name="T60" fmla="*/ 1 w 94"/>
                <a:gd name="T61" fmla="*/ 2 h 318"/>
                <a:gd name="T62" fmla="*/ 1 w 94"/>
                <a:gd name="T63" fmla="*/ 2 h 318"/>
                <a:gd name="T64" fmla="*/ 1 w 94"/>
                <a:gd name="T65" fmla="*/ 3 h 318"/>
                <a:gd name="T66" fmla="*/ 1 w 94"/>
                <a:gd name="T67" fmla="*/ 3 h 318"/>
                <a:gd name="T68" fmla="*/ 1 w 94"/>
                <a:gd name="T69" fmla="*/ 3 h 318"/>
                <a:gd name="T70" fmla="*/ 1 w 94"/>
                <a:gd name="T71" fmla="*/ 3 h 318"/>
                <a:gd name="T72" fmla="*/ 1 w 94"/>
                <a:gd name="T73" fmla="*/ 3 h 318"/>
                <a:gd name="T74" fmla="*/ 1 w 94"/>
                <a:gd name="T75" fmla="*/ 3 h 318"/>
                <a:gd name="T76" fmla="*/ 1 w 94"/>
                <a:gd name="T77" fmla="*/ 3 h 318"/>
                <a:gd name="T78" fmla="*/ 1 w 94"/>
                <a:gd name="T79" fmla="*/ 3 h 318"/>
                <a:gd name="T80" fmla="*/ 1 w 94"/>
                <a:gd name="T81" fmla="*/ 3 h 318"/>
                <a:gd name="T82" fmla="*/ 1 w 94"/>
                <a:gd name="T83" fmla="*/ 3 h 318"/>
                <a:gd name="T84" fmla="*/ 1 w 94"/>
                <a:gd name="T85" fmla="*/ 3 h 318"/>
                <a:gd name="T86" fmla="*/ 1 w 94"/>
                <a:gd name="T87" fmla="*/ 4 h 318"/>
                <a:gd name="T88" fmla="*/ 1 w 94"/>
                <a:gd name="T89" fmla="*/ 4 h 318"/>
                <a:gd name="T90" fmla="*/ 1 w 94"/>
                <a:gd name="T91" fmla="*/ 4 h 318"/>
                <a:gd name="T92" fmla="*/ 1 w 94"/>
                <a:gd name="T93" fmla="*/ 4 h 318"/>
                <a:gd name="T94" fmla="*/ 1 w 94"/>
                <a:gd name="T95" fmla="*/ 4 h 318"/>
                <a:gd name="T96" fmla="*/ 1 w 94"/>
                <a:gd name="T97" fmla="*/ 4 h 318"/>
                <a:gd name="T98" fmla="*/ 1 w 94"/>
                <a:gd name="T99" fmla="*/ 4 h 318"/>
                <a:gd name="T100" fmla="*/ 1 w 94"/>
                <a:gd name="T101" fmla="*/ 4 h 318"/>
                <a:gd name="T102" fmla="*/ 1 w 94"/>
                <a:gd name="T103" fmla="*/ 4 h 318"/>
                <a:gd name="T104" fmla="*/ 1 w 94"/>
                <a:gd name="T105" fmla="*/ 4 h 318"/>
                <a:gd name="T106" fmla="*/ 1 w 94"/>
                <a:gd name="T107" fmla="*/ 4 h 318"/>
                <a:gd name="T108" fmla="*/ 1 w 94"/>
                <a:gd name="T109" fmla="*/ 4 h 318"/>
                <a:gd name="T110" fmla="*/ 1 w 94"/>
                <a:gd name="T111" fmla="*/ 4 h 318"/>
                <a:gd name="T112" fmla="*/ 1 w 94"/>
                <a:gd name="T113" fmla="*/ 4 h 31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"/>
                <a:gd name="T172" fmla="*/ 0 h 318"/>
                <a:gd name="T173" fmla="*/ 94 w 94"/>
                <a:gd name="T174" fmla="*/ 318 h 31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" h="318">
                  <a:moveTo>
                    <a:pt x="0" y="0"/>
                  </a:moveTo>
                  <a:lnTo>
                    <a:pt x="3" y="4"/>
                  </a:lnTo>
                  <a:lnTo>
                    <a:pt x="4" y="7"/>
                  </a:lnTo>
                  <a:lnTo>
                    <a:pt x="5" y="11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13" y="23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30"/>
                  </a:lnTo>
                  <a:lnTo>
                    <a:pt x="17" y="31"/>
                  </a:lnTo>
                  <a:lnTo>
                    <a:pt x="19" y="32"/>
                  </a:lnTo>
                  <a:lnTo>
                    <a:pt x="19" y="34"/>
                  </a:lnTo>
                  <a:lnTo>
                    <a:pt x="20" y="35"/>
                  </a:lnTo>
                  <a:lnTo>
                    <a:pt x="20" y="36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3" y="40"/>
                  </a:lnTo>
                  <a:lnTo>
                    <a:pt x="23" y="42"/>
                  </a:lnTo>
                  <a:lnTo>
                    <a:pt x="24" y="43"/>
                  </a:lnTo>
                  <a:lnTo>
                    <a:pt x="24" y="44"/>
                  </a:lnTo>
                  <a:lnTo>
                    <a:pt x="24" y="46"/>
                  </a:lnTo>
                  <a:lnTo>
                    <a:pt x="25" y="47"/>
                  </a:lnTo>
                  <a:lnTo>
                    <a:pt x="25" y="48"/>
                  </a:lnTo>
                  <a:lnTo>
                    <a:pt x="27" y="50"/>
                  </a:lnTo>
                  <a:lnTo>
                    <a:pt x="27" y="51"/>
                  </a:lnTo>
                  <a:lnTo>
                    <a:pt x="28" y="52"/>
                  </a:lnTo>
                  <a:lnTo>
                    <a:pt x="28" y="54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59"/>
                  </a:lnTo>
                  <a:lnTo>
                    <a:pt x="31" y="60"/>
                  </a:lnTo>
                  <a:lnTo>
                    <a:pt x="32" y="63"/>
                  </a:lnTo>
                  <a:lnTo>
                    <a:pt x="32" y="64"/>
                  </a:lnTo>
                  <a:lnTo>
                    <a:pt x="33" y="66"/>
                  </a:lnTo>
                  <a:lnTo>
                    <a:pt x="33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6" y="71"/>
                  </a:lnTo>
                  <a:lnTo>
                    <a:pt x="36" y="72"/>
                  </a:lnTo>
                  <a:lnTo>
                    <a:pt x="36" y="73"/>
                  </a:lnTo>
                  <a:lnTo>
                    <a:pt x="37" y="75"/>
                  </a:lnTo>
                  <a:lnTo>
                    <a:pt x="37" y="76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39" y="80"/>
                  </a:lnTo>
                  <a:lnTo>
                    <a:pt x="40" y="81"/>
                  </a:lnTo>
                  <a:lnTo>
                    <a:pt x="40" y="83"/>
                  </a:lnTo>
                  <a:lnTo>
                    <a:pt x="40" y="84"/>
                  </a:lnTo>
                  <a:lnTo>
                    <a:pt x="41" y="85"/>
                  </a:lnTo>
                  <a:lnTo>
                    <a:pt x="41" y="87"/>
                  </a:lnTo>
                  <a:lnTo>
                    <a:pt x="41" y="88"/>
                  </a:lnTo>
                  <a:lnTo>
                    <a:pt x="42" y="89"/>
                  </a:lnTo>
                  <a:lnTo>
                    <a:pt x="42" y="91"/>
                  </a:lnTo>
                  <a:lnTo>
                    <a:pt x="44" y="92"/>
                  </a:lnTo>
                  <a:lnTo>
                    <a:pt x="44" y="93"/>
                  </a:lnTo>
                  <a:lnTo>
                    <a:pt x="45" y="95"/>
                  </a:lnTo>
                  <a:lnTo>
                    <a:pt x="45" y="97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8" y="103"/>
                  </a:lnTo>
                  <a:lnTo>
                    <a:pt x="49" y="105"/>
                  </a:lnTo>
                  <a:lnTo>
                    <a:pt x="49" y="107"/>
                  </a:lnTo>
                  <a:lnTo>
                    <a:pt x="50" y="109"/>
                  </a:lnTo>
                  <a:lnTo>
                    <a:pt x="50" y="111"/>
                  </a:lnTo>
                  <a:lnTo>
                    <a:pt x="52" y="113"/>
                  </a:lnTo>
                  <a:lnTo>
                    <a:pt x="52" y="115"/>
                  </a:lnTo>
                  <a:lnTo>
                    <a:pt x="53" y="116"/>
                  </a:lnTo>
                  <a:lnTo>
                    <a:pt x="53" y="117"/>
                  </a:lnTo>
                  <a:lnTo>
                    <a:pt x="53" y="119"/>
                  </a:lnTo>
                  <a:lnTo>
                    <a:pt x="54" y="120"/>
                  </a:lnTo>
                  <a:lnTo>
                    <a:pt x="54" y="121"/>
                  </a:lnTo>
                  <a:lnTo>
                    <a:pt x="54" y="123"/>
                  </a:lnTo>
                  <a:lnTo>
                    <a:pt x="56" y="124"/>
                  </a:lnTo>
                  <a:lnTo>
                    <a:pt x="56" y="125"/>
                  </a:lnTo>
                  <a:lnTo>
                    <a:pt x="57" y="127"/>
                  </a:lnTo>
                  <a:lnTo>
                    <a:pt x="57" y="128"/>
                  </a:lnTo>
                  <a:lnTo>
                    <a:pt x="57" y="129"/>
                  </a:lnTo>
                  <a:lnTo>
                    <a:pt x="58" y="131"/>
                  </a:lnTo>
                  <a:lnTo>
                    <a:pt x="58" y="132"/>
                  </a:lnTo>
                  <a:lnTo>
                    <a:pt x="58" y="133"/>
                  </a:lnTo>
                  <a:lnTo>
                    <a:pt x="58" y="135"/>
                  </a:lnTo>
                  <a:lnTo>
                    <a:pt x="60" y="136"/>
                  </a:lnTo>
                  <a:lnTo>
                    <a:pt x="60" y="137"/>
                  </a:lnTo>
                  <a:lnTo>
                    <a:pt x="60" y="139"/>
                  </a:lnTo>
                  <a:lnTo>
                    <a:pt x="61" y="140"/>
                  </a:lnTo>
                  <a:lnTo>
                    <a:pt x="61" y="141"/>
                  </a:lnTo>
                  <a:lnTo>
                    <a:pt x="62" y="143"/>
                  </a:lnTo>
                  <a:lnTo>
                    <a:pt x="62" y="145"/>
                  </a:lnTo>
                  <a:lnTo>
                    <a:pt x="62" y="146"/>
                  </a:lnTo>
                  <a:lnTo>
                    <a:pt x="64" y="149"/>
                  </a:lnTo>
                  <a:lnTo>
                    <a:pt x="64" y="150"/>
                  </a:lnTo>
                  <a:lnTo>
                    <a:pt x="65" y="153"/>
                  </a:lnTo>
                  <a:lnTo>
                    <a:pt x="65" y="156"/>
                  </a:lnTo>
                  <a:lnTo>
                    <a:pt x="66" y="157"/>
                  </a:lnTo>
                  <a:lnTo>
                    <a:pt x="66" y="158"/>
                  </a:lnTo>
                  <a:lnTo>
                    <a:pt x="68" y="161"/>
                  </a:lnTo>
                  <a:lnTo>
                    <a:pt x="68" y="162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69" y="166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0" y="170"/>
                  </a:lnTo>
                  <a:lnTo>
                    <a:pt x="70" y="172"/>
                  </a:lnTo>
                  <a:lnTo>
                    <a:pt x="72" y="173"/>
                  </a:lnTo>
                  <a:lnTo>
                    <a:pt x="72" y="174"/>
                  </a:lnTo>
                  <a:lnTo>
                    <a:pt x="72" y="176"/>
                  </a:lnTo>
                  <a:lnTo>
                    <a:pt x="73" y="177"/>
                  </a:lnTo>
                  <a:lnTo>
                    <a:pt x="73" y="178"/>
                  </a:lnTo>
                  <a:lnTo>
                    <a:pt x="73" y="180"/>
                  </a:lnTo>
                  <a:lnTo>
                    <a:pt x="73" y="181"/>
                  </a:lnTo>
                  <a:lnTo>
                    <a:pt x="74" y="182"/>
                  </a:lnTo>
                  <a:lnTo>
                    <a:pt x="74" y="184"/>
                  </a:lnTo>
                  <a:lnTo>
                    <a:pt x="74" y="185"/>
                  </a:lnTo>
                  <a:lnTo>
                    <a:pt x="76" y="186"/>
                  </a:lnTo>
                  <a:lnTo>
                    <a:pt x="76" y="188"/>
                  </a:lnTo>
                  <a:lnTo>
                    <a:pt x="76" y="189"/>
                  </a:lnTo>
                  <a:lnTo>
                    <a:pt x="77" y="192"/>
                  </a:lnTo>
                  <a:lnTo>
                    <a:pt x="77" y="193"/>
                  </a:lnTo>
                  <a:lnTo>
                    <a:pt x="78" y="194"/>
                  </a:lnTo>
                  <a:lnTo>
                    <a:pt x="78" y="197"/>
                  </a:lnTo>
                  <a:lnTo>
                    <a:pt x="80" y="200"/>
                  </a:lnTo>
                  <a:lnTo>
                    <a:pt x="80" y="201"/>
                  </a:lnTo>
                  <a:lnTo>
                    <a:pt x="81" y="204"/>
                  </a:lnTo>
                  <a:lnTo>
                    <a:pt x="81" y="205"/>
                  </a:lnTo>
                  <a:lnTo>
                    <a:pt x="82" y="208"/>
                  </a:lnTo>
                  <a:lnTo>
                    <a:pt x="82" y="209"/>
                  </a:lnTo>
                  <a:lnTo>
                    <a:pt x="82" y="210"/>
                  </a:lnTo>
                  <a:lnTo>
                    <a:pt x="84" y="212"/>
                  </a:lnTo>
                  <a:lnTo>
                    <a:pt x="84" y="213"/>
                  </a:lnTo>
                  <a:lnTo>
                    <a:pt x="84" y="214"/>
                  </a:lnTo>
                  <a:lnTo>
                    <a:pt x="84" y="216"/>
                  </a:lnTo>
                  <a:lnTo>
                    <a:pt x="85" y="217"/>
                  </a:lnTo>
                  <a:lnTo>
                    <a:pt x="85" y="218"/>
                  </a:lnTo>
                  <a:lnTo>
                    <a:pt x="85" y="219"/>
                  </a:lnTo>
                  <a:lnTo>
                    <a:pt x="85" y="221"/>
                  </a:lnTo>
                  <a:lnTo>
                    <a:pt x="86" y="222"/>
                  </a:lnTo>
                  <a:lnTo>
                    <a:pt x="86" y="223"/>
                  </a:lnTo>
                  <a:lnTo>
                    <a:pt x="86" y="225"/>
                  </a:lnTo>
                  <a:lnTo>
                    <a:pt x="86" y="226"/>
                  </a:lnTo>
                  <a:lnTo>
                    <a:pt x="86" y="227"/>
                  </a:lnTo>
                  <a:lnTo>
                    <a:pt x="86" y="229"/>
                  </a:lnTo>
                  <a:lnTo>
                    <a:pt x="88" y="229"/>
                  </a:lnTo>
                  <a:lnTo>
                    <a:pt x="88" y="230"/>
                  </a:lnTo>
                  <a:lnTo>
                    <a:pt x="88" y="231"/>
                  </a:lnTo>
                  <a:lnTo>
                    <a:pt x="88" y="233"/>
                  </a:lnTo>
                  <a:lnTo>
                    <a:pt x="88" y="234"/>
                  </a:lnTo>
                  <a:lnTo>
                    <a:pt x="88" y="235"/>
                  </a:lnTo>
                  <a:lnTo>
                    <a:pt x="88" y="237"/>
                  </a:lnTo>
                  <a:lnTo>
                    <a:pt x="88" y="238"/>
                  </a:lnTo>
                  <a:lnTo>
                    <a:pt x="88" y="241"/>
                  </a:lnTo>
                  <a:lnTo>
                    <a:pt x="88" y="242"/>
                  </a:lnTo>
                  <a:lnTo>
                    <a:pt x="88" y="243"/>
                  </a:lnTo>
                  <a:lnTo>
                    <a:pt x="89" y="246"/>
                  </a:lnTo>
                  <a:lnTo>
                    <a:pt x="89" y="247"/>
                  </a:lnTo>
                  <a:lnTo>
                    <a:pt x="89" y="249"/>
                  </a:lnTo>
                  <a:lnTo>
                    <a:pt x="89" y="251"/>
                  </a:lnTo>
                  <a:lnTo>
                    <a:pt x="89" y="253"/>
                  </a:lnTo>
                  <a:lnTo>
                    <a:pt x="89" y="254"/>
                  </a:lnTo>
                  <a:lnTo>
                    <a:pt x="89" y="255"/>
                  </a:lnTo>
                  <a:lnTo>
                    <a:pt x="89" y="257"/>
                  </a:lnTo>
                  <a:lnTo>
                    <a:pt x="89" y="258"/>
                  </a:lnTo>
                  <a:lnTo>
                    <a:pt x="90" y="259"/>
                  </a:lnTo>
                  <a:lnTo>
                    <a:pt x="90" y="261"/>
                  </a:lnTo>
                  <a:lnTo>
                    <a:pt x="90" y="262"/>
                  </a:lnTo>
                  <a:lnTo>
                    <a:pt x="90" y="263"/>
                  </a:lnTo>
                  <a:lnTo>
                    <a:pt x="90" y="265"/>
                  </a:lnTo>
                  <a:lnTo>
                    <a:pt x="90" y="266"/>
                  </a:lnTo>
                  <a:lnTo>
                    <a:pt x="90" y="267"/>
                  </a:lnTo>
                  <a:lnTo>
                    <a:pt x="90" y="269"/>
                  </a:lnTo>
                  <a:lnTo>
                    <a:pt x="92" y="269"/>
                  </a:lnTo>
                  <a:lnTo>
                    <a:pt x="92" y="270"/>
                  </a:lnTo>
                  <a:lnTo>
                    <a:pt x="92" y="271"/>
                  </a:lnTo>
                  <a:lnTo>
                    <a:pt x="92" y="273"/>
                  </a:lnTo>
                  <a:lnTo>
                    <a:pt x="92" y="274"/>
                  </a:lnTo>
                  <a:lnTo>
                    <a:pt x="92" y="275"/>
                  </a:lnTo>
                  <a:lnTo>
                    <a:pt x="93" y="277"/>
                  </a:lnTo>
                  <a:lnTo>
                    <a:pt x="93" y="278"/>
                  </a:lnTo>
                  <a:lnTo>
                    <a:pt x="93" y="279"/>
                  </a:lnTo>
                  <a:lnTo>
                    <a:pt x="93" y="281"/>
                  </a:lnTo>
                  <a:lnTo>
                    <a:pt x="93" y="282"/>
                  </a:lnTo>
                  <a:lnTo>
                    <a:pt x="94" y="283"/>
                  </a:lnTo>
                  <a:lnTo>
                    <a:pt x="94" y="285"/>
                  </a:lnTo>
                  <a:lnTo>
                    <a:pt x="94" y="286"/>
                  </a:lnTo>
                  <a:lnTo>
                    <a:pt x="94" y="287"/>
                  </a:lnTo>
                  <a:lnTo>
                    <a:pt x="94" y="289"/>
                  </a:lnTo>
                  <a:lnTo>
                    <a:pt x="94" y="290"/>
                  </a:lnTo>
                  <a:lnTo>
                    <a:pt x="94" y="291"/>
                  </a:lnTo>
                  <a:lnTo>
                    <a:pt x="94" y="293"/>
                  </a:lnTo>
                  <a:lnTo>
                    <a:pt x="94" y="294"/>
                  </a:lnTo>
                  <a:lnTo>
                    <a:pt x="94" y="295"/>
                  </a:lnTo>
                  <a:lnTo>
                    <a:pt x="94" y="296"/>
                  </a:lnTo>
                  <a:lnTo>
                    <a:pt x="94" y="298"/>
                  </a:lnTo>
                  <a:lnTo>
                    <a:pt x="94" y="299"/>
                  </a:lnTo>
                  <a:lnTo>
                    <a:pt x="94" y="300"/>
                  </a:lnTo>
                  <a:lnTo>
                    <a:pt x="94" y="302"/>
                  </a:lnTo>
                  <a:lnTo>
                    <a:pt x="94" y="303"/>
                  </a:lnTo>
                  <a:lnTo>
                    <a:pt x="94" y="304"/>
                  </a:lnTo>
                  <a:lnTo>
                    <a:pt x="94" y="307"/>
                  </a:lnTo>
                  <a:lnTo>
                    <a:pt x="94" y="308"/>
                  </a:lnTo>
                  <a:lnTo>
                    <a:pt x="94" y="311"/>
                  </a:lnTo>
                  <a:lnTo>
                    <a:pt x="93" y="312"/>
                  </a:lnTo>
                  <a:lnTo>
                    <a:pt x="93" y="315"/>
                  </a:lnTo>
                  <a:lnTo>
                    <a:pt x="93" y="318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99" name="Freeform 38"/>
            <p:cNvSpPr>
              <a:spLocks/>
            </p:cNvSpPr>
            <p:nvPr/>
          </p:nvSpPr>
          <p:spPr bwMode="auto">
            <a:xfrm>
              <a:off x="4746" y="1114"/>
              <a:ext cx="47" cy="158"/>
            </a:xfrm>
            <a:custGeom>
              <a:avLst/>
              <a:gdLst>
                <a:gd name="T0" fmla="*/ 1 w 94"/>
                <a:gd name="T1" fmla="*/ 5 h 316"/>
                <a:gd name="T2" fmla="*/ 1 w 94"/>
                <a:gd name="T3" fmla="*/ 5 h 316"/>
                <a:gd name="T4" fmla="*/ 1 w 94"/>
                <a:gd name="T5" fmla="*/ 5 h 316"/>
                <a:gd name="T6" fmla="*/ 1 w 94"/>
                <a:gd name="T7" fmla="*/ 5 h 316"/>
                <a:gd name="T8" fmla="*/ 1 w 94"/>
                <a:gd name="T9" fmla="*/ 5 h 316"/>
                <a:gd name="T10" fmla="*/ 1 w 94"/>
                <a:gd name="T11" fmla="*/ 5 h 316"/>
                <a:gd name="T12" fmla="*/ 1 w 94"/>
                <a:gd name="T13" fmla="*/ 5 h 316"/>
                <a:gd name="T14" fmla="*/ 1 w 94"/>
                <a:gd name="T15" fmla="*/ 5 h 316"/>
                <a:gd name="T16" fmla="*/ 1 w 94"/>
                <a:gd name="T17" fmla="*/ 3 h 316"/>
                <a:gd name="T18" fmla="*/ 1 w 94"/>
                <a:gd name="T19" fmla="*/ 3 h 316"/>
                <a:gd name="T20" fmla="*/ 1 w 94"/>
                <a:gd name="T21" fmla="*/ 3 h 316"/>
                <a:gd name="T22" fmla="*/ 1 w 94"/>
                <a:gd name="T23" fmla="*/ 3 h 316"/>
                <a:gd name="T24" fmla="*/ 1 w 94"/>
                <a:gd name="T25" fmla="*/ 3 h 316"/>
                <a:gd name="T26" fmla="*/ 1 w 94"/>
                <a:gd name="T27" fmla="*/ 3 h 316"/>
                <a:gd name="T28" fmla="*/ 1 w 94"/>
                <a:gd name="T29" fmla="*/ 3 h 316"/>
                <a:gd name="T30" fmla="*/ 1 w 94"/>
                <a:gd name="T31" fmla="*/ 3 h 316"/>
                <a:gd name="T32" fmla="*/ 1 w 94"/>
                <a:gd name="T33" fmla="*/ 3 h 316"/>
                <a:gd name="T34" fmla="*/ 1 w 94"/>
                <a:gd name="T35" fmla="*/ 3 h 316"/>
                <a:gd name="T36" fmla="*/ 1 w 94"/>
                <a:gd name="T37" fmla="*/ 3 h 316"/>
                <a:gd name="T38" fmla="*/ 1 w 94"/>
                <a:gd name="T39" fmla="*/ 3 h 316"/>
                <a:gd name="T40" fmla="*/ 1 w 94"/>
                <a:gd name="T41" fmla="*/ 2 h 316"/>
                <a:gd name="T42" fmla="*/ 1 w 94"/>
                <a:gd name="T43" fmla="*/ 2 h 316"/>
                <a:gd name="T44" fmla="*/ 1 w 94"/>
                <a:gd name="T45" fmla="*/ 2 h 316"/>
                <a:gd name="T46" fmla="*/ 1 w 94"/>
                <a:gd name="T47" fmla="*/ 2 h 316"/>
                <a:gd name="T48" fmla="*/ 1 w 94"/>
                <a:gd name="T49" fmla="*/ 2 h 316"/>
                <a:gd name="T50" fmla="*/ 1 w 94"/>
                <a:gd name="T51" fmla="*/ 2 h 316"/>
                <a:gd name="T52" fmla="*/ 1 w 94"/>
                <a:gd name="T53" fmla="*/ 2 h 316"/>
                <a:gd name="T54" fmla="*/ 1 w 94"/>
                <a:gd name="T55" fmla="*/ 2 h 316"/>
                <a:gd name="T56" fmla="*/ 1 w 94"/>
                <a:gd name="T57" fmla="*/ 2 h 316"/>
                <a:gd name="T58" fmla="*/ 1 w 94"/>
                <a:gd name="T59" fmla="*/ 2 h 316"/>
                <a:gd name="T60" fmla="*/ 1 w 94"/>
                <a:gd name="T61" fmla="*/ 2 h 316"/>
                <a:gd name="T62" fmla="*/ 1 w 94"/>
                <a:gd name="T63" fmla="*/ 1 h 316"/>
                <a:gd name="T64" fmla="*/ 1 w 94"/>
                <a:gd name="T65" fmla="*/ 1 h 316"/>
                <a:gd name="T66" fmla="*/ 1 w 94"/>
                <a:gd name="T67" fmla="*/ 1 h 316"/>
                <a:gd name="T68" fmla="*/ 1 w 94"/>
                <a:gd name="T69" fmla="*/ 1 h 316"/>
                <a:gd name="T70" fmla="*/ 1 w 94"/>
                <a:gd name="T71" fmla="*/ 1 h 316"/>
                <a:gd name="T72" fmla="*/ 1 w 94"/>
                <a:gd name="T73" fmla="*/ 1 h 316"/>
                <a:gd name="T74" fmla="*/ 1 w 94"/>
                <a:gd name="T75" fmla="*/ 1 h 316"/>
                <a:gd name="T76" fmla="*/ 1 w 94"/>
                <a:gd name="T77" fmla="*/ 1 h 316"/>
                <a:gd name="T78" fmla="*/ 1 w 94"/>
                <a:gd name="T79" fmla="*/ 1 h 316"/>
                <a:gd name="T80" fmla="*/ 1 w 94"/>
                <a:gd name="T81" fmla="*/ 1 h 316"/>
                <a:gd name="T82" fmla="*/ 1 w 94"/>
                <a:gd name="T83" fmla="*/ 1 h 316"/>
                <a:gd name="T84" fmla="*/ 1 w 94"/>
                <a:gd name="T85" fmla="*/ 1 h 316"/>
                <a:gd name="T86" fmla="*/ 1 w 94"/>
                <a:gd name="T87" fmla="*/ 1 h 316"/>
                <a:gd name="T88" fmla="*/ 1 w 94"/>
                <a:gd name="T89" fmla="*/ 1 h 316"/>
                <a:gd name="T90" fmla="*/ 1 w 94"/>
                <a:gd name="T91" fmla="*/ 1 h 316"/>
                <a:gd name="T92" fmla="*/ 1 w 94"/>
                <a:gd name="T93" fmla="*/ 1 h 316"/>
                <a:gd name="T94" fmla="*/ 1 w 94"/>
                <a:gd name="T95" fmla="*/ 1 h 316"/>
                <a:gd name="T96" fmla="*/ 1 w 94"/>
                <a:gd name="T97" fmla="*/ 1 h 316"/>
                <a:gd name="T98" fmla="*/ 1 w 94"/>
                <a:gd name="T99" fmla="*/ 1 h 316"/>
                <a:gd name="T100" fmla="*/ 1 w 94"/>
                <a:gd name="T101" fmla="*/ 1 h 316"/>
                <a:gd name="T102" fmla="*/ 1 w 94"/>
                <a:gd name="T103" fmla="*/ 1 h 316"/>
                <a:gd name="T104" fmla="*/ 1 w 94"/>
                <a:gd name="T105" fmla="*/ 1 h 316"/>
                <a:gd name="T106" fmla="*/ 1 w 94"/>
                <a:gd name="T107" fmla="*/ 1 h 316"/>
                <a:gd name="T108" fmla="*/ 1 w 94"/>
                <a:gd name="T109" fmla="*/ 1 h 316"/>
                <a:gd name="T110" fmla="*/ 1 w 94"/>
                <a:gd name="T111" fmla="*/ 1 h 316"/>
                <a:gd name="T112" fmla="*/ 1 w 94"/>
                <a:gd name="T113" fmla="*/ 1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"/>
                <a:gd name="T172" fmla="*/ 0 h 316"/>
                <a:gd name="T173" fmla="*/ 94 w 94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" h="316">
                  <a:moveTo>
                    <a:pt x="0" y="316"/>
                  </a:moveTo>
                  <a:lnTo>
                    <a:pt x="3" y="314"/>
                  </a:lnTo>
                  <a:lnTo>
                    <a:pt x="4" y="310"/>
                  </a:lnTo>
                  <a:lnTo>
                    <a:pt x="5" y="307"/>
                  </a:lnTo>
                  <a:lnTo>
                    <a:pt x="8" y="304"/>
                  </a:lnTo>
                  <a:lnTo>
                    <a:pt x="9" y="302"/>
                  </a:lnTo>
                  <a:lnTo>
                    <a:pt x="11" y="299"/>
                  </a:lnTo>
                  <a:lnTo>
                    <a:pt x="12" y="296"/>
                  </a:lnTo>
                  <a:lnTo>
                    <a:pt x="13" y="295"/>
                  </a:lnTo>
                  <a:lnTo>
                    <a:pt x="15" y="292"/>
                  </a:lnTo>
                  <a:lnTo>
                    <a:pt x="15" y="291"/>
                  </a:lnTo>
                  <a:lnTo>
                    <a:pt x="16" y="288"/>
                  </a:lnTo>
                  <a:lnTo>
                    <a:pt x="17" y="287"/>
                  </a:lnTo>
                  <a:lnTo>
                    <a:pt x="19" y="286"/>
                  </a:lnTo>
                  <a:lnTo>
                    <a:pt x="19" y="284"/>
                  </a:lnTo>
                  <a:lnTo>
                    <a:pt x="20" y="283"/>
                  </a:lnTo>
                  <a:lnTo>
                    <a:pt x="20" y="282"/>
                  </a:lnTo>
                  <a:lnTo>
                    <a:pt x="21" y="280"/>
                  </a:lnTo>
                  <a:lnTo>
                    <a:pt x="21" y="279"/>
                  </a:lnTo>
                  <a:lnTo>
                    <a:pt x="23" y="278"/>
                  </a:lnTo>
                  <a:lnTo>
                    <a:pt x="23" y="277"/>
                  </a:lnTo>
                  <a:lnTo>
                    <a:pt x="24" y="275"/>
                  </a:lnTo>
                  <a:lnTo>
                    <a:pt x="24" y="274"/>
                  </a:lnTo>
                  <a:lnTo>
                    <a:pt x="24" y="273"/>
                  </a:lnTo>
                  <a:lnTo>
                    <a:pt x="25" y="271"/>
                  </a:lnTo>
                  <a:lnTo>
                    <a:pt x="25" y="270"/>
                  </a:lnTo>
                  <a:lnTo>
                    <a:pt x="27" y="269"/>
                  </a:lnTo>
                  <a:lnTo>
                    <a:pt x="27" y="267"/>
                  </a:lnTo>
                  <a:lnTo>
                    <a:pt x="28" y="266"/>
                  </a:lnTo>
                  <a:lnTo>
                    <a:pt x="28" y="265"/>
                  </a:lnTo>
                  <a:lnTo>
                    <a:pt x="29" y="263"/>
                  </a:lnTo>
                  <a:lnTo>
                    <a:pt x="29" y="261"/>
                  </a:lnTo>
                  <a:lnTo>
                    <a:pt x="31" y="259"/>
                  </a:lnTo>
                  <a:lnTo>
                    <a:pt x="31" y="258"/>
                  </a:lnTo>
                  <a:lnTo>
                    <a:pt x="32" y="255"/>
                  </a:lnTo>
                  <a:lnTo>
                    <a:pt x="32" y="254"/>
                  </a:lnTo>
                  <a:lnTo>
                    <a:pt x="33" y="253"/>
                  </a:lnTo>
                  <a:lnTo>
                    <a:pt x="33" y="251"/>
                  </a:lnTo>
                  <a:lnTo>
                    <a:pt x="35" y="250"/>
                  </a:lnTo>
                  <a:lnTo>
                    <a:pt x="35" y="249"/>
                  </a:lnTo>
                  <a:lnTo>
                    <a:pt x="36" y="247"/>
                  </a:lnTo>
                  <a:lnTo>
                    <a:pt x="36" y="246"/>
                  </a:lnTo>
                  <a:lnTo>
                    <a:pt x="36" y="245"/>
                  </a:lnTo>
                  <a:lnTo>
                    <a:pt x="37" y="243"/>
                  </a:lnTo>
                  <a:lnTo>
                    <a:pt x="37" y="242"/>
                  </a:lnTo>
                  <a:lnTo>
                    <a:pt x="39" y="241"/>
                  </a:lnTo>
                  <a:lnTo>
                    <a:pt x="39" y="239"/>
                  </a:lnTo>
                  <a:lnTo>
                    <a:pt x="39" y="238"/>
                  </a:lnTo>
                  <a:lnTo>
                    <a:pt x="40" y="237"/>
                  </a:lnTo>
                  <a:lnTo>
                    <a:pt x="40" y="235"/>
                  </a:lnTo>
                  <a:lnTo>
                    <a:pt x="40" y="234"/>
                  </a:lnTo>
                  <a:lnTo>
                    <a:pt x="41" y="233"/>
                  </a:lnTo>
                  <a:lnTo>
                    <a:pt x="41" y="231"/>
                  </a:lnTo>
                  <a:lnTo>
                    <a:pt x="41" y="230"/>
                  </a:lnTo>
                  <a:lnTo>
                    <a:pt x="42" y="229"/>
                  </a:lnTo>
                  <a:lnTo>
                    <a:pt x="42" y="227"/>
                  </a:lnTo>
                  <a:lnTo>
                    <a:pt x="44" y="226"/>
                  </a:lnTo>
                  <a:lnTo>
                    <a:pt x="44" y="225"/>
                  </a:lnTo>
                  <a:lnTo>
                    <a:pt x="45" y="223"/>
                  </a:lnTo>
                  <a:lnTo>
                    <a:pt x="45" y="221"/>
                  </a:lnTo>
                  <a:lnTo>
                    <a:pt x="46" y="219"/>
                  </a:lnTo>
                  <a:lnTo>
                    <a:pt x="46" y="217"/>
                  </a:lnTo>
                  <a:lnTo>
                    <a:pt x="48" y="215"/>
                  </a:lnTo>
                  <a:lnTo>
                    <a:pt x="49" y="213"/>
                  </a:lnTo>
                  <a:lnTo>
                    <a:pt x="49" y="210"/>
                  </a:lnTo>
                  <a:lnTo>
                    <a:pt x="50" y="209"/>
                  </a:lnTo>
                  <a:lnTo>
                    <a:pt x="50" y="207"/>
                  </a:lnTo>
                  <a:lnTo>
                    <a:pt x="52" y="205"/>
                  </a:lnTo>
                  <a:lnTo>
                    <a:pt x="52" y="203"/>
                  </a:lnTo>
                  <a:lnTo>
                    <a:pt x="53" y="202"/>
                  </a:lnTo>
                  <a:lnTo>
                    <a:pt x="53" y="201"/>
                  </a:lnTo>
                  <a:lnTo>
                    <a:pt x="53" y="200"/>
                  </a:lnTo>
                  <a:lnTo>
                    <a:pt x="54" y="198"/>
                  </a:lnTo>
                  <a:lnTo>
                    <a:pt x="54" y="197"/>
                  </a:lnTo>
                  <a:lnTo>
                    <a:pt x="54" y="196"/>
                  </a:lnTo>
                  <a:lnTo>
                    <a:pt x="56" y="194"/>
                  </a:lnTo>
                  <a:lnTo>
                    <a:pt x="56" y="193"/>
                  </a:lnTo>
                  <a:lnTo>
                    <a:pt x="56" y="192"/>
                  </a:lnTo>
                  <a:lnTo>
                    <a:pt x="57" y="192"/>
                  </a:lnTo>
                  <a:lnTo>
                    <a:pt x="57" y="190"/>
                  </a:lnTo>
                  <a:lnTo>
                    <a:pt x="57" y="189"/>
                  </a:lnTo>
                  <a:lnTo>
                    <a:pt x="58" y="188"/>
                  </a:lnTo>
                  <a:lnTo>
                    <a:pt x="58" y="186"/>
                  </a:lnTo>
                  <a:lnTo>
                    <a:pt x="58" y="185"/>
                  </a:lnTo>
                  <a:lnTo>
                    <a:pt x="58" y="184"/>
                  </a:lnTo>
                  <a:lnTo>
                    <a:pt x="60" y="182"/>
                  </a:lnTo>
                  <a:lnTo>
                    <a:pt x="60" y="181"/>
                  </a:lnTo>
                  <a:lnTo>
                    <a:pt x="60" y="180"/>
                  </a:lnTo>
                  <a:lnTo>
                    <a:pt x="61" y="178"/>
                  </a:lnTo>
                  <a:lnTo>
                    <a:pt x="61" y="177"/>
                  </a:lnTo>
                  <a:lnTo>
                    <a:pt x="62" y="174"/>
                  </a:lnTo>
                  <a:lnTo>
                    <a:pt x="62" y="173"/>
                  </a:lnTo>
                  <a:lnTo>
                    <a:pt x="62" y="172"/>
                  </a:lnTo>
                  <a:lnTo>
                    <a:pt x="64" y="169"/>
                  </a:lnTo>
                  <a:lnTo>
                    <a:pt x="64" y="166"/>
                  </a:lnTo>
                  <a:lnTo>
                    <a:pt x="65" y="165"/>
                  </a:lnTo>
                  <a:lnTo>
                    <a:pt x="65" y="162"/>
                  </a:lnTo>
                  <a:lnTo>
                    <a:pt x="66" y="161"/>
                  </a:lnTo>
                  <a:lnTo>
                    <a:pt x="66" y="158"/>
                  </a:lnTo>
                  <a:lnTo>
                    <a:pt x="68" y="157"/>
                  </a:lnTo>
                  <a:lnTo>
                    <a:pt x="68" y="156"/>
                  </a:lnTo>
                  <a:lnTo>
                    <a:pt x="68" y="154"/>
                  </a:lnTo>
                  <a:lnTo>
                    <a:pt x="69" y="153"/>
                  </a:lnTo>
                  <a:lnTo>
                    <a:pt x="69" y="152"/>
                  </a:lnTo>
                  <a:lnTo>
                    <a:pt x="69" y="150"/>
                  </a:lnTo>
                  <a:lnTo>
                    <a:pt x="70" y="149"/>
                  </a:lnTo>
                  <a:lnTo>
                    <a:pt x="70" y="148"/>
                  </a:lnTo>
                  <a:lnTo>
                    <a:pt x="70" y="146"/>
                  </a:lnTo>
                  <a:lnTo>
                    <a:pt x="72" y="145"/>
                  </a:lnTo>
                  <a:lnTo>
                    <a:pt x="72" y="144"/>
                  </a:lnTo>
                  <a:lnTo>
                    <a:pt x="72" y="142"/>
                  </a:lnTo>
                  <a:lnTo>
                    <a:pt x="72" y="141"/>
                  </a:lnTo>
                  <a:lnTo>
                    <a:pt x="73" y="141"/>
                  </a:lnTo>
                  <a:lnTo>
                    <a:pt x="73" y="140"/>
                  </a:lnTo>
                  <a:lnTo>
                    <a:pt x="73" y="138"/>
                  </a:lnTo>
                  <a:lnTo>
                    <a:pt x="73" y="137"/>
                  </a:lnTo>
                  <a:lnTo>
                    <a:pt x="74" y="136"/>
                  </a:lnTo>
                  <a:lnTo>
                    <a:pt x="74" y="134"/>
                  </a:lnTo>
                  <a:lnTo>
                    <a:pt x="74" y="133"/>
                  </a:lnTo>
                  <a:lnTo>
                    <a:pt x="76" y="132"/>
                  </a:lnTo>
                  <a:lnTo>
                    <a:pt x="76" y="130"/>
                  </a:lnTo>
                  <a:lnTo>
                    <a:pt x="76" y="129"/>
                  </a:lnTo>
                  <a:lnTo>
                    <a:pt x="77" y="127"/>
                  </a:lnTo>
                  <a:lnTo>
                    <a:pt x="77" y="125"/>
                  </a:lnTo>
                  <a:lnTo>
                    <a:pt x="78" y="123"/>
                  </a:lnTo>
                  <a:lnTo>
                    <a:pt x="78" y="121"/>
                  </a:lnTo>
                  <a:lnTo>
                    <a:pt x="80" y="119"/>
                  </a:lnTo>
                  <a:lnTo>
                    <a:pt x="80" y="117"/>
                  </a:lnTo>
                  <a:lnTo>
                    <a:pt x="81" y="115"/>
                  </a:lnTo>
                  <a:lnTo>
                    <a:pt x="81" y="113"/>
                  </a:lnTo>
                  <a:lnTo>
                    <a:pt x="82" y="111"/>
                  </a:lnTo>
                  <a:lnTo>
                    <a:pt x="82" y="109"/>
                  </a:lnTo>
                  <a:lnTo>
                    <a:pt x="82" y="108"/>
                  </a:lnTo>
                  <a:lnTo>
                    <a:pt x="84" y="107"/>
                  </a:lnTo>
                  <a:lnTo>
                    <a:pt x="84" y="105"/>
                  </a:lnTo>
                  <a:lnTo>
                    <a:pt x="84" y="104"/>
                  </a:lnTo>
                  <a:lnTo>
                    <a:pt x="84" y="103"/>
                  </a:lnTo>
                  <a:lnTo>
                    <a:pt x="85" y="101"/>
                  </a:lnTo>
                  <a:lnTo>
                    <a:pt x="85" y="100"/>
                  </a:lnTo>
                  <a:lnTo>
                    <a:pt x="85" y="99"/>
                  </a:lnTo>
                  <a:lnTo>
                    <a:pt x="85" y="97"/>
                  </a:lnTo>
                  <a:lnTo>
                    <a:pt x="86" y="96"/>
                  </a:lnTo>
                  <a:lnTo>
                    <a:pt x="86" y="95"/>
                  </a:lnTo>
                  <a:lnTo>
                    <a:pt x="86" y="93"/>
                  </a:lnTo>
                  <a:lnTo>
                    <a:pt x="86" y="92"/>
                  </a:lnTo>
                  <a:lnTo>
                    <a:pt x="86" y="91"/>
                  </a:lnTo>
                  <a:lnTo>
                    <a:pt x="86" y="89"/>
                  </a:lnTo>
                  <a:lnTo>
                    <a:pt x="88" y="89"/>
                  </a:lnTo>
                  <a:lnTo>
                    <a:pt x="88" y="88"/>
                  </a:lnTo>
                  <a:lnTo>
                    <a:pt x="88" y="87"/>
                  </a:lnTo>
                  <a:lnTo>
                    <a:pt x="88" y="85"/>
                  </a:lnTo>
                  <a:lnTo>
                    <a:pt x="88" y="84"/>
                  </a:lnTo>
                  <a:lnTo>
                    <a:pt x="88" y="83"/>
                  </a:lnTo>
                  <a:lnTo>
                    <a:pt x="88" y="81"/>
                  </a:lnTo>
                  <a:lnTo>
                    <a:pt x="88" y="80"/>
                  </a:lnTo>
                  <a:lnTo>
                    <a:pt x="88" y="77"/>
                  </a:lnTo>
                  <a:lnTo>
                    <a:pt x="88" y="76"/>
                  </a:lnTo>
                  <a:lnTo>
                    <a:pt x="88" y="73"/>
                  </a:lnTo>
                  <a:lnTo>
                    <a:pt x="89" y="72"/>
                  </a:lnTo>
                  <a:lnTo>
                    <a:pt x="89" y="71"/>
                  </a:lnTo>
                  <a:lnTo>
                    <a:pt x="89" y="69"/>
                  </a:lnTo>
                  <a:lnTo>
                    <a:pt x="89" y="67"/>
                  </a:lnTo>
                  <a:lnTo>
                    <a:pt x="89" y="65"/>
                  </a:lnTo>
                  <a:lnTo>
                    <a:pt x="89" y="64"/>
                  </a:lnTo>
                  <a:lnTo>
                    <a:pt x="89" y="63"/>
                  </a:lnTo>
                  <a:lnTo>
                    <a:pt x="89" y="61"/>
                  </a:lnTo>
                  <a:lnTo>
                    <a:pt x="89" y="60"/>
                  </a:lnTo>
                  <a:lnTo>
                    <a:pt x="90" y="59"/>
                  </a:lnTo>
                  <a:lnTo>
                    <a:pt x="90" y="57"/>
                  </a:lnTo>
                  <a:lnTo>
                    <a:pt x="90" y="56"/>
                  </a:lnTo>
                  <a:lnTo>
                    <a:pt x="90" y="55"/>
                  </a:lnTo>
                  <a:lnTo>
                    <a:pt x="90" y="53"/>
                  </a:lnTo>
                  <a:lnTo>
                    <a:pt x="90" y="52"/>
                  </a:lnTo>
                  <a:lnTo>
                    <a:pt x="90" y="51"/>
                  </a:lnTo>
                  <a:lnTo>
                    <a:pt x="90" y="50"/>
                  </a:lnTo>
                  <a:lnTo>
                    <a:pt x="92" y="50"/>
                  </a:lnTo>
                  <a:lnTo>
                    <a:pt x="92" y="48"/>
                  </a:lnTo>
                  <a:lnTo>
                    <a:pt x="92" y="47"/>
                  </a:lnTo>
                  <a:lnTo>
                    <a:pt x="92" y="46"/>
                  </a:lnTo>
                  <a:lnTo>
                    <a:pt x="92" y="44"/>
                  </a:lnTo>
                  <a:lnTo>
                    <a:pt x="92" y="43"/>
                  </a:lnTo>
                  <a:lnTo>
                    <a:pt x="93" y="42"/>
                  </a:lnTo>
                  <a:lnTo>
                    <a:pt x="93" y="40"/>
                  </a:lnTo>
                  <a:lnTo>
                    <a:pt x="93" y="39"/>
                  </a:lnTo>
                  <a:lnTo>
                    <a:pt x="93" y="38"/>
                  </a:lnTo>
                  <a:lnTo>
                    <a:pt x="93" y="36"/>
                  </a:lnTo>
                  <a:lnTo>
                    <a:pt x="94" y="35"/>
                  </a:lnTo>
                  <a:lnTo>
                    <a:pt x="94" y="34"/>
                  </a:lnTo>
                  <a:lnTo>
                    <a:pt x="94" y="32"/>
                  </a:lnTo>
                  <a:lnTo>
                    <a:pt x="94" y="31"/>
                  </a:lnTo>
                  <a:lnTo>
                    <a:pt x="94" y="30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4" y="24"/>
                  </a:lnTo>
                  <a:lnTo>
                    <a:pt x="94" y="23"/>
                  </a:lnTo>
                  <a:lnTo>
                    <a:pt x="94" y="22"/>
                  </a:lnTo>
                  <a:lnTo>
                    <a:pt x="94" y="20"/>
                  </a:lnTo>
                  <a:lnTo>
                    <a:pt x="94" y="19"/>
                  </a:lnTo>
                  <a:lnTo>
                    <a:pt x="94" y="18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4" y="14"/>
                  </a:lnTo>
                  <a:lnTo>
                    <a:pt x="94" y="11"/>
                  </a:lnTo>
                  <a:lnTo>
                    <a:pt x="94" y="10"/>
                  </a:lnTo>
                  <a:lnTo>
                    <a:pt x="94" y="7"/>
                  </a:lnTo>
                  <a:lnTo>
                    <a:pt x="93" y="6"/>
                  </a:lnTo>
                  <a:lnTo>
                    <a:pt x="93" y="3"/>
                  </a:lnTo>
                  <a:lnTo>
                    <a:pt x="93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00" name="Freeform 39"/>
            <p:cNvSpPr>
              <a:spLocks/>
            </p:cNvSpPr>
            <p:nvPr/>
          </p:nvSpPr>
          <p:spPr bwMode="auto">
            <a:xfrm>
              <a:off x="4704" y="1184"/>
              <a:ext cx="60" cy="60"/>
            </a:xfrm>
            <a:custGeom>
              <a:avLst/>
              <a:gdLst>
                <a:gd name="T0" fmla="*/ 1 w 120"/>
                <a:gd name="T1" fmla="*/ 0 h 121"/>
                <a:gd name="T2" fmla="*/ 1 w 120"/>
                <a:gd name="T3" fmla="*/ 0 h 121"/>
                <a:gd name="T4" fmla="*/ 1 w 120"/>
                <a:gd name="T5" fmla="*/ 0 h 121"/>
                <a:gd name="T6" fmla="*/ 1 w 120"/>
                <a:gd name="T7" fmla="*/ 0 h 121"/>
                <a:gd name="T8" fmla="*/ 1 w 120"/>
                <a:gd name="T9" fmla="*/ 0 h 121"/>
                <a:gd name="T10" fmla="*/ 1 w 120"/>
                <a:gd name="T11" fmla="*/ 0 h 121"/>
                <a:gd name="T12" fmla="*/ 1 w 120"/>
                <a:gd name="T13" fmla="*/ 0 h 121"/>
                <a:gd name="T14" fmla="*/ 1 w 120"/>
                <a:gd name="T15" fmla="*/ 0 h 121"/>
                <a:gd name="T16" fmla="*/ 1 w 120"/>
                <a:gd name="T17" fmla="*/ 0 h 121"/>
                <a:gd name="T18" fmla="*/ 0 w 120"/>
                <a:gd name="T19" fmla="*/ 0 h 121"/>
                <a:gd name="T20" fmla="*/ 0 w 120"/>
                <a:gd name="T21" fmla="*/ 0 h 121"/>
                <a:gd name="T22" fmla="*/ 0 w 120"/>
                <a:gd name="T23" fmla="*/ 1 h 121"/>
                <a:gd name="T24" fmla="*/ 1 w 120"/>
                <a:gd name="T25" fmla="*/ 1 h 121"/>
                <a:gd name="T26" fmla="*/ 1 w 120"/>
                <a:gd name="T27" fmla="*/ 1 h 121"/>
                <a:gd name="T28" fmla="*/ 1 w 120"/>
                <a:gd name="T29" fmla="*/ 1 h 121"/>
                <a:gd name="T30" fmla="*/ 1 w 120"/>
                <a:gd name="T31" fmla="*/ 1 h 121"/>
                <a:gd name="T32" fmla="*/ 1 w 120"/>
                <a:gd name="T33" fmla="*/ 1 h 121"/>
                <a:gd name="T34" fmla="*/ 1 w 120"/>
                <a:gd name="T35" fmla="*/ 1 h 121"/>
                <a:gd name="T36" fmla="*/ 1 w 120"/>
                <a:gd name="T37" fmla="*/ 1 h 121"/>
                <a:gd name="T38" fmla="*/ 1 w 120"/>
                <a:gd name="T39" fmla="*/ 1 h 121"/>
                <a:gd name="T40" fmla="*/ 1 w 120"/>
                <a:gd name="T41" fmla="*/ 1 h 121"/>
                <a:gd name="T42" fmla="*/ 1 w 120"/>
                <a:gd name="T43" fmla="*/ 1 h 121"/>
                <a:gd name="T44" fmla="*/ 2 w 120"/>
                <a:gd name="T45" fmla="*/ 1 h 121"/>
                <a:gd name="T46" fmla="*/ 2 w 120"/>
                <a:gd name="T47" fmla="*/ 1 h 121"/>
                <a:gd name="T48" fmla="*/ 2 w 120"/>
                <a:gd name="T49" fmla="*/ 1 h 121"/>
                <a:gd name="T50" fmla="*/ 2 w 120"/>
                <a:gd name="T51" fmla="*/ 1 h 121"/>
                <a:gd name="T52" fmla="*/ 2 w 120"/>
                <a:gd name="T53" fmla="*/ 1 h 121"/>
                <a:gd name="T54" fmla="*/ 2 w 120"/>
                <a:gd name="T55" fmla="*/ 1 h 121"/>
                <a:gd name="T56" fmla="*/ 2 w 120"/>
                <a:gd name="T57" fmla="*/ 1 h 121"/>
                <a:gd name="T58" fmla="*/ 2 w 120"/>
                <a:gd name="T59" fmla="*/ 1 h 121"/>
                <a:gd name="T60" fmla="*/ 2 w 120"/>
                <a:gd name="T61" fmla="*/ 1 h 121"/>
                <a:gd name="T62" fmla="*/ 2 w 120"/>
                <a:gd name="T63" fmla="*/ 1 h 121"/>
                <a:gd name="T64" fmla="*/ 2 w 120"/>
                <a:gd name="T65" fmla="*/ 0 h 121"/>
                <a:gd name="T66" fmla="*/ 2 w 120"/>
                <a:gd name="T67" fmla="*/ 0 h 121"/>
                <a:gd name="T68" fmla="*/ 2 w 120"/>
                <a:gd name="T69" fmla="*/ 0 h 121"/>
                <a:gd name="T70" fmla="*/ 2 w 120"/>
                <a:gd name="T71" fmla="*/ 0 h 121"/>
                <a:gd name="T72" fmla="*/ 2 w 120"/>
                <a:gd name="T73" fmla="*/ 0 h 121"/>
                <a:gd name="T74" fmla="*/ 2 w 120"/>
                <a:gd name="T75" fmla="*/ 0 h 121"/>
                <a:gd name="T76" fmla="*/ 2 w 120"/>
                <a:gd name="T77" fmla="*/ 0 h 121"/>
                <a:gd name="T78" fmla="*/ 2 w 120"/>
                <a:gd name="T79" fmla="*/ 0 h 121"/>
                <a:gd name="T80" fmla="*/ 2 w 120"/>
                <a:gd name="T81" fmla="*/ 0 h 121"/>
                <a:gd name="T82" fmla="*/ 2 w 120"/>
                <a:gd name="T83" fmla="*/ 0 h 121"/>
                <a:gd name="T84" fmla="*/ 2 w 120"/>
                <a:gd name="T85" fmla="*/ 0 h 121"/>
                <a:gd name="T86" fmla="*/ 1 w 120"/>
                <a:gd name="T87" fmla="*/ 0 h 1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0"/>
                <a:gd name="T133" fmla="*/ 0 h 121"/>
                <a:gd name="T134" fmla="*/ 120 w 120"/>
                <a:gd name="T135" fmla="*/ 121 h 1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0" h="121">
                  <a:moveTo>
                    <a:pt x="60" y="0"/>
                  </a:moveTo>
                  <a:lnTo>
                    <a:pt x="57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8" y="1"/>
                  </a:lnTo>
                  <a:lnTo>
                    <a:pt x="46" y="1"/>
                  </a:lnTo>
                  <a:lnTo>
                    <a:pt x="42" y="3"/>
                  </a:lnTo>
                  <a:lnTo>
                    <a:pt x="39" y="4"/>
                  </a:lnTo>
                  <a:lnTo>
                    <a:pt x="36" y="4"/>
                  </a:lnTo>
                  <a:lnTo>
                    <a:pt x="34" y="5"/>
                  </a:lnTo>
                  <a:lnTo>
                    <a:pt x="31" y="7"/>
                  </a:lnTo>
                  <a:lnTo>
                    <a:pt x="28" y="8"/>
                  </a:lnTo>
                  <a:lnTo>
                    <a:pt x="27" y="11"/>
                  </a:lnTo>
                  <a:lnTo>
                    <a:pt x="24" y="12"/>
                  </a:lnTo>
                  <a:lnTo>
                    <a:pt x="22" y="13"/>
                  </a:lnTo>
                  <a:lnTo>
                    <a:pt x="19" y="16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10" y="27"/>
                  </a:lnTo>
                  <a:lnTo>
                    <a:pt x="8" y="29"/>
                  </a:lnTo>
                  <a:lnTo>
                    <a:pt x="7" y="32"/>
                  </a:lnTo>
                  <a:lnTo>
                    <a:pt x="6" y="35"/>
                  </a:lnTo>
                  <a:lnTo>
                    <a:pt x="4" y="37"/>
                  </a:lnTo>
                  <a:lnTo>
                    <a:pt x="3" y="40"/>
                  </a:lnTo>
                  <a:lnTo>
                    <a:pt x="3" y="43"/>
                  </a:lnTo>
                  <a:lnTo>
                    <a:pt x="2" y="45"/>
                  </a:lnTo>
                  <a:lnTo>
                    <a:pt x="2" y="48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2"/>
                  </a:lnTo>
                  <a:lnTo>
                    <a:pt x="2" y="76"/>
                  </a:lnTo>
                  <a:lnTo>
                    <a:pt x="3" y="78"/>
                  </a:lnTo>
                  <a:lnTo>
                    <a:pt x="3" y="81"/>
                  </a:lnTo>
                  <a:lnTo>
                    <a:pt x="4" y="84"/>
                  </a:lnTo>
                  <a:lnTo>
                    <a:pt x="6" y="86"/>
                  </a:lnTo>
                  <a:lnTo>
                    <a:pt x="7" y="89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4" y="98"/>
                  </a:lnTo>
                  <a:lnTo>
                    <a:pt x="15" y="101"/>
                  </a:lnTo>
                  <a:lnTo>
                    <a:pt x="18" y="102"/>
                  </a:lnTo>
                  <a:lnTo>
                    <a:pt x="19" y="105"/>
                  </a:lnTo>
                  <a:lnTo>
                    <a:pt x="22" y="106"/>
                  </a:lnTo>
                  <a:lnTo>
                    <a:pt x="24" y="109"/>
                  </a:lnTo>
                  <a:lnTo>
                    <a:pt x="27" y="110"/>
                  </a:lnTo>
                  <a:lnTo>
                    <a:pt x="28" y="112"/>
                  </a:lnTo>
                  <a:lnTo>
                    <a:pt x="31" y="113"/>
                  </a:lnTo>
                  <a:lnTo>
                    <a:pt x="34" y="114"/>
                  </a:lnTo>
                  <a:lnTo>
                    <a:pt x="36" y="116"/>
                  </a:lnTo>
                  <a:lnTo>
                    <a:pt x="39" y="117"/>
                  </a:lnTo>
                  <a:lnTo>
                    <a:pt x="42" y="118"/>
                  </a:lnTo>
                  <a:lnTo>
                    <a:pt x="46" y="118"/>
                  </a:lnTo>
                  <a:lnTo>
                    <a:pt x="48" y="120"/>
                  </a:lnTo>
                  <a:lnTo>
                    <a:pt x="51" y="120"/>
                  </a:lnTo>
                  <a:lnTo>
                    <a:pt x="53" y="120"/>
                  </a:lnTo>
                  <a:lnTo>
                    <a:pt x="57" y="121"/>
                  </a:lnTo>
                  <a:lnTo>
                    <a:pt x="60" y="121"/>
                  </a:lnTo>
                  <a:lnTo>
                    <a:pt x="63" y="121"/>
                  </a:lnTo>
                  <a:lnTo>
                    <a:pt x="67" y="120"/>
                  </a:lnTo>
                  <a:lnTo>
                    <a:pt x="69" y="120"/>
                  </a:lnTo>
                  <a:lnTo>
                    <a:pt x="72" y="120"/>
                  </a:lnTo>
                  <a:lnTo>
                    <a:pt x="75" y="118"/>
                  </a:lnTo>
                  <a:lnTo>
                    <a:pt x="77" y="118"/>
                  </a:lnTo>
                  <a:lnTo>
                    <a:pt x="81" y="117"/>
                  </a:lnTo>
                  <a:lnTo>
                    <a:pt x="84" y="116"/>
                  </a:lnTo>
                  <a:lnTo>
                    <a:pt x="87" y="114"/>
                  </a:lnTo>
                  <a:lnTo>
                    <a:pt x="89" y="113"/>
                  </a:lnTo>
                  <a:lnTo>
                    <a:pt x="92" y="112"/>
                  </a:lnTo>
                  <a:lnTo>
                    <a:pt x="93" y="110"/>
                  </a:lnTo>
                  <a:lnTo>
                    <a:pt x="96" y="109"/>
                  </a:lnTo>
                  <a:lnTo>
                    <a:pt x="99" y="106"/>
                  </a:lnTo>
                  <a:lnTo>
                    <a:pt x="101" y="105"/>
                  </a:lnTo>
                  <a:lnTo>
                    <a:pt x="103" y="102"/>
                  </a:lnTo>
                  <a:lnTo>
                    <a:pt x="105" y="101"/>
                  </a:lnTo>
                  <a:lnTo>
                    <a:pt x="107" y="98"/>
                  </a:lnTo>
                  <a:lnTo>
                    <a:pt x="108" y="96"/>
                  </a:lnTo>
                  <a:lnTo>
                    <a:pt x="111" y="94"/>
                  </a:lnTo>
                  <a:lnTo>
                    <a:pt x="112" y="92"/>
                  </a:lnTo>
                  <a:lnTo>
                    <a:pt x="113" y="89"/>
                  </a:lnTo>
                  <a:lnTo>
                    <a:pt x="115" y="86"/>
                  </a:lnTo>
                  <a:lnTo>
                    <a:pt x="116" y="84"/>
                  </a:lnTo>
                  <a:lnTo>
                    <a:pt x="117" y="81"/>
                  </a:lnTo>
                  <a:lnTo>
                    <a:pt x="117" y="78"/>
                  </a:lnTo>
                  <a:lnTo>
                    <a:pt x="119" y="76"/>
                  </a:lnTo>
                  <a:lnTo>
                    <a:pt x="119" y="72"/>
                  </a:lnTo>
                  <a:lnTo>
                    <a:pt x="120" y="69"/>
                  </a:lnTo>
                  <a:lnTo>
                    <a:pt x="120" y="66"/>
                  </a:lnTo>
                  <a:lnTo>
                    <a:pt x="120" y="64"/>
                  </a:lnTo>
                  <a:lnTo>
                    <a:pt x="120" y="60"/>
                  </a:lnTo>
                  <a:lnTo>
                    <a:pt x="120" y="57"/>
                  </a:lnTo>
                  <a:lnTo>
                    <a:pt x="120" y="55"/>
                  </a:lnTo>
                  <a:lnTo>
                    <a:pt x="120" y="51"/>
                  </a:lnTo>
                  <a:lnTo>
                    <a:pt x="119" y="48"/>
                  </a:lnTo>
                  <a:lnTo>
                    <a:pt x="119" y="45"/>
                  </a:lnTo>
                  <a:lnTo>
                    <a:pt x="117" y="43"/>
                  </a:lnTo>
                  <a:lnTo>
                    <a:pt x="117" y="40"/>
                  </a:lnTo>
                  <a:lnTo>
                    <a:pt x="116" y="37"/>
                  </a:lnTo>
                  <a:lnTo>
                    <a:pt x="115" y="35"/>
                  </a:lnTo>
                  <a:lnTo>
                    <a:pt x="113" y="32"/>
                  </a:lnTo>
                  <a:lnTo>
                    <a:pt x="112" y="29"/>
                  </a:lnTo>
                  <a:lnTo>
                    <a:pt x="111" y="27"/>
                  </a:lnTo>
                  <a:lnTo>
                    <a:pt x="108" y="24"/>
                  </a:lnTo>
                  <a:lnTo>
                    <a:pt x="107" y="21"/>
                  </a:lnTo>
                  <a:lnTo>
                    <a:pt x="105" y="20"/>
                  </a:lnTo>
                  <a:lnTo>
                    <a:pt x="103" y="17"/>
                  </a:lnTo>
                  <a:lnTo>
                    <a:pt x="101" y="16"/>
                  </a:lnTo>
                  <a:lnTo>
                    <a:pt x="99" y="13"/>
                  </a:lnTo>
                  <a:lnTo>
                    <a:pt x="96" y="12"/>
                  </a:lnTo>
                  <a:lnTo>
                    <a:pt x="93" y="11"/>
                  </a:lnTo>
                  <a:lnTo>
                    <a:pt x="92" y="8"/>
                  </a:lnTo>
                  <a:lnTo>
                    <a:pt x="89" y="7"/>
                  </a:lnTo>
                  <a:lnTo>
                    <a:pt x="87" y="5"/>
                  </a:lnTo>
                  <a:lnTo>
                    <a:pt x="84" y="4"/>
                  </a:lnTo>
                  <a:lnTo>
                    <a:pt x="81" y="4"/>
                  </a:lnTo>
                  <a:lnTo>
                    <a:pt x="77" y="3"/>
                  </a:lnTo>
                  <a:lnTo>
                    <a:pt x="75" y="1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01" name="Freeform 40"/>
            <p:cNvSpPr>
              <a:spLocks/>
            </p:cNvSpPr>
            <p:nvPr/>
          </p:nvSpPr>
          <p:spPr bwMode="auto">
            <a:xfrm>
              <a:off x="4704" y="998"/>
              <a:ext cx="60" cy="60"/>
            </a:xfrm>
            <a:custGeom>
              <a:avLst/>
              <a:gdLst>
                <a:gd name="T0" fmla="*/ 1 w 120"/>
                <a:gd name="T1" fmla="*/ 0 h 121"/>
                <a:gd name="T2" fmla="*/ 1 w 120"/>
                <a:gd name="T3" fmla="*/ 0 h 121"/>
                <a:gd name="T4" fmla="*/ 1 w 120"/>
                <a:gd name="T5" fmla="*/ 0 h 121"/>
                <a:gd name="T6" fmla="*/ 1 w 120"/>
                <a:gd name="T7" fmla="*/ 0 h 121"/>
                <a:gd name="T8" fmla="*/ 1 w 120"/>
                <a:gd name="T9" fmla="*/ 0 h 121"/>
                <a:gd name="T10" fmla="*/ 1 w 120"/>
                <a:gd name="T11" fmla="*/ 0 h 121"/>
                <a:gd name="T12" fmla="*/ 1 w 120"/>
                <a:gd name="T13" fmla="*/ 0 h 121"/>
                <a:gd name="T14" fmla="*/ 1 w 120"/>
                <a:gd name="T15" fmla="*/ 0 h 121"/>
                <a:gd name="T16" fmla="*/ 1 w 120"/>
                <a:gd name="T17" fmla="*/ 0 h 121"/>
                <a:gd name="T18" fmla="*/ 0 w 120"/>
                <a:gd name="T19" fmla="*/ 0 h 121"/>
                <a:gd name="T20" fmla="*/ 0 w 120"/>
                <a:gd name="T21" fmla="*/ 0 h 121"/>
                <a:gd name="T22" fmla="*/ 0 w 120"/>
                <a:gd name="T23" fmla="*/ 1 h 121"/>
                <a:gd name="T24" fmla="*/ 1 w 120"/>
                <a:gd name="T25" fmla="*/ 1 h 121"/>
                <a:gd name="T26" fmla="*/ 1 w 120"/>
                <a:gd name="T27" fmla="*/ 1 h 121"/>
                <a:gd name="T28" fmla="*/ 1 w 120"/>
                <a:gd name="T29" fmla="*/ 1 h 121"/>
                <a:gd name="T30" fmla="*/ 1 w 120"/>
                <a:gd name="T31" fmla="*/ 1 h 121"/>
                <a:gd name="T32" fmla="*/ 1 w 120"/>
                <a:gd name="T33" fmla="*/ 1 h 121"/>
                <a:gd name="T34" fmla="*/ 1 w 120"/>
                <a:gd name="T35" fmla="*/ 1 h 121"/>
                <a:gd name="T36" fmla="*/ 1 w 120"/>
                <a:gd name="T37" fmla="*/ 1 h 121"/>
                <a:gd name="T38" fmla="*/ 1 w 120"/>
                <a:gd name="T39" fmla="*/ 1 h 121"/>
                <a:gd name="T40" fmla="*/ 1 w 120"/>
                <a:gd name="T41" fmla="*/ 1 h 121"/>
                <a:gd name="T42" fmla="*/ 1 w 120"/>
                <a:gd name="T43" fmla="*/ 1 h 121"/>
                <a:gd name="T44" fmla="*/ 2 w 120"/>
                <a:gd name="T45" fmla="*/ 1 h 121"/>
                <a:gd name="T46" fmla="*/ 2 w 120"/>
                <a:gd name="T47" fmla="*/ 1 h 121"/>
                <a:gd name="T48" fmla="*/ 2 w 120"/>
                <a:gd name="T49" fmla="*/ 1 h 121"/>
                <a:gd name="T50" fmla="*/ 2 w 120"/>
                <a:gd name="T51" fmla="*/ 1 h 121"/>
                <a:gd name="T52" fmla="*/ 2 w 120"/>
                <a:gd name="T53" fmla="*/ 1 h 121"/>
                <a:gd name="T54" fmla="*/ 2 w 120"/>
                <a:gd name="T55" fmla="*/ 1 h 121"/>
                <a:gd name="T56" fmla="*/ 2 w 120"/>
                <a:gd name="T57" fmla="*/ 1 h 121"/>
                <a:gd name="T58" fmla="*/ 2 w 120"/>
                <a:gd name="T59" fmla="*/ 1 h 121"/>
                <a:gd name="T60" fmla="*/ 2 w 120"/>
                <a:gd name="T61" fmla="*/ 1 h 121"/>
                <a:gd name="T62" fmla="*/ 2 w 120"/>
                <a:gd name="T63" fmla="*/ 1 h 121"/>
                <a:gd name="T64" fmla="*/ 2 w 120"/>
                <a:gd name="T65" fmla="*/ 0 h 121"/>
                <a:gd name="T66" fmla="*/ 2 w 120"/>
                <a:gd name="T67" fmla="*/ 0 h 121"/>
                <a:gd name="T68" fmla="*/ 2 w 120"/>
                <a:gd name="T69" fmla="*/ 0 h 121"/>
                <a:gd name="T70" fmla="*/ 2 w 120"/>
                <a:gd name="T71" fmla="*/ 0 h 121"/>
                <a:gd name="T72" fmla="*/ 2 w 120"/>
                <a:gd name="T73" fmla="*/ 0 h 121"/>
                <a:gd name="T74" fmla="*/ 2 w 120"/>
                <a:gd name="T75" fmla="*/ 0 h 121"/>
                <a:gd name="T76" fmla="*/ 2 w 120"/>
                <a:gd name="T77" fmla="*/ 0 h 121"/>
                <a:gd name="T78" fmla="*/ 2 w 120"/>
                <a:gd name="T79" fmla="*/ 0 h 121"/>
                <a:gd name="T80" fmla="*/ 2 w 120"/>
                <a:gd name="T81" fmla="*/ 0 h 121"/>
                <a:gd name="T82" fmla="*/ 2 w 120"/>
                <a:gd name="T83" fmla="*/ 0 h 121"/>
                <a:gd name="T84" fmla="*/ 2 w 120"/>
                <a:gd name="T85" fmla="*/ 0 h 121"/>
                <a:gd name="T86" fmla="*/ 1 w 120"/>
                <a:gd name="T87" fmla="*/ 0 h 1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0"/>
                <a:gd name="T133" fmla="*/ 0 h 121"/>
                <a:gd name="T134" fmla="*/ 120 w 120"/>
                <a:gd name="T135" fmla="*/ 121 h 1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0" h="121">
                  <a:moveTo>
                    <a:pt x="60" y="0"/>
                  </a:moveTo>
                  <a:lnTo>
                    <a:pt x="57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8" y="1"/>
                  </a:lnTo>
                  <a:lnTo>
                    <a:pt x="46" y="1"/>
                  </a:lnTo>
                  <a:lnTo>
                    <a:pt x="42" y="3"/>
                  </a:lnTo>
                  <a:lnTo>
                    <a:pt x="39" y="4"/>
                  </a:lnTo>
                  <a:lnTo>
                    <a:pt x="36" y="4"/>
                  </a:lnTo>
                  <a:lnTo>
                    <a:pt x="34" y="5"/>
                  </a:lnTo>
                  <a:lnTo>
                    <a:pt x="31" y="7"/>
                  </a:lnTo>
                  <a:lnTo>
                    <a:pt x="28" y="8"/>
                  </a:lnTo>
                  <a:lnTo>
                    <a:pt x="27" y="10"/>
                  </a:lnTo>
                  <a:lnTo>
                    <a:pt x="24" y="12"/>
                  </a:lnTo>
                  <a:lnTo>
                    <a:pt x="22" y="13"/>
                  </a:lnTo>
                  <a:lnTo>
                    <a:pt x="19" y="16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8" y="29"/>
                  </a:lnTo>
                  <a:lnTo>
                    <a:pt x="7" y="32"/>
                  </a:lnTo>
                  <a:lnTo>
                    <a:pt x="6" y="34"/>
                  </a:lnTo>
                  <a:lnTo>
                    <a:pt x="4" y="37"/>
                  </a:lnTo>
                  <a:lnTo>
                    <a:pt x="3" y="40"/>
                  </a:lnTo>
                  <a:lnTo>
                    <a:pt x="3" y="42"/>
                  </a:lnTo>
                  <a:lnTo>
                    <a:pt x="2" y="45"/>
                  </a:lnTo>
                  <a:lnTo>
                    <a:pt x="2" y="48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2"/>
                  </a:lnTo>
                  <a:lnTo>
                    <a:pt x="2" y="76"/>
                  </a:lnTo>
                  <a:lnTo>
                    <a:pt x="3" y="78"/>
                  </a:lnTo>
                  <a:lnTo>
                    <a:pt x="3" y="81"/>
                  </a:lnTo>
                  <a:lnTo>
                    <a:pt x="4" y="84"/>
                  </a:lnTo>
                  <a:lnTo>
                    <a:pt x="6" y="86"/>
                  </a:lnTo>
                  <a:lnTo>
                    <a:pt x="7" y="89"/>
                  </a:lnTo>
                  <a:lnTo>
                    <a:pt x="8" y="91"/>
                  </a:lnTo>
                  <a:lnTo>
                    <a:pt x="10" y="94"/>
                  </a:lnTo>
                  <a:lnTo>
                    <a:pt x="12" y="95"/>
                  </a:lnTo>
                  <a:lnTo>
                    <a:pt x="14" y="98"/>
                  </a:lnTo>
                  <a:lnTo>
                    <a:pt x="15" y="101"/>
                  </a:lnTo>
                  <a:lnTo>
                    <a:pt x="18" y="102"/>
                  </a:lnTo>
                  <a:lnTo>
                    <a:pt x="19" y="105"/>
                  </a:lnTo>
                  <a:lnTo>
                    <a:pt x="22" y="106"/>
                  </a:lnTo>
                  <a:lnTo>
                    <a:pt x="24" y="109"/>
                  </a:lnTo>
                  <a:lnTo>
                    <a:pt x="27" y="110"/>
                  </a:lnTo>
                  <a:lnTo>
                    <a:pt x="28" y="111"/>
                  </a:lnTo>
                  <a:lnTo>
                    <a:pt x="31" y="113"/>
                  </a:lnTo>
                  <a:lnTo>
                    <a:pt x="34" y="114"/>
                  </a:lnTo>
                  <a:lnTo>
                    <a:pt x="36" y="115"/>
                  </a:lnTo>
                  <a:lnTo>
                    <a:pt x="39" y="117"/>
                  </a:lnTo>
                  <a:lnTo>
                    <a:pt x="42" y="118"/>
                  </a:lnTo>
                  <a:lnTo>
                    <a:pt x="46" y="118"/>
                  </a:lnTo>
                  <a:lnTo>
                    <a:pt x="48" y="119"/>
                  </a:lnTo>
                  <a:lnTo>
                    <a:pt x="51" y="119"/>
                  </a:lnTo>
                  <a:lnTo>
                    <a:pt x="53" y="119"/>
                  </a:lnTo>
                  <a:lnTo>
                    <a:pt x="57" y="121"/>
                  </a:lnTo>
                  <a:lnTo>
                    <a:pt x="60" y="121"/>
                  </a:lnTo>
                  <a:lnTo>
                    <a:pt x="63" y="121"/>
                  </a:lnTo>
                  <a:lnTo>
                    <a:pt x="67" y="119"/>
                  </a:lnTo>
                  <a:lnTo>
                    <a:pt x="69" y="119"/>
                  </a:lnTo>
                  <a:lnTo>
                    <a:pt x="72" y="119"/>
                  </a:lnTo>
                  <a:lnTo>
                    <a:pt x="75" y="118"/>
                  </a:lnTo>
                  <a:lnTo>
                    <a:pt x="77" y="118"/>
                  </a:lnTo>
                  <a:lnTo>
                    <a:pt x="81" y="117"/>
                  </a:lnTo>
                  <a:lnTo>
                    <a:pt x="84" y="115"/>
                  </a:lnTo>
                  <a:lnTo>
                    <a:pt x="87" y="114"/>
                  </a:lnTo>
                  <a:lnTo>
                    <a:pt x="89" y="113"/>
                  </a:lnTo>
                  <a:lnTo>
                    <a:pt x="92" y="111"/>
                  </a:lnTo>
                  <a:lnTo>
                    <a:pt x="93" y="110"/>
                  </a:lnTo>
                  <a:lnTo>
                    <a:pt x="96" y="109"/>
                  </a:lnTo>
                  <a:lnTo>
                    <a:pt x="99" y="106"/>
                  </a:lnTo>
                  <a:lnTo>
                    <a:pt x="101" y="105"/>
                  </a:lnTo>
                  <a:lnTo>
                    <a:pt x="103" y="102"/>
                  </a:lnTo>
                  <a:lnTo>
                    <a:pt x="105" y="101"/>
                  </a:lnTo>
                  <a:lnTo>
                    <a:pt x="107" y="98"/>
                  </a:lnTo>
                  <a:lnTo>
                    <a:pt x="108" y="95"/>
                  </a:lnTo>
                  <a:lnTo>
                    <a:pt x="111" y="94"/>
                  </a:lnTo>
                  <a:lnTo>
                    <a:pt x="112" y="91"/>
                  </a:lnTo>
                  <a:lnTo>
                    <a:pt x="113" y="89"/>
                  </a:lnTo>
                  <a:lnTo>
                    <a:pt x="115" y="86"/>
                  </a:lnTo>
                  <a:lnTo>
                    <a:pt x="116" y="84"/>
                  </a:lnTo>
                  <a:lnTo>
                    <a:pt x="117" y="81"/>
                  </a:lnTo>
                  <a:lnTo>
                    <a:pt x="117" y="78"/>
                  </a:lnTo>
                  <a:lnTo>
                    <a:pt x="119" y="76"/>
                  </a:lnTo>
                  <a:lnTo>
                    <a:pt x="119" y="72"/>
                  </a:lnTo>
                  <a:lnTo>
                    <a:pt x="120" y="69"/>
                  </a:lnTo>
                  <a:lnTo>
                    <a:pt x="120" y="66"/>
                  </a:lnTo>
                  <a:lnTo>
                    <a:pt x="120" y="64"/>
                  </a:lnTo>
                  <a:lnTo>
                    <a:pt x="120" y="60"/>
                  </a:lnTo>
                  <a:lnTo>
                    <a:pt x="120" y="57"/>
                  </a:lnTo>
                  <a:lnTo>
                    <a:pt x="120" y="54"/>
                  </a:lnTo>
                  <a:lnTo>
                    <a:pt x="120" y="50"/>
                  </a:lnTo>
                  <a:lnTo>
                    <a:pt x="119" y="48"/>
                  </a:lnTo>
                  <a:lnTo>
                    <a:pt x="119" y="45"/>
                  </a:lnTo>
                  <a:lnTo>
                    <a:pt x="117" y="42"/>
                  </a:lnTo>
                  <a:lnTo>
                    <a:pt x="117" y="40"/>
                  </a:lnTo>
                  <a:lnTo>
                    <a:pt x="116" y="37"/>
                  </a:lnTo>
                  <a:lnTo>
                    <a:pt x="115" y="34"/>
                  </a:lnTo>
                  <a:lnTo>
                    <a:pt x="113" y="32"/>
                  </a:lnTo>
                  <a:lnTo>
                    <a:pt x="112" y="29"/>
                  </a:lnTo>
                  <a:lnTo>
                    <a:pt x="111" y="26"/>
                  </a:lnTo>
                  <a:lnTo>
                    <a:pt x="108" y="24"/>
                  </a:lnTo>
                  <a:lnTo>
                    <a:pt x="107" y="21"/>
                  </a:lnTo>
                  <a:lnTo>
                    <a:pt x="105" y="20"/>
                  </a:lnTo>
                  <a:lnTo>
                    <a:pt x="103" y="17"/>
                  </a:lnTo>
                  <a:lnTo>
                    <a:pt x="101" y="16"/>
                  </a:lnTo>
                  <a:lnTo>
                    <a:pt x="99" y="13"/>
                  </a:lnTo>
                  <a:lnTo>
                    <a:pt x="96" y="12"/>
                  </a:lnTo>
                  <a:lnTo>
                    <a:pt x="93" y="10"/>
                  </a:lnTo>
                  <a:lnTo>
                    <a:pt x="92" y="8"/>
                  </a:lnTo>
                  <a:lnTo>
                    <a:pt x="89" y="7"/>
                  </a:lnTo>
                  <a:lnTo>
                    <a:pt x="87" y="5"/>
                  </a:lnTo>
                  <a:lnTo>
                    <a:pt x="84" y="4"/>
                  </a:lnTo>
                  <a:lnTo>
                    <a:pt x="81" y="4"/>
                  </a:lnTo>
                  <a:lnTo>
                    <a:pt x="77" y="3"/>
                  </a:lnTo>
                  <a:lnTo>
                    <a:pt x="75" y="1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02" name="Freeform 41"/>
            <p:cNvSpPr>
              <a:spLocks/>
            </p:cNvSpPr>
            <p:nvPr/>
          </p:nvSpPr>
          <p:spPr bwMode="auto">
            <a:xfrm>
              <a:off x="3829" y="1026"/>
              <a:ext cx="372" cy="186"/>
            </a:xfrm>
            <a:custGeom>
              <a:avLst/>
              <a:gdLst>
                <a:gd name="T0" fmla="*/ 3 w 743"/>
                <a:gd name="T1" fmla="*/ 0 h 372"/>
                <a:gd name="T2" fmla="*/ 0 w 743"/>
                <a:gd name="T3" fmla="*/ 3 h 372"/>
                <a:gd name="T4" fmla="*/ 3 w 743"/>
                <a:gd name="T5" fmla="*/ 6 h 372"/>
                <a:gd name="T6" fmla="*/ 3 w 743"/>
                <a:gd name="T7" fmla="*/ 5 h 372"/>
                <a:gd name="T8" fmla="*/ 9 w 743"/>
                <a:gd name="T9" fmla="*/ 5 h 372"/>
                <a:gd name="T10" fmla="*/ 9 w 743"/>
                <a:gd name="T11" fmla="*/ 6 h 372"/>
                <a:gd name="T12" fmla="*/ 12 w 743"/>
                <a:gd name="T13" fmla="*/ 3 h 372"/>
                <a:gd name="T14" fmla="*/ 9 w 743"/>
                <a:gd name="T15" fmla="*/ 0 h 372"/>
                <a:gd name="T16" fmla="*/ 9 w 743"/>
                <a:gd name="T17" fmla="*/ 1 h 372"/>
                <a:gd name="T18" fmla="*/ 3 w 743"/>
                <a:gd name="T19" fmla="*/ 1 h 372"/>
                <a:gd name="T20" fmla="*/ 3 w 743"/>
                <a:gd name="T21" fmla="*/ 0 h 3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3"/>
                <a:gd name="T34" fmla="*/ 0 h 372"/>
                <a:gd name="T35" fmla="*/ 743 w 743"/>
                <a:gd name="T36" fmla="*/ 372 h 3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3" h="372">
                  <a:moveTo>
                    <a:pt x="186" y="0"/>
                  </a:moveTo>
                  <a:lnTo>
                    <a:pt x="0" y="186"/>
                  </a:lnTo>
                  <a:lnTo>
                    <a:pt x="186" y="372"/>
                  </a:lnTo>
                  <a:lnTo>
                    <a:pt x="186" y="266"/>
                  </a:lnTo>
                  <a:lnTo>
                    <a:pt x="557" y="266"/>
                  </a:lnTo>
                  <a:lnTo>
                    <a:pt x="557" y="372"/>
                  </a:lnTo>
                  <a:lnTo>
                    <a:pt x="743" y="186"/>
                  </a:lnTo>
                  <a:lnTo>
                    <a:pt x="557" y="0"/>
                  </a:lnTo>
                  <a:lnTo>
                    <a:pt x="557" y="80"/>
                  </a:lnTo>
                  <a:lnTo>
                    <a:pt x="186" y="80"/>
                  </a:lnTo>
                  <a:lnTo>
                    <a:pt x="186" y="0"/>
                  </a:lnTo>
                  <a:close/>
                </a:path>
              </a:pathLst>
            </a:custGeom>
            <a:noFill/>
            <a:ln w="20638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03" name="Freeform 42"/>
            <p:cNvSpPr>
              <a:spLocks/>
            </p:cNvSpPr>
            <p:nvPr/>
          </p:nvSpPr>
          <p:spPr bwMode="auto">
            <a:xfrm>
              <a:off x="1480" y="1026"/>
              <a:ext cx="372" cy="186"/>
            </a:xfrm>
            <a:custGeom>
              <a:avLst/>
              <a:gdLst>
                <a:gd name="T0" fmla="*/ 3 w 744"/>
                <a:gd name="T1" fmla="*/ 0 h 372"/>
                <a:gd name="T2" fmla="*/ 0 w 744"/>
                <a:gd name="T3" fmla="*/ 3 h 372"/>
                <a:gd name="T4" fmla="*/ 3 w 744"/>
                <a:gd name="T5" fmla="*/ 6 h 372"/>
                <a:gd name="T6" fmla="*/ 3 w 744"/>
                <a:gd name="T7" fmla="*/ 5 h 372"/>
                <a:gd name="T8" fmla="*/ 9 w 744"/>
                <a:gd name="T9" fmla="*/ 5 h 372"/>
                <a:gd name="T10" fmla="*/ 9 w 744"/>
                <a:gd name="T11" fmla="*/ 6 h 372"/>
                <a:gd name="T12" fmla="*/ 12 w 744"/>
                <a:gd name="T13" fmla="*/ 3 h 372"/>
                <a:gd name="T14" fmla="*/ 9 w 744"/>
                <a:gd name="T15" fmla="*/ 0 h 372"/>
                <a:gd name="T16" fmla="*/ 9 w 744"/>
                <a:gd name="T17" fmla="*/ 1 h 372"/>
                <a:gd name="T18" fmla="*/ 3 w 744"/>
                <a:gd name="T19" fmla="*/ 1 h 372"/>
                <a:gd name="T20" fmla="*/ 3 w 744"/>
                <a:gd name="T21" fmla="*/ 0 h 3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4"/>
                <a:gd name="T34" fmla="*/ 0 h 372"/>
                <a:gd name="T35" fmla="*/ 744 w 744"/>
                <a:gd name="T36" fmla="*/ 372 h 3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4" h="372">
                  <a:moveTo>
                    <a:pt x="186" y="0"/>
                  </a:moveTo>
                  <a:lnTo>
                    <a:pt x="0" y="186"/>
                  </a:lnTo>
                  <a:lnTo>
                    <a:pt x="186" y="372"/>
                  </a:lnTo>
                  <a:lnTo>
                    <a:pt x="186" y="266"/>
                  </a:lnTo>
                  <a:lnTo>
                    <a:pt x="558" y="266"/>
                  </a:lnTo>
                  <a:lnTo>
                    <a:pt x="558" y="372"/>
                  </a:lnTo>
                  <a:lnTo>
                    <a:pt x="744" y="186"/>
                  </a:lnTo>
                  <a:lnTo>
                    <a:pt x="558" y="0"/>
                  </a:lnTo>
                  <a:lnTo>
                    <a:pt x="558" y="80"/>
                  </a:lnTo>
                  <a:lnTo>
                    <a:pt x="186" y="80"/>
                  </a:lnTo>
                  <a:lnTo>
                    <a:pt x="186" y="0"/>
                  </a:lnTo>
                  <a:close/>
                </a:path>
              </a:pathLst>
            </a:custGeom>
            <a:noFill/>
            <a:ln w="20638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04" name="Rectangle 43"/>
            <p:cNvSpPr>
              <a:spLocks noChangeArrowheads="1"/>
            </p:cNvSpPr>
            <p:nvPr/>
          </p:nvSpPr>
          <p:spPr bwMode="auto">
            <a:xfrm>
              <a:off x="420" y="1185"/>
              <a:ext cx="96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05" name="Rectangle 44"/>
            <p:cNvSpPr>
              <a:spLocks noChangeArrowheads="1"/>
            </p:cNvSpPr>
            <p:nvPr/>
          </p:nvSpPr>
          <p:spPr bwMode="auto">
            <a:xfrm>
              <a:off x="2051" y="838"/>
              <a:ext cx="11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06" name="Rectangle 45"/>
            <p:cNvSpPr>
              <a:spLocks noChangeArrowheads="1"/>
            </p:cNvSpPr>
            <p:nvPr/>
          </p:nvSpPr>
          <p:spPr bwMode="auto">
            <a:xfrm>
              <a:off x="2109" y="899"/>
              <a:ext cx="97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07" name="Rectangle 46"/>
            <p:cNvSpPr>
              <a:spLocks noChangeArrowheads="1"/>
            </p:cNvSpPr>
            <p:nvPr/>
          </p:nvSpPr>
          <p:spPr bwMode="auto">
            <a:xfrm>
              <a:off x="2048" y="1222"/>
              <a:ext cx="112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08" name="Rectangle 47"/>
            <p:cNvSpPr>
              <a:spLocks noChangeArrowheads="1"/>
            </p:cNvSpPr>
            <p:nvPr/>
          </p:nvSpPr>
          <p:spPr bwMode="auto">
            <a:xfrm>
              <a:off x="2106" y="1282"/>
              <a:ext cx="96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09" name="Rectangle 48"/>
            <p:cNvSpPr>
              <a:spLocks noChangeArrowheads="1"/>
            </p:cNvSpPr>
            <p:nvPr/>
          </p:nvSpPr>
          <p:spPr bwMode="auto">
            <a:xfrm>
              <a:off x="4413" y="934"/>
              <a:ext cx="11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10" name="Rectangle 49"/>
            <p:cNvSpPr>
              <a:spLocks noChangeArrowheads="1"/>
            </p:cNvSpPr>
            <p:nvPr/>
          </p:nvSpPr>
          <p:spPr bwMode="auto">
            <a:xfrm>
              <a:off x="4471" y="996"/>
              <a:ext cx="96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11" name="Rectangle 50"/>
            <p:cNvSpPr>
              <a:spLocks noChangeArrowheads="1"/>
            </p:cNvSpPr>
            <p:nvPr/>
          </p:nvSpPr>
          <p:spPr bwMode="auto">
            <a:xfrm>
              <a:off x="4413" y="1128"/>
              <a:ext cx="11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12" name="Line 51"/>
            <p:cNvSpPr>
              <a:spLocks noChangeShapeType="1"/>
            </p:cNvSpPr>
            <p:nvPr/>
          </p:nvSpPr>
          <p:spPr bwMode="auto">
            <a:xfrm flipH="1">
              <a:off x="2648" y="920"/>
              <a:ext cx="23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13" name="Line 52"/>
            <p:cNvSpPr>
              <a:spLocks noChangeShapeType="1"/>
            </p:cNvSpPr>
            <p:nvPr/>
          </p:nvSpPr>
          <p:spPr bwMode="auto">
            <a:xfrm>
              <a:off x="2223" y="920"/>
              <a:ext cx="23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14" name="Freeform 53"/>
            <p:cNvSpPr>
              <a:spLocks/>
            </p:cNvSpPr>
            <p:nvPr/>
          </p:nvSpPr>
          <p:spPr bwMode="auto">
            <a:xfrm>
              <a:off x="2423" y="827"/>
              <a:ext cx="185" cy="199"/>
            </a:xfrm>
            <a:custGeom>
              <a:avLst/>
              <a:gdLst>
                <a:gd name="T0" fmla="*/ 5 w 372"/>
                <a:gd name="T1" fmla="*/ 3 h 398"/>
                <a:gd name="T2" fmla="*/ 0 w 372"/>
                <a:gd name="T3" fmla="*/ 6 h 398"/>
                <a:gd name="T4" fmla="*/ 0 w 372"/>
                <a:gd name="T5" fmla="*/ 0 h 398"/>
                <a:gd name="T6" fmla="*/ 5 w 372"/>
                <a:gd name="T7" fmla="*/ 3 h 3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2"/>
                <a:gd name="T13" fmla="*/ 0 h 398"/>
                <a:gd name="T14" fmla="*/ 372 w 372"/>
                <a:gd name="T15" fmla="*/ 398 h 3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2" h="398">
                  <a:moveTo>
                    <a:pt x="372" y="186"/>
                  </a:moveTo>
                  <a:lnTo>
                    <a:pt x="0" y="398"/>
                  </a:lnTo>
                  <a:lnTo>
                    <a:pt x="0" y="0"/>
                  </a:lnTo>
                  <a:lnTo>
                    <a:pt x="372" y="186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15" name="Freeform 54"/>
            <p:cNvSpPr>
              <a:spLocks/>
            </p:cNvSpPr>
            <p:nvPr/>
          </p:nvSpPr>
          <p:spPr bwMode="auto">
            <a:xfrm>
              <a:off x="2620" y="892"/>
              <a:ext cx="60" cy="60"/>
            </a:xfrm>
            <a:custGeom>
              <a:avLst/>
              <a:gdLst>
                <a:gd name="T0" fmla="*/ 1 w 119"/>
                <a:gd name="T1" fmla="*/ 0 h 121"/>
                <a:gd name="T2" fmla="*/ 1 w 119"/>
                <a:gd name="T3" fmla="*/ 0 h 121"/>
                <a:gd name="T4" fmla="*/ 1 w 119"/>
                <a:gd name="T5" fmla="*/ 0 h 121"/>
                <a:gd name="T6" fmla="*/ 1 w 119"/>
                <a:gd name="T7" fmla="*/ 0 h 121"/>
                <a:gd name="T8" fmla="*/ 1 w 119"/>
                <a:gd name="T9" fmla="*/ 0 h 121"/>
                <a:gd name="T10" fmla="*/ 1 w 119"/>
                <a:gd name="T11" fmla="*/ 0 h 121"/>
                <a:gd name="T12" fmla="*/ 1 w 119"/>
                <a:gd name="T13" fmla="*/ 0 h 121"/>
                <a:gd name="T14" fmla="*/ 1 w 119"/>
                <a:gd name="T15" fmla="*/ 0 h 121"/>
                <a:gd name="T16" fmla="*/ 1 w 119"/>
                <a:gd name="T17" fmla="*/ 0 h 121"/>
                <a:gd name="T18" fmla="*/ 0 w 119"/>
                <a:gd name="T19" fmla="*/ 0 h 121"/>
                <a:gd name="T20" fmla="*/ 0 w 119"/>
                <a:gd name="T21" fmla="*/ 0 h 121"/>
                <a:gd name="T22" fmla="*/ 0 w 119"/>
                <a:gd name="T23" fmla="*/ 1 h 121"/>
                <a:gd name="T24" fmla="*/ 1 w 119"/>
                <a:gd name="T25" fmla="*/ 1 h 121"/>
                <a:gd name="T26" fmla="*/ 1 w 119"/>
                <a:gd name="T27" fmla="*/ 1 h 121"/>
                <a:gd name="T28" fmla="*/ 1 w 119"/>
                <a:gd name="T29" fmla="*/ 1 h 121"/>
                <a:gd name="T30" fmla="*/ 1 w 119"/>
                <a:gd name="T31" fmla="*/ 1 h 121"/>
                <a:gd name="T32" fmla="*/ 1 w 119"/>
                <a:gd name="T33" fmla="*/ 1 h 121"/>
                <a:gd name="T34" fmla="*/ 1 w 119"/>
                <a:gd name="T35" fmla="*/ 1 h 121"/>
                <a:gd name="T36" fmla="*/ 1 w 119"/>
                <a:gd name="T37" fmla="*/ 1 h 121"/>
                <a:gd name="T38" fmla="*/ 1 w 119"/>
                <a:gd name="T39" fmla="*/ 1 h 121"/>
                <a:gd name="T40" fmla="*/ 1 w 119"/>
                <a:gd name="T41" fmla="*/ 1 h 121"/>
                <a:gd name="T42" fmla="*/ 1 w 119"/>
                <a:gd name="T43" fmla="*/ 1 h 121"/>
                <a:gd name="T44" fmla="*/ 2 w 119"/>
                <a:gd name="T45" fmla="*/ 1 h 121"/>
                <a:gd name="T46" fmla="*/ 2 w 119"/>
                <a:gd name="T47" fmla="*/ 1 h 121"/>
                <a:gd name="T48" fmla="*/ 2 w 119"/>
                <a:gd name="T49" fmla="*/ 1 h 121"/>
                <a:gd name="T50" fmla="*/ 2 w 119"/>
                <a:gd name="T51" fmla="*/ 1 h 121"/>
                <a:gd name="T52" fmla="*/ 2 w 119"/>
                <a:gd name="T53" fmla="*/ 1 h 121"/>
                <a:gd name="T54" fmla="*/ 2 w 119"/>
                <a:gd name="T55" fmla="*/ 1 h 121"/>
                <a:gd name="T56" fmla="*/ 2 w 119"/>
                <a:gd name="T57" fmla="*/ 1 h 121"/>
                <a:gd name="T58" fmla="*/ 2 w 119"/>
                <a:gd name="T59" fmla="*/ 1 h 121"/>
                <a:gd name="T60" fmla="*/ 2 w 119"/>
                <a:gd name="T61" fmla="*/ 1 h 121"/>
                <a:gd name="T62" fmla="*/ 2 w 119"/>
                <a:gd name="T63" fmla="*/ 1 h 121"/>
                <a:gd name="T64" fmla="*/ 2 w 119"/>
                <a:gd name="T65" fmla="*/ 0 h 121"/>
                <a:gd name="T66" fmla="*/ 2 w 119"/>
                <a:gd name="T67" fmla="*/ 0 h 121"/>
                <a:gd name="T68" fmla="*/ 2 w 119"/>
                <a:gd name="T69" fmla="*/ 0 h 121"/>
                <a:gd name="T70" fmla="*/ 2 w 119"/>
                <a:gd name="T71" fmla="*/ 0 h 121"/>
                <a:gd name="T72" fmla="*/ 2 w 119"/>
                <a:gd name="T73" fmla="*/ 0 h 121"/>
                <a:gd name="T74" fmla="*/ 2 w 119"/>
                <a:gd name="T75" fmla="*/ 0 h 121"/>
                <a:gd name="T76" fmla="*/ 2 w 119"/>
                <a:gd name="T77" fmla="*/ 0 h 121"/>
                <a:gd name="T78" fmla="*/ 2 w 119"/>
                <a:gd name="T79" fmla="*/ 0 h 121"/>
                <a:gd name="T80" fmla="*/ 2 w 119"/>
                <a:gd name="T81" fmla="*/ 0 h 121"/>
                <a:gd name="T82" fmla="*/ 2 w 119"/>
                <a:gd name="T83" fmla="*/ 0 h 121"/>
                <a:gd name="T84" fmla="*/ 2 w 119"/>
                <a:gd name="T85" fmla="*/ 0 h 121"/>
                <a:gd name="T86" fmla="*/ 1 w 119"/>
                <a:gd name="T87" fmla="*/ 0 h 1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"/>
                <a:gd name="T133" fmla="*/ 0 h 121"/>
                <a:gd name="T134" fmla="*/ 119 w 119"/>
                <a:gd name="T135" fmla="*/ 121 h 1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" h="121">
                  <a:moveTo>
                    <a:pt x="59" y="0"/>
                  </a:moveTo>
                  <a:lnTo>
                    <a:pt x="57" y="0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1" y="3"/>
                  </a:lnTo>
                  <a:lnTo>
                    <a:pt x="38" y="4"/>
                  </a:lnTo>
                  <a:lnTo>
                    <a:pt x="35" y="4"/>
                  </a:lnTo>
                  <a:lnTo>
                    <a:pt x="33" y="5"/>
                  </a:lnTo>
                  <a:lnTo>
                    <a:pt x="30" y="7"/>
                  </a:lnTo>
                  <a:lnTo>
                    <a:pt x="28" y="8"/>
                  </a:lnTo>
                  <a:lnTo>
                    <a:pt x="26" y="11"/>
                  </a:lnTo>
                  <a:lnTo>
                    <a:pt x="24" y="12"/>
                  </a:lnTo>
                  <a:lnTo>
                    <a:pt x="21" y="13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9" y="27"/>
                  </a:lnTo>
                  <a:lnTo>
                    <a:pt x="8" y="29"/>
                  </a:lnTo>
                  <a:lnTo>
                    <a:pt x="6" y="32"/>
                  </a:lnTo>
                  <a:lnTo>
                    <a:pt x="5" y="35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2" y="43"/>
                  </a:lnTo>
                  <a:lnTo>
                    <a:pt x="1" y="45"/>
                  </a:lnTo>
                  <a:lnTo>
                    <a:pt x="1" y="48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1" y="76"/>
                  </a:lnTo>
                  <a:lnTo>
                    <a:pt x="2" y="78"/>
                  </a:lnTo>
                  <a:lnTo>
                    <a:pt x="2" y="81"/>
                  </a:lnTo>
                  <a:lnTo>
                    <a:pt x="4" y="84"/>
                  </a:lnTo>
                  <a:lnTo>
                    <a:pt x="5" y="86"/>
                  </a:lnTo>
                  <a:lnTo>
                    <a:pt x="6" y="89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12" y="96"/>
                  </a:lnTo>
                  <a:lnTo>
                    <a:pt x="13" y="98"/>
                  </a:lnTo>
                  <a:lnTo>
                    <a:pt x="14" y="101"/>
                  </a:lnTo>
                  <a:lnTo>
                    <a:pt x="17" y="102"/>
                  </a:lnTo>
                  <a:lnTo>
                    <a:pt x="18" y="105"/>
                  </a:lnTo>
                  <a:lnTo>
                    <a:pt x="21" y="106"/>
                  </a:lnTo>
                  <a:lnTo>
                    <a:pt x="24" y="109"/>
                  </a:lnTo>
                  <a:lnTo>
                    <a:pt x="26" y="110"/>
                  </a:lnTo>
                  <a:lnTo>
                    <a:pt x="28" y="112"/>
                  </a:lnTo>
                  <a:lnTo>
                    <a:pt x="30" y="113"/>
                  </a:lnTo>
                  <a:lnTo>
                    <a:pt x="33" y="114"/>
                  </a:lnTo>
                  <a:lnTo>
                    <a:pt x="35" y="116"/>
                  </a:lnTo>
                  <a:lnTo>
                    <a:pt x="38" y="117"/>
                  </a:lnTo>
                  <a:lnTo>
                    <a:pt x="41" y="118"/>
                  </a:lnTo>
                  <a:lnTo>
                    <a:pt x="45" y="118"/>
                  </a:lnTo>
                  <a:lnTo>
                    <a:pt x="47" y="120"/>
                  </a:lnTo>
                  <a:lnTo>
                    <a:pt x="50" y="120"/>
                  </a:lnTo>
                  <a:lnTo>
                    <a:pt x="53" y="120"/>
                  </a:lnTo>
                  <a:lnTo>
                    <a:pt x="57" y="121"/>
                  </a:lnTo>
                  <a:lnTo>
                    <a:pt x="59" y="121"/>
                  </a:lnTo>
                  <a:lnTo>
                    <a:pt x="62" y="121"/>
                  </a:lnTo>
                  <a:lnTo>
                    <a:pt x="66" y="120"/>
                  </a:lnTo>
                  <a:lnTo>
                    <a:pt x="69" y="120"/>
                  </a:lnTo>
                  <a:lnTo>
                    <a:pt x="71" y="120"/>
                  </a:lnTo>
                  <a:lnTo>
                    <a:pt x="74" y="118"/>
                  </a:lnTo>
                  <a:lnTo>
                    <a:pt x="77" y="118"/>
                  </a:lnTo>
                  <a:lnTo>
                    <a:pt x="81" y="117"/>
                  </a:lnTo>
                  <a:lnTo>
                    <a:pt x="83" y="116"/>
                  </a:lnTo>
                  <a:lnTo>
                    <a:pt x="86" y="114"/>
                  </a:lnTo>
                  <a:lnTo>
                    <a:pt x="89" y="113"/>
                  </a:lnTo>
                  <a:lnTo>
                    <a:pt x="91" y="112"/>
                  </a:lnTo>
                  <a:lnTo>
                    <a:pt x="93" y="110"/>
                  </a:lnTo>
                  <a:lnTo>
                    <a:pt x="95" y="109"/>
                  </a:lnTo>
                  <a:lnTo>
                    <a:pt x="98" y="106"/>
                  </a:lnTo>
                  <a:lnTo>
                    <a:pt x="101" y="105"/>
                  </a:lnTo>
                  <a:lnTo>
                    <a:pt x="102" y="102"/>
                  </a:lnTo>
                  <a:lnTo>
                    <a:pt x="104" y="101"/>
                  </a:lnTo>
                  <a:lnTo>
                    <a:pt x="106" y="98"/>
                  </a:lnTo>
                  <a:lnTo>
                    <a:pt x="107" y="96"/>
                  </a:lnTo>
                  <a:lnTo>
                    <a:pt x="110" y="94"/>
                  </a:lnTo>
                  <a:lnTo>
                    <a:pt x="111" y="92"/>
                  </a:lnTo>
                  <a:lnTo>
                    <a:pt x="112" y="89"/>
                  </a:lnTo>
                  <a:lnTo>
                    <a:pt x="114" y="86"/>
                  </a:lnTo>
                  <a:lnTo>
                    <a:pt x="115" y="84"/>
                  </a:lnTo>
                  <a:lnTo>
                    <a:pt x="116" y="81"/>
                  </a:lnTo>
                  <a:lnTo>
                    <a:pt x="116" y="78"/>
                  </a:lnTo>
                  <a:lnTo>
                    <a:pt x="118" y="76"/>
                  </a:lnTo>
                  <a:lnTo>
                    <a:pt x="118" y="72"/>
                  </a:lnTo>
                  <a:lnTo>
                    <a:pt x="119" y="69"/>
                  </a:lnTo>
                  <a:lnTo>
                    <a:pt x="119" y="66"/>
                  </a:lnTo>
                  <a:lnTo>
                    <a:pt x="119" y="64"/>
                  </a:lnTo>
                  <a:lnTo>
                    <a:pt x="119" y="60"/>
                  </a:lnTo>
                  <a:lnTo>
                    <a:pt x="119" y="57"/>
                  </a:lnTo>
                  <a:lnTo>
                    <a:pt x="119" y="54"/>
                  </a:lnTo>
                  <a:lnTo>
                    <a:pt x="119" y="50"/>
                  </a:lnTo>
                  <a:lnTo>
                    <a:pt x="118" y="48"/>
                  </a:lnTo>
                  <a:lnTo>
                    <a:pt x="118" y="45"/>
                  </a:lnTo>
                  <a:lnTo>
                    <a:pt x="116" y="43"/>
                  </a:lnTo>
                  <a:lnTo>
                    <a:pt x="116" y="40"/>
                  </a:lnTo>
                  <a:lnTo>
                    <a:pt x="115" y="37"/>
                  </a:lnTo>
                  <a:lnTo>
                    <a:pt x="114" y="35"/>
                  </a:lnTo>
                  <a:lnTo>
                    <a:pt x="112" y="32"/>
                  </a:lnTo>
                  <a:lnTo>
                    <a:pt x="111" y="29"/>
                  </a:lnTo>
                  <a:lnTo>
                    <a:pt x="110" y="27"/>
                  </a:lnTo>
                  <a:lnTo>
                    <a:pt x="107" y="24"/>
                  </a:lnTo>
                  <a:lnTo>
                    <a:pt x="106" y="21"/>
                  </a:lnTo>
                  <a:lnTo>
                    <a:pt x="104" y="20"/>
                  </a:lnTo>
                  <a:lnTo>
                    <a:pt x="102" y="17"/>
                  </a:lnTo>
                  <a:lnTo>
                    <a:pt x="101" y="16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93" y="11"/>
                  </a:lnTo>
                  <a:lnTo>
                    <a:pt x="91" y="8"/>
                  </a:lnTo>
                  <a:lnTo>
                    <a:pt x="89" y="7"/>
                  </a:lnTo>
                  <a:lnTo>
                    <a:pt x="86" y="5"/>
                  </a:lnTo>
                  <a:lnTo>
                    <a:pt x="83" y="4"/>
                  </a:lnTo>
                  <a:lnTo>
                    <a:pt x="81" y="4"/>
                  </a:lnTo>
                  <a:lnTo>
                    <a:pt x="77" y="3"/>
                  </a:lnTo>
                  <a:lnTo>
                    <a:pt x="74" y="1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9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16" name="Line 55"/>
            <p:cNvSpPr>
              <a:spLocks noChangeShapeType="1"/>
            </p:cNvSpPr>
            <p:nvPr/>
          </p:nvSpPr>
          <p:spPr bwMode="auto">
            <a:xfrm flipH="1">
              <a:off x="2648" y="2805"/>
              <a:ext cx="23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17" name="Line 56"/>
            <p:cNvSpPr>
              <a:spLocks noChangeShapeType="1"/>
            </p:cNvSpPr>
            <p:nvPr/>
          </p:nvSpPr>
          <p:spPr bwMode="auto">
            <a:xfrm>
              <a:off x="2223" y="2805"/>
              <a:ext cx="23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18" name="Freeform 57"/>
            <p:cNvSpPr>
              <a:spLocks/>
            </p:cNvSpPr>
            <p:nvPr/>
          </p:nvSpPr>
          <p:spPr bwMode="auto">
            <a:xfrm>
              <a:off x="2423" y="2712"/>
              <a:ext cx="185" cy="186"/>
            </a:xfrm>
            <a:custGeom>
              <a:avLst/>
              <a:gdLst>
                <a:gd name="T0" fmla="*/ 5 w 372"/>
                <a:gd name="T1" fmla="*/ 3 h 372"/>
                <a:gd name="T2" fmla="*/ 0 w 372"/>
                <a:gd name="T3" fmla="*/ 6 h 372"/>
                <a:gd name="T4" fmla="*/ 0 w 372"/>
                <a:gd name="T5" fmla="*/ 0 h 372"/>
                <a:gd name="T6" fmla="*/ 5 w 372"/>
                <a:gd name="T7" fmla="*/ 3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2"/>
                <a:gd name="T13" fmla="*/ 0 h 372"/>
                <a:gd name="T14" fmla="*/ 372 w 372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2" h="372">
                  <a:moveTo>
                    <a:pt x="372" y="186"/>
                  </a:moveTo>
                  <a:lnTo>
                    <a:pt x="0" y="372"/>
                  </a:lnTo>
                  <a:lnTo>
                    <a:pt x="0" y="0"/>
                  </a:lnTo>
                  <a:lnTo>
                    <a:pt x="372" y="186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19" name="Freeform 58"/>
            <p:cNvSpPr>
              <a:spLocks/>
            </p:cNvSpPr>
            <p:nvPr/>
          </p:nvSpPr>
          <p:spPr bwMode="auto">
            <a:xfrm>
              <a:off x="2620" y="2777"/>
              <a:ext cx="60" cy="60"/>
            </a:xfrm>
            <a:custGeom>
              <a:avLst/>
              <a:gdLst>
                <a:gd name="T0" fmla="*/ 1 w 119"/>
                <a:gd name="T1" fmla="*/ 0 h 121"/>
                <a:gd name="T2" fmla="*/ 1 w 119"/>
                <a:gd name="T3" fmla="*/ 0 h 121"/>
                <a:gd name="T4" fmla="*/ 1 w 119"/>
                <a:gd name="T5" fmla="*/ 0 h 121"/>
                <a:gd name="T6" fmla="*/ 1 w 119"/>
                <a:gd name="T7" fmla="*/ 0 h 121"/>
                <a:gd name="T8" fmla="*/ 1 w 119"/>
                <a:gd name="T9" fmla="*/ 0 h 121"/>
                <a:gd name="T10" fmla="*/ 1 w 119"/>
                <a:gd name="T11" fmla="*/ 0 h 121"/>
                <a:gd name="T12" fmla="*/ 1 w 119"/>
                <a:gd name="T13" fmla="*/ 0 h 121"/>
                <a:gd name="T14" fmla="*/ 1 w 119"/>
                <a:gd name="T15" fmla="*/ 0 h 121"/>
                <a:gd name="T16" fmla="*/ 1 w 119"/>
                <a:gd name="T17" fmla="*/ 0 h 121"/>
                <a:gd name="T18" fmla="*/ 0 w 119"/>
                <a:gd name="T19" fmla="*/ 0 h 121"/>
                <a:gd name="T20" fmla="*/ 0 w 119"/>
                <a:gd name="T21" fmla="*/ 0 h 121"/>
                <a:gd name="T22" fmla="*/ 0 w 119"/>
                <a:gd name="T23" fmla="*/ 1 h 121"/>
                <a:gd name="T24" fmla="*/ 1 w 119"/>
                <a:gd name="T25" fmla="*/ 1 h 121"/>
                <a:gd name="T26" fmla="*/ 1 w 119"/>
                <a:gd name="T27" fmla="*/ 1 h 121"/>
                <a:gd name="T28" fmla="*/ 1 w 119"/>
                <a:gd name="T29" fmla="*/ 1 h 121"/>
                <a:gd name="T30" fmla="*/ 1 w 119"/>
                <a:gd name="T31" fmla="*/ 1 h 121"/>
                <a:gd name="T32" fmla="*/ 1 w 119"/>
                <a:gd name="T33" fmla="*/ 1 h 121"/>
                <a:gd name="T34" fmla="*/ 1 w 119"/>
                <a:gd name="T35" fmla="*/ 1 h 121"/>
                <a:gd name="T36" fmla="*/ 1 w 119"/>
                <a:gd name="T37" fmla="*/ 1 h 121"/>
                <a:gd name="T38" fmla="*/ 1 w 119"/>
                <a:gd name="T39" fmla="*/ 1 h 121"/>
                <a:gd name="T40" fmla="*/ 1 w 119"/>
                <a:gd name="T41" fmla="*/ 1 h 121"/>
                <a:gd name="T42" fmla="*/ 1 w 119"/>
                <a:gd name="T43" fmla="*/ 1 h 121"/>
                <a:gd name="T44" fmla="*/ 2 w 119"/>
                <a:gd name="T45" fmla="*/ 1 h 121"/>
                <a:gd name="T46" fmla="*/ 2 w 119"/>
                <a:gd name="T47" fmla="*/ 1 h 121"/>
                <a:gd name="T48" fmla="*/ 2 w 119"/>
                <a:gd name="T49" fmla="*/ 1 h 121"/>
                <a:gd name="T50" fmla="*/ 2 w 119"/>
                <a:gd name="T51" fmla="*/ 1 h 121"/>
                <a:gd name="T52" fmla="*/ 2 w 119"/>
                <a:gd name="T53" fmla="*/ 1 h 121"/>
                <a:gd name="T54" fmla="*/ 2 w 119"/>
                <a:gd name="T55" fmla="*/ 1 h 121"/>
                <a:gd name="T56" fmla="*/ 2 w 119"/>
                <a:gd name="T57" fmla="*/ 1 h 121"/>
                <a:gd name="T58" fmla="*/ 2 w 119"/>
                <a:gd name="T59" fmla="*/ 1 h 121"/>
                <a:gd name="T60" fmla="*/ 2 w 119"/>
                <a:gd name="T61" fmla="*/ 1 h 121"/>
                <a:gd name="T62" fmla="*/ 2 w 119"/>
                <a:gd name="T63" fmla="*/ 1 h 121"/>
                <a:gd name="T64" fmla="*/ 2 w 119"/>
                <a:gd name="T65" fmla="*/ 0 h 121"/>
                <a:gd name="T66" fmla="*/ 2 w 119"/>
                <a:gd name="T67" fmla="*/ 0 h 121"/>
                <a:gd name="T68" fmla="*/ 2 w 119"/>
                <a:gd name="T69" fmla="*/ 0 h 121"/>
                <a:gd name="T70" fmla="*/ 2 w 119"/>
                <a:gd name="T71" fmla="*/ 0 h 121"/>
                <a:gd name="T72" fmla="*/ 2 w 119"/>
                <a:gd name="T73" fmla="*/ 0 h 121"/>
                <a:gd name="T74" fmla="*/ 2 w 119"/>
                <a:gd name="T75" fmla="*/ 0 h 121"/>
                <a:gd name="T76" fmla="*/ 2 w 119"/>
                <a:gd name="T77" fmla="*/ 0 h 121"/>
                <a:gd name="T78" fmla="*/ 2 w 119"/>
                <a:gd name="T79" fmla="*/ 0 h 121"/>
                <a:gd name="T80" fmla="*/ 2 w 119"/>
                <a:gd name="T81" fmla="*/ 0 h 121"/>
                <a:gd name="T82" fmla="*/ 2 w 119"/>
                <a:gd name="T83" fmla="*/ 0 h 121"/>
                <a:gd name="T84" fmla="*/ 2 w 119"/>
                <a:gd name="T85" fmla="*/ 0 h 121"/>
                <a:gd name="T86" fmla="*/ 1 w 119"/>
                <a:gd name="T87" fmla="*/ 0 h 1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"/>
                <a:gd name="T133" fmla="*/ 0 h 121"/>
                <a:gd name="T134" fmla="*/ 119 w 119"/>
                <a:gd name="T135" fmla="*/ 121 h 1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" h="121">
                  <a:moveTo>
                    <a:pt x="59" y="0"/>
                  </a:moveTo>
                  <a:lnTo>
                    <a:pt x="57" y="0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1" y="3"/>
                  </a:lnTo>
                  <a:lnTo>
                    <a:pt x="38" y="4"/>
                  </a:lnTo>
                  <a:lnTo>
                    <a:pt x="35" y="4"/>
                  </a:lnTo>
                  <a:lnTo>
                    <a:pt x="33" y="5"/>
                  </a:lnTo>
                  <a:lnTo>
                    <a:pt x="30" y="7"/>
                  </a:lnTo>
                  <a:lnTo>
                    <a:pt x="28" y="8"/>
                  </a:lnTo>
                  <a:lnTo>
                    <a:pt x="26" y="11"/>
                  </a:lnTo>
                  <a:lnTo>
                    <a:pt x="24" y="12"/>
                  </a:lnTo>
                  <a:lnTo>
                    <a:pt x="21" y="13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9" y="26"/>
                  </a:lnTo>
                  <a:lnTo>
                    <a:pt x="8" y="29"/>
                  </a:lnTo>
                  <a:lnTo>
                    <a:pt x="6" y="32"/>
                  </a:lnTo>
                  <a:lnTo>
                    <a:pt x="5" y="34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1" y="48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1" y="76"/>
                  </a:lnTo>
                  <a:lnTo>
                    <a:pt x="2" y="78"/>
                  </a:lnTo>
                  <a:lnTo>
                    <a:pt x="2" y="81"/>
                  </a:lnTo>
                  <a:lnTo>
                    <a:pt x="4" y="84"/>
                  </a:lnTo>
                  <a:lnTo>
                    <a:pt x="5" y="86"/>
                  </a:lnTo>
                  <a:lnTo>
                    <a:pt x="6" y="89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12" y="96"/>
                  </a:lnTo>
                  <a:lnTo>
                    <a:pt x="13" y="98"/>
                  </a:lnTo>
                  <a:lnTo>
                    <a:pt x="14" y="101"/>
                  </a:lnTo>
                  <a:lnTo>
                    <a:pt x="17" y="102"/>
                  </a:lnTo>
                  <a:lnTo>
                    <a:pt x="18" y="105"/>
                  </a:lnTo>
                  <a:lnTo>
                    <a:pt x="21" y="106"/>
                  </a:lnTo>
                  <a:lnTo>
                    <a:pt x="24" y="109"/>
                  </a:lnTo>
                  <a:lnTo>
                    <a:pt x="26" y="110"/>
                  </a:lnTo>
                  <a:lnTo>
                    <a:pt x="28" y="111"/>
                  </a:lnTo>
                  <a:lnTo>
                    <a:pt x="30" y="113"/>
                  </a:lnTo>
                  <a:lnTo>
                    <a:pt x="33" y="114"/>
                  </a:lnTo>
                  <a:lnTo>
                    <a:pt x="35" y="115"/>
                  </a:lnTo>
                  <a:lnTo>
                    <a:pt x="38" y="117"/>
                  </a:lnTo>
                  <a:lnTo>
                    <a:pt x="41" y="118"/>
                  </a:lnTo>
                  <a:lnTo>
                    <a:pt x="45" y="118"/>
                  </a:lnTo>
                  <a:lnTo>
                    <a:pt x="47" y="119"/>
                  </a:lnTo>
                  <a:lnTo>
                    <a:pt x="50" y="119"/>
                  </a:lnTo>
                  <a:lnTo>
                    <a:pt x="53" y="119"/>
                  </a:lnTo>
                  <a:lnTo>
                    <a:pt x="57" y="121"/>
                  </a:lnTo>
                  <a:lnTo>
                    <a:pt x="59" y="121"/>
                  </a:lnTo>
                  <a:lnTo>
                    <a:pt x="62" y="121"/>
                  </a:lnTo>
                  <a:lnTo>
                    <a:pt x="66" y="119"/>
                  </a:lnTo>
                  <a:lnTo>
                    <a:pt x="69" y="119"/>
                  </a:lnTo>
                  <a:lnTo>
                    <a:pt x="71" y="119"/>
                  </a:lnTo>
                  <a:lnTo>
                    <a:pt x="74" y="118"/>
                  </a:lnTo>
                  <a:lnTo>
                    <a:pt x="77" y="118"/>
                  </a:lnTo>
                  <a:lnTo>
                    <a:pt x="81" y="117"/>
                  </a:lnTo>
                  <a:lnTo>
                    <a:pt x="83" y="115"/>
                  </a:lnTo>
                  <a:lnTo>
                    <a:pt x="86" y="114"/>
                  </a:lnTo>
                  <a:lnTo>
                    <a:pt x="89" y="113"/>
                  </a:lnTo>
                  <a:lnTo>
                    <a:pt x="91" y="111"/>
                  </a:lnTo>
                  <a:lnTo>
                    <a:pt x="93" y="110"/>
                  </a:lnTo>
                  <a:lnTo>
                    <a:pt x="95" y="109"/>
                  </a:lnTo>
                  <a:lnTo>
                    <a:pt x="98" y="106"/>
                  </a:lnTo>
                  <a:lnTo>
                    <a:pt x="101" y="105"/>
                  </a:lnTo>
                  <a:lnTo>
                    <a:pt x="102" y="102"/>
                  </a:lnTo>
                  <a:lnTo>
                    <a:pt x="104" y="101"/>
                  </a:lnTo>
                  <a:lnTo>
                    <a:pt x="106" y="98"/>
                  </a:lnTo>
                  <a:lnTo>
                    <a:pt x="107" y="96"/>
                  </a:lnTo>
                  <a:lnTo>
                    <a:pt x="110" y="94"/>
                  </a:lnTo>
                  <a:lnTo>
                    <a:pt x="111" y="92"/>
                  </a:lnTo>
                  <a:lnTo>
                    <a:pt x="112" y="89"/>
                  </a:lnTo>
                  <a:lnTo>
                    <a:pt x="114" y="86"/>
                  </a:lnTo>
                  <a:lnTo>
                    <a:pt x="115" y="84"/>
                  </a:lnTo>
                  <a:lnTo>
                    <a:pt x="116" y="81"/>
                  </a:lnTo>
                  <a:lnTo>
                    <a:pt x="116" y="78"/>
                  </a:lnTo>
                  <a:lnTo>
                    <a:pt x="118" y="76"/>
                  </a:lnTo>
                  <a:lnTo>
                    <a:pt x="118" y="72"/>
                  </a:lnTo>
                  <a:lnTo>
                    <a:pt x="119" y="69"/>
                  </a:lnTo>
                  <a:lnTo>
                    <a:pt x="119" y="66"/>
                  </a:lnTo>
                  <a:lnTo>
                    <a:pt x="119" y="64"/>
                  </a:lnTo>
                  <a:lnTo>
                    <a:pt x="119" y="60"/>
                  </a:lnTo>
                  <a:lnTo>
                    <a:pt x="119" y="57"/>
                  </a:lnTo>
                  <a:lnTo>
                    <a:pt x="119" y="54"/>
                  </a:lnTo>
                  <a:lnTo>
                    <a:pt x="119" y="50"/>
                  </a:lnTo>
                  <a:lnTo>
                    <a:pt x="118" y="48"/>
                  </a:lnTo>
                  <a:lnTo>
                    <a:pt x="118" y="45"/>
                  </a:lnTo>
                  <a:lnTo>
                    <a:pt x="116" y="42"/>
                  </a:lnTo>
                  <a:lnTo>
                    <a:pt x="116" y="40"/>
                  </a:lnTo>
                  <a:lnTo>
                    <a:pt x="115" y="37"/>
                  </a:lnTo>
                  <a:lnTo>
                    <a:pt x="114" y="34"/>
                  </a:lnTo>
                  <a:lnTo>
                    <a:pt x="112" y="32"/>
                  </a:lnTo>
                  <a:lnTo>
                    <a:pt x="111" y="29"/>
                  </a:lnTo>
                  <a:lnTo>
                    <a:pt x="110" y="26"/>
                  </a:lnTo>
                  <a:lnTo>
                    <a:pt x="107" y="24"/>
                  </a:lnTo>
                  <a:lnTo>
                    <a:pt x="106" y="21"/>
                  </a:lnTo>
                  <a:lnTo>
                    <a:pt x="104" y="20"/>
                  </a:lnTo>
                  <a:lnTo>
                    <a:pt x="102" y="17"/>
                  </a:lnTo>
                  <a:lnTo>
                    <a:pt x="101" y="16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93" y="11"/>
                  </a:lnTo>
                  <a:lnTo>
                    <a:pt x="91" y="8"/>
                  </a:lnTo>
                  <a:lnTo>
                    <a:pt x="89" y="7"/>
                  </a:lnTo>
                  <a:lnTo>
                    <a:pt x="86" y="5"/>
                  </a:lnTo>
                  <a:lnTo>
                    <a:pt x="83" y="4"/>
                  </a:lnTo>
                  <a:lnTo>
                    <a:pt x="81" y="4"/>
                  </a:lnTo>
                  <a:lnTo>
                    <a:pt x="77" y="3"/>
                  </a:lnTo>
                  <a:lnTo>
                    <a:pt x="74" y="1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9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20" name="Line 59"/>
            <p:cNvSpPr>
              <a:spLocks noChangeShapeType="1"/>
            </p:cNvSpPr>
            <p:nvPr/>
          </p:nvSpPr>
          <p:spPr bwMode="auto">
            <a:xfrm flipH="1">
              <a:off x="2648" y="2433"/>
              <a:ext cx="23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21" name="Line 60"/>
            <p:cNvSpPr>
              <a:spLocks noChangeShapeType="1"/>
            </p:cNvSpPr>
            <p:nvPr/>
          </p:nvSpPr>
          <p:spPr bwMode="auto">
            <a:xfrm>
              <a:off x="2223" y="2433"/>
              <a:ext cx="23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22" name="Freeform 61"/>
            <p:cNvSpPr>
              <a:spLocks/>
            </p:cNvSpPr>
            <p:nvPr/>
          </p:nvSpPr>
          <p:spPr bwMode="auto">
            <a:xfrm>
              <a:off x="2423" y="2340"/>
              <a:ext cx="185" cy="186"/>
            </a:xfrm>
            <a:custGeom>
              <a:avLst/>
              <a:gdLst>
                <a:gd name="T0" fmla="*/ 5 w 372"/>
                <a:gd name="T1" fmla="*/ 3 h 372"/>
                <a:gd name="T2" fmla="*/ 0 w 372"/>
                <a:gd name="T3" fmla="*/ 6 h 372"/>
                <a:gd name="T4" fmla="*/ 0 w 372"/>
                <a:gd name="T5" fmla="*/ 0 h 372"/>
                <a:gd name="T6" fmla="*/ 5 w 372"/>
                <a:gd name="T7" fmla="*/ 3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2"/>
                <a:gd name="T13" fmla="*/ 0 h 372"/>
                <a:gd name="T14" fmla="*/ 372 w 372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2" h="372">
                  <a:moveTo>
                    <a:pt x="372" y="186"/>
                  </a:moveTo>
                  <a:lnTo>
                    <a:pt x="0" y="372"/>
                  </a:lnTo>
                  <a:lnTo>
                    <a:pt x="0" y="0"/>
                  </a:lnTo>
                  <a:lnTo>
                    <a:pt x="372" y="186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23" name="Freeform 62"/>
            <p:cNvSpPr>
              <a:spLocks/>
            </p:cNvSpPr>
            <p:nvPr/>
          </p:nvSpPr>
          <p:spPr bwMode="auto">
            <a:xfrm>
              <a:off x="2620" y="2405"/>
              <a:ext cx="60" cy="61"/>
            </a:xfrm>
            <a:custGeom>
              <a:avLst/>
              <a:gdLst>
                <a:gd name="T0" fmla="*/ 1 w 119"/>
                <a:gd name="T1" fmla="*/ 0 h 120"/>
                <a:gd name="T2" fmla="*/ 1 w 119"/>
                <a:gd name="T3" fmla="*/ 1 h 120"/>
                <a:gd name="T4" fmla="*/ 1 w 119"/>
                <a:gd name="T5" fmla="*/ 1 h 120"/>
                <a:gd name="T6" fmla="*/ 1 w 119"/>
                <a:gd name="T7" fmla="*/ 1 h 120"/>
                <a:gd name="T8" fmla="*/ 1 w 119"/>
                <a:gd name="T9" fmla="*/ 1 h 120"/>
                <a:gd name="T10" fmla="*/ 1 w 119"/>
                <a:gd name="T11" fmla="*/ 1 h 120"/>
                <a:gd name="T12" fmla="*/ 1 w 119"/>
                <a:gd name="T13" fmla="*/ 1 h 120"/>
                <a:gd name="T14" fmla="*/ 1 w 119"/>
                <a:gd name="T15" fmla="*/ 1 h 120"/>
                <a:gd name="T16" fmla="*/ 1 w 119"/>
                <a:gd name="T17" fmla="*/ 1 h 120"/>
                <a:gd name="T18" fmla="*/ 0 w 119"/>
                <a:gd name="T19" fmla="*/ 1 h 120"/>
                <a:gd name="T20" fmla="*/ 0 w 119"/>
                <a:gd name="T21" fmla="*/ 1 h 120"/>
                <a:gd name="T22" fmla="*/ 0 w 119"/>
                <a:gd name="T23" fmla="*/ 2 h 120"/>
                <a:gd name="T24" fmla="*/ 1 w 119"/>
                <a:gd name="T25" fmla="*/ 2 h 120"/>
                <a:gd name="T26" fmla="*/ 1 w 119"/>
                <a:gd name="T27" fmla="*/ 2 h 120"/>
                <a:gd name="T28" fmla="*/ 1 w 119"/>
                <a:gd name="T29" fmla="*/ 2 h 120"/>
                <a:gd name="T30" fmla="*/ 1 w 119"/>
                <a:gd name="T31" fmla="*/ 2 h 120"/>
                <a:gd name="T32" fmla="*/ 1 w 119"/>
                <a:gd name="T33" fmla="*/ 2 h 120"/>
                <a:gd name="T34" fmla="*/ 1 w 119"/>
                <a:gd name="T35" fmla="*/ 2 h 120"/>
                <a:gd name="T36" fmla="*/ 1 w 119"/>
                <a:gd name="T37" fmla="*/ 2 h 120"/>
                <a:gd name="T38" fmla="*/ 1 w 119"/>
                <a:gd name="T39" fmla="*/ 2 h 120"/>
                <a:gd name="T40" fmla="*/ 1 w 119"/>
                <a:gd name="T41" fmla="*/ 2 h 120"/>
                <a:gd name="T42" fmla="*/ 1 w 119"/>
                <a:gd name="T43" fmla="*/ 2 h 120"/>
                <a:gd name="T44" fmla="*/ 2 w 119"/>
                <a:gd name="T45" fmla="*/ 2 h 120"/>
                <a:gd name="T46" fmla="*/ 2 w 119"/>
                <a:gd name="T47" fmla="*/ 2 h 120"/>
                <a:gd name="T48" fmla="*/ 2 w 119"/>
                <a:gd name="T49" fmla="*/ 2 h 120"/>
                <a:gd name="T50" fmla="*/ 2 w 119"/>
                <a:gd name="T51" fmla="*/ 2 h 120"/>
                <a:gd name="T52" fmla="*/ 2 w 119"/>
                <a:gd name="T53" fmla="*/ 2 h 120"/>
                <a:gd name="T54" fmla="*/ 2 w 119"/>
                <a:gd name="T55" fmla="*/ 2 h 120"/>
                <a:gd name="T56" fmla="*/ 2 w 119"/>
                <a:gd name="T57" fmla="*/ 2 h 120"/>
                <a:gd name="T58" fmla="*/ 2 w 119"/>
                <a:gd name="T59" fmla="*/ 2 h 120"/>
                <a:gd name="T60" fmla="*/ 2 w 119"/>
                <a:gd name="T61" fmla="*/ 2 h 120"/>
                <a:gd name="T62" fmla="*/ 2 w 119"/>
                <a:gd name="T63" fmla="*/ 2 h 120"/>
                <a:gd name="T64" fmla="*/ 2 w 119"/>
                <a:gd name="T65" fmla="*/ 1 h 120"/>
                <a:gd name="T66" fmla="*/ 2 w 119"/>
                <a:gd name="T67" fmla="*/ 1 h 120"/>
                <a:gd name="T68" fmla="*/ 2 w 119"/>
                <a:gd name="T69" fmla="*/ 1 h 120"/>
                <a:gd name="T70" fmla="*/ 2 w 119"/>
                <a:gd name="T71" fmla="*/ 1 h 120"/>
                <a:gd name="T72" fmla="*/ 2 w 119"/>
                <a:gd name="T73" fmla="*/ 1 h 120"/>
                <a:gd name="T74" fmla="*/ 2 w 119"/>
                <a:gd name="T75" fmla="*/ 1 h 120"/>
                <a:gd name="T76" fmla="*/ 2 w 119"/>
                <a:gd name="T77" fmla="*/ 1 h 120"/>
                <a:gd name="T78" fmla="*/ 2 w 119"/>
                <a:gd name="T79" fmla="*/ 1 h 120"/>
                <a:gd name="T80" fmla="*/ 2 w 119"/>
                <a:gd name="T81" fmla="*/ 1 h 120"/>
                <a:gd name="T82" fmla="*/ 2 w 119"/>
                <a:gd name="T83" fmla="*/ 1 h 120"/>
                <a:gd name="T84" fmla="*/ 2 w 119"/>
                <a:gd name="T85" fmla="*/ 0 h 120"/>
                <a:gd name="T86" fmla="*/ 1 w 119"/>
                <a:gd name="T87" fmla="*/ 0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"/>
                <a:gd name="T133" fmla="*/ 0 h 120"/>
                <a:gd name="T134" fmla="*/ 119 w 119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" h="120">
                  <a:moveTo>
                    <a:pt x="59" y="0"/>
                  </a:moveTo>
                  <a:lnTo>
                    <a:pt x="57" y="0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8" y="4"/>
                  </a:lnTo>
                  <a:lnTo>
                    <a:pt x="35" y="4"/>
                  </a:lnTo>
                  <a:lnTo>
                    <a:pt x="33" y="5"/>
                  </a:lnTo>
                  <a:lnTo>
                    <a:pt x="30" y="6"/>
                  </a:lnTo>
                  <a:lnTo>
                    <a:pt x="28" y="8"/>
                  </a:lnTo>
                  <a:lnTo>
                    <a:pt x="26" y="10"/>
                  </a:lnTo>
                  <a:lnTo>
                    <a:pt x="24" y="12"/>
                  </a:lnTo>
                  <a:lnTo>
                    <a:pt x="21" y="13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4" y="19"/>
                  </a:lnTo>
                  <a:lnTo>
                    <a:pt x="13" y="21"/>
                  </a:lnTo>
                  <a:lnTo>
                    <a:pt x="12" y="23"/>
                  </a:lnTo>
                  <a:lnTo>
                    <a:pt x="9" y="26"/>
                  </a:lnTo>
                  <a:lnTo>
                    <a:pt x="8" y="29"/>
                  </a:lnTo>
                  <a:lnTo>
                    <a:pt x="6" y="31"/>
                  </a:lnTo>
                  <a:lnTo>
                    <a:pt x="5" y="34"/>
                  </a:lnTo>
                  <a:lnTo>
                    <a:pt x="4" y="37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1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1" y="75"/>
                  </a:lnTo>
                  <a:lnTo>
                    <a:pt x="2" y="78"/>
                  </a:lnTo>
                  <a:lnTo>
                    <a:pt x="2" y="81"/>
                  </a:lnTo>
                  <a:lnTo>
                    <a:pt x="4" y="83"/>
                  </a:lnTo>
                  <a:lnTo>
                    <a:pt x="5" y="86"/>
                  </a:lnTo>
                  <a:lnTo>
                    <a:pt x="6" y="89"/>
                  </a:lnTo>
                  <a:lnTo>
                    <a:pt x="8" y="91"/>
                  </a:lnTo>
                  <a:lnTo>
                    <a:pt x="9" y="94"/>
                  </a:lnTo>
                  <a:lnTo>
                    <a:pt x="12" y="95"/>
                  </a:lnTo>
                  <a:lnTo>
                    <a:pt x="13" y="98"/>
                  </a:lnTo>
                  <a:lnTo>
                    <a:pt x="14" y="100"/>
                  </a:lnTo>
                  <a:lnTo>
                    <a:pt x="17" y="102"/>
                  </a:lnTo>
                  <a:lnTo>
                    <a:pt x="18" y="104"/>
                  </a:lnTo>
                  <a:lnTo>
                    <a:pt x="21" y="106"/>
                  </a:lnTo>
                  <a:lnTo>
                    <a:pt x="24" y="108"/>
                  </a:lnTo>
                  <a:lnTo>
                    <a:pt x="26" y="110"/>
                  </a:lnTo>
                  <a:lnTo>
                    <a:pt x="28" y="111"/>
                  </a:lnTo>
                  <a:lnTo>
                    <a:pt x="30" y="112"/>
                  </a:lnTo>
                  <a:lnTo>
                    <a:pt x="33" y="114"/>
                  </a:lnTo>
                  <a:lnTo>
                    <a:pt x="35" y="115"/>
                  </a:lnTo>
                  <a:lnTo>
                    <a:pt x="38" y="116"/>
                  </a:lnTo>
                  <a:lnTo>
                    <a:pt x="41" y="118"/>
                  </a:lnTo>
                  <a:lnTo>
                    <a:pt x="45" y="118"/>
                  </a:lnTo>
                  <a:lnTo>
                    <a:pt x="47" y="119"/>
                  </a:lnTo>
                  <a:lnTo>
                    <a:pt x="50" y="119"/>
                  </a:lnTo>
                  <a:lnTo>
                    <a:pt x="53" y="119"/>
                  </a:lnTo>
                  <a:lnTo>
                    <a:pt x="57" y="120"/>
                  </a:lnTo>
                  <a:lnTo>
                    <a:pt x="59" y="120"/>
                  </a:lnTo>
                  <a:lnTo>
                    <a:pt x="62" y="120"/>
                  </a:lnTo>
                  <a:lnTo>
                    <a:pt x="66" y="119"/>
                  </a:lnTo>
                  <a:lnTo>
                    <a:pt x="69" y="119"/>
                  </a:lnTo>
                  <a:lnTo>
                    <a:pt x="71" y="119"/>
                  </a:lnTo>
                  <a:lnTo>
                    <a:pt x="74" y="118"/>
                  </a:lnTo>
                  <a:lnTo>
                    <a:pt x="77" y="118"/>
                  </a:lnTo>
                  <a:lnTo>
                    <a:pt x="81" y="116"/>
                  </a:lnTo>
                  <a:lnTo>
                    <a:pt x="83" y="115"/>
                  </a:lnTo>
                  <a:lnTo>
                    <a:pt x="86" y="114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3" y="110"/>
                  </a:lnTo>
                  <a:lnTo>
                    <a:pt x="95" y="108"/>
                  </a:lnTo>
                  <a:lnTo>
                    <a:pt x="98" y="106"/>
                  </a:lnTo>
                  <a:lnTo>
                    <a:pt x="101" y="104"/>
                  </a:lnTo>
                  <a:lnTo>
                    <a:pt x="102" y="102"/>
                  </a:lnTo>
                  <a:lnTo>
                    <a:pt x="104" y="100"/>
                  </a:lnTo>
                  <a:lnTo>
                    <a:pt x="106" y="98"/>
                  </a:lnTo>
                  <a:lnTo>
                    <a:pt x="107" y="95"/>
                  </a:lnTo>
                  <a:lnTo>
                    <a:pt x="110" y="94"/>
                  </a:lnTo>
                  <a:lnTo>
                    <a:pt x="111" y="91"/>
                  </a:lnTo>
                  <a:lnTo>
                    <a:pt x="112" y="89"/>
                  </a:lnTo>
                  <a:lnTo>
                    <a:pt x="114" y="86"/>
                  </a:lnTo>
                  <a:lnTo>
                    <a:pt x="115" y="83"/>
                  </a:lnTo>
                  <a:lnTo>
                    <a:pt x="116" y="81"/>
                  </a:lnTo>
                  <a:lnTo>
                    <a:pt x="116" y="78"/>
                  </a:lnTo>
                  <a:lnTo>
                    <a:pt x="118" y="75"/>
                  </a:lnTo>
                  <a:lnTo>
                    <a:pt x="118" y="71"/>
                  </a:lnTo>
                  <a:lnTo>
                    <a:pt x="119" y="69"/>
                  </a:lnTo>
                  <a:lnTo>
                    <a:pt x="119" y="66"/>
                  </a:lnTo>
                  <a:lnTo>
                    <a:pt x="119" y="63"/>
                  </a:lnTo>
                  <a:lnTo>
                    <a:pt x="119" y="59"/>
                  </a:lnTo>
                  <a:lnTo>
                    <a:pt x="119" y="57"/>
                  </a:lnTo>
                  <a:lnTo>
                    <a:pt x="119" y="54"/>
                  </a:lnTo>
                  <a:lnTo>
                    <a:pt x="119" y="50"/>
                  </a:lnTo>
                  <a:lnTo>
                    <a:pt x="118" y="47"/>
                  </a:lnTo>
                  <a:lnTo>
                    <a:pt x="118" y="45"/>
                  </a:lnTo>
                  <a:lnTo>
                    <a:pt x="116" y="42"/>
                  </a:lnTo>
                  <a:lnTo>
                    <a:pt x="116" y="39"/>
                  </a:lnTo>
                  <a:lnTo>
                    <a:pt x="115" y="37"/>
                  </a:lnTo>
                  <a:lnTo>
                    <a:pt x="114" y="34"/>
                  </a:lnTo>
                  <a:lnTo>
                    <a:pt x="112" y="31"/>
                  </a:lnTo>
                  <a:lnTo>
                    <a:pt x="111" y="29"/>
                  </a:lnTo>
                  <a:lnTo>
                    <a:pt x="110" y="26"/>
                  </a:lnTo>
                  <a:lnTo>
                    <a:pt x="107" y="23"/>
                  </a:lnTo>
                  <a:lnTo>
                    <a:pt x="106" y="21"/>
                  </a:lnTo>
                  <a:lnTo>
                    <a:pt x="104" y="19"/>
                  </a:lnTo>
                  <a:lnTo>
                    <a:pt x="102" y="17"/>
                  </a:lnTo>
                  <a:lnTo>
                    <a:pt x="101" y="16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93" y="10"/>
                  </a:lnTo>
                  <a:lnTo>
                    <a:pt x="91" y="8"/>
                  </a:lnTo>
                  <a:lnTo>
                    <a:pt x="89" y="6"/>
                  </a:lnTo>
                  <a:lnTo>
                    <a:pt x="86" y="5"/>
                  </a:lnTo>
                  <a:lnTo>
                    <a:pt x="83" y="4"/>
                  </a:lnTo>
                  <a:lnTo>
                    <a:pt x="81" y="4"/>
                  </a:lnTo>
                  <a:lnTo>
                    <a:pt x="77" y="2"/>
                  </a:lnTo>
                  <a:lnTo>
                    <a:pt x="74" y="1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9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24" name="Line 63"/>
            <p:cNvSpPr>
              <a:spLocks noChangeShapeType="1"/>
            </p:cNvSpPr>
            <p:nvPr/>
          </p:nvSpPr>
          <p:spPr bwMode="auto">
            <a:xfrm flipV="1">
              <a:off x="2887" y="2433"/>
              <a:ext cx="1" cy="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25" name="Line 64"/>
            <p:cNvSpPr>
              <a:spLocks noChangeShapeType="1"/>
            </p:cNvSpPr>
            <p:nvPr/>
          </p:nvSpPr>
          <p:spPr bwMode="auto">
            <a:xfrm flipV="1">
              <a:off x="2887" y="2712"/>
              <a:ext cx="1" cy="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26" name="Freeform 65"/>
            <p:cNvSpPr>
              <a:spLocks/>
            </p:cNvSpPr>
            <p:nvPr/>
          </p:nvSpPr>
          <p:spPr bwMode="auto">
            <a:xfrm>
              <a:off x="5130" y="2619"/>
              <a:ext cx="199" cy="1"/>
            </a:xfrm>
            <a:custGeom>
              <a:avLst/>
              <a:gdLst>
                <a:gd name="T0" fmla="*/ 6 w 398"/>
                <a:gd name="T1" fmla="*/ 0 h 1"/>
                <a:gd name="T2" fmla="*/ 0 w 398"/>
                <a:gd name="T3" fmla="*/ 0 h 1"/>
                <a:gd name="T4" fmla="*/ 6 w 398"/>
                <a:gd name="T5" fmla="*/ 0 h 1"/>
                <a:gd name="T6" fmla="*/ 0 60000 65536"/>
                <a:gd name="T7" fmla="*/ 0 60000 65536"/>
                <a:gd name="T8" fmla="*/ 0 60000 65536"/>
                <a:gd name="T9" fmla="*/ 0 w 398"/>
                <a:gd name="T10" fmla="*/ 0 h 1"/>
                <a:gd name="T11" fmla="*/ 398 w 39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8" h="1">
                  <a:moveTo>
                    <a:pt x="398" y="0"/>
                  </a:moveTo>
                  <a:lnTo>
                    <a:pt x="0" y="0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27" name="Line 66"/>
            <p:cNvSpPr>
              <a:spLocks noChangeShapeType="1"/>
            </p:cNvSpPr>
            <p:nvPr/>
          </p:nvSpPr>
          <p:spPr bwMode="auto">
            <a:xfrm flipH="1">
              <a:off x="5130" y="2619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28" name="Line 67"/>
            <p:cNvSpPr>
              <a:spLocks noChangeShapeType="1"/>
            </p:cNvSpPr>
            <p:nvPr/>
          </p:nvSpPr>
          <p:spPr bwMode="auto">
            <a:xfrm flipH="1">
              <a:off x="4573" y="2712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29" name="Line 68"/>
            <p:cNvSpPr>
              <a:spLocks noChangeShapeType="1"/>
            </p:cNvSpPr>
            <p:nvPr/>
          </p:nvSpPr>
          <p:spPr bwMode="auto">
            <a:xfrm flipH="1">
              <a:off x="4573" y="2526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30" name="Freeform 69"/>
            <p:cNvSpPr>
              <a:spLocks/>
            </p:cNvSpPr>
            <p:nvPr/>
          </p:nvSpPr>
          <p:spPr bwMode="auto">
            <a:xfrm>
              <a:off x="4691" y="2684"/>
              <a:ext cx="60" cy="60"/>
            </a:xfrm>
            <a:custGeom>
              <a:avLst/>
              <a:gdLst>
                <a:gd name="T0" fmla="*/ 1 w 119"/>
                <a:gd name="T1" fmla="*/ 0 h 121"/>
                <a:gd name="T2" fmla="*/ 1 w 119"/>
                <a:gd name="T3" fmla="*/ 0 h 121"/>
                <a:gd name="T4" fmla="*/ 1 w 119"/>
                <a:gd name="T5" fmla="*/ 0 h 121"/>
                <a:gd name="T6" fmla="*/ 1 w 119"/>
                <a:gd name="T7" fmla="*/ 0 h 121"/>
                <a:gd name="T8" fmla="*/ 1 w 119"/>
                <a:gd name="T9" fmla="*/ 0 h 121"/>
                <a:gd name="T10" fmla="*/ 1 w 119"/>
                <a:gd name="T11" fmla="*/ 0 h 121"/>
                <a:gd name="T12" fmla="*/ 1 w 119"/>
                <a:gd name="T13" fmla="*/ 0 h 121"/>
                <a:gd name="T14" fmla="*/ 1 w 119"/>
                <a:gd name="T15" fmla="*/ 0 h 121"/>
                <a:gd name="T16" fmla="*/ 1 w 119"/>
                <a:gd name="T17" fmla="*/ 0 h 121"/>
                <a:gd name="T18" fmla="*/ 0 w 119"/>
                <a:gd name="T19" fmla="*/ 0 h 121"/>
                <a:gd name="T20" fmla="*/ 0 w 119"/>
                <a:gd name="T21" fmla="*/ 0 h 121"/>
                <a:gd name="T22" fmla="*/ 0 w 119"/>
                <a:gd name="T23" fmla="*/ 1 h 121"/>
                <a:gd name="T24" fmla="*/ 1 w 119"/>
                <a:gd name="T25" fmla="*/ 1 h 121"/>
                <a:gd name="T26" fmla="*/ 1 w 119"/>
                <a:gd name="T27" fmla="*/ 1 h 121"/>
                <a:gd name="T28" fmla="*/ 1 w 119"/>
                <a:gd name="T29" fmla="*/ 1 h 121"/>
                <a:gd name="T30" fmla="*/ 1 w 119"/>
                <a:gd name="T31" fmla="*/ 1 h 121"/>
                <a:gd name="T32" fmla="*/ 1 w 119"/>
                <a:gd name="T33" fmla="*/ 1 h 121"/>
                <a:gd name="T34" fmla="*/ 1 w 119"/>
                <a:gd name="T35" fmla="*/ 1 h 121"/>
                <a:gd name="T36" fmla="*/ 1 w 119"/>
                <a:gd name="T37" fmla="*/ 1 h 121"/>
                <a:gd name="T38" fmla="*/ 1 w 119"/>
                <a:gd name="T39" fmla="*/ 1 h 121"/>
                <a:gd name="T40" fmla="*/ 1 w 119"/>
                <a:gd name="T41" fmla="*/ 1 h 121"/>
                <a:gd name="T42" fmla="*/ 1 w 119"/>
                <a:gd name="T43" fmla="*/ 1 h 121"/>
                <a:gd name="T44" fmla="*/ 2 w 119"/>
                <a:gd name="T45" fmla="*/ 1 h 121"/>
                <a:gd name="T46" fmla="*/ 2 w 119"/>
                <a:gd name="T47" fmla="*/ 1 h 121"/>
                <a:gd name="T48" fmla="*/ 2 w 119"/>
                <a:gd name="T49" fmla="*/ 1 h 121"/>
                <a:gd name="T50" fmla="*/ 2 w 119"/>
                <a:gd name="T51" fmla="*/ 1 h 121"/>
                <a:gd name="T52" fmla="*/ 2 w 119"/>
                <a:gd name="T53" fmla="*/ 1 h 121"/>
                <a:gd name="T54" fmla="*/ 2 w 119"/>
                <a:gd name="T55" fmla="*/ 1 h 121"/>
                <a:gd name="T56" fmla="*/ 2 w 119"/>
                <a:gd name="T57" fmla="*/ 1 h 121"/>
                <a:gd name="T58" fmla="*/ 2 w 119"/>
                <a:gd name="T59" fmla="*/ 1 h 121"/>
                <a:gd name="T60" fmla="*/ 2 w 119"/>
                <a:gd name="T61" fmla="*/ 1 h 121"/>
                <a:gd name="T62" fmla="*/ 2 w 119"/>
                <a:gd name="T63" fmla="*/ 1 h 121"/>
                <a:gd name="T64" fmla="*/ 2 w 119"/>
                <a:gd name="T65" fmla="*/ 0 h 121"/>
                <a:gd name="T66" fmla="*/ 2 w 119"/>
                <a:gd name="T67" fmla="*/ 0 h 121"/>
                <a:gd name="T68" fmla="*/ 2 w 119"/>
                <a:gd name="T69" fmla="*/ 0 h 121"/>
                <a:gd name="T70" fmla="*/ 2 w 119"/>
                <a:gd name="T71" fmla="*/ 0 h 121"/>
                <a:gd name="T72" fmla="*/ 2 w 119"/>
                <a:gd name="T73" fmla="*/ 0 h 121"/>
                <a:gd name="T74" fmla="*/ 2 w 119"/>
                <a:gd name="T75" fmla="*/ 0 h 121"/>
                <a:gd name="T76" fmla="*/ 2 w 119"/>
                <a:gd name="T77" fmla="*/ 0 h 121"/>
                <a:gd name="T78" fmla="*/ 2 w 119"/>
                <a:gd name="T79" fmla="*/ 0 h 121"/>
                <a:gd name="T80" fmla="*/ 2 w 119"/>
                <a:gd name="T81" fmla="*/ 0 h 121"/>
                <a:gd name="T82" fmla="*/ 2 w 119"/>
                <a:gd name="T83" fmla="*/ 0 h 121"/>
                <a:gd name="T84" fmla="*/ 2 w 119"/>
                <a:gd name="T85" fmla="*/ 0 h 121"/>
                <a:gd name="T86" fmla="*/ 1 w 119"/>
                <a:gd name="T87" fmla="*/ 0 h 1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"/>
                <a:gd name="T133" fmla="*/ 0 h 121"/>
                <a:gd name="T134" fmla="*/ 119 w 119"/>
                <a:gd name="T135" fmla="*/ 121 h 1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" h="121">
                  <a:moveTo>
                    <a:pt x="60" y="0"/>
                  </a:moveTo>
                  <a:lnTo>
                    <a:pt x="57" y="0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8" y="1"/>
                  </a:lnTo>
                  <a:lnTo>
                    <a:pt x="45" y="1"/>
                  </a:lnTo>
                  <a:lnTo>
                    <a:pt x="41" y="3"/>
                  </a:lnTo>
                  <a:lnTo>
                    <a:pt x="38" y="4"/>
                  </a:lnTo>
                  <a:lnTo>
                    <a:pt x="36" y="4"/>
                  </a:lnTo>
                  <a:lnTo>
                    <a:pt x="33" y="5"/>
                  </a:lnTo>
                  <a:lnTo>
                    <a:pt x="30" y="7"/>
                  </a:lnTo>
                  <a:lnTo>
                    <a:pt x="28" y="8"/>
                  </a:lnTo>
                  <a:lnTo>
                    <a:pt x="26" y="11"/>
                  </a:lnTo>
                  <a:lnTo>
                    <a:pt x="24" y="12"/>
                  </a:lnTo>
                  <a:lnTo>
                    <a:pt x="21" y="13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9" y="27"/>
                  </a:lnTo>
                  <a:lnTo>
                    <a:pt x="8" y="29"/>
                  </a:lnTo>
                  <a:lnTo>
                    <a:pt x="6" y="32"/>
                  </a:lnTo>
                  <a:lnTo>
                    <a:pt x="5" y="35"/>
                  </a:lnTo>
                  <a:lnTo>
                    <a:pt x="4" y="37"/>
                  </a:lnTo>
                  <a:lnTo>
                    <a:pt x="3" y="40"/>
                  </a:lnTo>
                  <a:lnTo>
                    <a:pt x="3" y="43"/>
                  </a:lnTo>
                  <a:lnTo>
                    <a:pt x="1" y="45"/>
                  </a:lnTo>
                  <a:lnTo>
                    <a:pt x="1" y="48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1" y="76"/>
                  </a:lnTo>
                  <a:lnTo>
                    <a:pt x="3" y="78"/>
                  </a:lnTo>
                  <a:lnTo>
                    <a:pt x="3" y="81"/>
                  </a:lnTo>
                  <a:lnTo>
                    <a:pt x="4" y="84"/>
                  </a:lnTo>
                  <a:lnTo>
                    <a:pt x="5" y="86"/>
                  </a:lnTo>
                  <a:lnTo>
                    <a:pt x="6" y="89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12" y="96"/>
                  </a:lnTo>
                  <a:lnTo>
                    <a:pt x="13" y="98"/>
                  </a:lnTo>
                  <a:lnTo>
                    <a:pt x="14" y="101"/>
                  </a:lnTo>
                  <a:lnTo>
                    <a:pt x="17" y="102"/>
                  </a:lnTo>
                  <a:lnTo>
                    <a:pt x="18" y="105"/>
                  </a:lnTo>
                  <a:lnTo>
                    <a:pt x="21" y="106"/>
                  </a:lnTo>
                  <a:lnTo>
                    <a:pt x="24" y="109"/>
                  </a:lnTo>
                  <a:lnTo>
                    <a:pt x="26" y="110"/>
                  </a:lnTo>
                  <a:lnTo>
                    <a:pt x="28" y="112"/>
                  </a:lnTo>
                  <a:lnTo>
                    <a:pt x="30" y="113"/>
                  </a:lnTo>
                  <a:lnTo>
                    <a:pt x="33" y="114"/>
                  </a:lnTo>
                  <a:lnTo>
                    <a:pt x="36" y="116"/>
                  </a:lnTo>
                  <a:lnTo>
                    <a:pt x="38" y="117"/>
                  </a:lnTo>
                  <a:lnTo>
                    <a:pt x="41" y="118"/>
                  </a:lnTo>
                  <a:lnTo>
                    <a:pt x="45" y="118"/>
                  </a:lnTo>
                  <a:lnTo>
                    <a:pt x="48" y="120"/>
                  </a:lnTo>
                  <a:lnTo>
                    <a:pt x="50" y="120"/>
                  </a:lnTo>
                  <a:lnTo>
                    <a:pt x="53" y="120"/>
                  </a:lnTo>
                  <a:lnTo>
                    <a:pt x="57" y="121"/>
                  </a:lnTo>
                  <a:lnTo>
                    <a:pt x="60" y="121"/>
                  </a:lnTo>
                  <a:lnTo>
                    <a:pt x="62" y="121"/>
                  </a:lnTo>
                  <a:lnTo>
                    <a:pt x="66" y="120"/>
                  </a:lnTo>
                  <a:lnTo>
                    <a:pt x="69" y="120"/>
                  </a:lnTo>
                  <a:lnTo>
                    <a:pt x="72" y="120"/>
                  </a:lnTo>
                  <a:lnTo>
                    <a:pt x="74" y="118"/>
                  </a:lnTo>
                  <a:lnTo>
                    <a:pt x="77" y="118"/>
                  </a:lnTo>
                  <a:lnTo>
                    <a:pt x="81" y="117"/>
                  </a:lnTo>
                  <a:lnTo>
                    <a:pt x="83" y="116"/>
                  </a:lnTo>
                  <a:lnTo>
                    <a:pt x="86" y="114"/>
                  </a:lnTo>
                  <a:lnTo>
                    <a:pt x="89" y="113"/>
                  </a:lnTo>
                  <a:lnTo>
                    <a:pt x="91" y="112"/>
                  </a:lnTo>
                  <a:lnTo>
                    <a:pt x="93" y="110"/>
                  </a:lnTo>
                  <a:lnTo>
                    <a:pt x="95" y="109"/>
                  </a:lnTo>
                  <a:lnTo>
                    <a:pt x="98" y="106"/>
                  </a:lnTo>
                  <a:lnTo>
                    <a:pt x="101" y="105"/>
                  </a:lnTo>
                  <a:lnTo>
                    <a:pt x="102" y="102"/>
                  </a:lnTo>
                  <a:lnTo>
                    <a:pt x="105" y="101"/>
                  </a:lnTo>
                  <a:lnTo>
                    <a:pt x="106" y="98"/>
                  </a:lnTo>
                  <a:lnTo>
                    <a:pt x="107" y="96"/>
                  </a:lnTo>
                  <a:lnTo>
                    <a:pt x="110" y="94"/>
                  </a:lnTo>
                  <a:lnTo>
                    <a:pt x="111" y="92"/>
                  </a:lnTo>
                  <a:lnTo>
                    <a:pt x="113" y="89"/>
                  </a:lnTo>
                  <a:lnTo>
                    <a:pt x="114" y="86"/>
                  </a:lnTo>
                  <a:lnTo>
                    <a:pt x="115" y="84"/>
                  </a:lnTo>
                  <a:lnTo>
                    <a:pt x="117" y="81"/>
                  </a:lnTo>
                  <a:lnTo>
                    <a:pt x="117" y="78"/>
                  </a:lnTo>
                  <a:lnTo>
                    <a:pt x="118" y="76"/>
                  </a:lnTo>
                  <a:lnTo>
                    <a:pt x="118" y="72"/>
                  </a:lnTo>
                  <a:lnTo>
                    <a:pt x="119" y="69"/>
                  </a:lnTo>
                  <a:lnTo>
                    <a:pt x="119" y="66"/>
                  </a:lnTo>
                  <a:lnTo>
                    <a:pt x="119" y="64"/>
                  </a:lnTo>
                  <a:lnTo>
                    <a:pt x="119" y="60"/>
                  </a:lnTo>
                  <a:lnTo>
                    <a:pt x="119" y="57"/>
                  </a:lnTo>
                  <a:lnTo>
                    <a:pt x="119" y="55"/>
                  </a:lnTo>
                  <a:lnTo>
                    <a:pt x="119" y="51"/>
                  </a:lnTo>
                  <a:lnTo>
                    <a:pt x="118" y="48"/>
                  </a:lnTo>
                  <a:lnTo>
                    <a:pt x="118" y="45"/>
                  </a:lnTo>
                  <a:lnTo>
                    <a:pt x="117" y="43"/>
                  </a:lnTo>
                  <a:lnTo>
                    <a:pt x="117" y="40"/>
                  </a:lnTo>
                  <a:lnTo>
                    <a:pt x="115" y="37"/>
                  </a:lnTo>
                  <a:lnTo>
                    <a:pt x="114" y="35"/>
                  </a:lnTo>
                  <a:lnTo>
                    <a:pt x="113" y="32"/>
                  </a:lnTo>
                  <a:lnTo>
                    <a:pt x="111" y="29"/>
                  </a:lnTo>
                  <a:lnTo>
                    <a:pt x="110" y="27"/>
                  </a:lnTo>
                  <a:lnTo>
                    <a:pt x="107" y="24"/>
                  </a:lnTo>
                  <a:lnTo>
                    <a:pt x="106" y="21"/>
                  </a:lnTo>
                  <a:lnTo>
                    <a:pt x="105" y="20"/>
                  </a:lnTo>
                  <a:lnTo>
                    <a:pt x="102" y="17"/>
                  </a:lnTo>
                  <a:lnTo>
                    <a:pt x="101" y="16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93" y="11"/>
                  </a:lnTo>
                  <a:lnTo>
                    <a:pt x="91" y="8"/>
                  </a:lnTo>
                  <a:lnTo>
                    <a:pt x="89" y="7"/>
                  </a:lnTo>
                  <a:lnTo>
                    <a:pt x="86" y="5"/>
                  </a:lnTo>
                  <a:lnTo>
                    <a:pt x="83" y="4"/>
                  </a:lnTo>
                  <a:lnTo>
                    <a:pt x="81" y="4"/>
                  </a:lnTo>
                  <a:lnTo>
                    <a:pt x="77" y="3"/>
                  </a:lnTo>
                  <a:lnTo>
                    <a:pt x="74" y="1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31" name="Freeform 70"/>
            <p:cNvSpPr>
              <a:spLocks/>
            </p:cNvSpPr>
            <p:nvPr/>
          </p:nvSpPr>
          <p:spPr bwMode="auto">
            <a:xfrm>
              <a:off x="4691" y="2498"/>
              <a:ext cx="60" cy="61"/>
            </a:xfrm>
            <a:custGeom>
              <a:avLst/>
              <a:gdLst>
                <a:gd name="T0" fmla="*/ 1 w 119"/>
                <a:gd name="T1" fmla="*/ 0 h 121"/>
                <a:gd name="T2" fmla="*/ 1 w 119"/>
                <a:gd name="T3" fmla="*/ 1 h 121"/>
                <a:gd name="T4" fmla="*/ 1 w 119"/>
                <a:gd name="T5" fmla="*/ 1 h 121"/>
                <a:gd name="T6" fmla="*/ 1 w 119"/>
                <a:gd name="T7" fmla="*/ 1 h 121"/>
                <a:gd name="T8" fmla="*/ 1 w 119"/>
                <a:gd name="T9" fmla="*/ 1 h 121"/>
                <a:gd name="T10" fmla="*/ 1 w 119"/>
                <a:gd name="T11" fmla="*/ 1 h 121"/>
                <a:gd name="T12" fmla="*/ 1 w 119"/>
                <a:gd name="T13" fmla="*/ 1 h 121"/>
                <a:gd name="T14" fmla="*/ 1 w 119"/>
                <a:gd name="T15" fmla="*/ 1 h 121"/>
                <a:gd name="T16" fmla="*/ 1 w 119"/>
                <a:gd name="T17" fmla="*/ 1 h 121"/>
                <a:gd name="T18" fmla="*/ 0 w 119"/>
                <a:gd name="T19" fmla="*/ 1 h 121"/>
                <a:gd name="T20" fmla="*/ 0 w 119"/>
                <a:gd name="T21" fmla="*/ 1 h 121"/>
                <a:gd name="T22" fmla="*/ 0 w 119"/>
                <a:gd name="T23" fmla="*/ 2 h 121"/>
                <a:gd name="T24" fmla="*/ 1 w 119"/>
                <a:gd name="T25" fmla="*/ 2 h 121"/>
                <a:gd name="T26" fmla="*/ 1 w 119"/>
                <a:gd name="T27" fmla="*/ 2 h 121"/>
                <a:gd name="T28" fmla="*/ 1 w 119"/>
                <a:gd name="T29" fmla="*/ 2 h 121"/>
                <a:gd name="T30" fmla="*/ 1 w 119"/>
                <a:gd name="T31" fmla="*/ 2 h 121"/>
                <a:gd name="T32" fmla="*/ 1 w 119"/>
                <a:gd name="T33" fmla="*/ 2 h 121"/>
                <a:gd name="T34" fmla="*/ 1 w 119"/>
                <a:gd name="T35" fmla="*/ 2 h 121"/>
                <a:gd name="T36" fmla="*/ 1 w 119"/>
                <a:gd name="T37" fmla="*/ 2 h 121"/>
                <a:gd name="T38" fmla="*/ 1 w 119"/>
                <a:gd name="T39" fmla="*/ 2 h 121"/>
                <a:gd name="T40" fmla="*/ 1 w 119"/>
                <a:gd name="T41" fmla="*/ 2 h 121"/>
                <a:gd name="T42" fmla="*/ 1 w 119"/>
                <a:gd name="T43" fmla="*/ 2 h 121"/>
                <a:gd name="T44" fmla="*/ 2 w 119"/>
                <a:gd name="T45" fmla="*/ 2 h 121"/>
                <a:gd name="T46" fmla="*/ 2 w 119"/>
                <a:gd name="T47" fmla="*/ 2 h 121"/>
                <a:gd name="T48" fmla="*/ 2 w 119"/>
                <a:gd name="T49" fmla="*/ 2 h 121"/>
                <a:gd name="T50" fmla="*/ 2 w 119"/>
                <a:gd name="T51" fmla="*/ 2 h 121"/>
                <a:gd name="T52" fmla="*/ 2 w 119"/>
                <a:gd name="T53" fmla="*/ 2 h 121"/>
                <a:gd name="T54" fmla="*/ 2 w 119"/>
                <a:gd name="T55" fmla="*/ 2 h 121"/>
                <a:gd name="T56" fmla="*/ 2 w 119"/>
                <a:gd name="T57" fmla="*/ 2 h 121"/>
                <a:gd name="T58" fmla="*/ 2 w 119"/>
                <a:gd name="T59" fmla="*/ 2 h 121"/>
                <a:gd name="T60" fmla="*/ 2 w 119"/>
                <a:gd name="T61" fmla="*/ 2 h 121"/>
                <a:gd name="T62" fmla="*/ 2 w 119"/>
                <a:gd name="T63" fmla="*/ 2 h 121"/>
                <a:gd name="T64" fmla="*/ 2 w 119"/>
                <a:gd name="T65" fmla="*/ 1 h 121"/>
                <a:gd name="T66" fmla="*/ 2 w 119"/>
                <a:gd name="T67" fmla="*/ 1 h 121"/>
                <a:gd name="T68" fmla="*/ 2 w 119"/>
                <a:gd name="T69" fmla="*/ 1 h 121"/>
                <a:gd name="T70" fmla="*/ 2 w 119"/>
                <a:gd name="T71" fmla="*/ 1 h 121"/>
                <a:gd name="T72" fmla="*/ 2 w 119"/>
                <a:gd name="T73" fmla="*/ 1 h 121"/>
                <a:gd name="T74" fmla="*/ 2 w 119"/>
                <a:gd name="T75" fmla="*/ 1 h 121"/>
                <a:gd name="T76" fmla="*/ 2 w 119"/>
                <a:gd name="T77" fmla="*/ 1 h 121"/>
                <a:gd name="T78" fmla="*/ 2 w 119"/>
                <a:gd name="T79" fmla="*/ 1 h 121"/>
                <a:gd name="T80" fmla="*/ 2 w 119"/>
                <a:gd name="T81" fmla="*/ 1 h 121"/>
                <a:gd name="T82" fmla="*/ 2 w 119"/>
                <a:gd name="T83" fmla="*/ 1 h 121"/>
                <a:gd name="T84" fmla="*/ 2 w 119"/>
                <a:gd name="T85" fmla="*/ 0 h 121"/>
                <a:gd name="T86" fmla="*/ 1 w 119"/>
                <a:gd name="T87" fmla="*/ 0 h 1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"/>
                <a:gd name="T133" fmla="*/ 0 h 121"/>
                <a:gd name="T134" fmla="*/ 119 w 119"/>
                <a:gd name="T135" fmla="*/ 121 h 1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" h="121">
                  <a:moveTo>
                    <a:pt x="60" y="0"/>
                  </a:moveTo>
                  <a:lnTo>
                    <a:pt x="57" y="0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8" y="2"/>
                  </a:lnTo>
                  <a:lnTo>
                    <a:pt x="45" y="2"/>
                  </a:lnTo>
                  <a:lnTo>
                    <a:pt x="41" y="3"/>
                  </a:lnTo>
                  <a:lnTo>
                    <a:pt x="38" y="4"/>
                  </a:lnTo>
                  <a:lnTo>
                    <a:pt x="36" y="4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8" y="8"/>
                  </a:lnTo>
                  <a:lnTo>
                    <a:pt x="26" y="11"/>
                  </a:lnTo>
                  <a:lnTo>
                    <a:pt x="24" y="12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7" y="18"/>
                  </a:lnTo>
                  <a:lnTo>
                    <a:pt x="14" y="20"/>
                  </a:lnTo>
                  <a:lnTo>
                    <a:pt x="13" y="22"/>
                  </a:lnTo>
                  <a:lnTo>
                    <a:pt x="12" y="24"/>
                  </a:lnTo>
                  <a:lnTo>
                    <a:pt x="9" y="27"/>
                  </a:lnTo>
                  <a:lnTo>
                    <a:pt x="8" y="30"/>
                  </a:lnTo>
                  <a:lnTo>
                    <a:pt x="6" y="32"/>
                  </a:lnTo>
                  <a:lnTo>
                    <a:pt x="5" y="35"/>
                  </a:lnTo>
                  <a:lnTo>
                    <a:pt x="4" y="38"/>
                  </a:lnTo>
                  <a:lnTo>
                    <a:pt x="3" y="40"/>
                  </a:lnTo>
                  <a:lnTo>
                    <a:pt x="3" y="43"/>
                  </a:lnTo>
                  <a:lnTo>
                    <a:pt x="1" y="46"/>
                  </a:lnTo>
                  <a:lnTo>
                    <a:pt x="1" y="48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1" y="76"/>
                  </a:lnTo>
                  <a:lnTo>
                    <a:pt x="3" y="79"/>
                  </a:lnTo>
                  <a:lnTo>
                    <a:pt x="3" y="81"/>
                  </a:lnTo>
                  <a:lnTo>
                    <a:pt x="4" y="84"/>
                  </a:lnTo>
                  <a:lnTo>
                    <a:pt x="5" y="87"/>
                  </a:lnTo>
                  <a:lnTo>
                    <a:pt x="6" y="89"/>
                  </a:lnTo>
                  <a:lnTo>
                    <a:pt x="8" y="92"/>
                  </a:lnTo>
                  <a:lnTo>
                    <a:pt x="9" y="95"/>
                  </a:lnTo>
                  <a:lnTo>
                    <a:pt x="12" y="96"/>
                  </a:lnTo>
                  <a:lnTo>
                    <a:pt x="13" y="99"/>
                  </a:lnTo>
                  <a:lnTo>
                    <a:pt x="14" y="101"/>
                  </a:lnTo>
                  <a:lnTo>
                    <a:pt x="17" y="103"/>
                  </a:lnTo>
                  <a:lnTo>
                    <a:pt x="18" y="105"/>
                  </a:lnTo>
                  <a:lnTo>
                    <a:pt x="21" y="107"/>
                  </a:lnTo>
                  <a:lnTo>
                    <a:pt x="24" y="109"/>
                  </a:lnTo>
                  <a:lnTo>
                    <a:pt x="26" y="111"/>
                  </a:lnTo>
                  <a:lnTo>
                    <a:pt x="28" y="112"/>
                  </a:lnTo>
                  <a:lnTo>
                    <a:pt x="30" y="113"/>
                  </a:lnTo>
                  <a:lnTo>
                    <a:pt x="33" y="115"/>
                  </a:lnTo>
                  <a:lnTo>
                    <a:pt x="36" y="116"/>
                  </a:lnTo>
                  <a:lnTo>
                    <a:pt x="38" y="117"/>
                  </a:lnTo>
                  <a:lnTo>
                    <a:pt x="41" y="119"/>
                  </a:lnTo>
                  <a:lnTo>
                    <a:pt x="45" y="119"/>
                  </a:lnTo>
                  <a:lnTo>
                    <a:pt x="48" y="120"/>
                  </a:lnTo>
                  <a:lnTo>
                    <a:pt x="50" y="120"/>
                  </a:lnTo>
                  <a:lnTo>
                    <a:pt x="53" y="120"/>
                  </a:lnTo>
                  <a:lnTo>
                    <a:pt x="57" y="121"/>
                  </a:lnTo>
                  <a:lnTo>
                    <a:pt x="60" y="121"/>
                  </a:lnTo>
                  <a:lnTo>
                    <a:pt x="62" y="121"/>
                  </a:lnTo>
                  <a:lnTo>
                    <a:pt x="66" y="120"/>
                  </a:lnTo>
                  <a:lnTo>
                    <a:pt x="69" y="120"/>
                  </a:lnTo>
                  <a:lnTo>
                    <a:pt x="72" y="120"/>
                  </a:lnTo>
                  <a:lnTo>
                    <a:pt x="74" y="119"/>
                  </a:lnTo>
                  <a:lnTo>
                    <a:pt x="77" y="119"/>
                  </a:lnTo>
                  <a:lnTo>
                    <a:pt x="81" y="117"/>
                  </a:lnTo>
                  <a:lnTo>
                    <a:pt x="83" y="116"/>
                  </a:lnTo>
                  <a:lnTo>
                    <a:pt x="86" y="115"/>
                  </a:lnTo>
                  <a:lnTo>
                    <a:pt x="89" y="113"/>
                  </a:lnTo>
                  <a:lnTo>
                    <a:pt x="91" y="112"/>
                  </a:lnTo>
                  <a:lnTo>
                    <a:pt x="93" y="111"/>
                  </a:lnTo>
                  <a:lnTo>
                    <a:pt x="95" y="109"/>
                  </a:lnTo>
                  <a:lnTo>
                    <a:pt x="98" y="107"/>
                  </a:lnTo>
                  <a:lnTo>
                    <a:pt x="101" y="105"/>
                  </a:lnTo>
                  <a:lnTo>
                    <a:pt x="102" y="103"/>
                  </a:lnTo>
                  <a:lnTo>
                    <a:pt x="105" y="101"/>
                  </a:lnTo>
                  <a:lnTo>
                    <a:pt x="106" y="99"/>
                  </a:lnTo>
                  <a:lnTo>
                    <a:pt x="107" y="96"/>
                  </a:lnTo>
                  <a:lnTo>
                    <a:pt x="110" y="95"/>
                  </a:lnTo>
                  <a:lnTo>
                    <a:pt x="111" y="92"/>
                  </a:lnTo>
                  <a:lnTo>
                    <a:pt x="113" y="89"/>
                  </a:lnTo>
                  <a:lnTo>
                    <a:pt x="114" y="87"/>
                  </a:lnTo>
                  <a:lnTo>
                    <a:pt x="115" y="84"/>
                  </a:lnTo>
                  <a:lnTo>
                    <a:pt x="117" y="81"/>
                  </a:lnTo>
                  <a:lnTo>
                    <a:pt x="117" y="79"/>
                  </a:lnTo>
                  <a:lnTo>
                    <a:pt x="118" y="76"/>
                  </a:lnTo>
                  <a:lnTo>
                    <a:pt x="118" y="72"/>
                  </a:lnTo>
                  <a:lnTo>
                    <a:pt x="119" y="69"/>
                  </a:lnTo>
                  <a:lnTo>
                    <a:pt x="119" y="67"/>
                  </a:lnTo>
                  <a:lnTo>
                    <a:pt x="119" y="64"/>
                  </a:lnTo>
                  <a:lnTo>
                    <a:pt x="119" y="60"/>
                  </a:lnTo>
                  <a:lnTo>
                    <a:pt x="119" y="57"/>
                  </a:lnTo>
                  <a:lnTo>
                    <a:pt x="119" y="55"/>
                  </a:lnTo>
                  <a:lnTo>
                    <a:pt x="119" y="51"/>
                  </a:lnTo>
                  <a:lnTo>
                    <a:pt x="118" y="48"/>
                  </a:lnTo>
                  <a:lnTo>
                    <a:pt x="118" y="46"/>
                  </a:lnTo>
                  <a:lnTo>
                    <a:pt x="117" y="43"/>
                  </a:lnTo>
                  <a:lnTo>
                    <a:pt x="117" y="40"/>
                  </a:lnTo>
                  <a:lnTo>
                    <a:pt x="115" y="38"/>
                  </a:lnTo>
                  <a:lnTo>
                    <a:pt x="114" y="35"/>
                  </a:lnTo>
                  <a:lnTo>
                    <a:pt x="113" y="32"/>
                  </a:lnTo>
                  <a:lnTo>
                    <a:pt x="111" y="30"/>
                  </a:lnTo>
                  <a:lnTo>
                    <a:pt x="110" y="27"/>
                  </a:lnTo>
                  <a:lnTo>
                    <a:pt x="107" y="24"/>
                  </a:lnTo>
                  <a:lnTo>
                    <a:pt x="106" y="22"/>
                  </a:lnTo>
                  <a:lnTo>
                    <a:pt x="105" y="20"/>
                  </a:lnTo>
                  <a:lnTo>
                    <a:pt x="102" y="18"/>
                  </a:lnTo>
                  <a:lnTo>
                    <a:pt x="101" y="16"/>
                  </a:lnTo>
                  <a:lnTo>
                    <a:pt x="98" y="14"/>
                  </a:lnTo>
                  <a:lnTo>
                    <a:pt x="95" y="12"/>
                  </a:lnTo>
                  <a:lnTo>
                    <a:pt x="93" y="11"/>
                  </a:lnTo>
                  <a:lnTo>
                    <a:pt x="91" y="8"/>
                  </a:lnTo>
                  <a:lnTo>
                    <a:pt x="89" y="7"/>
                  </a:lnTo>
                  <a:lnTo>
                    <a:pt x="86" y="6"/>
                  </a:lnTo>
                  <a:lnTo>
                    <a:pt x="83" y="4"/>
                  </a:lnTo>
                  <a:lnTo>
                    <a:pt x="81" y="4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32" name="Freeform 71"/>
            <p:cNvSpPr>
              <a:spLocks/>
            </p:cNvSpPr>
            <p:nvPr/>
          </p:nvSpPr>
          <p:spPr bwMode="auto">
            <a:xfrm>
              <a:off x="3829" y="2526"/>
              <a:ext cx="372" cy="186"/>
            </a:xfrm>
            <a:custGeom>
              <a:avLst/>
              <a:gdLst>
                <a:gd name="T0" fmla="*/ 3 w 743"/>
                <a:gd name="T1" fmla="*/ 0 h 372"/>
                <a:gd name="T2" fmla="*/ 0 w 743"/>
                <a:gd name="T3" fmla="*/ 3 h 372"/>
                <a:gd name="T4" fmla="*/ 3 w 743"/>
                <a:gd name="T5" fmla="*/ 6 h 372"/>
                <a:gd name="T6" fmla="*/ 3 w 743"/>
                <a:gd name="T7" fmla="*/ 5 h 372"/>
                <a:gd name="T8" fmla="*/ 9 w 743"/>
                <a:gd name="T9" fmla="*/ 5 h 372"/>
                <a:gd name="T10" fmla="*/ 9 w 743"/>
                <a:gd name="T11" fmla="*/ 6 h 372"/>
                <a:gd name="T12" fmla="*/ 12 w 743"/>
                <a:gd name="T13" fmla="*/ 3 h 372"/>
                <a:gd name="T14" fmla="*/ 9 w 743"/>
                <a:gd name="T15" fmla="*/ 0 h 372"/>
                <a:gd name="T16" fmla="*/ 9 w 743"/>
                <a:gd name="T17" fmla="*/ 1 h 372"/>
                <a:gd name="T18" fmla="*/ 3 w 743"/>
                <a:gd name="T19" fmla="*/ 1 h 372"/>
                <a:gd name="T20" fmla="*/ 3 w 743"/>
                <a:gd name="T21" fmla="*/ 0 h 3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3"/>
                <a:gd name="T34" fmla="*/ 0 h 372"/>
                <a:gd name="T35" fmla="*/ 743 w 743"/>
                <a:gd name="T36" fmla="*/ 372 h 3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3" h="372">
                  <a:moveTo>
                    <a:pt x="186" y="0"/>
                  </a:moveTo>
                  <a:lnTo>
                    <a:pt x="0" y="186"/>
                  </a:lnTo>
                  <a:lnTo>
                    <a:pt x="186" y="372"/>
                  </a:lnTo>
                  <a:lnTo>
                    <a:pt x="186" y="292"/>
                  </a:lnTo>
                  <a:lnTo>
                    <a:pt x="557" y="292"/>
                  </a:lnTo>
                  <a:lnTo>
                    <a:pt x="557" y="372"/>
                  </a:lnTo>
                  <a:lnTo>
                    <a:pt x="743" y="186"/>
                  </a:lnTo>
                  <a:lnTo>
                    <a:pt x="557" y="0"/>
                  </a:lnTo>
                  <a:lnTo>
                    <a:pt x="557" y="80"/>
                  </a:lnTo>
                  <a:lnTo>
                    <a:pt x="186" y="80"/>
                  </a:lnTo>
                  <a:lnTo>
                    <a:pt x="186" y="0"/>
                  </a:lnTo>
                  <a:close/>
                </a:path>
              </a:pathLst>
            </a:custGeom>
            <a:noFill/>
            <a:ln w="20638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33" name="Rectangle 72"/>
            <p:cNvSpPr>
              <a:spLocks noChangeArrowheads="1"/>
            </p:cNvSpPr>
            <p:nvPr/>
          </p:nvSpPr>
          <p:spPr bwMode="auto">
            <a:xfrm>
              <a:off x="4471" y="1187"/>
              <a:ext cx="96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34" name="Rectangle 73"/>
            <p:cNvSpPr>
              <a:spLocks noChangeArrowheads="1"/>
            </p:cNvSpPr>
            <p:nvPr/>
          </p:nvSpPr>
          <p:spPr bwMode="auto">
            <a:xfrm>
              <a:off x="4413" y="2439"/>
              <a:ext cx="112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35" name="Rectangle 74"/>
            <p:cNvSpPr>
              <a:spLocks noChangeArrowheads="1"/>
            </p:cNvSpPr>
            <p:nvPr/>
          </p:nvSpPr>
          <p:spPr bwMode="auto">
            <a:xfrm>
              <a:off x="4471" y="2501"/>
              <a:ext cx="96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36" name="Rectangle 75"/>
            <p:cNvSpPr>
              <a:spLocks noChangeArrowheads="1"/>
            </p:cNvSpPr>
            <p:nvPr/>
          </p:nvSpPr>
          <p:spPr bwMode="auto">
            <a:xfrm>
              <a:off x="4413" y="2633"/>
              <a:ext cx="11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37" name="Rectangle 76"/>
            <p:cNvSpPr>
              <a:spLocks noChangeArrowheads="1"/>
            </p:cNvSpPr>
            <p:nvPr/>
          </p:nvSpPr>
          <p:spPr bwMode="auto">
            <a:xfrm>
              <a:off x="4471" y="2691"/>
              <a:ext cx="96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38" name="Rectangle 77"/>
            <p:cNvSpPr>
              <a:spLocks noChangeArrowheads="1"/>
            </p:cNvSpPr>
            <p:nvPr/>
          </p:nvSpPr>
          <p:spPr bwMode="auto">
            <a:xfrm>
              <a:off x="2048" y="2333"/>
              <a:ext cx="112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39" name="Rectangle 78"/>
            <p:cNvSpPr>
              <a:spLocks noChangeArrowheads="1"/>
            </p:cNvSpPr>
            <p:nvPr/>
          </p:nvSpPr>
          <p:spPr bwMode="auto">
            <a:xfrm>
              <a:off x="2106" y="2396"/>
              <a:ext cx="96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40" name="Rectangle 79"/>
            <p:cNvSpPr>
              <a:spLocks noChangeArrowheads="1"/>
            </p:cNvSpPr>
            <p:nvPr/>
          </p:nvSpPr>
          <p:spPr bwMode="auto">
            <a:xfrm>
              <a:off x="2048" y="2717"/>
              <a:ext cx="11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41" name="Freeform 80"/>
            <p:cNvSpPr>
              <a:spLocks/>
            </p:cNvSpPr>
            <p:nvPr/>
          </p:nvSpPr>
          <p:spPr bwMode="auto">
            <a:xfrm>
              <a:off x="1480" y="2526"/>
              <a:ext cx="372" cy="186"/>
            </a:xfrm>
            <a:custGeom>
              <a:avLst/>
              <a:gdLst>
                <a:gd name="T0" fmla="*/ 3 w 744"/>
                <a:gd name="T1" fmla="*/ 0 h 372"/>
                <a:gd name="T2" fmla="*/ 0 w 744"/>
                <a:gd name="T3" fmla="*/ 3 h 372"/>
                <a:gd name="T4" fmla="*/ 3 w 744"/>
                <a:gd name="T5" fmla="*/ 6 h 372"/>
                <a:gd name="T6" fmla="*/ 3 w 744"/>
                <a:gd name="T7" fmla="*/ 5 h 372"/>
                <a:gd name="T8" fmla="*/ 9 w 744"/>
                <a:gd name="T9" fmla="*/ 5 h 372"/>
                <a:gd name="T10" fmla="*/ 9 w 744"/>
                <a:gd name="T11" fmla="*/ 6 h 372"/>
                <a:gd name="T12" fmla="*/ 12 w 744"/>
                <a:gd name="T13" fmla="*/ 3 h 372"/>
                <a:gd name="T14" fmla="*/ 9 w 744"/>
                <a:gd name="T15" fmla="*/ 0 h 372"/>
                <a:gd name="T16" fmla="*/ 9 w 744"/>
                <a:gd name="T17" fmla="*/ 1 h 372"/>
                <a:gd name="T18" fmla="*/ 3 w 744"/>
                <a:gd name="T19" fmla="*/ 1 h 372"/>
                <a:gd name="T20" fmla="*/ 3 w 744"/>
                <a:gd name="T21" fmla="*/ 0 h 3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4"/>
                <a:gd name="T34" fmla="*/ 0 h 372"/>
                <a:gd name="T35" fmla="*/ 744 w 744"/>
                <a:gd name="T36" fmla="*/ 372 h 3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4" h="372">
                  <a:moveTo>
                    <a:pt x="186" y="0"/>
                  </a:moveTo>
                  <a:lnTo>
                    <a:pt x="0" y="186"/>
                  </a:lnTo>
                  <a:lnTo>
                    <a:pt x="186" y="372"/>
                  </a:lnTo>
                  <a:lnTo>
                    <a:pt x="186" y="292"/>
                  </a:lnTo>
                  <a:lnTo>
                    <a:pt x="558" y="292"/>
                  </a:lnTo>
                  <a:lnTo>
                    <a:pt x="558" y="372"/>
                  </a:lnTo>
                  <a:lnTo>
                    <a:pt x="744" y="186"/>
                  </a:lnTo>
                  <a:lnTo>
                    <a:pt x="558" y="0"/>
                  </a:lnTo>
                  <a:lnTo>
                    <a:pt x="558" y="80"/>
                  </a:lnTo>
                  <a:lnTo>
                    <a:pt x="186" y="80"/>
                  </a:lnTo>
                  <a:lnTo>
                    <a:pt x="186" y="0"/>
                  </a:lnTo>
                  <a:close/>
                </a:path>
              </a:pathLst>
            </a:custGeom>
            <a:noFill/>
            <a:ln w="20638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42" name="Line 81"/>
            <p:cNvSpPr>
              <a:spLocks noChangeShapeType="1"/>
            </p:cNvSpPr>
            <p:nvPr/>
          </p:nvSpPr>
          <p:spPr bwMode="auto">
            <a:xfrm>
              <a:off x="538" y="2526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43" name="Line 82"/>
            <p:cNvSpPr>
              <a:spLocks noChangeShapeType="1"/>
            </p:cNvSpPr>
            <p:nvPr/>
          </p:nvSpPr>
          <p:spPr bwMode="auto">
            <a:xfrm>
              <a:off x="538" y="2712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44" name="Line 83"/>
            <p:cNvSpPr>
              <a:spLocks noChangeShapeType="1"/>
            </p:cNvSpPr>
            <p:nvPr/>
          </p:nvSpPr>
          <p:spPr bwMode="auto">
            <a:xfrm flipH="1">
              <a:off x="1095" y="2619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45" name="Freeform 84"/>
            <p:cNvSpPr>
              <a:spLocks/>
            </p:cNvSpPr>
            <p:nvPr/>
          </p:nvSpPr>
          <p:spPr bwMode="auto">
            <a:xfrm>
              <a:off x="707" y="2461"/>
              <a:ext cx="397" cy="157"/>
            </a:xfrm>
            <a:custGeom>
              <a:avLst/>
              <a:gdLst>
                <a:gd name="T0" fmla="*/ 3 w 794"/>
                <a:gd name="T1" fmla="*/ 0 h 315"/>
                <a:gd name="T2" fmla="*/ 5 w 794"/>
                <a:gd name="T3" fmla="*/ 0 h 315"/>
                <a:gd name="T4" fmla="*/ 6 w 794"/>
                <a:gd name="T5" fmla="*/ 0 h 315"/>
                <a:gd name="T6" fmla="*/ 6 w 794"/>
                <a:gd name="T7" fmla="*/ 0 h 315"/>
                <a:gd name="T8" fmla="*/ 6 w 794"/>
                <a:gd name="T9" fmla="*/ 0 h 315"/>
                <a:gd name="T10" fmla="*/ 6 w 794"/>
                <a:gd name="T11" fmla="*/ 0 h 315"/>
                <a:gd name="T12" fmla="*/ 6 w 794"/>
                <a:gd name="T13" fmla="*/ 0 h 315"/>
                <a:gd name="T14" fmla="*/ 6 w 794"/>
                <a:gd name="T15" fmla="*/ 0 h 315"/>
                <a:gd name="T16" fmla="*/ 6 w 794"/>
                <a:gd name="T17" fmla="*/ 0 h 315"/>
                <a:gd name="T18" fmla="*/ 6 w 794"/>
                <a:gd name="T19" fmla="*/ 0 h 315"/>
                <a:gd name="T20" fmla="*/ 6 w 794"/>
                <a:gd name="T21" fmla="*/ 0 h 315"/>
                <a:gd name="T22" fmla="*/ 6 w 794"/>
                <a:gd name="T23" fmla="*/ 0 h 315"/>
                <a:gd name="T24" fmla="*/ 6 w 794"/>
                <a:gd name="T25" fmla="*/ 0 h 315"/>
                <a:gd name="T26" fmla="*/ 7 w 794"/>
                <a:gd name="T27" fmla="*/ 0 h 315"/>
                <a:gd name="T28" fmla="*/ 7 w 794"/>
                <a:gd name="T29" fmla="*/ 0 h 315"/>
                <a:gd name="T30" fmla="*/ 7 w 794"/>
                <a:gd name="T31" fmla="*/ 0 h 315"/>
                <a:gd name="T32" fmla="*/ 7 w 794"/>
                <a:gd name="T33" fmla="*/ 0 h 315"/>
                <a:gd name="T34" fmla="*/ 7 w 794"/>
                <a:gd name="T35" fmla="*/ 0 h 315"/>
                <a:gd name="T36" fmla="*/ 7 w 794"/>
                <a:gd name="T37" fmla="*/ 0 h 315"/>
                <a:gd name="T38" fmla="*/ 9 w 794"/>
                <a:gd name="T39" fmla="*/ 0 h 315"/>
                <a:gd name="T40" fmla="*/ 9 w 794"/>
                <a:gd name="T41" fmla="*/ 0 h 315"/>
                <a:gd name="T42" fmla="*/ 9 w 794"/>
                <a:gd name="T43" fmla="*/ 0 h 315"/>
                <a:gd name="T44" fmla="*/ 9 w 794"/>
                <a:gd name="T45" fmla="*/ 0 h 315"/>
                <a:gd name="T46" fmla="*/ 9 w 794"/>
                <a:gd name="T47" fmla="*/ 1 h 315"/>
                <a:gd name="T48" fmla="*/ 9 w 794"/>
                <a:gd name="T49" fmla="*/ 1 h 315"/>
                <a:gd name="T50" fmla="*/ 9 w 794"/>
                <a:gd name="T51" fmla="*/ 1 h 315"/>
                <a:gd name="T52" fmla="*/ 9 w 794"/>
                <a:gd name="T53" fmla="*/ 1 h 315"/>
                <a:gd name="T54" fmla="*/ 10 w 794"/>
                <a:gd name="T55" fmla="*/ 1 h 315"/>
                <a:gd name="T56" fmla="*/ 10 w 794"/>
                <a:gd name="T57" fmla="*/ 1 h 315"/>
                <a:gd name="T58" fmla="*/ 10 w 794"/>
                <a:gd name="T59" fmla="*/ 1 h 315"/>
                <a:gd name="T60" fmla="*/ 10 w 794"/>
                <a:gd name="T61" fmla="*/ 1 h 315"/>
                <a:gd name="T62" fmla="*/ 10 w 794"/>
                <a:gd name="T63" fmla="*/ 1 h 315"/>
                <a:gd name="T64" fmla="*/ 10 w 794"/>
                <a:gd name="T65" fmla="*/ 1 h 315"/>
                <a:gd name="T66" fmla="*/ 10 w 794"/>
                <a:gd name="T67" fmla="*/ 1 h 315"/>
                <a:gd name="T68" fmla="*/ 10 w 794"/>
                <a:gd name="T69" fmla="*/ 1 h 315"/>
                <a:gd name="T70" fmla="*/ 10 w 794"/>
                <a:gd name="T71" fmla="*/ 1 h 315"/>
                <a:gd name="T72" fmla="*/ 10 w 794"/>
                <a:gd name="T73" fmla="*/ 1 h 315"/>
                <a:gd name="T74" fmla="*/ 11 w 794"/>
                <a:gd name="T75" fmla="*/ 1 h 315"/>
                <a:gd name="T76" fmla="*/ 11 w 794"/>
                <a:gd name="T77" fmla="*/ 2 h 315"/>
                <a:gd name="T78" fmla="*/ 11 w 794"/>
                <a:gd name="T79" fmla="*/ 2 h 315"/>
                <a:gd name="T80" fmla="*/ 11 w 794"/>
                <a:gd name="T81" fmla="*/ 2 h 315"/>
                <a:gd name="T82" fmla="*/ 11 w 794"/>
                <a:gd name="T83" fmla="*/ 2 h 315"/>
                <a:gd name="T84" fmla="*/ 11 w 794"/>
                <a:gd name="T85" fmla="*/ 2 h 315"/>
                <a:gd name="T86" fmla="*/ 11 w 794"/>
                <a:gd name="T87" fmla="*/ 2 h 315"/>
                <a:gd name="T88" fmla="*/ 11 w 794"/>
                <a:gd name="T89" fmla="*/ 2 h 315"/>
                <a:gd name="T90" fmla="*/ 11 w 794"/>
                <a:gd name="T91" fmla="*/ 2 h 315"/>
                <a:gd name="T92" fmla="*/ 11 w 794"/>
                <a:gd name="T93" fmla="*/ 2 h 315"/>
                <a:gd name="T94" fmla="*/ 11 w 794"/>
                <a:gd name="T95" fmla="*/ 2 h 315"/>
                <a:gd name="T96" fmla="*/ 12 w 794"/>
                <a:gd name="T97" fmla="*/ 3 h 315"/>
                <a:gd name="T98" fmla="*/ 12 w 794"/>
                <a:gd name="T99" fmla="*/ 3 h 315"/>
                <a:gd name="T100" fmla="*/ 12 w 794"/>
                <a:gd name="T101" fmla="*/ 3 h 315"/>
                <a:gd name="T102" fmla="*/ 12 w 794"/>
                <a:gd name="T103" fmla="*/ 3 h 315"/>
                <a:gd name="T104" fmla="*/ 12 w 794"/>
                <a:gd name="T105" fmla="*/ 3 h 315"/>
                <a:gd name="T106" fmla="*/ 12 w 794"/>
                <a:gd name="T107" fmla="*/ 3 h 315"/>
                <a:gd name="T108" fmla="*/ 12 w 794"/>
                <a:gd name="T109" fmla="*/ 3 h 315"/>
                <a:gd name="T110" fmla="*/ 12 w 794"/>
                <a:gd name="T111" fmla="*/ 4 h 315"/>
                <a:gd name="T112" fmla="*/ 12 w 794"/>
                <a:gd name="T113" fmla="*/ 4 h 315"/>
                <a:gd name="T114" fmla="*/ 12 w 794"/>
                <a:gd name="T115" fmla="*/ 4 h 315"/>
                <a:gd name="T116" fmla="*/ 12 w 794"/>
                <a:gd name="T117" fmla="*/ 4 h 315"/>
                <a:gd name="T118" fmla="*/ 12 w 794"/>
                <a:gd name="T119" fmla="*/ 4 h 315"/>
                <a:gd name="T120" fmla="*/ 12 w 794"/>
                <a:gd name="T121" fmla="*/ 4 h 3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4"/>
                <a:gd name="T184" fmla="*/ 0 h 315"/>
                <a:gd name="T185" fmla="*/ 794 w 794"/>
                <a:gd name="T186" fmla="*/ 315 h 3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4" h="315">
                  <a:moveTo>
                    <a:pt x="0" y="0"/>
                  </a:moveTo>
                  <a:lnTo>
                    <a:pt x="31" y="0"/>
                  </a:lnTo>
                  <a:lnTo>
                    <a:pt x="60" y="0"/>
                  </a:lnTo>
                  <a:lnTo>
                    <a:pt x="86" y="0"/>
                  </a:lnTo>
                  <a:lnTo>
                    <a:pt x="110" y="0"/>
                  </a:lnTo>
                  <a:lnTo>
                    <a:pt x="134" y="0"/>
                  </a:lnTo>
                  <a:lnTo>
                    <a:pt x="155" y="0"/>
                  </a:lnTo>
                  <a:lnTo>
                    <a:pt x="175" y="0"/>
                  </a:lnTo>
                  <a:lnTo>
                    <a:pt x="194" y="0"/>
                  </a:lnTo>
                  <a:lnTo>
                    <a:pt x="211" y="0"/>
                  </a:lnTo>
                  <a:lnTo>
                    <a:pt x="227" y="0"/>
                  </a:lnTo>
                  <a:lnTo>
                    <a:pt x="240" y="0"/>
                  </a:lnTo>
                  <a:lnTo>
                    <a:pt x="254" y="0"/>
                  </a:lnTo>
                  <a:lnTo>
                    <a:pt x="265" y="0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96" y="0"/>
                  </a:lnTo>
                  <a:lnTo>
                    <a:pt x="303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6" y="1"/>
                  </a:lnTo>
                  <a:lnTo>
                    <a:pt x="338" y="1"/>
                  </a:lnTo>
                  <a:lnTo>
                    <a:pt x="342" y="1"/>
                  </a:lnTo>
                  <a:lnTo>
                    <a:pt x="345" y="1"/>
                  </a:lnTo>
                  <a:lnTo>
                    <a:pt x="348" y="1"/>
                  </a:lnTo>
                  <a:lnTo>
                    <a:pt x="349" y="1"/>
                  </a:lnTo>
                  <a:lnTo>
                    <a:pt x="352" y="1"/>
                  </a:lnTo>
                  <a:lnTo>
                    <a:pt x="353" y="1"/>
                  </a:lnTo>
                  <a:lnTo>
                    <a:pt x="356" y="1"/>
                  </a:lnTo>
                  <a:lnTo>
                    <a:pt x="358" y="1"/>
                  </a:lnTo>
                  <a:lnTo>
                    <a:pt x="360" y="1"/>
                  </a:lnTo>
                  <a:lnTo>
                    <a:pt x="362" y="3"/>
                  </a:lnTo>
                  <a:lnTo>
                    <a:pt x="364" y="3"/>
                  </a:lnTo>
                  <a:lnTo>
                    <a:pt x="366" y="3"/>
                  </a:lnTo>
                  <a:lnTo>
                    <a:pt x="368" y="3"/>
                  </a:lnTo>
                  <a:lnTo>
                    <a:pt x="369" y="3"/>
                  </a:lnTo>
                  <a:lnTo>
                    <a:pt x="370" y="3"/>
                  </a:lnTo>
                  <a:lnTo>
                    <a:pt x="372" y="3"/>
                  </a:lnTo>
                  <a:lnTo>
                    <a:pt x="374" y="3"/>
                  </a:lnTo>
                  <a:lnTo>
                    <a:pt x="376" y="3"/>
                  </a:lnTo>
                  <a:lnTo>
                    <a:pt x="377" y="3"/>
                  </a:lnTo>
                  <a:lnTo>
                    <a:pt x="378" y="3"/>
                  </a:lnTo>
                  <a:lnTo>
                    <a:pt x="380" y="4"/>
                  </a:lnTo>
                  <a:lnTo>
                    <a:pt x="381" y="4"/>
                  </a:lnTo>
                  <a:lnTo>
                    <a:pt x="382" y="4"/>
                  </a:lnTo>
                  <a:lnTo>
                    <a:pt x="384" y="4"/>
                  </a:lnTo>
                  <a:lnTo>
                    <a:pt x="385" y="4"/>
                  </a:lnTo>
                  <a:lnTo>
                    <a:pt x="386" y="4"/>
                  </a:lnTo>
                  <a:lnTo>
                    <a:pt x="388" y="4"/>
                  </a:lnTo>
                  <a:lnTo>
                    <a:pt x="389" y="4"/>
                  </a:lnTo>
                  <a:lnTo>
                    <a:pt x="390" y="4"/>
                  </a:lnTo>
                  <a:lnTo>
                    <a:pt x="392" y="5"/>
                  </a:lnTo>
                  <a:lnTo>
                    <a:pt x="393" y="5"/>
                  </a:lnTo>
                  <a:lnTo>
                    <a:pt x="394" y="5"/>
                  </a:lnTo>
                  <a:lnTo>
                    <a:pt x="396" y="5"/>
                  </a:lnTo>
                  <a:lnTo>
                    <a:pt x="398" y="5"/>
                  </a:lnTo>
                  <a:lnTo>
                    <a:pt x="400" y="5"/>
                  </a:lnTo>
                  <a:lnTo>
                    <a:pt x="401" y="7"/>
                  </a:lnTo>
                  <a:lnTo>
                    <a:pt x="403" y="7"/>
                  </a:lnTo>
                  <a:lnTo>
                    <a:pt x="405" y="7"/>
                  </a:lnTo>
                  <a:lnTo>
                    <a:pt x="407" y="7"/>
                  </a:lnTo>
                  <a:lnTo>
                    <a:pt x="409" y="8"/>
                  </a:lnTo>
                  <a:lnTo>
                    <a:pt x="411" y="8"/>
                  </a:lnTo>
                  <a:lnTo>
                    <a:pt x="413" y="8"/>
                  </a:lnTo>
                  <a:lnTo>
                    <a:pt x="414" y="8"/>
                  </a:lnTo>
                  <a:lnTo>
                    <a:pt x="417" y="8"/>
                  </a:lnTo>
                  <a:lnTo>
                    <a:pt x="418" y="8"/>
                  </a:lnTo>
                  <a:lnTo>
                    <a:pt x="419" y="9"/>
                  </a:lnTo>
                  <a:lnTo>
                    <a:pt x="421" y="9"/>
                  </a:lnTo>
                  <a:lnTo>
                    <a:pt x="422" y="9"/>
                  </a:lnTo>
                  <a:lnTo>
                    <a:pt x="423" y="9"/>
                  </a:lnTo>
                  <a:lnTo>
                    <a:pt x="425" y="9"/>
                  </a:lnTo>
                  <a:lnTo>
                    <a:pt x="426" y="9"/>
                  </a:lnTo>
                  <a:lnTo>
                    <a:pt x="426" y="11"/>
                  </a:lnTo>
                  <a:lnTo>
                    <a:pt x="427" y="11"/>
                  </a:lnTo>
                  <a:lnTo>
                    <a:pt x="429" y="11"/>
                  </a:lnTo>
                  <a:lnTo>
                    <a:pt x="430" y="11"/>
                  </a:lnTo>
                  <a:lnTo>
                    <a:pt x="431" y="11"/>
                  </a:lnTo>
                  <a:lnTo>
                    <a:pt x="433" y="12"/>
                  </a:lnTo>
                  <a:lnTo>
                    <a:pt x="434" y="12"/>
                  </a:lnTo>
                  <a:lnTo>
                    <a:pt x="435" y="12"/>
                  </a:lnTo>
                  <a:lnTo>
                    <a:pt x="437" y="13"/>
                  </a:lnTo>
                  <a:lnTo>
                    <a:pt x="438" y="13"/>
                  </a:lnTo>
                  <a:lnTo>
                    <a:pt x="439" y="13"/>
                  </a:lnTo>
                  <a:lnTo>
                    <a:pt x="441" y="15"/>
                  </a:lnTo>
                  <a:lnTo>
                    <a:pt x="443" y="15"/>
                  </a:lnTo>
                  <a:lnTo>
                    <a:pt x="445" y="15"/>
                  </a:lnTo>
                  <a:lnTo>
                    <a:pt x="446" y="16"/>
                  </a:lnTo>
                  <a:lnTo>
                    <a:pt x="449" y="16"/>
                  </a:lnTo>
                  <a:lnTo>
                    <a:pt x="450" y="17"/>
                  </a:lnTo>
                  <a:lnTo>
                    <a:pt x="453" y="17"/>
                  </a:lnTo>
                  <a:lnTo>
                    <a:pt x="455" y="19"/>
                  </a:lnTo>
                  <a:lnTo>
                    <a:pt x="458" y="19"/>
                  </a:lnTo>
                  <a:lnTo>
                    <a:pt x="459" y="20"/>
                  </a:lnTo>
                  <a:lnTo>
                    <a:pt x="462" y="20"/>
                  </a:lnTo>
                  <a:lnTo>
                    <a:pt x="465" y="21"/>
                  </a:lnTo>
                  <a:lnTo>
                    <a:pt x="466" y="21"/>
                  </a:lnTo>
                  <a:lnTo>
                    <a:pt x="467" y="23"/>
                  </a:lnTo>
                  <a:lnTo>
                    <a:pt x="470" y="23"/>
                  </a:lnTo>
                  <a:lnTo>
                    <a:pt x="471" y="24"/>
                  </a:lnTo>
                  <a:lnTo>
                    <a:pt x="473" y="24"/>
                  </a:lnTo>
                  <a:lnTo>
                    <a:pt x="474" y="24"/>
                  </a:lnTo>
                  <a:lnTo>
                    <a:pt x="475" y="25"/>
                  </a:lnTo>
                  <a:lnTo>
                    <a:pt x="476" y="25"/>
                  </a:lnTo>
                  <a:lnTo>
                    <a:pt x="478" y="25"/>
                  </a:lnTo>
                  <a:lnTo>
                    <a:pt x="479" y="27"/>
                  </a:lnTo>
                  <a:lnTo>
                    <a:pt x="480" y="27"/>
                  </a:lnTo>
                  <a:lnTo>
                    <a:pt x="482" y="27"/>
                  </a:lnTo>
                  <a:lnTo>
                    <a:pt x="482" y="28"/>
                  </a:lnTo>
                  <a:lnTo>
                    <a:pt x="483" y="28"/>
                  </a:lnTo>
                  <a:lnTo>
                    <a:pt x="484" y="29"/>
                  </a:lnTo>
                  <a:lnTo>
                    <a:pt x="486" y="29"/>
                  </a:lnTo>
                  <a:lnTo>
                    <a:pt x="487" y="29"/>
                  </a:lnTo>
                  <a:lnTo>
                    <a:pt x="488" y="31"/>
                  </a:lnTo>
                  <a:lnTo>
                    <a:pt x="490" y="31"/>
                  </a:lnTo>
                  <a:lnTo>
                    <a:pt x="491" y="32"/>
                  </a:lnTo>
                  <a:lnTo>
                    <a:pt x="492" y="32"/>
                  </a:lnTo>
                  <a:lnTo>
                    <a:pt x="494" y="33"/>
                  </a:lnTo>
                  <a:lnTo>
                    <a:pt x="495" y="33"/>
                  </a:lnTo>
                  <a:lnTo>
                    <a:pt x="498" y="35"/>
                  </a:lnTo>
                  <a:lnTo>
                    <a:pt x="499" y="36"/>
                  </a:lnTo>
                  <a:lnTo>
                    <a:pt x="500" y="36"/>
                  </a:lnTo>
                  <a:lnTo>
                    <a:pt x="503" y="37"/>
                  </a:lnTo>
                  <a:lnTo>
                    <a:pt x="504" y="39"/>
                  </a:lnTo>
                  <a:lnTo>
                    <a:pt x="507" y="40"/>
                  </a:lnTo>
                  <a:lnTo>
                    <a:pt x="508" y="40"/>
                  </a:lnTo>
                  <a:lnTo>
                    <a:pt x="511" y="41"/>
                  </a:lnTo>
                  <a:lnTo>
                    <a:pt x="512" y="43"/>
                  </a:lnTo>
                  <a:lnTo>
                    <a:pt x="514" y="43"/>
                  </a:lnTo>
                  <a:lnTo>
                    <a:pt x="516" y="44"/>
                  </a:lnTo>
                  <a:lnTo>
                    <a:pt x="518" y="44"/>
                  </a:lnTo>
                  <a:lnTo>
                    <a:pt x="519" y="45"/>
                  </a:lnTo>
                  <a:lnTo>
                    <a:pt x="520" y="45"/>
                  </a:lnTo>
                  <a:lnTo>
                    <a:pt x="522" y="47"/>
                  </a:lnTo>
                  <a:lnTo>
                    <a:pt x="523" y="47"/>
                  </a:lnTo>
                  <a:lnTo>
                    <a:pt x="523" y="48"/>
                  </a:lnTo>
                  <a:lnTo>
                    <a:pt x="524" y="48"/>
                  </a:lnTo>
                  <a:lnTo>
                    <a:pt x="526" y="49"/>
                  </a:lnTo>
                  <a:lnTo>
                    <a:pt x="527" y="49"/>
                  </a:lnTo>
                  <a:lnTo>
                    <a:pt x="528" y="51"/>
                  </a:lnTo>
                  <a:lnTo>
                    <a:pt x="530" y="51"/>
                  </a:lnTo>
                  <a:lnTo>
                    <a:pt x="531" y="52"/>
                  </a:lnTo>
                  <a:lnTo>
                    <a:pt x="532" y="52"/>
                  </a:lnTo>
                  <a:lnTo>
                    <a:pt x="534" y="53"/>
                  </a:lnTo>
                  <a:lnTo>
                    <a:pt x="535" y="55"/>
                  </a:lnTo>
                  <a:lnTo>
                    <a:pt x="536" y="55"/>
                  </a:lnTo>
                  <a:lnTo>
                    <a:pt x="538" y="56"/>
                  </a:lnTo>
                  <a:lnTo>
                    <a:pt x="539" y="56"/>
                  </a:lnTo>
                  <a:lnTo>
                    <a:pt x="540" y="57"/>
                  </a:lnTo>
                  <a:lnTo>
                    <a:pt x="542" y="57"/>
                  </a:lnTo>
                  <a:lnTo>
                    <a:pt x="543" y="58"/>
                  </a:lnTo>
                  <a:lnTo>
                    <a:pt x="546" y="60"/>
                  </a:lnTo>
                  <a:lnTo>
                    <a:pt x="547" y="60"/>
                  </a:lnTo>
                  <a:lnTo>
                    <a:pt x="548" y="61"/>
                  </a:lnTo>
                  <a:lnTo>
                    <a:pt x="551" y="62"/>
                  </a:lnTo>
                  <a:lnTo>
                    <a:pt x="552" y="64"/>
                  </a:lnTo>
                  <a:lnTo>
                    <a:pt x="553" y="65"/>
                  </a:lnTo>
                  <a:lnTo>
                    <a:pt x="556" y="65"/>
                  </a:lnTo>
                  <a:lnTo>
                    <a:pt x="557" y="66"/>
                  </a:lnTo>
                  <a:lnTo>
                    <a:pt x="559" y="66"/>
                  </a:lnTo>
                  <a:lnTo>
                    <a:pt x="560" y="68"/>
                  </a:lnTo>
                  <a:lnTo>
                    <a:pt x="561" y="69"/>
                  </a:lnTo>
                  <a:lnTo>
                    <a:pt x="563" y="69"/>
                  </a:lnTo>
                  <a:lnTo>
                    <a:pt x="564" y="70"/>
                  </a:lnTo>
                  <a:lnTo>
                    <a:pt x="565" y="70"/>
                  </a:lnTo>
                  <a:lnTo>
                    <a:pt x="567" y="72"/>
                  </a:lnTo>
                  <a:lnTo>
                    <a:pt x="568" y="73"/>
                  </a:lnTo>
                  <a:lnTo>
                    <a:pt x="569" y="73"/>
                  </a:lnTo>
                  <a:lnTo>
                    <a:pt x="571" y="74"/>
                  </a:lnTo>
                  <a:lnTo>
                    <a:pt x="572" y="74"/>
                  </a:lnTo>
                  <a:lnTo>
                    <a:pt x="572" y="76"/>
                  </a:lnTo>
                  <a:lnTo>
                    <a:pt x="573" y="76"/>
                  </a:lnTo>
                  <a:lnTo>
                    <a:pt x="575" y="76"/>
                  </a:lnTo>
                  <a:lnTo>
                    <a:pt x="575" y="77"/>
                  </a:lnTo>
                  <a:lnTo>
                    <a:pt x="576" y="77"/>
                  </a:lnTo>
                  <a:lnTo>
                    <a:pt x="577" y="78"/>
                  </a:lnTo>
                  <a:lnTo>
                    <a:pt x="579" y="78"/>
                  </a:lnTo>
                  <a:lnTo>
                    <a:pt x="580" y="80"/>
                  </a:lnTo>
                  <a:lnTo>
                    <a:pt x="581" y="80"/>
                  </a:lnTo>
                  <a:lnTo>
                    <a:pt x="581" y="81"/>
                  </a:lnTo>
                  <a:lnTo>
                    <a:pt x="583" y="82"/>
                  </a:lnTo>
                  <a:lnTo>
                    <a:pt x="585" y="82"/>
                  </a:lnTo>
                  <a:lnTo>
                    <a:pt x="587" y="84"/>
                  </a:lnTo>
                  <a:lnTo>
                    <a:pt x="588" y="85"/>
                  </a:lnTo>
                  <a:lnTo>
                    <a:pt x="589" y="86"/>
                  </a:lnTo>
                  <a:lnTo>
                    <a:pt x="591" y="86"/>
                  </a:lnTo>
                  <a:lnTo>
                    <a:pt x="592" y="88"/>
                  </a:lnTo>
                  <a:lnTo>
                    <a:pt x="593" y="88"/>
                  </a:lnTo>
                  <a:lnTo>
                    <a:pt x="593" y="89"/>
                  </a:lnTo>
                  <a:lnTo>
                    <a:pt x="595" y="89"/>
                  </a:lnTo>
                  <a:lnTo>
                    <a:pt x="596" y="90"/>
                  </a:lnTo>
                  <a:lnTo>
                    <a:pt x="597" y="90"/>
                  </a:lnTo>
                  <a:lnTo>
                    <a:pt x="597" y="92"/>
                  </a:lnTo>
                  <a:lnTo>
                    <a:pt x="599" y="92"/>
                  </a:lnTo>
                  <a:lnTo>
                    <a:pt x="600" y="93"/>
                  </a:lnTo>
                  <a:lnTo>
                    <a:pt x="601" y="93"/>
                  </a:lnTo>
                  <a:lnTo>
                    <a:pt x="601" y="94"/>
                  </a:lnTo>
                  <a:lnTo>
                    <a:pt x="603" y="94"/>
                  </a:lnTo>
                  <a:lnTo>
                    <a:pt x="604" y="96"/>
                  </a:lnTo>
                  <a:lnTo>
                    <a:pt x="605" y="97"/>
                  </a:lnTo>
                  <a:lnTo>
                    <a:pt x="607" y="97"/>
                  </a:lnTo>
                  <a:lnTo>
                    <a:pt x="607" y="98"/>
                  </a:lnTo>
                  <a:lnTo>
                    <a:pt x="608" y="98"/>
                  </a:lnTo>
                  <a:lnTo>
                    <a:pt x="609" y="100"/>
                  </a:lnTo>
                  <a:lnTo>
                    <a:pt x="611" y="101"/>
                  </a:lnTo>
                  <a:lnTo>
                    <a:pt x="612" y="101"/>
                  </a:lnTo>
                  <a:lnTo>
                    <a:pt x="612" y="102"/>
                  </a:lnTo>
                  <a:lnTo>
                    <a:pt x="613" y="102"/>
                  </a:lnTo>
                  <a:lnTo>
                    <a:pt x="615" y="104"/>
                  </a:lnTo>
                  <a:lnTo>
                    <a:pt x="616" y="105"/>
                  </a:lnTo>
                  <a:lnTo>
                    <a:pt x="617" y="106"/>
                  </a:lnTo>
                  <a:lnTo>
                    <a:pt x="619" y="106"/>
                  </a:lnTo>
                  <a:lnTo>
                    <a:pt x="619" y="108"/>
                  </a:lnTo>
                  <a:lnTo>
                    <a:pt x="620" y="108"/>
                  </a:lnTo>
                  <a:lnTo>
                    <a:pt x="621" y="109"/>
                  </a:lnTo>
                  <a:lnTo>
                    <a:pt x="622" y="110"/>
                  </a:lnTo>
                  <a:lnTo>
                    <a:pt x="624" y="110"/>
                  </a:lnTo>
                  <a:lnTo>
                    <a:pt x="624" y="112"/>
                  </a:lnTo>
                  <a:lnTo>
                    <a:pt x="625" y="112"/>
                  </a:lnTo>
                  <a:lnTo>
                    <a:pt x="625" y="113"/>
                  </a:lnTo>
                  <a:lnTo>
                    <a:pt x="626" y="113"/>
                  </a:lnTo>
                  <a:lnTo>
                    <a:pt x="628" y="114"/>
                  </a:lnTo>
                  <a:lnTo>
                    <a:pt x="629" y="114"/>
                  </a:lnTo>
                  <a:lnTo>
                    <a:pt x="629" y="116"/>
                  </a:lnTo>
                  <a:lnTo>
                    <a:pt x="630" y="116"/>
                  </a:lnTo>
                  <a:lnTo>
                    <a:pt x="632" y="117"/>
                  </a:lnTo>
                  <a:lnTo>
                    <a:pt x="633" y="118"/>
                  </a:lnTo>
                  <a:lnTo>
                    <a:pt x="634" y="118"/>
                  </a:lnTo>
                  <a:lnTo>
                    <a:pt x="634" y="120"/>
                  </a:lnTo>
                  <a:lnTo>
                    <a:pt x="636" y="120"/>
                  </a:lnTo>
                  <a:lnTo>
                    <a:pt x="637" y="121"/>
                  </a:lnTo>
                  <a:lnTo>
                    <a:pt x="638" y="121"/>
                  </a:lnTo>
                  <a:lnTo>
                    <a:pt x="640" y="122"/>
                  </a:lnTo>
                  <a:lnTo>
                    <a:pt x="641" y="124"/>
                  </a:lnTo>
                  <a:lnTo>
                    <a:pt x="642" y="125"/>
                  </a:lnTo>
                  <a:lnTo>
                    <a:pt x="644" y="125"/>
                  </a:lnTo>
                  <a:lnTo>
                    <a:pt x="645" y="126"/>
                  </a:lnTo>
                  <a:lnTo>
                    <a:pt x="646" y="128"/>
                  </a:lnTo>
                  <a:lnTo>
                    <a:pt x="648" y="128"/>
                  </a:lnTo>
                  <a:lnTo>
                    <a:pt x="648" y="129"/>
                  </a:lnTo>
                  <a:lnTo>
                    <a:pt x="649" y="129"/>
                  </a:lnTo>
                  <a:lnTo>
                    <a:pt x="650" y="130"/>
                  </a:lnTo>
                  <a:lnTo>
                    <a:pt x="652" y="131"/>
                  </a:lnTo>
                  <a:lnTo>
                    <a:pt x="653" y="131"/>
                  </a:lnTo>
                  <a:lnTo>
                    <a:pt x="653" y="133"/>
                  </a:lnTo>
                  <a:lnTo>
                    <a:pt x="654" y="133"/>
                  </a:lnTo>
                  <a:lnTo>
                    <a:pt x="654" y="134"/>
                  </a:lnTo>
                  <a:lnTo>
                    <a:pt x="656" y="134"/>
                  </a:lnTo>
                  <a:lnTo>
                    <a:pt x="656" y="135"/>
                  </a:lnTo>
                  <a:lnTo>
                    <a:pt x="657" y="135"/>
                  </a:lnTo>
                  <a:lnTo>
                    <a:pt x="657" y="137"/>
                  </a:lnTo>
                  <a:lnTo>
                    <a:pt x="658" y="138"/>
                  </a:lnTo>
                  <a:lnTo>
                    <a:pt x="660" y="138"/>
                  </a:lnTo>
                  <a:lnTo>
                    <a:pt x="660" y="139"/>
                  </a:lnTo>
                  <a:lnTo>
                    <a:pt x="661" y="141"/>
                  </a:lnTo>
                  <a:lnTo>
                    <a:pt x="662" y="141"/>
                  </a:lnTo>
                  <a:lnTo>
                    <a:pt x="664" y="142"/>
                  </a:lnTo>
                  <a:lnTo>
                    <a:pt x="664" y="143"/>
                  </a:lnTo>
                  <a:lnTo>
                    <a:pt x="665" y="145"/>
                  </a:lnTo>
                  <a:lnTo>
                    <a:pt x="666" y="146"/>
                  </a:lnTo>
                  <a:lnTo>
                    <a:pt x="668" y="147"/>
                  </a:lnTo>
                  <a:lnTo>
                    <a:pt x="669" y="149"/>
                  </a:lnTo>
                  <a:lnTo>
                    <a:pt x="670" y="150"/>
                  </a:lnTo>
                  <a:lnTo>
                    <a:pt x="672" y="151"/>
                  </a:lnTo>
                  <a:lnTo>
                    <a:pt x="673" y="153"/>
                  </a:lnTo>
                  <a:lnTo>
                    <a:pt x="674" y="154"/>
                  </a:lnTo>
                  <a:lnTo>
                    <a:pt x="676" y="155"/>
                  </a:lnTo>
                  <a:lnTo>
                    <a:pt x="677" y="157"/>
                  </a:lnTo>
                  <a:lnTo>
                    <a:pt x="677" y="158"/>
                  </a:lnTo>
                  <a:lnTo>
                    <a:pt x="678" y="158"/>
                  </a:lnTo>
                  <a:lnTo>
                    <a:pt x="680" y="159"/>
                  </a:lnTo>
                  <a:lnTo>
                    <a:pt x="680" y="161"/>
                  </a:lnTo>
                  <a:lnTo>
                    <a:pt x="681" y="161"/>
                  </a:lnTo>
                  <a:lnTo>
                    <a:pt x="681" y="162"/>
                  </a:lnTo>
                  <a:lnTo>
                    <a:pt x="682" y="162"/>
                  </a:lnTo>
                  <a:lnTo>
                    <a:pt x="682" y="163"/>
                  </a:lnTo>
                  <a:lnTo>
                    <a:pt x="684" y="165"/>
                  </a:lnTo>
                  <a:lnTo>
                    <a:pt x="685" y="166"/>
                  </a:lnTo>
                  <a:lnTo>
                    <a:pt x="686" y="167"/>
                  </a:lnTo>
                  <a:lnTo>
                    <a:pt x="686" y="169"/>
                  </a:lnTo>
                  <a:lnTo>
                    <a:pt x="688" y="169"/>
                  </a:lnTo>
                  <a:lnTo>
                    <a:pt x="689" y="170"/>
                  </a:lnTo>
                  <a:lnTo>
                    <a:pt x="689" y="171"/>
                  </a:lnTo>
                  <a:lnTo>
                    <a:pt x="690" y="173"/>
                  </a:lnTo>
                  <a:lnTo>
                    <a:pt x="692" y="174"/>
                  </a:lnTo>
                  <a:lnTo>
                    <a:pt x="693" y="175"/>
                  </a:lnTo>
                  <a:lnTo>
                    <a:pt x="694" y="178"/>
                  </a:lnTo>
                  <a:lnTo>
                    <a:pt x="695" y="179"/>
                  </a:lnTo>
                  <a:lnTo>
                    <a:pt x="697" y="181"/>
                  </a:lnTo>
                  <a:lnTo>
                    <a:pt x="698" y="183"/>
                  </a:lnTo>
                  <a:lnTo>
                    <a:pt x="701" y="185"/>
                  </a:lnTo>
                  <a:lnTo>
                    <a:pt x="702" y="186"/>
                  </a:lnTo>
                  <a:lnTo>
                    <a:pt x="702" y="187"/>
                  </a:lnTo>
                  <a:lnTo>
                    <a:pt x="703" y="189"/>
                  </a:lnTo>
                  <a:lnTo>
                    <a:pt x="705" y="190"/>
                  </a:lnTo>
                  <a:lnTo>
                    <a:pt x="706" y="191"/>
                  </a:lnTo>
                  <a:lnTo>
                    <a:pt x="707" y="193"/>
                  </a:lnTo>
                  <a:lnTo>
                    <a:pt x="707" y="194"/>
                  </a:lnTo>
                  <a:lnTo>
                    <a:pt x="709" y="195"/>
                  </a:lnTo>
                  <a:lnTo>
                    <a:pt x="710" y="197"/>
                  </a:lnTo>
                  <a:lnTo>
                    <a:pt x="710" y="198"/>
                  </a:lnTo>
                  <a:lnTo>
                    <a:pt x="711" y="198"/>
                  </a:lnTo>
                  <a:lnTo>
                    <a:pt x="713" y="199"/>
                  </a:lnTo>
                  <a:lnTo>
                    <a:pt x="713" y="201"/>
                  </a:lnTo>
                  <a:lnTo>
                    <a:pt x="714" y="202"/>
                  </a:lnTo>
                  <a:lnTo>
                    <a:pt x="715" y="203"/>
                  </a:lnTo>
                  <a:lnTo>
                    <a:pt x="717" y="205"/>
                  </a:lnTo>
                  <a:lnTo>
                    <a:pt x="717" y="206"/>
                  </a:lnTo>
                  <a:lnTo>
                    <a:pt x="718" y="207"/>
                  </a:lnTo>
                  <a:lnTo>
                    <a:pt x="719" y="208"/>
                  </a:lnTo>
                  <a:lnTo>
                    <a:pt x="721" y="210"/>
                  </a:lnTo>
                  <a:lnTo>
                    <a:pt x="722" y="212"/>
                  </a:lnTo>
                  <a:lnTo>
                    <a:pt x="722" y="214"/>
                  </a:lnTo>
                  <a:lnTo>
                    <a:pt x="723" y="215"/>
                  </a:lnTo>
                  <a:lnTo>
                    <a:pt x="725" y="216"/>
                  </a:lnTo>
                  <a:lnTo>
                    <a:pt x="726" y="218"/>
                  </a:lnTo>
                  <a:lnTo>
                    <a:pt x="727" y="220"/>
                  </a:lnTo>
                  <a:lnTo>
                    <a:pt x="729" y="222"/>
                  </a:lnTo>
                  <a:lnTo>
                    <a:pt x="730" y="224"/>
                  </a:lnTo>
                  <a:lnTo>
                    <a:pt x="731" y="226"/>
                  </a:lnTo>
                  <a:lnTo>
                    <a:pt x="734" y="228"/>
                  </a:lnTo>
                  <a:lnTo>
                    <a:pt x="735" y="230"/>
                  </a:lnTo>
                  <a:lnTo>
                    <a:pt x="735" y="232"/>
                  </a:lnTo>
                  <a:lnTo>
                    <a:pt x="737" y="234"/>
                  </a:lnTo>
                  <a:lnTo>
                    <a:pt x="738" y="235"/>
                  </a:lnTo>
                  <a:lnTo>
                    <a:pt x="739" y="236"/>
                  </a:lnTo>
                  <a:lnTo>
                    <a:pt x="741" y="238"/>
                  </a:lnTo>
                  <a:lnTo>
                    <a:pt x="742" y="239"/>
                  </a:lnTo>
                  <a:lnTo>
                    <a:pt x="742" y="240"/>
                  </a:lnTo>
                  <a:lnTo>
                    <a:pt x="743" y="242"/>
                  </a:lnTo>
                  <a:lnTo>
                    <a:pt x="745" y="243"/>
                  </a:lnTo>
                  <a:lnTo>
                    <a:pt x="745" y="244"/>
                  </a:lnTo>
                  <a:lnTo>
                    <a:pt x="746" y="246"/>
                  </a:lnTo>
                  <a:lnTo>
                    <a:pt x="746" y="247"/>
                  </a:lnTo>
                  <a:lnTo>
                    <a:pt x="747" y="247"/>
                  </a:lnTo>
                  <a:lnTo>
                    <a:pt x="749" y="248"/>
                  </a:lnTo>
                  <a:lnTo>
                    <a:pt x="749" y="250"/>
                  </a:lnTo>
                  <a:lnTo>
                    <a:pt x="750" y="251"/>
                  </a:lnTo>
                  <a:lnTo>
                    <a:pt x="750" y="252"/>
                  </a:lnTo>
                  <a:lnTo>
                    <a:pt x="751" y="254"/>
                  </a:lnTo>
                  <a:lnTo>
                    <a:pt x="753" y="255"/>
                  </a:lnTo>
                  <a:lnTo>
                    <a:pt x="754" y="256"/>
                  </a:lnTo>
                  <a:lnTo>
                    <a:pt x="754" y="258"/>
                  </a:lnTo>
                  <a:lnTo>
                    <a:pt x="755" y="259"/>
                  </a:lnTo>
                  <a:lnTo>
                    <a:pt x="757" y="260"/>
                  </a:lnTo>
                  <a:lnTo>
                    <a:pt x="758" y="262"/>
                  </a:lnTo>
                  <a:lnTo>
                    <a:pt x="759" y="263"/>
                  </a:lnTo>
                  <a:lnTo>
                    <a:pt x="761" y="266"/>
                  </a:lnTo>
                  <a:lnTo>
                    <a:pt x="762" y="267"/>
                  </a:lnTo>
                  <a:lnTo>
                    <a:pt x="763" y="270"/>
                  </a:lnTo>
                  <a:lnTo>
                    <a:pt x="765" y="271"/>
                  </a:lnTo>
                  <a:lnTo>
                    <a:pt x="766" y="274"/>
                  </a:lnTo>
                  <a:lnTo>
                    <a:pt x="767" y="276"/>
                  </a:lnTo>
                  <a:lnTo>
                    <a:pt x="769" y="278"/>
                  </a:lnTo>
                  <a:lnTo>
                    <a:pt x="770" y="279"/>
                  </a:lnTo>
                  <a:lnTo>
                    <a:pt x="771" y="281"/>
                  </a:lnTo>
                  <a:lnTo>
                    <a:pt x="772" y="283"/>
                  </a:lnTo>
                  <a:lnTo>
                    <a:pt x="774" y="284"/>
                  </a:lnTo>
                  <a:lnTo>
                    <a:pt x="775" y="285"/>
                  </a:lnTo>
                  <a:lnTo>
                    <a:pt x="775" y="287"/>
                  </a:lnTo>
                  <a:lnTo>
                    <a:pt x="776" y="288"/>
                  </a:lnTo>
                  <a:lnTo>
                    <a:pt x="778" y="289"/>
                  </a:lnTo>
                  <a:lnTo>
                    <a:pt x="778" y="291"/>
                  </a:lnTo>
                  <a:lnTo>
                    <a:pt x="779" y="292"/>
                  </a:lnTo>
                  <a:lnTo>
                    <a:pt x="780" y="293"/>
                  </a:lnTo>
                  <a:lnTo>
                    <a:pt x="782" y="295"/>
                  </a:lnTo>
                  <a:lnTo>
                    <a:pt x="782" y="296"/>
                  </a:lnTo>
                  <a:lnTo>
                    <a:pt x="783" y="297"/>
                  </a:lnTo>
                  <a:lnTo>
                    <a:pt x="784" y="299"/>
                  </a:lnTo>
                  <a:lnTo>
                    <a:pt x="784" y="300"/>
                  </a:lnTo>
                  <a:lnTo>
                    <a:pt x="786" y="301"/>
                  </a:lnTo>
                  <a:lnTo>
                    <a:pt x="786" y="303"/>
                  </a:lnTo>
                  <a:lnTo>
                    <a:pt x="787" y="304"/>
                  </a:lnTo>
                  <a:lnTo>
                    <a:pt x="788" y="305"/>
                  </a:lnTo>
                  <a:lnTo>
                    <a:pt x="788" y="307"/>
                  </a:lnTo>
                  <a:lnTo>
                    <a:pt x="790" y="309"/>
                  </a:lnTo>
                  <a:lnTo>
                    <a:pt x="791" y="311"/>
                  </a:lnTo>
                  <a:lnTo>
                    <a:pt x="791" y="312"/>
                  </a:lnTo>
                  <a:lnTo>
                    <a:pt x="792" y="313"/>
                  </a:lnTo>
                  <a:lnTo>
                    <a:pt x="794" y="315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46" name="Freeform 85"/>
            <p:cNvSpPr>
              <a:spLocks/>
            </p:cNvSpPr>
            <p:nvPr/>
          </p:nvSpPr>
          <p:spPr bwMode="auto">
            <a:xfrm>
              <a:off x="707" y="2620"/>
              <a:ext cx="397" cy="157"/>
            </a:xfrm>
            <a:custGeom>
              <a:avLst/>
              <a:gdLst>
                <a:gd name="T0" fmla="*/ 3 w 794"/>
                <a:gd name="T1" fmla="*/ 4 h 315"/>
                <a:gd name="T2" fmla="*/ 5 w 794"/>
                <a:gd name="T3" fmla="*/ 4 h 315"/>
                <a:gd name="T4" fmla="*/ 6 w 794"/>
                <a:gd name="T5" fmla="*/ 4 h 315"/>
                <a:gd name="T6" fmla="*/ 6 w 794"/>
                <a:gd name="T7" fmla="*/ 4 h 315"/>
                <a:gd name="T8" fmla="*/ 6 w 794"/>
                <a:gd name="T9" fmla="*/ 4 h 315"/>
                <a:gd name="T10" fmla="*/ 6 w 794"/>
                <a:gd name="T11" fmla="*/ 4 h 315"/>
                <a:gd name="T12" fmla="*/ 6 w 794"/>
                <a:gd name="T13" fmla="*/ 4 h 315"/>
                <a:gd name="T14" fmla="*/ 6 w 794"/>
                <a:gd name="T15" fmla="*/ 4 h 315"/>
                <a:gd name="T16" fmla="*/ 6 w 794"/>
                <a:gd name="T17" fmla="*/ 4 h 315"/>
                <a:gd name="T18" fmla="*/ 6 w 794"/>
                <a:gd name="T19" fmla="*/ 4 h 315"/>
                <a:gd name="T20" fmla="*/ 6 w 794"/>
                <a:gd name="T21" fmla="*/ 4 h 315"/>
                <a:gd name="T22" fmla="*/ 6 w 794"/>
                <a:gd name="T23" fmla="*/ 4 h 315"/>
                <a:gd name="T24" fmla="*/ 6 w 794"/>
                <a:gd name="T25" fmla="*/ 4 h 315"/>
                <a:gd name="T26" fmla="*/ 7 w 794"/>
                <a:gd name="T27" fmla="*/ 4 h 315"/>
                <a:gd name="T28" fmla="*/ 7 w 794"/>
                <a:gd name="T29" fmla="*/ 4 h 315"/>
                <a:gd name="T30" fmla="*/ 7 w 794"/>
                <a:gd name="T31" fmla="*/ 4 h 315"/>
                <a:gd name="T32" fmla="*/ 7 w 794"/>
                <a:gd name="T33" fmla="*/ 4 h 315"/>
                <a:gd name="T34" fmla="*/ 7 w 794"/>
                <a:gd name="T35" fmla="*/ 4 h 315"/>
                <a:gd name="T36" fmla="*/ 7 w 794"/>
                <a:gd name="T37" fmla="*/ 4 h 315"/>
                <a:gd name="T38" fmla="*/ 9 w 794"/>
                <a:gd name="T39" fmla="*/ 4 h 315"/>
                <a:gd name="T40" fmla="*/ 9 w 794"/>
                <a:gd name="T41" fmla="*/ 4 h 315"/>
                <a:gd name="T42" fmla="*/ 9 w 794"/>
                <a:gd name="T43" fmla="*/ 4 h 315"/>
                <a:gd name="T44" fmla="*/ 9 w 794"/>
                <a:gd name="T45" fmla="*/ 4 h 315"/>
                <a:gd name="T46" fmla="*/ 9 w 794"/>
                <a:gd name="T47" fmla="*/ 3 h 315"/>
                <a:gd name="T48" fmla="*/ 9 w 794"/>
                <a:gd name="T49" fmla="*/ 3 h 315"/>
                <a:gd name="T50" fmla="*/ 9 w 794"/>
                <a:gd name="T51" fmla="*/ 3 h 315"/>
                <a:gd name="T52" fmla="*/ 9 w 794"/>
                <a:gd name="T53" fmla="*/ 3 h 315"/>
                <a:gd name="T54" fmla="*/ 10 w 794"/>
                <a:gd name="T55" fmla="*/ 3 h 315"/>
                <a:gd name="T56" fmla="*/ 10 w 794"/>
                <a:gd name="T57" fmla="*/ 3 h 315"/>
                <a:gd name="T58" fmla="*/ 10 w 794"/>
                <a:gd name="T59" fmla="*/ 3 h 315"/>
                <a:gd name="T60" fmla="*/ 10 w 794"/>
                <a:gd name="T61" fmla="*/ 3 h 315"/>
                <a:gd name="T62" fmla="*/ 10 w 794"/>
                <a:gd name="T63" fmla="*/ 3 h 315"/>
                <a:gd name="T64" fmla="*/ 10 w 794"/>
                <a:gd name="T65" fmla="*/ 3 h 315"/>
                <a:gd name="T66" fmla="*/ 10 w 794"/>
                <a:gd name="T67" fmla="*/ 3 h 315"/>
                <a:gd name="T68" fmla="*/ 10 w 794"/>
                <a:gd name="T69" fmla="*/ 3 h 315"/>
                <a:gd name="T70" fmla="*/ 10 w 794"/>
                <a:gd name="T71" fmla="*/ 3 h 315"/>
                <a:gd name="T72" fmla="*/ 10 w 794"/>
                <a:gd name="T73" fmla="*/ 3 h 315"/>
                <a:gd name="T74" fmla="*/ 11 w 794"/>
                <a:gd name="T75" fmla="*/ 3 h 315"/>
                <a:gd name="T76" fmla="*/ 11 w 794"/>
                <a:gd name="T77" fmla="*/ 2 h 315"/>
                <a:gd name="T78" fmla="*/ 11 w 794"/>
                <a:gd name="T79" fmla="*/ 2 h 315"/>
                <a:gd name="T80" fmla="*/ 11 w 794"/>
                <a:gd name="T81" fmla="*/ 2 h 315"/>
                <a:gd name="T82" fmla="*/ 11 w 794"/>
                <a:gd name="T83" fmla="*/ 2 h 315"/>
                <a:gd name="T84" fmla="*/ 11 w 794"/>
                <a:gd name="T85" fmla="*/ 2 h 315"/>
                <a:gd name="T86" fmla="*/ 11 w 794"/>
                <a:gd name="T87" fmla="*/ 2 h 315"/>
                <a:gd name="T88" fmla="*/ 11 w 794"/>
                <a:gd name="T89" fmla="*/ 2 h 315"/>
                <a:gd name="T90" fmla="*/ 11 w 794"/>
                <a:gd name="T91" fmla="*/ 2 h 315"/>
                <a:gd name="T92" fmla="*/ 11 w 794"/>
                <a:gd name="T93" fmla="*/ 2 h 315"/>
                <a:gd name="T94" fmla="*/ 11 w 794"/>
                <a:gd name="T95" fmla="*/ 1 h 315"/>
                <a:gd name="T96" fmla="*/ 12 w 794"/>
                <a:gd name="T97" fmla="*/ 1 h 315"/>
                <a:gd name="T98" fmla="*/ 12 w 794"/>
                <a:gd name="T99" fmla="*/ 1 h 315"/>
                <a:gd name="T100" fmla="*/ 12 w 794"/>
                <a:gd name="T101" fmla="*/ 1 h 315"/>
                <a:gd name="T102" fmla="*/ 12 w 794"/>
                <a:gd name="T103" fmla="*/ 1 h 315"/>
                <a:gd name="T104" fmla="*/ 12 w 794"/>
                <a:gd name="T105" fmla="*/ 1 h 315"/>
                <a:gd name="T106" fmla="*/ 12 w 794"/>
                <a:gd name="T107" fmla="*/ 1 h 315"/>
                <a:gd name="T108" fmla="*/ 12 w 794"/>
                <a:gd name="T109" fmla="*/ 0 h 315"/>
                <a:gd name="T110" fmla="*/ 12 w 794"/>
                <a:gd name="T111" fmla="*/ 0 h 315"/>
                <a:gd name="T112" fmla="*/ 12 w 794"/>
                <a:gd name="T113" fmla="*/ 0 h 315"/>
                <a:gd name="T114" fmla="*/ 12 w 794"/>
                <a:gd name="T115" fmla="*/ 0 h 315"/>
                <a:gd name="T116" fmla="*/ 12 w 794"/>
                <a:gd name="T117" fmla="*/ 0 h 315"/>
                <a:gd name="T118" fmla="*/ 12 w 794"/>
                <a:gd name="T119" fmla="*/ 0 h 315"/>
                <a:gd name="T120" fmla="*/ 12 w 794"/>
                <a:gd name="T121" fmla="*/ 0 h 3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4"/>
                <a:gd name="T184" fmla="*/ 0 h 315"/>
                <a:gd name="T185" fmla="*/ 794 w 794"/>
                <a:gd name="T186" fmla="*/ 315 h 3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4" h="315">
                  <a:moveTo>
                    <a:pt x="0" y="315"/>
                  </a:moveTo>
                  <a:lnTo>
                    <a:pt x="31" y="315"/>
                  </a:lnTo>
                  <a:lnTo>
                    <a:pt x="60" y="315"/>
                  </a:lnTo>
                  <a:lnTo>
                    <a:pt x="86" y="315"/>
                  </a:lnTo>
                  <a:lnTo>
                    <a:pt x="110" y="315"/>
                  </a:lnTo>
                  <a:lnTo>
                    <a:pt x="134" y="315"/>
                  </a:lnTo>
                  <a:lnTo>
                    <a:pt x="155" y="315"/>
                  </a:lnTo>
                  <a:lnTo>
                    <a:pt x="175" y="315"/>
                  </a:lnTo>
                  <a:lnTo>
                    <a:pt x="194" y="315"/>
                  </a:lnTo>
                  <a:lnTo>
                    <a:pt x="211" y="315"/>
                  </a:lnTo>
                  <a:lnTo>
                    <a:pt x="227" y="315"/>
                  </a:lnTo>
                  <a:lnTo>
                    <a:pt x="240" y="315"/>
                  </a:lnTo>
                  <a:lnTo>
                    <a:pt x="254" y="315"/>
                  </a:lnTo>
                  <a:lnTo>
                    <a:pt x="265" y="315"/>
                  </a:lnTo>
                  <a:lnTo>
                    <a:pt x="276" y="315"/>
                  </a:lnTo>
                  <a:lnTo>
                    <a:pt x="287" y="315"/>
                  </a:lnTo>
                  <a:lnTo>
                    <a:pt x="296" y="315"/>
                  </a:lnTo>
                  <a:lnTo>
                    <a:pt x="303" y="315"/>
                  </a:lnTo>
                  <a:lnTo>
                    <a:pt x="311" y="315"/>
                  </a:lnTo>
                  <a:lnTo>
                    <a:pt x="317" y="315"/>
                  </a:lnTo>
                  <a:lnTo>
                    <a:pt x="323" y="315"/>
                  </a:lnTo>
                  <a:lnTo>
                    <a:pt x="328" y="315"/>
                  </a:lnTo>
                  <a:lnTo>
                    <a:pt x="332" y="315"/>
                  </a:lnTo>
                  <a:lnTo>
                    <a:pt x="336" y="315"/>
                  </a:lnTo>
                  <a:lnTo>
                    <a:pt x="338" y="315"/>
                  </a:lnTo>
                  <a:lnTo>
                    <a:pt x="342" y="315"/>
                  </a:lnTo>
                  <a:lnTo>
                    <a:pt x="345" y="315"/>
                  </a:lnTo>
                  <a:lnTo>
                    <a:pt x="348" y="315"/>
                  </a:lnTo>
                  <a:lnTo>
                    <a:pt x="349" y="314"/>
                  </a:lnTo>
                  <a:lnTo>
                    <a:pt x="352" y="314"/>
                  </a:lnTo>
                  <a:lnTo>
                    <a:pt x="353" y="314"/>
                  </a:lnTo>
                  <a:lnTo>
                    <a:pt x="356" y="314"/>
                  </a:lnTo>
                  <a:lnTo>
                    <a:pt x="358" y="314"/>
                  </a:lnTo>
                  <a:lnTo>
                    <a:pt x="360" y="314"/>
                  </a:lnTo>
                  <a:lnTo>
                    <a:pt x="362" y="314"/>
                  </a:lnTo>
                  <a:lnTo>
                    <a:pt x="364" y="314"/>
                  </a:lnTo>
                  <a:lnTo>
                    <a:pt x="366" y="314"/>
                  </a:lnTo>
                  <a:lnTo>
                    <a:pt x="368" y="314"/>
                  </a:lnTo>
                  <a:lnTo>
                    <a:pt x="369" y="314"/>
                  </a:lnTo>
                  <a:lnTo>
                    <a:pt x="370" y="312"/>
                  </a:lnTo>
                  <a:lnTo>
                    <a:pt x="372" y="312"/>
                  </a:lnTo>
                  <a:lnTo>
                    <a:pt x="374" y="312"/>
                  </a:lnTo>
                  <a:lnTo>
                    <a:pt x="376" y="312"/>
                  </a:lnTo>
                  <a:lnTo>
                    <a:pt x="377" y="312"/>
                  </a:lnTo>
                  <a:lnTo>
                    <a:pt x="378" y="312"/>
                  </a:lnTo>
                  <a:lnTo>
                    <a:pt x="380" y="312"/>
                  </a:lnTo>
                  <a:lnTo>
                    <a:pt x="381" y="312"/>
                  </a:lnTo>
                  <a:lnTo>
                    <a:pt x="382" y="312"/>
                  </a:lnTo>
                  <a:lnTo>
                    <a:pt x="384" y="312"/>
                  </a:lnTo>
                  <a:lnTo>
                    <a:pt x="385" y="311"/>
                  </a:lnTo>
                  <a:lnTo>
                    <a:pt x="386" y="311"/>
                  </a:lnTo>
                  <a:lnTo>
                    <a:pt x="388" y="311"/>
                  </a:lnTo>
                  <a:lnTo>
                    <a:pt x="389" y="311"/>
                  </a:lnTo>
                  <a:lnTo>
                    <a:pt x="390" y="311"/>
                  </a:lnTo>
                  <a:lnTo>
                    <a:pt x="392" y="311"/>
                  </a:lnTo>
                  <a:lnTo>
                    <a:pt x="393" y="311"/>
                  </a:lnTo>
                  <a:lnTo>
                    <a:pt x="394" y="311"/>
                  </a:lnTo>
                  <a:lnTo>
                    <a:pt x="396" y="310"/>
                  </a:lnTo>
                  <a:lnTo>
                    <a:pt x="398" y="310"/>
                  </a:lnTo>
                  <a:lnTo>
                    <a:pt x="400" y="310"/>
                  </a:lnTo>
                  <a:lnTo>
                    <a:pt x="401" y="310"/>
                  </a:lnTo>
                  <a:lnTo>
                    <a:pt x="403" y="310"/>
                  </a:lnTo>
                  <a:lnTo>
                    <a:pt x="405" y="308"/>
                  </a:lnTo>
                  <a:lnTo>
                    <a:pt x="407" y="308"/>
                  </a:lnTo>
                  <a:lnTo>
                    <a:pt x="409" y="308"/>
                  </a:lnTo>
                  <a:lnTo>
                    <a:pt x="411" y="308"/>
                  </a:lnTo>
                  <a:lnTo>
                    <a:pt x="413" y="307"/>
                  </a:lnTo>
                  <a:lnTo>
                    <a:pt x="414" y="307"/>
                  </a:lnTo>
                  <a:lnTo>
                    <a:pt x="417" y="307"/>
                  </a:lnTo>
                  <a:lnTo>
                    <a:pt x="418" y="307"/>
                  </a:lnTo>
                  <a:lnTo>
                    <a:pt x="419" y="307"/>
                  </a:lnTo>
                  <a:lnTo>
                    <a:pt x="421" y="307"/>
                  </a:lnTo>
                  <a:lnTo>
                    <a:pt x="422" y="306"/>
                  </a:lnTo>
                  <a:lnTo>
                    <a:pt x="423" y="306"/>
                  </a:lnTo>
                  <a:lnTo>
                    <a:pt x="425" y="306"/>
                  </a:lnTo>
                  <a:lnTo>
                    <a:pt x="426" y="306"/>
                  </a:lnTo>
                  <a:lnTo>
                    <a:pt x="427" y="306"/>
                  </a:lnTo>
                  <a:lnTo>
                    <a:pt x="429" y="304"/>
                  </a:lnTo>
                  <a:lnTo>
                    <a:pt x="430" y="304"/>
                  </a:lnTo>
                  <a:lnTo>
                    <a:pt x="431" y="304"/>
                  </a:lnTo>
                  <a:lnTo>
                    <a:pt x="433" y="304"/>
                  </a:lnTo>
                  <a:lnTo>
                    <a:pt x="434" y="303"/>
                  </a:lnTo>
                  <a:lnTo>
                    <a:pt x="435" y="303"/>
                  </a:lnTo>
                  <a:lnTo>
                    <a:pt x="437" y="303"/>
                  </a:lnTo>
                  <a:lnTo>
                    <a:pt x="438" y="303"/>
                  </a:lnTo>
                  <a:lnTo>
                    <a:pt x="439" y="302"/>
                  </a:lnTo>
                  <a:lnTo>
                    <a:pt x="441" y="302"/>
                  </a:lnTo>
                  <a:lnTo>
                    <a:pt x="443" y="300"/>
                  </a:lnTo>
                  <a:lnTo>
                    <a:pt x="445" y="300"/>
                  </a:lnTo>
                  <a:lnTo>
                    <a:pt x="446" y="300"/>
                  </a:lnTo>
                  <a:lnTo>
                    <a:pt x="449" y="299"/>
                  </a:lnTo>
                  <a:lnTo>
                    <a:pt x="450" y="299"/>
                  </a:lnTo>
                  <a:lnTo>
                    <a:pt x="453" y="298"/>
                  </a:lnTo>
                  <a:lnTo>
                    <a:pt x="455" y="296"/>
                  </a:lnTo>
                  <a:lnTo>
                    <a:pt x="458" y="296"/>
                  </a:lnTo>
                  <a:lnTo>
                    <a:pt x="459" y="295"/>
                  </a:lnTo>
                  <a:lnTo>
                    <a:pt x="462" y="295"/>
                  </a:lnTo>
                  <a:lnTo>
                    <a:pt x="465" y="294"/>
                  </a:lnTo>
                  <a:lnTo>
                    <a:pt x="466" y="294"/>
                  </a:lnTo>
                  <a:lnTo>
                    <a:pt x="467" y="294"/>
                  </a:lnTo>
                  <a:lnTo>
                    <a:pt x="470" y="292"/>
                  </a:lnTo>
                  <a:lnTo>
                    <a:pt x="471" y="292"/>
                  </a:lnTo>
                  <a:lnTo>
                    <a:pt x="473" y="291"/>
                  </a:lnTo>
                  <a:lnTo>
                    <a:pt x="474" y="291"/>
                  </a:lnTo>
                  <a:lnTo>
                    <a:pt x="475" y="291"/>
                  </a:lnTo>
                  <a:lnTo>
                    <a:pt x="476" y="290"/>
                  </a:lnTo>
                  <a:lnTo>
                    <a:pt x="478" y="290"/>
                  </a:lnTo>
                  <a:lnTo>
                    <a:pt x="479" y="290"/>
                  </a:lnTo>
                  <a:lnTo>
                    <a:pt x="480" y="288"/>
                  </a:lnTo>
                  <a:lnTo>
                    <a:pt x="482" y="288"/>
                  </a:lnTo>
                  <a:lnTo>
                    <a:pt x="483" y="287"/>
                  </a:lnTo>
                  <a:lnTo>
                    <a:pt x="484" y="287"/>
                  </a:lnTo>
                  <a:lnTo>
                    <a:pt x="486" y="286"/>
                  </a:lnTo>
                  <a:lnTo>
                    <a:pt x="487" y="286"/>
                  </a:lnTo>
                  <a:lnTo>
                    <a:pt x="488" y="286"/>
                  </a:lnTo>
                  <a:lnTo>
                    <a:pt x="490" y="284"/>
                  </a:lnTo>
                  <a:lnTo>
                    <a:pt x="491" y="284"/>
                  </a:lnTo>
                  <a:lnTo>
                    <a:pt x="492" y="283"/>
                  </a:lnTo>
                  <a:lnTo>
                    <a:pt x="494" y="283"/>
                  </a:lnTo>
                  <a:lnTo>
                    <a:pt x="495" y="282"/>
                  </a:lnTo>
                  <a:lnTo>
                    <a:pt x="498" y="280"/>
                  </a:lnTo>
                  <a:lnTo>
                    <a:pt x="499" y="280"/>
                  </a:lnTo>
                  <a:lnTo>
                    <a:pt x="500" y="279"/>
                  </a:lnTo>
                  <a:lnTo>
                    <a:pt x="503" y="278"/>
                  </a:lnTo>
                  <a:lnTo>
                    <a:pt x="504" y="276"/>
                  </a:lnTo>
                  <a:lnTo>
                    <a:pt x="507" y="276"/>
                  </a:lnTo>
                  <a:lnTo>
                    <a:pt x="508" y="275"/>
                  </a:lnTo>
                  <a:lnTo>
                    <a:pt x="511" y="274"/>
                  </a:lnTo>
                  <a:lnTo>
                    <a:pt x="512" y="274"/>
                  </a:lnTo>
                  <a:lnTo>
                    <a:pt x="514" y="272"/>
                  </a:lnTo>
                  <a:lnTo>
                    <a:pt x="516" y="271"/>
                  </a:lnTo>
                  <a:lnTo>
                    <a:pt x="518" y="271"/>
                  </a:lnTo>
                  <a:lnTo>
                    <a:pt x="519" y="270"/>
                  </a:lnTo>
                  <a:lnTo>
                    <a:pt x="520" y="270"/>
                  </a:lnTo>
                  <a:lnTo>
                    <a:pt x="522" y="268"/>
                  </a:lnTo>
                  <a:lnTo>
                    <a:pt x="523" y="268"/>
                  </a:lnTo>
                  <a:lnTo>
                    <a:pt x="524" y="267"/>
                  </a:lnTo>
                  <a:lnTo>
                    <a:pt x="526" y="267"/>
                  </a:lnTo>
                  <a:lnTo>
                    <a:pt x="527" y="266"/>
                  </a:lnTo>
                  <a:lnTo>
                    <a:pt x="528" y="266"/>
                  </a:lnTo>
                  <a:lnTo>
                    <a:pt x="528" y="264"/>
                  </a:lnTo>
                  <a:lnTo>
                    <a:pt x="530" y="264"/>
                  </a:lnTo>
                  <a:lnTo>
                    <a:pt x="531" y="264"/>
                  </a:lnTo>
                  <a:lnTo>
                    <a:pt x="532" y="263"/>
                  </a:lnTo>
                  <a:lnTo>
                    <a:pt x="534" y="263"/>
                  </a:lnTo>
                  <a:lnTo>
                    <a:pt x="534" y="262"/>
                  </a:lnTo>
                  <a:lnTo>
                    <a:pt x="535" y="262"/>
                  </a:lnTo>
                  <a:lnTo>
                    <a:pt x="536" y="261"/>
                  </a:lnTo>
                  <a:lnTo>
                    <a:pt x="538" y="261"/>
                  </a:lnTo>
                  <a:lnTo>
                    <a:pt x="539" y="259"/>
                  </a:lnTo>
                  <a:lnTo>
                    <a:pt x="540" y="259"/>
                  </a:lnTo>
                  <a:lnTo>
                    <a:pt x="542" y="258"/>
                  </a:lnTo>
                  <a:lnTo>
                    <a:pt x="543" y="257"/>
                  </a:lnTo>
                  <a:lnTo>
                    <a:pt x="546" y="257"/>
                  </a:lnTo>
                  <a:lnTo>
                    <a:pt x="547" y="255"/>
                  </a:lnTo>
                  <a:lnTo>
                    <a:pt x="548" y="254"/>
                  </a:lnTo>
                  <a:lnTo>
                    <a:pt x="551" y="253"/>
                  </a:lnTo>
                  <a:lnTo>
                    <a:pt x="552" y="253"/>
                  </a:lnTo>
                  <a:lnTo>
                    <a:pt x="553" y="251"/>
                  </a:lnTo>
                  <a:lnTo>
                    <a:pt x="556" y="250"/>
                  </a:lnTo>
                  <a:lnTo>
                    <a:pt x="557" y="250"/>
                  </a:lnTo>
                  <a:lnTo>
                    <a:pt x="559" y="249"/>
                  </a:lnTo>
                  <a:lnTo>
                    <a:pt x="560" y="247"/>
                  </a:lnTo>
                  <a:lnTo>
                    <a:pt x="561" y="247"/>
                  </a:lnTo>
                  <a:lnTo>
                    <a:pt x="563" y="246"/>
                  </a:lnTo>
                  <a:lnTo>
                    <a:pt x="564" y="245"/>
                  </a:lnTo>
                  <a:lnTo>
                    <a:pt x="565" y="245"/>
                  </a:lnTo>
                  <a:lnTo>
                    <a:pt x="567" y="245"/>
                  </a:lnTo>
                  <a:lnTo>
                    <a:pt x="567" y="243"/>
                  </a:lnTo>
                  <a:lnTo>
                    <a:pt x="568" y="243"/>
                  </a:lnTo>
                  <a:lnTo>
                    <a:pt x="569" y="242"/>
                  </a:lnTo>
                  <a:lnTo>
                    <a:pt x="571" y="242"/>
                  </a:lnTo>
                  <a:lnTo>
                    <a:pt x="572" y="241"/>
                  </a:lnTo>
                  <a:lnTo>
                    <a:pt x="573" y="239"/>
                  </a:lnTo>
                  <a:lnTo>
                    <a:pt x="575" y="239"/>
                  </a:lnTo>
                  <a:lnTo>
                    <a:pt x="575" y="238"/>
                  </a:lnTo>
                  <a:lnTo>
                    <a:pt x="576" y="238"/>
                  </a:lnTo>
                  <a:lnTo>
                    <a:pt x="577" y="237"/>
                  </a:lnTo>
                  <a:lnTo>
                    <a:pt x="579" y="237"/>
                  </a:lnTo>
                  <a:lnTo>
                    <a:pt x="580" y="235"/>
                  </a:lnTo>
                  <a:lnTo>
                    <a:pt x="581" y="235"/>
                  </a:lnTo>
                  <a:lnTo>
                    <a:pt x="581" y="234"/>
                  </a:lnTo>
                  <a:lnTo>
                    <a:pt x="583" y="234"/>
                  </a:lnTo>
                  <a:lnTo>
                    <a:pt x="585" y="233"/>
                  </a:lnTo>
                  <a:lnTo>
                    <a:pt x="587" y="231"/>
                  </a:lnTo>
                  <a:lnTo>
                    <a:pt x="588" y="230"/>
                  </a:lnTo>
                  <a:lnTo>
                    <a:pt x="589" y="230"/>
                  </a:lnTo>
                  <a:lnTo>
                    <a:pt x="591" y="229"/>
                  </a:lnTo>
                  <a:lnTo>
                    <a:pt x="592" y="227"/>
                  </a:lnTo>
                  <a:lnTo>
                    <a:pt x="593" y="227"/>
                  </a:lnTo>
                  <a:lnTo>
                    <a:pt x="593" y="226"/>
                  </a:lnTo>
                  <a:lnTo>
                    <a:pt x="595" y="226"/>
                  </a:lnTo>
                  <a:lnTo>
                    <a:pt x="596" y="225"/>
                  </a:lnTo>
                  <a:lnTo>
                    <a:pt x="597" y="225"/>
                  </a:lnTo>
                  <a:lnTo>
                    <a:pt x="597" y="223"/>
                  </a:lnTo>
                  <a:lnTo>
                    <a:pt x="599" y="223"/>
                  </a:lnTo>
                  <a:lnTo>
                    <a:pt x="600" y="223"/>
                  </a:lnTo>
                  <a:lnTo>
                    <a:pt x="600" y="222"/>
                  </a:lnTo>
                  <a:lnTo>
                    <a:pt x="601" y="222"/>
                  </a:lnTo>
                  <a:lnTo>
                    <a:pt x="603" y="221"/>
                  </a:lnTo>
                  <a:lnTo>
                    <a:pt x="604" y="221"/>
                  </a:lnTo>
                  <a:lnTo>
                    <a:pt x="604" y="219"/>
                  </a:lnTo>
                  <a:lnTo>
                    <a:pt x="605" y="219"/>
                  </a:lnTo>
                  <a:lnTo>
                    <a:pt x="605" y="218"/>
                  </a:lnTo>
                  <a:lnTo>
                    <a:pt x="607" y="218"/>
                  </a:lnTo>
                  <a:lnTo>
                    <a:pt x="608" y="217"/>
                  </a:lnTo>
                  <a:lnTo>
                    <a:pt x="609" y="215"/>
                  </a:lnTo>
                  <a:lnTo>
                    <a:pt x="611" y="214"/>
                  </a:lnTo>
                  <a:lnTo>
                    <a:pt x="612" y="214"/>
                  </a:lnTo>
                  <a:lnTo>
                    <a:pt x="612" y="213"/>
                  </a:lnTo>
                  <a:lnTo>
                    <a:pt x="613" y="213"/>
                  </a:lnTo>
                  <a:lnTo>
                    <a:pt x="615" y="211"/>
                  </a:lnTo>
                  <a:lnTo>
                    <a:pt x="616" y="210"/>
                  </a:lnTo>
                  <a:lnTo>
                    <a:pt x="617" y="209"/>
                  </a:lnTo>
                  <a:lnTo>
                    <a:pt x="619" y="209"/>
                  </a:lnTo>
                  <a:lnTo>
                    <a:pt x="619" y="207"/>
                  </a:lnTo>
                  <a:lnTo>
                    <a:pt x="620" y="207"/>
                  </a:lnTo>
                  <a:lnTo>
                    <a:pt x="621" y="206"/>
                  </a:lnTo>
                  <a:lnTo>
                    <a:pt x="622" y="206"/>
                  </a:lnTo>
                  <a:lnTo>
                    <a:pt x="622" y="205"/>
                  </a:lnTo>
                  <a:lnTo>
                    <a:pt x="624" y="205"/>
                  </a:lnTo>
                  <a:lnTo>
                    <a:pt x="625" y="203"/>
                  </a:lnTo>
                  <a:lnTo>
                    <a:pt x="626" y="202"/>
                  </a:lnTo>
                  <a:lnTo>
                    <a:pt x="628" y="202"/>
                  </a:lnTo>
                  <a:lnTo>
                    <a:pt x="628" y="201"/>
                  </a:lnTo>
                  <a:lnTo>
                    <a:pt x="629" y="201"/>
                  </a:lnTo>
                  <a:lnTo>
                    <a:pt x="630" y="199"/>
                  </a:lnTo>
                  <a:lnTo>
                    <a:pt x="632" y="199"/>
                  </a:lnTo>
                  <a:lnTo>
                    <a:pt x="632" y="198"/>
                  </a:lnTo>
                  <a:lnTo>
                    <a:pt x="633" y="198"/>
                  </a:lnTo>
                  <a:lnTo>
                    <a:pt x="634" y="197"/>
                  </a:lnTo>
                  <a:lnTo>
                    <a:pt x="636" y="195"/>
                  </a:lnTo>
                  <a:lnTo>
                    <a:pt x="637" y="195"/>
                  </a:lnTo>
                  <a:lnTo>
                    <a:pt x="638" y="194"/>
                  </a:lnTo>
                  <a:lnTo>
                    <a:pt x="640" y="193"/>
                  </a:lnTo>
                  <a:lnTo>
                    <a:pt x="641" y="193"/>
                  </a:lnTo>
                  <a:lnTo>
                    <a:pt x="641" y="191"/>
                  </a:lnTo>
                  <a:lnTo>
                    <a:pt x="642" y="191"/>
                  </a:lnTo>
                  <a:lnTo>
                    <a:pt x="644" y="190"/>
                  </a:lnTo>
                  <a:lnTo>
                    <a:pt x="645" y="190"/>
                  </a:lnTo>
                  <a:lnTo>
                    <a:pt x="645" y="189"/>
                  </a:lnTo>
                  <a:lnTo>
                    <a:pt x="646" y="189"/>
                  </a:lnTo>
                  <a:lnTo>
                    <a:pt x="648" y="188"/>
                  </a:lnTo>
                  <a:lnTo>
                    <a:pt x="649" y="186"/>
                  </a:lnTo>
                  <a:lnTo>
                    <a:pt x="650" y="186"/>
                  </a:lnTo>
                  <a:lnTo>
                    <a:pt x="650" y="185"/>
                  </a:lnTo>
                  <a:lnTo>
                    <a:pt x="652" y="185"/>
                  </a:lnTo>
                  <a:lnTo>
                    <a:pt x="652" y="184"/>
                  </a:lnTo>
                  <a:lnTo>
                    <a:pt x="653" y="184"/>
                  </a:lnTo>
                  <a:lnTo>
                    <a:pt x="654" y="182"/>
                  </a:lnTo>
                  <a:lnTo>
                    <a:pt x="656" y="181"/>
                  </a:lnTo>
                  <a:lnTo>
                    <a:pt x="657" y="180"/>
                  </a:lnTo>
                  <a:lnTo>
                    <a:pt x="657" y="178"/>
                  </a:lnTo>
                  <a:lnTo>
                    <a:pt x="658" y="178"/>
                  </a:lnTo>
                  <a:lnTo>
                    <a:pt x="660" y="177"/>
                  </a:lnTo>
                  <a:lnTo>
                    <a:pt x="661" y="176"/>
                  </a:lnTo>
                  <a:lnTo>
                    <a:pt x="662" y="174"/>
                  </a:lnTo>
                  <a:lnTo>
                    <a:pt x="664" y="173"/>
                  </a:lnTo>
                  <a:lnTo>
                    <a:pt x="664" y="172"/>
                  </a:lnTo>
                  <a:lnTo>
                    <a:pt x="665" y="170"/>
                  </a:lnTo>
                  <a:lnTo>
                    <a:pt x="666" y="169"/>
                  </a:lnTo>
                  <a:lnTo>
                    <a:pt x="668" y="168"/>
                  </a:lnTo>
                  <a:lnTo>
                    <a:pt x="669" y="166"/>
                  </a:lnTo>
                  <a:lnTo>
                    <a:pt x="670" y="165"/>
                  </a:lnTo>
                  <a:lnTo>
                    <a:pt x="672" y="165"/>
                  </a:lnTo>
                  <a:lnTo>
                    <a:pt x="673" y="164"/>
                  </a:lnTo>
                  <a:lnTo>
                    <a:pt x="673" y="162"/>
                  </a:lnTo>
                  <a:lnTo>
                    <a:pt x="674" y="161"/>
                  </a:lnTo>
                  <a:lnTo>
                    <a:pt x="676" y="161"/>
                  </a:lnTo>
                  <a:lnTo>
                    <a:pt x="676" y="160"/>
                  </a:lnTo>
                  <a:lnTo>
                    <a:pt x="677" y="158"/>
                  </a:lnTo>
                  <a:lnTo>
                    <a:pt x="678" y="157"/>
                  </a:lnTo>
                  <a:lnTo>
                    <a:pt x="680" y="156"/>
                  </a:lnTo>
                  <a:lnTo>
                    <a:pt x="681" y="154"/>
                  </a:lnTo>
                  <a:lnTo>
                    <a:pt x="682" y="153"/>
                  </a:lnTo>
                  <a:lnTo>
                    <a:pt x="682" y="152"/>
                  </a:lnTo>
                  <a:lnTo>
                    <a:pt x="684" y="152"/>
                  </a:lnTo>
                  <a:lnTo>
                    <a:pt x="684" y="150"/>
                  </a:lnTo>
                  <a:lnTo>
                    <a:pt x="685" y="149"/>
                  </a:lnTo>
                  <a:lnTo>
                    <a:pt x="686" y="149"/>
                  </a:lnTo>
                  <a:lnTo>
                    <a:pt x="686" y="148"/>
                  </a:lnTo>
                  <a:lnTo>
                    <a:pt x="688" y="146"/>
                  </a:lnTo>
                  <a:lnTo>
                    <a:pt x="689" y="145"/>
                  </a:lnTo>
                  <a:lnTo>
                    <a:pt x="689" y="144"/>
                  </a:lnTo>
                  <a:lnTo>
                    <a:pt x="690" y="142"/>
                  </a:lnTo>
                  <a:lnTo>
                    <a:pt x="692" y="141"/>
                  </a:lnTo>
                  <a:lnTo>
                    <a:pt x="693" y="140"/>
                  </a:lnTo>
                  <a:lnTo>
                    <a:pt x="694" y="138"/>
                  </a:lnTo>
                  <a:lnTo>
                    <a:pt x="695" y="136"/>
                  </a:lnTo>
                  <a:lnTo>
                    <a:pt x="697" y="134"/>
                  </a:lnTo>
                  <a:lnTo>
                    <a:pt x="698" y="133"/>
                  </a:lnTo>
                  <a:lnTo>
                    <a:pt x="701" y="130"/>
                  </a:lnTo>
                  <a:lnTo>
                    <a:pt x="702" y="129"/>
                  </a:lnTo>
                  <a:lnTo>
                    <a:pt x="702" y="128"/>
                  </a:lnTo>
                  <a:lnTo>
                    <a:pt x="703" y="126"/>
                  </a:lnTo>
                  <a:lnTo>
                    <a:pt x="705" y="125"/>
                  </a:lnTo>
                  <a:lnTo>
                    <a:pt x="706" y="124"/>
                  </a:lnTo>
                  <a:lnTo>
                    <a:pt x="707" y="122"/>
                  </a:lnTo>
                  <a:lnTo>
                    <a:pt x="707" y="121"/>
                  </a:lnTo>
                  <a:lnTo>
                    <a:pt x="709" y="120"/>
                  </a:lnTo>
                  <a:lnTo>
                    <a:pt x="710" y="120"/>
                  </a:lnTo>
                  <a:lnTo>
                    <a:pt x="710" y="118"/>
                  </a:lnTo>
                  <a:lnTo>
                    <a:pt x="711" y="117"/>
                  </a:lnTo>
                  <a:lnTo>
                    <a:pt x="713" y="116"/>
                  </a:lnTo>
                  <a:lnTo>
                    <a:pt x="714" y="114"/>
                  </a:lnTo>
                  <a:lnTo>
                    <a:pt x="714" y="113"/>
                  </a:lnTo>
                  <a:lnTo>
                    <a:pt x="715" y="112"/>
                  </a:lnTo>
                  <a:lnTo>
                    <a:pt x="717" y="111"/>
                  </a:lnTo>
                  <a:lnTo>
                    <a:pt x="718" y="109"/>
                  </a:lnTo>
                  <a:lnTo>
                    <a:pt x="719" y="108"/>
                  </a:lnTo>
                  <a:lnTo>
                    <a:pt x="719" y="107"/>
                  </a:lnTo>
                  <a:lnTo>
                    <a:pt x="721" y="105"/>
                  </a:lnTo>
                  <a:lnTo>
                    <a:pt x="722" y="104"/>
                  </a:lnTo>
                  <a:lnTo>
                    <a:pt x="722" y="103"/>
                  </a:lnTo>
                  <a:lnTo>
                    <a:pt x="723" y="101"/>
                  </a:lnTo>
                  <a:lnTo>
                    <a:pt x="725" y="99"/>
                  </a:lnTo>
                  <a:lnTo>
                    <a:pt x="726" y="97"/>
                  </a:lnTo>
                  <a:lnTo>
                    <a:pt x="727" y="96"/>
                  </a:lnTo>
                  <a:lnTo>
                    <a:pt x="729" y="93"/>
                  </a:lnTo>
                  <a:lnTo>
                    <a:pt x="730" y="91"/>
                  </a:lnTo>
                  <a:lnTo>
                    <a:pt x="731" y="89"/>
                  </a:lnTo>
                  <a:lnTo>
                    <a:pt x="734" y="87"/>
                  </a:lnTo>
                  <a:lnTo>
                    <a:pt x="735" y="85"/>
                  </a:lnTo>
                  <a:lnTo>
                    <a:pt x="735" y="84"/>
                  </a:lnTo>
                  <a:lnTo>
                    <a:pt x="737" y="81"/>
                  </a:lnTo>
                  <a:lnTo>
                    <a:pt x="738" y="80"/>
                  </a:lnTo>
                  <a:lnTo>
                    <a:pt x="739" y="79"/>
                  </a:lnTo>
                  <a:lnTo>
                    <a:pt x="741" y="77"/>
                  </a:lnTo>
                  <a:lnTo>
                    <a:pt x="742" y="76"/>
                  </a:lnTo>
                  <a:lnTo>
                    <a:pt x="742" y="75"/>
                  </a:lnTo>
                  <a:lnTo>
                    <a:pt x="743" y="73"/>
                  </a:lnTo>
                  <a:lnTo>
                    <a:pt x="745" y="72"/>
                  </a:lnTo>
                  <a:lnTo>
                    <a:pt x="746" y="71"/>
                  </a:lnTo>
                  <a:lnTo>
                    <a:pt x="746" y="69"/>
                  </a:lnTo>
                  <a:lnTo>
                    <a:pt x="747" y="68"/>
                  </a:lnTo>
                  <a:lnTo>
                    <a:pt x="749" y="67"/>
                  </a:lnTo>
                  <a:lnTo>
                    <a:pt x="749" y="65"/>
                  </a:lnTo>
                  <a:lnTo>
                    <a:pt x="750" y="64"/>
                  </a:lnTo>
                  <a:lnTo>
                    <a:pt x="751" y="63"/>
                  </a:lnTo>
                  <a:lnTo>
                    <a:pt x="753" y="61"/>
                  </a:lnTo>
                  <a:lnTo>
                    <a:pt x="754" y="60"/>
                  </a:lnTo>
                  <a:lnTo>
                    <a:pt x="754" y="59"/>
                  </a:lnTo>
                  <a:lnTo>
                    <a:pt x="755" y="57"/>
                  </a:lnTo>
                  <a:lnTo>
                    <a:pt x="757" y="55"/>
                  </a:lnTo>
                  <a:lnTo>
                    <a:pt x="758" y="53"/>
                  </a:lnTo>
                  <a:lnTo>
                    <a:pt x="759" y="52"/>
                  </a:lnTo>
                  <a:lnTo>
                    <a:pt x="761" y="51"/>
                  </a:lnTo>
                  <a:lnTo>
                    <a:pt x="762" y="48"/>
                  </a:lnTo>
                  <a:lnTo>
                    <a:pt x="763" y="47"/>
                  </a:lnTo>
                  <a:lnTo>
                    <a:pt x="765" y="44"/>
                  </a:lnTo>
                  <a:lnTo>
                    <a:pt x="766" y="41"/>
                  </a:lnTo>
                  <a:lnTo>
                    <a:pt x="767" y="40"/>
                  </a:lnTo>
                  <a:lnTo>
                    <a:pt x="769" y="38"/>
                  </a:lnTo>
                  <a:lnTo>
                    <a:pt x="770" y="36"/>
                  </a:lnTo>
                  <a:lnTo>
                    <a:pt x="771" y="35"/>
                  </a:lnTo>
                  <a:lnTo>
                    <a:pt x="772" y="32"/>
                  </a:lnTo>
                  <a:lnTo>
                    <a:pt x="774" y="31"/>
                  </a:lnTo>
                  <a:lnTo>
                    <a:pt x="775" y="30"/>
                  </a:lnTo>
                  <a:lnTo>
                    <a:pt x="775" y="28"/>
                  </a:lnTo>
                  <a:lnTo>
                    <a:pt x="776" y="27"/>
                  </a:lnTo>
                  <a:lnTo>
                    <a:pt x="778" y="26"/>
                  </a:lnTo>
                  <a:lnTo>
                    <a:pt x="778" y="24"/>
                  </a:lnTo>
                  <a:lnTo>
                    <a:pt x="779" y="24"/>
                  </a:lnTo>
                  <a:lnTo>
                    <a:pt x="780" y="23"/>
                  </a:lnTo>
                  <a:lnTo>
                    <a:pt x="780" y="22"/>
                  </a:lnTo>
                  <a:lnTo>
                    <a:pt x="782" y="20"/>
                  </a:lnTo>
                  <a:lnTo>
                    <a:pt x="783" y="19"/>
                  </a:lnTo>
                  <a:lnTo>
                    <a:pt x="783" y="18"/>
                  </a:lnTo>
                  <a:lnTo>
                    <a:pt x="784" y="16"/>
                  </a:lnTo>
                  <a:lnTo>
                    <a:pt x="784" y="15"/>
                  </a:lnTo>
                  <a:lnTo>
                    <a:pt x="786" y="15"/>
                  </a:lnTo>
                  <a:lnTo>
                    <a:pt x="786" y="14"/>
                  </a:lnTo>
                  <a:lnTo>
                    <a:pt x="787" y="12"/>
                  </a:lnTo>
                  <a:lnTo>
                    <a:pt x="787" y="11"/>
                  </a:lnTo>
                  <a:lnTo>
                    <a:pt x="788" y="10"/>
                  </a:lnTo>
                  <a:lnTo>
                    <a:pt x="788" y="8"/>
                  </a:lnTo>
                  <a:lnTo>
                    <a:pt x="790" y="7"/>
                  </a:lnTo>
                  <a:lnTo>
                    <a:pt x="791" y="6"/>
                  </a:lnTo>
                  <a:lnTo>
                    <a:pt x="791" y="4"/>
                  </a:lnTo>
                  <a:lnTo>
                    <a:pt x="792" y="2"/>
                  </a:lnTo>
                  <a:lnTo>
                    <a:pt x="794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47" name="Freeform 86"/>
            <p:cNvSpPr>
              <a:spLocks/>
            </p:cNvSpPr>
            <p:nvPr/>
          </p:nvSpPr>
          <p:spPr bwMode="auto">
            <a:xfrm>
              <a:off x="703" y="2461"/>
              <a:ext cx="47" cy="159"/>
            </a:xfrm>
            <a:custGeom>
              <a:avLst/>
              <a:gdLst>
                <a:gd name="T0" fmla="*/ 1 w 94"/>
                <a:gd name="T1" fmla="*/ 1 h 317"/>
                <a:gd name="T2" fmla="*/ 1 w 94"/>
                <a:gd name="T3" fmla="*/ 1 h 317"/>
                <a:gd name="T4" fmla="*/ 1 w 94"/>
                <a:gd name="T5" fmla="*/ 1 h 317"/>
                <a:gd name="T6" fmla="*/ 1 w 94"/>
                <a:gd name="T7" fmla="*/ 1 h 317"/>
                <a:gd name="T8" fmla="*/ 1 w 94"/>
                <a:gd name="T9" fmla="*/ 1 h 317"/>
                <a:gd name="T10" fmla="*/ 1 w 94"/>
                <a:gd name="T11" fmla="*/ 1 h 317"/>
                <a:gd name="T12" fmla="*/ 1 w 94"/>
                <a:gd name="T13" fmla="*/ 1 h 317"/>
                <a:gd name="T14" fmla="*/ 1 w 94"/>
                <a:gd name="T15" fmla="*/ 1 h 317"/>
                <a:gd name="T16" fmla="*/ 1 w 94"/>
                <a:gd name="T17" fmla="*/ 1 h 317"/>
                <a:gd name="T18" fmla="*/ 1 w 94"/>
                <a:gd name="T19" fmla="*/ 2 h 317"/>
                <a:gd name="T20" fmla="*/ 1 w 94"/>
                <a:gd name="T21" fmla="*/ 2 h 317"/>
                <a:gd name="T22" fmla="*/ 1 w 94"/>
                <a:gd name="T23" fmla="*/ 2 h 317"/>
                <a:gd name="T24" fmla="*/ 1 w 94"/>
                <a:gd name="T25" fmla="*/ 2 h 317"/>
                <a:gd name="T26" fmla="*/ 1 w 94"/>
                <a:gd name="T27" fmla="*/ 2 h 317"/>
                <a:gd name="T28" fmla="*/ 1 w 94"/>
                <a:gd name="T29" fmla="*/ 2 h 317"/>
                <a:gd name="T30" fmla="*/ 1 w 94"/>
                <a:gd name="T31" fmla="*/ 2 h 317"/>
                <a:gd name="T32" fmla="*/ 1 w 94"/>
                <a:gd name="T33" fmla="*/ 2 h 317"/>
                <a:gd name="T34" fmla="*/ 1 w 94"/>
                <a:gd name="T35" fmla="*/ 2 h 317"/>
                <a:gd name="T36" fmla="*/ 1 w 94"/>
                <a:gd name="T37" fmla="*/ 2 h 317"/>
                <a:gd name="T38" fmla="*/ 1 w 94"/>
                <a:gd name="T39" fmla="*/ 2 h 317"/>
                <a:gd name="T40" fmla="*/ 1 w 94"/>
                <a:gd name="T41" fmla="*/ 2 h 317"/>
                <a:gd name="T42" fmla="*/ 1 w 94"/>
                <a:gd name="T43" fmla="*/ 3 h 317"/>
                <a:gd name="T44" fmla="*/ 1 w 94"/>
                <a:gd name="T45" fmla="*/ 3 h 317"/>
                <a:gd name="T46" fmla="*/ 1 w 94"/>
                <a:gd name="T47" fmla="*/ 3 h 317"/>
                <a:gd name="T48" fmla="*/ 1 w 94"/>
                <a:gd name="T49" fmla="*/ 3 h 317"/>
                <a:gd name="T50" fmla="*/ 1 w 94"/>
                <a:gd name="T51" fmla="*/ 3 h 317"/>
                <a:gd name="T52" fmla="*/ 1 w 94"/>
                <a:gd name="T53" fmla="*/ 3 h 317"/>
                <a:gd name="T54" fmla="*/ 1 w 94"/>
                <a:gd name="T55" fmla="*/ 3 h 317"/>
                <a:gd name="T56" fmla="*/ 1 w 94"/>
                <a:gd name="T57" fmla="*/ 3 h 317"/>
                <a:gd name="T58" fmla="*/ 1 w 94"/>
                <a:gd name="T59" fmla="*/ 3 h 317"/>
                <a:gd name="T60" fmla="*/ 1 w 94"/>
                <a:gd name="T61" fmla="*/ 3 h 317"/>
                <a:gd name="T62" fmla="*/ 1 w 94"/>
                <a:gd name="T63" fmla="*/ 3 h 317"/>
                <a:gd name="T64" fmla="*/ 1 w 94"/>
                <a:gd name="T65" fmla="*/ 4 h 317"/>
                <a:gd name="T66" fmla="*/ 1 w 94"/>
                <a:gd name="T67" fmla="*/ 4 h 317"/>
                <a:gd name="T68" fmla="*/ 1 w 94"/>
                <a:gd name="T69" fmla="*/ 4 h 317"/>
                <a:gd name="T70" fmla="*/ 1 w 94"/>
                <a:gd name="T71" fmla="*/ 4 h 317"/>
                <a:gd name="T72" fmla="*/ 1 w 94"/>
                <a:gd name="T73" fmla="*/ 4 h 317"/>
                <a:gd name="T74" fmla="*/ 1 w 94"/>
                <a:gd name="T75" fmla="*/ 4 h 317"/>
                <a:gd name="T76" fmla="*/ 1 w 94"/>
                <a:gd name="T77" fmla="*/ 4 h 317"/>
                <a:gd name="T78" fmla="*/ 1 w 94"/>
                <a:gd name="T79" fmla="*/ 4 h 317"/>
                <a:gd name="T80" fmla="*/ 1 w 94"/>
                <a:gd name="T81" fmla="*/ 4 h 317"/>
                <a:gd name="T82" fmla="*/ 1 w 94"/>
                <a:gd name="T83" fmla="*/ 4 h 317"/>
                <a:gd name="T84" fmla="*/ 1 w 94"/>
                <a:gd name="T85" fmla="*/ 4 h 317"/>
                <a:gd name="T86" fmla="*/ 1 w 94"/>
                <a:gd name="T87" fmla="*/ 5 h 317"/>
                <a:gd name="T88" fmla="*/ 1 w 94"/>
                <a:gd name="T89" fmla="*/ 5 h 317"/>
                <a:gd name="T90" fmla="*/ 1 w 94"/>
                <a:gd name="T91" fmla="*/ 5 h 317"/>
                <a:gd name="T92" fmla="*/ 1 w 94"/>
                <a:gd name="T93" fmla="*/ 5 h 317"/>
                <a:gd name="T94" fmla="*/ 1 w 94"/>
                <a:gd name="T95" fmla="*/ 5 h 317"/>
                <a:gd name="T96" fmla="*/ 1 w 94"/>
                <a:gd name="T97" fmla="*/ 5 h 317"/>
                <a:gd name="T98" fmla="*/ 1 w 94"/>
                <a:gd name="T99" fmla="*/ 5 h 317"/>
                <a:gd name="T100" fmla="*/ 1 w 94"/>
                <a:gd name="T101" fmla="*/ 5 h 317"/>
                <a:gd name="T102" fmla="*/ 1 w 94"/>
                <a:gd name="T103" fmla="*/ 5 h 317"/>
                <a:gd name="T104" fmla="*/ 1 w 94"/>
                <a:gd name="T105" fmla="*/ 5 h 317"/>
                <a:gd name="T106" fmla="*/ 1 w 94"/>
                <a:gd name="T107" fmla="*/ 5 h 317"/>
                <a:gd name="T108" fmla="*/ 1 w 94"/>
                <a:gd name="T109" fmla="*/ 5 h 317"/>
                <a:gd name="T110" fmla="*/ 1 w 94"/>
                <a:gd name="T111" fmla="*/ 5 h 317"/>
                <a:gd name="T112" fmla="*/ 1 w 94"/>
                <a:gd name="T113" fmla="*/ 5 h 3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"/>
                <a:gd name="T172" fmla="*/ 0 h 317"/>
                <a:gd name="T173" fmla="*/ 94 w 94"/>
                <a:gd name="T174" fmla="*/ 317 h 3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" h="317">
                  <a:moveTo>
                    <a:pt x="0" y="0"/>
                  </a:moveTo>
                  <a:lnTo>
                    <a:pt x="3" y="4"/>
                  </a:lnTo>
                  <a:lnTo>
                    <a:pt x="4" y="7"/>
                  </a:lnTo>
                  <a:lnTo>
                    <a:pt x="5" y="9"/>
                  </a:lnTo>
                  <a:lnTo>
                    <a:pt x="7" y="13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12" y="20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5" y="27"/>
                  </a:lnTo>
                  <a:lnTo>
                    <a:pt x="16" y="28"/>
                  </a:lnTo>
                  <a:lnTo>
                    <a:pt x="17" y="31"/>
                  </a:lnTo>
                  <a:lnTo>
                    <a:pt x="17" y="32"/>
                  </a:lnTo>
                  <a:lnTo>
                    <a:pt x="19" y="33"/>
                  </a:lnTo>
                  <a:lnTo>
                    <a:pt x="20" y="35"/>
                  </a:lnTo>
                  <a:lnTo>
                    <a:pt x="20" y="36"/>
                  </a:lnTo>
                  <a:lnTo>
                    <a:pt x="21" y="37"/>
                  </a:lnTo>
                  <a:lnTo>
                    <a:pt x="21" y="39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4" y="44"/>
                  </a:lnTo>
                  <a:lnTo>
                    <a:pt x="24" y="45"/>
                  </a:lnTo>
                  <a:lnTo>
                    <a:pt x="25" y="47"/>
                  </a:lnTo>
                  <a:lnTo>
                    <a:pt x="25" y="4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7"/>
                  </a:lnTo>
                  <a:lnTo>
                    <a:pt x="31" y="58"/>
                  </a:lnTo>
                  <a:lnTo>
                    <a:pt x="31" y="60"/>
                  </a:lnTo>
                  <a:lnTo>
                    <a:pt x="32" y="62"/>
                  </a:lnTo>
                  <a:lnTo>
                    <a:pt x="32" y="64"/>
                  </a:lnTo>
                  <a:lnTo>
                    <a:pt x="33" y="65"/>
                  </a:lnTo>
                  <a:lnTo>
                    <a:pt x="33" y="66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6" y="72"/>
                  </a:lnTo>
                  <a:lnTo>
                    <a:pt x="36" y="73"/>
                  </a:lnTo>
                  <a:lnTo>
                    <a:pt x="37" y="74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9" y="78"/>
                  </a:lnTo>
                  <a:lnTo>
                    <a:pt x="39" y="80"/>
                  </a:lnTo>
                  <a:lnTo>
                    <a:pt x="40" y="81"/>
                  </a:lnTo>
                  <a:lnTo>
                    <a:pt x="40" y="82"/>
                  </a:lnTo>
                  <a:lnTo>
                    <a:pt x="41" y="84"/>
                  </a:lnTo>
                  <a:lnTo>
                    <a:pt x="41" y="85"/>
                  </a:lnTo>
                  <a:lnTo>
                    <a:pt x="41" y="86"/>
                  </a:lnTo>
                  <a:lnTo>
                    <a:pt x="42" y="88"/>
                  </a:lnTo>
                  <a:lnTo>
                    <a:pt x="42" y="89"/>
                  </a:lnTo>
                  <a:lnTo>
                    <a:pt x="42" y="90"/>
                  </a:lnTo>
                  <a:lnTo>
                    <a:pt x="44" y="93"/>
                  </a:lnTo>
                  <a:lnTo>
                    <a:pt x="44" y="94"/>
                  </a:lnTo>
                  <a:lnTo>
                    <a:pt x="45" y="96"/>
                  </a:lnTo>
                  <a:lnTo>
                    <a:pt x="45" y="98"/>
                  </a:lnTo>
                  <a:lnTo>
                    <a:pt x="46" y="100"/>
                  </a:lnTo>
                  <a:lnTo>
                    <a:pt x="48" y="102"/>
                  </a:lnTo>
                  <a:lnTo>
                    <a:pt x="48" y="105"/>
                  </a:lnTo>
                  <a:lnTo>
                    <a:pt x="49" y="106"/>
                  </a:lnTo>
                  <a:lnTo>
                    <a:pt x="49" y="109"/>
                  </a:lnTo>
                  <a:lnTo>
                    <a:pt x="50" y="110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6"/>
                  </a:lnTo>
                  <a:lnTo>
                    <a:pt x="53" y="117"/>
                  </a:lnTo>
                  <a:lnTo>
                    <a:pt x="53" y="118"/>
                  </a:lnTo>
                  <a:lnTo>
                    <a:pt x="54" y="120"/>
                  </a:lnTo>
                  <a:lnTo>
                    <a:pt x="54" y="121"/>
                  </a:lnTo>
                  <a:lnTo>
                    <a:pt x="54" y="122"/>
                  </a:lnTo>
                  <a:lnTo>
                    <a:pt x="56" y="122"/>
                  </a:lnTo>
                  <a:lnTo>
                    <a:pt x="56" y="124"/>
                  </a:lnTo>
                  <a:lnTo>
                    <a:pt x="56" y="125"/>
                  </a:lnTo>
                  <a:lnTo>
                    <a:pt x="57" y="126"/>
                  </a:lnTo>
                  <a:lnTo>
                    <a:pt x="57" y="128"/>
                  </a:lnTo>
                  <a:lnTo>
                    <a:pt x="57" y="129"/>
                  </a:lnTo>
                  <a:lnTo>
                    <a:pt x="57" y="130"/>
                  </a:lnTo>
                  <a:lnTo>
                    <a:pt x="58" y="131"/>
                  </a:lnTo>
                  <a:lnTo>
                    <a:pt x="58" y="133"/>
                  </a:lnTo>
                  <a:lnTo>
                    <a:pt x="60" y="134"/>
                  </a:lnTo>
                  <a:lnTo>
                    <a:pt x="60" y="135"/>
                  </a:lnTo>
                  <a:lnTo>
                    <a:pt x="60" y="137"/>
                  </a:lnTo>
                  <a:lnTo>
                    <a:pt x="61" y="139"/>
                  </a:lnTo>
                  <a:lnTo>
                    <a:pt x="61" y="141"/>
                  </a:lnTo>
                  <a:lnTo>
                    <a:pt x="61" y="142"/>
                  </a:lnTo>
                  <a:lnTo>
                    <a:pt x="62" y="143"/>
                  </a:lnTo>
                  <a:lnTo>
                    <a:pt x="62" y="146"/>
                  </a:lnTo>
                  <a:lnTo>
                    <a:pt x="64" y="147"/>
                  </a:lnTo>
                  <a:lnTo>
                    <a:pt x="64" y="150"/>
                  </a:lnTo>
                  <a:lnTo>
                    <a:pt x="65" y="153"/>
                  </a:lnTo>
                  <a:lnTo>
                    <a:pt x="65" y="154"/>
                  </a:lnTo>
                  <a:lnTo>
                    <a:pt x="66" y="157"/>
                  </a:lnTo>
                  <a:lnTo>
                    <a:pt x="66" y="158"/>
                  </a:lnTo>
                  <a:lnTo>
                    <a:pt x="68" y="159"/>
                  </a:lnTo>
                  <a:lnTo>
                    <a:pt x="68" y="162"/>
                  </a:lnTo>
                  <a:lnTo>
                    <a:pt x="68" y="163"/>
                  </a:lnTo>
                  <a:lnTo>
                    <a:pt x="69" y="165"/>
                  </a:lnTo>
                  <a:lnTo>
                    <a:pt x="69" y="166"/>
                  </a:lnTo>
                  <a:lnTo>
                    <a:pt x="69" y="167"/>
                  </a:lnTo>
                  <a:lnTo>
                    <a:pt x="70" y="169"/>
                  </a:lnTo>
                  <a:lnTo>
                    <a:pt x="70" y="170"/>
                  </a:lnTo>
                  <a:lnTo>
                    <a:pt x="70" y="171"/>
                  </a:lnTo>
                  <a:lnTo>
                    <a:pt x="70" y="173"/>
                  </a:lnTo>
                  <a:lnTo>
                    <a:pt x="72" y="173"/>
                  </a:lnTo>
                  <a:lnTo>
                    <a:pt x="72" y="174"/>
                  </a:lnTo>
                  <a:lnTo>
                    <a:pt x="72" y="175"/>
                  </a:lnTo>
                  <a:lnTo>
                    <a:pt x="72" y="177"/>
                  </a:lnTo>
                  <a:lnTo>
                    <a:pt x="73" y="178"/>
                  </a:lnTo>
                  <a:lnTo>
                    <a:pt x="73" y="179"/>
                  </a:lnTo>
                  <a:lnTo>
                    <a:pt x="73" y="181"/>
                  </a:lnTo>
                  <a:lnTo>
                    <a:pt x="74" y="182"/>
                  </a:lnTo>
                  <a:lnTo>
                    <a:pt x="74" y="183"/>
                  </a:lnTo>
                  <a:lnTo>
                    <a:pt x="74" y="185"/>
                  </a:lnTo>
                  <a:lnTo>
                    <a:pt x="76" y="186"/>
                  </a:lnTo>
                  <a:lnTo>
                    <a:pt x="76" y="187"/>
                  </a:lnTo>
                  <a:lnTo>
                    <a:pt x="76" y="189"/>
                  </a:lnTo>
                  <a:lnTo>
                    <a:pt x="77" y="190"/>
                  </a:lnTo>
                  <a:lnTo>
                    <a:pt x="77" y="193"/>
                  </a:lnTo>
                  <a:lnTo>
                    <a:pt x="78" y="194"/>
                  </a:lnTo>
                  <a:lnTo>
                    <a:pt x="78" y="197"/>
                  </a:lnTo>
                  <a:lnTo>
                    <a:pt x="78" y="198"/>
                  </a:lnTo>
                  <a:lnTo>
                    <a:pt x="80" y="201"/>
                  </a:lnTo>
                  <a:lnTo>
                    <a:pt x="80" y="203"/>
                  </a:lnTo>
                  <a:lnTo>
                    <a:pt x="81" y="205"/>
                  </a:lnTo>
                  <a:lnTo>
                    <a:pt x="81" y="206"/>
                  </a:lnTo>
                  <a:lnTo>
                    <a:pt x="82" y="208"/>
                  </a:lnTo>
                  <a:lnTo>
                    <a:pt x="82" y="210"/>
                  </a:lnTo>
                  <a:lnTo>
                    <a:pt x="82" y="211"/>
                  </a:lnTo>
                  <a:lnTo>
                    <a:pt x="84" y="212"/>
                  </a:lnTo>
                  <a:lnTo>
                    <a:pt x="84" y="214"/>
                  </a:lnTo>
                  <a:lnTo>
                    <a:pt x="84" y="215"/>
                  </a:lnTo>
                  <a:lnTo>
                    <a:pt x="85" y="216"/>
                  </a:lnTo>
                  <a:lnTo>
                    <a:pt x="85" y="218"/>
                  </a:lnTo>
                  <a:lnTo>
                    <a:pt x="85" y="219"/>
                  </a:lnTo>
                  <a:lnTo>
                    <a:pt x="85" y="220"/>
                  </a:lnTo>
                  <a:lnTo>
                    <a:pt x="86" y="222"/>
                  </a:lnTo>
                  <a:lnTo>
                    <a:pt x="86" y="223"/>
                  </a:lnTo>
                  <a:lnTo>
                    <a:pt x="86" y="224"/>
                  </a:lnTo>
                  <a:lnTo>
                    <a:pt x="86" y="226"/>
                  </a:lnTo>
                  <a:lnTo>
                    <a:pt x="86" y="227"/>
                  </a:lnTo>
                  <a:lnTo>
                    <a:pt x="86" y="228"/>
                  </a:lnTo>
                  <a:lnTo>
                    <a:pt x="86" y="230"/>
                  </a:lnTo>
                  <a:lnTo>
                    <a:pt x="88" y="231"/>
                  </a:lnTo>
                  <a:lnTo>
                    <a:pt x="88" y="232"/>
                  </a:lnTo>
                  <a:lnTo>
                    <a:pt x="88" y="234"/>
                  </a:lnTo>
                  <a:lnTo>
                    <a:pt x="88" y="235"/>
                  </a:lnTo>
                  <a:lnTo>
                    <a:pt x="88" y="236"/>
                  </a:lnTo>
                  <a:lnTo>
                    <a:pt x="88" y="238"/>
                  </a:lnTo>
                  <a:lnTo>
                    <a:pt x="88" y="239"/>
                  </a:lnTo>
                  <a:lnTo>
                    <a:pt x="88" y="242"/>
                  </a:lnTo>
                  <a:lnTo>
                    <a:pt x="88" y="243"/>
                  </a:lnTo>
                  <a:lnTo>
                    <a:pt x="88" y="246"/>
                  </a:lnTo>
                  <a:lnTo>
                    <a:pt x="89" y="247"/>
                  </a:lnTo>
                  <a:lnTo>
                    <a:pt x="89" y="248"/>
                  </a:lnTo>
                  <a:lnTo>
                    <a:pt x="89" y="250"/>
                  </a:lnTo>
                  <a:lnTo>
                    <a:pt x="89" y="251"/>
                  </a:lnTo>
                  <a:lnTo>
                    <a:pt x="89" y="252"/>
                  </a:lnTo>
                  <a:lnTo>
                    <a:pt x="89" y="254"/>
                  </a:lnTo>
                  <a:lnTo>
                    <a:pt x="89" y="255"/>
                  </a:lnTo>
                  <a:lnTo>
                    <a:pt x="89" y="256"/>
                  </a:lnTo>
                  <a:lnTo>
                    <a:pt x="89" y="258"/>
                  </a:lnTo>
                  <a:lnTo>
                    <a:pt x="89" y="259"/>
                  </a:lnTo>
                  <a:lnTo>
                    <a:pt x="89" y="260"/>
                  </a:lnTo>
                  <a:lnTo>
                    <a:pt x="90" y="260"/>
                  </a:lnTo>
                  <a:lnTo>
                    <a:pt x="90" y="262"/>
                  </a:lnTo>
                  <a:lnTo>
                    <a:pt x="90" y="263"/>
                  </a:lnTo>
                  <a:lnTo>
                    <a:pt x="90" y="264"/>
                  </a:lnTo>
                  <a:lnTo>
                    <a:pt x="90" y="266"/>
                  </a:lnTo>
                  <a:lnTo>
                    <a:pt x="90" y="267"/>
                  </a:lnTo>
                  <a:lnTo>
                    <a:pt x="90" y="268"/>
                  </a:lnTo>
                  <a:lnTo>
                    <a:pt x="90" y="270"/>
                  </a:lnTo>
                  <a:lnTo>
                    <a:pt x="92" y="270"/>
                  </a:lnTo>
                  <a:lnTo>
                    <a:pt x="92" y="271"/>
                  </a:lnTo>
                  <a:lnTo>
                    <a:pt x="92" y="272"/>
                  </a:lnTo>
                  <a:lnTo>
                    <a:pt x="92" y="274"/>
                  </a:lnTo>
                  <a:lnTo>
                    <a:pt x="92" y="275"/>
                  </a:lnTo>
                  <a:lnTo>
                    <a:pt x="92" y="276"/>
                  </a:lnTo>
                  <a:lnTo>
                    <a:pt x="93" y="278"/>
                  </a:lnTo>
                  <a:lnTo>
                    <a:pt x="93" y="279"/>
                  </a:lnTo>
                  <a:lnTo>
                    <a:pt x="93" y="280"/>
                  </a:lnTo>
                  <a:lnTo>
                    <a:pt x="93" y="281"/>
                  </a:lnTo>
                  <a:lnTo>
                    <a:pt x="93" y="283"/>
                  </a:lnTo>
                  <a:lnTo>
                    <a:pt x="94" y="284"/>
                  </a:lnTo>
                  <a:lnTo>
                    <a:pt x="94" y="285"/>
                  </a:lnTo>
                  <a:lnTo>
                    <a:pt x="94" y="287"/>
                  </a:lnTo>
                  <a:lnTo>
                    <a:pt x="94" y="288"/>
                  </a:lnTo>
                  <a:lnTo>
                    <a:pt x="94" y="289"/>
                  </a:lnTo>
                  <a:lnTo>
                    <a:pt x="94" y="291"/>
                  </a:lnTo>
                  <a:lnTo>
                    <a:pt x="94" y="292"/>
                  </a:lnTo>
                  <a:lnTo>
                    <a:pt x="94" y="293"/>
                  </a:lnTo>
                  <a:lnTo>
                    <a:pt x="94" y="295"/>
                  </a:lnTo>
                  <a:lnTo>
                    <a:pt x="94" y="296"/>
                  </a:lnTo>
                  <a:lnTo>
                    <a:pt x="94" y="297"/>
                  </a:lnTo>
                  <a:lnTo>
                    <a:pt x="94" y="299"/>
                  </a:lnTo>
                  <a:lnTo>
                    <a:pt x="94" y="300"/>
                  </a:lnTo>
                  <a:lnTo>
                    <a:pt x="94" y="303"/>
                  </a:lnTo>
                  <a:lnTo>
                    <a:pt x="94" y="304"/>
                  </a:lnTo>
                  <a:lnTo>
                    <a:pt x="94" y="305"/>
                  </a:lnTo>
                  <a:lnTo>
                    <a:pt x="93" y="308"/>
                  </a:lnTo>
                  <a:lnTo>
                    <a:pt x="93" y="309"/>
                  </a:lnTo>
                  <a:lnTo>
                    <a:pt x="93" y="312"/>
                  </a:lnTo>
                  <a:lnTo>
                    <a:pt x="93" y="315"/>
                  </a:lnTo>
                  <a:lnTo>
                    <a:pt x="93" y="317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48" name="Freeform 87"/>
            <p:cNvSpPr>
              <a:spLocks/>
            </p:cNvSpPr>
            <p:nvPr/>
          </p:nvSpPr>
          <p:spPr bwMode="auto">
            <a:xfrm>
              <a:off x="703" y="2618"/>
              <a:ext cx="47" cy="159"/>
            </a:xfrm>
            <a:custGeom>
              <a:avLst/>
              <a:gdLst>
                <a:gd name="T0" fmla="*/ 1 w 94"/>
                <a:gd name="T1" fmla="*/ 5 h 317"/>
                <a:gd name="T2" fmla="*/ 1 w 94"/>
                <a:gd name="T3" fmla="*/ 5 h 317"/>
                <a:gd name="T4" fmla="*/ 1 w 94"/>
                <a:gd name="T5" fmla="*/ 5 h 317"/>
                <a:gd name="T6" fmla="*/ 1 w 94"/>
                <a:gd name="T7" fmla="*/ 5 h 317"/>
                <a:gd name="T8" fmla="*/ 1 w 94"/>
                <a:gd name="T9" fmla="*/ 5 h 317"/>
                <a:gd name="T10" fmla="*/ 1 w 94"/>
                <a:gd name="T11" fmla="*/ 5 h 317"/>
                <a:gd name="T12" fmla="*/ 1 w 94"/>
                <a:gd name="T13" fmla="*/ 5 h 317"/>
                <a:gd name="T14" fmla="*/ 1 w 94"/>
                <a:gd name="T15" fmla="*/ 5 h 317"/>
                <a:gd name="T16" fmla="*/ 1 w 94"/>
                <a:gd name="T17" fmla="*/ 4 h 317"/>
                <a:gd name="T18" fmla="*/ 1 w 94"/>
                <a:gd name="T19" fmla="*/ 4 h 317"/>
                <a:gd name="T20" fmla="*/ 1 w 94"/>
                <a:gd name="T21" fmla="*/ 4 h 317"/>
                <a:gd name="T22" fmla="*/ 1 w 94"/>
                <a:gd name="T23" fmla="*/ 4 h 317"/>
                <a:gd name="T24" fmla="*/ 1 w 94"/>
                <a:gd name="T25" fmla="*/ 4 h 317"/>
                <a:gd name="T26" fmla="*/ 1 w 94"/>
                <a:gd name="T27" fmla="*/ 4 h 317"/>
                <a:gd name="T28" fmla="*/ 1 w 94"/>
                <a:gd name="T29" fmla="*/ 4 h 317"/>
                <a:gd name="T30" fmla="*/ 1 w 94"/>
                <a:gd name="T31" fmla="*/ 4 h 317"/>
                <a:gd name="T32" fmla="*/ 1 w 94"/>
                <a:gd name="T33" fmla="*/ 4 h 317"/>
                <a:gd name="T34" fmla="*/ 1 w 94"/>
                <a:gd name="T35" fmla="*/ 4 h 317"/>
                <a:gd name="T36" fmla="*/ 1 w 94"/>
                <a:gd name="T37" fmla="*/ 4 h 317"/>
                <a:gd name="T38" fmla="*/ 1 w 94"/>
                <a:gd name="T39" fmla="*/ 4 h 317"/>
                <a:gd name="T40" fmla="*/ 1 w 94"/>
                <a:gd name="T41" fmla="*/ 3 h 317"/>
                <a:gd name="T42" fmla="*/ 1 w 94"/>
                <a:gd name="T43" fmla="*/ 3 h 317"/>
                <a:gd name="T44" fmla="*/ 1 w 94"/>
                <a:gd name="T45" fmla="*/ 3 h 317"/>
                <a:gd name="T46" fmla="*/ 1 w 94"/>
                <a:gd name="T47" fmla="*/ 3 h 317"/>
                <a:gd name="T48" fmla="*/ 1 w 94"/>
                <a:gd name="T49" fmla="*/ 3 h 317"/>
                <a:gd name="T50" fmla="*/ 1 w 94"/>
                <a:gd name="T51" fmla="*/ 3 h 317"/>
                <a:gd name="T52" fmla="*/ 1 w 94"/>
                <a:gd name="T53" fmla="*/ 3 h 317"/>
                <a:gd name="T54" fmla="*/ 1 w 94"/>
                <a:gd name="T55" fmla="*/ 3 h 317"/>
                <a:gd name="T56" fmla="*/ 1 w 94"/>
                <a:gd name="T57" fmla="*/ 3 h 317"/>
                <a:gd name="T58" fmla="*/ 1 w 94"/>
                <a:gd name="T59" fmla="*/ 3 h 317"/>
                <a:gd name="T60" fmla="*/ 1 w 94"/>
                <a:gd name="T61" fmla="*/ 3 h 317"/>
                <a:gd name="T62" fmla="*/ 1 w 94"/>
                <a:gd name="T63" fmla="*/ 2 h 317"/>
                <a:gd name="T64" fmla="*/ 1 w 94"/>
                <a:gd name="T65" fmla="*/ 2 h 317"/>
                <a:gd name="T66" fmla="*/ 1 w 94"/>
                <a:gd name="T67" fmla="*/ 2 h 317"/>
                <a:gd name="T68" fmla="*/ 1 w 94"/>
                <a:gd name="T69" fmla="*/ 2 h 317"/>
                <a:gd name="T70" fmla="*/ 1 w 94"/>
                <a:gd name="T71" fmla="*/ 2 h 317"/>
                <a:gd name="T72" fmla="*/ 1 w 94"/>
                <a:gd name="T73" fmla="*/ 2 h 317"/>
                <a:gd name="T74" fmla="*/ 1 w 94"/>
                <a:gd name="T75" fmla="*/ 2 h 317"/>
                <a:gd name="T76" fmla="*/ 1 w 94"/>
                <a:gd name="T77" fmla="*/ 2 h 317"/>
                <a:gd name="T78" fmla="*/ 1 w 94"/>
                <a:gd name="T79" fmla="*/ 2 h 317"/>
                <a:gd name="T80" fmla="*/ 1 w 94"/>
                <a:gd name="T81" fmla="*/ 2 h 317"/>
                <a:gd name="T82" fmla="*/ 1 w 94"/>
                <a:gd name="T83" fmla="*/ 2 h 317"/>
                <a:gd name="T84" fmla="*/ 1 w 94"/>
                <a:gd name="T85" fmla="*/ 2 h 317"/>
                <a:gd name="T86" fmla="*/ 1 w 94"/>
                <a:gd name="T87" fmla="*/ 1 h 317"/>
                <a:gd name="T88" fmla="*/ 1 w 94"/>
                <a:gd name="T89" fmla="*/ 1 h 317"/>
                <a:gd name="T90" fmla="*/ 1 w 94"/>
                <a:gd name="T91" fmla="*/ 1 h 317"/>
                <a:gd name="T92" fmla="*/ 1 w 94"/>
                <a:gd name="T93" fmla="*/ 1 h 317"/>
                <a:gd name="T94" fmla="*/ 1 w 94"/>
                <a:gd name="T95" fmla="*/ 1 h 317"/>
                <a:gd name="T96" fmla="*/ 1 w 94"/>
                <a:gd name="T97" fmla="*/ 1 h 317"/>
                <a:gd name="T98" fmla="*/ 1 w 94"/>
                <a:gd name="T99" fmla="*/ 1 h 317"/>
                <a:gd name="T100" fmla="*/ 1 w 94"/>
                <a:gd name="T101" fmla="*/ 1 h 317"/>
                <a:gd name="T102" fmla="*/ 1 w 94"/>
                <a:gd name="T103" fmla="*/ 1 h 317"/>
                <a:gd name="T104" fmla="*/ 1 w 94"/>
                <a:gd name="T105" fmla="*/ 1 h 317"/>
                <a:gd name="T106" fmla="*/ 1 w 94"/>
                <a:gd name="T107" fmla="*/ 1 h 317"/>
                <a:gd name="T108" fmla="*/ 1 w 94"/>
                <a:gd name="T109" fmla="*/ 1 h 317"/>
                <a:gd name="T110" fmla="*/ 1 w 94"/>
                <a:gd name="T111" fmla="*/ 1 h 317"/>
                <a:gd name="T112" fmla="*/ 1 w 94"/>
                <a:gd name="T113" fmla="*/ 1 h 3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"/>
                <a:gd name="T172" fmla="*/ 0 h 317"/>
                <a:gd name="T173" fmla="*/ 94 w 94"/>
                <a:gd name="T174" fmla="*/ 317 h 3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" h="317">
                  <a:moveTo>
                    <a:pt x="0" y="317"/>
                  </a:moveTo>
                  <a:lnTo>
                    <a:pt x="3" y="314"/>
                  </a:lnTo>
                  <a:lnTo>
                    <a:pt x="4" y="310"/>
                  </a:lnTo>
                  <a:lnTo>
                    <a:pt x="5" y="308"/>
                  </a:lnTo>
                  <a:lnTo>
                    <a:pt x="7" y="305"/>
                  </a:lnTo>
                  <a:lnTo>
                    <a:pt x="9" y="302"/>
                  </a:lnTo>
                  <a:lnTo>
                    <a:pt x="11" y="300"/>
                  </a:lnTo>
                  <a:lnTo>
                    <a:pt x="12" y="297"/>
                  </a:lnTo>
                  <a:lnTo>
                    <a:pt x="13" y="294"/>
                  </a:lnTo>
                  <a:lnTo>
                    <a:pt x="13" y="293"/>
                  </a:lnTo>
                  <a:lnTo>
                    <a:pt x="15" y="290"/>
                  </a:lnTo>
                  <a:lnTo>
                    <a:pt x="16" y="289"/>
                  </a:lnTo>
                  <a:lnTo>
                    <a:pt x="17" y="288"/>
                  </a:lnTo>
                  <a:lnTo>
                    <a:pt x="17" y="286"/>
                  </a:lnTo>
                  <a:lnTo>
                    <a:pt x="19" y="284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21" y="280"/>
                  </a:lnTo>
                  <a:lnTo>
                    <a:pt x="21" y="278"/>
                  </a:lnTo>
                  <a:lnTo>
                    <a:pt x="23" y="277"/>
                  </a:lnTo>
                  <a:lnTo>
                    <a:pt x="23" y="276"/>
                  </a:lnTo>
                  <a:lnTo>
                    <a:pt x="23" y="274"/>
                  </a:lnTo>
                  <a:lnTo>
                    <a:pt x="24" y="274"/>
                  </a:lnTo>
                  <a:lnTo>
                    <a:pt x="24" y="273"/>
                  </a:lnTo>
                  <a:lnTo>
                    <a:pt x="25" y="272"/>
                  </a:lnTo>
                  <a:lnTo>
                    <a:pt x="25" y="270"/>
                  </a:lnTo>
                  <a:lnTo>
                    <a:pt x="27" y="269"/>
                  </a:lnTo>
                  <a:lnTo>
                    <a:pt x="27" y="268"/>
                  </a:lnTo>
                  <a:lnTo>
                    <a:pt x="28" y="266"/>
                  </a:lnTo>
                  <a:lnTo>
                    <a:pt x="28" y="264"/>
                  </a:lnTo>
                  <a:lnTo>
                    <a:pt x="29" y="263"/>
                  </a:lnTo>
                  <a:lnTo>
                    <a:pt x="29" y="261"/>
                  </a:lnTo>
                  <a:lnTo>
                    <a:pt x="31" y="259"/>
                  </a:lnTo>
                  <a:lnTo>
                    <a:pt x="31" y="257"/>
                  </a:lnTo>
                  <a:lnTo>
                    <a:pt x="32" y="256"/>
                  </a:lnTo>
                  <a:lnTo>
                    <a:pt x="32" y="255"/>
                  </a:lnTo>
                  <a:lnTo>
                    <a:pt x="33" y="253"/>
                  </a:lnTo>
                  <a:lnTo>
                    <a:pt x="33" y="251"/>
                  </a:lnTo>
                  <a:lnTo>
                    <a:pt x="35" y="249"/>
                  </a:lnTo>
                  <a:lnTo>
                    <a:pt x="35" y="248"/>
                  </a:lnTo>
                  <a:lnTo>
                    <a:pt x="36" y="247"/>
                  </a:lnTo>
                  <a:lnTo>
                    <a:pt x="36" y="245"/>
                  </a:lnTo>
                  <a:lnTo>
                    <a:pt x="36" y="244"/>
                  </a:lnTo>
                  <a:lnTo>
                    <a:pt x="37" y="243"/>
                  </a:lnTo>
                  <a:lnTo>
                    <a:pt x="37" y="241"/>
                  </a:lnTo>
                  <a:lnTo>
                    <a:pt x="39" y="240"/>
                  </a:lnTo>
                  <a:lnTo>
                    <a:pt x="39" y="239"/>
                  </a:lnTo>
                  <a:lnTo>
                    <a:pt x="39" y="237"/>
                  </a:lnTo>
                  <a:lnTo>
                    <a:pt x="40" y="237"/>
                  </a:lnTo>
                  <a:lnTo>
                    <a:pt x="40" y="236"/>
                  </a:lnTo>
                  <a:lnTo>
                    <a:pt x="40" y="235"/>
                  </a:lnTo>
                  <a:lnTo>
                    <a:pt x="41" y="233"/>
                  </a:lnTo>
                  <a:lnTo>
                    <a:pt x="41" y="232"/>
                  </a:lnTo>
                  <a:lnTo>
                    <a:pt x="41" y="231"/>
                  </a:lnTo>
                  <a:lnTo>
                    <a:pt x="42" y="229"/>
                  </a:lnTo>
                  <a:lnTo>
                    <a:pt x="42" y="228"/>
                  </a:lnTo>
                  <a:lnTo>
                    <a:pt x="42" y="227"/>
                  </a:lnTo>
                  <a:lnTo>
                    <a:pt x="44" y="225"/>
                  </a:lnTo>
                  <a:lnTo>
                    <a:pt x="44" y="223"/>
                  </a:lnTo>
                  <a:lnTo>
                    <a:pt x="45" y="221"/>
                  </a:lnTo>
                  <a:lnTo>
                    <a:pt x="45" y="220"/>
                  </a:lnTo>
                  <a:lnTo>
                    <a:pt x="46" y="217"/>
                  </a:lnTo>
                  <a:lnTo>
                    <a:pt x="48" y="215"/>
                  </a:lnTo>
                  <a:lnTo>
                    <a:pt x="48" y="213"/>
                  </a:lnTo>
                  <a:lnTo>
                    <a:pt x="49" y="211"/>
                  </a:lnTo>
                  <a:lnTo>
                    <a:pt x="49" y="209"/>
                  </a:lnTo>
                  <a:lnTo>
                    <a:pt x="50" y="207"/>
                  </a:lnTo>
                  <a:lnTo>
                    <a:pt x="52" y="205"/>
                  </a:lnTo>
                  <a:lnTo>
                    <a:pt x="52" y="204"/>
                  </a:lnTo>
                  <a:lnTo>
                    <a:pt x="52" y="203"/>
                  </a:lnTo>
                  <a:lnTo>
                    <a:pt x="53" y="201"/>
                  </a:lnTo>
                  <a:lnTo>
                    <a:pt x="53" y="200"/>
                  </a:lnTo>
                  <a:lnTo>
                    <a:pt x="54" y="199"/>
                  </a:lnTo>
                  <a:lnTo>
                    <a:pt x="54" y="197"/>
                  </a:lnTo>
                  <a:lnTo>
                    <a:pt x="54" y="196"/>
                  </a:lnTo>
                  <a:lnTo>
                    <a:pt x="56" y="195"/>
                  </a:lnTo>
                  <a:lnTo>
                    <a:pt x="56" y="193"/>
                  </a:lnTo>
                  <a:lnTo>
                    <a:pt x="56" y="192"/>
                  </a:lnTo>
                  <a:lnTo>
                    <a:pt x="57" y="191"/>
                  </a:lnTo>
                  <a:lnTo>
                    <a:pt x="57" y="190"/>
                  </a:lnTo>
                  <a:lnTo>
                    <a:pt x="57" y="188"/>
                  </a:lnTo>
                  <a:lnTo>
                    <a:pt x="58" y="187"/>
                  </a:lnTo>
                  <a:lnTo>
                    <a:pt x="58" y="186"/>
                  </a:lnTo>
                  <a:lnTo>
                    <a:pt x="58" y="184"/>
                  </a:lnTo>
                  <a:lnTo>
                    <a:pt x="60" y="183"/>
                  </a:lnTo>
                  <a:lnTo>
                    <a:pt x="60" y="182"/>
                  </a:lnTo>
                  <a:lnTo>
                    <a:pt x="60" y="180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5"/>
                  </a:lnTo>
                  <a:lnTo>
                    <a:pt x="62" y="174"/>
                  </a:lnTo>
                  <a:lnTo>
                    <a:pt x="62" y="171"/>
                  </a:lnTo>
                  <a:lnTo>
                    <a:pt x="64" y="170"/>
                  </a:lnTo>
                  <a:lnTo>
                    <a:pt x="64" y="167"/>
                  </a:lnTo>
                  <a:lnTo>
                    <a:pt x="65" y="164"/>
                  </a:lnTo>
                  <a:lnTo>
                    <a:pt x="65" y="163"/>
                  </a:lnTo>
                  <a:lnTo>
                    <a:pt x="66" y="160"/>
                  </a:lnTo>
                  <a:lnTo>
                    <a:pt x="66" y="159"/>
                  </a:lnTo>
                  <a:lnTo>
                    <a:pt x="68" y="158"/>
                  </a:lnTo>
                  <a:lnTo>
                    <a:pt x="68" y="156"/>
                  </a:lnTo>
                  <a:lnTo>
                    <a:pt x="68" y="154"/>
                  </a:lnTo>
                  <a:lnTo>
                    <a:pt x="69" y="152"/>
                  </a:lnTo>
                  <a:lnTo>
                    <a:pt x="69" y="151"/>
                  </a:lnTo>
                  <a:lnTo>
                    <a:pt x="69" y="150"/>
                  </a:lnTo>
                  <a:lnTo>
                    <a:pt x="70" y="148"/>
                  </a:lnTo>
                  <a:lnTo>
                    <a:pt x="70" y="147"/>
                  </a:lnTo>
                  <a:lnTo>
                    <a:pt x="70" y="146"/>
                  </a:lnTo>
                  <a:lnTo>
                    <a:pt x="72" y="144"/>
                  </a:lnTo>
                  <a:lnTo>
                    <a:pt x="72" y="143"/>
                  </a:lnTo>
                  <a:lnTo>
                    <a:pt x="72" y="142"/>
                  </a:lnTo>
                  <a:lnTo>
                    <a:pt x="72" y="140"/>
                  </a:lnTo>
                  <a:lnTo>
                    <a:pt x="73" y="139"/>
                  </a:lnTo>
                  <a:lnTo>
                    <a:pt x="73" y="138"/>
                  </a:lnTo>
                  <a:lnTo>
                    <a:pt x="74" y="136"/>
                  </a:lnTo>
                  <a:lnTo>
                    <a:pt x="74" y="135"/>
                  </a:lnTo>
                  <a:lnTo>
                    <a:pt x="74" y="134"/>
                  </a:lnTo>
                  <a:lnTo>
                    <a:pt x="76" y="132"/>
                  </a:lnTo>
                  <a:lnTo>
                    <a:pt x="76" y="130"/>
                  </a:lnTo>
                  <a:lnTo>
                    <a:pt x="76" y="128"/>
                  </a:lnTo>
                  <a:lnTo>
                    <a:pt x="77" y="127"/>
                  </a:lnTo>
                  <a:lnTo>
                    <a:pt x="77" y="126"/>
                  </a:lnTo>
                  <a:lnTo>
                    <a:pt x="78" y="123"/>
                  </a:lnTo>
                  <a:lnTo>
                    <a:pt x="78" y="122"/>
                  </a:lnTo>
                  <a:lnTo>
                    <a:pt x="78" y="119"/>
                  </a:lnTo>
                  <a:lnTo>
                    <a:pt x="80" y="116"/>
                  </a:lnTo>
                  <a:lnTo>
                    <a:pt x="80" y="115"/>
                  </a:lnTo>
                  <a:lnTo>
                    <a:pt x="81" y="113"/>
                  </a:lnTo>
                  <a:lnTo>
                    <a:pt x="81" y="111"/>
                  </a:lnTo>
                  <a:lnTo>
                    <a:pt x="82" y="110"/>
                  </a:lnTo>
                  <a:lnTo>
                    <a:pt x="82" y="107"/>
                  </a:lnTo>
                  <a:lnTo>
                    <a:pt x="82" y="106"/>
                  </a:lnTo>
                  <a:lnTo>
                    <a:pt x="84" y="105"/>
                  </a:lnTo>
                  <a:lnTo>
                    <a:pt x="84" y="103"/>
                  </a:lnTo>
                  <a:lnTo>
                    <a:pt x="84" y="102"/>
                  </a:lnTo>
                  <a:lnTo>
                    <a:pt x="85" y="101"/>
                  </a:lnTo>
                  <a:lnTo>
                    <a:pt x="85" y="99"/>
                  </a:lnTo>
                  <a:lnTo>
                    <a:pt x="85" y="98"/>
                  </a:lnTo>
                  <a:lnTo>
                    <a:pt x="85" y="97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6" y="93"/>
                  </a:lnTo>
                  <a:lnTo>
                    <a:pt x="86" y="91"/>
                  </a:lnTo>
                  <a:lnTo>
                    <a:pt x="86" y="90"/>
                  </a:lnTo>
                  <a:lnTo>
                    <a:pt x="86" y="89"/>
                  </a:lnTo>
                  <a:lnTo>
                    <a:pt x="86" y="87"/>
                  </a:lnTo>
                  <a:lnTo>
                    <a:pt x="88" y="87"/>
                  </a:lnTo>
                  <a:lnTo>
                    <a:pt x="88" y="86"/>
                  </a:lnTo>
                  <a:lnTo>
                    <a:pt x="88" y="85"/>
                  </a:lnTo>
                  <a:lnTo>
                    <a:pt x="88" y="82"/>
                  </a:lnTo>
                  <a:lnTo>
                    <a:pt x="88" y="81"/>
                  </a:lnTo>
                  <a:lnTo>
                    <a:pt x="88" y="79"/>
                  </a:lnTo>
                  <a:lnTo>
                    <a:pt x="88" y="78"/>
                  </a:lnTo>
                  <a:lnTo>
                    <a:pt x="88" y="77"/>
                  </a:lnTo>
                  <a:lnTo>
                    <a:pt x="88" y="74"/>
                  </a:lnTo>
                  <a:lnTo>
                    <a:pt x="88" y="73"/>
                  </a:lnTo>
                  <a:lnTo>
                    <a:pt x="89" y="70"/>
                  </a:lnTo>
                  <a:lnTo>
                    <a:pt x="89" y="69"/>
                  </a:lnTo>
                  <a:lnTo>
                    <a:pt x="89" y="67"/>
                  </a:lnTo>
                  <a:lnTo>
                    <a:pt x="89" y="66"/>
                  </a:lnTo>
                  <a:lnTo>
                    <a:pt x="89" y="65"/>
                  </a:lnTo>
                  <a:lnTo>
                    <a:pt x="89" y="63"/>
                  </a:lnTo>
                  <a:lnTo>
                    <a:pt x="89" y="62"/>
                  </a:lnTo>
                  <a:lnTo>
                    <a:pt x="89" y="61"/>
                  </a:lnTo>
                  <a:lnTo>
                    <a:pt x="89" y="59"/>
                  </a:lnTo>
                  <a:lnTo>
                    <a:pt x="89" y="58"/>
                  </a:lnTo>
                  <a:lnTo>
                    <a:pt x="90" y="57"/>
                  </a:lnTo>
                  <a:lnTo>
                    <a:pt x="90" y="55"/>
                  </a:lnTo>
                  <a:lnTo>
                    <a:pt x="90" y="54"/>
                  </a:lnTo>
                  <a:lnTo>
                    <a:pt x="90" y="53"/>
                  </a:lnTo>
                  <a:lnTo>
                    <a:pt x="90" y="51"/>
                  </a:lnTo>
                  <a:lnTo>
                    <a:pt x="90" y="50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6"/>
                  </a:lnTo>
                  <a:lnTo>
                    <a:pt x="92" y="45"/>
                  </a:lnTo>
                  <a:lnTo>
                    <a:pt x="92" y="43"/>
                  </a:lnTo>
                  <a:lnTo>
                    <a:pt x="92" y="42"/>
                  </a:lnTo>
                  <a:lnTo>
                    <a:pt x="92" y="41"/>
                  </a:lnTo>
                  <a:lnTo>
                    <a:pt x="93" y="40"/>
                  </a:lnTo>
                  <a:lnTo>
                    <a:pt x="93" y="38"/>
                  </a:lnTo>
                  <a:lnTo>
                    <a:pt x="93" y="37"/>
                  </a:lnTo>
                  <a:lnTo>
                    <a:pt x="93" y="36"/>
                  </a:lnTo>
                  <a:lnTo>
                    <a:pt x="93" y="34"/>
                  </a:lnTo>
                  <a:lnTo>
                    <a:pt x="94" y="33"/>
                  </a:lnTo>
                  <a:lnTo>
                    <a:pt x="94" y="32"/>
                  </a:lnTo>
                  <a:lnTo>
                    <a:pt x="94" y="30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6"/>
                  </a:lnTo>
                  <a:lnTo>
                    <a:pt x="94" y="25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4" y="21"/>
                  </a:lnTo>
                  <a:lnTo>
                    <a:pt x="94" y="20"/>
                  </a:lnTo>
                  <a:lnTo>
                    <a:pt x="94" y="18"/>
                  </a:lnTo>
                  <a:lnTo>
                    <a:pt x="94" y="17"/>
                  </a:lnTo>
                  <a:lnTo>
                    <a:pt x="94" y="16"/>
                  </a:lnTo>
                  <a:lnTo>
                    <a:pt x="94" y="13"/>
                  </a:lnTo>
                  <a:lnTo>
                    <a:pt x="94" y="12"/>
                  </a:lnTo>
                  <a:lnTo>
                    <a:pt x="93" y="10"/>
                  </a:lnTo>
                  <a:lnTo>
                    <a:pt x="93" y="8"/>
                  </a:lnTo>
                  <a:lnTo>
                    <a:pt x="93" y="5"/>
                  </a:lnTo>
                  <a:lnTo>
                    <a:pt x="93" y="2"/>
                  </a:lnTo>
                  <a:lnTo>
                    <a:pt x="93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49" name="Freeform 88"/>
            <p:cNvSpPr>
              <a:spLocks/>
            </p:cNvSpPr>
            <p:nvPr/>
          </p:nvSpPr>
          <p:spPr bwMode="auto">
            <a:xfrm>
              <a:off x="1107" y="2591"/>
              <a:ext cx="60" cy="61"/>
            </a:xfrm>
            <a:custGeom>
              <a:avLst/>
              <a:gdLst>
                <a:gd name="T0" fmla="*/ 1 w 120"/>
                <a:gd name="T1" fmla="*/ 0 h 121"/>
                <a:gd name="T2" fmla="*/ 1 w 120"/>
                <a:gd name="T3" fmla="*/ 1 h 121"/>
                <a:gd name="T4" fmla="*/ 1 w 120"/>
                <a:gd name="T5" fmla="*/ 1 h 121"/>
                <a:gd name="T6" fmla="*/ 1 w 120"/>
                <a:gd name="T7" fmla="*/ 1 h 121"/>
                <a:gd name="T8" fmla="*/ 1 w 120"/>
                <a:gd name="T9" fmla="*/ 1 h 121"/>
                <a:gd name="T10" fmla="*/ 1 w 120"/>
                <a:gd name="T11" fmla="*/ 1 h 121"/>
                <a:gd name="T12" fmla="*/ 1 w 120"/>
                <a:gd name="T13" fmla="*/ 1 h 121"/>
                <a:gd name="T14" fmla="*/ 1 w 120"/>
                <a:gd name="T15" fmla="*/ 1 h 121"/>
                <a:gd name="T16" fmla="*/ 1 w 120"/>
                <a:gd name="T17" fmla="*/ 1 h 121"/>
                <a:gd name="T18" fmla="*/ 0 w 120"/>
                <a:gd name="T19" fmla="*/ 1 h 121"/>
                <a:gd name="T20" fmla="*/ 0 w 120"/>
                <a:gd name="T21" fmla="*/ 1 h 121"/>
                <a:gd name="T22" fmla="*/ 0 w 120"/>
                <a:gd name="T23" fmla="*/ 2 h 121"/>
                <a:gd name="T24" fmla="*/ 1 w 120"/>
                <a:gd name="T25" fmla="*/ 2 h 121"/>
                <a:gd name="T26" fmla="*/ 1 w 120"/>
                <a:gd name="T27" fmla="*/ 2 h 121"/>
                <a:gd name="T28" fmla="*/ 1 w 120"/>
                <a:gd name="T29" fmla="*/ 2 h 121"/>
                <a:gd name="T30" fmla="*/ 1 w 120"/>
                <a:gd name="T31" fmla="*/ 2 h 121"/>
                <a:gd name="T32" fmla="*/ 1 w 120"/>
                <a:gd name="T33" fmla="*/ 2 h 121"/>
                <a:gd name="T34" fmla="*/ 1 w 120"/>
                <a:gd name="T35" fmla="*/ 2 h 121"/>
                <a:gd name="T36" fmla="*/ 1 w 120"/>
                <a:gd name="T37" fmla="*/ 2 h 121"/>
                <a:gd name="T38" fmla="*/ 1 w 120"/>
                <a:gd name="T39" fmla="*/ 2 h 121"/>
                <a:gd name="T40" fmla="*/ 1 w 120"/>
                <a:gd name="T41" fmla="*/ 2 h 121"/>
                <a:gd name="T42" fmla="*/ 1 w 120"/>
                <a:gd name="T43" fmla="*/ 2 h 121"/>
                <a:gd name="T44" fmla="*/ 2 w 120"/>
                <a:gd name="T45" fmla="*/ 2 h 121"/>
                <a:gd name="T46" fmla="*/ 2 w 120"/>
                <a:gd name="T47" fmla="*/ 2 h 121"/>
                <a:gd name="T48" fmla="*/ 2 w 120"/>
                <a:gd name="T49" fmla="*/ 2 h 121"/>
                <a:gd name="T50" fmla="*/ 2 w 120"/>
                <a:gd name="T51" fmla="*/ 2 h 121"/>
                <a:gd name="T52" fmla="*/ 2 w 120"/>
                <a:gd name="T53" fmla="*/ 2 h 121"/>
                <a:gd name="T54" fmla="*/ 2 w 120"/>
                <a:gd name="T55" fmla="*/ 2 h 121"/>
                <a:gd name="T56" fmla="*/ 2 w 120"/>
                <a:gd name="T57" fmla="*/ 2 h 121"/>
                <a:gd name="T58" fmla="*/ 2 w 120"/>
                <a:gd name="T59" fmla="*/ 2 h 121"/>
                <a:gd name="T60" fmla="*/ 2 w 120"/>
                <a:gd name="T61" fmla="*/ 2 h 121"/>
                <a:gd name="T62" fmla="*/ 2 w 120"/>
                <a:gd name="T63" fmla="*/ 2 h 121"/>
                <a:gd name="T64" fmla="*/ 2 w 120"/>
                <a:gd name="T65" fmla="*/ 1 h 121"/>
                <a:gd name="T66" fmla="*/ 2 w 120"/>
                <a:gd name="T67" fmla="*/ 1 h 121"/>
                <a:gd name="T68" fmla="*/ 2 w 120"/>
                <a:gd name="T69" fmla="*/ 1 h 121"/>
                <a:gd name="T70" fmla="*/ 2 w 120"/>
                <a:gd name="T71" fmla="*/ 1 h 121"/>
                <a:gd name="T72" fmla="*/ 2 w 120"/>
                <a:gd name="T73" fmla="*/ 1 h 121"/>
                <a:gd name="T74" fmla="*/ 2 w 120"/>
                <a:gd name="T75" fmla="*/ 1 h 121"/>
                <a:gd name="T76" fmla="*/ 2 w 120"/>
                <a:gd name="T77" fmla="*/ 1 h 121"/>
                <a:gd name="T78" fmla="*/ 2 w 120"/>
                <a:gd name="T79" fmla="*/ 1 h 121"/>
                <a:gd name="T80" fmla="*/ 2 w 120"/>
                <a:gd name="T81" fmla="*/ 1 h 121"/>
                <a:gd name="T82" fmla="*/ 2 w 120"/>
                <a:gd name="T83" fmla="*/ 1 h 121"/>
                <a:gd name="T84" fmla="*/ 2 w 120"/>
                <a:gd name="T85" fmla="*/ 0 h 121"/>
                <a:gd name="T86" fmla="*/ 1 w 120"/>
                <a:gd name="T87" fmla="*/ 0 h 1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0"/>
                <a:gd name="T133" fmla="*/ 0 h 121"/>
                <a:gd name="T134" fmla="*/ 120 w 120"/>
                <a:gd name="T135" fmla="*/ 121 h 1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0" h="121">
                  <a:moveTo>
                    <a:pt x="60" y="0"/>
                  </a:moveTo>
                  <a:lnTo>
                    <a:pt x="57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8" y="2"/>
                  </a:lnTo>
                  <a:lnTo>
                    <a:pt x="45" y="2"/>
                  </a:lnTo>
                  <a:lnTo>
                    <a:pt x="42" y="3"/>
                  </a:lnTo>
                  <a:lnTo>
                    <a:pt x="39" y="4"/>
                  </a:lnTo>
                  <a:lnTo>
                    <a:pt x="36" y="4"/>
                  </a:lnTo>
                  <a:lnTo>
                    <a:pt x="34" y="6"/>
                  </a:lnTo>
                  <a:lnTo>
                    <a:pt x="31" y="7"/>
                  </a:lnTo>
                  <a:lnTo>
                    <a:pt x="28" y="8"/>
                  </a:lnTo>
                  <a:lnTo>
                    <a:pt x="27" y="11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8" y="18"/>
                  </a:lnTo>
                  <a:lnTo>
                    <a:pt x="15" y="20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10" y="27"/>
                  </a:lnTo>
                  <a:lnTo>
                    <a:pt x="8" y="29"/>
                  </a:lnTo>
                  <a:lnTo>
                    <a:pt x="7" y="32"/>
                  </a:lnTo>
                  <a:lnTo>
                    <a:pt x="6" y="35"/>
                  </a:lnTo>
                  <a:lnTo>
                    <a:pt x="4" y="37"/>
                  </a:lnTo>
                  <a:lnTo>
                    <a:pt x="3" y="40"/>
                  </a:lnTo>
                  <a:lnTo>
                    <a:pt x="3" y="43"/>
                  </a:lnTo>
                  <a:lnTo>
                    <a:pt x="2" y="45"/>
                  </a:lnTo>
                  <a:lnTo>
                    <a:pt x="2" y="48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2" y="72"/>
                  </a:lnTo>
                  <a:lnTo>
                    <a:pt x="2" y="76"/>
                  </a:lnTo>
                  <a:lnTo>
                    <a:pt x="3" y="79"/>
                  </a:lnTo>
                  <a:lnTo>
                    <a:pt x="3" y="81"/>
                  </a:lnTo>
                  <a:lnTo>
                    <a:pt x="4" y="84"/>
                  </a:lnTo>
                  <a:lnTo>
                    <a:pt x="6" y="87"/>
                  </a:lnTo>
                  <a:lnTo>
                    <a:pt x="7" y="89"/>
                  </a:lnTo>
                  <a:lnTo>
                    <a:pt x="8" y="92"/>
                  </a:lnTo>
                  <a:lnTo>
                    <a:pt x="10" y="95"/>
                  </a:lnTo>
                  <a:lnTo>
                    <a:pt x="12" y="96"/>
                  </a:lnTo>
                  <a:lnTo>
                    <a:pt x="14" y="98"/>
                  </a:lnTo>
                  <a:lnTo>
                    <a:pt x="15" y="101"/>
                  </a:lnTo>
                  <a:lnTo>
                    <a:pt x="18" y="102"/>
                  </a:lnTo>
                  <a:lnTo>
                    <a:pt x="19" y="105"/>
                  </a:lnTo>
                  <a:lnTo>
                    <a:pt x="22" y="106"/>
                  </a:lnTo>
                  <a:lnTo>
                    <a:pt x="24" y="109"/>
                  </a:lnTo>
                  <a:lnTo>
                    <a:pt x="27" y="110"/>
                  </a:lnTo>
                  <a:lnTo>
                    <a:pt x="28" y="112"/>
                  </a:lnTo>
                  <a:lnTo>
                    <a:pt x="31" y="113"/>
                  </a:lnTo>
                  <a:lnTo>
                    <a:pt x="34" y="114"/>
                  </a:lnTo>
                  <a:lnTo>
                    <a:pt x="36" y="116"/>
                  </a:lnTo>
                  <a:lnTo>
                    <a:pt x="39" y="117"/>
                  </a:lnTo>
                  <a:lnTo>
                    <a:pt x="42" y="118"/>
                  </a:lnTo>
                  <a:lnTo>
                    <a:pt x="45" y="118"/>
                  </a:lnTo>
                  <a:lnTo>
                    <a:pt x="48" y="120"/>
                  </a:lnTo>
                  <a:lnTo>
                    <a:pt x="51" y="120"/>
                  </a:lnTo>
                  <a:lnTo>
                    <a:pt x="53" y="120"/>
                  </a:lnTo>
                  <a:lnTo>
                    <a:pt x="57" y="121"/>
                  </a:lnTo>
                  <a:lnTo>
                    <a:pt x="60" y="121"/>
                  </a:lnTo>
                  <a:lnTo>
                    <a:pt x="63" y="121"/>
                  </a:lnTo>
                  <a:lnTo>
                    <a:pt x="67" y="120"/>
                  </a:lnTo>
                  <a:lnTo>
                    <a:pt x="69" y="120"/>
                  </a:lnTo>
                  <a:lnTo>
                    <a:pt x="72" y="120"/>
                  </a:lnTo>
                  <a:lnTo>
                    <a:pt x="75" y="118"/>
                  </a:lnTo>
                  <a:lnTo>
                    <a:pt x="77" y="118"/>
                  </a:lnTo>
                  <a:lnTo>
                    <a:pt x="81" y="117"/>
                  </a:lnTo>
                  <a:lnTo>
                    <a:pt x="84" y="116"/>
                  </a:lnTo>
                  <a:lnTo>
                    <a:pt x="87" y="114"/>
                  </a:lnTo>
                  <a:lnTo>
                    <a:pt x="89" y="113"/>
                  </a:lnTo>
                  <a:lnTo>
                    <a:pt x="92" y="112"/>
                  </a:lnTo>
                  <a:lnTo>
                    <a:pt x="93" y="110"/>
                  </a:lnTo>
                  <a:lnTo>
                    <a:pt x="96" y="109"/>
                  </a:lnTo>
                  <a:lnTo>
                    <a:pt x="99" y="106"/>
                  </a:lnTo>
                  <a:lnTo>
                    <a:pt x="101" y="105"/>
                  </a:lnTo>
                  <a:lnTo>
                    <a:pt x="103" y="102"/>
                  </a:lnTo>
                  <a:lnTo>
                    <a:pt x="105" y="101"/>
                  </a:lnTo>
                  <a:lnTo>
                    <a:pt x="107" y="98"/>
                  </a:lnTo>
                  <a:lnTo>
                    <a:pt x="108" y="96"/>
                  </a:lnTo>
                  <a:lnTo>
                    <a:pt x="111" y="95"/>
                  </a:lnTo>
                  <a:lnTo>
                    <a:pt x="112" y="92"/>
                  </a:lnTo>
                  <a:lnTo>
                    <a:pt x="113" y="89"/>
                  </a:lnTo>
                  <a:lnTo>
                    <a:pt x="115" y="87"/>
                  </a:lnTo>
                  <a:lnTo>
                    <a:pt x="116" y="84"/>
                  </a:lnTo>
                  <a:lnTo>
                    <a:pt x="117" y="81"/>
                  </a:lnTo>
                  <a:lnTo>
                    <a:pt x="117" y="79"/>
                  </a:lnTo>
                  <a:lnTo>
                    <a:pt x="118" y="76"/>
                  </a:lnTo>
                  <a:lnTo>
                    <a:pt x="118" y="72"/>
                  </a:lnTo>
                  <a:lnTo>
                    <a:pt x="120" y="69"/>
                  </a:lnTo>
                  <a:lnTo>
                    <a:pt x="120" y="67"/>
                  </a:lnTo>
                  <a:lnTo>
                    <a:pt x="120" y="64"/>
                  </a:lnTo>
                  <a:lnTo>
                    <a:pt x="120" y="60"/>
                  </a:lnTo>
                  <a:lnTo>
                    <a:pt x="120" y="57"/>
                  </a:lnTo>
                  <a:lnTo>
                    <a:pt x="120" y="55"/>
                  </a:lnTo>
                  <a:lnTo>
                    <a:pt x="120" y="51"/>
                  </a:lnTo>
                  <a:lnTo>
                    <a:pt x="118" y="48"/>
                  </a:lnTo>
                  <a:lnTo>
                    <a:pt x="118" y="45"/>
                  </a:lnTo>
                  <a:lnTo>
                    <a:pt x="117" y="43"/>
                  </a:lnTo>
                  <a:lnTo>
                    <a:pt x="117" y="40"/>
                  </a:lnTo>
                  <a:lnTo>
                    <a:pt x="116" y="37"/>
                  </a:lnTo>
                  <a:lnTo>
                    <a:pt x="115" y="35"/>
                  </a:lnTo>
                  <a:lnTo>
                    <a:pt x="113" y="32"/>
                  </a:lnTo>
                  <a:lnTo>
                    <a:pt x="112" y="29"/>
                  </a:lnTo>
                  <a:lnTo>
                    <a:pt x="111" y="27"/>
                  </a:lnTo>
                  <a:lnTo>
                    <a:pt x="108" y="24"/>
                  </a:lnTo>
                  <a:lnTo>
                    <a:pt x="107" y="21"/>
                  </a:lnTo>
                  <a:lnTo>
                    <a:pt x="105" y="20"/>
                  </a:lnTo>
                  <a:lnTo>
                    <a:pt x="103" y="18"/>
                  </a:lnTo>
                  <a:lnTo>
                    <a:pt x="101" y="16"/>
                  </a:lnTo>
                  <a:lnTo>
                    <a:pt x="99" y="14"/>
                  </a:lnTo>
                  <a:lnTo>
                    <a:pt x="96" y="12"/>
                  </a:lnTo>
                  <a:lnTo>
                    <a:pt x="93" y="11"/>
                  </a:lnTo>
                  <a:lnTo>
                    <a:pt x="92" y="8"/>
                  </a:lnTo>
                  <a:lnTo>
                    <a:pt x="89" y="7"/>
                  </a:lnTo>
                  <a:lnTo>
                    <a:pt x="87" y="6"/>
                  </a:lnTo>
                  <a:lnTo>
                    <a:pt x="84" y="4"/>
                  </a:lnTo>
                  <a:lnTo>
                    <a:pt x="81" y="4"/>
                  </a:lnTo>
                  <a:lnTo>
                    <a:pt x="77" y="3"/>
                  </a:lnTo>
                  <a:lnTo>
                    <a:pt x="75" y="2"/>
                  </a:lnTo>
                  <a:lnTo>
                    <a:pt x="72" y="2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50" name="Rectangle 89"/>
            <p:cNvSpPr>
              <a:spLocks noChangeArrowheads="1"/>
            </p:cNvSpPr>
            <p:nvPr/>
          </p:nvSpPr>
          <p:spPr bwMode="auto">
            <a:xfrm>
              <a:off x="2106" y="2777"/>
              <a:ext cx="96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51" name="Rectangle 90"/>
            <p:cNvSpPr>
              <a:spLocks noChangeArrowheads="1"/>
            </p:cNvSpPr>
            <p:nvPr/>
          </p:nvSpPr>
          <p:spPr bwMode="auto">
            <a:xfrm>
              <a:off x="361" y="2435"/>
              <a:ext cx="11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52" name="Rectangle 91"/>
            <p:cNvSpPr>
              <a:spLocks noChangeArrowheads="1"/>
            </p:cNvSpPr>
            <p:nvPr/>
          </p:nvSpPr>
          <p:spPr bwMode="auto">
            <a:xfrm>
              <a:off x="420" y="2494"/>
              <a:ext cx="96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53" name="Rectangle 92"/>
            <p:cNvSpPr>
              <a:spLocks noChangeArrowheads="1"/>
            </p:cNvSpPr>
            <p:nvPr/>
          </p:nvSpPr>
          <p:spPr bwMode="auto">
            <a:xfrm>
              <a:off x="361" y="2622"/>
              <a:ext cx="11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54" name="Rectangle 93"/>
            <p:cNvSpPr>
              <a:spLocks noChangeArrowheads="1"/>
            </p:cNvSpPr>
            <p:nvPr/>
          </p:nvSpPr>
          <p:spPr bwMode="auto">
            <a:xfrm>
              <a:off x="420" y="2685"/>
              <a:ext cx="96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55" name="Rectangle 94"/>
            <p:cNvSpPr>
              <a:spLocks noChangeArrowheads="1"/>
            </p:cNvSpPr>
            <p:nvPr/>
          </p:nvSpPr>
          <p:spPr bwMode="auto">
            <a:xfrm>
              <a:off x="2457" y="1642"/>
              <a:ext cx="14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56" name="Rectangle 95"/>
            <p:cNvSpPr>
              <a:spLocks noChangeArrowheads="1"/>
            </p:cNvSpPr>
            <p:nvPr/>
          </p:nvSpPr>
          <p:spPr bwMode="auto">
            <a:xfrm>
              <a:off x="2535" y="1723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57" name="Rectangle 96"/>
            <p:cNvSpPr>
              <a:spLocks noChangeArrowheads="1"/>
            </p:cNvSpPr>
            <p:nvPr/>
          </p:nvSpPr>
          <p:spPr bwMode="auto">
            <a:xfrm>
              <a:off x="2609" y="1642"/>
              <a:ext cx="14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58" name="Rectangle 97"/>
            <p:cNvSpPr>
              <a:spLocks noChangeArrowheads="1"/>
            </p:cNvSpPr>
            <p:nvPr/>
          </p:nvSpPr>
          <p:spPr bwMode="auto">
            <a:xfrm>
              <a:off x="2686" y="1723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59" name="Rectangle 98"/>
            <p:cNvSpPr>
              <a:spLocks noChangeArrowheads="1"/>
            </p:cNvSpPr>
            <p:nvPr/>
          </p:nvSpPr>
          <p:spPr bwMode="auto">
            <a:xfrm>
              <a:off x="2998" y="1642"/>
              <a:ext cx="150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60" name="Rectangle 99"/>
            <p:cNvSpPr>
              <a:spLocks noChangeArrowheads="1"/>
            </p:cNvSpPr>
            <p:nvPr/>
          </p:nvSpPr>
          <p:spPr bwMode="auto">
            <a:xfrm>
              <a:off x="3075" y="1718"/>
              <a:ext cx="121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61" name="Rectangle 100"/>
            <p:cNvSpPr>
              <a:spLocks noChangeArrowheads="1"/>
            </p:cNvSpPr>
            <p:nvPr/>
          </p:nvSpPr>
          <p:spPr bwMode="auto">
            <a:xfrm>
              <a:off x="3309" y="1642"/>
              <a:ext cx="14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i="1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66662" name="Rectangle 101"/>
            <p:cNvSpPr>
              <a:spLocks noChangeArrowheads="1"/>
            </p:cNvSpPr>
            <p:nvPr/>
          </p:nvSpPr>
          <p:spPr bwMode="auto">
            <a:xfrm>
              <a:off x="3386" y="1718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63" name="Rectangle 102"/>
            <p:cNvSpPr>
              <a:spLocks noChangeArrowheads="1"/>
            </p:cNvSpPr>
            <p:nvPr/>
          </p:nvSpPr>
          <p:spPr bwMode="auto">
            <a:xfrm>
              <a:off x="3175" y="1646"/>
              <a:ext cx="165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+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64" name="Line 103"/>
            <p:cNvSpPr>
              <a:spLocks noChangeShapeType="1"/>
            </p:cNvSpPr>
            <p:nvPr/>
          </p:nvSpPr>
          <p:spPr bwMode="auto">
            <a:xfrm flipH="1">
              <a:off x="2462" y="1663"/>
              <a:ext cx="26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65" name="Line 104"/>
            <p:cNvSpPr>
              <a:spLocks noChangeShapeType="1"/>
            </p:cNvSpPr>
            <p:nvPr/>
          </p:nvSpPr>
          <p:spPr bwMode="auto">
            <a:xfrm flipH="1">
              <a:off x="3007" y="1663"/>
              <a:ext cx="5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66" name="Line 105"/>
            <p:cNvSpPr>
              <a:spLocks noChangeShapeType="1"/>
            </p:cNvSpPr>
            <p:nvPr/>
          </p:nvSpPr>
          <p:spPr bwMode="auto">
            <a:xfrm flipH="1">
              <a:off x="3325" y="1663"/>
              <a:ext cx="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67" name="Rectangle 106"/>
            <p:cNvSpPr>
              <a:spLocks noChangeArrowheads="1"/>
            </p:cNvSpPr>
            <p:nvPr/>
          </p:nvSpPr>
          <p:spPr bwMode="auto">
            <a:xfrm>
              <a:off x="2825" y="1646"/>
              <a:ext cx="165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=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68" name="Rectangle 107"/>
            <p:cNvSpPr>
              <a:spLocks noChangeArrowheads="1"/>
            </p:cNvSpPr>
            <p:nvPr/>
          </p:nvSpPr>
          <p:spPr bwMode="auto">
            <a:xfrm>
              <a:off x="2230" y="1671"/>
              <a:ext cx="21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(a)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69" name="Rectangle 108"/>
            <p:cNvSpPr>
              <a:spLocks noChangeArrowheads="1"/>
            </p:cNvSpPr>
            <p:nvPr/>
          </p:nvSpPr>
          <p:spPr bwMode="auto">
            <a:xfrm>
              <a:off x="2457" y="3162"/>
              <a:ext cx="14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70" name="Rectangle 109"/>
            <p:cNvSpPr>
              <a:spLocks noChangeArrowheads="1"/>
            </p:cNvSpPr>
            <p:nvPr/>
          </p:nvSpPr>
          <p:spPr bwMode="auto">
            <a:xfrm>
              <a:off x="2535" y="3243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71" name="Rectangle 110"/>
            <p:cNvSpPr>
              <a:spLocks noChangeArrowheads="1"/>
            </p:cNvSpPr>
            <p:nvPr/>
          </p:nvSpPr>
          <p:spPr bwMode="auto">
            <a:xfrm>
              <a:off x="2769" y="3162"/>
              <a:ext cx="149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72" name="Rectangle 111"/>
            <p:cNvSpPr>
              <a:spLocks noChangeArrowheads="1"/>
            </p:cNvSpPr>
            <p:nvPr/>
          </p:nvSpPr>
          <p:spPr bwMode="auto">
            <a:xfrm>
              <a:off x="2846" y="3243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73" name="Rectangle 112"/>
            <p:cNvSpPr>
              <a:spLocks noChangeArrowheads="1"/>
            </p:cNvSpPr>
            <p:nvPr/>
          </p:nvSpPr>
          <p:spPr bwMode="auto">
            <a:xfrm>
              <a:off x="2634" y="3165"/>
              <a:ext cx="165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+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74" name="Rectangle 113"/>
            <p:cNvSpPr>
              <a:spLocks noChangeArrowheads="1"/>
            </p:cNvSpPr>
            <p:nvPr/>
          </p:nvSpPr>
          <p:spPr bwMode="auto">
            <a:xfrm>
              <a:off x="3158" y="3160"/>
              <a:ext cx="150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75" name="Rectangle 114"/>
            <p:cNvSpPr>
              <a:spLocks noChangeArrowheads="1"/>
            </p:cNvSpPr>
            <p:nvPr/>
          </p:nvSpPr>
          <p:spPr bwMode="auto">
            <a:xfrm>
              <a:off x="3235" y="3236"/>
              <a:ext cx="121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76" name="Rectangle 115"/>
            <p:cNvSpPr>
              <a:spLocks noChangeArrowheads="1"/>
            </p:cNvSpPr>
            <p:nvPr/>
          </p:nvSpPr>
          <p:spPr bwMode="auto">
            <a:xfrm>
              <a:off x="3309" y="3160"/>
              <a:ext cx="14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77" name="Rectangle 116"/>
            <p:cNvSpPr>
              <a:spLocks noChangeArrowheads="1"/>
            </p:cNvSpPr>
            <p:nvPr/>
          </p:nvSpPr>
          <p:spPr bwMode="auto">
            <a:xfrm>
              <a:off x="3386" y="3236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78" name="Line 117"/>
            <p:cNvSpPr>
              <a:spLocks noChangeShapeType="1"/>
            </p:cNvSpPr>
            <p:nvPr/>
          </p:nvSpPr>
          <p:spPr bwMode="auto">
            <a:xfrm flipH="1">
              <a:off x="2462" y="3177"/>
              <a:ext cx="425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79" name="Line 118"/>
            <p:cNvSpPr>
              <a:spLocks noChangeShapeType="1"/>
            </p:cNvSpPr>
            <p:nvPr/>
          </p:nvSpPr>
          <p:spPr bwMode="auto">
            <a:xfrm flipH="1">
              <a:off x="3166" y="3177"/>
              <a:ext cx="5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80" name="Line 119"/>
            <p:cNvSpPr>
              <a:spLocks noChangeShapeType="1"/>
            </p:cNvSpPr>
            <p:nvPr/>
          </p:nvSpPr>
          <p:spPr bwMode="auto">
            <a:xfrm flipH="1">
              <a:off x="3325" y="3177"/>
              <a:ext cx="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681" name="Rectangle 120"/>
            <p:cNvSpPr>
              <a:spLocks noChangeArrowheads="1"/>
            </p:cNvSpPr>
            <p:nvPr/>
          </p:nvSpPr>
          <p:spPr bwMode="auto">
            <a:xfrm>
              <a:off x="2985" y="3162"/>
              <a:ext cx="165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=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82" name="Rectangle 121"/>
            <p:cNvSpPr>
              <a:spLocks noChangeArrowheads="1"/>
            </p:cNvSpPr>
            <p:nvPr/>
          </p:nvSpPr>
          <p:spPr bwMode="auto">
            <a:xfrm>
              <a:off x="2230" y="3194"/>
              <a:ext cx="216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(b)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6683" name="AutoShape 122"/>
            <p:cNvSpPr>
              <a:spLocks noChangeArrowheads="1"/>
            </p:cNvSpPr>
            <p:nvPr/>
          </p:nvSpPr>
          <p:spPr bwMode="auto">
            <a:xfrm>
              <a:off x="707" y="956"/>
              <a:ext cx="375" cy="321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6684" name="AutoShape 123"/>
            <p:cNvSpPr>
              <a:spLocks noChangeArrowheads="1"/>
            </p:cNvSpPr>
            <p:nvPr/>
          </p:nvSpPr>
          <p:spPr bwMode="auto">
            <a:xfrm>
              <a:off x="3070" y="2461"/>
              <a:ext cx="375" cy="321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6685" name="AutoShape 124"/>
            <p:cNvSpPr>
              <a:spLocks noChangeArrowheads="1"/>
            </p:cNvSpPr>
            <p:nvPr/>
          </p:nvSpPr>
          <p:spPr bwMode="auto">
            <a:xfrm>
              <a:off x="4759" y="2461"/>
              <a:ext cx="375" cy="321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792BC4-957E-4CEC-885F-4DB2F8CA37D7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Γιατί Αρχιτεκτονική Η/Υ;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228600" y="1447800"/>
            <a:ext cx="8915400" cy="4800600"/>
          </a:xfrm>
          <a:prstGeom prst="roundRect">
            <a:avLst>
              <a:gd name="adj" fmla="val 12477"/>
            </a:avLst>
          </a:prstGeom>
          <a:noFill/>
          <a:ln w="9525">
            <a:noFill/>
            <a:round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software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και το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μαζί καθορίζουν την </a:t>
            </a:r>
            <a:r>
              <a:rPr lang="el-GR" sz="3200" i="1" dirty="0"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ενός συστήματος: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30000"/>
              </a:spcBef>
              <a:buFontTx/>
              <a:buChar char="–"/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γλώσσα προγραμματισμού/μεταφραστής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αρχιτεκτονική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καθορίζουν τον αριθμό εντολών μηχανής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Κεφ.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30000"/>
              </a:spcBef>
              <a:buFontTx/>
              <a:buChar char="–"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Οι επεξεργαστής/μνήμη καθορίζουν πόσο γρήγορα θα τρέξουν οι εντολές (Κεφ.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5, 6,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30000"/>
              </a:spcBef>
              <a:buFontTx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3200" i="1" dirty="0"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ενός συστήματος αναλύεται στο Κεφ. 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30000"/>
              </a:spcBef>
              <a:buFontTx/>
              <a:buChar char="–"/>
            </a:pPr>
            <a:endParaRPr lang="en-US" sz="2400" dirty="0">
              <a:cs typeface="Arial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30000"/>
              </a:spcBef>
              <a:buFontTx/>
              <a:buChar char="–"/>
            </a:pPr>
            <a:endParaRPr lang="en-US" sz="2800" i="1" dirty="0"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73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F2613-1A6F-427C-803D-962486B88A85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67587" name="Rectangle 12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1143000"/>
          </a:xfrm>
          <a:noFill/>
        </p:spPr>
        <p:txBody>
          <a:bodyPr/>
          <a:lstStyle/>
          <a:p>
            <a:pPr eaLnBrk="1" hangingPunct="1"/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Κυκλώματα Πολλών Επιπέδων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</p:txBody>
      </p:sp>
      <p:grpSp>
        <p:nvGrpSpPr>
          <p:cNvPr id="67588" name="Group 125" descr="Nand circuits"/>
          <p:cNvGrpSpPr>
            <a:grpSpLocks/>
          </p:cNvGrpSpPr>
          <p:nvPr/>
        </p:nvGrpSpPr>
        <p:grpSpPr bwMode="auto">
          <a:xfrm>
            <a:off x="1600200" y="2514600"/>
            <a:ext cx="6402388" cy="3703638"/>
            <a:chOff x="612" y="608"/>
            <a:chExt cx="4525" cy="2786"/>
          </a:xfrm>
        </p:grpSpPr>
        <p:sp>
          <p:nvSpPr>
            <p:cNvPr id="67590" name="Line 126"/>
            <p:cNvSpPr>
              <a:spLocks noChangeShapeType="1"/>
            </p:cNvSpPr>
            <p:nvPr/>
          </p:nvSpPr>
          <p:spPr bwMode="auto">
            <a:xfrm flipH="1" flipV="1">
              <a:off x="4181" y="791"/>
              <a:ext cx="2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591" name="Freeform 127"/>
            <p:cNvSpPr>
              <a:spLocks/>
            </p:cNvSpPr>
            <p:nvPr/>
          </p:nvSpPr>
          <p:spPr bwMode="auto">
            <a:xfrm>
              <a:off x="3636" y="883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592" name="Line 128"/>
            <p:cNvSpPr>
              <a:spLocks noChangeShapeType="1"/>
            </p:cNvSpPr>
            <p:nvPr/>
          </p:nvSpPr>
          <p:spPr bwMode="auto">
            <a:xfrm flipH="1">
              <a:off x="3636" y="883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593" name="Freeform 129"/>
            <p:cNvSpPr>
              <a:spLocks/>
            </p:cNvSpPr>
            <p:nvPr/>
          </p:nvSpPr>
          <p:spPr bwMode="auto">
            <a:xfrm>
              <a:off x="3636" y="697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594" name="Line 130"/>
            <p:cNvSpPr>
              <a:spLocks noChangeShapeType="1"/>
            </p:cNvSpPr>
            <p:nvPr/>
          </p:nvSpPr>
          <p:spPr bwMode="auto">
            <a:xfrm flipH="1">
              <a:off x="3636" y="697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595" name="Line 131"/>
            <p:cNvSpPr>
              <a:spLocks noChangeShapeType="1"/>
            </p:cNvSpPr>
            <p:nvPr/>
          </p:nvSpPr>
          <p:spPr bwMode="auto">
            <a:xfrm>
              <a:off x="1750" y="976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596" name="Line 132"/>
            <p:cNvSpPr>
              <a:spLocks noChangeShapeType="1"/>
            </p:cNvSpPr>
            <p:nvPr/>
          </p:nvSpPr>
          <p:spPr bwMode="auto">
            <a:xfrm>
              <a:off x="1750" y="1162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597" name="Line 133"/>
            <p:cNvSpPr>
              <a:spLocks noChangeShapeType="1"/>
            </p:cNvSpPr>
            <p:nvPr/>
          </p:nvSpPr>
          <p:spPr bwMode="auto">
            <a:xfrm flipH="1">
              <a:off x="2308" y="1069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598" name="Freeform 134"/>
            <p:cNvSpPr>
              <a:spLocks/>
            </p:cNvSpPr>
            <p:nvPr/>
          </p:nvSpPr>
          <p:spPr bwMode="auto">
            <a:xfrm>
              <a:off x="1921" y="909"/>
              <a:ext cx="397" cy="158"/>
            </a:xfrm>
            <a:custGeom>
              <a:avLst/>
              <a:gdLst>
                <a:gd name="T0" fmla="*/ 2 w 795"/>
                <a:gd name="T1" fmla="*/ 0 h 316"/>
                <a:gd name="T2" fmla="*/ 4 w 795"/>
                <a:gd name="T3" fmla="*/ 0 h 316"/>
                <a:gd name="T4" fmla="*/ 5 w 795"/>
                <a:gd name="T5" fmla="*/ 1 h 316"/>
                <a:gd name="T6" fmla="*/ 5 w 795"/>
                <a:gd name="T7" fmla="*/ 1 h 316"/>
                <a:gd name="T8" fmla="*/ 5 w 795"/>
                <a:gd name="T9" fmla="*/ 1 h 316"/>
                <a:gd name="T10" fmla="*/ 5 w 795"/>
                <a:gd name="T11" fmla="*/ 1 h 316"/>
                <a:gd name="T12" fmla="*/ 5 w 795"/>
                <a:gd name="T13" fmla="*/ 1 h 316"/>
                <a:gd name="T14" fmla="*/ 6 w 795"/>
                <a:gd name="T15" fmla="*/ 1 h 316"/>
                <a:gd name="T16" fmla="*/ 6 w 795"/>
                <a:gd name="T17" fmla="*/ 1 h 316"/>
                <a:gd name="T18" fmla="*/ 6 w 795"/>
                <a:gd name="T19" fmla="*/ 1 h 316"/>
                <a:gd name="T20" fmla="*/ 6 w 795"/>
                <a:gd name="T21" fmla="*/ 1 h 316"/>
                <a:gd name="T22" fmla="*/ 6 w 795"/>
                <a:gd name="T23" fmla="*/ 1 h 316"/>
                <a:gd name="T24" fmla="*/ 6 w 795"/>
                <a:gd name="T25" fmla="*/ 1 h 316"/>
                <a:gd name="T26" fmla="*/ 7 w 795"/>
                <a:gd name="T27" fmla="*/ 1 h 316"/>
                <a:gd name="T28" fmla="*/ 7 w 795"/>
                <a:gd name="T29" fmla="*/ 1 h 316"/>
                <a:gd name="T30" fmla="*/ 7 w 795"/>
                <a:gd name="T31" fmla="*/ 1 h 316"/>
                <a:gd name="T32" fmla="*/ 7 w 795"/>
                <a:gd name="T33" fmla="*/ 1 h 316"/>
                <a:gd name="T34" fmla="*/ 7 w 795"/>
                <a:gd name="T35" fmla="*/ 1 h 316"/>
                <a:gd name="T36" fmla="*/ 7 w 795"/>
                <a:gd name="T37" fmla="*/ 1 h 316"/>
                <a:gd name="T38" fmla="*/ 8 w 795"/>
                <a:gd name="T39" fmla="*/ 1 h 316"/>
                <a:gd name="T40" fmla="*/ 8 w 795"/>
                <a:gd name="T41" fmla="*/ 1 h 316"/>
                <a:gd name="T42" fmla="*/ 8 w 795"/>
                <a:gd name="T43" fmla="*/ 1 h 316"/>
                <a:gd name="T44" fmla="*/ 8 w 795"/>
                <a:gd name="T45" fmla="*/ 1 h 316"/>
                <a:gd name="T46" fmla="*/ 8 w 795"/>
                <a:gd name="T47" fmla="*/ 1 h 316"/>
                <a:gd name="T48" fmla="*/ 8 w 795"/>
                <a:gd name="T49" fmla="*/ 1 h 316"/>
                <a:gd name="T50" fmla="*/ 8 w 795"/>
                <a:gd name="T51" fmla="*/ 1 h 316"/>
                <a:gd name="T52" fmla="*/ 9 w 795"/>
                <a:gd name="T53" fmla="*/ 1 h 316"/>
                <a:gd name="T54" fmla="*/ 9 w 795"/>
                <a:gd name="T55" fmla="*/ 1 h 316"/>
                <a:gd name="T56" fmla="*/ 9 w 795"/>
                <a:gd name="T57" fmla="*/ 1 h 316"/>
                <a:gd name="T58" fmla="*/ 9 w 795"/>
                <a:gd name="T59" fmla="*/ 1 h 316"/>
                <a:gd name="T60" fmla="*/ 9 w 795"/>
                <a:gd name="T61" fmla="*/ 1 h 316"/>
                <a:gd name="T62" fmla="*/ 9 w 795"/>
                <a:gd name="T63" fmla="*/ 1 h 316"/>
                <a:gd name="T64" fmla="*/ 9 w 795"/>
                <a:gd name="T65" fmla="*/ 1 h 316"/>
                <a:gd name="T66" fmla="*/ 9 w 795"/>
                <a:gd name="T67" fmla="*/ 1 h 316"/>
                <a:gd name="T68" fmla="*/ 9 w 795"/>
                <a:gd name="T69" fmla="*/ 1 h 316"/>
                <a:gd name="T70" fmla="*/ 9 w 795"/>
                <a:gd name="T71" fmla="*/ 1 h 316"/>
                <a:gd name="T72" fmla="*/ 9 w 795"/>
                <a:gd name="T73" fmla="*/ 1 h 316"/>
                <a:gd name="T74" fmla="*/ 10 w 795"/>
                <a:gd name="T75" fmla="*/ 1 h 316"/>
                <a:gd name="T76" fmla="*/ 10 w 795"/>
                <a:gd name="T77" fmla="*/ 1 h 316"/>
                <a:gd name="T78" fmla="*/ 10 w 795"/>
                <a:gd name="T79" fmla="*/ 2 h 316"/>
                <a:gd name="T80" fmla="*/ 10 w 795"/>
                <a:gd name="T81" fmla="*/ 2 h 316"/>
                <a:gd name="T82" fmla="*/ 10 w 795"/>
                <a:gd name="T83" fmla="*/ 2 h 316"/>
                <a:gd name="T84" fmla="*/ 10 w 795"/>
                <a:gd name="T85" fmla="*/ 2 h 316"/>
                <a:gd name="T86" fmla="*/ 10 w 795"/>
                <a:gd name="T87" fmla="*/ 2 h 316"/>
                <a:gd name="T88" fmla="*/ 10 w 795"/>
                <a:gd name="T89" fmla="*/ 2 h 316"/>
                <a:gd name="T90" fmla="*/ 10 w 795"/>
                <a:gd name="T91" fmla="*/ 2 h 316"/>
                <a:gd name="T92" fmla="*/ 10 w 795"/>
                <a:gd name="T93" fmla="*/ 2 h 316"/>
                <a:gd name="T94" fmla="*/ 11 w 795"/>
                <a:gd name="T95" fmla="*/ 2 h 316"/>
                <a:gd name="T96" fmla="*/ 11 w 795"/>
                <a:gd name="T97" fmla="*/ 3 h 316"/>
                <a:gd name="T98" fmla="*/ 11 w 795"/>
                <a:gd name="T99" fmla="*/ 3 h 316"/>
                <a:gd name="T100" fmla="*/ 11 w 795"/>
                <a:gd name="T101" fmla="*/ 3 h 316"/>
                <a:gd name="T102" fmla="*/ 11 w 795"/>
                <a:gd name="T103" fmla="*/ 3 h 316"/>
                <a:gd name="T104" fmla="*/ 11 w 795"/>
                <a:gd name="T105" fmla="*/ 3 h 316"/>
                <a:gd name="T106" fmla="*/ 11 w 795"/>
                <a:gd name="T107" fmla="*/ 3 h 316"/>
                <a:gd name="T108" fmla="*/ 11 w 795"/>
                <a:gd name="T109" fmla="*/ 3 h 316"/>
                <a:gd name="T110" fmla="*/ 11 w 795"/>
                <a:gd name="T111" fmla="*/ 5 h 316"/>
                <a:gd name="T112" fmla="*/ 12 w 795"/>
                <a:gd name="T113" fmla="*/ 5 h 316"/>
                <a:gd name="T114" fmla="*/ 12 w 795"/>
                <a:gd name="T115" fmla="*/ 5 h 316"/>
                <a:gd name="T116" fmla="*/ 12 w 795"/>
                <a:gd name="T117" fmla="*/ 5 h 316"/>
                <a:gd name="T118" fmla="*/ 12 w 795"/>
                <a:gd name="T119" fmla="*/ 5 h 316"/>
                <a:gd name="T120" fmla="*/ 12 w 795"/>
                <a:gd name="T121" fmla="*/ 5 h 3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5"/>
                <a:gd name="T184" fmla="*/ 0 h 316"/>
                <a:gd name="T185" fmla="*/ 795 w 795"/>
                <a:gd name="T186" fmla="*/ 316 h 31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5" h="316">
                  <a:moveTo>
                    <a:pt x="0" y="0"/>
                  </a:moveTo>
                  <a:lnTo>
                    <a:pt x="31" y="0"/>
                  </a:lnTo>
                  <a:lnTo>
                    <a:pt x="60" y="0"/>
                  </a:lnTo>
                  <a:lnTo>
                    <a:pt x="87" y="0"/>
                  </a:lnTo>
                  <a:lnTo>
                    <a:pt x="111" y="0"/>
                  </a:lnTo>
                  <a:lnTo>
                    <a:pt x="135" y="0"/>
                  </a:lnTo>
                  <a:lnTo>
                    <a:pt x="156" y="0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212" y="0"/>
                  </a:lnTo>
                  <a:lnTo>
                    <a:pt x="226" y="0"/>
                  </a:lnTo>
                  <a:lnTo>
                    <a:pt x="241" y="0"/>
                  </a:lnTo>
                  <a:lnTo>
                    <a:pt x="254" y="0"/>
                  </a:lnTo>
                  <a:lnTo>
                    <a:pt x="266" y="0"/>
                  </a:lnTo>
                  <a:lnTo>
                    <a:pt x="277" y="0"/>
                  </a:lnTo>
                  <a:lnTo>
                    <a:pt x="287" y="0"/>
                  </a:lnTo>
                  <a:lnTo>
                    <a:pt x="295" y="0"/>
                  </a:lnTo>
                  <a:lnTo>
                    <a:pt x="303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1"/>
                  </a:lnTo>
                  <a:lnTo>
                    <a:pt x="327" y="1"/>
                  </a:lnTo>
                  <a:lnTo>
                    <a:pt x="332" y="1"/>
                  </a:lnTo>
                  <a:lnTo>
                    <a:pt x="336" y="1"/>
                  </a:lnTo>
                  <a:lnTo>
                    <a:pt x="339" y="1"/>
                  </a:lnTo>
                  <a:lnTo>
                    <a:pt x="343" y="1"/>
                  </a:lnTo>
                  <a:lnTo>
                    <a:pt x="346" y="1"/>
                  </a:lnTo>
                  <a:lnTo>
                    <a:pt x="347" y="1"/>
                  </a:lnTo>
                  <a:lnTo>
                    <a:pt x="350" y="1"/>
                  </a:lnTo>
                  <a:lnTo>
                    <a:pt x="352" y="1"/>
                  </a:lnTo>
                  <a:lnTo>
                    <a:pt x="354" y="1"/>
                  </a:lnTo>
                  <a:lnTo>
                    <a:pt x="356" y="1"/>
                  </a:lnTo>
                  <a:lnTo>
                    <a:pt x="359" y="1"/>
                  </a:lnTo>
                  <a:lnTo>
                    <a:pt x="360" y="2"/>
                  </a:lnTo>
                  <a:lnTo>
                    <a:pt x="363" y="2"/>
                  </a:lnTo>
                  <a:lnTo>
                    <a:pt x="364" y="2"/>
                  </a:lnTo>
                  <a:lnTo>
                    <a:pt x="367" y="2"/>
                  </a:lnTo>
                  <a:lnTo>
                    <a:pt x="368" y="2"/>
                  </a:lnTo>
                  <a:lnTo>
                    <a:pt x="370" y="2"/>
                  </a:lnTo>
                  <a:lnTo>
                    <a:pt x="371" y="2"/>
                  </a:lnTo>
                  <a:lnTo>
                    <a:pt x="372" y="2"/>
                  </a:lnTo>
                  <a:lnTo>
                    <a:pt x="375" y="2"/>
                  </a:lnTo>
                  <a:lnTo>
                    <a:pt x="376" y="2"/>
                  </a:lnTo>
                  <a:lnTo>
                    <a:pt x="376" y="4"/>
                  </a:lnTo>
                  <a:lnTo>
                    <a:pt x="378" y="4"/>
                  </a:lnTo>
                  <a:lnTo>
                    <a:pt x="379" y="4"/>
                  </a:lnTo>
                  <a:lnTo>
                    <a:pt x="380" y="4"/>
                  </a:lnTo>
                  <a:lnTo>
                    <a:pt x="382" y="4"/>
                  </a:lnTo>
                  <a:lnTo>
                    <a:pt x="383" y="4"/>
                  </a:lnTo>
                  <a:lnTo>
                    <a:pt x="384" y="4"/>
                  </a:lnTo>
                  <a:lnTo>
                    <a:pt x="386" y="4"/>
                  </a:lnTo>
                  <a:lnTo>
                    <a:pt x="387" y="4"/>
                  </a:lnTo>
                  <a:lnTo>
                    <a:pt x="388" y="4"/>
                  </a:lnTo>
                  <a:lnTo>
                    <a:pt x="390" y="5"/>
                  </a:lnTo>
                  <a:lnTo>
                    <a:pt x="391" y="5"/>
                  </a:lnTo>
                  <a:lnTo>
                    <a:pt x="392" y="5"/>
                  </a:lnTo>
                  <a:lnTo>
                    <a:pt x="394" y="5"/>
                  </a:lnTo>
                  <a:lnTo>
                    <a:pt x="395" y="5"/>
                  </a:lnTo>
                  <a:lnTo>
                    <a:pt x="396" y="5"/>
                  </a:lnTo>
                  <a:lnTo>
                    <a:pt x="399" y="5"/>
                  </a:lnTo>
                  <a:lnTo>
                    <a:pt x="400" y="6"/>
                  </a:lnTo>
                  <a:lnTo>
                    <a:pt x="402" y="6"/>
                  </a:lnTo>
                  <a:lnTo>
                    <a:pt x="404" y="6"/>
                  </a:lnTo>
                  <a:lnTo>
                    <a:pt x="406" y="6"/>
                  </a:lnTo>
                  <a:lnTo>
                    <a:pt x="408" y="6"/>
                  </a:lnTo>
                  <a:lnTo>
                    <a:pt x="410" y="8"/>
                  </a:lnTo>
                  <a:lnTo>
                    <a:pt x="412" y="8"/>
                  </a:lnTo>
                  <a:lnTo>
                    <a:pt x="414" y="8"/>
                  </a:lnTo>
                  <a:lnTo>
                    <a:pt x="415" y="8"/>
                  </a:lnTo>
                  <a:lnTo>
                    <a:pt x="418" y="8"/>
                  </a:lnTo>
                  <a:lnTo>
                    <a:pt x="419" y="9"/>
                  </a:lnTo>
                  <a:lnTo>
                    <a:pt x="420" y="9"/>
                  </a:lnTo>
                  <a:lnTo>
                    <a:pt x="421" y="9"/>
                  </a:lnTo>
                  <a:lnTo>
                    <a:pt x="423" y="9"/>
                  </a:lnTo>
                  <a:lnTo>
                    <a:pt x="424" y="9"/>
                  </a:lnTo>
                  <a:lnTo>
                    <a:pt x="425" y="10"/>
                  </a:lnTo>
                  <a:lnTo>
                    <a:pt x="427" y="10"/>
                  </a:lnTo>
                  <a:lnTo>
                    <a:pt x="428" y="10"/>
                  </a:lnTo>
                  <a:lnTo>
                    <a:pt x="429" y="10"/>
                  </a:lnTo>
                  <a:lnTo>
                    <a:pt x="431" y="12"/>
                  </a:lnTo>
                  <a:lnTo>
                    <a:pt x="432" y="12"/>
                  </a:lnTo>
                  <a:lnTo>
                    <a:pt x="433" y="12"/>
                  </a:lnTo>
                  <a:lnTo>
                    <a:pt x="435" y="12"/>
                  </a:lnTo>
                  <a:lnTo>
                    <a:pt x="436" y="12"/>
                  </a:lnTo>
                  <a:lnTo>
                    <a:pt x="437" y="13"/>
                  </a:lnTo>
                  <a:lnTo>
                    <a:pt x="439" y="13"/>
                  </a:lnTo>
                  <a:lnTo>
                    <a:pt x="440" y="13"/>
                  </a:lnTo>
                  <a:lnTo>
                    <a:pt x="441" y="14"/>
                  </a:lnTo>
                  <a:lnTo>
                    <a:pt x="444" y="14"/>
                  </a:lnTo>
                  <a:lnTo>
                    <a:pt x="445" y="16"/>
                  </a:lnTo>
                  <a:lnTo>
                    <a:pt x="447" y="16"/>
                  </a:lnTo>
                  <a:lnTo>
                    <a:pt x="449" y="16"/>
                  </a:lnTo>
                  <a:lnTo>
                    <a:pt x="451" y="17"/>
                  </a:lnTo>
                  <a:lnTo>
                    <a:pt x="453" y="17"/>
                  </a:lnTo>
                  <a:lnTo>
                    <a:pt x="456" y="18"/>
                  </a:lnTo>
                  <a:lnTo>
                    <a:pt x="459" y="20"/>
                  </a:lnTo>
                  <a:lnTo>
                    <a:pt x="460" y="20"/>
                  </a:lnTo>
                  <a:lnTo>
                    <a:pt x="463" y="21"/>
                  </a:lnTo>
                  <a:lnTo>
                    <a:pt x="465" y="21"/>
                  </a:lnTo>
                  <a:lnTo>
                    <a:pt x="467" y="22"/>
                  </a:lnTo>
                  <a:lnTo>
                    <a:pt x="468" y="22"/>
                  </a:lnTo>
                  <a:lnTo>
                    <a:pt x="471" y="22"/>
                  </a:lnTo>
                  <a:lnTo>
                    <a:pt x="472" y="24"/>
                  </a:lnTo>
                  <a:lnTo>
                    <a:pt x="473" y="24"/>
                  </a:lnTo>
                  <a:lnTo>
                    <a:pt x="475" y="24"/>
                  </a:lnTo>
                  <a:lnTo>
                    <a:pt x="476" y="25"/>
                  </a:lnTo>
                  <a:lnTo>
                    <a:pt x="477" y="25"/>
                  </a:lnTo>
                  <a:lnTo>
                    <a:pt x="479" y="26"/>
                  </a:lnTo>
                  <a:lnTo>
                    <a:pt x="480" y="26"/>
                  </a:lnTo>
                  <a:lnTo>
                    <a:pt x="481" y="26"/>
                  </a:lnTo>
                  <a:lnTo>
                    <a:pt x="483" y="28"/>
                  </a:lnTo>
                  <a:lnTo>
                    <a:pt x="484" y="28"/>
                  </a:lnTo>
                  <a:lnTo>
                    <a:pt x="485" y="29"/>
                  </a:lnTo>
                  <a:lnTo>
                    <a:pt x="487" y="29"/>
                  </a:lnTo>
                  <a:lnTo>
                    <a:pt x="488" y="29"/>
                  </a:lnTo>
                  <a:lnTo>
                    <a:pt x="489" y="30"/>
                  </a:lnTo>
                  <a:lnTo>
                    <a:pt x="491" y="30"/>
                  </a:lnTo>
                  <a:lnTo>
                    <a:pt x="492" y="32"/>
                  </a:lnTo>
                  <a:lnTo>
                    <a:pt x="493" y="32"/>
                  </a:lnTo>
                  <a:lnTo>
                    <a:pt x="495" y="33"/>
                  </a:lnTo>
                  <a:lnTo>
                    <a:pt x="496" y="34"/>
                  </a:lnTo>
                  <a:lnTo>
                    <a:pt x="499" y="34"/>
                  </a:lnTo>
                  <a:lnTo>
                    <a:pt x="500" y="35"/>
                  </a:lnTo>
                  <a:lnTo>
                    <a:pt x="501" y="35"/>
                  </a:lnTo>
                  <a:lnTo>
                    <a:pt x="504" y="37"/>
                  </a:lnTo>
                  <a:lnTo>
                    <a:pt x="505" y="38"/>
                  </a:lnTo>
                  <a:lnTo>
                    <a:pt x="508" y="39"/>
                  </a:lnTo>
                  <a:lnTo>
                    <a:pt x="509" y="41"/>
                  </a:lnTo>
                  <a:lnTo>
                    <a:pt x="512" y="41"/>
                  </a:lnTo>
                  <a:lnTo>
                    <a:pt x="513" y="42"/>
                  </a:lnTo>
                  <a:lnTo>
                    <a:pt x="514" y="43"/>
                  </a:lnTo>
                  <a:lnTo>
                    <a:pt x="517" y="43"/>
                  </a:lnTo>
                  <a:lnTo>
                    <a:pt x="518" y="45"/>
                  </a:lnTo>
                  <a:lnTo>
                    <a:pt x="520" y="45"/>
                  </a:lnTo>
                  <a:lnTo>
                    <a:pt x="521" y="46"/>
                  </a:lnTo>
                  <a:lnTo>
                    <a:pt x="522" y="46"/>
                  </a:lnTo>
                  <a:lnTo>
                    <a:pt x="524" y="47"/>
                  </a:lnTo>
                  <a:lnTo>
                    <a:pt x="525" y="49"/>
                  </a:lnTo>
                  <a:lnTo>
                    <a:pt x="526" y="49"/>
                  </a:lnTo>
                  <a:lnTo>
                    <a:pt x="528" y="49"/>
                  </a:lnTo>
                  <a:lnTo>
                    <a:pt x="529" y="50"/>
                  </a:lnTo>
                  <a:lnTo>
                    <a:pt x="530" y="51"/>
                  </a:lnTo>
                  <a:lnTo>
                    <a:pt x="532" y="51"/>
                  </a:lnTo>
                  <a:lnTo>
                    <a:pt x="533" y="51"/>
                  </a:lnTo>
                  <a:lnTo>
                    <a:pt x="534" y="53"/>
                  </a:lnTo>
                  <a:lnTo>
                    <a:pt x="536" y="54"/>
                  </a:lnTo>
                  <a:lnTo>
                    <a:pt x="537" y="54"/>
                  </a:lnTo>
                  <a:lnTo>
                    <a:pt x="538" y="55"/>
                  </a:lnTo>
                  <a:lnTo>
                    <a:pt x="540" y="55"/>
                  </a:lnTo>
                  <a:lnTo>
                    <a:pt x="541" y="57"/>
                  </a:lnTo>
                  <a:lnTo>
                    <a:pt x="542" y="58"/>
                  </a:lnTo>
                  <a:lnTo>
                    <a:pt x="544" y="58"/>
                  </a:lnTo>
                  <a:lnTo>
                    <a:pt x="546" y="59"/>
                  </a:lnTo>
                  <a:lnTo>
                    <a:pt x="548" y="61"/>
                  </a:lnTo>
                  <a:lnTo>
                    <a:pt x="549" y="61"/>
                  </a:lnTo>
                  <a:lnTo>
                    <a:pt x="552" y="62"/>
                  </a:lnTo>
                  <a:lnTo>
                    <a:pt x="553" y="63"/>
                  </a:lnTo>
                  <a:lnTo>
                    <a:pt x="554" y="65"/>
                  </a:lnTo>
                  <a:lnTo>
                    <a:pt x="557" y="65"/>
                  </a:lnTo>
                  <a:lnTo>
                    <a:pt x="558" y="66"/>
                  </a:lnTo>
                  <a:lnTo>
                    <a:pt x="560" y="67"/>
                  </a:lnTo>
                  <a:lnTo>
                    <a:pt x="561" y="67"/>
                  </a:lnTo>
                  <a:lnTo>
                    <a:pt x="562" y="69"/>
                  </a:lnTo>
                  <a:lnTo>
                    <a:pt x="564" y="69"/>
                  </a:lnTo>
                  <a:lnTo>
                    <a:pt x="564" y="70"/>
                  </a:lnTo>
                  <a:lnTo>
                    <a:pt x="565" y="70"/>
                  </a:lnTo>
                  <a:lnTo>
                    <a:pt x="566" y="71"/>
                  </a:lnTo>
                  <a:lnTo>
                    <a:pt x="568" y="71"/>
                  </a:lnTo>
                  <a:lnTo>
                    <a:pt x="569" y="73"/>
                  </a:lnTo>
                  <a:lnTo>
                    <a:pt x="570" y="73"/>
                  </a:lnTo>
                  <a:lnTo>
                    <a:pt x="570" y="74"/>
                  </a:lnTo>
                  <a:lnTo>
                    <a:pt x="572" y="74"/>
                  </a:lnTo>
                  <a:lnTo>
                    <a:pt x="573" y="74"/>
                  </a:lnTo>
                  <a:lnTo>
                    <a:pt x="573" y="75"/>
                  </a:lnTo>
                  <a:lnTo>
                    <a:pt x="574" y="75"/>
                  </a:lnTo>
                  <a:lnTo>
                    <a:pt x="576" y="77"/>
                  </a:lnTo>
                  <a:lnTo>
                    <a:pt x="577" y="78"/>
                  </a:lnTo>
                  <a:lnTo>
                    <a:pt x="578" y="78"/>
                  </a:lnTo>
                  <a:lnTo>
                    <a:pt x="580" y="79"/>
                  </a:lnTo>
                  <a:lnTo>
                    <a:pt x="581" y="81"/>
                  </a:lnTo>
                  <a:lnTo>
                    <a:pt x="582" y="81"/>
                  </a:lnTo>
                  <a:lnTo>
                    <a:pt x="584" y="82"/>
                  </a:lnTo>
                  <a:lnTo>
                    <a:pt x="585" y="83"/>
                  </a:lnTo>
                  <a:lnTo>
                    <a:pt x="586" y="83"/>
                  </a:lnTo>
                  <a:lnTo>
                    <a:pt x="589" y="85"/>
                  </a:lnTo>
                  <a:lnTo>
                    <a:pt x="590" y="86"/>
                  </a:lnTo>
                  <a:lnTo>
                    <a:pt x="592" y="86"/>
                  </a:lnTo>
                  <a:lnTo>
                    <a:pt x="593" y="87"/>
                  </a:lnTo>
                  <a:lnTo>
                    <a:pt x="594" y="89"/>
                  </a:lnTo>
                  <a:lnTo>
                    <a:pt x="596" y="90"/>
                  </a:lnTo>
                  <a:lnTo>
                    <a:pt x="597" y="90"/>
                  </a:lnTo>
                  <a:lnTo>
                    <a:pt x="598" y="91"/>
                  </a:lnTo>
                  <a:lnTo>
                    <a:pt x="599" y="91"/>
                  </a:lnTo>
                  <a:lnTo>
                    <a:pt x="599" y="93"/>
                  </a:lnTo>
                  <a:lnTo>
                    <a:pt x="601" y="93"/>
                  </a:lnTo>
                  <a:lnTo>
                    <a:pt x="602" y="94"/>
                  </a:lnTo>
                  <a:lnTo>
                    <a:pt x="603" y="94"/>
                  </a:lnTo>
                  <a:lnTo>
                    <a:pt x="603" y="95"/>
                  </a:lnTo>
                  <a:lnTo>
                    <a:pt x="605" y="95"/>
                  </a:lnTo>
                  <a:lnTo>
                    <a:pt x="606" y="97"/>
                  </a:lnTo>
                  <a:lnTo>
                    <a:pt x="607" y="97"/>
                  </a:lnTo>
                  <a:lnTo>
                    <a:pt x="607" y="98"/>
                  </a:lnTo>
                  <a:lnTo>
                    <a:pt x="609" y="98"/>
                  </a:lnTo>
                  <a:lnTo>
                    <a:pt x="609" y="99"/>
                  </a:lnTo>
                  <a:lnTo>
                    <a:pt x="610" y="99"/>
                  </a:lnTo>
                  <a:lnTo>
                    <a:pt x="610" y="101"/>
                  </a:lnTo>
                  <a:lnTo>
                    <a:pt x="611" y="101"/>
                  </a:lnTo>
                  <a:lnTo>
                    <a:pt x="613" y="102"/>
                  </a:lnTo>
                  <a:lnTo>
                    <a:pt x="614" y="103"/>
                  </a:lnTo>
                  <a:lnTo>
                    <a:pt x="615" y="103"/>
                  </a:lnTo>
                  <a:lnTo>
                    <a:pt x="617" y="105"/>
                  </a:lnTo>
                  <a:lnTo>
                    <a:pt x="617" y="106"/>
                  </a:lnTo>
                  <a:lnTo>
                    <a:pt x="618" y="106"/>
                  </a:lnTo>
                  <a:lnTo>
                    <a:pt x="619" y="107"/>
                  </a:lnTo>
                  <a:lnTo>
                    <a:pt x="621" y="109"/>
                  </a:lnTo>
                  <a:lnTo>
                    <a:pt x="622" y="109"/>
                  </a:lnTo>
                  <a:lnTo>
                    <a:pt x="623" y="110"/>
                  </a:lnTo>
                  <a:lnTo>
                    <a:pt x="623" y="111"/>
                  </a:lnTo>
                  <a:lnTo>
                    <a:pt x="625" y="111"/>
                  </a:lnTo>
                  <a:lnTo>
                    <a:pt x="626" y="113"/>
                  </a:lnTo>
                  <a:lnTo>
                    <a:pt x="627" y="113"/>
                  </a:lnTo>
                  <a:lnTo>
                    <a:pt x="627" y="114"/>
                  </a:lnTo>
                  <a:lnTo>
                    <a:pt x="629" y="114"/>
                  </a:lnTo>
                  <a:lnTo>
                    <a:pt x="629" y="115"/>
                  </a:lnTo>
                  <a:lnTo>
                    <a:pt x="630" y="115"/>
                  </a:lnTo>
                  <a:lnTo>
                    <a:pt x="631" y="117"/>
                  </a:lnTo>
                  <a:lnTo>
                    <a:pt x="633" y="117"/>
                  </a:lnTo>
                  <a:lnTo>
                    <a:pt x="634" y="118"/>
                  </a:lnTo>
                  <a:lnTo>
                    <a:pt x="635" y="119"/>
                  </a:lnTo>
                  <a:lnTo>
                    <a:pt x="637" y="119"/>
                  </a:lnTo>
                  <a:lnTo>
                    <a:pt x="638" y="121"/>
                  </a:lnTo>
                  <a:lnTo>
                    <a:pt x="639" y="121"/>
                  </a:lnTo>
                  <a:lnTo>
                    <a:pt x="639" y="122"/>
                  </a:lnTo>
                  <a:lnTo>
                    <a:pt x="641" y="123"/>
                  </a:lnTo>
                  <a:lnTo>
                    <a:pt x="642" y="123"/>
                  </a:lnTo>
                  <a:lnTo>
                    <a:pt x="643" y="124"/>
                  </a:lnTo>
                  <a:lnTo>
                    <a:pt x="645" y="124"/>
                  </a:lnTo>
                  <a:lnTo>
                    <a:pt x="646" y="126"/>
                  </a:lnTo>
                  <a:lnTo>
                    <a:pt x="647" y="127"/>
                  </a:lnTo>
                  <a:lnTo>
                    <a:pt x="649" y="128"/>
                  </a:lnTo>
                  <a:lnTo>
                    <a:pt x="650" y="128"/>
                  </a:lnTo>
                  <a:lnTo>
                    <a:pt x="650" y="130"/>
                  </a:lnTo>
                  <a:lnTo>
                    <a:pt x="651" y="130"/>
                  </a:lnTo>
                  <a:lnTo>
                    <a:pt x="653" y="131"/>
                  </a:lnTo>
                  <a:lnTo>
                    <a:pt x="654" y="132"/>
                  </a:lnTo>
                  <a:lnTo>
                    <a:pt x="655" y="132"/>
                  </a:lnTo>
                  <a:lnTo>
                    <a:pt x="655" y="134"/>
                  </a:lnTo>
                  <a:lnTo>
                    <a:pt x="657" y="134"/>
                  </a:lnTo>
                  <a:lnTo>
                    <a:pt x="657" y="135"/>
                  </a:lnTo>
                  <a:lnTo>
                    <a:pt x="658" y="135"/>
                  </a:lnTo>
                  <a:lnTo>
                    <a:pt x="658" y="136"/>
                  </a:lnTo>
                  <a:lnTo>
                    <a:pt x="659" y="138"/>
                  </a:lnTo>
                  <a:lnTo>
                    <a:pt x="661" y="139"/>
                  </a:lnTo>
                  <a:lnTo>
                    <a:pt x="662" y="140"/>
                  </a:lnTo>
                  <a:lnTo>
                    <a:pt x="663" y="142"/>
                  </a:lnTo>
                  <a:lnTo>
                    <a:pt x="665" y="143"/>
                  </a:lnTo>
                  <a:lnTo>
                    <a:pt x="666" y="144"/>
                  </a:lnTo>
                  <a:lnTo>
                    <a:pt x="667" y="146"/>
                  </a:lnTo>
                  <a:lnTo>
                    <a:pt x="669" y="147"/>
                  </a:lnTo>
                  <a:lnTo>
                    <a:pt x="670" y="148"/>
                  </a:lnTo>
                  <a:lnTo>
                    <a:pt x="671" y="150"/>
                  </a:lnTo>
                  <a:lnTo>
                    <a:pt x="673" y="151"/>
                  </a:lnTo>
                  <a:lnTo>
                    <a:pt x="673" y="152"/>
                  </a:lnTo>
                  <a:lnTo>
                    <a:pt x="674" y="154"/>
                  </a:lnTo>
                  <a:lnTo>
                    <a:pt x="675" y="154"/>
                  </a:lnTo>
                  <a:lnTo>
                    <a:pt x="677" y="155"/>
                  </a:lnTo>
                  <a:lnTo>
                    <a:pt x="677" y="156"/>
                  </a:lnTo>
                  <a:lnTo>
                    <a:pt x="678" y="156"/>
                  </a:lnTo>
                  <a:lnTo>
                    <a:pt x="678" y="158"/>
                  </a:lnTo>
                  <a:lnTo>
                    <a:pt x="679" y="158"/>
                  </a:lnTo>
                  <a:lnTo>
                    <a:pt x="679" y="159"/>
                  </a:lnTo>
                  <a:lnTo>
                    <a:pt x="681" y="160"/>
                  </a:lnTo>
                  <a:lnTo>
                    <a:pt x="682" y="160"/>
                  </a:lnTo>
                  <a:lnTo>
                    <a:pt x="682" y="162"/>
                  </a:lnTo>
                  <a:lnTo>
                    <a:pt x="683" y="163"/>
                  </a:lnTo>
                  <a:lnTo>
                    <a:pt x="685" y="164"/>
                  </a:lnTo>
                  <a:lnTo>
                    <a:pt x="685" y="166"/>
                  </a:lnTo>
                  <a:lnTo>
                    <a:pt x="686" y="166"/>
                  </a:lnTo>
                  <a:lnTo>
                    <a:pt x="687" y="167"/>
                  </a:lnTo>
                  <a:lnTo>
                    <a:pt x="687" y="168"/>
                  </a:lnTo>
                  <a:lnTo>
                    <a:pt x="688" y="170"/>
                  </a:lnTo>
                  <a:lnTo>
                    <a:pt x="690" y="170"/>
                  </a:lnTo>
                  <a:lnTo>
                    <a:pt x="690" y="171"/>
                  </a:lnTo>
                  <a:lnTo>
                    <a:pt x="691" y="172"/>
                  </a:lnTo>
                  <a:lnTo>
                    <a:pt x="692" y="174"/>
                  </a:lnTo>
                  <a:lnTo>
                    <a:pt x="694" y="176"/>
                  </a:lnTo>
                  <a:lnTo>
                    <a:pt x="695" y="178"/>
                  </a:lnTo>
                  <a:lnTo>
                    <a:pt x="696" y="179"/>
                  </a:lnTo>
                  <a:lnTo>
                    <a:pt x="698" y="180"/>
                  </a:lnTo>
                  <a:lnTo>
                    <a:pt x="699" y="183"/>
                  </a:lnTo>
                  <a:lnTo>
                    <a:pt x="702" y="184"/>
                  </a:lnTo>
                  <a:lnTo>
                    <a:pt x="703" y="186"/>
                  </a:lnTo>
                  <a:lnTo>
                    <a:pt x="703" y="187"/>
                  </a:lnTo>
                  <a:lnTo>
                    <a:pt x="704" y="188"/>
                  </a:lnTo>
                  <a:lnTo>
                    <a:pt x="706" y="191"/>
                  </a:lnTo>
                  <a:lnTo>
                    <a:pt x="707" y="191"/>
                  </a:lnTo>
                  <a:lnTo>
                    <a:pt x="708" y="192"/>
                  </a:lnTo>
                  <a:lnTo>
                    <a:pt x="708" y="194"/>
                  </a:lnTo>
                  <a:lnTo>
                    <a:pt x="710" y="195"/>
                  </a:lnTo>
                  <a:lnTo>
                    <a:pt x="711" y="196"/>
                  </a:lnTo>
                  <a:lnTo>
                    <a:pt x="711" y="198"/>
                  </a:lnTo>
                  <a:lnTo>
                    <a:pt x="712" y="198"/>
                  </a:lnTo>
                  <a:lnTo>
                    <a:pt x="714" y="199"/>
                  </a:lnTo>
                  <a:lnTo>
                    <a:pt x="714" y="200"/>
                  </a:lnTo>
                  <a:lnTo>
                    <a:pt x="715" y="202"/>
                  </a:lnTo>
                  <a:lnTo>
                    <a:pt x="715" y="203"/>
                  </a:lnTo>
                  <a:lnTo>
                    <a:pt x="716" y="203"/>
                  </a:lnTo>
                  <a:lnTo>
                    <a:pt x="718" y="204"/>
                  </a:lnTo>
                  <a:lnTo>
                    <a:pt x="718" y="206"/>
                  </a:lnTo>
                  <a:lnTo>
                    <a:pt x="719" y="207"/>
                  </a:lnTo>
                  <a:lnTo>
                    <a:pt x="720" y="208"/>
                  </a:lnTo>
                  <a:lnTo>
                    <a:pt x="720" y="209"/>
                  </a:lnTo>
                  <a:lnTo>
                    <a:pt x="722" y="211"/>
                  </a:lnTo>
                  <a:lnTo>
                    <a:pt x="723" y="212"/>
                  </a:lnTo>
                  <a:lnTo>
                    <a:pt x="723" y="213"/>
                  </a:lnTo>
                  <a:lnTo>
                    <a:pt x="724" y="215"/>
                  </a:lnTo>
                  <a:lnTo>
                    <a:pt x="726" y="216"/>
                  </a:lnTo>
                  <a:lnTo>
                    <a:pt x="727" y="219"/>
                  </a:lnTo>
                  <a:lnTo>
                    <a:pt x="728" y="220"/>
                  </a:lnTo>
                  <a:lnTo>
                    <a:pt x="730" y="221"/>
                  </a:lnTo>
                  <a:lnTo>
                    <a:pt x="731" y="224"/>
                  </a:lnTo>
                  <a:lnTo>
                    <a:pt x="732" y="227"/>
                  </a:lnTo>
                  <a:lnTo>
                    <a:pt x="735" y="228"/>
                  </a:lnTo>
                  <a:lnTo>
                    <a:pt x="736" y="231"/>
                  </a:lnTo>
                  <a:lnTo>
                    <a:pt x="736" y="232"/>
                  </a:lnTo>
                  <a:lnTo>
                    <a:pt x="738" y="233"/>
                  </a:lnTo>
                  <a:lnTo>
                    <a:pt x="739" y="235"/>
                  </a:lnTo>
                  <a:lnTo>
                    <a:pt x="740" y="236"/>
                  </a:lnTo>
                  <a:lnTo>
                    <a:pt x="742" y="237"/>
                  </a:lnTo>
                  <a:lnTo>
                    <a:pt x="742" y="239"/>
                  </a:lnTo>
                  <a:lnTo>
                    <a:pt x="743" y="240"/>
                  </a:lnTo>
                  <a:lnTo>
                    <a:pt x="744" y="241"/>
                  </a:lnTo>
                  <a:lnTo>
                    <a:pt x="744" y="243"/>
                  </a:lnTo>
                  <a:lnTo>
                    <a:pt x="746" y="244"/>
                  </a:lnTo>
                  <a:lnTo>
                    <a:pt x="747" y="245"/>
                  </a:lnTo>
                  <a:lnTo>
                    <a:pt x="747" y="247"/>
                  </a:lnTo>
                  <a:lnTo>
                    <a:pt x="748" y="248"/>
                  </a:lnTo>
                  <a:lnTo>
                    <a:pt x="750" y="248"/>
                  </a:lnTo>
                  <a:lnTo>
                    <a:pt x="750" y="249"/>
                  </a:lnTo>
                  <a:lnTo>
                    <a:pt x="751" y="251"/>
                  </a:lnTo>
                  <a:lnTo>
                    <a:pt x="751" y="252"/>
                  </a:lnTo>
                  <a:lnTo>
                    <a:pt x="752" y="253"/>
                  </a:lnTo>
                  <a:lnTo>
                    <a:pt x="754" y="255"/>
                  </a:lnTo>
                  <a:lnTo>
                    <a:pt x="754" y="256"/>
                  </a:lnTo>
                  <a:lnTo>
                    <a:pt x="755" y="257"/>
                  </a:lnTo>
                  <a:lnTo>
                    <a:pt x="756" y="259"/>
                  </a:lnTo>
                  <a:lnTo>
                    <a:pt x="758" y="260"/>
                  </a:lnTo>
                  <a:lnTo>
                    <a:pt x="759" y="261"/>
                  </a:lnTo>
                  <a:lnTo>
                    <a:pt x="760" y="264"/>
                  </a:lnTo>
                  <a:lnTo>
                    <a:pt x="762" y="265"/>
                  </a:lnTo>
                  <a:lnTo>
                    <a:pt x="763" y="267"/>
                  </a:lnTo>
                  <a:lnTo>
                    <a:pt x="764" y="269"/>
                  </a:lnTo>
                  <a:lnTo>
                    <a:pt x="766" y="272"/>
                  </a:lnTo>
                  <a:lnTo>
                    <a:pt x="767" y="273"/>
                  </a:lnTo>
                  <a:lnTo>
                    <a:pt x="768" y="276"/>
                  </a:lnTo>
                  <a:lnTo>
                    <a:pt x="770" y="277"/>
                  </a:lnTo>
                  <a:lnTo>
                    <a:pt x="771" y="280"/>
                  </a:lnTo>
                  <a:lnTo>
                    <a:pt x="772" y="281"/>
                  </a:lnTo>
                  <a:lnTo>
                    <a:pt x="774" y="283"/>
                  </a:lnTo>
                  <a:lnTo>
                    <a:pt x="775" y="284"/>
                  </a:lnTo>
                  <a:lnTo>
                    <a:pt x="776" y="285"/>
                  </a:lnTo>
                  <a:lnTo>
                    <a:pt x="776" y="287"/>
                  </a:lnTo>
                  <a:lnTo>
                    <a:pt x="777" y="288"/>
                  </a:lnTo>
                  <a:lnTo>
                    <a:pt x="779" y="289"/>
                  </a:lnTo>
                  <a:lnTo>
                    <a:pt x="779" y="291"/>
                  </a:lnTo>
                  <a:lnTo>
                    <a:pt x="780" y="292"/>
                  </a:lnTo>
                  <a:lnTo>
                    <a:pt x="780" y="293"/>
                  </a:lnTo>
                  <a:lnTo>
                    <a:pt x="781" y="295"/>
                  </a:lnTo>
                  <a:lnTo>
                    <a:pt x="783" y="295"/>
                  </a:lnTo>
                  <a:lnTo>
                    <a:pt x="783" y="296"/>
                  </a:lnTo>
                  <a:lnTo>
                    <a:pt x="784" y="297"/>
                  </a:lnTo>
                  <a:lnTo>
                    <a:pt x="784" y="298"/>
                  </a:lnTo>
                  <a:lnTo>
                    <a:pt x="785" y="300"/>
                  </a:lnTo>
                  <a:lnTo>
                    <a:pt x="787" y="301"/>
                  </a:lnTo>
                  <a:lnTo>
                    <a:pt x="787" y="302"/>
                  </a:lnTo>
                  <a:lnTo>
                    <a:pt x="788" y="304"/>
                  </a:lnTo>
                  <a:lnTo>
                    <a:pt x="788" y="305"/>
                  </a:lnTo>
                  <a:lnTo>
                    <a:pt x="789" y="306"/>
                  </a:lnTo>
                  <a:lnTo>
                    <a:pt x="789" y="308"/>
                  </a:lnTo>
                  <a:lnTo>
                    <a:pt x="791" y="309"/>
                  </a:lnTo>
                  <a:lnTo>
                    <a:pt x="792" y="310"/>
                  </a:lnTo>
                  <a:lnTo>
                    <a:pt x="792" y="312"/>
                  </a:lnTo>
                  <a:lnTo>
                    <a:pt x="793" y="313"/>
                  </a:lnTo>
                  <a:lnTo>
                    <a:pt x="795" y="316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599" name="Freeform 135"/>
            <p:cNvSpPr>
              <a:spLocks/>
            </p:cNvSpPr>
            <p:nvPr/>
          </p:nvSpPr>
          <p:spPr bwMode="auto">
            <a:xfrm>
              <a:off x="1921" y="1068"/>
              <a:ext cx="397" cy="157"/>
            </a:xfrm>
            <a:custGeom>
              <a:avLst/>
              <a:gdLst>
                <a:gd name="T0" fmla="*/ 2 w 795"/>
                <a:gd name="T1" fmla="*/ 4 h 315"/>
                <a:gd name="T2" fmla="*/ 4 w 795"/>
                <a:gd name="T3" fmla="*/ 4 h 315"/>
                <a:gd name="T4" fmla="*/ 5 w 795"/>
                <a:gd name="T5" fmla="*/ 4 h 315"/>
                <a:gd name="T6" fmla="*/ 5 w 795"/>
                <a:gd name="T7" fmla="*/ 4 h 315"/>
                <a:gd name="T8" fmla="*/ 5 w 795"/>
                <a:gd name="T9" fmla="*/ 4 h 315"/>
                <a:gd name="T10" fmla="*/ 5 w 795"/>
                <a:gd name="T11" fmla="*/ 4 h 315"/>
                <a:gd name="T12" fmla="*/ 5 w 795"/>
                <a:gd name="T13" fmla="*/ 4 h 315"/>
                <a:gd name="T14" fmla="*/ 6 w 795"/>
                <a:gd name="T15" fmla="*/ 4 h 315"/>
                <a:gd name="T16" fmla="*/ 6 w 795"/>
                <a:gd name="T17" fmla="*/ 4 h 315"/>
                <a:gd name="T18" fmla="*/ 6 w 795"/>
                <a:gd name="T19" fmla="*/ 4 h 315"/>
                <a:gd name="T20" fmla="*/ 6 w 795"/>
                <a:gd name="T21" fmla="*/ 4 h 315"/>
                <a:gd name="T22" fmla="*/ 6 w 795"/>
                <a:gd name="T23" fmla="*/ 4 h 315"/>
                <a:gd name="T24" fmla="*/ 6 w 795"/>
                <a:gd name="T25" fmla="*/ 4 h 315"/>
                <a:gd name="T26" fmla="*/ 7 w 795"/>
                <a:gd name="T27" fmla="*/ 4 h 315"/>
                <a:gd name="T28" fmla="*/ 7 w 795"/>
                <a:gd name="T29" fmla="*/ 4 h 315"/>
                <a:gd name="T30" fmla="*/ 7 w 795"/>
                <a:gd name="T31" fmla="*/ 4 h 315"/>
                <a:gd name="T32" fmla="*/ 7 w 795"/>
                <a:gd name="T33" fmla="*/ 4 h 315"/>
                <a:gd name="T34" fmla="*/ 7 w 795"/>
                <a:gd name="T35" fmla="*/ 4 h 315"/>
                <a:gd name="T36" fmla="*/ 7 w 795"/>
                <a:gd name="T37" fmla="*/ 4 h 315"/>
                <a:gd name="T38" fmla="*/ 8 w 795"/>
                <a:gd name="T39" fmla="*/ 4 h 315"/>
                <a:gd name="T40" fmla="*/ 8 w 795"/>
                <a:gd name="T41" fmla="*/ 4 h 315"/>
                <a:gd name="T42" fmla="*/ 8 w 795"/>
                <a:gd name="T43" fmla="*/ 4 h 315"/>
                <a:gd name="T44" fmla="*/ 8 w 795"/>
                <a:gd name="T45" fmla="*/ 4 h 315"/>
                <a:gd name="T46" fmla="*/ 8 w 795"/>
                <a:gd name="T47" fmla="*/ 3 h 315"/>
                <a:gd name="T48" fmla="*/ 8 w 795"/>
                <a:gd name="T49" fmla="*/ 3 h 315"/>
                <a:gd name="T50" fmla="*/ 8 w 795"/>
                <a:gd name="T51" fmla="*/ 3 h 315"/>
                <a:gd name="T52" fmla="*/ 9 w 795"/>
                <a:gd name="T53" fmla="*/ 3 h 315"/>
                <a:gd name="T54" fmla="*/ 9 w 795"/>
                <a:gd name="T55" fmla="*/ 3 h 315"/>
                <a:gd name="T56" fmla="*/ 9 w 795"/>
                <a:gd name="T57" fmla="*/ 3 h 315"/>
                <a:gd name="T58" fmla="*/ 9 w 795"/>
                <a:gd name="T59" fmla="*/ 3 h 315"/>
                <a:gd name="T60" fmla="*/ 9 w 795"/>
                <a:gd name="T61" fmla="*/ 3 h 315"/>
                <a:gd name="T62" fmla="*/ 9 w 795"/>
                <a:gd name="T63" fmla="*/ 3 h 315"/>
                <a:gd name="T64" fmla="*/ 9 w 795"/>
                <a:gd name="T65" fmla="*/ 3 h 315"/>
                <a:gd name="T66" fmla="*/ 9 w 795"/>
                <a:gd name="T67" fmla="*/ 3 h 315"/>
                <a:gd name="T68" fmla="*/ 9 w 795"/>
                <a:gd name="T69" fmla="*/ 3 h 315"/>
                <a:gd name="T70" fmla="*/ 9 w 795"/>
                <a:gd name="T71" fmla="*/ 3 h 315"/>
                <a:gd name="T72" fmla="*/ 9 w 795"/>
                <a:gd name="T73" fmla="*/ 3 h 315"/>
                <a:gd name="T74" fmla="*/ 10 w 795"/>
                <a:gd name="T75" fmla="*/ 3 h 315"/>
                <a:gd name="T76" fmla="*/ 10 w 795"/>
                <a:gd name="T77" fmla="*/ 2 h 315"/>
                <a:gd name="T78" fmla="*/ 10 w 795"/>
                <a:gd name="T79" fmla="*/ 2 h 315"/>
                <a:gd name="T80" fmla="*/ 10 w 795"/>
                <a:gd name="T81" fmla="*/ 2 h 315"/>
                <a:gd name="T82" fmla="*/ 10 w 795"/>
                <a:gd name="T83" fmla="*/ 2 h 315"/>
                <a:gd name="T84" fmla="*/ 10 w 795"/>
                <a:gd name="T85" fmla="*/ 2 h 315"/>
                <a:gd name="T86" fmla="*/ 10 w 795"/>
                <a:gd name="T87" fmla="*/ 2 h 315"/>
                <a:gd name="T88" fmla="*/ 10 w 795"/>
                <a:gd name="T89" fmla="*/ 2 h 315"/>
                <a:gd name="T90" fmla="*/ 10 w 795"/>
                <a:gd name="T91" fmla="*/ 2 h 315"/>
                <a:gd name="T92" fmla="*/ 10 w 795"/>
                <a:gd name="T93" fmla="*/ 2 h 315"/>
                <a:gd name="T94" fmla="*/ 11 w 795"/>
                <a:gd name="T95" fmla="*/ 1 h 315"/>
                <a:gd name="T96" fmla="*/ 11 w 795"/>
                <a:gd name="T97" fmla="*/ 1 h 315"/>
                <a:gd name="T98" fmla="*/ 11 w 795"/>
                <a:gd name="T99" fmla="*/ 1 h 315"/>
                <a:gd name="T100" fmla="*/ 11 w 795"/>
                <a:gd name="T101" fmla="*/ 1 h 315"/>
                <a:gd name="T102" fmla="*/ 11 w 795"/>
                <a:gd name="T103" fmla="*/ 1 h 315"/>
                <a:gd name="T104" fmla="*/ 11 w 795"/>
                <a:gd name="T105" fmla="*/ 1 h 315"/>
                <a:gd name="T106" fmla="*/ 11 w 795"/>
                <a:gd name="T107" fmla="*/ 1 h 315"/>
                <a:gd name="T108" fmla="*/ 11 w 795"/>
                <a:gd name="T109" fmla="*/ 0 h 315"/>
                <a:gd name="T110" fmla="*/ 11 w 795"/>
                <a:gd name="T111" fmla="*/ 0 h 315"/>
                <a:gd name="T112" fmla="*/ 12 w 795"/>
                <a:gd name="T113" fmla="*/ 0 h 315"/>
                <a:gd name="T114" fmla="*/ 12 w 795"/>
                <a:gd name="T115" fmla="*/ 0 h 315"/>
                <a:gd name="T116" fmla="*/ 12 w 795"/>
                <a:gd name="T117" fmla="*/ 0 h 315"/>
                <a:gd name="T118" fmla="*/ 12 w 795"/>
                <a:gd name="T119" fmla="*/ 0 h 315"/>
                <a:gd name="T120" fmla="*/ 12 w 795"/>
                <a:gd name="T121" fmla="*/ 0 h 3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5"/>
                <a:gd name="T184" fmla="*/ 0 h 315"/>
                <a:gd name="T185" fmla="*/ 795 w 795"/>
                <a:gd name="T186" fmla="*/ 315 h 3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5" h="315">
                  <a:moveTo>
                    <a:pt x="0" y="315"/>
                  </a:moveTo>
                  <a:lnTo>
                    <a:pt x="31" y="315"/>
                  </a:lnTo>
                  <a:lnTo>
                    <a:pt x="60" y="315"/>
                  </a:lnTo>
                  <a:lnTo>
                    <a:pt x="87" y="315"/>
                  </a:lnTo>
                  <a:lnTo>
                    <a:pt x="111" y="315"/>
                  </a:lnTo>
                  <a:lnTo>
                    <a:pt x="135" y="315"/>
                  </a:lnTo>
                  <a:lnTo>
                    <a:pt x="156" y="315"/>
                  </a:lnTo>
                  <a:lnTo>
                    <a:pt x="176" y="315"/>
                  </a:lnTo>
                  <a:lnTo>
                    <a:pt x="194" y="315"/>
                  </a:lnTo>
                  <a:lnTo>
                    <a:pt x="212" y="315"/>
                  </a:lnTo>
                  <a:lnTo>
                    <a:pt x="226" y="315"/>
                  </a:lnTo>
                  <a:lnTo>
                    <a:pt x="241" y="315"/>
                  </a:lnTo>
                  <a:lnTo>
                    <a:pt x="254" y="315"/>
                  </a:lnTo>
                  <a:lnTo>
                    <a:pt x="266" y="315"/>
                  </a:lnTo>
                  <a:lnTo>
                    <a:pt x="277" y="315"/>
                  </a:lnTo>
                  <a:lnTo>
                    <a:pt x="287" y="315"/>
                  </a:lnTo>
                  <a:lnTo>
                    <a:pt x="295" y="315"/>
                  </a:lnTo>
                  <a:lnTo>
                    <a:pt x="303" y="315"/>
                  </a:lnTo>
                  <a:lnTo>
                    <a:pt x="311" y="315"/>
                  </a:lnTo>
                  <a:lnTo>
                    <a:pt x="317" y="315"/>
                  </a:lnTo>
                  <a:lnTo>
                    <a:pt x="323" y="315"/>
                  </a:lnTo>
                  <a:lnTo>
                    <a:pt x="327" y="315"/>
                  </a:lnTo>
                  <a:lnTo>
                    <a:pt x="332" y="315"/>
                  </a:lnTo>
                  <a:lnTo>
                    <a:pt x="336" y="315"/>
                  </a:lnTo>
                  <a:lnTo>
                    <a:pt x="339" y="315"/>
                  </a:lnTo>
                  <a:lnTo>
                    <a:pt x="343" y="315"/>
                  </a:lnTo>
                  <a:lnTo>
                    <a:pt x="346" y="315"/>
                  </a:lnTo>
                  <a:lnTo>
                    <a:pt x="347" y="315"/>
                  </a:lnTo>
                  <a:lnTo>
                    <a:pt x="350" y="315"/>
                  </a:lnTo>
                  <a:lnTo>
                    <a:pt x="352" y="315"/>
                  </a:lnTo>
                  <a:lnTo>
                    <a:pt x="354" y="314"/>
                  </a:lnTo>
                  <a:lnTo>
                    <a:pt x="356" y="314"/>
                  </a:lnTo>
                  <a:lnTo>
                    <a:pt x="359" y="314"/>
                  </a:lnTo>
                  <a:lnTo>
                    <a:pt x="360" y="314"/>
                  </a:lnTo>
                  <a:lnTo>
                    <a:pt x="363" y="314"/>
                  </a:lnTo>
                  <a:lnTo>
                    <a:pt x="364" y="314"/>
                  </a:lnTo>
                  <a:lnTo>
                    <a:pt x="367" y="314"/>
                  </a:lnTo>
                  <a:lnTo>
                    <a:pt x="368" y="314"/>
                  </a:lnTo>
                  <a:lnTo>
                    <a:pt x="370" y="314"/>
                  </a:lnTo>
                  <a:lnTo>
                    <a:pt x="371" y="314"/>
                  </a:lnTo>
                  <a:lnTo>
                    <a:pt x="372" y="314"/>
                  </a:lnTo>
                  <a:lnTo>
                    <a:pt x="375" y="312"/>
                  </a:lnTo>
                  <a:lnTo>
                    <a:pt x="376" y="312"/>
                  </a:lnTo>
                  <a:lnTo>
                    <a:pt x="378" y="312"/>
                  </a:lnTo>
                  <a:lnTo>
                    <a:pt x="379" y="312"/>
                  </a:lnTo>
                  <a:lnTo>
                    <a:pt x="380" y="312"/>
                  </a:lnTo>
                  <a:lnTo>
                    <a:pt x="382" y="312"/>
                  </a:lnTo>
                  <a:lnTo>
                    <a:pt x="383" y="312"/>
                  </a:lnTo>
                  <a:lnTo>
                    <a:pt x="384" y="312"/>
                  </a:lnTo>
                  <a:lnTo>
                    <a:pt x="386" y="312"/>
                  </a:lnTo>
                  <a:lnTo>
                    <a:pt x="387" y="311"/>
                  </a:lnTo>
                  <a:lnTo>
                    <a:pt x="388" y="311"/>
                  </a:lnTo>
                  <a:lnTo>
                    <a:pt x="390" y="311"/>
                  </a:lnTo>
                  <a:lnTo>
                    <a:pt x="391" y="311"/>
                  </a:lnTo>
                  <a:lnTo>
                    <a:pt x="392" y="311"/>
                  </a:lnTo>
                  <a:lnTo>
                    <a:pt x="394" y="311"/>
                  </a:lnTo>
                  <a:lnTo>
                    <a:pt x="395" y="311"/>
                  </a:lnTo>
                  <a:lnTo>
                    <a:pt x="396" y="310"/>
                  </a:lnTo>
                  <a:lnTo>
                    <a:pt x="399" y="310"/>
                  </a:lnTo>
                  <a:lnTo>
                    <a:pt x="400" y="310"/>
                  </a:lnTo>
                  <a:lnTo>
                    <a:pt x="402" y="310"/>
                  </a:lnTo>
                  <a:lnTo>
                    <a:pt x="404" y="310"/>
                  </a:lnTo>
                  <a:lnTo>
                    <a:pt x="406" y="308"/>
                  </a:lnTo>
                  <a:lnTo>
                    <a:pt x="408" y="308"/>
                  </a:lnTo>
                  <a:lnTo>
                    <a:pt x="410" y="308"/>
                  </a:lnTo>
                  <a:lnTo>
                    <a:pt x="412" y="308"/>
                  </a:lnTo>
                  <a:lnTo>
                    <a:pt x="414" y="308"/>
                  </a:lnTo>
                  <a:lnTo>
                    <a:pt x="415" y="307"/>
                  </a:lnTo>
                  <a:lnTo>
                    <a:pt x="418" y="307"/>
                  </a:lnTo>
                  <a:lnTo>
                    <a:pt x="419" y="307"/>
                  </a:lnTo>
                  <a:lnTo>
                    <a:pt x="420" y="307"/>
                  </a:lnTo>
                  <a:lnTo>
                    <a:pt x="421" y="307"/>
                  </a:lnTo>
                  <a:lnTo>
                    <a:pt x="423" y="307"/>
                  </a:lnTo>
                  <a:lnTo>
                    <a:pt x="424" y="306"/>
                  </a:lnTo>
                  <a:lnTo>
                    <a:pt x="425" y="306"/>
                  </a:lnTo>
                  <a:lnTo>
                    <a:pt x="427" y="306"/>
                  </a:lnTo>
                  <a:lnTo>
                    <a:pt x="428" y="306"/>
                  </a:lnTo>
                  <a:lnTo>
                    <a:pt x="429" y="306"/>
                  </a:lnTo>
                  <a:lnTo>
                    <a:pt x="431" y="304"/>
                  </a:lnTo>
                  <a:lnTo>
                    <a:pt x="432" y="304"/>
                  </a:lnTo>
                  <a:lnTo>
                    <a:pt x="433" y="304"/>
                  </a:lnTo>
                  <a:lnTo>
                    <a:pt x="435" y="304"/>
                  </a:lnTo>
                  <a:lnTo>
                    <a:pt x="436" y="303"/>
                  </a:lnTo>
                  <a:lnTo>
                    <a:pt x="437" y="303"/>
                  </a:lnTo>
                  <a:lnTo>
                    <a:pt x="439" y="303"/>
                  </a:lnTo>
                  <a:lnTo>
                    <a:pt x="440" y="302"/>
                  </a:lnTo>
                  <a:lnTo>
                    <a:pt x="441" y="302"/>
                  </a:lnTo>
                  <a:lnTo>
                    <a:pt x="444" y="302"/>
                  </a:lnTo>
                  <a:lnTo>
                    <a:pt x="445" y="300"/>
                  </a:lnTo>
                  <a:lnTo>
                    <a:pt x="447" y="300"/>
                  </a:lnTo>
                  <a:lnTo>
                    <a:pt x="449" y="299"/>
                  </a:lnTo>
                  <a:lnTo>
                    <a:pt x="451" y="299"/>
                  </a:lnTo>
                  <a:lnTo>
                    <a:pt x="453" y="298"/>
                  </a:lnTo>
                  <a:lnTo>
                    <a:pt x="456" y="298"/>
                  </a:lnTo>
                  <a:lnTo>
                    <a:pt x="459" y="296"/>
                  </a:lnTo>
                  <a:lnTo>
                    <a:pt x="460" y="296"/>
                  </a:lnTo>
                  <a:lnTo>
                    <a:pt x="463" y="295"/>
                  </a:lnTo>
                  <a:lnTo>
                    <a:pt x="465" y="295"/>
                  </a:lnTo>
                  <a:lnTo>
                    <a:pt x="467" y="294"/>
                  </a:lnTo>
                  <a:lnTo>
                    <a:pt x="468" y="294"/>
                  </a:lnTo>
                  <a:lnTo>
                    <a:pt x="471" y="292"/>
                  </a:lnTo>
                  <a:lnTo>
                    <a:pt x="472" y="292"/>
                  </a:lnTo>
                  <a:lnTo>
                    <a:pt x="473" y="292"/>
                  </a:lnTo>
                  <a:lnTo>
                    <a:pt x="475" y="291"/>
                  </a:lnTo>
                  <a:lnTo>
                    <a:pt x="476" y="291"/>
                  </a:lnTo>
                  <a:lnTo>
                    <a:pt x="477" y="291"/>
                  </a:lnTo>
                  <a:lnTo>
                    <a:pt x="479" y="290"/>
                  </a:lnTo>
                  <a:lnTo>
                    <a:pt x="480" y="290"/>
                  </a:lnTo>
                  <a:lnTo>
                    <a:pt x="481" y="290"/>
                  </a:lnTo>
                  <a:lnTo>
                    <a:pt x="483" y="288"/>
                  </a:lnTo>
                  <a:lnTo>
                    <a:pt x="484" y="287"/>
                  </a:lnTo>
                  <a:lnTo>
                    <a:pt x="485" y="287"/>
                  </a:lnTo>
                  <a:lnTo>
                    <a:pt x="487" y="287"/>
                  </a:lnTo>
                  <a:lnTo>
                    <a:pt x="488" y="286"/>
                  </a:lnTo>
                  <a:lnTo>
                    <a:pt x="489" y="286"/>
                  </a:lnTo>
                  <a:lnTo>
                    <a:pt x="491" y="284"/>
                  </a:lnTo>
                  <a:lnTo>
                    <a:pt x="492" y="284"/>
                  </a:lnTo>
                  <a:lnTo>
                    <a:pt x="493" y="283"/>
                  </a:lnTo>
                  <a:lnTo>
                    <a:pt x="495" y="283"/>
                  </a:lnTo>
                  <a:lnTo>
                    <a:pt x="496" y="282"/>
                  </a:lnTo>
                  <a:lnTo>
                    <a:pt x="499" y="282"/>
                  </a:lnTo>
                  <a:lnTo>
                    <a:pt x="500" y="280"/>
                  </a:lnTo>
                  <a:lnTo>
                    <a:pt x="501" y="279"/>
                  </a:lnTo>
                  <a:lnTo>
                    <a:pt x="504" y="279"/>
                  </a:lnTo>
                  <a:lnTo>
                    <a:pt x="505" y="278"/>
                  </a:lnTo>
                  <a:lnTo>
                    <a:pt x="508" y="276"/>
                  </a:lnTo>
                  <a:lnTo>
                    <a:pt x="509" y="275"/>
                  </a:lnTo>
                  <a:lnTo>
                    <a:pt x="512" y="275"/>
                  </a:lnTo>
                  <a:lnTo>
                    <a:pt x="513" y="274"/>
                  </a:lnTo>
                  <a:lnTo>
                    <a:pt x="514" y="272"/>
                  </a:lnTo>
                  <a:lnTo>
                    <a:pt x="517" y="272"/>
                  </a:lnTo>
                  <a:lnTo>
                    <a:pt x="518" y="271"/>
                  </a:lnTo>
                  <a:lnTo>
                    <a:pt x="520" y="271"/>
                  </a:lnTo>
                  <a:lnTo>
                    <a:pt x="521" y="270"/>
                  </a:lnTo>
                  <a:lnTo>
                    <a:pt x="522" y="270"/>
                  </a:lnTo>
                  <a:lnTo>
                    <a:pt x="524" y="268"/>
                  </a:lnTo>
                  <a:lnTo>
                    <a:pt x="525" y="267"/>
                  </a:lnTo>
                  <a:lnTo>
                    <a:pt x="526" y="267"/>
                  </a:lnTo>
                  <a:lnTo>
                    <a:pt x="528" y="266"/>
                  </a:lnTo>
                  <a:lnTo>
                    <a:pt x="529" y="266"/>
                  </a:lnTo>
                  <a:lnTo>
                    <a:pt x="530" y="264"/>
                  </a:lnTo>
                  <a:lnTo>
                    <a:pt x="532" y="264"/>
                  </a:lnTo>
                  <a:lnTo>
                    <a:pt x="533" y="263"/>
                  </a:lnTo>
                  <a:lnTo>
                    <a:pt x="534" y="263"/>
                  </a:lnTo>
                  <a:lnTo>
                    <a:pt x="534" y="262"/>
                  </a:lnTo>
                  <a:lnTo>
                    <a:pt x="536" y="262"/>
                  </a:lnTo>
                  <a:lnTo>
                    <a:pt x="537" y="260"/>
                  </a:lnTo>
                  <a:lnTo>
                    <a:pt x="538" y="260"/>
                  </a:lnTo>
                  <a:lnTo>
                    <a:pt x="540" y="259"/>
                  </a:lnTo>
                  <a:lnTo>
                    <a:pt x="541" y="259"/>
                  </a:lnTo>
                  <a:lnTo>
                    <a:pt x="542" y="258"/>
                  </a:lnTo>
                  <a:lnTo>
                    <a:pt x="544" y="256"/>
                  </a:lnTo>
                  <a:lnTo>
                    <a:pt x="546" y="256"/>
                  </a:lnTo>
                  <a:lnTo>
                    <a:pt x="548" y="255"/>
                  </a:lnTo>
                  <a:lnTo>
                    <a:pt x="549" y="254"/>
                  </a:lnTo>
                  <a:lnTo>
                    <a:pt x="552" y="252"/>
                  </a:lnTo>
                  <a:lnTo>
                    <a:pt x="553" y="252"/>
                  </a:lnTo>
                  <a:lnTo>
                    <a:pt x="554" y="251"/>
                  </a:lnTo>
                  <a:lnTo>
                    <a:pt x="557" y="250"/>
                  </a:lnTo>
                  <a:lnTo>
                    <a:pt x="558" y="250"/>
                  </a:lnTo>
                  <a:lnTo>
                    <a:pt x="560" y="248"/>
                  </a:lnTo>
                  <a:lnTo>
                    <a:pt x="561" y="248"/>
                  </a:lnTo>
                  <a:lnTo>
                    <a:pt x="562" y="247"/>
                  </a:lnTo>
                  <a:lnTo>
                    <a:pt x="564" y="247"/>
                  </a:lnTo>
                  <a:lnTo>
                    <a:pt x="564" y="246"/>
                  </a:lnTo>
                  <a:lnTo>
                    <a:pt x="565" y="246"/>
                  </a:lnTo>
                  <a:lnTo>
                    <a:pt x="566" y="244"/>
                  </a:lnTo>
                  <a:lnTo>
                    <a:pt x="568" y="244"/>
                  </a:lnTo>
                  <a:lnTo>
                    <a:pt x="568" y="243"/>
                  </a:lnTo>
                  <a:lnTo>
                    <a:pt x="569" y="243"/>
                  </a:lnTo>
                  <a:lnTo>
                    <a:pt x="570" y="243"/>
                  </a:lnTo>
                  <a:lnTo>
                    <a:pt x="570" y="242"/>
                  </a:lnTo>
                  <a:lnTo>
                    <a:pt x="572" y="242"/>
                  </a:lnTo>
                  <a:lnTo>
                    <a:pt x="573" y="241"/>
                  </a:lnTo>
                  <a:lnTo>
                    <a:pt x="574" y="241"/>
                  </a:lnTo>
                  <a:lnTo>
                    <a:pt x="576" y="239"/>
                  </a:lnTo>
                  <a:lnTo>
                    <a:pt x="577" y="238"/>
                  </a:lnTo>
                  <a:lnTo>
                    <a:pt x="578" y="238"/>
                  </a:lnTo>
                  <a:lnTo>
                    <a:pt x="580" y="237"/>
                  </a:lnTo>
                  <a:lnTo>
                    <a:pt x="581" y="235"/>
                  </a:lnTo>
                  <a:lnTo>
                    <a:pt x="582" y="234"/>
                  </a:lnTo>
                  <a:lnTo>
                    <a:pt x="584" y="234"/>
                  </a:lnTo>
                  <a:lnTo>
                    <a:pt x="585" y="233"/>
                  </a:lnTo>
                  <a:lnTo>
                    <a:pt x="586" y="231"/>
                  </a:lnTo>
                  <a:lnTo>
                    <a:pt x="589" y="231"/>
                  </a:lnTo>
                  <a:lnTo>
                    <a:pt x="590" y="230"/>
                  </a:lnTo>
                  <a:lnTo>
                    <a:pt x="592" y="229"/>
                  </a:lnTo>
                  <a:lnTo>
                    <a:pt x="593" y="229"/>
                  </a:lnTo>
                  <a:lnTo>
                    <a:pt x="594" y="227"/>
                  </a:lnTo>
                  <a:lnTo>
                    <a:pt x="596" y="226"/>
                  </a:lnTo>
                  <a:lnTo>
                    <a:pt x="597" y="226"/>
                  </a:lnTo>
                  <a:lnTo>
                    <a:pt x="598" y="225"/>
                  </a:lnTo>
                  <a:lnTo>
                    <a:pt x="599" y="223"/>
                  </a:lnTo>
                  <a:lnTo>
                    <a:pt x="601" y="222"/>
                  </a:lnTo>
                  <a:lnTo>
                    <a:pt x="602" y="222"/>
                  </a:lnTo>
                  <a:lnTo>
                    <a:pt x="603" y="221"/>
                  </a:lnTo>
                  <a:lnTo>
                    <a:pt x="605" y="221"/>
                  </a:lnTo>
                  <a:lnTo>
                    <a:pt x="605" y="219"/>
                  </a:lnTo>
                  <a:lnTo>
                    <a:pt x="606" y="219"/>
                  </a:lnTo>
                  <a:lnTo>
                    <a:pt x="607" y="218"/>
                  </a:lnTo>
                  <a:lnTo>
                    <a:pt x="609" y="217"/>
                  </a:lnTo>
                  <a:lnTo>
                    <a:pt x="610" y="217"/>
                  </a:lnTo>
                  <a:lnTo>
                    <a:pt x="610" y="215"/>
                  </a:lnTo>
                  <a:lnTo>
                    <a:pt x="611" y="215"/>
                  </a:lnTo>
                  <a:lnTo>
                    <a:pt x="613" y="214"/>
                  </a:lnTo>
                  <a:lnTo>
                    <a:pt x="614" y="213"/>
                  </a:lnTo>
                  <a:lnTo>
                    <a:pt x="615" y="211"/>
                  </a:lnTo>
                  <a:lnTo>
                    <a:pt x="617" y="211"/>
                  </a:lnTo>
                  <a:lnTo>
                    <a:pt x="617" y="210"/>
                  </a:lnTo>
                  <a:lnTo>
                    <a:pt x="618" y="210"/>
                  </a:lnTo>
                  <a:lnTo>
                    <a:pt x="619" y="209"/>
                  </a:lnTo>
                  <a:lnTo>
                    <a:pt x="621" y="207"/>
                  </a:lnTo>
                  <a:lnTo>
                    <a:pt x="622" y="206"/>
                  </a:lnTo>
                  <a:lnTo>
                    <a:pt x="623" y="206"/>
                  </a:lnTo>
                  <a:lnTo>
                    <a:pt x="623" y="205"/>
                  </a:lnTo>
                  <a:lnTo>
                    <a:pt x="625" y="205"/>
                  </a:lnTo>
                  <a:lnTo>
                    <a:pt x="625" y="203"/>
                  </a:lnTo>
                  <a:lnTo>
                    <a:pt x="626" y="203"/>
                  </a:lnTo>
                  <a:lnTo>
                    <a:pt x="627" y="202"/>
                  </a:lnTo>
                  <a:lnTo>
                    <a:pt x="629" y="202"/>
                  </a:lnTo>
                  <a:lnTo>
                    <a:pt x="629" y="201"/>
                  </a:lnTo>
                  <a:lnTo>
                    <a:pt x="630" y="201"/>
                  </a:lnTo>
                  <a:lnTo>
                    <a:pt x="630" y="199"/>
                  </a:lnTo>
                  <a:lnTo>
                    <a:pt x="631" y="199"/>
                  </a:lnTo>
                  <a:lnTo>
                    <a:pt x="633" y="199"/>
                  </a:lnTo>
                  <a:lnTo>
                    <a:pt x="633" y="198"/>
                  </a:lnTo>
                  <a:lnTo>
                    <a:pt x="634" y="198"/>
                  </a:lnTo>
                  <a:lnTo>
                    <a:pt x="634" y="197"/>
                  </a:lnTo>
                  <a:lnTo>
                    <a:pt x="635" y="197"/>
                  </a:lnTo>
                  <a:lnTo>
                    <a:pt x="637" y="195"/>
                  </a:lnTo>
                  <a:lnTo>
                    <a:pt x="638" y="195"/>
                  </a:lnTo>
                  <a:lnTo>
                    <a:pt x="639" y="194"/>
                  </a:lnTo>
                  <a:lnTo>
                    <a:pt x="641" y="193"/>
                  </a:lnTo>
                  <a:lnTo>
                    <a:pt x="642" y="191"/>
                  </a:lnTo>
                  <a:lnTo>
                    <a:pt x="643" y="191"/>
                  </a:lnTo>
                  <a:lnTo>
                    <a:pt x="645" y="190"/>
                  </a:lnTo>
                  <a:lnTo>
                    <a:pt x="646" y="190"/>
                  </a:lnTo>
                  <a:lnTo>
                    <a:pt x="646" y="189"/>
                  </a:lnTo>
                  <a:lnTo>
                    <a:pt x="647" y="189"/>
                  </a:lnTo>
                  <a:lnTo>
                    <a:pt x="649" y="187"/>
                  </a:lnTo>
                  <a:lnTo>
                    <a:pt x="650" y="187"/>
                  </a:lnTo>
                  <a:lnTo>
                    <a:pt x="650" y="186"/>
                  </a:lnTo>
                  <a:lnTo>
                    <a:pt x="651" y="186"/>
                  </a:lnTo>
                  <a:lnTo>
                    <a:pt x="651" y="185"/>
                  </a:lnTo>
                  <a:lnTo>
                    <a:pt x="653" y="185"/>
                  </a:lnTo>
                  <a:lnTo>
                    <a:pt x="654" y="183"/>
                  </a:lnTo>
                  <a:lnTo>
                    <a:pt x="655" y="182"/>
                  </a:lnTo>
                  <a:lnTo>
                    <a:pt x="657" y="181"/>
                  </a:lnTo>
                  <a:lnTo>
                    <a:pt x="658" y="179"/>
                  </a:lnTo>
                  <a:lnTo>
                    <a:pt x="659" y="178"/>
                  </a:lnTo>
                  <a:lnTo>
                    <a:pt x="659" y="177"/>
                  </a:lnTo>
                  <a:lnTo>
                    <a:pt x="661" y="177"/>
                  </a:lnTo>
                  <a:lnTo>
                    <a:pt x="662" y="175"/>
                  </a:lnTo>
                  <a:lnTo>
                    <a:pt x="663" y="174"/>
                  </a:lnTo>
                  <a:lnTo>
                    <a:pt x="663" y="173"/>
                  </a:lnTo>
                  <a:lnTo>
                    <a:pt x="665" y="171"/>
                  </a:lnTo>
                  <a:lnTo>
                    <a:pt x="666" y="170"/>
                  </a:lnTo>
                  <a:lnTo>
                    <a:pt x="667" y="169"/>
                  </a:lnTo>
                  <a:lnTo>
                    <a:pt x="669" y="167"/>
                  </a:lnTo>
                  <a:lnTo>
                    <a:pt x="670" y="166"/>
                  </a:lnTo>
                  <a:lnTo>
                    <a:pt x="671" y="166"/>
                  </a:lnTo>
                  <a:lnTo>
                    <a:pt x="673" y="165"/>
                  </a:lnTo>
                  <a:lnTo>
                    <a:pt x="673" y="163"/>
                  </a:lnTo>
                  <a:lnTo>
                    <a:pt x="674" y="162"/>
                  </a:lnTo>
                  <a:lnTo>
                    <a:pt x="675" y="161"/>
                  </a:lnTo>
                  <a:lnTo>
                    <a:pt x="677" y="161"/>
                  </a:lnTo>
                  <a:lnTo>
                    <a:pt x="677" y="159"/>
                  </a:lnTo>
                  <a:lnTo>
                    <a:pt x="678" y="158"/>
                  </a:lnTo>
                  <a:lnTo>
                    <a:pt x="679" y="157"/>
                  </a:lnTo>
                  <a:lnTo>
                    <a:pt x="681" y="155"/>
                  </a:lnTo>
                  <a:lnTo>
                    <a:pt x="682" y="154"/>
                  </a:lnTo>
                  <a:lnTo>
                    <a:pt x="683" y="153"/>
                  </a:lnTo>
                  <a:lnTo>
                    <a:pt x="685" y="152"/>
                  </a:lnTo>
                  <a:lnTo>
                    <a:pt x="685" y="150"/>
                  </a:lnTo>
                  <a:lnTo>
                    <a:pt x="686" y="149"/>
                  </a:lnTo>
                  <a:lnTo>
                    <a:pt x="687" y="149"/>
                  </a:lnTo>
                  <a:lnTo>
                    <a:pt x="687" y="148"/>
                  </a:lnTo>
                  <a:lnTo>
                    <a:pt x="688" y="146"/>
                  </a:lnTo>
                  <a:lnTo>
                    <a:pt x="690" y="145"/>
                  </a:lnTo>
                  <a:lnTo>
                    <a:pt x="690" y="144"/>
                  </a:lnTo>
                  <a:lnTo>
                    <a:pt x="691" y="142"/>
                  </a:lnTo>
                  <a:lnTo>
                    <a:pt x="692" y="141"/>
                  </a:lnTo>
                  <a:lnTo>
                    <a:pt x="694" y="140"/>
                  </a:lnTo>
                  <a:lnTo>
                    <a:pt x="695" y="138"/>
                  </a:lnTo>
                  <a:lnTo>
                    <a:pt x="696" y="137"/>
                  </a:lnTo>
                  <a:lnTo>
                    <a:pt x="698" y="134"/>
                  </a:lnTo>
                  <a:lnTo>
                    <a:pt x="699" y="133"/>
                  </a:lnTo>
                  <a:lnTo>
                    <a:pt x="702" y="132"/>
                  </a:lnTo>
                  <a:lnTo>
                    <a:pt x="703" y="129"/>
                  </a:lnTo>
                  <a:lnTo>
                    <a:pt x="703" y="128"/>
                  </a:lnTo>
                  <a:lnTo>
                    <a:pt x="704" y="126"/>
                  </a:lnTo>
                  <a:lnTo>
                    <a:pt x="706" y="125"/>
                  </a:lnTo>
                  <a:lnTo>
                    <a:pt x="707" y="124"/>
                  </a:lnTo>
                  <a:lnTo>
                    <a:pt x="708" y="122"/>
                  </a:lnTo>
                  <a:lnTo>
                    <a:pt x="708" y="121"/>
                  </a:lnTo>
                  <a:lnTo>
                    <a:pt x="710" y="121"/>
                  </a:lnTo>
                  <a:lnTo>
                    <a:pt x="711" y="120"/>
                  </a:lnTo>
                  <a:lnTo>
                    <a:pt x="711" y="118"/>
                  </a:lnTo>
                  <a:lnTo>
                    <a:pt x="712" y="117"/>
                  </a:lnTo>
                  <a:lnTo>
                    <a:pt x="714" y="116"/>
                  </a:lnTo>
                  <a:lnTo>
                    <a:pt x="715" y="114"/>
                  </a:lnTo>
                  <a:lnTo>
                    <a:pt x="715" y="113"/>
                  </a:lnTo>
                  <a:lnTo>
                    <a:pt x="716" y="112"/>
                  </a:lnTo>
                  <a:lnTo>
                    <a:pt x="718" y="112"/>
                  </a:lnTo>
                  <a:lnTo>
                    <a:pt x="718" y="110"/>
                  </a:lnTo>
                  <a:lnTo>
                    <a:pt x="719" y="109"/>
                  </a:lnTo>
                  <a:lnTo>
                    <a:pt x="720" y="108"/>
                  </a:lnTo>
                  <a:lnTo>
                    <a:pt x="720" y="106"/>
                  </a:lnTo>
                  <a:lnTo>
                    <a:pt x="722" y="105"/>
                  </a:lnTo>
                  <a:lnTo>
                    <a:pt x="723" y="104"/>
                  </a:lnTo>
                  <a:lnTo>
                    <a:pt x="723" y="102"/>
                  </a:lnTo>
                  <a:lnTo>
                    <a:pt x="724" y="101"/>
                  </a:lnTo>
                  <a:lnTo>
                    <a:pt x="726" y="100"/>
                  </a:lnTo>
                  <a:lnTo>
                    <a:pt x="727" y="97"/>
                  </a:lnTo>
                  <a:lnTo>
                    <a:pt x="728" y="96"/>
                  </a:lnTo>
                  <a:lnTo>
                    <a:pt x="730" y="93"/>
                  </a:lnTo>
                  <a:lnTo>
                    <a:pt x="731" y="92"/>
                  </a:lnTo>
                  <a:lnTo>
                    <a:pt x="732" y="89"/>
                  </a:lnTo>
                  <a:lnTo>
                    <a:pt x="735" y="88"/>
                  </a:lnTo>
                  <a:lnTo>
                    <a:pt x="736" y="85"/>
                  </a:lnTo>
                  <a:lnTo>
                    <a:pt x="736" y="84"/>
                  </a:lnTo>
                  <a:lnTo>
                    <a:pt x="738" y="82"/>
                  </a:lnTo>
                  <a:lnTo>
                    <a:pt x="739" y="81"/>
                  </a:lnTo>
                  <a:lnTo>
                    <a:pt x="740" y="78"/>
                  </a:lnTo>
                  <a:lnTo>
                    <a:pt x="742" y="77"/>
                  </a:lnTo>
                  <a:lnTo>
                    <a:pt x="742" y="76"/>
                  </a:lnTo>
                  <a:lnTo>
                    <a:pt x="743" y="74"/>
                  </a:lnTo>
                  <a:lnTo>
                    <a:pt x="744" y="73"/>
                  </a:lnTo>
                  <a:lnTo>
                    <a:pt x="746" y="72"/>
                  </a:lnTo>
                  <a:lnTo>
                    <a:pt x="747" y="70"/>
                  </a:lnTo>
                  <a:lnTo>
                    <a:pt x="747" y="69"/>
                  </a:lnTo>
                  <a:lnTo>
                    <a:pt x="748" y="68"/>
                  </a:lnTo>
                  <a:lnTo>
                    <a:pt x="750" y="67"/>
                  </a:lnTo>
                  <a:lnTo>
                    <a:pt x="750" y="65"/>
                  </a:lnTo>
                  <a:lnTo>
                    <a:pt x="751" y="65"/>
                  </a:lnTo>
                  <a:lnTo>
                    <a:pt x="751" y="64"/>
                  </a:lnTo>
                  <a:lnTo>
                    <a:pt x="752" y="63"/>
                  </a:lnTo>
                  <a:lnTo>
                    <a:pt x="754" y="61"/>
                  </a:lnTo>
                  <a:lnTo>
                    <a:pt x="754" y="60"/>
                  </a:lnTo>
                  <a:lnTo>
                    <a:pt x="755" y="59"/>
                  </a:lnTo>
                  <a:lnTo>
                    <a:pt x="756" y="57"/>
                  </a:lnTo>
                  <a:lnTo>
                    <a:pt x="758" y="56"/>
                  </a:lnTo>
                  <a:lnTo>
                    <a:pt x="759" y="53"/>
                  </a:lnTo>
                  <a:lnTo>
                    <a:pt x="760" y="52"/>
                  </a:lnTo>
                  <a:lnTo>
                    <a:pt x="762" y="51"/>
                  </a:lnTo>
                  <a:lnTo>
                    <a:pt x="763" y="48"/>
                  </a:lnTo>
                  <a:lnTo>
                    <a:pt x="764" y="47"/>
                  </a:lnTo>
                  <a:lnTo>
                    <a:pt x="766" y="44"/>
                  </a:lnTo>
                  <a:lnTo>
                    <a:pt x="767" y="41"/>
                  </a:lnTo>
                  <a:lnTo>
                    <a:pt x="768" y="40"/>
                  </a:lnTo>
                  <a:lnTo>
                    <a:pt x="770" y="37"/>
                  </a:lnTo>
                  <a:lnTo>
                    <a:pt x="771" y="36"/>
                  </a:lnTo>
                  <a:lnTo>
                    <a:pt x="772" y="35"/>
                  </a:lnTo>
                  <a:lnTo>
                    <a:pt x="774" y="33"/>
                  </a:lnTo>
                  <a:lnTo>
                    <a:pt x="775" y="31"/>
                  </a:lnTo>
                  <a:lnTo>
                    <a:pt x="776" y="29"/>
                  </a:lnTo>
                  <a:lnTo>
                    <a:pt x="776" y="28"/>
                  </a:lnTo>
                  <a:lnTo>
                    <a:pt x="777" y="27"/>
                  </a:lnTo>
                  <a:lnTo>
                    <a:pt x="779" y="27"/>
                  </a:lnTo>
                  <a:lnTo>
                    <a:pt x="779" y="25"/>
                  </a:lnTo>
                  <a:lnTo>
                    <a:pt x="780" y="24"/>
                  </a:lnTo>
                  <a:lnTo>
                    <a:pt x="780" y="23"/>
                  </a:lnTo>
                  <a:lnTo>
                    <a:pt x="781" y="21"/>
                  </a:lnTo>
                  <a:lnTo>
                    <a:pt x="783" y="20"/>
                  </a:lnTo>
                  <a:lnTo>
                    <a:pt x="784" y="19"/>
                  </a:lnTo>
                  <a:lnTo>
                    <a:pt x="784" y="17"/>
                  </a:lnTo>
                  <a:lnTo>
                    <a:pt x="785" y="16"/>
                  </a:lnTo>
                  <a:lnTo>
                    <a:pt x="787" y="15"/>
                  </a:lnTo>
                  <a:lnTo>
                    <a:pt x="787" y="13"/>
                  </a:lnTo>
                  <a:lnTo>
                    <a:pt x="788" y="12"/>
                  </a:lnTo>
                  <a:lnTo>
                    <a:pt x="788" y="11"/>
                  </a:lnTo>
                  <a:lnTo>
                    <a:pt x="789" y="9"/>
                  </a:lnTo>
                  <a:lnTo>
                    <a:pt x="789" y="8"/>
                  </a:lnTo>
                  <a:lnTo>
                    <a:pt x="791" y="7"/>
                  </a:lnTo>
                  <a:lnTo>
                    <a:pt x="792" y="5"/>
                  </a:lnTo>
                  <a:lnTo>
                    <a:pt x="792" y="4"/>
                  </a:lnTo>
                  <a:lnTo>
                    <a:pt x="793" y="1"/>
                  </a:lnTo>
                  <a:lnTo>
                    <a:pt x="795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00" name="Freeform 136"/>
            <p:cNvSpPr>
              <a:spLocks/>
            </p:cNvSpPr>
            <p:nvPr/>
          </p:nvSpPr>
          <p:spPr bwMode="auto">
            <a:xfrm>
              <a:off x="1917" y="909"/>
              <a:ext cx="47" cy="159"/>
            </a:xfrm>
            <a:custGeom>
              <a:avLst/>
              <a:gdLst>
                <a:gd name="T0" fmla="*/ 0 w 95"/>
                <a:gd name="T1" fmla="*/ 1 h 317"/>
                <a:gd name="T2" fmla="*/ 0 w 95"/>
                <a:gd name="T3" fmla="*/ 1 h 317"/>
                <a:gd name="T4" fmla="*/ 0 w 95"/>
                <a:gd name="T5" fmla="*/ 1 h 317"/>
                <a:gd name="T6" fmla="*/ 0 w 95"/>
                <a:gd name="T7" fmla="*/ 1 h 317"/>
                <a:gd name="T8" fmla="*/ 0 w 95"/>
                <a:gd name="T9" fmla="*/ 1 h 317"/>
                <a:gd name="T10" fmla="*/ 0 w 95"/>
                <a:gd name="T11" fmla="*/ 1 h 317"/>
                <a:gd name="T12" fmla="*/ 0 w 95"/>
                <a:gd name="T13" fmla="*/ 1 h 317"/>
                <a:gd name="T14" fmla="*/ 0 w 95"/>
                <a:gd name="T15" fmla="*/ 1 h 317"/>
                <a:gd name="T16" fmla="*/ 0 w 95"/>
                <a:gd name="T17" fmla="*/ 1 h 317"/>
                <a:gd name="T18" fmla="*/ 0 w 95"/>
                <a:gd name="T19" fmla="*/ 2 h 317"/>
                <a:gd name="T20" fmla="*/ 0 w 95"/>
                <a:gd name="T21" fmla="*/ 2 h 317"/>
                <a:gd name="T22" fmla="*/ 0 w 95"/>
                <a:gd name="T23" fmla="*/ 2 h 317"/>
                <a:gd name="T24" fmla="*/ 0 w 95"/>
                <a:gd name="T25" fmla="*/ 2 h 317"/>
                <a:gd name="T26" fmla="*/ 0 w 95"/>
                <a:gd name="T27" fmla="*/ 2 h 317"/>
                <a:gd name="T28" fmla="*/ 0 w 95"/>
                <a:gd name="T29" fmla="*/ 2 h 317"/>
                <a:gd name="T30" fmla="*/ 0 w 95"/>
                <a:gd name="T31" fmla="*/ 2 h 317"/>
                <a:gd name="T32" fmla="*/ 0 w 95"/>
                <a:gd name="T33" fmla="*/ 2 h 317"/>
                <a:gd name="T34" fmla="*/ 0 w 95"/>
                <a:gd name="T35" fmla="*/ 2 h 317"/>
                <a:gd name="T36" fmla="*/ 0 w 95"/>
                <a:gd name="T37" fmla="*/ 2 h 317"/>
                <a:gd name="T38" fmla="*/ 0 w 95"/>
                <a:gd name="T39" fmla="*/ 2 h 317"/>
                <a:gd name="T40" fmla="*/ 0 w 95"/>
                <a:gd name="T41" fmla="*/ 2 h 317"/>
                <a:gd name="T42" fmla="*/ 0 w 95"/>
                <a:gd name="T43" fmla="*/ 3 h 317"/>
                <a:gd name="T44" fmla="*/ 0 w 95"/>
                <a:gd name="T45" fmla="*/ 3 h 317"/>
                <a:gd name="T46" fmla="*/ 0 w 95"/>
                <a:gd name="T47" fmla="*/ 3 h 317"/>
                <a:gd name="T48" fmla="*/ 1 w 95"/>
                <a:gd name="T49" fmla="*/ 3 h 317"/>
                <a:gd name="T50" fmla="*/ 1 w 95"/>
                <a:gd name="T51" fmla="*/ 3 h 317"/>
                <a:gd name="T52" fmla="*/ 1 w 95"/>
                <a:gd name="T53" fmla="*/ 3 h 317"/>
                <a:gd name="T54" fmla="*/ 1 w 95"/>
                <a:gd name="T55" fmla="*/ 3 h 317"/>
                <a:gd name="T56" fmla="*/ 1 w 95"/>
                <a:gd name="T57" fmla="*/ 3 h 317"/>
                <a:gd name="T58" fmla="*/ 1 w 95"/>
                <a:gd name="T59" fmla="*/ 3 h 317"/>
                <a:gd name="T60" fmla="*/ 1 w 95"/>
                <a:gd name="T61" fmla="*/ 3 h 317"/>
                <a:gd name="T62" fmla="*/ 1 w 95"/>
                <a:gd name="T63" fmla="*/ 3 h 317"/>
                <a:gd name="T64" fmla="*/ 1 w 95"/>
                <a:gd name="T65" fmla="*/ 4 h 317"/>
                <a:gd name="T66" fmla="*/ 1 w 95"/>
                <a:gd name="T67" fmla="*/ 4 h 317"/>
                <a:gd name="T68" fmla="*/ 1 w 95"/>
                <a:gd name="T69" fmla="*/ 4 h 317"/>
                <a:gd name="T70" fmla="*/ 1 w 95"/>
                <a:gd name="T71" fmla="*/ 4 h 317"/>
                <a:gd name="T72" fmla="*/ 1 w 95"/>
                <a:gd name="T73" fmla="*/ 4 h 317"/>
                <a:gd name="T74" fmla="*/ 1 w 95"/>
                <a:gd name="T75" fmla="*/ 4 h 317"/>
                <a:gd name="T76" fmla="*/ 1 w 95"/>
                <a:gd name="T77" fmla="*/ 4 h 317"/>
                <a:gd name="T78" fmla="*/ 1 w 95"/>
                <a:gd name="T79" fmla="*/ 4 h 317"/>
                <a:gd name="T80" fmla="*/ 1 w 95"/>
                <a:gd name="T81" fmla="*/ 4 h 317"/>
                <a:gd name="T82" fmla="*/ 1 w 95"/>
                <a:gd name="T83" fmla="*/ 4 h 317"/>
                <a:gd name="T84" fmla="*/ 1 w 95"/>
                <a:gd name="T85" fmla="*/ 4 h 317"/>
                <a:gd name="T86" fmla="*/ 1 w 95"/>
                <a:gd name="T87" fmla="*/ 5 h 317"/>
                <a:gd name="T88" fmla="*/ 1 w 95"/>
                <a:gd name="T89" fmla="*/ 5 h 317"/>
                <a:gd name="T90" fmla="*/ 1 w 95"/>
                <a:gd name="T91" fmla="*/ 5 h 317"/>
                <a:gd name="T92" fmla="*/ 1 w 95"/>
                <a:gd name="T93" fmla="*/ 5 h 317"/>
                <a:gd name="T94" fmla="*/ 1 w 95"/>
                <a:gd name="T95" fmla="*/ 5 h 317"/>
                <a:gd name="T96" fmla="*/ 1 w 95"/>
                <a:gd name="T97" fmla="*/ 5 h 317"/>
                <a:gd name="T98" fmla="*/ 1 w 95"/>
                <a:gd name="T99" fmla="*/ 5 h 317"/>
                <a:gd name="T100" fmla="*/ 1 w 95"/>
                <a:gd name="T101" fmla="*/ 5 h 317"/>
                <a:gd name="T102" fmla="*/ 1 w 95"/>
                <a:gd name="T103" fmla="*/ 5 h 317"/>
                <a:gd name="T104" fmla="*/ 1 w 95"/>
                <a:gd name="T105" fmla="*/ 5 h 317"/>
                <a:gd name="T106" fmla="*/ 1 w 95"/>
                <a:gd name="T107" fmla="*/ 5 h 317"/>
                <a:gd name="T108" fmla="*/ 1 w 95"/>
                <a:gd name="T109" fmla="*/ 5 h 317"/>
                <a:gd name="T110" fmla="*/ 1 w 95"/>
                <a:gd name="T111" fmla="*/ 5 h 317"/>
                <a:gd name="T112" fmla="*/ 1 w 95"/>
                <a:gd name="T113" fmla="*/ 5 h 3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5"/>
                <a:gd name="T172" fmla="*/ 0 h 317"/>
                <a:gd name="T173" fmla="*/ 95 w 95"/>
                <a:gd name="T174" fmla="*/ 317 h 3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5" h="317">
                  <a:moveTo>
                    <a:pt x="0" y="0"/>
                  </a:moveTo>
                  <a:lnTo>
                    <a:pt x="3" y="4"/>
                  </a:lnTo>
                  <a:lnTo>
                    <a:pt x="4" y="6"/>
                  </a:lnTo>
                  <a:lnTo>
                    <a:pt x="6" y="10"/>
                  </a:lnTo>
                  <a:lnTo>
                    <a:pt x="7" y="13"/>
                  </a:lnTo>
                  <a:lnTo>
                    <a:pt x="10" y="16"/>
                  </a:lnTo>
                  <a:lnTo>
                    <a:pt x="11" y="18"/>
                  </a:lnTo>
                  <a:lnTo>
                    <a:pt x="12" y="20"/>
                  </a:lnTo>
                  <a:lnTo>
                    <a:pt x="14" y="22"/>
                  </a:lnTo>
                  <a:lnTo>
                    <a:pt x="14" y="25"/>
                  </a:lnTo>
                  <a:lnTo>
                    <a:pt x="15" y="26"/>
                  </a:lnTo>
                  <a:lnTo>
                    <a:pt x="16" y="29"/>
                  </a:lnTo>
                  <a:lnTo>
                    <a:pt x="18" y="30"/>
                  </a:lnTo>
                  <a:lnTo>
                    <a:pt x="18" y="32"/>
                  </a:lnTo>
                  <a:lnTo>
                    <a:pt x="19" y="33"/>
                  </a:lnTo>
                  <a:lnTo>
                    <a:pt x="19" y="34"/>
                  </a:lnTo>
                  <a:lnTo>
                    <a:pt x="20" y="35"/>
                  </a:lnTo>
                  <a:lnTo>
                    <a:pt x="22" y="37"/>
                  </a:lnTo>
                  <a:lnTo>
                    <a:pt x="22" y="38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1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30" y="57"/>
                  </a:lnTo>
                  <a:lnTo>
                    <a:pt x="30" y="58"/>
                  </a:lnTo>
                  <a:lnTo>
                    <a:pt x="31" y="59"/>
                  </a:lnTo>
                  <a:lnTo>
                    <a:pt x="32" y="62"/>
                  </a:lnTo>
                  <a:lnTo>
                    <a:pt x="32" y="63"/>
                  </a:lnTo>
                  <a:lnTo>
                    <a:pt x="34" y="65"/>
                  </a:lnTo>
                  <a:lnTo>
                    <a:pt x="34" y="66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6" y="71"/>
                  </a:lnTo>
                  <a:lnTo>
                    <a:pt x="36" y="73"/>
                  </a:lnTo>
                  <a:lnTo>
                    <a:pt x="36" y="74"/>
                  </a:lnTo>
                  <a:lnTo>
                    <a:pt x="38" y="74"/>
                  </a:lnTo>
                  <a:lnTo>
                    <a:pt x="38" y="75"/>
                  </a:lnTo>
                  <a:lnTo>
                    <a:pt x="38" y="77"/>
                  </a:lnTo>
                  <a:lnTo>
                    <a:pt x="39" y="78"/>
                  </a:lnTo>
                  <a:lnTo>
                    <a:pt x="39" y="79"/>
                  </a:lnTo>
                  <a:lnTo>
                    <a:pt x="40" y="81"/>
                  </a:lnTo>
                  <a:lnTo>
                    <a:pt x="40" y="82"/>
                  </a:lnTo>
                  <a:lnTo>
                    <a:pt x="40" y="83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3" y="87"/>
                  </a:lnTo>
                  <a:lnTo>
                    <a:pt x="43" y="89"/>
                  </a:lnTo>
                  <a:lnTo>
                    <a:pt x="43" y="91"/>
                  </a:lnTo>
                  <a:lnTo>
                    <a:pt x="44" y="93"/>
                  </a:lnTo>
                  <a:lnTo>
                    <a:pt x="44" y="94"/>
                  </a:lnTo>
                  <a:lnTo>
                    <a:pt x="46" y="95"/>
                  </a:lnTo>
                  <a:lnTo>
                    <a:pt x="46" y="98"/>
                  </a:lnTo>
                  <a:lnTo>
                    <a:pt x="47" y="99"/>
                  </a:lnTo>
                  <a:lnTo>
                    <a:pt x="48" y="102"/>
                  </a:lnTo>
                  <a:lnTo>
                    <a:pt x="48" y="105"/>
                  </a:lnTo>
                  <a:lnTo>
                    <a:pt x="50" y="106"/>
                  </a:lnTo>
                  <a:lnTo>
                    <a:pt x="50" y="109"/>
                  </a:lnTo>
                  <a:lnTo>
                    <a:pt x="51" y="110"/>
                  </a:lnTo>
                  <a:lnTo>
                    <a:pt x="51" y="111"/>
                  </a:lnTo>
                  <a:lnTo>
                    <a:pt x="52" y="114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4" y="118"/>
                  </a:lnTo>
                  <a:lnTo>
                    <a:pt x="54" y="119"/>
                  </a:lnTo>
                  <a:lnTo>
                    <a:pt x="55" y="121"/>
                  </a:lnTo>
                  <a:lnTo>
                    <a:pt x="55" y="122"/>
                  </a:lnTo>
                  <a:lnTo>
                    <a:pt x="55" y="123"/>
                  </a:lnTo>
                  <a:lnTo>
                    <a:pt x="56" y="124"/>
                  </a:lnTo>
                  <a:lnTo>
                    <a:pt x="56" y="126"/>
                  </a:lnTo>
                  <a:lnTo>
                    <a:pt x="58" y="127"/>
                  </a:lnTo>
                  <a:lnTo>
                    <a:pt x="58" y="128"/>
                  </a:lnTo>
                  <a:lnTo>
                    <a:pt x="58" y="130"/>
                  </a:lnTo>
                  <a:lnTo>
                    <a:pt x="58" y="131"/>
                  </a:lnTo>
                  <a:lnTo>
                    <a:pt x="59" y="132"/>
                  </a:lnTo>
                  <a:lnTo>
                    <a:pt x="59" y="134"/>
                  </a:lnTo>
                  <a:lnTo>
                    <a:pt x="59" y="135"/>
                  </a:lnTo>
                  <a:lnTo>
                    <a:pt x="60" y="136"/>
                  </a:lnTo>
                  <a:lnTo>
                    <a:pt x="60" y="138"/>
                  </a:lnTo>
                  <a:lnTo>
                    <a:pt x="60" y="139"/>
                  </a:lnTo>
                  <a:lnTo>
                    <a:pt x="62" y="140"/>
                  </a:lnTo>
                  <a:lnTo>
                    <a:pt x="62" y="142"/>
                  </a:lnTo>
                  <a:lnTo>
                    <a:pt x="63" y="144"/>
                  </a:lnTo>
                  <a:lnTo>
                    <a:pt x="63" y="146"/>
                  </a:lnTo>
                  <a:lnTo>
                    <a:pt x="64" y="148"/>
                  </a:lnTo>
                  <a:lnTo>
                    <a:pt x="64" y="150"/>
                  </a:lnTo>
                  <a:lnTo>
                    <a:pt x="66" y="152"/>
                  </a:lnTo>
                  <a:lnTo>
                    <a:pt x="66" y="155"/>
                  </a:lnTo>
                  <a:lnTo>
                    <a:pt x="67" y="156"/>
                  </a:lnTo>
                  <a:lnTo>
                    <a:pt x="67" y="158"/>
                  </a:lnTo>
                  <a:lnTo>
                    <a:pt x="67" y="160"/>
                  </a:lnTo>
                  <a:lnTo>
                    <a:pt x="68" y="162"/>
                  </a:lnTo>
                  <a:lnTo>
                    <a:pt x="68" y="163"/>
                  </a:lnTo>
                  <a:lnTo>
                    <a:pt x="69" y="164"/>
                  </a:lnTo>
                  <a:lnTo>
                    <a:pt x="69" y="166"/>
                  </a:lnTo>
                  <a:lnTo>
                    <a:pt x="69" y="167"/>
                  </a:lnTo>
                  <a:lnTo>
                    <a:pt x="69" y="168"/>
                  </a:lnTo>
                  <a:lnTo>
                    <a:pt x="71" y="170"/>
                  </a:lnTo>
                  <a:lnTo>
                    <a:pt x="71" y="171"/>
                  </a:lnTo>
                  <a:lnTo>
                    <a:pt x="71" y="172"/>
                  </a:lnTo>
                  <a:lnTo>
                    <a:pt x="72" y="174"/>
                  </a:lnTo>
                  <a:lnTo>
                    <a:pt x="72" y="175"/>
                  </a:lnTo>
                  <a:lnTo>
                    <a:pt x="72" y="176"/>
                  </a:lnTo>
                  <a:lnTo>
                    <a:pt x="73" y="178"/>
                  </a:lnTo>
                  <a:lnTo>
                    <a:pt x="73" y="179"/>
                  </a:lnTo>
                  <a:lnTo>
                    <a:pt x="73" y="180"/>
                  </a:lnTo>
                  <a:lnTo>
                    <a:pt x="75" y="182"/>
                  </a:lnTo>
                  <a:lnTo>
                    <a:pt x="75" y="183"/>
                  </a:lnTo>
                  <a:lnTo>
                    <a:pt x="75" y="184"/>
                  </a:lnTo>
                  <a:lnTo>
                    <a:pt x="75" y="186"/>
                  </a:lnTo>
                  <a:lnTo>
                    <a:pt x="76" y="187"/>
                  </a:lnTo>
                  <a:lnTo>
                    <a:pt x="76" y="188"/>
                  </a:lnTo>
                  <a:lnTo>
                    <a:pt x="77" y="191"/>
                  </a:lnTo>
                  <a:lnTo>
                    <a:pt x="77" y="192"/>
                  </a:lnTo>
                  <a:lnTo>
                    <a:pt x="79" y="194"/>
                  </a:lnTo>
                  <a:lnTo>
                    <a:pt x="79" y="196"/>
                  </a:lnTo>
                  <a:lnTo>
                    <a:pt x="79" y="199"/>
                  </a:lnTo>
                  <a:lnTo>
                    <a:pt x="80" y="200"/>
                  </a:lnTo>
                  <a:lnTo>
                    <a:pt x="80" y="203"/>
                  </a:lnTo>
                  <a:lnTo>
                    <a:pt x="81" y="204"/>
                  </a:lnTo>
                  <a:lnTo>
                    <a:pt x="81" y="207"/>
                  </a:lnTo>
                  <a:lnTo>
                    <a:pt x="83" y="208"/>
                  </a:lnTo>
                  <a:lnTo>
                    <a:pt x="83" y="209"/>
                  </a:lnTo>
                  <a:lnTo>
                    <a:pt x="83" y="211"/>
                  </a:lnTo>
                  <a:lnTo>
                    <a:pt x="84" y="212"/>
                  </a:lnTo>
                  <a:lnTo>
                    <a:pt x="84" y="213"/>
                  </a:lnTo>
                  <a:lnTo>
                    <a:pt x="84" y="215"/>
                  </a:lnTo>
                  <a:lnTo>
                    <a:pt x="85" y="216"/>
                  </a:lnTo>
                  <a:lnTo>
                    <a:pt x="85" y="217"/>
                  </a:lnTo>
                  <a:lnTo>
                    <a:pt x="85" y="219"/>
                  </a:lnTo>
                  <a:lnTo>
                    <a:pt x="85" y="220"/>
                  </a:lnTo>
                  <a:lnTo>
                    <a:pt x="85" y="221"/>
                  </a:lnTo>
                  <a:lnTo>
                    <a:pt x="87" y="223"/>
                  </a:lnTo>
                  <a:lnTo>
                    <a:pt x="87" y="224"/>
                  </a:lnTo>
                  <a:lnTo>
                    <a:pt x="87" y="225"/>
                  </a:lnTo>
                  <a:lnTo>
                    <a:pt x="87" y="227"/>
                  </a:lnTo>
                  <a:lnTo>
                    <a:pt x="87" y="228"/>
                  </a:lnTo>
                  <a:lnTo>
                    <a:pt x="87" y="229"/>
                  </a:lnTo>
                  <a:lnTo>
                    <a:pt x="88" y="231"/>
                  </a:lnTo>
                  <a:lnTo>
                    <a:pt x="88" y="232"/>
                  </a:lnTo>
                  <a:lnTo>
                    <a:pt x="88" y="233"/>
                  </a:lnTo>
                  <a:lnTo>
                    <a:pt x="88" y="235"/>
                  </a:lnTo>
                  <a:lnTo>
                    <a:pt x="88" y="236"/>
                  </a:lnTo>
                  <a:lnTo>
                    <a:pt x="88" y="237"/>
                  </a:lnTo>
                  <a:lnTo>
                    <a:pt x="88" y="240"/>
                  </a:lnTo>
                  <a:lnTo>
                    <a:pt x="88" y="241"/>
                  </a:lnTo>
                  <a:lnTo>
                    <a:pt x="88" y="243"/>
                  </a:lnTo>
                  <a:lnTo>
                    <a:pt x="88" y="245"/>
                  </a:lnTo>
                  <a:lnTo>
                    <a:pt x="89" y="247"/>
                  </a:lnTo>
                  <a:lnTo>
                    <a:pt x="89" y="248"/>
                  </a:lnTo>
                  <a:lnTo>
                    <a:pt x="89" y="251"/>
                  </a:lnTo>
                  <a:lnTo>
                    <a:pt x="89" y="252"/>
                  </a:lnTo>
                  <a:lnTo>
                    <a:pt x="89" y="253"/>
                  </a:lnTo>
                  <a:lnTo>
                    <a:pt x="89" y="255"/>
                  </a:lnTo>
                  <a:lnTo>
                    <a:pt x="89" y="256"/>
                  </a:lnTo>
                  <a:lnTo>
                    <a:pt x="89" y="257"/>
                  </a:lnTo>
                  <a:lnTo>
                    <a:pt x="89" y="259"/>
                  </a:lnTo>
                  <a:lnTo>
                    <a:pt x="89" y="260"/>
                  </a:lnTo>
                  <a:lnTo>
                    <a:pt x="89" y="261"/>
                  </a:lnTo>
                  <a:lnTo>
                    <a:pt x="91" y="263"/>
                  </a:lnTo>
                  <a:lnTo>
                    <a:pt x="91" y="264"/>
                  </a:lnTo>
                  <a:lnTo>
                    <a:pt x="91" y="265"/>
                  </a:lnTo>
                  <a:lnTo>
                    <a:pt x="91" y="267"/>
                  </a:lnTo>
                  <a:lnTo>
                    <a:pt x="91" y="268"/>
                  </a:lnTo>
                  <a:lnTo>
                    <a:pt x="91" y="269"/>
                  </a:lnTo>
                  <a:lnTo>
                    <a:pt x="92" y="271"/>
                  </a:lnTo>
                  <a:lnTo>
                    <a:pt x="92" y="272"/>
                  </a:lnTo>
                  <a:lnTo>
                    <a:pt x="92" y="273"/>
                  </a:lnTo>
                  <a:lnTo>
                    <a:pt x="92" y="275"/>
                  </a:lnTo>
                  <a:lnTo>
                    <a:pt x="92" y="276"/>
                  </a:lnTo>
                  <a:lnTo>
                    <a:pt x="93" y="277"/>
                  </a:lnTo>
                  <a:lnTo>
                    <a:pt x="93" y="279"/>
                  </a:lnTo>
                  <a:lnTo>
                    <a:pt x="93" y="280"/>
                  </a:lnTo>
                  <a:lnTo>
                    <a:pt x="93" y="281"/>
                  </a:lnTo>
                  <a:lnTo>
                    <a:pt x="93" y="283"/>
                  </a:lnTo>
                  <a:lnTo>
                    <a:pt x="93" y="284"/>
                  </a:lnTo>
                  <a:lnTo>
                    <a:pt x="95" y="284"/>
                  </a:lnTo>
                  <a:lnTo>
                    <a:pt x="95" y="285"/>
                  </a:lnTo>
                  <a:lnTo>
                    <a:pt x="95" y="287"/>
                  </a:lnTo>
                  <a:lnTo>
                    <a:pt x="95" y="288"/>
                  </a:lnTo>
                  <a:lnTo>
                    <a:pt x="95" y="289"/>
                  </a:lnTo>
                  <a:lnTo>
                    <a:pt x="95" y="291"/>
                  </a:lnTo>
                  <a:lnTo>
                    <a:pt x="95" y="292"/>
                  </a:lnTo>
                  <a:lnTo>
                    <a:pt x="95" y="293"/>
                  </a:lnTo>
                  <a:lnTo>
                    <a:pt x="95" y="295"/>
                  </a:lnTo>
                  <a:lnTo>
                    <a:pt x="95" y="296"/>
                  </a:lnTo>
                  <a:lnTo>
                    <a:pt x="95" y="297"/>
                  </a:lnTo>
                  <a:lnTo>
                    <a:pt x="95" y="300"/>
                  </a:lnTo>
                  <a:lnTo>
                    <a:pt x="95" y="301"/>
                  </a:lnTo>
                  <a:lnTo>
                    <a:pt x="95" y="302"/>
                  </a:lnTo>
                  <a:lnTo>
                    <a:pt x="95" y="304"/>
                  </a:lnTo>
                  <a:lnTo>
                    <a:pt x="95" y="306"/>
                  </a:lnTo>
                  <a:lnTo>
                    <a:pt x="93" y="308"/>
                  </a:lnTo>
                  <a:lnTo>
                    <a:pt x="93" y="310"/>
                  </a:lnTo>
                  <a:lnTo>
                    <a:pt x="93" y="312"/>
                  </a:lnTo>
                  <a:lnTo>
                    <a:pt x="93" y="314"/>
                  </a:lnTo>
                  <a:lnTo>
                    <a:pt x="93" y="317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01" name="Freeform 137"/>
            <p:cNvSpPr>
              <a:spLocks/>
            </p:cNvSpPr>
            <p:nvPr/>
          </p:nvSpPr>
          <p:spPr bwMode="auto">
            <a:xfrm>
              <a:off x="1917" y="1067"/>
              <a:ext cx="47" cy="158"/>
            </a:xfrm>
            <a:custGeom>
              <a:avLst/>
              <a:gdLst>
                <a:gd name="T0" fmla="*/ 0 w 95"/>
                <a:gd name="T1" fmla="*/ 5 h 316"/>
                <a:gd name="T2" fmla="*/ 0 w 95"/>
                <a:gd name="T3" fmla="*/ 5 h 316"/>
                <a:gd name="T4" fmla="*/ 0 w 95"/>
                <a:gd name="T5" fmla="*/ 5 h 316"/>
                <a:gd name="T6" fmla="*/ 0 w 95"/>
                <a:gd name="T7" fmla="*/ 5 h 316"/>
                <a:gd name="T8" fmla="*/ 0 w 95"/>
                <a:gd name="T9" fmla="*/ 5 h 316"/>
                <a:gd name="T10" fmla="*/ 0 w 95"/>
                <a:gd name="T11" fmla="*/ 5 h 316"/>
                <a:gd name="T12" fmla="*/ 0 w 95"/>
                <a:gd name="T13" fmla="*/ 5 h 316"/>
                <a:gd name="T14" fmla="*/ 0 w 95"/>
                <a:gd name="T15" fmla="*/ 5 h 316"/>
                <a:gd name="T16" fmla="*/ 0 w 95"/>
                <a:gd name="T17" fmla="*/ 3 h 316"/>
                <a:gd name="T18" fmla="*/ 0 w 95"/>
                <a:gd name="T19" fmla="*/ 3 h 316"/>
                <a:gd name="T20" fmla="*/ 0 w 95"/>
                <a:gd name="T21" fmla="*/ 3 h 316"/>
                <a:gd name="T22" fmla="*/ 0 w 95"/>
                <a:gd name="T23" fmla="*/ 3 h 316"/>
                <a:gd name="T24" fmla="*/ 0 w 95"/>
                <a:gd name="T25" fmla="*/ 3 h 316"/>
                <a:gd name="T26" fmla="*/ 0 w 95"/>
                <a:gd name="T27" fmla="*/ 3 h 316"/>
                <a:gd name="T28" fmla="*/ 0 w 95"/>
                <a:gd name="T29" fmla="*/ 3 h 316"/>
                <a:gd name="T30" fmla="*/ 0 w 95"/>
                <a:gd name="T31" fmla="*/ 3 h 316"/>
                <a:gd name="T32" fmla="*/ 0 w 95"/>
                <a:gd name="T33" fmla="*/ 3 h 316"/>
                <a:gd name="T34" fmla="*/ 0 w 95"/>
                <a:gd name="T35" fmla="*/ 3 h 316"/>
                <a:gd name="T36" fmla="*/ 0 w 95"/>
                <a:gd name="T37" fmla="*/ 3 h 316"/>
                <a:gd name="T38" fmla="*/ 0 w 95"/>
                <a:gd name="T39" fmla="*/ 3 h 316"/>
                <a:gd name="T40" fmla="*/ 0 w 95"/>
                <a:gd name="T41" fmla="*/ 2 h 316"/>
                <a:gd name="T42" fmla="*/ 0 w 95"/>
                <a:gd name="T43" fmla="*/ 2 h 316"/>
                <a:gd name="T44" fmla="*/ 0 w 95"/>
                <a:gd name="T45" fmla="*/ 2 h 316"/>
                <a:gd name="T46" fmla="*/ 0 w 95"/>
                <a:gd name="T47" fmla="*/ 2 h 316"/>
                <a:gd name="T48" fmla="*/ 1 w 95"/>
                <a:gd name="T49" fmla="*/ 2 h 316"/>
                <a:gd name="T50" fmla="*/ 1 w 95"/>
                <a:gd name="T51" fmla="*/ 2 h 316"/>
                <a:gd name="T52" fmla="*/ 1 w 95"/>
                <a:gd name="T53" fmla="*/ 2 h 316"/>
                <a:gd name="T54" fmla="*/ 1 w 95"/>
                <a:gd name="T55" fmla="*/ 2 h 316"/>
                <a:gd name="T56" fmla="*/ 1 w 95"/>
                <a:gd name="T57" fmla="*/ 2 h 316"/>
                <a:gd name="T58" fmla="*/ 1 w 95"/>
                <a:gd name="T59" fmla="*/ 2 h 316"/>
                <a:gd name="T60" fmla="*/ 1 w 95"/>
                <a:gd name="T61" fmla="*/ 2 h 316"/>
                <a:gd name="T62" fmla="*/ 1 w 95"/>
                <a:gd name="T63" fmla="*/ 1 h 316"/>
                <a:gd name="T64" fmla="*/ 1 w 95"/>
                <a:gd name="T65" fmla="*/ 1 h 316"/>
                <a:gd name="T66" fmla="*/ 1 w 95"/>
                <a:gd name="T67" fmla="*/ 1 h 316"/>
                <a:gd name="T68" fmla="*/ 1 w 95"/>
                <a:gd name="T69" fmla="*/ 1 h 316"/>
                <a:gd name="T70" fmla="*/ 1 w 95"/>
                <a:gd name="T71" fmla="*/ 1 h 316"/>
                <a:gd name="T72" fmla="*/ 1 w 95"/>
                <a:gd name="T73" fmla="*/ 1 h 316"/>
                <a:gd name="T74" fmla="*/ 1 w 95"/>
                <a:gd name="T75" fmla="*/ 1 h 316"/>
                <a:gd name="T76" fmla="*/ 1 w 95"/>
                <a:gd name="T77" fmla="*/ 1 h 316"/>
                <a:gd name="T78" fmla="*/ 1 w 95"/>
                <a:gd name="T79" fmla="*/ 1 h 316"/>
                <a:gd name="T80" fmla="*/ 1 w 95"/>
                <a:gd name="T81" fmla="*/ 1 h 316"/>
                <a:gd name="T82" fmla="*/ 1 w 95"/>
                <a:gd name="T83" fmla="*/ 1 h 316"/>
                <a:gd name="T84" fmla="*/ 1 w 95"/>
                <a:gd name="T85" fmla="*/ 1 h 316"/>
                <a:gd name="T86" fmla="*/ 1 w 95"/>
                <a:gd name="T87" fmla="*/ 1 h 316"/>
                <a:gd name="T88" fmla="*/ 1 w 95"/>
                <a:gd name="T89" fmla="*/ 1 h 316"/>
                <a:gd name="T90" fmla="*/ 1 w 95"/>
                <a:gd name="T91" fmla="*/ 1 h 316"/>
                <a:gd name="T92" fmla="*/ 1 w 95"/>
                <a:gd name="T93" fmla="*/ 1 h 316"/>
                <a:gd name="T94" fmla="*/ 1 w 95"/>
                <a:gd name="T95" fmla="*/ 1 h 316"/>
                <a:gd name="T96" fmla="*/ 1 w 95"/>
                <a:gd name="T97" fmla="*/ 1 h 316"/>
                <a:gd name="T98" fmla="*/ 1 w 95"/>
                <a:gd name="T99" fmla="*/ 1 h 316"/>
                <a:gd name="T100" fmla="*/ 1 w 95"/>
                <a:gd name="T101" fmla="*/ 1 h 316"/>
                <a:gd name="T102" fmla="*/ 1 w 95"/>
                <a:gd name="T103" fmla="*/ 1 h 316"/>
                <a:gd name="T104" fmla="*/ 1 w 95"/>
                <a:gd name="T105" fmla="*/ 1 h 316"/>
                <a:gd name="T106" fmla="*/ 1 w 95"/>
                <a:gd name="T107" fmla="*/ 1 h 316"/>
                <a:gd name="T108" fmla="*/ 1 w 95"/>
                <a:gd name="T109" fmla="*/ 1 h 316"/>
                <a:gd name="T110" fmla="*/ 1 w 95"/>
                <a:gd name="T111" fmla="*/ 1 h 316"/>
                <a:gd name="T112" fmla="*/ 1 w 95"/>
                <a:gd name="T113" fmla="*/ 1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5"/>
                <a:gd name="T172" fmla="*/ 0 h 316"/>
                <a:gd name="T173" fmla="*/ 95 w 9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5" h="316">
                  <a:moveTo>
                    <a:pt x="0" y="316"/>
                  </a:moveTo>
                  <a:lnTo>
                    <a:pt x="3" y="313"/>
                  </a:lnTo>
                  <a:lnTo>
                    <a:pt x="4" y="309"/>
                  </a:lnTo>
                  <a:lnTo>
                    <a:pt x="6" y="307"/>
                  </a:lnTo>
                  <a:lnTo>
                    <a:pt x="7" y="304"/>
                  </a:lnTo>
                  <a:lnTo>
                    <a:pt x="10" y="301"/>
                  </a:lnTo>
                  <a:lnTo>
                    <a:pt x="11" y="299"/>
                  </a:lnTo>
                  <a:lnTo>
                    <a:pt x="12" y="296"/>
                  </a:lnTo>
                  <a:lnTo>
                    <a:pt x="14" y="295"/>
                  </a:lnTo>
                  <a:lnTo>
                    <a:pt x="14" y="292"/>
                  </a:lnTo>
                  <a:lnTo>
                    <a:pt x="15" y="291"/>
                  </a:lnTo>
                  <a:lnTo>
                    <a:pt x="16" y="288"/>
                  </a:lnTo>
                  <a:lnTo>
                    <a:pt x="18" y="287"/>
                  </a:lnTo>
                  <a:lnTo>
                    <a:pt x="18" y="285"/>
                  </a:lnTo>
                  <a:lnTo>
                    <a:pt x="19" y="284"/>
                  </a:lnTo>
                  <a:lnTo>
                    <a:pt x="19" y="283"/>
                  </a:lnTo>
                  <a:lnTo>
                    <a:pt x="20" y="281"/>
                  </a:lnTo>
                  <a:lnTo>
                    <a:pt x="22" y="280"/>
                  </a:lnTo>
                  <a:lnTo>
                    <a:pt x="22" y="279"/>
                  </a:lnTo>
                  <a:lnTo>
                    <a:pt x="23" y="277"/>
                  </a:lnTo>
                  <a:lnTo>
                    <a:pt x="23" y="276"/>
                  </a:lnTo>
                  <a:lnTo>
                    <a:pt x="23" y="275"/>
                  </a:lnTo>
                  <a:lnTo>
                    <a:pt x="24" y="273"/>
                  </a:lnTo>
                  <a:lnTo>
                    <a:pt x="24" y="272"/>
                  </a:lnTo>
                  <a:lnTo>
                    <a:pt x="26" y="271"/>
                  </a:lnTo>
                  <a:lnTo>
                    <a:pt x="26" y="269"/>
                  </a:lnTo>
                  <a:lnTo>
                    <a:pt x="27" y="268"/>
                  </a:lnTo>
                  <a:lnTo>
                    <a:pt x="27" y="267"/>
                  </a:lnTo>
                  <a:lnTo>
                    <a:pt x="27" y="265"/>
                  </a:lnTo>
                  <a:lnTo>
                    <a:pt x="28" y="264"/>
                  </a:lnTo>
                  <a:lnTo>
                    <a:pt x="28" y="261"/>
                  </a:lnTo>
                  <a:lnTo>
                    <a:pt x="30" y="260"/>
                  </a:lnTo>
                  <a:lnTo>
                    <a:pt x="30" y="259"/>
                  </a:lnTo>
                  <a:lnTo>
                    <a:pt x="31" y="256"/>
                  </a:lnTo>
                  <a:lnTo>
                    <a:pt x="32" y="255"/>
                  </a:lnTo>
                  <a:lnTo>
                    <a:pt x="32" y="253"/>
                  </a:lnTo>
                  <a:lnTo>
                    <a:pt x="34" y="252"/>
                  </a:lnTo>
                  <a:lnTo>
                    <a:pt x="34" y="251"/>
                  </a:lnTo>
                  <a:lnTo>
                    <a:pt x="35" y="249"/>
                  </a:lnTo>
                  <a:lnTo>
                    <a:pt x="35" y="248"/>
                  </a:lnTo>
                  <a:lnTo>
                    <a:pt x="35" y="247"/>
                  </a:lnTo>
                  <a:lnTo>
                    <a:pt x="36" y="245"/>
                  </a:lnTo>
                  <a:lnTo>
                    <a:pt x="36" y="244"/>
                  </a:lnTo>
                  <a:lnTo>
                    <a:pt x="36" y="243"/>
                  </a:lnTo>
                  <a:lnTo>
                    <a:pt x="38" y="243"/>
                  </a:lnTo>
                  <a:lnTo>
                    <a:pt x="38" y="242"/>
                  </a:lnTo>
                  <a:lnTo>
                    <a:pt x="38" y="240"/>
                  </a:lnTo>
                  <a:lnTo>
                    <a:pt x="39" y="239"/>
                  </a:lnTo>
                  <a:lnTo>
                    <a:pt x="39" y="238"/>
                  </a:lnTo>
                  <a:lnTo>
                    <a:pt x="40" y="236"/>
                  </a:lnTo>
                  <a:lnTo>
                    <a:pt x="40" y="235"/>
                  </a:lnTo>
                  <a:lnTo>
                    <a:pt x="40" y="234"/>
                  </a:lnTo>
                  <a:lnTo>
                    <a:pt x="42" y="232"/>
                  </a:lnTo>
                  <a:lnTo>
                    <a:pt x="42" y="231"/>
                  </a:lnTo>
                  <a:lnTo>
                    <a:pt x="42" y="230"/>
                  </a:lnTo>
                  <a:lnTo>
                    <a:pt x="43" y="228"/>
                  </a:lnTo>
                  <a:lnTo>
                    <a:pt x="43" y="227"/>
                  </a:lnTo>
                  <a:lnTo>
                    <a:pt x="43" y="226"/>
                  </a:lnTo>
                  <a:lnTo>
                    <a:pt x="44" y="224"/>
                  </a:lnTo>
                  <a:lnTo>
                    <a:pt x="44" y="223"/>
                  </a:lnTo>
                  <a:lnTo>
                    <a:pt x="46" y="220"/>
                  </a:lnTo>
                  <a:lnTo>
                    <a:pt x="46" y="219"/>
                  </a:lnTo>
                  <a:lnTo>
                    <a:pt x="47" y="216"/>
                  </a:lnTo>
                  <a:lnTo>
                    <a:pt x="48" y="215"/>
                  </a:lnTo>
                  <a:lnTo>
                    <a:pt x="48" y="212"/>
                  </a:lnTo>
                  <a:lnTo>
                    <a:pt x="50" y="210"/>
                  </a:lnTo>
                  <a:lnTo>
                    <a:pt x="50" y="208"/>
                  </a:lnTo>
                  <a:lnTo>
                    <a:pt x="51" y="207"/>
                  </a:lnTo>
                  <a:lnTo>
                    <a:pt x="51" y="204"/>
                  </a:lnTo>
                  <a:lnTo>
                    <a:pt x="52" y="203"/>
                  </a:lnTo>
                  <a:lnTo>
                    <a:pt x="52" y="202"/>
                  </a:lnTo>
                  <a:lnTo>
                    <a:pt x="54" y="200"/>
                  </a:lnTo>
                  <a:lnTo>
                    <a:pt x="54" y="199"/>
                  </a:lnTo>
                  <a:lnTo>
                    <a:pt x="54" y="198"/>
                  </a:lnTo>
                  <a:lnTo>
                    <a:pt x="55" y="196"/>
                  </a:lnTo>
                  <a:lnTo>
                    <a:pt x="55" y="195"/>
                  </a:lnTo>
                  <a:lnTo>
                    <a:pt x="55" y="194"/>
                  </a:lnTo>
                  <a:lnTo>
                    <a:pt x="56" y="192"/>
                  </a:lnTo>
                  <a:lnTo>
                    <a:pt x="56" y="191"/>
                  </a:lnTo>
                  <a:lnTo>
                    <a:pt x="56" y="190"/>
                  </a:lnTo>
                  <a:lnTo>
                    <a:pt x="58" y="190"/>
                  </a:lnTo>
                  <a:lnTo>
                    <a:pt x="58" y="188"/>
                  </a:lnTo>
                  <a:lnTo>
                    <a:pt x="58" y="187"/>
                  </a:lnTo>
                  <a:lnTo>
                    <a:pt x="58" y="186"/>
                  </a:lnTo>
                  <a:lnTo>
                    <a:pt x="59" y="184"/>
                  </a:lnTo>
                  <a:lnTo>
                    <a:pt x="59" y="183"/>
                  </a:lnTo>
                  <a:lnTo>
                    <a:pt x="59" y="182"/>
                  </a:lnTo>
                  <a:lnTo>
                    <a:pt x="60" y="180"/>
                  </a:lnTo>
                  <a:lnTo>
                    <a:pt x="60" y="179"/>
                  </a:lnTo>
                  <a:lnTo>
                    <a:pt x="60" y="178"/>
                  </a:lnTo>
                  <a:lnTo>
                    <a:pt x="62" y="176"/>
                  </a:lnTo>
                  <a:lnTo>
                    <a:pt x="62" y="174"/>
                  </a:lnTo>
                  <a:lnTo>
                    <a:pt x="63" y="172"/>
                  </a:lnTo>
                  <a:lnTo>
                    <a:pt x="63" y="171"/>
                  </a:lnTo>
                  <a:lnTo>
                    <a:pt x="64" y="168"/>
                  </a:lnTo>
                  <a:lnTo>
                    <a:pt x="64" y="166"/>
                  </a:lnTo>
                  <a:lnTo>
                    <a:pt x="66" y="164"/>
                  </a:lnTo>
                  <a:lnTo>
                    <a:pt x="66" y="162"/>
                  </a:lnTo>
                  <a:lnTo>
                    <a:pt x="67" y="160"/>
                  </a:lnTo>
                  <a:lnTo>
                    <a:pt x="67" y="158"/>
                  </a:lnTo>
                  <a:lnTo>
                    <a:pt x="67" y="156"/>
                  </a:lnTo>
                  <a:lnTo>
                    <a:pt x="68" y="155"/>
                  </a:lnTo>
                  <a:lnTo>
                    <a:pt x="68" y="154"/>
                  </a:lnTo>
                  <a:lnTo>
                    <a:pt x="69" y="153"/>
                  </a:lnTo>
                  <a:lnTo>
                    <a:pt x="69" y="151"/>
                  </a:lnTo>
                  <a:lnTo>
                    <a:pt x="69" y="150"/>
                  </a:lnTo>
                  <a:lnTo>
                    <a:pt x="69" y="149"/>
                  </a:lnTo>
                  <a:lnTo>
                    <a:pt x="71" y="147"/>
                  </a:lnTo>
                  <a:lnTo>
                    <a:pt x="71" y="146"/>
                  </a:lnTo>
                  <a:lnTo>
                    <a:pt x="71" y="145"/>
                  </a:lnTo>
                  <a:lnTo>
                    <a:pt x="72" y="143"/>
                  </a:lnTo>
                  <a:lnTo>
                    <a:pt x="72" y="142"/>
                  </a:lnTo>
                  <a:lnTo>
                    <a:pt x="72" y="141"/>
                  </a:lnTo>
                  <a:lnTo>
                    <a:pt x="73" y="139"/>
                  </a:lnTo>
                  <a:lnTo>
                    <a:pt x="73" y="138"/>
                  </a:lnTo>
                  <a:lnTo>
                    <a:pt x="73" y="137"/>
                  </a:lnTo>
                  <a:lnTo>
                    <a:pt x="75" y="135"/>
                  </a:lnTo>
                  <a:lnTo>
                    <a:pt x="75" y="134"/>
                  </a:lnTo>
                  <a:lnTo>
                    <a:pt x="75" y="133"/>
                  </a:lnTo>
                  <a:lnTo>
                    <a:pt x="75" y="131"/>
                  </a:lnTo>
                  <a:lnTo>
                    <a:pt x="76" y="130"/>
                  </a:lnTo>
                  <a:lnTo>
                    <a:pt x="76" y="127"/>
                  </a:lnTo>
                  <a:lnTo>
                    <a:pt x="77" y="126"/>
                  </a:lnTo>
                  <a:lnTo>
                    <a:pt x="77" y="125"/>
                  </a:lnTo>
                  <a:lnTo>
                    <a:pt x="79" y="122"/>
                  </a:lnTo>
                  <a:lnTo>
                    <a:pt x="79" y="121"/>
                  </a:lnTo>
                  <a:lnTo>
                    <a:pt x="79" y="118"/>
                  </a:lnTo>
                  <a:lnTo>
                    <a:pt x="80" y="115"/>
                  </a:lnTo>
                  <a:lnTo>
                    <a:pt x="80" y="114"/>
                  </a:lnTo>
                  <a:lnTo>
                    <a:pt x="81" y="111"/>
                  </a:lnTo>
                  <a:lnTo>
                    <a:pt x="81" y="110"/>
                  </a:lnTo>
                  <a:lnTo>
                    <a:pt x="83" y="109"/>
                  </a:lnTo>
                  <a:lnTo>
                    <a:pt x="83" y="107"/>
                  </a:lnTo>
                  <a:lnTo>
                    <a:pt x="83" y="105"/>
                  </a:lnTo>
                  <a:lnTo>
                    <a:pt x="84" y="103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5" y="99"/>
                  </a:lnTo>
                  <a:lnTo>
                    <a:pt x="85" y="98"/>
                  </a:lnTo>
                  <a:lnTo>
                    <a:pt x="85" y="97"/>
                  </a:lnTo>
                  <a:lnTo>
                    <a:pt x="85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1"/>
                  </a:lnTo>
                  <a:lnTo>
                    <a:pt x="87" y="90"/>
                  </a:lnTo>
                  <a:lnTo>
                    <a:pt x="87" y="89"/>
                  </a:lnTo>
                  <a:lnTo>
                    <a:pt x="87" y="87"/>
                  </a:lnTo>
                  <a:lnTo>
                    <a:pt x="88" y="86"/>
                  </a:lnTo>
                  <a:lnTo>
                    <a:pt x="88" y="85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8" y="81"/>
                  </a:lnTo>
                  <a:lnTo>
                    <a:pt x="88" y="78"/>
                  </a:lnTo>
                  <a:lnTo>
                    <a:pt x="88" y="77"/>
                  </a:lnTo>
                  <a:lnTo>
                    <a:pt x="88" y="75"/>
                  </a:lnTo>
                  <a:lnTo>
                    <a:pt x="88" y="73"/>
                  </a:lnTo>
                  <a:lnTo>
                    <a:pt x="88" y="71"/>
                  </a:lnTo>
                  <a:lnTo>
                    <a:pt x="89" y="70"/>
                  </a:lnTo>
                  <a:lnTo>
                    <a:pt x="89" y="68"/>
                  </a:lnTo>
                  <a:lnTo>
                    <a:pt x="89" y="66"/>
                  </a:lnTo>
                  <a:lnTo>
                    <a:pt x="89" y="65"/>
                  </a:lnTo>
                  <a:lnTo>
                    <a:pt x="89" y="64"/>
                  </a:lnTo>
                  <a:lnTo>
                    <a:pt x="89" y="62"/>
                  </a:lnTo>
                  <a:lnTo>
                    <a:pt x="89" y="61"/>
                  </a:lnTo>
                  <a:lnTo>
                    <a:pt x="89" y="60"/>
                  </a:lnTo>
                  <a:lnTo>
                    <a:pt x="89" y="58"/>
                  </a:lnTo>
                  <a:lnTo>
                    <a:pt x="89" y="57"/>
                  </a:lnTo>
                  <a:lnTo>
                    <a:pt x="89" y="56"/>
                  </a:lnTo>
                  <a:lnTo>
                    <a:pt x="91" y="54"/>
                  </a:lnTo>
                  <a:lnTo>
                    <a:pt x="91" y="53"/>
                  </a:lnTo>
                  <a:lnTo>
                    <a:pt x="91" y="52"/>
                  </a:lnTo>
                  <a:lnTo>
                    <a:pt x="91" y="50"/>
                  </a:lnTo>
                  <a:lnTo>
                    <a:pt x="91" y="49"/>
                  </a:lnTo>
                  <a:lnTo>
                    <a:pt x="91" y="48"/>
                  </a:lnTo>
                  <a:lnTo>
                    <a:pt x="92" y="46"/>
                  </a:lnTo>
                  <a:lnTo>
                    <a:pt x="92" y="45"/>
                  </a:lnTo>
                  <a:lnTo>
                    <a:pt x="92" y="44"/>
                  </a:lnTo>
                  <a:lnTo>
                    <a:pt x="92" y="42"/>
                  </a:lnTo>
                  <a:lnTo>
                    <a:pt x="92" y="41"/>
                  </a:lnTo>
                  <a:lnTo>
                    <a:pt x="92" y="40"/>
                  </a:lnTo>
                  <a:lnTo>
                    <a:pt x="93" y="40"/>
                  </a:lnTo>
                  <a:lnTo>
                    <a:pt x="93" y="38"/>
                  </a:lnTo>
                  <a:lnTo>
                    <a:pt x="93" y="37"/>
                  </a:lnTo>
                  <a:lnTo>
                    <a:pt x="93" y="36"/>
                  </a:lnTo>
                  <a:lnTo>
                    <a:pt x="93" y="34"/>
                  </a:lnTo>
                  <a:lnTo>
                    <a:pt x="93" y="33"/>
                  </a:lnTo>
                  <a:lnTo>
                    <a:pt x="95" y="33"/>
                  </a:lnTo>
                  <a:lnTo>
                    <a:pt x="95" y="32"/>
                  </a:lnTo>
                  <a:lnTo>
                    <a:pt x="95" y="30"/>
                  </a:lnTo>
                  <a:lnTo>
                    <a:pt x="95" y="29"/>
                  </a:lnTo>
                  <a:lnTo>
                    <a:pt x="95" y="28"/>
                  </a:lnTo>
                  <a:lnTo>
                    <a:pt x="95" y="26"/>
                  </a:lnTo>
                  <a:lnTo>
                    <a:pt x="95" y="25"/>
                  </a:lnTo>
                  <a:lnTo>
                    <a:pt x="95" y="24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8"/>
                  </a:lnTo>
                  <a:lnTo>
                    <a:pt x="95" y="17"/>
                  </a:lnTo>
                  <a:lnTo>
                    <a:pt x="95" y="16"/>
                  </a:lnTo>
                  <a:lnTo>
                    <a:pt x="95" y="14"/>
                  </a:lnTo>
                  <a:lnTo>
                    <a:pt x="95" y="13"/>
                  </a:lnTo>
                  <a:lnTo>
                    <a:pt x="95" y="10"/>
                  </a:lnTo>
                  <a:lnTo>
                    <a:pt x="93" y="9"/>
                  </a:lnTo>
                  <a:lnTo>
                    <a:pt x="93" y="6"/>
                  </a:lnTo>
                  <a:lnTo>
                    <a:pt x="93" y="5"/>
                  </a:lnTo>
                  <a:lnTo>
                    <a:pt x="93" y="2"/>
                  </a:lnTo>
                  <a:lnTo>
                    <a:pt x="93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02" name="Freeform 138"/>
            <p:cNvSpPr>
              <a:spLocks/>
            </p:cNvSpPr>
            <p:nvPr/>
          </p:nvSpPr>
          <p:spPr bwMode="auto">
            <a:xfrm>
              <a:off x="1551" y="790"/>
              <a:ext cx="199" cy="1"/>
            </a:xfrm>
            <a:custGeom>
              <a:avLst/>
              <a:gdLst>
                <a:gd name="T0" fmla="*/ 6 w 399"/>
                <a:gd name="T1" fmla="*/ 0 h 1"/>
                <a:gd name="T2" fmla="*/ 0 w 399"/>
                <a:gd name="T3" fmla="*/ 0 h 1"/>
                <a:gd name="T4" fmla="*/ 6 w 399"/>
                <a:gd name="T5" fmla="*/ 0 h 1"/>
                <a:gd name="T6" fmla="*/ 0 60000 65536"/>
                <a:gd name="T7" fmla="*/ 0 60000 65536"/>
                <a:gd name="T8" fmla="*/ 0 60000 65536"/>
                <a:gd name="T9" fmla="*/ 0 w 399"/>
                <a:gd name="T10" fmla="*/ 0 h 1"/>
                <a:gd name="T11" fmla="*/ 399 w 39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" h="1">
                  <a:moveTo>
                    <a:pt x="399" y="0"/>
                  </a:moveTo>
                  <a:lnTo>
                    <a:pt x="0" y="0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03" name="Freeform 139"/>
            <p:cNvSpPr>
              <a:spLocks/>
            </p:cNvSpPr>
            <p:nvPr/>
          </p:nvSpPr>
          <p:spPr bwMode="auto">
            <a:xfrm>
              <a:off x="993" y="883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04" name="Line 140"/>
            <p:cNvSpPr>
              <a:spLocks noChangeShapeType="1"/>
            </p:cNvSpPr>
            <p:nvPr/>
          </p:nvSpPr>
          <p:spPr bwMode="auto">
            <a:xfrm flipH="1">
              <a:off x="993" y="883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05" name="Freeform 141"/>
            <p:cNvSpPr>
              <a:spLocks/>
            </p:cNvSpPr>
            <p:nvPr/>
          </p:nvSpPr>
          <p:spPr bwMode="auto">
            <a:xfrm>
              <a:off x="993" y="697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06" name="Line 142"/>
            <p:cNvSpPr>
              <a:spLocks noChangeShapeType="1"/>
            </p:cNvSpPr>
            <p:nvPr/>
          </p:nvSpPr>
          <p:spPr bwMode="auto">
            <a:xfrm flipH="1">
              <a:off x="993" y="697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07" name="Freeform 143"/>
            <p:cNvSpPr>
              <a:spLocks/>
            </p:cNvSpPr>
            <p:nvPr/>
          </p:nvSpPr>
          <p:spPr bwMode="auto">
            <a:xfrm>
              <a:off x="4179" y="761"/>
              <a:ext cx="60" cy="60"/>
            </a:xfrm>
            <a:custGeom>
              <a:avLst/>
              <a:gdLst>
                <a:gd name="T0" fmla="*/ 0 w 121"/>
                <a:gd name="T1" fmla="*/ 0 h 119"/>
                <a:gd name="T2" fmla="*/ 0 w 121"/>
                <a:gd name="T3" fmla="*/ 1 h 119"/>
                <a:gd name="T4" fmla="*/ 0 w 121"/>
                <a:gd name="T5" fmla="*/ 1 h 119"/>
                <a:gd name="T6" fmla="*/ 0 w 121"/>
                <a:gd name="T7" fmla="*/ 1 h 119"/>
                <a:gd name="T8" fmla="*/ 0 w 121"/>
                <a:gd name="T9" fmla="*/ 1 h 119"/>
                <a:gd name="T10" fmla="*/ 0 w 121"/>
                <a:gd name="T11" fmla="*/ 1 h 119"/>
                <a:gd name="T12" fmla="*/ 0 w 121"/>
                <a:gd name="T13" fmla="*/ 1 h 119"/>
                <a:gd name="T14" fmla="*/ 0 w 121"/>
                <a:gd name="T15" fmla="*/ 1 h 119"/>
                <a:gd name="T16" fmla="*/ 0 w 121"/>
                <a:gd name="T17" fmla="*/ 1 h 119"/>
                <a:gd name="T18" fmla="*/ 0 w 121"/>
                <a:gd name="T19" fmla="*/ 1 h 119"/>
                <a:gd name="T20" fmla="*/ 0 w 121"/>
                <a:gd name="T21" fmla="*/ 1 h 119"/>
                <a:gd name="T22" fmla="*/ 0 w 121"/>
                <a:gd name="T23" fmla="*/ 2 h 119"/>
                <a:gd name="T24" fmla="*/ 0 w 121"/>
                <a:gd name="T25" fmla="*/ 2 h 119"/>
                <a:gd name="T26" fmla="*/ 0 w 121"/>
                <a:gd name="T27" fmla="*/ 2 h 119"/>
                <a:gd name="T28" fmla="*/ 0 w 121"/>
                <a:gd name="T29" fmla="*/ 2 h 119"/>
                <a:gd name="T30" fmla="*/ 0 w 121"/>
                <a:gd name="T31" fmla="*/ 2 h 119"/>
                <a:gd name="T32" fmla="*/ 0 w 121"/>
                <a:gd name="T33" fmla="*/ 2 h 119"/>
                <a:gd name="T34" fmla="*/ 0 w 121"/>
                <a:gd name="T35" fmla="*/ 2 h 119"/>
                <a:gd name="T36" fmla="*/ 0 w 121"/>
                <a:gd name="T37" fmla="*/ 2 h 119"/>
                <a:gd name="T38" fmla="*/ 0 w 121"/>
                <a:gd name="T39" fmla="*/ 2 h 119"/>
                <a:gd name="T40" fmla="*/ 0 w 121"/>
                <a:gd name="T41" fmla="*/ 2 h 119"/>
                <a:gd name="T42" fmla="*/ 0 w 121"/>
                <a:gd name="T43" fmla="*/ 2 h 119"/>
                <a:gd name="T44" fmla="*/ 1 w 121"/>
                <a:gd name="T45" fmla="*/ 2 h 119"/>
                <a:gd name="T46" fmla="*/ 1 w 121"/>
                <a:gd name="T47" fmla="*/ 2 h 119"/>
                <a:gd name="T48" fmla="*/ 1 w 121"/>
                <a:gd name="T49" fmla="*/ 2 h 119"/>
                <a:gd name="T50" fmla="*/ 1 w 121"/>
                <a:gd name="T51" fmla="*/ 2 h 119"/>
                <a:gd name="T52" fmla="*/ 1 w 121"/>
                <a:gd name="T53" fmla="*/ 2 h 119"/>
                <a:gd name="T54" fmla="*/ 1 w 121"/>
                <a:gd name="T55" fmla="*/ 2 h 119"/>
                <a:gd name="T56" fmla="*/ 1 w 121"/>
                <a:gd name="T57" fmla="*/ 2 h 119"/>
                <a:gd name="T58" fmla="*/ 1 w 121"/>
                <a:gd name="T59" fmla="*/ 2 h 119"/>
                <a:gd name="T60" fmla="*/ 1 w 121"/>
                <a:gd name="T61" fmla="*/ 2 h 119"/>
                <a:gd name="T62" fmla="*/ 1 w 121"/>
                <a:gd name="T63" fmla="*/ 2 h 119"/>
                <a:gd name="T64" fmla="*/ 1 w 121"/>
                <a:gd name="T65" fmla="*/ 1 h 119"/>
                <a:gd name="T66" fmla="*/ 1 w 121"/>
                <a:gd name="T67" fmla="*/ 1 h 119"/>
                <a:gd name="T68" fmla="*/ 1 w 121"/>
                <a:gd name="T69" fmla="*/ 1 h 119"/>
                <a:gd name="T70" fmla="*/ 1 w 121"/>
                <a:gd name="T71" fmla="*/ 1 h 119"/>
                <a:gd name="T72" fmla="*/ 1 w 121"/>
                <a:gd name="T73" fmla="*/ 1 h 119"/>
                <a:gd name="T74" fmla="*/ 1 w 121"/>
                <a:gd name="T75" fmla="*/ 1 h 119"/>
                <a:gd name="T76" fmla="*/ 1 w 121"/>
                <a:gd name="T77" fmla="*/ 1 h 119"/>
                <a:gd name="T78" fmla="*/ 1 w 121"/>
                <a:gd name="T79" fmla="*/ 1 h 119"/>
                <a:gd name="T80" fmla="*/ 1 w 121"/>
                <a:gd name="T81" fmla="*/ 1 h 119"/>
                <a:gd name="T82" fmla="*/ 1 w 121"/>
                <a:gd name="T83" fmla="*/ 1 h 119"/>
                <a:gd name="T84" fmla="*/ 1 w 121"/>
                <a:gd name="T85" fmla="*/ 0 h 119"/>
                <a:gd name="T86" fmla="*/ 0 w 121"/>
                <a:gd name="T87" fmla="*/ 0 h 1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1"/>
                <a:gd name="T133" fmla="*/ 0 h 119"/>
                <a:gd name="T134" fmla="*/ 121 w 121"/>
                <a:gd name="T135" fmla="*/ 119 h 11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1" h="119">
                  <a:moveTo>
                    <a:pt x="60" y="0"/>
                  </a:move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37" y="4"/>
                  </a:lnTo>
                  <a:lnTo>
                    <a:pt x="34" y="5"/>
                  </a:lnTo>
                  <a:lnTo>
                    <a:pt x="32" y="6"/>
                  </a:lnTo>
                  <a:lnTo>
                    <a:pt x="29" y="7"/>
                  </a:lnTo>
                  <a:lnTo>
                    <a:pt x="26" y="9"/>
                  </a:lnTo>
                  <a:lnTo>
                    <a:pt x="24" y="11"/>
                  </a:lnTo>
                  <a:lnTo>
                    <a:pt x="22" y="13"/>
                  </a:lnTo>
                  <a:lnTo>
                    <a:pt x="20" y="14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3" y="21"/>
                  </a:lnTo>
                  <a:lnTo>
                    <a:pt x="12" y="23"/>
                  </a:lnTo>
                  <a:lnTo>
                    <a:pt x="10" y="26"/>
                  </a:lnTo>
                  <a:lnTo>
                    <a:pt x="9" y="27"/>
                  </a:lnTo>
                  <a:lnTo>
                    <a:pt x="7" y="30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4" y="38"/>
                  </a:lnTo>
                  <a:lnTo>
                    <a:pt x="3" y="41"/>
                  </a:lnTo>
                  <a:lnTo>
                    <a:pt x="1" y="45"/>
                  </a:lnTo>
                  <a:lnTo>
                    <a:pt x="1" y="47"/>
                  </a:lnTo>
                  <a:lnTo>
                    <a:pt x="1" y="50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1" y="71"/>
                  </a:lnTo>
                  <a:lnTo>
                    <a:pt x="1" y="74"/>
                  </a:lnTo>
                  <a:lnTo>
                    <a:pt x="3" y="77"/>
                  </a:lnTo>
                  <a:lnTo>
                    <a:pt x="4" y="81"/>
                  </a:lnTo>
                  <a:lnTo>
                    <a:pt x="5" y="83"/>
                  </a:lnTo>
                  <a:lnTo>
                    <a:pt x="5" y="86"/>
                  </a:lnTo>
                  <a:lnTo>
                    <a:pt x="7" y="89"/>
                  </a:lnTo>
                  <a:lnTo>
                    <a:pt x="9" y="90"/>
                  </a:lnTo>
                  <a:lnTo>
                    <a:pt x="10" y="92"/>
                  </a:lnTo>
                  <a:lnTo>
                    <a:pt x="12" y="95"/>
                  </a:lnTo>
                  <a:lnTo>
                    <a:pt x="13" y="98"/>
                  </a:lnTo>
                  <a:lnTo>
                    <a:pt x="16" y="99"/>
                  </a:lnTo>
                  <a:lnTo>
                    <a:pt x="17" y="102"/>
                  </a:lnTo>
                  <a:lnTo>
                    <a:pt x="20" y="104"/>
                  </a:lnTo>
                  <a:lnTo>
                    <a:pt x="22" y="106"/>
                  </a:lnTo>
                  <a:lnTo>
                    <a:pt x="24" y="107"/>
                  </a:lnTo>
                  <a:lnTo>
                    <a:pt x="26" y="110"/>
                  </a:lnTo>
                  <a:lnTo>
                    <a:pt x="29" y="111"/>
                  </a:lnTo>
                  <a:lnTo>
                    <a:pt x="32" y="112"/>
                  </a:lnTo>
                  <a:lnTo>
                    <a:pt x="34" y="114"/>
                  </a:lnTo>
                  <a:lnTo>
                    <a:pt x="37" y="115"/>
                  </a:lnTo>
                  <a:lnTo>
                    <a:pt x="40" y="116"/>
                  </a:lnTo>
                  <a:lnTo>
                    <a:pt x="42" y="116"/>
                  </a:lnTo>
                  <a:lnTo>
                    <a:pt x="45" y="118"/>
                  </a:lnTo>
                  <a:lnTo>
                    <a:pt x="48" y="118"/>
                  </a:lnTo>
                  <a:lnTo>
                    <a:pt x="50" y="119"/>
                  </a:lnTo>
                  <a:lnTo>
                    <a:pt x="54" y="119"/>
                  </a:lnTo>
                  <a:lnTo>
                    <a:pt x="57" y="119"/>
                  </a:lnTo>
                  <a:lnTo>
                    <a:pt x="60" y="119"/>
                  </a:lnTo>
                  <a:lnTo>
                    <a:pt x="64" y="119"/>
                  </a:lnTo>
                  <a:lnTo>
                    <a:pt x="66" y="119"/>
                  </a:lnTo>
                  <a:lnTo>
                    <a:pt x="69" y="119"/>
                  </a:lnTo>
                  <a:lnTo>
                    <a:pt x="73" y="118"/>
                  </a:lnTo>
                  <a:lnTo>
                    <a:pt x="76" y="118"/>
                  </a:lnTo>
                  <a:lnTo>
                    <a:pt x="78" y="116"/>
                  </a:lnTo>
                  <a:lnTo>
                    <a:pt x="81" y="116"/>
                  </a:lnTo>
                  <a:lnTo>
                    <a:pt x="84" y="115"/>
                  </a:lnTo>
                  <a:lnTo>
                    <a:pt x="86" y="114"/>
                  </a:lnTo>
                  <a:lnTo>
                    <a:pt x="89" y="112"/>
                  </a:lnTo>
                  <a:lnTo>
                    <a:pt x="92" y="111"/>
                  </a:lnTo>
                  <a:lnTo>
                    <a:pt x="94" y="110"/>
                  </a:lnTo>
                  <a:lnTo>
                    <a:pt x="97" y="107"/>
                  </a:lnTo>
                  <a:lnTo>
                    <a:pt x="98" y="106"/>
                  </a:lnTo>
                  <a:lnTo>
                    <a:pt x="101" y="104"/>
                  </a:lnTo>
                  <a:lnTo>
                    <a:pt x="102" y="102"/>
                  </a:lnTo>
                  <a:lnTo>
                    <a:pt x="105" y="99"/>
                  </a:lnTo>
                  <a:lnTo>
                    <a:pt x="106" y="98"/>
                  </a:lnTo>
                  <a:lnTo>
                    <a:pt x="109" y="95"/>
                  </a:lnTo>
                  <a:lnTo>
                    <a:pt x="110" y="92"/>
                  </a:lnTo>
                  <a:lnTo>
                    <a:pt x="111" y="90"/>
                  </a:lnTo>
                  <a:lnTo>
                    <a:pt x="113" y="89"/>
                  </a:lnTo>
                  <a:lnTo>
                    <a:pt x="114" y="86"/>
                  </a:lnTo>
                  <a:lnTo>
                    <a:pt x="115" y="83"/>
                  </a:lnTo>
                  <a:lnTo>
                    <a:pt x="117" y="81"/>
                  </a:lnTo>
                  <a:lnTo>
                    <a:pt x="118" y="77"/>
                  </a:lnTo>
                  <a:lnTo>
                    <a:pt x="118" y="74"/>
                  </a:lnTo>
                  <a:lnTo>
                    <a:pt x="119" y="71"/>
                  </a:lnTo>
                  <a:lnTo>
                    <a:pt x="119" y="69"/>
                  </a:lnTo>
                  <a:lnTo>
                    <a:pt x="121" y="66"/>
                  </a:lnTo>
                  <a:lnTo>
                    <a:pt x="121" y="62"/>
                  </a:lnTo>
                  <a:lnTo>
                    <a:pt x="121" y="59"/>
                  </a:lnTo>
                  <a:lnTo>
                    <a:pt x="121" y="57"/>
                  </a:lnTo>
                  <a:lnTo>
                    <a:pt x="121" y="53"/>
                  </a:lnTo>
                  <a:lnTo>
                    <a:pt x="119" y="50"/>
                  </a:lnTo>
                  <a:lnTo>
                    <a:pt x="119" y="47"/>
                  </a:lnTo>
                  <a:lnTo>
                    <a:pt x="118" y="45"/>
                  </a:lnTo>
                  <a:lnTo>
                    <a:pt x="118" y="41"/>
                  </a:lnTo>
                  <a:lnTo>
                    <a:pt x="117" y="38"/>
                  </a:lnTo>
                  <a:lnTo>
                    <a:pt x="115" y="35"/>
                  </a:lnTo>
                  <a:lnTo>
                    <a:pt x="114" y="33"/>
                  </a:lnTo>
                  <a:lnTo>
                    <a:pt x="113" y="30"/>
                  </a:lnTo>
                  <a:lnTo>
                    <a:pt x="111" y="27"/>
                  </a:lnTo>
                  <a:lnTo>
                    <a:pt x="110" y="26"/>
                  </a:lnTo>
                  <a:lnTo>
                    <a:pt x="109" y="23"/>
                  </a:lnTo>
                  <a:lnTo>
                    <a:pt x="106" y="21"/>
                  </a:lnTo>
                  <a:lnTo>
                    <a:pt x="105" y="18"/>
                  </a:lnTo>
                  <a:lnTo>
                    <a:pt x="102" y="17"/>
                  </a:lnTo>
                  <a:lnTo>
                    <a:pt x="101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2" y="7"/>
                  </a:lnTo>
                  <a:lnTo>
                    <a:pt x="89" y="6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1" y="2"/>
                  </a:lnTo>
                  <a:lnTo>
                    <a:pt x="78" y="2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08" name="Line 144"/>
            <p:cNvSpPr>
              <a:spLocks noChangeShapeType="1"/>
            </p:cNvSpPr>
            <p:nvPr/>
          </p:nvSpPr>
          <p:spPr bwMode="auto">
            <a:xfrm>
              <a:off x="4380" y="976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09" name="Line 145"/>
            <p:cNvSpPr>
              <a:spLocks noChangeShapeType="1"/>
            </p:cNvSpPr>
            <p:nvPr/>
          </p:nvSpPr>
          <p:spPr bwMode="auto">
            <a:xfrm>
              <a:off x="4380" y="1162"/>
              <a:ext cx="14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10" name="Line 146"/>
            <p:cNvSpPr>
              <a:spLocks noChangeShapeType="1"/>
            </p:cNvSpPr>
            <p:nvPr/>
          </p:nvSpPr>
          <p:spPr bwMode="auto">
            <a:xfrm flipH="1">
              <a:off x="4951" y="1069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11" name="Freeform 147"/>
            <p:cNvSpPr>
              <a:spLocks/>
            </p:cNvSpPr>
            <p:nvPr/>
          </p:nvSpPr>
          <p:spPr bwMode="auto">
            <a:xfrm>
              <a:off x="4557" y="909"/>
              <a:ext cx="396" cy="158"/>
            </a:xfrm>
            <a:custGeom>
              <a:avLst/>
              <a:gdLst>
                <a:gd name="T0" fmla="*/ 2 w 793"/>
                <a:gd name="T1" fmla="*/ 0 h 316"/>
                <a:gd name="T2" fmla="*/ 4 w 793"/>
                <a:gd name="T3" fmla="*/ 0 h 316"/>
                <a:gd name="T4" fmla="*/ 5 w 793"/>
                <a:gd name="T5" fmla="*/ 1 h 316"/>
                <a:gd name="T6" fmla="*/ 5 w 793"/>
                <a:gd name="T7" fmla="*/ 1 h 316"/>
                <a:gd name="T8" fmla="*/ 5 w 793"/>
                <a:gd name="T9" fmla="*/ 1 h 316"/>
                <a:gd name="T10" fmla="*/ 5 w 793"/>
                <a:gd name="T11" fmla="*/ 1 h 316"/>
                <a:gd name="T12" fmla="*/ 5 w 793"/>
                <a:gd name="T13" fmla="*/ 1 h 316"/>
                <a:gd name="T14" fmla="*/ 6 w 793"/>
                <a:gd name="T15" fmla="*/ 1 h 316"/>
                <a:gd name="T16" fmla="*/ 6 w 793"/>
                <a:gd name="T17" fmla="*/ 1 h 316"/>
                <a:gd name="T18" fmla="*/ 6 w 793"/>
                <a:gd name="T19" fmla="*/ 1 h 316"/>
                <a:gd name="T20" fmla="*/ 6 w 793"/>
                <a:gd name="T21" fmla="*/ 1 h 316"/>
                <a:gd name="T22" fmla="*/ 6 w 793"/>
                <a:gd name="T23" fmla="*/ 1 h 316"/>
                <a:gd name="T24" fmla="*/ 6 w 793"/>
                <a:gd name="T25" fmla="*/ 1 h 316"/>
                <a:gd name="T26" fmla="*/ 7 w 793"/>
                <a:gd name="T27" fmla="*/ 1 h 316"/>
                <a:gd name="T28" fmla="*/ 7 w 793"/>
                <a:gd name="T29" fmla="*/ 1 h 316"/>
                <a:gd name="T30" fmla="*/ 7 w 793"/>
                <a:gd name="T31" fmla="*/ 1 h 316"/>
                <a:gd name="T32" fmla="*/ 7 w 793"/>
                <a:gd name="T33" fmla="*/ 1 h 316"/>
                <a:gd name="T34" fmla="*/ 7 w 793"/>
                <a:gd name="T35" fmla="*/ 1 h 316"/>
                <a:gd name="T36" fmla="*/ 7 w 793"/>
                <a:gd name="T37" fmla="*/ 1 h 316"/>
                <a:gd name="T38" fmla="*/ 8 w 793"/>
                <a:gd name="T39" fmla="*/ 1 h 316"/>
                <a:gd name="T40" fmla="*/ 8 w 793"/>
                <a:gd name="T41" fmla="*/ 1 h 316"/>
                <a:gd name="T42" fmla="*/ 8 w 793"/>
                <a:gd name="T43" fmla="*/ 1 h 316"/>
                <a:gd name="T44" fmla="*/ 8 w 793"/>
                <a:gd name="T45" fmla="*/ 1 h 316"/>
                <a:gd name="T46" fmla="*/ 8 w 793"/>
                <a:gd name="T47" fmla="*/ 1 h 316"/>
                <a:gd name="T48" fmla="*/ 8 w 793"/>
                <a:gd name="T49" fmla="*/ 1 h 316"/>
                <a:gd name="T50" fmla="*/ 8 w 793"/>
                <a:gd name="T51" fmla="*/ 1 h 316"/>
                <a:gd name="T52" fmla="*/ 8 w 793"/>
                <a:gd name="T53" fmla="*/ 1 h 316"/>
                <a:gd name="T54" fmla="*/ 9 w 793"/>
                <a:gd name="T55" fmla="*/ 1 h 316"/>
                <a:gd name="T56" fmla="*/ 9 w 793"/>
                <a:gd name="T57" fmla="*/ 1 h 316"/>
                <a:gd name="T58" fmla="*/ 9 w 793"/>
                <a:gd name="T59" fmla="*/ 1 h 316"/>
                <a:gd name="T60" fmla="*/ 9 w 793"/>
                <a:gd name="T61" fmla="*/ 1 h 316"/>
                <a:gd name="T62" fmla="*/ 9 w 793"/>
                <a:gd name="T63" fmla="*/ 1 h 316"/>
                <a:gd name="T64" fmla="*/ 9 w 793"/>
                <a:gd name="T65" fmla="*/ 1 h 316"/>
                <a:gd name="T66" fmla="*/ 9 w 793"/>
                <a:gd name="T67" fmla="*/ 1 h 316"/>
                <a:gd name="T68" fmla="*/ 9 w 793"/>
                <a:gd name="T69" fmla="*/ 1 h 316"/>
                <a:gd name="T70" fmla="*/ 9 w 793"/>
                <a:gd name="T71" fmla="*/ 1 h 316"/>
                <a:gd name="T72" fmla="*/ 9 w 793"/>
                <a:gd name="T73" fmla="*/ 1 h 316"/>
                <a:gd name="T74" fmla="*/ 10 w 793"/>
                <a:gd name="T75" fmla="*/ 1 h 316"/>
                <a:gd name="T76" fmla="*/ 10 w 793"/>
                <a:gd name="T77" fmla="*/ 1 h 316"/>
                <a:gd name="T78" fmla="*/ 10 w 793"/>
                <a:gd name="T79" fmla="*/ 2 h 316"/>
                <a:gd name="T80" fmla="*/ 10 w 793"/>
                <a:gd name="T81" fmla="*/ 2 h 316"/>
                <a:gd name="T82" fmla="*/ 10 w 793"/>
                <a:gd name="T83" fmla="*/ 2 h 316"/>
                <a:gd name="T84" fmla="*/ 10 w 793"/>
                <a:gd name="T85" fmla="*/ 2 h 316"/>
                <a:gd name="T86" fmla="*/ 10 w 793"/>
                <a:gd name="T87" fmla="*/ 2 h 316"/>
                <a:gd name="T88" fmla="*/ 10 w 793"/>
                <a:gd name="T89" fmla="*/ 2 h 316"/>
                <a:gd name="T90" fmla="*/ 10 w 793"/>
                <a:gd name="T91" fmla="*/ 2 h 316"/>
                <a:gd name="T92" fmla="*/ 10 w 793"/>
                <a:gd name="T93" fmla="*/ 2 h 316"/>
                <a:gd name="T94" fmla="*/ 11 w 793"/>
                <a:gd name="T95" fmla="*/ 2 h 316"/>
                <a:gd name="T96" fmla="*/ 11 w 793"/>
                <a:gd name="T97" fmla="*/ 3 h 316"/>
                <a:gd name="T98" fmla="*/ 11 w 793"/>
                <a:gd name="T99" fmla="*/ 3 h 316"/>
                <a:gd name="T100" fmla="*/ 11 w 793"/>
                <a:gd name="T101" fmla="*/ 3 h 316"/>
                <a:gd name="T102" fmla="*/ 11 w 793"/>
                <a:gd name="T103" fmla="*/ 3 h 316"/>
                <a:gd name="T104" fmla="*/ 11 w 793"/>
                <a:gd name="T105" fmla="*/ 3 h 316"/>
                <a:gd name="T106" fmla="*/ 11 w 793"/>
                <a:gd name="T107" fmla="*/ 3 h 316"/>
                <a:gd name="T108" fmla="*/ 11 w 793"/>
                <a:gd name="T109" fmla="*/ 3 h 316"/>
                <a:gd name="T110" fmla="*/ 11 w 793"/>
                <a:gd name="T111" fmla="*/ 5 h 316"/>
                <a:gd name="T112" fmla="*/ 12 w 793"/>
                <a:gd name="T113" fmla="*/ 5 h 316"/>
                <a:gd name="T114" fmla="*/ 12 w 793"/>
                <a:gd name="T115" fmla="*/ 5 h 316"/>
                <a:gd name="T116" fmla="*/ 12 w 793"/>
                <a:gd name="T117" fmla="*/ 5 h 316"/>
                <a:gd name="T118" fmla="*/ 12 w 793"/>
                <a:gd name="T119" fmla="*/ 5 h 316"/>
                <a:gd name="T120" fmla="*/ 12 w 793"/>
                <a:gd name="T121" fmla="*/ 5 h 3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3"/>
                <a:gd name="T184" fmla="*/ 0 h 316"/>
                <a:gd name="T185" fmla="*/ 793 w 793"/>
                <a:gd name="T186" fmla="*/ 316 h 31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3" h="316">
                  <a:moveTo>
                    <a:pt x="0" y="0"/>
                  </a:moveTo>
                  <a:lnTo>
                    <a:pt x="30" y="0"/>
                  </a:lnTo>
                  <a:lnTo>
                    <a:pt x="58" y="0"/>
                  </a:lnTo>
                  <a:lnTo>
                    <a:pt x="85" y="0"/>
                  </a:lnTo>
                  <a:lnTo>
                    <a:pt x="110" y="0"/>
                  </a:lnTo>
                  <a:lnTo>
                    <a:pt x="133" y="0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210" y="0"/>
                  </a:lnTo>
                  <a:lnTo>
                    <a:pt x="226" y="0"/>
                  </a:lnTo>
                  <a:lnTo>
                    <a:pt x="240" y="0"/>
                  </a:lnTo>
                  <a:lnTo>
                    <a:pt x="253" y="0"/>
                  </a:lnTo>
                  <a:lnTo>
                    <a:pt x="265" y="0"/>
                  </a:lnTo>
                  <a:lnTo>
                    <a:pt x="276" y="0"/>
                  </a:lnTo>
                  <a:lnTo>
                    <a:pt x="285" y="0"/>
                  </a:lnTo>
                  <a:lnTo>
                    <a:pt x="295" y="0"/>
                  </a:lnTo>
                  <a:lnTo>
                    <a:pt x="303" y="0"/>
                  </a:lnTo>
                  <a:lnTo>
                    <a:pt x="309" y="0"/>
                  </a:lnTo>
                  <a:lnTo>
                    <a:pt x="316" y="0"/>
                  </a:lnTo>
                  <a:lnTo>
                    <a:pt x="321" y="1"/>
                  </a:lnTo>
                  <a:lnTo>
                    <a:pt x="326" y="1"/>
                  </a:lnTo>
                  <a:lnTo>
                    <a:pt x="330" y="1"/>
                  </a:lnTo>
                  <a:lnTo>
                    <a:pt x="334" y="1"/>
                  </a:lnTo>
                  <a:lnTo>
                    <a:pt x="338" y="1"/>
                  </a:lnTo>
                  <a:lnTo>
                    <a:pt x="341" y="1"/>
                  </a:lnTo>
                  <a:lnTo>
                    <a:pt x="344" y="1"/>
                  </a:lnTo>
                  <a:lnTo>
                    <a:pt x="346" y="1"/>
                  </a:lnTo>
                  <a:lnTo>
                    <a:pt x="349" y="1"/>
                  </a:lnTo>
                  <a:lnTo>
                    <a:pt x="350" y="1"/>
                  </a:lnTo>
                  <a:lnTo>
                    <a:pt x="353" y="1"/>
                  </a:lnTo>
                  <a:lnTo>
                    <a:pt x="354" y="1"/>
                  </a:lnTo>
                  <a:lnTo>
                    <a:pt x="357" y="1"/>
                  </a:lnTo>
                  <a:lnTo>
                    <a:pt x="360" y="2"/>
                  </a:lnTo>
                  <a:lnTo>
                    <a:pt x="361" y="2"/>
                  </a:lnTo>
                  <a:lnTo>
                    <a:pt x="364" y="2"/>
                  </a:lnTo>
                  <a:lnTo>
                    <a:pt x="365" y="2"/>
                  </a:lnTo>
                  <a:lnTo>
                    <a:pt x="366" y="2"/>
                  </a:lnTo>
                  <a:lnTo>
                    <a:pt x="369" y="2"/>
                  </a:lnTo>
                  <a:lnTo>
                    <a:pt x="370" y="2"/>
                  </a:lnTo>
                  <a:lnTo>
                    <a:pt x="372" y="2"/>
                  </a:lnTo>
                  <a:lnTo>
                    <a:pt x="373" y="2"/>
                  </a:lnTo>
                  <a:lnTo>
                    <a:pt x="374" y="2"/>
                  </a:lnTo>
                  <a:lnTo>
                    <a:pt x="376" y="4"/>
                  </a:lnTo>
                  <a:lnTo>
                    <a:pt x="377" y="4"/>
                  </a:lnTo>
                  <a:lnTo>
                    <a:pt x="378" y="4"/>
                  </a:lnTo>
                  <a:lnTo>
                    <a:pt x="380" y="4"/>
                  </a:lnTo>
                  <a:lnTo>
                    <a:pt x="381" y="4"/>
                  </a:lnTo>
                  <a:lnTo>
                    <a:pt x="382" y="4"/>
                  </a:lnTo>
                  <a:lnTo>
                    <a:pt x="384" y="4"/>
                  </a:lnTo>
                  <a:lnTo>
                    <a:pt x="385" y="4"/>
                  </a:lnTo>
                  <a:lnTo>
                    <a:pt x="386" y="4"/>
                  </a:lnTo>
                  <a:lnTo>
                    <a:pt x="388" y="5"/>
                  </a:lnTo>
                  <a:lnTo>
                    <a:pt x="389" y="5"/>
                  </a:lnTo>
                  <a:lnTo>
                    <a:pt x="390" y="5"/>
                  </a:lnTo>
                  <a:lnTo>
                    <a:pt x="392" y="5"/>
                  </a:lnTo>
                  <a:lnTo>
                    <a:pt x="393" y="5"/>
                  </a:lnTo>
                  <a:lnTo>
                    <a:pt x="396" y="5"/>
                  </a:lnTo>
                  <a:lnTo>
                    <a:pt x="397" y="5"/>
                  </a:lnTo>
                  <a:lnTo>
                    <a:pt x="398" y="6"/>
                  </a:lnTo>
                  <a:lnTo>
                    <a:pt x="401" y="6"/>
                  </a:lnTo>
                  <a:lnTo>
                    <a:pt x="402" y="6"/>
                  </a:lnTo>
                  <a:lnTo>
                    <a:pt x="405" y="6"/>
                  </a:lnTo>
                  <a:lnTo>
                    <a:pt x="406" y="6"/>
                  </a:lnTo>
                  <a:lnTo>
                    <a:pt x="409" y="8"/>
                  </a:lnTo>
                  <a:lnTo>
                    <a:pt x="410" y="8"/>
                  </a:lnTo>
                  <a:lnTo>
                    <a:pt x="413" y="8"/>
                  </a:lnTo>
                  <a:lnTo>
                    <a:pt x="414" y="8"/>
                  </a:lnTo>
                  <a:lnTo>
                    <a:pt x="415" y="8"/>
                  </a:lnTo>
                  <a:lnTo>
                    <a:pt x="417" y="9"/>
                  </a:lnTo>
                  <a:lnTo>
                    <a:pt x="418" y="9"/>
                  </a:lnTo>
                  <a:lnTo>
                    <a:pt x="419" y="9"/>
                  </a:lnTo>
                  <a:lnTo>
                    <a:pt x="421" y="9"/>
                  </a:lnTo>
                  <a:lnTo>
                    <a:pt x="422" y="9"/>
                  </a:lnTo>
                  <a:lnTo>
                    <a:pt x="423" y="10"/>
                  </a:lnTo>
                  <a:lnTo>
                    <a:pt x="425" y="10"/>
                  </a:lnTo>
                  <a:lnTo>
                    <a:pt x="426" y="10"/>
                  </a:lnTo>
                  <a:lnTo>
                    <a:pt x="427" y="10"/>
                  </a:lnTo>
                  <a:lnTo>
                    <a:pt x="429" y="10"/>
                  </a:lnTo>
                  <a:lnTo>
                    <a:pt x="429" y="12"/>
                  </a:lnTo>
                  <a:lnTo>
                    <a:pt x="430" y="12"/>
                  </a:lnTo>
                  <a:lnTo>
                    <a:pt x="431" y="12"/>
                  </a:lnTo>
                  <a:lnTo>
                    <a:pt x="433" y="12"/>
                  </a:lnTo>
                  <a:lnTo>
                    <a:pt x="434" y="12"/>
                  </a:lnTo>
                  <a:lnTo>
                    <a:pt x="435" y="13"/>
                  </a:lnTo>
                  <a:lnTo>
                    <a:pt x="437" y="13"/>
                  </a:lnTo>
                  <a:lnTo>
                    <a:pt x="438" y="13"/>
                  </a:lnTo>
                  <a:lnTo>
                    <a:pt x="441" y="14"/>
                  </a:lnTo>
                  <a:lnTo>
                    <a:pt x="442" y="14"/>
                  </a:lnTo>
                  <a:lnTo>
                    <a:pt x="443" y="16"/>
                  </a:lnTo>
                  <a:lnTo>
                    <a:pt x="446" y="16"/>
                  </a:lnTo>
                  <a:lnTo>
                    <a:pt x="447" y="16"/>
                  </a:lnTo>
                  <a:lnTo>
                    <a:pt x="450" y="17"/>
                  </a:lnTo>
                  <a:lnTo>
                    <a:pt x="451" y="17"/>
                  </a:lnTo>
                  <a:lnTo>
                    <a:pt x="454" y="18"/>
                  </a:lnTo>
                  <a:lnTo>
                    <a:pt x="457" y="20"/>
                  </a:lnTo>
                  <a:lnTo>
                    <a:pt x="459" y="20"/>
                  </a:lnTo>
                  <a:lnTo>
                    <a:pt x="461" y="21"/>
                  </a:lnTo>
                  <a:lnTo>
                    <a:pt x="463" y="21"/>
                  </a:lnTo>
                  <a:lnTo>
                    <a:pt x="465" y="22"/>
                  </a:lnTo>
                  <a:lnTo>
                    <a:pt x="467" y="22"/>
                  </a:lnTo>
                  <a:lnTo>
                    <a:pt x="469" y="22"/>
                  </a:lnTo>
                  <a:lnTo>
                    <a:pt x="470" y="24"/>
                  </a:lnTo>
                  <a:lnTo>
                    <a:pt x="471" y="24"/>
                  </a:lnTo>
                  <a:lnTo>
                    <a:pt x="473" y="24"/>
                  </a:lnTo>
                  <a:lnTo>
                    <a:pt x="474" y="25"/>
                  </a:lnTo>
                  <a:lnTo>
                    <a:pt x="475" y="25"/>
                  </a:lnTo>
                  <a:lnTo>
                    <a:pt x="477" y="26"/>
                  </a:lnTo>
                  <a:lnTo>
                    <a:pt x="478" y="26"/>
                  </a:lnTo>
                  <a:lnTo>
                    <a:pt x="479" y="26"/>
                  </a:lnTo>
                  <a:lnTo>
                    <a:pt x="481" y="28"/>
                  </a:lnTo>
                  <a:lnTo>
                    <a:pt x="482" y="28"/>
                  </a:lnTo>
                  <a:lnTo>
                    <a:pt x="483" y="28"/>
                  </a:lnTo>
                  <a:lnTo>
                    <a:pt x="485" y="29"/>
                  </a:lnTo>
                  <a:lnTo>
                    <a:pt x="486" y="29"/>
                  </a:lnTo>
                  <a:lnTo>
                    <a:pt x="487" y="30"/>
                  </a:lnTo>
                  <a:lnTo>
                    <a:pt x="489" y="30"/>
                  </a:lnTo>
                  <a:lnTo>
                    <a:pt x="490" y="32"/>
                  </a:lnTo>
                  <a:lnTo>
                    <a:pt x="491" y="32"/>
                  </a:lnTo>
                  <a:lnTo>
                    <a:pt x="493" y="33"/>
                  </a:lnTo>
                  <a:lnTo>
                    <a:pt x="495" y="34"/>
                  </a:lnTo>
                  <a:lnTo>
                    <a:pt x="497" y="34"/>
                  </a:lnTo>
                  <a:lnTo>
                    <a:pt x="498" y="35"/>
                  </a:lnTo>
                  <a:lnTo>
                    <a:pt x="501" y="35"/>
                  </a:lnTo>
                  <a:lnTo>
                    <a:pt x="502" y="37"/>
                  </a:lnTo>
                  <a:lnTo>
                    <a:pt x="504" y="38"/>
                  </a:lnTo>
                  <a:lnTo>
                    <a:pt x="506" y="39"/>
                  </a:lnTo>
                  <a:lnTo>
                    <a:pt x="508" y="41"/>
                  </a:lnTo>
                  <a:lnTo>
                    <a:pt x="510" y="41"/>
                  </a:lnTo>
                  <a:lnTo>
                    <a:pt x="512" y="42"/>
                  </a:lnTo>
                  <a:lnTo>
                    <a:pt x="514" y="43"/>
                  </a:lnTo>
                  <a:lnTo>
                    <a:pt x="515" y="43"/>
                  </a:lnTo>
                  <a:lnTo>
                    <a:pt x="516" y="45"/>
                  </a:lnTo>
                  <a:lnTo>
                    <a:pt x="518" y="45"/>
                  </a:lnTo>
                  <a:lnTo>
                    <a:pt x="519" y="46"/>
                  </a:lnTo>
                  <a:lnTo>
                    <a:pt x="520" y="46"/>
                  </a:lnTo>
                  <a:lnTo>
                    <a:pt x="522" y="47"/>
                  </a:lnTo>
                  <a:lnTo>
                    <a:pt x="523" y="47"/>
                  </a:lnTo>
                  <a:lnTo>
                    <a:pt x="524" y="49"/>
                  </a:lnTo>
                  <a:lnTo>
                    <a:pt x="526" y="49"/>
                  </a:lnTo>
                  <a:lnTo>
                    <a:pt x="527" y="50"/>
                  </a:lnTo>
                  <a:lnTo>
                    <a:pt x="528" y="50"/>
                  </a:lnTo>
                  <a:lnTo>
                    <a:pt x="530" y="51"/>
                  </a:lnTo>
                  <a:lnTo>
                    <a:pt x="531" y="51"/>
                  </a:lnTo>
                  <a:lnTo>
                    <a:pt x="532" y="53"/>
                  </a:lnTo>
                  <a:lnTo>
                    <a:pt x="534" y="53"/>
                  </a:lnTo>
                  <a:lnTo>
                    <a:pt x="535" y="54"/>
                  </a:lnTo>
                  <a:lnTo>
                    <a:pt x="536" y="54"/>
                  </a:lnTo>
                  <a:lnTo>
                    <a:pt x="538" y="55"/>
                  </a:lnTo>
                  <a:lnTo>
                    <a:pt x="539" y="55"/>
                  </a:lnTo>
                  <a:lnTo>
                    <a:pt x="540" y="57"/>
                  </a:lnTo>
                  <a:lnTo>
                    <a:pt x="542" y="58"/>
                  </a:lnTo>
                  <a:lnTo>
                    <a:pt x="543" y="58"/>
                  </a:lnTo>
                  <a:lnTo>
                    <a:pt x="544" y="59"/>
                  </a:lnTo>
                  <a:lnTo>
                    <a:pt x="546" y="61"/>
                  </a:lnTo>
                  <a:lnTo>
                    <a:pt x="548" y="61"/>
                  </a:lnTo>
                  <a:lnTo>
                    <a:pt x="550" y="62"/>
                  </a:lnTo>
                  <a:lnTo>
                    <a:pt x="552" y="63"/>
                  </a:lnTo>
                  <a:lnTo>
                    <a:pt x="554" y="65"/>
                  </a:lnTo>
                  <a:lnTo>
                    <a:pt x="555" y="65"/>
                  </a:lnTo>
                  <a:lnTo>
                    <a:pt x="556" y="66"/>
                  </a:lnTo>
                  <a:lnTo>
                    <a:pt x="558" y="67"/>
                  </a:lnTo>
                  <a:lnTo>
                    <a:pt x="559" y="67"/>
                  </a:lnTo>
                  <a:lnTo>
                    <a:pt x="560" y="69"/>
                  </a:lnTo>
                  <a:lnTo>
                    <a:pt x="562" y="69"/>
                  </a:lnTo>
                  <a:lnTo>
                    <a:pt x="563" y="70"/>
                  </a:lnTo>
                  <a:lnTo>
                    <a:pt x="564" y="70"/>
                  </a:lnTo>
                  <a:lnTo>
                    <a:pt x="564" y="71"/>
                  </a:lnTo>
                  <a:lnTo>
                    <a:pt x="566" y="71"/>
                  </a:lnTo>
                  <a:lnTo>
                    <a:pt x="567" y="71"/>
                  </a:lnTo>
                  <a:lnTo>
                    <a:pt x="567" y="73"/>
                  </a:lnTo>
                  <a:lnTo>
                    <a:pt x="568" y="73"/>
                  </a:lnTo>
                  <a:lnTo>
                    <a:pt x="570" y="74"/>
                  </a:lnTo>
                  <a:lnTo>
                    <a:pt x="571" y="74"/>
                  </a:lnTo>
                  <a:lnTo>
                    <a:pt x="572" y="75"/>
                  </a:lnTo>
                  <a:lnTo>
                    <a:pt x="574" y="77"/>
                  </a:lnTo>
                  <a:lnTo>
                    <a:pt x="575" y="77"/>
                  </a:lnTo>
                  <a:lnTo>
                    <a:pt x="576" y="78"/>
                  </a:lnTo>
                  <a:lnTo>
                    <a:pt x="578" y="79"/>
                  </a:lnTo>
                  <a:lnTo>
                    <a:pt x="579" y="79"/>
                  </a:lnTo>
                  <a:lnTo>
                    <a:pt x="580" y="81"/>
                  </a:lnTo>
                  <a:lnTo>
                    <a:pt x="582" y="81"/>
                  </a:lnTo>
                  <a:lnTo>
                    <a:pt x="583" y="82"/>
                  </a:lnTo>
                  <a:lnTo>
                    <a:pt x="584" y="83"/>
                  </a:lnTo>
                  <a:lnTo>
                    <a:pt x="586" y="83"/>
                  </a:lnTo>
                  <a:lnTo>
                    <a:pt x="587" y="85"/>
                  </a:lnTo>
                  <a:lnTo>
                    <a:pt x="588" y="86"/>
                  </a:lnTo>
                  <a:lnTo>
                    <a:pt x="590" y="86"/>
                  </a:lnTo>
                  <a:lnTo>
                    <a:pt x="591" y="87"/>
                  </a:lnTo>
                  <a:lnTo>
                    <a:pt x="592" y="89"/>
                  </a:lnTo>
                  <a:lnTo>
                    <a:pt x="593" y="89"/>
                  </a:lnTo>
                  <a:lnTo>
                    <a:pt x="595" y="90"/>
                  </a:lnTo>
                  <a:lnTo>
                    <a:pt x="596" y="91"/>
                  </a:lnTo>
                  <a:lnTo>
                    <a:pt x="597" y="91"/>
                  </a:lnTo>
                  <a:lnTo>
                    <a:pt x="599" y="93"/>
                  </a:lnTo>
                  <a:lnTo>
                    <a:pt x="600" y="94"/>
                  </a:lnTo>
                  <a:lnTo>
                    <a:pt x="601" y="94"/>
                  </a:lnTo>
                  <a:lnTo>
                    <a:pt x="603" y="95"/>
                  </a:lnTo>
                  <a:lnTo>
                    <a:pt x="604" y="97"/>
                  </a:lnTo>
                  <a:lnTo>
                    <a:pt x="605" y="97"/>
                  </a:lnTo>
                  <a:lnTo>
                    <a:pt x="605" y="98"/>
                  </a:lnTo>
                  <a:lnTo>
                    <a:pt x="607" y="98"/>
                  </a:lnTo>
                  <a:lnTo>
                    <a:pt x="608" y="99"/>
                  </a:lnTo>
                  <a:lnTo>
                    <a:pt x="609" y="101"/>
                  </a:lnTo>
                  <a:lnTo>
                    <a:pt x="611" y="102"/>
                  </a:lnTo>
                  <a:lnTo>
                    <a:pt x="612" y="102"/>
                  </a:lnTo>
                  <a:lnTo>
                    <a:pt x="612" y="103"/>
                  </a:lnTo>
                  <a:lnTo>
                    <a:pt x="613" y="103"/>
                  </a:lnTo>
                  <a:lnTo>
                    <a:pt x="615" y="105"/>
                  </a:lnTo>
                  <a:lnTo>
                    <a:pt x="616" y="106"/>
                  </a:lnTo>
                  <a:lnTo>
                    <a:pt x="617" y="106"/>
                  </a:lnTo>
                  <a:lnTo>
                    <a:pt x="617" y="107"/>
                  </a:lnTo>
                  <a:lnTo>
                    <a:pt x="619" y="107"/>
                  </a:lnTo>
                  <a:lnTo>
                    <a:pt x="619" y="109"/>
                  </a:lnTo>
                  <a:lnTo>
                    <a:pt x="620" y="109"/>
                  </a:lnTo>
                  <a:lnTo>
                    <a:pt x="621" y="109"/>
                  </a:lnTo>
                  <a:lnTo>
                    <a:pt x="621" y="110"/>
                  </a:lnTo>
                  <a:lnTo>
                    <a:pt x="623" y="110"/>
                  </a:lnTo>
                  <a:lnTo>
                    <a:pt x="623" y="111"/>
                  </a:lnTo>
                  <a:lnTo>
                    <a:pt x="624" y="111"/>
                  </a:lnTo>
                  <a:lnTo>
                    <a:pt x="624" y="113"/>
                  </a:lnTo>
                  <a:lnTo>
                    <a:pt x="625" y="113"/>
                  </a:lnTo>
                  <a:lnTo>
                    <a:pt x="627" y="114"/>
                  </a:lnTo>
                  <a:lnTo>
                    <a:pt x="628" y="114"/>
                  </a:lnTo>
                  <a:lnTo>
                    <a:pt x="628" y="115"/>
                  </a:lnTo>
                  <a:lnTo>
                    <a:pt x="629" y="115"/>
                  </a:lnTo>
                  <a:lnTo>
                    <a:pt x="631" y="117"/>
                  </a:lnTo>
                  <a:lnTo>
                    <a:pt x="632" y="117"/>
                  </a:lnTo>
                  <a:lnTo>
                    <a:pt x="632" y="118"/>
                  </a:lnTo>
                  <a:lnTo>
                    <a:pt x="633" y="118"/>
                  </a:lnTo>
                  <a:lnTo>
                    <a:pt x="635" y="119"/>
                  </a:lnTo>
                  <a:lnTo>
                    <a:pt x="636" y="119"/>
                  </a:lnTo>
                  <a:lnTo>
                    <a:pt x="636" y="121"/>
                  </a:lnTo>
                  <a:lnTo>
                    <a:pt x="637" y="121"/>
                  </a:lnTo>
                  <a:lnTo>
                    <a:pt x="639" y="122"/>
                  </a:lnTo>
                  <a:lnTo>
                    <a:pt x="640" y="123"/>
                  </a:lnTo>
                  <a:lnTo>
                    <a:pt x="641" y="123"/>
                  </a:lnTo>
                  <a:lnTo>
                    <a:pt x="643" y="124"/>
                  </a:lnTo>
                  <a:lnTo>
                    <a:pt x="644" y="126"/>
                  </a:lnTo>
                  <a:lnTo>
                    <a:pt x="645" y="126"/>
                  </a:lnTo>
                  <a:lnTo>
                    <a:pt x="645" y="127"/>
                  </a:lnTo>
                  <a:lnTo>
                    <a:pt x="647" y="127"/>
                  </a:lnTo>
                  <a:lnTo>
                    <a:pt x="648" y="128"/>
                  </a:lnTo>
                  <a:lnTo>
                    <a:pt x="649" y="130"/>
                  </a:lnTo>
                  <a:lnTo>
                    <a:pt x="651" y="130"/>
                  </a:lnTo>
                  <a:lnTo>
                    <a:pt x="651" y="131"/>
                  </a:lnTo>
                  <a:lnTo>
                    <a:pt x="652" y="131"/>
                  </a:lnTo>
                  <a:lnTo>
                    <a:pt x="652" y="132"/>
                  </a:lnTo>
                  <a:lnTo>
                    <a:pt x="653" y="132"/>
                  </a:lnTo>
                  <a:lnTo>
                    <a:pt x="655" y="134"/>
                  </a:lnTo>
                  <a:lnTo>
                    <a:pt x="656" y="135"/>
                  </a:lnTo>
                  <a:lnTo>
                    <a:pt x="657" y="136"/>
                  </a:lnTo>
                  <a:lnTo>
                    <a:pt x="657" y="138"/>
                  </a:lnTo>
                  <a:lnTo>
                    <a:pt x="659" y="138"/>
                  </a:lnTo>
                  <a:lnTo>
                    <a:pt x="660" y="139"/>
                  </a:lnTo>
                  <a:lnTo>
                    <a:pt x="660" y="140"/>
                  </a:lnTo>
                  <a:lnTo>
                    <a:pt x="661" y="142"/>
                  </a:lnTo>
                  <a:lnTo>
                    <a:pt x="663" y="142"/>
                  </a:lnTo>
                  <a:lnTo>
                    <a:pt x="664" y="143"/>
                  </a:lnTo>
                  <a:lnTo>
                    <a:pt x="665" y="144"/>
                  </a:lnTo>
                  <a:lnTo>
                    <a:pt x="667" y="146"/>
                  </a:lnTo>
                  <a:lnTo>
                    <a:pt x="668" y="147"/>
                  </a:lnTo>
                  <a:lnTo>
                    <a:pt x="669" y="148"/>
                  </a:lnTo>
                  <a:lnTo>
                    <a:pt x="669" y="150"/>
                  </a:lnTo>
                  <a:lnTo>
                    <a:pt x="671" y="151"/>
                  </a:lnTo>
                  <a:lnTo>
                    <a:pt x="672" y="152"/>
                  </a:lnTo>
                  <a:lnTo>
                    <a:pt x="673" y="154"/>
                  </a:lnTo>
                  <a:lnTo>
                    <a:pt x="675" y="155"/>
                  </a:lnTo>
                  <a:lnTo>
                    <a:pt x="676" y="156"/>
                  </a:lnTo>
                  <a:lnTo>
                    <a:pt x="677" y="158"/>
                  </a:lnTo>
                  <a:lnTo>
                    <a:pt x="679" y="159"/>
                  </a:lnTo>
                  <a:lnTo>
                    <a:pt x="679" y="160"/>
                  </a:lnTo>
                  <a:lnTo>
                    <a:pt x="680" y="160"/>
                  </a:lnTo>
                  <a:lnTo>
                    <a:pt x="681" y="162"/>
                  </a:lnTo>
                  <a:lnTo>
                    <a:pt x="681" y="163"/>
                  </a:lnTo>
                  <a:lnTo>
                    <a:pt x="683" y="163"/>
                  </a:lnTo>
                  <a:lnTo>
                    <a:pt x="683" y="164"/>
                  </a:lnTo>
                  <a:lnTo>
                    <a:pt x="684" y="166"/>
                  </a:lnTo>
                  <a:lnTo>
                    <a:pt x="685" y="167"/>
                  </a:lnTo>
                  <a:lnTo>
                    <a:pt x="686" y="168"/>
                  </a:lnTo>
                  <a:lnTo>
                    <a:pt x="686" y="170"/>
                  </a:lnTo>
                  <a:lnTo>
                    <a:pt x="688" y="170"/>
                  </a:lnTo>
                  <a:lnTo>
                    <a:pt x="689" y="171"/>
                  </a:lnTo>
                  <a:lnTo>
                    <a:pt x="690" y="172"/>
                  </a:lnTo>
                  <a:lnTo>
                    <a:pt x="692" y="174"/>
                  </a:lnTo>
                  <a:lnTo>
                    <a:pt x="693" y="176"/>
                  </a:lnTo>
                  <a:lnTo>
                    <a:pt x="693" y="178"/>
                  </a:lnTo>
                  <a:lnTo>
                    <a:pt x="696" y="179"/>
                  </a:lnTo>
                  <a:lnTo>
                    <a:pt x="697" y="180"/>
                  </a:lnTo>
                  <a:lnTo>
                    <a:pt x="698" y="183"/>
                  </a:lnTo>
                  <a:lnTo>
                    <a:pt x="700" y="184"/>
                  </a:lnTo>
                  <a:lnTo>
                    <a:pt x="701" y="186"/>
                  </a:lnTo>
                  <a:lnTo>
                    <a:pt x="702" y="187"/>
                  </a:lnTo>
                  <a:lnTo>
                    <a:pt x="704" y="188"/>
                  </a:lnTo>
                  <a:lnTo>
                    <a:pt x="705" y="191"/>
                  </a:lnTo>
                  <a:lnTo>
                    <a:pt x="706" y="192"/>
                  </a:lnTo>
                  <a:lnTo>
                    <a:pt x="708" y="194"/>
                  </a:lnTo>
                  <a:lnTo>
                    <a:pt x="709" y="195"/>
                  </a:lnTo>
                  <a:lnTo>
                    <a:pt x="709" y="196"/>
                  </a:lnTo>
                  <a:lnTo>
                    <a:pt x="710" y="198"/>
                  </a:lnTo>
                  <a:lnTo>
                    <a:pt x="712" y="199"/>
                  </a:lnTo>
                  <a:lnTo>
                    <a:pt x="713" y="200"/>
                  </a:lnTo>
                  <a:lnTo>
                    <a:pt x="713" y="202"/>
                  </a:lnTo>
                  <a:lnTo>
                    <a:pt x="714" y="203"/>
                  </a:lnTo>
                  <a:lnTo>
                    <a:pt x="716" y="204"/>
                  </a:lnTo>
                  <a:lnTo>
                    <a:pt x="717" y="206"/>
                  </a:lnTo>
                  <a:lnTo>
                    <a:pt x="717" y="207"/>
                  </a:lnTo>
                  <a:lnTo>
                    <a:pt x="718" y="208"/>
                  </a:lnTo>
                  <a:lnTo>
                    <a:pt x="720" y="209"/>
                  </a:lnTo>
                  <a:lnTo>
                    <a:pt x="720" y="211"/>
                  </a:lnTo>
                  <a:lnTo>
                    <a:pt x="721" y="212"/>
                  </a:lnTo>
                  <a:lnTo>
                    <a:pt x="722" y="213"/>
                  </a:lnTo>
                  <a:lnTo>
                    <a:pt x="724" y="215"/>
                  </a:lnTo>
                  <a:lnTo>
                    <a:pt x="725" y="216"/>
                  </a:lnTo>
                  <a:lnTo>
                    <a:pt x="726" y="219"/>
                  </a:lnTo>
                  <a:lnTo>
                    <a:pt x="726" y="220"/>
                  </a:lnTo>
                  <a:lnTo>
                    <a:pt x="729" y="221"/>
                  </a:lnTo>
                  <a:lnTo>
                    <a:pt x="730" y="224"/>
                  </a:lnTo>
                  <a:lnTo>
                    <a:pt x="732" y="227"/>
                  </a:lnTo>
                  <a:lnTo>
                    <a:pt x="733" y="228"/>
                  </a:lnTo>
                  <a:lnTo>
                    <a:pt x="734" y="231"/>
                  </a:lnTo>
                  <a:lnTo>
                    <a:pt x="736" y="232"/>
                  </a:lnTo>
                  <a:lnTo>
                    <a:pt x="737" y="233"/>
                  </a:lnTo>
                  <a:lnTo>
                    <a:pt x="738" y="235"/>
                  </a:lnTo>
                  <a:lnTo>
                    <a:pt x="738" y="236"/>
                  </a:lnTo>
                  <a:lnTo>
                    <a:pt x="740" y="237"/>
                  </a:lnTo>
                  <a:lnTo>
                    <a:pt x="741" y="239"/>
                  </a:lnTo>
                  <a:lnTo>
                    <a:pt x="742" y="240"/>
                  </a:lnTo>
                  <a:lnTo>
                    <a:pt x="742" y="241"/>
                  </a:lnTo>
                  <a:lnTo>
                    <a:pt x="744" y="243"/>
                  </a:lnTo>
                  <a:lnTo>
                    <a:pt x="745" y="244"/>
                  </a:lnTo>
                  <a:lnTo>
                    <a:pt x="745" y="245"/>
                  </a:lnTo>
                  <a:lnTo>
                    <a:pt x="746" y="247"/>
                  </a:lnTo>
                  <a:lnTo>
                    <a:pt x="746" y="248"/>
                  </a:lnTo>
                  <a:lnTo>
                    <a:pt x="748" y="248"/>
                  </a:lnTo>
                  <a:lnTo>
                    <a:pt x="749" y="249"/>
                  </a:lnTo>
                  <a:lnTo>
                    <a:pt x="749" y="251"/>
                  </a:lnTo>
                  <a:lnTo>
                    <a:pt x="750" y="252"/>
                  </a:lnTo>
                  <a:lnTo>
                    <a:pt x="752" y="253"/>
                  </a:lnTo>
                  <a:lnTo>
                    <a:pt x="752" y="255"/>
                  </a:lnTo>
                  <a:lnTo>
                    <a:pt x="753" y="256"/>
                  </a:lnTo>
                  <a:lnTo>
                    <a:pt x="754" y="257"/>
                  </a:lnTo>
                  <a:lnTo>
                    <a:pt x="754" y="259"/>
                  </a:lnTo>
                  <a:lnTo>
                    <a:pt x="756" y="260"/>
                  </a:lnTo>
                  <a:lnTo>
                    <a:pt x="757" y="261"/>
                  </a:lnTo>
                  <a:lnTo>
                    <a:pt x="758" y="264"/>
                  </a:lnTo>
                  <a:lnTo>
                    <a:pt x="760" y="265"/>
                  </a:lnTo>
                  <a:lnTo>
                    <a:pt x="761" y="267"/>
                  </a:lnTo>
                  <a:lnTo>
                    <a:pt x="762" y="269"/>
                  </a:lnTo>
                  <a:lnTo>
                    <a:pt x="764" y="272"/>
                  </a:lnTo>
                  <a:lnTo>
                    <a:pt x="766" y="273"/>
                  </a:lnTo>
                  <a:lnTo>
                    <a:pt x="768" y="276"/>
                  </a:lnTo>
                  <a:lnTo>
                    <a:pt x="769" y="277"/>
                  </a:lnTo>
                  <a:lnTo>
                    <a:pt x="770" y="280"/>
                  </a:lnTo>
                  <a:lnTo>
                    <a:pt x="772" y="281"/>
                  </a:lnTo>
                  <a:lnTo>
                    <a:pt x="773" y="283"/>
                  </a:lnTo>
                  <a:lnTo>
                    <a:pt x="773" y="284"/>
                  </a:lnTo>
                  <a:lnTo>
                    <a:pt x="774" y="285"/>
                  </a:lnTo>
                  <a:lnTo>
                    <a:pt x="775" y="287"/>
                  </a:lnTo>
                  <a:lnTo>
                    <a:pt x="777" y="288"/>
                  </a:lnTo>
                  <a:lnTo>
                    <a:pt x="777" y="289"/>
                  </a:lnTo>
                  <a:lnTo>
                    <a:pt x="778" y="291"/>
                  </a:lnTo>
                  <a:lnTo>
                    <a:pt x="778" y="292"/>
                  </a:lnTo>
                  <a:lnTo>
                    <a:pt x="779" y="293"/>
                  </a:lnTo>
                  <a:lnTo>
                    <a:pt x="779" y="295"/>
                  </a:lnTo>
                  <a:lnTo>
                    <a:pt x="781" y="295"/>
                  </a:lnTo>
                  <a:lnTo>
                    <a:pt x="781" y="296"/>
                  </a:lnTo>
                  <a:lnTo>
                    <a:pt x="782" y="297"/>
                  </a:lnTo>
                  <a:lnTo>
                    <a:pt x="782" y="298"/>
                  </a:lnTo>
                  <a:lnTo>
                    <a:pt x="783" y="300"/>
                  </a:lnTo>
                  <a:lnTo>
                    <a:pt x="785" y="301"/>
                  </a:lnTo>
                  <a:lnTo>
                    <a:pt x="785" y="302"/>
                  </a:lnTo>
                  <a:lnTo>
                    <a:pt x="786" y="304"/>
                  </a:lnTo>
                  <a:lnTo>
                    <a:pt x="787" y="305"/>
                  </a:lnTo>
                  <a:lnTo>
                    <a:pt x="787" y="306"/>
                  </a:lnTo>
                  <a:lnTo>
                    <a:pt x="789" y="308"/>
                  </a:lnTo>
                  <a:lnTo>
                    <a:pt x="789" y="309"/>
                  </a:lnTo>
                  <a:lnTo>
                    <a:pt x="790" y="310"/>
                  </a:lnTo>
                  <a:lnTo>
                    <a:pt x="791" y="312"/>
                  </a:lnTo>
                  <a:lnTo>
                    <a:pt x="791" y="313"/>
                  </a:lnTo>
                  <a:lnTo>
                    <a:pt x="793" y="316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12" name="Freeform 148"/>
            <p:cNvSpPr>
              <a:spLocks/>
            </p:cNvSpPr>
            <p:nvPr/>
          </p:nvSpPr>
          <p:spPr bwMode="auto">
            <a:xfrm>
              <a:off x="4557" y="1068"/>
              <a:ext cx="396" cy="157"/>
            </a:xfrm>
            <a:custGeom>
              <a:avLst/>
              <a:gdLst>
                <a:gd name="T0" fmla="*/ 2 w 793"/>
                <a:gd name="T1" fmla="*/ 4 h 315"/>
                <a:gd name="T2" fmla="*/ 4 w 793"/>
                <a:gd name="T3" fmla="*/ 4 h 315"/>
                <a:gd name="T4" fmla="*/ 5 w 793"/>
                <a:gd name="T5" fmla="*/ 4 h 315"/>
                <a:gd name="T6" fmla="*/ 5 w 793"/>
                <a:gd name="T7" fmla="*/ 4 h 315"/>
                <a:gd name="T8" fmla="*/ 5 w 793"/>
                <a:gd name="T9" fmla="*/ 4 h 315"/>
                <a:gd name="T10" fmla="*/ 5 w 793"/>
                <a:gd name="T11" fmla="*/ 4 h 315"/>
                <a:gd name="T12" fmla="*/ 5 w 793"/>
                <a:gd name="T13" fmla="*/ 4 h 315"/>
                <a:gd name="T14" fmla="*/ 6 w 793"/>
                <a:gd name="T15" fmla="*/ 4 h 315"/>
                <a:gd name="T16" fmla="*/ 6 w 793"/>
                <a:gd name="T17" fmla="*/ 4 h 315"/>
                <a:gd name="T18" fmla="*/ 6 w 793"/>
                <a:gd name="T19" fmla="*/ 4 h 315"/>
                <a:gd name="T20" fmla="*/ 6 w 793"/>
                <a:gd name="T21" fmla="*/ 4 h 315"/>
                <a:gd name="T22" fmla="*/ 6 w 793"/>
                <a:gd name="T23" fmla="*/ 4 h 315"/>
                <a:gd name="T24" fmla="*/ 6 w 793"/>
                <a:gd name="T25" fmla="*/ 4 h 315"/>
                <a:gd name="T26" fmla="*/ 7 w 793"/>
                <a:gd name="T27" fmla="*/ 4 h 315"/>
                <a:gd name="T28" fmla="*/ 7 w 793"/>
                <a:gd name="T29" fmla="*/ 4 h 315"/>
                <a:gd name="T30" fmla="*/ 7 w 793"/>
                <a:gd name="T31" fmla="*/ 4 h 315"/>
                <a:gd name="T32" fmla="*/ 7 w 793"/>
                <a:gd name="T33" fmla="*/ 4 h 315"/>
                <a:gd name="T34" fmla="*/ 7 w 793"/>
                <a:gd name="T35" fmla="*/ 4 h 315"/>
                <a:gd name="T36" fmla="*/ 7 w 793"/>
                <a:gd name="T37" fmla="*/ 4 h 315"/>
                <a:gd name="T38" fmla="*/ 8 w 793"/>
                <a:gd name="T39" fmla="*/ 4 h 315"/>
                <a:gd name="T40" fmla="*/ 8 w 793"/>
                <a:gd name="T41" fmla="*/ 4 h 315"/>
                <a:gd name="T42" fmla="*/ 8 w 793"/>
                <a:gd name="T43" fmla="*/ 4 h 315"/>
                <a:gd name="T44" fmla="*/ 8 w 793"/>
                <a:gd name="T45" fmla="*/ 4 h 315"/>
                <a:gd name="T46" fmla="*/ 8 w 793"/>
                <a:gd name="T47" fmla="*/ 3 h 315"/>
                <a:gd name="T48" fmla="*/ 8 w 793"/>
                <a:gd name="T49" fmla="*/ 3 h 315"/>
                <a:gd name="T50" fmla="*/ 8 w 793"/>
                <a:gd name="T51" fmla="*/ 3 h 315"/>
                <a:gd name="T52" fmla="*/ 8 w 793"/>
                <a:gd name="T53" fmla="*/ 3 h 315"/>
                <a:gd name="T54" fmla="*/ 9 w 793"/>
                <a:gd name="T55" fmla="*/ 3 h 315"/>
                <a:gd name="T56" fmla="*/ 9 w 793"/>
                <a:gd name="T57" fmla="*/ 3 h 315"/>
                <a:gd name="T58" fmla="*/ 9 w 793"/>
                <a:gd name="T59" fmla="*/ 3 h 315"/>
                <a:gd name="T60" fmla="*/ 9 w 793"/>
                <a:gd name="T61" fmla="*/ 3 h 315"/>
                <a:gd name="T62" fmla="*/ 9 w 793"/>
                <a:gd name="T63" fmla="*/ 3 h 315"/>
                <a:gd name="T64" fmla="*/ 9 w 793"/>
                <a:gd name="T65" fmla="*/ 3 h 315"/>
                <a:gd name="T66" fmla="*/ 9 w 793"/>
                <a:gd name="T67" fmla="*/ 3 h 315"/>
                <a:gd name="T68" fmla="*/ 9 w 793"/>
                <a:gd name="T69" fmla="*/ 3 h 315"/>
                <a:gd name="T70" fmla="*/ 9 w 793"/>
                <a:gd name="T71" fmla="*/ 3 h 315"/>
                <a:gd name="T72" fmla="*/ 9 w 793"/>
                <a:gd name="T73" fmla="*/ 3 h 315"/>
                <a:gd name="T74" fmla="*/ 10 w 793"/>
                <a:gd name="T75" fmla="*/ 3 h 315"/>
                <a:gd name="T76" fmla="*/ 10 w 793"/>
                <a:gd name="T77" fmla="*/ 2 h 315"/>
                <a:gd name="T78" fmla="*/ 10 w 793"/>
                <a:gd name="T79" fmla="*/ 2 h 315"/>
                <a:gd name="T80" fmla="*/ 10 w 793"/>
                <a:gd name="T81" fmla="*/ 2 h 315"/>
                <a:gd name="T82" fmla="*/ 10 w 793"/>
                <a:gd name="T83" fmla="*/ 2 h 315"/>
                <a:gd name="T84" fmla="*/ 10 w 793"/>
                <a:gd name="T85" fmla="*/ 2 h 315"/>
                <a:gd name="T86" fmla="*/ 10 w 793"/>
                <a:gd name="T87" fmla="*/ 2 h 315"/>
                <a:gd name="T88" fmla="*/ 10 w 793"/>
                <a:gd name="T89" fmla="*/ 2 h 315"/>
                <a:gd name="T90" fmla="*/ 10 w 793"/>
                <a:gd name="T91" fmla="*/ 2 h 315"/>
                <a:gd name="T92" fmla="*/ 10 w 793"/>
                <a:gd name="T93" fmla="*/ 2 h 315"/>
                <a:gd name="T94" fmla="*/ 11 w 793"/>
                <a:gd name="T95" fmla="*/ 1 h 315"/>
                <a:gd name="T96" fmla="*/ 11 w 793"/>
                <a:gd name="T97" fmla="*/ 1 h 315"/>
                <a:gd name="T98" fmla="*/ 11 w 793"/>
                <a:gd name="T99" fmla="*/ 1 h 315"/>
                <a:gd name="T100" fmla="*/ 11 w 793"/>
                <a:gd name="T101" fmla="*/ 1 h 315"/>
                <a:gd name="T102" fmla="*/ 11 w 793"/>
                <a:gd name="T103" fmla="*/ 1 h 315"/>
                <a:gd name="T104" fmla="*/ 11 w 793"/>
                <a:gd name="T105" fmla="*/ 1 h 315"/>
                <a:gd name="T106" fmla="*/ 11 w 793"/>
                <a:gd name="T107" fmla="*/ 1 h 315"/>
                <a:gd name="T108" fmla="*/ 11 w 793"/>
                <a:gd name="T109" fmla="*/ 0 h 315"/>
                <a:gd name="T110" fmla="*/ 11 w 793"/>
                <a:gd name="T111" fmla="*/ 0 h 315"/>
                <a:gd name="T112" fmla="*/ 12 w 793"/>
                <a:gd name="T113" fmla="*/ 0 h 315"/>
                <a:gd name="T114" fmla="*/ 12 w 793"/>
                <a:gd name="T115" fmla="*/ 0 h 315"/>
                <a:gd name="T116" fmla="*/ 12 w 793"/>
                <a:gd name="T117" fmla="*/ 0 h 315"/>
                <a:gd name="T118" fmla="*/ 12 w 793"/>
                <a:gd name="T119" fmla="*/ 0 h 315"/>
                <a:gd name="T120" fmla="*/ 12 w 793"/>
                <a:gd name="T121" fmla="*/ 0 h 3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3"/>
                <a:gd name="T184" fmla="*/ 0 h 315"/>
                <a:gd name="T185" fmla="*/ 793 w 793"/>
                <a:gd name="T186" fmla="*/ 315 h 3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3" h="315">
                  <a:moveTo>
                    <a:pt x="0" y="315"/>
                  </a:moveTo>
                  <a:lnTo>
                    <a:pt x="30" y="315"/>
                  </a:lnTo>
                  <a:lnTo>
                    <a:pt x="58" y="315"/>
                  </a:lnTo>
                  <a:lnTo>
                    <a:pt x="85" y="315"/>
                  </a:lnTo>
                  <a:lnTo>
                    <a:pt x="110" y="315"/>
                  </a:lnTo>
                  <a:lnTo>
                    <a:pt x="133" y="315"/>
                  </a:lnTo>
                  <a:lnTo>
                    <a:pt x="154" y="315"/>
                  </a:lnTo>
                  <a:lnTo>
                    <a:pt x="174" y="315"/>
                  </a:lnTo>
                  <a:lnTo>
                    <a:pt x="192" y="315"/>
                  </a:lnTo>
                  <a:lnTo>
                    <a:pt x="210" y="315"/>
                  </a:lnTo>
                  <a:lnTo>
                    <a:pt x="226" y="315"/>
                  </a:lnTo>
                  <a:lnTo>
                    <a:pt x="240" y="315"/>
                  </a:lnTo>
                  <a:lnTo>
                    <a:pt x="253" y="315"/>
                  </a:lnTo>
                  <a:lnTo>
                    <a:pt x="265" y="315"/>
                  </a:lnTo>
                  <a:lnTo>
                    <a:pt x="276" y="315"/>
                  </a:lnTo>
                  <a:lnTo>
                    <a:pt x="285" y="315"/>
                  </a:lnTo>
                  <a:lnTo>
                    <a:pt x="295" y="315"/>
                  </a:lnTo>
                  <a:lnTo>
                    <a:pt x="303" y="315"/>
                  </a:lnTo>
                  <a:lnTo>
                    <a:pt x="309" y="315"/>
                  </a:lnTo>
                  <a:lnTo>
                    <a:pt x="316" y="315"/>
                  </a:lnTo>
                  <a:lnTo>
                    <a:pt x="321" y="315"/>
                  </a:lnTo>
                  <a:lnTo>
                    <a:pt x="326" y="315"/>
                  </a:lnTo>
                  <a:lnTo>
                    <a:pt x="330" y="315"/>
                  </a:lnTo>
                  <a:lnTo>
                    <a:pt x="334" y="315"/>
                  </a:lnTo>
                  <a:lnTo>
                    <a:pt x="338" y="315"/>
                  </a:lnTo>
                  <a:lnTo>
                    <a:pt x="341" y="315"/>
                  </a:lnTo>
                  <a:lnTo>
                    <a:pt x="344" y="315"/>
                  </a:lnTo>
                  <a:lnTo>
                    <a:pt x="346" y="315"/>
                  </a:lnTo>
                  <a:lnTo>
                    <a:pt x="349" y="315"/>
                  </a:lnTo>
                  <a:lnTo>
                    <a:pt x="350" y="315"/>
                  </a:lnTo>
                  <a:lnTo>
                    <a:pt x="353" y="314"/>
                  </a:lnTo>
                  <a:lnTo>
                    <a:pt x="354" y="314"/>
                  </a:lnTo>
                  <a:lnTo>
                    <a:pt x="357" y="314"/>
                  </a:lnTo>
                  <a:lnTo>
                    <a:pt x="360" y="314"/>
                  </a:lnTo>
                  <a:lnTo>
                    <a:pt x="361" y="314"/>
                  </a:lnTo>
                  <a:lnTo>
                    <a:pt x="364" y="314"/>
                  </a:lnTo>
                  <a:lnTo>
                    <a:pt x="365" y="314"/>
                  </a:lnTo>
                  <a:lnTo>
                    <a:pt x="366" y="314"/>
                  </a:lnTo>
                  <a:lnTo>
                    <a:pt x="369" y="314"/>
                  </a:lnTo>
                  <a:lnTo>
                    <a:pt x="370" y="314"/>
                  </a:lnTo>
                  <a:lnTo>
                    <a:pt x="372" y="314"/>
                  </a:lnTo>
                  <a:lnTo>
                    <a:pt x="373" y="312"/>
                  </a:lnTo>
                  <a:lnTo>
                    <a:pt x="374" y="312"/>
                  </a:lnTo>
                  <a:lnTo>
                    <a:pt x="376" y="312"/>
                  </a:lnTo>
                  <a:lnTo>
                    <a:pt x="377" y="312"/>
                  </a:lnTo>
                  <a:lnTo>
                    <a:pt x="378" y="312"/>
                  </a:lnTo>
                  <a:lnTo>
                    <a:pt x="380" y="312"/>
                  </a:lnTo>
                  <a:lnTo>
                    <a:pt x="381" y="312"/>
                  </a:lnTo>
                  <a:lnTo>
                    <a:pt x="382" y="312"/>
                  </a:lnTo>
                  <a:lnTo>
                    <a:pt x="384" y="312"/>
                  </a:lnTo>
                  <a:lnTo>
                    <a:pt x="385" y="312"/>
                  </a:lnTo>
                  <a:lnTo>
                    <a:pt x="386" y="311"/>
                  </a:lnTo>
                  <a:lnTo>
                    <a:pt x="388" y="311"/>
                  </a:lnTo>
                  <a:lnTo>
                    <a:pt x="389" y="311"/>
                  </a:lnTo>
                  <a:lnTo>
                    <a:pt x="390" y="311"/>
                  </a:lnTo>
                  <a:lnTo>
                    <a:pt x="392" y="311"/>
                  </a:lnTo>
                  <a:lnTo>
                    <a:pt x="393" y="311"/>
                  </a:lnTo>
                  <a:lnTo>
                    <a:pt x="396" y="310"/>
                  </a:lnTo>
                  <a:lnTo>
                    <a:pt x="397" y="310"/>
                  </a:lnTo>
                  <a:lnTo>
                    <a:pt x="398" y="310"/>
                  </a:lnTo>
                  <a:lnTo>
                    <a:pt x="401" y="310"/>
                  </a:lnTo>
                  <a:lnTo>
                    <a:pt x="402" y="310"/>
                  </a:lnTo>
                  <a:lnTo>
                    <a:pt x="405" y="308"/>
                  </a:lnTo>
                  <a:lnTo>
                    <a:pt x="406" y="308"/>
                  </a:lnTo>
                  <a:lnTo>
                    <a:pt x="409" y="308"/>
                  </a:lnTo>
                  <a:lnTo>
                    <a:pt x="410" y="308"/>
                  </a:lnTo>
                  <a:lnTo>
                    <a:pt x="413" y="308"/>
                  </a:lnTo>
                  <a:lnTo>
                    <a:pt x="414" y="307"/>
                  </a:lnTo>
                  <a:lnTo>
                    <a:pt x="415" y="307"/>
                  </a:lnTo>
                  <a:lnTo>
                    <a:pt x="417" y="307"/>
                  </a:lnTo>
                  <a:lnTo>
                    <a:pt x="418" y="307"/>
                  </a:lnTo>
                  <a:lnTo>
                    <a:pt x="419" y="307"/>
                  </a:lnTo>
                  <a:lnTo>
                    <a:pt x="421" y="307"/>
                  </a:lnTo>
                  <a:lnTo>
                    <a:pt x="422" y="306"/>
                  </a:lnTo>
                  <a:lnTo>
                    <a:pt x="423" y="306"/>
                  </a:lnTo>
                  <a:lnTo>
                    <a:pt x="425" y="306"/>
                  </a:lnTo>
                  <a:lnTo>
                    <a:pt x="426" y="306"/>
                  </a:lnTo>
                  <a:lnTo>
                    <a:pt x="427" y="306"/>
                  </a:lnTo>
                  <a:lnTo>
                    <a:pt x="429" y="306"/>
                  </a:lnTo>
                  <a:lnTo>
                    <a:pt x="429" y="304"/>
                  </a:lnTo>
                  <a:lnTo>
                    <a:pt x="430" y="304"/>
                  </a:lnTo>
                  <a:lnTo>
                    <a:pt x="431" y="304"/>
                  </a:lnTo>
                  <a:lnTo>
                    <a:pt x="433" y="304"/>
                  </a:lnTo>
                  <a:lnTo>
                    <a:pt x="434" y="303"/>
                  </a:lnTo>
                  <a:lnTo>
                    <a:pt x="435" y="303"/>
                  </a:lnTo>
                  <a:lnTo>
                    <a:pt x="437" y="303"/>
                  </a:lnTo>
                  <a:lnTo>
                    <a:pt x="438" y="302"/>
                  </a:lnTo>
                  <a:lnTo>
                    <a:pt x="441" y="302"/>
                  </a:lnTo>
                  <a:lnTo>
                    <a:pt x="442" y="302"/>
                  </a:lnTo>
                  <a:lnTo>
                    <a:pt x="443" y="300"/>
                  </a:lnTo>
                  <a:lnTo>
                    <a:pt x="446" y="300"/>
                  </a:lnTo>
                  <a:lnTo>
                    <a:pt x="447" y="299"/>
                  </a:lnTo>
                  <a:lnTo>
                    <a:pt x="450" y="299"/>
                  </a:lnTo>
                  <a:lnTo>
                    <a:pt x="451" y="298"/>
                  </a:lnTo>
                  <a:lnTo>
                    <a:pt x="454" y="298"/>
                  </a:lnTo>
                  <a:lnTo>
                    <a:pt x="457" y="296"/>
                  </a:lnTo>
                  <a:lnTo>
                    <a:pt x="459" y="296"/>
                  </a:lnTo>
                  <a:lnTo>
                    <a:pt x="461" y="295"/>
                  </a:lnTo>
                  <a:lnTo>
                    <a:pt x="463" y="295"/>
                  </a:lnTo>
                  <a:lnTo>
                    <a:pt x="465" y="294"/>
                  </a:lnTo>
                  <a:lnTo>
                    <a:pt x="467" y="294"/>
                  </a:lnTo>
                  <a:lnTo>
                    <a:pt x="469" y="292"/>
                  </a:lnTo>
                  <a:lnTo>
                    <a:pt x="470" y="292"/>
                  </a:lnTo>
                  <a:lnTo>
                    <a:pt x="471" y="292"/>
                  </a:lnTo>
                  <a:lnTo>
                    <a:pt x="473" y="291"/>
                  </a:lnTo>
                  <a:lnTo>
                    <a:pt x="474" y="291"/>
                  </a:lnTo>
                  <a:lnTo>
                    <a:pt x="475" y="291"/>
                  </a:lnTo>
                  <a:lnTo>
                    <a:pt x="477" y="290"/>
                  </a:lnTo>
                  <a:lnTo>
                    <a:pt x="478" y="290"/>
                  </a:lnTo>
                  <a:lnTo>
                    <a:pt x="479" y="290"/>
                  </a:lnTo>
                  <a:lnTo>
                    <a:pt x="481" y="288"/>
                  </a:lnTo>
                  <a:lnTo>
                    <a:pt x="482" y="288"/>
                  </a:lnTo>
                  <a:lnTo>
                    <a:pt x="483" y="287"/>
                  </a:lnTo>
                  <a:lnTo>
                    <a:pt x="485" y="287"/>
                  </a:lnTo>
                  <a:lnTo>
                    <a:pt x="486" y="286"/>
                  </a:lnTo>
                  <a:lnTo>
                    <a:pt x="487" y="286"/>
                  </a:lnTo>
                  <a:lnTo>
                    <a:pt x="489" y="284"/>
                  </a:lnTo>
                  <a:lnTo>
                    <a:pt x="490" y="284"/>
                  </a:lnTo>
                  <a:lnTo>
                    <a:pt x="491" y="283"/>
                  </a:lnTo>
                  <a:lnTo>
                    <a:pt x="493" y="283"/>
                  </a:lnTo>
                  <a:lnTo>
                    <a:pt x="495" y="282"/>
                  </a:lnTo>
                  <a:lnTo>
                    <a:pt x="497" y="282"/>
                  </a:lnTo>
                  <a:lnTo>
                    <a:pt x="498" y="280"/>
                  </a:lnTo>
                  <a:lnTo>
                    <a:pt x="501" y="279"/>
                  </a:lnTo>
                  <a:lnTo>
                    <a:pt x="502" y="279"/>
                  </a:lnTo>
                  <a:lnTo>
                    <a:pt x="504" y="278"/>
                  </a:lnTo>
                  <a:lnTo>
                    <a:pt x="506" y="276"/>
                  </a:lnTo>
                  <a:lnTo>
                    <a:pt x="508" y="275"/>
                  </a:lnTo>
                  <a:lnTo>
                    <a:pt x="510" y="275"/>
                  </a:lnTo>
                  <a:lnTo>
                    <a:pt x="512" y="274"/>
                  </a:lnTo>
                  <a:lnTo>
                    <a:pt x="514" y="272"/>
                  </a:lnTo>
                  <a:lnTo>
                    <a:pt x="515" y="272"/>
                  </a:lnTo>
                  <a:lnTo>
                    <a:pt x="516" y="271"/>
                  </a:lnTo>
                  <a:lnTo>
                    <a:pt x="518" y="271"/>
                  </a:lnTo>
                  <a:lnTo>
                    <a:pt x="519" y="270"/>
                  </a:lnTo>
                  <a:lnTo>
                    <a:pt x="520" y="270"/>
                  </a:lnTo>
                  <a:lnTo>
                    <a:pt x="522" y="268"/>
                  </a:lnTo>
                  <a:lnTo>
                    <a:pt x="523" y="268"/>
                  </a:lnTo>
                  <a:lnTo>
                    <a:pt x="524" y="267"/>
                  </a:lnTo>
                  <a:lnTo>
                    <a:pt x="526" y="266"/>
                  </a:lnTo>
                  <a:lnTo>
                    <a:pt x="527" y="266"/>
                  </a:lnTo>
                  <a:lnTo>
                    <a:pt x="528" y="266"/>
                  </a:lnTo>
                  <a:lnTo>
                    <a:pt x="530" y="264"/>
                  </a:lnTo>
                  <a:lnTo>
                    <a:pt x="531" y="263"/>
                  </a:lnTo>
                  <a:lnTo>
                    <a:pt x="532" y="263"/>
                  </a:lnTo>
                  <a:lnTo>
                    <a:pt x="534" y="262"/>
                  </a:lnTo>
                  <a:lnTo>
                    <a:pt x="535" y="262"/>
                  </a:lnTo>
                  <a:lnTo>
                    <a:pt x="536" y="260"/>
                  </a:lnTo>
                  <a:lnTo>
                    <a:pt x="538" y="260"/>
                  </a:lnTo>
                  <a:lnTo>
                    <a:pt x="539" y="259"/>
                  </a:lnTo>
                  <a:lnTo>
                    <a:pt x="540" y="259"/>
                  </a:lnTo>
                  <a:lnTo>
                    <a:pt x="542" y="258"/>
                  </a:lnTo>
                  <a:lnTo>
                    <a:pt x="543" y="256"/>
                  </a:lnTo>
                  <a:lnTo>
                    <a:pt x="544" y="256"/>
                  </a:lnTo>
                  <a:lnTo>
                    <a:pt x="546" y="255"/>
                  </a:lnTo>
                  <a:lnTo>
                    <a:pt x="548" y="254"/>
                  </a:lnTo>
                  <a:lnTo>
                    <a:pt x="550" y="252"/>
                  </a:lnTo>
                  <a:lnTo>
                    <a:pt x="552" y="252"/>
                  </a:lnTo>
                  <a:lnTo>
                    <a:pt x="554" y="251"/>
                  </a:lnTo>
                  <a:lnTo>
                    <a:pt x="555" y="250"/>
                  </a:lnTo>
                  <a:lnTo>
                    <a:pt x="556" y="250"/>
                  </a:lnTo>
                  <a:lnTo>
                    <a:pt x="558" y="248"/>
                  </a:lnTo>
                  <a:lnTo>
                    <a:pt x="559" y="248"/>
                  </a:lnTo>
                  <a:lnTo>
                    <a:pt x="560" y="247"/>
                  </a:lnTo>
                  <a:lnTo>
                    <a:pt x="562" y="247"/>
                  </a:lnTo>
                  <a:lnTo>
                    <a:pt x="563" y="246"/>
                  </a:lnTo>
                  <a:lnTo>
                    <a:pt x="564" y="246"/>
                  </a:lnTo>
                  <a:lnTo>
                    <a:pt x="564" y="244"/>
                  </a:lnTo>
                  <a:lnTo>
                    <a:pt x="566" y="244"/>
                  </a:lnTo>
                  <a:lnTo>
                    <a:pt x="567" y="243"/>
                  </a:lnTo>
                  <a:lnTo>
                    <a:pt x="568" y="243"/>
                  </a:lnTo>
                  <a:lnTo>
                    <a:pt x="570" y="242"/>
                  </a:lnTo>
                  <a:lnTo>
                    <a:pt x="571" y="241"/>
                  </a:lnTo>
                  <a:lnTo>
                    <a:pt x="572" y="241"/>
                  </a:lnTo>
                  <a:lnTo>
                    <a:pt x="574" y="239"/>
                  </a:lnTo>
                  <a:lnTo>
                    <a:pt x="575" y="239"/>
                  </a:lnTo>
                  <a:lnTo>
                    <a:pt x="576" y="238"/>
                  </a:lnTo>
                  <a:lnTo>
                    <a:pt x="578" y="237"/>
                  </a:lnTo>
                  <a:lnTo>
                    <a:pt x="579" y="237"/>
                  </a:lnTo>
                  <a:lnTo>
                    <a:pt x="580" y="235"/>
                  </a:lnTo>
                  <a:lnTo>
                    <a:pt x="582" y="234"/>
                  </a:lnTo>
                  <a:lnTo>
                    <a:pt x="583" y="234"/>
                  </a:lnTo>
                  <a:lnTo>
                    <a:pt x="584" y="233"/>
                  </a:lnTo>
                  <a:lnTo>
                    <a:pt x="586" y="231"/>
                  </a:lnTo>
                  <a:lnTo>
                    <a:pt x="587" y="231"/>
                  </a:lnTo>
                  <a:lnTo>
                    <a:pt x="588" y="230"/>
                  </a:lnTo>
                  <a:lnTo>
                    <a:pt x="590" y="229"/>
                  </a:lnTo>
                  <a:lnTo>
                    <a:pt x="591" y="229"/>
                  </a:lnTo>
                  <a:lnTo>
                    <a:pt x="592" y="227"/>
                  </a:lnTo>
                  <a:lnTo>
                    <a:pt x="593" y="227"/>
                  </a:lnTo>
                  <a:lnTo>
                    <a:pt x="595" y="226"/>
                  </a:lnTo>
                  <a:lnTo>
                    <a:pt x="596" y="225"/>
                  </a:lnTo>
                  <a:lnTo>
                    <a:pt x="597" y="225"/>
                  </a:lnTo>
                  <a:lnTo>
                    <a:pt x="597" y="223"/>
                  </a:lnTo>
                  <a:lnTo>
                    <a:pt x="599" y="223"/>
                  </a:lnTo>
                  <a:lnTo>
                    <a:pt x="599" y="222"/>
                  </a:lnTo>
                  <a:lnTo>
                    <a:pt x="600" y="222"/>
                  </a:lnTo>
                  <a:lnTo>
                    <a:pt x="601" y="222"/>
                  </a:lnTo>
                  <a:lnTo>
                    <a:pt x="601" y="221"/>
                  </a:lnTo>
                  <a:lnTo>
                    <a:pt x="603" y="221"/>
                  </a:lnTo>
                  <a:lnTo>
                    <a:pt x="603" y="219"/>
                  </a:lnTo>
                  <a:lnTo>
                    <a:pt x="604" y="219"/>
                  </a:lnTo>
                  <a:lnTo>
                    <a:pt x="605" y="218"/>
                  </a:lnTo>
                  <a:lnTo>
                    <a:pt x="607" y="217"/>
                  </a:lnTo>
                  <a:lnTo>
                    <a:pt x="608" y="217"/>
                  </a:lnTo>
                  <a:lnTo>
                    <a:pt x="609" y="215"/>
                  </a:lnTo>
                  <a:lnTo>
                    <a:pt x="611" y="214"/>
                  </a:lnTo>
                  <a:lnTo>
                    <a:pt x="612" y="214"/>
                  </a:lnTo>
                  <a:lnTo>
                    <a:pt x="612" y="213"/>
                  </a:lnTo>
                  <a:lnTo>
                    <a:pt x="613" y="211"/>
                  </a:lnTo>
                  <a:lnTo>
                    <a:pt x="615" y="211"/>
                  </a:lnTo>
                  <a:lnTo>
                    <a:pt x="616" y="210"/>
                  </a:lnTo>
                  <a:lnTo>
                    <a:pt x="617" y="210"/>
                  </a:lnTo>
                  <a:lnTo>
                    <a:pt x="617" y="209"/>
                  </a:lnTo>
                  <a:lnTo>
                    <a:pt x="619" y="209"/>
                  </a:lnTo>
                  <a:lnTo>
                    <a:pt x="619" y="207"/>
                  </a:lnTo>
                  <a:lnTo>
                    <a:pt x="620" y="207"/>
                  </a:lnTo>
                  <a:lnTo>
                    <a:pt x="621" y="206"/>
                  </a:lnTo>
                  <a:lnTo>
                    <a:pt x="623" y="206"/>
                  </a:lnTo>
                  <a:lnTo>
                    <a:pt x="623" y="205"/>
                  </a:lnTo>
                  <a:lnTo>
                    <a:pt x="624" y="203"/>
                  </a:lnTo>
                  <a:lnTo>
                    <a:pt x="625" y="203"/>
                  </a:lnTo>
                  <a:lnTo>
                    <a:pt x="625" y="202"/>
                  </a:lnTo>
                  <a:lnTo>
                    <a:pt x="627" y="202"/>
                  </a:lnTo>
                  <a:lnTo>
                    <a:pt x="628" y="201"/>
                  </a:lnTo>
                  <a:lnTo>
                    <a:pt x="629" y="201"/>
                  </a:lnTo>
                  <a:lnTo>
                    <a:pt x="629" y="199"/>
                  </a:lnTo>
                  <a:lnTo>
                    <a:pt x="631" y="199"/>
                  </a:lnTo>
                  <a:lnTo>
                    <a:pt x="632" y="198"/>
                  </a:lnTo>
                  <a:lnTo>
                    <a:pt x="633" y="197"/>
                  </a:lnTo>
                  <a:lnTo>
                    <a:pt x="635" y="197"/>
                  </a:lnTo>
                  <a:lnTo>
                    <a:pt x="636" y="195"/>
                  </a:lnTo>
                  <a:lnTo>
                    <a:pt x="637" y="194"/>
                  </a:lnTo>
                  <a:lnTo>
                    <a:pt x="639" y="194"/>
                  </a:lnTo>
                  <a:lnTo>
                    <a:pt x="640" y="193"/>
                  </a:lnTo>
                  <a:lnTo>
                    <a:pt x="641" y="191"/>
                  </a:lnTo>
                  <a:lnTo>
                    <a:pt x="643" y="191"/>
                  </a:lnTo>
                  <a:lnTo>
                    <a:pt x="643" y="190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9"/>
                  </a:lnTo>
                  <a:lnTo>
                    <a:pt x="648" y="187"/>
                  </a:lnTo>
                  <a:lnTo>
                    <a:pt x="649" y="186"/>
                  </a:lnTo>
                  <a:lnTo>
                    <a:pt x="651" y="185"/>
                  </a:lnTo>
                  <a:lnTo>
                    <a:pt x="652" y="185"/>
                  </a:lnTo>
                  <a:lnTo>
                    <a:pt x="652" y="183"/>
                  </a:lnTo>
                  <a:lnTo>
                    <a:pt x="653" y="183"/>
                  </a:lnTo>
                  <a:lnTo>
                    <a:pt x="653" y="182"/>
                  </a:lnTo>
                  <a:lnTo>
                    <a:pt x="655" y="182"/>
                  </a:lnTo>
                  <a:lnTo>
                    <a:pt x="655" y="181"/>
                  </a:lnTo>
                  <a:lnTo>
                    <a:pt x="656" y="181"/>
                  </a:lnTo>
                  <a:lnTo>
                    <a:pt x="656" y="179"/>
                  </a:lnTo>
                  <a:lnTo>
                    <a:pt x="657" y="179"/>
                  </a:lnTo>
                  <a:lnTo>
                    <a:pt x="657" y="178"/>
                  </a:lnTo>
                  <a:lnTo>
                    <a:pt x="659" y="177"/>
                  </a:lnTo>
                  <a:lnTo>
                    <a:pt x="660" y="177"/>
                  </a:lnTo>
                  <a:lnTo>
                    <a:pt x="660" y="175"/>
                  </a:lnTo>
                  <a:lnTo>
                    <a:pt x="661" y="174"/>
                  </a:lnTo>
                  <a:lnTo>
                    <a:pt x="663" y="173"/>
                  </a:lnTo>
                  <a:lnTo>
                    <a:pt x="664" y="171"/>
                  </a:lnTo>
                  <a:lnTo>
                    <a:pt x="665" y="170"/>
                  </a:lnTo>
                  <a:lnTo>
                    <a:pt x="667" y="169"/>
                  </a:lnTo>
                  <a:lnTo>
                    <a:pt x="668" y="167"/>
                  </a:lnTo>
                  <a:lnTo>
                    <a:pt x="669" y="166"/>
                  </a:lnTo>
                  <a:lnTo>
                    <a:pt x="671" y="165"/>
                  </a:lnTo>
                  <a:lnTo>
                    <a:pt x="672" y="163"/>
                  </a:lnTo>
                  <a:lnTo>
                    <a:pt x="673" y="162"/>
                  </a:lnTo>
                  <a:lnTo>
                    <a:pt x="673" y="161"/>
                  </a:lnTo>
                  <a:lnTo>
                    <a:pt x="675" y="161"/>
                  </a:lnTo>
                  <a:lnTo>
                    <a:pt x="676" y="159"/>
                  </a:lnTo>
                  <a:lnTo>
                    <a:pt x="676" y="158"/>
                  </a:lnTo>
                  <a:lnTo>
                    <a:pt x="677" y="158"/>
                  </a:lnTo>
                  <a:lnTo>
                    <a:pt x="677" y="157"/>
                  </a:lnTo>
                  <a:lnTo>
                    <a:pt x="679" y="157"/>
                  </a:lnTo>
                  <a:lnTo>
                    <a:pt x="679" y="155"/>
                  </a:lnTo>
                  <a:lnTo>
                    <a:pt x="680" y="154"/>
                  </a:lnTo>
                  <a:lnTo>
                    <a:pt x="681" y="154"/>
                  </a:lnTo>
                  <a:lnTo>
                    <a:pt x="681" y="153"/>
                  </a:lnTo>
                  <a:lnTo>
                    <a:pt x="683" y="153"/>
                  </a:lnTo>
                  <a:lnTo>
                    <a:pt x="683" y="152"/>
                  </a:lnTo>
                  <a:lnTo>
                    <a:pt x="684" y="150"/>
                  </a:lnTo>
                  <a:lnTo>
                    <a:pt x="684" y="149"/>
                  </a:lnTo>
                  <a:lnTo>
                    <a:pt x="685" y="149"/>
                  </a:lnTo>
                  <a:lnTo>
                    <a:pt x="686" y="148"/>
                  </a:lnTo>
                  <a:lnTo>
                    <a:pt x="686" y="146"/>
                  </a:lnTo>
                  <a:lnTo>
                    <a:pt x="688" y="145"/>
                  </a:lnTo>
                  <a:lnTo>
                    <a:pt x="689" y="144"/>
                  </a:lnTo>
                  <a:lnTo>
                    <a:pt x="690" y="142"/>
                  </a:lnTo>
                  <a:lnTo>
                    <a:pt x="692" y="141"/>
                  </a:lnTo>
                  <a:lnTo>
                    <a:pt x="693" y="140"/>
                  </a:lnTo>
                  <a:lnTo>
                    <a:pt x="693" y="138"/>
                  </a:lnTo>
                  <a:lnTo>
                    <a:pt x="696" y="137"/>
                  </a:lnTo>
                  <a:lnTo>
                    <a:pt x="697" y="134"/>
                  </a:lnTo>
                  <a:lnTo>
                    <a:pt x="698" y="133"/>
                  </a:lnTo>
                  <a:lnTo>
                    <a:pt x="700" y="132"/>
                  </a:lnTo>
                  <a:lnTo>
                    <a:pt x="701" y="129"/>
                  </a:lnTo>
                  <a:lnTo>
                    <a:pt x="702" y="128"/>
                  </a:lnTo>
                  <a:lnTo>
                    <a:pt x="704" y="126"/>
                  </a:lnTo>
                  <a:lnTo>
                    <a:pt x="705" y="125"/>
                  </a:lnTo>
                  <a:lnTo>
                    <a:pt x="705" y="124"/>
                  </a:lnTo>
                  <a:lnTo>
                    <a:pt x="706" y="122"/>
                  </a:lnTo>
                  <a:lnTo>
                    <a:pt x="708" y="121"/>
                  </a:lnTo>
                  <a:lnTo>
                    <a:pt x="709" y="121"/>
                  </a:lnTo>
                  <a:lnTo>
                    <a:pt x="709" y="120"/>
                  </a:lnTo>
                  <a:lnTo>
                    <a:pt x="710" y="118"/>
                  </a:lnTo>
                  <a:lnTo>
                    <a:pt x="710" y="117"/>
                  </a:lnTo>
                  <a:lnTo>
                    <a:pt x="712" y="116"/>
                  </a:lnTo>
                  <a:lnTo>
                    <a:pt x="713" y="116"/>
                  </a:lnTo>
                  <a:lnTo>
                    <a:pt x="713" y="114"/>
                  </a:lnTo>
                  <a:lnTo>
                    <a:pt x="714" y="113"/>
                  </a:lnTo>
                  <a:lnTo>
                    <a:pt x="714" y="112"/>
                  </a:lnTo>
                  <a:lnTo>
                    <a:pt x="716" y="112"/>
                  </a:lnTo>
                  <a:lnTo>
                    <a:pt x="717" y="110"/>
                  </a:lnTo>
                  <a:lnTo>
                    <a:pt x="717" y="109"/>
                  </a:lnTo>
                  <a:lnTo>
                    <a:pt x="718" y="108"/>
                  </a:lnTo>
                  <a:lnTo>
                    <a:pt x="720" y="106"/>
                  </a:lnTo>
                  <a:lnTo>
                    <a:pt x="720" y="105"/>
                  </a:lnTo>
                  <a:lnTo>
                    <a:pt x="721" y="104"/>
                  </a:lnTo>
                  <a:lnTo>
                    <a:pt x="722" y="102"/>
                  </a:lnTo>
                  <a:lnTo>
                    <a:pt x="724" y="101"/>
                  </a:lnTo>
                  <a:lnTo>
                    <a:pt x="725" y="100"/>
                  </a:lnTo>
                  <a:lnTo>
                    <a:pt x="726" y="97"/>
                  </a:lnTo>
                  <a:lnTo>
                    <a:pt x="726" y="96"/>
                  </a:lnTo>
                  <a:lnTo>
                    <a:pt x="729" y="93"/>
                  </a:lnTo>
                  <a:lnTo>
                    <a:pt x="730" y="92"/>
                  </a:lnTo>
                  <a:lnTo>
                    <a:pt x="732" y="89"/>
                  </a:lnTo>
                  <a:lnTo>
                    <a:pt x="733" y="88"/>
                  </a:lnTo>
                  <a:lnTo>
                    <a:pt x="734" y="85"/>
                  </a:lnTo>
                  <a:lnTo>
                    <a:pt x="736" y="84"/>
                  </a:lnTo>
                  <a:lnTo>
                    <a:pt x="737" y="82"/>
                  </a:lnTo>
                  <a:lnTo>
                    <a:pt x="738" y="81"/>
                  </a:lnTo>
                  <a:lnTo>
                    <a:pt x="738" y="78"/>
                  </a:lnTo>
                  <a:lnTo>
                    <a:pt x="740" y="77"/>
                  </a:lnTo>
                  <a:lnTo>
                    <a:pt x="741" y="76"/>
                  </a:lnTo>
                  <a:lnTo>
                    <a:pt x="742" y="74"/>
                  </a:lnTo>
                  <a:lnTo>
                    <a:pt x="742" y="73"/>
                  </a:lnTo>
                  <a:lnTo>
                    <a:pt x="744" y="73"/>
                  </a:lnTo>
                  <a:lnTo>
                    <a:pt x="745" y="72"/>
                  </a:lnTo>
                  <a:lnTo>
                    <a:pt x="745" y="70"/>
                  </a:lnTo>
                  <a:lnTo>
                    <a:pt x="746" y="69"/>
                  </a:lnTo>
                  <a:lnTo>
                    <a:pt x="746" y="68"/>
                  </a:lnTo>
                  <a:lnTo>
                    <a:pt x="748" y="67"/>
                  </a:lnTo>
                  <a:lnTo>
                    <a:pt x="749" y="65"/>
                  </a:lnTo>
                  <a:lnTo>
                    <a:pt x="750" y="64"/>
                  </a:lnTo>
                  <a:lnTo>
                    <a:pt x="752" y="63"/>
                  </a:lnTo>
                  <a:lnTo>
                    <a:pt x="752" y="61"/>
                  </a:lnTo>
                  <a:lnTo>
                    <a:pt x="753" y="60"/>
                  </a:lnTo>
                  <a:lnTo>
                    <a:pt x="754" y="59"/>
                  </a:lnTo>
                  <a:lnTo>
                    <a:pt x="754" y="57"/>
                  </a:lnTo>
                  <a:lnTo>
                    <a:pt x="756" y="56"/>
                  </a:lnTo>
                  <a:lnTo>
                    <a:pt x="757" y="53"/>
                  </a:lnTo>
                  <a:lnTo>
                    <a:pt x="758" y="52"/>
                  </a:lnTo>
                  <a:lnTo>
                    <a:pt x="760" y="51"/>
                  </a:lnTo>
                  <a:lnTo>
                    <a:pt x="761" y="48"/>
                  </a:lnTo>
                  <a:lnTo>
                    <a:pt x="762" y="47"/>
                  </a:lnTo>
                  <a:lnTo>
                    <a:pt x="764" y="44"/>
                  </a:lnTo>
                  <a:lnTo>
                    <a:pt x="766" y="41"/>
                  </a:lnTo>
                  <a:lnTo>
                    <a:pt x="768" y="40"/>
                  </a:lnTo>
                  <a:lnTo>
                    <a:pt x="769" y="37"/>
                  </a:lnTo>
                  <a:lnTo>
                    <a:pt x="770" y="36"/>
                  </a:lnTo>
                  <a:lnTo>
                    <a:pt x="772" y="35"/>
                  </a:lnTo>
                  <a:lnTo>
                    <a:pt x="773" y="33"/>
                  </a:lnTo>
                  <a:lnTo>
                    <a:pt x="773" y="31"/>
                  </a:lnTo>
                  <a:lnTo>
                    <a:pt x="774" y="29"/>
                  </a:lnTo>
                  <a:lnTo>
                    <a:pt x="775" y="28"/>
                  </a:lnTo>
                  <a:lnTo>
                    <a:pt x="777" y="27"/>
                  </a:lnTo>
                  <a:lnTo>
                    <a:pt x="778" y="25"/>
                  </a:lnTo>
                  <a:lnTo>
                    <a:pt x="778" y="24"/>
                  </a:lnTo>
                  <a:lnTo>
                    <a:pt x="779" y="23"/>
                  </a:lnTo>
                  <a:lnTo>
                    <a:pt x="779" y="21"/>
                  </a:lnTo>
                  <a:lnTo>
                    <a:pt x="781" y="20"/>
                  </a:lnTo>
                  <a:lnTo>
                    <a:pt x="782" y="19"/>
                  </a:lnTo>
                  <a:lnTo>
                    <a:pt x="782" y="17"/>
                  </a:lnTo>
                  <a:lnTo>
                    <a:pt x="783" y="16"/>
                  </a:lnTo>
                  <a:lnTo>
                    <a:pt x="785" y="15"/>
                  </a:lnTo>
                  <a:lnTo>
                    <a:pt x="785" y="13"/>
                  </a:lnTo>
                  <a:lnTo>
                    <a:pt x="786" y="12"/>
                  </a:lnTo>
                  <a:lnTo>
                    <a:pt x="787" y="11"/>
                  </a:lnTo>
                  <a:lnTo>
                    <a:pt x="787" y="9"/>
                  </a:lnTo>
                  <a:lnTo>
                    <a:pt x="789" y="8"/>
                  </a:lnTo>
                  <a:lnTo>
                    <a:pt x="789" y="7"/>
                  </a:lnTo>
                  <a:lnTo>
                    <a:pt x="790" y="5"/>
                  </a:lnTo>
                  <a:lnTo>
                    <a:pt x="791" y="4"/>
                  </a:lnTo>
                  <a:lnTo>
                    <a:pt x="791" y="1"/>
                  </a:lnTo>
                  <a:lnTo>
                    <a:pt x="793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13" name="Freeform 149"/>
            <p:cNvSpPr>
              <a:spLocks/>
            </p:cNvSpPr>
            <p:nvPr/>
          </p:nvSpPr>
          <p:spPr bwMode="auto">
            <a:xfrm>
              <a:off x="4552" y="909"/>
              <a:ext cx="47" cy="159"/>
            </a:xfrm>
            <a:custGeom>
              <a:avLst/>
              <a:gdLst>
                <a:gd name="T0" fmla="*/ 0 w 95"/>
                <a:gd name="T1" fmla="*/ 1 h 317"/>
                <a:gd name="T2" fmla="*/ 0 w 95"/>
                <a:gd name="T3" fmla="*/ 1 h 317"/>
                <a:gd name="T4" fmla="*/ 0 w 95"/>
                <a:gd name="T5" fmla="*/ 1 h 317"/>
                <a:gd name="T6" fmla="*/ 0 w 95"/>
                <a:gd name="T7" fmla="*/ 1 h 317"/>
                <a:gd name="T8" fmla="*/ 0 w 95"/>
                <a:gd name="T9" fmla="*/ 1 h 317"/>
                <a:gd name="T10" fmla="*/ 0 w 95"/>
                <a:gd name="T11" fmla="*/ 1 h 317"/>
                <a:gd name="T12" fmla="*/ 0 w 95"/>
                <a:gd name="T13" fmla="*/ 1 h 317"/>
                <a:gd name="T14" fmla="*/ 0 w 95"/>
                <a:gd name="T15" fmla="*/ 1 h 317"/>
                <a:gd name="T16" fmla="*/ 0 w 95"/>
                <a:gd name="T17" fmla="*/ 1 h 317"/>
                <a:gd name="T18" fmla="*/ 0 w 95"/>
                <a:gd name="T19" fmla="*/ 2 h 317"/>
                <a:gd name="T20" fmla="*/ 0 w 95"/>
                <a:gd name="T21" fmla="*/ 2 h 317"/>
                <a:gd name="T22" fmla="*/ 0 w 95"/>
                <a:gd name="T23" fmla="*/ 2 h 317"/>
                <a:gd name="T24" fmla="*/ 0 w 95"/>
                <a:gd name="T25" fmla="*/ 2 h 317"/>
                <a:gd name="T26" fmla="*/ 0 w 95"/>
                <a:gd name="T27" fmla="*/ 2 h 317"/>
                <a:gd name="T28" fmla="*/ 0 w 95"/>
                <a:gd name="T29" fmla="*/ 2 h 317"/>
                <a:gd name="T30" fmla="*/ 0 w 95"/>
                <a:gd name="T31" fmla="*/ 2 h 317"/>
                <a:gd name="T32" fmla="*/ 0 w 95"/>
                <a:gd name="T33" fmla="*/ 2 h 317"/>
                <a:gd name="T34" fmla="*/ 0 w 95"/>
                <a:gd name="T35" fmla="*/ 2 h 317"/>
                <a:gd name="T36" fmla="*/ 0 w 95"/>
                <a:gd name="T37" fmla="*/ 2 h 317"/>
                <a:gd name="T38" fmla="*/ 0 w 95"/>
                <a:gd name="T39" fmla="*/ 2 h 317"/>
                <a:gd name="T40" fmla="*/ 0 w 95"/>
                <a:gd name="T41" fmla="*/ 2 h 317"/>
                <a:gd name="T42" fmla="*/ 0 w 95"/>
                <a:gd name="T43" fmla="*/ 3 h 317"/>
                <a:gd name="T44" fmla="*/ 0 w 95"/>
                <a:gd name="T45" fmla="*/ 3 h 317"/>
                <a:gd name="T46" fmla="*/ 0 w 95"/>
                <a:gd name="T47" fmla="*/ 3 h 317"/>
                <a:gd name="T48" fmla="*/ 1 w 95"/>
                <a:gd name="T49" fmla="*/ 3 h 317"/>
                <a:gd name="T50" fmla="*/ 1 w 95"/>
                <a:gd name="T51" fmla="*/ 3 h 317"/>
                <a:gd name="T52" fmla="*/ 1 w 95"/>
                <a:gd name="T53" fmla="*/ 3 h 317"/>
                <a:gd name="T54" fmla="*/ 1 w 95"/>
                <a:gd name="T55" fmla="*/ 3 h 317"/>
                <a:gd name="T56" fmla="*/ 1 w 95"/>
                <a:gd name="T57" fmla="*/ 3 h 317"/>
                <a:gd name="T58" fmla="*/ 1 w 95"/>
                <a:gd name="T59" fmla="*/ 3 h 317"/>
                <a:gd name="T60" fmla="*/ 1 w 95"/>
                <a:gd name="T61" fmla="*/ 3 h 317"/>
                <a:gd name="T62" fmla="*/ 1 w 95"/>
                <a:gd name="T63" fmla="*/ 3 h 317"/>
                <a:gd name="T64" fmla="*/ 1 w 95"/>
                <a:gd name="T65" fmla="*/ 4 h 317"/>
                <a:gd name="T66" fmla="*/ 1 w 95"/>
                <a:gd name="T67" fmla="*/ 4 h 317"/>
                <a:gd name="T68" fmla="*/ 1 w 95"/>
                <a:gd name="T69" fmla="*/ 4 h 317"/>
                <a:gd name="T70" fmla="*/ 1 w 95"/>
                <a:gd name="T71" fmla="*/ 4 h 317"/>
                <a:gd name="T72" fmla="*/ 1 w 95"/>
                <a:gd name="T73" fmla="*/ 4 h 317"/>
                <a:gd name="T74" fmla="*/ 1 w 95"/>
                <a:gd name="T75" fmla="*/ 4 h 317"/>
                <a:gd name="T76" fmla="*/ 1 w 95"/>
                <a:gd name="T77" fmla="*/ 4 h 317"/>
                <a:gd name="T78" fmla="*/ 1 w 95"/>
                <a:gd name="T79" fmla="*/ 4 h 317"/>
                <a:gd name="T80" fmla="*/ 1 w 95"/>
                <a:gd name="T81" fmla="*/ 4 h 317"/>
                <a:gd name="T82" fmla="*/ 1 w 95"/>
                <a:gd name="T83" fmla="*/ 4 h 317"/>
                <a:gd name="T84" fmla="*/ 1 w 95"/>
                <a:gd name="T85" fmla="*/ 4 h 317"/>
                <a:gd name="T86" fmla="*/ 1 w 95"/>
                <a:gd name="T87" fmla="*/ 5 h 317"/>
                <a:gd name="T88" fmla="*/ 1 w 95"/>
                <a:gd name="T89" fmla="*/ 5 h 317"/>
                <a:gd name="T90" fmla="*/ 1 w 95"/>
                <a:gd name="T91" fmla="*/ 5 h 317"/>
                <a:gd name="T92" fmla="*/ 1 w 95"/>
                <a:gd name="T93" fmla="*/ 5 h 317"/>
                <a:gd name="T94" fmla="*/ 1 w 95"/>
                <a:gd name="T95" fmla="*/ 5 h 317"/>
                <a:gd name="T96" fmla="*/ 1 w 95"/>
                <a:gd name="T97" fmla="*/ 5 h 317"/>
                <a:gd name="T98" fmla="*/ 1 w 95"/>
                <a:gd name="T99" fmla="*/ 5 h 317"/>
                <a:gd name="T100" fmla="*/ 1 w 95"/>
                <a:gd name="T101" fmla="*/ 5 h 317"/>
                <a:gd name="T102" fmla="*/ 1 w 95"/>
                <a:gd name="T103" fmla="*/ 5 h 317"/>
                <a:gd name="T104" fmla="*/ 1 w 95"/>
                <a:gd name="T105" fmla="*/ 5 h 317"/>
                <a:gd name="T106" fmla="*/ 1 w 95"/>
                <a:gd name="T107" fmla="*/ 5 h 317"/>
                <a:gd name="T108" fmla="*/ 1 w 95"/>
                <a:gd name="T109" fmla="*/ 5 h 317"/>
                <a:gd name="T110" fmla="*/ 1 w 95"/>
                <a:gd name="T111" fmla="*/ 5 h 317"/>
                <a:gd name="T112" fmla="*/ 1 w 95"/>
                <a:gd name="T113" fmla="*/ 5 h 3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5"/>
                <a:gd name="T172" fmla="*/ 0 h 317"/>
                <a:gd name="T173" fmla="*/ 95 w 95"/>
                <a:gd name="T174" fmla="*/ 317 h 3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5" h="317">
                  <a:moveTo>
                    <a:pt x="0" y="0"/>
                  </a:moveTo>
                  <a:lnTo>
                    <a:pt x="3" y="4"/>
                  </a:lnTo>
                  <a:lnTo>
                    <a:pt x="4" y="6"/>
                  </a:lnTo>
                  <a:lnTo>
                    <a:pt x="7" y="10"/>
                  </a:lnTo>
                  <a:lnTo>
                    <a:pt x="8" y="13"/>
                  </a:lnTo>
                  <a:lnTo>
                    <a:pt x="10" y="16"/>
                  </a:lnTo>
                  <a:lnTo>
                    <a:pt x="11" y="18"/>
                  </a:lnTo>
                  <a:lnTo>
                    <a:pt x="12" y="20"/>
                  </a:lnTo>
                  <a:lnTo>
                    <a:pt x="14" y="22"/>
                  </a:lnTo>
                  <a:lnTo>
                    <a:pt x="15" y="25"/>
                  </a:lnTo>
                  <a:lnTo>
                    <a:pt x="16" y="26"/>
                  </a:lnTo>
                  <a:lnTo>
                    <a:pt x="16" y="29"/>
                  </a:lnTo>
                  <a:lnTo>
                    <a:pt x="18" y="30"/>
                  </a:lnTo>
                  <a:lnTo>
                    <a:pt x="19" y="32"/>
                  </a:lnTo>
                  <a:lnTo>
                    <a:pt x="19" y="33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2" y="37"/>
                  </a:lnTo>
                  <a:lnTo>
                    <a:pt x="22" y="38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7" y="47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1"/>
                  </a:lnTo>
                  <a:lnTo>
                    <a:pt x="28" y="53"/>
                  </a:lnTo>
                  <a:lnTo>
                    <a:pt x="30" y="54"/>
                  </a:lnTo>
                  <a:lnTo>
                    <a:pt x="31" y="57"/>
                  </a:lnTo>
                  <a:lnTo>
                    <a:pt x="31" y="58"/>
                  </a:lnTo>
                  <a:lnTo>
                    <a:pt x="32" y="59"/>
                  </a:lnTo>
                  <a:lnTo>
                    <a:pt x="32" y="62"/>
                  </a:lnTo>
                  <a:lnTo>
                    <a:pt x="34" y="63"/>
                  </a:lnTo>
                  <a:lnTo>
                    <a:pt x="34" y="65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6" y="70"/>
                  </a:lnTo>
                  <a:lnTo>
                    <a:pt x="36" y="71"/>
                  </a:lnTo>
                  <a:lnTo>
                    <a:pt x="36" y="73"/>
                  </a:lnTo>
                  <a:lnTo>
                    <a:pt x="38" y="74"/>
                  </a:lnTo>
                  <a:lnTo>
                    <a:pt x="38" y="75"/>
                  </a:lnTo>
                  <a:lnTo>
                    <a:pt x="39" y="77"/>
                  </a:lnTo>
                  <a:lnTo>
                    <a:pt x="39" y="78"/>
                  </a:lnTo>
                  <a:lnTo>
                    <a:pt x="40" y="79"/>
                  </a:lnTo>
                  <a:lnTo>
                    <a:pt x="40" y="81"/>
                  </a:lnTo>
                  <a:lnTo>
                    <a:pt x="40" y="82"/>
                  </a:lnTo>
                  <a:lnTo>
                    <a:pt x="42" y="83"/>
                  </a:lnTo>
                  <a:lnTo>
                    <a:pt x="42" y="85"/>
                  </a:lnTo>
                  <a:lnTo>
                    <a:pt x="43" y="86"/>
                  </a:lnTo>
                  <a:lnTo>
                    <a:pt x="43" y="87"/>
                  </a:lnTo>
                  <a:lnTo>
                    <a:pt x="43" y="89"/>
                  </a:lnTo>
                  <a:lnTo>
                    <a:pt x="44" y="91"/>
                  </a:lnTo>
                  <a:lnTo>
                    <a:pt x="44" y="93"/>
                  </a:lnTo>
                  <a:lnTo>
                    <a:pt x="46" y="94"/>
                  </a:lnTo>
                  <a:lnTo>
                    <a:pt x="46" y="95"/>
                  </a:lnTo>
                  <a:lnTo>
                    <a:pt x="47" y="98"/>
                  </a:lnTo>
                  <a:lnTo>
                    <a:pt x="47" y="99"/>
                  </a:lnTo>
                  <a:lnTo>
                    <a:pt x="48" y="102"/>
                  </a:lnTo>
                  <a:lnTo>
                    <a:pt x="50" y="105"/>
                  </a:lnTo>
                  <a:lnTo>
                    <a:pt x="50" y="106"/>
                  </a:lnTo>
                  <a:lnTo>
                    <a:pt x="51" y="109"/>
                  </a:lnTo>
                  <a:lnTo>
                    <a:pt x="51" y="110"/>
                  </a:lnTo>
                  <a:lnTo>
                    <a:pt x="52" y="111"/>
                  </a:lnTo>
                  <a:lnTo>
                    <a:pt x="52" y="114"/>
                  </a:lnTo>
                  <a:lnTo>
                    <a:pt x="54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5" y="119"/>
                  </a:lnTo>
                  <a:lnTo>
                    <a:pt x="55" y="121"/>
                  </a:lnTo>
                  <a:lnTo>
                    <a:pt x="56" y="122"/>
                  </a:lnTo>
                  <a:lnTo>
                    <a:pt x="56" y="123"/>
                  </a:lnTo>
                  <a:lnTo>
                    <a:pt x="56" y="124"/>
                  </a:lnTo>
                  <a:lnTo>
                    <a:pt x="58" y="124"/>
                  </a:lnTo>
                  <a:lnTo>
                    <a:pt x="58" y="126"/>
                  </a:lnTo>
                  <a:lnTo>
                    <a:pt x="58" y="127"/>
                  </a:lnTo>
                  <a:lnTo>
                    <a:pt x="58" y="128"/>
                  </a:lnTo>
                  <a:lnTo>
                    <a:pt x="59" y="130"/>
                  </a:lnTo>
                  <a:lnTo>
                    <a:pt x="59" y="131"/>
                  </a:lnTo>
                  <a:lnTo>
                    <a:pt x="59" y="132"/>
                  </a:lnTo>
                  <a:lnTo>
                    <a:pt x="60" y="134"/>
                  </a:lnTo>
                  <a:lnTo>
                    <a:pt x="60" y="135"/>
                  </a:lnTo>
                  <a:lnTo>
                    <a:pt x="60" y="136"/>
                  </a:lnTo>
                  <a:lnTo>
                    <a:pt x="62" y="138"/>
                  </a:lnTo>
                  <a:lnTo>
                    <a:pt x="62" y="139"/>
                  </a:lnTo>
                  <a:lnTo>
                    <a:pt x="62" y="140"/>
                  </a:lnTo>
                  <a:lnTo>
                    <a:pt x="63" y="142"/>
                  </a:lnTo>
                  <a:lnTo>
                    <a:pt x="63" y="144"/>
                  </a:lnTo>
                  <a:lnTo>
                    <a:pt x="64" y="146"/>
                  </a:lnTo>
                  <a:lnTo>
                    <a:pt x="64" y="148"/>
                  </a:lnTo>
                  <a:lnTo>
                    <a:pt x="66" y="150"/>
                  </a:lnTo>
                  <a:lnTo>
                    <a:pt x="66" y="152"/>
                  </a:lnTo>
                  <a:lnTo>
                    <a:pt x="67" y="155"/>
                  </a:lnTo>
                  <a:lnTo>
                    <a:pt x="67" y="156"/>
                  </a:lnTo>
                  <a:lnTo>
                    <a:pt x="68" y="158"/>
                  </a:lnTo>
                  <a:lnTo>
                    <a:pt x="68" y="160"/>
                  </a:lnTo>
                  <a:lnTo>
                    <a:pt x="68" y="162"/>
                  </a:lnTo>
                  <a:lnTo>
                    <a:pt x="69" y="163"/>
                  </a:lnTo>
                  <a:lnTo>
                    <a:pt x="69" y="164"/>
                  </a:lnTo>
                  <a:lnTo>
                    <a:pt x="69" y="166"/>
                  </a:lnTo>
                  <a:lnTo>
                    <a:pt x="71" y="167"/>
                  </a:lnTo>
                  <a:lnTo>
                    <a:pt x="71" y="168"/>
                  </a:lnTo>
                  <a:lnTo>
                    <a:pt x="71" y="170"/>
                  </a:lnTo>
                  <a:lnTo>
                    <a:pt x="71" y="171"/>
                  </a:lnTo>
                  <a:lnTo>
                    <a:pt x="72" y="172"/>
                  </a:lnTo>
                  <a:lnTo>
                    <a:pt x="72" y="174"/>
                  </a:lnTo>
                  <a:lnTo>
                    <a:pt x="73" y="175"/>
                  </a:lnTo>
                  <a:lnTo>
                    <a:pt x="73" y="176"/>
                  </a:lnTo>
                  <a:lnTo>
                    <a:pt x="73" y="178"/>
                  </a:lnTo>
                  <a:lnTo>
                    <a:pt x="73" y="179"/>
                  </a:lnTo>
                  <a:lnTo>
                    <a:pt x="75" y="180"/>
                  </a:lnTo>
                  <a:lnTo>
                    <a:pt x="75" y="182"/>
                  </a:lnTo>
                  <a:lnTo>
                    <a:pt x="75" y="183"/>
                  </a:lnTo>
                  <a:lnTo>
                    <a:pt x="76" y="184"/>
                  </a:lnTo>
                  <a:lnTo>
                    <a:pt x="76" y="186"/>
                  </a:lnTo>
                  <a:lnTo>
                    <a:pt x="76" y="187"/>
                  </a:lnTo>
                  <a:lnTo>
                    <a:pt x="77" y="188"/>
                  </a:lnTo>
                  <a:lnTo>
                    <a:pt x="77" y="191"/>
                  </a:lnTo>
                  <a:lnTo>
                    <a:pt x="77" y="192"/>
                  </a:lnTo>
                  <a:lnTo>
                    <a:pt x="79" y="194"/>
                  </a:lnTo>
                  <a:lnTo>
                    <a:pt x="79" y="196"/>
                  </a:lnTo>
                  <a:lnTo>
                    <a:pt x="80" y="199"/>
                  </a:lnTo>
                  <a:lnTo>
                    <a:pt x="80" y="200"/>
                  </a:lnTo>
                  <a:lnTo>
                    <a:pt x="81" y="203"/>
                  </a:lnTo>
                  <a:lnTo>
                    <a:pt x="81" y="204"/>
                  </a:lnTo>
                  <a:lnTo>
                    <a:pt x="83" y="207"/>
                  </a:lnTo>
                  <a:lnTo>
                    <a:pt x="83" y="208"/>
                  </a:lnTo>
                  <a:lnTo>
                    <a:pt x="83" y="209"/>
                  </a:lnTo>
                  <a:lnTo>
                    <a:pt x="84" y="211"/>
                  </a:lnTo>
                  <a:lnTo>
                    <a:pt x="84" y="212"/>
                  </a:lnTo>
                  <a:lnTo>
                    <a:pt x="84" y="213"/>
                  </a:lnTo>
                  <a:lnTo>
                    <a:pt x="85" y="215"/>
                  </a:lnTo>
                  <a:lnTo>
                    <a:pt x="85" y="216"/>
                  </a:lnTo>
                  <a:lnTo>
                    <a:pt x="85" y="217"/>
                  </a:lnTo>
                  <a:lnTo>
                    <a:pt x="85" y="219"/>
                  </a:lnTo>
                  <a:lnTo>
                    <a:pt x="87" y="220"/>
                  </a:lnTo>
                  <a:lnTo>
                    <a:pt x="87" y="221"/>
                  </a:lnTo>
                  <a:lnTo>
                    <a:pt x="87" y="223"/>
                  </a:lnTo>
                  <a:lnTo>
                    <a:pt x="87" y="224"/>
                  </a:lnTo>
                  <a:lnTo>
                    <a:pt x="87" y="225"/>
                  </a:lnTo>
                  <a:lnTo>
                    <a:pt x="87" y="227"/>
                  </a:lnTo>
                  <a:lnTo>
                    <a:pt x="88" y="228"/>
                  </a:lnTo>
                  <a:lnTo>
                    <a:pt x="88" y="229"/>
                  </a:lnTo>
                  <a:lnTo>
                    <a:pt x="88" y="231"/>
                  </a:lnTo>
                  <a:lnTo>
                    <a:pt x="88" y="232"/>
                  </a:lnTo>
                  <a:lnTo>
                    <a:pt x="88" y="233"/>
                  </a:lnTo>
                  <a:lnTo>
                    <a:pt x="88" y="235"/>
                  </a:lnTo>
                  <a:lnTo>
                    <a:pt x="88" y="236"/>
                  </a:lnTo>
                  <a:lnTo>
                    <a:pt x="88" y="237"/>
                  </a:lnTo>
                  <a:lnTo>
                    <a:pt x="88" y="240"/>
                  </a:lnTo>
                  <a:lnTo>
                    <a:pt x="89" y="241"/>
                  </a:lnTo>
                  <a:lnTo>
                    <a:pt x="89" y="243"/>
                  </a:lnTo>
                  <a:lnTo>
                    <a:pt x="89" y="245"/>
                  </a:lnTo>
                  <a:lnTo>
                    <a:pt x="89" y="247"/>
                  </a:lnTo>
                  <a:lnTo>
                    <a:pt x="89" y="248"/>
                  </a:lnTo>
                  <a:lnTo>
                    <a:pt x="89" y="251"/>
                  </a:lnTo>
                  <a:lnTo>
                    <a:pt x="89" y="252"/>
                  </a:lnTo>
                  <a:lnTo>
                    <a:pt x="89" y="253"/>
                  </a:lnTo>
                  <a:lnTo>
                    <a:pt x="89" y="255"/>
                  </a:lnTo>
                  <a:lnTo>
                    <a:pt x="91" y="256"/>
                  </a:lnTo>
                  <a:lnTo>
                    <a:pt x="91" y="257"/>
                  </a:lnTo>
                  <a:lnTo>
                    <a:pt x="91" y="259"/>
                  </a:lnTo>
                  <a:lnTo>
                    <a:pt x="91" y="260"/>
                  </a:lnTo>
                  <a:lnTo>
                    <a:pt x="91" y="261"/>
                  </a:lnTo>
                  <a:lnTo>
                    <a:pt x="91" y="263"/>
                  </a:lnTo>
                  <a:lnTo>
                    <a:pt x="91" y="264"/>
                  </a:lnTo>
                  <a:lnTo>
                    <a:pt x="91" y="265"/>
                  </a:lnTo>
                  <a:lnTo>
                    <a:pt x="91" y="267"/>
                  </a:lnTo>
                  <a:lnTo>
                    <a:pt x="92" y="267"/>
                  </a:lnTo>
                  <a:lnTo>
                    <a:pt x="92" y="268"/>
                  </a:lnTo>
                  <a:lnTo>
                    <a:pt x="92" y="269"/>
                  </a:lnTo>
                  <a:lnTo>
                    <a:pt x="92" y="271"/>
                  </a:lnTo>
                  <a:lnTo>
                    <a:pt x="92" y="272"/>
                  </a:lnTo>
                  <a:lnTo>
                    <a:pt x="92" y="273"/>
                  </a:lnTo>
                  <a:lnTo>
                    <a:pt x="93" y="275"/>
                  </a:lnTo>
                  <a:lnTo>
                    <a:pt x="93" y="276"/>
                  </a:lnTo>
                  <a:lnTo>
                    <a:pt x="93" y="277"/>
                  </a:lnTo>
                  <a:lnTo>
                    <a:pt x="93" y="279"/>
                  </a:lnTo>
                  <a:lnTo>
                    <a:pt x="93" y="280"/>
                  </a:lnTo>
                  <a:lnTo>
                    <a:pt x="93" y="281"/>
                  </a:lnTo>
                  <a:lnTo>
                    <a:pt x="95" y="281"/>
                  </a:lnTo>
                  <a:lnTo>
                    <a:pt x="95" y="283"/>
                  </a:lnTo>
                  <a:lnTo>
                    <a:pt x="95" y="284"/>
                  </a:lnTo>
                  <a:lnTo>
                    <a:pt x="95" y="285"/>
                  </a:lnTo>
                  <a:lnTo>
                    <a:pt x="95" y="287"/>
                  </a:lnTo>
                  <a:lnTo>
                    <a:pt x="95" y="288"/>
                  </a:lnTo>
                  <a:lnTo>
                    <a:pt x="95" y="289"/>
                  </a:lnTo>
                  <a:lnTo>
                    <a:pt x="95" y="291"/>
                  </a:lnTo>
                  <a:lnTo>
                    <a:pt x="95" y="292"/>
                  </a:lnTo>
                  <a:lnTo>
                    <a:pt x="95" y="293"/>
                  </a:lnTo>
                  <a:lnTo>
                    <a:pt x="95" y="295"/>
                  </a:lnTo>
                  <a:lnTo>
                    <a:pt x="95" y="296"/>
                  </a:lnTo>
                  <a:lnTo>
                    <a:pt x="95" y="297"/>
                  </a:lnTo>
                  <a:lnTo>
                    <a:pt x="95" y="300"/>
                  </a:lnTo>
                  <a:lnTo>
                    <a:pt x="95" y="301"/>
                  </a:lnTo>
                  <a:lnTo>
                    <a:pt x="95" y="302"/>
                  </a:lnTo>
                  <a:lnTo>
                    <a:pt x="95" y="304"/>
                  </a:lnTo>
                  <a:lnTo>
                    <a:pt x="95" y="306"/>
                  </a:lnTo>
                  <a:lnTo>
                    <a:pt x="95" y="308"/>
                  </a:lnTo>
                  <a:lnTo>
                    <a:pt x="95" y="310"/>
                  </a:lnTo>
                  <a:lnTo>
                    <a:pt x="95" y="312"/>
                  </a:lnTo>
                  <a:lnTo>
                    <a:pt x="95" y="314"/>
                  </a:lnTo>
                  <a:lnTo>
                    <a:pt x="93" y="317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14" name="Freeform 150"/>
            <p:cNvSpPr>
              <a:spLocks/>
            </p:cNvSpPr>
            <p:nvPr/>
          </p:nvSpPr>
          <p:spPr bwMode="auto">
            <a:xfrm>
              <a:off x="4552" y="1067"/>
              <a:ext cx="47" cy="158"/>
            </a:xfrm>
            <a:custGeom>
              <a:avLst/>
              <a:gdLst>
                <a:gd name="T0" fmla="*/ 0 w 95"/>
                <a:gd name="T1" fmla="*/ 5 h 316"/>
                <a:gd name="T2" fmla="*/ 0 w 95"/>
                <a:gd name="T3" fmla="*/ 5 h 316"/>
                <a:gd name="T4" fmla="*/ 0 w 95"/>
                <a:gd name="T5" fmla="*/ 5 h 316"/>
                <a:gd name="T6" fmla="*/ 0 w 95"/>
                <a:gd name="T7" fmla="*/ 5 h 316"/>
                <a:gd name="T8" fmla="*/ 0 w 95"/>
                <a:gd name="T9" fmla="*/ 5 h 316"/>
                <a:gd name="T10" fmla="*/ 0 w 95"/>
                <a:gd name="T11" fmla="*/ 5 h 316"/>
                <a:gd name="T12" fmla="*/ 0 w 95"/>
                <a:gd name="T13" fmla="*/ 5 h 316"/>
                <a:gd name="T14" fmla="*/ 0 w 95"/>
                <a:gd name="T15" fmla="*/ 5 h 316"/>
                <a:gd name="T16" fmla="*/ 0 w 95"/>
                <a:gd name="T17" fmla="*/ 3 h 316"/>
                <a:gd name="T18" fmla="*/ 0 w 95"/>
                <a:gd name="T19" fmla="*/ 3 h 316"/>
                <a:gd name="T20" fmla="*/ 0 w 95"/>
                <a:gd name="T21" fmla="*/ 3 h 316"/>
                <a:gd name="T22" fmla="*/ 0 w 95"/>
                <a:gd name="T23" fmla="*/ 3 h 316"/>
                <a:gd name="T24" fmla="*/ 0 w 95"/>
                <a:gd name="T25" fmla="*/ 3 h 316"/>
                <a:gd name="T26" fmla="*/ 0 w 95"/>
                <a:gd name="T27" fmla="*/ 3 h 316"/>
                <a:gd name="T28" fmla="*/ 0 w 95"/>
                <a:gd name="T29" fmla="*/ 3 h 316"/>
                <a:gd name="T30" fmla="*/ 0 w 95"/>
                <a:gd name="T31" fmla="*/ 3 h 316"/>
                <a:gd name="T32" fmla="*/ 0 w 95"/>
                <a:gd name="T33" fmla="*/ 3 h 316"/>
                <a:gd name="T34" fmla="*/ 0 w 95"/>
                <a:gd name="T35" fmla="*/ 3 h 316"/>
                <a:gd name="T36" fmla="*/ 0 w 95"/>
                <a:gd name="T37" fmla="*/ 3 h 316"/>
                <a:gd name="T38" fmla="*/ 0 w 95"/>
                <a:gd name="T39" fmla="*/ 3 h 316"/>
                <a:gd name="T40" fmla="*/ 0 w 95"/>
                <a:gd name="T41" fmla="*/ 2 h 316"/>
                <a:gd name="T42" fmla="*/ 0 w 95"/>
                <a:gd name="T43" fmla="*/ 2 h 316"/>
                <a:gd name="T44" fmla="*/ 0 w 95"/>
                <a:gd name="T45" fmla="*/ 2 h 316"/>
                <a:gd name="T46" fmla="*/ 0 w 95"/>
                <a:gd name="T47" fmla="*/ 2 h 316"/>
                <a:gd name="T48" fmla="*/ 1 w 95"/>
                <a:gd name="T49" fmla="*/ 2 h 316"/>
                <a:gd name="T50" fmla="*/ 1 w 95"/>
                <a:gd name="T51" fmla="*/ 2 h 316"/>
                <a:gd name="T52" fmla="*/ 1 w 95"/>
                <a:gd name="T53" fmla="*/ 2 h 316"/>
                <a:gd name="T54" fmla="*/ 1 w 95"/>
                <a:gd name="T55" fmla="*/ 2 h 316"/>
                <a:gd name="T56" fmla="*/ 1 w 95"/>
                <a:gd name="T57" fmla="*/ 2 h 316"/>
                <a:gd name="T58" fmla="*/ 1 w 95"/>
                <a:gd name="T59" fmla="*/ 2 h 316"/>
                <a:gd name="T60" fmla="*/ 1 w 95"/>
                <a:gd name="T61" fmla="*/ 2 h 316"/>
                <a:gd name="T62" fmla="*/ 1 w 95"/>
                <a:gd name="T63" fmla="*/ 1 h 316"/>
                <a:gd name="T64" fmla="*/ 1 w 95"/>
                <a:gd name="T65" fmla="*/ 1 h 316"/>
                <a:gd name="T66" fmla="*/ 1 w 95"/>
                <a:gd name="T67" fmla="*/ 1 h 316"/>
                <a:gd name="T68" fmla="*/ 1 w 95"/>
                <a:gd name="T69" fmla="*/ 1 h 316"/>
                <a:gd name="T70" fmla="*/ 1 w 95"/>
                <a:gd name="T71" fmla="*/ 1 h 316"/>
                <a:gd name="T72" fmla="*/ 1 w 95"/>
                <a:gd name="T73" fmla="*/ 1 h 316"/>
                <a:gd name="T74" fmla="*/ 1 w 95"/>
                <a:gd name="T75" fmla="*/ 1 h 316"/>
                <a:gd name="T76" fmla="*/ 1 w 95"/>
                <a:gd name="T77" fmla="*/ 1 h 316"/>
                <a:gd name="T78" fmla="*/ 1 w 95"/>
                <a:gd name="T79" fmla="*/ 1 h 316"/>
                <a:gd name="T80" fmla="*/ 1 w 95"/>
                <a:gd name="T81" fmla="*/ 1 h 316"/>
                <a:gd name="T82" fmla="*/ 1 w 95"/>
                <a:gd name="T83" fmla="*/ 1 h 316"/>
                <a:gd name="T84" fmla="*/ 1 w 95"/>
                <a:gd name="T85" fmla="*/ 1 h 316"/>
                <a:gd name="T86" fmla="*/ 1 w 95"/>
                <a:gd name="T87" fmla="*/ 1 h 316"/>
                <a:gd name="T88" fmla="*/ 1 w 95"/>
                <a:gd name="T89" fmla="*/ 1 h 316"/>
                <a:gd name="T90" fmla="*/ 1 w 95"/>
                <a:gd name="T91" fmla="*/ 1 h 316"/>
                <a:gd name="T92" fmla="*/ 1 w 95"/>
                <a:gd name="T93" fmla="*/ 1 h 316"/>
                <a:gd name="T94" fmla="*/ 1 w 95"/>
                <a:gd name="T95" fmla="*/ 1 h 316"/>
                <a:gd name="T96" fmla="*/ 1 w 95"/>
                <a:gd name="T97" fmla="*/ 1 h 316"/>
                <a:gd name="T98" fmla="*/ 1 w 95"/>
                <a:gd name="T99" fmla="*/ 1 h 316"/>
                <a:gd name="T100" fmla="*/ 1 w 95"/>
                <a:gd name="T101" fmla="*/ 1 h 316"/>
                <a:gd name="T102" fmla="*/ 1 w 95"/>
                <a:gd name="T103" fmla="*/ 1 h 316"/>
                <a:gd name="T104" fmla="*/ 1 w 95"/>
                <a:gd name="T105" fmla="*/ 1 h 316"/>
                <a:gd name="T106" fmla="*/ 1 w 95"/>
                <a:gd name="T107" fmla="*/ 1 h 316"/>
                <a:gd name="T108" fmla="*/ 1 w 95"/>
                <a:gd name="T109" fmla="*/ 1 h 316"/>
                <a:gd name="T110" fmla="*/ 1 w 95"/>
                <a:gd name="T111" fmla="*/ 1 h 316"/>
                <a:gd name="T112" fmla="*/ 1 w 95"/>
                <a:gd name="T113" fmla="*/ 1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5"/>
                <a:gd name="T172" fmla="*/ 0 h 316"/>
                <a:gd name="T173" fmla="*/ 95 w 9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5" h="316">
                  <a:moveTo>
                    <a:pt x="0" y="316"/>
                  </a:moveTo>
                  <a:lnTo>
                    <a:pt x="3" y="313"/>
                  </a:lnTo>
                  <a:lnTo>
                    <a:pt x="4" y="309"/>
                  </a:lnTo>
                  <a:lnTo>
                    <a:pt x="7" y="307"/>
                  </a:lnTo>
                  <a:lnTo>
                    <a:pt x="8" y="304"/>
                  </a:lnTo>
                  <a:lnTo>
                    <a:pt x="10" y="301"/>
                  </a:lnTo>
                  <a:lnTo>
                    <a:pt x="11" y="299"/>
                  </a:lnTo>
                  <a:lnTo>
                    <a:pt x="12" y="296"/>
                  </a:lnTo>
                  <a:lnTo>
                    <a:pt x="14" y="295"/>
                  </a:lnTo>
                  <a:lnTo>
                    <a:pt x="15" y="292"/>
                  </a:lnTo>
                  <a:lnTo>
                    <a:pt x="16" y="291"/>
                  </a:lnTo>
                  <a:lnTo>
                    <a:pt x="16" y="288"/>
                  </a:lnTo>
                  <a:lnTo>
                    <a:pt x="18" y="287"/>
                  </a:lnTo>
                  <a:lnTo>
                    <a:pt x="19" y="285"/>
                  </a:lnTo>
                  <a:lnTo>
                    <a:pt x="19" y="284"/>
                  </a:lnTo>
                  <a:lnTo>
                    <a:pt x="20" y="283"/>
                  </a:lnTo>
                  <a:lnTo>
                    <a:pt x="20" y="281"/>
                  </a:lnTo>
                  <a:lnTo>
                    <a:pt x="22" y="280"/>
                  </a:lnTo>
                  <a:lnTo>
                    <a:pt x="22" y="279"/>
                  </a:lnTo>
                  <a:lnTo>
                    <a:pt x="23" y="277"/>
                  </a:lnTo>
                  <a:lnTo>
                    <a:pt x="23" y="276"/>
                  </a:lnTo>
                  <a:lnTo>
                    <a:pt x="24" y="275"/>
                  </a:lnTo>
                  <a:lnTo>
                    <a:pt x="24" y="273"/>
                  </a:lnTo>
                  <a:lnTo>
                    <a:pt x="26" y="272"/>
                  </a:lnTo>
                  <a:lnTo>
                    <a:pt x="26" y="271"/>
                  </a:lnTo>
                  <a:lnTo>
                    <a:pt x="27" y="269"/>
                  </a:lnTo>
                  <a:lnTo>
                    <a:pt x="27" y="268"/>
                  </a:lnTo>
                  <a:lnTo>
                    <a:pt x="27" y="267"/>
                  </a:lnTo>
                  <a:lnTo>
                    <a:pt x="28" y="265"/>
                  </a:lnTo>
                  <a:lnTo>
                    <a:pt x="28" y="264"/>
                  </a:lnTo>
                  <a:lnTo>
                    <a:pt x="30" y="261"/>
                  </a:lnTo>
                  <a:lnTo>
                    <a:pt x="31" y="260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2" y="255"/>
                  </a:lnTo>
                  <a:lnTo>
                    <a:pt x="34" y="253"/>
                  </a:lnTo>
                  <a:lnTo>
                    <a:pt x="34" y="252"/>
                  </a:lnTo>
                  <a:lnTo>
                    <a:pt x="35" y="251"/>
                  </a:lnTo>
                  <a:lnTo>
                    <a:pt x="35" y="249"/>
                  </a:lnTo>
                  <a:lnTo>
                    <a:pt x="35" y="248"/>
                  </a:lnTo>
                  <a:lnTo>
                    <a:pt x="36" y="247"/>
                  </a:lnTo>
                  <a:lnTo>
                    <a:pt x="36" y="245"/>
                  </a:lnTo>
                  <a:lnTo>
                    <a:pt x="36" y="244"/>
                  </a:lnTo>
                  <a:lnTo>
                    <a:pt x="38" y="243"/>
                  </a:lnTo>
                  <a:lnTo>
                    <a:pt x="38" y="242"/>
                  </a:lnTo>
                  <a:lnTo>
                    <a:pt x="39" y="240"/>
                  </a:lnTo>
                  <a:lnTo>
                    <a:pt x="39" y="239"/>
                  </a:lnTo>
                  <a:lnTo>
                    <a:pt x="39" y="238"/>
                  </a:lnTo>
                  <a:lnTo>
                    <a:pt x="40" y="238"/>
                  </a:lnTo>
                  <a:lnTo>
                    <a:pt x="40" y="236"/>
                  </a:lnTo>
                  <a:lnTo>
                    <a:pt x="40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42" y="231"/>
                  </a:lnTo>
                  <a:lnTo>
                    <a:pt x="43" y="230"/>
                  </a:lnTo>
                  <a:lnTo>
                    <a:pt x="43" y="228"/>
                  </a:lnTo>
                  <a:lnTo>
                    <a:pt x="43" y="227"/>
                  </a:lnTo>
                  <a:lnTo>
                    <a:pt x="44" y="226"/>
                  </a:lnTo>
                  <a:lnTo>
                    <a:pt x="44" y="224"/>
                  </a:lnTo>
                  <a:lnTo>
                    <a:pt x="46" y="223"/>
                  </a:lnTo>
                  <a:lnTo>
                    <a:pt x="46" y="220"/>
                  </a:lnTo>
                  <a:lnTo>
                    <a:pt x="47" y="219"/>
                  </a:lnTo>
                  <a:lnTo>
                    <a:pt x="47" y="216"/>
                  </a:lnTo>
                  <a:lnTo>
                    <a:pt x="48" y="215"/>
                  </a:lnTo>
                  <a:lnTo>
                    <a:pt x="50" y="212"/>
                  </a:lnTo>
                  <a:lnTo>
                    <a:pt x="50" y="210"/>
                  </a:lnTo>
                  <a:lnTo>
                    <a:pt x="51" y="208"/>
                  </a:lnTo>
                  <a:lnTo>
                    <a:pt x="51" y="207"/>
                  </a:lnTo>
                  <a:lnTo>
                    <a:pt x="52" y="204"/>
                  </a:lnTo>
                  <a:lnTo>
                    <a:pt x="52" y="203"/>
                  </a:lnTo>
                  <a:lnTo>
                    <a:pt x="54" y="202"/>
                  </a:lnTo>
                  <a:lnTo>
                    <a:pt x="54" y="200"/>
                  </a:lnTo>
                  <a:lnTo>
                    <a:pt x="55" y="199"/>
                  </a:lnTo>
                  <a:lnTo>
                    <a:pt x="55" y="198"/>
                  </a:lnTo>
                  <a:lnTo>
                    <a:pt x="55" y="196"/>
                  </a:lnTo>
                  <a:lnTo>
                    <a:pt x="56" y="195"/>
                  </a:lnTo>
                  <a:lnTo>
                    <a:pt x="56" y="194"/>
                  </a:lnTo>
                  <a:lnTo>
                    <a:pt x="56" y="192"/>
                  </a:lnTo>
                  <a:lnTo>
                    <a:pt x="58" y="191"/>
                  </a:lnTo>
                  <a:lnTo>
                    <a:pt x="58" y="190"/>
                  </a:lnTo>
                  <a:lnTo>
                    <a:pt x="58" y="188"/>
                  </a:lnTo>
                  <a:lnTo>
                    <a:pt x="59" y="187"/>
                  </a:lnTo>
                  <a:lnTo>
                    <a:pt x="59" y="186"/>
                  </a:lnTo>
                  <a:lnTo>
                    <a:pt x="59" y="184"/>
                  </a:lnTo>
                  <a:lnTo>
                    <a:pt x="60" y="183"/>
                  </a:lnTo>
                  <a:lnTo>
                    <a:pt x="60" y="182"/>
                  </a:lnTo>
                  <a:lnTo>
                    <a:pt x="60" y="180"/>
                  </a:lnTo>
                  <a:lnTo>
                    <a:pt x="62" y="179"/>
                  </a:lnTo>
                  <a:lnTo>
                    <a:pt x="62" y="178"/>
                  </a:lnTo>
                  <a:lnTo>
                    <a:pt x="62" y="176"/>
                  </a:lnTo>
                  <a:lnTo>
                    <a:pt x="63" y="174"/>
                  </a:lnTo>
                  <a:lnTo>
                    <a:pt x="63" y="172"/>
                  </a:lnTo>
                  <a:lnTo>
                    <a:pt x="64" y="171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6" y="164"/>
                  </a:lnTo>
                  <a:lnTo>
                    <a:pt x="67" y="162"/>
                  </a:lnTo>
                  <a:lnTo>
                    <a:pt x="67" y="160"/>
                  </a:lnTo>
                  <a:lnTo>
                    <a:pt x="68" y="158"/>
                  </a:lnTo>
                  <a:lnTo>
                    <a:pt x="68" y="156"/>
                  </a:lnTo>
                  <a:lnTo>
                    <a:pt x="68" y="155"/>
                  </a:lnTo>
                  <a:lnTo>
                    <a:pt x="69" y="154"/>
                  </a:lnTo>
                  <a:lnTo>
                    <a:pt x="69" y="153"/>
                  </a:lnTo>
                  <a:lnTo>
                    <a:pt x="69" y="151"/>
                  </a:lnTo>
                  <a:lnTo>
                    <a:pt x="71" y="150"/>
                  </a:lnTo>
                  <a:lnTo>
                    <a:pt x="71" y="149"/>
                  </a:lnTo>
                  <a:lnTo>
                    <a:pt x="71" y="147"/>
                  </a:lnTo>
                  <a:lnTo>
                    <a:pt x="71" y="146"/>
                  </a:lnTo>
                  <a:lnTo>
                    <a:pt x="72" y="145"/>
                  </a:lnTo>
                  <a:lnTo>
                    <a:pt x="72" y="143"/>
                  </a:lnTo>
                  <a:lnTo>
                    <a:pt x="72" y="142"/>
                  </a:lnTo>
                  <a:lnTo>
                    <a:pt x="73" y="141"/>
                  </a:lnTo>
                  <a:lnTo>
                    <a:pt x="73" y="139"/>
                  </a:lnTo>
                  <a:lnTo>
                    <a:pt x="73" y="138"/>
                  </a:lnTo>
                  <a:lnTo>
                    <a:pt x="75" y="137"/>
                  </a:lnTo>
                  <a:lnTo>
                    <a:pt x="75" y="135"/>
                  </a:lnTo>
                  <a:lnTo>
                    <a:pt x="75" y="134"/>
                  </a:lnTo>
                  <a:lnTo>
                    <a:pt x="76" y="133"/>
                  </a:lnTo>
                  <a:lnTo>
                    <a:pt x="76" y="131"/>
                  </a:lnTo>
                  <a:lnTo>
                    <a:pt x="76" y="130"/>
                  </a:lnTo>
                  <a:lnTo>
                    <a:pt x="77" y="127"/>
                  </a:lnTo>
                  <a:lnTo>
                    <a:pt x="77" y="126"/>
                  </a:lnTo>
                  <a:lnTo>
                    <a:pt x="77" y="125"/>
                  </a:lnTo>
                  <a:lnTo>
                    <a:pt x="79" y="122"/>
                  </a:lnTo>
                  <a:lnTo>
                    <a:pt x="79" y="121"/>
                  </a:lnTo>
                  <a:lnTo>
                    <a:pt x="80" y="118"/>
                  </a:lnTo>
                  <a:lnTo>
                    <a:pt x="80" y="115"/>
                  </a:lnTo>
                  <a:lnTo>
                    <a:pt x="81" y="114"/>
                  </a:lnTo>
                  <a:lnTo>
                    <a:pt x="81" y="111"/>
                  </a:lnTo>
                  <a:lnTo>
                    <a:pt x="83" y="110"/>
                  </a:lnTo>
                  <a:lnTo>
                    <a:pt x="83" y="109"/>
                  </a:lnTo>
                  <a:lnTo>
                    <a:pt x="83" y="107"/>
                  </a:lnTo>
                  <a:lnTo>
                    <a:pt x="84" y="105"/>
                  </a:lnTo>
                  <a:lnTo>
                    <a:pt x="84" y="103"/>
                  </a:lnTo>
                  <a:lnTo>
                    <a:pt x="84" y="102"/>
                  </a:lnTo>
                  <a:lnTo>
                    <a:pt x="85" y="101"/>
                  </a:lnTo>
                  <a:lnTo>
                    <a:pt x="85" y="99"/>
                  </a:lnTo>
                  <a:lnTo>
                    <a:pt x="85" y="98"/>
                  </a:lnTo>
                  <a:lnTo>
                    <a:pt x="87" y="97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1"/>
                  </a:lnTo>
                  <a:lnTo>
                    <a:pt x="87" y="90"/>
                  </a:lnTo>
                  <a:lnTo>
                    <a:pt x="88" y="89"/>
                  </a:lnTo>
                  <a:lnTo>
                    <a:pt x="88" y="87"/>
                  </a:lnTo>
                  <a:lnTo>
                    <a:pt x="88" y="86"/>
                  </a:lnTo>
                  <a:lnTo>
                    <a:pt x="88" y="85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8" y="81"/>
                  </a:lnTo>
                  <a:lnTo>
                    <a:pt x="88" y="78"/>
                  </a:lnTo>
                  <a:lnTo>
                    <a:pt x="88" y="77"/>
                  </a:lnTo>
                  <a:lnTo>
                    <a:pt x="89" y="75"/>
                  </a:lnTo>
                  <a:lnTo>
                    <a:pt x="89" y="73"/>
                  </a:lnTo>
                  <a:lnTo>
                    <a:pt x="89" y="71"/>
                  </a:lnTo>
                  <a:lnTo>
                    <a:pt x="89" y="70"/>
                  </a:lnTo>
                  <a:lnTo>
                    <a:pt x="89" y="68"/>
                  </a:lnTo>
                  <a:lnTo>
                    <a:pt x="89" y="66"/>
                  </a:lnTo>
                  <a:lnTo>
                    <a:pt x="89" y="65"/>
                  </a:lnTo>
                  <a:lnTo>
                    <a:pt x="89" y="64"/>
                  </a:lnTo>
                  <a:lnTo>
                    <a:pt x="89" y="62"/>
                  </a:lnTo>
                  <a:lnTo>
                    <a:pt x="91" y="61"/>
                  </a:lnTo>
                  <a:lnTo>
                    <a:pt x="91" y="60"/>
                  </a:lnTo>
                  <a:lnTo>
                    <a:pt x="91" y="58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4"/>
                  </a:lnTo>
                  <a:lnTo>
                    <a:pt x="91" y="53"/>
                  </a:lnTo>
                  <a:lnTo>
                    <a:pt x="91" y="52"/>
                  </a:lnTo>
                  <a:lnTo>
                    <a:pt x="91" y="50"/>
                  </a:lnTo>
                  <a:lnTo>
                    <a:pt x="92" y="50"/>
                  </a:lnTo>
                  <a:lnTo>
                    <a:pt x="92" y="49"/>
                  </a:lnTo>
                  <a:lnTo>
                    <a:pt x="92" y="48"/>
                  </a:lnTo>
                  <a:lnTo>
                    <a:pt x="92" y="46"/>
                  </a:lnTo>
                  <a:lnTo>
                    <a:pt x="92" y="45"/>
                  </a:lnTo>
                  <a:lnTo>
                    <a:pt x="92" y="44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40"/>
                  </a:lnTo>
                  <a:lnTo>
                    <a:pt x="93" y="38"/>
                  </a:lnTo>
                  <a:lnTo>
                    <a:pt x="93" y="37"/>
                  </a:lnTo>
                  <a:lnTo>
                    <a:pt x="93" y="36"/>
                  </a:lnTo>
                  <a:lnTo>
                    <a:pt x="95" y="36"/>
                  </a:lnTo>
                  <a:lnTo>
                    <a:pt x="95" y="34"/>
                  </a:lnTo>
                  <a:lnTo>
                    <a:pt x="95" y="33"/>
                  </a:lnTo>
                  <a:lnTo>
                    <a:pt x="95" y="32"/>
                  </a:lnTo>
                  <a:lnTo>
                    <a:pt x="95" y="30"/>
                  </a:lnTo>
                  <a:lnTo>
                    <a:pt x="95" y="29"/>
                  </a:lnTo>
                  <a:lnTo>
                    <a:pt x="95" y="28"/>
                  </a:lnTo>
                  <a:lnTo>
                    <a:pt x="95" y="26"/>
                  </a:lnTo>
                  <a:lnTo>
                    <a:pt x="95" y="25"/>
                  </a:lnTo>
                  <a:lnTo>
                    <a:pt x="95" y="24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8"/>
                  </a:lnTo>
                  <a:lnTo>
                    <a:pt x="95" y="17"/>
                  </a:lnTo>
                  <a:lnTo>
                    <a:pt x="95" y="16"/>
                  </a:lnTo>
                  <a:lnTo>
                    <a:pt x="95" y="14"/>
                  </a:lnTo>
                  <a:lnTo>
                    <a:pt x="95" y="13"/>
                  </a:lnTo>
                  <a:lnTo>
                    <a:pt x="95" y="10"/>
                  </a:lnTo>
                  <a:lnTo>
                    <a:pt x="95" y="9"/>
                  </a:lnTo>
                  <a:lnTo>
                    <a:pt x="95" y="6"/>
                  </a:lnTo>
                  <a:lnTo>
                    <a:pt x="95" y="5"/>
                  </a:lnTo>
                  <a:lnTo>
                    <a:pt x="95" y="2"/>
                  </a:lnTo>
                  <a:lnTo>
                    <a:pt x="93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15" name="Freeform 151"/>
            <p:cNvSpPr>
              <a:spLocks/>
            </p:cNvSpPr>
            <p:nvPr/>
          </p:nvSpPr>
          <p:spPr bwMode="auto">
            <a:xfrm>
              <a:off x="4511" y="1134"/>
              <a:ext cx="60" cy="60"/>
            </a:xfrm>
            <a:custGeom>
              <a:avLst/>
              <a:gdLst>
                <a:gd name="T0" fmla="*/ 0 w 121"/>
                <a:gd name="T1" fmla="*/ 0 h 119"/>
                <a:gd name="T2" fmla="*/ 0 w 121"/>
                <a:gd name="T3" fmla="*/ 1 h 119"/>
                <a:gd name="T4" fmla="*/ 0 w 121"/>
                <a:gd name="T5" fmla="*/ 1 h 119"/>
                <a:gd name="T6" fmla="*/ 0 w 121"/>
                <a:gd name="T7" fmla="*/ 1 h 119"/>
                <a:gd name="T8" fmla="*/ 0 w 121"/>
                <a:gd name="T9" fmla="*/ 1 h 119"/>
                <a:gd name="T10" fmla="*/ 0 w 121"/>
                <a:gd name="T11" fmla="*/ 1 h 119"/>
                <a:gd name="T12" fmla="*/ 0 w 121"/>
                <a:gd name="T13" fmla="*/ 1 h 119"/>
                <a:gd name="T14" fmla="*/ 0 w 121"/>
                <a:gd name="T15" fmla="*/ 1 h 119"/>
                <a:gd name="T16" fmla="*/ 0 w 121"/>
                <a:gd name="T17" fmla="*/ 1 h 119"/>
                <a:gd name="T18" fmla="*/ 0 w 121"/>
                <a:gd name="T19" fmla="*/ 1 h 119"/>
                <a:gd name="T20" fmla="*/ 0 w 121"/>
                <a:gd name="T21" fmla="*/ 1 h 119"/>
                <a:gd name="T22" fmla="*/ 0 w 121"/>
                <a:gd name="T23" fmla="*/ 2 h 119"/>
                <a:gd name="T24" fmla="*/ 0 w 121"/>
                <a:gd name="T25" fmla="*/ 2 h 119"/>
                <a:gd name="T26" fmla="*/ 0 w 121"/>
                <a:gd name="T27" fmla="*/ 2 h 119"/>
                <a:gd name="T28" fmla="*/ 0 w 121"/>
                <a:gd name="T29" fmla="*/ 2 h 119"/>
                <a:gd name="T30" fmla="*/ 0 w 121"/>
                <a:gd name="T31" fmla="*/ 2 h 119"/>
                <a:gd name="T32" fmla="*/ 0 w 121"/>
                <a:gd name="T33" fmla="*/ 2 h 119"/>
                <a:gd name="T34" fmla="*/ 0 w 121"/>
                <a:gd name="T35" fmla="*/ 2 h 119"/>
                <a:gd name="T36" fmla="*/ 0 w 121"/>
                <a:gd name="T37" fmla="*/ 2 h 119"/>
                <a:gd name="T38" fmla="*/ 0 w 121"/>
                <a:gd name="T39" fmla="*/ 2 h 119"/>
                <a:gd name="T40" fmla="*/ 0 w 121"/>
                <a:gd name="T41" fmla="*/ 2 h 119"/>
                <a:gd name="T42" fmla="*/ 0 w 121"/>
                <a:gd name="T43" fmla="*/ 2 h 119"/>
                <a:gd name="T44" fmla="*/ 1 w 121"/>
                <a:gd name="T45" fmla="*/ 2 h 119"/>
                <a:gd name="T46" fmla="*/ 1 w 121"/>
                <a:gd name="T47" fmla="*/ 2 h 119"/>
                <a:gd name="T48" fmla="*/ 1 w 121"/>
                <a:gd name="T49" fmla="*/ 2 h 119"/>
                <a:gd name="T50" fmla="*/ 1 w 121"/>
                <a:gd name="T51" fmla="*/ 2 h 119"/>
                <a:gd name="T52" fmla="*/ 1 w 121"/>
                <a:gd name="T53" fmla="*/ 2 h 119"/>
                <a:gd name="T54" fmla="*/ 1 w 121"/>
                <a:gd name="T55" fmla="*/ 2 h 119"/>
                <a:gd name="T56" fmla="*/ 1 w 121"/>
                <a:gd name="T57" fmla="*/ 2 h 119"/>
                <a:gd name="T58" fmla="*/ 1 w 121"/>
                <a:gd name="T59" fmla="*/ 2 h 119"/>
                <a:gd name="T60" fmla="*/ 1 w 121"/>
                <a:gd name="T61" fmla="*/ 2 h 119"/>
                <a:gd name="T62" fmla="*/ 1 w 121"/>
                <a:gd name="T63" fmla="*/ 2 h 119"/>
                <a:gd name="T64" fmla="*/ 1 w 121"/>
                <a:gd name="T65" fmla="*/ 1 h 119"/>
                <a:gd name="T66" fmla="*/ 1 w 121"/>
                <a:gd name="T67" fmla="*/ 1 h 119"/>
                <a:gd name="T68" fmla="*/ 1 w 121"/>
                <a:gd name="T69" fmla="*/ 1 h 119"/>
                <a:gd name="T70" fmla="*/ 1 w 121"/>
                <a:gd name="T71" fmla="*/ 1 h 119"/>
                <a:gd name="T72" fmla="*/ 1 w 121"/>
                <a:gd name="T73" fmla="*/ 1 h 119"/>
                <a:gd name="T74" fmla="*/ 1 w 121"/>
                <a:gd name="T75" fmla="*/ 1 h 119"/>
                <a:gd name="T76" fmla="*/ 1 w 121"/>
                <a:gd name="T77" fmla="*/ 1 h 119"/>
                <a:gd name="T78" fmla="*/ 1 w 121"/>
                <a:gd name="T79" fmla="*/ 1 h 119"/>
                <a:gd name="T80" fmla="*/ 1 w 121"/>
                <a:gd name="T81" fmla="*/ 1 h 119"/>
                <a:gd name="T82" fmla="*/ 1 w 121"/>
                <a:gd name="T83" fmla="*/ 1 h 119"/>
                <a:gd name="T84" fmla="*/ 1 w 121"/>
                <a:gd name="T85" fmla="*/ 0 h 119"/>
                <a:gd name="T86" fmla="*/ 0 w 121"/>
                <a:gd name="T87" fmla="*/ 0 h 1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1"/>
                <a:gd name="T133" fmla="*/ 0 h 119"/>
                <a:gd name="T134" fmla="*/ 121 w 121"/>
                <a:gd name="T135" fmla="*/ 119 h 11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1" h="119">
                  <a:moveTo>
                    <a:pt x="60" y="0"/>
                  </a:moveTo>
                  <a:lnTo>
                    <a:pt x="57" y="0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37" y="4"/>
                  </a:lnTo>
                  <a:lnTo>
                    <a:pt x="35" y="5"/>
                  </a:lnTo>
                  <a:lnTo>
                    <a:pt x="32" y="7"/>
                  </a:lnTo>
                  <a:lnTo>
                    <a:pt x="29" y="8"/>
                  </a:lnTo>
                  <a:lnTo>
                    <a:pt x="27" y="9"/>
                  </a:lnTo>
                  <a:lnTo>
                    <a:pt x="24" y="12"/>
                  </a:lnTo>
                  <a:lnTo>
                    <a:pt x="23" y="13"/>
                  </a:lnTo>
                  <a:lnTo>
                    <a:pt x="20" y="15"/>
                  </a:lnTo>
                  <a:lnTo>
                    <a:pt x="17" y="17"/>
                  </a:lnTo>
                  <a:lnTo>
                    <a:pt x="16" y="19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11" y="26"/>
                  </a:lnTo>
                  <a:lnTo>
                    <a:pt x="9" y="28"/>
                  </a:lnTo>
                  <a:lnTo>
                    <a:pt x="7" y="30"/>
                  </a:lnTo>
                  <a:lnTo>
                    <a:pt x="5" y="33"/>
                  </a:lnTo>
                  <a:lnTo>
                    <a:pt x="5" y="36"/>
                  </a:lnTo>
                  <a:lnTo>
                    <a:pt x="4" y="38"/>
                  </a:lnTo>
                  <a:lnTo>
                    <a:pt x="3" y="41"/>
                  </a:lnTo>
                  <a:lnTo>
                    <a:pt x="1" y="45"/>
                  </a:lnTo>
                  <a:lnTo>
                    <a:pt x="1" y="48"/>
                  </a:lnTo>
                  <a:lnTo>
                    <a:pt x="1" y="50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1" y="72"/>
                  </a:lnTo>
                  <a:lnTo>
                    <a:pt x="1" y="74"/>
                  </a:lnTo>
                  <a:lnTo>
                    <a:pt x="3" y="77"/>
                  </a:lnTo>
                  <a:lnTo>
                    <a:pt x="4" y="81"/>
                  </a:lnTo>
                  <a:lnTo>
                    <a:pt x="5" y="84"/>
                  </a:lnTo>
                  <a:lnTo>
                    <a:pt x="5" y="86"/>
                  </a:lnTo>
                  <a:lnTo>
                    <a:pt x="7" y="89"/>
                  </a:lnTo>
                  <a:lnTo>
                    <a:pt x="9" y="90"/>
                  </a:lnTo>
                  <a:lnTo>
                    <a:pt x="11" y="93"/>
                  </a:lnTo>
                  <a:lnTo>
                    <a:pt x="12" y="96"/>
                  </a:lnTo>
                  <a:lnTo>
                    <a:pt x="13" y="98"/>
                  </a:lnTo>
                  <a:lnTo>
                    <a:pt x="16" y="100"/>
                  </a:lnTo>
                  <a:lnTo>
                    <a:pt x="17" y="102"/>
                  </a:lnTo>
                  <a:lnTo>
                    <a:pt x="20" y="105"/>
                  </a:lnTo>
                  <a:lnTo>
                    <a:pt x="23" y="106"/>
                  </a:lnTo>
                  <a:lnTo>
                    <a:pt x="24" y="108"/>
                  </a:lnTo>
                  <a:lnTo>
                    <a:pt x="27" y="110"/>
                  </a:lnTo>
                  <a:lnTo>
                    <a:pt x="29" y="111"/>
                  </a:lnTo>
                  <a:lnTo>
                    <a:pt x="32" y="113"/>
                  </a:lnTo>
                  <a:lnTo>
                    <a:pt x="35" y="114"/>
                  </a:lnTo>
                  <a:lnTo>
                    <a:pt x="37" y="115"/>
                  </a:lnTo>
                  <a:lnTo>
                    <a:pt x="40" y="117"/>
                  </a:lnTo>
                  <a:lnTo>
                    <a:pt x="43" y="117"/>
                  </a:lnTo>
                  <a:lnTo>
                    <a:pt x="45" y="118"/>
                  </a:lnTo>
                  <a:lnTo>
                    <a:pt x="48" y="118"/>
                  </a:lnTo>
                  <a:lnTo>
                    <a:pt x="51" y="119"/>
                  </a:lnTo>
                  <a:lnTo>
                    <a:pt x="55" y="119"/>
                  </a:lnTo>
                  <a:lnTo>
                    <a:pt x="57" y="119"/>
                  </a:lnTo>
                  <a:lnTo>
                    <a:pt x="60" y="119"/>
                  </a:lnTo>
                  <a:lnTo>
                    <a:pt x="64" y="119"/>
                  </a:lnTo>
                  <a:lnTo>
                    <a:pt x="66" y="119"/>
                  </a:lnTo>
                  <a:lnTo>
                    <a:pt x="69" y="119"/>
                  </a:lnTo>
                  <a:lnTo>
                    <a:pt x="73" y="118"/>
                  </a:lnTo>
                  <a:lnTo>
                    <a:pt x="76" y="118"/>
                  </a:lnTo>
                  <a:lnTo>
                    <a:pt x="78" y="117"/>
                  </a:lnTo>
                  <a:lnTo>
                    <a:pt x="81" y="117"/>
                  </a:lnTo>
                  <a:lnTo>
                    <a:pt x="84" y="115"/>
                  </a:lnTo>
                  <a:lnTo>
                    <a:pt x="86" y="114"/>
                  </a:lnTo>
                  <a:lnTo>
                    <a:pt x="89" y="113"/>
                  </a:lnTo>
                  <a:lnTo>
                    <a:pt x="92" y="111"/>
                  </a:lnTo>
                  <a:lnTo>
                    <a:pt x="94" y="110"/>
                  </a:lnTo>
                  <a:lnTo>
                    <a:pt x="97" y="108"/>
                  </a:lnTo>
                  <a:lnTo>
                    <a:pt x="98" y="106"/>
                  </a:lnTo>
                  <a:lnTo>
                    <a:pt x="101" y="105"/>
                  </a:lnTo>
                  <a:lnTo>
                    <a:pt x="102" y="102"/>
                  </a:lnTo>
                  <a:lnTo>
                    <a:pt x="105" y="100"/>
                  </a:lnTo>
                  <a:lnTo>
                    <a:pt x="106" y="98"/>
                  </a:lnTo>
                  <a:lnTo>
                    <a:pt x="109" y="96"/>
                  </a:lnTo>
                  <a:lnTo>
                    <a:pt x="110" y="93"/>
                  </a:lnTo>
                  <a:lnTo>
                    <a:pt x="112" y="90"/>
                  </a:lnTo>
                  <a:lnTo>
                    <a:pt x="113" y="89"/>
                  </a:lnTo>
                  <a:lnTo>
                    <a:pt x="114" y="86"/>
                  </a:lnTo>
                  <a:lnTo>
                    <a:pt x="116" y="84"/>
                  </a:lnTo>
                  <a:lnTo>
                    <a:pt x="117" y="81"/>
                  </a:lnTo>
                  <a:lnTo>
                    <a:pt x="118" y="77"/>
                  </a:lnTo>
                  <a:lnTo>
                    <a:pt x="118" y="74"/>
                  </a:lnTo>
                  <a:lnTo>
                    <a:pt x="120" y="72"/>
                  </a:lnTo>
                  <a:lnTo>
                    <a:pt x="120" y="69"/>
                  </a:lnTo>
                  <a:lnTo>
                    <a:pt x="121" y="66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7"/>
                  </a:lnTo>
                  <a:lnTo>
                    <a:pt x="121" y="53"/>
                  </a:lnTo>
                  <a:lnTo>
                    <a:pt x="120" y="50"/>
                  </a:lnTo>
                  <a:lnTo>
                    <a:pt x="120" y="48"/>
                  </a:lnTo>
                  <a:lnTo>
                    <a:pt x="118" y="45"/>
                  </a:lnTo>
                  <a:lnTo>
                    <a:pt x="118" y="41"/>
                  </a:lnTo>
                  <a:lnTo>
                    <a:pt x="117" y="38"/>
                  </a:lnTo>
                  <a:lnTo>
                    <a:pt x="116" y="36"/>
                  </a:lnTo>
                  <a:lnTo>
                    <a:pt x="114" y="33"/>
                  </a:lnTo>
                  <a:lnTo>
                    <a:pt x="113" y="30"/>
                  </a:lnTo>
                  <a:lnTo>
                    <a:pt x="112" y="28"/>
                  </a:lnTo>
                  <a:lnTo>
                    <a:pt x="110" y="26"/>
                  </a:lnTo>
                  <a:lnTo>
                    <a:pt x="109" y="24"/>
                  </a:lnTo>
                  <a:lnTo>
                    <a:pt x="106" y="21"/>
                  </a:lnTo>
                  <a:lnTo>
                    <a:pt x="105" y="19"/>
                  </a:lnTo>
                  <a:lnTo>
                    <a:pt x="102" y="17"/>
                  </a:lnTo>
                  <a:lnTo>
                    <a:pt x="101" y="15"/>
                  </a:lnTo>
                  <a:lnTo>
                    <a:pt x="98" y="13"/>
                  </a:lnTo>
                  <a:lnTo>
                    <a:pt x="97" y="12"/>
                  </a:lnTo>
                  <a:lnTo>
                    <a:pt x="94" y="9"/>
                  </a:lnTo>
                  <a:lnTo>
                    <a:pt x="92" y="8"/>
                  </a:lnTo>
                  <a:lnTo>
                    <a:pt x="89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1" y="3"/>
                  </a:lnTo>
                  <a:lnTo>
                    <a:pt x="78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16" name="Freeform 152"/>
            <p:cNvSpPr>
              <a:spLocks/>
            </p:cNvSpPr>
            <p:nvPr/>
          </p:nvSpPr>
          <p:spPr bwMode="auto">
            <a:xfrm>
              <a:off x="4511" y="948"/>
              <a:ext cx="60" cy="6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 h 120"/>
                <a:gd name="T4" fmla="*/ 0 w 121"/>
                <a:gd name="T5" fmla="*/ 1 h 120"/>
                <a:gd name="T6" fmla="*/ 0 w 121"/>
                <a:gd name="T7" fmla="*/ 1 h 120"/>
                <a:gd name="T8" fmla="*/ 0 w 121"/>
                <a:gd name="T9" fmla="*/ 1 h 120"/>
                <a:gd name="T10" fmla="*/ 0 w 121"/>
                <a:gd name="T11" fmla="*/ 1 h 120"/>
                <a:gd name="T12" fmla="*/ 0 w 121"/>
                <a:gd name="T13" fmla="*/ 1 h 120"/>
                <a:gd name="T14" fmla="*/ 0 w 121"/>
                <a:gd name="T15" fmla="*/ 1 h 120"/>
                <a:gd name="T16" fmla="*/ 0 w 121"/>
                <a:gd name="T17" fmla="*/ 1 h 120"/>
                <a:gd name="T18" fmla="*/ 0 w 121"/>
                <a:gd name="T19" fmla="*/ 1 h 120"/>
                <a:gd name="T20" fmla="*/ 0 w 121"/>
                <a:gd name="T21" fmla="*/ 1 h 120"/>
                <a:gd name="T22" fmla="*/ 0 w 121"/>
                <a:gd name="T23" fmla="*/ 2 h 120"/>
                <a:gd name="T24" fmla="*/ 0 w 121"/>
                <a:gd name="T25" fmla="*/ 2 h 120"/>
                <a:gd name="T26" fmla="*/ 0 w 121"/>
                <a:gd name="T27" fmla="*/ 2 h 120"/>
                <a:gd name="T28" fmla="*/ 0 w 121"/>
                <a:gd name="T29" fmla="*/ 2 h 120"/>
                <a:gd name="T30" fmla="*/ 0 w 121"/>
                <a:gd name="T31" fmla="*/ 2 h 120"/>
                <a:gd name="T32" fmla="*/ 0 w 121"/>
                <a:gd name="T33" fmla="*/ 2 h 120"/>
                <a:gd name="T34" fmla="*/ 0 w 121"/>
                <a:gd name="T35" fmla="*/ 2 h 120"/>
                <a:gd name="T36" fmla="*/ 0 w 121"/>
                <a:gd name="T37" fmla="*/ 2 h 120"/>
                <a:gd name="T38" fmla="*/ 0 w 121"/>
                <a:gd name="T39" fmla="*/ 2 h 120"/>
                <a:gd name="T40" fmla="*/ 0 w 121"/>
                <a:gd name="T41" fmla="*/ 2 h 120"/>
                <a:gd name="T42" fmla="*/ 0 w 121"/>
                <a:gd name="T43" fmla="*/ 2 h 120"/>
                <a:gd name="T44" fmla="*/ 1 w 121"/>
                <a:gd name="T45" fmla="*/ 2 h 120"/>
                <a:gd name="T46" fmla="*/ 1 w 121"/>
                <a:gd name="T47" fmla="*/ 2 h 120"/>
                <a:gd name="T48" fmla="*/ 1 w 121"/>
                <a:gd name="T49" fmla="*/ 2 h 120"/>
                <a:gd name="T50" fmla="*/ 1 w 121"/>
                <a:gd name="T51" fmla="*/ 2 h 120"/>
                <a:gd name="T52" fmla="*/ 1 w 121"/>
                <a:gd name="T53" fmla="*/ 2 h 120"/>
                <a:gd name="T54" fmla="*/ 1 w 121"/>
                <a:gd name="T55" fmla="*/ 2 h 120"/>
                <a:gd name="T56" fmla="*/ 1 w 121"/>
                <a:gd name="T57" fmla="*/ 2 h 120"/>
                <a:gd name="T58" fmla="*/ 1 w 121"/>
                <a:gd name="T59" fmla="*/ 2 h 120"/>
                <a:gd name="T60" fmla="*/ 1 w 121"/>
                <a:gd name="T61" fmla="*/ 2 h 120"/>
                <a:gd name="T62" fmla="*/ 1 w 121"/>
                <a:gd name="T63" fmla="*/ 2 h 120"/>
                <a:gd name="T64" fmla="*/ 1 w 121"/>
                <a:gd name="T65" fmla="*/ 1 h 120"/>
                <a:gd name="T66" fmla="*/ 1 w 121"/>
                <a:gd name="T67" fmla="*/ 1 h 120"/>
                <a:gd name="T68" fmla="*/ 1 w 121"/>
                <a:gd name="T69" fmla="*/ 1 h 120"/>
                <a:gd name="T70" fmla="*/ 1 w 121"/>
                <a:gd name="T71" fmla="*/ 1 h 120"/>
                <a:gd name="T72" fmla="*/ 1 w 121"/>
                <a:gd name="T73" fmla="*/ 1 h 120"/>
                <a:gd name="T74" fmla="*/ 1 w 121"/>
                <a:gd name="T75" fmla="*/ 1 h 120"/>
                <a:gd name="T76" fmla="*/ 1 w 121"/>
                <a:gd name="T77" fmla="*/ 1 h 120"/>
                <a:gd name="T78" fmla="*/ 1 w 121"/>
                <a:gd name="T79" fmla="*/ 1 h 120"/>
                <a:gd name="T80" fmla="*/ 1 w 121"/>
                <a:gd name="T81" fmla="*/ 1 h 120"/>
                <a:gd name="T82" fmla="*/ 1 w 121"/>
                <a:gd name="T83" fmla="*/ 1 h 120"/>
                <a:gd name="T84" fmla="*/ 1 w 121"/>
                <a:gd name="T85" fmla="*/ 0 h 120"/>
                <a:gd name="T86" fmla="*/ 0 w 121"/>
                <a:gd name="T87" fmla="*/ 0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1"/>
                <a:gd name="T133" fmla="*/ 0 h 120"/>
                <a:gd name="T134" fmla="*/ 121 w 121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1" h="120">
                  <a:moveTo>
                    <a:pt x="60" y="0"/>
                  </a:moveTo>
                  <a:lnTo>
                    <a:pt x="57" y="0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37" y="4"/>
                  </a:lnTo>
                  <a:lnTo>
                    <a:pt x="35" y="5"/>
                  </a:lnTo>
                  <a:lnTo>
                    <a:pt x="32" y="7"/>
                  </a:lnTo>
                  <a:lnTo>
                    <a:pt x="29" y="8"/>
                  </a:lnTo>
                  <a:lnTo>
                    <a:pt x="27" y="9"/>
                  </a:lnTo>
                  <a:lnTo>
                    <a:pt x="24" y="12"/>
                  </a:lnTo>
                  <a:lnTo>
                    <a:pt x="23" y="13"/>
                  </a:lnTo>
                  <a:lnTo>
                    <a:pt x="20" y="15"/>
                  </a:lnTo>
                  <a:lnTo>
                    <a:pt x="17" y="17"/>
                  </a:lnTo>
                  <a:lnTo>
                    <a:pt x="16" y="19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11" y="27"/>
                  </a:lnTo>
                  <a:lnTo>
                    <a:pt x="9" y="28"/>
                  </a:lnTo>
                  <a:lnTo>
                    <a:pt x="7" y="31"/>
                  </a:lnTo>
                  <a:lnTo>
                    <a:pt x="5" y="33"/>
                  </a:lnTo>
                  <a:lnTo>
                    <a:pt x="5" y="36"/>
                  </a:lnTo>
                  <a:lnTo>
                    <a:pt x="4" y="39"/>
                  </a:lnTo>
                  <a:lnTo>
                    <a:pt x="3" y="41"/>
                  </a:lnTo>
                  <a:lnTo>
                    <a:pt x="1" y="45"/>
                  </a:lnTo>
                  <a:lnTo>
                    <a:pt x="1" y="48"/>
                  </a:lnTo>
                  <a:lnTo>
                    <a:pt x="1" y="50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1" y="72"/>
                  </a:lnTo>
                  <a:lnTo>
                    <a:pt x="1" y="74"/>
                  </a:lnTo>
                  <a:lnTo>
                    <a:pt x="3" y="77"/>
                  </a:lnTo>
                  <a:lnTo>
                    <a:pt x="4" y="81"/>
                  </a:lnTo>
                  <a:lnTo>
                    <a:pt x="5" y="84"/>
                  </a:lnTo>
                  <a:lnTo>
                    <a:pt x="5" y="86"/>
                  </a:lnTo>
                  <a:lnTo>
                    <a:pt x="7" y="89"/>
                  </a:lnTo>
                  <a:lnTo>
                    <a:pt x="9" y="90"/>
                  </a:lnTo>
                  <a:lnTo>
                    <a:pt x="11" y="93"/>
                  </a:lnTo>
                  <a:lnTo>
                    <a:pt x="12" y="96"/>
                  </a:lnTo>
                  <a:lnTo>
                    <a:pt x="13" y="98"/>
                  </a:lnTo>
                  <a:lnTo>
                    <a:pt x="16" y="100"/>
                  </a:lnTo>
                  <a:lnTo>
                    <a:pt x="17" y="102"/>
                  </a:lnTo>
                  <a:lnTo>
                    <a:pt x="20" y="105"/>
                  </a:lnTo>
                  <a:lnTo>
                    <a:pt x="23" y="106"/>
                  </a:lnTo>
                  <a:lnTo>
                    <a:pt x="24" y="108"/>
                  </a:lnTo>
                  <a:lnTo>
                    <a:pt x="27" y="110"/>
                  </a:lnTo>
                  <a:lnTo>
                    <a:pt x="29" y="112"/>
                  </a:lnTo>
                  <a:lnTo>
                    <a:pt x="32" y="113"/>
                  </a:lnTo>
                  <a:lnTo>
                    <a:pt x="35" y="114"/>
                  </a:lnTo>
                  <a:lnTo>
                    <a:pt x="37" y="116"/>
                  </a:lnTo>
                  <a:lnTo>
                    <a:pt x="40" y="117"/>
                  </a:lnTo>
                  <a:lnTo>
                    <a:pt x="43" y="117"/>
                  </a:lnTo>
                  <a:lnTo>
                    <a:pt x="45" y="118"/>
                  </a:lnTo>
                  <a:lnTo>
                    <a:pt x="48" y="118"/>
                  </a:lnTo>
                  <a:lnTo>
                    <a:pt x="51" y="120"/>
                  </a:lnTo>
                  <a:lnTo>
                    <a:pt x="55" y="120"/>
                  </a:lnTo>
                  <a:lnTo>
                    <a:pt x="57" y="120"/>
                  </a:lnTo>
                  <a:lnTo>
                    <a:pt x="60" y="120"/>
                  </a:lnTo>
                  <a:lnTo>
                    <a:pt x="64" y="120"/>
                  </a:lnTo>
                  <a:lnTo>
                    <a:pt x="66" y="120"/>
                  </a:lnTo>
                  <a:lnTo>
                    <a:pt x="69" y="120"/>
                  </a:lnTo>
                  <a:lnTo>
                    <a:pt x="73" y="118"/>
                  </a:lnTo>
                  <a:lnTo>
                    <a:pt x="76" y="118"/>
                  </a:lnTo>
                  <a:lnTo>
                    <a:pt x="78" y="117"/>
                  </a:lnTo>
                  <a:lnTo>
                    <a:pt x="81" y="117"/>
                  </a:lnTo>
                  <a:lnTo>
                    <a:pt x="84" y="116"/>
                  </a:lnTo>
                  <a:lnTo>
                    <a:pt x="86" y="114"/>
                  </a:lnTo>
                  <a:lnTo>
                    <a:pt x="89" y="113"/>
                  </a:lnTo>
                  <a:lnTo>
                    <a:pt x="92" y="112"/>
                  </a:lnTo>
                  <a:lnTo>
                    <a:pt x="94" y="110"/>
                  </a:lnTo>
                  <a:lnTo>
                    <a:pt x="97" y="108"/>
                  </a:lnTo>
                  <a:lnTo>
                    <a:pt x="98" y="106"/>
                  </a:lnTo>
                  <a:lnTo>
                    <a:pt x="101" y="105"/>
                  </a:lnTo>
                  <a:lnTo>
                    <a:pt x="102" y="102"/>
                  </a:lnTo>
                  <a:lnTo>
                    <a:pt x="105" y="100"/>
                  </a:lnTo>
                  <a:lnTo>
                    <a:pt x="106" y="98"/>
                  </a:lnTo>
                  <a:lnTo>
                    <a:pt x="109" y="96"/>
                  </a:lnTo>
                  <a:lnTo>
                    <a:pt x="110" y="93"/>
                  </a:lnTo>
                  <a:lnTo>
                    <a:pt x="112" y="90"/>
                  </a:lnTo>
                  <a:lnTo>
                    <a:pt x="113" y="89"/>
                  </a:lnTo>
                  <a:lnTo>
                    <a:pt x="114" y="86"/>
                  </a:lnTo>
                  <a:lnTo>
                    <a:pt x="116" y="84"/>
                  </a:lnTo>
                  <a:lnTo>
                    <a:pt x="117" y="81"/>
                  </a:lnTo>
                  <a:lnTo>
                    <a:pt x="118" y="77"/>
                  </a:lnTo>
                  <a:lnTo>
                    <a:pt x="118" y="74"/>
                  </a:lnTo>
                  <a:lnTo>
                    <a:pt x="120" y="72"/>
                  </a:lnTo>
                  <a:lnTo>
                    <a:pt x="120" y="69"/>
                  </a:lnTo>
                  <a:lnTo>
                    <a:pt x="121" y="66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7"/>
                  </a:lnTo>
                  <a:lnTo>
                    <a:pt x="121" y="53"/>
                  </a:lnTo>
                  <a:lnTo>
                    <a:pt x="120" y="50"/>
                  </a:lnTo>
                  <a:lnTo>
                    <a:pt x="120" y="48"/>
                  </a:lnTo>
                  <a:lnTo>
                    <a:pt x="118" y="45"/>
                  </a:lnTo>
                  <a:lnTo>
                    <a:pt x="118" y="41"/>
                  </a:lnTo>
                  <a:lnTo>
                    <a:pt x="117" y="39"/>
                  </a:lnTo>
                  <a:lnTo>
                    <a:pt x="116" y="36"/>
                  </a:lnTo>
                  <a:lnTo>
                    <a:pt x="114" y="33"/>
                  </a:lnTo>
                  <a:lnTo>
                    <a:pt x="113" y="31"/>
                  </a:lnTo>
                  <a:lnTo>
                    <a:pt x="112" y="28"/>
                  </a:lnTo>
                  <a:lnTo>
                    <a:pt x="110" y="27"/>
                  </a:lnTo>
                  <a:lnTo>
                    <a:pt x="109" y="24"/>
                  </a:lnTo>
                  <a:lnTo>
                    <a:pt x="106" y="21"/>
                  </a:lnTo>
                  <a:lnTo>
                    <a:pt x="105" y="19"/>
                  </a:lnTo>
                  <a:lnTo>
                    <a:pt x="102" y="17"/>
                  </a:lnTo>
                  <a:lnTo>
                    <a:pt x="101" y="15"/>
                  </a:lnTo>
                  <a:lnTo>
                    <a:pt x="98" y="13"/>
                  </a:lnTo>
                  <a:lnTo>
                    <a:pt x="97" y="12"/>
                  </a:lnTo>
                  <a:lnTo>
                    <a:pt x="94" y="9"/>
                  </a:lnTo>
                  <a:lnTo>
                    <a:pt x="92" y="8"/>
                  </a:lnTo>
                  <a:lnTo>
                    <a:pt x="89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1" y="3"/>
                  </a:lnTo>
                  <a:lnTo>
                    <a:pt x="78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17" name="Freeform 153"/>
            <p:cNvSpPr>
              <a:spLocks/>
            </p:cNvSpPr>
            <p:nvPr/>
          </p:nvSpPr>
          <p:spPr bwMode="auto">
            <a:xfrm>
              <a:off x="2693" y="976"/>
              <a:ext cx="372" cy="186"/>
            </a:xfrm>
            <a:custGeom>
              <a:avLst/>
              <a:gdLst>
                <a:gd name="T0" fmla="*/ 3 w 744"/>
                <a:gd name="T1" fmla="*/ 0 h 372"/>
                <a:gd name="T2" fmla="*/ 0 w 744"/>
                <a:gd name="T3" fmla="*/ 3 h 372"/>
                <a:gd name="T4" fmla="*/ 3 w 744"/>
                <a:gd name="T5" fmla="*/ 6 h 372"/>
                <a:gd name="T6" fmla="*/ 3 w 744"/>
                <a:gd name="T7" fmla="*/ 5 h 372"/>
                <a:gd name="T8" fmla="*/ 9 w 744"/>
                <a:gd name="T9" fmla="*/ 5 h 372"/>
                <a:gd name="T10" fmla="*/ 9 w 744"/>
                <a:gd name="T11" fmla="*/ 6 h 372"/>
                <a:gd name="T12" fmla="*/ 12 w 744"/>
                <a:gd name="T13" fmla="*/ 3 h 372"/>
                <a:gd name="T14" fmla="*/ 9 w 744"/>
                <a:gd name="T15" fmla="*/ 0 h 372"/>
                <a:gd name="T16" fmla="*/ 9 w 744"/>
                <a:gd name="T17" fmla="*/ 1 h 372"/>
                <a:gd name="T18" fmla="*/ 3 w 744"/>
                <a:gd name="T19" fmla="*/ 1 h 372"/>
                <a:gd name="T20" fmla="*/ 3 w 744"/>
                <a:gd name="T21" fmla="*/ 0 h 3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4"/>
                <a:gd name="T34" fmla="*/ 0 h 372"/>
                <a:gd name="T35" fmla="*/ 744 w 744"/>
                <a:gd name="T36" fmla="*/ 372 h 3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4" h="372">
                  <a:moveTo>
                    <a:pt x="186" y="0"/>
                  </a:moveTo>
                  <a:lnTo>
                    <a:pt x="0" y="186"/>
                  </a:lnTo>
                  <a:lnTo>
                    <a:pt x="186" y="372"/>
                  </a:lnTo>
                  <a:lnTo>
                    <a:pt x="186" y="265"/>
                  </a:lnTo>
                  <a:lnTo>
                    <a:pt x="558" y="265"/>
                  </a:lnTo>
                  <a:lnTo>
                    <a:pt x="558" y="372"/>
                  </a:lnTo>
                  <a:lnTo>
                    <a:pt x="744" y="186"/>
                  </a:lnTo>
                  <a:lnTo>
                    <a:pt x="558" y="0"/>
                  </a:lnTo>
                  <a:lnTo>
                    <a:pt x="558" y="79"/>
                  </a:lnTo>
                  <a:lnTo>
                    <a:pt x="186" y="79"/>
                  </a:lnTo>
                  <a:lnTo>
                    <a:pt x="186" y="0"/>
                  </a:lnTo>
                  <a:close/>
                </a:path>
              </a:pathLst>
            </a:custGeom>
            <a:noFill/>
            <a:ln w="20638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18" name="Freeform 154"/>
            <p:cNvSpPr>
              <a:spLocks/>
            </p:cNvSpPr>
            <p:nvPr/>
          </p:nvSpPr>
          <p:spPr bwMode="auto">
            <a:xfrm>
              <a:off x="1551" y="1348"/>
              <a:ext cx="199" cy="1"/>
            </a:xfrm>
            <a:custGeom>
              <a:avLst/>
              <a:gdLst>
                <a:gd name="T0" fmla="*/ 6 w 399"/>
                <a:gd name="T1" fmla="*/ 0 h 1"/>
                <a:gd name="T2" fmla="*/ 0 w 399"/>
                <a:gd name="T3" fmla="*/ 0 h 1"/>
                <a:gd name="T4" fmla="*/ 6 w 399"/>
                <a:gd name="T5" fmla="*/ 0 h 1"/>
                <a:gd name="T6" fmla="*/ 0 60000 65536"/>
                <a:gd name="T7" fmla="*/ 0 60000 65536"/>
                <a:gd name="T8" fmla="*/ 0 60000 65536"/>
                <a:gd name="T9" fmla="*/ 0 w 399"/>
                <a:gd name="T10" fmla="*/ 0 h 1"/>
                <a:gd name="T11" fmla="*/ 399 w 39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" h="1">
                  <a:moveTo>
                    <a:pt x="399" y="0"/>
                  </a:moveTo>
                  <a:lnTo>
                    <a:pt x="0" y="0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19" name="Line 155"/>
            <p:cNvSpPr>
              <a:spLocks noChangeShapeType="1"/>
            </p:cNvSpPr>
            <p:nvPr/>
          </p:nvSpPr>
          <p:spPr bwMode="auto">
            <a:xfrm flipH="1">
              <a:off x="1551" y="1348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20" name="Freeform 156"/>
            <p:cNvSpPr>
              <a:spLocks/>
            </p:cNvSpPr>
            <p:nvPr/>
          </p:nvSpPr>
          <p:spPr bwMode="auto">
            <a:xfrm>
              <a:off x="993" y="1441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21" name="Line 157"/>
            <p:cNvSpPr>
              <a:spLocks noChangeShapeType="1"/>
            </p:cNvSpPr>
            <p:nvPr/>
          </p:nvSpPr>
          <p:spPr bwMode="auto">
            <a:xfrm flipH="1">
              <a:off x="993" y="1441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22" name="Freeform 158"/>
            <p:cNvSpPr>
              <a:spLocks/>
            </p:cNvSpPr>
            <p:nvPr/>
          </p:nvSpPr>
          <p:spPr bwMode="auto">
            <a:xfrm>
              <a:off x="993" y="1255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23" name="Line 159"/>
            <p:cNvSpPr>
              <a:spLocks noChangeShapeType="1"/>
            </p:cNvSpPr>
            <p:nvPr/>
          </p:nvSpPr>
          <p:spPr bwMode="auto">
            <a:xfrm flipH="1">
              <a:off x="993" y="1255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24" name="Freeform 160"/>
            <p:cNvSpPr>
              <a:spLocks/>
            </p:cNvSpPr>
            <p:nvPr/>
          </p:nvSpPr>
          <p:spPr bwMode="auto">
            <a:xfrm>
              <a:off x="993" y="1348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25" name="Line 161"/>
            <p:cNvSpPr>
              <a:spLocks noChangeShapeType="1"/>
            </p:cNvSpPr>
            <p:nvPr/>
          </p:nvSpPr>
          <p:spPr bwMode="auto">
            <a:xfrm flipH="1">
              <a:off x="993" y="1348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26" name="Line 162"/>
            <p:cNvSpPr>
              <a:spLocks noChangeShapeType="1"/>
            </p:cNvSpPr>
            <p:nvPr/>
          </p:nvSpPr>
          <p:spPr bwMode="auto">
            <a:xfrm flipV="1">
              <a:off x="1750" y="790"/>
              <a:ext cx="1" cy="1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27" name="Line 163"/>
            <p:cNvSpPr>
              <a:spLocks noChangeShapeType="1"/>
            </p:cNvSpPr>
            <p:nvPr/>
          </p:nvSpPr>
          <p:spPr bwMode="auto">
            <a:xfrm flipV="1">
              <a:off x="1750" y="1162"/>
              <a:ext cx="1" cy="1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28" name="Line 164"/>
            <p:cNvSpPr>
              <a:spLocks noChangeShapeType="1"/>
            </p:cNvSpPr>
            <p:nvPr/>
          </p:nvSpPr>
          <p:spPr bwMode="auto">
            <a:xfrm flipH="1">
              <a:off x="4181" y="1348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29" name="Freeform 165"/>
            <p:cNvSpPr>
              <a:spLocks/>
            </p:cNvSpPr>
            <p:nvPr/>
          </p:nvSpPr>
          <p:spPr bwMode="auto">
            <a:xfrm>
              <a:off x="3636" y="1441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30" name="Line 166"/>
            <p:cNvSpPr>
              <a:spLocks noChangeShapeType="1"/>
            </p:cNvSpPr>
            <p:nvPr/>
          </p:nvSpPr>
          <p:spPr bwMode="auto">
            <a:xfrm flipH="1">
              <a:off x="3636" y="1441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31" name="Freeform 167"/>
            <p:cNvSpPr>
              <a:spLocks/>
            </p:cNvSpPr>
            <p:nvPr/>
          </p:nvSpPr>
          <p:spPr bwMode="auto">
            <a:xfrm>
              <a:off x="3636" y="1255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32" name="Line 168"/>
            <p:cNvSpPr>
              <a:spLocks noChangeShapeType="1"/>
            </p:cNvSpPr>
            <p:nvPr/>
          </p:nvSpPr>
          <p:spPr bwMode="auto">
            <a:xfrm flipH="1">
              <a:off x="3636" y="1255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33" name="Freeform 169"/>
            <p:cNvSpPr>
              <a:spLocks/>
            </p:cNvSpPr>
            <p:nvPr/>
          </p:nvSpPr>
          <p:spPr bwMode="auto">
            <a:xfrm>
              <a:off x="4179" y="1320"/>
              <a:ext cx="60" cy="60"/>
            </a:xfrm>
            <a:custGeom>
              <a:avLst/>
              <a:gdLst>
                <a:gd name="T0" fmla="*/ 0 w 121"/>
                <a:gd name="T1" fmla="*/ 0 h 119"/>
                <a:gd name="T2" fmla="*/ 0 w 121"/>
                <a:gd name="T3" fmla="*/ 1 h 119"/>
                <a:gd name="T4" fmla="*/ 0 w 121"/>
                <a:gd name="T5" fmla="*/ 1 h 119"/>
                <a:gd name="T6" fmla="*/ 0 w 121"/>
                <a:gd name="T7" fmla="*/ 1 h 119"/>
                <a:gd name="T8" fmla="*/ 0 w 121"/>
                <a:gd name="T9" fmla="*/ 1 h 119"/>
                <a:gd name="T10" fmla="*/ 0 w 121"/>
                <a:gd name="T11" fmla="*/ 1 h 119"/>
                <a:gd name="T12" fmla="*/ 0 w 121"/>
                <a:gd name="T13" fmla="*/ 1 h 119"/>
                <a:gd name="T14" fmla="*/ 0 w 121"/>
                <a:gd name="T15" fmla="*/ 1 h 119"/>
                <a:gd name="T16" fmla="*/ 0 w 121"/>
                <a:gd name="T17" fmla="*/ 1 h 119"/>
                <a:gd name="T18" fmla="*/ 0 w 121"/>
                <a:gd name="T19" fmla="*/ 1 h 119"/>
                <a:gd name="T20" fmla="*/ 0 w 121"/>
                <a:gd name="T21" fmla="*/ 1 h 119"/>
                <a:gd name="T22" fmla="*/ 0 w 121"/>
                <a:gd name="T23" fmla="*/ 2 h 119"/>
                <a:gd name="T24" fmla="*/ 0 w 121"/>
                <a:gd name="T25" fmla="*/ 2 h 119"/>
                <a:gd name="T26" fmla="*/ 0 w 121"/>
                <a:gd name="T27" fmla="*/ 2 h 119"/>
                <a:gd name="T28" fmla="*/ 0 w 121"/>
                <a:gd name="T29" fmla="*/ 2 h 119"/>
                <a:gd name="T30" fmla="*/ 0 w 121"/>
                <a:gd name="T31" fmla="*/ 2 h 119"/>
                <a:gd name="T32" fmla="*/ 0 w 121"/>
                <a:gd name="T33" fmla="*/ 2 h 119"/>
                <a:gd name="T34" fmla="*/ 0 w 121"/>
                <a:gd name="T35" fmla="*/ 2 h 119"/>
                <a:gd name="T36" fmla="*/ 0 w 121"/>
                <a:gd name="T37" fmla="*/ 2 h 119"/>
                <a:gd name="T38" fmla="*/ 0 w 121"/>
                <a:gd name="T39" fmla="*/ 2 h 119"/>
                <a:gd name="T40" fmla="*/ 0 w 121"/>
                <a:gd name="T41" fmla="*/ 2 h 119"/>
                <a:gd name="T42" fmla="*/ 0 w 121"/>
                <a:gd name="T43" fmla="*/ 2 h 119"/>
                <a:gd name="T44" fmla="*/ 1 w 121"/>
                <a:gd name="T45" fmla="*/ 2 h 119"/>
                <a:gd name="T46" fmla="*/ 1 w 121"/>
                <a:gd name="T47" fmla="*/ 2 h 119"/>
                <a:gd name="T48" fmla="*/ 1 w 121"/>
                <a:gd name="T49" fmla="*/ 2 h 119"/>
                <a:gd name="T50" fmla="*/ 1 w 121"/>
                <a:gd name="T51" fmla="*/ 2 h 119"/>
                <a:gd name="T52" fmla="*/ 1 w 121"/>
                <a:gd name="T53" fmla="*/ 2 h 119"/>
                <a:gd name="T54" fmla="*/ 1 w 121"/>
                <a:gd name="T55" fmla="*/ 2 h 119"/>
                <a:gd name="T56" fmla="*/ 1 w 121"/>
                <a:gd name="T57" fmla="*/ 2 h 119"/>
                <a:gd name="T58" fmla="*/ 1 w 121"/>
                <a:gd name="T59" fmla="*/ 2 h 119"/>
                <a:gd name="T60" fmla="*/ 1 w 121"/>
                <a:gd name="T61" fmla="*/ 2 h 119"/>
                <a:gd name="T62" fmla="*/ 1 w 121"/>
                <a:gd name="T63" fmla="*/ 2 h 119"/>
                <a:gd name="T64" fmla="*/ 1 w 121"/>
                <a:gd name="T65" fmla="*/ 1 h 119"/>
                <a:gd name="T66" fmla="*/ 1 w 121"/>
                <a:gd name="T67" fmla="*/ 1 h 119"/>
                <a:gd name="T68" fmla="*/ 1 w 121"/>
                <a:gd name="T69" fmla="*/ 1 h 119"/>
                <a:gd name="T70" fmla="*/ 1 w 121"/>
                <a:gd name="T71" fmla="*/ 1 h 119"/>
                <a:gd name="T72" fmla="*/ 1 w 121"/>
                <a:gd name="T73" fmla="*/ 1 h 119"/>
                <a:gd name="T74" fmla="*/ 1 w 121"/>
                <a:gd name="T75" fmla="*/ 1 h 119"/>
                <a:gd name="T76" fmla="*/ 1 w 121"/>
                <a:gd name="T77" fmla="*/ 1 h 119"/>
                <a:gd name="T78" fmla="*/ 1 w 121"/>
                <a:gd name="T79" fmla="*/ 1 h 119"/>
                <a:gd name="T80" fmla="*/ 1 w 121"/>
                <a:gd name="T81" fmla="*/ 1 h 119"/>
                <a:gd name="T82" fmla="*/ 1 w 121"/>
                <a:gd name="T83" fmla="*/ 1 h 119"/>
                <a:gd name="T84" fmla="*/ 1 w 121"/>
                <a:gd name="T85" fmla="*/ 0 h 119"/>
                <a:gd name="T86" fmla="*/ 0 w 121"/>
                <a:gd name="T87" fmla="*/ 0 h 1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1"/>
                <a:gd name="T133" fmla="*/ 0 h 119"/>
                <a:gd name="T134" fmla="*/ 121 w 121"/>
                <a:gd name="T135" fmla="*/ 119 h 11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1" h="119">
                  <a:moveTo>
                    <a:pt x="60" y="0"/>
                  </a:move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37" y="4"/>
                  </a:lnTo>
                  <a:lnTo>
                    <a:pt x="34" y="5"/>
                  </a:lnTo>
                  <a:lnTo>
                    <a:pt x="32" y="6"/>
                  </a:lnTo>
                  <a:lnTo>
                    <a:pt x="29" y="8"/>
                  </a:lnTo>
                  <a:lnTo>
                    <a:pt x="26" y="9"/>
                  </a:lnTo>
                  <a:lnTo>
                    <a:pt x="24" y="12"/>
                  </a:lnTo>
                  <a:lnTo>
                    <a:pt x="22" y="13"/>
                  </a:lnTo>
                  <a:lnTo>
                    <a:pt x="20" y="14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9" y="28"/>
                  </a:lnTo>
                  <a:lnTo>
                    <a:pt x="7" y="30"/>
                  </a:lnTo>
                  <a:lnTo>
                    <a:pt x="5" y="33"/>
                  </a:lnTo>
                  <a:lnTo>
                    <a:pt x="5" y="36"/>
                  </a:lnTo>
                  <a:lnTo>
                    <a:pt x="4" y="38"/>
                  </a:lnTo>
                  <a:lnTo>
                    <a:pt x="3" y="41"/>
                  </a:lnTo>
                  <a:lnTo>
                    <a:pt x="1" y="45"/>
                  </a:lnTo>
                  <a:lnTo>
                    <a:pt x="1" y="48"/>
                  </a:lnTo>
                  <a:lnTo>
                    <a:pt x="1" y="50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1" y="72"/>
                  </a:lnTo>
                  <a:lnTo>
                    <a:pt x="1" y="74"/>
                  </a:lnTo>
                  <a:lnTo>
                    <a:pt x="3" y="77"/>
                  </a:lnTo>
                  <a:lnTo>
                    <a:pt x="4" y="81"/>
                  </a:lnTo>
                  <a:lnTo>
                    <a:pt x="5" y="84"/>
                  </a:lnTo>
                  <a:lnTo>
                    <a:pt x="5" y="86"/>
                  </a:lnTo>
                  <a:lnTo>
                    <a:pt x="7" y="89"/>
                  </a:lnTo>
                  <a:lnTo>
                    <a:pt x="9" y="90"/>
                  </a:lnTo>
                  <a:lnTo>
                    <a:pt x="10" y="93"/>
                  </a:lnTo>
                  <a:lnTo>
                    <a:pt x="12" y="95"/>
                  </a:lnTo>
                  <a:lnTo>
                    <a:pt x="13" y="98"/>
                  </a:lnTo>
                  <a:lnTo>
                    <a:pt x="16" y="99"/>
                  </a:lnTo>
                  <a:lnTo>
                    <a:pt x="17" y="102"/>
                  </a:lnTo>
                  <a:lnTo>
                    <a:pt x="20" y="105"/>
                  </a:lnTo>
                  <a:lnTo>
                    <a:pt x="22" y="106"/>
                  </a:lnTo>
                  <a:lnTo>
                    <a:pt x="24" y="107"/>
                  </a:lnTo>
                  <a:lnTo>
                    <a:pt x="26" y="110"/>
                  </a:lnTo>
                  <a:lnTo>
                    <a:pt x="29" y="111"/>
                  </a:lnTo>
                  <a:lnTo>
                    <a:pt x="32" y="113"/>
                  </a:lnTo>
                  <a:lnTo>
                    <a:pt x="34" y="114"/>
                  </a:lnTo>
                  <a:lnTo>
                    <a:pt x="37" y="115"/>
                  </a:lnTo>
                  <a:lnTo>
                    <a:pt x="40" y="117"/>
                  </a:lnTo>
                  <a:lnTo>
                    <a:pt x="42" y="117"/>
                  </a:lnTo>
                  <a:lnTo>
                    <a:pt x="45" y="118"/>
                  </a:lnTo>
                  <a:lnTo>
                    <a:pt x="48" y="118"/>
                  </a:lnTo>
                  <a:lnTo>
                    <a:pt x="50" y="119"/>
                  </a:lnTo>
                  <a:lnTo>
                    <a:pt x="54" y="119"/>
                  </a:lnTo>
                  <a:lnTo>
                    <a:pt x="57" y="119"/>
                  </a:lnTo>
                  <a:lnTo>
                    <a:pt x="60" y="119"/>
                  </a:lnTo>
                  <a:lnTo>
                    <a:pt x="64" y="119"/>
                  </a:lnTo>
                  <a:lnTo>
                    <a:pt x="66" y="119"/>
                  </a:lnTo>
                  <a:lnTo>
                    <a:pt x="69" y="119"/>
                  </a:lnTo>
                  <a:lnTo>
                    <a:pt x="73" y="118"/>
                  </a:lnTo>
                  <a:lnTo>
                    <a:pt x="76" y="118"/>
                  </a:lnTo>
                  <a:lnTo>
                    <a:pt x="78" y="117"/>
                  </a:lnTo>
                  <a:lnTo>
                    <a:pt x="81" y="117"/>
                  </a:lnTo>
                  <a:lnTo>
                    <a:pt x="84" y="115"/>
                  </a:lnTo>
                  <a:lnTo>
                    <a:pt x="86" y="114"/>
                  </a:lnTo>
                  <a:lnTo>
                    <a:pt x="89" y="113"/>
                  </a:lnTo>
                  <a:lnTo>
                    <a:pt x="92" y="111"/>
                  </a:lnTo>
                  <a:lnTo>
                    <a:pt x="94" y="110"/>
                  </a:lnTo>
                  <a:lnTo>
                    <a:pt x="97" y="107"/>
                  </a:lnTo>
                  <a:lnTo>
                    <a:pt x="98" y="106"/>
                  </a:lnTo>
                  <a:lnTo>
                    <a:pt x="101" y="105"/>
                  </a:lnTo>
                  <a:lnTo>
                    <a:pt x="102" y="102"/>
                  </a:lnTo>
                  <a:lnTo>
                    <a:pt x="105" y="99"/>
                  </a:lnTo>
                  <a:lnTo>
                    <a:pt x="106" y="98"/>
                  </a:lnTo>
                  <a:lnTo>
                    <a:pt x="109" y="95"/>
                  </a:lnTo>
                  <a:lnTo>
                    <a:pt x="110" y="93"/>
                  </a:lnTo>
                  <a:lnTo>
                    <a:pt x="111" y="90"/>
                  </a:lnTo>
                  <a:lnTo>
                    <a:pt x="113" y="89"/>
                  </a:lnTo>
                  <a:lnTo>
                    <a:pt x="114" y="86"/>
                  </a:lnTo>
                  <a:lnTo>
                    <a:pt x="115" y="84"/>
                  </a:lnTo>
                  <a:lnTo>
                    <a:pt x="117" y="81"/>
                  </a:lnTo>
                  <a:lnTo>
                    <a:pt x="118" y="77"/>
                  </a:lnTo>
                  <a:lnTo>
                    <a:pt x="118" y="74"/>
                  </a:lnTo>
                  <a:lnTo>
                    <a:pt x="119" y="72"/>
                  </a:lnTo>
                  <a:lnTo>
                    <a:pt x="119" y="69"/>
                  </a:lnTo>
                  <a:lnTo>
                    <a:pt x="121" y="66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7"/>
                  </a:lnTo>
                  <a:lnTo>
                    <a:pt x="121" y="53"/>
                  </a:lnTo>
                  <a:lnTo>
                    <a:pt x="119" y="50"/>
                  </a:lnTo>
                  <a:lnTo>
                    <a:pt x="119" y="48"/>
                  </a:lnTo>
                  <a:lnTo>
                    <a:pt x="118" y="45"/>
                  </a:lnTo>
                  <a:lnTo>
                    <a:pt x="118" y="41"/>
                  </a:lnTo>
                  <a:lnTo>
                    <a:pt x="117" y="38"/>
                  </a:lnTo>
                  <a:lnTo>
                    <a:pt x="115" y="36"/>
                  </a:lnTo>
                  <a:lnTo>
                    <a:pt x="114" y="33"/>
                  </a:lnTo>
                  <a:lnTo>
                    <a:pt x="113" y="30"/>
                  </a:lnTo>
                  <a:lnTo>
                    <a:pt x="111" y="28"/>
                  </a:lnTo>
                  <a:lnTo>
                    <a:pt x="110" y="26"/>
                  </a:lnTo>
                  <a:lnTo>
                    <a:pt x="109" y="24"/>
                  </a:lnTo>
                  <a:lnTo>
                    <a:pt x="106" y="21"/>
                  </a:lnTo>
                  <a:lnTo>
                    <a:pt x="105" y="18"/>
                  </a:lnTo>
                  <a:lnTo>
                    <a:pt x="102" y="17"/>
                  </a:lnTo>
                  <a:lnTo>
                    <a:pt x="101" y="14"/>
                  </a:lnTo>
                  <a:lnTo>
                    <a:pt x="98" y="13"/>
                  </a:lnTo>
                  <a:lnTo>
                    <a:pt x="97" y="12"/>
                  </a:lnTo>
                  <a:lnTo>
                    <a:pt x="94" y="9"/>
                  </a:lnTo>
                  <a:lnTo>
                    <a:pt x="92" y="8"/>
                  </a:lnTo>
                  <a:lnTo>
                    <a:pt x="89" y="6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1" y="2"/>
                  </a:lnTo>
                  <a:lnTo>
                    <a:pt x="78" y="2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34" name="Freeform 170"/>
            <p:cNvSpPr>
              <a:spLocks/>
            </p:cNvSpPr>
            <p:nvPr/>
          </p:nvSpPr>
          <p:spPr bwMode="auto">
            <a:xfrm>
              <a:off x="3636" y="1348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35" name="Line 171"/>
            <p:cNvSpPr>
              <a:spLocks noChangeShapeType="1"/>
            </p:cNvSpPr>
            <p:nvPr/>
          </p:nvSpPr>
          <p:spPr bwMode="auto">
            <a:xfrm flipH="1">
              <a:off x="3636" y="1348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36" name="Line 172"/>
            <p:cNvSpPr>
              <a:spLocks noChangeShapeType="1"/>
            </p:cNvSpPr>
            <p:nvPr/>
          </p:nvSpPr>
          <p:spPr bwMode="auto">
            <a:xfrm flipV="1">
              <a:off x="4380" y="790"/>
              <a:ext cx="0" cy="1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37" name="Line 173"/>
            <p:cNvSpPr>
              <a:spLocks noChangeShapeType="1"/>
            </p:cNvSpPr>
            <p:nvPr/>
          </p:nvSpPr>
          <p:spPr bwMode="auto">
            <a:xfrm flipV="1">
              <a:off x="4380" y="1162"/>
              <a:ext cx="1" cy="1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38" name="Line 174"/>
            <p:cNvSpPr>
              <a:spLocks noChangeShapeType="1"/>
            </p:cNvSpPr>
            <p:nvPr/>
          </p:nvSpPr>
          <p:spPr bwMode="auto">
            <a:xfrm flipH="1">
              <a:off x="4181" y="2477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39" name="Freeform 175"/>
            <p:cNvSpPr>
              <a:spLocks/>
            </p:cNvSpPr>
            <p:nvPr/>
          </p:nvSpPr>
          <p:spPr bwMode="auto">
            <a:xfrm>
              <a:off x="3636" y="2570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40" name="Line 176"/>
            <p:cNvSpPr>
              <a:spLocks noChangeShapeType="1"/>
            </p:cNvSpPr>
            <p:nvPr/>
          </p:nvSpPr>
          <p:spPr bwMode="auto">
            <a:xfrm flipH="1">
              <a:off x="3636" y="2570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41" name="Freeform 177"/>
            <p:cNvSpPr>
              <a:spLocks/>
            </p:cNvSpPr>
            <p:nvPr/>
          </p:nvSpPr>
          <p:spPr bwMode="auto">
            <a:xfrm>
              <a:off x="3636" y="2384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42" name="Line 178"/>
            <p:cNvSpPr>
              <a:spLocks noChangeShapeType="1"/>
            </p:cNvSpPr>
            <p:nvPr/>
          </p:nvSpPr>
          <p:spPr bwMode="auto">
            <a:xfrm flipH="1">
              <a:off x="3636" y="2384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43" name="Freeform 179"/>
            <p:cNvSpPr>
              <a:spLocks/>
            </p:cNvSpPr>
            <p:nvPr/>
          </p:nvSpPr>
          <p:spPr bwMode="auto">
            <a:xfrm>
              <a:off x="4179" y="2449"/>
              <a:ext cx="60" cy="60"/>
            </a:xfrm>
            <a:custGeom>
              <a:avLst/>
              <a:gdLst>
                <a:gd name="T0" fmla="*/ 0 w 121"/>
                <a:gd name="T1" fmla="*/ 0 h 119"/>
                <a:gd name="T2" fmla="*/ 0 w 121"/>
                <a:gd name="T3" fmla="*/ 1 h 119"/>
                <a:gd name="T4" fmla="*/ 0 w 121"/>
                <a:gd name="T5" fmla="*/ 1 h 119"/>
                <a:gd name="T6" fmla="*/ 0 w 121"/>
                <a:gd name="T7" fmla="*/ 1 h 119"/>
                <a:gd name="T8" fmla="*/ 0 w 121"/>
                <a:gd name="T9" fmla="*/ 1 h 119"/>
                <a:gd name="T10" fmla="*/ 0 w 121"/>
                <a:gd name="T11" fmla="*/ 1 h 119"/>
                <a:gd name="T12" fmla="*/ 0 w 121"/>
                <a:gd name="T13" fmla="*/ 1 h 119"/>
                <a:gd name="T14" fmla="*/ 0 w 121"/>
                <a:gd name="T15" fmla="*/ 1 h 119"/>
                <a:gd name="T16" fmla="*/ 0 w 121"/>
                <a:gd name="T17" fmla="*/ 1 h 119"/>
                <a:gd name="T18" fmla="*/ 0 w 121"/>
                <a:gd name="T19" fmla="*/ 1 h 119"/>
                <a:gd name="T20" fmla="*/ 0 w 121"/>
                <a:gd name="T21" fmla="*/ 1 h 119"/>
                <a:gd name="T22" fmla="*/ 0 w 121"/>
                <a:gd name="T23" fmla="*/ 2 h 119"/>
                <a:gd name="T24" fmla="*/ 0 w 121"/>
                <a:gd name="T25" fmla="*/ 2 h 119"/>
                <a:gd name="T26" fmla="*/ 0 w 121"/>
                <a:gd name="T27" fmla="*/ 2 h 119"/>
                <a:gd name="T28" fmla="*/ 0 w 121"/>
                <a:gd name="T29" fmla="*/ 2 h 119"/>
                <a:gd name="T30" fmla="*/ 0 w 121"/>
                <a:gd name="T31" fmla="*/ 2 h 119"/>
                <a:gd name="T32" fmla="*/ 0 w 121"/>
                <a:gd name="T33" fmla="*/ 2 h 119"/>
                <a:gd name="T34" fmla="*/ 0 w 121"/>
                <a:gd name="T35" fmla="*/ 2 h 119"/>
                <a:gd name="T36" fmla="*/ 0 w 121"/>
                <a:gd name="T37" fmla="*/ 2 h 119"/>
                <a:gd name="T38" fmla="*/ 0 w 121"/>
                <a:gd name="T39" fmla="*/ 2 h 119"/>
                <a:gd name="T40" fmla="*/ 0 w 121"/>
                <a:gd name="T41" fmla="*/ 2 h 119"/>
                <a:gd name="T42" fmla="*/ 0 w 121"/>
                <a:gd name="T43" fmla="*/ 2 h 119"/>
                <a:gd name="T44" fmla="*/ 1 w 121"/>
                <a:gd name="T45" fmla="*/ 2 h 119"/>
                <a:gd name="T46" fmla="*/ 1 w 121"/>
                <a:gd name="T47" fmla="*/ 2 h 119"/>
                <a:gd name="T48" fmla="*/ 1 w 121"/>
                <a:gd name="T49" fmla="*/ 2 h 119"/>
                <a:gd name="T50" fmla="*/ 1 w 121"/>
                <a:gd name="T51" fmla="*/ 2 h 119"/>
                <a:gd name="T52" fmla="*/ 1 w 121"/>
                <a:gd name="T53" fmla="*/ 2 h 119"/>
                <a:gd name="T54" fmla="*/ 1 w 121"/>
                <a:gd name="T55" fmla="*/ 2 h 119"/>
                <a:gd name="T56" fmla="*/ 1 w 121"/>
                <a:gd name="T57" fmla="*/ 2 h 119"/>
                <a:gd name="T58" fmla="*/ 1 w 121"/>
                <a:gd name="T59" fmla="*/ 2 h 119"/>
                <a:gd name="T60" fmla="*/ 1 w 121"/>
                <a:gd name="T61" fmla="*/ 2 h 119"/>
                <a:gd name="T62" fmla="*/ 1 w 121"/>
                <a:gd name="T63" fmla="*/ 2 h 119"/>
                <a:gd name="T64" fmla="*/ 1 w 121"/>
                <a:gd name="T65" fmla="*/ 1 h 119"/>
                <a:gd name="T66" fmla="*/ 1 w 121"/>
                <a:gd name="T67" fmla="*/ 1 h 119"/>
                <a:gd name="T68" fmla="*/ 1 w 121"/>
                <a:gd name="T69" fmla="*/ 1 h 119"/>
                <a:gd name="T70" fmla="*/ 1 w 121"/>
                <a:gd name="T71" fmla="*/ 1 h 119"/>
                <a:gd name="T72" fmla="*/ 1 w 121"/>
                <a:gd name="T73" fmla="*/ 1 h 119"/>
                <a:gd name="T74" fmla="*/ 1 w 121"/>
                <a:gd name="T75" fmla="*/ 1 h 119"/>
                <a:gd name="T76" fmla="*/ 1 w 121"/>
                <a:gd name="T77" fmla="*/ 1 h 119"/>
                <a:gd name="T78" fmla="*/ 1 w 121"/>
                <a:gd name="T79" fmla="*/ 1 h 119"/>
                <a:gd name="T80" fmla="*/ 1 w 121"/>
                <a:gd name="T81" fmla="*/ 1 h 119"/>
                <a:gd name="T82" fmla="*/ 1 w 121"/>
                <a:gd name="T83" fmla="*/ 1 h 119"/>
                <a:gd name="T84" fmla="*/ 1 w 121"/>
                <a:gd name="T85" fmla="*/ 0 h 119"/>
                <a:gd name="T86" fmla="*/ 0 w 121"/>
                <a:gd name="T87" fmla="*/ 0 h 1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1"/>
                <a:gd name="T133" fmla="*/ 0 h 119"/>
                <a:gd name="T134" fmla="*/ 121 w 121"/>
                <a:gd name="T135" fmla="*/ 119 h 11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1" h="119">
                  <a:moveTo>
                    <a:pt x="60" y="0"/>
                  </a:move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37" y="4"/>
                  </a:lnTo>
                  <a:lnTo>
                    <a:pt x="34" y="5"/>
                  </a:lnTo>
                  <a:lnTo>
                    <a:pt x="32" y="7"/>
                  </a:lnTo>
                  <a:lnTo>
                    <a:pt x="29" y="8"/>
                  </a:lnTo>
                  <a:lnTo>
                    <a:pt x="26" y="9"/>
                  </a:lnTo>
                  <a:lnTo>
                    <a:pt x="24" y="12"/>
                  </a:lnTo>
                  <a:lnTo>
                    <a:pt x="22" y="13"/>
                  </a:lnTo>
                  <a:lnTo>
                    <a:pt x="20" y="15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9" y="28"/>
                  </a:lnTo>
                  <a:lnTo>
                    <a:pt x="7" y="30"/>
                  </a:lnTo>
                  <a:lnTo>
                    <a:pt x="5" y="33"/>
                  </a:lnTo>
                  <a:lnTo>
                    <a:pt x="5" y="36"/>
                  </a:lnTo>
                  <a:lnTo>
                    <a:pt x="4" y="38"/>
                  </a:lnTo>
                  <a:lnTo>
                    <a:pt x="3" y="41"/>
                  </a:lnTo>
                  <a:lnTo>
                    <a:pt x="1" y="45"/>
                  </a:lnTo>
                  <a:lnTo>
                    <a:pt x="1" y="48"/>
                  </a:lnTo>
                  <a:lnTo>
                    <a:pt x="1" y="50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1" y="72"/>
                  </a:lnTo>
                  <a:lnTo>
                    <a:pt x="1" y="74"/>
                  </a:lnTo>
                  <a:lnTo>
                    <a:pt x="3" y="77"/>
                  </a:lnTo>
                  <a:lnTo>
                    <a:pt x="4" y="81"/>
                  </a:lnTo>
                  <a:lnTo>
                    <a:pt x="5" y="84"/>
                  </a:lnTo>
                  <a:lnTo>
                    <a:pt x="5" y="86"/>
                  </a:lnTo>
                  <a:lnTo>
                    <a:pt x="7" y="89"/>
                  </a:lnTo>
                  <a:lnTo>
                    <a:pt x="9" y="90"/>
                  </a:lnTo>
                  <a:lnTo>
                    <a:pt x="10" y="93"/>
                  </a:lnTo>
                  <a:lnTo>
                    <a:pt x="12" y="96"/>
                  </a:lnTo>
                  <a:lnTo>
                    <a:pt x="13" y="98"/>
                  </a:lnTo>
                  <a:lnTo>
                    <a:pt x="16" y="100"/>
                  </a:lnTo>
                  <a:lnTo>
                    <a:pt x="17" y="102"/>
                  </a:lnTo>
                  <a:lnTo>
                    <a:pt x="20" y="105"/>
                  </a:lnTo>
                  <a:lnTo>
                    <a:pt x="22" y="106"/>
                  </a:lnTo>
                  <a:lnTo>
                    <a:pt x="24" y="107"/>
                  </a:lnTo>
                  <a:lnTo>
                    <a:pt x="26" y="110"/>
                  </a:lnTo>
                  <a:lnTo>
                    <a:pt x="29" y="111"/>
                  </a:lnTo>
                  <a:lnTo>
                    <a:pt x="32" y="113"/>
                  </a:lnTo>
                  <a:lnTo>
                    <a:pt x="34" y="114"/>
                  </a:lnTo>
                  <a:lnTo>
                    <a:pt x="37" y="115"/>
                  </a:lnTo>
                  <a:lnTo>
                    <a:pt x="40" y="117"/>
                  </a:lnTo>
                  <a:lnTo>
                    <a:pt x="42" y="117"/>
                  </a:lnTo>
                  <a:lnTo>
                    <a:pt x="45" y="118"/>
                  </a:lnTo>
                  <a:lnTo>
                    <a:pt x="48" y="118"/>
                  </a:lnTo>
                  <a:lnTo>
                    <a:pt x="50" y="119"/>
                  </a:lnTo>
                  <a:lnTo>
                    <a:pt x="54" y="119"/>
                  </a:lnTo>
                  <a:lnTo>
                    <a:pt x="57" y="119"/>
                  </a:lnTo>
                  <a:lnTo>
                    <a:pt x="60" y="119"/>
                  </a:lnTo>
                  <a:lnTo>
                    <a:pt x="64" y="119"/>
                  </a:lnTo>
                  <a:lnTo>
                    <a:pt x="66" y="119"/>
                  </a:lnTo>
                  <a:lnTo>
                    <a:pt x="69" y="119"/>
                  </a:lnTo>
                  <a:lnTo>
                    <a:pt x="73" y="118"/>
                  </a:lnTo>
                  <a:lnTo>
                    <a:pt x="76" y="118"/>
                  </a:lnTo>
                  <a:lnTo>
                    <a:pt x="78" y="117"/>
                  </a:lnTo>
                  <a:lnTo>
                    <a:pt x="81" y="117"/>
                  </a:lnTo>
                  <a:lnTo>
                    <a:pt x="84" y="115"/>
                  </a:lnTo>
                  <a:lnTo>
                    <a:pt x="86" y="114"/>
                  </a:lnTo>
                  <a:lnTo>
                    <a:pt x="89" y="113"/>
                  </a:lnTo>
                  <a:lnTo>
                    <a:pt x="92" y="111"/>
                  </a:lnTo>
                  <a:lnTo>
                    <a:pt x="94" y="110"/>
                  </a:lnTo>
                  <a:lnTo>
                    <a:pt x="97" y="107"/>
                  </a:lnTo>
                  <a:lnTo>
                    <a:pt x="98" y="106"/>
                  </a:lnTo>
                  <a:lnTo>
                    <a:pt x="101" y="105"/>
                  </a:lnTo>
                  <a:lnTo>
                    <a:pt x="102" y="102"/>
                  </a:lnTo>
                  <a:lnTo>
                    <a:pt x="105" y="100"/>
                  </a:lnTo>
                  <a:lnTo>
                    <a:pt x="106" y="98"/>
                  </a:lnTo>
                  <a:lnTo>
                    <a:pt x="109" y="96"/>
                  </a:lnTo>
                  <a:lnTo>
                    <a:pt x="110" y="93"/>
                  </a:lnTo>
                  <a:lnTo>
                    <a:pt x="111" y="90"/>
                  </a:lnTo>
                  <a:lnTo>
                    <a:pt x="113" y="89"/>
                  </a:lnTo>
                  <a:lnTo>
                    <a:pt x="114" y="86"/>
                  </a:lnTo>
                  <a:lnTo>
                    <a:pt x="115" y="84"/>
                  </a:lnTo>
                  <a:lnTo>
                    <a:pt x="117" y="81"/>
                  </a:lnTo>
                  <a:lnTo>
                    <a:pt x="118" y="77"/>
                  </a:lnTo>
                  <a:lnTo>
                    <a:pt x="118" y="74"/>
                  </a:lnTo>
                  <a:lnTo>
                    <a:pt x="119" y="72"/>
                  </a:lnTo>
                  <a:lnTo>
                    <a:pt x="119" y="69"/>
                  </a:lnTo>
                  <a:lnTo>
                    <a:pt x="121" y="66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7"/>
                  </a:lnTo>
                  <a:lnTo>
                    <a:pt x="121" y="53"/>
                  </a:lnTo>
                  <a:lnTo>
                    <a:pt x="119" y="50"/>
                  </a:lnTo>
                  <a:lnTo>
                    <a:pt x="119" y="48"/>
                  </a:lnTo>
                  <a:lnTo>
                    <a:pt x="118" y="45"/>
                  </a:lnTo>
                  <a:lnTo>
                    <a:pt x="118" y="41"/>
                  </a:lnTo>
                  <a:lnTo>
                    <a:pt x="117" y="38"/>
                  </a:lnTo>
                  <a:lnTo>
                    <a:pt x="115" y="36"/>
                  </a:lnTo>
                  <a:lnTo>
                    <a:pt x="114" y="33"/>
                  </a:lnTo>
                  <a:lnTo>
                    <a:pt x="113" y="30"/>
                  </a:lnTo>
                  <a:lnTo>
                    <a:pt x="111" y="28"/>
                  </a:lnTo>
                  <a:lnTo>
                    <a:pt x="110" y="26"/>
                  </a:lnTo>
                  <a:lnTo>
                    <a:pt x="109" y="24"/>
                  </a:lnTo>
                  <a:lnTo>
                    <a:pt x="106" y="21"/>
                  </a:lnTo>
                  <a:lnTo>
                    <a:pt x="105" y="18"/>
                  </a:lnTo>
                  <a:lnTo>
                    <a:pt x="102" y="17"/>
                  </a:lnTo>
                  <a:lnTo>
                    <a:pt x="101" y="15"/>
                  </a:lnTo>
                  <a:lnTo>
                    <a:pt x="98" y="13"/>
                  </a:lnTo>
                  <a:lnTo>
                    <a:pt x="97" y="12"/>
                  </a:lnTo>
                  <a:lnTo>
                    <a:pt x="94" y="9"/>
                  </a:lnTo>
                  <a:lnTo>
                    <a:pt x="92" y="8"/>
                  </a:lnTo>
                  <a:lnTo>
                    <a:pt x="89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1" y="3"/>
                  </a:lnTo>
                  <a:lnTo>
                    <a:pt x="78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44" name="Line 180"/>
            <p:cNvSpPr>
              <a:spLocks noChangeShapeType="1"/>
            </p:cNvSpPr>
            <p:nvPr/>
          </p:nvSpPr>
          <p:spPr bwMode="auto">
            <a:xfrm flipH="1">
              <a:off x="4181" y="3048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45" name="Freeform 181"/>
            <p:cNvSpPr>
              <a:spLocks/>
            </p:cNvSpPr>
            <p:nvPr/>
          </p:nvSpPr>
          <p:spPr bwMode="auto">
            <a:xfrm>
              <a:off x="3636" y="3141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46" name="Line 182"/>
            <p:cNvSpPr>
              <a:spLocks noChangeShapeType="1"/>
            </p:cNvSpPr>
            <p:nvPr/>
          </p:nvSpPr>
          <p:spPr bwMode="auto">
            <a:xfrm flipH="1">
              <a:off x="3636" y="3141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47" name="Freeform 183"/>
            <p:cNvSpPr>
              <a:spLocks/>
            </p:cNvSpPr>
            <p:nvPr/>
          </p:nvSpPr>
          <p:spPr bwMode="auto">
            <a:xfrm>
              <a:off x="3636" y="2955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48" name="Line 184"/>
            <p:cNvSpPr>
              <a:spLocks noChangeShapeType="1"/>
            </p:cNvSpPr>
            <p:nvPr/>
          </p:nvSpPr>
          <p:spPr bwMode="auto">
            <a:xfrm flipH="1">
              <a:off x="3636" y="2955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49" name="Freeform 185"/>
            <p:cNvSpPr>
              <a:spLocks/>
            </p:cNvSpPr>
            <p:nvPr/>
          </p:nvSpPr>
          <p:spPr bwMode="auto">
            <a:xfrm>
              <a:off x="4179" y="3020"/>
              <a:ext cx="60" cy="6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 h 120"/>
                <a:gd name="T4" fmla="*/ 0 w 121"/>
                <a:gd name="T5" fmla="*/ 1 h 120"/>
                <a:gd name="T6" fmla="*/ 0 w 121"/>
                <a:gd name="T7" fmla="*/ 1 h 120"/>
                <a:gd name="T8" fmla="*/ 0 w 121"/>
                <a:gd name="T9" fmla="*/ 1 h 120"/>
                <a:gd name="T10" fmla="*/ 0 w 121"/>
                <a:gd name="T11" fmla="*/ 1 h 120"/>
                <a:gd name="T12" fmla="*/ 0 w 121"/>
                <a:gd name="T13" fmla="*/ 1 h 120"/>
                <a:gd name="T14" fmla="*/ 0 w 121"/>
                <a:gd name="T15" fmla="*/ 1 h 120"/>
                <a:gd name="T16" fmla="*/ 0 w 121"/>
                <a:gd name="T17" fmla="*/ 1 h 120"/>
                <a:gd name="T18" fmla="*/ 0 w 121"/>
                <a:gd name="T19" fmla="*/ 1 h 120"/>
                <a:gd name="T20" fmla="*/ 0 w 121"/>
                <a:gd name="T21" fmla="*/ 1 h 120"/>
                <a:gd name="T22" fmla="*/ 0 w 121"/>
                <a:gd name="T23" fmla="*/ 2 h 120"/>
                <a:gd name="T24" fmla="*/ 0 w 121"/>
                <a:gd name="T25" fmla="*/ 2 h 120"/>
                <a:gd name="T26" fmla="*/ 0 w 121"/>
                <a:gd name="T27" fmla="*/ 2 h 120"/>
                <a:gd name="T28" fmla="*/ 0 w 121"/>
                <a:gd name="T29" fmla="*/ 2 h 120"/>
                <a:gd name="T30" fmla="*/ 0 w 121"/>
                <a:gd name="T31" fmla="*/ 2 h 120"/>
                <a:gd name="T32" fmla="*/ 0 w 121"/>
                <a:gd name="T33" fmla="*/ 2 h 120"/>
                <a:gd name="T34" fmla="*/ 0 w 121"/>
                <a:gd name="T35" fmla="*/ 2 h 120"/>
                <a:gd name="T36" fmla="*/ 0 w 121"/>
                <a:gd name="T37" fmla="*/ 2 h 120"/>
                <a:gd name="T38" fmla="*/ 0 w 121"/>
                <a:gd name="T39" fmla="*/ 2 h 120"/>
                <a:gd name="T40" fmla="*/ 0 w 121"/>
                <a:gd name="T41" fmla="*/ 2 h 120"/>
                <a:gd name="T42" fmla="*/ 0 w 121"/>
                <a:gd name="T43" fmla="*/ 2 h 120"/>
                <a:gd name="T44" fmla="*/ 1 w 121"/>
                <a:gd name="T45" fmla="*/ 2 h 120"/>
                <a:gd name="T46" fmla="*/ 1 w 121"/>
                <a:gd name="T47" fmla="*/ 2 h 120"/>
                <a:gd name="T48" fmla="*/ 1 w 121"/>
                <a:gd name="T49" fmla="*/ 2 h 120"/>
                <a:gd name="T50" fmla="*/ 1 w 121"/>
                <a:gd name="T51" fmla="*/ 2 h 120"/>
                <a:gd name="T52" fmla="*/ 1 w 121"/>
                <a:gd name="T53" fmla="*/ 2 h 120"/>
                <a:gd name="T54" fmla="*/ 1 w 121"/>
                <a:gd name="T55" fmla="*/ 2 h 120"/>
                <a:gd name="T56" fmla="*/ 1 w 121"/>
                <a:gd name="T57" fmla="*/ 2 h 120"/>
                <a:gd name="T58" fmla="*/ 1 w 121"/>
                <a:gd name="T59" fmla="*/ 2 h 120"/>
                <a:gd name="T60" fmla="*/ 1 w 121"/>
                <a:gd name="T61" fmla="*/ 2 h 120"/>
                <a:gd name="T62" fmla="*/ 1 w 121"/>
                <a:gd name="T63" fmla="*/ 2 h 120"/>
                <a:gd name="T64" fmla="*/ 1 w 121"/>
                <a:gd name="T65" fmla="*/ 1 h 120"/>
                <a:gd name="T66" fmla="*/ 1 w 121"/>
                <a:gd name="T67" fmla="*/ 1 h 120"/>
                <a:gd name="T68" fmla="*/ 1 w 121"/>
                <a:gd name="T69" fmla="*/ 1 h 120"/>
                <a:gd name="T70" fmla="*/ 1 w 121"/>
                <a:gd name="T71" fmla="*/ 1 h 120"/>
                <a:gd name="T72" fmla="*/ 1 w 121"/>
                <a:gd name="T73" fmla="*/ 1 h 120"/>
                <a:gd name="T74" fmla="*/ 1 w 121"/>
                <a:gd name="T75" fmla="*/ 1 h 120"/>
                <a:gd name="T76" fmla="*/ 1 w 121"/>
                <a:gd name="T77" fmla="*/ 1 h 120"/>
                <a:gd name="T78" fmla="*/ 1 w 121"/>
                <a:gd name="T79" fmla="*/ 1 h 120"/>
                <a:gd name="T80" fmla="*/ 1 w 121"/>
                <a:gd name="T81" fmla="*/ 1 h 120"/>
                <a:gd name="T82" fmla="*/ 1 w 121"/>
                <a:gd name="T83" fmla="*/ 1 h 120"/>
                <a:gd name="T84" fmla="*/ 1 w 121"/>
                <a:gd name="T85" fmla="*/ 0 h 120"/>
                <a:gd name="T86" fmla="*/ 0 w 121"/>
                <a:gd name="T87" fmla="*/ 0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1"/>
                <a:gd name="T133" fmla="*/ 0 h 120"/>
                <a:gd name="T134" fmla="*/ 121 w 121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1" h="120">
                  <a:moveTo>
                    <a:pt x="60" y="0"/>
                  </a:move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5" y="2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37" y="4"/>
                  </a:lnTo>
                  <a:lnTo>
                    <a:pt x="34" y="6"/>
                  </a:lnTo>
                  <a:lnTo>
                    <a:pt x="32" y="7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4" y="12"/>
                  </a:lnTo>
                  <a:lnTo>
                    <a:pt x="22" y="13"/>
                  </a:lnTo>
                  <a:lnTo>
                    <a:pt x="20" y="15"/>
                  </a:lnTo>
                  <a:lnTo>
                    <a:pt x="17" y="17"/>
                  </a:lnTo>
                  <a:lnTo>
                    <a:pt x="16" y="19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7" y="31"/>
                  </a:lnTo>
                  <a:lnTo>
                    <a:pt x="5" y="33"/>
                  </a:lnTo>
                  <a:lnTo>
                    <a:pt x="5" y="36"/>
                  </a:lnTo>
                  <a:lnTo>
                    <a:pt x="4" y="39"/>
                  </a:lnTo>
                  <a:lnTo>
                    <a:pt x="3" y="41"/>
                  </a:lnTo>
                  <a:lnTo>
                    <a:pt x="1" y="45"/>
                  </a:lnTo>
                  <a:lnTo>
                    <a:pt x="1" y="48"/>
                  </a:lnTo>
                  <a:lnTo>
                    <a:pt x="1" y="51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1" y="69"/>
                  </a:lnTo>
                  <a:lnTo>
                    <a:pt x="1" y="72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4" y="81"/>
                  </a:lnTo>
                  <a:lnTo>
                    <a:pt x="5" y="84"/>
                  </a:lnTo>
                  <a:lnTo>
                    <a:pt x="5" y="87"/>
                  </a:lnTo>
                  <a:lnTo>
                    <a:pt x="7" y="89"/>
                  </a:lnTo>
                  <a:lnTo>
                    <a:pt x="9" y="91"/>
                  </a:lnTo>
                  <a:lnTo>
                    <a:pt x="10" y="93"/>
                  </a:lnTo>
                  <a:lnTo>
                    <a:pt x="12" y="96"/>
                  </a:lnTo>
                  <a:lnTo>
                    <a:pt x="13" y="98"/>
                  </a:lnTo>
                  <a:lnTo>
                    <a:pt x="16" y="100"/>
                  </a:lnTo>
                  <a:lnTo>
                    <a:pt x="17" y="102"/>
                  </a:lnTo>
                  <a:lnTo>
                    <a:pt x="20" y="105"/>
                  </a:lnTo>
                  <a:lnTo>
                    <a:pt x="22" y="106"/>
                  </a:lnTo>
                  <a:lnTo>
                    <a:pt x="24" y="108"/>
                  </a:lnTo>
                  <a:lnTo>
                    <a:pt x="26" y="110"/>
                  </a:lnTo>
                  <a:lnTo>
                    <a:pt x="29" y="112"/>
                  </a:lnTo>
                  <a:lnTo>
                    <a:pt x="32" y="113"/>
                  </a:lnTo>
                  <a:lnTo>
                    <a:pt x="34" y="114"/>
                  </a:lnTo>
                  <a:lnTo>
                    <a:pt x="37" y="116"/>
                  </a:lnTo>
                  <a:lnTo>
                    <a:pt x="40" y="117"/>
                  </a:lnTo>
                  <a:lnTo>
                    <a:pt x="42" y="117"/>
                  </a:lnTo>
                  <a:lnTo>
                    <a:pt x="45" y="118"/>
                  </a:lnTo>
                  <a:lnTo>
                    <a:pt x="48" y="118"/>
                  </a:lnTo>
                  <a:lnTo>
                    <a:pt x="50" y="120"/>
                  </a:lnTo>
                  <a:lnTo>
                    <a:pt x="54" y="120"/>
                  </a:lnTo>
                  <a:lnTo>
                    <a:pt x="57" y="120"/>
                  </a:lnTo>
                  <a:lnTo>
                    <a:pt x="60" y="120"/>
                  </a:lnTo>
                  <a:lnTo>
                    <a:pt x="64" y="120"/>
                  </a:lnTo>
                  <a:lnTo>
                    <a:pt x="66" y="120"/>
                  </a:lnTo>
                  <a:lnTo>
                    <a:pt x="69" y="120"/>
                  </a:lnTo>
                  <a:lnTo>
                    <a:pt x="73" y="118"/>
                  </a:lnTo>
                  <a:lnTo>
                    <a:pt x="76" y="118"/>
                  </a:lnTo>
                  <a:lnTo>
                    <a:pt x="78" y="117"/>
                  </a:lnTo>
                  <a:lnTo>
                    <a:pt x="81" y="117"/>
                  </a:lnTo>
                  <a:lnTo>
                    <a:pt x="84" y="116"/>
                  </a:lnTo>
                  <a:lnTo>
                    <a:pt x="86" y="114"/>
                  </a:lnTo>
                  <a:lnTo>
                    <a:pt x="89" y="113"/>
                  </a:lnTo>
                  <a:lnTo>
                    <a:pt x="92" y="112"/>
                  </a:lnTo>
                  <a:lnTo>
                    <a:pt x="94" y="110"/>
                  </a:lnTo>
                  <a:lnTo>
                    <a:pt x="97" y="108"/>
                  </a:lnTo>
                  <a:lnTo>
                    <a:pt x="98" y="106"/>
                  </a:lnTo>
                  <a:lnTo>
                    <a:pt x="101" y="105"/>
                  </a:lnTo>
                  <a:lnTo>
                    <a:pt x="102" y="102"/>
                  </a:lnTo>
                  <a:lnTo>
                    <a:pt x="105" y="100"/>
                  </a:lnTo>
                  <a:lnTo>
                    <a:pt x="106" y="98"/>
                  </a:lnTo>
                  <a:lnTo>
                    <a:pt x="109" y="96"/>
                  </a:lnTo>
                  <a:lnTo>
                    <a:pt x="110" y="93"/>
                  </a:lnTo>
                  <a:lnTo>
                    <a:pt x="111" y="91"/>
                  </a:lnTo>
                  <a:lnTo>
                    <a:pt x="113" y="89"/>
                  </a:lnTo>
                  <a:lnTo>
                    <a:pt x="114" y="87"/>
                  </a:lnTo>
                  <a:lnTo>
                    <a:pt x="115" y="84"/>
                  </a:lnTo>
                  <a:lnTo>
                    <a:pt x="117" y="81"/>
                  </a:lnTo>
                  <a:lnTo>
                    <a:pt x="118" y="77"/>
                  </a:lnTo>
                  <a:lnTo>
                    <a:pt x="118" y="75"/>
                  </a:lnTo>
                  <a:lnTo>
                    <a:pt x="119" y="72"/>
                  </a:lnTo>
                  <a:lnTo>
                    <a:pt x="119" y="69"/>
                  </a:lnTo>
                  <a:lnTo>
                    <a:pt x="121" y="67"/>
                  </a:lnTo>
                  <a:lnTo>
                    <a:pt x="121" y="63"/>
                  </a:lnTo>
                  <a:lnTo>
                    <a:pt x="121" y="60"/>
                  </a:lnTo>
                  <a:lnTo>
                    <a:pt x="121" y="57"/>
                  </a:lnTo>
                  <a:lnTo>
                    <a:pt x="121" y="53"/>
                  </a:lnTo>
                  <a:lnTo>
                    <a:pt x="119" y="51"/>
                  </a:lnTo>
                  <a:lnTo>
                    <a:pt x="119" y="48"/>
                  </a:lnTo>
                  <a:lnTo>
                    <a:pt x="118" y="45"/>
                  </a:lnTo>
                  <a:lnTo>
                    <a:pt x="118" y="41"/>
                  </a:lnTo>
                  <a:lnTo>
                    <a:pt x="117" y="39"/>
                  </a:lnTo>
                  <a:lnTo>
                    <a:pt x="115" y="36"/>
                  </a:lnTo>
                  <a:lnTo>
                    <a:pt x="114" y="33"/>
                  </a:lnTo>
                  <a:lnTo>
                    <a:pt x="113" y="31"/>
                  </a:lnTo>
                  <a:lnTo>
                    <a:pt x="111" y="28"/>
                  </a:lnTo>
                  <a:lnTo>
                    <a:pt x="110" y="27"/>
                  </a:lnTo>
                  <a:lnTo>
                    <a:pt x="109" y="24"/>
                  </a:lnTo>
                  <a:lnTo>
                    <a:pt x="106" y="21"/>
                  </a:lnTo>
                  <a:lnTo>
                    <a:pt x="105" y="19"/>
                  </a:lnTo>
                  <a:lnTo>
                    <a:pt x="102" y="17"/>
                  </a:lnTo>
                  <a:lnTo>
                    <a:pt x="101" y="15"/>
                  </a:lnTo>
                  <a:lnTo>
                    <a:pt x="98" y="13"/>
                  </a:lnTo>
                  <a:lnTo>
                    <a:pt x="97" y="12"/>
                  </a:lnTo>
                  <a:lnTo>
                    <a:pt x="94" y="10"/>
                  </a:lnTo>
                  <a:lnTo>
                    <a:pt x="92" y="8"/>
                  </a:lnTo>
                  <a:lnTo>
                    <a:pt x="89" y="7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1" y="3"/>
                  </a:lnTo>
                  <a:lnTo>
                    <a:pt x="78" y="3"/>
                  </a:lnTo>
                  <a:lnTo>
                    <a:pt x="76" y="2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50" name="Freeform 186"/>
            <p:cNvSpPr>
              <a:spLocks/>
            </p:cNvSpPr>
            <p:nvPr/>
          </p:nvSpPr>
          <p:spPr bwMode="auto">
            <a:xfrm>
              <a:off x="3636" y="3048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51" name="Line 187"/>
            <p:cNvSpPr>
              <a:spLocks noChangeShapeType="1"/>
            </p:cNvSpPr>
            <p:nvPr/>
          </p:nvSpPr>
          <p:spPr bwMode="auto">
            <a:xfrm flipH="1">
              <a:off x="3636" y="3048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52" name="Line 188"/>
            <p:cNvSpPr>
              <a:spLocks noChangeShapeType="1"/>
            </p:cNvSpPr>
            <p:nvPr/>
          </p:nvSpPr>
          <p:spPr bwMode="auto">
            <a:xfrm flipH="1">
              <a:off x="4938" y="2756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53" name="Freeform 189"/>
            <p:cNvSpPr>
              <a:spLocks/>
            </p:cNvSpPr>
            <p:nvPr/>
          </p:nvSpPr>
          <p:spPr bwMode="auto">
            <a:xfrm>
              <a:off x="4380" y="2849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54" name="Line 190"/>
            <p:cNvSpPr>
              <a:spLocks noChangeShapeType="1"/>
            </p:cNvSpPr>
            <p:nvPr/>
          </p:nvSpPr>
          <p:spPr bwMode="auto">
            <a:xfrm flipH="1">
              <a:off x="4380" y="2849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55" name="Freeform 191"/>
            <p:cNvSpPr>
              <a:spLocks/>
            </p:cNvSpPr>
            <p:nvPr/>
          </p:nvSpPr>
          <p:spPr bwMode="auto">
            <a:xfrm>
              <a:off x="4380" y="2663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56" name="Line 192"/>
            <p:cNvSpPr>
              <a:spLocks noChangeShapeType="1"/>
            </p:cNvSpPr>
            <p:nvPr/>
          </p:nvSpPr>
          <p:spPr bwMode="auto">
            <a:xfrm flipH="1">
              <a:off x="4380" y="2663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57" name="Freeform 193"/>
            <p:cNvSpPr>
              <a:spLocks/>
            </p:cNvSpPr>
            <p:nvPr/>
          </p:nvSpPr>
          <p:spPr bwMode="auto">
            <a:xfrm>
              <a:off x="4936" y="2728"/>
              <a:ext cx="61" cy="60"/>
            </a:xfrm>
            <a:custGeom>
              <a:avLst/>
              <a:gdLst>
                <a:gd name="T0" fmla="*/ 1 w 121"/>
                <a:gd name="T1" fmla="*/ 0 h 119"/>
                <a:gd name="T2" fmla="*/ 1 w 121"/>
                <a:gd name="T3" fmla="*/ 1 h 119"/>
                <a:gd name="T4" fmla="*/ 1 w 121"/>
                <a:gd name="T5" fmla="*/ 1 h 119"/>
                <a:gd name="T6" fmla="*/ 1 w 121"/>
                <a:gd name="T7" fmla="*/ 1 h 119"/>
                <a:gd name="T8" fmla="*/ 1 w 121"/>
                <a:gd name="T9" fmla="*/ 1 h 119"/>
                <a:gd name="T10" fmla="*/ 1 w 121"/>
                <a:gd name="T11" fmla="*/ 1 h 119"/>
                <a:gd name="T12" fmla="*/ 1 w 121"/>
                <a:gd name="T13" fmla="*/ 1 h 119"/>
                <a:gd name="T14" fmla="*/ 1 w 121"/>
                <a:gd name="T15" fmla="*/ 1 h 119"/>
                <a:gd name="T16" fmla="*/ 1 w 121"/>
                <a:gd name="T17" fmla="*/ 1 h 119"/>
                <a:gd name="T18" fmla="*/ 1 w 121"/>
                <a:gd name="T19" fmla="*/ 1 h 119"/>
                <a:gd name="T20" fmla="*/ 0 w 121"/>
                <a:gd name="T21" fmla="*/ 1 h 119"/>
                <a:gd name="T22" fmla="*/ 0 w 121"/>
                <a:gd name="T23" fmla="*/ 2 h 119"/>
                <a:gd name="T24" fmla="*/ 1 w 121"/>
                <a:gd name="T25" fmla="*/ 2 h 119"/>
                <a:gd name="T26" fmla="*/ 1 w 121"/>
                <a:gd name="T27" fmla="*/ 2 h 119"/>
                <a:gd name="T28" fmla="*/ 1 w 121"/>
                <a:gd name="T29" fmla="*/ 2 h 119"/>
                <a:gd name="T30" fmla="*/ 1 w 121"/>
                <a:gd name="T31" fmla="*/ 2 h 119"/>
                <a:gd name="T32" fmla="*/ 1 w 121"/>
                <a:gd name="T33" fmla="*/ 2 h 119"/>
                <a:gd name="T34" fmla="*/ 1 w 121"/>
                <a:gd name="T35" fmla="*/ 2 h 119"/>
                <a:gd name="T36" fmla="*/ 1 w 121"/>
                <a:gd name="T37" fmla="*/ 2 h 119"/>
                <a:gd name="T38" fmla="*/ 1 w 121"/>
                <a:gd name="T39" fmla="*/ 2 h 119"/>
                <a:gd name="T40" fmla="*/ 1 w 121"/>
                <a:gd name="T41" fmla="*/ 2 h 119"/>
                <a:gd name="T42" fmla="*/ 1 w 121"/>
                <a:gd name="T43" fmla="*/ 2 h 119"/>
                <a:gd name="T44" fmla="*/ 2 w 121"/>
                <a:gd name="T45" fmla="*/ 2 h 119"/>
                <a:gd name="T46" fmla="*/ 2 w 121"/>
                <a:gd name="T47" fmla="*/ 2 h 119"/>
                <a:gd name="T48" fmla="*/ 2 w 121"/>
                <a:gd name="T49" fmla="*/ 2 h 119"/>
                <a:gd name="T50" fmla="*/ 2 w 121"/>
                <a:gd name="T51" fmla="*/ 2 h 119"/>
                <a:gd name="T52" fmla="*/ 2 w 121"/>
                <a:gd name="T53" fmla="*/ 2 h 119"/>
                <a:gd name="T54" fmla="*/ 2 w 121"/>
                <a:gd name="T55" fmla="*/ 2 h 119"/>
                <a:gd name="T56" fmla="*/ 2 w 121"/>
                <a:gd name="T57" fmla="*/ 2 h 119"/>
                <a:gd name="T58" fmla="*/ 2 w 121"/>
                <a:gd name="T59" fmla="*/ 2 h 119"/>
                <a:gd name="T60" fmla="*/ 2 w 121"/>
                <a:gd name="T61" fmla="*/ 2 h 119"/>
                <a:gd name="T62" fmla="*/ 2 w 121"/>
                <a:gd name="T63" fmla="*/ 2 h 119"/>
                <a:gd name="T64" fmla="*/ 2 w 121"/>
                <a:gd name="T65" fmla="*/ 1 h 119"/>
                <a:gd name="T66" fmla="*/ 2 w 121"/>
                <a:gd name="T67" fmla="*/ 1 h 119"/>
                <a:gd name="T68" fmla="*/ 2 w 121"/>
                <a:gd name="T69" fmla="*/ 1 h 119"/>
                <a:gd name="T70" fmla="*/ 2 w 121"/>
                <a:gd name="T71" fmla="*/ 1 h 119"/>
                <a:gd name="T72" fmla="*/ 2 w 121"/>
                <a:gd name="T73" fmla="*/ 1 h 119"/>
                <a:gd name="T74" fmla="*/ 2 w 121"/>
                <a:gd name="T75" fmla="*/ 1 h 119"/>
                <a:gd name="T76" fmla="*/ 2 w 121"/>
                <a:gd name="T77" fmla="*/ 1 h 119"/>
                <a:gd name="T78" fmla="*/ 2 w 121"/>
                <a:gd name="T79" fmla="*/ 1 h 119"/>
                <a:gd name="T80" fmla="*/ 2 w 121"/>
                <a:gd name="T81" fmla="*/ 1 h 119"/>
                <a:gd name="T82" fmla="*/ 2 w 121"/>
                <a:gd name="T83" fmla="*/ 1 h 119"/>
                <a:gd name="T84" fmla="*/ 2 w 121"/>
                <a:gd name="T85" fmla="*/ 0 h 119"/>
                <a:gd name="T86" fmla="*/ 1 w 121"/>
                <a:gd name="T87" fmla="*/ 0 h 1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1"/>
                <a:gd name="T133" fmla="*/ 0 h 119"/>
                <a:gd name="T134" fmla="*/ 121 w 121"/>
                <a:gd name="T135" fmla="*/ 119 h 11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1" h="119">
                  <a:moveTo>
                    <a:pt x="60" y="0"/>
                  </a:moveTo>
                  <a:lnTo>
                    <a:pt x="57" y="0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3" y="2"/>
                  </a:lnTo>
                  <a:lnTo>
                    <a:pt x="40" y="2"/>
                  </a:lnTo>
                  <a:lnTo>
                    <a:pt x="37" y="4"/>
                  </a:lnTo>
                  <a:lnTo>
                    <a:pt x="35" y="5"/>
                  </a:lnTo>
                  <a:lnTo>
                    <a:pt x="32" y="6"/>
                  </a:lnTo>
                  <a:lnTo>
                    <a:pt x="29" y="8"/>
                  </a:lnTo>
                  <a:lnTo>
                    <a:pt x="27" y="9"/>
                  </a:lnTo>
                  <a:lnTo>
                    <a:pt x="24" y="12"/>
                  </a:lnTo>
                  <a:lnTo>
                    <a:pt x="23" y="13"/>
                  </a:lnTo>
                  <a:lnTo>
                    <a:pt x="20" y="14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4" y="21"/>
                  </a:lnTo>
                  <a:lnTo>
                    <a:pt x="12" y="24"/>
                  </a:lnTo>
                  <a:lnTo>
                    <a:pt x="11" y="26"/>
                  </a:lnTo>
                  <a:lnTo>
                    <a:pt x="10" y="28"/>
                  </a:lnTo>
                  <a:lnTo>
                    <a:pt x="7" y="30"/>
                  </a:lnTo>
                  <a:lnTo>
                    <a:pt x="6" y="33"/>
                  </a:lnTo>
                  <a:lnTo>
                    <a:pt x="6" y="36"/>
                  </a:lnTo>
                  <a:lnTo>
                    <a:pt x="4" y="38"/>
                  </a:lnTo>
                  <a:lnTo>
                    <a:pt x="3" y="41"/>
                  </a:lnTo>
                  <a:lnTo>
                    <a:pt x="2" y="45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4"/>
                  </a:lnTo>
                  <a:lnTo>
                    <a:pt x="3" y="77"/>
                  </a:lnTo>
                  <a:lnTo>
                    <a:pt x="4" y="81"/>
                  </a:lnTo>
                  <a:lnTo>
                    <a:pt x="6" y="83"/>
                  </a:lnTo>
                  <a:lnTo>
                    <a:pt x="6" y="86"/>
                  </a:lnTo>
                  <a:lnTo>
                    <a:pt x="7" y="89"/>
                  </a:lnTo>
                  <a:lnTo>
                    <a:pt x="10" y="90"/>
                  </a:lnTo>
                  <a:lnTo>
                    <a:pt x="11" y="93"/>
                  </a:lnTo>
                  <a:lnTo>
                    <a:pt x="12" y="95"/>
                  </a:lnTo>
                  <a:lnTo>
                    <a:pt x="14" y="98"/>
                  </a:lnTo>
                  <a:lnTo>
                    <a:pt x="16" y="99"/>
                  </a:lnTo>
                  <a:lnTo>
                    <a:pt x="17" y="102"/>
                  </a:lnTo>
                  <a:lnTo>
                    <a:pt x="20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7" y="110"/>
                  </a:lnTo>
                  <a:lnTo>
                    <a:pt x="29" y="111"/>
                  </a:lnTo>
                  <a:lnTo>
                    <a:pt x="32" y="113"/>
                  </a:lnTo>
                  <a:lnTo>
                    <a:pt x="35" y="114"/>
                  </a:lnTo>
                  <a:lnTo>
                    <a:pt x="37" y="115"/>
                  </a:lnTo>
                  <a:lnTo>
                    <a:pt x="40" y="117"/>
                  </a:lnTo>
                  <a:lnTo>
                    <a:pt x="43" y="117"/>
                  </a:lnTo>
                  <a:lnTo>
                    <a:pt x="45" y="118"/>
                  </a:lnTo>
                  <a:lnTo>
                    <a:pt x="48" y="118"/>
                  </a:lnTo>
                  <a:lnTo>
                    <a:pt x="51" y="119"/>
                  </a:lnTo>
                  <a:lnTo>
                    <a:pt x="55" y="119"/>
                  </a:lnTo>
                  <a:lnTo>
                    <a:pt x="57" y="119"/>
                  </a:lnTo>
                  <a:lnTo>
                    <a:pt x="60" y="119"/>
                  </a:lnTo>
                  <a:lnTo>
                    <a:pt x="64" y="119"/>
                  </a:lnTo>
                  <a:lnTo>
                    <a:pt x="67" y="119"/>
                  </a:lnTo>
                  <a:lnTo>
                    <a:pt x="69" y="119"/>
                  </a:lnTo>
                  <a:lnTo>
                    <a:pt x="73" y="118"/>
                  </a:lnTo>
                  <a:lnTo>
                    <a:pt x="76" y="118"/>
                  </a:lnTo>
                  <a:lnTo>
                    <a:pt x="79" y="117"/>
                  </a:lnTo>
                  <a:lnTo>
                    <a:pt x="81" y="117"/>
                  </a:lnTo>
                  <a:lnTo>
                    <a:pt x="84" y="115"/>
                  </a:lnTo>
                  <a:lnTo>
                    <a:pt x="87" y="114"/>
                  </a:lnTo>
                  <a:lnTo>
                    <a:pt x="89" y="113"/>
                  </a:lnTo>
                  <a:lnTo>
                    <a:pt x="92" y="111"/>
                  </a:lnTo>
                  <a:lnTo>
                    <a:pt x="95" y="110"/>
                  </a:lnTo>
                  <a:lnTo>
                    <a:pt x="97" y="107"/>
                  </a:lnTo>
                  <a:lnTo>
                    <a:pt x="99" y="106"/>
                  </a:lnTo>
                  <a:lnTo>
                    <a:pt x="101" y="105"/>
                  </a:lnTo>
                  <a:lnTo>
                    <a:pt x="103" y="102"/>
                  </a:lnTo>
                  <a:lnTo>
                    <a:pt x="105" y="99"/>
                  </a:lnTo>
                  <a:lnTo>
                    <a:pt x="106" y="98"/>
                  </a:lnTo>
                  <a:lnTo>
                    <a:pt x="109" y="95"/>
                  </a:lnTo>
                  <a:lnTo>
                    <a:pt x="110" y="93"/>
                  </a:lnTo>
                  <a:lnTo>
                    <a:pt x="112" y="90"/>
                  </a:lnTo>
                  <a:lnTo>
                    <a:pt x="113" y="89"/>
                  </a:lnTo>
                  <a:lnTo>
                    <a:pt x="114" y="86"/>
                  </a:lnTo>
                  <a:lnTo>
                    <a:pt x="116" y="83"/>
                  </a:lnTo>
                  <a:lnTo>
                    <a:pt x="117" y="81"/>
                  </a:lnTo>
                  <a:lnTo>
                    <a:pt x="118" y="77"/>
                  </a:lnTo>
                  <a:lnTo>
                    <a:pt x="118" y="74"/>
                  </a:lnTo>
                  <a:lnTo>
                    <a:pt x="120" y="71"/>
                  </a:lnTo>
                  <a:lnTo>
                    <a:pt x="120" y="69"/>
                  </a:lnTo>
                  <a:lnTo>
                    <a:pt x="121" y="66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7"/>
                  </a:lnTo>
                  <a:lnTo>
                    <a:pt x="121" y="53"/>
                  </a:lnTo>
                  <a:lnTo>
                    <a:pt x="120" y="50"/>
                  </a:lnTo>
                  <a:lnTo>
                    <a:pt x="120" y="48"/>
                  </a:lnTo>
                  <a:lnTo>
                    <a:pt x="118" y="45"/>
                  </a:lnTo>
                  <a:lnTo>
                    <a:pt x="118" y="41"/>
                  </a:lnTo>
                  <a:lnTo>
                    <a:pt x="117" y="38"/>
                  </a:lnTo>
                  <a:lnTo>
                    <a:pt x="116" y="36"/>
                  </a:lnTo>
                  <a:lnTo>
                    <a:pt x="114" y="33"/>
                  </a:lnTo>
                  <a:lnTo>
                    <a:pt x="113" y="30"/>
                  </a:lnTo>
                  <a:lnTo>
                    <a:pt x="112" y="28"/>
                  </a:lnTo>
                  <a:lnTo>
                    <a:pt x="110" y="26"/>
                  </a:lnTo>
                  <a:lnTo>
                    <a:pt x="109" y="24"/>
                  </a:lnTo>
                  <a:lnTo>
                    <a:pt x="106" y="21"/>
                  </a:lnTo>
                  <a:lnTo>
                    <a:pt x="105" y="18"/>
                  </a:lnTo>
                  <a:lnTo>
                    <a:pt x="103" y="17"/>
                  </a:lnTo>
                  <a:lnTo>
                    <a:pt x="101" y="14"/>
                  </a:lnTo>
                  <a:lnTo>
                    <a:pt x="99" y="13"/>
                  </a:lnTo>
                  <a:lnTo>
                    <a:pt x="97" y="12"/>
                  </a:lnTo>
                  <a:lnTo>
                    <a:pt x="95" y="9"/>
                  </a:lnTo>
                  <a:lnTo>
                    <a:pt x="92" y="8"/>
                  </a:lnTo>
                  <a:lnTo>
                    <a:pt x="89" y="6"/>
                  </a:lnTo>
                  <a:lnTo>
                    <a:pt x="87" y="5"/>
                  </a:lnTo>
                  <a:lnTo>
                    <a:pt x="84" y="4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58" name="Line 194"/>
            <p:cNvSpPr>
              <a:spLocks noChangeShapeType="1"/>
            </p:cNvSpPr>
            <p:nvPr/>
          </p:nvSpPr>
          <p:spPr bwMode="auto">
            <a:xfrm flipV="1">
              <a:off x="4380" y="2477"/>
              <a:ext cx="1" cy="1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59" name="Line 195"/>
            <p:cNvSpPr>
              <a:spLocks noChangeShapeType="1"/>
            </p:cNvSpPr>
            <p:nvPr/>
          </p:nvSpPr>
          <p:spPr bwMode="auto">
            <a:xfrm flipV="1">
              <a:off x="4380" y="2849"/>
              <a:ext cx="1" cy="1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60" name="Freeform 196"/>
            <p:cNvSpPr>
              <a:spLocks/>
            </p:cNvSpPr>
            <p:nvPr/>
          </p:nvSpPr>
          <p:spPr bwMode="auto">
            <a:xfrm>
              <a:off x="3862" y="1720"/>
              <a:ext cx="186" cy="385"/>
            </a:xfrm>
            <a:custGeom>
              <a:avLst/>
              <a:gdLst>
                <a:gd name="T0" fmla="*/ 0 w 372"/>
                <a:gd name="T1" fmla="*/ 9 h 771"/>
                <a:gd name="T2" fmla="*/ 3 w 372"/>
                <a:gd name="T3" fmla="*/ 12 h 771"/>
                <a:gd name="T4" fmla="*/ 6 w 372"/>
                <a:gd name="T5" fmla="*/ 9 h 771"/>
                <a:gd name="T6" fmla="*/ 5 w 372"/>
                <a:gd name="T7" fmla="*/ 9 h 771"/>
                <a:gd name="T8" fmla="*/ 5 w 372"/>
                <a:gd name="T9" fmla="*/ 3 h 771"/>
                <a:gd name="T10" fmla="*/ 6 w 372"/>
                <a:gd name="T11" fmla="*/ 3 h 771"/>
                <a:gd name="T12" fmla="*/ 3 w 372"/>
                <a:gd name="T13" fmla="*/ 0 h 771"/>
                <a:gd name="T14" fmla="*/ 0 w 372"/>
                <a:gd name="T15" fmla="*/ 3 h 771"/>
                <a:gd name="T16" fmla="*/ 1 w 372"/>
                <a:gd name="T17" fmla="*/ 3 h 771"/>
                <a:gd name="T18" fmla="*/ 1 w 372"/>
                <a:gd name="T19" fmla="*/ 9 h 771"/>
                <a:gd name="T20" fmla="*/ 0 w 372"/>
                <a:gd name="T21" fmla="*/ 9 h 7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2"/>
                <a:gd name="T34" fmla="*/ 0 h 771"/>
                <a:gd name="T35" fmla="*/ 372 w 372"/>
                <a:gd name="T36" fmla="*/ 771 h 7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2" h="771">
                  <a:moveTo>
                    <a:pt x="0" y="585"/>
                  </a:moveTo>
                  <a:lnTo>
                    <a:pt x="186" y="771"/>
                  </a:lnTo>
                  <a:lnTo>
                    <a:pt x="372" y="585"/>
                  </a:lnTo>
                  <a:lnTo>
                    <a:pt x="292" y="585"/>
                  </a:lnTo>
                  <a:lnTo>
                    <a:pt x="292" y="213"/>
                  </a:lnTo>
                  <a:lnTo>
                    <a:pt x="372" y="213"/>
                  </a:lnTo>
                  <a:lnTo>
                    <a:pt x="186" y="0"/>
                  </a:lnTo>
                  <a:lnTo>
                    <a:pt x="0" y="213"/>
                  </a:lnTo>
                  <a:lnTo>
                    <a:pt x="107" y="213"/>
                  </a:lnTo>
                  <a:lnTo>
                    <a:pt x="107" y="585"/>
                  </a:lnTo>
                  <a:lnTo>
                    <a:pt x="0" y="585"/>
                  </a:lnTo>
                  <a:close/>
                </a:path>
              </a:pathLst>
            </a:custGeom>
            <a:noFill/>
            <a:ln w="20638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61" name="Rectangle 197"/>
            <p:cNvSpPr>
              <a:spLocks noChangeArrowheads="1"/>
            </p:cNvSpPr>
            <p:nvPr/>
          </p:nvSpPr>
          <p:spPr bwMode="auto">
            <a:xfrm>
              <a:off x="612" y="609"/>
              <a:ext cx="132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62" name="Rectangle 198"/>
            <p:cNvSpPr>
              <a:spLocks noChangeArrowheads="1"/>
            </p:cNvSpPr>
            <p:nvPr/>
          </p:nvSpPr>
          <p:spPr bwMode="auto">
            <a:xfrm>
              <a:off x="671" y="669"/>
              <a:ext cx="121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63" name="Rectangle 199"/>
            <p:cNvSpPr>
              <a:spLocks noChangeArrowheads="1"/>
            </p:cNvSpPr>
            <p:nvPr/>
          </p:nvSpPr>
          <p:spPr bwMode="auto">
            <a:xfrm>
              <a:off x="612" y="798"/>
              <a:ext cx="1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64" name="Rectangle 200"/>
            <p:cNvSpPr>
              <a:spLocks noChangeArrowheads="1"/>
            </p:cNvSpPr>
            <p:nvPr/>
          </p:nvSpPr>
          <p:spPr bwMode="auto">
            <a:xfrm>
              <a:off x="671" y="859"/>
              <a:ext cx="121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65" name="Rectangle 201"/>
            <p:cNvSpPr>
              <a:spLocks noChangeArrowheads="1"/>
            </p:cNvSpPr>
            <p:nvPr/>
          </p:nvSpPr>
          <p:spPr bwMode="auto">
            <a:xfrm>
              <a:off x="612" y="1074"/>
              <a:ext cx="1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66" name="Rectangle 202"/>
            <p:cNvSpPr>
              <a:spLocks noChangeArrowheads="1"/>
            </p:cNvSpPr>
            <p:nvPr/>
          </p:nvSpPr>
          <p:spPr bwMode="auto">
            <a:xfrm>
              <a:off x="671" y="1135"/>
              <a:ext cx="121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67" name="Rectangle 203"/>
            <p:cNvSpPr>
              <a:spLocks noChangeArrowheads="1"/>
            </p:cNvSpPr>
            <p:nvPr/>
          </p:nvSpPr>
          <p:spPr bwMode="auto">
            <a:xfrm>
              <a:off x="612" y="1262"/>
              <a:ext cx="132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68" name="Line 204"/>
            <p:cNvSpPr>
              <a:spLocks noChangeShapeType="1"/>
            </p:cNvSpPr>
            <p:nvPr/>
          </p:nvSpPr>
          <p:spPr bwMode="auto">
            <a:xfrm>
              <a:off x="807" y="697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69" name="Line 205"/>
            <p:cNvSpPr>
              <a:spLocks noChangeShapeType="1"/>
            </p:cNvSpPr>
            <p:nvPr/>
          </p:nvSpPr>
          <p:spPr bwMode="auto">
            <a:xfrm>
              <a:off x="807" y="883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70" name="Line 206"/>
            <p:cNvSpPr>
              <a:spLocks noChangeShapeType="1"/>
            </p:cNvSpPr>
            <p:nvPr/>
          </p:nvSpPr>
          <p:spPr bwMode="auto">
            <a:xfrm>
              <a:off x="807" y="1348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71" name="Freeform 207"/>
            <p:cNvSpPr>
              <a:spLocks/>
            </p:cNvSpPr>
            <p:nvPr/>
          </p:nvSpPr>
          <p:spPr bwMode="auto">
            <a:xfrm>
              <a:off x="807" y="1162"/>
              <a:ext cx="186" cy="93"/>
            </a:xfrm>
            <a:custGeom>
              <a:avLst/>
              <a:gdLst>
                <a:gd name="T0" fmla="*/ 0 w 372"/>
                <a:gd name="T1" fmla="*/ 0 h 186"/>
                <a:gd name="T2" fmla="*/ 6 w 372"/>
                <a:gd name="T3" fmla="*/ 0 h 186"/>
                <a:gd name="T4" fmla="*/ 6 w 372"/>
                <a:gd name="T5" fmla="*/ 3 h 186"/>
                <a:gd name="T6" fmla="*/ 0 60000 65536"/>
                <a:gd name="T7" fmla="*/ 0 60000 65536"/>
                <a:gd name="T8" fmla="*/ 0 60000 65536"/>
                <a:gd name="T9" fmla="*/ 0 w 372"/>
                <a:gd name="T10" fmla="*/ 0 h 186"/>
                <a:gd name="T11" fmla="*/ 372 w 372"/>
                <a:gd name="T12" fmla="*/ 186 h 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86">
                  <a:moveTo>
                    <a:pt x="0" y="0"/>
                  </a:moveTo>
                  <a:lnTo>
                    <a:pt x="372" y="0"/>
                  </a:lnTo>
                  <a:lnTo>
                    <a:pt x="372" y="186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72" name="Freeform 208"/>
            <p:cNvSpPr>
              <a:spLocks/>
            </p:cNvSpPr>
            <p:nvPr/>
          </p:nvSpPr>
          <p:spPr bwMode="auto">
            <a:xfrm>
              <a:off x="807" y="1441"/>
              <a:ext cx="186" cy="93"/>
            </a:xfrm>
            <a:custGeom>
              <a:avLst/>
              <a:gdLst>
                <a:gd name="T0" fmla="*/ 0 w 372"/>
                <a:gd name="T1" fmla="*/ 3 h 186"/>
                <a:gd name="T2" fmla="*/ 6 w 372"/>
                <a:gd name="T3" fmla="*/ 3 h 186"/>
                <a:gd name="T4" fmla="*/ 6 w 372"/>
                <a:gd name="T5" fmla="*/ 0 h 186"/>
                <a:gd name="T6" fmla="*/ 0 60000 65536"/>
                <a:gd name="T7" fmla="*/ 0 60000 65536"/>
                <a:gd name="T8" fmla="*/ 0 60000 65536"/>
                <a:gd name="T9" fmla="*/ 0 w 372"/>
                <a:gd name="T10" fmla="*/ 0 h 186"/>
                <a:gd name="T11" fmla="*/ 372 w 372"/>
                <a:gd name="T12" fmla="*/ 186 h 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86">
                  <a:moveTo>
                    <a:pt x="0" y="186"/>
                  </a:moveTo>
                  <a:lnTo>
                    <a:pt x="372" y="186"/>
                  </a:lnTo>
                  <a:lnTo>
                    <a:pt x="372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73" name="Rectangle 209"/>
            <p:cNvSpPr>
              <a:spLocks noChangeArrowheads="1"/>
            </p:cNvSpPr>
            <p:nvPr/>
          </p:nvSpPr>
          <p:spPr bwMode="auto">
            <a:xfrm>
              <a:off x="671" y="1325"/>
              <a:ext cx="12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4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74" name="Rectangle 210"/>
            <p:cNvSpPr>
              <a:spLocks noChangeArrowheads="1"/>
            </p:cNvSpPr>
            <p:nvPr/>
          </p:nvSpPr>
          <p:spPr bwMode="auto">
            <a:xfrm>
              <a:off x="612" y="1457"/>
              <a:ext cx="1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75" name="Rectangle 211"/>
            <p:cNvSpPr>
              <a:spLocks noChangeArrowheads="1"/>
            </p:cNvSpPr>
            <p:nvPr/>
          </p:nvSpPr>
          <p:spPr bwMode="auto">
            <a:xfrm>
              <a:off x="671" y="1518"/>
              <a:ext cx="121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5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76" name="Rectangle 212"/>
            <p:cNvSpPr>
              <a:spLocks noChangeArrowheads="1"/>
            </p:cNvSpPr>
            <p:nvPr/>
          </p:nvSpPr>
          <p:spPr bwMode="auto">
            <a:xfrm>
              <a:off x="3257" y="608"/>
              <a:ext cx="1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77" name="Rectangle 213"/>
            <p:cNvSpPr>
              <a:spLocks noChangeArrowheads="1"/>
            </p:cNvSpPr>
            <p:nvPr/>
          </p:nvSpPr>
          <p:spPr bwMode="auto">
            <a:xfrm>
              <a:off x="3315" y="669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78" name="Rectangle 214"/>
            <p:cNvSpPr>
              <a:spLocks noChangeArrowheads="1"/>
            </p:cNvSpPr>
            <p:nvPr/>
          </p:nvSpPr>
          <p:spPr bwMode="auto">
            <a:xfrm>
              <a:off x="3257" y="797"/>
              <a:ext cx="1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79" name="Rectangle 215"/>
            <p:cNvSpPr>
              <a:spLocks noChangeArrowheads="1"/>
            </p:cNvSpPr>
            <p:nvPr/>
          </p:nvSpPr>
          <p:spPr bwMode="auto">
            <a:xfrm>
              <a:off x="3315" y="858"/>
              <a:ext cx="12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80" name="Rectangle 216"/>
            <p:cNvSpPr>
              <a:spLocks noChangeArrowheads="1"/>
            </p:cNvSpPr>
            <p:nvPr/>
          </p:nvSpPr>
          <p:spPr bwMode="auto">
            <a:xfrm>
              <a:off x="3257" y="1073"/>
              <a:ext cx="1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81" name="Rectangle 217"/>
            <p:cNvSpPr>
              <a:spLocks noChangeArrowheads="1"/>
            </p:cNvSpPr>
            <p:nvPr/>
          </p:nvSpPr>
          <p:spPr bwMode="auto">
            <a:xfrm>
              <a:off x="3315" y="1133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82" name="Rectangle 218"/>
            <p:cNvSpPr>
              <a:spLocks noChangeArrowheads="1"/>
            </p:cNvSpPr>
            <p:nvPr/>
          </p:nvSpPr>
          <p:spPr bwMode="auto">
            <a:xfrm>
              <a:off x="3257" y="1262"/>
              <a:ext cx="132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83" name="Rectangle 219"/>
            <p:cNvSpPr>
              <a:spLocks noChangeArrowheads="1"/>
            </p:cNvSpPr>
            <p:nvPr/>
          </p:nvSpPr>
          <p:spPr bwMode="auto">
            <a:xfrm>
              <a:off x="3315" y="1322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4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84" name="Rectangle 220"/>
            <p:cNvSpPr>
              <a:spLocks noChangeArrowheads="1"/>
            </p:cNvSpPr>
            <p:nvPr/>
          </p:nvSpPr>
          <p:spPr bwMode="auto">
            <a:xfrm>
              <a:off x="3257" y="1456"/>
              <a:ext cx="1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685" name="Line 221"/>
            <p:cNvSpPr>
              <a:spLocks noChangeShapeType="1"/>
            </p:cNvSpPr>
            <p:nvPr/>
          </p:nvSpPr>
          <p:spPr bwMode="auto">
            <a:xfrm>
              <a:off x="3437" y="697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86" name="Line 222"/>
            <p:cNvSpPr>
              <a:spLocks noChangeShapeType="1"/>
            </p:cNvSpPr>
            <p:nvPr/>
          </p:nvSpPr>
          <p:spPr bwMode="auto">
            <a:xfrm>
              <a:off x="3437" y="883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87" name="Line 223"/>
            <p:cNvSpPr>
              <a:spLocks noChangeShapeType="1"/>
            </p:cNvSpPr>
            <p:nvPr/>
          </p:nvSpPr>
          <p:spPr bwMode="auto">
            <a:xfrm>
              <a:off x="3437" y="1348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88" name="Freeform 224"/>
            <p:cNvSpPr>
              <a:spLocks/>
            </p:cNvSpPr>
            <p:nvPr/>
          </p:nvSpPr>
          <p:spPr bwMode="auto">
            <a:xfrm>
              <a:off x="3437" y="1162"/>
              <a:ext cx="199" cy="93"/>
            </a:xfrm>
            <a:custGeom>
              <a:avLst/>
              <a:gdLst>
                <a:gd name="T0" fmla="*/ 0 w 399"/>
                <a:gd name="T1" fmla="*/ 0 h 186"/>
                <a:gd name="T2" fmla="*/ 6 w 399"/>
                <a:gd name="T3" fmla="*/ 0 h 186"/>
                <a:gd name="T4" fmla="*/ 6 w 399"/>
                <a:gd name="T5" fmla="*/ 3 h 186"/>
                <a:gd name="T6" fmla="*/ 0 60000 65536"/>
                <a:gd name="T7" fmla="*/ 0 60000 65536"/>
                <a:gd name="T8" fmla="*/ 0 60000 65536"/>
                <a:gd name="T9" fmla="*/ 0 w 399"/>
                <a:gd name="T10" fmla="*/ 0 h 186"/>
                <a:gd name="T11" fmla="*/ 399 w 399"/>
                <a:gd name="T12" fmla="*/ 186 h 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" h="186">
                  <a:moveTo>
                    <a:pt x="0" y="0"/>
                  </a:moveTo>
                  <a:lnTo>
                    <a:pt x="399" y="0"/>
                  </a:lnTo>
                  <a:lnTo>
                    <a:pt x="399" y="186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89" name="Freeform 225"/>
            <p:cNvSpPr>
              <a:spLocks/>
            </p:cNvSpPr>
            <p:nvPr/>
          </p:nvSpPr>
          <p:spPr bwMode="auto">
            <a:xfrm>
              <a:off x="3437" y="1441"/>
              <a:ext cx="199" cy="93"/>
            </a:xfrm>
            <a:custGeom>
              <a:avLst/>
              <a:gdLst>
                <a:gd name="T0" fmla="*/ 0 w 399"/>
                <a:gd name="T1" fmla="*/ 3 h 186"/>
                <a:gd name="T2" fmla="*/ 6 w 399"/>
                <a:gd name="T3" fmla="*/ 3 h 186"/>
                <a:gd name="T4" fmla="*/ 6 w 399"/>
                <a:gd name="T5" fmla="*/ 0 h 186"/>
                <a:gd name="T6" fmla="*/ 0 60000 65536"/>
                <a:gd name="T7" fmla="*/ 0 60000 65536"/>
                <a:gd name="T8" fmla="*/ 0 60000 65536"/>
                <a:gd name="T9" fmla="*/ 0 w 399"/>
                <a:gd name="T10" fmla="*/ 0 h 186"/>
                <a:gd name="T11" fmla="*/ 399 w 399"/>
                <a:gd name="T12" fmla="*/ 186 h 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" h="186">
                  <a:moveTo>
                    <a:pt x="0" y="186"/>
                  </a:moveTo>
                  <a:lnTo>
                    <a:pt x="399" y="186"/>
                  </a:lnTo>
                  <a:lnTo>
                    <a:pt x="399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90" name="Freeform 226"/>
            <p:cNvSpPr>
              <a:spLocks/>
            </p:cNvSpPr>
            <p:nvPr/>
          </p:nvSpPr>
          <p:spPr bwMode="auto">
            <a:xfrm>
              <a:off x="3636" y="2570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91" name="Line 227"/>
            <p:cNvSpPr>
              <a:spLocks noChangeShapeType="1"/>
            </p:cNvSpPr>
            <p:nvPr/>
          </p:nvSpPr>
          <p:spPr bwMode="auto">
            <a:xfrm flipH="1">
              <a:off x="3636" y="2570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92" name="Freeform 228"/>
            <p:cNvSpPr>
              <a:spLocks/>
            </p:cNvSpPr>
            <p:nvPr/>
          </p:nvSpPr>
          <p:spPr bwMode="auto">
            <a:xfrm>
              <a:off x="3636" y="2384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93" name="Line 229"/>
            <p:cNvSpPr>
              <a:spLocks noChangeShapeType="1"/>
            </p:cNvSpPr>
            <p:nvPr/>
          </p:nvSpPr>
          <p:spPr bwMode="auto">
            <a:xfrm flipH="1">
              <a:off x="3636" y="2384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94" name="Freeform 230"/>
            <p:cNvSpPr>
              <a:spLocks/>
            </p:cNvSpPr>
            <p:nvPr/>
          </p:nvSpPr>
          <p:spPr bwMode="auto">
            <a:xfrm>
              <a:off x="3636" y="3141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95" name="Line 231"/>
            <p:cNvSpPr>
              <a:spLocks noChangeShapeType="1"/>
            </p:cNvSpPr>
            <p:nvPr/>
          </p:nvSpPr>
          <p:spPr bwMode="auto">
            <a:xfrm flipH="1">
              <a:off x="3636" y="3141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96" name="Freeform 232"/>
            <p:cNvSpPr>
              <a:spLocks/>
            </p:cNvSpPr>
            <p:nvPr/>
          </p:nvSpPr>
          <p:spPr bwMode="auto">
            <a:xfrm>
              <a:off x="3636" y="2955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97" name="Line 233"/>
            <p:cNvSpPr>
              <a:spLocks noChangeShapeType="1"/>
            </p:cNvSpPr>
            <p:nvPr/>
          </p:nvSpPr>
          <p:spPr bwMode="auto">
            <a:xfrm flipH="1">
              <a:off x="3636" y="2955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98" name="Freeform 234"/>
            <p:cNvSpPr>
              <a:spLocks/>
            </p:cNvSpPr>
            <p:nvPr/>
          </p:nvSpPr>
          <p:spPr bwMode="auto">
            <a:xfrm>
              <a:off x="3636" y="3048"/>
              <a:ext cx="186" cy="1"/>
            </a:xfrm>
            <a:custGeom>
              <a:avLst/>
              <a:gdLst>
                <a:gd name="T0" fmla="*/ 6 w 372"/>
                <a:gd name="T1" fmla="*/ 0 h 1"/>
                <a:gd name="T2" fmla="*/ 0 w 372"/>
                <a:gd name="T3" fmla="*/ 0 h 1"/>
                <a:gd name="T4" fmla="*/ 6 w 372"/>
                <a:gd name="T5" fmla="*/ 0 h 1"/>
                <a:gd name="T6" fmla="*/ 0 60000 65536"/>
                <a:gd name="T7" fmla="*/ 0 60000 65536"/>
                <a:gd name="T8" fmla="*/ 0 60000 65536"/>
                <a:gd name="T9" fmla="*/ 0 w 372"/>
                <a:gd name="T10" fmla="*/ 0 h 1"/>
                <a:gd name="T11" fmla="*/ 372 w 37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1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99" name="Line 235"/>
            <p:cNvSpPr>
              <a:spLocks noChangeShapeType="1"/>
            </p:cNvSpPr>
            <p:nvPr/>
          </p:nvSpPr>
          <p:spPr bwMode="auto">
            <a:xfrm flipH="1">
              <a:off x="3636" y="3048"/>
              <a:ext cx="1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700" name="Rectangle 236"/>
            <p:cNvSpPr>
              <a:spLocks noChangeArrowheads="1"/>
            </p:cNvSpPr>
            <p:nvPr/>
          </p:nvSpPr>
          <p:spPr bwMode="auto">
            <a:xfrm>
              <a:off x="3315" y="1516"/>
              <a:ext cx="12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5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01" name="Rectangle 237"/>
            <p:cNvSpPr>
              <a:spLocks noChangeArrowheads="1"/>
            </p:cNvSpPr>
            <p:nvPr/>
          </p:nvSpPr>
          <p:spPr bwMode="auto">
            <a:xfrm>
              <a:off x="3257" y="2303"/>
              <a:ext cx="1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02" name="Rectangle 238"/>
            <p:cNvSpPr>
              <a:spLocks noChangeArrowheads="1"/>
            </p:cNvSpPr>
            <p:nvPr/>
          </p:nvSpPr>
          <p:spPr bwMode="auto">
            <a:xfrm>
              <a:off x="3315" y="2363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03" name="Rectangle 239"/>
            <p:cNvSpPr>
              <a:spLocks noChangeArrowheads="1"/>
            </p:cNvSpPr>
            <p:nvPr/>
          </p:nvSpPr>
          <p:spPr bwMode="auto">
            <a:xfrm>
              <a:off x="3257" y="2491"/>
              <a:ext cx="132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04" name="Rectangle 240"/>
            <p:cNvSpPr>
              <a:spLocks noChangeArrowheads="1"/>
            </p:cNvSpPr>
            <p:nvPr/>
          </p:nvSpPr>
          <p:spPr bwMode="auto">
            <a:xfrm>
              <a:off x="3315" y="2552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05" name="Rectangle 241"/>
            <p:cNvSpPr>
              <a:spLocks noChangeArrowheads="1"/>
            </p:cNvSpPr>
            <p:nvPr/>
          </p:nvSpPr>
          <p:spPr bwMode="auto">
            <a:xfrm>
              <a:off x="3257" y="2767"/>
              <a:ext cx="1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06" name="Rectangle 242"/>
            <p:cNvSpPr>
              <a:spLocks noChangeArrowheads="1"/>
            </p:cNvSpPr>
            <p:nvPr/>
          </p:nvSpPr>
          <p:spPr bwMode="auto">
            <a:xfrm>
              <a:off x="3315" y="2828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07" name="Rectangle 243"/>
            <p:cNvSpPr>
              <a:spLocks noChangeArrowheads="1"/>
            </p:cNvSpPr>
            <p:nvPr/>
          </p:nvSpPr>
          <p:spPr bwMode="auto">
            <a:xfrm>
              <a:off x="3257" y="2956"/>
              <a:ext cx="1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08" name="Rectangle 244"/>
            <p:cNvSpPr>
              <a:spLocks noChangeArrowheads="1"/>
            </p:cNvSpPr>
            <p:nvPr/>
          </p:nvSpPr>
          <p:spPr bwMode="auto">
            <a:xfrm>
              <a:off x="3315" y="3015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4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09" name="Rectangle 245"/>
            <p:cNvSpPr>
              <a:spLocks noChangeArrowheads="1"/>
            </p:cNvSpPr>
            <p:nvPr/>
          </p:nvSpPr>
          <p:spPr bwMode="auto">
            <a:xfrm>
              <a:off x="3257" y="3150"/>
              <a:ext cx="132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10" name="Line 246"/>
            <p:cNvSpPr>
              <a:spLocks noChangeShapeType="1"/>
            </p:cNvSpPr>
            <p:nvPr/>
          </p:nvSpPr>
          <p:spPr bwMode="auto">
            <a:xfrm>
              <a:off x="3437" y="2384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711" name="Line 247"/>
            <p:cNvSpPr>
              <a:spLocks noChangeShapeType="1"/>
            </p:cNvSpPr>
            <p:nvPr/>
          </p:nvSpPr>
          <p:spPr bwMode="auto">
            <a:xfrm>
              <a:off x="3437" y="2570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712" name="Line 248"/>
            <p:cNvSpPr>
              <a:spLocks noChangeShapeType="1"/>
            </p:cNvSpPr>
            <p:nvPr/>
          </p:nvSpPr>
          <p:spPr bwMode="auto">
            <a:xfrm>
              <a:off x="3437" y="3048"/>
              <a:ext cx="1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713" name="Freeform 249"/>
            <p:cNvSpPr>
              <a:spLocks/>
            </p:cNvSpPr>
            <p:nvPr/>
          </p:nvSpPr>
          <p:spPr bwMode="auto">
            <a:xfrm>
              <a:off x="3437" y="2849"/>
              <a:ext cx="199" cy="106"/>
            </a:xfrm>
            <a:custGeom>
              <a:avLst/>
              <a:gdLst>
                <a:gd name="T0" fmla="*/ 0 w 399"/>
                <a:gd name="T1" fmla="*/ 0 h 212"/>
                <a:gd name="T2" fmla="*/ 6 w 399"/>
                <a:gd name="T3" fmla="*/ 0 h 212"/>
                <a:gd name="T4" fmla="*/ 6 w 399"/>
                <a:gd name="T5" fmla="*/ 3 h 212"/>
                <a:gd name="T6" fmla="*/ 0 60000 65536"/>
                <a:gd name="T7" fmla="*/ 0 60000 65536"/>
                <a:gd name="T8" fmla="*/ 0 60000 65536"/>
                <a:gd name="T9" fmla="*/ 0 w 399"/>
                <a:gd name="T10" fmla="*/ 0 h 212"/>
                <a:gd name="T11" fmla="*/ 399 w 399"/>
                <a:gd name="T12" fmla="*/ 212 h 2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" h="212">
                  <a:moveTo>
                    <a:pt x="0" y="0"/>
                  </a:moveTo>
                  <a:lnTo>
                    <a:pt x="399" y="0"/>
                  </a:lnTo>
                  <a:lnTo>
                    <a:pt x="399" y="2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714" name="Freeform 250"/>
            <p:cNvSpPr>
              <a:spLocks/>
            </p:cNvSpPr>
            <p:nvPr/>
          </p:nvSpPr>
          <p:spPr bwMode="auto">
            <a:xfrm>
              <a:off x="3437" y="3141"/>
              <a:ext cx="199" cy="93"/>
            </a:xfrm>
            <a:custGeom>
              <a:avLst/>
              <a:gdLst>
                <a:gd name="T0" fmla="*/ 0 w 399"/>
                <a:gd name="T1" fmla="*/ 3 h 186"/>
                <a:gd name="T2" fmla="*/ 6 w 399"/>
                <a:gd name="T3" fmla="*/ 3 h 186"/>
                <a:gd name="T4" fmla="*/ 6 w 399"/>
                <a:gd name="T5" fmla="*/ 0 h 186"/>
                <a:gd name="T6" fmla="*/ 0 60000 65536"/>
                <a:gd name="T7" fmla="*/ 0 60000 65536"/>
                <a:gd name="T8" fmla="*/ 0 60000 65536"/>
                <a:gd name="T9" fmla="*/ 0 w 399"/>
                <a:gd name="T10" fmla="*/ 0 h 186"/>
                <a:gd name="T11" fmla="*/ 399 w 399"/>
                <a:gd name="T12" fmla="*/ 186 h 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" h="186">
                  <a:moveTo>
                    <a:pt x="0" y="186"/>
                  </a:moveTo>
                  <a:lnTo>
                    <a:pt x="399" y="186"/>
                  </a:lnTo>
                  <a:lnTo>
                    <a:pt x="399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715" name="Rectangle 251"/>
            <p:cNvSpPr>
              <a:spLocks noChangeArrowheads="1"/>
            </p:cNvSpPr>
            <p:nvPr/>
          </p:nvSpPr>
          <p:spPr bwMode="auto">
            <a:xfrm>
              <a:off x="3315" y="3210"/>
              <a:ext cx="120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5 </a:t>
              </a:r>
              <a:endParaRPr lang="en-US" sz="3200">
                <a:cs typeface="Arial" pitchFamily="34" charset="0"/>
              </a:endParaRPr>
            </a:p>
          </p:txBody>
        </p:sp>
        <p:sp>
          <p:nvSpPr>
            <p:cNvPr id="67716" name="AutoShape 252"/>
            <p:cNvSpPr>
              <a:spLocks noChangeArrowheads="1"/>
            </p:cNvSpPr>
            <p:nvPr/>
          </p:nvSpPr>
          <p:spPr bwMode="auto">
            <a:xfrm>
              <a:off x="1179" y="627"/>
              <a:ext cx="375" cy="321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7717" name="AutoShape 253"/>
            <p:cNvSpPr>
              <a:spLocks noChangeArrowheads="1"/>
            </p:cNvSpPr>
            <p:nvPr/>
          </p:nvSpPr>
          <p:spPr bwMode="auto">
            <a:xfrm>
              <a:off x="1179" y="1190"/>
              <a:ext cx="375" cy="321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7718" name="AutoShape 254"/>
            <p:cNvSpPr>
              <a:spLocks noChangeArrowheads="1"/>
            </p:cNvSpPr>
            <p:nvPr/>
          </p:nvSpPr>
          <p:spPr bwMode="auto">
            <a:xfrm>
              <a:off x="3793" y="627"/>
              <a:ext cx="375" cy="321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7719" name="AutoShape 255"/>
            <p:cNvSpPr>
              <a:spLocks noChangeArrowheads="1"/>
            </p:cNvSpPr>
            <p:nvPr/>
          </p:nvSpPr>
          <p:spPr bwMode="auto">
            <a:xfrm>
              <a:off x="3793" y="1188"/>
              <a:ext cx="375" cy="321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7720" name="AutoShape 256"/>
            <p:cNvSpPr>
              <a:spLocks noChangeArrowheads="1"/>
            </p:cNvSpPr>
            <p:nvPr/>
          </p:nvSpPr>
          <p:spPr bwMode="auto">
            <a:xfrm>
              <a:off x="3793" y="2317"/>
              <a:ext cx="375" cy="321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7721" name="AutoShape 257"/>
            <p:cNvSpPr>
              <a:spLocks noChangeArrowheads="1"/>
            </p:cNvSpPr>
            <p:nvPr/>
          </p:nvSpPr>
          <p:spPr bwMode="auto">
            <a:xfrm>
              <a:off x="3792" y="2888"/>
              <a:ext cx="375" cy="321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7722" name="AutoShape 258"/>
            <p:cNvSpPr>
              <a:spLocks noChangeArrowheads="1"/>
            </p:cNvSpPr>
            <p:nvPr/>
          </p:nvSpPr>
          <p:spPr bwMode="auto">
            <a:xfrm>
              <a:off x="4550" y="2596"/>
              <a:ext cx="375" cy="321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67589" name="Text Box 259"/>
          <p:cNvSpPr txBox="1">
            <a:spLocks noChangeArrowheads="1"/>
          </p:cNvSpPr>
          <p:nvPr/>
        </p:nvSpPr>
        <p:spPr bwMode="auto">
          <a:xfrm>
            <a:off x="517525" y="1412875"/>
            <a:ext cx="85442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Παράδειγμα μετατροπής σε κύκλωμα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NAND/NOR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NAND circuits: </a:t>
            </a:r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βέλτιστα για υλοποίηση σε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transistors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169CF-2D8F-4A7E-BE2A-1F3AD9258CDD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Κυκλώματα Πολλών Επιπέδων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</a:t>
            </a:r>
          </a:p>
        </p:txBody>
      </p:sp>
      <p:pic>
        <p:nvPicPr>
          <p:cNvPr id="68612" name="Picture 3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59436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105400" y="3733800"/>
            <a:ext cx="402065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P1 = (x2x3)’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P2 = (x1P1)’ = x1’ P1’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P3 = (x3x4)’ = x3’+x4’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P4 = (P2+P3)’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 = (P4+x5)’ =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= ……….   =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=  x1’x5’+x2x5’+x3’x5’+x4’x5’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B25AE-7286-4093-AA55-CC8F4921B666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69668" name="Text Box 82"/>
          <p:cNvSpPr txBox="1">
            <a:spLocks noChangeArrowheads="1"/>
          </p:cNvSpPr>
          <p:nvPr/>
        </p:nvSpPr>
        <p:spPr bwMode="auto">
          <a:xfrm>
            <a:off x="228600" y="3429000"/>
            <a:ext cx="90602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cs typeface="Arial" pitchFamily="34" charset="0"/>
              </a:rPr>
              <a:t>          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 Latch           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Πίνακας Αληθείας           Γραφικό </a:t>
            </a:r>
          </a:p>
          <a:p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   Σύμβολο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D Latch"/>
          <p:cNvGrpSpPr/>
          <p:nvPr/>
        </p:nvGrpSpPr>
        <p:grpSpPr>
          <a:xfrm>
            <a:off x="304800" y="1447800"/>
            <a:ext cx="8169275" cy="4840288"/>
            <a:chOff x="304800" y="1447800"/>
            <a:chExt cx="8169275" cy="4840288"/>
          </a:xfrm>
        </p:grpSpPr>
        <p:grpSp>
          <p:nvGrpSpPr>
            <p:cNvPr id="69635" name="Group 4"/>
            <p:cNvGrpSpPr>
              <a:grpSpLocks/>
            </p:cNvGrpSpPr>
            <p:nvPr/>
          </p:nvGrpSpPr>
          <p:grpSpPr bwMode="auto">
            <a:xfrm>
              <a:off x="304800" y="1447800"/>
              <a:ext cx="3652838" cy="1828800"/>
              <a:chOff x="655" y="395"/>
              <a:chExt cx="3039" cy="1244"/>
            </a:xfrm>
          </p:grpSpPr>
          <p:sp>
            <p:nvSpPr>
              <p:cNvPr id="69690" name="Freeform 5"/>
              <p:cNvSpPr>
                <a:spLocks/>
              </p:cNvSpPr>
              <p:nvPr/>
            </p:nvSpPr>
            <p:spPr bwMode="auto">
              <a:xfrm>
                <a:off x="2356" y="585"/>
                <a:ext cx="65" cy="65"/>
              </a:xfrm>
              <a:custGeom>
                <a:avLst/>
                <a:gdLst>
                  <a:gd name="T0" fmla="*/ 1 w 129"/>
                  <a:gd name="T1" fmla="*/ 0 h 130"/>
                  <a:gd name="T2" fmla="*/ 1 w 129"/>
                  <a:gd name="T3" fmla="*/ 1 h 130"/>
                  <a:gd name="T4" fmla="*/ 1 w 129"/>
                  <a:gd name="T5" fmla="*/ 1 h 130"/>
                  <a:gd name="T6" fmla="*/ 1 w 129"/>
                  <a:gd name="T7" fmla="*/ 1 h 130"/>
                  <a:gd name="T8" fmla="*/ 1 w 129"/>
                  <a:gd name="T9" fmla="*/ 1 h 130"/>
                  <a:gd name="T10" fmla="*/ 1 w 129"/>
                  <a:gd name="T11" fmla="*/ 1 h 130"/>
                  <a:gd name="T12" fmla="*/ 1 w 129"/>
                  <a:gd name="T13" fmla="*/ 1 h 130"/>
                  <a:gd name="T14" fmla="*/ 1 w 129"/>
                  <a:gd name="T15" fmla="*/ 1 h 130"/>
                  <a:gd name="T16" fmla="*/ 1 w 129"/>
                  <a:gd name="T17" fmla="*/ 1 h 130"/>
                  <a:gd name="T18" fmla="*/ 1 w 129"/>
                  <a:gd name="T19" fmla="*/ 1 h 130"/>
                  <a:gd name="T20" fmla="*/ 0 w 129"/>
                  <a:gd name="T21" fmla="*/ 1 h 130"/>
                  <a:gd name="T22" fmla="*/ 0 w 129"/>
                  <a:gd name="T23" fmla="*/ 1 h 130"/>
                  <a:gd name="T24" fmla="*/ 1 w 129"/>
                  <a:gd name="T25" fmla="*/ 1 h 130"/>
                  <a:gd name="T26" fmla="*/ 1 w 129"/>
                  <a:gd name="T27" fmla="*/ 1 h 130"/>
                  <a:gd name="T28" fmla="*/ 1 w 129"/>
                  <a:gd name="T29" fmla="*/ 1 h 130"/>
                  <a:gd name="T30" fmla="*/ 1 w 129"/>
                  <a:gd name="T31" fmla="*/ 1 h 130"/>
                  <a:gd name="T32" fmla="*/ 1 w 129"/>
                  <a:gd name="T33" fmla="*/ 1 h 130"/>
                  <a:gd name="T34" fmla="*/ 1 w 129"/>
                  <a:gd name="T35" fmla="*/ 1 h 130"/>
                  <a:gd name="T36" fmla="*/ 1 w 129"/>
                  <a:gd name="T37" fmla="*/ 1 h 130"/>
                  <a:gd name="T38" fmla="*/ 1 w 129"/>
                  <a:gd name="T39" fmla="*/ 1 h 130"/>
                  <a:gd name="T40" fmla="*/ 1 w 129"/>
                  <a:gd name="T41" fmla="*/ 2 h 130"/>
                  <a:gd name="T42" fmla="*/ 1 w 129"/>
                  <a:gd name="T43" fmla="*/ 2 h 130"/>
                  <a:gd name="T44" fmla="*/ 2 w 129"/>
                  <a:gd name="T45" fmla="*/ 2 h 130"/>
                  <a:gd name="T46" fmla="*/ 2 w 129"/>
                  <a:gd name="T47" fmla="*/ 2 h 130"/>
                  <a:gd name="T48" fmla="*/ 2 w 129"/>
                  <a:gd name="T49" fmla="*/ 1 h 130"/>
                  <a:gd name="T50" fmla="*/ 2 w 129"/>
                  <a:gd name="T51" fmla="*/ 1 h 130"/>
                  <a:gd name="T52" fmla="*/ 2 w 129"/>
                  <a:gd name="T53" fmla="*/ 1 h 130"/>
                  <a:gd name="T54" fmla="*/ 2 w 129"/>
                  <a:gd name="T55" fmla="*/ 1 h 130"/>
                  <a:gd name="T56" fmla="*/ 2 w 129"/>
                  <a:gd name="T57" fmla="*/ 1 h 130"/>
                  <a:gd name="T58" fmla="*/ 2 w 129"/>
                  <a:gd name="T59" fmla="*/ 1 h 130"/>
                  <a:gd name="T60" fmla="*/ 2 w 129"/>
                  <a:gd name="T61" fmla="*/ 1 h 130"/>
                  <a:gd name="T62" fmla="*/ 2 w 129"/>
                  <a:gd name="T63" fmla="*/ 1 h 130"/>
                  <a:gd name="T64" fmla="*/ 3 w 129"/>
                  <a:gd name="T65" fmla="*/ 1 h 130"/>
                  <a:gd name="T66" fmla="*/ 3 w 129"/>
                  <a:gd name="T67" fmla="*/ 1 h 130"/>
                  <a:gd name="T68" fmla="*/ 2 w 129"/>
                  <a:gd name="T69" fmla="*/ 1 h 130"/>
                  <a:gd name="T70" fmla="*/ 2 w 129"/>
                  <a:gd name="T71" fmla="*/ 1 h 130"/>
                  <a:gd name="T72" fmla="*/ 2 w 129"/>
                  <a:gd name="T73" fmla="*/ 1 h 130"/>
                  <a:gd name="T74" fmla="*/ 2 w 129"/>
                  <a:gd name="T75" fmla="*/ 1 h 130"/>
                  <a:gd name="T76" fmla="*/ 2 w 129"/>
                  <a:gd name="T77" fmla="*/ 1 h 130"/>
                  <a:gd name="T78" fmla="*/ 2 w 129"/>
                  <a:gd name="T79" fmla="*/ 1 h 130"/>
                  <a:gd name="T80" fmla="*/ 2 w 129"/>
                  <a:gd name="T81" fmla="*/ 1 h 130"/>
                  <a:gd name="T82" fmla="*/ 2 w 129"/>
                  <a:gd name="T83" fmla="*/ 1 h 130"/>
                  <a:gd name="T84" fmla="*/ 2 w 129"/>
                  <a:gd name="T85" fmla="*/ 1 h 130"/>
                  <a:gd name="T86" fmla="*/ 1 w 129"/>
                  <a:gd name="T87" fmla="*/ 0 h 1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9"/>
                  <a:gd name="T133" fmla="*/ 0 h 130"/>
                  <a:gd name="T134" fmla="*/ 129 w 129"/>
                  <a:gd name="T135" fmla="*/ 130 h 13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9" h="130">
                    <a:moveTo>
                      <a:pt x="64" y="0"/>
                    </a:moveTo>
                    <a:lnTo>
                      <a:pt x="61" y="0"/>
                    </a:lnTo>
                    <a:lnTo>
                      <a:pt x="58" y="0"/>
                    </a:lnTo>
                    <a:lnTo>
                      <a:pt x="55" y="1"/>
                    </a:lnTo>
                    <a:lnTo>
                      <a:pt x="51" y="1"/>
                    </a:lnTo>
                    <a:lnTo>
                      <a:pt x="49" y="2"/>
                    </a:lnTo>
                    <a:lnTo>
                      <a:pt x="45" y="3"/>
                    </a:lnTo>
                    <a:lnTo>
                      <a:pt x="43" y="3"/>
                    </a:lnTo>
                    <a:lnTo>
                      <a:pt x="39" y="5"/>
                    </a:lnTo>
                    <a:lnTo>
                      <a:pt x="37" y="7"/>
                    </a:lnTo>
                    <a:lnTo>
                      <a:pt x="33" y="8"/>
                    </a:lnTo>
                    <a:lnTo>
                      <a:pt x="31" y="9"/>
                    </a:lnTo>
                    <a:lnTo>
                      <a:pt x="28" y="11"/>
                    </a:lnTo>
                    <a:lnTo>
                      <a:pt x="26" y="13"/>
                    </a:lnTo>
                    <a:lnTo>
                      <a:pt x="24" y="15"/>
                    </a:lnTo>
                    <a:lnTo>
                      <a:pt x="21" y="17"/>
                    </a:lnTo>
                    <a:lnTo>
                      <a:pt x="19" y="19"/>
                    </a:lnTo>
                    <a:lnTo>
                      <a:pt x="16" y="21"/>
                    </a:lnTo>
                    <a:lnTo>
                      <a:pt x="14" y="24"/>
                    </a:lnTo>
                    <a:lnTo>
                      <a:pt x="13" y="26"/>
                    </a:lnTo>
                    <a:lnTo>
                      <a:pt x="10" y="29"/>
                    </a:lnTo>
                    <a:lnTo>
                      <a:pt x="9" y="31"/>
                    </a:lnTo>
                    <a:lnTo>
                      <a:pt x="8" y="33"/>
                    </a:lnTo>
                    <a:lnTo>
                      <a:pt x="6" y="37"/>
                    </a:lnTo>
                    <a:lnTo>
                      <a:pt x="4" y="39"/>
                    </a:lnTo>
                    <a:lnTo>
                      <a:pt x="3" y="43"/>
                    </a:lnTo>
                    <a:lnTo>
                      <a:pt x="3" y="45"/>
                    </a:lnTo>
                    <a:lnTo>
                      <a:pt x="2" y="49"/>
                    </a:lnTo>
                    <a:lnTo>
                      <a:pt x="1" y="51"/>
                    </a:lnTo>
                    <a:lnTo>
                      <a:pt x="1" y="55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68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1" y="78"/>
                    </a:lnTo>
                    <a:lnTo>
                      <a:pt x="2" y="81"/>
                    </a:lnTo>
                    <a:lnTo>
                      <a:pt x="3" y="84"/>
                    </a:lnTo>
                    <a:lnTo>
                      <a:pt x="3" y="87"/>
                    </a:lnTo>
                    <a:lnTo>
                      <a:pt x="4" y="90"/>
                    </a:lnTo>
                    <a:lnTo>
                      <a:pt x="6" y="94"/>
                    </a:lnTo>
                    <a:lnTo>
                      <a:pt x="8" y="96"/>
                    </a:lnTo>
                    <a:lnTo>
                      <a:pt x="9" y="98"/>
                    </a:lnTo>
                    <a:lnTo>
                      <a:pt x="10" y="101"/>
                    </a:lnTo>
                    <a:lnTo>
                      <a:pt x="13" y="104"/>
                    </a:lnTo>
                    <a:lnTo>
                      <a:pt x="14" y="107"/>
                    </a:lnTo>
                    <a:lnTo>
                      <a:pt x="16" y="109"/>
                    </a:lnTo>
                    <a:lnTo>
                      <a:pt x="19" y="110"/>
                    </a:lnTo>
                    <a:lnTo>
                      <a:pt x="21" y="113"/>
                    </a:lnTo>
                    <a:lnTo>
                      <a:pt x="24" y="115"/>
                    </a:lnTo>
                    <a:lnTo>
                      <a:pt x="26" y="116"/>
                    </a:lnTo>
                    <a:lnTo>
                      <a:pt x="28" y="119"/>
                    </a:lnTo>
                    <a:lnTo>
                      <a:pt x="31" y="120"/>
                    </a:lnTo>
                    <a:lnTo>
                      <a:pt x="33" y="122"/>
                    </a:lnTo>
                    <a:lnTo>
                      <a:pt x="37" y="124"/>
                    </a:lnTo>
                    <a:lnTo>
                      <a:pt x="39" y="125"/>
                    </a:lnTo>
                    <a:lnTo>
                      <a:pt x="43" y="126"/>
                    </a:lnTo>
                    <a:lnTo>
                      <a:pt x="45" y="127"/>
                    </a:lnTo>
                    <a:lnTo>
                      <a:pt x="49" y="128"/>
                    </a:lnTo>
                    <a:lnTo>
                      <a:pt x="51" y="128"/>
                    </a:lnTo>
                    <a:lnTo>
                      <a:pt x="55" y="130"/>
                    </a:lnTo>
                    <a:lnTo>
                      <a:pt x="58" y="130"/>
                    </a:lnTo>
                    <a:lnTo>
                      <a:pt x="61" y="130"/>
                    </a:lnTo>
                    <a:lnTo>
                      <a:pt x="64" y="130"/>
                    </a:lnTo>
                    <a:lnTo>
                      <a:pt x="68" y="130"/>
                    </a:lnTo>
                    <a:lnTo>
                      <a:pt x="72" y="130"/>
                    </a:lnTo>
                    <a:lnTo>
                      <a:pt x="74" y="130"/>
                    </a:lnTo>
                    <a:lnTo>
                      <a:pt x="78" y="128"/>
                    </a:lnTo>
                    <a:lnTo>
                      <a:pt x="81" y="128"/>
                    </a:lnTo>
                    <a:lnTo>
                      <a:pt x="84" y="127"/>
                    </a:lnTo>
                    <a:lnTo>
                      <a:pt x="87" y="126"/>
                    </a:lnTo>
                    <a:lnTo>
                      <a:pt x="90" y="125"/>
                    </a:lnTo>
                    <a:lnTo>
                      <a:pt x="92" y="124"/>
                    </a:lnTo>
                    <a:lnTo>
                      <a:pt x="96" y="122"/>
                    </a:lnTo>
                    <a:lnTo>
                      <a:pt x="98" y="120"/>
                    </a:lnTo>
                    <a:lnTo>
                      <a:pt x="101" y="119"/>
                    </a:lnTo>
                    <a:lnTo>
                      <a:pt x="103" y="116"/>
                    </a:lnTo>
                    <a:lnTo>
                      <a:pt x="105" y="115"/>
                    </a:lnTo>
                    <a:lnTo>
                      <a:pt x="108" y="113"/>
                    </a:lnTo>
                    <a:lnTo>
                      <a:pt x="110" y="110"/>
                    </a:lnTo>
                    <a:lnTo>
                      <a:pt x="113" y="109"/>
                    </a:lnTo>
                    <a:lnTo>
                      <a:pt x="115" y="107"/>
                    </a:lnTo>
                    <a:lnTo>
                      <a:pt x="116" y="104"/>
                    </a:lnTo>
                    <a:lnTo>
                      <a:pt x="119" y="101"/>
                    </a:lnTo>
                    <a:lnTo>
                      <a:pt x="120" y="98"/>
                    </a:lnTo>
                    <a:lnTo>
                      <a:pt x="122" y="96"/>
                    </a:lnTo>
                    <a:lnTo>
                      <a:pt x="123" y="94"/>
                    </a:lnTo>
                    <a:lnTo>
                      <a:pt x="125" y="90"/>
                    </a:lnTo>
                    <a:lnTo>
                      <a:pt x="126" y="87"/>
                    </a:lnTo>
                    <a:lnTo>
                      <a:pt x="127" y="84"/>
                    </a:lnTo>
                    <a:lnTo>
                      <a:pt x="127" y="81"/>
                    </a:lnTo>
                    <a:lnTo>
                      <a:pt x="128" y="78"/>
                    </a:lnTo>
                    <a:lnTo>
                      <a:pt x="128" y="74"/>
                    </a:lnTo>
                    <a:lnTo>
                      <a:pt x="129" y="72"/>
                    </a:lnTo>
                    <a:lnTo>
                      <a:pt x="129" y="68"/>
                    </a:lnTo>
                    <a:lnTo>
                      <a:pt x="129" y="65"/>
                    </a:lnTo>
                    <a:lnTo>
                      <a:pt x="129" y="61"/>
                    </a:lnTo>
                    <a:lnTo>
                      <a:pt x="129" y="59"/>
                    </a:lnTo>
                    <a:lnTo>
                      <a:pt x="128" y="55"/>
                    </a:lnTo>
                    <a:lnTo>
                      <a:pt x="128" y="51"/>
                    </a:lnTo>
                    <a:lnTo>
                      <a:pt x="127" y="49"/>
                    </a:lnTo>
                    <a:lnTo>
                      <a:pt x="127" y="45"/>
                    </a:lnTo>
                    <a:lnTo>
                      <a:pt x="126" y="43"/>
                    </a:lnTo>
                    <a:lnTo>
                      <a:pt x="125" y="39"/>
                    </a:lnTo>
                    <a:lnTo>
                      <a:pt x="123" y="37"/>
                    </a:lnTo>
                    <a:lnTo>
                      <a:pt x="122" y="33"/>
                    </a:lnTo>
                    <a:lnTo>
                      <a:pt x="120" y="31"/>
                    </a:lnTo>
                    <a:lnTo>
                      <a:pt x="119" y="29"/>
                    </a:lnTo>
                    <a:lnTo>
                      <a:pt x="116" y="26"/>
                    </a:lnTo>
                    <a:lnTo>
                      <a:pt x="115" y="24"/>
                    </a:lnTo>
                    <a:lnTo>
                      <a:pt x="113" y="21"/>
                    </a:lnTo>
                    <a:lnTo>
                      <a:pt x="110" y="19"/>
                    </a:lnTo>
                    <a:lnTo>
                      <a:pt x="108" y="17"/>
                    </a:lnTo>
                    <a:lnTo>
                      <a:pt x="105" y="15"/>
                    </a:lnTo>
                    <a:lnTo>
                      <a:pt x="103" y="13"/>
                    </a:lnTo>
                    <a:lnTo>
                      <a:pt x="101" y="11"/>
                    </a:lnTo>
                    <a:lnTo>
                      <a:pt x="98" y="9"/>
                    </a:lnTo>
                    <a:lnTo>
                      <a:pt x="96" y="8"/>
                    </a:lnTo>
                    <a:lnTo>
                      <a:pt x="92" y="7"/>
                    </a:lnTo>
                    <a:lnTo>
                      <a:pt x="90" y="5"/>
                    </a:lnTo>
                    <a:lnTo>
                      <a:pt x="87" y="3"/>
                    </a:lnTo>
                    <a:lnTo>
                      <a:pt x="84" y="3"/>
                    </a:lnTo>
                    <a:lnTo>
                      <a:pt x="81" y="2"/>
                    </a:lnTo>
                    <a:lnTo>
                      <a:pt x="78" y="1"/>
                    </a:lnTo>
                    <a:lnTo>
                      <a:pt x="74" y="1"/>
                    </a:lnTo>
                    <a:lnTo>
                      <a:pt x="72" y="0"/>
                    </a:lnTo>
                    <a:lnTo>
                      <a:pt x="68" y="0"/>
                    </a:lnTo>
                    <a:lnTo>
                      <a:pt x="64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691" name="Line 6"/>
              <p:cNvSpPr>
                <a:spLocks noChangeShapeType="1"/>
              </p:cNvSpPr>
              <p:nvPr/>
            </p:nvSpPr>
            <p:spPr bwMode="auto">
              <a:xfrm>
                <a:off x="1002" y="1037"/>
                <a:ext cx="853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692" name="Line 7"/>
              <p:cNvSpPr>
                <a:spLocks noChangeShapeType="1"/>
              </p:cNvSpPr>
              <p:nvPr/>
            </p:nvSpPr>
            <p:spPr bwMode="auto">
              <a:xfrm flipH="1">
                <a:off x="3093" y="1374"/>
                <a:ext cx="205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693" name="Freeform 8"/>
              <p:cNvSpPr>
                <a:spLocks/>
              </p:cNvSpPr>
              <p:nvPr/>
            </p:nvSpPr>
            <p:spPr bwMode="auto">
              <a:xfrm>
                <a:off x="2528" y="785"/>
                <a:ext cx="770" cy="589"/>
              </a:xfrm>
              <a:custGeom>
                <a:avLst/>
                <a:gdLst>
                  <a:gd name="T0" fmla="*/ 25 w 1538"/>
                  <a:gd name="T1" fmla="*/ 18 h 1178"/>
                  <a:gd name="T2" fmla="*/ 25 w 1538"/>
                  <a:gd name="T3" fmla="*/ 10 h 1178"/>
                  <a:gd name="T4" fmla="*/ 0 w 1538"/>
                  <a:gd name="T5" fmla="*/ 5 h 1178"/>
                  <a:gd name="T6" fmla="*/ 0 w 1538"/>
                  <a:gd name="T7" fmla="*/ 0 h 11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38"/>
                  <a:gd name="T13" fmla="*/ 0 h 1178"/>
                  <a:gd name="T14" fmla="*/ 1538 w 1538"/>
                  <a:gd name="T15" fmla="*/ 1178 h 11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38" h="1178">
                    <a:moveTo>
                      <a:pt x="1538" y="1178"/>
                    </a:moveTo>
                    <a:lnTo>
                      <a:pt x="1538" y="673"/>
                    </a:lnTo>
                    <a:lnTo>
                      <a:pt x="0" y="337"/>
                    </a:lnTo>
                    <a:lnTo>
                      <a:pt x="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694" name="Freeform 9"/>
              <p:cNvSpPr>
                <a:spLocks/>
              </p:cNvSpPr>
              <p:nvPr/>
            </p:nvSpPr>
            <p:spPr bwMode="auto">
              <a:xfrm>
                <a:off x="2528" y="701"/>
                <a:ext cx="770" cy="589"/>
              </a:xfrm>
              <a:custGeom>
                <a:avLst/>
                <a:gdLst>
                  <a:gd name="T0" fmla="*/ 25 w 1538"/>
                  <a:gd name="T1" fmla="*/ 0 h 1178"/>
                  <a:gd name="T2" fmla="*/ 25 w 1538"/>
                  <a:gd name="T3" fmla="*/ 7 h 1178"/>
                  <a:gd name="T4" fmla="*/ 0 w 1538"/>
                  <a:gd name="T5" fmla="*/ 13 h 1178"/>
                  <a:gd name="T6" fmla="*/ 0 w 1538"/>
                  <a:gd name="T7" fmla="*/ 18 h 11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38"/>
                  <a:gd name="T13" fmla="*/ 0 h 1178"/>
                  <a:gd name="T14" fmla="*/ 1538 w 1538"/>
                  <a:gd name="T15" fmla="*/ 1178 h 11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38" h="1178">
                    <a:moveTo>
                      <a:pt x="1538" y="0"/>
                    </a:moveTo>
                    <a:lnTo>
                      <a:pt x="1538" y="505"/>
                    </a:lnTo>
                    <a:lnTo>
                      <a:pt x="0" y="841"/>
                    </a:lnTo>
                    <a:lnTo>
                      <a:pt x="0" y="1178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695" name="Freeform 10"/>
              <p:cNvSpPr>
                <a:spLocks/>
              </p:cNvSpPr>
              <p:nvPr/>
            </p:nvSpPr>
            <p:spPr bwMode="auto">
              <a:xfrm>
                <a:off x="3286" y="689"/>
                <a:ext cx="24" cy="24"/>
              </a:xfrm>
              <a:custGeom>
                <a:avLst/>
                <a:gdLst>
                  <a:gd name="T0" fmla="*/ 1 w 48"/>
                  <a:gd name="T1" fmla="*/ 0 h 48"/>
                  <a:gd name="T2" fmla="*/ 1 w 48"/>
                  <a:gd name="T3" fmla="*/ 1 h 48"/>
                  <a:gd name="T4" fmla="*/ 1 w 48"/>
                  <a:gd name="T5" fmla="*/ 1 h 48"/>
                  <a:gd name="T6" fmla="*/ 1 w 48"/>
                  <a:gd name="T7" fmla="*/ 1 h 48"/>
                  <a:gd name="T8" fmla="*/ 1 w 48"/>
                  <a:gd name="T9" fmla="*/ 1 h 48"/>
                  <a:gd name="T10" fmla="*/ 1 w 48"/>
                  <a:gd name="T11" fmla="*/ 1 h 48"/>
                  <a:gd name="T12" fmla="*/ 1 w 48"/>
                  <a:gd name="T13" fmla="*/ 1 h 48"/>
                  <a:gd name="T14" fmla="*/ 1 w 48"/>
                  <a:gd name="T15" fmla="*/ 1 h 48"/>
                  <a:gd name="T16" fmla="*/ 1 w 48"/>
                  <a:gd name="T17" fmla="*/ 1 h 48"/>
                  <a:gd name="T18" fmla="*/ 0 w 48"/>
                  <a:gd name="T19" fmla="*/ 1 h 48"/>
                  <a:gd name="T20" fmla="*/ 0 w 48"/>
                  <a:gd name="T21" fmla="*/ 1 h 48"/>
                  <a:gd name="T22" fmla="*/ 0 w 48"/>
                  <a:gd name="T23" fmla="*/ 1 h 48"/>
                  <a:gd name="T24" fmla="*/ 0 w 48"/>
                  <a:gd name="T25" fmla="*/ 1 h 48"/>
                  <a:gd name="T26" fmla="*/ 1 w 48"/>
                  <a:gd name="T27" fmla="*/ 1 h 48"/>
                  <a:gd name="T28" fmla="*/ 1 w 48"/>
                  <a:gd name="T29" fmla="*/ 1 h 48"/>
                  <a:gd name="T30" fmla="*/ 1 w 48"/>
                  <a:gd name="T31" fmla="*/ 1 h 48"/>
                  <a:gd name="T32" fmla="*/ 1 w 48"/>
                  <a:gd name="T33" fmla="*/ 1 h 48"/>
                  <a:gd name="T34" fmla="*/ 1 w 48"/>
                  <a:gd name="T35" fmla="*/ 1 h 48"/>
                  <a:gd name="T36" fmla="*/ 1 w 48"/>
                  <a:gd name="T37" fmla="*/ 1 h 48"/>
                  <a:gd name="T38" fmla="*/ 1 w 48"/>
                  <a:gd name="T39" fmla="*/ 1 h 48"/>
                  <a:gd name="T40" fmla="*/ 1 w 48"/>
                  <a:gd name="T41" fmla="*/ 1 h 48"/>
                  <a:gd name="T42" fmla="*/ 1 w 48"/>
                  <a:gd name="T43" fmla="*/ 1 h 48"/>
                  <a:gd name="T44" fmla="*/ 1 w 48"/>
                  <a:gd name="T45" fmla="*/ 1 h 48"/>
                  <a:gd name="T46" fmla="*/ 1 w 48"/>
                  <a:gd name="T47" fmla="*/ 1 h 48"/>
                  <a:gd name="T48" fmla="*/ 1 w 48"/>
                  <a:gd name="T49" fmla="*/ 1 h 48"/>
                  <a:gd name="T50" fmla="*/ 1 w 48"/>
                  <a:gd name="T51" fmla="*/ 1 h 48"/>
                  <a:gd name="T52" fmla="*/ 1 w 48"/>
                  <a:gd name="T53" fmla="*/ 1 h 48"/>
                  <a:gd name="T54" fmla="*/ 1 w 48"/>
                  <a:gd name="T55" fmla="*/ 1 h 48"/>
                  <a:gd name="T56" fmla="*/ 1 w 48"/>
                  <a:gd name="T57" fmla="*/ 1 h 48"/>
                  <a:gd name="T58" fmla="*/ 1 w 48"/>
                  <a:gd name="T59" fmla="*/ 1 h 48"/>
                  <a:gd name="T60" fmla="*/ 1 w 48"/>
                  <a:gd name="T61" fmla="*/ 1 h 48"/>
                  <a:gd name="T62" fmla="*/ 1 w 48"/>
                  <a:gd name="T63" fmla="*/ 1 h 48"/>
                  <a:gd name="T64" fmla="*/ 1 w 48"/>
                  <a:gd name="T65" fmla="*/ 1 h 48"/>
                  <a:gd name="T66" fmla="*/ 1 w 48"/>
                  <a:gd name="T67" fmla="*/ 1 h 48"/>
                  <a:gd name="T68" fmla="*/ 1 w 48"/>
                  <a:gd name="T69" fmla="*/ 1 h 48"/>
                  <a:gd name="T70" fmla="*/ 1 w 48"/>
                  <a:gd name="T71" fmla="*/ 1 h 48"/>
                  <a:gd name="T72" fmla="*/ 1 w 48"/>
                  <a:gd name="T73" fmla="*/ 1 h 48"/>
                  <a:gd name="T74" fmla="*/ 1 w 48"/>
                  <a:gd name="T75" fmla="*/ 1 h 48"/>
                  <a:gd name="T76" fmla="*/ 1 w 48"/>
                  <a:gd name="T77" fmla="*/ 1 h 48"/>
                  <a:gd name="T78" fmla="*/ 1 w 48"/>
                  <a:gd name="T79" fmla="*/ 1 h 48"/>
                  <a:gd name="T80" fmla="*/ 1 w 48"/>
                  <a:gd name="T81" fmla="*/ 1 h 48"/>
                  <a:gd name="T82" fmla="*/ 1 w 48"/>
                  <a:gd name="T83" fmla="*/ 1 h 48"/>
                  <a:gd name="T84" fmla="*/ 1 w 48"/>
                  <a:gd name="T85" fmla="*/ 1 h 48"/>
                  <a:gd name="T86" fmla="*/ 1 w 48"/>
                  <a:gd name="T87" fmla="*/ 0 h 48"/>
                  <a:gd name="T88" fmla="*/ 1 w 48"/>
                  <a:gd name="T89" fmla="*/ 1 h 4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8"/>
                  <a:gd name="T136" fmla="*/ 0 h 48"/>
                  <a:gd name="T137" fmla="*/ 48 w 48"/>
                  <a:gd name="T138" fmla="*/ 48 h 4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8" h="48">
                    <a:moveTo>
                      <a:pt x="24" y="24"/>
                    </a:moveTo>
                    <a:lnTo>
                      <a:pt x="24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9" y="6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3" y="33"/>
                    </a:lnTo>
                    <a:lnTo>
                      <a:pt x="3" y="34"/>
                    </a:lnTo>
                    <a:lnTo>
                      <a:pt x="3" y="36"/>
                    </a:lnTo>
                    <a:lnTo>
                      <a:pt x="4" y="37"/>
                    </a:lnTo>
                    <a:lnTo>
                      <a:pt x="5" y="38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7" y="40"/>
                    </a:lnTo>
                    <a:lnTo>
                      <a:pt x="9" y="42"/>
                    </a:lnTo>
                    <a:lnTo>
                      <a:pt x="9" y="43"/>
                    </a:lnTo>
                    <a:lnTo>
                      <a:pt x="10" y="43"/>
                    </a:lnTo>
                    <a:lnTo>
                      <a:pt x="11" y="44"/>
                    </a:lnTo>
                    <a:lnTo>
                      <a:pt x="12" y="44"/>
                    </a:lnTo>
                    <a:lnTo>
                      <a:pt x="13" y="45"/>
                    </a:lnTo>
                    <a:lnTo>
                      <a:pt x="15" y="46"/>
                    </a:lnTo>
                    <a:lnTo>
                      <a:pt x="16" y="46"/>
                    </a:lnTo>
                    <a:lnTo>
                      <a:pt x="17" y="46"/>
                    </a:lnTo>
                    <a:lnTo>
                      <a:pt x="18" y="48"/>
                    </a:lnTo>
                    <a:lnTo>
                      <a:pt x="19" y="48"/>
                    </a:lnTo>
                    <a:lnTo>
                      <a:pt x="21" y="48"/>
                    </a:lnTo>
                    <a:lnTo>
                      <a:pt x="22" y="48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25" y="48"/>
                    </a:lnTo>
                    <a:lnTo>
                      <a:pt x="27" y="48"/>
                    </a:lnTo>
                    <a:lnTo>
                      <a:pt x="28" y="48"/>
                    </a:lnTo>
                    <a:lnTo>
                      <a:pt x="29" y="48"/>
                    </a:lnTo>
                    <a:lnTo>
                      <a:pt x="30" y="48"/>
                    </a:lnTo>
                    <a:lnTo>
                      <a:pt x="31" y="46"/>
                    </a:lnTo>
                    <a:lnTo>
                      <a:pt x="33" y="46"/>
                    </a:lnTo>
                    <a:lnTo>
                      <a:pt x="34" y="46"/>
                    </a:lnTo>
                    <a:lnTo>
                      <a:pt x="35" y="45"/>
                    </a:lnTo>
                    <a:lnTo>
                      <a:pt x="36" y="45"/>
                    </a:lnTo>
                    <a:lnTo>
                      <a:pt x="36" y="44"/>
                    </a:lnTo>
                    <a:lnTo>
                      <a:pt x="38" y="44"/>
                    </a:lnTo>
                    <a:lnTo>
                      <a:pt x="39" y="43"/>
                    </a:lnTo>
                    <a:lnTo>
                      <a:pt x="40" y="43"/>
                    </a:lnTo>
                    <a:lnTo>
                      <a:pt x="41" y="42"/>
                    </a:lnTo>
                    <a:lnTo>
                      <a:pt x="41" y="40"/>
                    </a:lnTo>
                    <a:lnTo>
                      <a:pt x="42" y="40"/>
                    </a:lnTo>
                    <a:lnTo>
                      <a:pt x="44" y="39"/>
                    </a:lnTo>
                    <a:lnTo>
                      <a:pt x="44" y="38"/>
                    </a:lnTo>
                    <a:lnTo>
                      <a:pt x="45" y="37"/>
                    </a:lnTo>
                    <a:lnTo>
                      <a:pt x="46" y="36"/>
                    </a:lnTo>
                    <a:lnTo>
                      <a:pt x="46" y="34"/>
                    </a:lnTo>
                    <a:lnTo>
                      <a:pt x="47" y="33"/>
                    </a:lnTo>
                    <a:lnTo>
                      <a:pt x="47" y="32"/>
                    </a:lnTo>
                    <a:lnTo>
                      <a:pt x="47" y="31"/>
                    </a:lnTo>
                    <a:lnTo>
                      <a:pt x="47" y="30"/>
                    </a:lnTo>
                    <a:lnTo>
                      <a:pt x="48" y="28"/>
                    </a:lnTo>
                    <a:lnTo>
                      <a:pt x="48" y="27"/>
                    </a:lnTo>
                    <a:lnTo>
                      <a:pt x="48" y="26"/>
                    </a:lnTo>
                    <a:lnTo>
                      <a:pt x="48" y="25"/>
                    </a:lnTo>
                    <a:lnTo>
                      <a:pt x="48" y="24"/>
                    </a:lnTo>
                    <a:lnTo>
                      <a:pt x="48" y="22"/>
                    </a:lnTo>
                    <a:lnTo>
                      <a:pt x="48" y="21"/>
                    </a:lnTo>
                    <a:lnTo>
                      <a:pt x="48" y="20"/>
                    </a:lnTo>
                    <a:lnTo>
                      <a:pt x="48" y="19"/>
                    </a:lnTo>
                    <a:lnTo>
                      <a:pt x="47" y="18"/>
                    </a:lnTo>
                    <a:lnTo>
                      <a:pt x="47" y="16"/>
                    </a:lnTo>
                    <a:lnTo>
                      <a:pt x="47" y="15"/>
                    </a:lnTo>
                    <a:lnTo>
                      <a:pt x="47" y="14"/>
                    </a:lnTo>
                    <a:lnTo>
                      <a:pt x="46" y="14"/>
                    </a:lnTo>
                    <a:lnTo>
                      <a:pt x="46" y="13"/>
                    </a:lnTo>
                    <a:lnTo>
                      <a:pt x="45" y="12"/>
                    </a:lnTo>
                    <a:lnTo>
                      <a:pt x="45" y="10"/>
                    </a:lnTo>
                    <a:lnTo>
                      <a:pt x="44" y="9"/>
                    </a:lnTo>
                    <a:lnTo>
                      <a:pt x="44" y="8"/>
                    </a:lnTo>
                    <a:lnTo>
                      <a:pt x="42" y="8"/>
                    </a:lnTo>
                    <a:lnTo>
                      <a:pt x="41" y="7"/>
                    </a:lnTo>
                    <a:lnTo>
                      <a:pt x="41" y="6"/>
                    </a:lnTo>
                    <a:lnTo>
                      <a:pt x="40" y="6"/>
                    </a:lnTo>
                    <a:lnTo>
                      <a:pt x="39" y="4"/>
                    </a:lnTo>
                    <a:lnTo>
                      <a:pt x="38" y="4"/>
                    </a:lnTo>
                    <a:lnTo>
                      <a:pt x="36" y="3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33" y="1"/>
                    </a:lnTo>
                    <a:lnTo>
                      <a:pt x="31" y="1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696" name="Freeform 11"/>
              <p:cNvSpPr>
                <a:spLocks/>
              </p:cNvSpPr>
              <p:nvPr/>
            </p:nvSpPr>
            <p:spPr bwMode="auto">
              <a:xfrm>
                <a:off x="3278" y="682"/>
                <a:ext cx="30" cy="29"/>
              </a:xfrm>
              <a:custGeom>
                <a:avLst/>
                <a:gdLst>
                  <a:gd name="T0" fmla="*/ 1 w 59"/>
                  <a:gd name="T1" fmla="*/ 0 h 59"/>
                  <a:gd name="T2" fmla="*/ 1 w 59"/>
                  <a:gd name="T3" fmla="*/ 0 h 59"/>
                  <a:gd name="T4" fmla="*/ 1 w 59"/>
                  <a:gd name="T5" fmla="*/ 0 h 59"/>
                  <a:gd name="T6" fmla="*/ 1 w 59"/>
                  <a:gd name="T7" fmla="*/ 0 h 59"/>
                  <a:gd name="T8" fmla="*/ 1 w 59"/>
                  <a:gd name="T9" fmla="*/ 0 h 59"/>
                  <a:gd name="T10" fmla="*/ 1 w 59"/>
                  <a:gd name="T11" fmla="*/ 0 h 59"/>
                  <a:gd name="T12" fmla="*/ 1 w 59"/>
                  <a:gd name="T13" fmla="*/ 0 h 59"/>
                  <a:gd name="T14" fmla="*/ 1 w 59"/>
                  <a:gd name="T15" fmla="*/ 0 h 59"/>
                  <a:gd name="T16" fmla="*/ 1 w 59"/>
                  <a:gd name="T17" fmla="*/ 0 h 59"/>
                  <a:gd name="T18" fmla="*/ 0 w 59"/>
                  <a:gd name="T19" fmla="*/ 0 h 59"/>
                  <a:gd name="T20" fmla="*/ 0 w 59"/>
                  <a:gd name="T21" fmla="*/ 0 h 59"/>
                  <a:gd name="T22" fmla="*/ 0 w 59"/>
                  <a:gd name="T23" fmla="*/ 0 h 59"/>
                  <a:gd name="T24" fmla="*/ 1 w 59"/>
                  <a:gd name="T25" fmla="*/ 0 h 59"/>
                  <a:gd name="T26" fmla="*/ 1 w 59"/>
                  <a:gd name="T27" fmla="*/ 0 h 59"/>
                  <a:gd name="T28" fmla="*/ 1 w 59"/>
                  <a:gd name="T29" fmla="*/ 0 h 59"/>
                  <a:gd name="T30" fmla="*/ 1 w 59"/>
                  <a:gd name="T31" fmla="*/ 0 h 59"/>
                  <a:gd name="T32" fmla="*/ 1 w 59"/>
                  <a:gd name="T33" fmla="*/ 0 h 59"/>
                  <a:gd name="T34" fmla="*/ 1 w 59"/>
                  <a:gd name="T35" fmla="*/ 0 h 59"/>
                  <a:gd name="T36" fmla="*/ 1 w 59"/>
                  <a:gd name="T37" fmla="*/ 0 h 59"/>
                  <a:gd name="T38" fmla="*/ 1 w 59"/>
                  <a:gd name="T39" fmla="*/ 0 h 59"/>
                  <a:gd name="T40" fmla="*/ 1 w 59"/>
                  <a:gd name="T41" fmla="*/ 0 h 59"/>
                  <a:gd name="T42" fmla="*/ 1 w 59"/>
                  <a:gd name="T43" fmla="*/ 0 h 59"/>
                  <a:gd name="T44" fmla="*/ 1 w 59"/>
                  <a:gd name="T45" fmla="*/ 0 h 59"/>
                  <a:gd name="T46" fmla="*/ 1 w 59"/>
                  <a:gd name="T47" fmla="*/ 0 h 59"/>
                  <a:gd name="T48" fmla="*/ 1 w 59"/>
                  <a:gd name="T49" fmla="*/ 0 h 59"/>
                  <a:gd name="T50" fmla="*/ 1 w 59"/>
                  <a:gd name="T51" fmla="*/ 0 h 59"/>
                  <a:gd name="T52" fmla="*/ 1 w 59"/>
                  <a:gd name="T53" fmla="*/ 0 h 59"/>
                  <a:gd name="T54" fmla="*/ 1 w 59"/>
                  <a:gd name="T55" fmla="*/ 0 h 59"/>
                  <a:gd name="T56" fmla="*/ 1 w 59"/>
                  <a:gd name="T57" fmla="*/ 0 h 59"/>
                  <a:gd name="T58" fmla="*/ 1 w 59"/>
                  <a:gd name="T59" fmla="*/ 0 h 59"/>
                  <a:gd name="T60" fmla="*/ 1 w 59"/>
                  <a:gd name="T61" fmla="*/ 0 h 59"/>
                  <a:gd name="T62" fmla="*/ 1 w 59"/>
                  <a:gd name="T63" fmla="*/ 0 h 59"/>
                  <a:gd name="T64" fmla="*/ 1 w 59"/>
                  <a:gd name="T65" fmla="*/ 0 h 59"/>
                  <a:gd name="T66" fmla="*/ 1 w 59"/>
                  <a:gd name="T67" fmla="*/ 0 h 59"/>
                  <a:gd name="T68" fmla="*/ 1 w 59"/>
                  <a:gd name="T69" fmla="*/ 0 h 59"/>
                  <a:gd name="T70" fmla="*/ 1 w 59"/>
                  <a:gd name="T71" fmla="*/ 0 h 59"/>
                  <a:gd name="T72" fmla="*/ 1 w 59"/>
                  <a:gd name="T73" fmla="*/ 0 h 59"/>
                  <a:gd name="T74" fmla="*/ 1 w 59"/>
                  <a:gd name="T75" fmla="*/ 0 h 59"/>
                  <a:gd name="T76" fmla="*/ 1 w 59"/>
                  <a:gd name="T77" fmla="*/ 0 h 59"/>
                  <a:gd name="T78" fmla="*/ 1 w 59"/>
                  <a:gd name="T79" fmla="*/ 0 h 59"/>
                  <a:gd name="T80" fmla="*/ 1 w 59"/>
                  <a:gd name="T81" fmla="*/ 0 h 59"/>
                  <a:gd name="T82" fmla="*/ 1 w 59"/>
                  <a:gd name="T83" fmla="*/ 0 h 59"/>
                  <a:gd name="T84" fmla="*/ 1 w 59"/>
                  <a:gd name="T85" fmla="*/ 0 h 59"/>
                  <a:gd name="T86" fmla="*/ 1 w 59"/>
                  <a:gd name="T87" fmla="*/ 0 h 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"/>
                  <a:gd name="T133" fmla="*/ 0 h 59"/>
                  <a:gd name="T134" fmla="*/ 59 w 59"/>
                  <a:gd name="T135" fmla="*/ 59 h 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" h="59">
                    <a:moveTo>
                      <a:pt x="29" y="0"/>
                    </a:moveTo>
                    <a:lnTo>
                      <a:pt x="27" y="0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3" y="1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1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5" y="4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2" y="6"/>
                    </a:lnTo>
                    <a:lnTo>
                      <a:pt x="11" y="7"/>
                    </a:lnTo>
                    <a:lnTo>
                      <a:pt x="9" y="7"/>
                    </a:lnTo>
                    <a:lnTo>
                      <a:pt x="8" y="9"/>
                    </a:lnTo>
                    <a:lnTo>
                      <a:pt x="7" y="10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3" y="16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1" y="19"/>
                    </a:lnTo>
                    <a:lnTo>
                      <a:pt x="1" y="21"/>
                    </a:ln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1" y="37"/>
                    </a:lnTo>
                    <a:lnTo>
                      <a:pt x="1" y="39"/>
                    </a:lnTo>
                    <a:lnTo>
                      <a:pt x="1" y="40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3" y="43"/>
                    </a:lnTo>
                    <a:lnTo>
                      <a:pt x="3" y="45"/>
                    </a:lnTo>
                    <a:lnTo>
                      <a:pt x="5" y="46"/>
                    </a:lnTo>
                    <a:lnTo>
                      <a:pt x="6" y="47"/>
                    </a:lnTo>
                    <a:lnTo>
                      <a:pt x="6" y="48"/>
                    </a:lnTo>
                    <a:lnTo>
                      <a:pt x="7" y="49"/>
                    </a:lnTo>
                    <a:lnTo>
                      <a:pt x="8" y="51"/>
                    </a:lnTo>
                    <a:lnTo>
                      <a:pt x="9" y="51"/>
                    </a:lnTo>
                    <a:lnTo>
                      <a:pt x="11" y="52"/>
                    </a:lnTo>
                    <a:lnTo>
                      <a:pt x="12" y="53"/>
                    </a:lnTo>
                    <a:lnTo>
                      <a:pt x="13" y="54"/>
                    </a:lnTo>
                    <a:lnTo>
                      <a:pt x="14" y="54"/>
                    </a:lnTo>
                    <a:lnTo>
                      <a:pt x="15" y="55"/>
                    </a:lnTo>
                    <a:lnTo>
                      <a:pt x="17" y="55"/>
                    </a:lnTo>
                    <a:lnTo>
                      <a:pt x="18" y="57"/>
                    </a:lnTo>
                    <a:lnTo>
                      <a:pt x="19" y="57"/>
                    </a:lnTo>
                    <a:lnTo>
                      <a:pt x="20" y="58"/>
                    </a:lnTo>
                    <a:lnTo>
                      <a:pt x="21" y="58"/>
                    </a:lnTo>
                    <a:lnTo>
                      <a:pt x="23" y="58"/>
                    </a:lnTo>
                    <a:lnTo>
                      <a:pt x="25" y="59"/>
                    </a:lnTo>
                    <a:lnTo>
                      <a:pt x="26" y="59"/>
                    </a:lnTo>
                    <a:lnTo>
                      <a:pt x="27" y="59"/>
                    </a:lnTo>
                    <a:lnTo>
                      <a:pt x="29" y="59"/>
                    </a:lnTo>
                    <a:lnTo>
                      <a:pt x="31" y="59"/>
                    </a:lnTo>
                    <a:lnTo>
                      <a:pt x="32" y="59"/>
                    </a:lnTo>
                    <a:lnTo>
                      <a:pt x="33" y="59"/>
                    </a:lnTo>
                    <a:lnTo>
                      <a:pt x="35" y="58"/>
                    </a:lnTo>
                    <a:lnTo>
                      <a:pt x="36" y="58"/>
                    </a:lnTo>
                    <a:lnTo>
                      <a:pt x="38" y="58"/>
                    </a:lnTo>
                    <a:lnTo>
                      <a:pt x="39" y="57"/>
                    </a:lnTo>
                    <a:lnTo>
                      <a:pt x="41" y="57"/>
                    </a:lnTo>
                    <a:lnTo>
                      <a:pt x="42" y="55"/>
                    </a:lnTo>
                    <a:lnTo>
                      <a:pt x="43" y="55"/>
                    </a:lnTo>
                    <a:lnTo>
                      <a:pt x="44" y="54"/>
                    </a:lnTo>
                    <a:lnTo>
                      <a:pt x="45" y="54"/>
                    </a:lnTo>
                    <a:lnTo>
                      <a:pt x="47" y="53"/>
                    </a:lnTo>
                    <a:lnTo>
                      <a:pt x="48" y="52"/>
                    </a:lnTo>
                    <a:lnTo>
                      <a:pt x="49" y="51"/>
                    </a:lnTo>
                    <a:lnTo>
                      <a:pt x="50" y="51"/>
                    </a:lnTo>
                    <a:lnTo>
                      <a:pt x="50" y="49"/>
                    </a:lnTo>
                    <a:lnTo>
                      <a:pt x="52" y="48"/>
                    </a:lnTo>
                    <a:lnTo>
                      <a:pt x="53" y="47"/>
                    </a:lnTo>
                    <a:lnTo>
                      <a:pt x="54" y="46"/>
                    </a:lnTo>
                    <a:lnTo>
                      <a:pt x="54" y="45"/>
                    </a:lnTo>
                    <a:lnTo>
                      <a:pt x="55" y="43"/>
                    </a:lnTo>
                    <a:lnTo>
                      <a:pt x="55" y="42"/>
                    </a:lnTo>
                    <a:lnTo>
                      <a:pt x="56" y="41"/>
                    </a:lnTo>
                    <a:lnTo>
                      <a:pt x="56" y="40"/>
                    </a:lnTo>
                    <a:lnTo>
                      <a:pt x="58" y="39"/>
                    </a:lnTo>
                    <a:lnTo>
                      <a:pt x="58" y="37"/>
                    </a:lnTo>
                    <a:lnTo>
                      <a:pt x="58" y="35"/>
                    </a:lnTo>
                    <a:lnTo>
                      <a:pt x="58" y="34"/>
                    </a:lnTo>
                    <a:lnTo>
                      <a:pt x="59" y="33"/>
                    </a:lnTo>
                    <a:lnTo>
                      <a:pt x="59" y="31"/>
                    </a:lnTo>
                    <a:lnTo>
                      <a:pt x="59" y="29"/>
                    </a:lnTo>
                    <a:lnTo>
                      <a:pt x="59" y="28"/>
                    </a:lnTo>
                    <a:lnTo>
                      <a:pt x="59" y="27"/>
                    </a:lnTo>
                    <a:lnTo>
                      <a:pt x="58" y="25"/>
                    </a:lnTo>
                    <a:lnTo>
                      <a:pt x="58" y="24"/>
                    </a:lnTo>
                    <a:lnTo>
                      <a:pt x="58" y="22"/>
                    </a:lnTo>
                    <a:lnTo>
                      <a:pt x="58" y="21"/>
                    </a:lnTo>
                    <a:lnTo>
                      <a:pt x="56" y="19"/>
                    </a:lnTo>
                    <a:lnTo>
                      <a:pt x="56" y="18"/>
                    </a:lnTo>
                    <a:lnTo>
                      <a:pt x="55" y="17"/>
                    </a:lnTo>
                    <a:lnTo>
                      <a:pt x="55" y="16"/>
                    </a:lnTo>
                    <a:lnTo>
                      <a:pt x="54" y="15"/>
                    </a:lnTo>
                    <a:lnTo>
                      <a:pt x="54" y="13"/>
                    </a:lnTo>
                    <a:lnTo>
                      <a:pt x="53" y="12"/>
                    </a:lnTo>
                    <a:lnTo>
                      <a:pt x="52" y="11"/>
                    </a:lnTo>
                    <a:lnTo>
                      <a:pt x="50" y="10"/>
                    </a:lnTo>
                    <a:lnTo>
                      <a:pt x="50" y="9"/>
                    </a:lnTo>
                    <a:lnTo>
                      <a:pt x="49" y="7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5" y="5"/>
                    </a:lnTo>
                    <a:lnTo>
                      <a:pt x="44" y="5"/>
                    </a:lnTo>
                    <a:lnTo>
                      <a:pt x="43" y="4"/>
                    </a:lnTo>
                    <a:lnTo>
                      <a:pt x="42" y="3"/>
                    </a:lnTo>
                    <a:lnTo>
                      <a:pt x="41" y="3"/>
                    </a:lnTo>
                    <a:lnTo>
                      <a:pt x="39" y="1"/>
                    </a:lnTo>
                    <a:lnTo>
                      <a:pt x="38" y="1"/>
                    </a:lnTo>
                    <a:lnTo>
                      <a:pt x="36" y="1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697" name="Freeform 12"/>
              <p:cNvSpPr>
                <a:spLocks/>
              </p:cNvSpPr>
              <p:nvPr/>
            </p:nvSpPr>
            <p:spPr bwMode="auto">
              <a:xfrm>
                <a:off x="3286" y="1362"/>
                <a:ext cx="24" cy="24"/>
              </a:xfrm>
              <a:custGeom>
                <a:avLst/>
                <a:gdLst>
                  <a:gd name="T0" fmla="*/ 1 w 48"/>
                  <a:gd name="T1" fmla="*/ 0 h 48"/>
                  <a:gd name="T2" fmla="*/ 1 w 48"/>
                  <a:gd name="T3" fmla="*/ 1 h 48"/>
                  <a:gd name="T4" fmla="*/ 1 w 48"/>
                  <a:gd name="T5" fmla="*/ 1 h 48"/>
                  <a:gd name="T6" fmla="*/ 1 w 48"/>
                  <a:gd name="T7" fmla="*/ 1 h 48"/>
                  <a:gd name="T8" fmla="*/ 1 w 48"/>
                  <a:gd name="T9" fmla="*/ 1 h 48"/>
                  <a:gd name="T10" fmla="*/ 1 w 48"/>
                  <a:gd name="T11" fmla="*/ 1 h 48"/>
                  <a:gd name="T12" fmla="*/ 1 w 48"/>
                  <a:gd name="T13" fmla="*/ 1 h 48"/>
                  <a:gd name="T14" fmla="*/ 1 w 48"/>
                  <a:gd name="T15" fmla="*/ 1 h 48"/>
                  <a:gd name="T16" fmla="*/ 1 w 48"/>
                  <a:gd name="T17" fmla="*/ 1 h 48"/>
                  <a:gd name="T18" fmla="*/ 0 w 48"/>
                  <a:gd name="T19" fmla="*/ 1 h 48"/>
                  <a:gd name="T20" fmla="*/ 0 w 48"/>
                  <a:gd name="T21" fmla="*/ 1 h 48"/>
                  <a:gd name="T22" fmla="*/ 0 w 48"/>
                  <a:gd name="T23" fmla="*/ 1 h 48"/>
                  <a:gd name="T24" fmla="*/ 0 w 48"/>
                  <a:gd name="T25" fmla="*/ 1 h 48"/>
                  <a:gd name="T26" fmla="*/ 1 w 48"/>
                  <a:gd name="T27" fmla="*/ 1 h 48"/>
                  <a:gd name="T28" fmla="*/ 1 w 48"/>
                  <a:gd name="T29" fmla="*/ 1 h 48"/>
                  <a:gd name="T30" fmla="*/ 1 w 48"/>
                  <a:gd name="T31" fmla="*/ 1 h 48"/>
                  <a:gd name="T32" fmla="*/ 1 w 48"/>
                  <a:gd name="T33" fmla="*/ 1 h 48"/>
                  <a:gd name="T34" fmla="*/ 1 w 48"/>
                  <a:gd name="T35" fmla="*/ 1 h 48"/>
                  <a:gd name="T36" fmla="*/ 1 w 48"/>
                  <a:gd name="T37" fmla="*/ 1 h 48"/>
                  <a:gd name="T38" fmla="*/ 1 w 48"/>
                  <a:gd name="T39" fmla="*/ 1 h 48"/>
                  <a:gd name="T40" fmla="*/ 1 w 48"/>
                  <a:gd name="T41" fmla="*/ 1 h 48"/>
                  <a:gd name="T42" fmla="*/ 1 w 48"/>
                  <a:gd name="T43" fmla="*/ 1 h 48"/>
                  <a:gd name="T44" fmla="*/ 1 w 48"/>
                  <a:gd name="T45" fmla="*/ 1 h 48"/>
                  <a:gd name="T46" fmla="*/ 1 w 48"/>
                  <a:gd name="T47" fmla="*/ 1 h 48"/>
                  <a:gd name="T48" fmla="*/ 1 w 48"/>
                  <a:gd name="T49" fmla="*/ 1 h 48"/>
                  <a:gd name="T50" fmla="*/ 1 w 48"/>
                  <a:gd name="T51" fmla="*/ 1 h 48"/>
                  <a:gd name="T52" fmla="*/ 1 w 48"/>
                  <a:gd name="T53" fmla="*/ 1 h 48"/>
                  <a:gd name="T54" fmla="*/ 1 w 48"/>
                  <a:gd name="T55" fmla="*/ 1 h 48"/>
                  <a:gd name="T56" fmla="*/ 1 w 48"/>
                  <a:gd name="T57" fmla="*/ 1 h 48"/>
                  <a:gd name="T58" fmla="*/ 1 w 48"/>
                  <a:gd name="T59" fmla="*/ 1 h 48"/>
                  <a:gd name="T60" fmla="*/ 1 w 48"/>
                  <a:gd name="T61" fmla="*/ 1 h 48"/>
                  <a:gd name="T62" fmla="*/ 1 w 48"/>
                  <a:gd name="T63" fmla="*/ 1 h 48"/>
                  <a:gd name="T64" fmla="*/ 1 w 48"/>
                  <a:gd name="T65" fmla="*/ 1 h 48"/>
                  <a:gd name="T66" fmla="*/ 1 w 48"/>
                  <a:gd name="T67" fmla="*/ 1 h 48"/>
                  <a:gd name="T68" fmla="*/ 1 w 48"/>
                  <a:gd name="T69" fmla="*/ 1 h 48"/>
                  <a:gd name="T70" fmla="*/ 1 w 48"/>
                  <a:gd name="T71" fmla="*/ 1 h 48"/>
                  <a:gd name="T72" fmla="*/ 1 w 48"/>
                  <a:gd name="T73" fmla="*/ 1 h 48"/>
                  <a:gd name="T74" fmla="*/ 1 w 48"/>
                  <a:gd name="T75" fmla="*/ 1 h 48"/>
                  <a:gd name="T76" fmla="*/ 1 w 48"/>
                  <a:gd name="T77" fmla="*/ 1 h 48"/>
                  <a:gd name="T78" fmla="*/ 1 w 48"/>
                  <a:gd name="T79" fmla="*/ 1 h 48"/>
                  <a:gd name="T80" fmla="*/ 1 w 48"/>
                  <a:gd name="T81" fmla="*/ 1 h 48"/>
                  <a:gd name="T82" fmla="*/ 1 w 48"/>
                  <a:gd name="T83" fmla="*/ 1 h 48"/>
                  <a:gd name="T84" fmla="*/ 1 w 48"/>
                  <a:gd name="T85" fmla="*/ 1 h 48"/>
                  <a:gd name="T86" fmla="*/ 1 w 48"/>
                  <a:gd name="T87" fmla="*/ 0 h 48"/>
                  <a:gd name="T88" fmla="*/ 1 w 48"/>
                  <a:gd name="T89" fmla="*/ 1 h 4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8"/>
                  <a:gd name="T136" fmla="*/ 0 h 48"/>
                  <a:gd name="T137" fmla="*/ 48 w 48"/>
                  <a:gd name="T138" fmla="*/ 48 h 4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8" h="48">
                    <a:moveTo>
                      <a:pt x="24" y="24"/>
                    </a:moveTo>
                    <a:lnTo>
                      <a:pt x="24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9" y="6"/>
                    </a:lnTo>
                    <a:lnTo>
                      <a:pt x="7" y="7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1" y="16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1" y="30"/>
                    </a:lnTo>
                    <a:lnTo>
                      <a:pt x="1" y="31"/>
                    </a:lnTo>
                    <a:lnTo>
                      <a:pt x="1" y="33"/>
                    </a:lnTo>
                    <a:lnTo>
                      <a:pt x="3" y="34"/>
                    </a:lnTo>
                    <a:lnTo>
                      <a:pt x="3" y="35"/>
                    </a:lnTo>
                    <a:lnTo>
                      <a:pt x="3" y="36"/>
                    </a:lnTo>
                    <a:lnTo>
                      <a:pt x="4" y="37"/>
                    </a:lnTo>
                    <a:lnTo>
                      <a:pt x="5" y="39"/>
                    </a:lnTo>
                    <a:lnTo>
                      <a:pt x="6" y="40"/>
                    </a:lnTo>
                    <a:lnTo>
                      <a:pt x="6" y="41"/>
                    </a:lnTo>
                    <a:lnTo>
                      <a:pt x="7" y="41"/>
                    </a:lnTo>
                    <a:lnTo>
                      <a:pt x="9" y="42"/>
                    </a:lnTo>
                    <a:lnTo>
                      <a:pt x="9" y="43"/>
                    </a:lnTo>
                    <a:lnTo>
                      <a:pt x="10" y="43"/>
                    </a:lnTo>
                    <a:lnTo>
                      <a:pt x="11" y="45"/>
                    </a:lnTo>
                    <a:lnTo>
                      <a:pt x="12" y="45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16" y="47"/>
                    </a:lnTo>
                    <a:lnTo>
                      <a:pt x="17" y="47"/>
                    </a:lnTo>
                    <a:lnTo>
                      <a:pt x="18" y="48"/>
                    </a:lnTo>
                    <a:lnTo>
                      <a:pt x="19" y="48"/>
                    </a:lnTo>
                    <a:lnTo>
                      <a:pt x="21" y="48"/>
                    </a:lnTo>
                    <a:lnTo>
                      <a:pt x="22" y="48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25" y="48"/>
                    </a:lnTo>
                    <a:lnTo>
                      <a:pt x="27" y="48"/>
                    </a:lnTo>
                    <a:lnTo>
                      <a:pt x="28" y="48"/>
                    </a:lnTo>
                    <a:lnTo>
                      <a:pt x="29" y="48"/>
                    </a:lnTo>
                    <a:lnTo>
                      <a:pt x="30" y="48"/>
                    </a:lnTo>
                    <a:lnTo>
                      <a:pt x="31" y="47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5" y="46"/>
                    </a:lnTo>
                    <a:lnTo>
                      <a:pt x="36" y="46"/>
                    </a:lnTo>
                    <a:lnTo>
                      <a:pt x="36" y="45"/>
                    </a:lnTo>
                    <a:lnTo>
                      <a:pt x="38" y="45"/>
                    </a:lnTo>
                    <a:lnTo>
                      <a:pt x="39" y="43"/>
                    </a:lnTo>
                    <a:lnTo>
                      <a:pt x="40" y="43"/>
                    </a:lnTo>
                    <a:lnTo>
                      <a:pt x="41" y="42"/>
                    </a:lnTo>
                    <a:lnTo>
                      <a:pt x="41" y="41"/>
                    </a:lnTo>
                    <a:lnTo>
                      <a:pt x="42" y="41"/>
                    </a:lnTo>
                    <a:lnTo>
                      <a:pt x="44" y="40"/>
                    </a:lnTo>
                    <a:lnTo>
                      <a:pt x="44" y="39"/>
                    </a:lnTo>
                    <a:lnTo>
                      <a:pt x="45" y="37"/>
                    </a:lnTo>
                    <a:lnTo>
                      <a:pt x="46" y="36"/>
                    </a:lnTo>
                    <a:lnTo>
                      <a:pt x="46" y="35"/>
                    </a:lnTo>
                    <a:lnTo>
                      <a:pt x="47" y="34"/>
                    </a:lnTo>
                    <a:lnTo>
                      <a:pt x="47" y="33"/>
                    </a:lnTo>
                    <a:lnTo>
                      <a:pt x="47" y="31"/>
                    </a:lnTo>
                    <a:lnTo>
                      <a:pt x="47" y="30"/>
                    </a:lnTo>
                    <a:lnTo>
                      <a:pt x="48" y="29"/>
                    </a:lnTo>
                    <a:lnTo>
                      <a:pt x="48" y="28"/>
                    </a:lnTo>
                    <a:lnTo>
                      <a:pt x="48" y="27"/>
                    </a:lnTo>
                    <a:lnTo>
                      <a:pt x="48" y="25"/>
                    </a:lnTo>
                    <a:lnTo>
                      <a:pt x="48" y="24"/>
                    </a:lnTo>
                    <a:lnTo>
                      <a:pt x="48" y="23"/>
                    </a:lnTo>
                    <a:lnTo>
                      <a:pt x="48" y="22"/>
                    </a:lnTo>
                    <a:lnTo>
                      <a:pt x="48" y="21"/>
                    </a:lnTo>
                    <a:lnTo>
                      <a:pt x="48" y="19"/>
                    </a:lnTo>
                    <a:lnTo>
                      <a:pt x="47" y="18"/>
                    </a:lnTo>
                    <a:lnTo>
                      <a:pt x="47" y="17"/>
                    </a:lnTo>
                    <a:lnTo>
                      <a:pt x="47" y="16"/>
                    </a:lnTo>
                    <a:lnTo>
                      <a:pt x="47" y="15"/>
                    </a:lnTo>
                    <a:lnTo>
                      <a:pt x="46" y="15"/>
                    </a:lnTo>
                    <a:lnTo>
                      <a:pt x="46" y="13"/>
                    </a:lnTo>
                    <a:lnTo>
                      <a:pt x="45" y="12"/>
                    </a:lnTo>
                    <a:lnTo>
                      <a:pt x="45" y="11"/>
                    </a:lnTo>
                    <a:lnTo>
                      <a:pt x="44" y="10"/>
                    </a:lnTo>
                    <a:lnTo>
                      <a:pt x="44" y="9"/>
                    </a:lnTo>
                    <a:lnTo>
                      <a:pt x="42" y="9"/>
                    </a:lnTo>
                    <a:lnTo>
                      <a:pt x="41" y="7"/>
                    </a:lnTo>
                    <a:lnTo>
                      <a:pt x="41" y="6"/>
                    </a:lnTo>
                    <a:lnTo>
                      <a:pt x="40" y="6"/>
                    </a:lnTo>
                    <a:lnTo>
                      <a:pt x="39" y="5"/>
                    </a:lnTo>
                    <a:lnTo>
                      <a:pt x="38" y="5"/>
                    </a:lnTo>
                    <a:lnTo>
                      <a:pt x="36" y="4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33" y="1"/>
                    </a:lnTo>
                    <a:lnTo>
                      <a:pt x="31" y="1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698" name="Freeform 13"/>
              <p:cNvSpPr>
                <a:spLocks/>
              </p:cNvSpPr>
              <p:nvPr/>
            </p:nvSpPr>
            <p:spPr bwMode="auto">
              <a:xfrm>
                <a:off x="3278" y="1367"/>
                <a:ext cx="30" cy="29"/>
              </a:xfrm>
              <a:custGeom>
                <a:avLst/>
                <a:gdLst>
                  <a:gd name="T0" fmla="*/ 1 w 59"/>
                  <a:gd name="T1" fmla="*/ 0 h 59"/>
                  <a:gd name="T2" fmla="*/ 1 w 59"/>
                  <a:gd name="T3" fmla="*/ 0 h 59"/>
                  <a:gd name="T4" fmla="*/ 1 w 59"/>
                  <a:gd name="T5" fmla="*/ 0 h 59"/>
                  <a:gd name="T6" fmla="*/ 1 w 59"/>
                  <a:gd name="T7" fmla="*/ 0 h 59"/>
                  <a:gd name="T8" fmla="*/ 1 w 59"/>
                  <a:gd name="T9" fmla="*/ 0 h 59"/>
                  <a:gd name="T10" fmla="*/ 1 w 59"/>
                  <a:gd name="T11" fmla="*/ 0 h 59"/>
                  <a:gd name="T12" fmla="*/ 1 w 59"/>
                  <a:gd name="T13" fmla="*/ 0 h 59"/>
                  <a:gd name="T14" fmla="*/ 1 w 59"/>
                  <a:gd name="T15" fmla="*/ 0 h 59"/>
                  <a:gd name="T16" fmla="*/ 1 w 59"/>
                  <a:gd name="T17" fmla="*/ 0 h 59"/>
                  <a:gd name="T18" fmla="*/ 0 w 59"/>
                  <a:gd name="T19" fmla="*/ 0 h 59"/>
                  <a:gd name="T20" fmla="*/ 0 w 59"/>
                  <a:gd name="T21" fmla="*/ 0 h 59"/>
                  <a:gd name="T22" fmla="*/ 0 w 59"/>
                  <a:gd name="T23" fmla="*/ 0 h 59"/>
                  <a:gd name="T24" fmla="*/ 1 w 59"/>
                  <a:gd name="T25" fmla="*/ 0 h 59"/>
                  <a:gd name="T26" fmla="*/ 1 w 59"/>
                  <a:gd name="T27" fmla="*/ 0 h 59"/>
                  <a:gd name="T28" fmla="*/ 1 w 59"/>
                  <a:gd name="T29" fmla="*/ 0 h 59"/>
                  <a:gd name="T30" fmla="*/ 1 w 59"/>
                  <a:gd name="T31" fmla="*/ 0 h 59"/>
                  <a:gd name="T32" fmla="*/ 1 w 59"/>
                  <a:gd name="T33" fmla="*/ 0 h 59"/>
                  <a:gd name="T34" fmla="*/ 1 w 59"/>
                  <a:gd name="T35" fmla="*/ 0 h 59"/>
                  <a:gd name="T36" fmla="*/ 1 w 59"/>
                  <a:gd name="T37" fmla="*/ 0 h 59"/>
                  <a:gd name="T38" fmla="*/ 1 w 59"/>
                  <a:gd name="T39" fmla="*/ 0 h 59"/>
                  <a:gd name="T40" fmla="*/ 1 w 59"/>
                  <a:gd name="T41" fmla="*/ 0 h 59"/>
                  <a:gd name="T42" fmla="*/ 1 w 59"/>
                  <a:gd name="T43" fmla="*/ 0 h 59"/>
                  <a:gd name="T44" fmla="*/ 1 w 59"/>
                  <a:gd name="T45" fmla="*/ 0 h 59"/>
                  <a:gd name="T46" fmla="*/ 1 w 59"/>
                  <a:gd name="T47" fmla="*/ 0 h 59"/>
                  <a:gd name="T48" fmla="*/ 1 w 59"/>
                  <a:gd name="T49" fmla="*/ 0 h 59"/>
                  <a:gd name="T50" fmla="*/ 1 w 59"/>
                  <a:gd name="T51" fmla="*/ 0 h 59"/>
                  <a:gd name="T52" fmla="*/ 1 w 59"/>
                  <a:gd name="T53" fmla="*/ 0 h 59"/>
                  <a:gd name="T54" fmla="*/ 1 w 59"/>
                  <a:gd name="T55" fmla="*/ 0 h 59"/>
                  <a:gd name="T56" fmla="*/ 1 w 59"/>
                  <a:gd name="T57" fmla="*/ 0 h 59"/>
                  <a:gd name="T58" fmla="*/ 1 w 59"/>
                  <a:gd name="T59" fmla="*/ 0 h 59"/>
                  <a:gd name="T60" fmla="*/ 1 w 59"/>
                  <a:gd name="T61" fmla="*/ 0 h 59"/>
                  <a:gd name="T62" fmla="*/ 1 w 59"/>
                  <a:gd name="T63" fmla="*/ 0 h 59"/>
                  <a:gd name="T64" fmla="*/ 1 w 59"/>
                  <a:gd name="T65" fmla="*/ 0 h 59"/>
                  <a:gd name="T66" fmla="*/ 1 w 59"/>
                  <a:gd name="T67" fmla="*/ 0 h 59"/>
                  <a:gd name="T68" fmla="*/ 1 w 59"/>
                  <a:gd name="T69" fmla="*/ 0 h 59"/>
                  <a:gd name="T70" fmla="*/ 1 w 59"/>
                  <a:gd name="T71" fmla="*/ 0 h 59"/>
                  <a:gd name="T72" fmla="*/ 1 w 59"/>
                  <a:gd name="T73" fmla="*/ 0 h 59"/>
                  <a:gd name="T74" fmla="*/ 1 w 59"/>
                  <a:gd name="T75" fmla="*/ 0 h 59"/>
                  <a:gd name="T76" fmla="*/ 1 w 59"/>
                  <a:gd name="T77" fmla="*/ 0 h 59"/>
                  <a:gd name="T78" fmla="*/ 1 w 59"/>
                  <a:gd name="T79" fmla="*/ 0 h 59"/>
                  <a:gd name="T80" fmla="*/ 1 w 59"/>
                  <a:gd name="T81" fmla="*/ 0 h 59"/>
                  <a:gd name="T82" fmla="*/ 1 w 59"/>
                  <a:gd name="T83" fmla="*/ 0 h 59"/>
                  <a:gd name="T84" fmla="*/ 1 w 59"/>
                  <a:gd name="T85" fmla="*/ 0 h 59"/>
                  <a:gd name="T86" fmla="*/ 1 w 59"/>
                  <a:gd name="T87" fmla="*/ 0 h 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"/>
                  <a:gd name="T133" fmla="*/ 0 h 59"/>
                  <a:gd name="T134" fmla="*/ 59 w 59"/>
                  <a:gd name="T135" fmla="*/ 59 h 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" h="59">
                    <a:moveTo>
                      <a:pt x="29" y="0"/>
                    </a:moveTo>
                    <a:lnTo>
                      <a:pt x="27" y="0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3" y="1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1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2" y="6"/>
                    </a:lnTo>
                    <a:lnTo>
                      <a:pt x="11" y="7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5" y="13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1" y="21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1" y="37"/>
                    </a:lnTo>
                    <a:lnTo>
                      <a:pt x="1" y="38"/>
                    </a:lnTo>
                    <a:lnTo>
                      <a:pt x="1" y="39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3" y="43"/>
                    </a:lnTo>
                    <a:lnTo>
                      <a:pt x="3" y="44"/>
                    </a:lnTo>
                    <a:lnTo>
                      <a:pt x="5" y="45"/>
                    </a:lnTo>
                    <a:lnTo>
                      <a:pt x="6" y="47"/>
                    </a:lnTo>
                    <a:lnTo>
                      <a:pt x="6" y="48"/>
                    </a:lnTo>
                    <a:lnTo>
                      <a:pt x="7" y="49"/>
                    </a:lnTo>
                    <a:lnTo>
                      <a:pt x="8" y="50"/>
                    </a:lnTo>
                    <a:lnTo>
                      <a:pt x="9" y="50"/>
                    </a:lnTo>
                    <a:lnTo>
                      <a:pt x="11" y="51"/>
                    </a:lnTo>
                    <a:lnTo>
                      <a:pt x="12" y="53"/>
                    </a:lnTo>
                    <a:lnTo>
                      <a:pt x="13" y="54"/>
                    </a:lnTo>
                    <a:lnTo>
                      <a:pt x="14" y="54"/>
                    </a:lnTo>
                    <a:lnTo>
                      <a:pt x="15" y="55"/>
                    </a:lnTo>
                    <a:lnTo>
                      <a:pt x="17" y="55"/>
                    </a:lnTo>
                    <a:lnTo>
                      <a:pt x="18" y="56"/>
                    </a:lnTo>
                    <a:lnTo>
                      <a:pt x="19" y="56"/>
                    </a:lnTo>
                    <a:lnTo>
                      <a:pt x="20" y="57"/>
                    </a:lnTo>
                    <a:lnTo>
                      <a:pt x="21" y="57"/>
                    </a:lnTo>
                    <a:lnTo>
                      <a:pt x="23" y="57"/>
                    </a:lnTo>
                    <a:lnTo>
                      <a:pt x="25" y="59"/>
                    </a:lnTo>
                    <a:lnTo>
                      <a:pt x="26" y="59"/>
                    </a:lnTo>
                    <a:lnTo>
                      <a:pt x="27" y="59"/>
                    </a:lnTo>
                    <a:lnTo>
                      <a:pt x="29" y="59"/>
                    </a:lnTo>
                    <a:lnTo>
                      <a:pt x="31" y="59"/>
                    </a:lnTo>
                    <a:lnTo>
                      <a:pt x="32" y="59"/>
                    </a:lnTo>
                    <a:lnTo>
                      <a:pt x="33" y="59"/>
                    </a:lnTo>
                    <a:lnTo>
                      <a:pt x="35" y="57"/>
                    </a:lnTo>
                    <a:lnTo>
                      <a:pt x="36" y="57"/>
                    </a:lnTo>
                    <a:lnTo>
                      <a:pt x="38" y="57"/>
                    </a:lnTo>
                    <a:lnTo>
                      <a:pt x="39" y="56"/>
                    </a:lnTo>
                    <a:lnTo>
                      <a:pt x="41" y="56"/>
                    </a:lnTo>
                    <a:lnTo>
                      <a:pt x="42" y="55"/>
                    </a:lnTo>
                    <a:lnTo>
                      <a:pt x="43" y="55"/>
                    </a:lnTo>
                    <a:lnTo>
                      <a:pt x="44" y="54"/>
                    </a:lnTo>
                    <a:lnTo>
                      <a:pt x="45" y="54"/>
                    </a:lnTo>
                    <a:lnTo>
                      <a:pt x="47" y="53"/>
                    </a:lnTo>
                    <a:lnTo>
                      <a:pt x="48" y="51"/>
                    </a:lnTo>
                    <a:lnTo>
                      <a:pt x="49" y="50"/>
                    </a:lnTo>
                    <a:lnTo>
                      <a:pt x="50" y="50"/>
                    </a:lnTo>
                    <a:lnTo>
                      <a:pt x="50" y="49"/>
                    </a:lnTo>
                    <a:lnTo>
                      <a:pt x="52" y="48"/>
                    </a:lnTo>
                    <a:lnTo>
                      <a:pt x="53" y="47"/>
                    </a:lnTo>
                    <a:lnTo>
                      <a:pt x="54" y="45"/>
                    </a:lnTo>
                    <a:lnTo>
                      <a:pt x="54" y="44"/>
                    </a:lnTo>
                    <a:lnTo>
                      <a:pt x="55" y="43"/>
                    </a:lnTo>
                    <a:lnTo>
                      <a:pt x="55" y="42"/>
                    </a:lnTo>
                    <a:lnTo>
                      <a:pt x="56" y="41"/>
                    </a:lnTo>
                    <a:lnTo>
                      <a:pt x="56" y="39"/>
                    </a:lnTo>
                    <a:lnTo>
                      <a:pt x="58" y="38"/>
                    </a:lnTo>
                    <a:lnTo>
                      <a:pt x="58" y="37"/>
                    </a:lnTo>
                    <a:lnTo>
                      <a:pt x="58" y="35"/>
                    </a:lnTo>
                    <a:lnTo>
                      <a:pt x="58" y="33"/>
                    </a:lnTo>
                    <a:lnTo>
                      <a:pt x="59" y="32"/>
                    </a:lnTo>
                    <a:lnTo>
                      <a:pt x="59" y="31"/>
                    </a:lnTo>
                    <a:lnTo>
                      <a:pt x="59" y="29"/>
                    </a:lnTo>
                    <a:lnTo>
                      <a:pt x="59" y="27"/>
                    </a:lnTo>
                    <a:lnTo>
                      <a:pt x="59" y="26"/>
                    </a:lnTo>
                    <a:lnTo>
                      <a:pt x="58" y="25"/>
                    </a:lnTo>
                    <a:lnTo>
                      <a:pt x="58" y="23"/>
                    </a:lnTo>
                    <a:lnTo>
                      <a:pt x="58" y="21"/>
                    </a:lnTo>
                    <a:lnTo>
                      <a:pt x="58" y="20"/>
                    </a:lnTo>
                    <a:lnTo>
                      <a:pt x="56" y="19"/>
                    </a:lnTo>
                    <a:lnTo>
                      <a:pt x="56" y="18"/>
                    </a:lnTo>
                    <a:lnTo>
                      <a:pt x="55" y="17"/>
                    </a:lnTo>
                    <a:lnTo>
                      <a:pt x="55" y="15"/>
                    </a:lnTo>
                    <a:lnTo>
                      <a:pt x="54" y="14"/>
                    </a:lnTo>
                    <a:lnTo>
                      <a:pt x="54" y="13"/>
                    </a:lnTo>
                    <a:lnTo>
                      <a:pt x="53" y="12"/>
                    </a:lnTo>
                    <a:lnTo>
                      <a:pt x="52" y="11"/>
                    </a:lnTo>
                    <a:lnTo>
                      <a:pt x="50" y="9"/>
                    </a:lnTo>
                    <a:lnTo>
                      <a:pt x="50" y="8"/>
                    </a:lnTo>
                    <a:lnTo>
                      <a:pt x="49" y="7"/>
                    </a:lnTo>
                    <a:lnTo>
                      <a:pt x="48" y="7"/>
                    </a:lnTo>
                    <a:lnTo>
                      <a:pt x="47" y="6"/>
                    </a:lnTo>
                    <a:lnTo>
                      <a:pt x="45" y="5"/>
                    </a:lnTo>
                    <a:lnTo>
                      <a:pt x="44" y="5"/>
                    </a:lnTo>
                    <a:lnTo>
                      <a:pt x="43" y="3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39" y="1"/>
                    </a:lnTo>
                    <a:lnTo>
                      <a:pt x="38" y="1"/>
                    </a:lnTo>
                    <a:lnTo>
                      <a:pt x="36" y="1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699" name="Line 14"/>
              <p:cNvSpPr>
                <a:spLocks noChangeShapeType="1"/>
              </p:cNvSpPr>
              <p:nvPr/>
            </p:nvSpPr>
            <p:spPr bwMode="auto">
              <a:xfrm flipH="1">
                <a:off x="2420" y="617"/>
                <a:ext cx="277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00" name="Line 15"/>
              <p:cNvSpPr>
                <a:spLocks noChangeShapeType="1"/>
              </p:cNvSpPr>
              <p:nvPr/>
            </p:nvSpPr>
            <p:spPr bwMode="auto">
              <a:xfrm flipV="1">
                <a:off x="1855" y="701"/>
                <a:ext cx="1" cy="67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01" name="Freeform 16"/>
              <p:cNvSpPr>
                <a:spLocks/>
              </p:cNvSpPr>
              <p:nvPr/>
            </p:nvSpPr>
            <p:spPr bwMode="auto">
              <a:xfrm>
                <a:off x="1843" y="1025"/>
                <a:ext cx="24" cy="24"/>
              </a:xfrm>
              <a:custGeom>
                <a:avLst/>
                <a:gdLst>
                  <a:gd name="T0" fmla="*/ 1 w 48"/>
                  <a:gd name="T1" fmla="*/ 0 h 48"/>
                  <a:gd name="T2" fmla="*/ 1 w 48"/>
                  <a:gd name="T3" fmla="*/ 1 h 48"/>
                  <a:gd name="T4" fmla="*/ 1 w 48"/>
                  <a:gd name="T5" fmla="*/ 1 h 48"/>
                  <a:gd name="T6" fmla="*/ 1 w 48"/>
                  <a:gd name="T7" fmla="*/ 1 h 48"/>
                  <a:gd name="T8" fmla="*/ 1 w 48"/>
                  <a:gd name="T9" fmla="*/ 1 h 48"/>
                  <a:gd name="T10" fmla="*/ 1 w 48"/>
                  <a:gd name="T11" fmla="*/ 1 h 48"/>
                  <a:gd name="T12" fmla="*/ 1 w 48"/>
                  <a:gd name="T13" fmla="*/ 1 h 48"/>
                  <a:gd name="T14" fmla="*/ 1 w 48"/>
                  <a:gd name="T15" fmla="*/ 1 h 48"/>
                  <a:gd name="T16" fmla="*/ 1 w 48"/>
                  <a:gd name="T17" fmla="*/ 1 h 48"/>
                  <a:gd name="T18" fmla="*/ 0 w 48"/>
                  <a:gd name="T19" fmla="*/ 1 h 48"/>
                  <a:gd name="T20" fmla="*/ 0 w 48"/>
                  <a:gd name="T21" fmla="*/ 1 h 48"/>
                  <a:gd name="T22" fmla="*/ 0 w 48"/>
                  <a:gd name="T23" fmla="*/ 1 h 48"/>
                  <a:gd name="T24" fmla="*/ 0 w 48"/>
                  <a:gd name="T25" fmla="*/ 1 h 48"/>
                  <a:gd name="T26" fmla="*/ 1 w 48"/>
                  <a:gd name="T27" fmla="*/ 1 h 48"/>
                  <a:gd name="T28" fmla="*/ 1 w 48"/>
                  <a:gd name="T29" fmla="*/ 1 h 48"/>
                  <a:gd name="T30" fmla="*/ 1 w 48"/>
                  <a:gd name="T31" fmla="*/ 1 h 48"/>
                  <a:gd name="T32" fmla="*/ 1 w 48"/>
                  <a:gd name="T33" fmla="*/ 1 h 48"/>
                  <a:gd name="T34" fmla="*/ 1 w 48"/>
                  <a:gd name="T35" fmla="*/ 1 h 48"/>
                  <a:gd name="T36" fmla="*/ 1 w 48"/>
                  <a:gd name="T37" fmla="*/ 1 h 48"/>
                  <a:gd name="T38" fmla="*/ 1 w 48"/>
                  <a:gd name="T39" fmla="*/ 1 h 48"/>
                  <a:gd name="T40" fmla="*/ 1 w 48"/>
                  <a:gd name="T41" fmla="*/ 1 h 48"/>
                  <a:gd name="T42" fmla="*/ 1 w 48"/>
                  <a:gd name="T43" fmla="*/ 1 h 48"/>
                  <a:gd name="T44" fmla="*/ 1 w 48"/>
                  <a:gd name="T45" fmla="*/ 1 h 48"/>
                  <a:gd name="T46" fmla="*/ 1 w 48"/>
                  <a:gd name="T47" fmla="*/ 1 h 48"/>
                  <a:gd name="T48" fmla="*/ 1 w 48"/>
                  <a:gd name="T49" fmla="*/ 1 h 48"/>
                  <a:gd name="T50" fmla="*/ 1 w 48"/>
                  <a:gd name="T51" fmla="*/ 1 h 48"/>
                  <a:gd name="T52" fmla="*/ 1 w 48"/>
                  <a:gd name="T53" fmla="*/ 1 h 48"/>
                  <a:gd name="T54" fmla="*/ 1 w 48"/>
                  <a:gd name="T55" fmla="*/ 1 h 48"/>
                  <a:gd name="T56" fmla="*/ 1 w 48"/>
                  <a:gd name="T57" fmla="*/ 1 h 48"/>
                  <a:gd name="T58" fmla="*/ 1 w 48"/>
                  <a:gd name="T59" fmla="*/ 1 h 48"/>
                  <a:gd name="T60" fmla="*/ 1 w 48"/>
                  <a:gd name="T61" fmla="*/ 1 h 48"/>
                  <a:gd name="T62" fmla="*/ 1 w 48"/>
                  <a:gd name="T63" fmla="*/ 1 h 48"/>
                  <a:gd name="T64" fmla="*/ 1 w 48"/>
                  <a:gd name="T65" fmla="*/ 1 h 48"/>
                  <a:gd name="T66" fmla="*/ 1 w 48"/>
                  <a:gd name="T67" fmla="*/ 1 h 48"/>
                  <a:gd name="T68" fmla="*/ 1 w 48"/>
                  <a:gd name="T69" fmla="*/ 1 h 48"/>
                  <a:gd name="T70" fmla="*/ 1 w 48"/>
                  <a:gd name="T71" fmla="*/ 1 h 48"/>
                  <a:gd name="T72" fmla="*/ 1 w 48"/>
                  <a:gd name="T73" fmla="*/ 1 h 48"/>
                  <a:gd name="T74" fmla="*/ 1 w 48"/>
                  <a:gd name="T75" fmla="*/ 1 h 48"/>
                  <a:gd name="T76" fmla="*/ 1 w 48"/>
                  <a:gd name="T77" fmla="*/ 1 h 48"/>
                  <a:gd name="T78" fmla="*/ 1 w 48"/>
                  <a:gd name="T79" fmla="*/ 1 h 48"/>
                  <a:gd name="T80" fmla="*/ 1 w 48"/>
                  <a:gd name="T81" fmla="*/ 1 h 48"/>
                  <a:gd name="T82" fmla="*/ 1 w 48"/>
                  <a:gd name="T83" fmla="*/ 1 h 48"/>
                  <a:gd name="T84" fmla="*/ 1 w 48"/>
                  <a:gd name="T85" fmla="*/ 1 h 48"/>
                  <a:gd name="T86" fmla="*/ 1 w 48"/>
                  <a:gd name="T87" fmla="*/ 0 h 48"/>
                  <a:gd name="T88" fmla="*/ 1 w 48"/>
                  <a:gd name="T89" fmla="*/ 1 h 4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8"/>
                  <a:gd name="T136" fmla="*/ 0 h 48"/>
                  <a:gd name="T137" fmla="*/ 48 w 48"/>
                  <a:gd name="T138" fmla="*/ 48 h 4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8" h="48">
                    <a:moveTo>
                      <a:pt x="24" y="24"/>
                    </a:moveTo>
                    <a:lnTo>
                      <a:pt x="24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9" y="6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1" y="15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30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3" y="33"/>
                    </a:lnTo>
                    <a:lnTo>
                      <a:pt x="3" y="35"/>
                    </a:lnTo>
                    <a:lnTo>
                      <a:pt x="4" y="36"/>
                    </a:lnTo>
                    <a:lnTo>
                      <a:pt x="4" y="37"/>
                    </a:lnTo>
                    <a:lnTo>
                      <a:pt x="5" y="37"/>
                    </a:lnTo>
                    <a:lnTo>
                      <a:pt x="5" y="38"/>
                    </a:lnTo>
                    <a:lnTo>
                      <a:pt x="6" y="39"/>
                    </a:lnTo>
                    <a:lnTo>
                      <a:pt x="6" y="41"/>
                    </a:lnTo>
                    <a:lnTo>
                      <a:pt x="7" y="41"/>
                    </a:lnTo>
                    <a:lnTo>
                      <a:pt x="9" y="42"/>
                    </a:lnTo>
                    <a:lnTo>
                      <a:pt x="9" y="43"/>
                    </a:lnTo>
                    <a:lnTo>
                      <a:pt x="10" y="43"/>
                    </a:lnTo>
                    <a:lnTo>
                      <a:pt x="11" y="44"/>
                    </a:lnTo>
                    <a:lnTo>
                      <a:pt x="12" y="44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16" y="47"/>
                    </a:lnTo>
                    <a:lnTo>
                      <a:pt x="17" y="47"/>
                    </a:lnTo>
                    <a:lnTo>
                      <a:pt x="18" y="48"/>
                    </a:lnTo>
                    <a:lnTo>
                      <a:pt x="19" y="48"/>
                    </a:lnTo>
                    <a:lnTo>
                      <a:pt x="21" y="48"/>
                    </a:lnTo>
                    <a:lnTo>
                      <a:pt x="22" y="48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25" y="48"/>
                    </a:lnTo>
                    <a:lnTo>
                      <a:pt x="27" y="48"/>
                    </a:lnTo>
                    <a:lnTo>
                      <a:pt x="28" y="48"/>
                    </a:lnTo>
                    <a:lnTo>
                      <a:pt x="29" y="48"/>
                    </a:lnTo>
                    <a:lnTo>
                      <a:pt x="30" y="48"/>
                    </a:lnTo>
                    <a:lnTo>
                      <a:pt x="31" y="47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5" y="46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9" y="43"/>
                    </a:lnTo>
                    <a:lnTo>
                      <a:pt x="40" y="43"/>
                    </a:lnTo>
                    <a:lnTo>
                      <a:pt x="41" y="42"/>
                    </a:lnTo>
                    <a:lnTo>
                      <a:pt x="41" y="41"/>
                    </a:lnTo>
                    <a:lnTo>
                      <a:pt x="42" y="41"/>
                    </a:lnTo>
                    <a:lnTo>
                      <a:pt x="43" y="39"/>
                    </a:lnTo>
                    <a:lnTo>
                      <a:pt x="43" y="38"/>
                    </a:lnTo>
                    <a:lnTo>
                      <a:pt x="45" y="37"/>
                    </a:lnTo>
                    <a:lnTo>
                      <a:pt x="46" y="36"/>
                    </a:lnTo>
                    <a:lnTo>
                      <a:pt x="46" y="35"/>
                    </a:lnTo>
                    <a:lnTo>
                      <a:pt x="47" y="33"/>
                    </a:lnTo>
                    <a:lnTo>
                      <a:pt x="47" y="32"/>
                    </a:lnTo>
                    <a:lnTo>
                      <a:pt x="47" y="31"/>
                    </a:lnTo>
                    <a:lnTo>
                      <a:pt x="47" y="30"/>
                    </a:lnTo>
                    <a:lnTo>
                      <a:pt x="48" y="29"/>
                    </a:lnTo>
                    <a:lnTo>
                      <a:pt x="48" y="27"/>
                    </a:lnTo>
                    <a:lnTo>
                      <a:pt x="48" y="26"/>
                    </a:lnTo>
                    <a:lnTo>
                      <a:pt x="48" y="25"/>
                    </a:lnTo>
                    <a:lnTo>
                      <a:pt x="48" y="24"/>
                    </a:lnTo>
                    <a:lnTo>
                      <a:pt x="48" y="23"/>
                    </a:lnTo>
                    <a:lnTo>
                      <a:pt x="48" y="21"/>
                    </a:lnTo>
                    <a:lnTo>
                      <a:pt x="48" y="20"/>
                    </a:lnTo>
                    <a:lnTo>
                      <a:pt x="48" y="19"/>
                    </a:lnTo>
                    <a:lnTo>
                      <a:pt x="47" y="18"/>
                    </a:lnTo>
                    <a:lnTo>
                      <a:pt x="47" y="17"/>
                    </a:lnTo>
                    <a:lnTo>
                      <a:pt x="47" y="15"/>
                    </a:lnTo>
                    <a:lnTo>
                      <a:pt x="47" y="14"/>
                    </a:lnTo>
                    <a:lnTo>
                      <a:pt x="46" y="14"/>
                    </a:lnTo>
                    <a:lnTo>
                      <a:pt x="46" y="13"/>
                    </a:lnTo>
                    <a:lnTo>
                      <a:pt x="45" y="12"/>
                    </a:lnTo>
                    <a:lnTo>
                      <a:pt x="45" y="11"/>
                    </a:lnTo>
                    <a:lnTo>
                      <a:pt x="43" y="9"/>
                    </a:lnTo>
                    <a:lnTo>
                      <a:pt x="43" y="8"/>
                    </a:lnTo>
                    <a:lnTo>
                      <a:pt x="42" y="8"/>
                    </a:lnTo>
                    <a:lnTo>
                      <a:pt x="41" y="7"/>
                    </a:lnTo>
                    <a:lnTo>
                      <a:pt x="41" y="6"/>
                    </a:lnTo>
                    <a:lnTo>
                      <a:pt x="40" y="6"/>
                    </a:lnTo>
                    <a:lnTo>
                      <a:pt x="39" y="5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33" y="1"/>
                    </a:lnTo>
                    <a:lnTo>
                      <a:pt x="31" y="1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02" name="Freeform 17"/>
              <p:cNvSpPr>
                <a:spLocks/>
              </p:cNvSpPr>
              <p:nvPr/>
            </p:nvSpPr>
            <p:spPr bwMode="auto">
              <a:xfrm>
                <a:off x="1836" y="1018"/>
                <a:ext cx="29" cy="30"/>
              </a:xfrm>
              <a:custGeom>
                <a:avLst/>
                <a:gdLst>
                  <a:gd name="T0" fmla="*/ 0 w 59"/>
                  <a:gd name="T1" fmla="*/ 0 h 59"/>
                  <a:gd name="T2" fmla="*/ 0 w 59"/>
                  <a:gd name="T3" fmla="*/ 1 h 59"/>
                  <a:gd name="T4" fmla="*/ 0 w 59"/>
                  <a:gd name="T5" fmla="*/ 1 h 59"/>
                  <a:gd name="T6" fmla="*/ 0 w 59"/>
                  <a:gd name="T7" fmla="*/ 1 h 59"/>
                  <a:gd name="T8" fmla="*/ 0 w 59"/>
                  <a:gd name="T9" fmla="*/ 1 h 59"/>
                  <a:gd name="T10" fmla="*/ 0 w 59"/>
                  <a:gd name="T11" fmla="*/ 1 h 59"/>
                  <a:gd name="T12" fmla="*/ 0 w 59"/>
                  <a:gd name="T13" fmla="*/ 1 h 59"/>
                  <a:gd name="T14" fmla="*/ 0 w 59"/>
                  <a:gd name="T15" fmla="*/ 1 h 59"/>
                  <a:gd name="T16" fmla="*/ 0 w 59"/>
                  <a:gd name="T17" fmla="*/ 1 h 59"/>
                  <a:gd name="T18" fmla="*/ 0 w 59"/>
                  <a:gd name="T19" fmla="*/ 1 h 59"/>
                  <a:gd name="T20" fmla="*/ 0 w 59"/>
                  <a:gd name="T21" fmla="*/ 1 h 59"/>
                  <a:gd name="T22" fmla="*/ 0 w 59"/>
                  <a:gd name="T23" fmla="*/ 1 h 59"/>
                  <a:gd name="T24" fmla="*/ 0 w 59"/>
                  <a:gd name="T25" fmla="*/ 1 h 59"/>
                  <a:gd name="T26" fmla="*/ 0 w 59"/>
                  <a:gd name="T27" fmla="*/ 1 h 59"/>
                  <a:gd name="T28" fmla="*/ 0 w 59"/>
                  <a:gd name="T29" fmla="*/ 1 h 59"/>
                  <a:gd name="T30" fmla="*/ 0 w 59"/>
                  <a:gd name="T31" fmla="*/ 1 h 59"/>
                  <a:gd name="T32" fmla="*/ 0 w 59"/>
                  <a:gd name="T33" fmla="*/ 1 h 59"/>
                  <a:gd name="T34" fmla="*/ 0 w 59"/>
                  <a:gd name="T35" fmla="*/ 1 h 59"/>
                  <a:gd name="T36" fmla="*/ 0 w 59"/>
                  <a:gd name="T37" fmla="*/ 1 h 59"/>
                  <a:gd name="T38" fmla="*/ 0 w 59"/>
                  <a:gd name="T39" fmla="*/ 1 h 59"/>
                  <a:gd name="T40" fmla="*/ 0 w 59"/>
                  <a:gd name="T41" fmla="*/ 1 h 59"/>
                  <a:gd name="T42" fmla="*/ 0 w 59"/>
                  <a:gd name="T43" fmla="*/ 1 h 59"/>
                  <a:gd name="T44" fmla="*/ 0 w 59"/>
                  <a:gd name="T45" fmla="*/ 1 h 59"/>
                  <a:gd name="T46" fmla="*/ 0 w 59"/>
                  <a:gd name="T47" fmla="*/ 1 h 59"/>
                  <a:gd name="T48" fmla="*/ 0 w 59"/>
                  <a:gd name="T49" fmla="*/ 1 h 59"/>
                  <a:gd name="T50" fmla="*/ 0 w 59"/>
                  <a:gd name="T51" fmla="*/ 1 h 59"/>
                  <a:gd name="T52" fmla="*/ 0 w 59"/>
                  <a:gd name="T53" fmla="*/ 1 h 59"/>
                  <a:gd name="T54" fmla="*/ 0 w 59"/>
                  <a:gd name="T55" fmla="*/ 1 h 59"/>
                  <a:gd name="T56" fmla="*/ 0 w 59"/>
                  <a:gd name="T57" fmla="*/ 1 h 59"/>
                  <a:gd name="T58" fmla="*/ 0 w 59"/>
                  <a:gd name="T59" fmla="*/ 1 h 59"/>
                  <a:gd name="T60" fmla="*/ 0 w 59"/>
                  <a:gd name="T61" fmla="*/ 1 h 59"/>
                  <a:gd name="T62" fmla="*/ 0 w 59"/>
                  <a:gd name="T63" fmla="*/ 1 h 59"/>
                  <a:gd name="T64" fmla="*/ 0 w 59"/>
                  <a:gd name="T65" fmla="*/ 1 h 59"/>
                  <a:gd name="T66" fmla="*/ 0 w 59"/>
                  <a:gd name="T67" fmla="*/ 1 h 59"/>
                  <a:gd name="T68" fmla="*/ 0 w 59"/>
                  <a:gd name="T69" fmla="*/ 1 h 59"/>
                  <a:gd name="T70" fmla="*/ 0 w 59"/>
                  <a:gd name="T71" fmla="*/ 1 h 59"/>
                  <a:gd name="T72" fmla="*/ 0 w 59"/>
                  <a:gd name="T73" fmla="*/ 1 h 59"/>
                  <a:gd name="T74" fmla="*/ 0 w 59"/>
                  <a:gd name="T75" fmla="*/ 1 h 59"/>
                  <a:gd name="T76" fmla="*/ 0 w 59"/>
                  <a:gd name="T77" fmla="*/ 1 h 59"/>
                  <a:gd name="T78" fmla="*/ 0 w 59"/>
                  <a:gd name="T79" fmla="*/ 1 h 59"/>
                  <a:gd name="T80" fmla="*/ 0 w 59"/>
                  <a:gd name="T81" fmla="*/ 1 h 59"/>
                  <a:gd name="T82" fmla="*/ 0 w 59"/>
                  <a:gd name="T83" fmla="*/ 1 h 59"/>
                  <a:gd name="T84" fmla="*/ 0 w 59"/>
                  <a:gd name="T85" fmla="*/ 0 h 59"/>
                  <a:gd name="T86" fmla="*/ 0 w 59"/>
                  <a:gd name="T87" fmla="*/ 0 h 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"/>
                  <a:gd name="T133" fmla="*/ 0 h 59"/>
                  <a:gd name="T134" fmla="*/ 59 w 59"/>
                  <a:gd name="T135" fmla="*/ 59 h 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" h="59">
                    <a:moveTo>
                      <a:pt x="29" y="0"/>
                    </a:moveTo>
                    <a:lnTo>
                      <a:pt x="27" y="0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3" y="2"/>
                    </a:lnTo>
                    <a:lnTo>
                      <a:pt x="21" y="2"/>
                    </a:lnTo>
                    <a:lnTo>
                      <a:pt x="20" y="2"/>
                    </a:lnTo>
                    <a:lnTo>
                      <a:pt x="19" y="2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5" y="4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2" y="6"/>
                    </a:lnTo>
                    <a:lnTo>
                      <a:pt x="11" y="8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7" y="10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5" y="14"/>
                    </a:lnTo>
                    <a:lnTo>
                      <a:pt x="3" y="15"/>
                    </a:lnTo>
                    <a:lnTo>
                      <a:pt x="3" y="16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1" y="20"/>
                    </a:lnTo>
                    <a:lnTo>
                      <a:pt x="1" y="21"/>
                    </a:lnTo>
                    <a:lnTo>
                      <a:pt x="1" y="22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1" y="38"/>
                    </a:lnTo>
                    <a:lnTo>
                      <a:pt x="1" y="39"/>
                    </a:lnTo>
                    <a:lnTo>
                      <a:pt x="1" y="40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3" y="44"/>
                    </a:lnTo>
                    <a:lnTo>
                      <a:pt x="3" y="45"/>
                    </a:lnTo>
                    <a:lnTo>
                      <a:pt x="5" y="46"/>
                    </a:lnTo>
                    <a:lnTo>
                      <a:pt x="6" y="47"/>
                    </a:lnTo>
                    <a:lnTo>
                      <a:pt x="6" y="48"/>
                    </a:lnTo>
                    <a:lnTo>
                      <a:pt x="7" y="50"/>
                    </a:lnTo>
                    <a:lnTo>
                      <a:pt x="8" y="51"/>
                    </a:lnTo>
                    <a:lnTo>
                      <a:pt x="9" y="51"/>
                    </a:lnTo>
                    <a:lnTo>
                      <a:pt x="11" y="52"/>
                    </a:lnTo>
                    <a:lnTo>
                      <a:pt x="12" y="53"/>
                    </a:lnTo>
                    <a:lnTo>
                      <a:pt x="13" y="54"/>
                    </a:lnTo>
                    <a:lnTo>
                      <a:pt x="14" y="54"/>
                    </a:lnTo>
                    <a:lnTo>
                      <a:pt x="15" y="56"/>
                    </a:lnTo>
                    <a:lnTo>
                      <a:pt x="17" y="56"/>
                    </a:lnTo>
                    <a:lnTo>
                      <a:pt x="18" y="57"/>
                    </a:lnTo>
                    <a:lnTo>
                      <a:pt x="19" y="57"/>
                    </a:lnTo>
                    <a:lnTo>
                      <a:pt x="20" y="58"/>
                    </a:lnTo>
                    <a:lnTo>
                      <a:pt x="21" y="58"/>
                    </a:lnTo>
                    <a:lnTo>
                      <a:pt x="23" y="58"/>
                    </a:lnTo>
                    <a:lnTo>
                      <a:pt x="25" y="59"/>
                    </a:lnTo>
                    <a:lnTo>
                      <a:pt x="26" y="59"/>
                    </a:lnTo>
                    <a:lnTo>
                      <a:pt x="27" y="59"/>
                    </a:lnTo>
                    <a:lnTo>
                      <a:pt x="29" y="59"/>
                    </a:lnTo>
                    <a:lnTo>
                      <a:pt x="31" y="59"/>
                    </a:lnTo>
                    <a:lnTo>
                      <a:pt x="32" y="59"/>
                    </a:lnTo>
                    <a:lnTo>
                      <a:pt x="33" y="59"/>
                    </a:lnTo>
                    <a:lnTo>
                      <a:pt x="35" y="58"/>
                    </a:lnTo>
                    <a:lnTo>
                      <a:pt x="36" y="58"/>
                    </a:lnTo>
                    <a:lnTo>
                      <a:pt x="38" y="58"/>
                    </a:lnTo>
                    <a:lnTo>
                      <a:pt x="39" y="57"/>
                    </a:lnTo>
                    <a:lnTo>
                      <a:pt x="41" y="57"/>
                    </a:lnTo>
                    <a:lnTo>
                      <a:pt x="42" y="56"/>
                    </a:lnTo>
                    <a:lnTo>
                      <a:pt x="43" y="56"/>
                    </a:lnTo>
                    <a:lnTo>
                      <a:pt x="44" y="54"/>
                    </a:lnTo>
                    <a:lnTo>
                      <a:pt x="45" y="54"/>
                    </a:lnTo>
                    <a:lnTo>
                      <a:pt x="47" y="53"/>
                    </a:lnTo>
                    <a:lnTo>
                      <a:pt x="48" y="52"/>
                    </a:lnTo>
                    <a:lnTo>
                      <a:pt x="49" y="51"/>
                    </a:lnTo>
                    <a:lnTo>
                      <a:pt x="50" y="51"/>
                    </a:lnTo>
                    <a:lnTo>
                      <a:pt x="50" y="50"/>
                    </a:lnTo>
                    <a:lnTo>
                      <a:pt x="51" y="48"/>
                    </a:lnTo>
                    <a:lnTo>
                      <a:pt x="53" y="47"/>
                    </a:lnTo>
                    <a:lnTo>
                      <a:pt x="54" y="46"/>
                    </a:lnTo>
                    <a:lnTo>
                      <a:pt x="54" y="45"/>
                    </a:lnTo>
                    <a:lnTo>
                      <a:pt x="55" y="44"/>
                    </a:lnTo>
                    <a:lnTo>
                      <a:pt x="55" y="42"/>
                    </a:lnTo>
                    <a:lnTo>
                      <a:pt x="56" y="41"/>
                    </a:lnTo>
                    <a:lnTo>
                      <a:pt x="56" y="40"/>
                    </a:lnTo>
                    <a:lnTo>
                      <a:pt x="57" y="39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7" y="34"/>
                    </a:lnTo>
                    <a:lnTo>
                      <a:pt x="59" y="33"/>
                    </a:lnTo>
                    <a:lnTo>
                      <a:pt x="59" y="32"/>
                    </a:lnTo>
                    <a:lnTo>
                      <a:pt x="59" y="29"/>
                    </a:lnTo>
                    <a:lnTo>
                      <a:pt x="59" y="28"/>
                    </a:lnTo>
                    <a:lnTo>
                      <a:pt x="59" y="27"/>
                    </a:lnTo>
                    <a:lnTo>
                      <a:pt x="57" y="26"/>
                    </a:lnTo>
                    <a:lnTo>
                      <a:pt x="57" y="24"/>
                    </a:lnTo>
                    <a:lnTo>
                      <a:pt x="57" y="22"/>
                    </a:lnTo>
                    <a:lnTo>
                      <a:pt x="57" y="21"/>
                    </a:lnTo>
                    <a:lnTo>
                      <a:pt x="56" y="20"/>
                    </a:lnTo>
                    <a:lnTo>
                      <a:pt x="56" y="18"/>
                    </a:lnTo>
                    <a:lnTo>
                      <a:pt x="55" y="17"/>
                    </a:lnTo>
                    <a:lnTo>
                      <a:pt x="55" y="16"/>
                    </a:lnTo>
                    <a:lnTo>
                      <a:pt x="54" y="15"/>
                    </a:lnTo>
                    <a:lnTo>
                      <a:pt x="54" y="14"/>
                    </a:lnTo>
                    <a:lnTo>
                      <a:pt x="53" y="12"/>
                    </a:lnTo>
                    <a:lnTo>
                      <a:pt x="51" y="11"/>
                    </a:lnTo>
                    <a:lnTo>
                      <a:pt x="50" y="10"/>
                    </a:lnTo>
                    <a:lnTo>
                      <a:pt x="50" y="9"/>
                    </a:lnTo>
                    <a:lnTo>
                      <a:pt x="49" y="8"/>
                    </a:lnTo>
                    <a:lnTo>
                      <a:pt x="48" y="8"/>
                    </a:lnTo>
                    <a:lnTo>
                      <a:pt x="47" y="6"/>
                    </a:lnTo>
                    <a:lnTo>
                      <a:pt x="45" y="5"/>
                    </a:lnTo>
                    <a:lnTo>
                      <a:pt x="44" y="5"/>
                    </a:lnTo>
                    <a:lnTo>
                      <a:pt x="43" y="4"/>
                    </a:lnTo>
                    <a:lnTo>
                      <a:pt x="42" y="3"/>
                    </a:lnTo>
                    <a:lnTo>
                      <a:pt x="41" y="3"/>
                    </a:lnTo>
                    <a:lnTo>
                      <a:pt x="39" y="2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5" y="2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03" name="Line 18"/>
              <p:cNvSpPr>
                <a:spLocks noChangeShapeType="1"/>
              </p:cNvSpPr>
              <p:nvPr/>
            </p:nvSpPr>
            <p:spPr bwMode="auto">
              <a:xfrm flipH="1">
                <a:off x="3093" y="701"/>
                <a:ext cx="373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04" name="Line 19"/>
              <p:cNvSpPr>
                <a:spLocks noChangeShapeType="1"/>
              </p:cNvSpPr>
              <p:nvPr/>
            </p:nvSpPr>
            <p:spPr bwMode="auto">
              <a:xfrm flipH="1">
                <a:off x="3298" y="1374"/>
                <a:ext cx="168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05" name="Rectangle 20"/>
              <p:cNvSpPr>
                <a:spLocks noChangeArrowheads="1"/>
              </p:cNvSpPr>
              <p:nvPr/>
            </p:nvSpPr>
            <p:spPr bwMode="auto">
              <a:xfrm>
                <a:off x="3538" y="639"/>
                <a:ext cx="156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Q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69706" name="Rectangle 21"/>
              <p:cNvSpPr>
                <a:spLocks noChangeArrowheads="1"/>
              </p:cNvSpPr>
              <p:nvPr/>
            </p:nvSpPr>
            <p:spPr bwMode="auto">
              <a:xfrm>
                <a:off x="1770" y="395"/>
                <a:ext cx="140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S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69707" name="Rectangle 22"/>
              <p:cNvSpPr>
                <a:spLocks noChangeArrowheads="1"/>
              </p:cNvSpPr>
              <p:nvPr/>
            </p:nvSpPr>
            <p:spPr bwMode="auto">
              <a:xfrm>
                <a:off x="1763" y="1418"/>
                <a:ext cx="148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R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69708" name="Line 23"/>
              <p:cNvSpPr>
                <a:spLocks noChangeShapeType="1"/>
              </p:cNvSpPr>
              <p:nvPr/>
            </p:nvSpPr>
            <p:spPr bwMode="auto">
              <a:xfrm flipH="1" flipV="1">
                <a:off x="1567" y="1555"/>
                <a:ext cx="44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09" name="Freeform 24"/>
              <p:cNvSpPr>
                <a:spLocks/>
              </p:cNvSpPr>
              <p:nvPr/>
            </p:nvSpPr>
            <p:spPr bwMode="auto">
              <a:xfrm>
                <a:off x="1338" y="1458"/>
                <a:ext cx="169" cy="181"/>
              </a:xfrm>
              <a:custGeom>
                <a:avLst/>
                <a:gdLst>
                  <a:gd name="T0" fmla="*/ 6 w 337"/>
                  <a:gd name="T1" fmla="*/ 4 h 361"/>
                  <a:gd name="T2" fmla="*/ 0 w 337"/>
                  <a:gd name="T3" fmla="*/ 6 h 361"/>
                  <a:gd name="T4" fmla="*/ 0 w 337"/>
                  <a:gd name="T5" fmla="*/ 0 h 361"/>
                  <a:gd name="T6" fmla="*/ 6 w 337"/>
                  <a:gd name="T7" fmla="*/ 4 h 3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7"/>
                  <a:gd name="T13" fmla="*/ 0 h 361"/>
                  <a:gd name="T14" fmla="*/ 337 w 337"/>
                  <a:gd name="T15" fmla="*/ 361 h 3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7" h="361">
                    <a:moveTo>
                      <a:pt x="337" y="193"/>
                    </a:moveTo>
                    <a:lnTo>
                      <a:pt x="0" y="361"/>
                    </a:lnTo>
                    <a:lnTo>
                      <a:pt x="0" y="0"/>
                    </a:lnTo>
                    <a:lnTo>
                      <a:pt x="337" y="193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10" name="Freeform 25"/>
              <p:cNvSpPr>
                <a:spLocks/>
              </p:cNvSpPr>
              <p:nvPr/>
            </p:nvSpPr>
            <p:spPr bwMode="auto">
              <a:xfrm>
                <a:off x="1517" y="1527"/>
                <a:ext cx="54" cy="54"/>
              </a:xfrm>
              <a:custGeom>
                <a:avLst/>
                <a:gdLst>
                  <a:gd name="T0" fmla="*/ 0 w 110"/>
                  <a:gd name="T1" fmla="*/ 0 h 108"/>
                  <a:gd name="T2" fmla="*/ 0 w 110"/>
                  <a:gd name="T3" fmla="*/ 1 h 108"/>
                  <a:gd name="T4" fmla="*/ 0 w 110"/>
                  <a:gd name="T5" fmla="*/ 1 h 108"/>
                  <a:gd name="T6" fmla="*/ 0 w 110"/>
                  <a:gd name="T7" fmla="*/ 1 h 108"/>
                  <a:gd name="T8" fmla="*/ 0 w 110"/>
                  <a:gd name="T9" fmla="*/ 1 h 108"/>
                  <a:gd name="T10" fmla="*/ 0 w 110"/>
                  <a:gd name="T11" fmla="*/ 1 h 108"/>
                  <a:gd name="T12" fmla="*/ 0 w 110"/>
                  <a:gd name="T13" fmla="*/ 1 h 108"/>
                  <a:gd name="T14" fmla="*/ 0 w 110"/>
                  <a:gd name="T15" fmla="*/ 1 h 108"/>
                  <a:gd name="T16" fmla="*/ 0 w 110"/>
                  <a:gd name="T17" fmla="*/ 1 h 108"/>
                  <a:gd name="T18" fmla="*/ 0 w 110"/>
                  <a:gd name="T19" fmla="*/ 1 h 108"/>
                  <a:gd name="T20" fmla="*/ 0 w 110"/>
                  <a:gd name="T21" fmla="*/ 1 h 108"/>
                  <a:gd name="T22" fmla="*/ 0 w 110"/>
                  <a:gd name="T23" fmla="*/ 1 h 108"/>
                  <a:gd name="T24" fmla="*/ 0 w 110"/>
                  <a:gd name="T25" fmla="*/ 2 h 108"/>
                  <a:gd name="T26" fmla="*/ 0 w 110"/>
                  <a:gd name="T27" fmla="*/ 2 h 108"/>
                  <a:gd name="T28" fmla="*/ 0 w 110"/>
                  <a:gd name="T29" fmla="*/ 2 h 108"/>
                  <a:gd name="T30" fmla="*/ 0 w 110"/>
                  <a:gd name="T31" fmla="*/ 2 h 108"/>
                  <a:gd name="T32" fmla="*/ 0 w 110"/>
                  <a:gd name="T33" fmla="*/ 2 h 108"/>
                  <a:gd name="T34" fmla="*/ 0 w 110"/>
                  <a:gd name="T35" fmla="*/ 2 h 108"/>
                  <a:gd name="T36" fmla="*/ 0 w 110"/>
                  <a:gd name="T37" fmla="*/ 2 h 108"/>
                  <a:gd name="T38" fmla="*/ 0 w 110"/>
                  <a:gd name="T39" fmla="*/ 2 h 108"/>
                  <a:gd name="T40" fmla="*/ 0 w 110"/>
                  <a:gd name="T41" fmla="*/ 2 h 108"/>
                  <a:gd name="T42" fmla="*/ 0 w 110"/>
                  <a:gd name="T43" fmla="*/ 2 h 108"/>
                  <a:gd name="T44" fmla="*/ 0 w 110"/>
                  <a:gd name="T45" fmla="*/ 2 h 108"/>
                  <a:gd name="T46" fmla="*/ 1 w 110"/>
                  <a:gd name="T47" fmla="*/ 2 h 108"/>
                  <a:gd name="T48" fmla="*/ 1 w 110"/>
                  <a:gd name="T49" fmla="*/ 2 h 108"/>
                  <a:gd name="T50" fmla="*/ 1 w 110"/>
                  <a:gd name="T51" fmla="*/ 2 h 108"/>
                  <a:gd name="T52" fmla="*/ 1 w 110"/>
                  <a:gd name="T53" fmla="*/ 2 h 108"/>
                  <a:gd name="T54" fmla="*/ 1 w 110"/>
                  <a:gd name="T55" fmla="*/ 2 h 108"/>
                  <a:gd name="T56" fmla="*/ 1 w 110"/>
                  <a:gd name="T57" fmla="*/ 2 h 108"/>
                  <a:gd name="T58" fmla="*/ 1 w 110"/>
                  <a:gd name="T59" fmla="*/ 2 h 108"/>
                  <a:gd name="T60" fmla="*/ 1 w 110"/>
                  <a:gd name="T61" fmla="*/ 2 h 108"/>
                  <a:gd name="T62" fmla="*/ 1 w 110"/>
                  <a:gd name="T63" fmla="*/ 1 h 108"/>
                  <a:gd name="T64" fmla="*/ 1 w 110"/>
                  <a:gd name="T65" fmla="*/ 1 h 108"/>
                  <a:gd name="T66" fmla="*/ 1 w 110"/>
                  <a:gd name="T67" fmla="*/ 1 h 108"/>
                  <a:gd name="T68" fmla="*/ 1 w 110"/>
                  <a:gd name="T69" fmla="*/ 1 h 108"/>
                  <a:gd name="T70" fmla="*/ 1 w 110"/>
                  <a:gd name="T71" fmla="*/ 1 h 108"/>
                  <a:gd name="T72" fmla="*/ 1 w 110"/>
                  <a:gd name="T73" fmla="*/ 1 h 108"/>
                  <a:gd name="T74" fmla="*/ 1 w 110"/>
                  <a:gd name="T75" fmla="*/ 1 h 108"/>
                  <a:gd name="T76" fmla="*/ 1 w 110"/>
                  <a:gd name="T77" fmla="*/ 1 h 108"/>
                  <a:gd name="T78" fmla="*/ 1 w 110"/>
                  <a:gd name="T79" fmla="*/ 1 h 108"/>
                  <a:gd name="T80" fmla="*/ 1 w 110"/>
                  <a:gd name="T81" fmla="*/ 1 h 108"/>
                  <a:gd name="T82" fmla="*/ 1 w 110"/>
                  <a:gd name="T83" fmla="*/ 1 h 108"/>
                  <a:gd name="T84" fmla="*/ 0 w 110"/>
                  <a:gd name="T85" fmla="*/ 0 h 108"/>
                  <a:gd name="T86" fmla="*/ 0 w 110"/>
                  <a:gd name="T87" fmla="*/ 0 h 10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0"/>
                  <a:gd name="T133" fmla="*/ 0 h 108"/>
                  <a:gd name="T134" fmla="*/ 110 w 110"/>
                  <a:gd name="T135" fmla="*/ 108 h 10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0" h="108">
                    <a:moveTo>
                      <a:pt x="56" y="0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1" y="1"/>
                    </a:lnTo>
                    <a:lnTo>
                      <a:pt x="39" y="3"/>
                    </a:lnTo>
                    <a:lnTo>
                      <a:pt x="37" y="3"/>
                    </a:lnTo>
                    <a:lnTo>
                      <a:pt x="34" y="4"/>
                    </a:lnTo>
                    <a:lnTo>
                      <a:pt x="32" y="5"/>
                    </a:lnTo>
                    <a:lnTo>
                      <a:pt x="29" y="6"/>
                    </a:lnTo>
                    <a:lnTo>
                      <a:pt x="27" y="7"/>
                    </a:lnTo>
                    <a:lnTo>
                      <a:pt x="24" y="9"/>
                    </a:lnTo>
                    <a:lnTo>
                      <a:pt x="23" y="11"/>
                    </a:lnTo>
                    <a:lnTo>
                      <a:pt x="21" y="12"/>
                    </a:lnTo>
                    <a:lnTo>
                      <a:pt x="18" y="14"/>
                    </a:lnTo>
                    <a:lnTo>
                      <a:pt x="17" y="16"/>
                    </a:lnTo>
                    <a:lnTo>
                      <a:pt x="15" y="17"/>
                    </a:lnTo>
                    <a:lnTo>
                      <a:pt x="14" y="20"/>
                    </a:lnTo>
                    <a:lnTo>
                      <a:pt x="11" y="22"/>
                    </a:lnTo>
                    <a:lnTo>
                      <a:pt x="10" y="24"/>
                    </a:lnTo>
                    <a:lnTo>
                      <a:pt x="9" y="26"/>
                    </a:lnTo>
                    <a:lnTo>
                      <a:pt x="8" y="28"/>
                    </a:lnTo>
                    <a:lnTo>
                      <a:pt x="6" y="30"/>
                    </a:lnTo>
                    <a:lnTo>
                      <a:pt x="5" y="33"/>
                    </a:lnTo>
                    <a:lnTo>
                      <a:pt x="4" y="35"/>
                    </a:lnTo>
                    <a:lnTo>
                      <a:pt x="3" y="38"/>
                    </a:lnTo>
                    <a:lnTo>
                      <a:pt x="3" y="41"/>
                    </a:lnTo>
                    <a:lnTo>
                      <a:pt x="2" y="44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0" y="57"/>
                    </a:lnTo>
                    <a:lnTo>
                      <a:pt x="2" y="60"/>
                    </a:lnTo>
                    <a:lnTo>
                      <a:pt x="2" y="63"/>
                    </a:lnTo>
                    <a:lnTo>
                      <a:pt x="2" y="65"/>
                    </a:lnTo>
                    <a:lnTo>
                      <a:pt x="3" y="68"/>
                    </a:lnTo>
                    <a:lnTo>
                      <a:pt x="3" y="70"/>
                    </a:lnTo>
                    <a:lnTo>
                      <a:pt x="4" y="74"/>
                    </a:lnTo>
                    <a:lnTo>
                      <a:pt x="5" y="76"/>
                    </a:lnTo>
                    <a:lnTo>
                      <a:pt x="6" y="78"/>
                    </a:lnTo>
                    <a:lnTo>
                      <a:pt x="8" y="81"/>
                    </a:lnTo>
                    <a:lnTo>
                      <a:pt x="9" y="82"/>
                    </a:lnTo>
                    <a:lnTo>
                      <a:pt x="10" y="84"/>
                    </a:lnTo>
                    <a:lnTo>
                      <a:pt x="11" y="87"/>
                    </a:lnTo>
                    <a:lnTo>
                      <a:pt x="14" y="89"/>
                    </a:lnTo>
                    <a:lnTo>
                      <a:pt x="15" y="90"/>
                    </a:lnTo>
                    <a:lnTo>
                      <a:pt x="17" y="93"/>
                    </a:lnTo>
                    <a:lnTo>
                      <a:pt x="18" y="95"/>
                    </a:lnTo>
                    <a:lnTo>
                      <a:pt x="21" y="96"/>
                    </a:lnTo>
                    <a:lnTo>
                      <a:pt x="23" y="98"/>
                    </a:lnTo>
                    <a:lnTo>
                      <a:pt x="24" y="100"/>
                    </a:lnTo>
                    <a:lnTo>
                      <a:pt x="27" y="101"/>
                    </a:lnTo>
                    <a:lnTo>
                      <a:pt x="29" y="102"/>
                    </a:lnTo>
                    <a:lnTo>
                      <a:pt x="32" y="104"/>
                    </a:lnTo>
                    <a:lnTo>
                      <a:pt x="34" y="105"/>
                    </a:lnTo>
                    <a:lnTo>
                      <a:pt x="37" y="106"/>
                    </a:lnTo>
                    <a:lnTo>
                      <a:pt x="39" y="106"/>
                    </a:lnTo>
                    <a:lnTo>
                      <a:pt x="41" y="107"/>
                    </a:lnTo>
                    <a:lnTo>
                      <a:pt x="45" y="107"/>
                    </a:lnTo>
                    <a:lnTo>
                      <a:pt x="47" y="108"/>
                    </a:lnTo>
                    <a:lnTo>
                      <a:pt x="50" y="108"/>
                    </a:lnTo>
                    <a:lnTo>
                      <a:pt x="52" y="108"/>
                    </a:lnTo>
                    <a:lnTo>
                      <a:pt x="56" y="108"/>
                    </a:lnTo>
                    <a:lnTo>
                      <a:pt x="58" y="108"/>
                    </a:lnTo>
                    <a:lnTo>
                      <a:pt x="61" y="108"/>
                    </a:lnTo>
                    <a:lnTo>
                      <a:pt x="64" y="108"/>
                    </a:lnTo>
                    <a:lnTo>
                      <a:pt x="67" y="107"/>
                    </a:lnTo>
                    <a:lnTo>
                      <a:pt x="69" y="107"/>
                    </a:lnTo>
                    <a:lnTo>
                      <a:pt x="71" y="106"/>
                    </a:lnTo>
                    <a:lnTo>
                      <a:pt x="74" y="106"/>
                    </a:lnTo>
                    <a:lnTo>
                      <a:pt x="76" y="105"/>
                    </a:lnTo>
                    <a:lnTo>
                      <a:pt x="79" y="104"/>
                    </a:lnTo>
                    <a:lnTo>
                      <a:pt x="81" y="102"/>
                    </a:lnTo>
                    <a:lnTo>
                      <a:pt x="83" y="101"/>
                    </a:lnTo>
                    <a:lnTo>
                      <a:pt x="86" y="100"/>
                    </a:lnTo>
                    <a:lnTo>
                      <a:pt x="88" y="98"/>
                    </a:lnTo>
                    <a:lnTo>
                      <a:pt x="91" y="96"/>
                    </a:lnTo>
                    <a:lnTo>
                      <a:pt x="92" y="95"/>
                    </a:lnTo>
                    <a:lnTo>
                      <a:pt x="94" y="93"/>
                    </a:lnTo>
                    <a:lnTo>
                      <a:pt x="95" y="90"/>
                    </a:lnTo>
                    <a:lnTo>
                      <a:pt x="98" y="89"/>
                    </a:lnTo>
                    <a:lnTo>
                      <a:pt x="99" y="87"/>
                    </a:lnTo>
                    <a:lnTo>
                      <a:pt x="100" y="84"/>
                    </a:lnTo>
                    <a:lnTo>
                      <a:pt x="103" y="82"/>
                    </a:lnTo>
                    <a:lnTo>
                      <a:pt x="104" y="81"/>
                    </a:lnTo>
                    <a:lnTo>
                      <a:pt x="105" y="78"/>
                    </a:lnTo>
                    <a:lnTo>
                      <a:pt x="106" y="76"/>
                    </a:lnTo>
                    <a:lnTo>
                      <a:pt x="106" y="74"/>
                    </a:lnTo>
                    <a:lnTo>
                      <a:pt x="107" y="70"/>
                    </a:lnTo>
                    <a:lnTo>
                      <a:pt x="109" y="68"/>
                    </a:lnTo>
                    <a:lnTo>
                      <a:pt x="109" y="65"/>
                    </a:lnTo>
                    <a:lnTo>
                      <a:pt x="110" y="63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0" y="54"/>
                    </a:lnTo>
                    <a:lnTo>
                      <a:pt x="110" y="52"/>
                    </a:lnTo>
                    <a:lnTo>
                      <a:pt x="110" y="48"/>
                    </a:lnTo>
                    <a:lnTo>
                      <a:pt x="110" y="46"/>
                    </a:lnTo>
                    <a:lnTo>
                      <a:pt x="109" y="44"/>
                    </a:lnTo>
                    <a:lnTo>
                      <a:pt x="109" y="41"/>
                    </a:lnTo>
                    <a:lnTo>
                      <a:pt x="107" y="38"/>
                    </a:lnTo>
                    <a:lnTo>
                      <a:pt x="106" y="35"/>
                    </a:lnTo>
                    <a:lnTo>
                      <a:pt x="106" y="33"/>
                    </a:lnTo>
                    <a:lnTo>
                      <a:pt x="105" y="30"/>
                    </a:lnTo>
                    <a:lnTo>
                      <a:pt x="104" y="28"/>
                    </a:lnTo>
                    <a:lnTo>
                      <a:pt x="103" y="26"/>
                    </a:lnTo>
                    <a:lnTo>
                      <a:pt x="100" y="24"/>
                    </a:lnTo>
                    <a:lnTo>
                      <a:pt x="99" y="22"/>
                    </a:lnTo>
                    <a:lnTo>
                      <a:pt x="98" y="20"/>
                    </a:lnTo>
                    <a:lnTo>
                      <a:pt x="95" y="17"/>
                    </a:lnTo>
                    <a:lnTo>
                      <a:pt x="94" y="16"/>
                    </a:lnTo>
                    <a:lnTo>
                      <a:pt x="92" y="14"/>
                    </a:lnTo>
                    <a:lnTo>
                      <a:pt x="91" y="12"/>
                    </a:lnTo>
                    <a:lnTo>
                      <a:pt x="88" y="11"/>
                    </a:lnTo>
                    <a:lnTo>
                      <a:pt x="86" y="9"/>
                    </a:lnTo>
                    <a:lnTo>
                      <a:pt x="83" y="7"/>
                    </a:lnTo>
                    <a:lnTo>
                      <a:pt x="81" y="6"/>
                    </a:lnTo>
                    <a:lnTo>
                      <a:pt x="79" y="5"/>
                    </a:lnTo>
                    <a:lnTo>
                      <a:pt x="76" y="4"/>
                    </a:lnTo>
                    <a:lnTo>
                      <a:pt x="74" y="3"/>
                    </a:lnTo>
                    <a:lnTo>
                      <a:pt x="71" y="3"/>
                    </a:lnTo>
                    <a:lnTo>
                      <a:pt x="69" y="1"/>
                    </a:lnTo>
                    <a:lnTo>
                      <a:pt x="67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6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11" name="Freeform 26"/>
              <p:cNvSpPr>
                <a:spLocks/>
              </p:cNvSpPr>
              <p:nvPr/>
            </p:nvSpPr>
            <p:spPr bwMode="auto">
              <a:xfrm>
                <a:off x="1002" y="532"/>
                <a:ext cx="168" cy="1022"/>
              </a:xfrm>
              <a:custGeom>
                <a:avLst/>
                <a:gdLst>
                  <a:gd name="T0" fmla="*/ 0 w 337"/>
                  <a:gd name="T1" fmla="*/ 0 h 2044"/>
                  <a:gd name="T2" fmla="*/ 5 w 337"/>
                  <a:gd name="T3" fmla="*/ 0 h 2044"/>
                  <a:gd name="T4" fmla="*/ 5 w 337"/>
                  <a:gd name="T5" fmla="*/ 32 h 2044"/>
                  <a:gd name="T6" fmla="*/ 0 60000 65536"/>
                  <a:gd name="T7" fmla="*/ 0 60000 65536"/>
                  <a:gd name="T8" fmla="*/ 0 60000 65536"/>
                  <a:gd name="T9" fmla="*/ 0 w 337"/>
                  <a:gd name="T10" fmla="*/ 0 h 2044"/>
                  <a:gd name="T11" fmla="*/ 337 w 337"/>
                  <a:gd name="T12" fmla="*/ 2044 h 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7" h="2044">
                    <a:moveTo>
                      <a:pt x="0" y="0"/>
                    </a:moveTo>
                    <a:lnTo>
                      <a:pt x="337" y="0"/>
                    </a:lnTo>
                    <a:lnTo>
                      <a:pt x="337" y="2044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12" name="Line 27"/>
              <p:cNvSpPr>
                <a:spLocks noChangeShapeType="1"/>
              </p:cNvSpPr>
              <p:nvPr/>
            </p:nvSpPr>
            <p:spPr bwMode="auto">
              <a:xfrm flipH="1">
                <a:off x="1170" y="532"/>
                <a:ext cx="841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13" name="Freeform 28"/>
              <p:cNvSpPr>
                <a:spLocks/>
              </p:cNvSpPr>
              <p:nvPr/>
            </p:nvSpPr>
            <p:spPr bwMode="auto">
              <a:xfrm>
                <a:off x="1158" y="520"/>
                <a:ext cx="24" cy="25"/>
              </a:xfrm>
              <a:custGeom>
                <a:avLst/>
                <a:gdLst>
                  <a:gd name="T0" fmla="*/ 1 w 48"/>
                  <a:gd name="T1" fmla="*/ 0 h 48"/>
                  <a:gd name="T2" fmla="*/ 1 w 48"/>
                  <a:gd name="T3" fmla="*/ 1 h 48"/>
                  <a:gd name="T4" fmla="*/ 1 w 48"/>
                  <a:gd name="T5" fmla="*/ 1 h 48"/>
                  <a:gd name="T6" fmla="*/ 1 w 48"/>
                  <a:gd name="T7" fmla="*/ 1 h 48"/>
                  <a:gd name="T8" fmla="*/ 1 w 48"/>
                  <a:gd name="T9" fmla="*/ 1 h 48"/>
                  <a:gd name="T10" fmla="*/ 1 w 48"/>
                  <a:gd name="T11" fmla="*/ 1 h 48"/>
                  <a:gd name="T12" fmla="*/ 1 w 48"/>
                  <a:gd name="T13" fmla="*/ 1 h 48"/>
                  <a:gd name="T14" fmla="*/ 1 w 48"/>
                  <a:gd name="T15" fmla="*/ 1 h 48"/>
                  <a:gd name="T16" fmla="*/ 1 w 48"/>
                  <a:gd name="T17" fmla="*/ 1 h 48"/>
                  <a:gd name="T18" fmla="*/ 0 w 48"/>
                  <a:gd name="T19" fmla="*/ 1 h 48"/>
                  <a:gd name="T20" fmla="*/ 0 w 48"/>
                  <a:gd name="T21" fmla="*/ 1 h 48"/>
                  <a:gd name="T22" fmla="*/ 0 w 48"/>
                  <a:gd name="T23" fmla="*/ 1 h 48"/>
                  <a:gd name="T24" fmla="*/ 0 w 48"/>
                  <a:gd name="T25" fmla="*/ 1 h 48"/>
                  <a:gd name="T26" fmla="*/ 1 w 48"/>
                  <a:gd name="T27" fmla="*/ 1 h 48"/>
                  <a:gd name="T28" fmla="*/ 1 w 48"/>
                  <a:gd name="T29" fmla="*/ 1 h 48"/>
                  <a:gd name="T30" fmla="*/ 1 w 48"/>
                  <a:gd name="T31" fmla="*/ 1 h 48"/>
                  <a:gd name="T32" fmla="*/ 1 w 48"/>
                  <a:gd name="T33" fmla="*/ 1 h 48"/>
                  <a:gd name="T34" fmla="*/ 1 w 48"/>
                  <a:gd name="T35" fmla="*/ 1 h 48"/>
                  <a:gd name="T36" fmla="*/ 1 w 48"/>
                  <a:gd name="T37" fmla="*/ 1 h 48"/>
                  <a:gd name="T38" fmla="*/ 1 w 48"/>
                  <a:gd name="T39" fmla="*/ 1 h 48"/>
                  <a:gd name="T40" fmla="*/ 1 w 48"/>
                  <a:gd name="T41" fmla="*/ 1 h 48"/>
                  <a:gd name="T42" fmla="*/ 1 w 48"/>
                  <a:gd name="T43" fmla="*/ 1 h 48"/>
                  <a:gd name="T44" fmla="*/ 1 w 48"/>
                  <a:gd name="T45" fmla="*/ 1 h 48"/>
                  <a:gd name="T46" fmla="*/ 1 w 48"/>
                  <a:gd name="T47" fmla="*/ 1 h 48"/>
                  <a:gd name="T48" fmla="*/ 1 w 48"/>
                  <a:gd name="T49" fmla="*/ 1 h 48"/>
                  <a:gd name="T50" fmla="*/ 1 w 48"/>
                  <a:gd name="T51" fmla="*/ 1 h 48"/>
                  <a:gd name="T52" fmla="*/ 1 w 48"/>
                  <a:gd name="T53" fmla="*/ 1 h 48"/>
                  <a:gd name="T54" fmla="*/ 1 w 48"/>
                  <a:gd name="T55" fmla="*/ 1 h 48"/>
                  <a:gd name="T56" fmla="*/ 1 w 48"/>
                  <a:gd name="T57" fmla="*/ 1 h 48"/>
                  <a:gd name="T58" fmla="*/ 1 w 48"/>
                  <a:gd name="T59" fmla="*/ 1 h 48"/>
                  <a:gd name="T60" fmla="*/ 1 w 48"/>
                  <a:gd name="T61" fmla="*/ 1 h 48"/>
                  <a:gd name="T62" fmla="*/ 1 w 48"/>
                  <a:gd name="T63" fmla="*/ 1 h 48"/>
                  <a:gd name="T64" fmla="*/ 1 w 48"/>
                  <a:gd name="T65" fmla="*/ 1 h 48"/>
                  <a:gd name="T66" fmla="*/ 1 w 48"/>
                  <a:gd name="T67" fmla="*/ 1 h 48"/>
                  <a:gd name="T68" fmla="*/ 1 w 48"/>
                  <a:gd name="T69" fmla="*/ 1 h 48"/>
                  <a:gd name="T70" fmla="*/ 1 w 48"/>
                  <a:gd name="T71" fmla="*/ 1 h 48"/>
                  <a:gd name="T72" fmla="*/ 1 w 48"/>
                  <a:gd name="T73" fmla="*/ 1 h 48"/>
                  <a:gd name="T74" fmla="*/ 1 w 48"/>
                  <a:gd name="T75" fmla="*/ 1 h 48"/>
                  <a:gd name="T76" fmla="*/ 1 w 48"/>
                  <a:gd name="T77" fmla="*/ 1 h 48"/>
                  <a:gd name="T78" fmla="*/ 1 w 48"/>
                  <a:gd name="T79" fmla="*/ 1 h 48"/>
                  <a:gd name="T80" fmla="*/ 1 w 48"/>
                  <a:gd name="T81" fmla="*/ 1 h 48"/>
                  <a:gd name="T82" fmla="*/ 1 w 48"/>
                  <a:gd name="T83" fmla="*/ 1 h 48"/>
                  <a:gd name="T84" fmla="*/ 1 w 48"/>
                  <a:gd name="T85" fmla="*/ 1 h 48"/>
                  <a:gd name="T86" fmla="*/ 1 w 48"/>
                  <a:gd name="T87" fmla="*/ 0 h 48"/>
                  <a:gd name="T88" fmla="*/ 1 w 48"/>
                  <a:gd name="T89" fmla="*/ 1 h 4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8"/>
                  <a:gd name="T136" fmla="*/ 0 h 48"/>
                  <a:gd name="T137" fmla="*/ 48 w 48"/>
                  <a:gd name="T138" fmla="*/ 48 h 4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8" h="48">
                    <a:moveTo>
                      <a:pt x="24" y="24"/>
                    </a:moveTo>
                    <a:lnTo>
                      <a:pt x="24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0" y="0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1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1" y="5"/>
                    </a:lnTo>
                    <a:lnTo>
                      <a:pt x="9" y="5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2" y="14"/>
                    </a:lnTo>
                    <a:lnTo>
                      <a:pt x="1" y="16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1" y="30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2" y="34"/>
                    </a:lnTo>
                    <a:lnTo>
                      <a:pt x="2" y="35"/>
                    </a:lnTo>
                    <a:lnTo>
                      <a:pt x="3" y="36"/>
                    </a:lnTo>
                    <a:lnTo>
                      <a:pt x="3" y="37"/>
                    </a:lnTo>
                    <a:lnTo>
                      <a:pt x="5" y="37"/>
                    </a:lnTo>
                    <a:lnTo>
                      <a:pt x="5" y="38"/>
                    </a:lnTo>
                    <a:lnTo>
                      <a:pt x="6" y="40"/>
                    </a:lnTo>
                    <a:lnTo>
                      <a:pt x="6" y="41"/>
                    </a:lnTo>
                    <a:lnTo>
                      <a:pt x="7" y="41"/>
                    </a:lnTo>
                    <a:lnTo>
                      <a:pt x="8" y="42"/>
                    </a:lnTo>
                    <a:lnTo>
                      <a:pt x="8" y="43"/>
                    </a:lnTo>
                    <a:lnTo>
                      <a:pt x="9" y="43"/>
                    </a:lnTo>
                    <a:lnTo>
                      <a:pt x="11" y="44"/>
                    </a:lnTo>
                    <a:lnTo>
                      <a:pt x="12" y="44"/>
                    </a:lnTo>
                    <a:lnTo>
                      <a:pt x="13" y="46"/>
                    </a:lnTo>
                    <a:lnTo>
                      <a:pt x="14" y="47"/>
                    </a:lnTo>
                    <a:lnTo>
                      <a:pt x="15" y="47"/>
                    </a:lnTo>
                    <a:lnTo>
                      <a:pt x="17" y="47"/>
                    </a:lnTo>
                    <a:lnTo>
                      <a:pt x="18" y="48"/>
                    </a:lnTo>
                    <a:lnTo>
                      <a:pt x="19" y="48"/>
                    </a:lnTo>
                    <a:lnTo>
                      <a:pt x="20" y="48"/>
                    </a:lnTo>
                    <a:lnTo>
                      <a:pt x="21" y="48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25" y="48"/>
                    </a:lnTo>
                    <a:lnTo>
                      <a:pt x="26" y="48"/>
                    </a:lnTo>
                    <a:lnTo>
                      <a:pt x="27" y="48"/>
                    </a:lnTo>
                    <a:lnTo>
                      <a:pt x="29" y="48"/>
                    </a:lnTo>
                    <a:lnTo>
                      <a:pt x="30" y="48"/>
                    </a:lnTo>
                    <a:lnTo>
                      <a:pt x="31" y="47"/>
                    </a:lnTo>
                    <a:lnTo>
                      <a:pt x="32" y="47"/>
                    </a:lnTo>
                    <a:lnTo>
                      <a:pt x="33" y="47"/>
                    </a:lnTo>
                    <a:lnTo>
                      <a:pt x="35" y="46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8" y="43"/>
                    </a:lnTo>
                    <a:lnTo>
                      <a:pt x="39" y="43"/>
                    </a:lnTo>
                    <a:lnTo>
                      <a:pt x="41" y="42"/>
                    </a:lnTo>
                    <a:lnTo>
                      <a:pt x="41" y="41"/>
                    </a:lnTo>
                    <a:lnTo>
                      <a:pt x="42" y="41"/>
                    </a:lnTo>
                    <a:lnTo>
                      <a:pt x="43" y="40"/>
                    </a:lnTo>
                    <a:lnTo>
                      <a:pt x="43" y="38"/>
                    </a:lnTo>
                    <a:lnTo>
                      <a:pt x="44" y="37"/>
                    </a:lnTo>
                    <a:lnTo>
                      <a:pt x="45" y="36"/>
                    </a:lnTo>
                    <a:lnTo>
                      <a:pt x="45" y="35"/>
                    </a:lnTo>
                    <a:lnTo>
                      <a:pt x="47" y="34"/>
                    </a:lnTo>
                    <a:lnTo>
                      <a:pt x="47" y="32"/>
                    </a:lnTo>
                    <a:lnTo>
                      <a:pt x="47" y="31"/>
                    </a:lnTo>
                    <a:lnTo>
                      <a:pt x="47" y="30"/>
                    </a:lnTo>
                    <a:lnTo>
                      <a:pt x="48" y="29"/>
                    </a:lnTo>
                    <a:lnTo>
                      <a:pt x="48" y="28"/>
                    </a:lnTo>
                    <a:lnTo>
                      <a:pt x="48" y="26"/>
                    </a:lnTo>
                    <a:lnTo>
                      <a:pt x="48" y="25"/>
                    </a:lnTo>
                    <a:lnTo>
                      <a:pt x="48" y="24"/>
                    </a:lnTo>
                    <a:lnTo>
                      <a:pt x="48" y="23"/>
                    </a:lnTo>
                    <a:lnTo>
                      <a:pt x="48" y="22"/>
                    </a:lnTo>
                    <a:lnTo>
                      <a:pt x="48" y="20"/>
                    </a:lnTo>
                    <a:lnTo>
                      <a:pt x="48" y="19"/>
                    </a:lnTo>
                    <a:lnTo>
                      <a:pt x="47" y="18"/>
                    </a:lnTo>
                    <a:lnTo>
                      <a:pt x="47" y="17"/>
                    </a:lnTo>
                    <a:lnTo>
                      <a:pt x="47" y="16"/>
                    </a:lnTo>
                    <a:lnTo>
                      <a:pt x="47" y="14"/>
                    </a:lnTo>
                    <a:lnTo>
                      <a:pt x="45" y="14"/>
                    </a:lnTo>
                    <a:lnTo>
                      <a:pt x="45" y="13"/>
                    </a:lnTo>
                    <a:lnTo>
                      <a:pt x="44" y="12"/>
                    </a:lnTo>
                    <a:lnTo>
                      <a:pt x="44" y="11"/>
                    </a:lnTo>
                    <a:lnTo>
                      <a:pt x="43" y="10"/>
                    </a:lnTo>
                    <a:lnTo>
                      <a:pt x="43" y="8"/>
                    </a:lnTo>
                    <a:lnTo>
                      <a:pt x="42" y="8"/>
                    </a:lnTo>
                    <a:lnTo>
                      <a:pt x="41" y="7"/>
                    </a:lnTo>
                    <a:lnTo>
                      <a:pt x="41" y="6"/>
                    </a:lnTo>
                    <a:lnTo>
                      <a:pt x="39" y="6"/>
                    </a:lnTo>
                    <a:lnTo>
                      <a:pt x="38" y="5"/>
                    </a:lnTo>
                    <a:lnTo>
                      <a:pt x="37" y="5"/>
                    </a:lnTo>
                    <a:lnTo>
                      <a:pt x="36" y="4"/>
                    </a:lnTo>
                    <a:lnTo>
                      <a:pt x="35" y="2"/>
                    </a:lnTo>
                    <a:lnTo>
                      <a:pt x="33" y="2"/>
                    </a:lnTo>
                    <a:lnTo>
                      <a:pt x="32" y="1"/>
                    </a:lnTo>
                    <a:lnTo>
                      <a:pt x="31" y="1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14" name="Freeform 29"/>
              <p:cNvSpPr>
                <a:spLocks/>
              </p:cNvSpPr>
              <p:nvPr/>
            </p:nvSpPr>
            <p:spPr bwMode="auto">
              <a:xfrm>
                <a:off x="1151" y="513"/>
                <a:ext cx="29" cy="30"/>
              </a:xfrm>
              <a:custGeom>
                <a:avLst/>
                <a:gdLst>
                  <a:gd name="T0" fmla="*/ 0 w 59"/>
                  <a:gd name="T1" fmla="*/ 0 h 59"/>
                  <a:gd name="T2" fmla="*/ 0 w 59"/>
                  <a:gd name="T3" fmla="*/ 1 h 59"/>
                  <a:gd name="T4" fmla="*/ 0 w 59"/>
                  <a:gd name="T5" fmla="*/ 1 h 59"/>
                  <a:gd name="T6" fmla="*/ 0 w 59"/>
                  <a:gd name="T7" fmla="*/ 1 h 59"/>
                  <a:gd name="T8" fmla="*/ 0 w 59"/>
                  <a:gd name="T9" fmla="*/ 1 h 59"/>
                  <a:gd name="T10" fmla="*/ 0 w 59"/>
                  <a:gd name="T11" fmla="*/ 1 h 59"/>
                  <a:gd name="T12" fmla="*/ 0 w 59"/>
                  <a:gd name="T13" fmla="*/ 1 h 59"/>
                  <a:gd name="T14" fmla="*/ 0 w 59"/>
                  <a:gd name="T15" fmla="*/ 1 h 59"/>
                  <a:gd name="T16" fmla="*/ 0 w 59"/>
                  <a:gd name="T17" fmla="*/ 1 h 59"/>
                  <a:gd name="T18" fmla="*/ 0 w 59"/>
                  <a:gd name="T19" fmla="*/ 1 h 59"/>
                  <a:gd name="T20" fmla="*/ 0 w 59"/>
                  <a:gd name="T21" fmla="*/ 1 h 59"/>
                  <a:gd name="T22" fmla="*/ 0 w 59"/>
                  <a:gd name="T23" fmla="*/ 1 h 59"/>
                  <a:gd name="T24" fmla="*/ 0 w 59"/>
                  <a:gd name="T25" fmla="*/ 1 h 59"/>
                  <a:gd name="T26" fmla="*/ 0 w 59"/>
                  <a:gd name="T27" fmla="*/ 1 h 59"/>
                  <a:gd name="T28" fmla="*/ 0 w 59"/>
                  <a:gd name="T29" fmla="*/ 1 h 59"/>
                  <a:gd name="T30" fmla="*/ 0 w 59"/>
                  <a:gd name="T31" fmla="*/ 1 h 59"/>
                  <a:gd name="T32" fmla="*/ 0 w 59"/>
                  <a:gd name="T33" fmla="*/ 1 h 59"/>
                  <a:gd name="T34" fmla="*/ 0 w 59"/>
                  <a:gd name="T35" fmla="*/ 1 h 59"/>
                  <a:gd name="T36" fmla="*/ 0 w 59"/>
                  <a:gd name="T37" fmla="*/ 1 h 59"/>
                  <a:gd name="T38" fmla="*/ 0 w 59"/>
                  <a:gd name="T39" fmla="*/ 1 h 59"/>
                  <a:gd name="T40" fmla="*/ 0 w 59"/>
                  <a:gd name="T41" fmla="*/ 1 h 59"/>
                  <a:gd name="T42" fmla="*/ 0 w 59"/>
                  <a:gd name="T43" fmla="*/ 1 h 59"/>
                  <a:gd name="T44" fmla="*/ 0 w 59"/>
                  <a:gd name="T45" fmla="*/ 1 h 59"/>
                  <a:gd name="T46" fmla="*/ 0 w 59"/>
                  <a:gd name="T47" fmla="*/ 1 h 59"/>
                  <a:gd name="T48" fmla="*/ 0 w 59"/>
                  <a:gd name="T49" fmla="*/ 1 h 59"/>
                  <a:gd name="T50" fmla="*/ 0 w 59"/>
                  <a:gd name="T51" fmla="*/ 1 h 59"/>
                  <a:gd name="T52" fmla="*/ 0 w 59"/>
                  <a:gd name="T53" fmla="*/ 1 h 59"/>
                  <a:gd name="T54" fmla="*/ 0 w 59"/>
                  <a:gd name="T55" fmla="*/ 1 h 59"/>
                  <a:gd name="T56" fmla="*/ 0 w 59"/>
                  <a:gd name="T57" fmla="*/ 1 h 59"/>
                  <a:gd name="T58" fmla="*/ 0 w 59"/>
                  <a:gd name="T59" fmla="*/ 1 h 59"/>
                  <a:gd name="T60" fmla="*/ 0 w 59"/>
                  <a:gd name="T61" fmla="*/ 1 h 59"/>
                  <a:gd name="T62" fmla="*/ 0 w 59"/>
                  <a:gd name="T63" fmla="*/ 1 h 59"/>
                  <a:gd name="T64" fmla="*/ 0 w 59"/>
                  <a:gd name="T65" fmla="*/ 1 h 59"/>
                  <a:gd name="T66" fmla="*/ 0 w 59"/>
                  <a:gd name="T67" fmla="*/ 1 h 59"/>
                  <a:gd name="T68" fmla="*/ 0 w 59"/>
                  <a:gd name="T69" fmla="*/ 1 h 59"/>
                  <a:gd name="T70" fmla="*/ 0 w 59"/>
                  <a:gd name="T71" fmla="*/ 1 h 59"/>
                  <a:gd name="T72" fmla="*/ 0 w 59"/>
                  <a:gd name="T73" fmla="*/ 1 h 59"/>
                  <a:gd name="T74" fmla="*/ 0 w 59"/>
                  <a:gd name="T75" fmla="*/ 1 h 59"/>
                  <a:gd name="T76" fmla="*/ 0 w 59"/>
                  <a:gd name="T77" fmla="*/ 1 h 59"/>
                  <a:gd name="T78" fmla="*/ 0 w 59"/>
                  <a:gd name="T79" fmla="*/ 1 h 59"/>
                  <a:gd name="T80" fmla="*/ 0 w 59"/>
                  <a:gd name="T81" fmla="*/ 1 h 59"/>
                  <a:gd name="T82" fmla="*/ 0 w 59"/>
                  <a:gd name="T83" fmla="*/ 1 h 59"/>
                  <a:gd name="T84" fmla="*/ 0 w 59"/>
                  <a:gd name="T85" fmla="*/ 0 h 59"/>
                  <a:gd name="T86" fmla="*/ 0 w 59"/>
                  <a:gd name="T87" fmla="*/ 0 h 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"/>
                  <a:gd name="T133" fmla="*/ 0 h 59"/>
                  <a:gd name="T134" fmla="*/ 59 w 59"/>
                  <a:gd name="T135" fmla="*/ 59 h 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" h="59">
                    <a:moveTo>
                      <a:pt x="29" y="0"/>
                    </a:moveTo>
                    <a:lnTo>
                      <a:pt x="28" y="0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1" y="2"/>
                    </a:lnTo>
                    <a:lnTo>
                      <a:pt x="20" y="2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6" y="4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2" y="6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8" y="10"/>
                    </a:lnTo>
                    <a:lnTo>
                      <a:pt x="6" y="11"/>
                    </a:lnTo>
                    <a:lnTo>
                      <a:pt x="6" y="13"/>
                    </a:lnTo>
                    <a:lnTo>
                      <a:pt x="5" y="14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3" y="17"/>
                    </a:lnTo>
                    <a:lnTo>
                      <a:pt x="3" y="19"/>
                    </a:lnTo>
                    <a:lnTo>
                      <a:pt x="2" y="20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2" y="39"/>
                    </a:lnTo>
                    <a:lnTo>
                      <a:pt x="2" y="40"/>
                    </a:lnTo>
                    <a:lnTo>
                      <a:pt x="3" y="41"/>
                    </a:lnTo>
                    <a:lnTo>
                      <a:pt x="3" y="43"/>
                    </a:lnTo>
                    <a:lnTo>
                      <a:pt x="4" y="44"/>
                    </a:lnTo>
                    <a:lnTo>
                      <a:pt x="4" y="45"/>
                    </a:lnTo>
                    <a:lnTo>
                      <a:pt x="5" y="46"/>
                    </a:lnTo>
                    <a:lnTo>
                      <a:pt x="6" y="47"/>
                    </a:lnTo>
                    <a:lnTo>
                      <a:pt x="6" y="49"/>
                    </a:lnTo>
                    <a:lnTo>
                      <a:pt x="8" y="50"/>
                    </a:lnTo>
                    <a:lnTo>
                      <a:pt x="9" y="51"/>
                    </a:lnTo>
                    <a:lnTo>
                      <a:pt x="10" y="51"/>
                    </a:lnTo>
                    <a:lnTo>
                      <a:pt x="11" y="52"/>
                    </a:lnTo>
                    <a:lnTo>
                      <a:pt x="12" y="53"/>
                    </a:lnTo>
                    <a:lnTo>
                      <a:pt x="14" y="55"/>
                    </a:lnTo>
                    <a:lnTo>
                      <a:pt x="15" y="55"/>
                    </a:lnTo>
                    <a:lnTo>
                      <a:pt x="16" y="56"/>
                    </a:lnTo>
                    <a:lnTo>
                      <a:pt x="17" y="56"/>
                    </a:lnTo>
                    <a:lnTo>
                      <a:pt x="18" y="57"/>
                    </a:lnTo>
                    <a:lnTo>
                      <a:pt x="20" y="57"/>
                    </a:lnTo>
                    <a:lnTo>
                      <a:pt x="21" y="58"/>
                    </a:lnTo>
                    <a:lnTo>
                      <a:pt x="22" y="58"/>
                    </a:lnTo>
                    <a:lnTo>
                      <a:pt x="23" y="58"/>
                    </a:lnTo>
                    <a:lnTo>
                      <a:pt x="26" y="59"/>
                    </a:lnTo>
                    <a:lnTo>
                      <a:pt x="27" y="59"/>
                    </a:lnTo>
                    <a:lnTo>
                      <a:pt x="28" y="59"/>
                    </a:lnTo>
                    <a:lnTo>
                      <a:pt x="29" y="59"/>
                    </a:lnTo>
                    <a:lnTo>
                      <a:pt x="32" y="59"/>
                    </a:lnTo>
                    <a:lnTo>
                      <a:pt x="33" y="59"/>
                    </a:lnTo>
                    <a:lnTo>
                      <a:pt x="34" y="59"/>
                    </a:lnTo>
                    <a:lnTo>
                      <a:pt x="35" y="58"/>
                    </a:lnTo>
                    <a:lnTo>
                      <a:pt x="36" y="58"/>
                    </a:lnTo>
                    <a:lnTo>
                      <a:pt x="39" y="58"/>
                    </a:lnTo>
                    <a:lnTo>
                      <a:pt x="40" y="57"/>
                    </a:lnTo>
                    <a:lnTo>
                      <a:pt x="41" y="57"/>
                    </a:lnTo>
                    <a:lnTo>
                      <a:pt x="42" y="56"/>
                    </a:lnTo>
                    <a:lnTo>
                      <a:pt x="44" y="56"/>
                    </a:lnTo>
                    <a:lnTo>
                      <a:pt x="45" y="55"/>
                    </a:lnTo>
                    <a:lnTo>
                      <a:pt x="46" y="55"/>
                    </a:lnTo>
                    <a:lnTo>
                      <a:pt x="47" y="53"/>
                    </a:lnTo>
                    <a:lnTo>
                      <a:pt x="48" y="52"/>
                    </a:lnTo>
                    <a:lnTo>
                      <a:pt x="50" y="51"/>
                    </a:lnTo>
                    <a:lnTo>
                      <a:pt x="51" y="51"/>
                    </a:lnTo>
                    <a:lnTo>
                      <a:pt x="51" y="50"/>
                    </a:lnTo>
                    <a:lnTo>
                      <a:pt x="52" y="49"/>
                    </a:lnTo>
                    <a:lnTo>
                      <a:pt x="53" y="47"/>
                    </a:lnTo>
                    <a:lnTo>
                      <a:pt x="54" y="46"/>
                    </a:lnTo>
                    <a:lnTo>
                      <a:pt x="54" y="45"/>
                    </a:lnTo>
                    <a:lnTo>
                      <a:pt x="56" y="44"/>
                    </a:lnTo>
                    <a:lnTo>
                      <a:pt x="56" y="43"/>
                    </a:lnTo>
                    <a:lnTo>
                      <a:pt x="57" y="41"/>
                    </a:lnTo>
                    <a:lnTo>
                      <a:pt x="57" y="40"/>
                    </a:lnTo>
                    <a:lnTo>
                      <a:pt x="58" y="39"/>
                    </a:lnTo>
                    <a:lnTo>
                      <a:pt x="58" y="38"/>
                    </a:lnTo>
                    <a:lnTo>
                      <a:pt x="58" y="35"/>
                    </a:lnTo>
                    <a:lnTo>
                      <a:pt x="58" y="34"/>
                    </a:lnTo>
                    <a:lnTo>
                      <a:pt x="59" y="33"/>
                    </a:lnTo>
                    <a:lnTo>
                      <a:pt x="59" y="32"/>
                    </a:lnTo>
                    <a:lnTo>
                      <a:pt x="59" y="29"/>
                    </a:lnTo>
                    <a:lnTo>
                      <a:pt x="59" y="28"/>
                    </a:lnTo>
                    <a:lnTo>
                      <a:pt x="59" y="27"/>
                    </a:lnTo>
                    <a:lnTo>
                      <a:pt x="58" y="26"/>
                    </a:lnTo>
                    <a:lnTo>
                      <a:pt x="58" y="25"/>
                    </a:lnTo>
                    <a:lnTo>
                      <a:pt x="58" y="22"/>
                    </a:lnTo>
                    <a:lnTo>
                      <a:pt x="58" y="21"/>
                    </a:lnTo>
                    <a:lnTo>
                      <a:pt x="57" y="20"/>
                    </a:lnTo>
                    <a:lnTo>
                      <a:pt x="57" y="19"/>
                    </a:lnTo>
                    <a:lnTo>
                      <a:pt x="56" y="17"/>
                    </a:lnTo>
                    <a:lnTo>
                      <a:pt x="56" y="16"/>
                    </a:lnTo>
                    <a:lnTo>
                      <a:pt x="54" y="15"/>
                    </a:lnTo>
                    <a:lnTo>
                      <a:pt x="54" y="14"/>
                    </a:lnTo>
                    <a:lnTo>
                      <a:pt x="53" y="13"/>
                    </a:lnTo>
                    <a:lnTo>
                      <a:pt x="52" y="11"/>
                    </a:lnTo>
                    <a:lnTo>
                      <a:pt x="51" y="10"/>
                    </a:lnTo>
                    <a:lnTo>
                      <a:pt x="51" y="9"/>
                    </a:lnTo>
                    <a:lnTo>
                      <a:pt x="50" y="8"/>
                    </a:lnTo>
                    <a:lnTo>
                      <a:pt x="48" y="8"/>
                    </a:lnTo>
                    <a:lnTo>
                      <a:pt x="47" y="6"/>
                    </a:lnTo>
                    <a:lnTo>
                      <a:pt x="46" y="5"/>
                    </a:lnTo>
                    <a:lnTo>
                      <a:pt x="45" y="5"/>
                    </a:lnTo>
                    <a:lnTo>
                      <a:pt x="44" y="4"/>
                    </a:lnTo>
                    <a:lnTo>
                      <a:pt x="42" y="3"/>
                    </a:lnTo>
                    <a:lnTo>
                      <a:pt x="41" y="3"/>
                    </a:lnTo>
                    <a:lnTo>
                      <a:pt x="40" y="2"/>
                    </a:lnTo>
                    <a:lnTo>
                      <a:pt x="39" y="2"/>
                    </a:lnTo>
                    <a:lnTo>
                      <a:pt x="36" y="2"/>
                    </a:lnTo>
                    <a:lnTo>
                      <a:pt x="35" y="2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29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15" name="Rectangle 30"/>
              <p:cNvSpPr>
                <a:spLocks noChangeArrowheads="1"/>
              </p:cNvSpPr>
              <p:nvPr/>
            </p:nvSpPr>
            <p:spPr bwMode="auto">
              <a:xfrm>
                <a:off x="773" y="979"/>
                <a:ext cx="410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Clock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69716" name="Rectangle 31"/>
              <p:cNvSpPr>
                <a:spLocks noChangeArrowheads="1"/>
              </p:cNvSpPr>
              <p:nvPr/>
            </p:nvSpPr>
            <p:spPr bwMode="auto">
              <a:xfrm>
                <a:off x="853" y="467"/>
                <a:ext cx="148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D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69717" name="Freeform 32"/>
              <p:cNvSpPr>
                <a:spLocks/>
              </p:cNvSpPr>
              <p:nvPr/>
            </p:nvSpPr>
            <p:spPr bwMode="auto">
              <a:xfrm>
                <a:off x="3029" y="670"/>
                <a:ext cx="65" cy="64"/>
              </a:xfrm>
              <a:custGeom>
                <a:avLst/>
                <a:gdLst>
                  <a:gd name="T0" fmla="*/ 1 w 130"/>
                  <a:gd name="T1" fmla="*/ 0 h 130"/>
                  <a:gd name="T2" fmla="*/ 1 w 130"/>
                  <a:gd name="T3" fmla="*/ 0 h 130"/>
                  <a:gd name="T4" fmla="*/ 1 w 130"/>
                  <a:gd name="T5" fmla="*/ 0 h 130"/>
                  <a:gd name="T6" fmla="*/ 1 w 130"/>
                  <a:gd name="T7" fmla="*/ 0 h 130"/>
                  <a:gd name="T8" fmla="*/ 1 w 130"/>
                  <a:gd name="T9" fmla="*/ 0 h 130"/>
                  <a:gd name="T10" fmla="*/ 1 w 130"/>
                  <a:gd name="T11" fmla="*/ 0 h 130"/>
                  <a:gd name="T12" fmla="*/ 1 w 130"/>
                  <a:gd name="T13" fmla="*/ 0 h 130"/>
                  <a:gd name="T14" fmla="*/ 1 w 130"/>
                  <a:gd name="T15" fmla="*/ 0 h 130"/>
                  <a:gd name="T16" fmla="*/ 1 w 130"/>
                  <a:gd name="T17" fmla="*/ 0 h 130"/>
                  <a:gd name="T18" fmla="*/ 1 w 130"/>
                  <a:gd name="T19" fmla="*/ 0 h 130"/>
                  <a:gd name="T20" fmla="*/ 0 w 130"/>
                  <a:gd name="T21" fmla="*/ 1 h 130"/>
                  <a:gd name="T22" fmla="*/ 0 w 130"/>
                  <a:gd name="T23" fmla="*/ 1 h 130"/>
                  <a:gd name="T24" fmla="*/ 1 w 130"/>
                  <a:gd name="T25" fmla="*/ 1 h 130"/>
                  <a:gd name="T26" fmla="*/ 1 w 130"/>
                  <a:gd name="T27" fmla="*/ 1 h 130"/>
                  <a:gd name="T28" fmla="*/ 1 w 130"/>
                  <a:gd name="T29" fmla="*/ 1 h 130"/>
                  <a:gd name="T30" fmla="*/ 1 w 130"/>
                  <a:gd name="T31" fmla="*/ 1 h 130"/>
                  <a:gd name="T32" fmla="*/ 1 w 130"/>
                  <a:gd name="T33" fmla="*/ 1 h 130"/>
                  <a:gd name="T34" fmla="*/ 1 w 130"/>
                  <a:gd name="T35" fmla="*/ 1 h 130"/>
                  <a:gd name="T36" fmla="*/ 1 w 130"/>
                  <a:gd name="T37" fmla="*/ 1 h 130"/>
                  <a:gd name="T38" fmla="*/ 1 w 130"/>
                  <a:gd name="T39" fmla="*/ 1 h 130"/>
                  <a:gd name="T40" fmla="*/ 1 w 130"/>
                  <a:gd name="T41" fmla="*/ 2 h 130"/>
                  <a:gd name="T42" fmla="*/ 1 w 130"/>
                  <a:gd name="T43" fmla="*/ 2 h 130"/>
                  <a:gd name="T44" fmla="*/ 1 w 130"/>
                  <a:gd name="T45" fmla="*/ 2 h 130"/>
                  <a:gd name="T46" fmla="*/ 1 w 130"/>
                  <a:gd name="T47" fmla="*/ 2 h 130"/>
                  <a:gd name="T48" fmla="*/ 1 w 130"/>
                  <a:gd name="T49" fmla="*/ 1 h 130"/>
                  <a:gd name="T50" fmla="*/ 1 w 130"/>
                  <a:gd name="T51" fmla="*/ 1 h 130"/>
                  <a:gd name="T52" fmla="*/ 1 w 130"/>
                  <a:gd name="T53" fmla="*/ 1 h 130"/>
                  <a:gd name="T54" fmla="*/ 1 w 130"/>
                  <a:gd name="T55" fmla="*/ 1 h 130"/>
                  <a:gd name="T56" fmla="*/ 1 w 130"/>
                  <a:gd name="T57" fmla="*/ 1 h 130"/>
                  <a:gd name="T58" fmla="*/ 1 w 130"/>
                  <a:gd name="T59" fmla="*/ 1 h 130"/>
                  <a:gd name="T60" fmla="*/ 1 w 130"/>
                  <a:gd name="T61" fmla="*/ 1 h 130"/>
                  <a:gd name="T62" fmla="*/ 2 w 130"/>
                  <a:gd name="T63" fmla="*/ 1 h 130"/>
                  <a:gd name="T64" fmla="*/ 2 w 130"/>
                  <a:gd name="T65" fmla="*/ 1 h 130"/>
                  <a:gd name="T66" fmla="*/ 2 w 130"/>
                  <a:gd name="T67" fmla="*/ 0 h 130"/>
                  <a:gd name="T68" fmla="*/ 1 w 130"/>
                  <a:gd name="T69" fmla="*/ 0 h 130"/>
                  <a:gd name="T70" fmla="*/ 1 w 130"/>
                  <a:gd name="T71" fmla="*/ 0 h 130"/>
                  <a:gd name="T72" fmla="*/ 1 w 130"/>
                  <a:gd name="T73" fmla="*/ 0 h 130"/>
                  <a:gd name="T74" fmla="*/ 1 w 130"/>
                  <a:gd name="T75" fmla="*/ 0 h 130"/>
                  <a:gd name="T76" fmla="*/ 1 w 130"/>
                  <a:gd name="T77" fmla="*/ 0 h 130"/>
                  <a:gd name="T78" fmla="*/ 1 w 130"/>
                  <a:gd name="T79" fmla="*/ 0 h 130"/>
                  <a:gd name="T80" fmla="*/ 1 w 130"/>
                  <a:gd name="T81" fmla="*/ 0 h 130"/>
                  <a:gd name="T82" fmla="*/ 1 w 130"/>
                  <a:gd name="T83" fmla="*/ 0 h 130"/>
                  <a:gd name="T84" fmla="*/ 1 w 130"/>
                  <a:gd name="T85" fmla="*/ 0 h 130"/>
                  <a:gd name="T86" fmla="*/ 1 w 130"/>
                  <a:gd name="T87" fmla="*/ 0 h 1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0"/>
                  <a:gd name="T133" fmla="*/ 0 h 130"/>
                  <a:gd name="T134" fmla="*/ 130 w 130"/>
                  <a:gd name="T135" fmla="*/ 130 h 13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0" h="130">
                    <a:moveTo>
                      <a:pt x="65" y="0"/>
                    </a:moveTo>
                    <a:lnTo>
                      <a:pt x="61" y="0"/>
                    </a:lnTo>
                    <a:lnTo>
                      <a:pt x="59" y="0"/>
                    </a:lnTo>
                    <a:lnTo>
                      <a:pt x="55" y="1"/>
                    </a:lnTo>
                    <a:lnTo>
                      <a:pt x="52" y="1"/>
                    </a:lnTo>
                    <a:lnTo>
                      <a:pt x="49" y="2"/>
                    </a:lnTo>
                    <a:lnTo>
                      <a:pt x="46" y="4"/>
                    </a:lnTo>
                    <a:lnTo>
                      <a:pt x="43" y="4"/>
                    </a:lnTo>
                    <a:lnTo>
                      <a:pt x="40" y="5"/>
                    </a:lnTo>
                    <a:lnTo>
                      <a:pt x="37" y="7"/>
                    </a:lnTo>
                    <a:lnTo>
                      <a:pt x="34" y="8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3"/>
                    </a:lnTo>
                    <a:lnTo>
                      <a:pt x="24" y="16"/>
                    </a:lnTo>
                    <a:lnTo>
                      <a:pt x="22" y="17"/>
                    </a:lnTo>
                    <a:lnTo>
                      <a:pt x="19" y="19"/>
                    </a:lnTo>
                    <a:lnTo>
                      <a:pt x="17" y="22"/>
                    </a:lnTo>
                    <a:lnTo>
                      <a:pt x="14" y="24"/>
                    </a:lnTo>
                    <a:lnTo>
                      <a:pt x="13" y="26"/>
                    </a:lnTo>
                    <a:lnTo>
                      <a:pt x="11" y="29"/>
                    </a:lnTo>
                    <a:lnTo>
                      <a:pt x="10" y="31"/>
                    </a:lnTo>
                    <a:lnTo>
                      <a:pt x="8" y="34"/>
                    </a:lnTo>
                    <a:lnTo>
                      <a:pt x="6" y="37"/>
                    </a:lnTo>
                    <a:lnTo>
                      <a:pt x="5" y="40"/>
                    </a:lnTo>
                    <a:lnTo>
                      <a:pt x="4" y="43"/>
                    </a:lnTo>
                    <a:lnTo>
                      <a:pt x="4" y="46"/>
                    </a:lnTo>
                    <a:lnTo>
                      <a:pt x="2" y="49"/>
                    </a:lnTo>
                    <a:lnTo>
                      <a:pt x="1" y="52"/>
                    </a:lnTo>
                    <a:lnTo>
                      <a:pt x="1" y="55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69"/>
                    </a:lnTo>
                    <a:lnTo>
                      <a:pt x="0" y="72"/>
                    </a:lnTo>
                    <a:lnTo>
                      <a:pt x="1" y="75"/>
                    </a:lnTo>
                    <a:lnTo>
                      <a:pt x="1" y="78"/>
                    </a:lnTo>
                    <a:lnTo>
                      <a:pt x="2" y="82"/>
                    </a:lnTo>
                    <a:lnTo>
                      <a:pt x="4" y="84"/>
                    </a:lnTo>
                    <a:lnTo>
                      <a:pt x="4" y="88"/>
                    </a:lnTo>
                    <a:lnTo>
                      <a:pt x="5" y="90"/>
                    </a:lnTo>
                    <a:lnTo>
                      <a:pt x="6" y="94"/>
                    </a:lnTo>
                    <a:lnTo>
                      <a:pt x="8" y="96"/>
                    </a:lnTo>
                    <a:lnTo>
                      <a:pt x="10" y="99"/>
                    </a:lnTo>
                    <a:lnTo>
                      <a:pt x="11" y="101"/>
                    </a:lnTo>
                    <a:lnTo>
                      <a:pt x="13" y="105"/>
                    </a:lnTo>
                    <a:lnTo>
                      <a:pt x="14" y="107"/>
                    </a:lnTo>
                    <a:lnTo>
                      <a:pt x="17" y="109"/>
                    </a:lnTo>
                    <a:lnTo>
                      <a:pt x="19" y="111"/>
                    </a:lnTo>
                    <a:lnTo>
                      <a:pt x="22" y="113"/>
                    </a:lnTo>
                    <a:lnTo>
                      <a:pt x="24" y="115"/>
                    </a:lnTo>
                    <a:lnTo>
                      <a:pt x="26" y="117"/>
                    </a:lnTo>
                    <a:lnTo>
                      <a:pt x="29" y="119"/>
                    </a:lnTo>
                    <a:lnTo>
                      <a:pt x="31" y="120"/>
                    </a:lnTo>
                    <a:lnTo>
                      <a:pt x="34" y="123"/>
                    </a:lnTo>
                    <a:lnTo>
                      <a:pt x="37" y="124"/>
                    </a:lnTo>
                    <a:lnTo>
                      <a:pt x="40" y="125"/>
                    </a:lnTo>
                    <a:lnTo>
                      <a:pt x="43" y="126"/>
                    </a:lnTo>
                    <a:lnTo>
                      <a:pt x="46" y="127"/>
                    </a:lnTo>
                    <a:lnTo>
                      <a:pt x="49" y="129"/>
                    </a:lnTo>
                    <a:lnTo>
                      <a:pt x="52" y="129"/>
                    </a:lnTo>
                    <a:lnTo>
                      <a:pt x="55" y="130"/>
                    </a:lnTo>
                    <a:lnTo>
                      <a:pt x="59" y="130"/>
                    </a:lnTo>
                    <a:lnTo>
                      <a:pt x="61" y="130"/>
                    </a:lnTo>
                    <a:lnTo>
                      <a:pt x="65" y="130"/>
                    </a:lnTo>
                    <a:lnTo>
                      <a:pt x="68" y="130"/>
                    </a:lnTo>
                    <a:lnTo>
                      <a:pt x="72" y="130"/>
                    </a:lnTo>
                    <a:lnTo>
                      <a:pt x="74" y="130"/>
                    </a:lnTo>
                    <a:lnTo>
                      <a:pt x="78" y="129"/>
                    </a:lnTo>
                    <a:lnTo>
                      <a:pt x="82" y="129"/>
                    </a:lnTo>
                    <a:lnTo>
                      <a:pt x="84" y="127"/>
                    </a:lnTo>
                    <a:lnTo>
                      <a:pt x="88" y="126"/>
                    </a:lnTo>
                    <a:lnTo>
                      <a:pt x="90" y="125"/>
                    </a:lnTo>
                    <a:lnTo>
                      <a:pt x="93" y="124"/>
                    </a:lnTo>
                    <a:lnTo>
                      <a:pt x="96" y="123"/>
                    </a:lnTo>
                    <a:lnTo>
                      <a:pt x="99" y="120"/>
                    </a:lnTo>
                    <a:lnTo>
                      <a:pt x="101" y="119"/>
                    </a:lnTo>
                    <a:lnTo>
                      <a:pt x="103" y="117"/>
                    </a:lnTo>
                    <a:lnTo>
                      <a:pt x="106" y="115"/>
                    </a:lnTo>
                    <a:lnTo>
                      <a:pt x="108" y="113"/>
                    </a:lnTo>
                    <a:lnTo>
                      <a:pt x="111" y="111"/>
                    </a:lnTo>
                    <a:lnTo>
                      <a:pt x="113" y="109"/>
                    </a:lnTo>
                    <a:lnTo>
                      <a:pt x="115" y="107"/>
                    </a:lnTo>
                    <a:lnTo>
                      <a:pt x="117" y="105"/>
                    </a:lnTo>
                    <a:lnTo>
                      <a:pt x="119" y="101"/>
                    </a:lnTo>
                    <a:lnTo>
                      <a:pt x="120" y="99"/>
                    </a:lnTo>
                    <a:lnTo>
                      <a:pt x="123" y="96"/>
                    </a:lnTo>
                    <a:lnTo>
                      <a:pt x="124" y="94"/>
                    </a:lnTo>
                    <a:lnTo>
                      <a:pt x="125" y="90"/>
                    </a:lnTo>
                    <a:lnTo>
                      <a:pt x="126" y="88"/>
                    </a:lnTo>
                    <a:lnTo>
                      <a:pt x="127" y="84"/>
                    </a:lnTo>
                    <a:lnTo>
                      <a:pt x="127" y="82"/>
                    </a:lnTo>
                    <a:lnTo>
                      <a:pt x="129" y="78"/>
                    </a:lnTo>
                    <a:lnTo>
                      <a:pt x="129" y="75"/>
                    </a:lnTo>
                    <a:lnTo>
                      <a:pt x="130" y="72"/>
                    </a:lnTo>
                    <a:lnTo>
                      <a:pt x="130" y="69"/>
                    </a:lnTo>
                    <a:lnTo>
                      <a:pt x="130" y="65"/>
                    </a:lnTo>
                    <a:lnTo>
                      <a:pt x="130" y="61"/>
                    </a:lnTo>
                    <a:lnTo>
                      <a:pt x="130" y="59"/>
                    </a:lnTo>
                    <a:lnTo>
                      <a:pt x="129" y="55"/>
                    </a:lnTo>
                    <a:lnTo>
                      <a:pt x="129" y="52"/>
                    </a:lnTo>
                    <a:lnTo>
                      <a:pt x="127" y="49"/>
                    </a:lnTo>
                    <a:lnTo>
                      <a:pt x="127" y="46"/>
                    </a:lnTo>
                    <a:lnTo>
                      <a:pt x="126" y="43"/>
                    </a:lnTo>
                    <a:lnTo>
                      <a:pt x="125" y="40"/>
                    </a:lnTo>
                    <a:lnTo>
                      <a:pt x="124" y="37"/>
                    </a:lnTo>
                    <a:lnTo>
                      <a:pt x="123" y="34"/>
                    </a:lnTo>
                    <a:lnTo>
                      <a:pt x="120" y="31"/>
                    </a:lnTo>
                    <a:lnTo>
                      <a:pt x="119" y="29"/>
                    </a:lnTo>
                    <a:lnTo>
                      <a:pt x="117" y="26"/>
                    </a:lnTo>
                    <a:lnTo>
                      <a:pt x="115" y="24"/>
                    </a:lnTo>
                    <a:lnTo>
                      <a:pt x="113" y="22"/>
                    </a:lnTo>
                    <a:lnTo>
                      <a:pt x="111" y="19"/>
                    </a:lnTo>
                    <a:lnTo>
                      <a:pt x="108" y="17"/>
                    </a:lnTo>
                    <a:lnTo>
                      <a:pt x="106" y="16"/>
                    </a:lnTo>
                    <a:lnTo>
                      <a:pt x="103" y="13"/>
                    </a:lnTo>
                    <a:lnTo>
                      <a:pt x="101" y="11"/>
                    </a:lnTo>
                    <a:lnTo>
                      <a:pt x="99" y="10"/>
                    </a:lnTo>
                    <a:lnTo>
                      <a:pt x="96" y="8"/>
                    </a:lnTo>
                    <a:lnTo>
                      <a:pt x="93" y="7"/>
                    </a:lnTo>
                    <a:lnTo>
                      <a:pt x="90" y="5"/>
                    </a:lnTo>
                    <a:lnTo>
                      <a:pt x="88" y="4"/>
                    </a:lnTo>
                    <a:lnTo>
                      <a:pt x="84" y="4"/>
                    </a:lnTo>
                    <a:lnTo>
                      <a:pt x="82" y="2"/>
                    </a:lnTo>
                    <a:lnTo>
                      <a:pt x="78" y="1"/>
                    </a:lnTo>
                    <a:lnTo>
                      <a:pt x="74" y="1"/>
                    </a:lnTo>
                    <a:lnTo>
                      <a:pt x="72" y="0"/>
                    </a:lnTo>
                    <a:lnTo>
                      <a:pt x="68" y="0"/>
                    </a:lnTo>
                    <a:lnTo>
                      <a:pt x="65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18" name="Line 33"/>
              <p:cNvSpPr>
                <a:spLocks noChangeShapeType="1"/>
              </p:cNvSpPr>
              <p:nvPr/>
            </p:nvSpPr>
            <p:spPr bwMode="auto">
              <a:xfrm>
                <a:off x="2528" y="785"/>
                <a:ext cx="169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19" name="Freeform 34"/>
              <p:cNvSpPr>
                <a:spLocks/>
              </p:cNvSpPr>
              <p:nvPr/>
            </p:nvSpPr>
            <p:spPr bwMode="auto">
              <a:xfrm>
                <a:off x="3029" y="1346"/>
                <a:ext cx="65" cy="65"/>
              </a:xfrm>
              <a:custGeom>
                <a:avLst/>
                <a:gdLst>
                  <a:gd name="T0" fmla="*/ 1 w 130"/>
                  <a:gd name="T1" fmla="*/ 0 h 129"/>
                  <a:gd name="T2" fmla="*/ 1 w 130"/>
                  <a:gd name="T3" fmla="*/ 1 h 129"/>
                  <a:gd name="T4" fmla="*/ 1 w 130"/>
                  <a:gd name="T5" fmla="*/ 1 h 129"/>
                  <a:gd name="T6" fmla="*/ 1 w 130"/>
                  <a:gd name="T7" fmla="*/ 1 h 129"/>
                  <a:gd name="T8" fmla="*/ 1 w 130"/>
                  <a:gd name="T9" fmla="*/ 1 h 129"/>
                  <a:gd name="T10" fmla="*/ 1 w 130"/>
                  <a:gd name="T11" fmla="*/ 1 h 129"/>
                  <a:gd name="T12" fmla="*/ 1 w 130"/>
                  <a:gd name="T13" fmla="*/ 1 h 129"/>
                  <a:gd name="T14" fmla="*/ 1 w 130"/>
                  <a:gd name="T15" fmla="*/ 1 h 129"/>
                  <a:gd name="T16" fmla="*/ 1 w 130"/>
                  <a:gd name="T17" fmla="*/ 1 h 129"/>
                  <a:gd name="T18" fmla="*/ 1 w 130"/>
                  <a:gd name="T19" fmla="*/ 1 h 129"/>
                  <a:gd name="T20" fmla="*/ 0 w 130"/>
                  <a:gd name="T21" fmla="*/ 2 h 129"/>
                  <a:gd name="T22" fmla="*/ 0 w 130"/>
                  <a:gd name="T23" fmla="*/ 2 h 129"/>
                  <a:gd name="T24" fmla="*/ 1 w 130"/>
                  <a:gd name="T25" fmla="*/ 2 h 129"/>
                  <a:gd name="T26" fmla="*/ 1 w 130"/>
                  <a:gd name="T27" fmla="*/ 2 h 129"/>
                  <a:gd name="T28" fmla="*/ 1 w 130"/>
                  <a:gd name="T29" fmla="*/ 2 h 129"/>
                  <a:gd name="T30" fmla="*/ 1 w 130"/>
                  <a:gd name="T31" fmla="*/ 2 h 129"/>
                  <a:gd name="T32" fmla="*/ 1 w 130"/>
                  <a:gd name="T33" fmla="*/ 2 h 129"/>
                  <a:gd name="T34" fmla="*/ 1 w 130"/>
                  <a:gd name="T35" fmla="*/ 2 h 129"/>
                  <a:gd name="T36" fmla="*/ 1 w 130"/>
                  <a:gd name="T37" fmla="*/ 2 h 129"/>
                  <a:gd name="T38" fmla="*/ 1 w 130"/>
                  <a:gd name="T39" fmla="*/ 2 h 129"/>
                  <a:gd name="T40" fmla="*/ 1 w 130"/>
                  <a:gd name="T41" fmla="*/ 3 h 129"/>
                  <a:gd name="T42" fmla="*/ 1 w 130"/>
                  <a:gd name="T43" fmla="*/ 3 h 129"/>
                  <a:gd name="T44" fmla="*/ 1 w 130"/>
                  <a:gd name="T45" fmla="*/ 3 h 129"/>
                  <a:gd name="T46" fmla="*/ 1 w 130"/>
                  <a:gd name="T47" fmla="*/ 2 h 129"/>
                  <a:gd name="T48" fmla="*/ 1 w 130"/>
                  <a:gd name="T49" fmla="*/ 2 h 129"/>
                  <a:gd name="T50" fmla="*/ 1 w 130"/>
                  <a:gd name="T51" fmla="*/ 2 h 129"/>
                  <a:gd name="T52" fmla="*/ 1 w 130"/>
                  <a:gd name="T53" fmla="*/ 2 h 129"/>
                  <a:gd name="T54" fmla="*/ 1 w 130"/>
                  <a:gd name="T55" fmla="*/ 2 h 129"/>
                  <a:gd name="T56" fmla="*/ 1 w 130"/>
                  <a:gd name="T57" fmla="*/ 2 h 129"/>
                  <a:gd name="T58" fmla="*/ 1 w 130"/>
                  <a:gd name="T59" fmla="*/ 2 h 129"/>
                  <a:gd name="T60" fmla="*/ 1 w 130"/>
                  <a:gd name="T61" fmla="*/ 2 h 129"/>
                  <a:gd name="T62" fmla="*/ 2 w 130"/>
                  <a:gd name="T63" fmla="*/ 2 h 129"/>
                  <a:gd name="T64" fmla="*/ 2 w 130"/>
                  <a:gd name="T65" fmla="*/ 2 h 129"/>
                  <a:gd name="T66" fmla="*/ 2 w 130"/>
                  <a:gd name="T67" fmla="*/ 1 h 129"/>
                  <a:gd name="T68" fmla="*/ 1 w 130"/>
                  <a:gd name="T69" fmla="*/ 1 h 129"/>
                  <a:gd name="T70" fmla="*/ 1 w 130"/>
                  <a:gd name="T71" fmla="*/ 1 h 129"/>
                  <a:gd name="T72" fmla="*/ 1 w 130"/>
                  <a:gd name="T73" fmla="*/ 1 h 129"/>
                  <a:gd name="T74" fmla="*/ 1 w 130"/>
                  <a:gd name="T75" fmla="*/ 1 h 129"/>
                  <a:gd name="T76" fmla="*/ 1 w 130"/>
                  <a:gd name="T77" fmla="*/ 1 h 129"/>
                  <a:gd name="T78" fmla="*/ 1 w 130"/>
                  <a:gd name="T79" fmla="*/ 1 h 129"/>
                  <a:gd name="T80" fmla="*/ 1 w 130"/>
                  <a:gd name="T81" fmla="*/ 1 h 129"/>
                  <a:gd name="T82" fmla="*/ 1 w 130"/>
                  <a:gd name="T83" fmla="*/ 1 h 129"/>
                  <a:gd name="T84" fmla="*/ 1 w 130"/>
                  <a:gd name="T85" fmla="*/ 1 h 129"/>
                  <a:gd name="T86" fmla="*/ 1 w 130"/>
                  <a:gd name="T87" fmla="*/ 0 h 1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0"/>
                  <a:gd name="T133" fmla="*/ 0 h 129"/>
                  <a:gd name="T134" fmla="*/ 130 w 130"/>
                  <a:gd name="T135" fmla="*/ 129 h 12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0" h="129">
                    <a:moveTo>
                      <a:pt x="65" y="0"/>
                    </a:moveTo>
                    <a:lnTo>
                      <a:pt x="61" y="0"/>
                    </a:lnTo>
                    <a:lnTo>
                      <a:pt x="59" y="0"/>
                    </a:lnTo>
                    <a:lnTo>
                      <a:pt x="55" y="1"/>
                    </a:lnTo>
                    <a:lnTo>
                      <a:pt x="52" y="1"/>
                    </a:lnTo>
                    <a:lnTo>
                      <a:pt x="49" y="2"/>
                    </a:lnTo>
                    <a:lnTo>
                      <a:pt x="46" y="3"/>
                    </a:lnTo>
                    <a:lnTo>
                      <a:pt x="43" y="3"/>
                    </a:lnTo>
                    <a:lnTo>
                      <a:pt x="40" y="4"/>
                    </a:lnTo>
                    <a:lnTo>
                      <a:pt x="37" y="7"/>
                    </a:lnTo>
                    <a:lnTo>
                      <a:pt x="34" y="8"/>
                    </a:lnTo>
                    <a:lnTo>
                      <a:pt x="31" y="9"/>
                    </a:lnTo>
                    <a:lnTo>
                      <a:pt x="29" y="10"/>
                    </a:lnTo>
                    <a:lnTo>
                      <a:pt x="26" y="13"/>
                    </a:lnTo>
                    <a:lnTo>
                      <a:pt x="24" y="15"/>
                    </a:lnTo>
                    <a:lnTo>
                      <a:pt x="22" y="16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4" y="24"/>
                    </a:lnTo>
                    <a:lnTo>
                      <a:pt x="13" y="26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8" y="33"/>
                    </a:lnTo>
                    <a:lnTo>
                      <a:pt x="6" y="37"/>
                    </a:lnTo>
                    <a:lnTo>
                      <a:pt x="5" y="39"/>
                    </a:lnTo>
                    <a:lnTo>
                      <a:pt x="4" y="43"/>
                    </a:lnTo>
                    <a:lnTo>
                      <a:pt x="4" y="45"/>
                    </a:lnTo>
                    <a:lnTo>
                      <a:pt x="2" y="49"/>
                    </a:lnTo>
                    <a:lnTo>
                      <a:pt x="1" y="51"/>
                    </a:lnTo>
                    <a:lnTo>
                      <a:pt x="1" y="55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68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1" y="78"/>
                    </a:lnTo>
                    <a:lnTo>
                      <a:pt x="2" y="81"/>
                    </a:lnTo>
                    <a:lnTo>
                      <a:pt x="4" y="84"/>
                    </a:lnTo>
                    <a:lnTo>
                      <a:pt x="4" y="87"/>
                    </a:lnTo>
                    <a:lnTo>
                      <a:pt x="5" y="90"/>
                    </a:lnTo>
                    <a:lnTo>
                      <a:pt x="6" y="93"/>
                    </a:lnTo>
                    <a:lnTo>
                      <a:pt x="8" y="96"/>
                    </a:lnTo>
                    <a:lnTo>
                      <a:pt x="10" y="98"/>
                    </a:lnTo>
                    <a:lnTo>
                      <a:pt x="11" y="101"/>
                    </a:lnTo>
                    <a:lnTo>
                      <a:pt x="13" y="104"/>
                    </a:lnTo>
                    <a:lnTo>
                      <a:pt x="14" y="107"/>
                    </a:lnTo>
                    <a:lnTo>
                      <a:pt x="17" y="109"/>
                    </a:lnTo>
                    <a:lnTo>
                      <a:pt x="19" y="110"/>
                    </a:lnTo>
                    <a:lnTo>
                      <a:pt x="22" y="113"/>
                    </a:lnTo>
                    <a:lnTo>
                      <a:pt x="24" y="115"/>
                    </a:lnTo>
                    <a:lnTo>
                      <a:pt x="26" y="116"/>
                    </a:lnTo>
                    <a:lnTo>
                      <a:pt x="29" y="119"/>
                    </a:lnTo>
                    <a:lnTo>
                      <a:pt x="31" y="120"/>
                    </a:lnTo>
                    <a:lnTo>
                      <a:pt x="34" y="122"/>
                    </a:lnTo>
                    <a:lnTo>
                      <a:pt x="37" y="123"/>
                    </a:lnTo>
                    <a:lnTo>
                      <a:pt x="40" y="125"/>
                    </a:lnTo>
                    <a:lnTo>
                      <a:pt x="43" y="126"/>
                    </a:lnTo>
                    <a:lnTo>
                      <a:pt x="46" y="127"/>
                    </a:lnTo>
                    <a:lnTo>
                      <a:pt x="49" y="128"/>
                    </a:lnTo>
                    <a:lnTo>
                      <a:pt x="52" y="128"/>
                    </a:lnTo>
                    <a:lnTo>
                      <a:pt x="55" y="129"/>
                    </a:lnTo>
                    <a:lnTo>
                      <a:pt x="59" y="129"/>
                    </a:lnTo>
                    <a:lnTo>
                      <a:pt x="61" y="129"/>
                    </a:lnTo>
                    <a:lnTo>
                      <a:pt x="65" y="129"/>
                    </a:lnTo>
                    <a:lnTo>
                      <a:pt x="68" y="129"/>
                    </a:lnTo>
                    <a:lnTo>
                      <a:pt x="72" y="129"/>
                    </a:lnTo>
                    <a:lnTo>
                      <a:pt x="74" y="129"/>
                    </a:lnTo>
                    <a:lnTo>
                      <a:pt x="78" y="128"/>
                    </a:lnTo>
                    <a:lnTo>
                      <a:pt x="82" y="128"/>
                    </a:lnTo>
                    <a:lnTo>
                      <a:pt x="84" y="127"/>
                    </a:lnTo>
                    <a:lnTo>
                      <a:pt x="88" y="126"/>
                    </a:lnTo>
                    <a:lnTo>
                      <a:pt x="90" y="125"/>
                    </a:lnTo>
                    <a:lnTo>
                      <a:pt x="93" y="123"/>
                    </a:lnTo>
                    <a:lnTo>
                      <a:pt x="96" y="122"/>
                    </a:lnTo>
                    <a:lnTo>
                      <a:pt x="99" y="120"/>
                    </a:lnTo>
                    <a:lnTo>
                      <a:pt x="101" y="119"/>
                    </a:lnTo>
                    <a:lnTo>
                      <a:pt x="103" y="116"/>
                    </a:lnTo>
                    <a:lnTo>
                      <a:pt x="106" y="115"/>
                    </a:lnTo>
                    <a:lnTo>
                      <a:pt x="108" y="113"/>
                    </a:lnTo>
                    <a:lnTo>
                      <a:pt x="111" y="110"/>
                    </a:lnTo>
                    <a:lnTo>
                      <a:pt x="113" y="109"/>
                    </a:lnTo>
                    <a:lnTo>
                      <a:pt x="115" y="107"/>
                    </a:lnTo>
                    <a:lnTo>
                      <a:pt x="117" y="104"/>
                    </a:lnTo>
                    <a:lnTo>
                      <a:pt x="119" y="101"/>
                    </a:lnTo>
                    <a:lnTo>
                      <a:pt x="120" y="98"/>
                    </a:lnTo>
                    <a:lnTo>
                      <a:pt x="123" y="96"/>
                    </a:lnTo>
                    <a:lnTo>
                      <a:pt x="124" y="93"/>
                    </a:lnTo>
                    <a:lnTo>
                      <a:pt x="125" y="90"/>
                    </a:lnTo>
                    <a:lnTo>
                      <a:pt x="126" y="87"/>
                    </a:lnTo>
                    <a:lnTo>
                      <a:pt x="127" y="84"/>
                    </a:lnTo>
                    <a:lnTo>
                      <a:pt x="127" y="81"/>
                    </a:lnTo>
                    <a:lnTo>
                      <a:pt x="129" y="78"/>
                    </a:lnTo>
                    <a:lnTo>
                      <a:pt x="129" y="74"/>
                    </a:lnTo>
                    <a:lnTo>
                      <a:pt x="130" y="72"/>
                    </a:lnTo>
                    <a:lnTo>
                      <a:pt x="130" y="68"/>
                    </a:lnTo>
                    <a:lnTo>
                      <a:pt x="130" y="65"/>
                    </a:lnTo>
                    <a:lnTo>
                      <a:pt x="130" y="61"/>
                    </a:lnTo>
                    <a:lnTo>
                      <a:pt x="130" y="59"/>
                    </a:lnTo>
                    <a:lnTo>
                      <a:pt x="129" y="55"/>
                    </a:lnTo>
                    <a:lnTo>
                      <a:pt x="129" y="51"/>
                    </a:lnTo>
                    <a:lnTo>
                      <a:pt x="127" y="49"/>
                    </a:lnTo>
                    <a:lnTo>
                      <a:pt x="127" y="45"/>
                    </a:lnTo>
                    <a:lnTo>
                      <a:pt x="126" y="43"/>
                    </a:lnTo>
                    <a:lnTo>
                      <a:pt x="125" y="39"/>
                    </a:lnTo>
                    <a:lnTo>
                      <a:pt x="124" y="37"/>
                    </a:lnTo>
                    <a:lnTo>
                      <a:pt x="123" y="33"/>
                    </a:lnTo>
                    <a:lnTo>
                      <a:pt x="120" y="31"/>
                    </a:lnTo>
                    <a:lnTo>
                      <a:pt x="119" y="28"/>
                    </a:lnTo>
                    <a:lnTo>
                      <a:pt x="117" y="26"/>
                    </a:lnTo>
                    <a:lnTo>
                      <a:pt x="115" y="24"/>
                    </a:lnTo>
                    <a:lnTo>
                      <a:pt x="113" y="21"/>
                    </a:lnTo>
                    <a:lnTo>
                      <a:pt x="111" y="19"/>
                    </a:lnTo>
                    <a:lnTo>
                      <a:pt x="108" y="16"/>
                    </a:lnTo>
                    <a:lnTo>
                      <a:pt x="106" y="15"/>
                    </a:lnTo>
                    <a:lnTo>
                      <a:pt x="103" y="13"/>
                    </a:lnTo>
                    <a:lnTo>
                      <a:pt x="101" y="10"/>
                    </a:lnTo>
                    <a:lnTo>
                      <a:pt x="99" y="9"/>
                    </a:lnTo>
                    <a:lnTo>
                      <a:pt x="96" y="8"/>
                    </a:lnTo>
                    <a:lnTo>
                      <a:pt x="93" y="7"/>
                    </a:lnTo>
                    <a:lnTo>
                      <a:pt x="90" y="4"/>
                    </a:lnTo>
                    <a:lnTo>
                      <a:pt x="88" y="3"/>
                    </a:lnTo>
                    <a:lnTo>
                      <a:pt x="84" y="3"/>
                    </a:lnTo>
                    <a:lnTo>
                      <a:pt x="82" y="2"/>
                    </a:lnTo>
                    <a:lnTo>
                      <a:pt x="78" y="1"/>
                    </a:lnTo>
                    <a:lnTo>
                      <a:pt x="74" y="1"/>
                    </a:lnTo>
                    <a:lnTo>
                      <a:pt x="72" y="0"/>
                    </a:lnTo>
                    <a:lnTo>
                      <a:pt x="68" y="0"/>
                    </a:lnTo>
                    <a:lnTo>
                      <a:pt x="65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20" name="Freeform 35"/>
              <p:cNvSpPr>
                <a:spLocks/>
              </p:cNvSpPr>
              <p:nvPr/>
            </p:nvSpPr>
            <p:spPr bwMode="auto">
              <a:xfrm>
                <a:off x="2528" y="1290"/>
                <a:ext cx="169" cy="1"/>
              </a:xfrm>
              <a:custGeom>
                <a:avLst/>
                <a:gdLst>
                  <a:gd name="T0" fmla="*/ 6 w 336"/>
                  <a:gd name="T1" fmla="*/ 0 h 1"/>
                  <a:gd name="T2" fmla="*/ 0 w 336"/>
                  <a:gd name="T3" fmla="*/ 0 h 1"/>
                  <a:gd name="T4" fmla="*/ 6 w 3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1"/>
                  <a:gd name="T11" fmla="*/ 336 w 3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1">
                    <a:moveTo>
                      <a:pt x="336" y="0"/>
                    </a:moveTo>
                    <a:lnTo>
                      <a:pt x="0" y="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21" name="Line 36"/>
              <p:cNvSpPr>
                <a:spLocks noChangeShapeType="1"/>
              </p:cNvSpPr>
              <p:nvPr/>
            </p:nvSpPr>
            <p:spPr bwMode="auto">
              <a:xfrm flipH="1">
                <a:off x="2528" y="1290"/>
                <a:ext cx="169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22" name="Line 37"/>
              <p:cNvSpPr>
                <a:spLocks noChangeShapeType="1"/>
              </p:cNvSpPr>
              <p:nvPr/>
            </p:nvSpPr>
            <p:spPr bwMode="auto">
              <a:xfrm>
                <a:off x="2420" y="1458"/>
                <a:ext cx="277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23" name="Freeform 38"/>
              <p:cNvSpPr>
                <a:spLocks/>
              </p:cNvSpPr>
              <p:nvPr/>
            </p:nvSpPr>
            <p:spPr bwMode="auto">
              <a:xfrm>
                <a:off x="2356" y="1427"/>
                <a:ext cx="65" cy="65"/>
              </a:xfrm>
              <a:custGeom>
                <a:avLst/>
                <a:gdLst>
                  <a:gd name="T0" fmla="*/ 1 w 129"/>
                  <a:gd name="T1" fmla="*/ 0 h 130"/>
                  <a:gd name="T2" fmla="*/ 1 w 129"/>
                  <a:gd name="T3" fmla="*/ 1 h 130"/>
                  <a:gd name="T4" fmla="*/ 1 w 129"/>
                  <a:gd name="T5" fmla="*/ 1 h 130"/>
                  <a:gd name="T6" fmla="*/ 1 w 129"/>
                  <a:gd name="T7" fmla="*/ 1 h 130"/>
                  <a:gd name="T8" fmla="*/ 1 w 129"/>
                  <a:gd name="T9" fmla="*/ 1 h 130"/>
                  <a:gd name="T10" fmla="*/ 1 w 129"/>
                  <a:gd name="T11" fmla="*/ 1 h 130"/>
                  <a:gd name="T12" fmla="*/ 1 w 129"/>
                  <a:gd name="T13" fmla="*/ 1 h 130"/>
                  <a:gd name="T14" fmla="*/ 1 w 129"/>
                  <a:gd name="T15" fmla="*/ 1 h 130"/>
                  <a:gd name="T16" fmla="*/ 1 w 129"/>
                  <a:gd name="T17" fmla="*/ 1 h 130"/>
                  <a:gd name="T18" fmla="*/ 1 w 129"/>
                  <a:gd name="T19" fmla="*/ 1 h 130"/>
                  <a:gd name="T20" fmla="*/ 0 w 129"/>
                  <a:gd name="T21" fmla="*/ 1 h 130"/>
                  <a:gd name="T22" fmla="*/ 0 w 129"/>
                  <a:gd name="T23" fmla="*/ 1 h 130"/>
                  <a:gd name="T24" fmla="*/ 1 w 129"/>
                  <a:gd name="T25" fmla="*/ 1 h 130"/>
                  <a:gd name="T26" fmla="*/ 1 w 129"/>
                  <a:gd name="T27" fmla="*/ 1 h 130"/>
                  <a:gd name="T28" fmla="*/ 1 w 129"/>
                  <a:gd name="T29" fmla="*/ 1 h 130"/>
                  <a:gd name="T30" fmla="*/ 1 w 129"/>
                  <a:gd name="T31" fmla="*/ 1 h 130"/>
                  <a:gd name="T32" fmla="*/ 1 w 129"/>
                  <a:gd name="T33" fmla="*/ 1 h 130"/>
                  <a:gd name="T34" fmla="*/ 1 w 129"/>
                  <a:gd name="T35" fmla="*/ 1 h 130"/>
                  <a:gd name="T36" fmla="*/ 1 w 129"/>
                  <a:gd name="T37" fmla="*/ 1 h 130"/>
                  <a:gd name="T38" fmla="*/ 1 w 129"/>
                  <a:gd name="T39" fmla="*/ 1 h 130"/>
                  <a:gd name="T40" fmla="*/ 1 w 129"/>
                  <a:gd name="T41" fmla="*/ 2 h 130"/>
                  <a:gd name="T42" fmla="*/ 1 w 129"/>
                  <a:gd name="T43" fmla="*/ 2 h 130"/>
                  <a:gd name="T44" fmla="*/ 2 w 129"/>
                  <a:gd name="T45" fmla="*/ 2 h 130"/>
                  <a:gd name="T46" fmla="*/ 2 w 129"/>
                  <a:gd name="T47" fmla="*/ 2 h 130"/>
                  <a:gd name="T48" fmla="*/ 2 w 129"/>
                  <a:gd name="T49" fmla="*/ 1 h 130"/>
                  <a:gd name="T50" fmla="*/ 2 w 129"/>
                  <a:gd name="T51" fmla="*/ 1 h 130"/>
                  <a:gd name="T52" fmla="*/ 2 w 129"/>
                  <a:gd name="T53" fmla="*/ 1 h 130"/>
                  <a:gd name="T54" fmla="*/ 2 w 129"/>
                  <a:gd name="T55" fmla="*/ 1 h 130"/>
                  <a:gd name="T56" fmla="*/ 2 w 129"/>
                  <a:gd name="T57" fmla="*/ 1 h 130"/>
                  <a:gd name="T58" fmla="*/ 2 w 129"/>
                  <a:gd name="T59" fmla="*/ 1 h 130"/>
                  <a:gd name="T60" fmla="*/ 2 w 129"/>
                  <a:gd name="T61" fmla="*/ 1 h 130"/>
                  <a:gd name="T62" fmla="*/ 2 w 129"/>
                  <a:gd name="T63" fmla="*/ 1 h 130"/>
                  <a:gd name="T64" fmla="*/ 3 w 129"/>
                  <a:gd name="T65" fmla="*/ 1 h 130"/>
                  <a:gd name="T66" fmla="*/ 3 w 129"/>
                  <a:gd name="T67" fmla="*/ 1 h 130"/>
                  <a:gd name="T68" fmla="*/ 2 w 129"/>
                  <a:gd name="T69" fmla="*/ 1 h 130"/>
                  <a:gd name="T70" fmla="*/ 2 w 129"/>
                  <a:gd name="T71" fmla="*/ 1 h 130"/>
                  <a:gd name="T72" fmla="*/ 2 w 129"/>
                  <a:gd name="T73" fmla="*/ 1 h 130"/>
                  <a:gd name="T74" fmla="*/ 2 w 129"/>
                  <a:gd name="T75" fmla="*/ 1 h 130"/>
                  <a:gd name="T76" fmla="*/ 2 w 129"/>
                  <a:gd name="T77" fmla="*/ 1 h 130"/>
                  <a:gd name="T78" fmla="*/ 2 w 129"/>
                  <a:gd name="T79" fmla="*/ 1 h 130"/>
                  <a:gd name="T80" fmla="*/ 2 w 129"/>
                  <a:gd name="T81" fmla="*/ 1 h 130"/>
                  <a:gd name="T82" fmla="*/ 2 w 129"/>
                  <a:gd name="T83" fmla="*/ 1 h 130"/>
                  <a:gd name="T84" fmla="*/ 2 w 129"/>
                  <a:gd name="T85" fmla="*/ 1 h 130"/>
                  <a:gd name="T86" fmla="*/ 1 w 129"/>
                  <a:gd name="T87" fmla="*/ 0 h 1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9"/>
                  <a:gd name="T133" fmla="*/ 0 h 130"/>
                  <a:gd name="T134" fmla="*/ 129 w 129"/>
                  <a:gd name="T135" fmla="*/ 130 h 13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9" h="130">
                    <a:moveTo>
                      <a:pt x="64" y="0"/>
                    </a:moveTo>
                    <a:lnTo>
                      <a:pt x="61" y="0"/>
                    </a:lnTo>
                    <a:lnTo>
                      <a:pt x="58" y="0"/>
                    </a:lnTo>
                    <a:lnTo>
                      <a:pt x="55" y="1"/>
                    </a:lnTo>
                    <a:lnTo>
                      <a:pt x="51" y="1"/>
                    </a:lnTo>
                    <a:lnTo>
                      <a:pt x="49" y="2"/>
                    </a:lnTo>
                    <a:lnTo>
                      <a:pt x="45" y="4"/>
                    </a:lnTo>
                    <a:lnTo>
                      <a:pt x="43" y="4"/>
                    </a:lnTo>
                    <a:lnTo>
                      <a:pt x="39" y="5"/>
                    </a:lnTo>
                    <a:lnTo>
                      <a:pt x="37" y="7"/>
                    </a:lnTo>
                    <a:lnTo>
                      <a:pt x="33" y="8"/>
                    </a:lnTo>
                    <a:lnTo>
                      <a:pt x="31" y="10"/>
                    </a:lnTo>
                    <a:lnTo>
                      <a:pt x="28" y="11"/>
                    </a:lnTo>
                    <a:lnTo>
                      <a:pt x="26" y="13"/>
                    </a:lnTo>
                    <a:lnTo>
                      <a:pt x="24" y="16"/>
                    </a:lnTo>
                    <a:lnTo>
                      <a:pt x="21" y="17"/>
                    </a:lnTo>
                    <a:lnTo>
                      <a:pt x="19" y="19"/>
                    </a:lnTo>
                    <a:lnTo>
                      <a:pt x="16" y="22"/>
                    </a:lnTo>
                    <a:lnTo>
                      <a:pt x="14" y="24"/>
                    </a:lnTo>
                    <a:lnTo>
                      <a:pt x="13" y="26"/>
                    </a:lnTo>
                    <a:lnTo>
                      <a:pt x="10" y="29"/>
                    </a:lnTo>
                    <a:lnTo>
                      <a:pt x="9" y="31"/>
                    </a:lnTo>
                    <a:lnTo>
                      <a:pt x="8" y="34"/>
                    </a:lnTo>
                    <a:lnTo>
                      <a:pt x="6" y="37"/>
                    </a:lnTo>
                    <a:lnTo>
                      <a:pt x="4" y="40"/>
                    </a:lnTo>
                    <a:lnTo>
                      <a:pt x="3" y="43"/>
                    </a:lnTo>
                    <a:lnTo>
                      <a:pt x="3" y="46"/>
                    </a:lnTo>
                    <a:lnTo>
                      <a:pt x="2" y="49"/>
                    </a:lnTo>
                    <a:lnTo>
                      <a:pt x="1" y="52"/>
                    </a:lnTo>
                    <a:lnTo>
                      <a:pt x="1" y="55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68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1" y="78"/>
                    </a:lnTo>
                    <a:lnTo>
                      <a:pt x="2" y="82"/>
                    </a:lnTo>
                    <a:lnTo>
                      <a:pt x="3" y="84"/>
                    </a:lnTo>
                    <a:lnTo>
                      <a:pt x="3" y="88"/>
                    </a:lnTo>
                    <a:lnTo>
                      <a:pt x="4" y="90"/>
                    </a:lnTo>
                    <a:lnTo>
                      <a:pt x="6" y="94"/>
                    </a:lnTo>
                    <a:lnTo>
                      <a:pt x="8" y="96"/>
                    </a:lnTo>
                    <a:lnTo>
                      <a:pt x="9" y="99"/>
                    </a:lnTo>
                    <a:lnTo>
                      <a:pt x="10" y="101"/>
                    </a:lnTo>
                    <a:lnTo>
                      <a:pt x="13" y="105"/>
                    </a:lnTo>
                    <a:lnTo>
                      <a:pt x="14" y="107"/>
                    </a:lnTo>
                    <a:lnTo>
                      <a:pt x="16" y="109"/>
                    </a:lnTo>
                    <a:lnTo>
                      <a:pt x="19" y="111"/>
                    </a:lnTo>
                    <a:lnTo>
                      <a:pt x="21" y="113"/>
                    </a:lnTo>
                    <a:lnTo>
                      <a:pt x="24" y="115"/>
                    </a:lnTo>
                    <a:lnTo>
                      <a:pt x="26" y="117"/>
                    </a:lnTo>
                    <a:lnTo>
                      <a:pt x="28" y="119"/>
                    </a:lnTo>
                    <a:lnTo>
                      <a:pt x="31" y="120"/>
                    </a:lnTo>
                    <a:lnTo>
                      <a:pt x="33" y="123"/>
                    </a:lnTo>
                    <a:lnTo>
                      <a:pt x="37" y="124"/>
                    </a:lnTo>
                    <a:lnTo>
                      <a:pt x="39" y="125"/>
                    </a:lnTo>
                    <a:lnTo>
                      <a:pt x="43" y="126"/>
                    </a:lnTo>
                    <a:lnTo>
                      <a:pt x="45" y="127"/>
                    </a:lnTo>
                    <a:lnTo>
                      <a:pt x="49" y="129"/>
                    </a:lnTo>
                    <a:lnTo>
                      <a:pt x="51" y="129"/>
                    </a:lnTo>
                    <a:lnTo>
                      <a:pt x="55" y="130"/>
                    </a:lnTo>
                    <a:lnTo>
                      <a:pt x="58" y="130"/>
                    </a:lnTo>
                    <a:lnTo>
                      <a:pt x="61" y="130"/>
                    </a:lnTo>
                    <a:lnTo>
                      <a:pt x="64" y="130"/>
                    </a:lnTo>
                    <a:lnTo>
                      <a:pt x="68" y="130"/>
                    </a:lnTo>
                    <a:lnTo>
                      <a:pt x="72" y="130"/>
                    </a:lnTo>
                    <a:lnTo>
                      <a:pt x="74" y="130"/>
                    </a:lnTo>
                    <a:lnTo>
                      <a:pt x="78" y="129"/>
                    </a:lnTo>
                    <a:lnTo>
                      <a:pt x="81" y="129"/>
                    </a:lnTo>
                    <a:lnTo>
                      <a:pt x="84" y="127"/>
                    </a:lnTo>
                    <a:lnTo>
                      <a:pt x="87" y="126"/>
                    </a:lnTo>
                    <a:lnTo>
                      <a:pt x="90" y="125"/>
                    </a:lnTo>
                    <a:lnTo>
                      <a:pt x="92" y="124"/>
                    </a:lnTo>
                    <a:lnTo>
                      <a:pt x="96" y="123"/>
                    </a:lnTo>
                    <a:lnTo>
                      <a:pt x="98" y="120"/>
                    </a:lnTo>
                    <a:lnTo>
                      <a:pt x="101" y="119"/>
                    </a:lnTo>
                    <a:lnTo>
                      <a:pt x="103" y="117"/>
                    </a:lnTo>
                    <a:lnTo>
                      <a:pt x="105" y="115"/>
                    </a:lnTo>
                    <a:lnTo>
                      <a:pt x="108" y="113"/>
                    </a:lnTo>
                    <a:lnTo>
                      <a:pt x="110" y="111"/>
                    </a:lnTo>
                    <a:lnTo>
                      <a:pt x="113" y="109"/>
                    </a:lnTo>
                    <a:lnTo>
                      <a:pt x="115" y="107"/>
                    </a:lnTo>
                    <a:lnTo>
                      <a:pt x="116" y="105"/>
                    </a:lnTo>
                    <a:lnTo>
                      <a:pt x="119" y="101"/>
                    </a:lnTo>
                    <a:lnTo>
                      <a:pt x="120" y="99"/>
                    </a:lnTo>
                    <a:lnTo>
                      <a:pt x="122" y="96"/>
                    </a:lnTo>
                    <a:lnTo>
                      <a:pt x="123" y="94"/>
                    </a:lnTo>
                    <a:lnTo>
                      <a:pt x="125" y="90"/>
                    </a:lnTo>
                    <a:lnTo>
                      <a:pt x="126" y="88"/>
                    </a:lnTo>
                    <a:lnTo>
                      <a:pt x="127" y="84"/>
                    </a:lnTo>
                    <a:lnTo>
                      <a:pt x="127" y="82"/>
                    </a:lnTo>
                    <a:lnTo>
                      <a:pt x="128" y="78"/>
                    </a:lnTo>
                    <a:lnTo>
                      <a:pt x="128" y="74"/>
                    </a:lnTo>
                    <a:lnTo>
                      <a:pt x="129" y="72"/>
                    </a:lnTo>
                    <a:lnTo>
                      <a:pt x="129" y="68"/>
                    </a:lnTo>
                    <a:lnTo>
                      <a:pt x="129" y="65"/>
                    </a:lnTo>
                    <a:lnTo>
                      <a:pt x="129" y="61"/>
                    </a:lnTo>
                    <a:lnTo>
                      <a:pt x="129" y="59"/>
                    </a:lnTo>
                    <a:lnTo>
                      <a:pt x="128" y="55"/>
                    </a:lnTo>
                    <a:lnTo>
                      <a:pt x="128" y="52"/>
                    </a:lnTo>
                    <a:lnTo>
                      <a:pt x="127" y="49"/>
                    </a:lnTo>
                    <a:lnTo>
                      <a:pt x="127" y="46"/>
                    </a:lnTo>
                    <a:lnTo>
                      <a:pt x="126" y="43"/>
                    </a:lnTo>
                    <a:lnTo>
                      <a:pt x="125" y="40"/>
                    </a:lnTo>
                    <a:lnTo>
                      <a:pt x="123" y="37"/>
                    </a:lnTo>
                    <a:lnTo>
                      <a:pt x="122" y="34"/>
                    </a:lnTo>
                    <a:lnTo>
                      <a:pt x="120" y="31"/>
                    </a:lnTo>
                    <a:lnTo>
                      <a:pt x="119" y="29"/>
                    </a:lnTo>
                    <a:lnTo>
                      <a:pt x="116" y="26"/>
                    </a:lnTo>
                    <a:lnTo>
                      <a:pt x="115" y="24"/>
                    </a:lnTo>
                    <a:lnTo>
                      <a:pt x="113" y="22"/>
                    </a:lnTo>
                    <a:lnTo>
                      <a:pt x="110" y="19"/>
                    </a:lnTo>
                    <a:lnTo>
                      <a:pt x="108" y="17"/>
                    </a:lnTo>
                    <a:lnTo>
                      <a:pt x="105" y="16"/>
                    </a:lnTo>
                    <a:lnTo>
                      <a:pt x="103" y="13"/>
                    </a:lnTo>
                    <a:lnTo>
                      <a:pt x="101" y="11"/>
                    </a:lnTo>
                    <a:lnTo>
                      <a:pt x="98" y="10"/>
                    </a:lnTo>
                    <a:lnTo>
                      <a:pt x="96" y="8"/>
                    </a:lnTo>
                    <a:lnTo>
                      <a:pt x="92" y="7"/>
                    </a:lnTo>
                    <a:lnTo>
                      <a:pt x="90" y="5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81" y="2"/>
                    </a:lnTo>
                    <a:lnTo>
                      <a:pt x="78" y="1"/>
                    </a:lnTo>
                    <a:lnTo>
                      <a:pt x="74" y="1"/>
                    </a:lnTo>
                    <a:lnTo>
                      <a:pt x="72" y="0"/>
                    </a:lnTo>
                    <a:lnTo>
                      <a:pt x="68" y="0"/>
                    </a:lnTo>
                    <a:lnTo>
                      <a:pt x="64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24" name="Freeform 39"/>
              <p:cNvSpPr>
                <a:spLocks/>
              </p:cNvSpPr>
              <p:nvPr/>
            </p:nvSpPr>
            <p:spPr bwMode="auto">
              <a:xfrm>
                <a:off x="1855" y="1374"/>
                <a:ext cx="168" cy="1"/>
              </a:xfrm>
              <a:custGeom>
                <a:avLst/>
                <a:gdLst>
                  <a:gd name="T0" fmla="*/ 5 w 337"/>
                  <a:gd name="T1" fmla="*/ 0 h 1"/>
                  <a:gd name="T2" fmla="*/ 0 w 337"/>
                  <a:gd name="T3" fmla="*/ 0 h 1"/>
                  <a:gd name="T4" fmla="*/ 5 w 33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37"/>
                  <a:gd name="T10" fmla="*/ 0 h 1"/>
                  <a:gd name="T11" fmla="*/ 337 w 33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7" h="1">
                    <a:moveTo>
                      <a:pt x="337" y="0"/>
                    </a:moveTo>
                    <a:lnTo>
                      <a:pt x="0" y="0"/>
                    </a:lnTo>
                    <a:lnTo>
                      <a:pt x="33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25" name="Line 40"/>
              <p:cNvSpPr>
                <a:spLocks noChangeShapeType="1"/>
              </p:cNvSpPr>
              <p:nvPr/>
            </p:nvSpPr>
            <p:spPr bwMode="auto">
              <a:xfrm flipH="1">
                <a:off x="1855" y="1374"/>
                <a:ext cx="168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26" name="Line 41"/>
              <p:cNvSpPr>
                <a:spLocks noChangeShapeType="1"/>
              </p:cNvSpPr>
              <p:nvPr/>
            </p:nvSpPr>
            <p:spPr bwMode="auto">
              <a:xfrm>
                <a:off x="1855" y="701"/>
                <a:ext cx="156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27" name="Rectangle 42"/>
              <p:cNvSpPr>
                <a:spLocks noChangeArrowheads="1"/>
              </p:cNvSpPr>
              <p:nvPr/>
            </p:nvSpPr>
            <p:spPr bwMode="auto">
              <a:xfrm>
                <a:off x="655" y="587"/>
                <a:ext cx="409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(Data)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69728" name="Line 43"/>
              <p:cNvSpPr>
                <a:spLocks noChangeShapeType="1"/>
              </p:cNvSpPr>
              <p:nvPr/>
            </p:nvSpPr>
            <p:spPr bwMode="auto">
              <a:xfrm flipH="1">
                <a:off x="3550" y="1314"/>
                <a:ext cx="4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729" name="Rectangle 44"/>
              <p:cNvSpPr>
                <a:spLocks noChangeArrowheads="1"/>
              </p:cNvSpPr>
              <p:nvPr/>
            </p:nvSpPr>
            <p:spPr bwMode="auto">
              <a:xfrm>
                <a:off x="3533" y="1320"/>
                <a:ext cx="156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Q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69730" name="AutoShape 45"/>
              <p:cNvSpPr>
                <a:spLocks noChangeArrowheads="1"/>
              </p:cNvSpPr>
              <p:nvPr/>
            </p:nvSpPr>
            <p:spPr bwMode="auto">
              <a:xfrm>
                <a:off x="2010" y="471"/>
                <a:ext cx="336" cy="288"/>
              </a:xfrm>
              <a:prstGeom prst="flowChartDelay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9731" name="AutoShape 46"/>
              <p:cNvSpPr>
                <a:spLocks noChangeArrowheads="1"/>
              </p:cNvSpPr>
              <p:nvPr/>
            </p:nvSpPr>
            <p:spPr bwMode="auto">
              <a:xfrm>
                <a:off x="2010" y="1314"/>
                <a:ext cx="336" cy="288"/>
              </a:xfrm>
              <a:prstGeom prst="flowChartDelay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9732" name="AutoShape 47"/>
              <p:cNvSpPr>
                <a:spLocks noChangeArrowheads="1"/>
              </p:cNvSpPr>
              <p:nvPr/>
            </p:nvSpPr>
            <p:spPr bwMode="auto">
              <a:xfrm>
                <a:off x="2682" y="552"/>
                <a:ext cx="336" cy="288"/>
              </a:xfrm>
              <a:prstGeom prst="flowChartDelay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9733" name="AutoShape 48"/>
              <p:cNvSpPr>
                <a:spLocks noChangeArrowheads="1"/>
              </p:cNvSpPr>
              <p:nvPr/>
            </p:nvSpPr>
            <p:spPr bwMode="auto">
              <a:xfrm>
                <a:off x="2685" y="1239"/>
                <a:ext cx="336" cy="288"/>
              </a:xfrm>
              <a:prstGeom prst="flowChartDelay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9734" name="Line 49"/>
              <p:cNvSpPr>
                <a:spLocks noChangeShapeType="1"/>
              </p:cNvSpPr>
              <p:nvPr/>
            </p:nvSpPr>
            <p:spPr bwMode="auto">
              <a:xfrm>
                <a:off x="1170" y="1554"/>
                <a:ext cx="16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</p:grpSp>
        <p:sp>
          <p:nvSpPr>
            <p:cNvPr id="69636" name="Rectangle 50"/>
            <p:cNvSpPr>
              <a:spLocks noChangeArrowheads="1"/>
            </p:cNvSpPr>
            <p:nvPr/>
          </p:nvSpPr>
          <p:spPr bwMode="auto">
            <a:xfrm>
              <a:off x="7386638" y="1951038"/>
              <a:ext cx="668337" cy="108743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37" name="Rectangle 51"/>
            <p:cNvSpPr>
              <a:spLocks noChangeArrowheads="1"/>
            </p:cNvSpPr>
            <p:nvPr/>
          </p:nvSpPr>
          <p:spPr bwMode="auto">
            <a:xfrm>
              <a:off x="7451725" y="2139950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D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38" name="Rectangle 52"/>
            <p:cNvSpPr>
              <a:spLocks noChangeArrowheads="1"/>
            </p:cNvSpPr>
            <p:nvPr/>
          </p:nvSpPr>
          <p:spPr bwMode="auto">
            <a:xfrm>
              <a:off x="7848600" y="2133600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39" name="Line 53"/>
            <p:cNvSpPr>
              <a:spLocks noChangeShapeType="1"/>
            </p:cNvSpPr>
            <p:nvPr/>
          </p:nvSpPr>
          <p:spPr bwMode="auto">
            <a:xfrm flipH="1">
              <a:off x="7862888" y="2676525"/>
              <a:ext cx="96837" cy="15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40" name="Line 54"/>
            <p:cNvSpPr>
              <a:spLocks noChangeShapeType="1"/>
            </p:cNvSpPr>
            <p:nvPr/>
          </p:nvSpPr>
          <p:spPr bwMode="auto">
            <a:xfrm>
              <a:off x="6985000" y="2771775"/>
              <a:ext cx="401638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41" name="Line 55"/>
            <p:cNvSpPr>
              <a:spLocks noChangeShapeType="1"/>
            </p:cNvSpPr>
            <p:nvPr/>
          </p:nvSpPr>
          <p:spPr bwMode="auto">
            <a:xfrm>
              <a:off x="6985000" y="2217738"/>
              <a:ext cx="401638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42" name="Line 56"/>
            <p:cNvSpPr>
              <a:spLocks noChangeShapeType="1"/>
            </p:cNvSpPr>
            <p:nvPr/>
          </p:nvSpPr>
          <p:spPr bwMode="auto">
            <a:xfrm flipH="1">
              <a:off x="8054975" y="2217738"/>
              <a:ext cx="419100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43" name="Line 57"/>
            <p:cNvSpPr>
              <a:spLocks noChangeShapeType="1"/>
            </p:cNvSpPr>
            <p:nvPr/>
          </p:nvSpPr>
          <p:spPr bwMode="auto">
            <a:xfrm flipH="1">
              <a:off x="8054975" y="2771775"/>
              <a:ext cx="419100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44" name="Rectangle 58"/>
            <p:cNvSpPr>
              <a:spLocks noChangeArrowheads="1"/>
            </p:cNvSpPr>
            <p:nvPr/>
          </p:nvSpPr>
          <p:spPr bwMode="auto">
            <a:xfrm>
              <a:off x="7848600" y="2679700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45" name="Line 59"/>
            <p:cNvSpPr>
              <a:spLocks noChangeShapeType="1"/>
            </p:cNvSpPr>
            <p:nvPr/>
          </p:nvSpPr>
          <p:spPr bwMode="auto">
            <a:xfrm flipH="1">
              <a:off x="4648200" y="2133600"/>
              <a:ext cx="16224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46" name="Line 60"/>
            <p:cNvSpPr>
              <a:spLocks noChangeShapeType="1"/>
            </p:cNvSpPr>
            <p:nvPr/>
          </p:nvSpPr>
          <p:spPr bwMode="auto">
            <a:xfrm flipV="1">
              <a:off x="5526088" y="1866900"/>
              <a:ext cx="1587" cy="9540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47" name="Rectangle 61"/>
            <p:cNvSpPr>
              <a:spLocks noChangeArrowheads="1"/>
            </p:cNvSpPr>
            <p:nvPr/>
          </p:nvSpPr>
          <p:spPr bwMode="auto">
            <a:xfrm>
              <a:off x="7451725" y="2679700"/>
              <a:ext cx="30638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Clk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48" name="Rectangle 62"/>
            <p:cNvSpPr>
              <a:spLocks noChangeArrowheads="1"/>
            </p:cNvSpPr>
            <p:nvPr/>
          </p:nvSpPr>
          <p:spPr bwMode="auto">
            <a:xfrm>
              <a:off x="4703763" y="1860550"/>
              <a:ext cx="30638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Clk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49" name="Rectangle 63"/>
            <p:cNvSpPr>
              <a:spLocks noChangeArrowheads="1"/>
            </p:cNvSpPr>
            <p:nvPr/>
          </p:nvSpPr>
          <p:spPr bwMode="auto">
            <a:xfrm>
              <a:off x="5126038" y="1860550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D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50" name="Rectangle 64"/>
            <p:cNvSpPr>
              <a:spLocks noChangeArrowheads="1"/>
            </p:cNvSpPr>
            <p:nvPr/>
          </p:nvSpPr>
          <p:spPr bwMode="auto">
            <a:xfrm>
              <a:off x="4784725" y="2157413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51" name="Rectangle 65"/>
            <p:cNvSpPr>
              <a:spLocks noChangeArrowheads="1"/>
            </p:cNvSpPr>
            <p:nvPr/>
          </p:nvSpPr>
          <p:spPr bwMode="auto">
            <a:xfrm>
              <a:off x="4784725" y="2346325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52" name="Rectangle 66"/>
            <p:cNvSpPr>
              <a:spLocks noChangeArrowheads="1"/>
            </p:cNvSpPr>
            <p:nvPr/>
          </p:nvSpPr>
          <p:spPr bwMode="auto">
            <a:xfrm>
              <a:off x="4784725" y="255270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53" name="Rectangle 67"/>
            <p:cNvSpPr>
              <a:spLocks noChangeArrowheads="1"/>
            </p:cNvSpPr>
            <p:nvPr/>
          </p:nvSpPr>
          <p:spPr bwMode="auto">
            <a:xfrm>
              <a:off x="5145088" y="2157413"/>
              <a:ext cx="1381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54" name="Rectangle 68"/>
            <p:cNvSpPr>
              <a:spLocks noChangeArrowheads="1"/>
            </p:cNvSpPr>
            <p:nvPr/>
          </p:nvSpPr>
          <p:spPr bwMode="auto">
            <a:xfrm>
              <a:off x="5145088" y="2346325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55" name="Rectangle 69"/>
            <p:cNvSpPr>
              <a:spLocks noChangeArrowheads="1"/>
            </p:cNvSpPr>
            <p:nvPr/>
          </p:nvSpPr>
          <p:spPr bwMode="auto">
            <a:xfrm>
              <a:off x="5145088" y="25527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56" name="Rectangle 70"/>
            <p:cNvSpPr>
              <a:spLocks noChangeArrowheads="1"/>
            </p:cNvSpPr>
            <p:nvPr/>
          </p:nvSpPr>
          <p:spPr bwMode="auto">
            <a:xfrm>
              <a:off x="5727700" y="2346325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57" name="Rectangle 71"/>
            <p:cNvSpPr>
              <a:spLocks noChangeArrowheads="1"/>
            </p:cNvSpPr>
            <p:nvPr/>
          </p:nvSpPr>
          <p:spPr bwMode="auto">
            <a:xfrm>
              <a:off x="5727700" y="255270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58" name="Rectangle 72"/>
            <p:cNvSpPr>
              <a:spLocks noChangeArrowheads="1"/>
            </p:cNvSpPr>
            <p:nvPr/>
          </p:nvSpPr>
          <p:spPr bwMode="auto">
            <a:xfrm>
              <a:off x="5618163" y="1860550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59" name="Rectangle 73"/>
            <p:cNvSpPr>
              <a:spLocks noChangeArrowheads="1"/>
            </p:cNvSpPr>
            <p:nvPr/>
          </p:nvSpPr>
          <p:spPr bwMode="auto">
            <a:xfrm>
              <a:off x="5821363" y="1860550"/>
              <a:ext cx="984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t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60" name="Rectangle 74"/>
            <p:cNvSpPr>
              <a:spLocks noChangeArrowheads="1"/>
            </p:cNvSpPr>
            <p:nvPr/>
          </p:nvSpPr>
          <p:spPr bwMode="auto">
            <a:xfrm>
              <a:off x="6054725" y="186055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61" name="Rectangle 75"/>
            <p:cNvSpPr>
              <a:spLocks noChangeArrowheads="1"/>
            </p:cNvSpPr>
            <p:nvPr/>
          </p:nvSpPr>
          <p:spPr bwMode="auto">
            <a:xfrm>
              <a:off x="5915025" y="1860550"/>
              <a:ext cx="1524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+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62" name="Rectangle 76"/>
            <p:cNvSpPr>
              <a:spLocks noChangeArrowheads="1"/>
            </p:cNvSpPr>
            <p:nvPr/>
          </p:nvSpPr>
          <p:spPr bwMode="auto">
            <a:xfrm>
              <a:off x="5751513" y="1855788"/>
              <a:ext cx="10318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(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63" name="Rectangle 77"/>
            <p:cNvSpPr>
              <a:spLocks noChangeArrowheads="1"/>
            </p:cNvSpPr>
            <p:nvPr/>
          </p:nvSpPr>
          <p:spPr bwMode="auto">
            <a:xfrm>
              <a:off x="6153150" y="1855788"/>
              <a:ext cx="10318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)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64" name="Rectangle 78"/>
            <p:cNvSpPr>
              <a:spLocks noChangeArrowheads="1"/>
            </p:cNvSpPr>
            <p:nvPr/>
          </p:nvSpPr>
          <p:spPr bwMode="auto">
            <a:xfrm>
              <a:off x="5618163" y="2152650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65" name="Rectangle 79"/>
            <p:cNvSpPr>
              <a:spLocks noChangeArrowheads="1"/>
            </p:cNvSpPr>
            <p:nvPr/>
          </p:nvSpPr>
          <p:spPr bwMode="auto">
            <a:xfrm>
              <a:off x="5821363" y="2152650"/>
              <a:ext cx="984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t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66" name="Rectangle 80"/>
            <p:cNvSpPr>
              <a:spLocks noChangeArrowheads="1"/>
            </p:cNvSpPr>
            <p:nvPr/>
          </p:nvSpPr>
          <p:spPr bwMode="auto">
            <a:xfrm>
              <a:off x="5751513" y="2147888"/>
              <a:ext cx="10318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(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67" name="Rectangle 81"/>
            <p:cNvSpPr>
              <a:spLocks noChangeArrowheads="1"/>
            </p:cNvSpPr>
            <p:nvPr/>
          </p:nvSpPr>
          <p:spPr bwMode="auto">
            <a:xfrm>
              <a:off x="5883275" y="2147888"/>
              <a:ext cx="10318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)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69" name="Line 83"/>
            <p:cNvSpPr>
              <a:spLocks noChangeShapeType="1"/>
            </p:cNvSpPr>
            <p:nvPr/>
          </p:nvSpPr>
          <p:spPr bwMode="auto">
            <a:xfrm flipV="1">
              <a:off x="2381250" y="4513263"/>
              <a:ext cx="1588" cy="1622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70" name="Line 84"/>
            <p:cNvSpPr>
              <a:spLocks noChangeShapeType="1"/>
            </p:cNvSpPr>
            <p:nvPr/>
          </p:nvSpPr>
          <p:spPr bwMode="auto">
            <a:xfrm flipV="1">
              <a:off x="3717925" y="4513263"/>
              <a:ext cx="1588" cy="1622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71" name="Line 85"/>
            <p:cNvSpPr>
              <a:spLocks noChangeShapeType="1"/>
            </p:cNvSpPr>
            <p:nvPr/>
          </p:nvSpPr>
          <p:spPr bwMode="auto">
            <a:xfrm flipV="1">
              <a:off x="5072063" y="4513263"/>
              <a:ext cx="1587" cy="1622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72" name="Line 86"/>
            <p:cNvSpPr>
              <a:spLocks noChangeShapeType="1"/>
            </p:cNvSpPr>
            <p:nvPr/>
          </p:nvSpPr>
          <p:spPr bwMode="auto">
            <a:xfrm flipV="1">
              <a:off x="6427788" y="4513263"/>
              <a:ext cx="1587" cy="1622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73" name="Freeform 87"/>
            <p:cNvSpPr>
              <a:spLocks/>
            </p:cNvSpPr>
            <p:nvPr/>
          </p:nvSpPr>
          <p:spPr bwMode="auto">
            <a:xfrm>
              <a:off x="1828800" y="4646613"/>
              <a:ext cx="5686425" cy="268287"/>
            </a:xfrm>
            <a:custGeom>
              <a:avLst/>
              <a:gdLst>
                <a:gd name="T0" fmla="*/ 2147483647 w 7165"/>
                <a:gd name="T1" fmla="*/ 2147483647 h 336"/>
                <a:gd name="T2" fmla="*/ 2147483647 w 7165"/>
                <a:gd name="T3" fmla="*/ 2147483647 h 336"/>
                <a:gd name="T4" fmla="*/ 2147483647 w 7165"/>
                <a:gd name="T5" fmla="*/ 0 h 336"/>
                <a:gd name="T6" fmla="*/ 2147483647 w 7165"/>
                <a:gd name="T7" fmla="*/ 0 h 336"/>
                <a:gd name="T8" fmla="*/ 2147483647 w 7165"/>
                <a:gd name="T9" fmla="*/ 2147483647 h 336"/>
                <a:gd name="T10" fmla="*/ 2147483647 w 7165"/>
                <a:gd name="T11" fmla="*/ 2147483647 h 336"/>
                <a:gd name="T12" fmla="*/ 2147483647 w 7165"/>
                <a:gd name="T13" fmla="*/ 0 h 336"/>
                <a:gd name="T14" fmla="*/ 2147483647 w 7165"/>
                <a:gd name="T15" fmla="*/ 0 h 336"/>
                <a:gd name="T16" fmla="*/ 2147483647 w 7165"/>
                <a:gd name="T17" fmla="*/ 2147483647 h 336"/>
                <a:gd name="T18" fmla="*/ 2147483647 w 7165"/>
                <a:gd name="T19" fmla="*/ 2147483647 h 336"/>
                <a:gd name="T20" fmla="*/ 2147483647 w 7165"/>
                <a:gd name="T21" fmla="*/ 0 h 336"/>
                <a:gd name="T22" fmla="*/ 2147483647 w 7165"/>
                <a:gd name="T23" fmla="*/ 0 h 336"/>
                <a:gd name="T24" fmla="*/ 2147483647 w 7165"/>
                <a:gd name="T25" fmla="*/ 2147483647 h 336"/>
                <a:gd name="T26" fmla="*/ 2147483647 w 7165"/>
                <a:gd name="T27" fmla="*/ 2147483647 h 336"/>
                <a:gd name="T28" fmla="*/ 2147483647 w 7165"/>
                <a:gd name="T29" fmla="*/ 0 h 336"/>
                <a:gd name="T30" fmla="*/ 2147483647 w 7165"/>
                <a:gd name="T31" fmla="*/ 0 h 336"/>
                <a:gd name="T32" fmla="*/ 2147483647 w 7165"/>
                <a:gd name="T33" fmla="*/ 2147483647 h 336"/>
                <a:gd name="T34" fmla="*/ 0 w 7165"/>
                <a:gd name="T35" fmla="*/ 2147483647 h 3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65"/>
                <a:gd name="T55" fmla="*/ 0 h 336"/>
                <a:gd name="T56" fmla="*/ 7165 w 7165"/>
                <a:gd name="T57" fmla="*/ 336 h 3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65" h="336">
                  <a:moveTo>
                    <a:pt x="7165" y="336"/>
                  </a:moveTo>
                  <a:lnTo>
                    <a:pt x="6468" y="336"/>
                  </a:lnTo>
                  <a:lnTo>
                    <a:pt x="6468" y="0"/>
                  </a:lnTo>
                  <a:lnTo>
                    <a:pt x="5795" y="0"/>
                  </a:lnTo>
                  <a:lnTo>
                    <a:pt x="5795" y="336"/>
                  </a:lnTo>
                  <a:lnTo>
                    <a:pt x="4785" y="336"/>
                  </a:lnTo>
                  <a:lnTo>
                    <a:pt x="4785" y="0"/>
                  </a:lnTo>
                  <a:lnTo>
                    <a:pt x="4088" y="0"/>
                  </a:lnTo>
                  <a:lnTo>
                    <a:pt x="4088" y="336"/>
                  </a:lnTo>
                  <a:lnTo>
                    <a:pt x="3078" y="336"/>
                  </a:lnTo>
                  <a:lnTo>
                    <a:pt x="3078" y="0"/>
                  </a:lnTo>
                  <a:lnTo>
                    <a:pt x="2381" y="0"/>
                  </a:lnTo>
                  <a:lnTo>
                    <a:pt x="2381" y="336"/>
                  </a:lnTo>
                  <a:lnTo>
                    <a:pt x="1371" y="336"/>
                  </a:lnTo>
                  <a:lnTo>
                    <a:pt x="1371" y="0"/>
                  </a:lnTo>
                  <a:lnTo>
                    <a:pt x="698" y="0"/>
                  </a:lnTo>
                  <a:lnTo>
                    <a:pt x="698" y="336"/>
                  </a:lnTo>
                  <a:lnTo>
                    <a:pt x="0" y="3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74" name="Freeform 88"/>
            <p:cNvSpPr>
              <a:spLocks/>
            </p:cNvSpPr>
            <p:nvPr/>
          </p:nvSpPr>
          <p:spPr bwMode="auto">
            <a:xfrm>
              <a:off x="1828800" y="5181600"/>
              <a:ext cx="5686425" cy="266700"/>
            </a:xfrm>
            <a:custGeom>
              <a:avLst/>
              <a:gdLst>
                <a:gd name="T0" fmla="*/ 2147483647 w 7165"/>
                <a:gd name="T1" fmla="*/ 2147483647 h 337"/>
                <a:gd name="T2" fmla="*/ 2147483647 w 7165"/>
                <a:gd name="T3" fmla="*/ 2147483647 h 337"/>
                <a:gd name="T4" fmla="*/ 2147483647 w 7165"/>
                <a:gd name="T5" fmla="*/ 0 h 337"/>
                <a:gd name="T6" fmla="*/ 2147483647 w 7165"/>
                <a:gd name="T7" fmla="*/ 0 h 337"/>
                <a:gd name="T8" fmla="*/ 2147483647 w 7165"/>
                <a:gd name="T9" fmla="*/ 2147483647 h 337"/>
                <a:gd name="T10" fmla="*/ 2147483647 w 7165"/>
                <a:gd name="T11" fmla="*/ 2147483647 h 337"/>
                <a:gd name="T12" fmla="*/ 2147483647 w 7165"/>
                <a:gd name="T13" fmla="*/ 0 h 337"/>
                <a:gd name="T14" fmla="*/ 2147483647 w 7165"/>
                <a:gd name="T15" fmla="*/ 0 h 337"/>
                <a:gd name="T16" fmla="*/ 2147483647 w 7165"/>
                <a:gd name="T17" fmla="*/ 2147483647 h 337"/>
                <a:gd name="T18" fmla="*/ 2147483647 w 7165"/>
                <a:gd name="T19" fmla="*/ 2147483647 h 337"/>
                <a:gd name="T20" fmla="*/ 2147483647 w 7165"/>
                <a:gd name="T21" fmla="*/ 0 h 337"/>
                <a:gd name="T22" fmla="*/ 2147483647 w 7165"/>
                <a:gd name="T23" fmla="*/ 0 h 337"/>
                <a:gd name="T24" fmla="*/ 2147483647 w 7165"/>
                <a:gd name="T25" fmla="*/ 2147483647 h 337"/>
                <a:gd name="T26" fmla="*/ 2147483647 w 7165"/>
                <a:gd name="T27" fmla="*/ 2147483647 h 337"/>
                <a:gd name="T28" fmla="*/ 2147483647 w 7165"/>
                <a:gd name="T29" fmla="*/ 0 h 337"/>
                <a:gd name="T30" fmla="*/ 2147483647 w 7165"/>
                <a:gd name="T31" fmla="*/ 0 h 337"/>
                <a:gd name="T32" fmla="*/ 2147483647 w 7165"/>
                <a:gd name="T33" fmla="*/ 2147483647 h 337"/>
                <a:gd name="T34" fmla="*/ 0 w 7165"/>
                <a:gd name="T35" fmla="*/ 2147483647 h 3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65"/>
                <a:gd name="T55" fmla="*/ 0 h 337"/>
                <a:gd name="T56" fmla="*/ 7165 w 7165"/>
                <a:gd name="T57" fmla="*/ 337 h 33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65" h="337">
                  <a:moveTo>
                    <a:pt x="7165" y="337"/>
                  </a:moveTo>
                  <a:lnTo>
                    <a:pt x="6828" y="337"/>
                  </a:lnTo>
                  <a:lnTo>
                    <a:pt x="6828" y="0"/>
                  </a:lnTo>
                  <a:lnTo>
                    <a:pt x="6131" y="0"/>
                  </a:lnTo>
                  <a:lnTo>
                    <a:pt x="6131" y="337"/>
                  </a:lnTo>
                  <a:lnTo>
                    <a:pt x="5458" y="337"/>
                  </a:lnTo>
                  <a:lnTo>
                    <a:pt x="5458" y="0"/>
                  </a:lnTo>
                  <a:lnTo>
                    <a:pt x="5121" y="0"/>
                  </a:lnTo>
                  <a:lnTo>
                    <a:pt x="5121" y="337"/>
                  </a:lnTo>
                  <a:lnTo>
                    <a:pt x="4424" y="337"/>
                  </a:lnTo>
                  <a:lnTo>
                    <a:pt x="4424" y="0"/>
                  </a:lnTo>
                  <a:lnTo>
                    <a:pt x="3414" y="0"/>
                  </a:lnTo>
                  <a:lnTo>
                    <a:pt x="3414" y="337"/>
                  </a:lnTo>
                  <a:lnTo>
                    <a:pt x="1707" y="337"/>
                  </a:lnTo>
                  <a:lnTo>
                    <a:pt x="1707" y="0"/>
                  </a:lnTo>
                  <a:lnTo>
                    <a:pt x="337" y="0"/>
                  </a:lnTo>
                  <a:lnTo>
                    <a:pt x="337" y="337"/>
                  </a:lnTo>
                  <a:lnTo>
                    <a:pt x="0" y="337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75" name="Freeform 89"/>
            <p:cNvSpPr>
              <a:spLocks/>
            </p:cNvSpPr>
            <p:nvPr/>
          </p:nvSpPr>
          <p:spPr bwMode="auto">
            <a:xfrm>
              <a:off x="1828800" y="5716588"/>
              <a:ext cx="5686425" cy="285750"/>
            </a:xfrm>
            <a:custGeom>
              <a:avLst/>
              <a:gdLst>
                <a:gd name="T0" fmla="*/ 2147483647 w 7165"/>
                <a:gd name="T1" fmla="*/ 0 h 361"/>
                <a:gd name="T2" fmla="*/ 2147483647 w 7165"/>
                <a:gd name="T3" fmla="*/ 0 h 361"/>
                <a:gd name="T4" fmla="*/ 2147483647 w 7165"/>
                <a:gd name="T5" fmla="*/ 2147483647 h 361"/>
                <a:gd name="T6" fmla="*/ 2147483647 w 7165"/>
                <a:gd name="T7" fmla="*/ 2147483647 h 361"/>
                <a:gd name="T8" fmla="*/ 2147483647 w 7165"/>
                <a:gd name="T9" fmla="*/ 0 h 361"/>
                <a:gd name="T10" fmla="*/ 2147483647 w 7165"/>
                <a:gd name="T11" fmla="*/ 0 h 361"/>
                <a:gd name="T12" fmla="*/ 2147483647 w 7165"/>
                <a:gd name="T13" fmla="*/ 2147483647 h 361"/>
                <a:gd name="T14" fmla="*/ 2147483647 w 7165"/>
                <a:gd name="T15" fmla="*/ 2147483647 h 361"/>
                <a:gd name="T16" fmla="*/ 2147483647 w 7165"/>
                <a:gd name="T17" fmla="*/ 0 h 361"/>
                <a:gd name="T18" fmla="*/ 2147483647 w 7165"/>
                <a:gd name="T19" fmla="*/ 0 h 361"/>
                <a:gd name="T20" fmla="*/ 2147483647 w 7165"/>
                <a:gd name="T21" fmla="*/ 2147483647 h 361"/>
                <a:gd name="T22" fmla="*/ 0 w 7165"/>
                <a:gd name="T23" fmla="*/ 2147483647 h 3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165"/>
                <a:gd name="T37" fmla="*/ 0 h 361"/>
                <a:gd name="T38" fmla="*/ 7165 w 7165"/>
                <a:gd name="T39" fmla="*/ 361 h 3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165" h="361">
                  <a:moveTo>
                    <a:pt x="7165" y="0"/>
                  </a:moveTo>
                  <a:lnTo>
                    <a:pt x="6131" y="0"/>
                  </a:lnTo>
                  <a:lnTo>
                    <a:pt x="6131" y="361"/>
                  </a:lnTo>
                  <a:lnTo>
                    <a:pt x="4424" y="361"/>
                  </a:lnTo>
                  <a:lnTo>
                    <a:pt x="4424" y="0"/>
                  </a:lnTo>
                  <a:lnTo>
                    <a:pt x="4088" y="0"/>
                  </a:lnTo>
                  <a:lnTo>
                    <a:pt x="4088" y="361"/>
                  </a:lnTo>
                  <a:lnTo>
                    <a:pt x="2381" y="361"/>
                  </a:lnTo>
                  <a:lnTo>
                    <a:pt x="2381" y="0"/>
                  </a:lnTo>
                  <a:lnTo>
                    <a:pt x="698" y="0"/>
                  </a:lnTo>
                  <a:lnTo>
                    <a:pt x="698" y="361"/>
                  </a:lnTo>
                  <a:lnTo>
                    <a:pt x="0" y="361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76" name="Rectangle 90"/>
            <p:cNvSpPr>
              <a:spLocks noChangeArrowheads="1"/>
            </p:cNvSpPr>
            <p:nvPr/>
          </p:nvSpPr>
          <p:spPr bwMode="auto">
            <a:xfrm>
              <a:off x="2314575" y="4241800"/>
              <a:ext cx="984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t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77" name="Rectangle 91"/>
            <p:cNvSpPr>
              <a:spLocks noChangeArrowheads="1"/>
            </p:cNvSpPr>
            <p:nvPr/>
          </p:nvSpPr>
          <p:spPr bwMode="auto">
            <a:xfrm>
              <a:off x="2371725" y="4327525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78" name="Rectangle 92"/>
            <p:cNvSpPr>
              <a:spLocks noChangeArrowheads="1"/>
            </p:cNvSpPr>
            <p:nvPr/>
          </p:nvSpPr>
          <p:spPr bwMode="auto">
            <a:xfrm>
              <a:off x="3673475" y="4241800"/>
              <a:ext cx="984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t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79" name="Rectangle 93"/>
            <p:cNvSpPr>
              <a:spLocks noChangeArrowheads="1"/>
            </p:cNvSpPr>
            <p:nvPr/>
          </p:nvSpPr>
          <p:spPr bwMode="auto">
            <a:xfrm>
              <a:off x="3730625" y="4327525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80" name="Rectangle 94"/>
            <p:cNvSpPr>
              <a:spLocks noChangeArrowheads="1"/>
            </p:cNvSpPr>
            <p:nvPr/>
          </p:nvSpPr>
          <p:spPr bwMode="auto">
            <a:xfrm>
              <a:off x="5026025" y="4241800"/>
              <a:ext cx="984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t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81" name="Rectangle 95"/>
            <p:cNvSpPr>
              <a:spLocks noChangeArrowheads="1"/>
            </p:cNvSpPr>
            <p:nvPr/>
          </p:nvSpPr>
          <p:spPr bwMode="auto">
            <a:xfrm>
              <a:off x="5083175" y="4327525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82" name="Rectangle 96"/>
            <p:cNvSpPr>
              <a:spLocks noChangeArrowheads="1"/>
            </p:cNvSpPr>
            <p:nvPr/>
          </p:nvSpPr>
          <p:spPr bwMode="auto">
            <a:xfrm>
              <a:off x="6383338" y="4241800"/>
              <a:ext cx="984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t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83" name="Freeform 97"/>
            <p:cNvSpPr>
              <a:spLocks/>
            </p:cNvSpPr>
            <p:nvPr/>
          </p:nvSpPr>
          <p:spPr bwMode="auto">
            <a:xfrm>
              <a:off x="6827838" y="6230938"/>
              <a:ext cx="114300" cy="57150"/>
            </a:xfrm>
            <a:custGeom>
              <a:avLst/>
              <a:gdLst>
                <a:gd name="T0" fmla="*/ 0 w 145"/>
                <a:gd name="T1" fmla="*/ 2147483647 h 72"/>
                <a:gd name="T2" fmla="*/ 2147483647 w 145"/>
                <a:gd name="T3" fmla="*/ 2147483647 h 72"/>
                <a:gd name="T4" fmla="*/ 0 w 145"/>
                <a:gd name="T5" fmla="*/ 0 h 72"/>
                <a:gd name="T6" fmla="*/ 0 w 145"/>
                <a:gd name="T7" fmla="*/ 2147483647 h 72"/>
                <a:gd name="T8" fmla="*/ 0 w 145"/>
                <a:gd name="T9" fmla="*/ 2147483647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"/>
                <a:gd name="T16" fmla="*/ 0 h 72"/>
                <a:gd name="T17" fmla="*/ 145 w 145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" h="72">
                  <a:moveTo>
                    <a:pt x="0" y="72"/>
                  </a:moveTo>
                  <a:lnTo>
                    <a:pt x="145" y="48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84" name="Line 98"/>
            <p:cNvSpPr>
              <a:spLocks noChangeShapeType="1"/>
            </p:cNvSpPr>
            <p:nvPr/>
          </p:nvSpPr>
          <p:spPr bwMode="auto">
            <a:xfrm flipH="1">
              <a:off x="6427788" y="6269038"/>
              <a:ext cx="400050" cy="158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85" name="Rectangle 99"/>
            <p:cNvSpPr>
              <a:spLocks noChangeArrowheads="1"/>
            </p:cNvSpPr>
            <p:nvPr/>
          </p:nvSpPr>
          <p:spPr bwMode="auto">
            <a:xfrm>
              <a:off x="6440488" y="4327525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4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86" name="Rectangle 100"/>
            <p:cNvSpPr>
              <a:spLocks noChangeArrowheads="1"/>
            </p:cNvSpPr>
            <p:nvPr/>
          </p:nvSpPr>
          <p:spPr bwMode="auto">
            <a:xfrm>
              <a:off x="1397000" y="4678363"/>
              <a:ext cx="30638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Clk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87" name="Rectangle 101"/>
            <p:cNvSpPr>
              <a:spLocks noChangeArrowheads="1"/>
            </p:cNvSpPr>
            <p:nvPr/>
          </p:nvSpPr>
          <p:spPr bwMode="auto">
            <a:xfrm>
              <a:off x="1520825" y="5219700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D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69688" name="Rectangle 102"/>
            <p:cNvSpPr>
              <a:spLocks noChangeArrowheads="1"/>
            </p:cNvSpPr>
            <p:nvPr/>
          </p:nvSpPr>
          <p:spPr bwMode="auto">
            <a:xfrm>
              <a:off x="1520825" y="5751513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</p:grpSp>
      <p:sp>
        <p:nvSpPr>
          <p:cNvPr id="69689" name="Rectangle 103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96012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Μανδαλωτής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Latch)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CD-AA3F-4C2D-AE8B-0184693BC684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96012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Master-Slave D	Flip-Flop</a:t>
            </a:r>
          </a:p>
        </p:txBody>
      </p:sp>
      <p:sp>
        <p:nvSpPr>
          <p:cNvPr id="70684" name="Text Box 63"/>
          <p:cNvSpPr txBox="1">
            <a:spLocks noChangeArrowheads="1"/>
          </p:cNvSpPr>
          <p:nvPr/>
        </p:nvSpPr>
        <p:spPr bwMode="auto">
          <a:xfrm>
            <a:off x="990600" y="3781425"/>
            <a:ext cx="84513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Master-Slave D Flip-Flop    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Γραφικό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Σύμβολο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85" name="Text Box 64"/>
          <p:cNvSpPr txBox="1">
            <a:spLocks noChangeArrowheads="1"/>
          </p:cNvSpPr>
          <p:nvPr/>
        </p:nvSpPr>
        <p:spPr bwMode="auto">
          <a:xfrm>
            <a:off x="2667000" y="6248400"/>
            <a:ext cx="5456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Χρονοδιάγραμμα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Master-Slave D FF</a:t>
            </a:r>
          </a:p>
        </p:txBody>
      </p:sp>
      <p:sp>
        <p:nvSpPr>
          <p:cNvPr id="70686" name="Text Box 65"/>
          <p:cNvSpPr txBox="1">
            <a:spLocks noChangeArrowheads="1"/>
          </p:cNvSpPr>
          <p:nvPr/>
        </p:nvSpPr>
        <p:spPr bwMode="auto">
          <a:xfrm>
            <a:off x="457200" y="1447800"/>
            <a:ext cx="86460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«κλειδώνει» μόνο μια τιμή σε ένα κύκλο ρολογιού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Clock:</a:t>
            </a:r>
          </a:p>
        </p:txBody>
      </p:sp>
      <p:grpSp>
        <p:nvGrpSpPr>
          <p:cNvPr id="2" name="Group 1" descr="D Flip Flop"/>
          <p:cNvGrpSpPr/>
          <p:nvPr/>
        </p:nvGrpSpPr>
        <p:grpSpPr>
          <a:xfrm>
            <a:off x="609600" y="2209800"/>
            <a:ext cx="7645400" cy="4058858"/>
            <a:chOff x="609600" y="2209800"/>
            <a:chExt cx="7645400" cy="4058858"/>
          </a:xfrm>
        </p:grpSpPr>
        <p:grpSp>
          <p:nvGrpSpPr>
            <p:cNvPr id="70660" name="Group 3"/>
            <p:cNvGrpSpPr>
              <a:grpSpLocks/>
            </p:cNvGrpSpPr>
            <p:nvPr/>
          </p:nvGrpSpPr>
          <p:grpSpPr bwMode="auto">
            <a:xfrm>
              <a:off x="609600" y="2209800"/>
              <a:ext cx="4360863" cy="1447800"/>
              <a:chOff x="144" y="1392"/>
              <a:chExt cx="3182" cy="1008"/>
            </a:xfrm>
          </p:grpSpPr>
          <p:sp>
            <p:nvSpPr>
              <p:cNvPr id="70687" name="Rectangle 4"/>
              <p:cNvSpPr>
                <a:spLocks noChangeArrowheads="1"/>
              </p:cNvSpPr>
              <p:nvPr/>
            </p:nvSpPr>
            <p:spPr bwMode="auto">
              <a:xfrm>
                <a:off x="921" y="1603"/>
                <a:ext cx="374" cy="486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688" name="Rectangle 5"/>
              <p:cNvSpPr>
                <a:spLocks noChangeArrowheads="1"/>
              </p:cNvSpPr>
              <p:nvPr/>
            </p:nvSpPr>
            <p:spPr bwMode="auto">
              <a:xfrm>
                <a:off x="958" y="1685"/>
                <a:ext cx="141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D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689" name="Rectangle 6"/>
              <p:cNvSpPr>
                <a:spLocks noChangeArrowheads="1"/>
              </p:cNvSpPr>
              <p:nvPr/>
            </p:nvSpPr>
            <p:spPr bwMode="auto">
              <a:xfrm>
                <a:off x="1181" y="1680"/>
                <a:ext cx="136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Q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690" name="Line 7"/>
              <p:cNvSpPr>
                <a:spLocks noChangeShapeType="1"/>
              </p:cNvSpPr>
              <p:nvPr/>
            </p:nvSpPr>
            <p:spPr bwMode="auto">
              <a:xfrm flipH="1">
                <a:off x="1189" y="1924"/>
                <a:ext cx="53" cy="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691" name="Freeform 8"/>
              <p:cNvSpPr>
                <a:spLocks/>
              </p:cNvSpPr>
              <p:nvPr/>
            </p:nvSpPr>
            <p:spPr bwMode="auto">
              <a:xfrm>
                <a:off x="1680" y="1967"/>
                <a:ext cx="598" cy="372"/>
              </a:xfrm>
              <a:custGeom>
                <a:avLst/>
                <a:gdLst>
                  <a:gd name="T0" fmla="*/ 11 w 1344"/>
                  <a:gd name="T1" fmla="*/ 0 h 1031"/>
                  <a:gd name="T2" fmla="*/ 8 w 1344"/>
                  <a:gd name="T3" fmla="*/ 0 h 1031"/>
                  <a:gd name="T4" fmla="*/ 8 w 1344"/>
                  <a:gd name="T5" fmla="*/ 2 h 1031"/>
                  <a:gd name="T6" fmla="*/ 0 w 1344"/>
                  <a:gd name="T7" fmla="*/ 2 h 10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4"/>
                  <a:gd name="T13" fmla="*/ 0 h 1031"/>
                  <a:gd name="T14" fmla="*/ 1344 w 1344"/>
                  <a:gd name="T15" fmla="*/ 1031 h 10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4" h="1031">
                    <a:moveTo>
                      <a:pt x="1344" y="0"/>
                    </a:moveTo>
                    <a:lnTo>
                      <a:pt x="1008" y="0"/>
                    </a:lnTo>
                    <a:lnTo>
                      <a:pt x="1008" y="1031"/>
                    </a:lnTo>
                    <a:lnTo>
                      <a:pt x="0" y="1031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692" name="Freeform 9"/>
              <p:cNvSpPr>
                <a:spLocks/>
              </p:cNvSpPr>
              <p:nvPr/>
            </p:nvSpPr>
            <p:spPr bwMode="auto">
              <a:xfrm>
                <a:off x="462" y="1967"/>
                <a:ext cx="759" cy="372"/>
              </a:xfrm>
              <a:custGeom>
                <a:avLst/>
                <a:gdLst>
                  <a:gd name="T0" fmla="*/ 0 w 1704"/>
                  <a:gd name="T1" fmla="*/ 0 h 1031"/>
                  <a:gd name="T2" fmla="*/ 5 w 1704"/>
                  <a:gd name="T3" fmla="*/ 0 h 1031"/>
                  <a:gd name="T4" fmla="*/ 5 w 1704"/>
                  <a:gd name="T5" fmla="*/ 2 h 1031"/>
                  <a:gd name="T6" fmla="*/ 13 w 1704"/>
                  <a:gd name="T7" fmla="*/ 2 h 10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04"/>
                  <a:gd name="T13" fmla="*/ 0 h 1031"/>
                  <a:gd name="T14" fmla="*/ 1704 w 1704"/>
                  <a:gd name="T15" fmla="*/ 1031 h 10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04" h="1031">
                    <a:moveTo>
                      <a:pt x="0" y="0"/>
                    </a:moveTo>
                    <a:lnTo>
                      <a:pt x="696" y="0"/>
                    </a:lnTo>
                    <a:lnTo>
                      <a:pt x="696" y="1031"/>
                    </a:lnTo>
                    <a:lnTo>
                      <a:pt x="1704" y="1031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693" name="Line 10"/>
              <p:cNvSpPr>
                <a:spLocks noChangeShapeType="1"/>
              </p:cNvSpPr>
              <p:nvPr/>
            </p:nvSpPr>
            <p:spPr bwMode="auto">
              <a:xfrm flipH="1">
                <a:off x="772" y="1968"/>
                <a:ext cx="149" cy="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694" name="Line 11"/>
              <p:cNvSpPr>
                <a:spLocks noChangeShapeType="1"/>
              </p:cNvSpPr>
              <p:nvPr/>
            </p:nvSpPr>
            <p:spPr bwMode="auto">
              <a:xfrm>
                <a:off x="462" y="1724"/>
                <a:ext cx="45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695" name="Line 12"/>
              <p:cNvSpPr>
                <a:spLocks noChangeShapeType="1"/>
              </p:cNvSpPr>
              <p:nvPr/>
            </p:nvSpPr>
            <p:spPr bwMode="auto">
              <a:xfrm flipH="1">
                <a:off x="1295" y="1724"/>
                <a:ext cx="983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696" name="Line 13"/>
              <p:cNvSpPr>
                <a:spLocks noChangeShapeType="1"/>
              </p:cNvSpPr>
              <p:nvPr/>
            </p:nvSpPr>
            <p:spPr bwMode="auto">
              <a:xfrm flipH="1">
                <a:off x="2662" y="1724"/>
                <a:ext cx="449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697" name="Line 14"/>
              <p:cNvSpPr>
                <a:spLocks noChangeShapeType="1"/>
              </p:cNvSpPr>
              <p:nvPr/>
            </p:nvSpPr>
            <p:spPr bwMode="auto">
              <a:xfrm flipH="1">
                <a:off x="2662" y="1968"/>
                <a:ext cx="44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698" name="Rectangle 15"/>
              <p:cNvSpPr>
                <a:spLocks noChangeArrowheads="1"/>
              </p:cNvSpPr>
              <p:nvPr/>
            </p:nvSpPr>
            <p:spPr bwMode="auto">
              <a:xfrm>
                <a:off x="1181" y="1930"/>
                <a:ext cx="136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Q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699" name="Rectangle 16"/>
              <p:cNvSpPr>
                <a:spLocks noChangeArrowheads="1"/>
              </p:cNvSpPr>
              <p:nvPr/>
            </p:nvSpPr>
            <p:spPr bwMode="auto">
              <a:xfrm>
                <a:off x="959" y="1392"/>
                <a:ext cx="417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 b="1">
                    <a:solidFill>
                      <a:srgbClr val="990033"/>
                    </a:solidFill>
                    <a:latin typeface="Times-Roman"/>
                    <a:cs typeface="Arial" pitchFamily="34" charset="0"/>
                  </a:rPr>
                  <a:t>Master</a:t>
                </a:r>
                <a:endParaRPr lang="en-US" sz="2400" b="1">
                  <a:solidFill>
                    <a:srgbClr val="990033"/>
                  </a:solidFill>
                  <a:cs typeface="Arial" pitchFamily="34" charset="0"/>
                </a:endParaRPr>
              </a:p>
            </p:txBody>
          </p:sp>
          <p:sp>
            <p:nvSpPr>
              <p:cNvPr id="70700" name="Rectangle 17"/>
              <p:cNvSpPr>
                <a:spLocks noChangeArrowheads="1"/>
              </p:cNvSpPr>
              <p:nvPr/>
            </p:nvSpPr>
            <p:spPr bwMode="auto">
              <a:xfrm>
                <a:off x="2351" y="1392"/>
                <a:ext cx="374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 b="1">
                    <a:solidFill>
                      <a:srgbClr val="990033"/>
                    </a:solidFill>
                    <a:latin typeface="Times-Roman"/>
                    <a:cs typeface="Arial" pitchFamily="34" charset="0"/>
                  </a:rPr>
                  <a:t>Slave</a:t>
                </a:r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01" name="Rectangle 18"/>
              <p:cNvSpPr>
                <a:spLocks noChangeArrowheads="1"/>
              </p:cNvSpPr>
              <p:nvPr/>
            </p:nvSpPr>
            <p:spPr bwMode="auto">
              <a:xfrm>
                <a:off x="266" y="1679"/>
                <a:ext cx="129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D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02" name="Rectangle 19"/>
              <p:cNvSpPr>
                <a:spLocks noChangeArrowheads="1"/>
              </p:cNvSpPr>
              <p:nvPr/>
            </p:nvSpPr>
            <p:spPr bwMode="auto">
              <a:xfrm>
                <a:off x="144" y="1920"/>
                <a:ext cx="360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 dirty="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Clock </a:t>
                </a:r>
                <a:endParaRPr lang="en-US" sz="2400" dirty="0">
                  <a:cs typeface="Arial" pitchFamily="34" charset="0"/>
                </a:endParaRPr>
              </a:p>
            </p:txBody>
          </p:sp>
          <p:sp>
            <p:nvSpPr>
              <p:cNvPr id="70703" name="Rectangle 20"/>
              <p:cNvSpPr>
                <a:spLocks noChangeArrowheads="1"/>
              </p:cNvSpPr>
              <p:nvPr/>
            </p:nvSpPr>
            <p:spPr bwMode="auto">
              <a:xfrm>
                <a:off x="3190" y="1685"/>
                <a:ext cx="136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Q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04" name="Line 21"/>
              <p:cNvSpPr>
                <a:spLocks noChangeShapeType="1"/>
              </p:cNvSpPr>
              <p:nvPr/>
            </p:nvSpPr>
            <p:spPr bwMode="auto">
              <a:xfrm flipH="1">
                <a:off x="3197" y="1932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705" name="Line 22"/>
              <p:cNvSpPr>
                <a:spLocks noChangeShapeType="1"/>
              </p:cNvSpPr>
              <p:nvPr/>
            </p:nvSpPr>
            <p:spPr bwMode="auto">
              <a:xfrm flipH="1">
                <a:off x="1563" y="2339"/>
                <a:ext cx="117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706" name="Line 23"/>
              <p:cNvSpPr>
                <a:spLocks noChangeShapeType="1"/>
              </p:cNvSpPr>
              <p:nvPr/>
            </p:nvSpPr>
            <p:spPr bwMode="auto">
              <a:xfrm>
                <a:off x="1221" y="2339"/>
                <a:ext cx="149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707" name="Freeform 24"/>
              <p:cNvSpPr>
                <a:spLocks/>
              </p:cNvSpPr>
              <p:nvPr/>
            </p:nvSpPr>
            <p:spPr bwMode="auto">
              <a:xfrm>
                <a:off x="1370" y="2279"/>
                <a:ext cx="160" cy="121"/>
              </a:xfrm>
              <a:custGeom>
                <a:avLst/>
                <a:gdLst>
                  <a:gd name="T0" fmla="*/ 3 w 360"/>
                  <a:gd name="T1" fmla="*/ 0 h 336"/>
                  <a:gd name="T2" fmla="*/ 0 w 360"/>
                  <a:gd name="T3" fmla="*/ 1 h 336"/>
                  <a:gd name="T4" fmla="*/ 0 w 360"/>
                  <a:gd name="T5" fmla="*/ 0 h 336"/>
                  <a:gd name="T6" fmla="*/ 3 w 360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0"/>
                  <a:gd name="T13" fmla="*/ 0 h 336"/>
                  <a:gd name="T14" fmla="*/ 360 w 360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0" h="336">
                    <a:moveTo>
                      <a:pt x="360" y="168"/>
                    </a:moveTo>
                    <a:lnTo>
                      <a:pt x="0" y="336"/>
                    </a:lnTo>
                    <a:lnTo>
                      <a:pt x="0" y="0"/>
                    </a:lnTo>
                    <a:lnTo>
                      <a:pt x="360" y="168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708" name="Freeform 25"/>
              <p:cNvSpPr>
                <a:spLocks/>
              </p:cNvSpPr>
              <p:nvPr/>
            </p:nvSpPr>
            <p:spPr bwMode="auto">
              <a:xfrm>
                <a:off x="1533" y="2320"/>
                <a:ext cx="48" cy="40"/>
              </a:xfrm>
              <a:custGeom>
                <a:avLst/>
                <a:gdLst>
                  <a:gd name="T0" fmla="*/ 0 w 109"/>
                  <a:gd name="T1" fmla="*/ 0 h 109"/>
                  <a:gd name="T2" fmla="*/ 0 w 109"/>
                  <a:gd name="T3" fmla="*/ 0 h 109"/>
                  <a:gd name="T4" fmla="*/ 0 w 109"/>
                  <a:gd name="T5" fmla="*/ 0 h 109"/>
                  <a:gd name="T6" fmla="*/ 0 w 109"/>
                  <a:gd name="T7" fmla="*/ 0 h 109"/>
                  <a:gd name="T8" fmla="*/ 0 w 109"/>
                  <a:gd name="T9" fmla="*/ 0 h 109"/>
                  <a:gd name="T10" fmla="*/ 0 w 109"/>
                  <a:gd name="T11" fmla="*/ 0 h 109"/>
                  <a:gd name="T12" fmla="*/ 0 w 109"/>
                  <a:gd name="T13" fmla="*/ 0 h 109"/>
                  <a:gd name="T14" fmla="*/ 0 w 109"/>
                  <a:gd name="T15" fmla="*/ 0 h 109"/>
                  <a:gd name="T16" fmla="*/ 0 w 109"/>
                  <a:gd name="T17" fmla="*/ 0 h 109"/>
                  <a:gd name="T18" fmla="*/ 0 w 109"/>
                  <a:gd name="T19" fmla="*/ 0 h 109"/>
                  <a:gd name="T20" fmla="*/ 0 w 109"/>
                  <a:gd name="T21" fmla="*/ 0 h 109"/>
                  <a:gd name="T22" fmla="*/ 0 w 109"/>
                  <a:gd name="T23" fmla="*/ 0 h 109"/>
                  <a:gd name="T24" fmla="*/ 0 w 109"/>
                  <a:gd name="T25" fmla="*/ 0 h 109"/>
                  <a:gd name="T26" fmla="*/ 0 w 109"/>
                  <a:gd name="T27" fmla="*/ 0 h 109"/>
                  <a:gd name="T28" fmla="*/ 0 w 109"/>
                  <a:gd name="T29" fmla="*/ 0 h 109"/>
                  <a:gd name="T30" fmla="*/ 0 w 109"/>
                  <a:gd name="T31" fmla="*/ 0 h 109"/>
                  <a:gd name="T32" fmla="*/ 0 w 109"/>
                  <a:gd name="T33" fmla="*/ 0 h 109"/>
                  <a:gd name="T34" fmla="*/ 0 w 109"/>
                  <a:gd name="T35" fmla="*/ 0 h 109"/>
                  <a:gd name="T36" fmla="*/ 0 w 109"/>
                  <a:gd name="T37" fmla="*/ 0 h 109"/>
                  <a:gd name="T38" fmla="*/ 0 w 109"/>
                  <a:gd name="T39" fmla="*/ 0 h 109"/>
                  <a:gd name="T40" fmla="*/ 0 w 109"/>
                  <a:gd name="T41" fmla="*/ 0 h 109"/>
                  <a:gd name="T42" fmla="*/ 0 w 109"/>
                  <a:gd name="T43" fmla="*/ 0 h 109"/>
                  <a:gd name="T44" fmla="*/ 0 w 109"/>
                  <a:gd name="T45" fmla="*/ 0 h 109"/>
                  <a:gd name="T46" fmla="*/ 0 w 109"/>
                  <a:gd name="T47" fmla="*/ 0 h 109"/>
                  <a:gd name="T48" fmla="*/ 0 w 109"/>
                  <a:gd name="T49" fmla="*/ 0 h 109"/>
                  <a:gd name="T50" fmla="*/ 0 w 109"/>
                  <a:gd name="T51" fmla="*/ 0 h 109"/>
                  <a:gd name="T52" fmla="*/ 0 w 109"/>
                  <a:gd name="T53" fmla="*/ 0 h 109"/>
                  <a:gd name="T54" fmla="*/ 1 w 109"/>
                  <a:gd name="T55" fmla="*/ 0 h 109"/>
                  <a:gd name="T56" fmla="*/ 1 w 109"/>
                  <a:gd name="T57" fmla="*/ 0 h 109"/>
                  <a:gd name="T58" fmla="*/ 1 w 109"/>
                  <a:gd name="T59" fmla="*/ 0 h 109"/>
                  <a:gd name="T60" fmla="*/ 1 w 109"/>
                  <a:gd name="T61" fmla="*/ 0 h 109"/>
                  <a:gd name="T62" fmla="*/ 1 w 109"/>
                  <a:gd name="T63" fmla="*/ 0 h 109"/>
                  <a:gd name="T64" fmla="*/ 1 w 109"/>
                  <a:gd name="T65" fmla="*/ 0 h 109"/>
                  <a:gd name="T66" fmla="*/ 1 w 109"/>
                  <a:gd name="T67" fmla="*/ 0 h 109"/>
                  <a:gd name="T68" fmla="*/ 1 w 109"/>
                  <a:gd name="T69" fmla="*/ 0 h 109"/>
                  <a:gd name="T70" fmla="*/ 1 w 109"/>
                  <a:gd name="T71" fmla="*/ 0 h 109"/>
                  <a:gd name="T72" fmla="*/ 1 w 109"/>
                  <a:gd name="T73" fmla="*/ 0 h 109"/>
                  <a:gd name="T74" fmla="*/ 1 w 109"/>
                  <a:gd name="T75" fmla="*/ 0 h 109"/>
                  <a:gd name="T76" fmla="*/ 1 w 109"/>
                  <a:gd name="T77" fmla="*/ 0 h 109"/>
                  <a:gd name="T78" fmla="*/ 0 w 109"/>
                  <a:gd name="T79" fmla="*/ 0 h 109"/>
                  <a:gd name="T80" fmla="*/ 0 w 109"/>
                  <a:gd name="T81" fmla="*/ 0 h 109"/>
                  <a:gd name="T82" fmla="*/ 0 w 109"/>
                  <a:gd name="T83" fmla="*/ 0 h 109"/>
                  <a:gd name="T84" fmla="*/ 0 w 109"/>
                  <a:gd name="T85" fmla="*/ 0 h 109"/>
                  <a:gd name="T86" fmla="*/ 0 w 109"/>
                  <a:gd name="T87" fmla="*/ 0 h 10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9"/>
                  <a:gd name="T133" fmla="*/ 0 h 109"/>
                  <a:gd name="T134" fmla="*/ 109 w 109"/>
                  <a:gd name="T135" fmla="*/ 109 h 10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9" h="109">
                    <a:moveTo>
                      <a:pt x="54" y="0"/>
                    </a:moveTo>
                    <a:lnTo>
                      <a:pt x="52" y="0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3" y="1"/>
                    </a:lnTo>
                    <a:lnTo>
                      <a:pt x="41" y="1"/>
                    </a:lnTo>
                    <a:lnTo>
                      <a:pt x="39" y="2"/>
                    </a:lnTo>
                    <a:lnTo>
                      <a:pt x="36" y="3"/>
                    </a:lnTo>
                    <a:lnTo>
                      <a:pt x="34" y="3"/>
                    </a:lnTo>
                    <a:lnTo>
                      <a:pt x="31" y="4"/>
                    </a:lnTo>
                    <a:lnTo>
                      <a:pt x="29" y="6"/>
                    </a:lnTo>
                    <a:lnTo>
                      <a:pt x="27" y="7"/>
                    </a:lnTo>
                    <a:lnTo>
                      <a:pt x="24" y="9"/>
                    </a:lnTo>
                    <a:lnTo>
                      <a:pt x="22" y="10"/>
                    </a:lnTo>
                    <a:lnTo>
                      <a:pt x="19" y="12"/>
                    </a:lnTo>
                    <a:lnTo>
                      <a:pt x="18" y="14"/>
                    </a:lnTo>
                    <a:lnTo>
                      <a:pt x="16" y="15"/>
                    </a:lnTo>
                    <a:lnTo>
                      <a:pt x="15" y="18"/>
                    </a:lnTo>
                    <a:lnTo>
                      <a:pt x="12" y="19"/>
                    </a:lnTo>
                    <a:lnTo>
                      <a:pt x="11" y="21"/>
                    </a:lnTo>
                    <a:lnTo>
                      <a:pt x="10" y="24"/>
                    </a:lnTo>
                    <a:lnTo>
                      <a:pt x="7" y="26"/>
                    </a:lnTo>
                    <a:lnTo>
                      <a:pt x="6" y="28"/>
                    </a:lnTo>
                    <a:lnTo>
                      <a:pt x="5" y="31"/>
                    </a:lnTo>
                    <a:lnTo>
                      <a:pt x="4" y="33"/>
                    </a:lnTo>
                    <a:lnTo>
                      <a:pt x="4" y="36"/>
                    </a:lnTo>
                    <a:lnTo>
                      <a:pt x="3" y="38"/>
                    </a:lnTo>
                    <a:lnTo>
                      <a:pt x="1" y="40"/>
                    </a:lnTo>
                    <a:lnTo>
                      <a:pt x="1" y="43"/>
                    </a:lnTo>
                    <a:lnTo>
                      <a:pt x="0" y="45"/>
                    </a:lnTo>
                    <a:lnTo>
                      <a:pt x="0" y="49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1" y="64"/>
                    </a:lnTo>
                    <a:lnTo>
                      <a:pt x="1" y="68"/>
                    </a:lnTo>
                    <a:lnTo>
                      <a:pt x="3" y="70"/>
                    </a:lnTo>
                    <a:lnTo>
                      <a:pt x="4" y="73"/>
                    </a:lnTo>
                    <a:lnTo>
                      <a:pt x="4" y="75"/>
                    </a:lnTo>
                    <a:lnTo>
                      <a:pt x="5" y="78"/>
                    </a:lnTo>
                    <a:lnTo>
                      <a:pt x="6" y="80"/>
                    </a:lnTo>
                    <a:lnTo>
                      <a:pt x="7" y="82"/>
                    </a:lnTo>
                    <a:lnTo>
                      <a:pt x="10" y="85"/>
                    </a:lnTo>
                    <a:lnTo>
                      <a:pt x="11" y="86"/>
                    </a:lnTo>
                    <a:lnTo>
                      <a:pt x="12" y="88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8" y="94"/>
                    </a:lnTo>
                    <a:lnTo>
                      <a:pt x="19" y="96"/>
                    </a:lnTo>
                    <a:lnTo>
                      <a:pt x="22" y="98"/>
                    </a:lnTo>
                    <a:lnTo>
                      <a:pt x="24" y="99"/>
                    </a:lnTo>
                    <a:lnTo>
                      <a:pt x="27" y="100"/>
                    </a:lnTo>
                    <a:lnTo>
                      <a:pt x="29" y="102"/>
                    </a:lnTo>
                    <a:lnTo>
                      <a:pt x="31" y="103"/>
                    </a:lnTo>
                    <a:lnTo>
                      <a:pt x="34" y="104"/>
                    </a:lnTo>
                    <a:lnTo>
                      <a:pt x="36" y="105"/>
                    </a:lnTo>
                    <a:lnTo>
                      <a:pt x="39" y="106"/>
                    </a:lnTo>
                    <a:lnTo>
                      <a:pt x="41" y="106"/>
                    </a:lnTo>
                    <a:lnTo>
                      <a:pt x="43" y="108"/>
                    </a:lnTo>
                    <a:lnTo>
                      <a:pt x="46" y="108"/>
                    </a:lnTo>
                    <a:lnTo>
                      <a:pt x="49" y="108"/>
                    </a:lnTo>
                    <a:lnTo>
                      <a:pt x="52" y="109"/>
                    </a:lnTo>
                    <a:lnTo>
                      <a:pt x="54" y="109"/>
                    </a:lnTo>
                    <a:lnTo>
                      <a:pt x="58" y="109"/>
                    </a:lnTo>
                    <a:lnTo>
                      <a:pt x="60" y="108"/>
                    </a:lnTo>
                    <a:lnTo>
                      <a:pt x="63" y="108"/>
                    </a:lnTo>
                    <a:lnTo>
                      <a:pt x="65" y="108"/>
                    </a:lnTo>
                    <a:lnTo>
                      <a:pt x="69" y="106"/>
                    </a:lnTo>
                    <a:lnTo>
                      <a:pt x="71" y="106"/>
                    </a:lnTo>
                    <a:lnTo>
                      <a:pt x="73" y="105"/>
                    </a:lnTo>
                    <a:lnTo>
                      <a:pt x="76" y="104"/>
                    </a:lnTo>
                    <a:lnTo>
                      <a:pt x="78" y="103"/>
                    </a:lnTo>
                    <a:lnTo>
                      <a:pt x="81" y="102"/>
                    </a:lnTo>
                    <a:lnTo>
                      <a:pt x="83" y="100"/>
                    </a:lnTo>
                    <a:lnTo>
                      <a:pt x="85" y="99"/>
                    </a:lnTo>
                    <a:lnTo>
                      <a:pt x="87" y="98"/>
                    </a:lnTo>
                    <a:lnTo>
                      <a:pt x="89" y="96"/>
                    </a:lnTo>
                    <a:lnTo>
                      <a:pt x="91" y="94"/>
                    </a:lnTo>
                    <a:lnTo>
                      <a:pt x="93" y="92"/>
                    </a:lnTo>
                    <a:lnTo>
                      <a:pt x="95" y="91"/>
                    </a:lnTo>
                    <a:lnTo>
                      <a:pt x="96" y="88"/>
                    </a:lnTo>
                    <a:lnTo>
                      <a:pt x="99" y="86"/>
                    </a:lnTo>
                    <a:lnTo>
                      <a:pt x="100" y="85"/>
                    </a:lnTo>
                    <a:lnTo>
                      <a:pt x="101" y="82"/>
                    </a:lnTo>
                    <a:lnTo>
                      <a:pt x="102" y="80"/>
                    </a:lnTo>
                    <a:lnTo>
                      <a:pt x="103" y="78"/>
                    </a:lnTo>
                    <a:lnTo>
                      <a:pt x="105" y="75"/>
                    </a:lnTo>
                    <a:lnTo>
                      <a:pt x="106" y="73"/>
                    </a:lnTo>
                    <a:lnTo>
                      <a:pt x="107" y="70"/>
                    </a:lnTo>
                    <a:lnTo>
                      <a:pt x="107" y="68"/>
                    </a:lnTo>
                    <a:lnTo>
                      <a:pt x="108" y="64"/>
                    </a:lnTo>
                    <a:lnTo>
                      <a:pt x="108" y="62"/>
                    </a:lnTo>
                    <a:lnTo>
                      <a:pt x="108" y="60"/>
                    </a:lnTo>
                    <a:lnTo>
                      <a:pt x="109" y="57"/>
                    </a:lnTo>
                    <a:lnTo>
                      <a:pt x="109" y="54"/>
                    </a:lnTo>
                    <a:lnTo>
                      <a:pt x="109" y="51"/>
                    </a:lnTo>
                    <a:lnTo>
                      <a:pt x="108" y="49"/>
                    </a:lnTo>
                    <a:lnTo>
                      <a:pt x="108" y="45"/>
                    </a:lnTo>
                    <a:lnTo>
                      <a:pt x="108" y="43"/>
                    </a:lnTo>
                    <a:lnTo>
                      <a:pt x="107" y="40"/>
                    </a:lnTo>
                    <a:lnTo>
                      <a:pt x="107" y="38"/>
                    </a:lnTo>
                    <a:lnTo>
                      <a:pt x="106" y="36"/>
                    </a:lnTo>
                    <a:lnTo>
                      <a:pt x="105" y="33"/>
                    </a:lnTo>
                    <a:lnTo>
                      <a:pt x="103" y="31"/>
                    </a:lnTo>
                    <a:lnTo>
                      <a:pt x="102" y="28"/>
                    </a:lnTo>
                    <a:lnTo>
                      <a:pt x="101" y="26"/>
                    </a:lnTo>
                    <a:lnTo>
                      <a:pt x="100" y="24"/>
                    </a:lnTo>
                    <a:lnTo>
                      <a:pt x="99" y="21"/>
                    </a:lnTo>
                    <a:lnTo>
                      <a:pt x="96" y="19"/>
                    </a:lnTo>
                    <a:lnTo>
                      <a:pt x="95" y="18"/>
                    </a:lnTo>
                    <a:lnTo>
                      <a:pt x="93" y="15"/>
                    </a:lnTo>
                    <a:lnTo>
                      <a:pt x="91" y="14"/>
                    </a:lnTo>
                    <a:lnTo>
                      <a:pt x="89" y="12"/>
                    </a:lnTo>
                    <a:lnTo>
                      <a:pt x="87" y="10"/>
                    </a:lnTo>
                    <a:lnTo>
                      <a:pt x="85" y="9"/>
                    </a:lnTo>
                    <a:lnTo>
                      <a:pt x="83" y="7"/>
                    </a:lnTo>
                    <a:lnTo>
                      <a:pt x="81" y="6"/>
                    </a:lnTo>
                    <a:lnTo>
                      <a:pt x="78" y="4"/>
                    </a:lnTo>
                    <a:lnTo>
                      <a:pt x="76" y="3"/>
                    </a:lnTo>
                    <a:lnTo>
                      <a:pt x="73" y="3"/>
                    </a:lnTo>
                    <a:lnTo>
                      <a:pt x="71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3" y="0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4" y="0"/>
                    </a:lnTo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709" name="Rectangle 26"/>
              <p:cNvSpPr>
                <a:spLocks noChangeArrowheads="1"/>
              </p:cNvSpPr>
              <p:nvPr/>
            </p:nvSpPr>
            <p:spPr bwMode="auto">
              <a:xfrm>
                <a:off x="2278" y="1603"/>
                <a:ext cx="384" cy="486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710" name="Rectangle 27"/>
              <p:cNvSpPr>
                <a:spLocks noChangeArrowheads="1"/>
              </p:cNvSpPr>
              <p:nvPr/>
            </p:nvSpPr>
            <p:spPr bwMode="auto">
              <a:xfrm>
                <a:off x="3189" y="1932"/>
                <a:ext cx="136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Q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11" name="Rectangle 28"/>
              <p:cNvSpPr>
                <a:spLocks noChangeArrowheads="1"/>
              </p:cNvSpPr>
              <p:nvPr/>
            </p:nvSpPr>
            <p:spPr bwMode="auto">
              <a:xfrm>
                <a:off x="2320" y="1685"/>
                <a:ext cx="129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D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12" name="Rectangle 29"/>
              <p:cNvSpPr>
                <a:spLocks noChangeArrowheads="1"/>
              </p:cNvSpPr>
              <p:nvPr/>
            </p:nvSpPr>
            <p:spPr bwMode="auto">
              <a:xfrm>
                <a:off x="2543" y="1680"/>
                <a:ext cx="137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Q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13" name="Line 30"/>
              <p:cNvSpPr>
                <a:spLocks noChangeShapeType="1"/>
              </p:cNvSpPr>
              <p:nvPr/>
            </p:nvSpPr>
            <p:spPr bwMode="auto">
              <a:xfrm flipH="1">
                <a:off x="2555" y="1924"/>
                <a:ext cx="43" cy="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714" name="Rectangle 31"/>
              <p:cNvSpPr>
                <a:spLocks noChangeArrowheads="1"/>
              </p:cNvSpPr>
              <p:nvPr/>
            </p:nvSpPr>
            <p:spPr bwMode="auto">
              <a:xfrm>
                <a:off x="2543" y="1930"/>
                <a:ext cx="137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Q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15" name="Rectangle 32"/>
              <p:cNvSpPr>
                <a:spLocks noChangeArrowheads="1"/>
              </p:cNvSpPr>
              <p:nvPr/>
            </p:nvSpPr>
            <p:spPr bwMode="auto">
              <a:xfrm>
                <a:off x="1415" y="1498"/>
                <a:ext cx="137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Q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16" name="Rectangle 33"/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146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l-GR" sz="1100" b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 </a:t>
                </a:r>
                <a:r>
                  <a:rPr lang="en-US" sz="1100" b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m </a:t>
                </a:r>
                <a:endParaRPr lang="en-US" sz="2400" b="1">
                  <a:cs typeface="Arial" pitchFamily="34" charset="0"/>
                </a:endParaRPr>
              </a:p>
            </p:txBody>
          </p:sp>
          <p:sp>
            <p:nvSpPr>
              <p:cNvPr id="70717" name="Rectangle 34"/>
              <p:cNvSpPr>
                <a:spLocks noChangeArrowheads="1"/>
              </p:cNvSpPr>
              <p:nvPr/>
            </p:nvSpPr>
            <p:spPr bwMode="auto">
              <a:xfrm>
                <a:off x="2759" y="1498"/>
                <a:ext cx="136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Q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18" name="Rectangle 35"/>
              <p:cNvSpPr>
                <a:spLocks noChangeArrowheads="1"/>
              </p:cNvSpPr>
              <p:nvPr/>
            </p:nvSpPr>
            <p:spPr bwMode="auto">
              <a:xfrm>
                <a:off x="2830" y="1536"/>
                <a:ext cx="113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l-GR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 </a:t>
                </a:r>
                <a:r>
                  <a:rPr lang="en-US" sz="1100" b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s </a:t>
                </a:r>
                <a:endParaRPr lang="en-US" sz="2400" b="1">
                  <a:cs typeface="Arial" pitchFamily="34" charset="0"/>
                </a:endParaRPr>
              </a:p>
            </p:txBody>
          </p:sp>
          <p:sp>
            <p:nvSpPr>
              <p:cNvPr id="70719" name="Rectangle 36"/>
              <p:cNvSpPr>
                <a:spLocks noChangeArrowheads="1"/>
              </p:cNvSpPr>
              <p:nvPr/>
            </p:nvSpPr>
            <p:spPr bwMode="auto">
              <a:xfrm>
                <a:off x="2320" y="1926"/>
                <a:ext cx="223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 i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Clk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20" name="Rectangle 37"/>
              <p:cNvSpPr>
                <a:spLocks noChangeArrowheads="1"/>
              </p:cNvSpPr>
              <p:nvPr/>
            </p:nvSpPr>
            <p:spPr bwMode="auto">
              <a:xfrm>
                <a:off x="958" y="1926"/>
                <a:ext cx="224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400" i="1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Clk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70721" name="Oval 38"/>
              <p:cNvSpPr>
                <a:spLocks noChangeArrowheads="1"/>
              </p:cNvSpPr>
              <p:nvPr/>
            </p:nvSpPr>
            <p:spPr bwMode="auto">
              <a:xfrm>
                <a:off x="751" y="1951"/>
                <a:ext cx="42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</p:grpSp>
        <p:sp>
          <p:nvSpPr>
            <p:cNvPr id="70661" name="Rectangle 39"/>
            <p:cNvSpPr>
              <a:spLocks noChangeArrowheads="1"/>
            </p:cNvSpPr>
            <p:nvPr/>
          </p:nvSpPr>
          <p:spPr bwMode="auto">
            <a:xfrm>
              <a:off x="7156450" y="2346325"/>
              <a:ext cx="685800" cy="106521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62" name="Rectangle 40"/>
            <p:cNvSpPr>
              <a:spLocks noChangeArrowheads="1"/>
            </p:cNvSpPr>
            <p:nvPr/>
          </p:nvSpPr>
          <p:spPr bwMode="auto">
            <a:xfrm>
              <a:off x="7224713" y="2520950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D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0663" name="Rectangle 41"/>
            <p:cNvSpPr>
              <a:spLocks noChangeArrowheads="1"/>
            </p:cNvSpPr>
            <p:nvPr/>
          </p:nvSpPr>
          <p:spPr bwMode="auto">
            <a:xfrm>
              <a:off x="7620000" y="2514600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0664" name="Line 42"/>
            <p:cNvSpPr>
              <a:spLocks noChangeShapeType="1"/>
            </p:cNvSpPr>
            <p:nvPr/>
          </p:nvSpPr>
          <p:spPr bwMode="auto">
            <a:xfrm flipH="1">
              <a:off x="7632700" y="3049588"/>
              <a:ext cx="98425" cy="158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65" name="Freeform 43"/>
            <p:cNvSpPr>
              <a:spLocks/>
            </p:cNvSpPr>
            <p:nvPr/>
          </p:nvSpPr>
          <p:spPr bwMode="auto">
            <a:xfrm>
              <a:off x="7156450" y="3087688"/>
              <a:ext cx="136525" cy="133350"/>
            </a:xfrm>
            <a:custGeom>
              <a:avLst/>
              <a:gdLst>
                <a:gd name="T0" fmla="*/ 0 w 167"/>
                <a:gd name="T1" fmla="*/ 2147483647 h 168"/>
                <a:gd name="T2" fmla="*/ 2147483647 w 167"/>
                <a:gd name="T3" fmla="*/ 2147483647 h 168"/>
                <a:gd name="T4" fmla="*/ 0 w 167"/>
                <a:gd name="T5" fmla="*/ 0 h 168"/>
                <a:gd name="T6" fmla="*/ 0 60000 65536"/>
                <a:gd name="T7" fmla="*/ 0 60000 65536"/>
                <a:gd name="T8" fmla="*/ 0 60000 65536"/>
                <a:gd name="T9" fmla="*/ 0 w 167"/>
                <a:gd name="T10" fmla="*/ 0 h 168"/>
                <a:gd name="T11" fmla="*/ 167 w 167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7" h="168">
                  <a:moveTo>
                    <a:pt x="0" y="168"/>
                  </a:moveTo>
                  <a:lnTo>
                    <a:pt x="167" y="72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66" name="Freeform 44"/>
            <p:cNvSpPr>
              <a:spLocks/>
            </p:cNvSpPr>
            <p:nvPr/>
          </p:nvSpPr>
          <p:spPr bwMode="auto">
            <a:xfrm>
              <a:off x="7059613" y="3105150"/>
              <a:ext cx="88900" cy="87313"/>
            </a:xfrm>
            <a:custGeom>
              <a:avLst/>
              <a:gdLst>
                <a:gd name="T0" fmla="*/ 2147483647 w 109"/>
                <a:gd name="T1" fmla="*/ 0 h 109"/>
                <a:gd name="T2" fmla="*/ 2147483647 w 109"/>
                <a:gd name="T3" fmla="*/ 2147483647 h 109"/>
                <a:gd name="T4" fmla="*/ 2147483647 w 109"/>
                <a:gd name="T5" fmla="*/ 2147483647 h 109"/>
                <a:gd name="T6" fmla="*/ 2147483647 w 109"/>
                <a:gd name="T7" fmla="*/ 2147483647 h 109"/>
                <a:gd name="T8" fmla="*/ 2147483647 w 109"/>
                <a:gd name="T9" fmla="*/ 2147483647 h 109"/>
                <a:gd name="T10" fmla="*/ 2147483647 w 109"/>
                <a:gd name="T11" fmla="*/ 2147483647 h 109"/>
                <a:gd name="T12" fmla="*/ 2147483647 w 109"/>
                <a:gd name="T13" fmla="*/ 2147483647 h 109"/>
                <a:gd name="T14" fmla="*/ 2147483647 w 109"/>
                <a:gd name="T15" fmla="*/ 2147483647 h 109"/>
                <a:gd name="T16" fmla="*/ 2147483647 w 109"/>
                <a:gd name="T17" fmla="*/ 2147483647 h 109"/>
                <a:gd name="T18" fmla="*/ 0 w 109"/>
                <a:gd name="T19" fmla="*/ 2147483647 h 109"/>
                <a:gd name="T20" fmla="*/ 0 w 109"/>
                <a:gd name="T21" fmla="*/ 2147483647 h 109"/>
                <a:gd name="T22" fmla="*/ 0 w 109"/>
                <a:gd name="T23" fmla="*/ 2147483647 h 109"/>
                <a:gd name="T24" fmla="*/ 2147483647 w 109"/>
                <a:gd name="T25" fmla="*/ 2147483647 h 109"/>
                <a:gd name="T26" fmla="*/ 2147483647 w 109"/>
                <a:gd name="T27" fmla="*/ 2147483647 h 109"/>
                <a:gd name="T28" fmla="*/ 2147483647 w 109"/>
                <a:gd name="T29" fmla="*/ 2147483647 h 109"/>
                <a:gd name="T30" fmla="*/ 2147483647 w 109"/>
                <a:gd name="T31" fmla="*/ 2147483647 h 109"/>
                <a:gd name="T32" fmla="*/ 2147483647 w 109"/>
                <a:gd name="T33" fmla="*/ 2147483647 h 109"/>
                <a:gd name="T34" fmla="*/ 2147483647 w 109"/>
                <a:gd name="T35" fmla="*/ 2147483647 h 109"/>
                <a:gd name="T36" fmla="*/ 2147483647 w 109"/>
                <a:gd name="T37" fmla="*/ 2147483647 h 109"/>
                <a:gd name="T38" fmla="*/ 2147483647 w 109"/>
                <a:gd name="T39" fmla="*/ 2147483647 h 109"/>
                <a:gd name="T40" fmla="*/ 2147483647 w 109"/>
                <a:gd name="T41" fmla="*/ 2147483647 h 109"/>
                <a:gd name="T42" fmla="*/ 2147483647 w 109"/>
                <a:gd name="T43" fmla="*/ 2147483647 h 109"/>
                <a:gd name="T44" fmla="*/ 2147483647 w 109"/>
                <a:gd name="T45" fmla="*/ 2147483647 h 109"/>
                <a:gd name="T46" fmla="*/ 2147483647 w 109"/>
                <a:gd name="T47" fmla="*/ 2147483647 h 109"/>
                <a:gd name="T48" fmla="*/ 2147483647 w 109"/>
                <a:gd name="T49" fmla="*/ 2147483647 h 109"/>
                <a:gd name="T50" fmla="*/ 2147483647 w 109"/>
                <a:gd name="T51" fmla="*/ 2147483647 h 109"/>
                <a:gd name="T52" fmla="*/ 2147483647 w 109"/>
                <a:gd name="T53" fmla="*/ 2147483647 h 109"/>
                <a:gd name="T54" fmla="*/ 2147483647 w 109"/>
                <a:gd name="T55" fmla="*/ 2147483647 h 109"/>
                <a:gd name="T56" fmla="*/ 2147483647 w 109"/>
                <a:gd name="T57" fmla="*/ 2147483647 h 109"/>
                <a:gd name="T58" fmla="*/ 2147483647 w 109"/>
                <a:gd name="T59" fmla="*/ 2147483647 h 109"/>
                <a:gd name="T60" fmla="*/ 2147483647 w 109"/>
                <a:gd name="T61" fmla="*/ 2147483647 h 109"/>
                <a:gd name="T62" fmla="*/ 2147483647 w 109"/>
                <a:gd name="T63" fmla="*/ 2147483647 h 109"/>
                <a:gd name="T64" fmla="*/ 2147483647 w 109"/>
                <a:gd name="T65" fmla="*/ 2147483647 h 109"/>
                <a:gd name="T66" fmla="*/ 2147483647 w 109"/>
                <a:gd name="T67" fmla="*/ 2147483647 h 109"/>
                <a:gd name="T68" fmla="*/ 2147483647 w 109"/>
                <a:gd name="T69" fmla="*/ 2147483647 h 109"/>
                <a:gd name="T70" fmla="*/ 2147483647 w 109"/>
                <a:gd name="T71" fmla="*/ 2147483647 h 109"/>
                <a:gd name="T72" fmla="*/ 2147483647 w 109"/>
                <a:gd name="T73" fmla="*/ 2147483647 h 109"/>
                <a:gd name="T74" fmla="*/ 2147483647 w 109"/>
                <a:gd name="T75" fmla="*/ 2147483647 h 109"/>
                <a:gd name="T76" fmla="*/ 2147483647 w 109"/>
                <a:gd name="T77" fmla="*/ 2147483647 h 109"/>
                <a:gd name="T78" fmla="*/ 2147483647 w 109"/>
                <a:gd name="T79" fmla="*/ 2147483647 h 109"/>
                <a:gd name="T80" fmla="*/ 2147483647 w 109"/>
                <a:gd name="T81" fmla="*/ 2147483647 h 109"/>
                <a:gd name="T82" fmla="*/ 2147483647 w 109"/>
                <a:gd name="T83" fmla="*/ 2147483647 h 109"/>
                <a:gd name="T84" fmla="*/ 2147483647 w 109"/>
                <a:gd name="T85" fmla="*/ 0 h 109"/>
                <a:gd name="T86" fmla="*/ 2147483647 w 109"/>
                <a:gd name="T87" fmla="*/ 0 h 10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9"/>
                <a:gd name="T133" fmla="*/ 0 h 109"/>
                <a:gd name="T134" fmla="*/ 109 w 109"/>
                <a:gd name="T135" fmla="*/ 109 h 10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9" h="109">
                  <a:moveTo>
                    <a:pt x="54" y="0"/>
                  </a:moveTo>
                  <a:lnTo>
                    <a:pt x="52" y="0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39" y="3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1" y="5"/>
                  </a:lnTo>
                  <a:lnTo>
                    <a:pt x="29" y="6"/>
                  </a:lnTo>
                  <a:lnTo>
                    <a:pt x="27" y="8"/>
                  </a:lnTo>
                  <a:lnTo>
                    <a:pt x="24" y="10"/>
                  </a:lnTo>
                  <a:lnTo>
                    <a:pt x="22" y="11"/>
                  </a:lnTo>
                  <a:lnTo>
                    <a:pt x="19" y="12"/>
                  </a:lnTo>
                  <a:lnTo>
                    <a:pt x="18" y="15"/>
                  </a:lnTo>
                  <a:lnTo>
                    <a:pt x="16" y="16"/>
                  </a:lnTo>
                  <a:lnTo>
                    <a:pt x="15" y="18"/>
                  </a:lnTo>
                  <a:lnTo>
                    <a:pt x="12" y="20"/>
                  </a:lnTo>
                  <a:lnTo>
                    <a:pt x="11" y="22"/>
                  </a:lnTo>
                  <a:lnTo>
                    <a:pt x="10" y="24"/>
                  </a:lnTo>
                  <a:lnTo>
                    <a:pt x="7" y="27"/>
                  </a:lnTo>
                  <a:lnTo>
                    <a:pt x="6" y="29"/>
                  </a:lnTo>
                  <a:lnTo>
                    <a:pt x="5" y="32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3"/>
                  </a:lnTo>
                  <a:lnTo>
                    <a:pt x="1" y="65"/>
                  </a:lnTo>
                  <a:lnTo>
                    <a:pt x="1" y="69"/>
                  </a:lnTo>
                  <a:lnTo>
                    <a:pt x="3" y="71"/>
                  </a:lnTo>
                  <a:lnTo>
                    <a:pt x="4" y="74"/>
                  </a:lnTo>
                  <a:lnTo>
                    <a:pt x="4" y="76"/>
                  </a:lnTo>
                  <a:lnTo>
                    <a:pt x="5" y="78"/>
                  </a:lnTo>
                  <a:lnTo>
                    <a:pt x="6" y="81"/>
                  </a:lnTo>
                  <a:lnTo>
                    <a:pt x="7" y="83"/>
                  </a:lnTo>
                  <a:lnTo>
                    <a:pt x="10" y="86"/>
                  </a:lnTo>
                  <a:lnTo>
                    <a:pt x="11" y="87"/>
                  </a:lnTo>
                  <a:lnTo>
                    <a:pt x="12" y="89"/>
                  </a:lnTo>
                  <a:lnTo>
                    <a:pt x="15" y="92"/>
                  </a:lnTo>
                  <a:lnTo>
                    <a:pt x="16" y="93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22" y="99"/>
                  </a:lnTo>
                  <a:lnTo>
                    <a:pt x="24" y="100"/>
                  </a:lnTo>
                  <a:lnTo>
                    <a:pt x="27" y="101"/>
                  </a:lnTo>
                  <a:lnTo>
                    <a:pt x="29" y="102"/>
                  </a:lnTo>
                  <a:lnTo>
                    <a:pt x="31" y="103"/>
                  </a:lnTo>
                  <a:lnTo>
                    <a:pt x="34" y="105"/>
                  </a:lnTo>
                  <a:lnTo>
                    <a:pt x="36" y="106"/>
                  </a:lnTo>
                  <a:lnTo>
                    <a:pt x="39" y="107"/>
                  </a:lnTo>
                  <a:lnTo>
                    <a:pt x="41" y="107"/>
                  </a:lnTo>
                  <a:lnTo>
                    <a:pt x="43" y="108"/>
                  </a:lnTo>
                  <a:lnTo>
                    <a:pt x="46" y="108"/>
                  </a:lnTo>
                  <a:lnTo>
                    <a:pt x="49" y="108"/>
                  </a:lnTo>
                  <a:lnTo>
                    <a:pt x="52" y="109"/>
                  </a:lnTo>
                  <a:lnTo>
                    <a:pt x="54" y="109"/>
                  </a:lnTo>
                  <a:lnTo>
                    <a:pt x="58" y="109"/>
                  </a:lnTo>
                  <a:lnTo>
                    <a:pt x="60" y="108"/>
                  </a:lnTo>
                  <a:lnTo>
                    <a:pt x="63" y="108"/>
                  </a:lnTo>
                  <a:lnTo>
                    <a:pt x="65" y="108"/>
                  </a:lnTo>
                  <a:lnTo>
                    <a:pt x="69" y="107"/>
                  </a:lnTo>
                  <a:lnTo>
                    <a:pt x="71" y="107"/>
                  </a:lnTo>
                  <a:lnTo>
                    <a:pt x="73" y="106"/>
                  </a:lnTo>
                  <a:lnTo>
                    <a:pt x="76" y="105"/>
                  </a:lnTo>
                  <a:lnTo>
                    <a:pt x="78" y="103"/>
                  </a:lnTo>
                  <a:lnTo>
                    <a:pt x="81" y="102"/>
                  </a:lnTo>
                  <a:lnTo>
                    <a:pt x="83" y="101"/>
                  </a:lnTo>
                  <a:lnTo>
                    <a:pt x="85" y="100"/>
                  </a:lnTo>
                  <a:lnTo>
                    <a:pt x="87" y="99"/>
                  </a:lnTo>
                  <a:lnTo>
                    <a:pt x="89" y="96"/>
                  </a:lnTo>
                  <a:lnTo>
                    <a:pt x="91" y="95"/>
                  </a:lnTo>
                  <a:lnTo>
                    <a:pt x="93" y="93"/>
                  </a:lnTo>
                  <a:lnTo>
                    <a:pt x="95" y="92"/>
                  </a:lnTo>
                  <a:lnTo>
                    <a:pt x="96" y="89"/>
                  </a:lnTo>
                  <a:lnTo>
                    <a:pt x="99" y="87"/>
                  </a:lnTo>
                  <a:lnTo>
                    <a:pt x="100" y="86"/>
                  </a:lnTo>
                  <a:lnTo>
                    <a:pt x="101" y="83"/>
                  </a:lnTo>
                  <a:lnTo>
                    <a:pt x="102" y="81"/>
                  </a:lnTo>
                  <a:lnTo>
                    <a:pt x="103" y="78"/>
                  </a:lnTo>
                  <a:lnTo>
                    <a:pt x="105" y="76"/>
                  </a:lnTo>
                  <a:lnTo>
                    <a:pt x="106" y="74"/>
                  </a:lnTo>
                  <a:lnTo>
                    <a:pt x="107" y="71"/>
                  </a:lnTo>
                  <a:lnTo>
                    <a:pt x="107" y="69"/>
                  </a:lnTo>
                  <a:lnTo>
                    <a:pt x="108" y="65"/>
                  </a:lnTo>
                  <a:lnTo>
                    <a:pt x="108" y="63"/>
                  </a:lnTo>
                  <a:lnTo>
                    <a:pt x="108" y="60"/>
                  </a:lnTo>
                  <a:lnTo>
                    <a:pt x="109" y="58"/>
                  </a:lnTo>
                  <a:lnTo>
                    <a:pt x="109" y="54"/>
                  </a:lnTo>
                  <a:lnTo>
                    <a:pt x="109" y="52"/>
                  </a:lnTo>
                  <a:lnTo>
                    <a:pt x="108" y="50"/>
                  </a:lnTo>
                  <a:lnTo>
                    <a:pt x="108" y="46"/>
                  </a:lnTo>
                  <a:lnTo>
                    <a:pt x="108" y="44"/>
                  </a:lnTo>
                  <a:lnTo>
                    <a:pt x="107" y="41"/>
                  </a:lnTo>
                  <a:lnTo>
                    <a:pt x="107" y="39"/>
                  </a:lnTo>
                  <a:lnTo>
                    <a:pt x="106" y="36"/>
                  </a:lnTo>
                  <a:lnTo>
                    <a:pt x="105" y="34"/>
                  </a:lnTo>
                  <a:lnTo>
                    <a:pt x="103" y="32"/>
                  </a:lnTo>
                  <a:lnTo>
                    <a:pt x="102" y="29"/>
                  </a:lnTo>
                  <a:lnTo>
                    <a:pt x="101" y="27"/>
                  </a:lnTo>
                  <a:lnTo>
                    <a:pt x="100" y="24"/>
                  </a:lnTo>
                  <a:lnTo>
                    <a:pt x="99" y="22"/>
                  </a:lnTo>
                  <a:lnTo>
                    <a:pt x="96" y="20"/>
                  </a:lnTo>
                  <a:lnTo>
                    <a:pt x="95" y="18"/>
                  </a:lnTo>
                  <a:lnTo>
                    <a:pt x="93" y="16"/>
                  </a:lnTo>
                  <a:lnTo>
                    <a:pt x="91" y="15"/>
                  </a:lnTo>
                  <a:lnTo>
                    <a:pt x="89" y="12"/>
                  </a:lnTo>
                  <a:lnTo>
                    <a:pt x="87" y="11"/>
                  </a:lnTo>
                  <a:lnTo>
                    <a:pt x="85" y="10"/>
                  </a:lnTo>
                  <a:lnTo>
                    <a:pt x="83" y="8"/>
                  </a:lnTo>
                  <a:lnTo>
                    <a:pt x="81" y="6"/>
                  </a:lnTo>
                  <a:lnTo>
                    <a:pt x="78" y="5"/>
                  </a:lnTo>
                  <a:lnTo>
                    <a:pt x="76" y="4"/>
                  </a:lnTo>
                  <a:lnTo>
                    <a:pt x="73" y="4"/>
                  </a:lnTo>
                  <a:lnTo>
                    <a:pt x="71" y="3"/>
                  </a:lnTo>
                  <a:lnTo>
                    <a:pt x="69" y="2"/>
                  </a:lnTo>
                  <a:lnTo>
                    <a:pt x="65" y="2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67" name="Line 45"/>
            <p:cNvSpPr>
              <a:spLocks noChangeShapeType="1"/>
            </p:cNvSpPr>
            <p:nvPr/>
          </p:nvSpPr>
          <p:spPr bwMode="auto">
            <a:xfrm>
              <a:off x="6756400" y="3144838"/>
              <a:ext cx="311150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68" name="Line 46"/>
            <p:cNvSpPr>
              <a:spLocks noChangeShapeType="1"/>
            </p:cNvSpPr>
            <p:nvPr/>
          </p:nvSpPr>
          <p:spPr bwMode="auto">
            <a:xfrm>
              <a:off x="6756400" y="2613025"/>
              <a:ext cx="411163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69" name="Line 47"/>
            <p:cNvSpPr>
              <a:spLocks noChangeShapeType="1"/>
            </p:cNvSpPr>
            <p:nvPr/>
          </p:nvSpPr>
          <p:spPr bwMode="auto">
            <a:xfrm flipH="1">
              <a:off x="7823200" y="2613025"/>
              <a:ext cx="431800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70" name="Line 48"/>
            <p:cNvSpPr>
              <a:spLocks noChangeShapeType="1"/>
            </p:cNvSpPr>
            <p:nvPr/>
          </p:nvSpPr>
          <p:spPr bwMode="auto">
            <a:xfrm flipH="1">
              <a:off x="7823200" y="3144838"/>
              <a:ext cx="431800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71" name="Rectangle 49"/>
            <p:cNvSpPr>
              <a:spLocks noChangeArrowheads="1"/>
            </p:cNvSpPr>
            <p:nvPr/>
          </p:nvSpPr>
          <p:spPr bwMode="auto">
            <a:xfrm>
              <a:off x="7621588" y="3059113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0672" name="Freeform 51"/>
            <p:cNvSpPr>
              <a:spLocks/>
            </p:cNvSpPr>
            <p:nvPr/>
          </p:nvSpPr>
          <p:spPr bwMode="auto">
            <a:xfrm>
              <a:off x="2405063" y="4495800"/>
              <a:ext cx="5099050" cy="234950"/>
            </a:xfrm>
            <a:custGeom>
              <a:avLst/>
              <a:gdLst>
                <a:gd name="T0" fmla="*/ 2147483647 w 7150"/>
                <a:gd name="T1" fmla="*/ 2147483647 h 336"/>
                <a:gd name="T2" fmla="*/ 2147483647 w 7150"/>
                <a:gd name="T3" fmla="*/ 2147483647 h 336"/>
                <a:gd name="T4" fmla="*/ 2147483647 w 7150"/>
                <a:gd name="T5" fmla="*/ 0 h 336"/>
                <a:gd name="T6" fmla="*/ 2147483647 w 7150"/>
                <a:gd name="T7" fmla="*/ 0 h 336"/>
                <a:gd name="T8" fmla="*/ 2147483647 w 7150"/>
                <a:gd name="T9" fmla="*/ 2147483647 h 336"/>
                <a:gd name="T10" fmla="*/ 2147483647 w 7150"/>
                <a:gd name="T11" fmla="*/ 2147483647 h 336"/>
                <a:gd name="T12" fmla="*/ 2147483647 w 7150"/>
                <a:gd name="T13" fmla="*/ 0 h 336"/>
                <a:gd name="T14" fmla="*/ 2147483647 w 7150"/>
                <a:gd name="T15" fmla="*/ 0 h 336"/>
                <a:gd name="T16" fmla="*/ 2147483647 w 7150"/>
                <a:gd name="T17" fmla="*/ 2147483647 h 336"/>
                <a:gd name="T18" fmla="*/ 2147483647 w 7150"/>
                <a:gd name="T19" fmla="*/ 2147483647 h 336"/>
                <a:gd name="T20" fmla="*/ 2147483647 w 7150"/>
                <a:gd name="T21" fmla="*/ 0 h 336"/>
                <a:gd name="T22" fmla="*/ 2147483647 w 7150"/>
                <a:gd name="T23" fmla="*/ 0 h 336"/>
                <a:gd name="T24" fmla="*/ 2147483647 w 7150"/>
                <a:gd name="T25" fmla="*/ 2147483647 h 336"/>
                <a:gd name="T26" fmla="*/ 0 w 7150"/>
                <a:gd name="T27" fmla="*/ 2147483647 h 3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50"/>
                <a:gd name="T43" fmla="*/ 0 h 336"/>
                <a:gd name="T44" fmla="*/ 7150 w 7150"/>
                <a:gd name="T45" fmla="*/ 336 h 3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50" h="336">
                  <a:moveTo>
                    <a:pt x="7150" y="336"/>
                  </a:moveTo>
                  <a:lnTo>
                    <a:pt x="6118" y="336"/>
                  </a:lnTo>
                  <a:lnTo>
                    <a:pt x="6118" y="0"/>
                  </a:lnTo>
                  <a:lnTo>
                    <a:pt x="5111" y="0"/>
                  </a:lnTo>
                  <a:lnTo>
                    <a:pt x="5111" y="336"/>
                  </a:lnTo>
                  <a:lnTo>
                    <a:pt x="4079" y="336"/>
                  </a:lnTo>
                  <a:lnTo>
                    <a:pt x="4079" y="0"/>
                  </a:lnTo>
                  <a:lnTo>
                    <a:pt x="3071" y="0"/>
                  </a:lnTo>
                  <a:lnTo>
                    <a:pt x="3071" y="336"/>
                  </a:lnTo>
                  <a:lnTo>
                    <a:pt x="2040" y="336"/>
                  </a:lnTo>
                  <a:lnTo>
                    <a:pt x="2040" y="0"/>
                  </a:lnTo>
                  <a:lnTo>
                    <a:pt x="1032" y="0"/>
                  </a:lnTo>
                  <a:lnTo>
                    <a:pt x="1032" y="336"/>
                  </a:lnTo>
                  <a:lnTo>
                    <a:pt x="0" y="3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73" name="Freeform 52"/>
            <p:cNvSpPr>
              <a:spLocks/>
            </p:cNvSpPr>
            <p:nvPr/>
          </p:nvSpPr>
          <p:spPr bwMode="auto">
            <a:xfrm>
              <a:off x="2405063" y="4964113"/>
              <a:ext cx="5099050" cy="234950"/>
            </a:xfrm>
            <a:custGeom>
              <a:avLst/>
              <a:gdLst>
                <a:gd name="T0" fmla="*/ 2147483647 w 7150"/>
                <a:gd name="T1" fmla="*/ 0 h 336"/>
                <a:gd name="T2" fmla="*/ 2147483647 w 7150"/>
                <a:gd name="T3" fmla="*/ 0 h 336"/>
                <a:gd name="T4" fmla="*/ 2147483647 w 7150"/>
                <a:gd name="T5" fmla="*/ 2147483647 h 336"/>
                <a:gd name="T6" fmla="*/ 2147483647 w 7150"/>
                <a:gd name="T7" fmla="*/ 2147483647 h 336"/>
                <a:gd name="T8" fmla="*/ 2147483647 w 7150"/>
                <a:gd name="T9" fmla="*/ 0 h 336"/>
                <a:gd name="T10" fmla="*/ 2147483647 w 7150"/>
                <a:gd name="T11" fmla="*/ 0 h 336"/>
                <a:gd name="T12" fmla="*/ 2147483647 w 7150"/>
                <a:gd name="T13" fmla="*/ 2147483647 h 336"/>
                <a:gd name="T14" fmla="*/ 0 w 7150"/>
                <a:gd name="T15" fmla="*/ 2147483647 h 3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50"/>
                <a:gd name="T25" fmla="*/ 0 h 336"/>
                <a:gd name="T26" fmla="*/ 7150 w 7150"/>
                <a:gd name="T27" fmla="*/ 336 h 3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50" h="336">
                  <a:moveTo>
                    <a:pt x="7150" y="0"/>
                  </a:moveTo>
                  <a:lnTo>
                    <a:pt x="4583" y="0"/>
                  </a:lnTo>
                  <a:lnTo>
                    <a:pt x="4583" y="336"/>
                  </a:lnTo>
                  <a:lnTo>
                    <a:pt x="2376" y="336"/>
                  </a:lnTo>
                  <a:lnTo>
                    <a:pt x="2376" y="0"/>
                  </a:lnTo>
                  <a:lnTo>
                    <a:pt x="1368" y="0"/>
                  </a:lnTo>
                  <a:lnTo>
                    <a:pt x="1368" y="336"/>
                  </a:lnTo>
                  <a:lnTo>
                    <a:pt x="0" y="3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74" name="Freeform 53"/>
            <p:cNvSpPr>
              <a:spLocks/>
            </p:cNvSpPr>
            <p:nvPr/>
          </p:nvSpPr>
          <p:spPr bwMode="auto">
            <a:xfrm>
              <a:off x="2405063" y="5432425"/>
              <a:ext cx="5099050" cy="234950"/>
            </a:xfrm>
            <a:custGeom>
              <a:avLst/>
              <a:gdLst>
                <a:gd name="T0" fmla="*/ 2147483647 w 7150"/>
                <a:gd name="T1" fmla="*/ 0 h 336"/>
                <a:gd name="T2" fmla="*/ 2147483647 w 7150"/>
                <a:gd name="T3" fmla="*/ 0 h 336"/>
                <a:gd name="T4" fmla="*/ 2147483647 w 7150"/>
                <a:gd name="T5" fmla="*/ 2147483647 h 336"/>
                <a:gd name="T6" fmla="*/ 2147483647 w 7150"/>
                <a:gd name="T7" fmla="*/ 2147483647 h 336"/>
                <a:gd name="T8" fmla="*/ 2147483647 w 7150"/>
                <a:gd name="T9" fmla="*/ 0 h 336"/>
                <a:gd name="T10" fmla="*/ 2147483647 w 7150"/>
                <a:gd name="T11" fmla="*/ 0 h 336"/>
                <a:gd name="T12" fmla="*/ 2147483647 w 7150"/>
                <a:gd name="T13" fmla="*/ 2147483647 h 336"/>
                <a:gd name="T14" fmla="*/ 0 w 7150"/>
                <a:gd name="T15" fmla="*/ 2147483647 h 3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50"/>
                <a:gd name="T25" fmla="*/ 0 h 336"/>
                <a:gd name="T26" fmla="*/ 7150 w 7150"/>
                <a:gd name="T27" fmla="*/ 336 h 3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50" h="336">
                  <a:moveTo>
                    <a:pt x="7150" y="0"/>
                  </a:moveTo>
                  <a:lnTo>
                    <a:pt x="5111" y="0"/>
                  </a:lnTo>
                  <a:lnTo>
                    <a:pt x="5111" y="336"/>
                  </a:lnTo>
                  <a:lnTo>
                    <a:pt x="3071" y="336"/>
                  </a:lnTo>
                  <a:lnTo>
                    <a:pt x="3071" y="0"/>
                  </a:lnTo>
                  <a:lnTo>
                    <a:pt x="1368" y="0"/>
                  </a:lnTo>
                  <a:lnTo>
                    <a:pt x="1368" y="336"/>
                  </a:lnTo>
                  <a:lnTo>
                    <a:pt x="0" y="3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75" name="Freeform 54"/>
            <p:cNvSpPr>
              <a:spLocks/>
            </p:cNvSpPr>
            <p:nvPr/>
          </p:nvSpPr>
          <p:spPr bwMode="auto">
            <a:xfrm>
              <a:off x="2405063" y="5918200"/>
              <a:ext cx="5099050" cy="234950"/>
            </a:xfrm>
            <a:custGeom>
              <a:avLst/>
              <a:gdLst>
                <a:gd name="T0" fmla="*/ 2147483647 w 7150"/>
                <a:gd name="T1" fmla="*/ 0 h 335"/>
                <a:gd name="T2" fmla="*/ 2147483647 w 7150"/>
                <a:gd name="T3" fmla="*/ 0 h 335"/>
                <a:gd name="T4" fmla="*/ 2147483647 w 7150"/>
                <a:gd name="T5" fmla="*/ 2147483647 h 335"/>
                <a:gd name="T6" fmla="*/ 2147483647 w 7150"/>
                <a:gd name="T7" fmla="*/ 2147483647 h 335"/>
                <a:gd name="T8" fmla="*/ 2147483647 w 7150"/>
                <a:gd name="T9" fmla="*/ 0 h 335"/>
                <a:gd name="T10" fmla="*/ 2147483647 w 7150"/>
                <a:gd name="T11" fmla="*/ 0 h 335"/>
                <a:gd name="T12" fmla="*/ 2147483647 w 7150"/>
                <a:gd name="T13" fmla="*/ 2147483647 h 335"/>
                <a:gd name="T14" fmla="*/ 0 w 7150"/>
                <a:gd name="T15" fmla="*/ 2147483647 h 3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50"/>
                <a:gd name="T25" fmla="*/ 0 h 335"/>
                <a:gd name="T26" fmla="*/ 7150 w 7150"/>
                <a:gd name="T27" fmla="*/ 335 h 3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50" h="335">
                  <a:moveTo>
                    <a:pt x="7150" y="0"/>
                  </a:moveTo>
                  <a:lnTo>
                    <a:pt x="6118" y="0"/>
                  </a:lnTo>
                  <a:lnTo>
                    <a:pt x="6118" y="335"/>
                  </a:lnTo>
                  <a:lnTo>
                    <a:pt x="4079" y="335"/>
                  </a:lnTo>
                  <a:lnTo>
                    <a:pt x="4079" y="0"/>
                  </a:lnTo>
                  <a:lnTo>
                    <a:pt x="2040" y="0"/>
                  </a:lnTo>
                  <a:lnTo>
                    <a:pt x="2040" y="335"/>
                  </a:lnTo>
                  <a:lnTo>
                    <a:pt x="0" y="335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76" name="Rectangle 55"/>
            <p:cNvSpPr>
              <a:spLocks noChangeArrowheads="1"/>
            </p:cNvSpPr>
            <p:nvPr/>
          </p:nvSpPr>
          <p:spPr bwMode="auto">
            <a:xfrm>
              <a:off x="2105025" y="5043488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D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0677" name="Rectangle 56"/>
            <p:cNvSpPr>
              <a:spLocks noChangeArrowheads="1"/>
            </p:cNvSpPr>
            <p:nvPr/>
          </p:nvSpPr>
          <p:spPr bwMode="auto">
            <a:xfrm>
              <a:off x="1857375" y="4524375"/>
              <a:ext cx="4937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Clock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0678" name="Rectangle 57"/>
            <p:cNvSpPr>
              <a:spLocks noChangeArrowheads="1"/>
            </p:cNvSpPr>
            <p:nvPr/>
          </p:nvSpPr>
          <p:spPr bwMode="auto">
            <a:xfrm>
              <a:off x="2057400" y="5451475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0679" name="Rectangle 58"/>
            <p:cNvSpPr>
              <a:spLocks noChangeArrowheads="1"/>
            </p:cNvSpPr>
            <p:nvPr/>
          </p:nvSpPr>
          <p:spPr bwMode="auto">
            <a:xfrm>
              <a:off x="2174875" y="5529263"/>
              <a:ext cx="1539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m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0680" name="Rectangle 59"/>
            <p:cNvSpPr>
              <a:spLocks noChangeArrowheads="1"/>
            </p:cNvSpPr>
            <p:nvPr/>
          </p:nvSpPr>
          <p:spPr bwMode="auto">
            <a:xfrm>
              <a:off x="1752600" y="5935663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0681" name="Rectangle 60"/>
            <p:cNvSpPr>
              <a:spLocks noChangeArrowheads="1"/>
            </p:cNvSpPr>
            <p:nvPr/>
          </p:nvSpPr>
          <p:spPr bwMode="auto">
            <a:xfrm>
              <a:off x="2105025" y="5935663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0682" name="Rectangle 61"/>
            <p:cNvSpPr>
              <a:spLocks noChangeArrowheads="1"/>
            </p:cNvSpPr>
            <p:nvPr/>
          </p:nvSpPr>
          <p:spPr bwMode="auto">
            <a:xfrm>
              <a:off x="2222500" y="6013450"/>
              <a:ext cx="10795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s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0683" name="Rectangle 62"/>
            <p:cNvSpPr>
              <a:spLocks noChangeArrowheads="1"/>
            </p:cNvSpPr>
            <p:nvPr/>
          </p:nvSpPr>
          <p:spPr bwMode="auto">
            <a:xfrm>
              <a:off x="1941513" y="5935663"/>
              <a:ext cx="1524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= </a:t>
              </a:r>
              <a:endParaRPr lang="en-US" sz="2400">
                <a:cs typeface="Arial" pitchFamily="34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3869966" y="4337050"/>
              <a:ext cx="6853" cy="18383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304430" y="4410075"/>
              <a:ext cx="6853" cy="18383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756400" y="4430333"/>
              <a:ext cx="6853" cy="18383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C6F4E-BD23-45B9-973F-26173A32C365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96012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Latches 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εναντίον 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Flip-Flop</a:t>
            </a:r>
          </a:p>
        </p:txBody>
      </p:sp>
      <p:grpSp>
        <p:nvGrpSpPr>
          <p:cNvPr id="71684" name="Group 3" descr="D Flip Flop"/>
          <p:cNvGrpSpPr>
            <a:grpSpLocks/>
          </p:cNvGrpSpPr>
          <p:nvPr/>
        </p:nvGrpSpPr>
        <p:grpSpPr bwMode="auto">
          <a:xfrm>
            <a:off x="381000" y="2667000"/>
            <a:ext cx="2533650" cy="3276600"/>
            <a:chOff x="288" y="1728"/>
            <a:chExt cx="1898" cy="2391"/>
          </a:xfrm>
        </p:grpSpPr>
        <p:sp>
          <p:nvSpPr>
            <p:cNvPr id="71706" name="Rectangle 4"/>
            <p:cNvSpPr>
              <a:spLocks noChangeArrowheads="1"/>
            </p:cNvSpPr>
            <p:nvPr/>
          </p:nvSpPr>
          <p:spPr bwMode="auto">
            <a:xfrm>
              <a:off x="1248" y="1728"/>
              <a:ext cx="420" cy="68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07" name="Rectangle 5"/>
            <p:cNvSpPr>
              <a:spLocks noChangeArrowheads="1"/>
            </p:cNvSpPr>
            <p:nvPr/>
          </p:nvSpPr>
          <p:spPr bwMode="auto">
            <a:xfrm>
              <a:off x="1287" y="1850"/>
              <a:ext cx="13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D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08" name="Rectangle 6"/>
            <p:cNvSpPr>
              <a:spLocks noChangeArrowheads="1"/>
            </p:cNvSpPr>
            <p:nvPr/>
          </p:nvSpPr>
          <p:spPr bwMode="auto">
            <a:xfrm>
              <a:off x="1537" y="1846"/>
              <a:ext cx="1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09" name="Line 7"/>
            <p:cNvSpPr>
              <a:spLocks noChangeShapeType="1"/>
            </p:cNvSpPr>
            <p:nvPr/>
          </p:nvSpPr>
          <p:spPr bwMode="auto">
            <a:xfrm flipH="1">
              <a:off x="1548" y="2185"/>
              <a:ext cx="6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10" name="Rectangle 8"/>
            <p:cNvSpPr>
              <a:spLocks noChangeArrowheads="1"/>
            </p:cNvSpPr>
            <p:nvPr/>
          </p:nvSpPr>
          <p:spPr bwMode="auto">
            <a:xfrm>
              <a:off x="1538" y="2190"/>
              <a:ext cx="1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11" name="Rectangle 9"/>
            <p:cNvSpPr>
              <a:spLocks noChangeArrowheads="1"/>
            </p:cNvSpPr>
            <p:nvPr/>
          </p:nvSpPr>
          <p:spPr bwMode="auto">
            <a:xfrm>
              <a:off x="1248" y="2581"/>
              <a:ext cx="420" cy="68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12" name="Rectangle 10"/>
            <p:cNvSpPr>
              <a:spLocks noChangeArrowheads="1"/>
            </p:cNvSpPr>
            <p:nvPr/>
          </p:nvSpPr>
          <p:spPr bwMode="auto">
            <a:xfrm>
              <a:off x="1287" y="2702"/>
              <a:ext cx="13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D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13" name="Rectangle 11"/>
            <p:cNvSpPr>
              <a:spLocks noChangeArrowheads="1"/>
            </p:cNvSpPr>
            <p:nvPr/>
          </p:nvSpPr>
          <p:spPr bwMode="auto">
            <a:xfrm>
              <a:off x="1537" y="2696"/>
              <a:ext cx="1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14" name="Line 12"/>
            <p:cNvSpPr>
              <a:spLocks noChangeShapeType="1"/>
            </p:cNvSpPr>
            <p:nvPr/>
          </p:nvSpPr>
          <p:spPr bwMode="auto">
            <a:xfrm flipH="1">
              <a:off x="1548" y="3038"/>
              <a:ext cx="6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15" name="Freeform 13"/>
            <p:cNvSpPr>
              <a:spLocks/>
            </p:cNvSpPr>
            <p:nvPr/>
          </p:nvSpPr>
          <p:spPr bwMode="auto">
            <a:xfrm>
              <a:off x="1248" y="3050"/>
              <a:ext cx="84" cy="84"/>
            </a:xfrm>
            <a:custGeom>
              <a:avLst/>
              <a:gdLst>
                <a:gd name="T0" fmla="*/ 0 w 168"/>
                <a:gd name="T1" fmla="*/ 3 h 168"/>
                <a:gd name="T2" fmla="*/ 3 w 168"/>
                <a:gd name="T3" fmla="*/ 1 h 168"/>
                <a:gd name="T4" fmla="*/ 0 w 168"/>
                <a:gd name="T5" fmla="*/ 0 h 168"/>
                <a:gd name="T6" fmla="*/ 0 60000 65536"/>
                <a:gd name="T7" fmla="*/ 0 60000 65536"/>
                <a:gd name="T8" fmla="*/ 0 60000 65536"/>
                <a:gd name="T9" fmla="*/ 0 w 168"/>
                <a:gd name="T10" fmla="*/ 0 h 168"/>
                <a:gd name="T11" fmla="*/ 168 w 168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168">
                  <a:moveTo>
                    <a:pt x="0" y="168"/>
                  </a:moveTo>
                  <a:lnTo>
                    <a:pt x="168" y="96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16" name="Rectangle 14"/>
            <p:cNvSpPr>
              <a:spLocks noChangeArrowheads="1"/>
            </p:cNvSpPr>
            <p:nvPr/>
          </p:nvSpPr>
          <p:spPr bwMode="auto">
            <a:xfrm>
              <a:off x="1248" y="3434"/>
              <a:ext cx="420" cy="68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17" name="Rectangle 15"/>
            <p:cNvSpPr>
              <a:spLocks noChangeArrowheads="1"/>
            </p:cNvSpPr>
            <p:nvPr/>
          </p:nvSpPr>
          <p:spPr bwMode="auto">
            <a:xfrm>
              <a:off x="1538" y="3041"/>
              <a:ext cx="1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18" name="Rectangle 16"/>
            <p:cNvSpPr>
              <a:spLocks noChangeArrowheads="1"/>
            </p:cNvSpPr>
            <p:nvPr/>
          </p:nvSpPr>
          <p:spPr bwMode="auto">
            <a:xfrm>
              <a:off x="1287" y="3553"/>
              <a:ext cx="13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D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19" name="Rectangle 17"/>
            <p:cNvSpPr>
              <a:spLocks noChangeArrowheads="1"/>
            </p:cNvSpPr>
            <p:nvPr/>
          </p:nvSpPr>
          <p:spPr bwMode="auto">
            <a:xfrm>
              <a:off x="1537" y="3548"/>
              <a:ext cx="1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20" name="Line 18"/>
            <p:cNvSpPr>
              <a:spLocks noChangeShapeType="1"/>
            </p:cNvSpPr>
            <p:nvPr/>
          </p:nvSpPr>
          <p:spPr bwMode="auto">
            <a:xfrm flipH="1">
              <a:off x="1548" y="3891"/>
              <a:ext cx="6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21" name="Freeform 19"/>
            <p:cNvSpPr>
              <a:spLocks/>
            </p:cNvSpPr>
            <p:nvPr/>
          </p:nvSpPr>
          <p:spPr bwMode="auto">
            <a:xfrm>
              <a:off x="1248" y="3903"/>
              <a:ext cx="84" cy="84"/>
            </a:xfrm>
            <a:custGeom>
              <a:avLst/>
              <a:gdLst>
                <a:gd name="T0" fmla="*/ 0 w 168"/>
                <a:gd name="T1" fmla="*/ 2 h 169"/>
                <a:gd name="T2" fmla="*/ 3 w 168"/>
                <a:gd name="T3" fmla="*/ 1 h 169"/>
                <a:gd name="T4" fmla="*/ 0 w 168"/>
                <a:gd name="T5" fmla="*/ 0 h 169"/>
                <a:gd name="T6" fmla="*/ 0 60000 65536"/>
                <a:gd name="T7" fmla="*/ 0 60000 65536"/>
                <a:gd name="T8" fmla="*/ 0 60000 65536"/>
                <a:gd name="T9" fmla="*/ 0 w 168"/>
                <a:gd name="T10" fmla="*/ 0 h 169"/>
                <a:gd name="T11" fmla="*/ 168 w 168"/>
                <a:gd name="T12" fmla="*/ 169 h 1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169">
                  <a:moveTo>
                    <a:pt x="0" y="169"/>
                  </a:moveTo>
                  <a:lnTo>
                    <a:pt x="168" y="97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22" name="Line 20"/>
            <p:cNvSpPr>
              <a:spLocks noChangeShapeType="1"/>
            </p:cNvSpPr>
            <p:nvPr/>
          </p:nvSpPr>
          <p:spPr bwMode="auto">
            <a:xfrm>
              <a:off x="731" y="1909"/>
              <a:ext cx="51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23" name="Line 21"/>
            <p:cNvSpPr>
              <a:spLocks noChangeShapeType="1"/>
            </p:cNvSpPr>
            <p:nvPr/>
          </p:nvSpPr>
          <p:spPr bwMode="auto">
            <a:xfrm flipH="1">
              <a:off x="1668" y="1909"/>
              <a:ext cx="1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24" name="Line 22"/>
            <p:cNvSpPr>
              <a:spLocks noChangeShapeType="1"/>
            </p:cNvSpPr>
            <p:nvPr/>
          </p:nvSpPr>
          <p:spPr bwMode="auto">
            <a:xfrm>
              <a:off x="731" y="2245"/>
              <a:ext cx="51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25" name="Freeform 23"/>
            <p:cNvSpPr>
              <a:spLocks/>
            </p:cNvSpPr>
            <p:nvPr/>
          </p:nvSpPr>
          <p:spPr bwMode="auto">
            <a:xfrm>
              <a:off x="899" y="2245"/>
              <a:ext cx="289" cy="1706"/>
            </a:xfrm>
            <a:custGeom>
              <a:avLst/>
              <a:gdLst>
                <a:gd name="T0" fmla="*/ 0 w 576"/>
                <a:gd name="T1" fmla="*/ 0 h 3412"/>
                <a:gd name="T2" fmla="*/ 0 w 576"/>
                <a:gd name="T3" fmla="*/ 53 h 3412"/>
                <a:gd name="T4" fmla="*/ 10 w 576"/>
                <a:gd name="T5" fmla="*/ 53 h 3412"/>
                <a:gd name="T6" fmla="*/ 0 60000 65536"/>
                <a:gd name="T7" fmla="*/ 0 60000 65536"/>
                <a:gd name="T8" fmla="*/ 0 60000 65536"/>
                <a:gd name="T9" fmla="*/ 0 w 576"/>
                <a:gd name="T10" fmla="*/ 0 h 3412"/>
                <a:gd name="T11" fmla="*/ 576 w 576"/>
                <a:gd name="T12" fmla="*/ 3412 h 34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3412">
                  <a:moveTo>
                    <a:pt x="0" y="0"/>
                  </a:moveTo>
                  <a:lnTo>
                    <a:pt x="0" y="3412"/>
                  </a:lnTo>
                  <a:lnTo>
                    <a:pt x="576" y="34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26" name="Freeform 24"/>
            <p:cNvSpPr>
              <a:spLocks/>
            </p:cNvSpPr>
            <p:nvPr/>
          </p:nvSpPr>
          <p:spPr bwMode="auto">
            <a:xfrm>
              <a:off x="1080" y="1909"/>
              <a:ext cx="168" cy="1693"/>
            </a:xfrm>
            <a:custGeom>
              <a:avLst/>
              <a:gdLst>
                <a:gd name="T0" fmla="*/ 0 w 337"/>
                <a:gd name="T1" fmla="*/ 0 h 3388"/>
                <a:gd name="T2" fmla="*/ 0 w 337"/>
                <a:gd name="T3" fmla="*/ 52 h 3388"/>
                <a:gd name="T4" fmla="*/ 5 w 337"/>
                <a:gd name="T5" fmla="*/ 52 h 3388"/>
                <a:gd name="T6" fmla="*/ 0 60000 65536"/>
                <a:gd name="T7" fmla="*/ 0 60000 65536"/>
                <a:gd name="T8" fmla="*/ 0 60000 65536"/>
                <a:gd name="T9" fmla="*/ 0 w 337"/>
                <a:gd name="T10" fmla="*/ 0 h 3388"/>
                <a:gd name="T11" fmla="*/ 337 w 337"/>
                <a:gd name="T12" fmla="*/ 3388 h 33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7" h="3388">
                  <a:moveTo>
                    <a:pt x="0" y="0"/>
                  </a:moveTo>
                  <a:lnTo>
                    <a:pt x="0" y="3388"/>
                  </a:lnTo>
                  <a:lnTo>
                    <a:pt x="337" y="338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27" name="Line 25"/>
            <p:cNvSpPr>
              <a:spLocks noChangeShapeType="1"/>
            </p:cNvSpPr>
            <p:nvPr/>
          </p:nvSpPr>
          <p:spPr bwMode="auto">
            <a:xfrm>
              <a:off x="899" y="3098"/>
              <a:ext cx="34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28" name="Line 26"/>
            <p:cNvSpPr>
              <a:spLocks noChangeShapeType="1"/>
            </p:cNvSpPr>
            <p:nvPr/>
          </p:nvSpPr>
          <p:spPr bwMode="auto">
            <a:xfrm>
              <a:off x="1080" y="2762"/>
              <a:ext cx="1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29" name="Line 27"/>
            <p:cNvSpPr>
              <a:spLocks noChangeShapeType="1"/>
            </p:cNvSpPr>
            <p:nvPr/>
          </p:nvSpPr>
          <p:spPr bwMode="auto">
            <a:xfrm flipH="1">
              <a:off x="1668" y="2245"/>
              <a:ext cx="1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30" name="Line 28"/>
            <p:cNvSpPr>
              <a:spLocks noChangeShapeType="1"/>
            </p:cNvSpPr>
            <p:nvPr/>
          </p:nvSpPr>
          <p:spPr bwMode="auto">
            <a:xfrm flipH="1">
              <a:off x="1668" y="2762"/>
              <a:ext cx="1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31" name="Line 29"/>
            <p:cNvSpPr>
              <a:spLocks noChangeShapeType="1"/>
            </p:cNvSpPr>
            <p:nvPr/>
          </p:nvSpPr>
          <p:spPr bwMode="auto">
            <a:xfrm flipH="1">
              <a:off x="1668" y="3099"/>
              <a:ext cx="16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32" name="Line 30"/>
            <p:cNvSpPr>
              <a:spLocks noChangeShapeType="1"/>
            </p:cNvSpPr>
            <p:nvPr/>
          </p:nvSpPr>
          <p:spPr bwMode="auto">
            <a:xfrm flipH="1">
              <a:off x="1668" y="3602"/>
              <a:ext cx="1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33" name="Line 31"/>
            <p:cNvSpPr>
              <a:spLocks noChangeShapeType="1"/>
            </p:cNvSpPr>
            <p:nvPr/>
          </p:nvSpPr>
          <p:spPr bwMode="auto">
            <a:xfrm flipH="1">
              <a:off x="1668" y="3951"/>
              <a:ext cx="1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34" name="Freeform 32"/>
            <p:cNvSpPr>
              <a:spLocks/>
            </p:cNvSpPr>
            <p:nvPr/>
          </p:nvSpPr>
          <p:spPr bwMode="auto">
            <a:xfrm>
              <a:off x="887" y="3086"/>
              <a:ext cx="36" cy="24"/>
            </a:xfrm>
            <a:custGeom>
              <a:avLst/>
              <a:gdLst>
                <a:gd name="T0" fmla="*/ 0 w 72"/>
                <a:gd name="T1" fmla="*/ 1 h 48"/>
                <a:gd name="T2" fmla="*/ 1 w 72"/>
                <a:gd name="T3" fmla="*/ 1 h 48"/>
                <a:gd name="T4" fmla="*/ 1 w 72"/>
                <a:gd name="T5" fmla="*/ 1 h 48"/>
                <a:gd name="T6" fmla="*/ 1 w 72"/>
                <a:gd name="T7" fmla="*/ 1 h 48"/>
                <a:gd name="T8" fmla="*/ 1 w 72"/>
                <a:gd name="T9" fmla="*/ 1 h 48"/>
                <a:gd name="T10" fmla="*/ 1 w 72"/>
                <a:gd name="T11" fmla="*/ 1 h 48"/>
                <a:gd name="T12" fmla="*/ 1 w 72"/>
                <a:gd name="T13" fmla="*/ 1 h 48"/>
                <a:gd name="T14" fmla="*/ 1 w 72"/>
                <a:gd name="T15" fmla="*/ 1 h 48"/>
                <a:gd name="T16" fmla="*/ 1 w 72"/>
                <a:gd name="T17" fmla="*/ 1 h 48"/>
                <a:gd name="T18" fmla="*/ 1 w 72"/>
                <a:gd name="T19" fmla="*/ 1 h 48"/>
                <a:gd name="T20" fmla="*/ 1 w 72"/>
                <a:gd name="T21" fmla="*/ 1 h 48"/>
                <a:gd name="T22" fmla="*/ 1 w 72"/>
                <a:gd name="T23" fmla="*/ 0 h 48"/>
                <a:gd name="T24" fmla="*/ 1 w 72"/>
                <a:gd name="T25" fmla="*/ 1 h 48"/>
                <a:gd name="T26" fmla="*/ 1 w 72"/>
                <a:gd name="T27" fmla="*/ 1 h 48"/>
                <a:gd name="T28" fmla="*/ 1 w 72"/>
                <a:gd name="T29" fmla="*/ 1 h 48"/>
                <a:gd name="T30" fmla="*/ 1 w 72"/>
                <a:gd name="T31" fmla="*/ 1 h 48"/>
                <a:gd name="T32" fmla="*/ 1 w 72"/>
                <a:gd name="T33" fmla="*/ 1 h 48"/>
                <a:gd name="T34" fmla="*/ 1 w 72"/>
                <a:gd name="T35" fmla="*/ 1 h 48"/>
                <a:gd name="T36" fmla="*/ 1 w 72"/>
                <a:gd name="T37" fmla="*/ 1 h 48"/>
                <a:gd name="T38" fmla="*/ 1 w 72"/>
                <a:gd name="T39" fmla="*/ 1 h 48"/>
                <a:gd name="T40" fmla="*/ 1 w 72"/>
                <a:gd name="T41" fmla="*/ 1 h 48"/>
                <a:gd name="T42" fmla="*/ 1 w 72"/>
                <a:gd name="T43" fmla="*/ 1 h 48"/>
                <a:gd name="T44" fmla="*/ 1 w 72"/>
                <a:gd name="T45" fmla="*/ 1 h 48"/>
                <a:gd name="T46" fmla="*/ 1 w 72"/>
                <a:gd name="T47" fmla="*/ 1 h 48"/>
                <a:gd name="T48" fmla="*/ 1 w 72"/>
                <a:gd name="T49" fmla="*/ 1 h 48"/>
                <a:gd name="T50" fmla="*/ 1 w 72"/>
                <a:gd name="T51" fmla="*/ 1 h 48"/>
                <a:gd name="T52" fmla="*/ 1 w 72"/>
                <a:gd name="T53" fmla="*/ 1 h 48"/>
                <a:gd name="T54" fmla="*/ 1 w 72"/>
                <a:gd name="T55" fmla="*/ 1 h 48"/>
                <a:gd name="T56" fmla="*/ 1 w 72"/>
                <a:gd name="T57" fmla="*/ 1 h 48"/>
                <a:gd name="T58" fmla="*/ 1 w 72"/>
                <a:gd name="T59" fmla="*/ 1 h 48"/>
                <a:gd name="T60" fmla="*/ 1 w 72"/>
                <a:gd name="T61" fmla="*/ 1 h 48"/>
                <a:gd name="T62" fmla="*/ 1 w 72"/>
                <a:gd name="T63" fmla="*/ 1 h 48"/>
                <a:gd name="T64" fmla="*/ 1 w 72"/>
                <a:gd name="T65" fmla="*/ 1 h 48"/>
                <a:gd name="T66" fmla="*/ 1 w 72"/>
                <a:gd name="T67" fmla="*/ 1 h 48"/>
                <a:gd name="T68" fmla="*/ 1 w 72"/>
                <a:gd name="T69" fmla="*/ 1 h 48"/>
                <a:gd name="T70" fmla="*/ 1 w 72"/>
                <a:gd name="T71" fmla="*/ 1 h 48"/>
                <a:gd name="T72" fmla="*/ 1 w 72"/>
                <a:gd name="T73" fmla="*/ 1 h 48"/>
                <a:gd name="T74" fmla="*/ 1 w 72"/>
                <a:gd name="T75" fmla="*/ 1 h 48"/>
                <a:gd name="T76" fmla="*/ 1 w 72"/>
                <a:gd name="T77" fmla="*/ 1 h 48"/>
                <a:gd name="T78" fmla="*/ 1 w 72"/>
                <a:gd name="T79" fmla="*/ 1 h 48"/>
                <a:gd name="T80" fmla="*/ 1 w 72"/>
                <a:gd name="T81" fmla="*/ 1 h 48"/>
                <a:gd name="T82" fmla="*/ 1 w 72"/>
                <a:gd name="T83" fmla="*/ 1 h 48"/>
                <a:gd name="T84" fmla="*/ 1 w 72"/>
                <a:gd name="T85" fmla="*/ 1 h 48"/>
                <a:gd name="T86" fmla="*/ 1 w 72"/>
                <a:gd name="T87" fmla="*/ 1 h 48"/>
                <a:gd name="T88" fmla="*/ 1 w 72"/>
                <a:gd name="T89" fmla="*/ 1 h 48"/>
                <a:gd name="T90" fmla="*/ 1 w 72"/>
                <a:gd name="T91" fmla="*/ 1 h 48"/>
                <a:gd name="T92" fmla="*/ 1 w 72"/>
                <a:gd name="T93" fmla="*/ 1 h 48"/>
                <a:gd name="T94" fmla="*/ 1 w 72"/>
                <a:gd name="T95" fmla="*/ 1 h 48"/>
                <a:gd name="T96" fmla="*/ 1 w 72"/>
                <a:gd name="T97" fmla="*/ 1 h 48"/>
                <a:gd name="T98" fmla="*/ 1 w 72"/>
                <a:gd name="T99" fmla="*/ 1 h 48"/>
                <a:gd name="T100" fmla="*/ 1 w 72"/>
                <a:gd name="T101" fmla="*/ 1 h 48"/>
                <a:gd name="T102" fmla="*/ 1 w 72"/>
                <a:gd name="T103" fmla="*/ 1 h 48"/>
                <a:gd name="T104" fmla="*/ 1 w 72"/>
                <a:gd name="T105" fmla="*/ 1 h 48"/>
                <a:gd name="T106" fmla="*/ 1 w 72"/>
                <a:gd name="T107" fmla="*/ 1 h 48"/>
                <a:gd name="T108" fmla="*/ 1 w 72"/>
                <a:gd name="T109" fmla="*/ 1 h 48"/>
                <a:gd name="T110" fmla="*/ 0 w 72"/>
                <a:gd name="T111" fmla="*/ 1 h 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48"/>
                <a:gd name="T170" fmla="*/ 72 w 72"/>
                <a:gd name="T171" fmla="*/ 48 h 4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48">
                  <a:moveTo>
                    <a:pt x="0" y="19"/>
                  </a:moveTo>
                  <a:lnTo>
                    <a:pt x="0" y="30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1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3" y="15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5" y="3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1" y="1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43" y="0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6" y="3"/>
                  </a:lnTo>
                  <a:lnTo>
                    <a:pt x="57" y="5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2" y="8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7" y="13"/>
                  </a:lnTo>
                  <a:lnTo>
                    <a:pt x="68" y="14"/>
                  </a:lnTo>
                  <a:lnTo>
                    <a:pt x="68" y="15"/>
                  </a:lnTo>
                  <a:lnTo>
                    <a:pt x="69" y="17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1" y="23"/>
                  </a:lnTo>
                  <a:lnTo>
                    <a:pt x="72" y="24"/>
                  </a:lnTo>
                  <a:lnTo>
                    <a:pt x="72" y="25"/>
                  </a:lnTo>
                  <a:lnTo>
                    <a:pt x="72" y="26"/>
                  </a:lnTo>
                  <a:lnTo>
                    <a:pt x="72" y="27"/>
                  </a:lnTo>
                  <a:lnTo>
                    <a:pt x="72" y="30"/>
                  </a:lnTo>
                  <a:lnTo>
                    <a:pt x="72" y="19"/>
                  </a:lnTo>
                  <a:lnTo>
                    <a:pt x="72" y="21"/>
                  </a:lnTo>
                  <a:lnTo>
                    <a:pt x="72" y="23"/>
                  </a:lnTo>
                  <a:lnTo>
                    <a:pt x="72" y="24"/>
                  </a:lnTo>
                  <a:lnTo>
                    <a:pt x="72" y="25"/>
                  </a:lnTo>
                  <a:lnTo>
                    <a:pt x="71" y="26"/>
                  </a:lnTo>
                  <a:lnTo>
                    <a:pt x="71" y="27"/>
                  </a:lnTo>
                  <a:lnTo>
                    <a:pt x="71" y="30"/>
                  </a:lnTo>
                  <a:lnTo>
                    <a:pt x="69" y="31"/>
                  </a:lnTo>
                  <a:lnTo>
                    <a:pt x="69" y="32"/>
                  </a:lnTo>
                  <a:lnTo>
                    <a:pt x="68" y="33"/>
                  </a:lnTo>
                  <a:lnTo>
                    <a:pt x="68" y="35"/>
                  </a:lnTo>
                  <a:lnTo>
                    <a:pt x="67" y="36"/>
                  </a:lnTo>
                  <a:lnTo>
                    <a:pt x="66" y="37"/>
                  </a:lnTo>
                  <a:lnTo>
                    <a:pt x="66" y="38"/>
                  </a:lnTo>
                  <a:lnTo>
                    <a:pt x="65" y="39"/>
                  </a:lnTo>
                  <a:lnTo>
                    <a:pt x="63" y="39"/>
                  </a:lnTo>
                  <a:lnTo>
                    <a:pt x="62" y="41"/>
                  </a:lnTo>
                  <a:lnTo>
                    <a:pt x="61" y="42"/>
                  </a:lnTo>
                  <a:lnTo>
                    <a:pt x="60" y="43"/>
                  </a:lnTo>
                  <a:lnTo>
                    <a:pt x="59" y="43"/>
                  </a:lnTo>
                  <a:lnTo>
                    <a:pt x="57" y="44"/>
                  </a:lnTo>
                  <a:lnTo>
                    <a:pt x="56" y="45"/>
                  </a:lnTo>
                  <a:lnTo>
                    <a:pt x="55" y="45"/>
                  </a:lnTo>
                  <a:lnTo>
                    <a:pt x="54" y="47"/>
                  </a:lnTo>
                  <a:lnTo>
                    <a:pt x="53" y="47"/>
                  </a:lnTo>
                  <a:lnTo>
                    <a:pt x="51" y="47"/>
                  </a:lnTo>
                  <a:lnTo>
                    <a:pt x="50" y="48"/>
                  </a:lnTo>
                  <a:lnTo>
                    <a:pt x="49" y="48"/>
                  </a:lnTo>
                  <a:lnTo>
                    <a:pt x="48" y="48"/>
                  </a:lnTo>
                  <a:lnTo>
                    <a:pt x="45" y="48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29" y="48"/>
                  </a:lnTo>
                  <a:lnTo>
                    <a:pt x="27" y="48"/>
                  </a:lnTo>
                  <a:lnTo>
                    <a:pt x="26" y="48"/>
                  </a:lnTo>
                  <a:lnTo>
                    <a:pt x="25" y="48"/>
                  </a:lnTo>
                  <a:lnTo>
                    <a:pt x="23" y="48"/>
                  </a:lnTo>
                  <a:lnTo>
                    <a:pt x="21" y="48"/>
                  </a:lnTo>
                  <a:lnTo>
                    <a:pt x="20" y="47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7" y="45"/>
                  </a:lnTo>
                  <a:lnTo>
                    <a:pt x="15" y="45"/>
                  </a:lnTo>
                  <a:lnTo>
                    <a:pt x="14" y="44"/>
                  </a:lnTo>
                  <a:lnTo>
                    <a:pt x="13" y="43"/>
                  </a:lnTo>
                  <a:lnTo>
                    <a:pt x="12" y="43"/>
                  </a:lnTo>
                  <a:lnTo>
                    <a:pt x="11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5" y="35"/>
                  </a:lnTo>
                  <a:lnTo>
                    <a:pt x="3" y="33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35" name="Freeform 33"/>
            <p:cNvSpPr>
              <a:spLocks/>
            </p:cNvSpPr>
            <p:nvPr/>
          </p:nvSpPr>
          <p:spPr bwMode="auto">
            <a:xfrm>
              <a:off x="1056" y="2737"/>
              <a:ext cx="36" cy="37"/>
            </a:xfrm>
            <a:custGeom>
              <a:avLst/>
              <a:gdLst>
                <a:gd name="T0" fmla="*/ 0 w 72"/>
                <a:gd name="T1" fmla="*/ 1 h 72"/>
                <a:gd name="T2" fmla="*/ 1 w 72"/>
                <a:gd name="T3" fmla="*/ 1 h 72"/>
                <a:gd name="T4" fmla="*/ 1 w 72"/>
                <a:gd name="T5" fmla="*/ 1 h 72"/>
                <a:gd name="T6" fmla="*/ 1 w 72"/>
                <a:gd name="T7" fmla="*/ 1 h 72"/>
                <a:gd name="T8" fmla="*/ 1 w 72"/>
                <a:gd name="T9" fmla="*/ 1 h 72"/>
                <a:gd name="T10" fmla="*/ 1 w 72"/>
                <a:gd name="T11" fmla="*/ 1 h 72"/>
                <a:gd name="T12" fmla="*/ 1 w 72"/>
                <a:gd name="T13" fmla="*/ 1 h 72"/>
                <a:gd name="T14" fmla="*/ 1 w 72"/>
                <a:gd name="T15" fmla="*/ 1 h 72"/>
                <a:gd name="T16" fmla="*/ 1 w 72"/>
                <a:gd name="T17" fmla="*/ 1 h 72"/>
                <a:gd name="T18" fmla="*/ 1 w 72"/>
                <a:gd name="T19" fmla="*/ 1 h 72"/>
                <a:gd name="T20" fmla="*/ 1 w 72"/>
                <a:gd name="T21" fmla="*/ 1 h 72"/>
                <a:gd name="T22" fmla="*/ 1 w 72"/>
                <a:gd name="T23" fmla="*/ 0 h 72"/>
                <a:gd name="T24" fmla="*/ 1 w 72"/>
                <a:gd name="T25" fmla="*/ 1 h 72"/>
                <a:gd name="T26" fmla="*/ 1 w 72"/>
                <a:gd name="T27" fmla="*/ 1 h 72"/>
                <a:gd name="T28" fmla="*/ 1 w 72"/>
                <a:gd name="T29" fmla="*/ 1 h 72"/>
                <a:gd name="T30" fmla="*/ 1 w 72"/>
                <a:gd name="T31" fmla="*/ 1 h 72"/>
                <a:gd name="T32" fmla="*/ 1 w 72"/>
                <a:gd name="T33" fmla="*/ 1 h 72"/>
                <a:gd name="T34" fmla="*/ 1 w 72"/>
                <a:gd name="T35" fmla="*/ 1 h 72"/>
                <a:gd name="T36" fmla="*/ 1 w 72"/>
                <a:gd name="T37" fmla="*/ 1 h 72"/>
                <a:gd name="T38" fmla="*/ 1 w 72"/>
                <a:gd name="T39" fmla="*/ 1 h 72"/>
                <a:gd name="T40" fmla="*/ 1 w 72"/>
                <a:gd name="T41" fmla="*/ 1 h 72"/>
                <a:gd name="T42" fmla="*/ 1 w 72"/>
                <a:gd name="T43" fmla="*/ 1 h 72"/>
                <a:gd name="T44" fmla="*/ 1 w 72"/>
                <a:gd name="T45" fmla="*/ 1 h 72"/>
                <a:gd name="T46" fmla="*/ 1 w 72"/>
                <a:gd name="T47" fmla="*/ 1 h 72"/>
                <a:gd name="T48" fmla="*/ 1 w 72"/>
                <a:gd name="T49" fmla="*/ 1 h 72"/>
                <a:gd name="T50" fmla="*/ 1 w 72"/>
                <a:gd name="T51" fmla="*/ 1 h 72"/>
                <a:gd name="T52" fmla="*/ 1 w 72"/>
                <a:gd name="T53" fmla="*/ 1 h 72"/>
                <a:gd name="T54" fmla="*/ 1 w 72"/>
                <a:gd name="T55" fmla="*/ 1 h 72"/>
                <a:gd name="T56" fmla="*/ 1 w 72"/>
                <a:gd name="T57" fmla="*/ 2 h 72"/>
                <a:gd name="T58" fmla="*/ 1 w 72"/>
                <a:gd name="T59" fmla="*/ 2 h 72"/>
                <a:gd name="T60" fmla="*/ 1 w 72"/>
                <a:gd name="T61" fmla="*/ 2 h 72"/>
                <a:gd name="T62" fmla="*/ 1 w 72"/>
                <a:gd name="T63" fmla="*/ 2 h 72"/>
                <a:gd name="T64" fmla="*/ 1 w 72"/>
                <a:gd name="T65" fmla="*/ 2 h 72"/>
                <a:gd name="T66" fmla="*/ 1 w 72"/>
                <a:gd name="T67" fmla="*/ 2 h 72"/>
                <a:gd name="T68" fmla="*/ 1 w 72"/>
                <a:gd name="T69" fmla="*/ 2 h 72"/>
                <a:gd name="T70" fmla="*/ 1 w 72"/>
                <a:gd name="T71" fmla="*/ 2 h 72"/>
                <a:gd name="T72" fmla="*/ 1 w 72"/>
                <a:gd name="T73" fmla="*/ 2 h 72"/>
                <a:gd name="T74" fmla="*/ 1 w 72"/>
                <a:gd name="T75" fmla="*/ 2 h 72"/>
                <a:gd name="T76" fmla="*/ 1 w 72"/>
                <a:gd name="T77" fmla="*/ 2 h 72"/>
                <a:gd name="T78" fmla="*/ 1 w 72"/>
                <a:gd name="T79" fmla="*/ 2 h 72"/>
                <a:gd name="T80" fmla="*/ 1 w 72"/>
                <a:gd name="T81" fmla="*/ 2 h 72"/>
                <a:gd name="T82" fmla="*/ 1 w 72"/>
                <a:gd name="T83" fmla="*/ 2 h 72"/>
                <a:gd name="T84" fmla="*/ 1 w 72"/>
                <a:gd name="T85" fmla="*/ 2 h 72"/>
                <a:gd name="T86" fmla="*/ 1 w 72"/>
                <a:gd name="T87" fmla="*/ 2 h 72"/>
                <a:gd name="T88" fmla="*/ 1 w 72"/>
                <a:gd name="T89" fmla="*/ 2 h 72"/>
                <a:gd name="T90" fmla="*/ 1 w 72"/>
                <a:gd name="T91" fmla="*/ 2 h 72"/>
                <a:gd name="T92" fmla="*/ 1 w 72"/>
                <a:gd name="T93" fmla="*/ 2 h 72"/>
                <a:gd name="T94" fmla="*/ 1 w 72"/>
                <a:gd name="T95" fmla="*/ 2 h 72"/>
                <a:gd name="T96" fmla="*/ 1 w 72"/>
                <a:gd name="T97" fmla="*/ 2 h 72"/>
                <a:gd name="T98" fmla="*/ 1 w 72"/>
                <a:gd name="T99" fmla="*/ 2 h 72"/>
                <a:gd name="T100" fmla="*/ 1 w 72"/>
                <a:gd name="T101" fmla="*/ 2 h 72"/>
                <a:gd name="T102" fmla="*/ 1 w 72"/>
                <a:gd name="T103" fmla="*/ 1 h 72"/>
                <a:gd name="T104" fmla="*/ 1 w 72"/>
                <a:gd name="T105" fmla="*/ 1 h 72"/>
                <a:gd name="T106" fmla="*/ 1 w 72"/>
                <a:gd name="T107" fmla="*/ 1 h 72"/>
                <a:gd name="T108" fmla="*/ 1 w 72"/>
                <a:gd name="T109" fmla="*/ 1 h 72"/>
                <a:gd name="T110" fmla="*/ 0 w 72"/>
                <a:gd name="T111" fmla="*/ 1 h 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72"/>
                <a:gd name="T170" fmla="*/ 72 w 72"/>
                <a:gd name="T171" fmla="*/ 72 h 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72">
                  <a:moveTo>
                    <a:pt x="0" y="43"/>
                  </a:move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10" y="8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0"/>
                  </a:lnTo>
                  <a:lnTo>
                    <a:pt x="43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1" y="1"/>
                  </a:lnTo>
                  <a:lnTo>
                    <a:pt x="52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5" y="4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8"/>
                  </a:lnTo>
                  <a:lnTo>
                    <a:pt x="64" y="10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7" y="13"/>
                  </a:lnTo>
                  <a:lnTo>
                    <a:pt x="69" y="14"/>
                  </a:lnTo>
                  <a:lnTo>
                    <a:pt x="69" y="16"/>
                  </a:lnTo>
                  <a:lnTo>
                    <a:pt x="70" y="17"/>
                  </a:lnTo>
                  <a:lnTo>
                    <a:pt x="70" y="18"/>
                  </a:lnTo>
                  <a:lnTo>
                    <a:pt x="71" y="19"/>
                  </a:lnTo>
                  <a:lnTo>
                    <a:pt x="71" y="22"/>
                  </a:lnTo>
                  <a:lnTo>
                    <a:pt x="71" y="23"/>
                  </a:lnTo>
                  <a:lnTo>
                    <a:pt x="72" y="24"/>
                  </a:lnTo>
                  <a:lnTo>
                    <a:pt x="72" y="25"/>
                  </a:lnTo>
                  <a:lnTo>
                    <a:pt x="72" y="26"/>
                  </a:lnTo>
                  <a:lnTo>
                    <a:pt x="72" y="28"/>
                  </a:lnTo>
                  <a:lnTo>
                    <a:pt x="72" y="30"/>
                  </a:lnTo>
                  <a:lnTo>
                    <a:pt x="72" y="43"/>
                  </a:lnTo>
                  <a:lnTo>
                    <a:pt x="72" y="46"/>
                  </a:lnTo>
                  <a:lnTo>
                    <a:pt x="72" y="47"/>
                  </a:lnTo>
                  <a:lnTo>
                    <a:pt x="72" y="48"/>
                  </a:lnTo>
                  <a:lnTo>
                    <a:pt x="72" y="49"/>
                  </a:lnTo>
                  <a:lnTo>
                    <a:pt x="71" y="50"/>
                  </a:lnTo>
                  <a:lnTo>
                    <a:pt x="71" y="52"/>
                  </a:lnTo>
                  <a:lnTo>
                    <a:pt x="71" y="54"/>
                  </a:lnTo>
                  <a:lnTo>
                    <a:pt x="70" y="55"/>
                  </a:lnTo>
                  <a:lnTo>
                    <a:pt x="70" y="56"/>
                  </a:lnTo>
                  <a:lnTo>
                    <a:pt x="69" y="58"/>
                  </a:lnTo>
                  <a:lnTo>
                    <a:pt x="69" y="59"/>
                  </a:lnTo>
                  <a:lnTo>
                    <a:pt x="67" y="60"/>
                  </a:lnTo>
                  <a:lnTo>
                    <a:pt x="66" y="61"/>
                  </a:lnTo>
                  <a:lnTo>
                    <a:pt x="66" y="62"/>
                  </a:lnTo>
                  <a:lnTo>
                    <a:pt x="65" y="64"/>
                  </a:lnTo>
                  <a:lnTo>
                    <a:pt x="64" y="64"/>
                  </a:lnTo>
                  <a:lnTo>
                    <a:pt x="63" y="65"/>
                  </a:lnTo>
                  <a:lnTo>
                    <a:pt x="61" y="66"/>
                  </a:lnTo>
                  <a:lnTo>
                    <a:pt x="60" y="67"/>
                  </a:lnTo>
                  <a:lnTo>
                    <a:pt x="59" y="67"/>
                  </a:lnTo>
                  <a:lnTo>
                    <a:pt x="58" y="68"/>
                  </a:lnTo>
                  <a:lnTo>
                    <a:pt x="57" y="70"/>
                  </a:lnTo>
                  <a:lnTo>
                    <a:pt x="55" y="70"/>
                  </a:lnTo>
                  <a:lnTo>
                    <a:pt x="54" y="71"/>
                  </a:lnTo>
                  <a:lnTo>
                    <a:pt x="53" y="71"/>
                  </a:lnTo>
                  <a:lnTo>
                    <a:pt x="52" y="71"/>
                  </a:lnTo>
                  <a:lnTo>
                    <a:pt x="51" y="72"/>
                  </a:lnTo>
                  <a:lnTo>
                    <a:pt x="49" y="72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2"/>
                  </a:lnTo>
                  <a:lnTo>
                    <a:pt x="43" y="72"/>
                  </a:lnTo>
                  <a:lnTo>
                    <a:pt x="29" y="72"/>
                  </a:lnTo>
                  <a:lnTo>
                    <a:pt x="28" y="72"/>
                  </a:lnTo>
                  <a:lnTo>
                    <a:pt x="27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8" y="71"/>
                  </a:lnTo>
                  <a:lnTo>
                    <a:pt x="17" y="70"/>
                  </a:lnTo>
                  <a:lnTo>
                    <a:pt x="16" y="70"/>
                  </a:lnTo>
                  <a:lnTo>
                    <a:pt x="15" y="68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9" y="64"/>
                  </a:lnTo>
                  <a:lnTo>
                    <a:pt x="7" y="64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5" y="59"/>
                  </a:lnTo>
                  <a:lnTo>
                    <a:pt x="4" y="58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1" y="52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36" name="Freeform 34"/>
            <p:cNvSpPr>
              <a:spLocks/>
            </p:cNvSpPr>
            <p:nvPr/>
          </p:nvSpPr>
          <p:spPr bwMode="auto">
            <a:xfrm>
              <a:off x="887" y="2233"/>
              <a:ext cx="36" cy="24"/>
            </a:xfrm>
            <a:custGeom>
              <a:avLst/>
              <a:gdLst>
                <a:gd name="T0" fmla="*/ 0 w 72"/>
                <a:gd name="T1" fmla="*/ 1 h 48"/>
                <a:gd name="T2" fmla="*/ 1 w 72"/>
                <a:gd name="T3" fmla="*/ 1 h 48"/>
                <a:gd name="T4" fmla="*/ 1 w 72"/>
                <a:gd name="T5" fmla="*/ 1 h 48"/>
                <a:gd name="T6" fmla="*/ 1 w 72"/>
                <a:gd name="T7" fmla="*/ 1 h 48"/>
                <a:gd name="T8" fmla="*/ 1 w 72"/>
                <a:gd name="T9" fmla="*/ 1 h 48"/>
                <a:gd name="T10" fmla="*/ 1 w 72"/>
                <a:gd name="T11" fmla="*/ 1 h 48"/>
                <a:gd name="T12" fmla="*/ 1 w 72"/>
                <a:gd name="T13" fmla="*/ 1 h 48"/>
                <a:gd name="T14" fmla="*/ 1 w 72"/>
                <a:gd name="T15" fmla="*/ 1 h 48"/>
                <a:gd name="T16" fmla="*/ 1 w 72"/>
                <a:gd name="T17" fmla="*/ 1 h 48"/>
                <a:gd name="T18" fmla="*/ 1 w 72"/>
                <a:gd name="T19" fmla="*/ 1 h 48"/>
                <a:gd name="T20" fmla="*/ 1 w 72"/>
                <a:gd name="T21" fmla="*/ 1 h 48"/>
                <a:gd name="T22" fmla="*/ 1 w 72"/>
                <a:gd name="T23" fmla="*/ 0 h 48"/>
                <a:gd name="T24" fmla="*/ 1 w 72"/>
                <a:gd name="T25" fmla="*/ 1 h 48"/>
                <a:gd name="T26" fmla="*/ 1 w 72"/>
                <a:gd name="T27" fmla="*/ 1 h 48"/>
                <a:gd name="T28" fmla="*/ 1 w 72"/>
                <a:gd name="T29" fmla="*/ 1 h 48"/>
                <a:gd name="T30" fmla="*/ 1 w 72"/>
                <a:gd name="T31" fmla="*/ 1 h 48"/>
                <a:gd name="T32" fmla="*/ 1 w 72"/>
                <a:gd name="T33" fmla="*/ 1 h 48"/>
                <a:gd name="T34" fmla="*/ 1 w 72"/>
                <a:gd name="T35" fmla="*/ 1 h 48"/>
                <a:gd name="T36" fmla="*/ 1 w 72"/>
                <a:gd name="T37" fmla="*/ 1 h 48"/>
                <a:gd name="T38" fmla="*/ 1 w 72"/>
                <a:gd name="T39" fmla="*/ 1 h 48"/>
                <a:gd name="T40" fmla="*/ 1 w 72"/>
                <a:gd name="T41" fmla="*/ 1 h 48"/>
                <a:gd name="T42" fmla="*/ 1 w 72"/>
                <a:gd name="T43" fmla="*/ 1 h 48"/>
                <a:gd name="T44" fmla="*/ 1 w 72"/>
                <a:gd name="T45" fmla="*/ 1 h 48"/>
                <a:gd name="T46" fmla="*/ 1 w 72"/>
                <a:gd name="T47" fmla="*/ 1 h 48"/>
                <a:gd name="T48" fmla="*/ 1 w 72"/>
                <a:gd name="T49" fmla="*/ 1 h 48"/>
                <a:gd name="T50" fmla="*/ 1 w 72"/>
                <a:gd name="T51" fmla="*/ 1 h 48"/>
                <a:gd name="T52" fmla="*/ 1 w 72"/>
                <a:gd name="T53" fmla="*/ 1 h 48"/>
                <a:gd name="T54" fmla="*/ 1 w 72"/>
                <a:gd name="T55" fmla="*/ 1 h 48"/>
                <a:gd name="T56" fmla="*/ 1 w 72"/>
                <a:gd name="T57" fmla="*/ 1 h 48"/>
                <a:gd name="T58" fmla="*/ 1 w 72"/>
                <a:gd name="T59" fmla="*/ 1 h 48"/>
                <a:gd name="T60" fmla="*/ 1 w 72"/>
                <a:gd name="T61" fmla="*/ 1 h 48"/>
                <a:gd name="T62" fmla="*/ 1 w 72"/>
                <a:gd name="T63" fmla="*/ 1 h 48"/>
                <a:gd name="T64" fmla="*/ 1 w 72"/>
                <a:gd name="T65" fmla="*/ 1 h 48"/>
                <a:gd name="T66" fmla="*/ 1 w 72"/>
                <a:gd name="T67" fmla="*/ 1 h 48"/>
                <a:gd name="T68" fmla="*/ 1 w 72"/>
                <a:gd name="T69" fmla="*/ 1 h 48"/>
                <a:gd name="T70" fmla="*/ 1 w 72"/>
                <a:gd name="T71" fmla="*/ 1 h 48"/>
                <a:gd name="T72" fmla="*/ 1 w 72"/>
                <a:gd name="T73" fmla="*/ 1 h 48"/>
                <a:gd name="T74" fmla="*/ 1 w 72"/>
                <a:gd name="T75" fmla="*/ 1 h 48"/>
                <a:gd name="T76" fmla="*/ 1 w 72"/>
                <a:gd name="T77" fmla="*/ 1 h 48"/>
                <a:gd name="T78" fmla="*/ 1 w 72"/>
                <a:gd name="T79" fmla="*/ 1 h 48"/>
                <a:gd name="T80" fmla="*/ 1 w 72"/>
                <a:gd name="T81" fmla="*/ 1 h 48"/>
                <a:gd name="T82" fmla="*/ 1 w 72"/>
                <a:gd name="T83" fmla="*/ 1 h 48"/>
                <a:gd name="T84" fmla="*/ 1 w 72"/>
                <a:gd name="T85" fmla="*/ 1 h 48"/>
                <a:gd name="T86" fmla="*/ 1 w 72"/>
                <a:gd name="T87" fmla="*/ 1 h 48"/>
                <a:gd name="T88" fmla="*/ 1 w 72"/>
                <a:gd name="T89" fmla="*/ 1 h 48"/>
                <a:gd name="T90" fmla="*/ 1 w 72"/>
                <a:gd name="T91" fmla="*/ 1 h 48"/>
                <a:gd name="T92" fmla="*/ 1 w 72"/>
                <a:gd name="T93" fmla="*/ 1 h 48"/>
                <a:gd name="T94" fmla="*/ 1 w 72"/>
                <a:gd name="T95" fmla="*/ 1 h 48"/>
                <a:gd name="T96" fmla="*/ 1 w 72"/>
                <a:gd name="T97" fmla="*/ 1 h 48"/>
                <a:gd name="T98" fmla="*/ 1 w 72"/>
                <a:gd name="T99" fmla="*/ 1 h 48"/>
                <a:gd name="T100" fmla="*/ 1 w 72"/>
                <a:gd name="T101" fmla="*/ 1 h 48"/>
                <a:gd name="T102" fmla="*/ 1 w 72"/>
                <a:gd name="T103" fmla="*/ 1 h 48"/>
                <a:gd name="T104" fmla="*/ 1 w 72"/>
                <a:gd name="T105" fmla="*/ 1 h 48"/>
                <a:gd name="T106" fmla="*/ 1 w 72"/>
                <a:gd name="T107" fmla="*/ 1 h 48"/>
                <a:gd name="T108" fmla="*/ 1 w 72"/>
                <a:gd name="T109" fmla="*/ 1 h 48"/>
                <a:gd name="T110" fmla="*/ 0 w 72"/>
                <a:gd name="T111" fmla="*/ 1 h 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48"/>
                <a:gd name="T170" fmla="*/ 72 w 72"/>
                <a:gd name="T171" fmla="*/ 48 h 4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48">
                  <a:moveTo>
                    <a:pt x="0" y="19"/>
                  </a:move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1" y="1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43" y="0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7" y="5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2" y="8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7" y="13"/>
                  </a:lnTo>
                  <a:lnTo>
                    <a:pt x="68" y="14"/>
                  </a:lnTo>
                  <a:lnTo>
                    <a:pt x="68" y="16"/>
                  </a:lnTo>
                  <a:lnTo>
                    <a:pt x="69" y="17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1" y="22"/>
                  </a:lnTo>
                  <a:lnTo>
                    <a:pt x="71" y="23"/>
                  </a:lnTo>
                  <a:lnTo>
                    <a:pt x="72" y="24"/>
                  </a:lnTo>
                  <a:lnTo>
                    <a:pt x="72" y="25"/>
                  </a:lnTo>
                  <a:lnTo>
                    <a:pt x="72" y="26"/>
                  </a:lnTo>
                  <a:lnTo>
                    <a:pt x="72" y="28"/>
                  </a:lnTo>
                  <a:lnTo>
                    <a:pt x="72" y="30"/>
                  </a:lnTo>
                  <a:lnTo>
                    <a:pt x="72" y="19"/>
                  </a:lnTo>
                  <a:lnTo>
                    <a:pt x="72" y="22"/>
                  </a:lnTo>
                  <a:lnTo>
                    <a:pt x="72" y="23"/>
                  </a:lnTo>
                  <a:lnTo>
                    <a:pt x="72" y="24"/>
                  </a:lnTo>
                  <a:lnTo>
                    <a:pt x="72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71" y="30"/>
                  </a:lnTo>
                  <a:lnTo>
                    <a:pt x="69" y="31"/>
                  </a:lnTo>
                  <a:lnTo>
                    <a:pt x="69" y="32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7" y="36"/>
                  </a:lnTo>
                  <a:lnTo>
                    <a:pt x="66" y="37"/>
                  </a:lnTo>
                  <a:lnTo>
                    <a:pt x="66" y="38"/>
                  </a:lnTo>
                  <a:lnTo>
                    <a:pt x="65" y="40"/>
                  </a:lnTo>
                  <a:lnTo>
                    <a:pt x="63" y="40"/>
                  </a:lnTo>
                  <a:lnTo>
                    <a:pt x="62" y="41"/>
                  </a:lnTo>
                  <a:lnTo>
                    <a:pt x="61" y="42"/>
                  </a:lnTo>
                  <a:lnTo>
                    <a:pt x="60" y="43"/>
                  </a:lnTo>
                  <a:lnTo>
                    <a:pt x="59" y="43"/>
                  </a:lnTo>
                  <a:lnTo>
                    <a:pt x="57" y="44"/>
                  </a:lnTo>
                  <a:lnTo>
                    <a:pt x="56" y="46"/>
                  </a:lnTo>
                  <a:lnTo>
                    <a:pt x="55" y="46"/>
                  </a:lnTo>
                  <a:lnTo>
                    <a:pt x="54" y="47"/>
                  </a:lnTo>
                  <a:lnTo>
                    <a:pt x="53" y="47"/>
                  </a:lnTo>
                  <a:lnTo>
                    <a:pt x="51" y="47"/>
                  </a:lnTo>
                  <a:lnTo>
                    <a:pt x="50" y="48"/>
                  </a:lnTo>
                  <a:lnTo>
                    <a:pt x="49" y="48"/>
                  </a:lnTo>
                  <a:lnTo>
                    <a:pt x="48" y="48"/>
                  </a:lnTo>
                  <a:lnTo>
                    <a:pt x="45" y="48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29" y="48"/>
                  </a:lnTo>
                  <a:lnTo>
                    <a:pt x="27" y="48"/>
                  </a:lnTo>
                  <a:lnTo>
                    <a:pt x="26" y="48"/>
                  </a:lnTo>
                  <a:lnTo>
                    <a:pt x="25" y="48"/>
                  </a:lnTo>
                  <a:lnTo>
                    <a:pt x="23" y="48"/>
                  </a:lnTo>
                  <a:lnTo>
                    <a:pt x="21" y="48"/>
                  </a:lnTo>
                  <a:lnTo>
                    <a:pt x="20" y="47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7" y="46"/>
                  </a:lnTo>
                  <a:lnTo>
                    <a:pt x="15" y="46"/>
                  </a:lnTo>
                  <a:lnTo>
                    <a:pt x="14" y="44"/>
                  </a:lnTo>
                  <a:lnTo>
                    <a:pt x="13" y="43"/>
                  </a:lnTo>
                  <a:lnTo>
                    <a:pt x="12" y="43"/>
                  </a:lnTo>
                  <a:lnTo>
                    <a:pt x="11" y="42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8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5" y="35"/>
                  </a:lnTo>
                  <a:lnTo>
                    <a:pt x="3" y="34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37" name="Freeform 35"/>
            <p:cNvSpPr>
              <a:spLocks/>
            </p:cNvSpPr>
            <p:nvPr/>
          </p:nvSpPr>
          <p:spPr bwMode="auto">
            <a:xfrm>
              <a:off x="1056" y="1885"/>
              <a:ext cx="36" cy="36"/>
            </a:xfrm>
            <a:custGeom>
              <a:avLst/>
              <a:gdLst>
                <a:gd name="T0" fmla="*/ 0 w 72"/>
                <a:gd name="T1" fmla="*/ 1 h 72"/>
                <a:gd name="T2" fmla="*/ 1 w 72"/>
                <a:gd name="T3" fmla="*/ 1 h 72"/>
                <a:gd name="T4" fmla="*/ 1 w 72"/>
                <a:gd name="T5" fmla="*/ 1 h 72"/>
                <a:gd name="T6" fmla="*/ 1 w 72"/>
                <a:gd name="T7" fmla="*/ 1 h 72"/>
                <a:gd name="T8" fmla="*/ 1 w 72"/>
                <a:gd name="T9" fmla="*/ 1 h 72"/>
                <a:gd name="T10" fmla="*/ 1 w 72"/>
                <a:gd name="T11" fmla="*/ 1 h 72"/>
                <a:gd name="T12" fmla="*/ 1 w 72"/>
                <a:gd name="T13" fmla="*/ 1 h 72"/>
                <a:gd name="T14" fmla="*/ 1 w 72"/>
                <a:gd name="T15" fmla="*/ 1 h 72"/>
                <a:gd name="T16" fmla="*/ 1 w 72"/>
                <a:gd name="T17" fmla="*/ 1 h 72"/>
                <a:gd name="T18" fmla="*/ 1 w 72"/>
                <a:gd name="T19" fmla="*/ 1 h 72"/>
                <a:gd name="T20" fmla="*/ 1 w 72"/>
                <a:gd name="T21" fmla="*/ 1 h 72"/>
                <a:gd name="T22" fmla="*/ 1 w 72"/>
                <a:gd name="T23" fmla="*/ 0 h 72"/>
                <a:gd name="T24" fmla="*/ 1 w 72"/>
                <a:gd name="T25" fmla="*/ 1 h 72"/>
                <a:gd name="T26" fmla="*/ 1 w 72"/>
                <a:gd name="T27" fmla="*/ 1 h 72"/>
                <a:gd name="T28" fmla="*/ 1 w 72"/>
                <a:gd name="T29" fmla="*/ 1 h 72"/>
                <a:gd name="T30" fmla="*/ 1 w 72"/>
                <a:gd name="T31" fmla="*/ 1 h 72"/>
                <a:gd name="T32" fmla="*/ 1 w 72"/>
                <a:gd name="T33" fmla="*/ 1 h 72"/>
                <a:gd name="T34" fmla="*/ 1 w 72"/>
                <a:gd name="T35" fmla="*/ 1 h 72"/>
                <a:gd name="T36" fmla="*/ 1 w 72"/>
                <a:gd name="T37" fmla="*/ 1 h 72"/>
                <a:gd name="T38" fmla="*/ 1 w 72"/>
                <a:gd name="T39" fmla="*/ 1 h 72"/>
                <a:gd name="T40" fmla="*/ 1 w 72"/>
                <a:gd name="T41" fmla="*/ 1 h 72"/>
                <a:gd name="T42" fmla="*/ 1 w 72"/>
                <a:gd name="T43" fmla="*/ 1 h 72"/>
                <a:gd name="T44" fmla="*/ 1 w 72"/>
                <a:gd name="T45" fmla="*/ 1 h 72"/>
                <a:gd name="T46" fmla="*/ 1 w 72"/>
                <a:gd name="T47" fmla="*/ 1 h 72"/>
                <a:gd name="T48" fmla="*/ 1 w 72"/>
                <a:gd name="T49" fmla="*/ 1 h 72"/>
                <a:gd name="T50" fmla="*/ 1 w 72"/>
                <a:gd name="T51" fmla="*/ 1 h 72"/>
                <a:gd name="T52" fmla="*/ 1 w 72"/>
                <a:gd name="T53" fmla="*/ 1 h 72"/>
                <a:gd name="T54" fmla="*/ 1 w 72"/>
                <a:gd name="T55" fmla="*/ 1 h 72"/>
                <a:gd name="T56" fmla="*/ 1 w 72"/>
                <a:gd name="T57" fmla="*/ 1 h 72"/>
                <a:gd name="T58" fmla="*/ 1 w 72"/>
                <a:gd name="T59" fmla="*/ 1 h 72"/>
                <a:gd name="T60" fmla="*/ 1 w 72"/>
                <a:gd name="T61" fmla="*/ 1 h 72"/>
                <a:gd name="T62" fmla="*/ 1 w 72"/>
                <a:gd name="T63" fmla="*/ 1 h 72"/>
                <a:gd name="T64" fmla="*/ 1 w 72"/>
                <a:gd name="T65" fmla="*/ 1 h 72"/>
                <a:gd name="T66" fmla="*/ 1 w 72"/>
                <a:gd name="T67" fmla="*/ 1 h 72"/>
                <a:gd name="T68" fmla="*/ 1 w 72"/>
                <a:gd name="T69" fmla="*/ 1 h 72"/>
                <a:gd name="T70" fmla="*/ 1 w 72"/>
                <a:gd name="T71" fmla="*/ 1 h 72"/>
                <a:gd name="T72" fmla="*/ 1 w 72"/>
                <a:gd name="T73" fmla="*/ 1 h 72"/>
                <a:gd name="T74" fmla="*/ 1 w 72"/>
                <a:gd name="T75" fmla="*/ 1 h 72"/>
                <a:gd name="T76" fmla="*/ 1 w 72"/>
                <a:gd name="T77" fmla="*/ 1 h 72"/>
                <a:gd name="T78" fmla="*/ 1 w 72"/>
                <a:gd name="T79" fmla="*/ 1 h 72"/>
                <a:gd name="T80" fmla="*/ 1 w 72"/>
                <a:gd name="T81" fmla="*/ 1 h 72"/>
                <a:gd name="T82" fmla="*/ 1 w 72"/>
                <a:gd name="T83" fmla="*/ 1 h 72"/>
                <a:gd name="T84" fmla="*/ 1 w 72"/>
                <a:gd name="T85" fmla="*/ 1 h 72"/>
                <a:gd name="T86" fmla="*/ 1 w 72"/>
                <a:gd name="T87" fmla="*/ 1 h 72"/>
                <a:gd name="T88" fmla="*/ 1 w 72"/>
                <a:gd name="T89" fmla="*/ 1 h 72"/>
                <a:gd name="T90" fmla="*/ 1 w 72"/>
                <a:gd name="T91" fmla="*/ 1 h 72"/>
                <a:gd name="T92" fmla="*/ 1 w 72"/>
                <a:gd name="T93" fmla="*/ 1 h 72"/>
                <a:gd name="T94" fmla="*/ 1 w 72"/>
                <a:gd name="T95" fmla="*/ 1 h 72"/>
                <a:gd name="T96" fmla="*/ 1 w 72"/>
                <a:gd name="T97" fmla="*/ 1 h 72"/>
                <a:gd name="T98" fmla="*/ 1 w 72"/>
                <a:gd name="T99" fmla="*/ 1 h 72"/>
                <a:gd name="T100" fmla="*/ 1 w 72"/>
                <a:gd name="T101" fmla="*/ 1 h 72"/>
                <a:gd name="T102" fmla="*/ 1 w 72"/>
                <a:gd name="T103" fmla="*/ 1 h 72"/>
                <a:gd name="T104" fmla="*/ 1 w 72"/>
                <a:gd name="T105" fmla="*/ 1 h 72"/>
                <a:gd name="T106" fmla="*/ 1 w 72"/>
                <a:gd name="T107" fmla="*/ 1 h 72"/>
                <a:gd name="T108" fmla="*/ 1 w 72"/>
                <a:gd name="T109" fmla="*/ 1 h 72"/>
                <a:gd name="T110" fmla="*/ 0 w 72"/>
                <a:gd name="T111" fmla="*/ 1 h 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72"/>
                <a:gd name="T170" fmla="*/ 72 w 72"/>
                <a:gd name="T171" fmla="*/ 72 h 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72">
                  <a:moveTo>
                    <a:pt x="0" y="43"/>
                  </a:moveTo>
                  <a:lnTo>
                    <a:pt x="0" y="30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0"/>
                  </a:lnTo>
                  <a:lnTo>
                    <a:pt x="43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1" y="1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5" y="4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7" y="13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70" y="17"/>
                  </a:lnTo>
                  <a:lnTo>
                    <a:pt x="70" y="18"/>
                  </a:lnTo>
                  <a:lnTo>
                    <a:pt x="71" y="19"/>
                  </a:lnTo>
                  <a:lnTo>
                    <a:pt x="71" y="22"/>
                  </a:lnTo>
                  <a:lnTo>
                    <a:pt x="71" y="23"/>
                  </a:lnTo>
                  <a:lnTo>
                    <a:pt x="72" y="24"/>
                  </a:lnTo>
                  <a:lnTo>
                    <a:pt x="72" y="25"/>
                  </a:lnTo>
                  <a:lnTo>
                    <a:pt x="72" y="27"/>
                  </a:lnTo>
                  <a:lnTo>
                    <a:pt x="72" y="28"/>
                  </a:lnTo>
                  <a:lnTo>
                    <a:pt x="72" y="30"/>
                  </a:lnTo>
                  <a:lnTo>
                    <a:pt x="72" y="43"/>
                  </a:lnTo>
                  <a:lnTo>
                    <a:pt x="72" y="46"/>
                  </a:lnTo>
                  <a:lnTo>
                    <a:pt x="72" y="47"/>
                  </a:lnTo>
                  <a:lnTo>
                    <a:pt x="72" y="48"/>
                  </a:lnTo>
                  <a:lnTo>
                    <a:pt x="72" y="49"/>
                  </a:lnTo>
                  <a:lnTo>
                    <a:pt x="71" y="51"/>
                  </a:lnTo>
                  <a:lnTo>
                    <a:pt x="71" y="52"/>
                  </a:lnTo>
                  <a:lnTo>
                    <a:pt x="71" y="54"/>
                  </a:lnTo>
                  <a:lnTo>
                    <a:pt x="70" y="55"/>
                  </a:lnTo>
                  <a:lnTo>
                    <a:pt x="70" y="57"/>
                  </a:lnTo>
                  <a:lnTo>
                    <a:pt x="69" y="58"/>
                  </a:lnTo>
                  <a:lnTo>
                    <a:pt x="69" y="59"/>
                  </a:lnTo>
                  <a:lnTo>
                    <a:pt x="67" y="60"/>
                  </a:lnTo>
                  <a:lnTo>
                    <a:pt x="66" y="61"/>
                  </a:lnTo>
                  <a:lnTo>
                    <a:pt x="66" y="63"/>
                  </a:lnTo>
                  <a:lnTo>
                    <a:pt x="65" y="64"/>
                  </a:lnTo>
                  <a:lnTo>
                    <a:pt x="64" y="64"/>
                  </a:lnTo>
                  <a:lnTo>
                    <a:pt x="63" y="65"/>
                  </a:lnTo>
                  <a:lnTo>
                    <a:pt x="61" y="66"/>
                  </a:lnTo>
                  <a:lnTo>
                    <a:pt x="60" y="67"/>
                  </a:lnTo>
                  <a:lnTo>
                    <a:pt x="59" y="67"/>
                  </a:lnTo>
                  <a:lnTo>
                    <a:pt x="58" y="69"/>
                  </a:lnTo>
                  <a:lnTo>
                    <a:pt x="57" y="70"/>
                  </a:lnTo>
                  <a:lnTo>
                    <a:pt x="55" y="70"/>
                  </a:lnTo>
                  <a:lnTo>
                    <a:pt x="54" y="71"/>
                  </a:lnTo>
                  <a:lnTo>
                    <a:pt x="53" y="71"/>
                  </a:lnTo>
                  <a:lnTo>
                    <a:pt x="52" y="71"/>
                  </a:lnTo>
                  <a:lnTo>
                    <a:pt x="51" y="72"/>
                  </a:lnTo>
                  <a:lnTo>
                    <a:pt x="49" y="72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5" y="72"/>
                  </a:lnTo>
                  <a:lnTo>
                    <a:pt x="43" y="72"/>
                  </a:lnTo>
                  <a:lnTo>
                    <a:pt x="29" y="72"/>
                  </a:lnTo>
                  <a:lnTo>
                    <a:pt x="28" y="72"/>
                  </a:lnTo>
                  <a:lnTo>
                    <a:pt x="27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8" y="71"/>
                  </a:lnTo>
                  <a:lnTo>
                    <a:pt x="17" y="70"/>
                  </a:lnTo>
                  <a:lnTo>
                    <a:pt x="16" y="70"/>
                  </a:lnTo>
                  <a:lnTo>
                    <a:pt x="15" y="69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9" y="64"/>
                  </a:lnTo>
                  <a:lnTo>
                    <a:pt x="7" y="64"/>
                  </a:lnTo>
                  <a:lnTo>
                    <a:pt x="7" y="63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5" y="59"/>
                  </a:lnTo>
                  <a:lnTo>
                    <a:pt x="4" y="58"/>
                  </a:lnTo>
                  <a:lnTo>
                    <a:pt x="3" y="57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1" y="52"/>
                  </a:lnTo>
                  <a:lnTo>
                    <a:pt x="1" y="51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38" name="Freeform 36"/>
            <p:cNvSpPr>
              <a:spLocks/>
            </p:cNvSpPr>
            <p:nvPr/>
          </p:nvSpPr>
          <p:spPr bwMode="auto">
            <a:xfrm>
              <a:off x="1188" y="3927"/>
              <a:ext cx="60" cy="48"/>
            </a:xfrm>
            <a:custGeom>
              <a:avLst/>
              <a:gdLst>
                <a:gd name="T0" fmla="*/ 0 w 121"/>
                <a:gd name="T1" fmla="*/ 1 h 96"/>
                <a:gd name="T2" fmla="*/ 0 w 121"/>
                <a:gd name="T3" fmla="*/ 1 h 96"/>
                <a:gd name="T4" fmla="*/ 0 w 121"/>
                <a:gd name="T5" fmla="*/ 1 h 96"/>
                <a:gd name="T6" fmla="*/ 0 w 121"/>
                <a:gd name="T7" fmla="*/ 1 h 96"/>
                <a:gd name="T8" fmla="*/ 0 w 121"/>
                <a:gd name="T9" fmla="*/ 1 h 96"/>
                <a:gd name="T10" fmla="*/ 0 w 121"/>
                <a:gd name="T11" fmla="*/ 1 h 96"/>
                <a:gd name="T12" fmla="*/ 0 w 121"/>
                <a:gd name="T13" fmla="*/ 1 h 96"/>
                <a:gd name="T14" fmla="*/ 0 w 121"/>
                <a:gd name="T15" fmla="*/ 1 h 96"/>
                <a:gd name="T16" fmla="*/ 0 w 121"/>
                <a:gd name="T17" fmla="*/ 1 h 96"/>
                <a:gd name="T18" fmla="*/ 0 w 121"/>
                <a:gd name="T19" fmla="*/ 1 h 96"/>
                <a:gd name="T20" fmla="*/ 0 w 121"/>
                <a:gd name="T21" fmla="*/ 1 h 96"/>
                <a:gd name="T22" fmla="*/ 1 w 121"/>
                <a:gd name="T23" fmla="*/ 0 h 96"/>
                <a:gd name="T24" fmla="*/ 1 w 121"/>
                <a:gd name="T25" fmla="*/ 1 h 96"/>
                <a:gd name="T26" fmla="*/ 1 w 121"/>
                <a:gd name="T27" fmla="*/ 1 h 96"/>
                <a:gd name="T28" fmla="*/ 1 w 121"/>
                <a:gd name="T29" fmla="*/ 1 h 96"/>
                <a:gd name="T30" fmla="*/ 1 w 121"/>
                <a:gd name="T31" fmla="*/ 1 h 96"/>
                <a:gd name="T32" fmla="*/ 1 w 121"/>
                <a:gd name="T33" fmla="*/ 1 h 96"/>
                <a:gd name="T34" fmla="*/ 1 w 121"/>
                <a:gd name="T35" fmla="*/ 1 h 96"/>
                <a:gd name="T36" fmla="*/ 1 w 121"/>
                <a:gd name="T37" fmla="*/ 1 h 96"/>
                <a:gd name="T38" fmla="*/ 1 w 121"/>
                <a:gd name="T39" fmla="*/ 1 h 96"/>
                <a:gd name="T40" fmla="*/ 1 w 121"/>
                <a:gd name="T41" fmla="*/ 1 h 96"/>
                <a:gd name="T42" fmla="*/ 1 w 121"/>
                <a:gd name="T43" fmla="*/ 1 h 96"/>
                <a:gd name="T44" fmla="*/ 1 w 121"/>
                <a:gd name="T45" fmla="*/ 1 h 96"/>
                <a:gd name="T46" fmla="*/ 1 w 121"/>
                <a:gd name="T47" fmla="*/ 1 h 96"/>
                <a:gd name="T48" fmla="*/ 1 w 121"/>
                <a:gd name="T49" fmla="*/ 1 h 96"/>
                <a:gd name="T50" fmla="*/ 1 w 121"/>
                <a:gd name="T51" fmla="*/ 1 h 96"/>
                <a:gd name="T52" fmla="*/ 1 w 121"/>
                <a:gd name="T53" fmla="*/ 2 h 96"/>
                <a:gd name="T54" fmla="*/ 1 w 121"/>
                <a:gd name="T55" fmla="*/ 2 h 96"/>
                <a:gd name="T56" fmla="*/ 1 w 121"/>
                <a:gd name="T57" fmla="*/ 2 h 96"/>
                <a:gd name="T58" fmla="*/ 1 w 121"/>
                <a:gd name="T59" fmla="*/ 2 h 96"/>
                <a:gd name="T60" fmla="*/ 1 w 121"/>
                <a:gd name="T61" fmla="*/ 2 h 96"/>
                <a:gd name="T62" fmla="*/ 1 w 121"/>
                <a:gd name="T63" fmla="*/ 2 h 96"/>
                <a:gd name="T64" fmla="*/ 1 w 121"/>
                <a:gd name="T65" fmla="*/ 2 h 96"/>
                <a:gd name="T66" fmla="*/ 1 w 121"/>
                <a:gd name="T67" fmla="*/ 2 h 96"/>
                <a:gd name="T68" fmla="*/ 0 w 121"/>
                <a:gd name="T69" fmla="*/ 2 h 96"/>
                <a:gd name="T70" fmla="*/ 0 w 121"/>
                <a:gd name="T71" fmla="*/ 2 h 96"/>
                <a:gd name="T72" fmla="*/ 0 w 121"/>
                <a:gd name="T73" fmla="*/ 2 h 96"/>
                <a:gd name="T74" fmla="*/ 0 w 121"/>
                <a:gd name="T75" fmla="*/ 2 h 96"/>
                <a:gd name="T76" fmla="*/ 0 w 121"/>
                <a:gd name="T77" fmla="*/ 2 h 96"/>
                <a:gd name="T78" fmla="*/ 0 w 121"/>
                <a:gd name="T79" fmla="*/ 2 h 96"/>
                <a:gd name="T80" fmla="*/ 0 w 121"/>
                <a:gd name="T81" fmla="*/ 2 h 96"/>
                <a:gd name="T82" fmla="*/ 0 w 121"/>
                <a:gd name="T83" fmla="*/ 2 h 96"/>
                <a:gd name="T84" fmla="*/ 0 w 121"/>
                <a:gd name="T85" fmla="*/ 1 h 96"/>
                <a:gd name="T86" fmla="*/ 0 w 121"/>
                <a:gd name="T87" fmla="*/ 1 h 96"/>
                <a:gd name="T88" fmla="*/ 0 w 121"/>
                <a:gd name="T89" fmla="*/ 1 h 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1"/>
                <a:gd name="T136" fmla="*/ 0 h 96"/>
                <a:gd name="T137" fmla="*/ 121 w 121"/>
                <a:gd name="T138" fmla="*/ 96 h 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1" h="96">
                  <a:moveTo>
                    <a:pt x="0" y="45"/>
                  </a:moveTo>
                  <a:lnTo>
                    <a:pt x="0" y="51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5" y="30"/>
                  </a:lnTo>
                  <a:lnTo>
                    <a:pt x="6" y="27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1" y="21"/>
                  </a:lnTo>
                  <a:lnTo>
                    <a:pt x="12" y="19"/>
                  </a:lnTo>
                  <a:lnTo>
                    <a:pt x="14" y="16"/>
                  </a:lnTo>
                  <a:lnTo>
                    <a:pt x="16" y="15"/>
                  </a:lnTo>
                  <a:lnTo>
                    <a:pt x="17" y="14"/>
                  </a:lnTo>
                  <a:lnTo>
                    <a:pt x="20" y="12"/>
                  </a:lnTo>
                  <a:lnTo>
                    <a:pt x="21" y="10"/>
                  </a:lnTo>
                  <a:lnTo>
                    <a:pt x="23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9" y="6"/>
                  </a:lnTo>
                  <a:lnTo>
                    <a:pt x="32" y="4"/>
                  </a:lnTo>
                  <a:lnTo>
                    <a:pt x="34" y="3"/>
                  </a:lnTo>
                  <a:lnTo>
                    <a:pt x="36" y="2"/>
                  </a:lnTo>
                  <a:lnTo>
                    <a:pt x="39" y="2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1"/>
                  </a:lnTo>
                  <a:lnTo>
                    <a:pt x="52" y="0"/>
                  </a:lnTo>
                  <a:lnTo>
                    <a:pt x="69" y="0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7" y="1"/>
                  </a:lnTo>
                  <a:lnTo>
                    <a:pt x="80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7" y="3"/>
                  </a:lnTo>
                  <a:lnTo>
                    <a:pt x="89" y="4"/>
                  </a:lnTo>
                  <a:lnTo>
                    <a:pt x="92" y="6"/>
                  </a:lnTo>
                  <a:lnTo>
                    <a:pt x="94" y="7"/>
                  </a:lnTo>
                  <a:lnTo>
                    <a:pt x="96" y="8"/>
                  </a:lnTo>
                  <a:lnTo>
                    <a:pt x="98" y="9"/>
                  </a:lnTo>
                  <a:lnTo>
                    <a:pt x="100" y="10"/>
                  </a:lnTo>
                  <a:lnTo>
                    <a:pt x="102" y="12"/>
                  </a:lnTo>
                  <a:lnTo>
                    <a:pt x="104" y="14"/>
                  </a:lnTo>
                  <a:lnTo>
                    <a:pt x="106" y="15"/>
                  </a:lnTo>
                  <a:lnTo>
                    <a:pt x="107" y="16"/>
                  </a:lnTo>
                  <a:lnTo>
                    <a:pt x="108" y="19"/>
                  </a:lnTo>
                  <a:lnTo>
                    <a:pt x="111" y="21"/>
                  </a:lnTo>
                  <a:lnTo>
                    <a:pt x="112" y="22"/>
                  </a:lnTo>
                  <a:lnTo>
                    <a:pt x="113" y="25"/>
                  </a:lnTo>
                  <a:lnTo>
                    <a:pt x="115" y="27"/>
                  </a:lnTo>
                  <a:lnTo>
                    <a:pt x="116" y="30"/>
                  </a:lnTo>
                  <a:lnTo>
                    <a:pt x="117" y="32"/>
                  </a:lnTo>
                  <a:lnTo>
                    <a:pt x="118" y="33"/>
                  </a:lnTo>
                  <a:lnTo>
                    <a:pt x="118" y="36"/>
                  </a:lnTo>
                  <a:lnTo>
                    <a:pt x="119" y="38"/>
                  </a:lnTo>
                  <a:lnTo>
                    <a:pt x="119" y="42"/>
                  </a:lnTo>
                  <a:lnTo>
                    <a:pt x="121" y="44"/>
                  </a:lnTo>
                  <a:lnTo>
                    <a:pt x="121" y="46"/>
                  </a:lnTo>
                  <a:lnTo>
                    <a:pt x="121" y="49"/>
                  </a:lnTo>
                  <a:lnTo>
                    <a:pt x="121" y="51"/>
                  </a:lnTo>
                  <a:lnTo>
                    <a:pt x="121" y="45"/>
                  </a:lnTo>
                  <a:lnTo>
                    <a:pt x="121" y="48"/>
                  </a:lnTo>
                  <a:lnTo>
                    <a:pt x="121" y="50"/>
                  </a:lnTo>
                  <a:lnTo>
                    <a:pt x="121" y="52"/>
                  </a:lnTo>
                  <a:lnTo>
                    <a:pt x="119" y="55"/>
                  </a:lnTo>
                  <a:lnTo>
                    <a:pt x="119" y="58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17" y="64"/>
                  </a:lnTo>
                  <a:lnTo>
                    <a:pt x="116" y="67"/>
                  </a:lnTo>
                  <a:lnTo>
                    <a:pt x="115" y="69"/>
                  </a:lnTo>
                  <a:lnTo>
                    <a:pt x="113" y="72"/>
                  </a:lnTo>
                  <a:lnTo>
                    <a:pt x="112" y="74"/>
                  </a:lnTo>
                  <a:lnTo>
                    <a:pt x="111" y="75"/>
                  </a:lnTo>
                  <a:lnTo>
                    <a:pt x="108" y="78"/>
                  </a:lnTo>
                  <a:lnTo>
                    <a:pt x="107" y="80"/>
                  </a:lnTo>
                  <a:lnTo>
                    <a:pt x="106" y="81"/>
                  </a:lnTo>
                  <a:lnTo>
                    <a:pt x="104" y="82"/>
                  </a:lnTo>
                  <a:lnTo>
                    <a:pt x="102" y="85"/>
                  </a:lnTo>
                  <a:lnTo>
                    <a:pt x="100" y="86"/>
                  </a:lnTo>
                  <a:lnTo>
                    <a:pt x="98" y="87"/>
                  </a:lnTo>
                  <a:lnTo>
                    <a:pt x="96" y="88"/>
                  </a:lnTo>
                  <a:lnTo>
                    <a:pt x="94" y="90"/>
                  </a:lnTo>
                  <a:lnTo>
                    <a:pt x="92" y="91"/>
                  </a:lnTo>
                  <a:lnTo>
                    <a:pt x="89" y="92"/>
                  </a:lnTo>
                  <a:lnTo>
                    <a:pt x="87" y="93"/>
                  </a:lnTo>
                  <a:lnTo>
                    <a:pt x="84" y="94"/>
                  </a:lnTo>
                  <a:lnTo>
                    <a:pt x="82" y="94"/>
                  </a:lnTo>
                  <a:lnTo>
                    <a:pt x="80" y="96"/>
                  </a:lnTo>
                  <a:lnTo>
                    <a:pt x="77" y="96"/>
                  </a:lnTo>
                  <a:lnTo>
                    <a:pt x="75" y="96"/>
                  </a:lnTo>
                  <a:lnTo>
                    <a:pt x="72" y="96"/>
                  </a:lnTo>
                  <a:lnTo>
                    <a:pt x="69" y="96"/>
                  </a:lnTo>
                  <a:lnTo>
                    <a:pt x="52" y="96"/>
                  </a:lnTo>
                  <a:lnTo>
                    <a:pt x="48" y="96"/>
                  </a:lnTo>
                  <a:lnTo>
                    <a:pt x="46" y="96"/>
                  </a:lnTo>
                  <a:lnTo>
                    <a:pt x="44" y="96"/>
                  </a:lnTo>
                  <a:lnTo>
                    <a:pt x="41" y="96"/>
                  </a:lnTo>
                  <a:lnTo>
                    <a:pt x="39" y="94"/>
                  </a:lnTo>
                  <a:lnTo>
                    <a:pt x="36" y="94"/>
                  </a:lnTo>
                  <a:lnTo>
                    <a:pt x="34" y="93"/>
                  </a:lnTo>
                  <a:lnTo>
                    <a:pt x="32" y="92"/>
                  </a:lnTo>
                  <a:lnTo>
                    <a:pt x="29" y="91"/>
                  </a:lnTo>
                  <a:lnTo>
                    <a:pt x="27" y="90"/>
                  </a:lnTo>
                  <a:lnTo>
                    <a:pt x="26" y="88"/>
                  </a:lnTo>
                  <a:lnTo>
                    <a:pt x="23" y="87"/>
                  </a:lnTo>
                  <a:lnTo>
                    <a:pt x="21" y="86"/>
                  </a:lnTo>
                  <a:lnTo>
                    <a:pt x="20" y="85"/>
                  </a:lnTo>
                  <a:lnTo>
                    <a:pt x="17" y="82"/>
                  </a:lnTo>
                  <a:lnTo>
                    <a:pt x="16" y="81"/>
                  </a:lnTo>
                  <a:lnTo>
                    <a:pt x="14" y="80"/>
                  </a:lnTo>
                  <a:lnTo>
                    <a:pt x="12" y="78"/>
                  </a:lnTo>
                  <a:lnTo>
                    <a:pt x="11" y="75"/>
                  </a:lnTo>
                  <a:lnTo>
                    <a:pt x="9" y="74"/>
                  </a:lnTo>
                  <a:lnTo>
                    <a:pt x="8" y="72"/>
                  </a:lnTo>
                  <a:lnTo>
                    <a:pt x="6" y="69"/>
                  </a:lnTo>
                  <a:lnTo>
                    <a:pt x="5" y="67"/>
                  </a:lnTo>
                  <a:lnTo>
                    <a:pt x="4" y="64"/>
                  </a:lnTo>
                  <a:lnTo>
                    <a:pt x="4" y="63"/>
                  </a:lnTo>
                  <a:lnTo>
                    <a:pt x="3" y="61"/>
                  </a:lnTo>
                  <a:lnTo>
                    <a:pt x="2" y="58"/>
                  </a:lnTo>
                  <a:lnTo>
                    <a:pt x="2" y="55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39" name="Rectangle 37"/>
            <p:cNvSpPr>
              <a:spLocks noChangeArrowheads="1"/>
            </p:cNvSpPr>
            <p:nvPr/>
          </p:nvSpPr>
          <p:spPr bwMode="auto">
            <a:xfrm>
              <a:off x="1538" y="3892"/>
              <a:ext cx="1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40" name="Rectangle 38"/>
            <p:cNvSpPr>
              <a:spLocks noChangeArrowheads="1"/>
            </p:cNvSpPr>
            <p:nvPr/>
          </p:nvSpPr>
          <p:spPr bwMode="auto">
            <a:xfrm>
              <a:off x="432" y="1824"/>
              <a:ext cx="13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D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41" name="Rectangle 39"/>
            <p:cNvSpPr>
              <a:spLocks noChangeArrowheads="1"/>
            </p:cNvSpPr>
            <p:nvPr/>
          </p:nvSpPr>
          <p:spPr bwMode="auto">
            <a:xfrm>
              <a:off x="288" y="2160"/>
              <a:ext cx="37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Clock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42" name="Rectangle 40"/>
            <p:cNvSpPr>
              <a:spLocks noChangeArrowheads="1"/>
            </p:cNvSpPr>
            <p:nvPr/>
          </p:nvSpPr>
          <p:spPr bwMode="auto">
            <a:xfrm>
              <a:off x="2016" y="2196"/>
              <a:ext cx="1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43" name="Line 41"/>
            <p:cNvSpPr>
              <a:spLocks noChangeShapeType="1"/>
            </p:cNvSpPr>
            <p:nvPr/>
          </p:nvSpPr>
          <p:spPr bwMode="auto">
            <a:xfrm flipH="1">
              <a:off x="2025" y="2185"/>
              <a:ext cx="6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44" name="Rectangle 42"/>
            <p:cNvSpPr>
              <a:spLocks noChangeArrowheads="1"/>
            </p:cNvSpPr>
            <p:nvPr/>
          </p:nvSpPr>
          <p:spPr bwMode="auto">
            <a:xfrm>
              <a:off x="2099" y="2237"/>
              <a:ext cx="87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a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45" name="Rectangle 43"/>
            <p:cNvSpPr>
              <a:spLocks noChangeArrowheads="1"/>
            </p:cNvSpPr>
            <p:nvPr/>
          </p:nvSpPr>
          <p:spPr bwMode="auto">
            <a:xfrm>
              <a:off x="2016" y="3045"/>
              <a:ext cx="1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46" name="Line 44"/>
            <p:cNvSpPr>
              <a:spLocks noChangeShapeType="1"/>
            </p:cNvSpPr>
            <p:nvPr/>
          </p:nvSpPr>
          <p:spPr bwMode="auto">
            <a:xfrm flipH="1">
              <a:off x="2025" y="3038"/>
              <a:ext cx="6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47" name="Rectangle 45"/>
            <p:cNvSpPr>
              <a:spLocks noChangeArrowheads="1"/>
            </p:cNvSpPr>
            <p:nvPr/>
          </p:nvSpPr>
          <p:spPr bwMode="auto">
            <a:xfrm>
              <a:off x="2099" y="3085"/>
              <a:ext cx="87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b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48" name="Rectangle 46"/>
            <p:cNvSpPr>
              <a:spLocks noChangeArrowheads="1"/>
            </p:cNvSpPr>
            <p:nvPr/>
          </p:nvSpPr>
          <p:spPr bwMode="auto">
            <a:xfrm>
              <a:off x="2016" y="3895"/>
              <a:ext cx="14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49" name="Line 47"/>
            <p:cNvSpPr>
              <a:spLocks noChangeShapeType="1"/>
            </p:cNvSpPr>
            <p:nvPr/>
          </p:nvSpPr>
          <p:spPr bwMode="auto">
            <a:xfrm flipH="1">
              <a:off x="2025" y="3891"/>
              <a:ext cx="6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50" name="Rectangle 48"/>
            <p:cNvSpPr>
              <a:spLocks noChangeArrowheads="1"/>
            </p:cNvSpPr>
            <p:nvPr/>
          </p:nvSpPr>
          <p:spPr bwMode="auto">
            <a:xfrm>
              <a:off x="2099" y="3936"/>
              <a:ext cx="81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51" name="Rectangle 49"/>
            <p:cNvSpPr>
              <a:spLocks noChangeArrowheads="1"/>
            </p:cNvSpPr>
            <p:nvPr/>
          </p:nvSpPr>
          <p:spPr bwMode="auto">
            <a:xfrm>
              <a:off x="2016" y="3553"/>
              <a:ext cx="1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52" name="Rectangle 50"/>
            <p:cNvSpPr>
              <a:spLocks noChangeArrowheads="1"/>
            </p:cNvSpPr>
            <p:nvPr/>
          </p:nvSpPr>
          <p:spPr bwMode="auto">
            <a:xfrm>
              <a:off x="2099" y="3607"/>
              <a:ext cx="81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53" name="Rectangle 51"/>
            <p:cNvSpPr>
              <a:spLocks noChangeArrowheads="1"/>
            </p:cNvSpPr>
            <p:nvPr/>
          </p:nvSpPr>
          <p:spPr bwMode="auto">
            <a:xfrm>
              <a:off x="2016" y="2705"/>
              <a:ext cx="1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54" name="Rectangle 52"/>
            <p:cNvSpPr>
              <a:spLocks noChangeArrowheads="1"/>
            </p:cNvSpPr>
            <p:nvPr/>
          </p:nvSpPr>
          <p:spPr bwMode="auto">
            <a:xfrm>
              <a:off x="2099" y="2759"/>
              <a:ext cx="87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b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55" name="Rectangle 53"/>
            <p:cNvSpPr>
              <a:spLocks noChangeArrowheads="1"/>
            </p:cNvSpPr>
            <p:nvPr/>
          </p:nvSpPr>
          <p:spPr bwMode="auto">
            <a:xfrm>
              <a:off x="2016" y="1853"/>
              <a:ext cx="1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56" name="Rectangle 54"/>
            <p:cNvSpPr>
              <a:spLocks noChangeArrowheads="1"/>
            </p:cNvSpPr>
            <p:nvPr/>
          </p:nvSpPr>
          <p:spPr bwMode="auto">
            <a:xfrm>
              <a:off x="2099" y="1908"/>
              <a:ext cx="87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a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57" name="Rectangle 55"/>
            <p:cNvSpPr>
              <a:spLocks noChangeArrowheads="1"/>
            </p:cNvSpPr>
            <p:nvPr/>
          </p:nvSpPr>
          <p:spPr bwMode="auto">
            <a:xfrm>
              <a:off x="1287" y="2198"/>
              <a:ext cx="23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Clk </a:t>
              </a:r>
              <a:endParaRPr lang="en-US" sz="2400">
                <a:cs typeface="Arial" pitchFamily="34" charset="0"/>
              </a:endParaRPr>
            </a:p>
          </p:txBody>
        </p:sp>
      </p:grpSp>
      <p:sp>
        <p:nvSpPr>
          <p:cNvPr id="71705" name="Text Box 77"/>
          <p:cNvSpPr txBox="1">
            <a:spLocks noChangeArrowheads="1"/>
          </p:cNvSpPr>
          <p:nvPr/>
        </p:nvSpPr>
        <p:spPr bwMode="auto">
          <a:xfrm>
            <a:off x="0" y="1260475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latch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αλλάζει τιμή εξόδου όταν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=1 (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ευαισθησία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στάθμης,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edge triggered)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ενώ το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flip-flop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στη διέργεση μετώπου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level sensitive). </a:t>
            </a:r>
          </a:p>
        </p:txBody>
      </p:sp>
      <p:grpSp>
        <p:nvGrpSpPr>
          <p:cNvPr id="2" name="Group 1" descr="D Flip Flop"/>
          <p:cNvGrpSpPr/>
          <p:nvPr/>
        </p:nvGrpSpPr>
        <p:grpSpPr>
          <a:xfrm>
            <a:off x="627957" y="2970213"/>
            <a:ext cx="8363643" cy="3354387"/>
            <a:chOff x="627957" y="2970213"/>
            <a:chExt cx="8363643" cy="3354387"/>
          </a:xfrm>
        </p:grpSpPr>
        <p:sp>
          <p:nvSpPr>
            <p:cNvPr id="71685" name="Line 57"/>
            <p:cNvSpPr>
              <a:spLocks noChangeShapeType="1"/>
            </p:cNvSpPr>
            <p:nvPr/>
          </p:nvSpPr>
          <p:spPr bwMode="auto">
            <a:xfrm flipV="1">
              <a:off x="4757738" y="3124200"/>
              <a:ext cx="1587" cy="2249488"/>
            </a:xfrm>
            <a:prstGeom prst="line">
              <a:avLst/>
            </a:prstGeom>
            <a:noFill/>
            <a:ln w="17463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686" name="Line 58"/>
            <p:cNvSpPr>
              <a:spLocks noChangeShapeType="1"/>
            </p:cNvSpPr>
            <p:nvPr/>
          </p:nvSpPr>
          <p:spPr bwMode="auto">
            <a:xfrm flipV="1">
              <a:off x="5937250" y="3124200"/>
              <a:ext cx="1588" cy="2249488"/>
            </a:xfrm>
            <a:prstGeom prst="line">
              <a:avLst/>
            </a:prstGeom>
            <a:noFill/>
            <a:ln w="17463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687" name="Line 59"/>
            <p:cNvSpPr>
              <a:spLocks noChangeShapeType="1"/>
            </p:cNvSpPr>
            <p:nvPr/>
          </p:nvSpPr>
          <p:spPr bwMode="auto">
            <a:xfrm flipV="1">
              <a:off x="7116763" y="3124200"/>
              <a:ext cx="0" cy="2249488"/>
            </a:xfrm>
            <a:prstGeom prst="line">
              <a:avLst/>
            </a:prstGeom>
            <a:noFill/>
            <a:ln w="17463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688" name="Line 60"/>
            <p:cNvSpPr>
              <a:spLocks noChangeShapeType="1"/>
            </p:cNvSpPr>
            <p:nvPr/>
          </p:nvSpPr>
          <p:spPr bwMode="auto">
            <a:xfrm flipV="1">
              <a:off x="8277225" y="3124200"/>
              <a:ext cx="1588" cy="2249488"/>
            </a:xfrm>
            <a:prstGeom prst="line">
              <a:avLst/>
            </a:prstGeom>
            <a:noFill/>
            <a:ln w="17463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689" name="Rectangle 61"/>
            <p:cNvSpPr>
              <a:spLocks noChangeArrowheads="1"/>
            </p:cNvSpPr>
            <p:nvPr/>
          </p:nvSpPr>
          <p:spPr bwMode="auto">
            <a:xfrm>
              <a:off x="3602038" y="3767138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D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690" name="Rectangle 62"/>
            <p:cNvSpPr>
              <a:spLocks noChangeArrowheads="1"/>
            </p:cNvSpPr>
            <p:nvPr/>
          </p:nvSpPr>
          <p:spPr bwMode="auto">
            <a:xfrm>
              <a:off x="3352800" y="3314700"/>
              <a:ext cx="4937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Clock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691" name="Rectangle 63"/>
            <p:cNvSpPr>
              <a:spLocks noChangeArrowheads="1"/>
            </p:cNvSpPr>
            <p:nvPr/>
          </p:nvSpPr>
          <p:spPr bwMode="auto">
            <a:xfrm>
              <a:off x="3581400" y="4194175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692" name="Rectangle 64"/>
            <p:cNvSpPr>
              <a:spLocks noChangeArrowheads="1"/>
            </p:cNvSpPr>
            <p:nvPr/>
          </p:nvSpPr>
          <p:spPr bwMode="auto">
            <a:xfrm>
              <a:off x="3694113" y="4265613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a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693" name="Rectangle 65"/>
            <p:cNvSpPr>
              <a:spLocks noChangeArrowheads="1"/>
            </p:cNvSpPr>
            <p:nvPr/>
          </p:nvSpPr>
          <p:spPr bwMode="auto">
            <a:xfrm>
              <a:off x="3581400" y="4651375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694" name="Rectangle 66"/>
            <p:cNvSpPr>
              <a:spLocks noChangeArrowheads="1"/>
            </p:cNvSpPr>
            <p:nvPr/>
          </p:nvSpPr>
          <p:spPr bwMode="auto">
            <a:xfrm>
              <a:off x="3694113" y="4724400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b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695" name="Freeform 67"/>
            <p:cNvSpPr>
              <a:spLocks/>
            </p:cNvSpPr>
            <p:nvPr/>
          </p:nvSpPr>
          <p:spPr bwMode="auto">
            <a:xfrm>
              <a:off x="4043363" y="3236913"/>
              <a:ext cx="4948237" cy="236537"/>
            </a:xfrm>
            <a:custGeom>
              <a:avLst/>
              <a:gdLst>
                <a:gd name="T0" fmla="*/ 2147483647 w 7160"/>
                <a:gd name="T1" fmla="*/ 2147483647 h 360"/>
                <a:gd name="T2" fmla="*/ 2147483647 w 7160"/>
                <a:gd name="T3" fmla="*/ 2147483647 h 360"/>
                <a:gd name="T4" fmla="*/ 2147483647 w 7160"/>
                <a:gd name="T5" fmla="*/ 0 h 360"/>
                <a:gd name="T6" fmla="*/ 2147483647 w 7160"/>
                <a:gd name="T7" fmla="*/ 0 h 360"/>
                <a:gd name="T8" fmla="*/ 2147483647 w 7160"/>
                <a:gd name="T9" fmla="*/ 2147483647 h 360"/>
                <a:gd name="T10" fmla="*/ 2147483647 w 7160"/>
                <a:gd name="T11" fmla="*/ 2147483647 h 360"/>
                <a:gd name="T12" fmla="*/ 2147483647 w 7160"/>
                <a:gd name="T13" fmla="*/ 0 h 360"/>
                <a:gd name="T14" fmla="*/ 2147483647 w 7160"/>
                <a:gd name="T15" fmla="*/ 0 h 360"/>
                <a:gd name="T16" fmla="*/ 2147483647 w 7160"/>
                <a:gd name="T17" fmla="*/ 2147483647 h 360"/>
                <a:gd name="T18" fmla="*/ 0 w 7160"/>
                <a:gd name="T19" fmla="*/ 2147483647 h 3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60"/>
                <a:gd name="T31" fmla="*/ 0 h 360"/>
                <a:gd name="T32" fmla="*/ 7160 w 7160"/>
                <a:gd name="T33" fmla="*/ 360 h 3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60" h="360">
                  <a:moveTo>
                    <a:pt x="7160" y="360"/>
                  </a:moveTo>
                  <a:lnTo>
                    <a:pt x="6127" y="360"/>
                  </a:lnTo>
                  <a:lnTo>
                    <a:pt x="6127" y="0"/>
                  </a:lnTo>
                  <a:lnTo>
                    <a:pt x="4445" y="0"/>
                  </a:lnTo>
                  <a:lnTo>
                    <a:pt x="4445" y="360"/>
                  </a:lnTo>
                  <a:lnTo>
                    <a:pt x="2739" y="360"/>
                  </a:lnTo>
                  <a:lnTo>
                    <a:pt x="2739" y="0"/>
                  </a:lnTo>
                  <a:lnTo>
                    <a:pt x="1034" y="0"/>
                  </a:lnTo>
                  <a:lnTo>
                    <a:pt x="1034" y="360"/>
                  </a:lnTo>
                  <a:lnTo>
                    <a:pt x="0" y="36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696" name="Freeform 68"/>
            <p:cNvSpPr>
              <a:spLocks/>
            </p:cNvSpPr>
            <p:nvPr/>
          </p:nvSpPr>
          <p:spPr bwMode="auto">
            <a:xfrm>
              <a:off x="4043363" y="3695700"/>
              <a:ext cx="4948237" cy="220663"/>
            </a:xfrm>
            <a:custGeom>
              <a:avLst/>
              <a:gdLst>
                <a:gd name="T0" fmla="*/ 2147483647 w 7160"/>
                <a:gd name="T1" fmla="*/ 2147483647 h 336"/>
                <a:gd name="T2" fmla="*/ 2147483647 w 7160"/>
                <a:gd name="T3" fmla="*/ 2147483647 h 336"/>
                <a:gd name="T4" fmla="*/ 2147483647 w 7160"/>
                <a:gd name="T5" fmla="*/ 0 h 336"/>
                <a:gd name="T6" fmla="*/ 2147483647 w 7160"/>
                <a:gd name="T7" fmla="*/ 0 h 336"/>
                <a:gd name="T8" fmla="*/ 2147483647 w 7160"/>
                <a:gd name="T9" fmla="*/ 2147483647 h 336"/>
                <a:gd name="T10" fmla="*/ 2147483647 w 7160"/>
                <a:gd name="T11" fmla="*/ 2147483647 h 336"/>
                <a:gd name="T12" fmla="*/ 2147483647 w 7160"/>
                <a:gd name="T13" fmla="*/ 0 h 336"/>
                <a:gd name="T14" fmla="*/ 2147483647 w 7160"/>
                <a:gd name="T15" fmla="*/ 0 h 336"/>
                <a:gd name="T16" fmla="*/ 2147483647 w 7160"/>
                <a:gd name="T17" fmla="*/ 2147483647 h 336"/>
                <a:gd name="T18" fmla="*/ 2147483647 w 7160"/>
                <a:gd name="T19" fmla="*/ 2147483647 h 336"/>
                <a:gd name="T20" fmla="*/ 2147483647 w 7160"/>
                <a:gd name="T21" fmla="*/ 0 h 336"/>
                <a:gd name="T22" fmla="*/ 2147483647 w 7160"/>
                <a:gd name="T23" fmla="*/ 0 h 336"/>
                <a:gd name="T24" fmla="*/ 2147483647 w 7160"/>
                <a:gd name="T25" fmla="*/ 2147483647 h 336"/>
                <a:gd name="T26" fmla="*/ 2147483647 w 7160"/>
                <a:gd name="T27" fmla="*/ 2147483647 h 336"/>
                <a:gd name="T28" fmla="*/ 2147483647 w 7160"/>
                <a:gd name="T29" fmla="*/ 0 h 336"/>
                <a:gd name="T30" fmla="*/ 2147483647 w 7160"/>
                <a:gd name="T31" fmla="*/ 0 h 336"/>
                <a:gd name="T32" fmla="*/ 2147483647 w 7160"/>
                <a:gd name="T33" fmla="*/ 2147483647 h 336"/>
                <a:gd name="T34" fmla="*/ 2147483647 w 7160"/>
                <a:gd name="T35" fmla="*/ 2147483647 h 336"/>
                <a:gd name="T36" fmla="*/ 2147483647 w 7160"/>
                <a:gd name="T37" fmla="*/ 0 h 336"/>
                <a:gd name="T38" fmla="*/ 2147483647 w 7160"/>
                <a:gd name="T39" fmla="*/ 0 h 336"/>
                <a:gd name="T40" fmla="*/ 2147483647 w 7160"/>
                <a:gd name="T41" fmla="*/ 2147483647 h 336"/>
                <a:gd name="T42" fmla="*/ 2147483647 w 7160"/>
                <a:gd name="T43" fmla="*/ 2147483647 h 336"/>
                <a:gd name="T44" fmla="*/ 2147483647 w 7160"/>
                <a:gd name="T45" fmla="*/ 0 h 336"/>
                <a:gd name="T46" fmla="*/ 2147483647 w 7160"/>
                <a:gd name="T47" fmla="*/ 0 h 336"/>
                <a:gd name="T48" fmla="*/ 2147483647 w 7160"/>
                <a:gd name="T49" fmla="*/ 2147483647 h 336"/>
                <a:gd name="T50" fmla="*/ 0 w 7160"/>
                <a:gd name="T51" fmla="*/ 2147483647 h 3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60"/>
                <a:gd name="T79" fmla="*/ 0 h 336"/>
                <a:gd name="T80" fmla="*/ 7160 w 7160"/>
                <a:gd name="T81" fmla="*/ 336 h 3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60" h="336">
                  <a:moveTo>
                    <a:pt x="7160" y="336"/>
                  </a:moveTo>
                  <a:lnTo>
                    <a:pt x="6487" y="336"/>
                  </a:lnTo>
                  <a:lnTo>
                    <a:pt x="6487" y="0"/>
                  </a:lnTo>
                  <a:lnTo>
                    <a:pt x="5454" y="0"/>
                  </a:lnTo>
                  <a:lnTo>
                    <a:pt x="5454" y="336"/>
                  </a:lnTo>
                  <a:lnTo>
                    <a:pt x="5118" y="336"/>
                  </a:lnTo>
                  <a:lnTo>
                    <a:pt x="5118" y="0"/>
                  </a:lnTo>
                  <a:lnTo>
                    <a:pt x="4781" y="0"/>
                  </a:lnTo>
                  <a:lnTo>
                    <a:pt x="4781" y="336"/>
                  </a:lnTo>
                  <a:lnTo>
                    <a:pt x="4085" y="336"/>
                  </a:lnTo>
                  <a:lnTo>
                    <a:pt x="4085" y="0"/>
                  </a:lnTo>
                  <a:lnTo>
                    <a:pt x="3748" y="0"/>
                  </a:lnTo>
                  <a:lnTo>
                    <a:pt x="3748" y="336"/>
                  </a:lnTo>
                  <a:lnTo>
                    <a:pt x="3412" y="336"/>
                  </a:lnTo>
                  <a:lnTo>
                    <a:pt x="3412" y="0"/>
                  </a:lnTo>
                  <a:lnTo>
                    <a:pt x="2908" y="0"/>
                  </a:lnTo>
                  <a:lnTo>
                    <a:pt x="2908" y="336"/>
                  </a:lnTo>
                  <a:lnTo>
                    <a:pt x="2211" y="336"/>
                  </a:lnTo>
                  <a:lnTo>
                    <a:pt x="2211" y="0"/>
                  </a:lnTo>
                  <a:lnTo>
                    <a:pt x="1706" y="0"/>
                  </a:lnTo>
                  <a:lnTo>
                    <a:pt x="1706" y="336"/>
                  </a:lnTo>
                  <a:lnTo>
                    <a:pt x="1370" y="336"/>
                  </a:lnTo>
                  <a:lnTo>
                    <a:pt x="1370" y="0"/>
                  </a:lnTo>
                  <a:lnTo>
                    <a:pt x="697" y="0"/>
                  </a:lnTo>
                  <a:lnTo>
                    <a:pt x="697" y="336"/>
                  </a:lnTo>
                  <a:lnTo>
                    <a:pt x="0" y="3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697" name="Freeform 69"/>
            <p:cNvSpPr>
              <a:spLocks/>
            </p:cNvSpPr>
            <p:nvPr/>
          </p:nvSpPr>
          <p:spPr bwMode="auto">
            <a:xfrm>
              <a:off x="4043363" y="4138613"/>
              <a:ext cx="4948237" cy="220662"/>
            </a:xfrm>
            <a:custGeom>
              <a:avLst/>
              <a:gdLst>
                <a:gd name="T0" fmla="*/ 2147483647 w 7160"/>
                <a:gd name="T1" fmla="*/ 0 h 336"/>
                <a:gd name="T2" fmla="*/ 2147483647 w 7160"/>
                <a:gd name="T3" fmla="*/ 0 h 336"/>
                <a:gd name="T4" fmla="*/ 2147483647 w 7160"/>
                <a:gd name="T5" fmla="*/ 0 h 336"/>
                <a:gd name="T6" fmla="*/ 2147483647 w 7160"/>
                <a:gd name="T7" fmla="*/ 2147483647 h 336"/>
                <a:gd name="T8" fmla="*/ 2147483647 w 7160"/>
                <a:gd name="T9" fmla="*/ 2147483647 h 336"/>
                <a:gd name="T10" fmla="*/ 2147483647 w 7160"/>
                <a:gd name="T11" fmla="*/ 0 h 336"/>
                <a:gd name="T12" fmla="*/ 2147483647 w 7160"/>
                <a:gd name="T13" fmla="*/ 0 h 336"/>
                <a:gd name="T14" fmla="*/ 2147483647 w 7160"/>
                <a:gd name="T15" fmla="*/ 2147483647 h 336"/>
                <a:gd name="T16" fmla="*/ 2147483647 w 7160"/>
                <a:gd name="T17" fmla="*/ 2147483647 h 336"/>
                <a:gd name="T18" fmla="*/ 2147483647 w 7160"/>
                <a:gd name="T19" fmla="*/ 0 h 336"/>
                <a:gd name="T20" fmla="*/ 2147483647 w 7160"/>
                <a:gd name="T21" fmla="*/ 0 h 336"/>
                <a:gd name="T22" fmla="*/ 2147483647 w 7160"/>
                <a:gd name="T23" fmla="*/ 2147483647 h 336"/>
                <a:gd name="T24" fmla="*/ 2147483647 w 7160"/>
                <a:gd name="T25" fmla="*/ 2147483647 h 336"/>
                <a:gd name="T26" fmla="*/ 2147483647 w 7160"/>
                <a:gd name="T27" fmla="*/ 0 h 336"/>
                <a:gd name="T28" fmla="*/ 2147483647 w 7160"/>
                <a:gd name="T29" fmla="*/ 0 h 336"/>
                <a:gd name="T30" fmla="*/ 2147483647 w 7160"/>
                <a:gd name="T31" fmla="*/ 2147483647 h 336"/>
                <a:gd name="T32" fmla="*/ 0 w 7160"/>
                <a:gd name="T33" fmla="*/ 2147483647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60"/>
                <a:gd name="T52" fmla="*/ 0 h 336"/>
                <a:gd name="T53" fmla="*/ 7160 w 7160"/>
                <a:gd name="T54" fmla="*/ 336 h 3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60" h="336">
                  <a:moveTo>
                    <a:pt x="7160" y="0"/>
                  </a:moveTo>
                  <a:lnTo>
                    <a:pt x="6487" y="0"/>
                  </a:lnTo>
                  <a:lnTo>
                    <a:pt x="5454" y="0"/>
                  </a:lnTo>
                  <a:lnTo>
                    <a:pt x="5454" y="336"/>
                  </a:lnTo>
                  <a:lnTo>
                    <a:pt x="5118" y="336"/>
                  </a:lnTo>
                  <a:lnTo>
                    <a:pt x="5118" y="0"/>
                  </a:lnTo>
                  <a:lnTo>
                    <a:pt x="4781" y="0"/>
                  </a:lnTo>
                  <a:lnTo>
                    <a:pt x="4781" y="336"/>
                  </a:lnTo>
                  <a:lnTo>
                    <a:pt x="2211" y="336"/>
                  </a:lnTo>
                  <a:lnTo>
                    <a:pt x="2211" y="0"/>
                  </a:lnTo>
                  <a:lnTo>
                    <a:pt x="1706" y="0"/>
                  </a:lnTo>
                  <a:lnTo>
                    <a:pt x="1706" y="336"/>
                  </a:lnTo>
                  <a:lnTo>
                    <a:pt x="1370" y="336"/>
                  </a:lnTo>
                  <a:lnTo>
                    <a:pt x="1370" y="0"/>
                  </a:lnTo>
                  <a:lnTo>
                    <a:pt x="1034" y="0"/>
                  </a:lnTo>
                  <a:lnTo>
                    <a:pt x="1034" y="336"/>
                  </a:lnTo>
                  <a:lnTo>
                    <a:pt x="0" y="3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698" name="Freeform 70"/>
            <p:cNvSpPr>
              <a:spLocks/>
            </p:cNvSpPr>
            <p:nvPr/>
          </p:nvSpPr>
          <p:spPr bwMode="auto">
            <a:xfrm>
              <a:off x="4043363" y="4583113"/>
              <a:ext cx="4948237" cy="236537"/>
            </a:xfrm>
            <a:custGeom>
              <a:avLst/>
              <a:gdLst>
                <a:gd name="T0" fmla="*/ 2147483647 w 7160"/>
                <a:gd name="T1" fmla="*/ 2147483647 h 361"/>
                <a:gd name="T2" fmla="*/ 2147483647 w 7160"/>
                <a:gd name="T3" fmla="*/ 2147483647 h 361"/>
                <a:gd name="T4" fmla="*/ 2147483647 w 7160"/>
                <a:gd name="T5" fmla="*/ 0 h 361"/>
                <a:gd name="T6" fmla="*/ 2147483647 w 7160"/>
                <a:gd name="T7" fmla="*/ 0 h 361"/>
                <a:gd name="T8" fmla="*/ 2147483647 w 7160"/>
                <a:gd name="T9" fmla="*/ 2147483647 h 361"/>
                <a:gd name="T10" fmla="*/ 0 w 7160"/>
                <a:gd name="T11" fmla="*/ 2147483647 h 3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60"/>
                <a:gd name="T19" fmla="*/ 0 h 361"/>
                <a:gd name="T20" fmla="*/ 7160 w 7160"/>
                <a:gd name="T21" fmla="*/ 361 h 3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60" h="361">
                  <a:moveTo>
                    <a:pt x="7160" y="361"/>
                  </a:moveTo>
                  <a:lnTo>
                    <a:pt x="4445" y="361"/>
                  </a:lnTo>
                  <a:lnTo>
                    <a:pt x="4445" y="0"/>
                  </a:lnTo>
                  <a:lnTo>
                    <a:pt x="1034" y="0"/>
                  </a:lnTo>
                  <a:lnTo>
                    <a:pt x="1034" y="361"/>
                  </a:lnTo>
                  <a:lnTo>
                    <a:pt x="0" y="361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699" name="Freeform 71"/>
            <p:cNvSpPr>
              <a:spLocks/>
            </p:cNvSpPr>
            <p:nvPr/>
          </p:nvSpPr>
          <p:spPr bwMode="auto">
            <a:xfrm>
              <a:off x="4043363" y="5041900"/>
              <a:ext cx="4948237" cy="220663"/>
            </a:xfrm>
            <a:custGeom>
              <a:avLst/>
              <a:gdLst>
                <a:gd name="T0" fmla="*/ 2147483647 w 7160"/>
                <a:gd name="T1" fmla="*/ 0 h 336"/>
                <a:gd name="T2" fmla="*/ 2147483647 w 7160"/>
                <a:gd name="T3" fmla="*/ 0 h 336"/>
                <a:gd name="T4" fmla="*/ 2147483647 w 7160"/>
                <a:gd name="T5" fmla="*/ 2147483647 h 336"/>
                <a:gd name="T6" fmla="*/ 0 w 7160"/>
                <a:gd name="T7" fmla="*/ 2147483647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60"/>
                <a:gd name="T13" fmla="*/ 0 h 336"/>
                <a:gd name="T14" fmla="*/ 7160 w 7160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60" h="336">
                  <a:moveTo>
                    <a:pt x="7160" y="0"/>
                  </a:moveTo>
                  <a:lnTo>
                    <a:pt x="6127" y="0"/>
                  </a:lnTo>
                  <a:lnTo>
                    <a:pt x="6127" y="336"/>
                  </a:lnTo>
                  <a:lnTo>
                    <a:pt x="0" y="3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00" name="Rectangle 72"/>
            <p:cNvSpPr>
              <a:spLocks noChangeArrowheads="1"/>
            </p:cNvSpPr>
            <p:nvPr/>
          </p:nvSpPr>
          <p:spPr bwMode="auto">
            <a:xfrm>
              <a:off x="3598863" y="5097463"/>
              <a:ext cx="1873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Q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01" name="Rectangle 73"/>
            <p:cNvSpPr>
              <a:spLocks noChangeArrowheads="1"/>
            </p:cNvSpPr>
            <p:nvPr/>
          </p:nvSpPr>
          <p:spPr bwMode="auto">
            <a:xfrm>
              <a:off x="3875088" y="5130800"/>
              <a:ext cx="10795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1702" name="Text Box 74"/>
            <p:cNvSpPr txBox="1">
              <a:spLocks noChangeArrowheads="1"/>
            </p:cNvSpPr>
            <p:nvPr/>
          </p:nvSpPr>
          <p:spPr bwMode="auto">
            <a:xfrm>
              <a:off x="1660525" y="2970213"/>
              <a:ext cx="585788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00" b="1">
                  <a:solidFill>
                    <a:srgbClr val="FF9900"/>
                  </a:solidFill>
                  <a:cs typeface="Arial" pitchFamily="34" charset="0"/>
                </a:rPr>
                <a:t>latch</a:t>
              </a:r>
            </a:p>
          </p:txBody>
        </p:sp>
        <p:sp>
          <p:nvSpPr>
            <p:cNvPr id="71703" name="Text Box 75"/>
            <p:cNvSpPr txBox="1">
              <a:spLocks noChangeArrowheads="1"/>
            </p:cNvSpPr>
            <p:nvPr/>
          </p:nvSpPr>
          <p:spPr bwMode="auto">
            <a:xfrm>
              <a:off x="1752600" y="4114800"/>
              <a:ext cx="415925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00" b="1">
                  <a:solidFill>
                    <a:srgbClr val="FF9900"/>
                  </a:solidFill>
                  <a:cs typeface="Arial" pitchFamily="34" charset="0"/>
                </a:rPr>
                <a:t>FF</a:t>
              </a:r>
            </a:p>
          </p:txBody>
        </p:sp>
        <p:sp>
          <p:nvSpPr>
            <p:cNvPr id="71704" name="Text Box 76"/>
            <p:cNvSpPr txBox="1">
              <a:spLocks noChangeArrowheads="1"/>
            </p:cNvSpPr>
            <p:nvPr/>
          </p:nvSpPr>
          <p:spPr bwMode="auto">
            <a:xfrm>
              <a:off x="1752600" y="5334000"/>
              <a:ext cx="415925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00" b="1">
                  <a:solidFill>
                    <a:srgbClr val="FF9900"/>
                  </a:solidFill>
                  <a:cs typeface="Arial" pitchFamily="34" charset="0"/>
                </a:rPr>
                <a:t>FF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627957" y="5777098"/>
              <a:ext cx="922420" cy="5475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8159087" y="4892675"/>
              <a:ext cx="0" cy="3272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7010400" y="4650532"/>
              <a:ext cx="0" cy="3783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4876800" y="4626525"/>
              <a:ext cx="0" cy="3783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4448A-4001-4381-9FE9-C3538465ECA8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Πολυπλέκτης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</a:p>
        </p:txBody>
      </p:sp>
      <p:sp>
        <p:nvSpPr>
          <p:cNvPr id="72712" name="Rectangle 7"/>
          <p:cNvSpPr>
            <a:spLocks noChangeArrowheads="1"/>
          </p:cNvSpPr>
          <p:nvPr/>
        </p:nvSpPr>
        <p:spPr bwMode="auto">
          <a:xfrm>
            <a:off x="4495800" y="2514600"/>
            <a:ext cx="24599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457200" indent="-457200" eaLnBrk="0" hangingPunct="0">
              <a:buFontTx/>
              <a:buAutoNum type="alphaLcParenBoth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Γραφικό σύμβολο</a:t>
            </a:r>
          </a:p>
          <a:p>
            <a:pPr marL="457200" indent="-457200" eaLnBrk="0" hangingPunc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2-προς-1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MUX</a:t>
            </a:r>
          </a:p>
        </p:txBody>
      </p:sp>
      <p:grpSp>
        <p:nvGrpSpPr>
          <p:cNvPr id="2" name="Group 1" descr="Πολυπλέκτης"/>
          <p:cNvGrpSpPr/>
          <p:nvPr/>
        </p:nvGrpSpPr>
        <p:grpSpPr>
          <a:xfrm>
            <a:off x="5146675" y="1243013"/>
            <a:ext cx="3690899" cy="4740077"/>
            <a:chOff x="5146675" y="1243013"/>
            <a:chExt cx="3690899" cy="4740077"/>
          </a:xfrm>
        </p:grpSpPr>
        <p:sp>
          <p:nvSpPr>
            <p:cNvPr id="72708" name="Line 3"/>
            <p:cNvSpPr>
              <a:spLocks noChangeShapeType="1"/>
            </p:cNvSpPr>
            <p:nvPr/>
          </p:nvSpPr>
          <p:spPr bwMode="auto">
            <a:xfrm>
              <a:off x="5513388" y="1831975"/>
              <a:ext cx="234950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09" name="Line 4"/>
            <p:cNvSpPr>
              <a:spLocks noChangeShapeType="1"/>
            </p:cNvSpPr>
            <p:nvPr/>
          </p:nvSpPr>
          <p:spPr bwMode="auto">
            <a:xfrm>
              <a:off x="5513388" y="2132013"/>
              <a:ext cx="234950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10" name="Line 5"/>
            <p:cNvSpPr>
              <a:spLocks noChangeShapeType="1"/>
            </p:cNvSpPr>
            <p:nvPr/>
          </p:nvSpPr>
          <p:spPr bwMode="auto">
            <a:xfrm flipH="1">
              <a:off x="6048375" y="1981200"/>
              <a:ext cx="214313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11" name="Line 6"/>
            <p:cNvSpPr>
              <a:spLocks noChangeShapeType="1"/>
            </p:cNvSpPr>
            <p:nvPr/>
          </p:nvSpPr>
          <p:spPr bwMode="auto">
            <a:xfrm>
              <a:off x="5899150" y="1358900"/>
              <a:ext cx="1588" cy="3222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13" name="Rectangle 8"/>
            <p:cNvSpPr>
              <a:spLocks noChangeArrowheads="1"/>
            </p:cNvSpPr>
            <p:nvPr/>
          </p:nvSpPr>
          <p:spPr bwMode="auto">
            <a:xfrm>
              <a:off x="6372225" y="1858963"/>
              <a:ext cx="571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f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14" name="Line 9"/>
            <p:cNvSpPr>
              <a:spLocks noChangeShapeType="1"/>
            </p:cNvSpPr>
            <p:nvPr/>
          </p:nvSpPr>
          <p:spPr bwMode="auto">
            <a:xfrm>
              <a:off x="5513388" y="1358900"/>
              <a:ext cx="385762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15" name="Rectangle 10"/>
            <p:cNvSpPr>
              <a:spLocks noChangeArrowheads="1"/>
            </p:cNvSpPr>
            <p:nvPr/>
          </p:nvSpPr>
          <p:spPr bwMode="auto">
            <a:xfrm>
              <a:off x="5321300" y="1243013"/>
              <a:ext cx="101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s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16" name="Rectangle 11"/>
            <p:cNvSpPr>
              <a:spLocks noChangeArrowheads="1"/>
            </p:cNvSpPr>
            <p:nvPr/>
          </p:nvSpPr>
          <p:spPr bwMode="auto">
            <a:xfrm>
              <a:off x="5237163" y="1674813"/>
              <a:ext cx="1460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17" name="Rectangle 12"/>
            <p:cNvSpPr>
              <a:spLocks noChangeArrowheads="1"/>
            </p:cNvSpPr>
            <p:nvPr/>
          </p:nvSpPr>
          <p:spPr bwMode="auto">
            <a:xfrm>
              <a:off x="5373688" y="1770063"/>
              <a:ext cx="84137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18" name="Rectangle 13"/>
            <p:cNvSpPr>
              <a:spLocks noChangeArrowheads="1"/>
            </p:cNvSpPr>
            <p:nvPr/>
          </p:nvSpPr>
          <p:spPr bwMode="auto">
            <a:xfrm>
              <a:off x="5237163" y="1978025"/>
              <a:ext cx="1460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19" name="Rectangle 14"/>
            <p:cNvSpPr>
              <a:spLocks noChangeArrowheads="1"/>
            </p:cNvSpPr>
            <p:nvPr/>
          </p:nvSpPr>
          <p:spPr bwMode="auto">
            <a:xfrm>
              <a:off x="5373688" y="2074863"/>
              <a:ext cx="84137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20" name="Rectangle 15"/>
            <p:cNvSpPr>
              <a:spLocks noChangeArrowheads="1"/>
            </p:cNvSpPr>
            <p:nvPr/>
          </p:nvSpPr>
          <p:spPr bwMode="auto">
            <a:xfrm>
              <a:off x="5791200" y="1752600"/>
              <a:ext cx="84138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21" name="Rectangle 16"/>
            <p:cNvSpPr>
              <a:spLocks noChangeArrowheads="1"/>
            </p:cNvSpPr>
            <p:nvPr/>
          </p:nvSpPr>
          <p:spPr bwMode="auto">
            <a:xfrm>
              <a:off x="5791200" y="2054225"/>
              <a:ext cx="84138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22" name="Line 17"/>
            <p:cNvSpPr>
              <a:spLocks noChangeShapeType="1"/>
            </p:cNvSpPr>
            <p:nvPr/>
          </p:nvSpPr>
          <p:spPr bwMode="auto">
            <a:xfrm flipH="1">
              <a:off x="7551738" y="1749425"/>
              <a:ext cx="962025" cy="1588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23" name="Line 18"/>
            <p:cNvSpPr>
              <a:spLocks noChangeShapeType="1"/>
            </p:cNvSpPr>
            <p:nvPr/>
          </p:nvSpPr>
          <p:spPr bwMode="auto">
            <a:xfrm flipV="1">
              <a:off x="8001000" y="1447800"/>
              <a:ext cx="1588" cy="923925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24" name="Rectangle 19"/>
            <p:cNvSpPr>
              <a:spLocks noChangeArrowheads="1"/>
            </p:cNvSpPr>
            <p:nvPr/>
          </p:nvSpPr>
          <p:spPr bwMode="auto">
            <a:xfrm>
              <a:off x="7453313" y="2576355"/>
              <a:ext cx="1372235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(b)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Πίνακας 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0" hangingPunct="0"/>
              <a:r>
                <a:rPr lang="el-G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Αληθείας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5" name="Rectangle 20"/>
            <p:cNvSpPr>
              <a:spLocks noChangeArrowheads="1"/>
            </p:cNvSpPr>
            <p:nvPr/>
          </p:nvSpPr>
          <p:spPr bwMode="auto">
            <a:xfrm>
              <a:off x="7697788" y="1857375"/>
              <a:ext cx="1127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26" name="Rectangle 21"/>
            <p:cNvSpPr>
              <a:spLocks noChangeArrowheads="1"/>
            </p:cNvSpPr>
            <p:nvPr/>
          </p:nvSpPr>
          <p:spPr bwMode="auto">
            <a:xfrm>
              <a:off x="7697788" y="2114550"/>
              <a:ext cx="11271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27" name="Line 22"/>
            <p:cNvSpPr>
              <a:spLocks noChangeShapeType="1"/>
            </p:cNvSpPr>
            <p:nvPr/>
          </p:nvSpPr>
          <p:spPr bwMode="auto">
            <a:xfrm flipH="1" flipV="1">
              <a:off x="8277225" y="4286250"/>
              <a:ext cx="32067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28" name="Freeform 23"/>
            <p:cNvSpPr>
              <a:spLocks/>
            </p:cNvSpPr>
            <p:nvPr/>
          </p:nvSpPr>
          <p:spPr bwMode="auto">
            <a:xfrm>
              <a:off x="7653338" y="4024313"/>
              <a:ext cx="639762" cy="254000"/>
            </a:xfrm>
            <a:custGeom>
              <a:avLst/>
              <a:gdLst>
                <a:gd name="T0" fmla="*/ 0 w 598"/>
                <a:gd name="T1" fmla="*/ 0 h 237"/>
                <a:gd name="T2" fmla="*/ 2147483647 w 598"/>
                <a:gd name="T3" fmla="*/ 2147483647 h 237"/>
                <a:gd name="T4" fmla="*/ 2147483647 w 598"/>
                <a:gd name="T5" fmla="*/ 2147483647 h 237"/>
                <a:gd name="T6" fmla="*/ 2147483647 w 598"/>
                <a:gd name="T7" fmla="*/ 2147483647 h 237"/>
                <a:gd name="T8" fmla="*/ 2147483647 w 598"/>
                <a:gd name="T9" fmla="*/ 2147483647 h 237"/>
                <a:gd name="T10" fmla="*/ 2147483647 w 598"/>
                <a:gd name="T11" fmla="*/ 2147483647 h 237"/>
                <a:gd name="T12" fmla="*/ 2147483647 w 598"/>
                <a:gd name="T13" fmla="*/ 2147483647 h 237"/>
                <a:gd name="T14" fmla="*/ 2147483647 w 598"/>
                <a:gd name="T15" fmla="*/ 2147483647 h 237"/>
                <a:gd name="T16" fmla="*/ 2147483647 w 598"/>
                <a:gd name="T17" fmla="*/ 2147483647 h 237"/>
                <a:gd name="T18" fmla="*/ 2147483647 w 598"/>
                <a:gd name="T19" fmla="*/ 2147483647 h 237"/>
                <a:gd name="T20" fmla="*/ 2147483647 w 598"/>
                <a:gd name="T21" fmla="*/ 2147483647 h 237"/>
                <a:gd name="T22" fmla="*/ 2147483647 w 598"/>
                <a:gd name="T23" fmla="*/ 2147483647 h 237"/>
                <a:gd name="T24" fmla="*/ 2147483647 w 598"/>
                <a:gd name="T25" fmla="*/ 2147483647 h 237"/>
                <a:gd name="T26" fmla="*/ 2147483647 w 598"/>
                <a:gd name="T27" fmla="*/ 2147483647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8"/>
                <a:gd name="T43" fmla="*/ 0 h 237"/>
                <a:gd name="T44" fmla="*/ 598 w 598"/>
                <a:gd name="T45" fmla="*/ 237 h 2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8" h="237">
                  <a:moveTo>
                    <a:pt x="0" y="0"/>
                  </a:moveTo>
                  <a:cubicBezTo>
                    <a:pt x="251" y="0"/>
                    <a:pt x="251" y="0"/>
                    <a:pt x="270" y="1"/>
                  </a:cubicBezTo>
                  <a:cubicBezTo>
                    <a:pt x="288" y="2"/>
                    <a:pt x="288" y="2"/>
                    <a:pt x="305" y="5"/>
                  </a:cubicBezTo>
                  <a:cubicBezTo>
                    <a:pt x="323" y="7"/>
                    <a:pt x="323" y="7"/>
                    <a:pt x="343" y="14"/>
                  </a:cubicBezTo>
                  <a:cubicBezTo>
                    <a:pt x="363" y="20"/>
                    <a:pt x="363" y="20"/>
                    <a:pt x="380" y="29"/>
                  </a:cubicBezTo>
                  <a:cubicBezTo>
                    <a:pt x="398" y="37"/>
                    <a:pt x="398" y="37"/>
                    <a:pt x="413" y="46"/>
                  </a:cubicBezTo>
                  <a:cubicBezTo>
                    <a:pt x="429" y="55"/>
                    <a:pt x="429" y="55"/>
                    <a:pt x="441" y="63"/>
                  </a:cubicBezTo>
                  <a:cubicBezTo>
                    <a:pt x="454" y="71"/>
                    <a:pt x="454" y="71"/>
                    <a:pt x="463" y="78"/>
                  </a:cubicBezTo>
                  <a:cubicBezTo>
                    <a:pt x="471" y="85"/>
                    <a:pt x="471" y="85"/>
                    <a:pt x="481" y="92"/>
                  </a:cubicBezTo>
                  <a:cubicBezTo>
                    <a:pt x="491" y="99"/>
                    <a:pt x="491" y="99"/>
                    <a:pt x="502" y="110"/>
                  </a:cubicBezTo>
                  <a:cubicBezTo>
                    <a:pt x="513" y="121"/>
                    <a:pt x="513" y="121"/>
                    <a:pt x="525" y="136"/>
                  </a:cubicBezTo>
                  <a:cubicBezTo>
                    <a:pt x="538" y="151"/>
                    <a:pt x="538" y="151"/>
                    <a:pt x="550" y="169"/>
                  </a:cubicBezTo>
                  <a:cubicBezTo>
                    <a:pt x="563" y="186"/>
                    <a:pt x="563" y="186"/>
                    <a:pt x="576" y="204"/>
                  </a:cubicBezTo>
                  <a:cubicBezTo>
                    <a:pt x="589" y="222"/>
                    <a:pt x="589" y="222"/>
                    <a:pt x="598" y="237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29" name="Freeform 24"/>
            <p:cNvSpPr>
              <a:spLocks/>
            </p:cNvSpPr>
            <p:nvPr/>
          </p:nvSpPr>
          <p:spPr bwMode="auto">
            <a:xfrm>
              <a:off x="7653338" y="4281488"/>
              <a:ext cx="639762" cy="254000"/>
            </a:xfrm>
            <a:custGeom>
              <a:avLst/>
              <a:gdLst>
                <a:gd name="T0" fmla="*/ 0 w 598"/>
                <a:gd name="T1" fmla="*/ 2147483647 h 237"/>
                <a:gd name="T2" fmla="*/ 2147483647 w 598"/>
                <a:gd name="T3" fmla="*/ 2147483647 h 237"/>
                <a:gd name="T4" fmla="*/ 2147483647 w 598"/>
                <a:gd name="T5" fmla="*/ 2147483647 h 237"/>
                <a:gd name="T6" fmla="*/ 2147483647 w 598"/>
                <a:gd name="T7" fmla="*/ 2147483647 h 237"/>
                <a:gd name="T8" fmla="*/ 2147483647 w 598"/>
                <a:gd name="T9" fmla="*/ 2147483647 h 237"/>
                <a:gd name="T10" fmla="*/ 2147483647 w 598"/>
                <a:gd name="T11" fmla="*/ 2147483647 h 237"/>
                <a:gd name="T12" fmla="*/ 2147483647 w 598"/>
                <a:gd name="T13" fmla="*/ 2147483647 h 237"/>
                <a:gd name="T14" fmla="*/ 2147483647 w 598"/>
                <a:gd name="T15" fmla="*/ 2147483647 h 237"/>
                <a:gd name="T16" fmla="*/ 2147483647 w 598"/>
                <a:gd name="T17" fmla="*/ 2147483647 h 237"/>
                <a:gd name="T18" fmla="*/ 2147483647 w 598"/>
                <a:gd name="T19" fmla="*/ 2147483647 h 237"/>
                <a:gd name="T20" fmla="*/ 2147483647 w 598"/>
                <a:gd name="T21" fmla="*/ 2147483647 h 237"/>
                <a:gd name="T22" fmla="*/ 2147483647 w 598"/>
                <a:gd name="T23" fmla="*/ 2147483647 h 237"/>
                <a:gd name="T24" fmla="*/ 2147483647 w 598"/>
                <a:gd name="T25" fmla="*/ 2147483647 h 237"/>
                <a:gd name="T26" fmla="*/ 2147483647 w 598"/>
                <a:gd name="T27" fmla="*/ 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8"/>
                <a:gd name="T43" fmla="*/ 0 h 237"/>
                <a:gd name="T44" fmla="*/ 598 w 598"/>
                <a:gd name="T45" fmla="*/ 237 h 2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8" h="237">
                  <a:moveTo>
                    <a:pt x="0" y="237"/>
                  </a:moveTo>
                  <a:cubicBezTo>
                    <a:pt x="251" y="237"/>
                    <a:pt x="251" y="237"/>
                    <a:pt x="270" y="236"/>
                  </a:cubicBezTo>
                  <a:cubicBezTo>
                    <a:pt x="288" y="235"/>
                    <a:pt x="288" y="235"/>
                    <a:pt x="305" y="232"/>
                  </a:cubicBezTo>
                  <a:cubicBezTo>
                    <a:pt x="323" y="230"/>
                    <a:pt x="323" y="230"/>
                    <a:pt x="343" y="223"/>
                  </a:cubicBezTo>
                  <a:cubicBezTo>
                    <a:pt x="363" y="217"/>
                    <a:pt x="363" y="217"/>
                    <a:pt x="380" y="208"/>
                  </a:cubicBezTo>
                  <a:cubicBezTo>
                    <a:pt x="398" y="200"/>
                    <a:pt x="398" y="200"/>
                    <a:pt x="413" y="191"/>
                  </a:cubicBezTo>
                  <a:cubicBezTo>
                    <a:pt x="429" y="182"/>
                    <a:pt x="429" y="182"/>
                    <a:pt x="441" y="174"/>
                  </a:cubicBezTo>
                  <a:cubicBezTo>
                    <a:pt x="454" y="166"/>
                    <a:pt x="454" y="166"/>
                    <a:pt x="463" y="159"/>
                  </a:cubicBezTo>
                  <a:cubicBezTo>
                    <a:pt x="471" y="152"/>
                    <a:pt x="471" y="152"/>
                    <a:pt x="481" y="145"/>
                  </a:cubicBezTo>
                  <a:cubicBezTo>
                    <a:pt x="491" y="138"/>
                    <a:pt x="491" y="138"/>
                    <a:pt x="502" y="127"/>
                  </a:cubicBezTo>
                  <a:cubicBezTo>
                    <a:pt x="513" y="116"/>
                    <a:pt x="513" y="116"/>
                    <a:pt x="525" y="101"/>
                  </a:cubicBezTo>
                  <a:cubicBezTo>
                    <a:pt x="538" y="86"/>
                    <a:pt x="538" y="86"/>
                    <a:pt x="550" y="68"/>
                  </a:cubicBezTo>
                  <a:cubicBezTo>
                    <a:pt x="563" y="51"/>
                    <a:pt x="563" y="51"/>
                    <a:pt x="576" y="33"/>
                  </a:cubicBezTo>
                  <a:cubicBezTo>
                    <a:pt x="589" y="15"/>
                    <a:pt x="589" y="15"/>
                    <a:pt x="598" y="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30" name="Freeform 25"/>
            <p:cNvSpPr>
              <a:spLocks/>
            </p:cNvSpPr>
            <p:nvPr/>
          </p:nvSpPr>
          <p:spPr bwMode="auto">
            <a:xfrm>
              <a:off x="7646988" y="4024313"/>
              <a:ext cx="76200" cy="257175"/>
            </a:xfrm>
            <a:custGeom>
              <a:avLst/>
              <a:gdLst>
                <a:gd name="T0" fmla="*/ 0 w 71"/>
                <a:gd name="T1" fmla="*/ 0 h 239"/>
                <a:gd name="T2" fmla="*/ 2147483647 w 71"/>
                <a:gd name="T3" fmla="*/ 2147483647 h 239"/>
                <a:gd name="T4" fmla="*/ 2147483647 w 71"/>
                <a:gd name="T5" fmla="*/ 2147483647 h 239"/>
                <a:gd name="T6" fmla="*/ 2147483647 w 71"/>
                <a:gd name="T7" fmla="*/ 2147483647 h 239"/>
                <a:gd name="T8" fmla="*/ 2147483647 w 71"/>
                <a:gd name="T9" fmla="*/ 2147483647 h 239"/>
                <a:gd name="T10" fmla="*/ 2147483647 w 71"/>
                <a:gd name="T11" fmla="*/ 2147483647 h 239"/>
                <a:gd name="T12" fmla="*/ 2147483647 w 71"/>
                <a:gd name="T13" fmla="*/ 2147483647 h 239"/>
                <a:gd name="T14" fmla="*/ 2147483647 w 71"/>
                <a:gd name="T15" fmla="*/ 2147483647 h 2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239"/>
                <a:gd name="T26" fmla="*/ 71 w 71"/>
                <a:gd name="T27" fmla="*/ 239 h 2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239">
                  <a:moveTo>
                    <a:pt x="0" y="0"/>
                  </a:moveTo>
                  <a:cubicBezTo>
                    <a:pt x="16" y="29"/>
                    <a:pt x="16" y="29"/>
                    <a:pt x="22" y="44"/>
                  </a:cubicBezTo>
                  <a:cubicBezTo>
                    <a:pt x="29" y="59"/>
                    <a:pt x="29" y="59"/>
                    <a:pt x="36" y="77"/>
                  </a:cubicBezTo>
                  <a:cubicBezTo>
                    <a:pt x="42" y="95"/>
                    <a:pt x="42" y="95"/>
                    <a:pt x="48" y="113"/>
                  </a:cubicBezTo>
                  <a:cubicBezTo>
                    <a:pt x="54" y="131"/>
                    <a:pt x="54" y="131"/>
                    <a:pt x="59" y="149"/>
                  </a:cubicBezTo>
                  <a:cubicBezTo>
                    <a:pt x="65" y="167"/>
                    <a:pt x="65" y="167"/>
                    <a:pt x="66" y="183"/>
                  </a:cubicBezTo>
                  <a:cubicBezTo>
                    <a:pt x="67" y="199"/>
                    <a:pt x="67" y="199"/>
                    <a:pt x="69" y="208"/>
                  </a:cubicBezTo>
                  <a:cubicBezTo>
                    <a:pt x="71" y="217"/>
                    <a:pt x="71" y="217"/>
                    <a:pt x="70" y="239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31" name="Freeform 26"/>
            <p:cNvSpPr>
              <a:spLocks/>
            </p:cNvSpPr>
            <p:nvPr/>
          </p:nvSpPr>
          <p:spPr bwMode="auto">
            <a:xfrm>
              <a:off x="7646988" y="4278313"/>
              <a:ext cx="76200" cy="257175"/>
            </a:xfrm>
            <a:custGeom>
              <a:avLst/>
              <a:gdLst>
                <a:gd name="T0" fmla="*/ 0 w 71"/>
                <a:gd name="T1" fmla="*/ 2147483647 h 239"/>
                <a:gd name="T2" fmla="*/ 2147483647 w 71"/>
                <a:gd name="T3" fmla="*/ 2147483647 h 239"/>
                <a:gd name="T4" fmla="*/ 2147483647 w 71"/>
                <a:gd name="T5" fmla="*/ 2147483647 h 239"/>
                <a:gd name="T6" fmla="*/ 2147483647 w 71"/>
                <a:gd name="T7" fmla="*/ 2147483647 h 239"/>
                <a:gd name="T8" fmla="*/ 2147483647 w 71"/>
                <a:gd name="T9" fmla="*/ 2147483647 h 239"/>
                <a:gd name="T10" fmla="*/ 2147483647 w 71"/>
                <a:gd name="T11" fmla="*/ 2147483647 h 239"/>
                <a:gd name="T12" fmla="*/ 2147483647 w 71"/>
                <a:gd name="T13" fmla="*/ 2147483647 h 239"/>
                <a:gd name="T14" fmla="*/ 2147483647 w 71"/>
                <a:gd name="T15" fmla="*/ 0 h 2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239"/>
                <a:gd name="T26" fmla="*/ 71 w 71"/>
                <a:gd name="T27" fmla="*/ 239 h 2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239">
                  <a:moveTo>
                    <a:pt x="0" y="239"/>
                  </a:moveTo>
                  <a:cubicBezTo>
                    <a:pt x="16" y="210"/>
                    <a:pt x="16" y="210"/>
                    <a:pt x="22" y="195"/>
                  </a:cubicBezTo>
                  <a:cubicBezTo>
                    <a:pt x="29" y="180"/>
                    <a:pt x="29" y="180"/>
                    <a:pt x="36" y="162"/>
                  </a:cubicBezTo>
                  <a:cubicBezTo>
                    <a:pt x="42" y="144"/>
                    <a:pt x="42" y="144"/>
                    <a:pt x="48" y="126"/>
                  </a:cubicBezTo>
                  <a:cubicBezTo>
                    <a:pt x="54" y="108"/>
                    <a:pt x="54" y="108"/>
                    <a:pt x="59" y="90"/>
                  </a:cubicBezTo>
                  <a:cubicBezTo>
                    <a:pt x="65" y="72"/>
                    <a:pt x="65" y="72"/>
                    <a:pt x="66" y="56"/>
                  </a:cubicBezTo>
                  <a:cubicBezTo>
                    <a:pt x="67" y="40"/>
                    <a:pt x="67" y="40"/>
                    <a:pt x="69" y="31"/>
                  </a:cubicBezTo>
                  <a:cubicBezTo>
                    <a:pt x="71" y="22"/>
                    <a:pt x="71" y="22"/>
                    <a:pt x="70" y="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32" name="Line 27"/>
            <p:cNvSpPr>
              <a:spLocks noChangeShapeType="1"/>
            </p:cNvSpPr>
            <p:nvPr/>
          </p:nvSpPr>
          <p:spPr bwMode="auto">
            <a:xfrm>
              <a:off x="5473700" y="3597275"/>
              <a:ext cx="1155700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33" name="Freeform 28"/>
            <p:cNvSpPr>
              <a:spLocks/>
            </p:cNvSpPr>
            <p:nvPr/>
          </p:nvSpPr>
          <p:spPr bwMode="auto">
            <a:xfrm>
              <a:off x="5473700" y="4970463"/>
              <a:ext cx="1155700" cy="1587"/>
            </a:xfrm>
            <a:custGeom>
              <a:avLst/>
              <a:gdLst>
                <a:gd name="T0" fmla="*/ 2147483647 w 728"/>
                <a:gd name="T1" fmla="*/ 0 h 1587"/>
                <a:gd name="T2" fmla="*/ 0 w 728"/>
                <a:gd name="T3" fmla="*/ 0 h 1587"/>
                <a:gd name="T4" fmla="*/ 2147483647 w 728"/>
                <a:gd name="T5" fmla="*/ 0 h 1587"/>
                <a:gd name="T6" fmla="*/ 0 60000 65536"/>
                <a:gd name="T7" fmla="*/ 0 60000 65536"/>
                <a:gd name="T8" fmla="*/ 0 60000 65536"/>
                <a:gd name="T9" fmla="*/ 0 w 728"/>
                <a:gd name="T10" fmla="*/ 0 h 1587"/>
                <a:gd name="T11" fmla="*/ 728 w 728"/>
                <a:gd name="T12" fmla="*/ 1587 h 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8" h="1587">
                  <a:moveTo>
                    <a:pt x="728" y="0"/>
                  </a:moveTo>
                  <a:lnTo>
                    <a:pt x="0" y="0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34" name="Line 29"/>
            <p:cNvSpPr>
              <a:spLocks noChangeShapeType="1"/>
            </p:cNvSpPr>
            <p:nvPr/>
          </p:nvSpPr>
          <p:spPr bwMode="auto">
            <a:xfrm flipH="1">
              <a:off x="5473700" y="4970463"/>
              <a:ext cx="1155700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35" name="Rectangle 30"/>
            <p:cNvSpPr>
              <a:spLocks noChangeArrowheads="1"/>
            </p:cNvSpPr>
            <p:nvPr/>
          </p:nvSpPr>
          <p:spPr bwMode="auto">
            <a:xfrm>
              <a:off x="8267700" y="1430338"/>
              <a:ext cx="571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f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36" name="Freeform 31"/>
            <p:cNvSpPr>
              <a:spLocks/>
            </p:cNvSpPr>
            <p:nvPr/>
          </p:nvSpPr>
          <p:spPr bwMode="auto">
            <a:xfrm>
              <a:off x="7227888" y="3748088"/>
              <a:ext cx="450850" cy="385762"/>
            </a:xfrm>
            <a:custGeom>
              <a:avLst/>
              <a:gdLst>
                <a:gd name="T0" fmla="*/ 2147483647 w 284"/>
                <a:gd name="T1" fmla="*/ 2147483647 h 243"/>
                <a:gd name="T2" fmla="*/ 2147483647 w 284"/>
                <a:gd name="T3" fmla="*/ 2147483647 h 243"/>
                <a:gd name="T4" fmla="*/ 2147483647 w 284"/>
                <a:gd name="T5" fmla="*/ 0 h 243"/>
                <a:gd name="T6" fmla="*/ 0 w 284"/>
                <a:gd name="T7" fmla="*/ 0 h 2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4"/>
                <a:gd name="T13" fmla="*/ 0 h 243"/>
                <a:gd name="T14" fmla="*/ 284 w 284"/>
                <a:gd name="T15" fmla="*/ 243 h 2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4" h="243">
                  <a:moveTo>
                    <a:pt x="284" y="243"/>
                  </a:moveTo>
                  <a:lnTo>
                    <a:pt x="149" y="243"/>
                  </a:lnTo>
                  <a:lnTo>
                    <a:pt x="149" y="0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37" name="Freeform 32"/>
            <p:cNvSpPr>
              <a:spLocks/>
            </p:cNvSpPr>
            <p:nvPr/>
          </p:nvSpPr>
          <p:spPr bwMode="auto">
            <a:xfrm>
              <a:off x="7227888" y="4433888"/>
              <a:ext cx="450850" cy="387350"/>
            </a:xfrm>
            <a:custGeom>
              <a:avLst/>
              <a:gdLst>
                <a:gd name="T0" fmla="*/ 2147483647 w 284"/>
                <a:gd name="T1" fmla="*/ 0 h 244"/>
                <a:gd name="T2" fmla="*/ 2147483647 w 284"/>
                <a:gd name="T3" fmla="*/ 0 h 244"/>
                <a:gd name="T4" fmla="*/ 2147483647 w 284"/>
                <a:gd name="T5" fmla="*/ 2147483647 h 244"/>
                <a:gd name="T6" fmla="*/ 0 w 284"/>
                <a:gd name="T7" fmla="*/ 2147483647 h 2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4"/>
                <a:gd name="T13" fmla="*/ 0 h 244"/>
                <a:gd name="T14" fmla="*/ 284 w 284"/>
                <a:gd name="T15" fmla="*/ 244 h 2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4" h="244">
                  <a:moveTo>
                    <a:pt x="284" y="0"/>
                  </a:moveTo>
                  <a:lnTo>
                    <a:pt x="149" y="0"/>
                  </a:lnTo>
                  <a:lnTo>
                    <a:pt x="149" y="244"/>
                  </a:lnTo>
                  <a:lnTo>
                    <a:pt x="0" y="244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38" name="Freeform 33"/>
            <p:cNvSpPr>
              <a:spLocks noChangeAspect="1"/>
            </p:cNvSpPr>
            <p:nvPr/>
          </p:nvSpPr>
          <p:spPr bwMode="auto">
            <a:xfrm>
              <a:off x="5668963" y="4249738"/>
              <a:ext cx="73025" cy="73025"/>
            </a:xfrm>
            <a:custGeom>
              <a:avLst/>
              <a:gdLst>
                <a:gd name="T0" fmla="*/ 2147483647 w 40"/>
                <a:gd name="T1" fmla="*/ 2147483647 h 40"/>
                <a:gd name="T2" fmla="*/ 2147483647 w 40"/>
                <a:gd name="T3" fmla="*/ 0 h 40"/>
                <a:gd name="T4" fmla="*/ 0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0 h 40"/>
                <a:gd name="T12" fmla="*/ 2147483647 w 40"/>
                <a:gd name="T13" fmla="*/ 2147483647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0"/>
                <a:gd name="T23" fmla="*/ 40 w 40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0">
                  <a:moveTo>
                    <a:pt x="20" y="20"/>
                  </a:moveTo>
                  <a:cubicBezTo>
                    <a:pt x="20" y="2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  <a:lnTo>
                    <a:pt x="20" y="20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39" name="Freeform 34"/>
            <p:cNvSpPr>
              <a:spLocks/>
            </p:cNvSpPr>
            <p:nvPr/>
          </p:nvSpPr>
          <p:spPr bwMode="auto">
            <a:xfrm>
              <a:off x="5708650" y="3897313"/>
              <a:ext cx="920750" cy="773112"/>
            </a:xfrm>
            <a:custGeom>
              <a:avLst/>
              <a:gdLst>
                <a:gd name="T0" fmla="*/ 2147483647 w 580"/>
                <a:gd name="T1" fmla="*/ 0 h 487"/>
                <a:gd name="T2" fmla="*/ 0 w 580"/>
                <a:gd name="T3" fmla="*/ 0 h 487"/>
                <a:gd name="T4" fmla="*/ 0 w 580"/>
                <a:gd name="T5" fmla="*/ 2147483647 h 487"/>
                <a:gd name="T6" fmla="*/ 2147483647 w 580"/>
                <a:gd name="T7" fmla="*/ 2147483647 h 487"/>
                <a:gd name="T8" fmla="*/ 2147483647 w 580"/>
                <a:gd name="T9" fmla="*/ 2147483647 h 4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0"/>
                <a:gd name="T16" fmla="*/ 0 h 487"/>
                <a:gd name="T17" fmla="*/ 580 w 580"/>
                <a:gd name="T18" fmla="*/ 487 h 4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0" h="487">
                  <a:moveTo>
                    <a:pt x="162" y="0"/>
                  </a:moveTo>
                  <a:lnTo>
                    <a:pt x="0" y="0"/>
                  </a:lnTo>
                  <a:lnTo>
                    <a:pt x="0" y="487"/>
                  </a:lnTo>
                  <a:lnTo>
                    <a:pt x="54" y="487"/>
                  </a:lnTo>
                  <a:lnTo>
                    <a:pt x="580" y="487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40" name="Line 35"/>
            <p:cNvSpPr>
              <a:spLocks noChangeShapeType="1"/>
            </p:cNvSpPr>
            <p:nvPr/>
          </p:nvSpPr>
          <p:spPr bwMode="auto">
            <a:xfrm flipV="1">
              <a:off x="5473700" y="4286250"/>
              <a:ext cx="2349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41" name="Rectangle 36"/>
            <p:cNvSpPr>
              <a:spLocks noChangeArrowheads="1"/>
            </p:cNvSpPr>
            <p:nvPr/>
          </p:nvSpPr>
          <p:spPr bwMode="auto">
            <a:xfrm>
              <a:off x="8694738" y="4189413"/>
              <a:ext cx="571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f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42" name="Rectangle 37"/>
            <p:cNvSpPr>
              <a:spLocks noChangeArrowheads="1"/>
            </p:cNvSpPr>
            <p:nvPr/>
          </p:nvSpPr>
          <p:spPr bwMode="auto">
            <a:xfrm>
              <a:off x="5281613" y="4159250"/>
              <a:ext cx="101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s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43" name="Rectangle 38"/>
            <p:cNvSpPr>
              <a:spLocks noChangeArrowheads="1"/>
            </p:cNvSpPr>
            <p:nvPr/>
          </p:nvSpPr>
          <p:spPr bwMode="auto">
            <a:xfrm>
              <a:off x="5146675" y="3449638"/>
              <a:ext cx="1460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44" name="Rectangle 39"/>
            <p:cNvSpPr>
              <a:spLocks noChangeArrowheads="1"/>
            </p:cNvSpPr>
            <p:nvPr/>
          </p:nvSpPr>
          <p:spPr bwMode="auto">
            <a:xfrm>
              <a:off x="5281613" y="3544888"/>
              <a:ext cx="84137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45" name="Rectangle 40"/>
            <p:cNvSpPr>
              <a:spLocks noChangeArrowheads="1"/>
            </p:cNvSpPr>
            <p:nvPr/>
          </p:nvSpPr>
          <p:spPr bwMode="auto">
            <a:xfrm>
              <a:off x="5146675" y="4814888"/>
              <a:ext cx="1460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46" name="Rectangle 41"/>
            <p:cNvSpPr>
              <a:spLocks noChangeArrowheads="1"/>
            </p:cNvSpPr>
            <p:nvPr/>
          </p:nvSpPr>
          <p:spPr bwMode="auto">
            <a:xfrm>
              <a:off x="5281613" y="4911725"/>
              <a:ext cx="84137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47" name="Rectangle 42"/>
            <p:cNvSpPr>
              <a:spLocks noChangeArrowheads="1"/>
            </p:cNvSpPr>
            <p:nvPr/>
          </p:nvSpPr>
          <p:spPr bwMode="auto">
            <a:xfrm>
              <a:off x="5486400" y="5675313"/>
              <a:ext cx="33511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(c) Sum-of-products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κύκλωμα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8" name="Rectangle 43"/>
            <p:cNvSpPr>
              <a:spLocks noChangeArrowheads="1"/>
            </p:cNvSpPr>
            <p:nvPr/>
          </p:nvSpPr>
          <p:spPr bwMode="auto">
            <a:xfrm>
              <a:off x="7697788" y="1446213"/>
              <a:ext cx="101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s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49" name="Rectangle 44"/>
            <p:cNvSpPr>
              <a:spLocks noChangeArrowheads="1"/>
            </p:cNvSpPr>
            <p:nvPr/>
          </p:nvSpPr>
          <p:spPr bwMode="auto">
            <a:xfrm>
              <a:off x="8189913" y="1797050"/>
              <a:ext cx="1460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50" name="Rectangle 45"/>
            <p:cNvSpPr>
              <a:spLocks noChangeArrowheads="1"/>
            </p:cNvSpPr>
            <p:nvPr/>
          </p:nvSpPr>
          <p:spPr bwMode="auto">
            <a:xfrm>
              <a:off x="8324850" y="1892300"/>
              <a:ext cx="84138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51" name="Rectangle 46"/>
            <p:cNvSpPr>
              <a:spLocks noChangeArrowheads="1"/>
            </p:cNvSpPr>
            <p:nvPr/>
          </p:nvSpPr>
          <p:spPr bwMode="auto">
            <a:xfrm>
              <a:off x="8189913" y="2101850"/>
              <a:ext cx="1460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52" name="Oval 47"/>
            <p:cNvSpPr>
              <a:spLocks noChangeArrowheads="1"/>
            </p:cNvSpPr>
            <p:nvPr/>
          </p:nvSpPr>
          <p:spPr bwMode="auto">
            <a:xfrm>
              <a:off x="6283325" y="3851275"/>
              <a:ext cx="98425" cy="98425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53" name="Line 48"/>
            <p:cNvSpPr>
              <a:spLocks noChangeShapeType="1"/>
            </p:cNvSpPr>
            <p:nvPr/>
          </p:nvSpPr>
          <p:spPr bwMode="auto">
            <a:xfrm flipH="1">
              <a:off x="6372225" y="3897313"/>
              <a:ext cx="25717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54" name="Rectangle 49"/>
            <p:cNvSpPr>
              <a:spLocks noChangeArrowheads="1"/>
            </p:cNvSpPr>
            <p:nvPr/>
          </p:nvSpPr>
          <p:spPr bwMode="auto">
            <a:xfrm>
              <a:off x="8324850" y="2197100"/>
              <a:ext cx="84138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2755" name="Freeform 50"/>
            <p:cNvSpPr>
              <a:spLocks/>
            </p:cNvSpPr>
            <p:nvPr/>
          </p:nvSpPr>
          <p:spPr bwMode="auto">
            <a:xfrm>
              <a:off x="5748338" y="1595438"/>
              <a:ext cx="300037" cy="776287"/>
            </a:xfrm>
            <a:custGeom>
              <a:avLst/>
              <a:gdLst>
                <a:gd name="T0" fmla="*/ 2147483647 w 446"/>
                <a:gd name="T1" fmla="*/ 2147483647 h 1126"/>
                <a:gd name="T2" fmla="*/ 2147483647 w 446"/>
                <a:gd name="T3" fmla="*/ 2147483647 h 1126"/>
                <a:gd name="T4" fmla="*/ 0 w 446"/>
                <a:gd name="T5" fmla="*/ 0 h 1126"/>
                <a:gd name="T6" fmla="*/ 0 w 446"/>
                <a:gd name="T7" fmla="*/ 2147483647 h 1126"/>
                <a:gd name="T8" fmla="*/ 2147483647 w 446"/>
                <a:gd name="T9" fmla="*/ 2147483647 h 1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6"/>
                <a:gd name="T16" fmla="*/ 0 h 1126"/>
                <a:gd name="T17" fmla="*/ 446 w 446"/>
                <a:gd name="T18" fmla="*/ 1126 h 1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6" h="1126">
                  <a:moveTo>
                    <a:pt x="446" y="914"/>
                  </a:moveTo>
                  <a:lnTo>
                    <a:pt x="446" y="234"/>
                  </a:lnTo>
                  <a:lnTo>
                    <a:pt x="0" y="0"/>
                  </a:lnTo>
                  <a:lnTo>
                    <a:pt x="0" y="1126"/>
                  </a:lnTo>
                  <a:lnTo>
                    <a:pt x="446" y="914"/>
                  </a:lnTo>
                  <a:close/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56" name="AutoShape 51"/>
            <p:cNvSpPr>
              <a:spLocks noChangeArrowheads="1"/>
            </p:cNvSpPr>
            <p:nvPr/>
          </p:nvSpPr>
          <p:spPr bwMode="auto">
            <a:xfrm>
              <a:off x="6629400" y="3505200"/>
              <a:ext cx="588963" cy="503238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72757" name="AutoShape 52"/>
            <p:cNvSpPr>
              <a:spLocks noChangeArrowheads="1"/>
            </p:cNvSpPr>
            <p:nvPr/>
          </p:nvSpPr>
          <p:spPr bwMode="auto">
            <a:xfrm>
              <a:off x="6629400" y="4562475"/>
              <a:ext cx="588963" cy="503238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72758" name="Freeform 53"/>
            <p:cNvSpPr>
              <a:spLocks/>
            </p:cNvSpPr>
            <p:nvPr/>
          </p:nvSpPr>
          <p:spPr bwMode="auto">
            <a:xfrm>
              <a:off x="5965825" y="3760788"/>
              <a:ext cx="300038" cy="287337"/>
            </a:xfrm>
            <a:custGeom>
              <a:avLst/>
              <a:gdLst>
                <a:gd name="T0" fmla="*/ 2147483647 w 297"/>
                <a:gd name="T1" fmla="*/ 2147483647 h 297"/>
                <a:gd name="T2" fmla="*/ 0 w 297"/>
                <a:gd name="T3" fmla="*/ 2147483647 h 297"/>
                <a:gd name="T4" fmla="*/ 0 w 297"/>
                <a:gd name="T5" fmla="*/ 0 h 297"/>
                <a:gd name="T6" fmla="*/ 2147483647 w 297"/>
                <a:gd name="T7" fmla="*/ 214748364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7"/>
                <a:gd name="T13" fmla="*/ 0 h 297"/>
                <a:gd name="T14" fmla="*/ 297 w 297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7" h="297">
                  <a:moveTo>
                    <a:pt x="297" y="148"/>
                  </a:moveTo>
                  <a:lnTo>
                    <a:pt x="0" y="297"/>
                  </a:lnTo>
                  <a:lnTo>
                    <a:pt x="0" y="0"/>
                  </a:lnTo>
                  <a:lnTo>
                    <a:pt x="297" y="148"/>
                  </a:lnTo>
                  <a:close/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2759" name="Text Box 54"/>
          <p:cNvSpPr txBox="1">
            <a:spLocks noChangeArrowheads="1"/>
          </p:cNvSpPr>
          <p:nvPr/>
        </p:nvSpPr>
        <p:spPr bwMode="auto">
          <a:xfrm>
            <a:off x="60325" y="1666875"/>
            <a:ext cx="4435475" cy="305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990033"/>
                </a:solidFill>
                <a:cs typeface="Arial" pitchFamily="34" charset="0"/>
              </a:rPr>
              <a:t>   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2-to-1 multiplexer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Επιλέγει μεταξύ δυο γραμμών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εισόδου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W: w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w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l-GR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 γραμμή επιλογής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1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l-GR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f =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s′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+ sw</a:t>
            </a:r>
            <a:r>
              <a:rPr lang="en-US" sz="2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7D077-D4BC-40A2-AD65-CFB601240020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Πολυπλέκτης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</p:txBody>
      </p:sp>
      <p:sp>
        <p:nvSpPr>
          <p:cNvPr id="574467" name="Text Box 3"/>
          <p:cNvSpPr txBox="1">
            <a:spLocks noChangeArrowheads="1"/>
          </p:cNvSpPr>
          <p:nvPr/>
        </p:nvSpPr>
        <p:spPr bwMode="auto">
          <a:xfrm>
            <a:off x="228600" y="1295400"/>
            <a:ext cx="5623912" cy="179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ΙΕΡΑΡΧΙΚΗ ΣΧΕΔΙΑΣΗ ΠΟΛΥΠΛΕΚΤΗ</a:t>
            </a:r>
          </a:p>
          <a:p>
            <a:pPr>
              <a:lnSpc>
                <a:spcPct val="130000"/>
              </a:lnSpc>
              <a:defRPr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Μπορούμε να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σχεδιάσουμε τον</a:t>
            </a:r>
          </a:p>
          <a:p>
            <a:pPr>
              <a:lnSpc>
                <a:spcPct val="120000"/>
              </a:lnSpc>
              <a:defRPr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4-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to-1 MUX 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ιεραρχικά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χρησι/ντας</a:t>
            </a:r>
          </a:p>
          <a:p>
            <a:pPr>
              <a:lnSpc>
                <a:spcPct val="110000"/>
              </a:lnSpc>
              <a:defRPr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to-1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MUXes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3733" name="Group 4" descr="Πολυπλέκτης"/>
          <p:cNvGrpSpPr>
            <a:grpSpLocks/>
          </p:cNvGrpSpPr>
          <p:nvPr/>
        </p:nvGrpSpPr>
        <p:grpSpPr bwMode="auto">
          <a:xfrm>
            <a:off x="5257800" y="2057400"/>
            <a:ext cx="3624263" cy="4191000"/>
            <a:chOff x="2050" y="885"/>
            <a:chExt cx="1753" cy="2098"/>
          </a:xfrm>
        </p:grpSpPr>
        <p:sp>
          <p:nvSpPr>
            <p:cNvPr id="73735" name="Line 5"/>
            <p:cNvSpPr>
              <a:spLocks noChangeShapeType="1"/>
            </p:cNvSpPr>
            <p:nvPr/>
          </p:nvSpPr>
          <p:spPr bwMode="auto">
            <a:xfrm>
              <a:off x="2229" y="1672"/>
              <a:ext cx="21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36" name="Line 6"/>
            <p:cNvSpPr>
              <a:spLocks noChangeShapeType="1"/>
            </p:cNvSpPr>
            <p:nvPr/>
          </p:nvSpPr>
          <p:spPr bwMode="auto">
            <a:xfrm>
              <a:off x="2244" y="1887"/>
              <a:ext cx="20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37" name="Freeform 7"/>
            <p:cNvSpPr>
              <a:spLocks/>
            </p:cNvSpPr>
            <p:nvPr/>
          </p:nvSpPr>
          <p:spPr bwMode="auto">
            <a:xfrm>
              <a:off x="2446" y="1527"/>
              <a:ext cx="216" cy="504"/>
            </a:xfrm>
            <a:custGeom>
              <a:avLst/>
              <a:gdLst>
                <a:gd name="T0" fmla="*/ 7 w 432"/>
                <a:gd name="T1" fmla="*/ 12 h 1009"/>
                <a:gd name="T2" fmla="*/ 7 w 432"/>
                <a:gd name="T3" fmla="*/ 3 h 1009"/>
                <a:gd name="T4" fmla="*/ 0 w 432"/>
                <a:gd name="T5" fmla="*/ 0 h 1009"/>
                <a:gd name="T6" fmla="*/ 0 w 432"/>
                <a:gd name="T7" fmla="*/ 15 h 1009"/>
                <a:gd name="T8" fmla="*/ 7 w 432"/>
                <a:gd name="T9" fmla="*/ 12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009"/>
                <a:gd name="T17" fmla="*/ 432 w 432"/>
                <a:gd name="T18" fmla="*/ 1009 h 10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009">
                  <a:moveTo>
                    <a:pt x="432" y="807"/>
                  </a:moveTo>
                  <a:lnTo>
                    <a:pt x="432" y="201"/>
                  </a:lnTo>
                  <a:lnTo>
                    <a:pt x="0" y="0"/>
                  </a:lnTo>
                  <a:lnTo>
                    <a:pt x="0" y="1009"/>
                  </a:lnTo>
                  <a:lnTo>
                    <a:pt x="432" y="807"/>
                  </a:lnTo>
                  <a:close/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38" name="Line 8"/>
            <p:cNvSpPr>
              <a:spLocks noChangeShapeType="1"/>
            </p:cNvSpPr>
            <p:nvPr/>
          </p:nvSpPr>
          <p:spPr bwMode="auto">
            <a:xfrm>
              <a:off x="2555" y="1362"/>
              <a:ext cx="1" cy="2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39" name="Line 9"/>
            <p:cNvSpPr>
              <a:spLocks noChangeShapeType="1"/>
            </p:cNvSpPr>
            <p:nvPr/>
          </p:nvSpPr>
          <p:spPr bwMode="auto">
            <a:xfrm>
              <a:off x="2244" y="1196"/>
              <a:ext cx="31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40" name="Rectangle 10"/>
            <p:cNvSpPr>
              <a:spLocks noChangeArrowheads="1"/>
            </p:cNvSpPr>
            <p:nvPr/>
          </p:nvSpPr>
          <p:spPr bwMode="auto">
            <a:xfrm>
              <a:off x="2124" y="1180"/>
              <a:ext cx="67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41" name="Rectangle 11"/>
            <p:cNvSpPr>
              <a:spLocks noChangeArrowheads="1"/>
            </p:cNvSpPr>
            <p:nvPr/>
          </p:nvSpPr>
          <p:spPr bwMode="auto">
            <a:xfrm>
              <a:off x="2050" y="1577"/>
              <a:ext cx="98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42" name="Rectangle 12"/>
            <p:cNvSpPr>
              <a:spLocks noChangeArrowheads="1"/>
            </p:cNvSpPr>
            <p:nvPr/>
          </p:nvSpPr>
          <p:spPr bwMode="auto">
            <a:xfrm>
              <a:off x="2142" y="1642"/>
              <a:ext cx="67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43" name="Rectangle 13"/>
            <p:cNvSpPr>
              <a:spLocks noChangeArrowheads="1"/>
            </p:cNvSpPr>
            <p:nvPr/>
          </p:nvSpPr>
          <p:spPr bwMode="auto">
            <a:xfrm>
              <a:off x="2050" y="1781"/>
              <a:ext cx="98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44" name="Rectangle 14"/>
            <p:cNvSpPr>
              <a:spLocks noChangeArrowheads="1"/>
            </p:cNvSpPr>
            <p:nvPr/>
          </p:nvSpPr>
          <p:spPr bwMode="auto">
            <a:xfrm>
              <a:off x="2142" y="1847"/>
              <a:ext cx="67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45" name="Rectangle 15"/>
            <p:cNvSpPr>
              <a:spLocks noChangeArrowheads="1"/>
            </p:cNvSpPr>
            <p:nvPr/>
          </p:nvSpPr>
          <p:spPr bwMode="auto">
            <a:xfrm>
              <a:off x="2488" y="1631"/>
              <a:ext cx="66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46" name="Line 16"/>
            <p:cNvSpPr>
              <a:spLocks noChangeShapeType="1"/>
            </p:cNvSpPr>
            <p:nvPr/>
          </p:nvSpPr>
          <p:spPr bwMode="auto">
            <a:xfrm>
              <a:off x="2244" y="2623"/>
              <a:ext cx="20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47" name="Line 17"/>
            <p:cNvSpPr>
              <a:spLocks noChangeShapeType="1"/>
            </p:cNvSpPr>
            <p:nvPr/>
          </p:nvSpPr>
          <p:spPr bwMode="auto">
            <a:xfrm>
              <a:off x="2244" y="2824"/>
              <a:ext cx="20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48" name="Freeform 18"/>
            <p:cNvSpPr>
              <a:spLocks/>
            </p:cNvSpPr>
            <p:nvPr/>
          </p:nvSpPr>
          <p:spPr bwMode="auto">
            <a:xfrm>
              <a:off x="2662" y="2348"/>
              <a:ext cx="577" cy="375"/>
            </a:xfrm>
            <a:custGeom>
              <a:avLst/>
              <a:gdLst>
                <a:gd name="T0" fmla="*/ 19 w 1153"/>
                <a:gd name="T1" fmla="*/ 0 h 750"/>
                <a:gd name="T2" fmla="*/ 12 w 1153"/>
                <a:gd name="T3" fmla="*/ 0 h 750"/>
                <a:gd name="T4" fmla="*/ 12 w 1153"/>
                <a:gd name="T5" fmla="*/ 12 h 750"/>
                <a:gd name="T6" fmla="*/ 0 w 1153"/>
                <a:gd name="T7" fmla="*/ 12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3"/>
                <a:gd name="T13" fmla="*/ 0 h 750"/>
                <a:gd name="T14" fmla="*/ 1153 w 1153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3" h="750">
                  <a:moveTo>
                    <a:pt x="1153" y="0"/>
                  </a:moveTo>
                  <a:lnTo>
                    <a:pt x="721" y="0"/>
                  </a:lnTo>
                  <a:lnTo>
                    <a:pt x="721" y="750"/>
                  </a:lnTo>
                  <a:lnTo>
                    <a:pt x="0" y="75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49" name="Freeform 19"/>
            <p:cNvSpPr>
              <a:spLocks/>
            </p:cNvSpPr>
            <p:nvPr/>
          </p:nvSpPr>
          <p:spPr bwMode="auto">
            <a:xfrm>
              <a:off x="2446" y="2478"/>
              <a:ext cx="216" cy="505"/>
            </a:xfrm>
            <a:custGeom>
              <a:avLst/>
              <a:gdLst>
                <a:gd name="T0" fmla="*/ 7 w 432"/>
                <a:gd name="T1" fmla="*/ 13 h 1010"/>
                <a:gd name="T2" fmla="*/ 7 w 432"/>
                <a:gd name="T3" fmla="*/ 4 h 1010"/>
                <a:gd name="T4" fmla="*/ 0 w 432"/>
                <a:gd name="T5" fmla="*/ 0 h 1010"/>
                <a:gd name="T6" fmla="*/ 0 w 432"/>
                <a:gd name="T7" fmla="*/ 16 h 1010"/>
                <a:gd name="T8" fmla="*/ 7 w 432"/>
                <a:gd name="T9" fmla="*/ 13 h 10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010"/>
                <a:gd name="T17" fmla="*/ 432 w 432"/>
                <a:gd name="T18" fmla="*/ 1010 h 10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010">
                  <a:moveTo>
                    <a:pt x="432" y="808"/>
                  </a:moveTo>
                  <a:lnTo>
                    <a:pt x="432" y="202"/>
                  </a:lnTo>
                  <a:lnTo>
                    <a:pt x="0" y="0"/>
                  </a:lnTo>
                  <a:lnTo>
                    <a:pt x="0" y="1010"/>
                  </a:lnTo>
                  <a:lnTo>
                    <a:pt x="432" y="808"/>
                  </a:lnTo>
                  <a:close/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50" name="Freeform 20"/>
            <p:cNvSpPr>
              <a:spLocks/>
            </p:cNvSpPr>
            <p:nvPr/>
          </p:nvSpPr>
          <p:spPr bwMode="auto">
            <a:xfrm>
              <a:off x="2561" y="1368"/>
              <a:ext cx="245" cy="1153"/>
            </a:xfrm>
            <a:custGeom>
              <a:avLst/>
              <a:gdLst>
                <a:gd name="T0" fmla="*/ 0 w 490"/>
                <a:gd name="T1" fmla="*/ 0 h 2307"/>
                <a:gd name="T2" fmla="*/ 8 w 490"/>
                <a:gd name="T3" fmla="*/ 0 h 2307"/>
                <a:gd name="T4" fmla="*/ 8 w 490"/>
                <a:gd name="T5" fmla="*/ 29 h 2307"/>
                <a:gd name="T6" fmla="*/ 0 w 490"/>
                <a:gd name="T7" fmla="*/ 29 h 2307"/>
                <a:gd name="T8" fmla="*/ 0 w 490"/>
                <a:gd name="T9" fmla="*/ 36 h 2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0"/>
                <a:gd name="T16" fmla="*/ 0 h 2307"/>
                <a:gd name="T17" fmla="*/ 490 w 490"/>
                <a:gd name="T18" fmla="*/ 2307 h 23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0" h="2307">
                  <a:moveTo>
                    <a:pt x="0" y="0"/>
                  </a:moveTo>
                  <a:lnTo>
                    <a:pt x="490" y="0"/>
                  </a:lnTo>
                  <a:lnTo>
                    <a:pt x="490" y="1903"/>
                  </a:lnTo>
                  <a:lnTo>
                    <a:pt x="0" y="1903"/>
                  </a:lnTo>
                  <a:lnTo>
                    <a:pt x="0" y="2307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51" name="Rectangle 21"/>
            <p:cNvSpPr>
              <a:spLocks noChangeArrowheads="1"/>
            </p:cNvSpPr>
            <p:nvPr/>
          </p:nvSpPr>
          <p:spPr bwMode="auto">
            <a:xfrm>
              <a:off x="2488" y="1833"/>
              <a:ext cx="6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52" name="Rectangle 22"/>
            <p:cNvSpPr>
              <a:spLocks noChangeArrowheads="1"/>
            </p:cNvSpPr>
            <p:nvPr/>
          </p:nvSpPr>
          <p:spPr bwMode="auto">
            <a:xfrm>
              <a:off x="2050" y="2527"/>
              <a:ext cx="98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53" name="Rectangle 23"/>
            <p:cNvSpPr>
              <a:spLocks noChangeArrowheads="1"/>
            </p:cNvSpPr>
            <p:nvPr/>
          </p:nvSpPr>
          <p:spPr bwMode="auto">
            <a:xfrm>
              <a:off x="2142" y="2593"/>
              <a:ext cx="67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54" name="Rectangle 24"/>
            <p:cNvSpPr>
              <a:spLocks noChangeArrowheads="1"/>
            </p:cNvSpPr>
            <p:nvPr/>
          </p:nvSpPr>
          <p:spPr bwMode="auto">
            <a:xfrm>
              <a:off x="2050" y="2731"/>
              <a:ext cx="98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55" name="Rectangle 25"/>
            <p:cNvSpPr>
              <a:spLocks noChangeArrowheads="1"/>
            </p:cNvSpPr>
            <p:nvPr/>
          </p:nvSpPr>
          <p:spPr bwMode="auto">
            <a:xfrm>
              <a:off x="2142" y="2797"/>
              <a:ext cx="67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56" name="Rectangle 26"/>
            <p:cNvSpPr>
              <a:spLocks noChangeArrowheads="1"/>
            </p:cNvSpPr>
            <p:nvPr/>
          </p:nvSpPr>
          <p:spPr bwMode="auto">
            <a:xfrm>
              <a:off x="2488" y="2581"/>
              <a:ext cx="6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57" name="Freeform 27"/>
            <p:cNvSpPr>
              <a:spLocks/>
            </p:cNvSpPr>
            <p:nvPr/>
          </p:nvSpPr>
          <p:spPr bwMode="auto">
            <a:xfrm>
              <a:off x="2662" y="1772"/>
              <a:ext cx="577" cy="375"/>
            </a:xfrm>
            <a:custGeom>
              <a:avLst/>
              <a:gdLst>
                <a:gd name="T0" fmla="*/ 19 w 1153"/>
                <a:gd name="T1" fmla="*/ 12 h 749"/>
                <a:gd name="T2" fmla="*/ 12 w 1153"/>
                <a:gd name="T3" fmla="*/ 12 h 749"/>
                <a:gd name="T4" fmla="*/ 12 w 1153"/>
                <a:gd name="T5" fmla="*/ 0 h 749"/>
                <a:gd name="T6" fmla="*/ 0 w 1153"/>
                <a:gd name="T7" fmla="*/ 0 h 7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3"/>
                <a:gd name="T13" fmla="*/ 0 h 749"/>
                <a:gd name="T14" fmla="*/ 1153 w 1153"/>
                <a:gd name="T15" fmla="*/ 749 h 7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3" h="749">
                  <a:moveTo>
                    <a:pt x="1153" y="749"/>
                  </a:moveTo>
                  <a:lnTo>
                    <a:pt x="721" y="749"/>
                  </a:lnTo>
                  <a:lnTo>
                    <a:pt x="721" y="0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58" name="Line 28"/>
            <p:cNvSpPr>
              <a:spLocks noChangeShapeType="1"/>
            </p:cNvSpPr>
            <p:nvPr/>
          </p:nvSpPr>
          <p:spPr bwMode="auto">
            <a:xfrm flipH="1">
              <a:off x="3440" y="2248"/>
              <a:ext cx="23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59" name="Freeform 29"/>
            <p:cNvSpPr>
              <a:spLocks/>
            </p:cNvSpPr>
            <p:nvPr/>
          </p:nvSpPr>
          <p:spPr bwMode="auto">
            <a:xfrm>
              <a:off x="3239" y="2002"/>
              <a:ext cx="201" cy="505"/>
            </a:xfrm>
            <a:custGeom>
              <a:avLst/>
              <a:gdLst>
                <a:gd name="T0" fmla="*/ 6 w 404"/>
                <a:gd name="T1" fmla="*/ 13 h 1009"/>
                <a:gd name="T2" fmla="*/ 6 w 404"/>
                <a:gd name="T3" fmla="*/ 4 h 1009"/>
                <a:gd name="T4" fmla="*/ 0 w 404"/>
                <a:gd name="T5" fmla="*/ 0 h 1009"/>
                <a:gd name="T6" fmla="*/ 0 w 404"/>
                <a:gd name="T7" fmla="*/ 16 h 1009"/>
                <a:gd name="T8" fmla="*/ 6 w 404"/>
                <a:gd name="T9" fmla="*/ 13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4"/>
                <a:gd name="T16" fmla="*/ 0 h 1009"/>
                <a:gd name="T17" fmla="*/ 404 w 404"/>
                <a:gd name="T18" fmla="*/ 1009 h 10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4" h="1009">
                  <a:moveTo>
                    <a:pt x="404" y="807"/>
                  </a:moveTo>
                  <a:lnTo>
                    <a:pt x="404" y="202"/>
                  </a:lnTo>
                  <a:lnTo>
                    <a:pt x="0" y="0"/>
                  </a:lnTo>
                  <a:lnTo>
                    <a:pt x="0" y="1009"/>
                  </a:lnTo>
                  <a:lnTo>
                    <a:pt x="404" y="807"/>
                  </a:lnTo>
                  <a:close/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60" name="Freeform 30"/>
            <p:cNvSpPr>
              <a:spLocks/>
            </p:cNvSpPr>
            <p:nvPr/>
          </p:nvSpPr>
          <p:spPr bwMode="auto">
            <a:xfrm>
              <a:off x="2244" y="979"/>
              <a:ext cx="1095" cy="1067"/>
            </a:xfrm>
            <a:custGeom>
              <a:avLst/>
              <a:gdLst>
                <a:gd name="T0" fmla="*/ 0 w 2191"/>
                <a:gd name="T1" fmla="*/ 0 h 2133"/>
                <a:gd name="T2" fmla="*/ 34 w 2191"/>
                <a:gd name="T3" fmla="*/ 0 h 2133"/>
                <a:gd name="T4" fmla="*/ 34 w 2191"/>
                <a:gd name="T5" fmla="*/ 34 h 2133"/>
                <a:gd name="T6" fmla="*/ 0 60000 65536"/>
                <a:gd name="T7" fmla="*/ 0 60000 65536"/>
                <a:gd name="T8" fmla="*/ 0 60000 65536"/>
                <a:gd name="T9" fmla="*/ 0 w 2191"/>
                <a:gd name="T10" fmla="*/ 0 h 2133"/>
                <a:gd name="T11" fmla="*/ 2191 w 2191"/>
                <a:gd name="T12" fmla="*/ 2133 h 2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1" h="2133">
                  <a:moveTo>
                    <a:pt x="0" y="0"/>
                  </a:moveTo>
                  <a:lnTo>
                    <a:pt x="2191" y="0"/>
                  </a:lnTo>
                  <a:lnTo>
                    <a:pt x="2191" y="2133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61" name="Rectangle 31"/>
            <p:cNvSpPr>
              <a:spLocks noChangeArrowheads="1"/>
            </p:cNvSpPr>
            <p:nvPr/>
          </p:nvSpPr>
          <p:spPr bwMode="auto">
            <a:xfrm>
              <a:off x="2488" y="2783"/>
              <a:ext cx="6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62" name="Rectangle 32"/>
            <p:cNvSpPr>
              <a:spLocks noChangeArrowheads="1"/>
            </p:cNvSpPr>
            <p:nvPr/>
          </p:nvSpPr>
          <p:spPr bwMode="auto">
            <a:xfrm>
              <a:off x="3748" y="2181"/>
              <a:ext cx="55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f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63" name="Rectangle 33"/>
            <p:cNvSpPr>
              <a:spLocks noChangeArrowheads="1"/>
            </p:cNvSpPr>
            <p:nvPr/>
          </p:nvSpPr>
          <p:spPr bwMode="auto">
            <a:xfrm>
              <a:off x="3270" y="2104"/>
              <a:ext cx="67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64" name="Line 34"/>
            <p:cNvSpPr>
              <a:spLocks noChangeShapeType="1"/>
            </p:cNvSpPr>
            <p:nvPr/>
          </p:nvSpPr>
          <p:spPr bwMode="auto">
            <a:xfrm flipV="1">
              <a:off x="2561" y="1196"/>
              <a:ext cx="0" cy="1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65" name="Rectangle 35"/>
            <p:cNvSpPr>
              <a:spLocks noChangeArrowheads="1"/>
            </p:cNvSpPr>
            <p:nvPr/>
          </p:nvSpPr>
          <p:spPr bwMode="auto">
            <a:xfrm>
              <a:off x="3270" y="2306"/>
              <a:ext cx="67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66" name="Rectangle 36"/>
            <p:cNvSpPr>
              <a:spLocks noChangeArrowheads="1"/>
            </p:cNvSpPr>
            <p:nvPr/>
          </p:nvSpPr>
          <p:spPr bwMode="auto">
            <a:xfrm>
              <a:off x="2062" y="885"/>
              <a:ext cx="77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s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67" name="Freeform 37"/>
            <p:cNvSpPr>
              <a:spLocks/>
            </p:cNvSpPr>
            <p:nvPr/>
          </p:nvSpPr>
          <p:spPr bwMode="auto">
            <a:xfrm>
              <a:off x="2547" y="1354"/>
              <a:ext cx="29" cy="29"/>
            </a:xfrm>
            <a:custGeom>
              <a:avLst/>
              <a:gdLst>
                <a:gd name="T0" fmla="*/ 1 w 58"/>
                <a:gd name="T1" fmla="*/ 0 h 57"/>
                <a:gd name="T2" fmla="*/ 1 w 58"/>
                <a:gd name="T3" fmla="*/ 0 h 57"/>
                <a:gd name="T4" fmla="*/ 1 w 58"/>
                <a:gd name="T5" fmla="*/ 1 h 57"/>
                <a:gd name="T6" fmla="*/ 1 w 58"/>
                <a:gd name="T7" fmla="*/ 1 h 57"/>
                <a:gd name="T8" fmla="*/ 1 w 58"/>
                <a:gd name="T9" fmla="*/ 1 h 57"/>
                <a:gd name="T10" fmla="*/ 1 w 58"/>
                <a:gd name="T11" fmla="*/ 1 h 57"/>
                <a:gd name="T12" fmla="*/ 1 w 58"/>
                <a:gd name="T13" fmla="*/ 1 h 57"/>
                <a:gd name="T14" fmla="*/ 1 w 58"/>
                <a:gd name="T15" fmla="*/ 1 h 57"/>
                <a:gd name="T16" fmla="*/ 1 w 58"/>
                <a:gd name="T17" fmla="*/ 1 h 57"/>
                <a:gd name="T18" fmla="*/ 0 w 58"/>
                <a:gd name="T19" fmla="*/ 1 h 57"/>
                <a:gd name="T20" fmla="*/ 0 w 58"/>
                <a:gd name="T21" fmla="*/ 1 h 57"/>
                <a:gd name="T22" fmla="*/ 0 w 58"/>
                <a:gd name="T23" fmla="*/ 1 h 57"/>
                <a:gd name="T24" fmla="*/ 0 w 58"/>
                <a:gd name="T25" fmla="*/ 1 h 57"/>
                <a:gd name="T26" fmla="*/ 1 w 58"/>
                <a:gd name="T27" fmla="*/ 1 h 57"/>
                <a:gd name="T28" fmla="*/ 1 w 58"/>
                <a:gd name="T29" fmla="*/ 1 h 57"/>
                <a:gd name="T30" fmla="*/ 1 w 58"/>
                <a:gd name="T31" fmla="*/ 1 h 57"/>
                <a:gd name="T32" fmla="*/ 1 w 58"/>
                <a:gd name="T33" fmla="*/ 1 h 57"/>
                <a:gd name="T34" fmla="*/ 1 w 58"/>
                <a:gd name="T35" fmla="*/ 1 h 57"/>
                <a:gd name="T36" fmla="*/ 1 w 58"/>
                <a:gd name="T37" fmla="*/ 1 h 57"/>
                <a:gd name="T38" fmla="*/ 1 w 58"/>
                <a:gd name="T39" fmla="*/ 1 h 57"/>
                <a:gd name="T40" fmla="*/ 1 w 58"/>
                <a:gd name="T41" fmla="*/ 1 h 57"/>
                <a:gd name="T42" fmla="*/ 1 w 58"/>
                <a:gd name="T43" fmla="*/ 1 h 57"/>
                <a:gd name="T44" fmla="*/ 1 w 58"/>
                <a:gd name="T45" fmla="*/ 1 h 57"/>
                <a:gd name="T46" fmla="*/ 1 w 58"/>
                <a:gd name="T47" fmla="*/ 1 h 57"/>
                <a:gd name="T48" fmla="*/ 1 w 58"/>
                <a:gd name="T49" fmla="*/ 1 h 57"/>
                <a:gd name="T50" fmla="*/ 1 w 58"/>
                <a:gd name="T51" fmla="*/ 1 h 57"/>
                <a:gd name="T52" fmla="*/ 1 w 58"/>
                <a:gd name="T53" fmla="*/ 1 h 57"/>
                <a:gd name="T54" fmla="*/ 1 w 58"/>
                <a:gd name="T55" fmla="*/ 1 h 57"/>
                <a:gd name="T56" fmla="*/ 1 w 58"/>
                <a:gd name="T57" fmla="*/ 1 h 57"/>
                <a:gd name="T58" fmla="*/ 1 w 58"/>
                <a:gd name="T59" fmla="*/ 1 h 57"/>
                <a:gd name="T60" fmla="*/ 1 w 58"/>
                <a:gd name="T61" fmla="*/ 1 h 57"/>
                <a:gd name="T62" fmla="*/ 1 w 58"/>
                <a:gd name="T63" fmla="*/ 1 h 57"/>
                <a:gd name="T64" fmla="*/ 1 w 58"/>
                <a:gd name="T65" fmla="*/ 1 h 57"/>
                <a:gd name="T66" fmla="*/ 1 w 58"/>
                <a:gd name="T67" fmla="*/ 1 h 57"/>
                <a:gd name="T68" fmla="*/ 1 w 58"/>
                <a:gd name="T69" fmla="*/ 1 h 57"/>
                <a:gd name="T70" fmla="*/ 1 w 58"/>
                <a:gd name="T71" fmla="*/ 1 h 57"/>
                <a:gd name="T72" fmla="*/ 1 w 58"/>
                <a:gd name="T73" fmla="*/ 1 h 57"/>
                <a:gd name="T74" fmla="*/ 1 w 58"/>
                <a:gd name="T75" fmla="*/ 1 h 57"/>
                <a:gd name="T76" fmla="*/ 1 w 58"/>
                <a:gd name="T77" fmla="*/ 1 h 57"/>
                <a:gd name="T78" fmla="*/ 1 w 58"/>
                <a:gd name="T79" fmla="*/ 1 h 57"/>
                <a:gd name="T80" fmla="*/ 1 w 58"/>
                <a:gd name="T81" fmla="*/ 1 h 57"/>
                <a:gd name="T82" fmla="*/ 1 w 58"/>
                <a:gd name="T83" fmla="*/ 1 h 57"/>
                <a:gd name="T84" fmla="*/ 1 w 58"/>
                <a:gd name="T85" fmla="*/ 0 h 57"/>
                <a:gd name="T86" fmla="*/ 1 w 58"/>
                <a:gd name="T87" fmla="*/ 0 h 57"/>
                <a:gd name="T88" fmla="*/ 1 w 58"/>
                <a:gd name="T89" fmla="*/ 1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"/>
                <a:gd name="T136" fmla="*/ 0 h 57"/>
                <a:gd name="T137" fmla="*/ 58 w 58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" h="57">
                  <a:moveTo>
                    <a:pt x="29" y="28"/>
                  </a:move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6" y="46"/>
                  </a:lnTo>
                  <a:lnTo>
                    <a:pt x="8" y="47"/>
                  </a:lnTo>
                  <a:lnTo>
                    <a:pt x="9" y="49"/>
                  </a:lnTo>
                  <a:lnTo>
                    <a:pt x="11" y="50"/>
                  </a:lnTo>
                  <a:lnTo>
                    <a:pt x="12" y="51"/>
                  </a:lnTo>
                  <a:lnTo>
                    <a:pt x="13" y="51"/>
                  </a:lnTo>
                  <a:lnTo>
                    <a:pt x="15" y="53"/>
                  </a:lnTo>
                  <a:lnTo>
                    <a:pt x="16" y="54"/>
                  </a:lnTo>
                  <a:lnTo>
                    <a:pt x="18" y="54"/>
                  </a:lnTo>
                  <a:lnTo>
                    <a:pt x="19" y="54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4" y="56"/>
                  </a:lnTo>
                  <a:lnTo>
                    <a:pt x="25" y="56"/>
                  </a:lnTo>
                  <a:lnTo>
                    <a:pt x="26" y="57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31" y="57"/>
                  </a:lnTo>
                  <a:lnTo>
                    <a:pt x="32" y="57"/>
                  </a:lnTo>
                  <a:lnTo>
                    <a:pt x="34" y="56"/>
                  </a:lnTo>
                  <a:lnTo>
                    <a:pt x="35" y="56"/>
                  </a:lnTo>
                  <a:lnTo>
                    <a:pt x="37" y="56"/>
                  </a:lnTo>
                  <a:lnTo>
                    <a:pt x="38" y="56"/>
                  </a:lnTo>
                  <a:lnTo>
                    <a:pt x="39" y="54"/>
                  </a:lnTo>
                  <a:lnTo>
                    <a:pt x="41" y="54"/>
                  </a:lnTo>
                  <a:lnTo>
                    <a:pt x="42" y="54"/>
                  </a:lnTo>
                  <a:lnTo>
                    <a:pt x="42" y="53"/>
                  </a:lnTo>
                  <a:lnTo>
                    <a:pt x="44" y="53"/>
                  </a:lnTo>
                  <a:lnTo>
                    <a:pt x="45" y="51"/>
                  </a:lnTo>
                  <a:lnTo>
                    <a:pt x="47" y="51"/>
                  </a:lnTo>
                  <a:lnTo>
                    <a:pt x="48" y="50"/>
                  </a:lnTo>
                  <a:lnTo>
                    <a:pt x="48" y="49"/>
                  </a:lnTo>
                  <a:lnTo>
                    <a:pt x="49" y="49"/>
                  </a:lnTo>
                  <a:lnTo>
                    <a:pt x="51" y="47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2" y="44"/>
                  </a:lnTo>
                  <a:lnTo>
                    <a:pt x="54" y="43"/>
                  </a:lnTo>
                  <a:lnTo>
                    <a:pt x="54" y="41"/>
                  </a:lnTo>
                  <a:lnTo>
                    <a:pt x="55" y="40"/>
                  </a:lnTo>
                  <a:lnTo>
                    <a:pt x="55" y="38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8" y="33"/>
                  </a:lnTo>
                  <a:lnTo>
                    <a:pt x="58" y="31"/>
                  </a:lnTo>
                  <a:lnTo>
                    <a:pt x="58" y="30"/>
                  </a:lnTo>
                  <a:lnTo>
                    <a:pt x="58" y="28"/>
                  </a:lnTo>
                  <a:lnTo>
                    <a:pt x="58" y="27"/>
                  </a:lnTo>
                  <a:lnTo>
                    <a:pt x="58" y="26"/>
                  </a:lnTo>
                  <a:lnTo>
                    <a:pt x="58" y="24"/>
                  </a:lnTo>
                  <a:lnTo>
                    <a:pt x="57" y="23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8"/>
                  </a:lnTo>
                  <a:lnTo>
                    <a:pt x="55" y="17"/>
                  </a:lnTo>
                  <a:lnTo>
                    <a:pt x="55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2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49" y="7"/>
                  </a:lnTo>
                  <a:lnTo>
                    <a:pt x="48" y="7"/>
                  </a:lnTo>
                  <a:lnTo>
                    <a:pt x="48" y="5"/>
                  </a:lnTo>
                  <a:lnTo>
                    <a:pt x="47" y="5"/>
                  </a:lnTo>
                  <a:lnTo>
                    <a:pt x="45" y="4"/>
                  </a:lnTo>
                  <a:lnTo>
                    <a:pt x="44" y="4"/>
                  </a:lnTo>
                  <a:lnTo>
                    <a:pt x="42" y="2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68" name="Freeform 38"/>
            <p:cNvSpPr>
              <a:spLocks/>
            </p:cNvSpPr>
            <p:nvPr/>
          </p:nvSpPr>
          <p:spPr bwMode="auto">
            <a:xfrm>
              <a:off x="2538" y="1344"/>
              <a:ext cx="35" cy="36"/>
            </a:xfrm>
            <a:custGeom>
              <a:avLst/>
              <a:gdLst>
                <a:gd name="T0" fmla="*/ 1 w 69"/>
                <a:gd name="T1" fmla="*/ 1 h 70"/>
                <a:gd name="T2" fmla="*/ 1 w 69"/>
                <a:gd name="T3" fmla="*/ 1 h 70"/>
                <a:gd name="T4" fmla="*/ 1 w 69"/>
                <a:gd name="T5" fmla="*/ 1 h 70"/>
                <a:gd name="T6" fmla="*/ 1 w 69"/>
                <a:gd name="T7" fmla="*/ 1 h 70"/>
                <a:gd name="T8" fmla="*/ 1 w 69"/>
                <a:gd name="T9" fmla="*/ 1 h 70"/>
                <a:gd name="T10" fmla="*/ 1 w 69"/>
                <a:gd name="T11" fmla="*/ 1 h 70"/>
                <a:gd name="T12" fmla="*/ 1 w 69"/>
                <a:gd name="T13" fmla="*/ 1 h 70"/>
                <a:gd name="T14" fmla="*/ 1 w 69"/>
                <a:gd name="T15" fmla="*/ 1 h 70"/>
                <a:gd name="T16" fmla="*/ 1 w 69"/>
                <a:gd name="T17" fmla="*/ 1 h 70"/>
                <a:gd name="T18" fmla="*/ 0 w 69"/>
                <a:gd name="T19" fmla="*/ 1 h 70"/>
                <a:gd name="T20" fmla="*/ 0 w 69"/>
                <a:gd name="T21" fmla="*/ 1 h 70"/>
                <a:gd name="T22" fmla="*/ 0 w 69"/>
                <a:gd name="T23" fmla="*/ 1 h 70"/>
                <a:gd name="T24" fmla="*/ 0 w 69"/>
                <a:gd name="T25" fmla="*/ 1 h 70"/>
                <a:gd name="T26" fmla="*/ 1 w 69"/>
                <a:gd name="T27" fmla="*/ 1 h 70"/>
                <a:gd name="T28" fmla="*/ 1 w 69"/>
                <a:gd name="T29" fmla="*/ 1 h 70"/>
                <a:gd name="T30" fmla="*/ 1 w 69"/>
                <a:gd name="T31" fmla="*/ 1 h 70"/>
                <a:gd name="T32" fmla="*/ 1 w 69"/>
                <a:gd name="T33" fmla="*/ 1 h 70"/>
                <a:gd name="T34" fmla="*/ 1 w 69"/>
                <a:gd name="T35" fmla="*/ 2 h 70"/>
                <a:gd name="T36" fmla="*/ 1 w 69"/>
                <a:gd name="T37" fmla="*/ 2 h 70"/>
                <a:gd name="T38" fmla="*/ 1 w 69"/>
                <a:gd name="T39" fmla="*/ 2 h 70"/>
                <a:gd name="T40" fmla="*/ 1 w 69"/>
                <a:gd name="T41" fmla="*/ 2 h 70"/>
                <a:gd name="T42" fmla="*/ 1 w 69"/>
                <a:gd name="T43" fmla="*/ 2 h 70"/>
                <a:gd name="T44" fmla="*/ 1 w 69"/>
                <a:gd name="T45" fmla="*/ 2 h 70"/>
                <a:gd name="T46" fmla="*/ 1 w 69"/>
                <a:gd name="T47" fmla="*/ 2 h 70"/>
                <a:gd name="T48" fmla="*/ 1 w 69"/>
                <a:gd name="T49" fmla="*/ 2 h 70"/>
                <a:gd name="T50" fmla="*/ 1 w 69"/>
                <a:gd name="T51" fmla="*/ 2 h 70"/>
                <a:gd name="T52" fmla="*/ 1 w 69"/>
                <a:gd name="T53" fmla="*/ 1 h 70"/>
                <a:gd name="T54" fmla="*/ 1 w 69"/>
                <a:gd name="T55" fmla="*/ 1 h 70"/>
                <a:gd name="T56" fmla="*/ 1 w 69"/>
                <a:gd name="T57" fmla="*/ 1 h 70"/>
                <a:gd name="T58" fmla="*/ 2 w 69"/>
                <a:gd name="T59" fmla="*/ 1 h 70"/>
                <a:gd name="T60" fmla="*/ 2 w 69"/>
                <a:gd name="T61" fmla="*/ 1 h 70"/>
                <a:gd name="T62" fmla="*/ 2 w 69"/>
                <a:gd name="T63" fmla="*/ 1 h 70"/>
                <a:gd name="T64" fmla="*/ 2 w 69"/>
                <a:gd name="T65" fmla="*/ 1 h 70"/>
                <a:gd name="T66" fmla="*/ 2 w 69"/>
                <a:gd name="T67" fmla="*/ 1 h 70"/>
                <a:gd name="T68" fmla="*/ 2 w 69"/>
                <a:gd name="T69" fmla="*/ 1 h 70"/>
                <a:gd name="T70" fmla="*/ 2 w 69"/>
                <a:gd name="T71" fmla="*/ 1 h 70"/>
                <a:gd name="T72" fmla="*/ 2 w 69"/>
                <a:gd name="T73" fmla="*/ 1 h 70"/>
                <a:gd name="T74" fmla="*/ 1 w 69"/>
                <a:gd name="T75" fmla="*/ 1 h 70"/>
                <a:gd name="T76" fmla="*/ 1 w 69"/>
                <a:gd name="T77" fmla="*/ 1 h 70"/>
                <a:gd name="T78" fmla="*/ 1 w 69"/>
                <a:gd name="T79" fmla="*/ 1 h 70"/>
                <a:gd name="T80" fmla="*/ 1 w 69"/>
                <a:gd name="T81" fmla="*/ 1 h 70"/>
                <a:gd name="T82" fmla="*/ 1 w 69"/>
                <a:gd name="T83" fmla="*/ 1 h 70"/>
                <a:gd name="T84" fmla="*/ 1 w 69"/>
                <a:gd name="T85" fmla="*/ 1 h 70"/>
                <a:gd name="T86" fmla="*/ 1 w 69"/>
                <a:gd name="T87" fmla="*/ 0 h 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"/>
                <a:gd name="T133" fmla="*/ 0 h 70"/>
                <a:gd name="T134" fmla="*/ 69 w 69"/>
                <a:gd name="T135" fmla="*/ 70 h 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" h="70">
                  <a:moveTo>
                    <a:pt x="35" y="0"/>
                  </a:moveTo>
                  <a:lnTo>
                    <a:pt x="33" y="0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6" y="6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6" y="16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2" y="23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2" y="46"/>
                  </a:lnTo>
                  <a:lnTo>
                    <a:pt x="2" y="47"/>
                  </a:lnTo>
                  <a:lnTo>
                    <a:pt x="3" y="49"/>
                  </a:lnTo>
                  <a:lnTo>
                    <a:pt x="3" y="50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6" y="55"/>
                  </a:lnTo>
                  <a:lnTo>
                    <a:pt x="7" y="56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0" y="60"/>
                  </a:lnTo>
                  <a:lnTo>
                    <a:pt x="12" y="62"/>
                  </a:lnTo>
                  <a:lnTo>
                    <a:pt x="13" y="63"/>
                  </a:lnTo>
                  <a:lnTo>
                    <a:pt x="15" y="65"/>
                  </a:lnTo>
                  <a:lnTo>
                    <a:pt x="16" y="66"/>
                  </a:lnTo>
                  <a:lnTo>
                    <a:pt x="17" y="66"/>
                  </a:lnTo>
                  <a:lnTo>
                    <a:pt x="20" y="68"/>
                  </a:lnTo>
                  <a:lnTo>
                    <a:pt x="22" y="68"/>
                  </a:lnTo>
                  <a:lnTo>
                    <a:pt x="23" y="69"/>
                  </a:lnTo>
                  <a:lnTo>
                    <a:pt x="25" y="69"/>
                  </a:lnTo>
                  <a:lnTo>
                    <a:pt x="26" y="69"/>
                  </a:lnTo>
                  <a:lnTo>
                    <a:pt x="28" y="70"/>
                  </a:lnTo>
                  <a:lnTo>
                    <a:pt x="29" y="70"/>
                  </a:lnTo>
                  <a:lnTo>
                    <a:pt x="32" y="70"/>
                  </a:lnTo>
                  <a:lnTo>
                    <a:pt x="33" y="70"/>
                  </a:lnTo>
                  <a:lnTo>
                    <a:pt x="35" y="70"/>
                  </a:lnTo>
                  <a:lnTo>
                    <a:pt x="36" y="70"/>
                  </a:lnTo>
                  <a:lnTo>
                    <a:pt x="39" y="70"/>
                  </a:lnTo>
                  <a:lnTo>
                    <a:pt x="41" y="70"/>
                  </a:lnTo>
                  <a:lnTo>
                    <a:pt x="42" y="70"/>
                  </a:lnTo>
                  <a:lnTo>
                    <a:pt x="43" y="69"/>
                  </a:lnTo>
                  <a:lnTo>
                    <a:pt x="45" y="69"/>
                  </a:lnTo>
                  <a:lnTo>
                    <a:pt x="46" y="69"/>
                  </a:lnTo>
                  <a:lnTo>
                    <a:pt x="49" y="68"/>
                  </a:lnTo>
                  <a:lnTo>
                    <a:pt x="51" y="68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5" y="65"/>
                  </a:lnTo>
                  <a:lnTo>
                    <a:pt x="56" y="63"/>
                  </a:lnTo>
                  <a:lnTo>
                    <a:pt x="58" y="63"/>
                  </a:lnTo>
                  <a:lnTo>
                    <a:pt x="58" y="62"/>
                  </a:lnTo>
                  <a:lnTo>
                    <a:pt x="59" y="60"/>
                  </a:lnTo>
                  <a:lnTo>
                    <a:pt x="61" y="59"/>
                  </a:lnTo>
                  <a:lnTo>
                    <a:pt x="62" y="57"/>
                  </a:lnTo>
                  <a:lnTo>
                    <a:pt x="64" y="56"/>
                  </a:lnTo>
                  <a:lnTo>
                    <a:pt x="64" y="55"/>
                  </a:lnTo>
                  <a:lnTo>
                    <a:pt x="65" y="53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8" y="49"/>
                  </a:lnTo>
                  <a:lnTo>
                    <a:pt x="68" y="47"/>
                  </a:lnTo>
                  <a:lnTo>
                    <a:pt x="68" y="46"/>
                  </a:lnTo>
                  <a:lnTo>
                    <a:pt x="69" y="45"/>
                  </a:lnTo>
                  <a:lnTo>
                    <a:pt x="69" y="43"/>
                  </a:lnTo>
                  <a:lnTo>
                    <a:pt x="69" y="42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4"/>
                  </a:lnTo>
                  <a:lnTo>
                    <a:pt x="69" y="32"/>
                  </a:lnTo>
                  <a:lnTo>
                    <a:pt x="69" y="30"/>
                  </a:lnTo>
                  <a:lnTo>
                    <a:pt x="69" y="29"/>
                  </a:lnTo>
                  <a:lnTo>
                    <a:pt x="69" y="27"/>
                  </a:lnTo>
                  <a:lnTo>
                    <a:pt x="68" y="26"/>
                  </a:lnTo>
                  <a:lnTo>
                    <a:pt x="68" y="23"/>
                  </a:lnTo>
                  <a:lnTo>
                    <a:pt x="68" y="21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5" y="17"/>
                  </a:lnTo>
                  <a:lnTo>
                    <a:pt x="64" y="16"/>
                  </a:lnTo>
                  <a:lnTo>
                    <a:pt x="64" y="14"/>
                  </a:lnTo>
                  <a:lnTo>
                    <a:pt x="62" y="13"/>
                  </a:lnTo>
                  <a:lnTo>
                    <a:pt x="61" y="11"/>
                  </a:lnTo>
                  <a:lnTo>
                    <a:pt x="59" y="11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6" y="7"/>
                  </a:lnTo>
                  <a:lnTo>
                    <a:pt x="55" y="7"/>
                  </a:lnTo>
                  <a:lnTo>
                    <a:pt x="54" y="6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49" y="3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3" y="1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6" y="0"/>
                  </a:lnTo>
                  <a:lnTo>
                    <a:pt x="35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769" name="Rectangle 39"/>
            <p:cNvSpPr>
              <a:spLocks noChangeArrowheads="1"/>
            </p:cNvSpPr>
            <p:nvPr/>
          </p:nvSpPr>
          <p:spPr bwMode="auto">
            <a:xfrm>
              <a:off x="2124" y="950"/>
              <a:ext cx="66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3770" name="Rectangle 40"/>
            <p:cNvSpPr>
              <a:spLocks noChangeArrowheads="1"/>
            </p:cNvSpPr>
            <p:nvPr/>
          </p:nvSpPr>
          <p:spPr bwMode="auto">
            <a:xfrm>
              <a:off x="2062" y="1119"/>
              <a:ext cx="77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s </a:t>
              </a:r>
              <a:endParaRPr lang="en-US" sz="2400">
                <a:cs typeface="Arial" pitchFamily="34" charset="0"/>
              </a:endParaRPr>
            </a:p>
          </p:txBody>
        </p:sp>
      </p:grpSp>
      <p:sp>
        <p:nvSpPr>
          <p:cNvPr id="73734" name="Text Box 41"/>
          <p:cNvSpPr txBox="1">
            <a:spLocks noChangeArrowheads="1"/>
          </p:cNvSpPr>
          <p:nvPr/>
        </p:nvSpPr>
        <p:spPr bwMode="auto">
          <a:xfrm>
            <a:off x="762000" y="4876800"/>
            <a:ext cx="26807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ώ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δουλεύει το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διπλανό κύκλωμα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33BDF-FAE2-4C7C-9EE9-855EE0B4FAC0}" type="slidenum">
              <a:rPr lang="en-US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96012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Αποκωδικοποιητής (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Decoder) (1)</a:t>
            </a:r>
          </a:p>
        </p:txBody>
      </p:sp>
      <p:sp>
        <p:nvSpPr>
          <p:cNvPr id="74756" name="Line 3" descr="αποκωδικοποιητής"/>
          <p:cNvSpPr>
            <a:spLocks noChangeShapeType="1"/>
          </p:cNvSpPr>
          <p:nvPr/>
        </p:nvSpPr>
        <p:spPr bwMode="auto">
          <a:xfrm flipH="1">
            <a:off x="242888" y="3471863"/>
            <a:ext cx="23288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CA" dirty="0"/>
          </a:p>
        </p:txBody>
      </p:sp>
      <p:sp>
        <p:nvSpPr>
          <p:cNvPr id="74827" name="Rectangle 74"/>
          <p:cNvSpPr>
            <a:spLocks noChangeArrowheads="1"/>
          </p:cNvSpPr>
          <p:nvPr/>
        </p:nvSpPr>
        <p:spPr bwMode="auto">
          <a:xfrm>
            <a:off x="228600" y="5029200"/>
            <a:ext cx="25307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Πίνακας Αληθείας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839" name="Rectangle 86"/>
          <p:cNvSpPr>
            <a:spLocks noChangeArrowheads="1"/>
          </p:cNvSpPr>
          <p:nvPr/>
        </p:nvSpPr>
        <p:spPr bwMode="auto">
          <a:xfrm>
            <a:off x="6456363" y="5661025"/>
            <a:ext cx="19246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Κύκλωμα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 descr="Αποκωδικοποιητής"/>
          <p:cNvGrpSpPr/>
          <p:nvPr/>
        </p:nvGrpSpPr>
        <p:grpSpPr>
          <a:xfrm>
            <a:off x="336550" y="2151063"/>
            <a:ext cx="8609013" cy="3351212"/>
            <a:chOff x="336550" y="2151063"/>
            <a:chExt cx="8609013" cy="3351212"/>
          </a:xfrm>
        </p:grpSpPr>
        <p:sp>
          <p:nvSpPr>
            <p:cNvPr id="74757" name="Line 4"/>
            <p:cNvSpPr>
              <a:spLocks noChangeShapeType="1"/>
            </p:cNvSpPr>
            <p:nvPr/>
          </p:nvSpPr>
          <p:spPr bwMode="auto">
            <a:xfrm flipV="1">
              <a:off x="1255713" y="3205163"/>
              <a:ext cx="1587" cy="1525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74758" name="Rectangle 5"/>
            <p:cNvSpPr>
              <a:spLocks noChangeArrowheads="1"/>
            </p:cNvSpPr>
            <p:nvPr/>
          </p:nvSpPr>
          <p:spPr bwMode="auto">
            <a:xfrm>
              <a:off x="690563" y="35814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59" name="Rectangle 6"/>
            <p:cNvSpPr>
              <a:spLocks noChangeArrowheads="1"/>
            </p:cNvSpPr>
            <p:nvPr/>
          </p:nvSpPr>
          <p:spPr bwMode="auto">
            <a:xfrm>
              <a:off x="690563" y="38100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60" name="Rectangle 7"/>
            <p:cNvSpPr>
              <a:spLocks noChangeArrowheads="1"/>
            </p:cNvSpPr>
            <p:nvPr/>
          </p:nvSpPr>
          <p:spPr bwMode="auto">
            <a:xfrm>
              <a:off x="690563" y="40386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61" name="Rectangle 8"/>
            <p:cNvSpPr>
              <a:spLocks noChangeArrowheads="1"/>
            </p:cNvSpPr>
            <p:nvPr/>
          </p:nvSpPr>
          <p:spPr bwMode="auto">
            <a:xfrm>
              <a:off x="690563" y="4268788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62" name="Rectangle 9"/>
            <p:cNvSpPr>
              <a:spLocks noChangeArrowheads="1"/>
            </p:cNvSpPr>
            <p:nvPr/>
          </p:nvSpPr>
          <p:spPr bwMode="auto">
            <a:xfrm>
              <a:off x="990600" y="381000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63" name="Rectangle 10"/>
            <p:cNvSpPr>
              <a:spLocks noChangeArrowheads="1"/>
            </p:cNvSpPr>
            <p:nvPr/>
          </p:nvSpPr>
          <p:spPr bwMode="auto">
            <a:xfrm>
              <a:off x="990600" y="403860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64" name="Rectangle 11"/>
            <p:cNvSpPr>
              <a:spLocks noChangeArrowheads="1"/>
            </p:cNvSpPr>
            <p:nvPr/>
          </p:nvSpPr>
          <p:spPr bwMode="auto">
            <a:xfrm>
              <a:off x="990600" y="4268788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65" name="Rectangle 12"/>
            <p:cNvSpPr>
              <a:spLocks noChangeArrowheads="1"/>
            </p:cNvSpPr>
            <p:nvPr/>
          </p:nvSpPr>
          <p:spPr bwMode="auto">
            <a:xfrm>
              <a:off x="1444625" y="3200400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66" name="Rectangle 13"/>
            <p:cNvSpPr>
              <a:spLocks noChangeArrowheads="1"/>
            </p:cNvSpPr>
            <p:nvPr/>
          </p:nvSpPr>
          <p:spPr bwMode="auto">
            <a:xfrm>
              <a:off x="1527175" y="3287713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67" name="Rectangle 14"/>
            <p:cNvSpPr>
              <a:spLocks noChangeArrowheads="1"/>
            </p:cNvSpPr>
            <p:nvPr/>
          </p:nvSpPr>
          <p:spPr bwMode="auto">
            <a:xfrm>
              <a:off x="628650" y="3200400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68" name="Rectangle 15"/>
            <p:cNvSpPr>
              <a:spLocks noChangeArrowheads="1"/>
            </p:cNvSpPr>
            <p:nvPr/>
          </p:nvSpPr>
          <p:spPr bwMode="auto">
            <a:xfrm>
              <a:off x="750888" y="3287713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69" name="Rectangle 16"/>
            <p:cNvSpPr>
              <a:spLocks noChangeArrowheads="1"/>
            </p:cNvSpPr>
            <p:nvPr/>
          </p:nvSpPr>
          <p:spPr bwMode="auto">
            <a:xfrm>
              <a:off x="990600" y="358140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70" name="Rectangle 17"/>
            <p:cNvSpPr>
              <a:spLocks noChangeArrowheads="1"/>
            </p:cNvSpPr>
            <p:nvPr/>
          </p:nvSpPr>
          <p:spPr bwMode="auto">
            <a:xfrm>
              <a:off x="930275" y="3200400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71" name="Rectangle 18"/>
            <p:cNvSpPr>
              <a:spLocks noChangeArrowheads="1"/>
            </p:cNvSpPr>
            <p:nvPr/>
          </p:nvSpPr>
          <p:spPr bwMode="auto">
            <a:xfrm>
              <a:off x="1052513" y="3287713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72" name="Rectangle 19"/>
            <p:cNvSpPr>
              <a:spLocks noChangeArrowheads="1"/>
            </p:cNvSpPr>
            <p:nvPr/>
          </p:nvSpPr>
          <p:spPr bwMode="auto">
            <a:xfrm>
              <a:off x="690563" y="4500563"/>
              <a:ext cx="1381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73" name="Rectangle 20"/>
            <p:cNvSpPr>
              <a:spLocks noChangeArrowheads="1"/>
            </p:cNvSpPr>
            <p:nvPr/>
          </p:nvSpPr>
          <p:spPr bwMode="auto">
            <a:xfrm>
              <a:off x="990600" y="4500563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74" name="Rectangle 21"/>
            <p:cNvSpPr>
              <a:spLocks noChangeArrowheads="1"/>
            </p:cNvSpPr>
            <p:nvPr/>
          </p:nvSpPr>
          <p:spPr bwMode="auto">
            <a:xfrm>
              <a:off x="388938" y="3582988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75" name="Rectangle 22"/>
            <p:cNvSpPr>
              <a:spLocks noChangeArrowheads="1"/>
            </p:cNvSpPr>
            <p:nvPr/>
          </p:nvSpPr>
          <p:spPr bwMode="auto">
            <a:xfrm>
              <a:off x="388938" y="3811588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76" name="Rectangle 23"/>
            <p:cNvSpPr>
              <a:spLocks noChangeArrowheads="1"/>
            </p:cNvSpPr>
            <p:nvPr/>
          </p:nvSpPr>
          <p:spPr bwMode="auto">
            <a:xfrm>
              <a:off x="388938" y="450215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77" name="Rectangle 24"/>
            <p:cNvSpPr>
              <a:spLocks noChangeArrowheads="1"/>
            </p:cNvSpPr>
            <p:nvPr/>
          </p:nvSpPr>
          <p:spPr bwMode="auto">
            <a:xfrm>
              <a:off x="388938" y="40386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78" name="Rectangle 25"/>
            <p:cNvSpPr>
              <a:spLocks noChangeArrowheads="1"/>
            </p:cNvSpPr>
            <p:nvPr/>
          </p:nvSpPr>
          <p:spPr bwMode="auto">
            <a:xfrm>
              <a:off x="388938" y="4268788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79" name="Rectangle 26"/>
            <p:cNvSpPr>
              <a:spLocks noChangeArrowheads="1"/>
            </p:cNvSpPr>
            <p:nvPr/>
          </p:nvSpPr>
          <p:spPr bwMode="auto">
            <a:xfrm>
              <a:off x="336550" y="3213100"/>
              <a:ext cx="21748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 dirty="0" err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En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80" name="Rectangle 27"/>
            <p:cNvSpPr>
              <a:spLocks noChangeArrowheads="1"/>
            </p:cNvSpPr>
            <p:nvPr/>
          </p:nvSpPr>
          <p:spPr bwMode="auto">
            <a:xfrm>
              <a:off x="1484313" y="38100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81" name="Rectangle 28"/>
            <p:cNvSpPr>
              <a:spLocks noChangeArrowheads="1"/>
            </p:cNvSpPr>
            <p:nvPr/>
          </p:nvSpPr>
          <p:spPr bwMode="auto">
            <a:xfrm>
              <a:off x="1484313" y="40386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82" name="Rectangle 29"/>
            <p:cNvSpPr>
              <a:spLocks noChangeArrowheads="1"/>
            </p:cNvSpPr>
            <p:nvPr/>
          </p:nvSpPr>
          <p:spPr bwMode="auto">
            <a:xfrm>
              <a:off x="1484313" y="4268788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83" name="Rectangle 30"/>
            <p:cNvSpPr>
              <a:spLocks noChangeArrowheads="1"/>
            </p:cNvSpPr>
            <p:nvPr/>
          </p:nvSpPr>
          <p:spPr bwMode="auto">
            <a:xfrm>
              <a:off x="1484313" y="35814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84" name="Rectangle 31"/>
            <p:cNvSpPr>
              <a:spLocks noChangeArrowheads="1"/>
            </p:cNvSpPr>
            <p:nvPr/>
          </p:nvSpPr>
          <p:spPr bwMode="auto">
            <a:xfrm>
              <a:off x="1484313" y="4500563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85" name="Rectangle 32"/>
            <p:cNvSpPr>
              <a:spLocks noChangeArrowheads="1"/>
            </p:cNvSpPr>
            <p:nvPr/>
          </p:nvSpPr>
          <p:spPr bwMode="auto">
            <a:xfrm>
              <a:off x="1746250" y="3200400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86" name="Rectangle 33"/>
            <p:cNvSpPr>
              <a:spLocks noChangeArrowheads="1"/>
            </p:cNvSpPr>
            <p:nvPr/>
          </p:nvSpPr>
          <p:spPr bwMode="auto">
            <a:xfrm>
              <a:off x="1828800" y="3287713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87" name="Rectangle 34"/>
            <p:cNvSpPr>
              <a:spLocks noChangeArrowheads="1"/>
            </p:cNvSpPr>
            <p:nvPr/>
          </p:nvSpPr>
          <p:spPr bwMode="auto">
            <a:xfrm>
              <a:off x="1785938" y="38100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88" name="Rectangle 35"/>
            <p:cNvSpPr>
              <a:spLocks noChangeArrowheads="1"/>
            </p:cNvSpPr>
            <p:nvPr/>
          </p:nvSpPr>
          <p:spPr bwMode="auto">
            <a:xfrm>
              <a:off x="1785938" y="40386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89" name="Rectangle 36"/>
            <p:cNvSpPr>
              <a:spLocks noChangeArrowheads="1"/>
            </p:cNvSpPr>
            <p:nvPr/>
          </p:nvSpPr>
          <p:spPr bwMode="auto">
            <a:xfrm>
              <a:off x="1785938" y="4268788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90" name="Rectangle 37"/>
            <p:cNvSpPr>
              <a:spLocks noChangeArrowheads="1"/>
            </p:cNvSpPr>
            <p:nvPr/>
          </p:nvSpPr>
          <p:spPr bwMode="auto">
            <a:xfrm>
              <a:off x="1785938" y="3581400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91" name="Rectangle 38"/>
            <p:cNvSpPr>
              <a:spLocks noChangeArrowheads="1"/>
            </p:cNvSpPr>
            <p:nvPr/>
          </p:nvSpPr>
          <p:spPr bwMode="auto">
            <a:xfrm>
              <a:off x="1785938" y="4500563"/>
              <a:ext cx="14763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92" name="Rectangle 39"/>
            <p:cNvSpPr>
              <a:spLocks noChangeArrowheads="1"/>
            </p:cNvSpPr>
            <p:nvPr/>
          </p:nvSpPr>
          <p:spPr bwMode="auto">
            <a:xfrm>
              <a:off x="2046288" y="3200400"/>
              <a:ext cx="1381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93" name="Rectangle 40"/>
            <p:cNvSpPr>
              <a:spLocks noChangeArrowheads="1"/>
            </p:cNvSpPr>
            <p:nvPr/>
          </p:nvSpPr>
          <p:spPr bwMode="auto">
            <a:xfrm>
              <a:off x="2128838" y="3287713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94" name="Rectangle 41"/>
            <p:cNvSpPr>
              <a:spLocks noChangeArrowheads="1"/>
            </p:cNvSpPr>
            <p:nvPr/>
          </p:nvSpPr>
          <p:spPr bwMode="auto">
            <a:xfrm>
              <a:off x="2085975" y="381000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795" name="Rectangle 42"/>
            <p:cNvSpPr>
              <a:spLocks noChangeArrowheads="1"/>
            </p:cNvSpPr>
            <p:nvPr/>
          </p:nvSpPr>
          <p:spPr bwMode="auto">
            <a:xfrm>
              <a:off x="2085975" y="403860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96" name="Rectangle 43"/>
            <p:cNvSpPr>
              <a:spLocks noChangeArrowheads="1"/>
            </p:cNvSpPr>
            <p:nvPr/>
          </p:nvSpPr>
          <p:spPr bwMode="auto">
            <a:xfrm>
              <a:off x="2085975" y="4268788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97" name="Rectangle 44"/>
            <p:cNvSpPr>
              <a:spLocks noChangeArrowheads="1"/>
            </p:cNvSpPr>
            <p:nvPr/>
          </p:nvSpPr>
          <p:spPr bwMode="auto">
            <a:xfrm>
              <a:off x="2085975" y="358140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98" name="Rectangle 45"/>
            <p:cNvSpPr>
              <a:spLocks noChangeArrowheads="1"/>
            </p:cNvSpPr>
            <p:nvPr/>
          </p:nvSpPr>
          <p:spPr bwMode="auto">
            <a:xfrm>
              <a:off x="2085975" y="4500563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799" name="Rectangle 46"/>
            <p:cNvSpPr>
              <a:spLocks noChangeArrowheads="1"/>
            </p:cNvSpPr>
            <p:nvPr/>
          </p:nvSpPr>
          <p:spPr bwMode="auto">
            <a:xfrm>
              <a:off x="2351088" y="3200400"/>
              <a:ext cx="1381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00" name="Rectangle 47"/>
            <p:cNvSpPr>
              <a:spLocks noChangeArrowheads="1"/>
            </p:cNvSpPr>
            <p:nvPr/>
          </p:nvSpPr>
          <p:spPr bwMode="auto">
            <a:xfrm>
              <a:off x="2433638" y="3287713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01" name="Rectangle 48"/>
            <p:cNvSpPr>
              <a:spLocks noChangeArrowheads="1"/>
            </p:cNvSpPr>
            <p:nvPr/>
          </p:nvSpPr>
          <p:spPr bwMode="auto">
            <a:xfrm>
              <a:off x="2390775" y="381000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02" name="Rectangle 49"/>
            <p:cNvSpPr>
              <a:spLocks noChangeArrowheads="1"/>
            </p:cNvSpPr>
            <p:nvPr/>
          </p:nvSpPr>
          <p:spPr bwMode="auto">
            <a:xfrm>
              <a:off x="2390775" y="4040188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03" name="Rectangle 50"/>
            <p:cNvSpPr>
              <a:spLocks noChangeArrowheads="1"/>
            </p:cNvSpPr>
            <p:nvPr/>
          </p:nvSpPr>
          <p:spPr bwMode="auto">
            <a:xfrm>
              <a:off x="2390775" y="4268788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04" name="Rectangle 51"/>
            <p:cNvSpPr>
              <a:spLocks noChangeArrowheads="1"/>
            </p:cNvSpPr>
            <p:nvPr/>
          </p:nvSpPr>
          <p:spPr bwMode="auto">
            <a:xfrm>
              <a:off x="2390775" y="3579813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05" name="Rectangle 52"/>
            <p:cNvSpPr>
              <a:spLocks noChangeArrowheads="1"/>
            </p:cNvSpPr>
            <p:nvPr/>
          </p:nvSpPr>
          <p:spPr bwMode="auto">
            <a:xfrm>
              <a:off x="2390775" y="4502150"/>
              <a:ext cx="1476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06" name="Rectangle 53"/>
            <p:cNvSpPr>
              <a:spLocks noChangeArrowheads="1"/>
            </p:cNvSpPr>
            <p:nvPr/>
          </p:nvSpPr>
          <p:spPr bwMode="auto">
            <a:xfrm>
              <a:off x="3732213" y="3438525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07" name="Rectangle 54"/>
            <p:cNvSpPr>
              <a:spLocks noChangeArrowheads="1"/>
            </p:cNvSpPr>
            <p:nvPr/>
          </p:nvSpPr>
          <p:spPr bwMode="auto">
            <a:xfrm>
              <a:off x="3659188" y="3357563"/>
              <a:ext cx="877887" cy="116363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08" name="Line 55"/>
            <p:cNvSpPr>
              <a:spLocks noChangeShapeType="1"/>
            </p:cNvSpPr>
            <p:nvPr/>
          </p:nvSpPr>
          <p:spPr bwMode="auto">
            <a:xfrm>
              <a:off x="3373438" y="3548063"/>
              <a:ext cx="285750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09" name="Rectangle 56"/>
            <p:cNvSpPr>
              <a:spLocks noChangeArrowheads="1"/>
            </p:cNvSpPr>
            <p:nvPr/>
          </p:nvSpPr>
          <p:spPr bwMode="auto">
            <a:xfrm>
              <a:off x="3852863" y="3525838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10" name="Line 57"/>
            <p:cNvSpPr>
              <a:spLocks noChangeShapeType="1"/>
            </p:cNvSpPr>
            <p:nvPr/>
          </p:nvSpPr>
          <p:spPr bwMode="auto">
            <a:xfrm>
              <a:off x="3373438" y="4292600"/>
              <a:ext cx="285750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11" name="Line 58"/>
            <p:cNvSpPr>
              <a:spLocks noChangeShapeType="1"/>
            </p:cNvSpPr>
            <p:nvPr/>
          </p:nvSpPr>
          <p:spPr bwMode="auto">
            <a:xfrm>
              <a:off x="4537075" y="3548063"/>
              <a:ext cx="268288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12" name="Line 59"/>
            <p:cNvSpPr>
              <a:spLocks noChangeShapeType="1"/>
            </p:cNvSpPr>
            <p:nvPr/>
          </p:nvSpPr>
          <p:spPr bwMode="auto">
            <a:xfrm>
              <a:off x="4537075" y="4292600"/>
              <a:ext cx="268288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13" name="Rectangle 60"/>
            <p:cNvSpPr>
              <a:spLocks noChangeArrowheads="1"/>
            </p:cNvSpPr>
            <p:nvPr/>
          </p:nvSpPr>
          <p:spPr bwMode="auto">
            <a:xfrm>
              <a:off x="3732213" y="4222750"/>
              <a:ext cx="21748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En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14" name="Rectangle 61"/>
            <p:cNvSpPr>
              <a:spLocks noChangeArrowheads="1"/>
            </p:cNvSpPr>
            <p:nvPr/>
          </p:nvSpPr>
          <p:spPr bwMode="auto">
            <a:xfrm>
              <a:off x="4308475" y="3438525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15" name="Rectangle 62"/>
            <p:cNvSpPr>
              <a:spLocks noChangeArrowheads="1"/>
            </p:cNvSpPr>
            <p:nvPr/>
          </p:nvSpPr>
          <p:spPr bwMode="auto">
            <a:xfrm>
              <a:off x="4389438" y="3525838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16" name="Rectangle 63"/>
            <p:cNvSpPr>
              <a:spLocks noChangeArrowheads="1"/>
            </p:cNvSpPr>
            <p:nvPr/>
          </p:nvSpPr>
          <p:spPr bwMode="auto">
            <a:xfrm>
              <a:off x="3732213" y="3684588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17" name="Line 64"/>
            <p:cNvSpPr>
              <a:spLocks noChangeShapeType="1"/>
            </p:cNvSpPr>
            <p:nvPr/>
          </p:nvSpPr>
          <p:spPr bwMode="auto">
            <a:xfrm>
              <a:off x="3373438" y="3795713"/>
              <a:ext cx="285750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18" name="Rectangle 65"/>
            <p:cNvSpPr>
              <a:spLocks noChangeArrowheads="1"/>
            </p:cNvSpPr>
            <p:nvPr/>
          </p:nvSpPr>
          <p:spPr bwMode="auto">
            <a:xfrm>
              <a:off x="3852863" y="3771900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19" name="Rectangle 66"/>
            <p:cNvSpPr>
              <a:spLocks noChangeArrowheads="1"/>
            </p:cNvSpPr>
            <p:nvPr/>
          </p:nvSpPr>
          <p:spPr bwMode="auto">
            <a:xfrm>
              <a:off x="4308475" y="3684588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20" name="Rectangle 67"/>
            <p:cNvSpPr>
              <a:spLocks noChangeArrowheads="1"/>
            </p:cNvSpPr>
            <p:nvPr/>
          </p:nvSpPr>
          <p:spPr bwMode="auto">
            <a:xfrm>
              <a:off x="4389438" y="3771900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21" name="Rectangle 68"/>
            <p:cNvSpPr>
              <a:spLocks noChangeArrowheads="1"/>
            </p:cNvSpPr>
            <p:nvPr/>
          </p:nvSpPr>
          <p:spPr bwMode="auto">
            <a:xfrm>
              <a:off x="4308475" y="3929063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22" name="Rectangle 69"/>
            <p:cNvSpPr>
              <a:spLocks noChangeArrowheads="1"/>
            </p:cNvSpPr>
            <p:nvPr/>
          </p:nvSpPr>
          <p:spPr bwMode="auto">
            <a:xfrm>
              <a:off x="4389438" y="4016375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23" name="Rectangle 70"/>
            <p:cNvSpPr>
              <a:spLocks noChangeArrowheads="1"/>
            </p:cNvSpPr>
            <p:nvPr/>
          </p:nvSpPr>
          <p:spPr bwMode="auto">
            <a:xfrm>
              <a:off x="4308475" y="4175125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24" name="Line 71"/>
            <p:cNvSpPr>
              <a:spLocks noChangeShapeType="1"/>
            </p:cNvSpPr>
            <p:nvPr/>
          </p:nvSpPr>
          <p:spPr bwMode="auto">
            <a:xfrm>
              <a:off x="4551363" y="4064000"/>
              <a:ext cx="2540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25" name="Line 72"/>
            <p:cNvSpPr>
              <a:spLocks noChangeShapeType="1"/>
            </p:cNvSpPr>
            <p:nvPr/>
          </p:nvSpPr>
          <p:spPr bwMode="auto">
            <a:xfrm>
              <a:off x="4537075" y="3814763"/>
              <a:ext cx="268288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26" name="Rectangle 73"/>
            <p:cNvSpPr>
              <a:spLocks noChangeArrowheads="1"/>
            </p:cNvSpPr>
            <p:nvPr/>
          </p:nvSpPr>
          <p:spPr bwMode="auto">
            <a:xfrm>
              <a:off x="4389438" y="4262438"/>
              <a:ext cx="1158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28" name="Rectangle 75"/>
            <p:cNvSpPr>
              <a:spLocks noChangeArrowheads="1"/>
            </p:cNvSpPr>
            <p:nvPr/>
          </p:nvSpPr>
          <p:spPr bwMode="auto">
            <a:xfrm>
              <a:off x="3373438" y="4791075"/>
              <a:ext cx="1422697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(b)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Γραφικό</a:t>
              </a:r>
            </a:p>
            <a:p>
              <a:pPr eaLnBrk="0" hangingPunct="0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      Σύμβολο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829" name="Freeform 76"/>
            <p:cNvSpPr>
              <a:spLocks/>
            </p:cNvSpPr>
            <p:nvPr/>
          </p:nvSpPr>
          <p:spPr bwMode="auto">
            <a:xfrm>
              <a:off x="7318375" y="2552700"/>
              <a:ext cx="325438" cy="1588"/>
            </a:xfrm>
            <a:custGeom>
              <a:avLst/>
              <a:gdLst>
                <a:gd name="T0" fmla="*/ 2147483647 w 409"/>
                <a:gd name="T1" fmla="*/ 0 h 1588"/>
                <a:gd name="T2" fmla="*/ 0 w 409"/>
                <a:gd name="T3" fmla="*/ 0 h 1588"/>
                <a:gd name="T4" fmla="*/ 2147483647 w 409"/>
                <a:gd name="T5" fmla="*/ 0 h 1588"/>
                <a:gd name="T6" fmla="*/ 0 60000 65536"/>
                <a:gd name="T7" fmla="*/ 0 60000 65536"/>
                <a:gd name="T8" fmla="*/ 0 60000 65536"/>
                <a:gd name="T9" fmla="*/ 0 w 409"/>
                <a:gd name="T10" fmla="*/ 0 h 1588"/>
                <a:gd name="T11" fmla="*/ 409 w 409"/>
                <a:gd name="T12" fmla="*/ 1588 h 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" h="1588">
                  <a:moveTo>
                    <a:pt x="409" y="0"/>
                  </a:moveTo>
                  <a:lnTo>
                    <a:pt x="0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30" name="Freeform 77"/>
            <p:cNvSpPr>
              <a:spLocks/>
            </p:cNvSpPr>
            <p:nvPr/>
          </p:nvSpPr>
          <p:spPr bwMode="auto">
            <a:xfrm>
              <a:off x="7510463" y="2686050"/>
              <a:ext cx="133350" cy="1588"/>
            </a:xfrm>
            <a:custGeom>
              <a:avLst/>
              <a:gdLst>
                <a:gd name="T0" fmla="*/ 2147483647 w 169"/>
                <a:gd name="T1" fmla="*/ 0 h 1588"/>
                <a:gd name="T2" fmla="*/ 0 w 169"/>
                <a:gd name="T3" fmla="*/ 0 h 1588"/>
                <a:gd name="T4" fmla="*/ 2147483647 w 169"/>
                <a:gd name="T5" fmla="*/ 0 h 1588"/>
                <a:gd name="T6" fmla="*/ 0 60000 65536"/>
                <a:gd name="T7" fmla="*/ 0 60000 65536"/>
                <a:gd name="T8" fmla="*/ 0 60000 65536"/>
                <a:gd name="T9" fmla="*/ 0 w 169"/>
                <a:gd name="T10" fmla="*/ 0 h 1588"/>
                <a:gd name="T11" fmla="*/ 169 w 169"/>
                <a:gd name="T12" fmla="*/ 1588 h 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" h="1588">
                  <a:moveTo>
                    <a:pt x="169" y="0"/>
                  </a:moveTo>
                  <a:lnTo>
                    <a:pt x="0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31" name="Line 78"/>
            <p:cNvSpPr>
              <a:spLocks noChangeShapeType="1"/>
            </p:cNvSpPr>
            <p:nvPr/>
          </p:nvSpPr>
          <p:spPr bwMode="auto">
            <a:xfrm flipH="1">
              <a:off x="7510463" y="2686050"/>
              <a:ext cx="133350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32" name="Freeform 79"/>
            <p:cNvSpPr>
              <a:spLocks/>
            </p:cNvSpPr>
            <p:nvPr/>
          </p:nvSpPr>
          <p:spPr bwMode="auto">
            <a:xfrm>
              <a:off x="7318375" y="4975225"/>
              <a:ext cx="325438" cy="1588"/>
            </a:xfrm>
            <a:custGeom>
              <a:avLst/>
              <a:gdLst>
                <a:gd name="T0" fmla="*/ 2147483647 w 409"/>
                <a:gd name="T1" fmla="*/ 0 h 1588"/>
                <a:gd name="T2" fmla="*/ 0 w 409"/>
                <a:gd name="T3" fmla="*/ 0 h 1588"/>
                <a:gd name="T4" fmla="*/ 2147483647 w 409"/>
                <a:gd name="T5" fmla="*/ 0 h 1588"/>
                <a:gd name="T6" fmla="*/ 0 60000 65536"/>
                <a:gd name="T7" fmla="*/ 0 60000 65536"/>
                <a:gd name="T8" fmla="*/ 0 60000 65536"/>
                <a:gd name="T9" fmla="*/ 0 w 409"/>
                <a:gd name="T10" fmla="*/ 0 h 1588"/>
                <a:gd name="T11" fmla="*/ 409 w 409"/>
                <a:gd name="T12" fmla="*/ 1588 h 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" h="1588">
                  <a:moveTo>
                    <a:pt x="409" y="0"/>
                  </a:moveTo>
                  <a:lnTo>
                    <a:pt x="0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33" name="Line 80"/>
            <p:cNvSpPr>
              <a:spLocks noChangeShapeType="1"/>
            </p:cNvSpPr>
            <p:nvPr/>
          </p:nvSpPr>
          <p:spPr bwMode="auto">
            <a:xfrm flipH="1">
              <a:off x="8177213" y="2552700"/>
              <a:ext cx="439737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34" name="Line 81"/>
            <p:cNvSpPr>
              <a:spLocks noChangeShapeType="1"/>
            </p:cNvSpPr>
            <p:nvPr/>
          </p:nvSpPr>
          <p:spPr bwMode="auto">
            <a:xfrm flipH="1">
              <a:off x="8177213" y="3354388"/>
              <a:ext cx="439737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35" name="Line 82"/>
            <p:cNvSpPr>
              <a:spLocks noChangeShapeType="1"/>
            </p:cNvSpPr>
            <p:nvPr/>
          </p:nvSpPr>
          <p:spPr bwMode="auto">
            <a:xfrm flipH="1">
              <a:off x="8177213" y="4175125"/>
              <a:ext cx="4397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36" name="Line 83"/>
            <p:cNvSpPr>
              <a:spLocks noChangeShapeType="1"/>
            </p:cNvSpPr>
            <p:nvPr/>
          </p:nvSpPr>
          <p:spPr bwMode="auto">
            <a:xfrm flipH="1">
              <a:off x="8177213" y="4976813"/>
              <a:ext cx="4397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37" name="Freeform 84"/>
            <p:cNvSpPr>
              <a:spLocks/>
            </p:cNvSpPr>
            <p:nvPr/>
          </p:nvSpPr>
          <p:spPr bwMode="auto">
            <a:xfrm>
              <a:off x="6192838" y="2152650"/>
              <a:ext cx="266700" cy="266700"/>
            </a:xfrm>
            <a:custGeom>
              <a:avLst/>
              <a:gdLst>
                <a:gd name="T0" fmla="*/ 2147483647 w 337"/>
                <a:gd name="T1" fmla="*/ 2147483647 h 337"/>
                <a:gd name="T2" fmla="*/ 0 w 337"/>
                <a:gd name="T3" fmla="*/ 2147483647 h 337"/>
                <a:gd name="T4" fmla="*/ 0 w 337"/>
                <a:gd name="T5" fmla="*/ 0 h 337"/>
                <a:gd name="T6" fmla="*/ 2147483647 w 337"/>
                <a:gd name="T7" fmla="*/ 2147483647 h 3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7"/>
                <a:gd name="T13" fmla="*/ 0 h 337"/>
                <a:gd name="T14" fmla="*/ 337 w 337"/>
                <a:gd name="T15" fmla="*/ 337 h 3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7" h="337">
                  <a:moveTo>
                    <a:pt x="337" y="169"/>
                  </a:moveTo>
                  <a:lnTo>
                    <a:pt x="0" y="337"/>
                  </a:lnTo>
                  <a:lnTo>
                    <a:pt x="0" y="0"/>
                  </a:lnTo>
                  <a:lnTo>
                    <a:pt x="337" y="169"/>
                  </a:lnTo>
                  <a:close/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38" name="Freeform 85"/>
            <p:cNvSpPr>
              <a:spLocks/>
            </p:cNvSpPr>
            <p:nvPr/>
          </p:nvSpPr>
          <p:spPr bwMode="auto">
            <a:xfrm>
              <a:off x="6477000" y="2243138"/>
              <a:ext cx="87313" cy="85725"/>
            </a:xfrm>
            <a:custGeom>
              <a:avLst/>
              <a:gdLst>
                <a:gd name="T0" fmla="*/ 2147483647 w 110"/>
                <a:gd name="T1" fmla="*/ 0 h 108"/>
                <a:gd name="T2" fmla="*/ 2147483647 w 110"/>
                <a:gd name="T3" fmla="*/ 2147483647 h 108"/>
                <a:gd name="T4" fmla="*/ 2147483647 w 110"/>
                <a:gd name="T5" fmla="*/ 2147483647 h 108"/>
                <a:gd name="T6" fmla="*/ 2147483647 w 110"/>
                <a:gd name="T7" fmla="*/ 2147483647 h 108"/>
                <a:gd name="T8" fmla="*/ 2147483647 w 110"/>
                <a:gd name="T9" fmla="*/ 2147483647 h 108"/>
                <a:gd name="T10" fmla="*/ 2147483647 w 110"/>
                <a:gd name="T11" fmla="*/ 2147483647 h 108"/>
                <a:gd name="T12" fmla="*/ 2147483647 w 110"/>
                <a:gd name="T13" fmla="*/ 2147483647 h 108"/>
                <a:gd name="T14" fmla="*/ 2147483647 w 110"/>
                <a:gd name="T15" fmla="*/ 2147483647 h 108"/>
                <a:gd name="T16" fmla="*/ 2147483647 w 110"/>
                <a:gd name="T17" fmla="*/ 2147483647 h 108"/>
                <a:gd name="T18" fmla="*/ 0 w 110"/>
                <a:gd name="T19" fmla="*/ 2147483647 h 108"/>
                <a:gd name="T20" fmla="*/ 0 w 110"/>
                <a:gd name="T21" fmla="*/ 2147483647 h 108"/>
                <a:gd name="T22" fmla="*/ 0 w 110"/>
                <a:gd name="T23" fmla="*/ 2147483647 h 108"/>
                <a:gd name="T24" fmla="*/ 2147483647 w 110"/>
                <a:gd name="T25" fmla="*/ 2147483647 h 108"/>
                <a:gd name="T26" fmla="*/ 2147483647 w 110"/>
                <a:gd name="T27" fmla="*/ 2147483647 h 108"/>
                <a:gd name="T28" fmla="*/ 2147483647 w 110"/>
                <a:gd name="T29" fmla="*/ 2147483647 h 108"/>
                <a:gd name="T30" fmla="*/ 2147483647 w 110"/>
                <a:gd name="T31" fmla="*/ 2147483647 h 108"/>
                <a:gd name="T32" fmla="*/ 2147483647 w 110"/>
                <a:gd name="T33" fmla="*/ 2147483647 h 108"/>
                <a:gd name="T34" fmla="*/ 2147483647 w 110"/>
                <a:gd name="T35" fmla="*/ 2147483647 h 108"/>
                <a:gd name="T36" fmla="*/ 2147483647 w 110"/>
                <a:gd name="T37" fmla="*/ 2147483647 h 108"/>
                <a:gd name="T38" fmla="*/ 2147483647 w 110"/>
                <a:gd name="T39" fmla="*/ 2147483647 h 108"/>
                <a:gd name="T40" fmla="*/ 2147483647 w 110"/>
                <a:gd name="T41" fmla="*/ 2147483647 h 108"/>
                <a:gd name="T42" fmla="*/ 2147483647 w 110"/>
                <a:gd name="T43" fmla="*/ 2147483647 h 108"/>
                <a:gd name="T44" fmla="*/ 2147483647 w 110"/>
                <a:gd name="T45" fmla="*/ 2147483647 h 108"/>
                <a:gd name="T46" fmla="*/ 2147483647 w 110"/>
                <a:gd name="T47" fmla="*/ 2147483647 h 108"/>
                <a:gd name="T48" fmla="*/ 2147483647 w 110"/>
                <a:gd name="T49" fmla="*/ 2147483647 h 108"/>
                <a:gd name="T50" fmla="*/ 2147483647 w 110"/>
                <a:gd name="T51" fmla="*/ 2147483647 h 108"/>
                <a:gd name="T52" fmla="*/ 2147483647 w 110"/>
                <a:gd name="T53" fmla="*/ 2147483647 h 108"/>
                <a:gd name="T54" fmla="*/ 2147483647 w 110"/>
                <a:gd name="T55" fmla="*/ 2147483647 h 108"/>
                <a:gd name="T56" fmla="*/ 2147483647 w 110"/>
                <a:gd name="T57" fmla="*/ 2147483647 h 108"/>
                <a:gd name="T58" fmla="*/ 2147483647 w 110"/>
                <a:gd name="T59" fmla="*/ 2147483647 h 108"/>
                <a:gd name="T60" fmla="*/ 2147483647 w 110"/>
                <a:gd name="T61" fmla="*/ 2147483647 h 108"/>
                <a:gd name="T62" fmla="*/ 2147483647 w 110"/>
                <a:gd name="T63" fmla="*/ 2147483647 h 108"/>
                <a:gd name="T64" fmla="*/ 2147483647 w 110"/>
                <a:gd name="T65" fmla="*/ 2147483647 h 108"/>
                <a:gd name="T66" fmla="*/ 2147483647 w 110"/>
                <a:gd name="T67" fmla="*/ 2147483647 h 108"/>
                <a:gd name="T68" fmla="*/ 2147483647 w 110"/>
                <a:gd name="T69" fmla="*/ 2147483647 h 108"/>
                <a:gd name="T70" fmla="*/ 2147483647 w 110"/>
                <a:gd name="T71" fmla="*/ 2147483647 h 108"/>
                <a:gd name="T72" fmla="*/ 2147483647 w 110"/>
                <a:gd name="T73" fmla="*/ 2147483647 h 108"/>
                <a:gd name="T74" fmla="*/ 2147483647 w 110"/>
                <a:gd name="T75" fmla="*/ 2147483647 h 108"/>
                <a:gd name="T76" fmla="*/ 2147483647 w 110"/>
                <a:gd name="T77" fmla="*/ 2147483647 h 108"/>
                <a:gd name="T78" fmla="*/ 2147483647 w 110"/>
                <a:gd name="T79" fmla="*/ 2147483647 h 108"/>
                <a:gd name="T80" fmla="*/ 2147483647 w 110"/>
                <a:gd name="T81" fmla="*/ 2147483647 h 108"/>
                <a:gd name="T82" fmla="*/ 2147483647 w 110"/>
                <a:gd name="T83" fmla="*/ 2147483647 h 108"/>
                <a:gd name="T84" fmla="*/ 2147483647 w 110"/>
                <a:gd name="T85" fmla="*/ 0 h 108"/>
                <a:gd name="T86" fmla="*/ 2147483647 w 110"/>
                <a:gd name="T87" fmla="*/ 0 h 1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0"/>
                <a:gd name="T133" fmla="*/ 0 h 108"/>
                <a:gd name="T134" fmla="*/ 110 w 110"/>
                <a:gd name="T135" fmla="*/ 108 h 10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0" h="108">
                  <a:moveTo>
                    <a:pt x="55" y="0"/>
                  </a:moveTo>
                  <a:lnTo>
                    <a:pt x="52" y="0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9" y="3"/>
                  </a:lnTo>
                  <a:lnTo>
                    <a:pt x="37" y="3"/>
                  </a:lnTo>
                  <a:lnTo>
                    <a:pt x="34" y="4"/>
                  </a:lnTo>
                  <a:lnTo>
                    <a:pt x="32" y="5"/>
                  </a:lnTo>
                  <a:lnTo>
                    <a:pt x="29" y="6"/>
                  </a:lnTo>
                  <a:lnTo>
                    <a:pt x="27" y="7"/>
                  </a:lnTo>
                  <a:lnTo>
                    <a:pt x="25" y="9"/>
                  </a:lnTo>
                  <a:lnTo>
                    <a:pt x="22" y="11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6" y="16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11" y="22"/>
                  </a:lnTo>
                  <a:lnTo>
                    <a:pt x="10" y="24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5" y="30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3" y="37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3"/>
                  </a:lnTo>
                  <a:lnTo>
                    <a:pt x="2" y="65"/>
                  </a:lnTo>
                  <a:lnTo>
                    <a:pt x="2" y="67"/>
                  </a:lnTo>
                  <a:lnTo>
                    <a:pt x="3" y="70"/>
                  </a:lnTo>
                  <a:lnTo>
                    <a:pt x="4" y="73"/>
                  </a:lnTo>
                  <a:lnTo>
                    <a:pt x="4" y="76"/>
                  </a:lnTo>
                  <a:lnTo>
                    <a:pt x="5" y="78"/>
                  </a:lnTo>
                  <a:lnTo>
                    <a:pt x="6" y="81"/>
                  </a:lnTo>
                  <a:lnTo>
                    <a:pt x="8" y="82"/>
                  </a:lnTo>
                  <a:lnTo>
                    <a:pt x="10" y="84"/>
                  </a:lnTo>
                  <a:lnTo>
                    <a:pt x="11" y="87"/>
                  </a:lnTo>
                  <a:lnTo>
                    <a:pt x="13" y="89"/>
                  </a:lnTo>
                  <a:lnTo>
                    <a:pt x="15" y="90"/>
                  </a:lnTo>
                  <a:lnTo>
                    <a:pt x="16" y="93"/>
                  </a:lnTo>
                  <a:lnTo>
                    <a:pt x="19" y="95"/>
                  </a:lnTo>
                  <a:lnTo>
                    <a:pt x="20" y="96"/>
                  </a:lnTo>
                  <a:lnTo>
                    <a:pt x="22" y="97"/>
                  </a:lnTo>
                  <a:lnTo>
                    <a:pt x="25" y="100"/>
                  </a:lnTo>
                  <a:lnTo>
                    <a:pt x="27" y="101"/>
                  </a:lnTo>
                  <a:lnTo>
                    <a:pt x="29" y="102"/>
                  </a:lnTo>
                  <a:lnTo>
                    <a:pt x="32" y="103"/>
                  </a:lnTo>
                  <a:lnTo>
                    <a:pt x="34" y="105"/>
                  </a:lnTo>
                  <a:lnTo>
                    <a:pt x="37" y="106"/>
                  </a:lnTo>
                  <a:lnTo>
                    <a:pt x="39" y="106"/>
                  </a:lnTo>
                  <a:lnTo>
                    <a:pt x="41" y="107"/>
                  </a:lnTo>
                  <a:lnTo>
                    <a:pt x="44" y="107"/>
                  </a:lnTo>
                  <a:lnTo>
                    <a:pt x="46" y="108"/>
                  </a:lnTo>
                  <a:lnTo>
                    <a:pt x="50" y="108"/>
                  </a:lnTo>
                  <a:lnTo>
                    <a:pt x="52" y="108"/>
                  </a:lnTo>
                  <a:lnTo>
                    <a:pt x="55" y="108"/>
                  </a:lnTo>
                  <a:lnTo>
                    <a:pt x="58" y="108"/>
                  </a:lnTo>
                  <a:lnTo>
                    <a:pt x="61" y="108"/>
                  </a:lnTo>
                  <a:lnTo>
                    <a:pt x="63" y="108"/>
                  </a:lnTo>
                  <a:lnTo>
                    <a:pt x="65" y="107"/>
                  </a:lnTo>
                  <a:lnTo>
                    <a:pt x="69" y="107"/>
                  </a:lnTo>
                  <a:lnTo>
                    <a:pt x="71" y="106"/>
                  </a:lnTo>
                  <a:lnTo>
                    <a:pt x="74" y="106"/>
                  </a:lnTo>
                  <a:lnTo>
                    <a:pt x="76" y="105"/>
                  </a:lnTo>
                  <a:lnTo>
                    <a:pt x="79" y="103"/>
                  </a:lnTo>
                  <a:lnTo>
                    <a:pt x="81" y="102"/>
                  </a:lnTo>
                  <a:lnTo>
                    <a:pt x="83" y="101"/>
                  </a:lnTo>
                  <a:lnTo>
                    <a:pt x="86" y="100"/>
                  </a:lnTo>
                  <a:lnTo>
                    <a:pt x="87" y="97"/>
                  </a:lnTo>
                  <a:lnTo>
                    <a:pt x="89" y="96"/>
                  </a:lnTo>
                  <a:lnTo>
                    <a:pt x="92" y="95"/>
                  </a:lnTo>
                  <a:lnTo>
                    <a:pt x="93" y="93"/>
                  </a:lnTo>
                  <a:lnTo>
                    <a:pt x="95" y="90"/>
                  </a:lnTo>
                  <a:lnTo>
                    <a:pt x="97" y="89"/>
                  </a:lnTo>
                  <a:lnTo>
                    <a:pt x="99" y="87"/>
                  </a:lnTo>
                  <a:lnTo>
                    <a:pt x="100" y="84"/>
                  </a:lnTo>
                  <a:lnTo>
                    <a:pt x="101" y="82"/>
                  </a:lnTo>
                  <a:lnTo>
                    <a:pt x="103" y="81"/>
                  </a:lnTo>
                  <a:lnTo>
                    <a:pt x="104" y="78"/>
                  </a:lnTo>
                  <a:lnTo>
                    <a:pt x="105" y="76"/>
                  </a:lnTo>
                  <a:lnTo>
                    <a:pt x="106" y="73"/>
                  </a:lnTo>
                  <a:lnTo>
                    <a:pt x="107" y="70"/>
                  </a:lnTo>
                  <a:lnTo>
                    <a:pt x="107" y="67"/>
                  </a:lnTo>
                  <a:lnTo>
                    <a:pt x="109" y="65"/>
                  </a:lnTo>
                  <a:lnTo>
                    <a:pt x="109" y="63"/>
                  </a:lnTo>
                  <a:lnTo>
                    <a:pt x="109" y="60"/>
                  </a:lnTo>
                  <a:lnTo>
                    <a:pt x="110" y="57"/>
                  </a:lnTo>
                  <a:lnTo>
                    <a:pt x="110" y="54"/>
                  </a:lnTo>
                  <a:lnTo>
                    <a:pt x="110" y="52"/>
                  </a:lnTo>
                  <a:lnTo>
                    <a:pt x="109" y="48"/>
                  </a:lnTo>
                  <a:lnTo>
                    <a:pt x="109" y="46"/>
                  </a:lnTo>
                  <a:lnTo>
                    <a:pt x="109" y="43"/>
                  </a:lnTo>
                  <a:lnTo>
                    <a:pt x="107" y="41"/>
                  </a:lnTo>
                  <a:lnTo>
                    <a:pt x="107" y="37"/>
                  </a:lnTo>
                  <a:lnTo>
                    <a:pt x="106" y="35"/>
                  </a:lnTo>
                  <a:lnTo>
                    <a:pt x="105" y="33"/>
                  </a:lnTo>
                  <a:lnTo>
                    <a:pt x="104" y="30"/>
                  </a:lnTo>
                  <a:lnTo>
                    <a:pt x="103" y="28"/>
                  </a:lnTo>
                  <a:lnTo>
                    <a:pt x="101" y="25"/>
                  </a:lnTo>
                  <a:lnTo>
                    <a:pt x="100" y="24"/>
                  </a:lnTo>
                  <a:lnTo>
                    <a:pt x="99" y="22"/>
                  </a:lnTo>
                  <a:lnTo>
                    <a:pt x="97" y="19"/>
                  </a:lnTo>
                  <a:lnTo>
                    <a:pt x="95" y="17"/>
                  </a:lnTo>
                  <a:lnTo>
                    <a:pt x="93" y="16"/>
                  </a:lnTo>
                  <a:lnTo>
                    <a:pt x="92" y="13"/>
                  </a:lnTo>
                  <a:lnTo>
                    <a:pt x="89" y="12"/>
                  </a:lnTo>
                  <a:lnTo>
                    <a:pt x="87" y="11"/>
                  </a:lnTo>
                  <a:lnTo>
                    <a:pt x="86" y="9"/>
                  </a:lnTo>
                  <a:lnTo>
                    <a:pt x="83" y="7"/>
                  </a:lnTo>
                  <a:lnTo>
                    <a:pt x="81" y="6"/>
                  </a:lnTo>
                  <a:lnTo>
                    <a:pt x="79" y="5"/>
                  </a:lnTo>
                  <a:lnTo>
                    <a:pt x="76" y="4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8" y="0"/>
                  </a:lnTo>
                  <a:lnTo>
                    <a:pt x="55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40" name="Rectangle 87"/>
            <p:cNvSpPr>
              <a:spLocks noChangeArrowheads="1"/>
            </p:cNvSpPr>
            <p:nvPr/>
          </p:nvSpPr>
          <p:spPr bwMode="auto">
            <a:xfrm>
              <a:off x="5260975" y="2692400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4841" name="Rectangle 88"/>
            <p:cNvSpPr>
              <a:spLocks noChangeArrowheads="1"/>
            </p:cNvSpPr>
            <p:nvPr/>
          </p:nvSpPr>
          <p:spPr bwMode="auto">
            <a:xfrm>
              <a:off x="5381625" y="2779713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42" name="Rectangle 89"/>
            <p:cNvSpPr>
              <a:spLocks noChangeArrowheads="1"/>
            </p:cNvSpPr>
            <p:nvPr/>
          </p:nvSpPr>
          <p:spPr bwMode="auto">
            <a:xfrm>
              <a:off x="5260975" y="2151063"/>
              <a:ext cx="1778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43" name="Freeform 90"/>
            <p:cNvSpPr>
              <a:spLocks/>
            </p:cNvSpPr>
            <p:nvPr/>
          </p:nvSpPr>
          <p:spPr bwMode="auto">
            <a:xfrm>
              <a:off x="7318375" y="3354388"/>
              <a:ext cx="325438" cy="1587"/>
            </a:xfrm>
            <a:custGeom>
              <a:avLst/>
              <a:gdLst>
                <a:gd name="T0" fmla="*/ 2147483647 w 409"/>
                <a:gd name="T1" fmla="*/ 0 h 1587"/>
                <a:gd name="T2" fmla="*/ 0 w 409"/>
                <a:gd name="T3" fmla="*/ 0 h 1587"/>
                <a:gd name="T4" fmla="*/ 2147483647 w 409"/>
                <a:gd name="T5" fmla="*/ 0 h 1587"/>
                <a:gd name="T6" fmla="*/ 0 60000 65536"/>
                <a:gd name="T7" fmla="*/ 0 60000 65536"/>
                <a:gd name="T8" fmla="*/ 0 60000 65536"/>
                <a:gd name="T9" fmla="*/ 0 w 409"/>
                <a:gd name="T10" fmla="*/ 0 h 1587"/>
                <a:gd name="T11" fmla="*/ 409 w 409"/>
                <a:gd name="T12" fmla="*/ 1587 h 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" h="1587">
                  <a:moveTo>
                    <a:pt x="409" y="0"/>
                  </a:moveTo>
                  <a:lnTo>
                    <a:pt x="0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44" name="Freeform 91"/>
            <p:cNvSpPr>
              <a:spLocks/>
            </p:cNvSpPr>
            <p:nvPr/>
          </p:nvSpPr>
          <p:spPr bwMode="auto">
            <a:xfrm>
              <a:off x="6746875" y="2286000"/>
              <a:ext cx="896938" cy="1754188"/>
            </a:xfrm>
            <a:custGeom>
              <a:avLst/>
              <a:gdLst>
                <a:gd name="T0" fmla="*/ 0 w 1130"/>
                <a:gd name="T1" fmla="*/ 0 h 2211"/>
                <a:gd name="T2" fmla="*/ 0 w 1130"/>
                <a:gd name="T3" fmla="*/ 2147483647 h 2211"/>
                <a:gd name="T4" fmla="*/ 2147483647 w 1130"/>
                <a:gd name="T5" fmla="*/ 2147483647 h 2211"/>
                <a:gd name="T6" fmla="*/ 0 60000 65536"/>
                <a:gd name="T7" fmla="*/ 0 60000 65536"/>
                <a:gd name="T8" fmla="*/ 0 60000 65536"/>
                <a:gd name="T9" fmla="*/ 0 w 1130"/>
                <a:gd name="T10" fmla="*/ 0 h 2211"/>
                <a:gd name="T11" fmla="*/ 1130 w 1130"/>
                <a:gd name="T12" fmla="*/ 2211 h 22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0" h="2211">
                  <a:moveTo>
                    <a:pt x="0" y="0"/>
                  </a:moveTo>
                  <a:lnTo>
                    <a:pt x="0" y="2211"/>
                  </a:lnTo>
                  <a:lnTo>
                    <a:pt x="1130" y="2211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45" name="Freeform 92"/>
            <p:cNvSpPr>
              <a:spLocks/>
            </p:cNvSpPr>
            <p:nvPr/>
          </p:nvSpPr>
          <p:spPr bwMode="auto">
            <a:xfrm>
              <a:off x="6192838" y="2686050"/>
              <a:ext cx="266700" cy="266700"/>
            </a:xfrm>
            <a:custGeom>
              <a:avLst/>
              <a:gdLst>
                <a:gd name="T0" fmla="*/ 2147483647 w 337"/>
                <a:gd name="T1" fmla="*/ 2147483647 h 337"/>
                <a:gd name="T2" fmla="*/ 0 w 337"/>
                <a:gd name="T3" fmla="*/ 2147483647 h 337"/>
                <a:gd name="T4" fmla="*/ 0 w 337"/>
                <a:gd name="T5" fmla="*/ 0 h 337"/>
                <a:gd name="T6" fmla="*/ 2147483647 w 337"/>
                <a:gd name="T7" fmla="*/ 2147483647 h 3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7"/>
                <a:gd name="T13" fmla="*/ 0 h 337"/>
                <a:gd name="T14" fmla="*/ 337 w 337"/>
                <a:gd name="T15" fmla="*/ 337 h 3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7" h="337">
                  <a:moveTo>
                    <a:pt x="337" y="169"/>
                  </a:moveTo>
                  <a:lnTo>
                    <a:pt x="0" y="337"/>
                  </a:lnTo>
                  <a:lnTo>
                    <a:pt x="0" y="0"/>
                  </a:lnTo>
                  <a:lnTo>
                    <a:pt x="337" y="169"/>
                  </a:lnTo>
                  <a:close/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46" name="Freeform 93"/>
            <p:cNvSpPr>
              <a:spLocks/>
            </p:cNvSpPr>
            <p:nvPr/>
          </p:nvSpPr>
          <p:spPr bwMode="auto">
            <a:xfrm>
              <a:off x="6477000" y="2779713"/>
              <a:ext cx="87313" cy="85725"/>
            </a:xfrm>
            <a:custGeom>
              <a:avLst/>
              <a:gdLst>
                <a:gd name="T0" fmla="*/ 2147483647 w 110"/>
                <a:gd name="T1" fmla="*/ 0 h 108"/>
                <a:gd name="T2" fmla="*/ 2147483647 w 110"/>
                <a:gd name="T3" fmla="*/ 2147483647 h 108"/>
                <a:gd name="T4" fmla="*/ 2147483647 w 110"/>
                <a:gd name="T5" fmla="*/ 2147483647 h 108"/>
                <a:gd name="T6" fmla="*/ 2147483647 w 110"/>
                <a:gd name="T7" fmla="*/ 2147483647 h 108"/>
                <a:gd name="T8" fmla="*/ 2147483647 w 110"/>
                <a:gd name="T9" fmla="*/ 2147483647 h 108"/>
                <a:gd name="T10" fmla="*/ 2147483647 w 110"/>
                <a:gd name="T11" fmla="*/ 2147483647 h 108"/>
                <a:gd name="T12" fmla="*/ 2147483647 w 110"/>
                <a:gd name="T13" fmla="*/ 2147483647 h 108"/>
                <a:gd name="T14" fmla="*/ 2147483647 w 110"/>
                <a:gd name="T15" fmla="*/ 2147483647 h 108"/>
                <a:gd name="T16" fmla="*/ 2147483647 w 110"/>
                <a:gd name="T17" fmla="*/ 2147483647 h 108"/>
                <a:gd name="T18" fmla="*/ 0 w 110"/>
                <a:gd name="T19" fmla="*/ 2147483647 h 108"/>
                <a:gd name="T20" fmla="*/ 0 w 110"/>
                <a:gd name="T21" fmla="*/ 2147483647 h 108"/>
                <a:gd name="T22" fmla="*/ 0 w 110"/>
                <a:gd name="T23" fmla="*/ 2147483647 h 108"/>
                <a:gd name="T24" fmla="*/ 2147483647 w 110"/>
                <a:gd name="T25" fmla="*/ 2147483647 h 108"/>
                <a:gd name="T26" fmla="*/ 2147483647 w 110"/>
                <a:gd name="T27" fmla="*/ 2147483647 h 108"/>
                <a:gd name="T28" fmla="*/ 2147483647 w 110"/>
                <a:gd name="T29" fmla="*/ 2147483647 h 108"/>
                <a:gd name="T30" fmla="*/ 2147483647 w 110"/>
                <a:gd name="T31" fmla="*/ 2147483647 h 108"/>
                <a:gd name="T32" fmla="*/ 2147483647 w 110"/>
                <a:gd name="T33" fmla="*/ 2147483647 h 108"/>
                <a:gd name="T34" fmla="*/ 2147483647 w 110"/>
                <a:gd name="T35" fmla="*/ 2147483647 h 108"/>
                <a:gd name="T36" fmla="*/ 2147483647 w 110"/>
                <a:gd name="T37" fmla="*/ 2147483647 h 108"/>
                <a:gd name="T38" fmla="*/ 2147483647 w 110"/>
                <a:gd name="T39" fmla="*/ 2147483647 h 108"/>
                <a:gd name="T40" fmla="*/ 2147483647 w 110"/>
                <a:gd name="T41" fmla="*/ 2147483647 h 108"/>
                <a:gd name="T42" fmla="*/ 2147483647 w 110"/>
                <a:gd name="T43" fmla="*/ 2147483647 h 108"/>
                <a:gd name="T44" fmla="*/ 2147483647 w 110"/>
                <a:gd name="T45" fmla="*/ 2147483647 h 108"/>
                <a:gd name="T46" fmla="*/ 2147483647 w 110"/>
                <a:gd name="T47" fmla="*/ 2147483647 h 108"/>
                <a:gd name="T48" fmla="*/ 2147483647 w 110"/>
                <a:gd name="T49" fmla="*/ 2147483647 h 108"/>
                <a:gd name="T50" fmla="*/ 2147483647 w 110"/>
                <a:gd name="T51" fmla="*/ 2147483647 h 108"/>
                <a:gd name="T52" fmla="*/ 2147483647 w 110"/>
                <a:gd name="T53" fmla="*/ 2147483647 h 108"/>
                <a:gd name="T54" fmla="*/ 2147483647 w 110"/>
                <a:gd name="T55" fmla="*/ 2147483647 h 108"/>
                <a:gd name="T56" fmla="*/ 2147483647 w 110"/>
                <a:gd name="T57" fmla="*/ 2147483647 h 108"/>
                <a:gd name="T58" fmla="*/ 2147483647 w 110"/>
                <a:gd name="T59" fmla="*/ 2147483647 h 108"/>
                <a:gd name="T60" fmla="*/ 2147483647 w 110"/>
                <a:gd name="T61" fmla="*/ 2147483647 h 108"/>
                <a:gd name="T62" fmla="*/ 2147483647 w 110"/>
                <a:gd name="T63" fmla="*/ 2147483647 h 108"/>
                <a:gd name="T64" fmla="*/ 2147483647 w 110"/>
                <a:gd name="T65" fmla="*/ 2147483647 h 108"/>
                <a:gd name="T66" fmla="*/ 2147483647 w 110"/>
                <a:gd name="T67" fmla="*/ 2147483647 h 108"/>
                <a:gd name="T68" fmla="*/ 2147483647 w 110"/>
                <a:gd name="T69" fmla="*/ 2147483647 h 108"/>
                <a:gd name="T70" fmla="*/ 2147483647 w 110"/>
                <a:gd name="T71" fmla="*/ 2147483647 h 108"/>
                <a:gd name="T72" fmla="*/ 2147483647 w 110"/>
                <a:gd name="T73" fmla="*/ 2147483647 h 108"/>
                <a:gd name="T74" fmla="*/ 2147483647 w 110"/>
                <a:gd name="T75" fmla="*/ 2147483647 h 108"/>
                <a:gd name="T76" fmla="*/ 2147483647 w 110"/>
                <a:gd name="T77" fmla="*/ 2147483647 h 108"/>
                <a:gd name="T78" fmla="*/ 2147483647 w 110"/>
                <a:gd name="T79" fmla="*/ 2147483647 h 108"/>
                <a:gd name="T80" fmla="*/ 2147483647 w 110"/>
                <a:gd name="T81" fmla="*/ 2147483647 h 108"/>
                <a:gd name="T82" fmla="*/ 2147483647 w 110"/>
                <a:gd name="T83" fmla="*/ 2147483647 h 108"/>
                <a:gd name="T84" fmla="*/ 2147483647 w 110"/>
                <a:gd name="T85" fmla="*/ 0 h 108"/>
                <a:gd name="T86" fmla="*/ 2147483647 w 110"/>
                <a:gd name="T87" fmla="*/ 0 h 1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0"/>
                <a:gd name="T133" fmla="*/ 0 h 108"/>
                <a:gd name="T134" fmla="*/ 110 w 110"/>
                <a:gd name="T135" fmla="*/ 108 h 10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0" h="108">
                  <a:moveTo>
                    <a:pt x="55" y="0"/>
                  </a:moveTo>
                  <a:lnTo>
                    <a:pt x="52" y="0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4" y="4"/>
                  </a:lnTo>
                  <a:lnTo>
                    <a:pt x="32" y="5"/>
                  </a:lnTo>
                  <a:lnTo>
                    <a:pt x="29" y="6"/>
                  </a:lnTo>
                  <a:lnTo>
                    <a:pt x="27" y="7"/>
                  </a:lnTo>
                  <a:lnTo>
                    <a:pt x="25" y="8"/>
                  </a:lnTo>
                  <a:lnTo>
                    <a:pt x="22" y="11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6" y="16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11" y="22"/>
                  </a:lnTo>
                  <a:lnTo>
                    <a:pt x="10" y="24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5" y="30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3" y="37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3"/>
                  </a:lnTo>
                  <a:lnTo>
                    <a:pt x="2" y="65"/>
                  </a:lnTo>
                  <a:lnTo>
                    <a:pt x="2" y="67"/>
                  </a:lnTo>
                  <a:lnTo>
                    <a:pt x="3" y="70"/>
                  </a:lnTo>
                  <a:lnTo>
                    <a:pt x="4" y="73"/>
                  </a:lnTo>
                  <a:lnTo>
                    <a:pt x="4" y="76"/>
                  </a:lnTo>
                  <a:lnTo>
                    <a:pt x="5" y="78"/>
                  </a:lnTo>
                  <a:lnTo>
                    <a:pt x="6" y="81"/>
                  </a:lnTo>
                  <a:lnTo>
                    <a:pt x="8" y="82"/>
                  </a:lnTo>
                  <a:lnTo>
                    <a:pt x="10" y="84"/>
                  </a:lnTo>
                  <a:lnTo>
                    <a:pt x="11" y="87"/>
                  </a:lnTo>
                  <a:lnTo>
                    <a:pt x="13" y="89"/>
                  </a:lnTo>
                  <a:lnTo>
                    <a:pt x="15" y="90"/>
                  </a:lnTo>
                  <a:lnTo>
                    <a:pt x="16" y="93"/>
                  </a:lnTo>
                  <a:lnTo>
                    <a:pt x="19" y="95"/>
                  </a:lnTo>
                  <a:lnTo>
                    <a:pt x="20" y="96"/>
                  </a:lnTo>
                  <a:lnTo>
                    <a:pt x="22" y="97"/>
                  </a:lnTo>
                  <a:lnTo>
                    <a:pt x="25" y="100"/>
                  </a:lnTo>
                  <a:lnTo>
                    <a:pt x="27" y="101"/>
                  </a:lnTo>
                  <a:lnTo>
                    <a:pt x="29" y="102"/>
                  </a:lnTo>
                  <a:lnTo>
                    <a:pt x="32" y="103"/>
                  </a:lnTo>
                  <a:lnTo>
                    <a:pt x="34" y="105"/>
                  </a:lnTo>
                  <a:lnTo>
                    <a:pt x="37" y="106"/>
                  </a:lnTo>
                  <a:lnTo>
                    <a:pt x="39" y="106"/>
                  </a:lnTo>
                  <a:lnTo>
                    <a:pt x="41" y="107"/>
                  </a:lnTo>
                  <a:lnTo>
                    <a:pt x="44" y="107"/>
                  </a:lnTo>
                  <a:lnTo>
                    <a:pt x="46" y="108"/>
                  </a:lnTo>
                  <a:lnTo>
                    <a:pt x="50" y="108"/>
                  </a:lnTo>
                  <a:lnTo>
                    <a:pt x="52" y="108"/>
                  </a:lnTo>
                  <a:lnTo>
                    <a:pt x="55" y="108"/>
                  </a:lnTo>
                  <a:lnTo>
                    <a:pt x="58" y="108"/>
                  </a:lnTo>
                  <a:lnTo>
                    <a:pt x="61" y="108"/>
                  </a:lnTo>
                  <a:lnTo>
                    <a:pt x="63" y="108"/>
                  </a:lnTo>
                  <a:lnTo>
                    <a:pt x="65" y="107"/>
                  </a:lnTo>
                  <a:lnTo>
                    <a:pt x="69" y="107"/>
                  </a:lnTo>
                  <a:lnTo>
                    <a:pt x="71" y="106"/>
                  </a:lnTo>
                  <a:lnTo>
                    <a:pt x="74" y="106"/>
                  </a:lnTo>
                  <a:lnTo>
                    <a:pt x="76" y="105"/>
                  </a:lnTo>
                  <a:lnTo>
                    <a:pt x="79" y="103"/>
                  </a:lnTo>
                  <a:lnTo>
                    <a:pt x="81" y="102"/>
                  </a:lnTo>
                  <a:lnTo>
                    <a:pt x="83" y="101"/>
                  </a:lnTo>
                  <a:lnTo>
                    <a:pt x="86" y="100"/>
                  </a:lnTo>
                  <a:lnTo>
                    <a:pt x="87" y="97"/>
                  </a:lnTo>
                  <a:lnTo>
                    <a:pt x="89" y="96"/>
                  </a:lnTo>
                  <a:lnTo>
                    <a:pt x="92" y="95"/>
                  </a:lnTo>
                  <a:lnTo>
                    <a:pt x="93" y="93"/>
                  </a:lnTo>
                  <a:lnTo>
                    <a:pt x="95" y="90"/>
                  </a:lnTo>
                  <a:lnTo>
                    <a:pt x="97" y="89"/>
                  </a:lnTo>
                  <a:lnTo>
                    <a:pt x="99" y="87"/>
                  </a:lnTo>
                  <a:lnTo>
                    <a:pt x="100" y="84"/>
                  </a:lnTo>
                  <a:lnTo>
                    <a:pt x="101" y="82"/>
                  </a:lnTo>
                  <a:lnTo>
                    <a:pt x="103" y="81"/>
                  </a:lnTo>
                  <a:lnTo>
                    <a:pt x="104" y="78"/>
                  </a:lnTo>
                  <a:lnTo>
                    <a:pt x="105" y="76"/>
                  </a:lnTo>
                  <a:lnTo>
                    <a:pt x="106" y="73"/>
                  </a:lnTo>
                  <a:lnTo>
                    <a:pt x="107" y="70"/>
                  </a:lnTo>
                  <a:lnTo>
                    <a:pt x="107" y="67"/>
                  </a:lnTo>
                  <a:lnTo>
                    <a:pt x="109" y="65"/>
                  </a:lnTo>
                  <a:lnTo>
                    <a:pt x="109" y="63"/>
                  </a:lnTo>
                  <a:lnTo>
                    <a:pt x="109" y="60"/>
                  </a:lnTo>
                  <a:lnTo>
                    <a:pt x="110" y="57"/>
                  </a:lnTo>
                  <a:lnTo>
                    <a:pt x="110" y="54"/>
                  </a:lnTo>
                  <a:lnTo>
                    <a:pt x="110" y="52"/>
                  </a:lnTo>
                  <a:lnTo>
                    <a:pt x="109" y="48"/>
                  </a:lnTo>
                  <a:lnTo>
                    <a:pt x="109" y="46"/>
                  </a:lnTo>
                  <a:lnTo>
                    <a:pt x="109" y="43"/>
                  </a:lnTo>
                  <a:lnTo>
                    <a:pt x="107" y="41"/>
                  </a:lnTo>
                  <a:lnTo>
                    <a:pt x="107" y="37"/>
                  </a:lnTo>
                  <a:lnTo>
                    <a:pt x="106" y="35"/>
                  </a:lnTo>
                  <a:lnTo>
                    <a:pt x="105" y="33"/>
                  </a:lnTo>
                  <a:lnTo>
                    <a:pt x="104" y="30"/>
                  </a:lnTo>
                  <a:lnTo>
                    <a:pt x="103" y="28"/>
                  </a:lnTo>
                  <a:lnTo>
                    <a:pt x="101" y="25"/>
                  </a:lnTo>
                  <a:lnTo>
                    <a:pt x="100" y="24"/>
                  </a:lnTo>
                  <a:lnTo>
                    <a:pt x="99" y="22"/>
                  </a:lnTo>
                  <a:lnTo>
                    <a:pt x="97" y="19"/>
                  </a:lnTo>
                  <a:lnTo>
                    <a:pt x="95" y="17"/>
                  </a:lnTo>
                  <a:lnTo>
                    <a:pt x="93" y="16"/>
                  </a:lnTo>
                  <a:lnTo>
                    <a:pt x="92" y="13"/>
                  </a:lnTo>
                  <a:lnTo>
                    <a:pt x="89" y="12"/>
                  </a:lnTo>
                  <a:lnTo>
                    <a:pt x="87" y="11"/>
                  </a:lnTo>
                  <a:lnTo>
                    <a:pt x="86" y="8"/>
                  </a:lnTo>
                  <a:lnTo>
                    <a:pt x="83" y="7"/>
                  </a:lnTo>
                  <a:lnTo>
                    <a:pt x="81" y="6"/>
                  </a:lnTo>
                  <a:lnTo>
                    <a:pt x="79" y="5"/>
                  </a:lnTo>
                  <a:lnTo>
                    <a:pt x="76" y="4"/>
                  </a:lnTo>
                  <a:lnTo>
                    <a:pt x="74" y="2"/>
                  </a:lnTo>
                  <a:lnTo>
                    <a:pt x="71" y="2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8" y="0"/>
                  </a:lnTo>
                  <a:lnTo>
                    <a:pt x="55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47" name="Freeform 94"/>
            <p:cNvSpPr>
              <a:spLocks/>
            </p:cNvSpPr>
            <p:nvPr/>
          </p:nvSpPr>
          <p:spPr bwMode="auto">
            <a:xfrm>
              <a:off x="6556375" y="2286000"/>
              <a:ext cx="1087438" cy="133350"/>
            </a:xfrm>
            <a:custGeom>
              <a:avLst/>
              <a:gdLst>
                <a:gd name="T0" fmla="*/ 2147483647 w 1371"/>
                <a:gd name="T1" fmla="*/ 2147483647 h 168"/>
                <a:gd name="T2" fmla="*/ 2147483647 w 1371"/>
                <a:gd name="T3" fmla="*/ 2147483647 h 168"/>
                <a:gd name="T4" fmla="*/ 2147483647 w 1371"/>
                <a:gd name="T5" fmla="*/ 0 h 168"/>
                <a:gd name="T6" fmla="*/ 0 w 1371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71"/>
                <a:gd name="T13" fmla="*/ 0 h 168"/>
                <a:gd name="T14" fmla="*/ 1371 w 1371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1" h="168">
                  <a:moveTo>
                    <a:pt x="1371" y="168"/>
                  </a:moveTo>
                  <a:lnTo>
                    <a:pt x="1202" y="168"/>
                  </a:lnTo>
                  <a:lnTo>
                    <a:pt x="1202" y="0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48" name="Freeform 95"/>
            <p:cNvSpPr>
              <a:spLocks/>
            </p:cNvSpPr>
            <p:nvPr/>
          </p:nvSpPr>
          <p:spPr bwMode="auto">
            <a:xfrm>
              <a:off x="6556375" y="2686050"/>
              <a:ext cx="1087438" cy="133350"/>
            </a:xfrm>
            <a:custGeom>
              <a:avLst/>
              <a:gdLst>
                <a:gd name="T0" fmla="*/ 2147483647 w 1371"/>
                <a:gd name="T1" fmla="*/ 0 h 169"/>
                <a:gd name="T2" fmla="*/ 2147483647 w 1371"/>
                <a:gd name="T3" fmla="*/ 0 h 169"/>
                <a:gd name="T4" fmla="*/ 2147483647 w 1371"/>
                <a:gd name="T5" fmla="*/ 2147483647 h 169"/>
                <a:gd name="T6" fmla="*/ 0 w 1371"/>
                <a:gd name="T7" fmla="*/ 2147483647 h 1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71"/>
                <a:gd name="T13" fmla="*/ 0 h 169"/>
                <a:gd name="T14" fmla="*/ 1371 w 1371"/>
                <a:gd name="T15" fmla="*/ 169 h 1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1" h="169">
                  <a:moveTo>
                    <a:pt x="1371" y="0"/>
                  </a:moveTo>
                  <a:lnTo>
                    <a:pt x="1202" y="0"/>
                  </a:lnTo>
                  <a:lnTo>
                    <a:pt x="1202" y="169"/>
                  </a:lnTo>
                  <a:lnTo>
                    <a:pt x="0" y="169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49" name="Line 96"/>
            <p:cNvSpPr>
              <a:spLocks noChangeShapeType="1"/>
            </p:cNvSpPr>
            <p:nvPr/>
          </p:nvSpPr>
          <p:spPr bwMode="auto">
            <a:xfrm>
              <a:off x="5486400" y="2286000"/>
              <a:ext cx="706438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50" name="Line 97"/>
            <p:cNvSpPr>
              <a:spLocks noChangeShapeType="1"/>
            </p:cNvSpPr>
            <p:nvPr/>
          </p:nvSpPr>
          <p:spPr bwMode="auto">
            <a:xfrm>
              <a:off x="5486400" y="2819400"/>
              <a:ext cx="706438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51" name="Freeform 98"/>
            <p:cNvSpPr>
              <a:spLocks/>
            </p:cNvSpPr>
            <p:nvPr/>
          </p:nvSpPr>
          <p:spPr bwMode="auto">
            <a:xfrm>
              <a:off x="5983288" y="2286000"/>
              <a:ext cx="1660525" cy="2555875"/>
            </a:xfrm>
            <a:custGeom>
              <a:avLst/>
              <a:gdLst>
                <a:gd name="T0" fmla="*/ 2147483647 w 2092"/>
                <a:gd name="T1" fmla="*/ 2147483647 h 3220"/>
                <a:gd name="T2" fmla="*/ 0 w 2092"/>
                <a:gd name="T3" fmla="*/ 2147483647 h 3220"/>
                <a:gd name="T4" fmla="*/ 0 w 2092"/>
                <a:gd name="T5" fmla="*/ 0 h 3220"/>
                <a:gd name="T6" fmla="*/ 0 60000 65536"/>
                <a:gd name="T7" fmla="*/ 0 60000 65536"/>
                <a:gd name="T8" fmla="*/ 0 60000 65536"/>
                <a:gd name="T9" fmla="*/ 0 w 2092"/>
                <a:gd name="T10" fmla="*/ 0 h 3220"/>
                <a:gd name="T11" fmla="*/ 2092 w 2092"/>
                <a:gd name="T12" fmla="*/ 3220 h 32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2" h="3220">
                  <a:moveTo>
                    <a:pt x="2092" y="3220"/>
                  </a:moveTo>
                  <a:lnTo>
                    <a:pt x="0" y="3220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52" name="Freeform 99"/>
            <p:cNvSpPr>
              <a:spLocks/>
            </p:cNvSpPr>
            <p:nvPr/>
          </p:nvSpPr>
          <p:spPr bwMode="auto">
            <a:xfrm>
              <a:off x="7318375" y="4173538"/>
              <a:ext cx="325438" cy="1587"/>
            </a:xfrm>
            <a:custGeom>
              <a:avLst/>
              <a:gdLst>
                <a:gd name="T0" fmla="*/ 2147483647 w 409"/>
                <a:gd name="T1" fmla="*/ 0 h 1587"/>
                <a:gd name="T2" fmla="*/ 0 w 409"/>
                <a:gd name="T3" fmla="*/ 0 h 1587"/>
                <a:gd name="T4" fmla="*/ 2147483647 w 409"/>
                <a:gd name="T5" fmla="*/ 0 h 1587"/>
                <a:gd name="T6" fmla="*/ 0 60000 65536"/>
                <a:gd name="T7" fmla="*/ 0 60000 65536"/>
                <a:gd name="T8" fmla="*/ 0 60000 65536"/>
                <a:gd name="T9" fmla="*/ 0 w 409"/>
                <a:gd name="T10" fmla="*/ 0 h 1587"/>
                <a:gd name="T11" fmla="*/ 409 w 409"/>
                <a:gd name="T12" fmla="*/ 1587 h 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" h="1587">
                  <a:moveTo>
                    <a:pt x="409" y="0"/>
                  </a:moveTo>
                  <a:lnTo>
                    <a:pt x="0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53" name="Freeform 100"/>
            <p:cNvSpPr>
              <a:spLocks/>
            </p:cNvSpPr>
            <p:nvPr/>
          </p:nvSpPr>
          <p:spPr bwMode="auto">
            <a:xfrm>
              <a:off x="5964238" y="2266950"/>
              <a:ext cx="38100" cy="38100"/>
            </a:xfrm>
            <a:custGeom>
              <a:avLst/>
              <a:gdLst>
                <a:gd name="T0" fmla="*/ 2147483647 w 48"/>
                <a:gd name="T1" fmla="*/ 0 h 48"/>
                <a:gd name="T2" fmla="*/ 2147483647 w 48"/>
                <a:gd name="T3" fmla="*/ 2147483647 h 48"/>
                <a:gd name="T4" fmla="*/ 2147483647 w 48"/>
                <a:gd name="T5" fmla="*/ 2147483647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2147483647 w 48"/>
                <a:gd name="T11" fmla="*/ 2147483647 h 48"/>
                <a:gd name="T12" fmla="*/ 2147483647 w 48"/>
                <a:gd name="T13" fmla="*/ 2147483647 h 48"/>
                <a:gd name="T14" fmla="*/ 2147483647 w 48"/>
                <a:gd name="T15" fmla="*/ 2147483647 h 48"/>
                <a:gd name="T16" fmla="*/ 2147483647 w 48"/>
                <a:gd name="T17" fmla="*/ 2147483647 h 48"/>
                <a:gd name="T18" fmla="*/ 2147483647 w 48"/>
                <a:gd name="T19" fmla="*/ 2147483647 h 48"/>
                <a:gd name="T20" fmla="*/ 2147483647 w 48"/>
                <a:gd name="T21" fmla="*/ 2147483647 h 48"/>
                <a:gd name="T22" fmla="*/ 2147483647 w 48"/>
                <a:gd name="T23" fmla="*/ 2147483647 h 48"/>
                <a:gd name="T24" fmla="*/ 2147483647 w 48"/>
                <a:gd name="T25" fmla="*/ 2147483647 h 48"/>
                <a:gd name="T26" fmla="*/ 2147483647 w 48"/>
                <a:gd name="T27" fmla="*/ 2147483647 h 48"/>
                <a:gd name="T28" fmla="*/ 2147483647 w 48"/>
                <a:gd name="T29" fmla="*/ 2147483647 h 48"/>
                <a:gd name="T30" fmla="*/ 2147483647 w 48"/>
                <a:gd name="T31" fmla="*/ 2147483647 h 48"/>
                <a:gd name="T32" fmla="*/ 2147483647 w 48"/>
                <a:gd name="T33" fmla="*/ 2147483647 h 48"/>
                <a:gd name="T34" fmla="*/ 2147483647 w 48"/>
                <a:gd name="T35" fmla="*/ 2147483647 h 48"/>
                <a:gd name="T36" fmla="*/ 2147483647 w 48"/>
                <a:gd name="T37" fmla="*/ 2147483647 h 48"/>
                <a:gd name="T38" fmla="*/ 2147483647 w 48"/>
                <a:gd name="T39" fmla="*/ 2147483647 h 48"/>
                <a:gd name="T40" fmla="*/ 2147483647 w 48"/>
                <a:gd name="T41" fmla="*/ 2147483647 h 48"/>
                <a:gd name="T42" fmla="*/ 2147483647 w 48"/>
                <a:gd name="T43" fmla="*/ 2147483647 h 48"/>
                <a:gd name="T44" fmla="*/ 2147483647 w 48"/>
                <a:gd name="T45" fmla="*/ 2147483647 h 48"/>
                <a:gd name="T46" fmla="*/ 2147483647 w 48"/>
                <a:gd name="T47" fmla="*/ 2147483647 h 48"/>
                <a:gd name="T48" fmla="*/ 2147483647 w 48"/>
                <a:gd name="T49" fmla="*/ 2147483647 h 48"/>
                <a:gd name="T50" fmla="*/ 2147483647 w 48"/>
                <a:gd name="T51" fmla="*/ 2147483647 h 48"/>
                <a:gd name="T52" fmla="*/ 2147483647 w 48"/>
                <a:gd name="T53" fmla="*/ 2147483647 h 48"/>
                <a:gd name="T54" fmla="*/ 2147483647 w 48"/>
                <a:gd name="T55" fmla="*/ 2147483647 h 48"/>
                <a:gd name="T56" fmla="*/ 2147483647 w 48"/>
                <a:gd name="T57" fmla="*/ 2147483647 h 48"/>
                <a:gd name="T58" fmla="*/ 2147483647 w 48"/>
                <a:gd name="T59" fmla="*/ 2147483647 h 48"/>
                <a:gd name="T60" fmla="*/ 2147483647 w 48"/>
                <a:gd name="T61" fmla="*/ 2147483647 h 48"/>
                <a:gd name="T62" fmla="*/ 2147483647 w 48"/>
                <a:gd name="T63" fmla="*/ 2147483647 h 48"/>
                <a:gd name="T64" fmla="*/ 2147483647 w 48"/>
                <a:gd name="T65" fmla="*/ 2147483647 h 48"/>
                <a:gd name="T66" fmla="*/ 2147483647 w 48"/>
                <a:gd name="T67" fmla="*/ 2147483647 h 48"/>
                <a:gd name="T68" fmla="*/ 2147483647 w 48"/>
                <a:gd name="T69" fmla="*/ 2147483647 h 48"/>
                <a:gd name="T70" fmla="*/ 2147483647 w 48"/>
                <a:gd name="T71" fmla="*/ 2147483647 h 48"/>
                <a:gd name="T72" fmla="*/ 2147483647 w 48"/>
                <a:gd name="T73" fmla="*/ 2147483647 h 48"/>
                <a:gd name="T74" fmla="*/ 2147483647 w 48"/>
                <a:gd name="T75" fmla="*/ 2147483647 h 48"/>
                <a:gd name="T76" fmla="*/ 2147483647 w 48"/>
                <a:gd name="T77" fmla="*/ 2147483647 h 48"/>
                <a:gd name="T78" fmla="*/ 2147483647 w 48"/>
                <a:gd name="T79" fmla="*/ 2147483647 h 48"/>
                <a:gd name="T80" fmla="*/ 2147483647 w 48"/>
                <a:gd name="T81" fmla="*/ 2147483647 h 48"/>
                <a:gd name="T82" fmla="*/ 2147483647 w 48"/>
                <a:gd name="T83" fmla="*/ 2147483647 h 48"/>
                <a:gd name="T84" fmla="*/ 2147483647 w 48"/>
                <a:gd name="T85" fmla="*/ 2147483647 h 48"/>
                <a:gd name="T86" fmla="*/ 2147483647 w 48"/>
                <a:gd name="T87" fmla="*/ 0 h 48"/>
                <a:gd name="T88" fmla="*/ 2147483647 w 48"/>
                <a:gd name="T89" fmla="*/ 2147483647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6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3" y="45"/>
                  </a:lnTo>
                  <a:lnTo>
                    <a:pt x="14" y="45"/>
                  </a:lnTo>
                  <a:lnTo>
                    <a:pt x="15" y="46"/>
                  </a:lnTo>
                  <a:lnTo>
                    <a:pt x="17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3" y="46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9" y="43"/>
                  </a:lnTo>
                  <a:lnTo>
                    <a:pt x="41" y="42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39" y="6"/>
                  </a:lnTo>
                  <a:lnTo>
                    <a:pt x="38" y="4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54" name="Freeform 101"/>
            <p:cNvSpPr>
              <a:spLocks/>
            </p:cNvSpPr>
            <p:nvPr/>
          </p:nvSpPr>
          <p:spPr bwMode="auto">
            <a:xfrm>
              <a:off x="5972175" y="2255838"/>
              <a:ext cx="46038" cy="46037"/>
            </a:xfrm>
            <a:custGeom>
              <a:avLst/>
              <a:gdLst>
                <a:gd name="T0" fmla="*/ 2147483647 w 59"/>
                <a:gd name="T1" fmla="*/ 0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2147483647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0 w 59"/>
                <a:gd name="T21" fmla="*/ 2147483647 h 59"/>
                <a:gd name="T22" fmla="*/ 0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2147483647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2147483647 w 59"/>
                <a:gd name="T81" fmla="*/ 2147483647 h 59"/>
                <a:gd name="T82" fmla="*/ 2147483647 w 59"/>
                <a:gd name="T83" fmla="*/ 2147483647 h 59"/>
                <a:gd name="T84" fmla="*/ 2147483647 w 59"/>
                <a:gd name="T85" fmla="*/ 0 h 59"/>
                <a:gd name="T86" fmla="*/ 2147483647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8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9" y="9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9" y="49"/>
                  </a:lnTo>
                  <a:lnTo>
                    <a:pt x="9" y="51"/>
                  </a:lnTo>
                  <a:lnTo>
                    <a:pt x="10" y="51"/>
                  </a:lnTo>
                  <a:lnTo>
                    <a:pt x="11" y="52"/>
                  </a:lnTo>
                  <a:lnTo>
                    <a:pt x="12" y="53"/>
                  </a:lnTo>
                  <a:lnTo>
                    <a:pt x="14" y="54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8" y="57"/>
                  </a:lnTo>
                  <a:lnTo>
                    <a:pt x="20" y="57"/>
                  </a:lnTo>
                  <a:lnTo>
                    <a:pt x="21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0" y="57"/>
                  </a:lnTo>
                  <a:lnTo>
                    <a:pt x="41" y="57"/>
                  </a:lnTo>
                  <a:lnTo>
                    <a:pt x="42" y="55"/>
                  </a:lnTo>
                  <a:lnTo>
                    <a:pt x="44" y="55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7" y="53"/>
                  </a:lnTo>
                  <a:lnTo>
                    <a:pt x="48" y="52"/>
                  </a:lnTo>
                  <a:lnTo>
                    <a:pt x="50" y="51"/>
                  </a:lnTo>
                  <a:lnTo>
                    <a:pt x="51" y="51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4" y="46"/>
                  </a:lnTo>
                  <a:lnTo>
                    <a:pt x="56" y="45"/>
                  </a:lnTo>
                  <a:lnTo>
                    <a:pt x="56" y="43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40"/>
                  </a:lnTo>
                  <a:lnTo>
                    <a:pt x="58" y="39"/>
                  </a:lnTo>
                  <a:lnTo>
                    <a:pt x="58" y="37"/>
                  </a:lnTo>
                  <a:lnTo>
                    <a:pt x="59" y="35"/>
                  </a:lnTo>
                  <a:lnTo>
                    <a:pt x="59" y="34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1" y="9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4" y="4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55" name="Freeform 102"/>
            <p:cNvSpPr>
              <a:spLocks/>
            </p:cNvSpPr>
            <p:nvPr/>
          </p:nvSpPr>
          <p:spPr bwMode="auto">
            <a:xfrm>
              <a:off x="5773738" y="2800350"/>
              <a:ext cx="38100" cy="38100"/>
            </a:xfrm>
            <a:custGeom>
              <a:avLst/>
              <a:gdLst>
                <a:gd name="T0" fmla="*/ 2147483647 w 48"/>
                <a:gd name="T1" fmla="*/ 0 h 48"/>
                <a:gd name="T2" fmla="*/ 2147483647 w 48"/>
                <a:gd name="T3" fmla="*/ 2147483647 h 48"/>
                <a:gd name="T4" fmla="*/ 2147483647 w 48"/>
                <a:gd name="T5" fmla="*/ 2147483647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2147483647 w 48"/>
                <a:gd name="T11" fmla="*/ 2147483647 h 48"/>
                <a:gd name="T12" fmla="*/ 2147483647 w 48"/>
                <a:gd name="T13" fmla="*/ 2147483647 h 48"/>
                <a:gd name="T14" fmla="*/ 2147483647 w 48"/>
                <a:gd name="T15" fmla="*/ 2147483647 h 48"/>
                <a:gd name="T16" fmla="*/ 2147483647 w 48"/>
                <a:gd name="T17" fmla="*/ 2147483647 h 48"/>
                <a:gd name="T18" fmla="*/ 2147483647 w 48"/>
                <a:gd name="T19" fmla="*/ 2147483647 h 48"/>
                <a:gd name="T20" fmla="*/ 2147483647 w 48"/>
                <a:gd name="T21" fmla="*/ 2147483647 h 48"/>
                <a:gd name="T22" fmla="*/ 2147483647 w 48"/>
                <a:gd name="T23" fmla="*/ 2147483647 h 48"/>
                <a:gd name="T24" fmla="*/ 2147483647 w 48"/>
                <a:gd name="T25" fmla="*/ 2147483647 h 48"/>
                <a:gd name="T26" fmla="*/ 2147483647 w 48"/>
                <a:gd name="T27" fmla="*/ 2147483647 h 48"/>
                <a:gd name="T28" fmla="*/ 2147483647 w 48"/>
                <a:gd name="T29" fmla="*/ 2147483647 h 48"/>
                <a:gd name="T30" fmla="*/ 2147483647 w 48"/>
                <a:gd name="T31" fmla="*/ 2147483647 h 48"/>
                <a:gd name="T32" fmla="*/ 2147483647 w 48"/>
                <a:gd name="T33" fmla="*/ 2147483647 h 48"/>
                <a:gd name="T34" fmla="*/ 2147483647 w 48"/>
                <a:gd name="T35" fmla="*/ 2147483647 h 48"/>
                <a:gd name="T36" fmla="*/ 2147483647 w 48"/>
                <a:gd name="T37" fmla="*/ 2147483647 h 48"/>
                <a:gd name="T38" fmla="*/ 2147483647 w 48"/>
                <a:gd name="T39" fmla="*/ 2147483647 h 48"/>
                <a:gd name="T40" fmla="*/ 2147483647 w 48"/>
                <a:gd name="T41" fmla="*/ 2147483647 h 48"/>
                <a:gd name="T42" fmla="*/ 2147483647 w 48"/>
                <a:gd name="T43" fmla="*/ 2147483647 h 48"/>
                <a:gd name="T44" fmla="*/ 2147483647 w 48"/>
                <a:gd name="T45" fmla="*/ 2147483647 h 48"/>
                <a:gd name="T46" fmla="*/ 2147483647 w 48"/>
                <a:gd name="T47" fmla="*/ 2147483647 h 48"/>
                <a:gd name="T48" fmla="*/ 2147483647 w 48"/>
                <a:gd name="T49" fmla="*/ 2147483647 h 48"/>
                <a:gd name="T50" fmla="*/ 2147483647 w 48"/>
                <a:gd name="T51" fmla="*/ 2147483647 h 48"/>
                <a:gd name="T52" fmla="*/ 2147483647 w 48"/>
                <a:gd name="T53" fmla="*/ 2147483647 h 48"/>
                <a:gd name="T54" fmla="*/ 2147483647 w 48"/>
                <a:gd name="T55" fmla="*/ 2147483647 h 48"/>
                <a:gd name="T56" fmla="*/ 2147483647 w 48"/>
                <a:gd name="T57" fmla="*/ 2147483647 h 48"/>
                <a:gd name="T58" fmla="*/ 2147483647 w 48"/>
                <a:gd name="T59" fmla="*/ 2147483647 h 48"/>
                <a:gd name="T60" fmla="*/ 2147483647 w 48"/>
                <a:gd name="T61" fmla="*/ 2147483647 h 48"/>
                <a:gd name="T62" fmla="*/ 2147483647 w 48"/>
                <a:gd name="T63" fmla="*/ 2147483647 h 48"/>
                <a:gd name="T64" fmla="*/ 2147483647 w 48"/>
                <a:gd name="T65" fmla="*/ 2147483647 h 48"/>
                <a:gd name="T66" fmla="*/ 2147483647 w 48"/>
                <a:gd name="T67" fmla="*/ 2147483647 h 48"/>
                <a:gd name="T68" fmla="*/ 2147483647 w 48"/>
                <a:gd name="T69" fmla="*/ 2147483647 h 48"/>
                <a:gd name="T70" fmla="*/ 2147483647 w 48"/>
                <a:gd name="T71" fmla="*/ 2147483647 h 48"/>
                <a:gd name="T72" fmla="*/ 2147483647 w 48"/>
                <a:gd name="T73" fmla="*/ 2147483647 h 48"/>
                <a:gd name="T74" fmla="*/ 2147483647 w 48"/>
                <a:gd name="T75" fmla="*/ 2147483647 h 48"/>
                <a:gd name="T76" fmla="*/ 2147483647 w 48"/>
                <a:gd name="T77" fmla="*/ 2147483647 h 48"/>
                <a:gd name="T78" fmla="*/ 2147483647 w 48"/>
                <a:gd name="T79" fmla="*/ 2147483647 h 48"/>
                <a:gd name="T80" fmla="*/ 2147483647 w 48"/>
                <a:gd name="T81" fmla="*/ 2147483647 h 48"/>
                <a:gd name="T82" fmla="*/ 2147483647 w 48"/>
                <a:gd name="T83" fmla="*/ 2147483647 h 48"/>
                <a:gd name="T84" fmla="*/ 2147483647 w 48"/>
                <a:gd name="T85" fmla="*/ 2147483647 h 48"/>
                <a:gd name="T86" fmla="*/ 2147483647 w 48"/>
                <a:gd name="T87" fmla="*/ 0 h 48"/>
                <a:gd name="T88" fmla="*/ 2147483647 w 48"/>
                <a:gd name="T89" fmla="*/ 2147483647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3" y="32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6" y="39"/>
                  </a:lnTo>
                  <a:lnTo>
                    <a:pt x="7" y="40"/>
                  </a:lnTo>
                  <a:lnTo>
                    <a:pt x="9" y="42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3" y="45"/>
                  </a:lnTo>
                  <a:lnTo>
                    <a:pt x="15" y="45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1" y="48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7" y="48"/>
                  </a:lnTo>
                  <a:lnTo>
                    <a:pt x="28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2" y="46"/>
                  </a:lnTo>
                  <a:lnTo>
                    <a:pt x="33" y="46"/>
                  </a:lnTo>
                  <a:lnTo>
                    <a:pt x="34" y="46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8" y="44"/>
                  </a:lnTo>
                  <a:lnTo>
                    <a:pt x="39" y="44"/>
                  </a:lnTo>
                  <a:lnTo>
                    <a:pt x="39" y="43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2" y="40"/>
                  </a:lnTo>
                  <a:lnTo>
                    <a:pt x="44" y="39"/>
                  </a:lnTo>
                  <a:lnTo>
                    <a:pt x="45" y="38"/>
                  </a:lnTo>
                  <a:lnTo>
                    <a:pt x="45" y="37"/>
                  </a:lnTo>
                  <a:lnTo>
                    <a:pt x="46" y="37"/>
                  </a:lnTo>
                  <a:lnTo>
                    <a:pt x="46" y="36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39" y="4"/>
                  </a:lnTo>
                  <a:lnTo>
                    <a:pt x="38" y="3"/>
                  </a:lnTo>
                  <a:lnTo>
                    <a:pt x="36" y="3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3" y="1"/>
                  </a:lnTo>
                  <a:lnTo>
                    <a:pt x="32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56" name="Freeform 103"/>
            <p:cNvSpPr>
              <a:spLocks/>
            </p:cNvSpPr>
            <p:nvPr/>
          </p:nvSpPr>
          <p:spPr bwMode="auto">
            <a:xfrm>
              <a:off x="5761038" y="2789238"/>
              <a:ext cx="47625" cy="46037"/>
            </a:xfrm>
            <a:custGeom>
              <a:avLst/>
              <a:gdLst>
                <a:gd name="T0" fmla="*/ 2147483647 w 59"/>
                <a:gd name="T1" fmla="*/ 0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2147483647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0 w 59"/>
                <a:gd name="T21" fmla="*/ 2147483647 h 59"/>
                <a:gd name="T22" fmla="*/ 0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2147483647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2147483647 w 59"/>
                <a:gd name="T81" fmla="*/ 2147483647 h 59"/>
                <a:gd name="T82" fmla="*/ 2147483647 w 59"/>
                <a:gd name="T83" fmla="*/ 2147483647 h 59"/>
                <a:gd name="T84" fmla="*/ 2147483647 w 59"/>
                <a:gd name="T85" fmla="*/ 0 h 59"/>
                <a:gd name="T86" fmla="*/ 2147483647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7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5" y="4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9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1" y="37"/>
                  </a:lnTo>
                  <a:lnTo>
                    <a:pt x="1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3" y="42"/>
                  </a:lnTo>
                  <a:lnTo>
                    <a:pt x="3" y="43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6" y="47"/>
                  </a:lnTo>
                  <a:lnTo>
                    <a:pt x="7" y="48"/>
                  </a:lnTo>
                  <a:lnTo>
                    <a:pt x="8" y="49"/>
                  </a:lnTo>
                  <a:lnTo>
                    <a:pt x="8" y="51"/>
                  </a:lnTo>
                  <a:lnTo>
                    <a:pt x="9" y="51"/>
                  </a:lnTo>
                  <a:lnTo>
                    <a:pt x="11" y="52"/>
                  </a:lnTo>
                  <a:lnTo>
                    <a:pt x="12" y="53"/>
                  </a:lnTo>
                  <a:lnTo>
                    <a:pt x="13" y="54"/>
                  </a:lnTo>
                  <a:lnTo>
                    <a:pt x="14" y="54"/>
                  </a:lnTo>
                  <a:lnTo>
                    <a:pt x="15" y="55"/>
                  </a:lnTo>
                  <a:lnTo>
                    <a:pt x="17" y="55"/>
                  </a:lnTo>
                  <a:lnTo>
                    <a:pt x="18" y="57"/>
                  </a:lnTo>
                  <a:lnTo>
                    <a:pt x="19" y="57"/>
                  </a:lnTo>
                  <a:lnTo>
                    <a:pt x="20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30" y="59"/>
                  </a:lnTo>
                  <a:lnTo>
                    <a:pt x="31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6" y="58"/>
                  </a:lnTo>
                  <a:lnTo>
                    <a:pt x="37" y="58"/>
                  </a:lnTo>
                  <a:lnTo>
                    <a:pt x="38" y="58"/>
                  </a:lnTo>
                  <a:lnTo>
                    <a:pt x="39" y="57"/>
                  </a:lnTo>
                  <a:lnTo>
                    <a:pt x="41" y="57"/>
                  </a:lnTo>
                  <a:lnTo>
                    <a:pt x="42" y="55"/>
                  </a:lnTo>
                  <a:lnTo>
                    <a:pt x="43" y="55"/>
                  </a:lnTo>
                  <a:lnTo>
                    <a:pt x="44" y="54"/>
                  </a:lnTo>
                  <a:lnTo>
                    <a:pt x="46" y="54"/>
                  </a:lnTo>
                  <a:lnTo>
                    <a:pt x="47" y="53"/>
                  </a:lnTo>
                  <a:lnTo>
                    <a:pt x="48" y="52"/>
                  </a:lnTo>
                  <a:lnTo>
                    <a:pt x="49" y="51"/>
                  </a:lnTo>
                  <a:lnTo>
                    <a:pt x="50" y="51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4" y="46"/>
                  </a:lnTo>
                  <a:lnTo>
                    <a:pt x="55" y="45"/>
                  </a:lnTo>
                  <a:lnTo>
                    <a:pt x="55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8" y="40"/>
                  </a:lnTo>
                  <a:lnTo>
                    <a:pt x="58" y="39"/>
                  </a:lnTo>
                  <a:lnTo>
                    <a:pt x="58" y="37"/>
                  </a:lnTo>
                  <a:lnTo>
                    <a:pt x="59" y="35"/>
                  </a:lnTo>
                  <a:lnTo>
                    <a:pt x="59" y="34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19"/>
                  </a:lnTo>
                  <a:lnTo>
                    <a:pt x="56" y="18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0" y="8"/>
                  </a:lnTo>
                  <a:lnTo>
                    <a:pt x="49" y="7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6" y="5"/>
                  </a:lnTo>
                  <a:lnTo>
                    <a:pt x="44" y="5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57" name="Freeform 104"/>
            <p:cNvSpPr>
              <a:spLocks/>
            </p:cNvSpPr>
            <p:nvPr/>
          </p:nvSpPr>
          <p:spPr bwMode="auto">
            <a:xfrm>
              <a:off x="6918325" y="2800350"/>
              <a:ext cx="38100" cy="38100"/>
            </a:xfrm>
            <a:custGeom>
              <a:avLst/>
              <a:gdLst>
                <a:gd name="T0" fmla="*/ 2147483647 w 48"/>
                <a:gd name="T1" fmla="*/ 0 h 48"/>
                <a:gd name="T2" fmla="*/ 2147483647 w 48"/>
                <a:gd name="T3" fmla="*/ 2147483647 h 48"/>
                <a:gd name="T4" fmla="*/ 2147483647 w 48"/>
                <a:gd name="T5" fmla="*/ 2147483647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2147483647 w 48"/>
                <a:gd name="T11" fmla="*/ 2147483647 h 48"/>
                <a:gd name="T12" fmla="*/ 2147483647 w 48"/>
                <a:gd name="T13" fmla="*/ 2147483647 h 48"/>
                <a:gd name="T14" fmla="*/ 2147483647 w 48"/>
                <a:gd name="T15" fmla="*/ 2147483647 h 48"/>
                <a:gd name="T16" fmla="*/ 2147483647 w 48"/>
                <a:gd name="T17" fmla="*/ 2147483647 h 48"/>
                <a:gd name="T18" fmla="*/ 2147483647 w 48"/>
                <a:gd name="T19" fmla="*/ 2147483647 h 48"/>
                <a:gd name="T20" fmla="*/ 2147483647 w 48"/>
                <a:gd name="T21" fmla="*/ 2147483647 h 48"/>
                <a:gd name="T22" fmla="*/ 2147483647 w 48"/>
                <a:gd name="T23" fmla="*/ 2147483647 h 48"/>
                <a:gd name="T24" fmla="*/ 2147483647 w 48"/>
                <a:gd name="T25" fmla="*/ 2147483647 h 48"/>
                <a:gd name="T26" fmla="*/ 2147483647 w 48"/>
                <a:gd name="T27" fmla="*/ 2147483647 h 48"/>
                <a:gd name="T28" fmla="*/ 2147483647 w 48"/>
                <a:gd name="T29" fmla="*/ 2147483647 h 48"/>
                <a:gd name="T30" fmla="*/ 2147483647 w 48"/>
                <a:gd name="T31" fmla="*/ 2147483647 h 48"/>
                <a:gd name="T32" fmla="*/ 2147483647 w 48"/>
                <a:gd name="T33" fmla="*/ 2147483647 h 48"/>
                <a:gd name="T34" fmla="*/ 2147483647 w 48"/>
                <a:gd name="T35" fmla="*/ 2147483647 h 48"/>
                <a:gd name="T36" fmla="*/ 2147483647 w 48"/>
                <a:gd name="T37" fmla="*/ 2147483647 h 48"/>
                <a:gd name="T38" fmla="*/ 2147483647 w 48"/>
                <a:gd name="T39" fmla="*/ 2147483647 h 48"/>
                <a:gd name="T40" fmla="*/ 2147483647 w 48"/>
                <a:gd name="T41" fmla="*/ 2147483647 h 48"/>
                <a:gd name="T42" fmla="*/ 2147483647 w 48"/>
                <a:gd name="T43" fmla="*/ 2147483647 h 48"/>
                <a:gd name="T44" fmla="*/ 2147483647 w 48"/>
                <a:gd name="T45" fmla="*/ 2147483647 h 48"/>
                <a:gd name="T46" fmla="*/ 2147483647 w 48"/>
                <a:gd name="T47" fmla="*/ 2147483647 h 48"/>
                <a:gd name="T48" fmla="*/ 2147483647 w 48"/>
                <a:gd name="T49" fmla="*/ 2147483647 h 48"/>
                <a:gd name="T50" fmla="*/ 2147483647 w 48"/>
                <a:gd name="T51" fmla="*/ 2147483647 h 48"/>
                <a:gd name="T52" fmla="*/ 2147483647 w 48"/>
                <a:gd name="T53" fmla="*/ 2147483647 h 48"/>
                <a:gd name="T54" fmla="*/ 2147483647 w 48"/>
                <a:gd name="T55" fmla="*/ 2147483647 h 48"/>
                <a:gd name="T56" fmla="*/ 2147483647 w 48"/>
                <a:gd name="T57" fmla="*/ 2147483647 h 48"/>
                <a:gd name="T58" fmla="*/ 2147483647 w 48"/>
                <a:gd name="T59" fmla="*/ 2147483647 h 48"/>
                <a:gd name="T60" fmla="*/ 2147483647 w 48"/>
                <a:gd name="T61" fmla="*/ 2147483647 h 48"/>
                <a:gd name="T62" fmla="*/ 2147483647 w 48"/>
                <a:gd name="T63" fmla="*/ 2147483647 h 48"/>
                <a:gd name="T64" fmla="*/ 2147483647 w 48"/>
                <a:gd name="T65" fmla="*/ 2147483647 h 48"/>
                <a:gd name="T66" fmla="*/ 2147483647 w 48"/>
                <a:gd name="T67" fmla="*/ 2147483647 h 48"/>
                <a:gd name="T68" fmla="*/ 2147483647 w 48"/>
                <a:gd name="T69" fmla="*/ 2147483647 h 48"/>
                <a:gd name="T70" fmla="*/ 2147483647 w 48"/>
                <a:gd name="T71" fmla="*/ 2147483647 h 48"/>
                <a:gd name="T72" fmla="*/ 2147483647 w 48"/>
                <a:gd name="T73" fmla="*/ 2147483647 h 48"/>
                <a:gd name="T74" fmla="*/ 2147483647 w 48"/>
                <a:gd name="T75" fmla="*/ 2147483647 h 48"/>
                <a:gd name="T76" fmla="*/ 2147483647 w 48"/>
                <a:gd name="T77" fmla="*/ 2147483647 h 48"/>
                <a:gd name="T78" fmla="*/ 2147483647 w 48"/>
                <a:gd name="T79" fmla="*/ 2147483647 h 48"/>
                <a:gd name="T80" fmla="*/ 2147483647 w 48"/>
                <a:gd name="T81" fmla="*/ 2147483647 h 48"/>
                <a:gd name="T82" fmla="*/ 2147483647 w 48"/>
                <a:gd name="T83" fmla="*/ 2147483647 h 48"/>
                <a:gd name="T84" fmla="*/ 2147483647 w 48"/>
                <a:gd name="T85" fmla="*/ 2147483647 h 48"/>
                <a:gd name="T86" fmla="*/ 2147483647 w 48"/>
                <a:gd name="T87" fmla="*/ 0 h 48"/>
                <a:gd name="T88" fmla="*/ 2147483647 w 48"/>
                <a:gd name="T89" fmla="*/ 2147483647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6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3" y="45"/>
                  </a:lnTo>
                  <a:lnTo>
                    <a:pt x="14" y="45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4" y="46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6" y="37"/>
                  </a:lnTo>
                  <a:lnTo>
                    <a:pt x="46" y="36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38" y="4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58" name="Freeform 105"/>
            <p:cNvSpPr>
              <a:spLocks/>
            </p:cNvSpPr>
            <p:nvPr/>
          </p:nvSpPr>
          <p:spPr bwMode="auto">
            <a:xfrm>
              <a:off x="6907213" y="2789238"/>
              <a:ext cx="46037" cy="46037"/>
            </a:xfrm>
            <a:custGeom>
              <a:avLst/>
              <a:gdLst>
                <a:gd name="T0" fmla="*/ 2147483647 w 59"/>
                <a:gd name="T1" fmla="*/ 0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2147483647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0 w 59"/>
                <a:gd name="T21" fmla="*/ 2147483647 h 59"/>
                <a:gd name="T22" fmla="*/ 0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2147483647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2147483647 w 59"/>
                <a:gd name="T81" fmla="*/ 2147483647 h 59"/>
                <a:gd name="T82" fmla="*/ 2147483647 w 59"/>
                <a:gd name="T83" fmla="*/ 2147483647 h 59"/>
                <a:gd name="T84" fmla="*/ 2147483647 w 59"/>
                <a:gd name="T85" fmla="*/ 0 h 59"/>
                <a:gd name="T86" fmla="*/ 2147483647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1" y="0"/>
                  </a:moveTo>
                  <a:lnTo>
                    <a:pt x="28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9" y="49"/>
                  </a:lnTo>
                  <a:lnTo>
                    <a:pt x="9" y="51"/>
                  </a:lnTo>
                  <a:lnTo>
                    <a:pt x="10" y="51"/>
                  </a:lnTo>
                  <a:lnTo>
                    <a:pt x="11" y="52"/>
                  </a:lnTo>
                  <a:lnTo>
                    <a:pt x="12" y="53"/>
                  </a:lnTo>
                  <a:lnTo>
                    <a:pt x="14" y="54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9" y="57"/>
                  </a:lnTo>
                  <a:lnTo>
                    <a:pt x="20" y="57"/>
                  </a:lnTo>
                  <a:lnTo>
                    <a:pt x="21" y="58"/>
                  </a:lnTo>
                  <a:lnTo>
                    <a:pt x="23" y="58"/>
                  </a:lnTo>
                  <a:lnTo>
                    <a:pt x="25" y="58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31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37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0" y="57"/>
                  </a:lnTo>
                  <a:lnTo>
                    <a:pt x="41" y="57"/>
                  </a:lnTo>
                  <a:lnTo>
                    <a:pt x="43" y="55"/>
                  </a:lnTo>
                  <a:lnTo>
                    <a:pt x="44" y="55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7" y="53"/>
                  </a:lnTo>
                  <a:lnTo>
                    <a:pt x="49" y="52"/>
                  </a:lnTo>
                  <a:lnTo>
                    <a:pt x="50" y="51"/>
                  </a:lnTo>
                  <a:lnTo>
                    <a:pt x="51" y="51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5" y="46"/>
                  </a:lnTo>
                  <a:lnTo>
                    <a:pt x="56" y="45"/>
                  </a:lnTo>
                  <a:lnTo>
                    <a:pt x="56" y="43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40"/>
                  </a:lnTo>
                  <a:lnTo>
                    <a:pt x="58" y="39"/>
                  </a:lnTo>
                  <a:lnTo>
                    <a:pt x="58" y="37"/>
                  </a:lnTo>
                  <a:lnTo>
                    <a:pt x="59" y="35"/>
                  </a:lnTo>
                  <a:lnTo>
                    <a:pt x="59" y="34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5" y="13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1" y="8"/>
                  </a:lnTo>
                  <a:lnTo>
                    <a:pt x="50" y="7"/>
                  </a:lnTo>
                  <a:lnTo>
                    <a:pt x="49" y="7"/>
                  </a:lnTo>
                  <a:lnTo>
                    <a:pt x="47" y="6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4" y="4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1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59" name="Freeform 106"/>
            <p:cNvSpPr>
              <a:spLocks/>
            </p:cNvSpPr>
            <p:nvPr/>
          </p:nvSpPr>
          <p:spPr bwMode="auto">
            <a:xfrm>
              <a:off x="6727825" y="2266950"/>
              <a:ext cx="38100" cy="38100"/>
            </a:xfrm>
            <a:custGeom>
              <a:avLst/>
              <a:gdLst>
                <a:gd name="T0" fmla="*/ 2147483647 w 49"/>
                <a:gd name="T1" fmla="*/ 0 h 48"/>
                <a:gd name="T2" fmla="*/ 2147483647 w 49"/>
                <a:gd name="T3" fmla="*/ 2147483647 h 48"/>
                <a:gd name="T4" fmla="*/ 2147483647 w 49"/>
                <a:gd name="T5" fmla="*/ 2147483647 h 48"/>
                <a:gd name="T6" fmla="*/ 2147483647 w 49"/>
                <a:gd name="T7" fmla="*/ 2147483647 h 48"/>
                <a:gd name="T8" fmla="*/ 2147483647 w 49"/>
                <a:gd name="T9" fmla="*/ 2147483647 h 48"/>
                <a:gd name="T10" fmla="*/ 2147483647 w 49"/>
                <a:gd name="T11" fmla="*/ 2147483647 h 48"/>
                <a:gd name="T12" fmla="*/ 2147483647 w 49"/>
                <a:gd name="T13" fmla="*/ 2147483647 h 48"/>
                <a:gd name="T14" fmla="*/ 2147483647 w 49"/>
                <a:gd name="T15" fmla="*/ 2147483647 h 48"/>
                <a:gd name="T16" fmla="*/ 2147483647 w 49"/>
                <a:gd name="T17" fmla="*/ 2147483647 h 48"/>
                <a:gd name="T18" fmla="*/ 2147483647 w 49"/>
                <a:gd name="T19" fmla="*/ 2147483647 h 48"/>
                <a:gd name="T20" fmla="*/ 2147483647 w 49"/>
                <a:gd name="T21" fmla="*/ 2147483647 h 48"/>
                <a:gd name="T22" fmla="*/ 2147483647 w 49"/>
                <a:gd name="T23" fmla="*/ 2147483647 h 48"/>
                <a:gd name="T24" fmla="*/ 2147483647 w 49"/>
                <a:gd name="T25" fmla="*/ 2147483647 h 48"/>
                <a:gd name="T26" fmla="*/ 2147483647 w 49"/>
                <a:gd name="T27" fmla="*/ 2147483647 h 48"/>
                <a:gd name="T28" fmla="*/ 2147483647 w 49"/>
                <a:gd name="T29" fmla="*/ 2147483647 h 48"/>
                <a:gd name="T30" fmla="*/ 2147483647 w 49"/>
                <a:gd name="T31" fmla="*/ 2147483647 h 48"/>
                <a:gd name="T32" fmla="*/ 2147483647 w 49"/>
                <a:gd name="T33" fmla="*/ 2147483647 h 48"/>
                <a:gd name="T34" fmla="*/ 2147483647 w 49"/>
                <a:gd name="T35" fmla="*/ 2147483647 h 48"/>
                <a:gd name="T36" fmla="*/ 2147483647 w 49"/>
                <a:gd name="T37" fmla="*/ 2147483647 h 48"/>
                <a:gd name="T38" fmla="*/ 2147483647 w 49"/>
                <a:gd name="T39" fmla="*/ 2147483647 h 48"/>
                <a:gd name="T40" fmla="*/ 2147483647 w 49"/>
                <a:gd name="T41" fmla="*/ 2147483647 h 48"/>
                <a:gd name="T42" fmla="*/ 2147483647 w 49"/>
                <a:gd name="T43" fmla="*/ 2147483647 h 48"/>
                <a:gd name="T44" fmla="*/ 2147483647 w 49"/>
                <a:gd name="T45" fmla="*/ 2147483647 h 48"/>
                <a:gd name="T46" fmla="*/ 2147483647 w 49"/>
                <a:gd name="T47" fmla="*/ 2147483647 h 48"/>
                <a:gd name="T48" fmla="*/ 2147483647 w 49"/>
                <a:gd name="T49" fmla="*/ 2147483647 h 48"/>
                <a:gd name="T50" fmla="*/ 2147483647 w 49"/>
                <a:gd name="T51" fmla="*/ 2147483647 h 48"/>
                <a:gd name="T52" fmla="*/ 2147483647 w 49"/>
                <a:gd name="T53" fmla="*/ 2147483647 h 48"/>
                <a:gd name="T54" fmla="*/ 2147483647 w 49"/>
                <a:gd name="T55" fmla="*/ 2147483647 h 48"/>
                <a:gd name="T56" fmla="*/ 2147483647 w 49"/>
                <a:gd name="T57" fmla="*/ 2147483647 h 48"/>
                <a:gd name="T58" fmla="*/ 2147483647 w 49"/>
                <a:gd name="T59" fmla="*/ 2147483647 h 48"/>
                <a:gd name="T60" fmla="*/ 2147483647 w 49"/>
                <a:gd name="T61" fmla="*/ 2147483647 h 48"/>
                <a:gd name="T62" fmla="*/ 2147483647 w 49"/>
                <a:gd name="T63" fmla="*/ 2147483647 h 48"/>
                <a:gd name="T64" fmla="*/ 2147483647 w 49"/>
                <a:gd name="T65" fmla="*/ 2147483647 h 48"/>
                <a:gd name="T66" fmla="*/ 2147483647 w 49"/>
                <a:gd name="T67" fmla="*/ 2147483647 h 48"/>
                <a:gd name="T68" fmla="*/ 2147483647 w 49"/>
                <a:gd name="T69" fmla="*/ 2147483647 h 48"/>
                <a:gd name="T70" fmla="*/ 2147483647 w 49"/>
                <a:gd name="T71" fmla="*/ 2147483647 h 48"/>
                <a:gd name="T72" fmla="*/ 2147483647 w 49"/>
                <a:gd name="T73" fmla="*/ 2147483647 h 48"/>
                <a:gd name="T74" fmla="*/ 2147483647 w 49"/>
                <a:gd name="T75" fmla="*/ 2147483647 h 48"/>
                <a:gd name="T76" fmla="*/ 2147483647 w 49"/>
                <a:gd name="T77" fmla="*/ 2147483647 h 48"/>
                <a:gd name="T78" fmla="*/ 2147483647 w 49"/>
                <a:gd name="T79" fmla="*/ 2147483647 h 48"/>
                <a:gd name="T80" fmla="*/ 2147483647 w 49"/>
                <a:gd name="T81" fmla="*/ 2147483647 h 48"/>
                <a:gd name="T82" fmla="*/ 2147483647 w 49"/>
                <a:gd name="T83" fmla="*/ 2147483647 h 48"/>
                <a:gd name="T84" fmla="*/ 2147483647 w 49"/>
                <a:gd name="T85" fmla="*/ 2147483647 h 48"/>
                <a:gd name="T86" fmla="*/ 2147483647 w 49"/>
                <a:gd name="T87" fmla="*/ 0 h 48"/>
                <a:gd name="T88" fmla="*/ 2147483647 w 49"/>
                <a:gd name="T89" fmla="*/ 2147483647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9"/>
                <a:gd name="T136" fmla="*/ 0 h 48"/>
                <a:gd name="T137" fmla="*/ 49 w 49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9" h="48">
                  <a:moveTo>
                    <a:pt x="25" y="24"/>
                  </a:move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2" y="31"/>
                  </a:lnTo>
                  <a:lnTo>
                    <a:pt x="3" y="32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6" y="39"/>
                  </a:lnTo>
                  <a:lnTo>
                    <a:pt x="8" y="40"/>
                  </a:lnTo>
                  <a:lnTo>
                    <a:pt x="9" y="42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4" y="45"/>
                  </a:lnTo>
                  <a:lnTo>
                    <a:pt x="15" y="45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5" y="48"/>
                  </a:lnTo>
                  <a:lnTo>
                    <a:pt x="27" y="48"/>
                  </a:lnTo>
                  <a:lnTo>
                    <a:pt x="28" y="48"/>
                  </a:lnTo>
                  <a:lnTo>
                    <a:pt x="29" y="48"/>
                  </a:lnTo>
                  <a:lnTo>
                    <a:pt x="31" y="48"/>
                  </a:lnTo>
                  <a:lnTo>
                    <a:pt x="32" y="46"/>
                  </a:lnTo>
                  <a:lnTo>
                    <a:pt x="33" y="46"/>
                  </a:lnTo>
                  <a:lnTo>
                    <a:pt x="34" y="46"/>
                  </a:lnTo>
                  <a:lnTo>
                    <a:pt x="35" y="45"/>
                  </a:lnTo>
                  <a:lnTo>
                    <a:pt x="37" y="45"/>
                  </a:lnTo>
                  <a:lnTo>
                    <a:pt x="38" y="44"/>
                  </a:lnTo>
                  <a:lnTo>
                    <a:pt x="39" y="44"/>
                  </a:lnTo>
                  <a:lnTo>
                    <a:pt x="39" y="43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3" y="40"/>
                  </a:lnTo>
                  <a:lnTo>
                    <a:pt x="44" y="39"/>
                  </a:lnTo>
                  <a:lnTo>
                    <a:pt x="45" y="38"/>
                  </a:lnTo>
                  <a:lnTo>
                    <a:pt x="45" y="37"/>
                  </a:lnTo>
                  <a:lnTo>
                    <a:pt x="46" y="37"/>
                  </a:lnTo>
                  <a:lnTo>
                    <a:pt x="46" y="36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5"/>
                  </a:lnTo>
                  <a:lnTo>
                    <a:pt x="49" y="24"/>
                  </a:lnTo>
                  <a:lnTo>
                    <a:pt x="49" y="22"/>
                  </a:lnTo>
                  <a:lnTo>
                    <a:pt x="49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39" y="4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3" y="1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60" name="Freeform 107"/>
            <p:cNvSpPr>
              <a:spLocks/>
            </p:cNvSpPr>
            <p:nvPr/>
          </p:nvSpPr>
          <p:spPr bwMode="auto">
            <a:xfrm>
              <a:off x="6716713" y="2255838"/>
              <a:ext cx="46037" cy="46037"/>
            </a:xfrm>
            <a:custGeom>
              <a:avLst/>
              <a:gdLst>
                <a:gd name="T0" fmla="*/ 2147483647 w 59"/>
                <a:gd name="T1" fmla="*/ 0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2147483647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0 w 59"/>
                <a:gd name="T21" fmla="*/ 2147483647 h 59"/>
                <a:gd name="T22" fmla="*/ 0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2147483647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2147483647 w 59"/>
                <a:gd name="T81" fmla="*/ 2147483647 h 59"/>
                <a:gd name="T82" fmla="*/ 2147483647 w 59"/>
                <a:gd name="T83" fmla="*/ 2147483647 h 59"/>
                <a:gd name="T84" fmla="*/ 2147483647 w 59"/>
                <a:gd name="T85" fmla="*/ 0 h 59"/>
                <a:gd name="T86" fmla="*/ 2147483647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4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1" y="37"/>
                  </a:lnTo>
                  <a:lnTo>
                    <a:pt x="1" y="39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6" y="47"/>
                  </a:lnTo>
                  <a:lnTo>
                    <a:pt x="7" y="48"/>
                  </a:lnTo>
                  <a:lnTo>
                    <a:pt x="8" y="49"/>
                  </a:lnTo>
                  <a:lnTo>
                    <a:pt x="8" y="51"/>
                  </a:lnTo>
                  <a:lnTo>
                    <a:pt x="10" y="51"/>
                  </a:lnTo>
                  <a:lnTo>
                    <a:pt x="11" y="52"/>
                  </a:lnTo>
                  <a:lnTo>
                    <a:pt x="12" y="53"/>
                  </a:lnTo>
                  <a:lnTo>
                    <a:pt x="13" y="54"/>
                  </a:lnTo>
                  <a:lnTo>
                    <a:pt x="14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8" y="57"/>
                  </a:lnTo>
                  <a:lnTo>
                    <a:pt x="19" y="57"/>
                  </a:lnTo>
                  <a:lnTo>
                    <a:pt x="20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8" y="59"/>
                  </a:lnTo>
                  <a:lnTo>
                    <a:pt x="30" y="59"/>
                  </a:lnTo>
                  <a:lnTo>
                    <a:pt x="31" y="59"/>
                  </a:lnTo>
                  <a:lnTo>
                    <a:pt x="32" y="59"/>
                  </a:lnTo>
                  <a:lnTo>
                    <a:pt x="34" y="59"/>
                  </a:lnTo>
                  <a:lnTo>
                    <a:pt x="36" y="58"/>
                  </a:lnTo>
                  <a:lnTo>
                    <a:pt x="37" y="58"/>
                  </a:lnTo>
                  <a:lnTo>
                    <a:pt x="39" y="58"/>
                  </a:lnTo>
                  <a:lnTo>
                    <a:pt x="40" y="57"/>
                  </a:lnTo>
                  <a:lnTo>
                    <a:pt x="41" y="57"/>
                  </a:lnTo>
                  <a:lnTo>
                    <a:pt x="42" y="55"/>
                  </a:lnTo>
                  <a:lnTo>
                    <a:pt x="43" y="55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7" y="53"/>
                  </a:lnTo>
                  <a:lnTo>
                    <a:pt x="48" y="52"/>
                  </a:lnTo>
                  <a:lnTo>
                    <a:pt x="49" y="51"/>
                  </a:lnTo>
                  <a:lnTo>
                    <a:pt x="51" y="51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4" y="46"/>
                  </a:lnTo>
                  <a:lnTo>
                    <a:pt x="55" y="45"/>
                  </a:lnTo>
                  <a:lnTo>
                    <a:pt x="55" y="43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40"/>
                  </a:lnTo>
                  <a:lnTo>
                    <a:pt x="58" y="39"/>
                  </a:lnTo>
                  <a:lnTo>
                    <a:pt x="58" y="37"/>
                  </a:lnTo>
                  <a:lnTo>
                    <a:pt x="59" y="35"/>
                  </a:lnTo>
                  <a:lnTo>
                    <a:pt x="59" y="34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1" y="9"/>
                  </a:lnTo>
                  <a:lnTo>
                    <a:pt x="49" y="7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3" y="4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61" name="Freeform 108"/>
            <p:cNvSpPr>
              <a:spLocks/>
            </p:cNvSpPr>
            <p:nvPr/>
          </p:nvSpPr>
          <p:spPr bwMode="auto">
            <a:xfrm>
              <a:off x="5964238" y="3201988"/>
              <a:ext cx="38100" cy="38100"/>
            </a:xfrm>
            <a:custGeom>
              <a:avLst/>
              <a:gdLst>
                <a:gd name="T0" fmla="*/ 2147483647 w 48"/>
                <a:gd name="T1" fmla="*/ 0 h 48"/>
                <a:gd name="T2" fmla="*/ 2147483647 w 48"/>
                <a:gd name="T3" fmla="*/ 2147483647 h 48"/>
                <a:gd name="T4" fmla="*/ 2147483647 w 48"/>
                <a:gd name="T5" fmla="*/ 2147483647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2147483647 w 48"/>
                <a:gd name="T11" fmla="*/ 2147483647 h 48"/>
                <a:gd name="T12" fmla="*/ 2147483647 w 48"/>
                <a:gd name="T13" fmla="*/ 2147483647 h 48"/>
                <a:gd name="T14" fmla="*/ 2147483647 w 48"/>
                <a:gd name="T15" fmla="*/ 2147483647 h 48"/>
                <a:gd name="T16" fmla="*/ 2147483647 w 48"/>
                <a:gd name="T17" fmla="*/ 2147483647 h 48"/>
                <a:gd name="T18" fmla="*/ 2147483647 w 48"/>
                <a:gd name="T19" fmla="*/ 2147483647 h 48"/>
                <a:gd name="T20" fmla="*/ 2147483647 w 48"/>
                <a:gd name="T21" fmla="*/ 2147483647 h 48"/>
                <a:gd name="T22" fmla="*/ 2147483647 w 48"/>
                <a:gd name="T23" fmla="*/ 2147483647 h 48"/>
                <a:gd name="T24" fmla="*/ 2147483647 w 48"/>
                <a:gd name="T25" fmla="*/ 2147483647 h 48"/>
                <a:gd name="T26" fmla="*/ 2147483647 w 48"/>
                <a:gd name="T27" fmla="*/ 2147483647 h 48"/>
                <a:gd name="T28" fmla="*/ 2147483647 w 48"/>
                <a:gd name="T29" fmla="*/ 2147483647 h 48"/>
                <a:gd name="T30" fmla="*/ 2147483647 w 48"/>
                <a:gd name="T31" fmla="*/ 2147483647 h 48"/>
                <a:gd name="T32" fmla="*/ 2147483647 w 48"/>
                <a:gd name="T33" fmla="*/ 2147483647 h 48"/>
                <a:gd name="T34" fmla="*/ 2147483647 w 48"/>
                <a:gd name="T35" fmla="*/ 2147483647 h 48"/>
                <a:gd name="T36" fmla="*/ 2147483647 w 48"/>
                <a:gd name="T37" fmla="*/ 2147483647 h 48"/>
                <a:gd name="T38" fmla="*/ 2147483647 w 48"/>
                <a:gd name="T39" fmla="*/ 2147483647 h 48"/>
                <a:gd name="T40" fmla="*/ 2147483647 w 48"/>
                <a:gd name="T41" fmla="*/ 2147483647 h 48"/>
                <a:gd name="T42" fmla="*/ 2147483647 w 48"/>
                <a:gd name="T43" fmla="*/ 2147483647 h 48"/>
                <a:gd name="T44" fmla="*/ 2147483647 w 48"/>
                <a:gd name="T45" fmla="*/ 2147483647 h 48"/>
                <a:gd name="T46" fmla="*/ 2147483647 w 48"/>
                <a:gd name="T47" fmla="*/ 2147483647 h 48"/>
                <a:gd name="T48" fmla="*/ 2147483647 w 48"/>
                <a:gd name="T49" fmla="*/ 2147483647 h 48"/>
                <a:gd name="T50" fmla="*/ 2147483647 w 48"/>
                <a:gd name="T51" fmla="*/ 2147483647 h 48"/>
                <a:gd name="T52" fmla="*/ 2147483647 w 48"/>
                <a:gd name="T53" fmla="*/ 2147483647 h 48"/>
                <a:gd name="T54" fmla="*/ 2147483647 w 48"/>
                <a:gd name="T55" fmla="*/ 2147483647 h 48"/>
                <a:gd name="T56" fmla="*/ 2147483647 w 48"/>
                <a:gd name="T57" fmla="*/ 2147483647 h 48"/>
                <a:gd name="T58" fmla="*/ 2147483647 w 48"/>
                <a:gd name="T59" fmla="*/ 2147483647 h 48"/>
                <a:gd name="T60" fmla="*/ 2147483647 w 48"/>
                <a:gd name="T61" fmla="*/ 2147483647 h 48"/>
                <a:gd name="T62" fmla="*/ 2147483647 w 48"/>
                <a:gd name="T63" fmla="*/ 2147483647 h 48"/>
                <a:gd name="T64" fmla="*/ 2147483647 w 48"/>
                <a:gd name="T65" fmla="*/ 2147483647 h 48"/>
                <a:gd name="T66" fmla="*/ 2147483647 w 48"/>
                <a:gd name="T67" fmla="*/ 2147483647 h 48"/>
                <a:gd name="T68" fmla="*/ 2147483647 w 48"/>
                <a:gd name="T69" fmla="*/ 2147483647 h 48"/>
                <a:gd name="T70" fmla="*/ 2147483647 w 48"/>
                <a:gd name="T71" fmla="*/ 2147483647 h 48"/>
                <a:gd name="T72" fmla="*/ 2147483647 w 48"/>
                <a:gd name="T73" fmla="*/ 2147483647 h 48"/>
                <a:gd name="T74" fmla="*/ 2147483647 w 48"/>
                <a:gd name="T75" fmla="*/ 2147483647 h 48"/>
                <a:gd name="T76" fmla="*/ 2147483647 w 48"/>
                <a:gd name="T77" fmla="*/ 2147483647 h 48"/>
                <a:gd name="T78" fmla="*/ 2147483647 w 48"/>
                <a:gd name="T79" fmla="*/ 2147483647 h 48"/>
                <a:gd name="T80" fmla="*/ 2147483647 w 48"/>
                <a:gd name="T81" fmla="*/ 2147483647 h 48"/>
                <a:gd name="T82" fmla="*/ 2147483647 w 48"/>
                <a:gd name="T83" fmla="*/ 2147483647 h 48"/>
                <a:gd name="T84" fmla="*/ 2147483647 w 48"/>
                <a:gd name="T85" fmla="*/ 2147483647 h 48"/>
                <a:gd name="T86" fmla="*/ 2147483647 w 48"/>
                <a:gd name="T87" fmla="*/ 0 h 48"/>
                <a:gd name="T88" fmla="*/ 2147483647 w 48"/>
                <a:gd name="T89" fmla="*/ 2147483647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5" y="37"/>
                  </a:lnTo>
                  <a:lnTo>
                    <a:pt x="5" y="39"/>
                  </a:lnTo>
                  <a:lnTo>
                    <a:pt x="6" y="40"/>
                  </a:lnTo>
                  <a:lnTo>
                    <a:pt x="7" y="41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11" y="45"/>
                  </a:lnTo>
                  <a:lnTo>
                    <a:pt x="12" y="45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5" y="47"/>
                  </a:lnTo>
                  <a:lnTo>
                    <a:pt x="17" y="47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7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8" y="45"/>
                  </a:lnTo>
                  <a:lnTo>
                    <a:pt x="38" y="43"/>
                  </a:lnTo>
                  <a:lnTo>
                    <a:pt x="39" y="43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3" y="40"/>
                  </a:lnTo>
                  <a:lnTo>
                    <a:pt x="44" y="39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29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48" y="21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3" y="10"/>
                  </a:lnTo>
                  <a:lnTo>
                    <a:pt x="42" y="9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39" y="6"/>
                  </a:lnTo>
                  <a:lnTo>
                    <a:pt x="38" y="5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3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62" name="Freeform 109"/>
            <p:cNvSpPr>
              <a:spLocks/>
            </p:cNvSpPr>
            <p:nvPr/>
          </p:nvSpPr>
          <p:spPr bwMode="auto">
            <a:xfrm>
              <a:off x="5972175" y="3208338"/>
              <a:ext cx="46038" cy="47625"/>
            </a:xfrm>
            <a:custGeom>
              <a:avLst/>
              <a:gdLst>
                <a:gd name="T0" fmla="*/ 2147483647 w 59"/>
                <a:gd name="T1" fmla="*/ 0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2147483647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0 w 59"/>
                <a:gd name="T21" fmla="*/ 2147483647 h 59"/>
                <a:gd name="T22" fmla="*/ 0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2147483647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2147483647 w 59"/>
                <a:gd name="T81" fmla="*/ 2147483647 h 59"/>
                <a:gd name="T82" fmla="*/ 2147483647 w 59"/>
                <a:gd name="T83" fmla="*/ 2147483647 h 59"/>
                <a:gd name="T84" fmla="*/ 2147483647 w 59"/>
                <a:gd name="T85" fmla="*/ 0 h 59"/>
                <a:gd name="T86" fmla="*/ 2147483647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8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9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3" y="39"/>
                  </a:lnTo>
                  <a:lnTo>
                    <a:pt x="3" y="41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9" y="49"/>
                  </a:lnTo>
                  <a:lnTo>
                    <a:pt x="9" y="50"/>
                  </a:lnTo>
                  <a:lnTo>
                    <a:pt x="10" y="50"/>
                  </a:lnTo>
                  <a:lnTo>
                    <a:pt x="11" y="51"/>
                  </a:lnTo>
                  <a:lnTo>
                    <a:pt x="12" y="53"/>
                  </a:lnTo>
                  <a:lnTo>
                    <a:pt x="14" y="54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1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36" y="57"/>
                  </a:lnTo>
                  <a:lnTo>
                    <a:pt x="38" y="57"/>
                  </a:lnTo>
                  <a:lnTo>
                    <a:pt x="39" y="57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5"/>
                  </a:lnTo>
                  <a:lnTo>
                    <a:pt x="44" y="55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7" y="53"/>
                  </a:lnTo>
                  <a:lnTo>
                    <a:pt x="48" y="51"/>
                  </a:lnTo>
                  <a:lnTo>
                    <a:pt x="50" y="50"/>
                  </a:lnTo>
                  <a:lnTo>
                    <a:pt x="51" y="50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4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39"/>
                  </a:lnTo>
                  <a:lnTo>
                    <a:pt x="58" y="38"/>
                  </a:lnTo>
                  <a:lnTo>
                    <a:pt x="58" y="37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59" y="29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9"/>
                  </a:lnTo>
                  <a:lnTo>
                    <a:pt x="51" y="8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4" y="3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63" name="Freeform 110"/>
            <p:cNvSpPr>
              <a:spLocks/>
            </p:cNvSpPr>
            <p:nvPr/>
          </p:nvSpPr>
          <p:spPr bwMode="auto">
            <a:xfrm>
              <a:off x="5773738" y="4287838"/>
              <a:ext cx="38100" cy="38100"/>
            </a:xfrm>
            <a:custGeom>
              <a:avLst/>
              <a:gdLst>
                <a:gd name="T0" fmla="*/ 2147483647 w 48"/>
                <a:gd name="T1" fmla="*/ 0 h 48"/>
                <a:gd name="T2" fmla="*/ 2147483647 w 48"/>
                <a:gd name="T3" fmla="*/ 2147483647 h 48"/>
                <a:gd name="T4" fmla="*/ 2147483647 w 48"/>
                <a:gd name="T5" fmla="*/ 2147483647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2147483647 w 48"/>
                <a:gd name="T11" fmla="*/ 2147483647 h 48"/>
                <a:gd name="T12" fmla="*/ 2147483647 w 48"/>
                <a:gd name="T13" fmla="*/ 2147483647 h 48"/>
                <a:gd name="T14" fmla="*/ 2147483647 w 48"/>
                <a:gd name="T15" fmla="*/ 2147483647 h 48"/>
                <a:gd name="T16" fmla="*/ 2147483647 w 48"/>
                <a:gd name="T17" fmla="*/ 2147483647 h 48"/>
                <a:gd name="T18" fmla="*/ 2147483647 w 48"/>
                <a:gd name="T19" fmla="*/ 2147483647 h 48"/>
                <a:gd name="T20" fmla="*/ 2147483647 w 48"/>
                <a:gd name="T21" fmla="*/ 2147483647 h 48"/>
                <a:gd name="T22" fmla="*/ 2147483647 w 48"/>
                <a:gd name="T23" fmla="*/ 2147483647 h 48"/>
                <a:gd name="T24" fmla="*/ 2147483647 w 48"/>
                <a:gd name="T25" fmla="*/ 2147483647 h 48"/>
                <a:gd name="T26" fmla="*/ 2147483647 w 48"/>
                <a:gd name="T27" fmla="*/ 2147483647 h 48"/>
                <a:gd name="T28" fmla="*/ 2147483647 w 48"/>
                <a:gd name="T29" fmla="*/ 2147483647 h 48"/>
                <a:gd name="T30" fmla="*/ 2147483647 w 48"/>
                <a:gd name="T31" fmla="*/ 2147483647 h 48"/>
                <a:gd name="T32" fmla="*/ 2147483647 w 48"/>
                <a:gd name="T33" fmla="*/ 2147483647 h 48"/>
                <a:gd name="T34" fmla="*/ 2147483647 w 48"/>
                <a:gd name="T35" fmla="*/ 2147483647 h 48"/>
                <a:gd name="T36" fmla="*/ 2147483647 w 48"/>
                <a:gd name="T37" fmla="*/ 2147483647 h 48"/>
                <a:gd name="T38" fmla="*/ 2147483647 w 48"/>
                <a:gd name="T39" fmla="*/ 2147483647 h 48"/>
                <a:gd name="T40" fmla="*/ 2147483647 w 48"/>
                <a:gd name="T41" fmla="*/ 2147483647 h 48"/>
                <a:gd name="T42" fmla="*/ 2147483647 w 48"/>
                <a:gd name="T43" fmla="*/ 2147483647 h 48"/>
                <a:gd name="T44" fmla="*/ 2147483647 w 48"/>
                <a:gd name="T45" fmla="*/ 2147483647 h 48"/>
                <a:gd name="T46" fmla="*/ 2147483647 w 48"/>
                <a:gd name="T47" fmla="*/ 2147483647 h 48"/>
                <a:gd name="T48" fmla="*/ 2147483647 w 48"/>
                <a:gd name="T49" fmla="*/ 2147483647 h 48"/>
                <a:gd name="T50" fmla="*/ 2147483647 w 48"/>
                <a:gd name="T51" fmla="*/ 2147483647 h 48"/>
                <a:gd name="T52" fmla="*/ 2147483647 w 48"/>
                <a:gd name="T53" fmla="*/ 2147483647 h 48"/>
                <a:gd name="T54" fmla="*/ 2147483647 w 48"/>
                <a:gd name="T55" fmla="*/ 2147483647 h 48"/>
                <a:gd name="T56" fmla="*/ 2147483647 w 48"/>
                <a:gd name="T57" fmla="*/ 2147483647 h 48"/>
                <a:gd name="T58" fmla="*/ 2147483647 w 48"/>
                <a:gd name="T59" fmla="*/ 2147483647 h 48"/>
                <a:gd name="T60" fmla="*/ 2147483647 w 48"/>
                <a:gd name="T61" fmla="*/ 2147483647 h 48"/>
                <a:gd name="T62" fmla="*/ 2147483647 w 48"/>
                <a:gd name="T63" fmla="*/ 2147483647 h 48"/>
                <a:gd name="T64" fmla="*/ 2147483647 w 48"/>
                <a:gd name="T65" fmla="*/ 2147483647 h 48"/>
                <a:gd name="T66" fmla="*/ 2147483647 w 48"/>
                <a:gd name="T67" fmla="*/ 2147483647 h 48"/>
                <a:gd name="T68" fmla="*/ 2147483647 w 48"/>
                <a:gd name="T69" fmla="*/ 2147483647 h 48"/>
                <a:gd name="T70" fmla="*/ 2147483647 w 48"/>
                <a:gd name="T71" fmla="*/ 2147483647 h 48"/>
                <a:gd name="T72" fmla="*/ 2147483647 w 48"/>
                <a:gd name="T73" fmla="*/ 2147483647 h 48"/>
                <a:gd name="T74" fmla="*/ 2147483647 w 48"/>
                <a:gd name="T75" fmla="*/ 2147483647 h 48"/>
                <a:gd name="T76" fmla="*/ 2147483647 w 48"/>
                <a:gd name="T77" fmla="*/ 2147483647 h 48"/>
                <a:gd name="T78" fmla="*/ 2147483647 w 48"/>
                <a:gd name="T79" fmla="*/ 2147483647 h 48"/>
                <a:gd name="T80" fmla="*/ 2147483647 w 48"/>
                <a:gd name="T81" fmla="*/ 2147483647 h 48"/>
                <a:gd name="T82" fmla="*/ 2147483647 w 48"/>
                <a:gd name="T83" fmla="*/ 2147483647 h 48"/>
                <a:gd name="T84" fmla="*/ 2147483647 w 48"/>
                <a:gd name="T85" fmla="*/ 2147483647 h 48"/>
                <a:gd name="T86" fmla="*/ 2147483647 w 48"/>
                <a:gd name="T87" fmla="*/ 0 h 48"/>
                <a:gd name="T88" fmla="*/ 2147483647 w 48"/>
                <a:gd name="T89" fmla="*/ 2147483647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3" y="32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6" y="40"/>
                  </a:lnTo>
                  <a:lnTo>
                    <a:pt x="7" y="41"/>
                  </a:lnTo>
                  <a:lnTo>
                    <a:pt x="9" y="42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3" y="46"/>
                  </a:lnTo>
                  <a:lnTo>
                    <a:pt x="15" y="46"/>
                  </a:lnTo>
                  <a:lnTo>
                    <a:pt x="16" y="47"/>
                  </a:lnTo>
                  <a:lnTo>
                    <a:pt x="17" y="47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1" y="48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7" y="48"/>
                  </a:lnTo>
                  <a:lnTo>
                    <a:pt x="28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8" y="44"/>
                  </a:lnTo>
                  <a:lnTo>
                    <a:pt x="39" y="44"/>
                  </a:lnTo>
                  <a:lnTo>
                    <a:pt x="39" y="43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4" y="40"/>
                  </a:lnTo>
                  <a:lnTo>
                    <a:pt x="45" y="38"/>
                  </a:lnTo>
                  <a:lnTo>
                    <a:pt x="45" y="37"/>
                  </a:lnTo>
                  <a:lnTo>
                    <a:pt x="46" y="37"/>
                  </a:lnTo>
                  <a:lnTo>
                    <a:pt x="46" y="36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2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29"/>
                  </a:lnTo>
                  <a:lnTo>
                    <a:pt x="48" y="28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48" y="20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4" y="10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39" y="5"/>
                  </a:lnTo>
                  <a:lnTo>
                    <a:pt x="38" y="4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3" y="1"/>
                  </a:lnTo>
                  <a:lnTo>
                    <a:pt x="32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64" name="Freeform 111"/>
            <p:cNvSpPr>
              <a:spLocks/>
            </p:cNvSpPr>
            <p:nvPr/>
          </p:nvSpPr>
          <p:spPr bwMode="auto">
            <a:xfrm>
              <a:off x="5761038" y="4276725"/>
              <a:ext cx="47625" cy="47625"/>
            </a:xfrm>
            <a:custGeom>
              <a:avLst/>
              <a:gdLst>
                <a:gd name="T0" fmla="*/ 2147483647 w 59"/>
                <a:gd name="T1" fmla="*/ 0 h 58"/>
                <a:gd name="T2" fmla="*/ 2147483647 w 59"/>
                <a:gd name="T3" fmla="*/ 2147483647 h 58"/>
                <a:gd name="T4" fmla="*/ 2147483647 w 59"/>
                <a:gd name="T5" fmla="*/ 2147483647 h 58"/>
                <a:gd name="T6" fmla="*/ 2147483647 w 59"/>
                <a:gd name="T7" fmla="*/ 2147483647 h 58"/>
                <a:gd name="T8" fmla="*/ 2147483647 w 59"/>
                <a:gd name="T9" fmla="*/ 2147483647 h 58"/>
                <a:gd name="T10" fmla="*/ 2147483647 w 59"/>
                <a:gd name="T11" fmla="*/ 2147483647 h 58"/>
                <a:gd name="T12" fmla="*/ 2147483647 w 59"/>
                <a:gd name="T13" fmla="*/ 2147483647 h 58"/>
                <a:gd name="T14" fmla="*/ 2147483647 w 59"/>
                <a:gd name="T15" fmla="*/ 2147483647 h 58"/>
                <a:gd name="T16" fmla="*/ 2147483647 w 59"/>
                <a:gd name="T17" fmla="*/ 2147483647 h 58"/>
                <a:gd name="T18" fmla="*/ 2147483647 w 59"/>
                <a:gd name="T19" fmla="*/ 2147483647 h 58"/>
                <a:gd name="T20" fmla="*/ 0 w 59"/>
                <a:gd name="T21" fmla="*/ 2147483647 h 58"/>
                <a:gd name="T22" fmla="*/ 0 w 59"/>
                <a:gd name="T23" fmla="*/ 2147483647 h 58"/>
                <a:gd name="T24" fmla="*/ 2147483647 w 59"/>
                <a:gd name="T25" fmla="*/ 2147483647 h 58"/>
                <a:gd name="T26" fmla="*/ 2147483647 w 59"/>
                <a:gd name="T27" fmla="*/ 2147483647 h 58"/>
                <a:gd name="T28" fmla="*/ 2147483647 w 59"/>
                <a:gd name="T29" fmla="*/ 2147483647 h 58"/>
                <a:gd name="T30" fmla="*/ 2147483647 w 59"/>
                <a:gd name="T31" fmla="*/ 2147483647 h 58"/>
                <a:gd name="T32" fmla="*/ 2147483647 w 59"/>
                <a:gd name="T33" fmla="*/ 2147483647 h 58"/>
                <a:gd name="T34" fmla="*/ 2147483647 w 59"/>
                <a:gd name="T35" fmla="*/ 2147483647 h 58"/>
                <a:gd name="T36" fmla="*/ 2147483647 w 59"/>
                <a:gd name="T37" fmla="*/ 2147483647 h 58"/>
                <a:gd name="T38" fmla="*/ 2147483647 w 59"/>
                <a:gd name="T39" fmla="*/ 2147483647 h 58"/>
                <a:gd name="T40" fmla="*/ 2147483647 w 59"/>
                <a:gd name="T41" fmla="*/ 2147483647 h 58"/>
                <a:gd name="T42" fmla="*/ 2147483647 w 59"/>
                <a:gd name="T43" fmla="*/ 2147483647 h 58"/>
                <a:gd name="T44" fmla="*/ 2147483647 w 59"/>
                <a:gd name="T45" fmla="*/ 2147483647 h 58"/>
                <a:gd name="T46" fmla="*/ 2147483647 w 59"/>
                <a:gd name="T47" fmla="*/ 2147483647 h 58"/>
                <a:gd name="T48" fmla="*/ 2147483647 w 59"/>
                <a:gd name="T49" fmla="*/ 2147483647 h 58"/>
                <a:gd name="T50" fmla="*/ 2147483647 w 59"/>
                <a:gd name="T51" fmla="*/ 2147483647 h 58"/>
                <a:gd name="T52" fmla="*/ 2147483647 w 59"/>
                <a:gd name="T53" fmla="*/ 2147483647 h 58"/>
                <a:gd name="T54" fmla="*/ 2147483647 w 59"/>
                <a:gd name="T55" fmla="*/ 2147483647 h 58"/>
                <a:gd name="T56" fmla="*/ 2147483647 w 59"/>
                <a:gd name="T57" fmla="*/ 2147483647 h 58"/>
                <a:gd name="T58" fmla="*/ 2147483647 w 59"/>
                <a:gd name="T59" fmla="*/ 2147483647 h 58"/>
                <a:gd name="T60" fmla="*/ 2147483647 w 59"/>
                <a:gd name="T61" fmla="*/ 2147483647 h 58"/>
                <a:gd name="T62" fmla="*/ 2147483647 w 59"/>
                <a:gd name="T63" fmla="*/ 2147483647 h 58"/>
                <a:gd name="T64" fmla="*/ 2147483647 w 59"/>
                <a:gd name="T65" fmla="*/ 2147483647 h 58"/>
                <a:gd name="T66" fmla="*/ 2147483647 w 59"/>
                <a:gd name="T67" fmla="*/ 2147483647 h 58"/>
                <a:gd name="T68" fmla="*/ 2147483647 w 59"/>
                <a:gd name="T69" fmla="*/ 2147483647 h 58"/>
                <a:gd name="T70" fmla="*/ 2147483647 w 59"/>
                <a:gd name="T71" fmla="*/ 2147483647 h 58"/>
                <a:gd name="T72" fmla="*/ 2147483647 w 59"/>
                <a:gd name="T73" fmla="*/ 2147483647 h 58"/>
                <a:gd name="T74" fmla="*/ 2147483647 w 59"/>
                <a:gd name="T75" fmla="*/ 2147483647 h 58"/>
                <a:gd name="T76" fmla="*/ 2147483647 w 59"/>
                <a:gd name="T77" fmla="*/ 2147483647 h 58"/>
                <a:gd name="T78" fmla="*/ 2147483647 w 59"/>
                <a:gd name="T79" fmla="*/ 2147483647 h 58"/>
                <a:gd name="T80" fmla="*/ 2147483647 w 59"/>
                <a:gd name="T81" fmla="*/ 2147483647 h 58"/>
                <a:gd name="T82" fmla="*/ 2147483647 w 59"/>
                <a:gd name="T83" fmla="*/ 2147483647 h 58"/>
                <a:gd name="T84" fmla="*/ 2147483647 w 59"/>
                <a:gd name="T85" fmla="*/ 0 h 58"/>
                <a:gd name="T86" fmla="*/ 2147483647 w 59"/>
                <a:gd name="T87" fmla="*/ 0 h 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8"/>
                <a:gd name="T134" fmla="*/ 59 w 59"/>
                <a:gd name="T135" fmla="*/ 58 h 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8">
                  <a:moveTo>
                    <a:pt x="30" y="0"/>
                  </a:moveTo>
                  <a:lnTo>
                    <a:pt x="27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9" y="7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2" y="40"/>
                  </a:lnTo>
                  <a:lnTo>
                    <a:pt x="3" y="42"/>
                  </a:lnTo>
                  <a:lnTo>
                    <a:pt x="3" y="43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6" y="46"/>
                  </a:lnTo>
                  <a:lnTo>
                    <a:pt x="7" y="48"/>
                  </a:lnTo>
                  <a:lnTo>
                    <a:pt x="8" y="49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1"/>
                  </a:lnTo>
                  <a:lnTo>
                    <a:pt x="12" y="52"/>
                  </a:lnTo>
                  <a:lnTo>
                    <a:pt x="13" y="54"/>
                  </a:lnTo>
                  <a:lnTo>
                    <a:pt x="14" y="54"/>
                  </a:lnTo>
                  <a:lnTo>
                    <a:pt x="15" y="55"/>
                  </a:lnTo>
                  <a:lnTo>
                    <a:pt x="17" y="55"/>
                  </a:lnTo>
                  <a:lnTo>
                    <a:pt x="18" y="56"/>
                  </a:lnTo>
                  <a:lnTo>
                    <a:pt x="19" y="56"/>
                  </a:lnTo>
                  <a:lnTo>
                    <a:pt x="20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5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30" y="58"/>
                  </a:lnTo>
                  <a:lnTo>
                    <a:pt x="31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6" y="57"/>
                  </a:lnTo>
                  <a:lnTo>
                    <a:pt x="37" y="57"/>
                  </a:lnTo>
                  <a:lnTo>
                    <a:pt x="38" y="57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2" y="55"/>
                  </a:lnTo>
                  <a:lnTo>
                    <a:pt x="43" y="55"/>
                  </a:lnTo>
                  <a:lnTo>
                    <a:pt x="44" y="54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8" y="51"/>
                  </a:lnTo>
                  <a:lnTo>
                    <a:pt x="49" y="50"/>
                  </a:lnTo>
                  <a:lnTo>
                    <a:pt x="50" y="50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6"/>
                  </a:lnTo>
                  <a:lnTo>
                    <a:pt x="54" y="45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6" y="42"/>
                  </a:lnTo>
                  <a:lnTo>
                    <a:pt x="56" y="40"/>
                  </a:lnTo>
                  <a:lnTo>
                    <a:pt x="58" y="39"/>
                  </a:lnTo>
                  <a:lnTo>
                    <a:pt x="58" y="38"/>
                  </a:lnTo>
                  <a:lnTo>
                    <a:pt x="58" y="37"/>
                  </a:lnTo>
                  <a:lnTo>
                    <a:pt x="59" y="34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6" y="18"/>
                  </a:lnTo>
                  <a:lnTo>
                    <a:pt x="56" y="16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0"/>
                  </a:lnTo>
                  <a:lnTo>
                    <a:pt x="52" y="9"/>
                  </a:lnTo>
                  <a:lnTo>
                    <a:pt x="50" y="8"/>
                  </a:lnTo>
                  <a:lnTo>
                    <a:pt x="49" y="7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6" y="4"/>
                  </a:lnTo>
                  <a:lnTo>
                    <a:pt x="44" y="4"/>
                  </a:lnTo>
                  <a:lnTo>
                    <a:pt x="43" y="3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65" name="Rectangle 112"/>
            <p:cNvSpPr>
              <a:spLocks noChangeArrowheads="1"/>
            </p:cNvSpPr>
            <p:nvPr/>
          </p:nvSpPr>
          <p:spPr bwMode="auto">
            <a:xfrm>
              <a:off x="5381625" y="2236788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66" name="Rectangle 113"/>
            <p:cNvSpPr>
              <a:spLocks noChangeArrowheads="1"/>
            </p:cNvSpPr>
            <p:nvPr/>
          </p:nvSpPr>
          <p:spPr bwMode="auto">
            <a:xfrm>
              <a:off x="8747125" y="2435225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67" name="Rectangle 114"/>
            <p:cNvSpPr>
              <a:spLocks noChangeArrowheads="1"/>
            </p:cNvSpPr>
            <p:nvPr/>
          </p:nvSpPr>
          <p:spPr bwMode="auto">
            <a:xfrm>
              <a:off x="8829675" y="2522538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68" name="Rectangle 115"/>
            <p:cNvSpPr>
              <a:spLocks noChangeArrowheads="1"/>
            </p:cNvSpPr>
            <p:nvPr/>
          </p:nvSpPr>
          <p:spPr bwMode="auto">
            <a:xfrm>
              <a:off x="8747125" y="3249613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69" name="Rectangle 116"/>
            <p:cNvSpPr>
              <a:spLocks noChangeArrowheads="1"/>
            </p:cNvSpPr>
            <p:nvPr/>
          </p:nvSpPr>
          <p:spPr bwMode="auto">
            <a:xfrm>
              <a:off x="8829675" y="3336925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70" name="Rectangle 117"/>
            <p:cNvSpPr>
              <a:spLocks noChangeArrowheads="1"/>
            </p:cNvSpPr>
            <p:nvPr/>
          </p:nvSpPr>
          <p:spPr bwMode="auto">
            <a:xfrm>
              <a:off x="8747125" y="4070350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71" name="Rectangle 118"/>
            <p:cNvSpPr>
              <a:spLocks noChangeArrowheads="1"/>
            </p:cNvSpPr>
            <p:nvPr/>
          </p:nvSpPr>
          <p:spPr bwMode="auto">
            <a:xfrm>
              <a:off x="8829675" y="4157663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72" name="Rectangle 119"/>
            <p:cNvSpPr>
              <a:spLocks noChangeArrowheads="1"/>
            </p:cNvSpPr>
            <p:nvPr/>
          </p:nvSpPr>
          <p:spPr bwMode="auto">
            <a:xfrm>
              <a:off x="8747125" y="4883150"/>
              <a:ext cx="1381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73" name="Line 120"/>
            <p:cNvSpPr>
              <a:spLocks noChangeShapeType="1"/>
            </p:cNvSpPr>
            <p:nvPr/>
          </p:nvSpPr>
          <p:spPr bwMode="auto">
            <a:xfrm>
              <a:off x="5983288" y="3221038"/>
              <a:ext cx="16605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74" name="Freeform 121"/>
            <p:cNvSpPr>
              <a:spLocks/>
            </p:cNvSpPr>
            <p:nvPr/>
          </p:nvSpPr>
          <p:spPr bwMode="auto">
            <a:xfrm>
              <a:off x="6937375" y="2819400"/>
              <a:ext cx="706438" cy="687388"/>
            </a:xfrm>
            <a:custGeom>
              <a:avLst/>
              <a:gdLst>
                <a:gd name="T0" fmla="*/ 2147483647 w 890"/>
                <a:gd name="T1" fmla="*/ 2147483647 h 865"/>
                <a:gd name="T2" fmla="*/ 0 w 890"/>
                <a:gd name="T3" fmla="*/ 2147483647 h 865"/>
                <a:gd name="T4" fmla="*/ 0 w 890"/>
                <a:gd name="T5" fmla="*/ 0 h 865"/>
                <a:gd name="T6" fmla="*/ 0 60000 65536"/>
                <a:gd name="T7" fmla="*/ 0 60000 65536"/>
                <a:gd name="T8" fmla="*/ 0 60000 65536"/>
                <a:gd name="T9" fmla="*/ 0 w 890"/>
                <a:gd name="T10" fmla="*/ 0 h 865"/>
                <a:gd name="T11" fmla="*/ 890 w 890"/>
                <a:gd name="T12" fmla="*/ 865 h 8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0" h="865">
                  <a:moveTo>
                    <a:pt x="890" y="865"/>
                  </a:moveTo>
                  <a:lnTo>
                    <a:pt x="0" y="865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75" name="Line 122"/>
            <p:cNvSpPr>
              <a:spLocks noChangeShapeType="1"/>
            </p:cNvSpPr>
            <p:nvPr/>
          </p:nvSpPr>
          <p:spPr bwMode="auto">
            <a:xfrm>
              <a:off x="5792788" y="4306888"/>
              <a:ext cx="18510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76" name="Freeform 123"/>
            <p:cNvSpPr>
              <a:spLocks/>
            </p:cNvSpPr>
            <p:nvPr/>
          </p:nvSpPr>
          <p:spPr bwMode="auto">
            <a:xfrm>
              <a:off x="5792788" y="2819400"/>
              <a:ext cx="1851025" cy="2289175"/>
            </a:xfrm>
            <a:custGeom>
              <a:avLst/>
              <a:gdLst>
                <a:gd name="T0" fmla="*/ 0 w 2333"/>
                <a:gd name="T1" fmla="*/ 0 h 2883"/>
                <a:gd name="T2" fmla="*/ 0 w 2333"/>
                <a:gd name="T3" fmla="*/ 2147483647 h 2883"/>
                <a:gd name="T4" fmla="*/ 2147483647 w 2333"/>
                <a:gd name="T5" fmla="*/ 2147483647 h 2883"/>
                <a:gd name="T6" fmla="*/ 0 60000 65536"/>
                <a:gd name="T7" fmla="*/ 0 60000 65536"/>
                <a:gd name="T8" fmla="*/ 0 60000 65536"/>
                <a:gd name="T9" fmla="*/ 0 w 2333"/>
                <a:gd name="T10" fmla="*/ 0 h 2883"/>
                <a:gd name="T11" fmla="*/ 2333 w 2333"/>
                <a:gd name="T12" fmla="*/ 2883 h 28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33" h="2883">
                  <a:moveTo>
                    <a:pt x="0" y="0"/>
                  </a:moveTo>
                  <a:lnTo>
                    <a:pt x="0" y="2883"/>
                  </a:lnTo>
                  <a:lnTo>
                    <a:pt x="2333" y="2883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77" name="Line 124"/>
            <p:cNvSpPr>
              <a:spLocks noChangeShapeType="1"/>
            </p:cNvSpPr>
            <p:nvPr/>
          </p:nvSpPr>
          <p:spPr bwMode="auto">
            <a:xfrm flipV="1">
              <a:off x="7318375" y="2552700"/>
              <a:ext cx="1588" cy="28225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78" name="Freeform 125"/>
            <p:cNvSpPr>
              <a:spLocks/>
            </p:cNvSpPr>
            <p:nvPr/>
          </p:nvSpPr>
          <p:spPr bwMode="auto">
            <a:xfrm>
              <a:off x="7299325" y="4956175"/>
              <a:ext cx="38100" cy="38100"/>
            </a:xfrm>
            <a:custGeom>
              <a:avLst/>
              <a:gdLst>
                <a:gd name="T0" fmla="*/ 2147483647 w 48"/>
                <a:gd name="T1" fmla="*/ 0 h 48"/>
                <a:gd name="T2" fmla="*/ 2147483647 w 48"/>
                <a:gd name="T3" fmla="*/ 2147483647 h 48"/>
                <a:gd name="T4" fmla="*/ 2147483647 w 48"/>
                <a:gd name="T5" fmla="*/ 2147483647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2147483647 w 48"/>
                <a:gd name="T11" fmla="*/ 2147483647 h 48"/>
                <a:gd name="T12" fmla="*/ 2147483647 w 48"/>
                <a:gd name="T13" fmla="*/ 2147483647 h 48"/>
                <a:gd name="T14" fmla="*/ 2147483647 w 48"/>
                <a:gd name="T15" fmla="*/ 2147483647 h 48"/>
                <a:gd name="T16" fmla="*/ 2147483647 w 48"/>
                <a:gd name="T17" fmla="*/ 2147483647 h 48"/>
                <a:gd name="T18" fmla="*/ 2147483647 w 48"/>
                <a:gd name="T19" fmla="*/ 2147483647 h 48"/>
                <a:gd name="T20" fmla="*/ 2147483647 w 48"/>
                <a:gd name="T21" fmla="*/ 2147483647 h 48"/>
                <a:gd name="T22" fmla="*/ 2147483647 w 48"/>
                <a:gd name="T23" fmla="*/ 2147483647 h 48"/>
                <a:gd name="T24" fmla="*/ 2147483647 w 48"/>
                <a:gd name="T25" fmla="*/ 2147483647 h 48"/>
                <a:gd name="T26" fmla="*/ 2147483647 w 48"/>
                <a:gd name="T27" fmla="*/ 2147483647 h 48"/>
                <a:gd name="T28" fmla="*/ 2147483647 w 48"/>
                <a:gd name="T29" fmla="*/ 2147483647 h 48"/>
                <a:gd name="T30" fmla="*/ 2147483647 w 48"/>
                <a:gd name="T31" fmla="*/ 2147483647 h 48"/>
                <a:gd name="T32" fmla="*/ 2147483647 w 48"/>
                <a:gd name="T33" fmla="*/ 2147483647 h 48"/>
                <a:gd name="T34" fmla="*/ 2147483647 w 48"/>
                <a:gd name="T35" fmla="*/ 2147483647 h 48"/>
                <a:gd name="T36" fmla="*/ 2147483647 w 48"/>
                <a:gd name="T37" fmla="*/ 2147483647 h 48"/>
                <a:gd name="T38" fmla="*/ 2147483647 w 48"/>
                <a:gd name="T39" fmla="*/ 2147483647 h 48"/>
                <a:gd name="T40" fmla="*/ 2147483647 w 48"/>
                <a:gd name="T41" fmla="*/ 2147483647 h 48"/>
                <a:gd name="T42" fmla="*/ 2147483647 w 48"/>
                <a:gd name="T43" fmla="*/ 2147483647 h 48"/>
                <a:gd name="T44" fmla="*/ 2147483647 w 48"/>
                <a:gd name="T45" fmla="*/ 2147483647 h 48"/>
                <a:gd name="T46" fmla="*/ 2147483647 w 48"/>
                <a:gd name="T47" fmla="*/ 2147483647 h 48"/>
                <a:gd name="T48" fmla="*/ 2147483647 w 48"/>
                <a:gd name="T49" fmla="*/ 2147483647 h 48"/>
                <a:gd name="T50" fmla="*/ 2147483647 w 48"/>
                <a:gd name="T51" fmla="*/ 2147483647 h 48"/>
                <a:gd name="T52" fmla="*/ 2147483647 w 48"/>
                <a:gd name="T53" fmla="*/ 2147483647 h 48"/>
                <a:gd name="T54" fmla="*/ 2147483647 w 48"/>
                <a:gd name="T55" fmla="*/ 2147483647 h 48"/>
                <a:gd name="T56" fmla="*/ 2147483647 w 48"/>
                <a:gd name="T57" fmla="*/ 2147483647 h 48"/>
                <a:gd name="T58" fmla="*/ 2147483647 w 48"/>
                <a:gd name="T59" fmla="*/ 2147483647 h 48"/>
                <a:gd name="T60" fmla="*/ 2147483647 w 48"/>
                <a:gd name="T61" fmla="*/ 2147483647 h 48"/>
                <a:gd name="T62" fmla="*/ 2147483647 w 48"/>
                <a:gd name="T63" fmla="*/ 2147483647 h 48"/>
                <a:gd name="T64" fmla="*/ 2147483647 w 48"/>
                <a:gd name="T65" fmla="*/ 2147483647 h 48"/>
                <a:gd name="T66" fmla="*/ 2147483647 w 48"/>
                <a:gd name="T67" fmla="*/ 2147483647 h 48"/>
                <a:gd name="T68" fmla="*/ 2147483647 w 48"/>
                <a:gd name="T69" fmla="*/ 2147483647 h 48"/>
                <a:gd name="T70" fmla="*/ 2147483647 w 48"/>
                <a:gd name="T71" fmla="*/ 2147483647 h 48"/>
                <a:gd name="T72" fmla="*/ 2147483647 w 48"/>
                <a:gd name="T73" fmla="*/ 2147483647 h 48"/>
                <a:gd name="T74" fmla="*/ 2147483647 w 48"/>
                <a:gd name="T75" fmla="*/ 2147483647 h 48"/>
                <a:gd name="T76" fmla="*/ 2147483647 w 48"/>
                <a:gd name="T77" fmla="*/ 2147483647 h 48"/>
                <a:gd name="T78" fmla="*/ 2147483647 w 48"/>
                <a:gd name="T79" fmla="*/ 2147483647 h 48"/>
                <a:gd name="T80" fmla="*/ 2147483647 w 48"/>
                <a:gd name="T81" fmla="*/ 2147483647 h 48"/>
                <a:gd name="T82" fmla="*/ 2147483647 w 48"/>
                <a:gd name="T83" fmla="*/ 2147483647 h 48"/>
                <a:gd name="T84" fmla="*/ 2147483647 w 48"/>
                <a:gd name="T85" fmla="*/ 2147483647 h 48"/>
                <a:gd name="T86" fmla="*/ 2147483647 w 48"/>
                <a:gd name="T87" fmla="*/ 0 h 48"/>
                <a:gd name="T88" fmla="*/ 2147483647 w 48"/>
                <a:gd name="T89" fmla="*/ 2147483647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6" y="40"/>
                  </a:lnTo>
                  <a:lnTo>
                    <a:pt x="7" y="41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5" y="47"/>
                  </a:lnTo>
                  <a:lnTo>
                    <a:pt x="17" y="47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7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9" y="43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3" y="40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2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29"/>
                  </a:lnTo>
                  <a:lnTo>
                    <a:pt x="48" y="28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48" y="20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3" y="10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39" y="6"/>
                  </a:lnTo>
                  <a:lnTo>
                    <a:pt x="38" y="5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79" name="Freeform 126"/>
            <p:cNvSpPr>
              <a:spLocks/>
            </p:cNvSpPr>
            <p:nvPr/>
          </p:nvSpPr>
          <p:spPr bwMode="auto">
            <a:xfrm>
              <a:off x="7307263" y="4964113"/>
              <a:ext cx="47625" cy="46037"/>
            </a:xfrm>
            <a:custGeom>
              <a:avLst/>
              <a:gdLst>
                <a:gd name="T0" fmla="*/ 2147483647 w 59"/>
                <a:gd name="T1" fmla="*/ 0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2147483647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0 w 59"/>
                <a:gd name="T21" fmla="*/ 2147483647 h 59"/>
                <a:gd name="T22" fmla="*/ 0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2147483647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2147483647 w 59"/>
                <a:gd name="T81" fmla="*/ 2147483647 h 59"/>
                <a:gd name="T82" fmla="*/ 2147483647 w 59"/>
                <a:gd name="T83" fmla="*/ 2147483647 h 59"/>
                <a:gd name="T84" fmla="*/ 2147483647 w 59"/>
                <a:gd name="T85" fmla="*/ 0 h 59"/>
                <a:gd name="T86" fmla="*/ 2147483647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8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9" y="8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6" y="46"/>
                  </a:lnTo>
                  <a:lnTo>
                    <a:pt x="8" y="48"/>
                  </a:lnTo>
                  <a:lnTo>
                    <a:pt x="9" y="49"/>
                  </a:lnTo>
                  <a:lnTo>
                    <a:pt x="9" y="50"/>
                  </a:lnTo>
                  <a:lnTo>
                    <a:pt x="10" y="50"/>
                  </a:lnTo>
                  <a:lnTo>
                    <a:pt x="11" y="51"/>
                  </a:lnTo>
                  <a:lnTo>
                    <a:pt x="12" y="53"/>
                  </a:lnTo>
                  <a:lnTo>
                    <a:pt x="14" y="54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1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36" y="57"/>
                  </a:lnTo>
                  <a:lnTo>
                    <a:pt x="38" y="57"/>
                  </a:lnTo>
                  <a:lnTo>
                    <a:pt x="39" y="57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5"/>
                  </a:lnTo>
                  <a:lnTo>
                    <a:pt x="44" y="55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7" y="53"/>
                  </a:lnTo>
                  <a:lnTo>
                    <a:pt x="48" y="51"/>
                  </a:lnTo>
                  <a:lnTo>
                    <a:pt x="50" y="50"/>
                  </a:lnTo>
                  <a:lnTo>
                    <a:pt x="51" y="50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6"/>
                  </a:lnTo>
                  <a:lnTo>
                    <a:pt x="55" y="45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7" y="42"/>
                  </a:lnTo>
                  <a:lnTo>
                    <a:pt x="57" y="40"/>
                  </a:lnTo>
                  <a:lnTo>
                    <a:pt x="58" y="39"/>
                  </a:lnTo>
                  <a:lnTo>
                    <a:pt x="58" y="38"/>
                  </a:lnTo>
                  <a:lnTo>
                    <a:pt x="58" y="37"/>
                  </a:lnTo>
                  <a:lnTo>
                    <a:pt x="59" y="34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6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5" y="13"/>
                  </a:lnTo>
                  <a:lnTo>
                    <a:pt x="53" y="12"/>
                  </a:lnTo>
                  <a:lnTo>
                    <a:pt x="53" y="10"/>
                  </a:lnTo>
                  <a:lnTo>
                    <a:pt x="52" y="9"/>
                  </a:lnTo>
                  <a:lnTo>
                    <a:pt x="51" y="8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6" y="4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80" name="Freeform 127"/>
            <p:cNvSpPr>
              <a:spLocks/>
            </p:cNvSpPr>
            <p:nvPr/>
          </p:nvSpPr>
          <p:spPr bwMode="auto">
            <a:xfrm>
              <a:off x="7299325" y="4154488"/>
              <a:ext cx="38100" cy="38100"/>
            </a:xfrm>
            <a:custGeom>
              <a:avLst/>
              <a:gdLst>
                <a:gd name="T0" fmla="*/ 2147483647 w 48"/>
                <a:gd name="T1" fmla="*/ 0 h 48"/>
                <a:gd name="T2" fmla="*/ 2147483647 w 48"/>
                <a:gd name="T3" fmla="*/ 2147483647 h 48"/>
                <a:gd name="T4" fmla="*/ 2147483647 w 48"/>
                <a:gd name="T5" fmla="*/ 2147483647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2147483647 w 48"/>
                <a:gd name="T11" fmla="*/ 2147483647 h 48"/>
                <a:gd name="T12" fmla="*/ 2147483647 w 48"/>
                <a:gd name="T13" fmla="*/ 2147483647 h 48"/>
                <a:gd name="T14" fmla="*/ 2147483647 w 48"/>
                <a:gd name="T15" fmla="*/ 2147483647 h 48"/>
                <a:gd name="T16" fmla="*/ 2147483647 w 48"/>
                <a:gd name="T17" fmla="*/ 2147483647 h 48"/>
                <a:gd name="T18" fmla="*/ 2147483647 w 48"/>
                <a:gd name="T19" fmla="*/ 2147483647 h 48"/>
                <a:gd name="T20" fmla="*/ 2147483647 w 48"/>
                <a:gd name="T21" fmla="*/ 2147483647 h 48"/>
                <a:gd name="T22" fmla="*/ 2147483647 w 48"/>
                <a:gd name="T23" fmla="*/ 2147483647 h 48"/>
                <a:gd name="T24" fmla="*/ 2147483647 w 48"/>
                <a:gd name="T25" fmla="*/ 2147483647 h 48"/>
                <a:gd name="T26" fmla="*/ 2147483647 w 48"/>
                <a:gd name="T27" fmla="*/ 2147483647 h 48"/>
                <a:gd name="T28" fmla="*/ 2147483647 w 48"/>
                <a:gd name="T29" fmla="*/ 2147483647 h 48"/>
                <a:gd name="T30" fmla="*/ 2147483647 w 48"/>
                <a:gd name="T31" fmla="*/ 2147483647 h 48"/>
                <a:gd name="T32" fmla="*/ 2147483647 w 48"/>
                <a:gd name="T33" fmla="*/ 2147483647 h 48"/>
                <a:gd name="T34" fmla="*/ 2147483647 w 48"/>
                <a:gd name="T35" fmla="*/ 2147483647 h 48"/>
                <a:gd name="T36" fmla="*/ 2147483647 w 48"/>
                <a:gd name="T37" fmla="*/ 2147483647 h 48"/>
                <a:gd name="T38" fmla="*/ 2147483647 w 48"/>
                <a:gd name="T39" fmla="*/ 2147483647 h 48"/>
                <a:gd name="T40" fmla="*/ 2147483647 w 48"/>
                <a:gd name="T41" fmla="*/ 2147483647 h 48"/>
                <a:gd name="T42" fmla="*/ 2147483647 w 48"/>
                <a:gd name="T43" fmla="*/ 2147483647 h 48"/>
                <a:gd name="T44" fmla="*/ 2147483647 w 48"/>
                <a:gd name="T45" fmla="*/ 2147483647 h 48"/>
                <a:gd name="T46" fmla="*/ 2147483647 w 48"/>
                <a:gd name="T47" fmla="*/ 2147483647 h 48"/>
                <a:gd name="T48" fmla="*/ 2147483647 w 48"/>
                <a:gd name="T49" fmla="*/ 2147483647 h 48"/>
                <a:gd name="T50" fmla="*/ 2147483647 w 48"/>
                <a:gd name="T51" fmla="*/ 2147483647 h 48"/>
                <a:gd name="T52" fmla="*/ 2147483647 w 48"/>
                <a:gd name="T53" fmla="*/ 2147483647 h 48"/>
                <a:gd name="T54" fmla="*/ 2147483647 w 48"/>
                <a:gd name="T55" fmla="*/ 2147483647 h 48"/>
                <a:gd name="T56" fmla="*/ 2147483647 w 48"/>
                <a:gd name="T57" fmla="*/ 2147483647 h 48"/>
                <a:gd name="T58" fmla="*/ 2147483647 w 48"/>
                <a:gd name="T59" fmla="*/ 2147483647 h 48"/>
                <a:gd name="T60" fmla="*/ 2147483647 w 48"/>
                <a:gd name="T61" fmla="*/ 2147483647 h 48"/>
                <a:gd name="T62" fmla="*/ 2147483647 w 48"/>
                <a:gd name="T63" fmla="*/ 2147483647 h 48"/>
                <a:gd name="T64" fmla="*/ 2147483647 w 48"/>
                <a:gd name="T65" fmla="*/ 2147483647 h 48"/>
                <a:gd name="T66" fmla="*/ 2147483647 w 48"/>
                <a:gd name="T67" fmla="*/ 2147483647 h 48"/>
                <a:gd name="T68" fmla="*/ 2147483647 w 48"/>
                <a:gd name="T69" fmla="*/ 2147483647 h 48"/>
                <a:gd name="T70" fmla="*/ 2147483647 w 48"/>
                <a:gd name="T71" fmla="*/ 2147483647 h 48"/>
                <a:gd name="T72" fmla="*/ 2147483647 w 48"/>
                <a:gd name="T73" fmla="*/ 2147483647 h 48"/>
                <a:gd name="T74" fmla="*/ 2147483647 w 48"/>
                <a:gd name="T75" fmla="*/ 2147483647 h 48"/>
                <a:gd name="T76" fmla="*/ 2147483647 w 48"/>
                <a:gd name="T77" fmla="*/ 2147483647 h 48"/>
                <a:gd name="T78" fmla="*/ 2147483647 w 48"/>
                <a:gd name="T79" fmla="*/ 2147483647 h 48"/>
                <a:gd name="T80" fmla="*/ 2147483647 w 48"/>
                <a:gd name="T81" fmla="*/ 2147483647 h 48"/>
                <a:gd name="T82" fmla="*/ 2147483647 w 48"/>
                <a:gd name="T83" fmla="*/ 2147483647 h 48"/>
                <a:gd name="T84" fmla="*/ 2147483647 w 48"/>
                <a:gd name="T85" fmla="*/ 2147483647 h 48"/>
                <a:gd name="T86" fmla="*/ 2147483647 w 48"/>
                <a:gd name="T87" fmla="*/ 0 h 48"/>
                <a:gd name="T88" fmla="*/ 2147483647 w 48"/>
                <a:gd name="T89" fmla="*/ 2147483647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6" y="39"/>
                  </a:lnTo>
                  <a:lnTo>
                    <a:pt x="7" y="41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3" y="45"/>
                  </a:lnTo>
                  <a:lnTo>
                    <a:pt x="14" y="45"/>
                  </a:lnTo>
                  <a:lnTo>
                    <a:pt x="15" y="47"/>
                  </a:lnTo>
                  <a:lnTo>
                    <a:pt x="17" y="47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7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9" y="43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7" y="35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8" y="31"/>
                  </a:lnTo>
                  <a:lnTo>
                    <a:pt x="48" y="30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4" y="11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39" y="6"/>
                  </a:lnTo>
                  <a:lnTo>
                    <a:pt x="38" y="5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81" name="Freeform 128"/>
            <p:cNvSpPr>
              <a:spLocks/>
            </p:cNvSpPr>
            <p:nvPr/>
          </p:nvSpPr>
          <p:spPr bwMode="auto">
            <a:xfrm>
              <a:off x="7307263" y="4143375"/>
              <a:ext cx="47625" cy="47625"/>
            </a:xfrm>
            <a:custGeom>
              <a:avLst/>
              <a:gdLst>
                <a:gd name="T0" fmla="*/ 2147483647 w 59"/>
                <a:gd name="T1" fmla="*/ 0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2147483647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0 w 59"/>
                <a:gd name="T21" fmla="*/ 2147483647 h 59"/>
                <a:gd name="T22" fmla="*/ 0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2147483647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2147483647 w 59"/>
                <a:gd name="T81" fmla="*/ 2147483647 h 59"/>
                <a:gd name="T82" fmla="*/ 2147483647 w 59"/>
                <a:gd name="T83" fmla="*/ 2147483647 h 59"/>
                <a:gd name="T84" fmla="*/ 2147483647 w 59"/>
                <a:gd name="T85" fmla="*/ 0 h 59"/>
                <a:gd name="T86" fmla="*/ 2147483647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8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2" y="6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9" y="50"/>
                  </a:lnTo>
                  <a:lnTo>
                    <a:pt x="9" y="51"/>
                  </a:lnTo>
                  <a:lnTo>
                    <a:pt x="10" y="51"/>
                  </a:lnTo>
                  <a:lnTo>
                    <a:pt x="11" y="52"/>
                  </a:lnTo>
                  <a:lnTo>
                    <a:pt x="12" y="53"/>
                  </a:lnTo>
                  <a:lnTo>
                    <a:pt x="14" y="54"/>
                  </a:lnTo>
                  <a:lnTo>
                    <a:pt x="15" y="54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7"/>
                  </a:lnTo>
                  <a:lnTo>
                    <a:pt x="20" y="57"/>
                  </a:lnTo>
                  <a:lnTo>
                    <a:pt x="21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0" y="57"/>
                  </a:lnTo>
                  <a:lnTo>
                    <a:pt x="41" y="57"/>
                  </a:lnTo>
                  <a:lnTo>
                    <a:pt x="42" y="56"/>
                  </a:lnTo>
                  <a:lnTo>
                    <a:pt x="44" y="56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7" y="53"/>
                  </a:lnTo>
                  <a:lnTo>
                    <a:pt x="48" y="52"/>
                  </a:lnTo>
                  <a:lnTo>
                    <a:pt x="50" y="51"/>
                  </a:lnTo>
                  <a:lnTo>
                    <a:pt x="51" y="51"/>
                  </a:lnTo>
                  <a:lnTo>
                    <a:pt x="52" y="50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5" y="46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40"/>
                  </a:lnTo>
                  <a:lnTo>
                    <a:pt x="58" y="39"/>
                  </a:lnTo>
                  <a:lnTo>
                    <a:pt x="58" y="38"/>
                  </a:lnTo>
                  <a:lnTo>
                    <a:pt x="59" y="35"/>
                  </a:lnTo>
                  <a:lnTo>
                    <a:pt x="59" y="34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9" y="24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5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1" y="9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7" y="6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4" y="4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82" name="Freeform 129"/>
            <p:cNvSpPr>
              <a:spLocks/>
            </p:cNvSpPr>
            <p:nvPr/>
          </p:nvSpPr>
          <p:spPr bwMode="auto">
            <a:xfrm>
              <a:off x="7299325" y="3335338"/>
              <a:ext cx="38100" cy="38100"/>
            </a:xfrm>
            <a:custGeom>
              <a:avLst/>
              <a:gdLst>
                <a:gd name="T0" fmla="*/ 2147483647 w 48"/>
                <a:gd name="T1" fmla="*/ 0 h 48"/>
                <a:gd name="T2" fmla="*/ 2147483647 w 48"/>
                <a:gd name="T3" fmla="*/ 2147483647 h 48"/>
                <a:gd name="T4" fmla="*/ 2147483647 w 48"/>
                <a:gd name="T5" fmla="*/ 2147483647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2147483647 w 48"/>
                <a:gd name="T11" fmla="*/ 2147483647 h 48"/>
                <a:gd name="T12" fmla="*/ 2147483647 w 48"/>
                <a:gd name="T13" fmla="*/ 2147483647 h 48"/>
                <a:gd name="T14" fmla="*/ 2147483647 w 48"/>
                <a:gd name="T15" fmla="*/ 2147483647 h 48"/>
                <a:gd name="T16" fmla="*/ 2147483647 w 48"/>
                <a:gd name="T17" fmla="*/ 2147483647 h 48"/>
                <a:gd name="T18" fmla="*/ 2147483647 w 48"/>
                <a:gd name="T19" fmla="*/ 2147483647 h 48"/>
                <a:gd name="T20" fmla="*/ 2147483647 w 48"/>
                <a:gd name="T21" fmla="*/ 2147483647 h 48"/>
                <a:gd name="T22" fmla="*/ 2147483647 w 48"/>
                <a:gd name="T23" fmla="*/ 2147483647 h 48"/>
                <a:gd name="T24" fmla="*/ 2147483647 w 48"/>
                <a:gd name="T25" fmla="*/ 2147483647 h 48"/>
                <a:gd name="T26" fmla="*/ 2147483647 w 48"/>
                <a:gd name="T27" fmla="*/ 2147483647 h 48"/>
                <a:gd name="T28" fmla="*/ 2147483647 w 48"/>
                <a:gd name="T29" fmla="*/ 2147483647 h 48"/>
                <a:gd name="T30" fmla="*/ 2147483647 w 48"/>
                <a:gd name="T31" fmla="*/ 2147483647 h 48"/>
                <a:gd name="T32" fmla="*/ 2147483647 w 48"/>
                <a:gd name="T33" fmla="*/ 2147483647 h 48"/>
                <a:gd name="T34" fmla="*/ 2147483647 w 48"/>
                <a:gd name="T35" fmla="*/ 2147483647 h 48"/>
                <a:gd name="T36" fmla="*/ 2147483647 w 48"/>
                <a:gd name="T37" fmla="*/ 2147483647 h 48"/>
                <a:gd name="T38" fmla="*/ 2147483647 w 48"/>
                <a:gd name="T39" fmla="*/ 2147483647 h 48"/>
                <a:gd name="T40" fmla="*/ 2147483647 w 48"/>
                <a:gd name="T41" fmla="*/ 2147483647 h 48"/>
                <a:gd name="T42" fmla="*/ 2147483647 w 48"/>
                <a:gd name="T43" fmla="*/ 2147483647 h 48"/>
                <a:gd name="T44" fmla="*/ 2147483647 w 48"/>
                <a:gd name="T45" fmla="*/ 2147483647 h 48"/>
                <a:gd name="T46" fmla="*/ 2147483647 w 48"/>
                <a:gd name="T47" fmla="*/ 2147483647 h 48"/>
                <a:gd name="T48" fmla="*/ 2147483647 w 48"/>
                <a:gd name="T49" fmla="*/ 2147483647 h 48"/>
                <a:gd name="T50" fmla="*/ 2147483647 w 48"/>
                <a:gd name="T51" fmla="*/ 2147483647 h 48"/>
                <a:gd name="T52" fmla="*/ 2147483647 w 48"/>
                <a:gd name="T53" fmla="*/ 2147483647 h 48"/>
                <a:gd name="T54" fmla="*/ 2147483647 w 48"/>
                <a:gd name="T55" fmla="*/ 2147483647 h 48"/>
                <a:gd name="T56" fmla="*/ 2147483647 w 48"/>
                <a:gd name="T57" fmla="*/ 2147483647 h 48"/>
                <a:gd name="T58" fmla="*/ 2147483647 w 48"/>
                <a:gd name="T59" fmla="*/ 2147483647 h 48"/>
                <a:gd name="T60" fmla="*/ 2147483647 w 48"/>
                <a:gd name="T61" fmla="*/ 2147483647 h 48"/>
                <a:gd name="T62" fmla="*/ 2147483647 w 48"/>
                <a:gd name="T63" fmla="*/ 2147483647 h 48"/>
                <a:gd name="T64" fmla="*/ 2147483647 w 48"/>
                <a:gd name="T65" fmla="*/ 2147483647 h 48"/>
                <a:gd name="T66" fmla="*/ 2147483647 w 48"/>
                <a:gd name="T67" fmla="*/ 2147483647 h 48"/>
                <a:gd name="T68" fmla="*/ 2147483647 w 48"/>
                <a:gd name="T69" fmla="*/ 2147483647 h 48"/>
                <a:gd name="T70" fmla="*/ 2147483647 w 48"/>
                <a:gd name="T71" fmla="*/ 2147483647 h 48"/>
                <a:gd name="T72" fmla="*/ 2147483647 w 48"/>
                <a:gd name="T73" fmla="*/ 2147483647 h 48"/>
                <a:gd name="T74" fmla="*/ 2147483647 w 48"/>
                <a:gd name="T75" fmla="*/ 2147483647 h 48"/>
                <a:gd name="T76" fmla="*/ 2147483647 w 48"/>
                <a:gd name="T77" fmla="*/ 2147483647 h 48"/>
                <a:gd name="T78" fmla="*/ 2147483647 w 48"/>
                <a:gd name="T79" fmla="*/ 2147483647 h 48"/>
                <a:gd name="T80" fmla="*/ 2147483647 w 48"/>
                <a:gd name="T81" fmla="*/ 2147483647 h 48"/>
                <a:gd name="T82" fmla="*/ 2147483647 w 48"/>
                <a:gd name="T83" fmla="*/ 2147483647 h 48"/>
                <a:gd name="T84" fmla="*/ 2147483647 w 48"/>
                <a:gd name="T85" fmla="*/ 2147483647 h 48"/>
                <a:gd name="T86" fmla="*/ 2147483647 w 48"/>
                <a:gd name="T87" fmla="*/ 0 h 48"/>
                <a:gd name="T88" fmla="*/ 2147483647 w 48"/>
                <a:gd name="T89" fmla="*/ 2147483647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32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5" y="38"/>
                  </a:lnTo>
                  <a:lnTo>
                    <a:pt x="5" y="39"/>
                  </a:lnTo>
                  <a:lnTo>
                    <a:pt x="6" y="40"/>
                  </a:lnTo>
                  <a:lnTo>
                    <a:pt x="7" y="41"/>
                  </a:lnTo>
                  <a:lnTo>
                    <a:pt x="8" y="42"/>
                  </a:lnTo>
                  <a:lnTo>
                    <a:pt x="9" y="44"/>
                  </a:lnTo>
                  <a:lnTo>
                    <a:pt x="11" y="44"/>
                  </a:lnTo>
                  <a:lnTo>
                    <a:pt x="11" y="45"/>
                  </a:lnTo>
                  <a:lnTo>
                    <a:pt x="12" y="45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5" y="47"/>
                  </a:lnTo>
                  <a:lnTo>
                    <a:pt x="17" y="47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7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8" y="45"/>
                  </a:lnTo>
                  <a:lnTo>
                    <a:pt x="38" y="44"/>
                  </a:lnTo>
                  <a:lnTo>
                    <a:pt x="39" y="44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3" y="40"/>
                  </a:lnTo>
                  <a:lnTo>
                    <a:pt x="44" y="39"/>
                  </a:lnTo>
                  <a:lnTo>
                    <a:pt x="44" y="38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8" y="32"/>
                  </a:lnTo>
                  <a:lnTo>
                    <a:pt x="48" y="30"/>
                  </a:lnTo>
                  <a:lnTo>
                    <a:pt x="48" y="29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3" y="10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1" y="6"/>
                  </a:lnTo>
                  <a:lnTo>
                    <a:pt x="39" y="6"/>
                  </a:lnTo>
                  <a:lnTo>
                    <a:pt x="38" y="5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83" name="Freeform 130"/>
            <p:cNvSpPr>
              <a:spLocks/>
            </p:cNvSpPr>
            <p:nvPr/>
          </p:nvSpPr>
          <p:spPr bwMode="auto">
            <a:xfrm>
              <a:off x="7307263" y="3341688"/>
              <a:ext cx="47625" cy="47625"/>
            </a:xfrm>
            <a:custGeom>
              <a:avLst/>
              <a:gdLst>
                <a:gd name="T0" fmla="*/ 2147483647 w 59"/>
                <a:gd name="T1" fmla="*/ 0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2147483647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0 w 59"/>
                <a:gd name="T21" fmla="*/ 2147483647 h 59"/>
                <a:gd name="T22" fmla="*/ 0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2147483647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2147483647 w 59"/>
                <a:gd name="T81" fmla="*/ 2147483647 h 59"/>
                <a:gd name="T82" fmla="*/ 2147483647 w 59"/>
                <a:gd name="T83" fmla="*/ 2147483647 h 59"/>
                <a:gd name="T84" fmla="*/ 2147483647 w 59"/>
                <a:gd name="T85" fmla="*/ 0 h 59"/>
                <a:gd name="T86" fmla="*/ 2147483647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8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4"/>
                  </a:lnTo>
                  <a:lnTo>
                    <a:pt x="5" y="46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9" y="49"/>
                  </a:lnTo>
                  <a:lnTo>
                    <a:pt x="9" y="50"/>
                  </a:lnTo>
                  <a:lnTo>
                    <a:pt x="10" y="50"/>
                  </a:lnTo>
                  <a:lnTo>
                    <a:pt x="11" y="52"/>
                  </a:lnTo>
                  <a:lnTo>
                    <a:pt x="12" y="53"/>
                  </a:lnTo>
                  <a:lnTo>
                    <a:pt x="14" y="54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1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55"/>
                  </a:lnTo>
                  <a:lnTo>
                    <a:pt x="44" y="55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7" y="53"/>
                  </a:lnTo>
                  <a:lnTo>
                    <a:pt x="48" y="52"/>
                  </a:lnTo>
                  <a:lnTo>
                    <a:pt x="50" y="50"/>
                  </a:lnTo>
                  <a:lnTo>
                    <a:pt x="51" y="50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5" y="46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40"/>
                  </a:lnTo>
                  <a:lnTo>
                    <a:pt x="58" y="38"/>
                  </a:lnTo>
                  <a:lnTo>
                    <a:pt x="58" y="37"/>
                  </a:lnTo>
                  <a:lnTo>
                    <a:pt x="59" y="35"/>
                  </a:lnTo>
                  <a:lnTo>
                    <a:pt x="59" y="34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8" y="22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6" y="16"/>
                  </a:lnTo>
                  <a:lnTo>
                    <a:pt x="56" y="14"/>
                  </a:lnTo>
                  <a:lnTo>
                    <a:pt x="55" y="13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1" y="8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4" y="4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84" name="Line 131"/>
            <p:cNvSpPr>
              <a:spLocks noChangeShapeType="1"/>
            </p:cNvSpPr>
            <p:nvPr/>
          </p:nvSpPr>
          <p:spPr bwMode="auto">
            <a:xfrm>
              <a:off x="5467350" y="5375275"/>
              <a:ext cx="1851025" cy="15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85" name="Rectangle 132"/>
            <p:cNvSpPr>
              <a:spLocks noChangeArrowheads="1"/>
            </p:cNvSpPr>
            <p:nvPr/>
          </p:nvSpPr>
          <p:spPr bwMode="auto">
            <a:xfrm>
              <a:off x="8829675" y="4970463"/>
              <a:ext cx="1158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86" name="Rectangle 133"/>
            <p:cNvSpPr>
              <a:spLocks noChangeArrowheads="1"/>
            </p:cNvSpPr>
            <p:nvPr/>
          </p:nvSpPr>
          <p:spPr bwMode="auto">
            <a:xfrm>
              <a:off x="5202238" y="5289550"/>
              <a:ext cx="21748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En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4887" name="AutoShape 134"/>
            <p:cNvSpPr>
              <a:spLocks noChangeArrowheads="1"/>
            </p:cNvSpPr>
            <p:nvPr/>
          </p:nvSpPr>
          <p:spPr bwMode="auto">
            <a:xfrm>
              <a:off x="7643813" y="2330450"/>
              <a:ext cx="525462" cy="442913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74888" name="AutoShape 135"/>
            <p:cNvSpPr>
              <a:spLocks noChangeArrowheads="1"/>
            </p:cNvSpPr>
            <p:nvPr/>
          </p:nvSpPr>
          <p:spPr bwMode="auto">
            <a:xfrm>
              <a:off x="7643813" y="3128963"/>
              <a:ext cx="525462" cy="442912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74889" name="AutoShape 136"/>
            <p:cNvSpPr>
              <a:spLocks noChangeArrowheads="1"/>
            </p:cNvSpPr>
            <p:nvPr/>
          </p:nvSpPr>
          <p:spPr bwMode="auto">
            <a:xfrm>
              <a:off x="7643813" y="3944938"/>
              <a:ext cx="525462" cy="442912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74890" name="AutoShape 137"/>
            <p:cNvSpPr>
              <a:spLocks noChangeArrowheads="1"/>
            </p:cNvSpPr>
            <p:nvPr/>
          </p:nvSpPr>
          <p:spPr bwMode="auto">
            <a:xfrm>
              <a:off x="7643813" y="4752975"/>
              <a:ext cx="525462" cy="442913"/>
            </a:xfrm>
            <a:prstGeom prst="flowChartDelay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576650" name="Text Box 138"/>
          <p:cNvSpPr txBox="1">
            <a:spLocks noChangeArrowheads="1"/>
          </p:cNvSpPr>
          <p:nvPr/>
        </p:nvSpPr>
        <p:spPr bwMode="auto">
          <a:xfrm>
            <a:off x="288925" y="1336675"/>
            <a:ext cx="33604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Αποκωδικοποιητής 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9A5D-C59B-4E7E-859B-A2451EE94837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96012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Αποκωδικοποιητής (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Decoder) (2)</a:t>
            </a:r>
          </a:p>
        </p:txBody>
      </p:sp>
      <p:grpSp>
        <p:nvGrpSpPr>
          <p:cNvPr id="75780" name="Group 3" descr="αποκωδικοποιητής"/>
          <p:cNvGrpSpPr>
            <a:grpSpLocks/>
          </p:cNvGrpSpPr>
          <p:nvPr/>
        </p:nvGrpSpPr>
        <p:grpSpPr bwMode="auto">
          <a:xfrm>
            <a:off x="3962400" y="1066800"/>
            <a:ext cx="4605338" cy="5127625"/>
            <a:chOff x="2226" y="652"/>
            <a:chExt cx="3076" cy="3490"/>
          </a:xfrm>
        </p:grpSpPr>
        <p:sp>
          <p:nvSpPr>
            <p:cNvPr id="75782" name="Rectangle 4"/>
            <p:cNvSpPr>
              <a:spLocks noChangeArrowheads="1"/>
            </p:cNvSpPr>
            <p:nvPr/>
          </p:nvSpPr>
          <p:spPr bwMode="auto">
            <a:xfrm>
              <a:off x="4194" y="2545"/>
              <a:ext cx="13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83" name="Rectangle 5"/>
            <p:cNvSpPr>
              <a:spLocks noChangeArrowheads="1"/>
            </p:cNvSpPr>
            <p:nvPr/>
          </p:nvSpPr>
          <p:spPr bwMode="auto">
            <a:xfrm>
              <a:off x="4150" y="2487"/>
              <a:ext cx="552" cy="73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784" name="Line 6"/>
            <p:cNvSpPr>
              <a:spLocks noChangeShapeType="1"/>
            </p:cNvSpPr>
            <p:nvPr/>
          </p:nvSpPr>
          <p:spPr bwMode="auto">
            <a:xfrm flipV="1">
              <a:off x="3982" y="2612"/>
              <a:ext cx="168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785" name="Rectangle 7"/>
            <p:cNvSpPr>
              <a:spLocks noChangeArrowheads="1"/>
            </p:cNvSpPr>
            <p:nvPr/>
          </p:nvSpPr>
          <p:spPr bwMode="auto">
            <a:xfrm>
              <a:off x="4270" y="2600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86" name="Line 8"/>
            <p:cNvSpPr>
              <a:spLocks noChangeShapeType="1"/>
            </p:cNvSpPr>
            <p:nvPr/>
          </p:nvSpPr>
          <p:spPr bwMode="auto">
            <a:xfrm flipV="1">
              <a:off x="4702" y="2612"/>
              <a:ext cx="348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787" name="Line 9"/>
            <p:cNvSpPr>
              <a:spLocks noChangeShapeType="1"/>
            </p:cNvSpPr>
            <p:nvPr/>
          </p:nvSpPr>
          <p:spPr bwMode="auto">
            <a:xfrm>
              <a:off x="4702" y="3087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788" name="Rectangle 10"/>
            <p:cNvSpPr>
              <a:spLocks noChangeArrowheads="1"/>
            </p:cNvSpPr>
            <p:nvPr/>
          </p:nvSpPr>
          <p:spPr bwMode="auto">
            <a:xfrm>
              <a:off x="4194" y="3037"/>
              <a:ext cx="165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En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89" name="Rectangle 11"/>
            <p:cNvSpPr>
              <a:spLocks noChangeArrowheads="1"/>
            </p:cNvSpPr>
            <p:nvPr/>
          </p:nvSpPr>
          <p:spPr bwMode="auto">
            <a:xfrm>
              <a:off x="4556" y="2545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90" name="Rectangle 12"/>
            <p:cNvSpPr>
              <a:spLocks noChangeArrowheads="1"/>
            </p:cNvSpPr>
            <p:nvPr/>
          </p:nvSpPr>
          <p:spPr bwMode="auto">
            <a:xfrm>
              <a:off x="4607" y="2600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91" name="Rectangle 13"/>
            <p:cNvSpPr>
              <a:spLocks noChangeArrowheads="1"/>
            </p:cNvSpPr>
            <p:nvPr/>
          </p:nvSpPr>
          <p:spPr bwMode="auto">
            <a:xfrm>
              <a:off x="4194" y="2700"/>
              <a:ext cx="13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92" name="Line 14"/>
            <p:cNvSpPr>
              <a:spLocks noChangeShapeType="1"/>
            </p:cNvSpPr>
            <p:nvPr/>
          </p:nvSpPr>
          <p:spPr bwMode="auto">
            <a:xfrm>
              <a:off x="3826" y="2775"/>
              <a:ext cx="32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793" name="Rectangle 15"/>
            <p:cNvSpPr>
              <a:spLocks noChangeArrowheads="1"/>
            </p:cNvSpPr>
            <p:nvPr/>
          </p:nvSpPr>
          <p:spPr bwMode="auto">
            <a:xfrm>
              <a:off x="4270" y="2754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94" name="Rectangle 16"/>
            <p:cNvSpPr>
              <a:spLocks noChangeArrowheads="1"/>
            </p:cNvSpPr>
            <p:nvPr/>
          </p:nvSpPr>
          <p:spPr bwMode="auto">
            <a:xfrm>
              <a:off x="4556" y="2700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95" name="Rectangle 17"/>
            <p:cNvSpPr>
              <a:spLocks noChangeArrowheads="1"/>
            </p:cNvSpPr>
            <p:nvPr/>
          </p:nvSpPr>
          <p:spPr bwMode="auto">
            <a:xfrm>
              <a:off x="4607" y="2754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96" name="Rectangle 18"/>
            <p:cNvSpPr>
              <a:spLocks noChangeArrowheads="1"/>
            </p:cNvSpPr>
            <p:nvPr/>
          </p:nvSpPr>
          <p:spPr bwMode="auto">
            <a:xfrm>
              <a:off x="4556" y="2853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97" name="Rectangle 19"/>
            <p:cNvSpPr>
              <a:spLocks noChangeArrowheads="1"/>
            </p:cNvSpPr>
            <p:nvPr/>
          </p:nvSpPr>
          <p:spPr bwMode="auto">
            <a:xfrm>
              <a:off x="4607" y="2908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98" name="Rectangle 20"/>
            <p:cNvSpPr>
              <a:spLocks noChangeArrowheads="1"/>
            </p:cNvSpPr>
            <p:nvPr/>
          </p:nvSpPr>
          <p:spPr bwMode="auto">
            <a:xfrm>
              <a:off x="4556" y="3007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799" name="Line 21"/>
            <p:cNvSpPr>
              <a:spLocks noChangeShapeType="1"/>
            </p:cNvSpPr>
            <p:nvPr/>
          </p:nvSpPr>
          <p:spPr bwMode="auto">
            <a:xfrm>
              <a:off x="4702" y="2931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00" name="Rectangle 22"/>
            <p:cNvSpPr>
              <a:spLocks noChangeArrowheads="1"/>
            </p:cNvSpPr>
            <p:nvPr/>
          </p:nvSpPr>
          <p:spPr bwMode="auto">
            <a:xfrm>
              <a:off x="4607" y="3062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01" name="Rectangle 23"/>
            <p:cNvSpPr>
              <a:spLocks noChangeArrowheads="1"/>
            </p:cNvSpPr>
            <p:nvPr/>
          </p:nvSpPr>
          <p:spPr bwMode="auto">
            <a:xfrm>
              <a:off x="5126" y="2542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02" name="Rectangle 24"/>
            <p:cNvSpPr>
              <a:spLocks noChangeArrowheads="1"/>
            </p:cNvSpPr>
            <p:nvPr/>
          </p:nvSpPr>
          <p:spPr bwMode="auto">
            <a:xfrm>
              <a:off x="5177" y="2596"/>
              <a:ext cx="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8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03" name="Rectangle 25"/>
            <p:cNvSpPr>
              <a:spLocks noChangeArrowheads="1"/>
            </p:cNvSpPr>
            <p:nvPr/>
          </p:nvSpPr>
          <p:spPr bwMode="auto">
            <a:xfrm>
              <a:off x="5127" y="2698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04" name="Rectangle 26"/>
            <p:cNvSpPr>
              <a:spLocks noChangeArrowheads="1"/>
            </p:cNvSpPr>
            <p:nvPr/>
          </p:nvSpPr>
          <p:spPr bwMode="auto">
            <a:xfrm>
              <a:off x="5179" y="2752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9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05" name="Rectangle 27"/>
            <p:cNvSpPr>
              <a:spLocks noChangeArrowheads="1"/>
            </p:cNvSpPr>
            <p:nvPr/>
          </p:nvSpPr>
          <p:spPr bwMode="auto">
            <a:xfrm>
              <a:off x="5127" y="2854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06" name="Rectangle 28"/>
            <p:cNvSpPr>
              <a:spLocks noChangeArrowheads="1"/>
            </p:cNvSpPr>
            <p:nvPr/>
          </p:nvSpPr>
          <p:spPr bwMode="auto">
            <a:xfrm>
              <a:off x="5179" y="2910"/>
              <a:ext cx="12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10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07" name="Rectangle 29"/>
            <p:cNvSpPr>
              <a:spLocks noChangeArrowheads="1"/>
            </p:cNvSpPr>
            <p:nvPr/>
          </p:nvSpPr>
          <p:spPr bwMode="auto">
            <a:xfrm>
              <a:off x="5127" y="3012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08" name="Line 30"/>
            <p:cNvSpPr>
              <a:spLocks noChangeShapeType="1"/>
            </p:cNvSpPr>
            <p:nvPr/>
          </p:nvSpPr>
          <p:spPr bwMode="auto">
            <a:xfrm>
              <a:off x="4702" y="2775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09" name="Freeform 31"/>
            <p:cNvSpPr>
              <a:spLocks/>
            </p:cNvSpPr>
            <p:nvPr/>
          </p:nvSpPr>
          <p:spPr bwMode="auto">
            <a:xfrm>
              <a:off x="3958" y="2607"/>
              <a:ext cx="24" cy="24"/>
            </a:xfrm>
            <a:custGeom>
              <a:avLst/>
              <a:gdLst>
                <a:gd name="T0" fmla="*/ 1 w 48"/>
                <a:gd name="T1" fmla="*/ 1 h 48"/>
                <a:gd name="T2" fmla="*/ 1 w 48"/>
                <a:gd name="T3" fmla="*/ 1 h 48"/>
                <a:gd name="T4" fmla="*/ 1 w 48"/>
                <a:gd name="T5" fmla="*/ 1 h 48"/>
                <a:gd name="T6" fmla="*/ 1 w 48"/>
                <a:gd name="T7" fmla="*/ 1 h 48"/>
                <a:gd name="T8" fmla="*/ 1 w 48"/>
                <a:gd name="T9" fmla="*/ 1 h 48"/>
                <a:gd name="T10" fmla="*/ 1 w 48"/>
                <a:gd name="T11" fmla="*/ 1 h 48"/>
                <a:gd name="T12" fmla="*/ 1 w 48"/>
                <a:gd name="T13" fmla="*/ 1 h 48"/>
                <a:gd name="T14" fmla="*/ 1 w 48"/>
                <a:gd name="T15" fmla="*/ 1 h 48"/>
                <a:gd name="T16" fmla="*/ 1 w 48"/>
                <a:gd name="T17" fmla="*/ 1 h 48"/>
                <a:gd name="T18" fmla="*/ 0 w 48"/>
                <a:gd name="T19" fmla="*/ 1 h 48"/>
                <a:gd name="T20" fmla="*/ 0 w 48"/>
                <a:gd name="T21" fmla="*/ 1 h 48"/>
                <a:gd name="T22" fmla="*/ 0 w 48"/>
                <a:gd name="T23" fmla="*/ 1 h 48"/>
                <a:gd name="T24" fmla="*/ 0 w 48"/>
                <a:gd name="T25" fmla="*/ 1 h 48"/>
                <a:gd name="T26" fmla="*/ 1 w 48"/>
                <a:gd name="T27" fmla="*/ 1 h 48"/>
                <a:gd name="T28" fmla="*/ 1 w 48"/>
                <a:gd name="T29" fmla="*/ 1 h 48"/>
                <a:gd name="T30" fmla="*/ 1 w 48"/>
                <a:gd name="T31" fmla="*/ 1 h 48"/>
                <a:gd name="T32" fmla="*/ 1 w 48"/>
                <a:gd name="T33" fmla="*/ 1 h 48"/>
                <a:gd name="T34" fmla="*/ 1 w 48"/>
                <a:gd name="T35" fmla="*/ 1 h 48"/>
                <a:gd name="T36" fmla="*/ 1 w 48"/>
                <a:gd name="T37" fmla="*/ 1 h 48"/>
                <a:gd name="T38" fmla="*/ 1 w 48"/>
                <a:gd name="T39" fmla="*/ 1 h 48"/>
                <a:gd name="T40" fmla="*/ 1 w 48"/>
                <a:gd name="T41" fmla="*/ 1 h 48"/>
                <a:gd name="T42" fmla="*/ 1 w 48"/>
                <a:gd name="T43" fmla="*/ 1 h 48"/>
                <a:gd name="T44" fmla="*/ 1 w 48"/>
                <a:gd name="T45" fmla="*/ 1 h 48"/>
                <a:gd name="T46" fmla="*/ 1 w 48"/>
                <a:gd name="T47" fmla="*/ 1 h 48"/>
                <a:gd name="T48" fmla="*/ 1 w 48"/>
                <a:gd name="T49" fmla="*/ 1 h 48"/>
                <a:gd name="T50" fmla="*/ 1 w 48"/>
                <a:gd name="T51" fmla="*/ 1 h 48"/>
                <a:gd name="T52" fmla="*/ 1 w 48"/>
                <a:gd name="T53" fmla="*/ 1 h 48"/>
                <a:gd name="T54" fmla="*/ 1 w 48"/>
                <a:gd name="T55" fmla="*/ 1 h 48"/>
                <a:gd name="T56" fmla="*/ 1 w 48"/>
                <a:gd name="T57" fmla="*/ 1 h 48"/>
                <a:gd name="T58" fmla="*/ 1 w 48"/>
                <a:gd name="T59" fmla="*/ 1 h 48"/>
                <a:gd name="T60" fmla="*/ 1 w 48"/>
                <a:gd name="T61" fmla="*/ 1 h 48"/>
                <a:gd name="T62" fmla="*/ 1 w 48"/>
                <a:gd name="T63" fmla="*/ 1 h 48"/>
                <a:gd name="T64" fmla="*/ 1 w 48"/>
                <a:gd name="T65" fmla="*/ 1 h 48"/>
                <a:gd name="T66" fmla="*/ 1 w 48"/>
                <a:gd name="T67" fmla="*/ 1 h 48"/>
                <a:gd name="T68" fmla="*/ 1 w 48"/>
                <a:gd name="T69" fmla="*/ 1 h 48"/>
                <a:gd name="T70" fmla="*/ 1 w 48"/>
                <a:gd name="T71" fmla="*/ 1 h 48"/>
                <a:gd name="T72" fmla="*/ 1 w 48"/>
                <a:gd name="T73" fmla="*/ 1 h 48"/>
                <a:gd name="T74" fmla="*/ 1 w 48"/>
                <a:gd name="T75" fmla="*/ 1 h 48"/>
                <a:gd name="T76" fmla="*/ 1 w 48"/>
                <a:gd name="T77" fmla="*/ 1 h 48"/>
                <a:gd name="T78" fmla="*/ 1 w 48"/>
                <a:gd name="T79" fmla="*/ 1 h 48"/>
                <a:gd name="T80" fmla="*/ 1 w 48"/>
                <a:gd name="T81" fmla="*/ 1 h 48"/>
                <a:gd name="T82" fmla="*/ 1 w 48"/>
                <a:gd name="T83" fmla="*/ 1 h 48"/>
                <a:gd name="T84" fmla="*/ 1 w 48"/>
                <a:gd name="T85" fmla="*/ 1 h 48"/>
                <a:gd name="T86" fmla="*/ 1 w 48"/>
                <a:gd name="T87" fmla="*/ 1 h 48"/>
                <a:gd name="T88" fmla="*/ 1 w 48"/>
                <a:gd name="T89" fmla="*/ 1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6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6" y="41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9" y="44"/>
                  </a:lnTo>
                  <a:lnTo>
                    <a:pt x="11" y="44"/>
                  </a:lnTo>
                  <a:lnTo>
                    <a:pt x="11" y="46"/>
                  </a:lnTo>
                  <a:lnTo>
                    <a:pt x="12" y="46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5" y="47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9" y="42"/>
                  </a:lnTo>
                  <a:lnTo>
                    <a:pt x="41" y="42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3" y="38"/>
                  </a:lnTo>
                  <a:lnTo>
                    <a:pt x="44" y="37"/>
                  </a:lnTo>
                  <a:lnTo>
                    <a:pt x="44" y="36"/>
                  </a:lnTo>
                  <a:lnTo>
                    <a:pt x="45" y="35"/>
                  </a:lnTo>
                  <a:lnTo>
                    <a:pt x="45" y="34"/>
                  </a:lnTo>
                  <a:lnTo>
                    <a:pt x="45" y="32"/>
                  </a:lnTo>
                  <a:lnTo>
                    <a:pt x="47" y="31"/>
                  </a:lnTo>
                  <a:lnTo>
                    <a:pt x="47" y="30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5" y="15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3" y="11"/>
                  </a:lnTo>
                  <a:lnTo>
                    <a:pt x="42" y="10"/>
                  </a:lnTo>
                  <a:lnTo>
                    <a:pt x="41" y="9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3" y="3"/>
                  </a:lnTo>
                  <a:lnTo>
                    <a:pt x="32" y="3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10" name="Freeform 32"/>
            <p:cNvSpPr>
              <a:spLocks/>
            </p:cNvSpPr>
            <p:nvPr/>
          </p:nvSpPr>
          <p:spPr bwMode="auto">
            <a:xfrm>
              <a:off x="3963" y="2612"/>
              <a:ext cx="29" cy="29"/>
            </a:xfrm>
            <a:custGeom>
              <a:avLst/>
              <a:gdLst>
                <a:gd name="T0" fmla="*/ 0 w 59"/>
                <a:gd name="T1" fmla="*/ 0 h 58"/>
                <a:gd name="T2" fmla="*/ 0 w 59"/>
                <a:gd name="T3" fmla="*/ 1 h 58"/>
                <a:gd name="T4" fmla="*/ 0 w 59"/>
                <a:gd name="T5" fmla="*/ 1 h 58"/>
                <a:gd name="T6" fmla="*/ 0 w 59"/>
                <a:gd name="T7" fmla="*/ 1 h 58"/>
                <a:gd name="T8" fmla="*/ 0 w 59"/>
                <a:gd name="T9" fmla="*/ 1 h 58"/>
                <a:gd name="T10" fmla="*/ 0 w 59"/>
                <a:gd name="T11" fmla="*/ 1 h 58"/>
                <a:gd name="T12" fmla="*/ 0 w 59"/>
                <a:gd name="T13" fmla="*/ 1 h 58"/>
                <a:gd name="T14" fmla="*/ 0 w 59"/>
                <a:gd name="T15" fmla="*/ 1 h 58"/>
                <a:gd name="T16" fmla="*/ 0 w 59"/>
                <a:gd name="T17" fmla="*/ 1 h 58"/>
                <a:gd name="T18" fmla="*/ 0 w 59"/>
                <a:gd name="T19" fmla="*/ 1 h 58"/>
                <a:gd name="T20" fmla="*/ 0 w 59"/>
                <a:gd name="T21" fmla="*/ 1 h 58"/>
                <a:gd name="T22" fmla="*/ 0 w 59"/>
                <a:gd name="T23" fmla="*/ 1 h 58"/>
                <a:gd name="T24" fmla="*/ 0 w 59"/>
                <a:gd name="T25" fmla="*/ 1 h 58"/>
                <a:gd name="T26" fmla="*/ 0 w 59"/>
                <a:gd name="T27" fmla="*/ 1 h 58"/>
                <a:gd name="T28" fmla="*/ 0 w 59"/>
                <a:gd name="T29" fmla="*/ 1 h 58"/>
                <a:gd name="T30" fmla="*/ 0 w 59"/>
                <a:gd name="T31" fmla="*/ 1 h 58"/>
                <a:gd name="T32" fmla="*/ 0 w 59"/>
                <a:gd name="T33" fmla="*/ 1 h 58"/>
                <a:gd name="T34" fmla="*/ 0 w 59"/>
                <a:gd name="T35" fmla="*/ 1 h 58"/>
                <a:gd name="T36" fmla="*/ 0 w 59"/>
                <a:gd name="T37" fmla="*/ 1 h 58"/>
                <a:gd name="T38" fmla="*/ 0 w 59"/>
                <a:gd name="T39" fmla="*/ 1 h 58"/>
                <a:gd name="T40" fmla="*/ 0 w 59"/>
                <a:gd name="T41" fmla="*/ 1 h 58"/>
                <a:gd name="T42" fmla="*/ 0 w 59"/>
                <a:gd name="T43" fmla="*/ 1 h 58"/>
                <a:gd name="T44" fmla="*/ 0 w 59"/>
                <a:gd name="T45" fmla="*/ 1 h 58"/>
                <a:gd name="T46" fmla="*/ 0 w 59"/>
                <a:gd name="T47" fmla="*/ 1 h 58"/>
                <a:gd name="T48" fmla="*/ 0 w 59"/>
                <a:gd name="T49" fmla="*/ 1 h 58"/>
                <a:gd name="T50" fmla="*/ 0 w 59"/>
                <a:gd name="T51" fmla="*/ 1 h 58"/>
                <a:gd name="T52" fmla="*/ 0 w 59"/>
                <a:gd name="T53" fmla="*/ 1 h 58"/>
                <a:gd name="T54" fmla="*/ 0 w 59"/>
                <a:gd name="T55" fmla="*/ 1 h 58"/>
                <a:gd name="T56" fmla="*/ 0 w 59"/>
                <a:gd name="T57" fmla="*/ 1 h 58"/>
                <a:gd name="T58" fmla="*/ 0 w 59"/>
                <a:gd name="T59" fmla="*/ 1 h 58"/>
                <a:gd name="T60" fmla="*/ 0 w 59"/>
                <a:gd name="T61" fmla="*/ 1 h 58"/>
                <a:gd name="T62" fmla="*/ 0 w 59"/>
                <a:gd name="T63" fmla="*/ 1 h 58"/>
                <a:gd name="T64" fmla="*/ 0 w 59"/>
                <a:gd name="T65" fmla="*/ 1 h 58"/>
                <a:gd name="T66" fmla="*/ 0 w 59"/>
                <a:gd name="T67" fmla="*/ 1 h 58"/>
                <a:gd name="T68" fmla="*/ 0 w 59"/>
                <a:gd name="T69" fmla="*/ 1 h 58"/>
                <a:gd name="T70" fmla="*/ 0 w 59"/>
                <a:gd name="T71" fmla="*/ 1 h 58"/>
                <a:gd name="T72" fmla="*/ 0 w 59"/>
                <a:gd name="T73" fmla="*/ 1 h 58"/>
                <a:gd name="T74" fmla="*/ 0 w 59"/>
                <a:gd name="T75" fmla="*/ 1 h 58"/>
                <a:gd name="T76" fmla="*/ 0 w 59"/>
                <a:gd name="T77" fmla="*/ 1 h 58"/>
                <a:gd name="T78" fmla="*/ 0 w 59"/>
                <a:gd name="T79" fmla="*/ 1 h 58"/>
                <a:gd name="T80" fmla="*/ 0 w 59"/>
                <a:gd name="T81" fmla="*/ 1 h 58"/>
                <a:gd name="T82" fmla="*/ 0 w 59"/>
                <a:gd name="T83" fmla="*/ 1 h 58"/>
                <a:gd name="T84" fmla="*/ 0 w 59"/>
                <a:gd name="T85" fmla="*/ 1 h 58"/>
                <a:gd name="T86" fmla="*/ 0 w 59"/>
                <a:gd name="T87" fmla="*/ 0 h 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8"/>
                <a:gd name="T134" fmla="*/ 59 w 59"/>
                <a:gd name="T135" fmla="*/ 58 h 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8">
                  <a:moveTo>
                    <a:pt x="30" y="0"/>
                  </a:moveTo>
                  <a:lnTo>
                    <a:pt x="29" y="0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5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0" y="30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4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7" y="48"/>
                  </a:lnTo>
                  <a:lnTo>
                    <a:pt x="9" y="49"/>
                  </a:lnTo>
                  <a:lnTo>
                    <a:pt x="10" y="50"/>
                  </a:lnTo>
                  <a:lnTo>
                    <a:pt x="10" y="51"/>
                  </a:lnTo>
                  <a:lnTo>
                    <a:pt x="11" y="52"/>
                  </a:lnTo>
                  <a:lnTo>
                    <a:pt x="12" y="52"/>
                  </a:lnTo>
                  <a:lnTo>
                    <a:pt x="13" y="54"/>
                  </a:lnTo>
                  <a:lnTo>
                    <a:pt x="15" y="55"/>
                  </a:lnTo>
                  <a:lnTo>
                    <a:pt x="16" y="55"/>
                  </a:lnTo>
                  <a:lnTo>
                    <a:pt x="17" y="56"/>
                  </a:lnTo>
                  <a:lnTo>
                    <a:pt x="18" y="56"/>
                  </a:lnTo>
                  <a:lnTo>
                    <a:pt x="19" y="57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7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1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7" y="57"/>
                  </a:lnTo>
                  <a:lnTo>
                    <a:pt x="39" y="57"/>
                  </a:lnTo>
                  <a:lnTo>
                    <a:pt x="40" y="57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5" y="55"/>
                  </a:lnTo>
                  <a:lnTo>
                    <a:pt x="46" y="55"/>
                  </a:lnTo>
                  <a:lnTo>
                    <a:pt x="47" y="54"/>
                  </a:lnTo>
                  <a:lnTo>
                    <a:pt x="47" y="52"/>
                  </a:lnTo>
                  <a:lnTo>
                    <a:pt x="48" y="52"/>
                  </a:lnTo>
                  <a:lnTo>
                    <a:pt x="49" y="51"/>
                  </a:lnTo>
                  <a:lnTo>
                    <a:pt x="51" y="50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6"/>
                  </a:lnTo>
                  <a:lnTo>
                    <a:pt x="54" y="45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7" y="42"/>
                  </a:lnTo>
                  <a:lnTo>
                    <a:pt x="57" y="40"/>
                  </a:lnTo>
                  <a:lnTo>
                    <a:pt x="58" y="39"/>
                  </a:lnTo>
                  <a:lnTo>
                    <a:pt x="58" y="38"/>
                  </a:lnTo>
                  <a:lnTo>
                    <a:pt x="59" y="37"/>
                  </a:lnTo>
                  <a:lnTo>
                    <a:pt x="59" y="36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9" y="22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6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0"/>
                  </a:lnTo>
                  <a:lnTo>
                    <a:pt x="52" y="9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45" y="3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11" name="Freeform 33"/>
            <p:cNvSpPr>
              <a:spLocks/>
            </p:cNvSpPr>
            <p:nvPr/>
          </p:nvSpPr>
          <p:spPr bwMode="auto">
            <a:xfrm>
              <a:off x="3814" y="2763"/>
              <a:ext cx="24" cy="24"/>
            </a:xfrm>
            <a:custGeom>
              <a:avLst/>
              <a:gdLst>
                <a:gd name="T0" fmla="*/ 1 w 48"/>
                <a:gd name="T1" fmla="*/ 1 h 48"/>
                <a:gd name="T2" fmla="*/ 1 w 48"/>
                <a:gd name="T3" fmla="*/ 1 h 48"/>
                <a:gd name="T4" fmla="*/ 1 w 48"/>
                <a:gd name="T5" fmla="*/ 1 h 48"/>
                <a:gd name="T6" fmla="*/ 1 w 48"/>
                <a:gd name="T7" fmla="*/ 1 h 48"/>
                <a:gd name="T8" fmla="*/ 1 w 48"/>
                <a:gd name="T9" fmla="*/ 1 h 48"/>
                <a:gd name="T10" fmla="*/ 1 w 48"/>
                <a:gd name="T11" fmla="*/ 1 h 48"/>
                <a:gd name="T12" fmla="*/ 1 w 48"/>
                <a:gd name="T13" fmla="*/ 1 h 48"/>
                <a:gd name="T14" fmla="*/ 1 w 48"/>
                <a:gd name="T15" fmla="*/ 1 h 48"/>
                <a:gd name="T16" fmla="*/ 1 w 48"/>
                <a:gd name="T17" fmla="*/ 1 h 48"/>
                <a:gd name="T18" fmla="*/ 0 w 48"/>
                <a:gd name="T19" fmla="*/ 1 h 48"/>
                <a:gd name="T20" fmla="*/ 0 w 48"/>
                <a:gd name="T21" fmla="*/ 1 h 48"/>
                <a:gd name="T22" fmla="*/ 0 w 48"/>
                <a:gd name="T23" fmla="*/ 1 h 48"/>
                <a:gd name="T24" fmla="*/ 0 w 48"/>
                <a:gd name="T25" fmla="*/ 1 h 48"/>
                <a:gd name="T26" fmla="*/ 1 w 48"/>
                <a:gd name="T27" fmla="*/ 1 h 48"/>
                <a:gd name="T28" fmla="*/ 1 w 48"/>
                <a:gd name="T29" fmla="*/ 1 h 48"/>
                <a:gd name="T30" fmla="*/ 1 w 48"/>
                <a:gd name="T31" fmla="*/ 1 h 48"/>
                <a:gd name="T32" fmla="*/ 1 w 48"/>
                <a:gd name="T33" fmla="*/ 1 h 48"/>
                <a:gd name="T34" fmla="*/ 1 w 48"/>
                <a:gd name="T35" fmla="*/ 1 h 48"/>
                <a:gd name="T36" fmla="*/ 1 w 48"/>
                <a:gd name="T37" fmla="*/ 1 h 48"/>
                <a:gd name="T38" fmla="*/ 1 w 48"/>
                <a:gd name="T39" fmla="*/ 1 h 48"/>
                <a:gd name="T40" fmla="*/ 1 w 48"/>
                <a:gd name="T41" fmla="*/ 1 h 48"/>
                <a:gd name="T42" fmla="*/ 1 w 48"/>
                <a:gd name="T43" fmla="*/ 1 h 48"/>
                <a:gd name="T44" fmla="*/ 1 w 48"/>
                <a:gd name="T45" fmla="*/ 1 h 48"/>
                <a:gd name="T46" fmla="*/ 1 w 48"/>
                <a:gd name="T47" fmla="*/ 1 h 48"/>
                <a:gd name="T48" fmla="*/ 1 w 48"/>
                <a:gd name="T49" fmla="*/ 1 h 48"/>
                <a:gd name="T50" fmla="*/ 1 w 48"/>
                <a:gd name="T51" fmla="*/ 1 h 48"/>
                <a:gd name="T52" fmla="*/ 1 w 48"/>
                <a:gd name="T53" fmla="*/ 1 h 48"/>
                <a:gd name="T54" fmla="*/ 1 w 48"/>
                <a:gd name="T55" fmla="*/ 1 h 48"/>
                <a:gd name="T56" fmla="*/ 1 w 48"/>
                <a:gd name="T57" fmla="*/ 1 h 48"/>
                <a:gd name="T58" fmla="*/ 1 w 48"/>
                <a:gd name="T59" fmla="*/ 1 h 48"/>
                <a:gd name="T60" fmla="*/ 1 w 48"/>
                <a:gd name="T61" fmla="*/ 1 h 48"/>
                <a:gd name="T62" fmla="*/ 1 w 48"/>
                <a:gd name="T63" fmla="*/ 1 h 48"/>
                <a:gd name="T64" fmla="*/ 1 w 48"/>
                <a:gd name="T65" fmla="*/ 1 h 48"/>
                <a:gd name="T66" fmla="*/ 1 w 48"/>
                <a:gd name="T67" fmla="*/ 1 h 48"/>
                <a:gd name="T68" fmla="*/ 1 w 48"/>
                <a:gd name="T69" fmla="*/ 1 h 48"/>
                <a:gd name="T70" fmla="*/ 1 w 48"/>
                <a:gd name="T71" fmla="*/ 1 h 48"/>
                <a:gd name="T72" fmla="*/ 1 w 48"/>
                <a:gd name="T73" fmla="*/ 1 h 48"/>
                <a:gd name="T74" fmla="*/ 1 w 48"/>
                <a:gd name="T75" fmla="*/ 1 h 48"/>
                <a:gd name="T76" fmla="*/ 1 w 48"/>
                <a:gd name="T77" fmla="*/ 1 h 48"/>
                <a:gd name="T78" fmla="*/ 1 w 48"/>
                <a:gd name="T79" fmla="*/ 1 h 48"/>
                <a:gd name="T80" fmla="*/ 1 w 48"/>
                <a:gd name="T81" fmla="*/ 1 h 48"/>
                <a:gd name="T82" fmla="*/ 1 w 48"/>
                <a:gd name="T83" fmla="*/ 1 h 48"/>
                <a:gd name="T84" fmla="*/ 1 w 48"/>
                <a:gd name="T85" fmla="*/ 1 h 48"/>
                <a:gd name="T86" fmla="*/ 1 w 48"/>
                <a:gd name="T87" fmla="*/ 1 h 48"/>
                <a:gd name="T88" fmla="*/ 1 w 48"/>
                <a:gd name="T89" fmla="*/ 1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6" y="8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9"/>
                  </a:lnTo>
                  <a:lnTo>
                    <a:pt x="6" y="41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10" y="44"/>
                  </a:lnTo>
                  <a:lnTo>
                    <a:pt x="11" y="44"/>
                  </a:lnTo>
                  <a:lnTo>
                    <a:pt x="11" y="45"/>
                  </a:lnTo>
                  <a:lnTo>
                    <a:pt x="12" y="45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6" y="47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9" y="42"/>
                  </a:lnTo>
                  <a:lnTo>
                    <a:pt x="41" y="42"/>
                  </a:lnTo>
                  <a:lnTo>
                    <a:pt x="41" y="41"/>
                  </a:lnTo>
                  <a:lnTo>
                    <a:pt x="42" y="39"/>
                  </a:lnTo>
                  <a:lnTo>
                    <a:pt x="43" y="38"/>
                  </a:lnTo>
                  <a:lnTo>
                    <a:pt x="44" y="37"/>
                  </a:lnTo>
                  <a:lnTo>
                    <a:pt x="44" y="36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32"/>
                  </a:lnTo>
                  <a:lnTo>
                    <a:pt x="47" y="31"/>
                  </a:lnTo>
                  <a:lnTo>
                    <a:pt x="47" y="30"/>
                  </a:lnTo>
                  <a:lnTo>
                    <a:pt x="47" y="29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1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3" y="11"/>
                  </a:lnTo>
                  <a:lnTo>
                    <a:pt x="42" y="9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7" y="5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12" name="Freeform 34"/>
            <p:cNvSpPr>
              <a:spLocks/>
            </p:cNvSpPr>
            <p:nvPr/>
          </p:nvSpPr>
          <p:spPr bwMode="auto">
            <a:xfrm>
              <a:off x="3807" y="2756"/>
              <a:ext cx="29" cy="29"/>
            </a:xfrm>
            <a:custGeom>
              <a:avLst/>
              <a:gdLst>
                <a:gd name="T0" fmla="*/ 0 w 59"/>
                <a:gd name="T1" fmla="*/ 0 h 58"/>
                <a:gd name="T2" fmla="*/ 0 w 59"/>
                <a:gd name="T3" fmla="*/ 1 h 58"/>
                <a:gd name="T4" fmla="*/ 0 w 59"/>
                <a:gd name="T5" fmla="*/ 1 h 58"/>
                <a:gd name="T6" fmla="*/ 0 w 59"/>
                <a:gd name="T7" fmla="*/ 1 h 58"/>
                <a:gd name="T8" fmla="*/ 0 w 59"/>
                <a:gd name="T9" fmla="*/ 1 h 58"/>
                <a:gd name="T10" fmla="*/ 0 w 59"/>
                <a:gd name="T11" fmla="*/ 1 h 58"/>
                <a:gd name="T12" fmla="*/ 0 w 59"/>
                <a:gd name="T13" fmla="*/ 1 h 58"/>
                <a:gd name="T14" fmla="*/ 0 w 59"/>
                <a:gd name="T15" fmla="*/ 1 h 58"/>
                <a:gd name="T16" fmla="*/ 0 w 59"/>
                <a:gd name="T17" fmla="*/ 1 h 58"/>
                <a:gd name="T18" fmla="*/ 0 w 59"/>
                <a:gd name="T19" fmla="*/ 1 h 58"/>
                <a:gd name="T20" fmla="*/ 0 w 59"/>
                <a:gd name="T21" fmla="*/ 1 h 58"/>
                <a:gd name="T22" fmla="*/ 0 w 59"/>
                <a:gd name="T23" fmla="*/ 1 h 58"/>
                <a:gd name="T24" fmla="*/ 0 w 59"/>
                <a:gd name="T25" fmla="*/ 1 h 58"/>
                <a:gd name="T26" fmla="*/ 0 w 59"/>
                <a:gd name="T27" fmla="*/ 1 h 58"/>
                <a:gd name="T28" fmla="*/ 0 w 59"/>
                <a:gd name="T29" fmla="*/ 1 h 58"/>
                <a:gd name="T30" fmla="*/ 0 w 59"/>
                <a:gd name="T31" fmla="*/ 1 h 58"/>
                <a:gd name="T32" fmla="*/ 0 w 59"/>
                <a:gd name="T33" fmla="*/ 1 h 58"/>
                <a:gd name="T34" fmla="*/ 0 w 59"/>
                <a:gd name="T35" fmla="*/ 1 h 58"/>
                <a:gd name="T36" fmla="*/ 0 w 59"/>
                <a:gd name="T37" fmla="*/ 1 h 58"/>
                <a:gd name="T38" fmla="*/ 0 w 59"/>
                <a:gd name="T39" fmla="*/ 1 h 58"/>
                <a:gd name="T40" fmla="*/ 0 w 59"/>
                <a:gd name="T41" fmla="*/ 1 h 58"/>
                <a:gd name="T42" fmla="*/ 0 w 59"/>
                <a:gd name="T43" fmla="*/ 1 h 58"/>
                <a:gd name="T44" fmla="*/ 0 w 59"/>
                <a:gd name="T45" fmla="*/ 1 h 58"/>
                <a:gd name="T46" fmla="*/ 0 w 59"/>
                <a:gd name="T47" fmla="*/ 1 h 58"/>
                <a:gd name="T48" fmla="*/ 0 w 59"/>
                <a:gd name="T49" fmla="*/ 1 h 58"/>
                <a:gd name="T50" fmla="*/ 0 w 59"/>
                <a:gd name="T51" fmla="*/ 1 h 58"/>
                <a:gd name="T52" fmla="*/ 0 w 59"/>
                <a:gd name="T53" fmla="*/ 1 h 58"/>
                <a:gd name="T54" fmla="*/ 0 w 59"/>
                <a:gd name="T55" fmla="*/ 1 h 58"/>
                <a:gd name="T56" fmla="*/ 0 w 59"/>
                <a:gd name="T57" fmla="*/ 1 h 58"/>
                <a:gd name="T58" fmla="*/ 0 w 59"/>
                <a:gd name="T59" fmla="*/ 1 h 58"/>
                <a:gd name="T60" fmla="*/ 0 w 59"/>
                <a:gd name="T61" fmla="*/ 1 h 58"/>
                <a:gd name="T62" fmla="*/ 0 w 59"/>
                <a:gd name="T63" fmla="*/ 1 h 58"/>
                <a:gd name="T64" fmla="*/ 0 w 59"/>
                <a:gd name="T65" fmla="*/ 1 h 58"/>
                <a:gd name="T66" fmla="*/ 0 w 59"/>
                <a:gd name="T67" fmla="*/ 1 h 58"/>
                <a:gd name="T68" fmla="*/ 0 w 59"/>
                <a:gd name="T69" fmla="*/ 1 h 58"/>
                <a:gd name="T70" fmla="*/ 0 w 59"/>
                <a:gd name="T71" fmla="*/ 1 h 58"/>
                <a:gd name="T72" fmla="*/ 0 w 59"/>
                <a:gd name="T73" fmla="*/ 1 h 58"/>
                <a:gd name="T74" fmla="*/ 0 w 59"/>
                <a:gd name="T75" fmla="*/ 1 h 58"/>
                <a:gd name="T76" fmla="*/ 0 w 59"/>
                <a:gd name="T77" fmla="*/ 1 h 58"/>
                <a:gd name="T78" fmla="*/ 0 w 59"/>
                <a:gd name="T79" fmla="*/ 1 h 58"/>
                <a:gd name="T80" fmla="*/ 0 w 59"/>
                <a:gd name="T81" fmla="*/ 1 h 58"/>
                <a:gd name="T82" fmla="*/ 0 w 59"/>
                <a:gd name="T83" fmla="*/ 1 h 58"/>
                <a:gd name="T84" fmla="*/ 0 w 59"/>
                <a:gd name="T85" fmla="*/ 1 h 58"/>
                <a:gd name="T86" fmla="*/ 0 w 59"/>
                <a:gd name="T87" fmla="*/ 0 h 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8"/>
                <a:gd name="T134" fmla="*/ 59 w 59"/>
                <a:gd name="T135" fmla="*/ 58 h 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8">
                  <a:moveTo>
                    <a:pt x="30" y="0"/>
                  </a:moveTo>
                  <a:lnTo>
                    <a:pt x="29" y="0"/>
                  </a:lnTo>
                  <a:lnTo>
                    <a:pt x="27" y="0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5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4" y="41"/>
                  </a:lnTo>
                  <a:lnTo>
                    <a:pt x="4" y="43"/>
                  </a:lnTo>
                  <a:lnTo>
                    <a:pt x="5" y="44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8" y="47"/>
                  </a:lnTo>
                  <a:lnTo>
                    <a:pt x="9" y="49"/>
                  </a:lnTo>
                  <a:lnTo>
                    <a:pt x="10" y="50"/>
                  </a:lnTo>
                  <a:lnTo>
                    <a:pt x="10" y="51"/>
                  </a:lnTo>
                  <a:lnTo>
                    <a:pt x="11" y="52"/>
                  </a:lnTo>
                  <a:lnTo>
                    <a:pt x="12" y="52"/>
                  </a:lnTo>
                  <a:lnTo>
                    <a:pt x="14" y="53"/>
                  </a:lnTo>
                  <a:lnTo>
                    <a:pt x="15" y="55"/>
                  </a:lnTo>
                  <a:lnTo>
                    <a:pt x="16" y="55"/>
                  </a:lnTo>
                  <a:lnTo>
                    <a:pt x="17" y="56"/>
                  </a:lnTo>
                  <a:lnTo>
                    <a:pt x="18" y="56"/>
                  </a:lnTo>
                  <a:lnTo>
                    <a:pt x="20" y="57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7"/>
                  </a:lnTo>
                  <a:lnTo>
                    <a:pt x="39" y="57"/>
                  </a:lnTo>
                  <a:lnTo>
                    <a:pt x="40" y="57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5" y="55"/>
                  </a:lnTo>
                  <a:lnTo>
                    <a:pt x="46" y="55"/>
                  </a:lnTo>
                  <a:lnTo>
                    <a:pt x="47" y="53"/>
                  </a:lnTo>
                  <a:lnTo>
                    <a:pt x="47" y="52"/>
                  </a:lnTo>
                  <a:lnTo>
                    <a:pt x="48" y="52"/>
                  </a:lnTo>
                  <a:lnTo>
                    <a:pt x="49" y="51"/>
                  </a:lnTo>
                  <a:lnTo>
                    <a:pt x="51" y="50"/>
                  </a:lnTo>
                  <a:lnTo>
                    <a:pt x="52" y="49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4" y="45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7" y="41"/>
                  </a:lnTo>
                  <a:lnTo>
                    <a:pt x="57" y="40"/>
                  </a:lnTo>
                  <a:lnTo>
                    <a:pt x="58" y="39"/>
                  </a:lnTo>
                  <a:lnTo>
                    <a:pt x="58" y="38"/>
                  </a:lnTo>
                  <a:lnTo>
                    <a:pt x="59" y="37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59" y="29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3"/>
                  </a:lnTo>
                  <a:lnTo>
                    <a:pt x="59" y="22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0"/>
                  </a:lnTo>
                  <a:lnTo>
                    <a:pt x="52" y="9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7" y="4"/>
                  </a:lnTo>
                  <a:lnTo>
                    <a:pt x="46" y="4"/>
                  </a:lnTo>
                  <a:lnTo>
                    <a:pt x="45" y="3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13" name="Rectangle 35"/>
            <p:cNvSpPr>
              <a:spLocks noChangeArrowheads="1"/>
            </p:cNvSpPr>
            <p:nvPr/>
          </p:nvSpPr>
          <p:spPr bwMode="auto">
            <a:xfrm>
              <a:off x="5179" y="3066"/>
              <a:ext cx="12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11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14" name="Rectangle 36"/>
            <p:cNvSpPr>
              <a:spLocks noChangeArrowheads="1"/>
            </p:cNvSpPr>
            <p:nvPr/>
          </p:nvSpPr>
          <p:spPr bwMode="auto">
            <a:xfrm>
              <a:off x="2228" y="2045"/>
              <a:ext cx="13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15" name="Rectangle 37"/>
            <p:cNvSpPr>
              <a:spLocks noChangeArrowheads="1"/>
            </p:cNvSpPr>
            <p:nvPr/>
          </p:nvSpPr>
          <p:spPr bwMode="auto">
            <a:xfrm>
              <a:off x="2304" y="2101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16" name="Rectangle 38"/>
            <p:cNvSpPr>
              <a:spLocks noChangeArrowheads="1"/>
            </p:cNvSpPr>
            <p:nvPr/>
          </p:nvSpPr>
          <p:spPr bwMode="auto">
            <a:xfrm>
              <a:off x="2228" y="694"/>
              <a:ext cx="13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17" name="Rectangle 39"/>
            <p:cNvSpPr>
              <a:spLocks noChangeArrowheads="1"/>
            </p:cNvSpPr>
            <p:nvPr/>
          </p:nvSpPr>
          <p:spPr bwMode="auto">
            <a:xfrm>
              <a:off x="2304" y="749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18" name="Rectangle 40"/>
            <p:cNvSpPr>
              <a:spLocks noChangeArrowheads="1"/>
            </p:cNvSpPr>
            <p:nvPr/>
          </p:nvSpPr>
          <p:spPr bwMode="auto">
            <a:xfrm>
              <a:off x="5127" y="695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19" name="Rectangle 41"/>
            <p:cNvSpPr>
              <a:spLocks noChangeArrowheads="1"/>
            </p:cNvSpPr>
            <p:nvPr/>
          </p:nvSpPr>
          <p:spPr bwMode="auto">
            <a:xfrm>
              <a:off x="5179" y="750"/>
              <a:ext cx="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20" name="Rectangle 42"/>
            <p:cNvSpPr>
              <a:spLocks noChangeArrowheads="1"/>
            </p:cNvSpPr>
            <p:nvPr/>
          </p:nvSpPr>
          <p:spPr bwMode="auto">
            <a:xfrm>
              <a:off x="5127" y="851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21" name="Rectangle 43"/>
            <p:cNvSpPr>
              <a:spLocks noChangeArrowheads="1"/>
            </p:cNvSpPr>
            <p:nvPr/>
          </p:nvSpPr>
          <p:spPr bwMode="auto">
            <a:xfrm>
              <a:off x="5179" y="906"/>
              <a:ext cx="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22" name="Rectangle 44"/>
            <p:cNvSpPr>
              <a:spLocks noChangeArrowheads="1"/>
            </p:cNvSpPr>
            <p:nvPr/>
          </p:nvSpPr>
          <p:spPr bwMode="auto">
            <a:xfrm>
              <a:off x="5127" y="1007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23" name="Rectangle 45"/>
            <p:cNvSpPr>
              <a:spLocks noChangeArrowheads="1"/>
            </p:cNvSpPr>
            <p:nvPr/>
          </p:nvSpPr>
          <p:spPr bwMode="auto">
            <a:xfrm>
              <a:off x="5179" y="1063"/>
              <a:ext cx="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24" name="Rectangle 46"/>
            <p:cNvSpPr>
              <a:spLocks noChangeArrowheads="1"/>
            </p:cNvSpPr>
            <p:nvPr/>
          </p:nvSpPr>
          <p:spPr bwMode="auto">
            <a:xfrm>
              <a:off x="5127" y="1165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25" name="Rectangle 47"/>
            <p:cNvSpPr>
              <a:spLocks noChangeArrowheads="1"/>
            </p:cNvSpPr>
            <p:nvPr/>
          </p:nvSpPr>
          <p:spPr bwMode="auto">
            <a:xfrm>
              <a:off x="5179" y="1220"/>
              <a:ext cx="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26" name="Rectangle 48"/>
            <p:cNvSpPr>
              <a:spLocks noChangeArrowheads="1"/>
            </p:cNvSpPr>
            <p:nvPr/>
          </p:nvSpPr>
          <p:spPr bwMode="auto">
            <a:xfrm>
              <a:off x="4196" y="706"/>
              <a:ext cx="13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27" name="Rectangle 49"/>
            <p:cNvSpPr>
              <a:spLocks noChangeArrowheads="1"/>
            </p:cNvSpPr>
            <p:nvPr/>
          </p:nvSpPr>
          <p:spPr bwMode="auto">
            <a:xfrm>
              <a:off x="4150" y="652"/>
              <a:ext cx="552" cy="73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28" name="Line 50"/>
            <p:cNvSpPr>
              <a:spLocks noChangeShapeType="1"/>
            </p:cNvSpPr>
            <p:nvPr/>
          </p:nvSpPr>
          <p:spPr bwMode="auto">
            <a:xfrm>
              <a:off x="2411" y="772"/>
              <a:ext cx="173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29" name="Rectangle 51"/>
            <p:cNvSpPr>
              <a:spLocks noChangeArrowheads="1"/>
            </p:cNvSpPr>
            <p:nvPr/>
          </p:nvSpPr>
          <p:spPr bwMode="auto">
            <a:xfrm>
              <a:off x="4272" y="760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30" name="Freeform 52"/>
            <p:cNvSpPr>
              <a:spLocks/>
            </p:cNvSpPr>
            <p:nvPr/>
          </p:nvSpPr>
          <p:spPr bwMode="auto">
            <a:xfrm>
              <a:off x="3287" y="1240"/>
              <a:ext cx="863" cy="923"/>
            </a:xfrm>
            <a:custGeom>
              <a:avLst/>
              <a:gdLst>
                <a:gd name="T0" fmla="*/ 0 w 1727"/>
                <a:gd name="T1" fmla="*/ 28 h 1847"/>
                <a:gd name="T2" fmla="*/ 5 w 1727"/>
                <a:gd name="T3" fmla="*/ 28 h 1847"/>
                <a:gd name="T4" fmla="*/ 5 w 1727"/>
                <a:gd name="T5" fmla="*/ 0 h 1847"/>
                <a:gd name="T6" fmla="*/ 26 w 1727"/>
                <a:gd name="T7" fmla="*/ 0 h 18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7"/>
                <a:gd name="T13" fmla="*/ 0 h 1847"/>
                <a:gd name="T14" fmla="*/ 1727 w 1727"/>
                <a:gd name="T15" fmla="*/ 1847 h 18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7" h="1847">
                  <a:moveTo>
                    <a:pt x="0" y="1847"/>
                  </a:moveTo>
                  <a:lnTo>
                    <a:pt x="359" y="1847"/>
                  </a:lnTo>
                  <a:lnTo>
                    <a:pt x="359" y="0"/>
                  </a:lnTo>
                  <a:lnTo>
                    <a:pt x="1727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31" name="Line 53"/>
            <p:cNvSpPr>
              <a:spLocks noChangeShapeType="1"/>
            </p:cNvSpPr>
            <p:nvPr/>
          </p:nvSpPr>
          <p:spPr bwMode="auto">
            <a:xfrm>
              <a:off x="4702" y="772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32" name="Line 54"/>
            <p:cNvSpPr>
              <a:spLocks noChangeShapeType="1"/>
            </p:cNvSpPr>
            <p:nvPr/>
          </p:nvSpPr>
          <p:spPr bwMode="auto">
            <a:xfrm>
              <a:off x="4702" y="1240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33" name="Rectangle 55"/>
            <p:cNvSpPr>
              <a:spLocks noChangeArrowheads="1"/>
            </p:cNvSpPr>
            <p:nvPr/>
          </p:nvSpPr>
          <p:spPr bwMode="auto">
            <a:xfrm>
              <a:off x="4196" y="1198"/>
              <a:ext cx="165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En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34" name="Rectangle 56"/>
            <p:cNvSpPr>
              <a:spLocks noChangeArrowheads="1"/>
            </p:cNvSpPr>
            <p:nvPr/>
          </p:nvSpPr>
          <p:spPr bwMode="auto">
            <a:xfrm>
              <a:off x="4557" y="706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35" name="Rectangle 57"/>
            <p:cNvSpPr>
              <a:spLocks noChangeArrowheads="1"/>
            </p:cNvSpPr>
            <p:nvPr/>
          </p:nvSpPr>
          <p:spPr bwMode="auto">
            <a:xfrm>
              <a:off x="4609" y="760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36" name="Rectangle 58"/>
            <p:cNvSpPr>
              <a:spLocks noChangeArrowheads="1"/>
            </p:cNvSpPr>
            <p:nvPr/>
          </p:nvSpPr>
          <p:spPr bwMode="auto">
            <a:xfrm>
              <a:off x="4196" y="861"/>
              <a:ext cx="13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37" name="Line 59"/>
            <p:cNvSpPr>
              <a:spLocks noChangeShapeType="1"/>
            </p:cNvSpPr>
            <p:nvPr/>
          </p:nvSpPr>
          <p:spPr bwMode="auto">
            <a:xfrm>
              <a:off x="2411" y="928"/>
              <a:ext cx="173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38" name="Rectangle 60"/>
            <p:cNvSpPr>
              <a:spLocks noChangeArrowheads="1"/>
            </p:cNvSpPr>
            <p:nvPr/>
          </p:nvSpPr>
          <p:spPr bwMode="auto">
            <a:xfrm>
              <a:off x="4272" y="915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39" name="Rectangle 61"/>
            <p:cNvSpPr>
              <a:spLocks noChangeArrowheads="1"/>
            </p:cNvSpPr>
            <p:nvPr/>
          </p:nvSpPr>
          <p:spPr bwMode="auto">
            <a:xfrm>
              <a:off x="4557" y="861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40" name="Rectangle 62"/>
            <p:cNvSpPr>
              <a:spLocks noChangeArrowheads="1"/>
            </p:cNvSpPr>
            <p:nvPr/>
          </p:nvSpPr>
          <p:spPr bwMode="auto">
            <a:xfrm>
              <a:off x="4609" y="915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41" name="Rectangle 63"/>
            <p:cNvSpPr>
              <a:spLocks noChangeArrowheads="1"/>
            </p:cNvSpPr>
            <p:nvPr/>
          </p:nvSpPr>
          <p:spPr bwMode="auto">
            <a:xfrm>
              <a:off x="4557" y="1014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42" name="Rectangle 64"/>
            <p:cNvSpPr>
              <a:spLocks noChangeArrowheads="1"/>
            </p:cNvSpPr>
            <p:nvPr/>
          </p:nvSpPr>
          <p:spPr bwMode="auto">
            <a:xfrm>
              <a:off x="4609" y="1069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43" name="Rectangle 65"/>
            <p:cNvSpPr>
              <a:spLocks noChangeArrowheads="1"/>
            </p:cNvSpPr>
            <p:nvPr/>
          </p:nvSpPr>
          <p:spPr bwMode="auto">
            <a:xfrm>
              <a:off x="4557" y="1168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44" name="Line 66"/>
            <p:cNvSpPr>
              <a:spLocks noChangeShapeType="1"/>
            </p:cNvSpPr>
            <p:nvPr/>
          </p:nvSpPr>
          <p:spPr bwMode="auto">
            <a:xfrm>
              <a:off x="4702" y="1096"/>
              <a:ext cx="34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45" name="Line 67"/>
            <p:cNvSpPr>
              <a:spLocks noChangeShapeType="1"/>
            </p:cNvSpPr>
            <p:nvPr/>
          </p:nvSpPr>
          <p:spPr bwMode="auto">
            <a:xfrm>
              <a:off x="4702" y="940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46" name="Rectangle 68"/>
            <p:cNvSpPr>
              <a:spLocks noChangeArrowheads="1"/>
            </p:cNvSpPr>
            <p:nvPr/>
          </p:nvSpPr>
          <p:spPr bwMode="auto">
            <a:xfrm>
              <a:off x="4609" y="1223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47" name="Rectangle 69"/>
            <p:cNvSpPr>
              <a:spLocks noChangeArrowheads="1"/>
            </p:cNvSpPr>
            <p:nvPr/>
          </p:nvSpPr>
          <p:spPr bwMode="auto">
            <a:xfrm>
              <a:off x="4196" y="1626"/>
              <a:ext cx="13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48" name="Rectangle 70"/>
            <p:cNvSpPr>
              <a:spLocks noChangeArrowheads="1"/>
            </p:cNvSpPr>
            <p:nvPr/>
          </p:nvSpPr>
          <p:spPr bwMode="auto">
            <a:xfrm>
              <a:off x="4150" y="1576"/>
              <a:ext cx="552" cy="731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49" name="Line 71"/>
            <p:cNvSpPr>
              <a:spLocks noChangeShapeType="1"/>
            </p:cNvSpPr>
            <p:nvPr/>
          </p:nvSpPr>
          <p:spPr bwMode="auto">
            <a:xfrm>
              <a:off x="3982" y="1708"/>
              <a:ext cx="16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50" name="Rectangle 72"/>
            <p:cNvSpPr>
              <a:spLocks noChangeArrowheads="1"/>
            </p:cNvSpPr>
            <p:nvPr/>
          </p:nvSpPr>
          <p:spPr bwMode="auto">
            <a:xfrm>
              <a:off x="4272" y="1680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51" name="Freeform 73"/>
            <p:cNvSpPr>
              <a:spLocks/>
            </p:cNvSpPr>
            <p:nvPr/>
          </p:nvSpPr>
          <p:spPr bwMode="auto">
            <a:xfrm>
              <a:off x="3287" y="2175"/>
              <a:ext cx="863" cy="144"/>
            </a:xfrm>
            <a:custGeom>
              <a:avLst/>
              <a:gdLst>
                <a:gd name="T0" fmla="*/ 0 w 1727"/>
                <a:gd name="T1" fmla="*/ 5 h 288"/>
                <a:gd name="T2" fmla="*/ 10 w 1727"/>
                <a:gd name="T3" fmla="*/ 5 h 288"/>
                <a:gd name="T4" fmla="*/ 10 w 1727"/>
                <a:gd name="T5" fmla="*/ 0 h 288"/>
                <a:gd name="T6" fmla="*/ 26 w 1727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7"/>
                <a:gd name="T13" fmla="*/ 0 h 288"/>
                <a:gd name="T14" fmla="*/ 1727 w 1727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7" h="288">
                  <a:moveTo>
                    <a:pt x="0" y="288"/>
                  </a:moveTo>
                  <a:lnTo>
                    <a:pt x="647" y="288"/>
                  </a:lnTo>
                  <a:lnTo>
                    <a:pt x="647" y="0"/>
                  </a:lnTo>
                  <a:lnTo>
                    <a:pt x="1727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52" name="Line 74"/>
            <p:cNvSpPr>
              <a:spLocks noChangeShapeType="1"/>
            </p:cNvSpPr>
            <p:nvPr/>
          </p:nvSpPr>
          <p:spPr bwMode="auto">
            <a:xfrm>
              <a:off x="4702" y="1708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53" name="Line 75"/>
            <p:cNvSpPr>
              <a:spLocks noChangeShapeType="1"/>
            </p:cNvSpPr>
            <p:nvPr/>
          </p:nvSpPr>
          <p:spPr bwMode="auto">
            <a:xfrm>
              <a:off x="4702" y="2175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54" name="Rectangle 76"/>
            <p:cNvSpPr>
              <a:spLocks noChangeArrowheads="1"/>
            </p:cNvSpPr>
            <p:nvPr/>
          </p:nvSpPr>
          <p:spPr bwMode="auto">
            <a:xfrm>
              <a:off x="4196" y="2118"/>
              <a:ext cx="165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En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55" name="Rectangle 77"/>
            <p:cNvSpPr>
              <a:spLocks noChangeArrowheads="1"/>
            </p:cNvSpPr>
            <p:nvPr/>
          </p:nvSpPr>
          <p:spPr bwMode="auto">
            <a:xfrm>
              <a:off x="4557" y="1626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56" name="Rectangle 78"/>
            <p:cNvSpPr>
              <a:spLocks noChangeArrowheads="1"/>
            </p:cNvSpPr>
            <p:nvPr/>
          </p:nvSpPr>
          <p:spPr bwMode="auto">
            <a:xfrm>
              <a:off x="4609" y="1680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57" name="Rectangle 79"/>
            <p:cNvSpPr>
              <a:spLocks noChangeArrowheads="1"/>
            </p:cNvSpPr>
            <p:nvPr/>
          </p:nvSpPr>
          <p:spPr bwMode="auto">
            <a:xfrm>
              <a:off x="4196" y="1780"/>
              <a:ext cx="13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58" name="Line 80"/>
            <p:cNvSpPr>
              <a:spLocks noChangeShapeType="1"/>
            </p:cNvSpPr>
            <p:nvPr/>
          </p:nvSpPr>
          <p:spPr bwMode="auto">
            <a:xfrm>
              <a:off x="3826" y="1852"/>
              <a:ext cx="32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59" name="Rectangle 81"/>
            <p:cNvSpPr>
              <a:spLocks noChangeArrowheads="1"/>
            </p:cNvSpPr>
            <p:nvPr/>
          </p:nvSpPr>
          <p:spPr bwMode="auto">
            <a:xfrm>
              <a:off x="4272" y="1835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60" name="Rectangle 82"/>
            <p:cNvSpPr>
              <a:spLocks noChangeArrowheads="1"/>
            </p:cNvSpPr>
            <p:nvPr/>
          </p:nvSpPr>
          <p:spPr bwMode="auto">
            <a:xfrm>
              <a:off x="4557" y="1780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61" name="Rectangle 83"/>
            <p:cNvSpPr>
              <a:spLocks noChangeArrowheads="1"/>
            </p:cNvSpPr>
            <p:nvPr/>
          </p:nvSpPr>
          <p:spPr bwMode="auto">
            <a:xfrm>
              <a:off x="4609" y="1835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62" name="Rectangle 84"/>
            <p:cNvSpPr>
              <a:spLocks noChangeArrowheads="1"/>
            </p:cNvSpPr>
            <p:nvPr/>
          </p:nvSpPr>
          <p:spPr bwMode="auto">
            <a:xfrm>
              <a:off x="4557" y="1933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63" name="Rectangle 85"/>
            <p:cNvSpPr>
              <a:spLocks noChangeArrowheads="1"/>
            </p:cNvSpPr>
            <p:nvPr/>
          </p:nvSpPr>
          <p:spPr bwMode="auto">
            <a:xfrm>
              <a:off x="4609" y="1989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64" name="Rectangle 86"/>
            <p:cNvSpPr>
              <a:spLocks noChangeArrowheads="1"/>
            </p:cNvSpPr>
            <p:nvPr/>
          </p:nvSpPr>
          <p:spPr bwMode="auto">
            <a:xfrm>
              <a:off x="4557" y="2089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65" name="Line 87"/>
            <p:cNvSpPr>
              <a:spLocks noChangeShapeType="1"/>
            </p:cNvSpPr>
            <p:nvPr/>
          </p:nvSpPr>
          <p:spPr bwMode="auto">
            <a:xfrm>
              <a:off x="4702" y="2019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66" name="Freeform 88"/>
            <p:cNvSpPr>
              <a:spLocks/>
            </p:cNvSpPr>
            <p:nvPr/>
          </p:nvSpPr>
          <p:spPr bwMode="auto">
            <a:xfrm>
              <a:off x="3982" y="784"/>
              <a:ext cx="168" cy="2758"/>
            </a:xfrm>
            <a:custGeom>
              <a:avLst/>
              <a:gdLst>
                <a:gd name="T0" fmla="*/ 5 w 336"/>
                <a:gd name="T1" fmla="*/ 86 h 5516"/>
                <a:gd name="T2" fmla="*/ 0 w 336"/>
                <a:gd name="T3" fmla="*/ 86 h 5516"/>
                <a:gd name="T4" fmla="*/ 0 w 336"/>
                <a:gd name="T5" fmla="*/ 0 h 5516"/>
                <a:gd name="T6" fmla="*/ 0 60000 65536"/>
                <a:gd name="T7" fmla="*/ 0 60000 65536"/>
                <a:gd name="T8" fmla="*/ 0 60000 65536"/>
                <a:gd name="T9" fmla="*/ 0 w 336"/>
                <a:gd name="T10" fmla="*/ 0 h 5516"/>
                <a:gd name="T11" fmla="*/ 336 w 336"/>
                <a:gd name="T12" fmla="*/ 5516 h 55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5516">
                  <a:moveTo>
                    <a:pt x="336" y="5516"/>
                  </a:moveTo>
                  <a:lnTo>
                    <a:pt x="0" y="5516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67" name="Freeform 89"/>
            <p:cNvSpPr>
              <a:spLocks/>
            </p:cNvSpPr>
            <p:nvPr/>
          </p:nvSpPr>
          <p:spPr bwMode="auto">
            <a:xfrm>
              <a:off x="3826" y="928"/>
              <a:ext cx="324" cy="2770"/>
            </a:xfrm>
            <a:custGeom>
              <a:avLst/>
              <a:gdLst>
                <a:gd name="T0" fmla="*/ 10 w 648"/>
                <a:gd name="T1" fmla="*/ 86 h 5541"/>
                <a:gd name="T2" fmla="*/ 0 w 648"/>
                <a:gd name="T3" fmla="*/ 86 h 5541"/>
                <a:gd name="T4" fmla="*/ 0 w 648"/>
                <a:gd name="T5" fmla="*/ 0 h 5541"/>
                <a:gd name="T6" fmla="*/ 0 60000 65536"/>
                <a:gd name="T7" fmla="*/ 0 60000 65536"/>
                <a:gd name="T8" fmla="*/ 0 60000 65536"/>
                <a:gd name="T9" fmla="*/ 0 w 648"/>
                <a:gd name="T10" fmla="*/ 0 h 5541"/>
                <a:gd name="T11" fmla="*/ 648 w 648"/>
                <a:gd name="T12" fmla="*/ 5541 h 55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8" h="5541">
                  <a:moveTo>
                    <a:pt x="648" y="5541"/>
                  </a:moveTo>
                  <a:lnTo>
                    <a:pt x="0" y="5541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68" name="Rectangle 90"/>
            <p:cNvSpPr>
              <a:spLocks noChangeArrowheads="1"/>
            </p:cNvSpPr>
            <p:nvPr/>
          </p:nvSpPr>
          <p:spPr bwMode="auto">
            <a:xfrm>
              <a:off x="4609" y="2144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69" name="Rectangle 91"/>
            <p:cNvSpPr>
              <a:spLocks noChangeArrowheads="1"/>
            </p:cNvSpPr>
            <p:nvPr/>
          </p:nvSpPr>
          <p:spPr bwMode="auto">
            <a:xfrm>
              <a:off x="5127" y="1622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70" name="Rectangle 92"/>
            <p:cNvSpPr>
              <a:spLocks noChangeArrowheads="1"/>
            </p:cNvSpPr>
            <p:nvPr/>
          </p:nvSpPr>
          <p:spPr bwMode="auto">
            <a:xfrm>
              <a:off x="5179" y="1677"/>
              <a:ext cx="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4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71" name="Rectangle 93"/>
            <p:cNvSpPr>
              <a:spLocks noChangeArrowheads="1"/>
            </p:cNvSpPr>
            <p:nvPr/>
          </p:nvSpPr>
          <p:spPr bwMode="auto">
            <a:xfrm>
              <a:off x="5127" y="1780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72" name="Rectangle 94"/>
            <p:cNvSpPr>
              <a:spLocks noChangeArrowheads="1"/>
            </p:cNvSpPr>
            <p:nvPr/>
          </p:nvSpPr>
          <p:spPr bwMode="auto">
            <a:xfrm>
              <a:off x="5179" y="1834"/>
              <a:ext cx="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5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73" name="Rectangle 95"/>
            <p:cNvSpPr>
              <a:spLocks noChangeArrowheads="1"/>
            </p:cNvSpPr>
            <p:nvPr/>
          </p:nvSpPr>
          <p:spPr bwMode="auto">
            <a:xfrm>
              <a:off x="5127" y="1936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74" name="Rectangle 96"/>
            <p:cNvSpPr>
              <a:spLocks noChangeArrowheads="1"/>
            </p:cNvSpPr>
            <p:nvPr/>
          </p:nvSpPr>
          <p:spPr bwMode="auto">
            <a:xfrm>
              <a:off x="5179" y="1991"/>
              <a:ext cx="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6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75" name="Rectangle 97"/>
            <p:cNvSpPr>
              <a:spLocks noChangeArrowheads="1"/>
            </p:cNvSpPr>
            <p:nvPr/>
          </p:nvSpPr>
          <p:spPr bwMode="auto">
            <a:xfrm>
              <a:off x="5127" y="2093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76" name="Line 98"/>
            <p:cNvSpPr>
              <a:spLocks noChangeShapeType="1"/>
            </p:cNvSpPr>
            <p:nvPr/>
          </p:nvSpPr>
          <p:spPr bwMode="auto">
            <a:xfrm>
              <a:off x="4702" y="1864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77" name="Rectangle 99"/>
            <p:cNvSpPr>
              <a:spLocks noChangeArrowheads="1"/>
            </p:cNvSpPr>
            <p:nvPr/>
          </p:nvSpPr>
          <p:spPr bwMode="auto">
            <a:xfrm>
              <a:off x="5179" y="2148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7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78" name="Rectangle 100"/>
            <p:cNvSpPr>
              <a:spLocks noChangeArrowheads="1"/>
            </p:cNvSpPr>
            <p:nvPr/>
          </p:nvSpPr>
          <p:spPr bwMode="auto">
            <a:xfrm>
              <a:off x="2228" y="850"/>
              <a:ext cx="13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79" name="Freeform 101"/>
            <p:cNvSpPr>
              <a:spLocks/>
            </p:cNvSpPr>
            <p:nvPr/>
          </p:nvSpPr>
          <p:spPr bwMode="auto">
            <a:xfrm>
              <a:off x="3970" y="760"/>
              <a:ext cx="24" cy="24"/>
            </a:xfrm>
            <a:custGeom>
              <a:avLst/>
              <a:gdLst>
                <a:gd name="T0" fmla="*/ 1 w 48"/>
                <a:gd name="T1" fmla="*/ 1 h 48"/>
                <a:gd name="T2" fmla="*/ 1 w 48"/>
                <a:gd name="T3" fmla="*/ 1 h 48"/>
                <a:gd name="T4" fmla="*/ 1 w 48"/>
                <a:gd name="T5" fmla="*/ 1 h 48"/>
                <a:gd name="T6" fmla="*/ 1 w 48"/>
                <a:gd name="T7" fmla="*/ 1 h 48"/>
                <a:gd name="T8" fmla="*/ 1 w 48"/>
                <a:gd name="T9" fmla="*/ 1 h 48"/>
                <a:gd name="T10" fmla="*/ 1 w 48"/>
                <a:gd name="T11" fmla="*/ 1 h 48"/>
                <a:gd name="T12" fmla="*/ 1 w 48"/>
                <a:gd name="T13" fmla="*/ 1 h 48"/>
                <a:gd name="T14" fmla="*/ 1 w 48"/>
                <a:gd name="T15" fmla="*/ 1 h 48"/>
                <a:gd name="T16" fmla="*/ 1 w 48"/>
                <a:gd name="T17" fmla="*/ 1 h 48"/>
                <a:gd name="T18" fmla="*/ 0 w 48"/>
                <a:gd name="T19" fmla="*/ 1 h 48"/>
                <a:gd name="T20" fmla="*/ 0 w 48"/>
                <a:gd name="T21" fmla="*/ 1 h 48"/>
                <a:gd name="T22" fmla="*/ 0 w 48"/>
                <a:gd name="T23" fmla="*/ 1 h 48"/>
                <a:gd name="T24" fmla="*/ 0 w 48"/>
                <a:gd name="T25" fmla="*/ 1 h 48"/>
                <a:gd name="T26" fmla="*/ 1 w 48"/>
                <a:gd name="T27" fmla="*/ 1 h 48"/>
                <a:gd name="T28" fmla="*/ 1 w 48"/>
                <a:gd name="T29" fmla="*/ 1 h 48"/>
                <a:gd name="T30" fmla="*/ 1 w 48"/>
                <a:gd name="T31" fmla="*/ 1 h 48"/>
                <a:gd name="T32" fmla="*/ 1 w 48"/>
                <a:gd name="T33" fmla="*/ 1 h 48"/>
                <a:gd name="T34" fmla="*/ 1 w 48"/>
                <a:gd name="T35" fmla="*/ 1 h 48"/>
                <a:gd name="T36" fmla="*/ 1 w 48"/>
                <a:gd name="T37" fmla="*/ 1 h 48"/>
                <a:gd name="T38" fmla="*/ 1 w 48"/>
                <a:gd name="T39" fmla="*/ 1 h 48"/>
                <a:gd name="T40" fmla="*/ 1 w 48"/>
                <a:gd name="T41" fmla="*/ 1 h 48"/>
                <a:gd name="T42" fmla="*/ 1 w 48"/>
                <a:gd name="T43" fmla="*/ 1 h 48"/>
                <a:gd name="T44" fmla="*/ 1 w 48"/>
                <a:gd name="T45" fmla="*/ 1 h 48"/>
                <a:gd name="T46" fmla="*/ 1 w 48"/>
                <a:gd name="T47" fmla="*/ 1 h 48"/>
                <a:gd name="T48" fmla="*/ 1 w 48"/>
                <a:gd name="T49" fmla="*/ 1 h 48"/>
                <a:gd name="T50" fmla="*/ 1 w 48"/>
                <a:gd name="T51" fmla="*/ 1 h 48"/>
                <a:gd name="T52" fmla="*/ 1 w 48"/>
                <a:gd name="T53" fmla="*/ 1 h 48"/>
                <a:gd name="T54" fmla="*/ 1 w 48"/>
                <a:gd name="T55" fmla="*/ 1 h 48"/>
                <a:gd name="T56" fmla="*/ 1 w 48"/>
                <a:gd name="T57" fmla="*/ 1 h 48"/>
                <a:gd name="T58" fmla="*/ 1 w 48"/>
                <a:gd name="T59" fmla="*/ 1 h 48"/>
                <a:gd name="T60" fmla="*/ 1 w 48"/>
                <a:gd name="T61" fmla="*/ 1 h 48"/>
                <a:gd name="T62" fmla="*/ 1 w 48"/>
                <a:gd name="T63" fmla="*/ 1 h 48"/>
                <a:gd name="T64" fmla="*/ 1 w 48"/>
                <a:gd name="T65" fmla="*/ 1 h 48"/>
                <a:gd name="T66" fmla="*/ 1 w 48"/>
                <a:gd name="T67" fmla="*/ 1 h 48"/>
                <a:gd name="T68" fmla="*/ 1 w 48"/>
                <a:gd name="T69" fmla="*/ 1 h 48"/>
                <a:gd name="T70" fmla="*/ 1 w 48"/>
                <a:gd name="T71" fmla="*/ 1 h 48"/>
                <a:gd name="T72" fmla="*/ 1 w 48"/>
                <a:gd name="T73" fmla="*/ 1 h 48"/>
                <a:gd name="T74" fmla="*/ 1 w 48"/>
                <a:gd name="T75" fmla="*/ 1 h 48"/>
                <a:gd name="T76" fmla="*/ 1 w 48"/>
                <a:gd name="T77" fmla="*/ 1 h 48"/>
                <a:gd name="T78" fmla="*/ 1 w 48"/>
                <a:gd name="T79" fmla="*/ 1 h 48"/>
                <a:gd name="T80" fmla="*/ 1 w 48"/>
                <a:gd name="T81" fmla="*/ 1 h 48"/>
                <a:gd name="T82" fmla="*/ 1 w 48"/>
                <a:gd name="T83" fmla="*/ 1 h 48"/>
                <a:gd name="T84" fmla="*/ 1 w 48"/>
                <a:gd name="T85" fmla="*/ 1 h 48"/>
                <a:gd name="T86" fmla="*/ 1 w 48"/>
                <a:gd name="T87" fmla="*/ 1 h 48"/>
                <a:gd name="T88" fmla="*/ 1 w 48"/>
                <a:gd name="T89" fmla="*/ 1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9" y="4"/>
                  </a:lnTo>
                  <a:lnTo>
                    <a:pt x="8" y="6"/>
                  </a:lnTo>
                  <a:lnTo>
                    <a:pt x="7" y="7"/>
                  </a:lnTo>
                  <a:lnTo>
                    <a:pt x="6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5" y="38"/>
                  </a:lnTo>
                  <a:lnTo>
                    <a:pt x="5" y="39"/>
                  </a:lnTo>
                  <a:lnTo>
                    <a:pt x="6" y="40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9" y="44"/>
                  </a:lnTo>
                  <a:lnTo>
                    <a:pt x="11" y="44"/>
                  </a:lnTo>
                  <a:lnTo>
                    <a:pt x="11" y="45"/>
                  </a:lnTo>
                  <a:lnTo>
                    <a:pt x="12" y="45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5" y="46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2" y="46"/>
                  </a:lnTo>
                  <a:lnTo>
                    <a:pt x="33" y="46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9" y="42"/>
                  </a:lnTo>
                  <a:lnTo>
                    <a:pt x="41" y="42"/>
                  </a:lnTo>
                  <a:lnTo>
                    <a:pt x="41" y="40"/>
                  </a:lnTo>
                  <a:lnTo>
                    <a:pt x="42" y="39"/>
                  </a:lnTo>
                  <a:lnTo>
                    <a:pt x="43" y="38"/>
                  </a:lnTo>
                  <a:lnTo>
                    <a:pt x="44" y="37"/>
                  </a:lnTo>
                  <a:lnTo>
                    <a:pt x="44" y="36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5" y="32"/>
                  </a:lnTo>
                  <a:lnTo>
                    <a:pt x="47" y="31"/>
                  </a:lnTo>
                  <a:lnTo>
                    <a:pt x="47" y="30"/>
                  </a:lnTo>
                  <a:lnTo>
                    <a:pt x="47" y="28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8" y="21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5" y="16"/>
                  </a:lnTo>
                  <a:lnTo>
                    <a:pt x="45" y="15"/>
                  </a:lnTo>
                  <a:lnTo>
                    <a:pt x="45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3" y="10"/>
                  </a:lnTo>
                  <a:lnTo>
                    <a:pt x="42" y="9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80" name="Freeform 102"/>
            <p:cNvSpPr>
              <a:spLocks/>
            </p:cNvSpPr>
            <p:nvPr/>
          </p:nvSpPr>
          <p:spPr bwMode="auto">
            <a:xfrm>
              <a:off x="3963" y="765"/>
              <a:ext cx="29" cy="29"/>
            </a:xfrm>
            <a:custGeom>
              <a:avLst/>
              <a:gdLst>
                <a:gd name="T0" fmla="*/ 0 w 59"/>
                <a:gd name="T1" fmla="*/ 0 h 59"/>
                <a:gd name="T2" fmla="*/ 0 w 59"/>
                <a:gd name="T3" fmla="*/ 0 h 59"/>
                <a:gd name="T4" fmla="*/ 0 w 59"/>
                <a:gd name="T5" fmla="*/ 0 h 59"/>
                <a:gd name="T6" fmla="*/ 0 w 59"/>
                <a:gd name="T7" fmla="*/ 0 h 59"/>
                <a:gd name="T8" fmla="*/ 0 w 59"/>
                <a:gd name="T9" fmla="*/ 0 h 59"/>
                <a:gd name="T10" fmla="*/ 0 w 59"/>
                <a:gd name="T11" fmla="*/ 0 h 59"/>
                <a:gd name="T12" fmla="*/ 0 w 59"/>
                <a:gd name="T13" fmla="*/ 0 h 59"/>
                <a:gd name="T14" fmla="*/ 0 w 59"/>
                <a:gd name="T15" fmla="*/ 0 h 59"/>
                <a:gd name="T16" fmla="*/ 0 w 59"/>
                <a:gd name="T17" fmla="*/ 0 h 59"/>
                <a:gd name="T18" fmla="*/ 0 w 59"/>
                <a:gd name="T19" fmla="*/ 0 h 59"/>
                <a:gd name="T20" fmla="*/ 0 w 59"/>
                <a:gd name="T21" fmla="*/ 0 h 59"/>
                <a:gd name="T22" fmla="*/ 0 w 59"/>
                <a:gd name="T23" fmla="*/ 0 h 59"/>
                <a:gd name="T24" fmla="*/ 0 w 59"/>
                <a:gd name="T25" fmla="*/ 0 h 59"/>
                <a:gd name="T26" fmla="*/ 0 w 59"/>
                <a:gd name="T27" fmla="*/ 0 h 59"/>
                <a:gd name="T28" fmla="*/ 0 w 59"/>
                <a:gd name="T29" fmla="*/ 0 h 59"/>
                <a:gd name="T30" fmla="*/ 0 w 59"/>
                <a:gd name="T31" fmla="*/ 0 h 59"/>
                <a:gd name="T32" fmla="*/ 0 w 59"/>
                <a:gd name="T33" fmla="*/ 0 h 59"/>
                <a:gd name="T34" fmla="*/ 0 w 59"/>
                <a:gd name="T35" fmla="*/ 0 h 59"/>
                <a:gd name="T36" fmla="*/ 0 w 59"/>
                <a:gd name="T37" fmla="*/ 0 h 59"/>
                <a:gd name="T38" fmla="*/ 0 w 59"/>
                <a:gd name="T39" fmla="*/ 0 h 59"/>
                <a:gd name="T40" fmla="*/ 0 w 59"/>
                <a:gd name="T41" fmla="*/ 0 h 59"/>
                <a:gd name="T42" fmla="*/ 0 w 59"/>
                <a:gd name="T43" fmla="*/ 0 h 59"/>
                <a:gd name="T44" fmla="*/ 0 w 59"/>
                <a:gd name="T45" fmla="*/ 0 h 59"/>
                <a:gd name="T46" fmla="*/ 0 w 59"/>
                <a:gd name="T47" fmla="*/ 0 h 59"/>
                <a:gd name="T48" fmla="*/ 0 w 59"/>
                <a:gd name="T49" fmla="*/ 0 h 59"/>
                <a:gd name="T50" fmla="*/ 0 w 59"/>
                <a:gd name="T51" fmla="*/ 0 h 59"/>
                <a:gd name="T52" fmla="*/ 0 w 59"/>
                <a:gd name="T53" fmla="*/ 0 h 59"/>
                <a:gd name="T54" fmla="*/ 0 w 59"/>
                <a:gd name="T55" fmla="*/ 0 h 59"/>
                <a:gd name="T56" fmla="*/ 0 w 59"/>
                <a:gd name="T57" fmla="*/ 0 h 59"/>
                <a:gd name="T58" fmla="*/ 0 w 59"/>
                <a:gd name="T59" fmla="*/ 0 h 59"/>
                <a:gd name="T60" fmla="*/ 0 w 59"/>
                <a:gd name="T61" fmla="*/ 0 h 59"/>
                <a:gd name="T62" fmla="*/ 0 w 59"/>
                <a:gd name="T63" fmla="*/ 0 h 59"/>
                <a:gd name="T64" fmla="*/ 0 w 59"/>
                <a:gd name="T65" fmla="*/ 0 h 59"/>
                <a:gd name="T66" fmla="*/ 0 w 59"/>
                <a:gd name="T67" fmla="*/ 0 h 59"/>
                <a:gd name="T68" fmla="*/ 0 w 59"/>
                <a:gd name="T69" fmla="*/ 0 h 59"/>
                <a:gd name="T70" fmla="*/ 0 w 59"/>
                <a:gd name="T71" fmla="*/ 0 h 59"/>
                <a:gd name="T72" fmla="*/ 0 w 59"/>
                <a:gd name="T73" fmla="*/ 0 h 59"/>
                <a:gd name="T74" fmla="*/ 0 w 59"/>
                <a:gd name="T75" fmla="*/ 0 h 59"/>
                <a:gd name="T76" fmla="*/ 0 w 59"/>
                <a:gd name="T77" fmla="*/ 0 h 59"/>
                <a:gd name="T78" fmla="*/ 0 w 59"/>
                <a:gd name="T79" fmla="*/ 0 h 59"/>
                <a:gd name="T80" fmla="*/ 0 w 59"/>
                <a:gd name="T81" fmla="*/ 0 h 59"/>
                <a:gd name="T82" fmla="*/ 0 w 59"/>
                <a:gd name="T83" fmla="*/ 0 h 59"/>
                <a:gd name="T84" fmla="*/ 0 w 59"/>
                <a:gd name="T85" fmla="*/ 0 h 59"/>
                <a:gd name="T86" fmla="*/ 0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9" y="0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1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5"/>
                  </a:lnTo>
                  <a:lnTo>
                    <a:pt x="6" y="46"/>
                  </a:lnTo>
                  <a:lnTo>
                    <a:pt x="6" y="47"/>
                  </a:lnTo>
                  <a:lnTo>
                    <a:pt x="7" y="48"/>
                  </a:lnTo>
                  <a:lnTo>
                    <a:pt x="9" y="49"/>
                  </a:lnTo>
                  <a:lnTo>
                    <a:pt x="10" y="51"/>
                  </a:lnTo>
                  <a:lnTo>
                    <a:pt x="10" y="52"/>
                  </a:lnTo>
                  <a:lnTo>
                    <a:pt x="11" y="53"/>
                  </a:lnTo>
                  <a:lnTo>
                    <a:pt x="12" y="53"/>
                  </a:lnTo>
                  <a:lnTo>
                    <a:pt x="13" y="54"/>
                  </a:lnTo>
                  <a:lnTo>
                    <a:pt x="15" y="55"/>
                  </a:lnTo>
                  <a:lnTo>
                    <a:pt x="16" y="55"/>
                  </a:lnTo>
                  <a:lnTo>
                    <a:pt x="17" y="57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4" y="59"/>
                  </a:lnTo>
                  <a:lnTo>
                    <a:pt x="25" y="59"/>
                  </a:lnTo>
                  <a:lnTo>
                    <a:pt x="27" y="59"/>
                  </a:lnTo>
                  <a:lnTo>
                    <a:pt x="29" y="59"/>
                  </a:lnTo>
                  <a:lnTo>
                    <a:pt x="30" y="59"/>
                  </a:lnTo>
                  <a:lnTo>
                    <a:pt x="31" y="59"/>
                  </a:lnTo>
                  <a:lnTo>
                    <a:pt x="33" y="59"/>
                  </a:lnTo>
                  <a:lnTo>
                    <a:pt x="35" y="59"/>
                  </a:lnTo>
                  <a:lnTo>
                    <a:pt x="36" y="59"/>
                  </a:lnTo>
                  <a:lnTo>
                    <a:pt x="37" y="58"/>
                  </a:lnTo>
                  <a:lnTo>
                    <a:pt x="39" y="58"/>
                  </a:lnTo>
                  <a:lnTo>
                    <a:pt x="40" y="58"/>
                  </a:lnTo>
                  <a:lnTo>
                    <a:pt x="41" y="57"/>
                  </a:lnTo>
                  <a:lnTo>
                    <a:pt x="42" y="57"/>
                  </a:lnTo>
                  <a:lnTo>
                    <a:pt x="45" y="55"/>
                  </a:lnTo>
                  <a:lnTo>
                    <a:pt x="46" y="55"/>
                  </a:lnTo>
                  <a:lnTo>
                    <a:pt x="47" y="54"/>
                  </a:lnTo>
                  <a:lnTo>
                    <a:pt x="47" y="53"/>
                  </a:lnTo>
                  <a:lnTo>
                    <a:pt x="48" y="53"/>
                  </a:lnTo>
                  <a:lnTo>
                    <a:pt x="49" y="52"/>
                  </a:lnTo>
                  <a:lnTo>
                    <a:pt x="51" y="51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4" y="46"/>
                  </a:lnTo>
                  <a:lnTo>
                    <a:pt x="55" y="45"/>
                  </a:lnTo>
                  <a:lnTo>
                    <a:pt x="55" y="43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40"/>
                  </a:lnTo>
                  <a:lnTo>
                    <a:pt x="58" y="39"/>
                  </a:lnTo>
                  <a:lnTo>
                    <a:pt x="59" y="37"/>
                  </a:lnTo>
                  <a:lnTo>
                    <a:pt x="59" y="36"/>
                  </a:lnTo>
                  <a:lnTo>
                    <a:pt x="59" y="34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8" y="21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1" y="9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81" name="Freeform 103"/>
            <p:cNvSpPr>
              <a:spLocks/>
            </p:cNvSpPr>
            <p:nvPr/>
          </p:nvSpPr>
          <p:spPr bwMode="auto">
            <a:xfrm>
              <a:off x="3814" y="916"/>
              <a:ext cx="24" cy="24"/>
            </a:xfrm>
            <a:custGeom>
              <a:avLst/>
              <a:gdLst>
                <a:gd name="T0" fmla="*/ 1 w 48"/>
                <a:gd name="T1" fmla="*/ 1 h 48"/>
                <a:gd name="T2" fmla="*/ 1 w 48"/>
                <a:gd name="T3" fmla="*/ 1 h 48"/>
                <a:gd name="T4" fmla="*/ 1 w 48"/>
                <a:gd name="T5" fmla="*/ 1 h 48"/>
                <a:gd name="T6" fmla="*/ 1 w 48"/>
                <a:gd name="T7" fmla="*/ 1 h 48"/>
                <a:gd name="T8" fmla="*/ 1 w 48"/>
                <a:gd name="T9" fmla="*/ 1 h 48"/>
                <a:gd name="T10" fmla="*/ 1 w 48"/>
                <a:gd name="T11" fmla="*/ 1 h 48"/>
                <a:gd name="T12" fmla="*/ 1 w 48"/>
                <a:gd name="T13" fmla="*/ 1 h 48"/>
                <a:gd name="T14" fmla="*/ 1 w 48"/>
                <a:gd name="T15" fmla="*/ 1 h 48"/>
                <a:gd name="T16" fmla="*/ 1 w 48"/>
                <a:gd name="T17" fmla="*/ 1 h 48"/>
                <a:gd name="T18" fmla="*/ 0 w 48"/>
                <a:gd name="T19" fmla="*/ 1 h 48"/>
                <a:gd name="T20" fmla="*/ 0 w 48"/>
                <a:gd name="T21" fmla="*/ 1 h 48"/>
                <a:gd name="T22" fmla="*/ 0 w 48"/>
                <a:gd name="T23" fmla="*/ 1 h 48"/>
                <a:gd name="T24" fmla="*/ 0 w 48"/>
                <a:gd name="T25" fmla="*/ 1 h 48"/>
                <a:gd name="T26" fmla="*/ 1 w 48"/>
                <a:gd name="T27" fmla="*/ 1 h 48"/>
                <a:gd name="T28" fmla="*/ 1 w 48"/>
                <a:gd name="T29" fmla="*/ 1 h 48"/>
                <a:gd name="T30" fmla="*/ 1 w 48"/>
                <a:gd name="T31" fmla="*/ 1 h 48"/>
                <a:gd name="T32" fmla="*/ 1 w 48"/>
                <a:gd name="T33" fmla="*/ 1 h 48"/>
                <a:gd name="T34" fmla="*/ 1 w 48"/>
                <a:gd name="T35" fmla="*/ 1 h 48"/>
                <a:gd name="T36" fmla="*/ 1 w 48"/>
                <a:gd name="T37" fmla="*/ 1 h 48"/>
                <a:gd name="T38" fmla="*/ 1 w 48"/>
                <a:gd name="T39" fmla="*/ 1 h 48"/>
                <a:gd name="T40" fmla="*/ 1 w 48"/>
                <a:gd name="T41" fmla="*/ 1 h 48"/>
                <a:gd name="T42" fmla="*/ 1 w 48"/>
                <a:gd name="T43" fmla="*/ 1 h 48"/>
                <a:gd name="T44" fmla="*/ 1 w 48"/>
                <a:gd name="T45" fmla="*/ 1 h 48"/>
                <a:gd name="T46" fmla="*/ 1 w 48"/>
                <a:gd name="T47" fmla="*/ 1 h 48"/>
                <a:gd name="T48" fmla="*/ 1 w 48"/>
                <a:gd name="T49" fmla="*/ 1 h 48"/>
                <a:gd name="T50" fmla="*/ 1 w 48"/>
                <a:gd name="T51" fmla="*/ 1 h 48"/>
                <a:gd name="T52" fmla="*/ 1 w 48"/>
                <a:gd name="T53" fmla="*/ 1 h 48"/>
                <a:gd name="T54" fmla="*/ 1 w 48"/>
                <a:gd name="T55" fmla="*/ 1 h 48"/>
                <a:gd name="T56" fmla="*/ 1 w 48"/>
                <a:gd name="T57" fmla="*/ 1 h 48"/>
                <a:gd name="T58" fmla="*/ 1 w 48"/>
                <a:gd name="T59" fmla="*/ 1 h 48"/>
                <a:gd name="T60" fmla="*/ 1 w 48"/>
                <a:gd name="T61" fmla="*/ 1 h 48"/>
                <a:gd name="T62" fmla="*/ 1 w 48"/>
                <a:gd name="T63" fmla="*/ 1 h 48"/>
                <a:gd name="T64" fmla="*/ 1 w 48"/>
                <a:gd name="T65" fmla="*/ 1 h 48"/>
                <a:gd name="T66" fmla="*/ 1 w 48"/>
                <a:gd name="T67" fmla="*/ 1 h 48"/>
                <a:gd name="T68" fmla="*/ 1 w 48"/>
                <a:gd name="T69" fmla="*/ 1 h 48"/>
                <a:gd name="T70" fmla="*/ 1 w 48"/>
                <a:gd name="T71" fmla="*/ 1 h 48"/>
                <a:gd name="T72" fmla="*/ 1 w 48"/>
                <a:gd name="T73" fmla="*/ 1 h 48"/>
                <a:gd name="T74" fmla="*/ 1 w 48"/>
                <a:gd name="T75" fmla="*/ 1 h 48"/>
                <a:gd name="T76" fmla="*/ 1 w 48"/>
                <a:gd name="T77" fmla="*/ 1 h 48"/>
                <a:gd name="T78" fmla="*/ 1 w 48"/>
                <a:gd name="T79" fmla="*/ 1 h 48"/>
                <a:gd name="T80" fmla="*/ 1 w 48"/>
                <a:gd name="T81" fmla="*/ 1 h 48"/>
                <a:gd name="T82" fmla="*/ 1 w 48"/>
                <a:gd name="T83" fmla="*/ 1 h 48"/>
                <a:gd name="T84" fmla="*/ 1 w 48"/>
                <a:gd name="T85" fmla="*/ 1 h 48"/>
                <a:gd name="T86" fmla="*/ 1 w 48"/>
                <a:gd name="T87" fmla="*/ 1 h 48"/>
                <a:gd name="T88" fmla="*/ 1 w 48"/>
                <a:gd name="T89" fmla="*/ 1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40"/>
                  </a:lnTo>
                  <a:lnTo>
                    <a:pt x="6" y="41"/>
                  </a:lnTo>
                  <a:lnTo>
                    <a:pt x="7" y="42"/>
                  </a:lnTo>
                  <a:lnTo>
                    <a:pt x="8" y="44"/>
                  </a:lnTo>
                  <a:lnTo>
                    <a:pt x="10" y="45"/>
                  </a:lnTo>
                  <a:lnTo>
                    <a:pt x="11" y="45"/>
                  </a:lnTo>
                  <a:lnTo>
                    <a:pt x="11" y="46"/>
                  </a:lnTo>
                  <a:lnTo>
                    <a:pt x="12" y="46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6" y="47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8" y="45"/>
                  </a:lnTo>
                  <a:lnTo>
                    <a:pt x="38" y="44"/>
                  </a:lnTo>
                  <a:lnTo>
                    <a:pt x="39" y="42"/>
                  </a:lnTo>
                  <a:lnTo>
                    <a:pt x="41" y="42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6"/>
                  </a:lnTo>
                  <a:lnTo>
                    <a:pt x="45" y="35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7" y="32"/>
                  </a:lnTo>
                  <a:lnTo>
                    <a:pt x="47" y="30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47" y="21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5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3" y="11"/>
                  </a:lnTo>
                  <a:lnTo>
                    <a:pt x="42" y="10"/>
                  </a:lnTo>
                  <a:lnTo>
                    <a:pt x="41" y="9"/>
                  </a:lnTo>
                  <a:lnTo>
                    <a:pt x="41" y="8"/>
                  </a:lnTo>
                  <a:lnTo>
                    <a:pt x="39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3" y="3"/>
                  </a:lnTo>
                  <a:lnTo>
                    <a:pt x="32" y="3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82" name="Freeform 104"/>
            <p:cNvSpPr>
              <a:spLocks/>
            </p:cNvSpPr>
            <p:nvPr/>
          </p:nvSpPr>
          <p:spPr bwMode="auto">
            <a:xfrm>
              <a:off x="3807" y="921"/>
              <a:ext cx="29" cy="29"/>
            </a:xfrm>
            <a:custGeom>
              <a:avLst/>
              <a:gdLst>
                <a:gd name="T0" fmla="*/ 0 w 59"/>
                <a:gd name="T1" fmla="*/ 0 h 59"/>
                <a:gd name="T2" fmla="*/ 0 w 59"/>
                <a:gd name="T3" fmla="*/ 0 h 59"/>
                <a:gd name="T4" fmla="*/ 0 w 59"/>
                <a:gd name="T5" fmla="*/ 0 h 59"/>
                <a:gd name="T6" fmla="*/ 0 w 59"/>
                <a:gd name="T7" fmla="*/ 0 h 59"/>
                <a:gd name="T8" fmla="*/ 0 w 59"/>
                <a:gd name="T9" fmla="*/ 0 h 59"/>
                <a:gd name="T10" fmla="*/ 0 w 59"/>
                <a:gd name="T11" fmla="*/ 0 h 59"/>
                <a:gd name="T12" fmla="*/ 0 w 59"/>
                <a:gd name="T13" fmla="*/ 0 h 59"/>
                <a:gd name="T14" fmla="*/ 0 w 59"/>
                <a:gd name="T15" fmla="*/ 0 h 59"/>
                <a:gd name="T16" fmla="*/ 0 w 59"/>
                <a:gd name="T17" fmla="*/ 0 h 59"/>
                <a:gd name="T18" fmla="*/ 0 w 59"/>
                <a:gd name="T19" fmla="*/ 0 h 59"/>
                <a:gd name="T20" fmla="*/ 0 w 59"/>
                <a:gd name="T21" fmla="*/ 0 h 59"/>
                <a:gd name="T22" fmla="*/ 0 w 59"/>
                <a:gd name="T23" fmla="*/ 0 h 59"/>
                <a:gd name="T24" fmla="*/ 0 w 59"/>
                <a:gd name="T25" fmla="*/ 0 h 59"/>
                <a:gd name="T26" fmla="*/ 0 w 59"/>
                <a:gd name="T27" fmla="*/ 0 h 59"/>
                <a:gd name="T28" fmla="*/ 0 w 59"/>
                <a:gd name="T29" fmla="*/ 0 h 59"/>
                <a:gd name="T30" fmla="*/ 0 w 59"/>
                <a:gd name="T31" fmla="*/ 0 h 59"/>
                <a:gd name="T32" fmla="*/ 0 w 59"/>
                <a:gd name="T33" fmla="*/ 0 h 59"/>
                <a:gd name="T34" fmla="*/ 0 w 59"/>
                <a:gd name="T35" fmla="*/ 0 h 59"/>
                <a:gd name="T36" fmla="*/ 0 w 59"/>
                <a:gd name="T37" fmla="*/ 0 h 59"/>
                <a:gd name="T38" fmla="*/ 0 w 59"/>
                <a:gd name="T39" fmla="*/ 0 h 59"/>
                <a:gd name="T40" fmla="*/ 0 w 59"/>
                <a:gd name="T41" fmla="*/ 0 h 59"/>
                <a:gd name="T42" fmla="*/ 0 w 59"/>
                <a:gd name="T43" fmla="*/ 0 h 59"/>
                <a:gd name="T44" fmla="*/ 0 w 59"/>
                <a:gd name="T45" fmla="*/ 0 h 59"/>
                <a:gd name="T46" fmla="*/ 0 w 59"/>
                <a:gd name="T47" fmla="*/ 0 h 59"/>
                <a:gd name="T48" fmla="*/ 0 w 59"/>
                <a:gd name="T49" fmla="*/ 0 h 59"/>
                <a:gd name="T50" fmla="*/ 0 w 59"/>
                <a:gd name="T51" fmla="*/ 0 h 59"/>
                <a:gd name="T52" fmla="*/ 0 w 59"/>
                <a:gd name="T53" fmla="*/ 0 h 59"/>
                <a:gd name="T54" fmla="*/ 0 w 59"/>
                <a:gd name="T55" fmla="*/ 0 h 59"/>
                <a:gd name="T56" fmla="*/ 0 w 59"/>
                <a:gd name="T57" fmla="*/ 0 h 59"/>
                <a:gd name="T58" fmla="*/ 0 w 59"/>
                <a:gd name="T59" fmla="*/ 0 h 59"/>
                <a:gd name="T60" fmla="*/ 0 w 59"/>
                <a:gd name="T61" fmla="*/ 0 h 59"/>
                <a:gd name="T62" fmla="*/ 0 w 59"/>
                <a:gd name="T63" fmla="*/ 0 h 59"/>
                <a:gd name="T64" fmla="*/ 0 w 59"/>
                <a:gd name="T65" fmla="*/ 0 h 59"/>
                <a:gd name="T66" fmla="*/ 0 w 59"/>
                <a:gd name="T67" fmla="*/ 0 h 59"/>
                <a:gd name="T68" fmla="*/ 0 w 59"/>
                <a:gd name="T69" fmla="*/ 0 h 59"/>
                <a:gd name="T70" fmla="*/ 0 w 59"/>
                <a:gd name="T71" fmla="*/ 0 h 59"/>
                <a:gd name="T72" fmla="*/ 0 w 59"/>
                <a:gd name="T73" fmla="*/ 0 h 59"/>
                <a:gd name="T74" fmla="*/ 0 w 59"/>
                <a:gd name="T75" fmla="*/ 0 h 59"/>
                <a:gd name="T76" fmla="*/ 0 w 59"/>
                <a:gd name="T77" fmla="*/ 0 h 59"/>
                <a:gd name="T78" fmla="*/ 0 w 59"/>
                <a:gd name="T79" fmla="*/ 0 h 59"/>
                <a:gd name="T80" fmla="*/ 0 w 59"/>
                <a:gd name="T81" fmla="*/ 0 h 59"/>
                <a:gd name="T82" fmla="*/ 0 w 59"/>
                <a:gd name="T83" fmla="*/ 0 h 59"/>
                <a:gd name="T84" fmla="*/ 0 w 59"/>
                <a:gd name="T85" fmla="*/ 0 h 59"/>
                <a:gd name="T86" fmla="*/ 0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9" y="0"/>
                  </a:lnTo>
                  <a:lnTo>
                    <a:pt x="27" y="0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5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4"/>
                  </a:lnTo>
                  <a:lnTo>
                    <a:pt x="6" y="46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9" y="49"/>
                  </a:lnTo>
                  <a:lnTo>
                    <a:pt x="10" y="50"/>
                  </a:lnTo>
                  <a:lnTo>
                    <a:pt x="10" y="52"/>
                  </a:lnTo>
                  <a:lnTo>
                    <a:pt x="11" y="53"/>
                  </a:lnTo>
                  <a:lnTo>
                    <a:pt x="12" y="53"/>
                  </a:lnTo>
                  <a:lnTo>
                    <a:pt x="14" y="54"/>
                  </a:lnTo>
                  <a:lnTo>
                    <a:pt x="15" y="55"/>
                  </a:lnTo>
                  <a:lnTo>
                    <a:pt x="16" y="55"/>
                  </a:lnTo>
                  <a:lnTo>
                    <a:pt x="17" y="56"/>
                  </a:lnTo>
                  <a:lnTo>
                    <a:pt x="18" y="56"/>
                  </a:lnTo>
                  <a:lnTo>
                    <a:pt x="20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4" y="59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9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5" y="59"/>
                  </a:lnTo>
                  <a:lnTo>
                    <a:pt x="36" y="59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0" y="58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5" y="55"/>
                  </a:lnTo>
                  <a:lnTo>
                    <a:pt x="46" y="55"/>
                  </a:lnTo>
                  <a:lnTo>
                    <a:pt x="47" y="54"/>
                  </a:lnTo>
                  <a:lnTo>
                    <a:pt x="47" y="53"/>
                  </a:lnTo>
                  <a:lnTo>
                    <a:pt x="48" y="53"/>
                  </a:lnTo>
                  <a:lnTo>
                    <a:pt x="49" y="52"/>
                  </a:lnTo>
                  <a:lnTo>
                    <a:pt x="51" y="50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4" y="46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40"/>
                  </a:lnTo>
                  <a:lnTo>
                    <a:pt x="58" y="38"/>
                  </a:lnTo>
                  <a:lnTo>
                    <a:pt x="59" y="37"/>
                  </a:lnTo>
                  <a:lnTo>
                    <a:pt x="59" y="36"/>
                  </a:lnTo>
                  <a:lnTo>
                    <a:pt x="59" y="34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5" y="16"/>
                  </a:lnTo>
                  <a:lnTo>
                    <a:pt x="55" y="14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2" y="4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83" name="Freeform 105"/>
            <p:cNvSpPr>
              <a:spLocks/>
            </p:cNvSpPr>
            <p:nvPr/>
          </p:nvSpPr>
          <p:spPr bwMode="auto">
            <a:xfrm>
              <a:off x="3970" y="1696"/>
              <a:ext cx="24" cy="24"/>
            </a:xfrm>
            <a:custGeom>
              <a:avLst/>
              <a:gdLst>
                <a:gd name="T0" fmla="*/ 1 w 48"/>
                <a:gd name="T1" fmla="*/ 1 h 48"/>
                <a:gd name="T2" fmla="*/ 1 w 48"/>
                <a:gd name="T3" fmla="*/ 1 h 48"/>
                <a:gd name="T4" fmla="*/ 1 w 48"/>
                <a:gd name="T5" fmla="*/ 1 h 48"/>
                <a:gd name="T6" fmla="*/ 1 w 48"/>
                <a:gd name="T7" fmla="*/ 1 h 48"/>
                <a:gd name="T8" fmla="*/ 1 w 48"/>
                <a:gd name="T9" fmla="*/ 1 h 48"/>
                <a:gd name="T10" fmla="*/ 1 w 48"/>
                <a:gd name="T11" fmla="*/ 1 h 48"/>
                <a:gd name="T12" fmla="*/ 1 w 48"/>
                <a:gd name="T13" fmla="*/ 1 h 48"/>
                <a:gd name="T14" fmla="*/ 1 w 48"/>
                <a:gd name="T15" fmla="*/ 1 h 48"/>
                <a:gd name="T16" fmla="*/ 1 w 48"/>
                <a:gd name="T17" fmla="*/ 1 h 48"/>
                <a:gd name="T18" fmla="*/ 0 w 48"/>
                <a:gd name="T19" fmla="*/ 1 h 48"/>
                <a:gd name="T20" fmla="*/ 0 w 48"/>
                <a:gd name="T21" fmla="*/ 1 h 48"/>
                <a:gd name="T22" fmla="*/ 0 w 48"/>
                <a:gd name="T23" fmla="*/ 1 h 48"/>
                <a:gd name="T24" fmla="*/ 0 w 48"/>
                <a:gd name="T25" fmla="*/ 1 h 48"/>
                <a:gd name="T26" fmla="*/ 1 w 48"/>
                <a:gd name="T27" fmla="*/ 1 h 48"/>
                <a:gd name="T28" fmla="*/ 1 w 48"/>
                <a:gd name="T29" fmla="*/ 1 h 48"/>
                <a:gd name="T30" fmla="*/ 1 w 48"/>
                <a:gd name="T31" fmla="*/ 1 h 48"/>
                <a:gd name="T32" fmla="*/ 1 w 48"/>
                <a:gd name="T33" fmla="*/ 1 h 48"/>
                <a:gd name="T34" fmla="*/ 1 w 48"/>
                <a:gd name="T35" fmla="*/ 1 h 48"/>
                <a:gd name="T36" fmla="*/ 1 w 48"/>
                <a:gd name="T37" fmla="*/ 1 h 48"/>
                <a:gd name="T38" fmla="*/ 1 w 48"/>
                <a:gd name="T39" fmla="*/ 1 h 48"/>
                <a:gd name="T40" fmla="*/ 1 w 48"/>
                <a:gd name="T41" fmla="*/ 1 h 48"/>
                <a:gd name="T42" fmla="*/ 1 w 48"/>
                <a:gd name="T43" fmla="*/ 1 h 48"/>
                <a:gd name="T44" fmla="*/ 1 w 48"/>
                <a:gd name="T45" fmla="*/ 1 h 48"/>
                <a:gd name="T46" fmla="*/ 1 w 48"/>
                <a:gd name="T47" fmla="*/ 1 h 48"/>
                <a:gd name="T48" fmla="*/ 1 w 48"/>
                <a:gd name="T49" fmla="*/ 1 h 48"/>
                <a:gd name="T50" fmla="*/ 1 w 48"/>
                <a:gd name="T51" fmla="*/ 1 h 48"/>
                <a:gd name="T52" fmla="*/ 1 w 48"/>
                <a:gd name="T53" fmla="*/ 1 h 48"/>
                <a:gd name="T54" fmla="*/ 1 w 48"/>
                <a:gd name="T55" fmla="*/ 1 h 48"/>
                <a:gd name="T56" fmla="*/ 1 w 48"/>
                <a:gd name="T57" fmla="*/ 1 h 48"/>
                <a:gd name="T58" fmla="*/ 1 w 48"/>
                <a:gd name="T59" fmla="*/ 1 h 48"/>
                <a:gd name="T60" fmla="*/ 1 w 48"/>
                <a:gd name="T61" fmla="*/ 1 h 48"/>
                <a:gd name="T62" fmla="*/ 1 w 48"/>
                <a:gd name="T63" fmla="*/ 1 h 48"/>
                <a:gd name="T64" fmla="*/ 1 w 48"/>
                <a:gd name="T65" fmla="*/ 1 h 48"/>
                <a:gd name="T66" fmla="*/ 1 w 48"/>
                <a:gd name="T67" fmla="*/ 1 h 48"/>
                <a:gd name="T68" fmla="*/ 1 w 48"/>
                <a:gd name="T69" fmla="*/ 1 h 48"/>
                <a:gd name="T70" fmla="*/ 1 w 48"/>
                <a:gd name="T71" fmla="*/ 1 h 48"/>
                <a:gd name="T72" fmla="*/ 1 w 48"/>
                <a:gd name="T73" fmla="*/ 1 h 48"/>
                <a:gd name="T74" fmla="*/ 1 w 48"/>
                <a:gd name="T75" fmla="*/ 1 h 48"/>
                <a:gd name="T76" fmla="*/ 1 w 48"/>
                <a:gd name="T77" fmla="*/ 1 h 48"/>
                <a:gd name="T78" fmla="*/ 1 w 48"/>
                <a:gd name="T79" fmla="*/ 1 h 48"/>
                <a:gd name="T80" fmla="*/ 1 w 48"/>
                <a:gd name="T81" fmla="*/ 1 h 48"/>
                <a:gd name="T82" fmla="*/ 1 w 48"/>
                <a:gd name="T83" fmla="*/ 1 h 48"/>
                <a:gd name="T84" fmla="*/ 1 w 48"/>
                <a:gd name="T85" fmla="*/ 1 h 48"/>
                <a:gd name="T86" fmla="*/ 1 w 48"/>
                <a:gd name="T87" fmla="*/ 1 h 48"/>
                <a:gd name="T88" fmla="*/ 1 w 48"/>
                <a:gd name="T89" fmla="*/ 1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5" y="39"/>
                  </a:lnTo>
                  <a:lnTo>
                    <a:pt x="5" y="40"/>
                  </a:lnTo>
                  <a:lnTo>
                    <a:pt x="6" y="41"/>
                  </a:lnTo>
                  <a:lnTo>
                    <a:pt x="7" y="42"/>
                  </a:lnTo>
                  <a:lnTo>
                    <a:pt x="8" y="44"/>
                  </a:lnTo>
                  <a:lnTo>
                    <a:pt x="9" y="45"/>
                  </a:lnTo>
                  <a:lnTo>
                    <a:pt x="11" y="45"/>
                  </a:lnTo>
                  <a:lnTo>
                    <a:pt x="11" y="46"/>
                  </a:lnTo>
                  <a:lnTo>
                    <a:pt x="12" y="46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5" y="47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8" y="45"/>
                  </a:lnTo>
                  <a:lnTo>
                    <a:pt x="38" y="44"/>
                  </a:lnTo>
                  <a:lnTo>
                    <a:pt x="39" y="42"/>
                  </a:lnTo>
                  <a:lnTo>
                    <a:pt x="41" y="42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4" y="38"/>
                  </a:lnTo>
                  <a:lnTo>
                    <a:pt x="44" y="36"/>
                  </a:lnTo>
                  <a:lnTo>
                    <a:pt x="45" y="35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7" y="32"/>
                  </a:lnTo>
                  <a:lnTo>
                    <a:pt x="47" y="30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47" y="21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5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3" y="11"/>
                  </a:lnTo>
                  <a:lnTo>
                    <a:pt x="42" y="10"/>
                  </a:lnTo>
                  <a:lnTo>
                    <a:pt x="41" y="9"/>
                  </a:lnTo>
                  <a:lnTo>
                    <a:pt x="41" y="8"/>
                  </a:lnTo>
                  <a:lnTo>
                    <a:pt x="39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3" y="3"/>
                  </a:lnTo>
                  <a:lnTo>
                    <a:pt x="32" y="3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84" name="Freeform 106"/>
            <p:cNvSpPr>
              <a:spLocks/>
            </p:cNvSpPr>
            <p:nvPr/>
          </p:nvSpPr>
          <p:spPr bwMode="auto">
            <a:xfrm>
              <a:off x="3963" y="1688"/>
              <a:ext cx="29" cy="30"/>
            </a:xfrm>
            <a:custGeom>
              <a:avLst/>
              <a:gdLst>
                <a:gd name="T0" fmla="*/ 0 w 59"/>
                <a:gd name="T1" fmla="*/ 0 h 59"/>
                <a:gd name="T2" fmla="*/ 0 w 59"/>
                <a:gd name="T3" fmla="*/ 1 h 59"/>
                <a:gd name="T4" fmla="*/ 0 w 59"/>
                <a:gd name="T5" fmla="*/ 1 h 59"/>
                <a:gd name="T6" fmla="*/ 0 w 59"/>
                <a:gd name="T7" fmla="*/ 1 h 59"/>
                <a:gd name="T8" fmla="*/ 0 w 59"/>
                <a:gd name="T9" fmla="*/ 1 h 59"/>
                <a:gd name="T10" fmla="*/ 0 w 59"/>
                <a:gd name="T11" fmla="*/ 1 h 59"/>
                <a:gd name="T12" fmla="*/ 0 w 59"/>
                <a:gd name="T13" fmla="*/ 1 h 59"/>
                <a:gd name="T14" fmla="*/ 0 w 59"/>
                <a:gd name="T15" fmla="*/ 1 h 59"/>
                <a:gd name="T16" fmla="*/ 0 w 59"/>
                <a:gd name="T17" fmla="*/ 1 h 59"/>
                <a:gd name="T18" fmla="*/ 0 w 59"/>
                <a:gd name="T19" fmla="*/ 1 h 59"/>
                <a:gd name="T20" fmla="*/ 0 w 59"/>
                <a:gd name="T21" fmla="*/ 1 h 59"/>
                <a:gd name="T22" fmla="*/ 0 w 59"/>
                <a:gd name="T23" fmla="*/ 1 h 59"/>
                <a:gd name="T24" fmla="*/ 0 w 59"/>
                <a:gd name="T25" fmla="*/ 1 h 59"/>
                <a:gd name="T26" fmla="*/ 0 w 59"/>
                <a:gd name="T27" fmla="*/ 1 h 59"/>
                <a:gd name="T28" fmla="*/ 0 w 59"/>
                <a:gd name="T29" fmla="*/ 1 h 59"/>
                <a:gd name="T30" fmla="*/ 0 w 59"/>
                <a:gd name="T31" fmla="*/ 1 h 59"/>
                <a:gd name="T32" fmla="*/ 0 w 59"/>
                <a:gd name="T33" fmla="*/ 1 h 59"/>
                <a:gd name="T34" fmla="*/ 0 w 59"/>
                <a:gd name="T35" fmla="*/ 1 h 59"/>
                <a:gd name="T36" fmla="*/ 0 w 59"/>
                <a:gd name="T37" fmla="*/ 1 h 59"/>
                <a:gd name="T38" fmla="*/ 0 w 59"/>
                <a:gd name="T39" fmla="*/ 1 h 59"/>
                <a:gd name="T40" fmla="*/ 0 w 59"/>
                <a:gd name="T41" fmla="*/ 1 h 59"/>
                <a:gd name="T42" fmla="*/ 0 w 59"/>
                <a:gd name="T43" fmla="*/ 1 h 59"/>
                <a:gd name="T44" fmla="*/ 0 w 59"/>
                <a:gd name="T45" fmla="*/ 1 h 59"/>
                <a:gd name="T46" fmla="*/ 0 w 59"/>
                <a:gd name="T47" fmla="*/ 1 h 59"/>
                <a:gd name="T48" fmla="*/ 0 w 59"/>
                <a:gd name="T49" fmla="*/ 1 h 59"/>
                <a:gd name="T50" fmla="*/ 0 w 59"/>
                <a:gd name="T51" fmla="*/ 1 h 59"/>
                <a:gd name="T52" fmla="*/ 0 w 59"/>
                <a:gd name="T53" fmla="*/ 1 h 59"/>
                <a:gd name="T54" fmla="*/ 0 w 59"/>
                <a:gd name="T55" fmla="*/ 1 h 59"/>
                <a:gd name="T56" fmla="*/ 0 w 59"/>
                <a:gd name="T57" fmla="*/ 1 h 59"/>
                <a:gd name="T58" fmla="*/ 0 w 59"/>
                <a:gd name="T59" fmla="*/ 1 h 59"/>
                <a:gd name="T60" fmla="*/ 0 w 59"/>
                <a:gd name="T61" fmla="*/ 1 h 59"/>
                <a:gd name="T62" fmla="*/ 0 w 59"/>
                <a:gd name="T63" fmla="*/ 1 h 59"/>
                <a:gd name="T64" fmla="*/ 0 w 59"/>
                <a:gd name="T65" fmla="*/ 1 h 59"/>
                <a:gd name="T66" fmla="*/ 0 w 59"/>
                <a:gd name="T67" fmla="*/ 1 h 59"/>
                <a:gd name="T68" fmla="*/ 0 w 59"/>
                <a:gd name="T69" fmla="*/ 1 h 59"/>
                <a:gd name="T70" fmla="*/ 0 w 59"/>
                <a:gd name="T71" fmla="*/ 1 h 59"/>
                <a:gd name="T72" fmla="*/ 0 w 59"/>
                <a:gd name="T73" fmla="*/ 1 h 59"/>
                <a:gd name="T74" fmla="*/ 0 w 59"/>
                <a:gd name="T75" fmla="*/ 1 h 59"/>
                <a:gd name="T76" fmla="*/ 0 w 59"/>
                <a:gd name="T77" fmla="*/ 1 h 59"/>
                <a:gd name="T78" fmla="*/ 0 w 59"/>
                <a:gd name="T79" fmla="*/ 1 h 59"/>
                <a:gd name="T80" fmla="*/ 0 w 59"/>
                <a:gd name="T81" fmla="*/ 1 h 59"/>
                <a:gd name="T82" fmla="*/ 0 w 59"/>
                <a:gd name="T83" fmla="*/ 1 h 59"/>
                <a:gd name="T84" fmla="*/ 0 w 59"/>
                <a:gd name="T85" fmla="*/ 1 h 59"/>
                <a:gd name="T86" fmla="*/ 0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9" y="0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5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3" y="38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4"/>
                  </a:lnTo>
                  <a:lnTo>
                    <a:pt x="6" y="46"/>
                  </a:lnTo>
                  <a:lnTo>
                    <a:pt x="6" y="47"/>
                  </a:lnTo>
                  <a:lnTo>
                    <a:pt x="7" y="48"/>
                  </a:lnTo>
                  <a:lnTo>
                    <a:pt x="9" y="49"/>
                  </a:lnTo>
                  <a:lnTo>
                    <a:pt x="10" y="50"/>
                  </a:lnTo>
                  <a:lnTo>
                    <a:pt x="10" y="52"/>
                  </a:lnTo>
                  <a:lnTo>
                    <a:pt x="11" y="53"/>
                  </a:lnTo>
                  <a:lnTo>
                    <a:pt x="12" y="53"/>
                  </a:lnTo>
                  <a:lnTo>
                    <a:pt x="13" y="54"/>
                  </a:lnTo>
                  <a:lnTo>
                    <a:pt x="15" y="55"/>
                  </a:lnTo>
                  <a:lnTo>
                    <a:pt x="16" y="55"/>
                  </a:lnTo>
                  <a:lnTo>
                    <a:pt x="17" y="56"/>
                  </a:lnTo>
                  <a:lnTo>
                    <a:pt x="18" y="56"/>
                  </a:lnTo>
                  <a:lnTo>
                    <a:pt x="19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4" y="59"/>
                  </a:lnTo>
                  <a:lnTo>
                    <a:pt x="25" y="59"/>
                  </a:lnTo>
                  <a:lnTo>
                    <a:pt x="27" y="59"/>
                  </a:lnTo>
                  <a:lnTo>
                    <a:pt x="29" y="59"/>
                  </a:lnTo>
                  <a:lnTo>
                    <a:pt x="30" y="59"/>
                  </a:lnTo>
                  <a:lnTo>
                    <a:pt x="31" y="59"/>
                  </a:lnTo>
                  <a:lnTo>
                    <a:pt x="33" y="59"/>
                  </a:lnTo>
                  <a:lnTo>
                    <a:pt x="35" y="59"/>
                  </a:lnTo>
                  <a:lnTo>
                    <a:pt x="36" y="59"/>
                  </a:lnTo>
                  <a:lnTo>
                    <a:pt x="37" y="58"/>
                  </a:lnTo>
                  <a:lnTo>
                    <a:pt x="39" y="58"/>
                  </a:lnTo>
                  <a:lnTo>
                    <a:pt x="40" y="58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5" y="55"/>
                  </a:lnTo>
                  <a:lnTo>
                    <a:pt x="46" y="55"/>
                  </a:lnTo>
                  <a:lnTo>
                    <a:pt x="47" y="54"/>
                  </a:lnTo>
                  <a:lnTo>
                    <a:pt x="47" y="53"/>
                  </a:lnTo>
                  <a:lnTo>
                    <a:pt x="48" y="53"/>
                  </a:lnTo>
                  <a:lnTo>
                    <a:pt x="49" y="52"/>
                  </a:lnTo>
                  <a:lnTo>
                    <a:pt x="51" y="50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4" y="46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40"/>
                  </a:lnTo>
                  <a:lnTo>
                    <a:pt x="58" y="38"/>
                  </a:lnTo>
                  <a:lnTo>
                    <a:pt x="59" y="37"/>
                  </a:lnTo>
                  <a:lnTo>
                    <a:pt x="59" y="36"/>
                  </a:lnTo>
                  <a:lnTo>
                    <a:pt x="59" y="34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5" y="16"/>
                  </a:lnTo>
                  <a:lnTo>
                    <a:pt x="55" y="14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2" y="4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85" name="Rectangle 107"/>
            <p:cNvSpPr>
              <a:spLocks noChangeArrowheads="1"/>
            </p:cNvSpPr>
            <p:nvPr/>
          </p:nvSpPr>
          <p:spPr bwMode="auto">
            <a:xfrm>
              <a:off x="2304" y="905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86" name="Rectangle 108"/>
            <p:cNvSpPr>
              <a:spLocks noChangeArrowheads="1"/>
            </p:cNvSpPr>
            <p:nvPr/>
          </p:nvSpPr>
          <p:spPr bwMode="auto">
            <a:xfrm>
              <a:off x="4196" y="3466"/>
              <a:ext cx="13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87" name="Rectangle 109"/>
            <p:cNvSpPr>
              <a:spLocks noChangeArrowheads="1"/>
            </p:cNvSpPr>
            <p:nvPr/>
          </p:nvSpPr>
          <p:spPr bwMode="auto">
            <a:xfrm>
              <a:off x="4150" y="3411"/>
              <a:ext cx="552" cy="731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88" name="Rectangle 110"/>
            <p:cNvSpPr>
              <a:spLocks noChangeArrowheads="1"/>
            </p:cNvSpPr>
            <p:nvPr/>
          </p:nvSpPr>
          <p:spPr bwMode="auto">
            <a:xfrm>
              <a:off x="4272" y="3521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89" name="Rectangle 111"/>
            <p:cNvSpPr>
              <a:spLocks noChangeArrowheads="1"/>
            </p:cNvSpPr>
            <p:nvPr/>
          </p:nvSpPr>
          <p:spPr bwMode="auto">
            <a:xfrm>
              <a:off x="4196" y="3959"/>
              <a:ext cx="165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En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90" name="Rectangle 112"/>
            <p:cNvSpPr>
              <a:spLocks noChangeArrowheads="1"/>
            </p:cNvSpPr>
            <p:nvPr/>
          </p:nvSpPr>
          <p:spPr bwMode="auto">
            <a:xfrm>
              <a:off x="4557" y="3466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91" name="Rectangle 113"/>
            <p:cNvSpPr>
              <a:spLocks noChangeArrowheads="1"/>
            </p:cNvSpPr>
            <p:nvPr/>
          </p:nvSpPr>
          <p:spPr bwMode="auto">
            <a:xfrm>
              <a:off x="4609" y="3521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92" name="Rectangle 114"/>
            <p:cNvSpPr>
              <a:spLocks noChangeArrowheads="1"/>
            </p:cNvSpPr>
            <p:nvPr/>
          </p:nvSpPr>
          <p:spPr bwMode="auto">
            <a:xfrm>
              <a:off x="4196" y="3620"/>
              <a:ext cx="13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93" name="Rectangle 115"/>
            <p:cNvSpPr>
              <a:spLocks noChangeArrowheads="1"/>
            </p:cNvSpPr>
            <p:nvPr/>
          </p:nvSpPr>
          <p:spPr bwMode="auto">
            <a:xfrm>
              <a:off x="4272" y="3676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94" name="Rectangle 116"/>
            <p:cNvSpPr>
              <a:spLocks noChangeArrowheads="1"/>
            </p:cNvSpPr>
            <p:nvPr/>
          </p:nvSpPr>
          <p:spPr bwMode="auto">
            <a:xfrm>
              <a:off x="4557" y="3620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95" name="Rectangle 117"/>
            <p:cNvSpPr>
              <a:spLocks noChangeArrowheads="1"/>
            </p:cNvSpPr>
            <p:nvPr/>
          </p:nvSpPr>
          <p:spPr bwMode="auto">
            <a:xfrm>
              <a:off x="4609" y="3676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96" name="Rectangle 118"/>
            <p:cNvSpPr>
              <a:spLocks noChangeArrowheads="1"/>
            </p:cNvSpPr>
            <p:nvPr/>
          </p:nvSpPr>
          <p:spPr bwMode="auto">
            <a:xfrm>
              <a:off x="4557" y="3775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97" name="Rectangle 119"/>
            <p:cNvSpPr>
              <a:spLocks noChangeArrowheads="1"/>
            </p:cNvSpPr>
            <p:nvPr/>
          </p:nvSpPr>
          <p:spPr bwMode="auto">
            <a:xfrm>
              <a:off x="4609" y="3830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98" name="Rectangle 120"/>
            <p:cNvSpPr>
              <a:spLocks noChangeArrowheads="1"/>
            </p:cNvSpPr>
            <p:nvPr/>
          </p:nvSpPr>
          <p:spPr bwMode="auto">
            <a:xfrm>
              <a:off x="4557" y="3930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899" name="Freeform 121"/>
            <p:cNvSpPr>
              <a:spLocks/>
            </p:cNvSpPr>
            <p:nvPr/>
          </p:nvSpPr>
          <p:spPr bwMode="auto">
            <a:xfrm>
              <a:off x="3814" y="1840"/>
              <a:ext cx="24" cy="24"/>
            </a:xfrm>
            <a:custGeom>
              <a:avLst/>
              <a:gdLst>
                <a:gd name="T0" fmla="*/ 1 w 48"/>
                <a:gd name="T1" fmla="*/ 1 h 48"/>
                <a:gd name="T2" fmla="*/ 1 w 48"/>
                <a:gd name="T3" fmla="*/ 1 h 48"/>
                <a:gd name="T4" fmla="*/ 1 w 48"/>
                <a:gd name="T5" fmla="*/ 1 h 48"/>
                <a:gd name="T6" fmla="*/ 1 w 48"/>
                <a:gd name="T7" fmla="*/ 1 h 48"/>
                <a:gd name="T8" fmla="*/ 1 w 48"/>
                <a:gd name="T9" fmla="*/ 1 h 48"/>
                <a:gd name="T10" fmla="*/ 1 w 48"/>
                <a:gd name="T11" fmla="*/ 1 h 48"/>
                <a:gd name="T12" fmla="*/ 1 w 48"/>
                <a:gd name="T13" fmla="*/ 1 h 48"/>
                <a:gd name="T14" fmla="*/ 1 w 48"/>
                <a:gd name="T15" fmla="*/ 1 h 48"/>
                <a:gd name="T16" fmla="*/ 1 w 48"/>
                <a:gd name="T17" fmla="*/ 1 h 48"/>
                <a:gd name="T18" fmla="*/ 0 w 48"/>
                <a:gd name="T19" fmla="*/ 1 h 48"/>
                <a:gd name="T20" fmla="*/ 0 w 48"/>
                <a:gd name="T21" fmla="*/ 1 h 48"/>
                <a:gd name="T22" fmla="*/ 0 w 48"/>
                <a:gd name="T23" fmla="*/ 1 h 48"/>
                <a:gd name="T24" fmla="*/ 0 w 48"/>
                <a:gd name="T25" fmla="*/ 1 h 48"/>
                <a:gd name="T26" fmla="*/ 1 w 48"/>
                <a:gd name="T27" fmla="*/ 1 h 48"/>
                <a:gd name="T28" fmla="*/ 1 w 48"/>
                <a:gd name="T29" fmla="*/ 1 h 48"/>
                <a:gd name="T30" fmla="*/ 1 w 48"/>
                <a:gd name="T31" fmla="*/ 1 h 48"/>
                <a:gd name="T32" fmla="*/ 1 w 48"/>
                <a:gd name="T33" fmla="*/ 1 h 48"/>
                <a:gd name="T34" fmla="*/ 1 w 48"/>
                <a:gd name="T35" fmla="*/ 1 h 48"/>
                <a:gd name="T36" fmla="*/ 1 w 48"/>
                <a:gd name="T37" fmla="*/ 1 h 48"/>
                <a:gd name="T38" fmla="*/ 1 w 48"/>
                <a:gd name="T39" fmla="*/ 1 h 48"/>
                <a:gd name="T40" fmla="*/ 1 w 48"/>
                <a:gd name="T41" fmla="*/ 1 h 48"/>
                <a:gd name="T42" fmla="*/ 1 w 48"/>
                <a:gd name="T43" fmla="*/ 1 h 48"/>
                <a:gd name="T44" fmla="*/ 1 w 48"/>
                <a:gd name="T45" fmla="*/ 1 h 48"/>
                <a:gd name="T46" fmla="*/ 1 w 48"/>
                <a:gd name="T47" fmla="*/ 1 h 48"/>
                <a:gd name="T48" fmla="*/ 1 w 48"/>
                <a:gd name="T49" fmla="*/ 1 h 48"/>
                <a:gd name="T50" fmla="*/ 1 w 48"/>
                <a:gd name="T51" fmla="*/ 1 h 48"/>
                <a:gd name="T52" fmla="*/ 1 w 48"/>
                <a:gd name="T53" fmla="*/ 1 h 48"/>
                <a:gd name="T54" fmla="*/ 1 w 48"/>
                <a:gd name="T55" fmla="*/ 1 h 48"/>
                <a:gd name="T56" fmla="*/ 1 w 48"/>
                <a:gd name="T57" fmla="*/ 1 h 48"/>
                <a:gd name="T58" fmla="*/ 1 w 48"/>
                <a:gd name="T59" fmla="*/ 1 h 48"/>
                <a:gd name="T60" fmla="*/ 1 w 48"/>
                <a:gd name="T61" fmla="*/ 1 h 48"/>
                <a:gd name="T62" fmla="*/ 1 w 48"/>
                <a:gd name="T63" fmla="*/ 1 h 48"/>
                <a:gd name="T64" fmla="*/ 1 w 48"/>
                <a:gd name="T65" fmla="*/ 1 h 48"/>
                <a:gd name="T66" fmla="*/ 1 w 48"/>
                <a:gd name="T67" fmla="*/ 1 h 48"/>
                <a:gd name="T68" fmla="*/ 1 w 48"/>
                <a:gd name="T69" fmla="*/ 1 h 48"/>
                <a:gd name="T70" fmla="*/ 1 w 48"/>
                <a:gd name="T71" fmla="*/ 1 h 48"/>
                <a:gd name="T72" fmla="*/ 1 w 48"/>
                <a:gd name="T73" fmla="*/ 1 h 48"/>
                <a:gd name="T74" fmla="*/ 1 w 48"/>
                <a:gd name="T75" fmla="*/ 1 h 48"/>
                <a:gd name="T76" fmla="*/ 1 w 48"/>
                <a:gd name="T77" fmla="*/ 1 h 48"/>
                <a:gd name="T78" fmla="*/ 1 w 48"/>
                <a:gd name="T79" fmla="*/ 1 h 48"/>
                <a:gd name="T80" fmla="*/ 1 w 48"/>
                <a:gd name="T81" fmla="*/ 1 h 48"/>
                <a:gd name="T82" fmla="*/ 1 w 48"/>
                <a:gd name="T83" fmla="*/ 1 h 48"/>
                <a:gd name="T84" fmla="*/ 1 w 48"/>
                <a:gd name="T85" fmla="*/ 1 h 48"/>
                <a:gd name="T86" fmla="*/ 1 w 48"/>
                <a:gd name="T87" fmla="*/ 1 h 48"/>
                <a:gd name="T88" fmla="*/ 1 w 48"/>
                <a:gd name="T89" fmla="*/ 1 h 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48"/>
                <a:gd name="T137" fmla="*/ 48 w 48"/>
                <a:gd name="T138" fmla="*/ 48 h 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48">
                  <a:moveTo>
                    <a:pt x="24" y="24"/>
                  </a:moveTo>
                  <a:lnTo>
                    <a:pt x="24" y="0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6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6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1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40"/>
                  </a:lnTo>
                  <a:lnTo>
                    <a:pt x="6" y="41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10" y="45"/>
                  </a:lnTo>
                  <a:lnTo>
                    <a:pt x="11" y="45"/>
                  </a:lnTo>
                  <a:lnTo>
                    <a:pt x="11" y="46"/>
                  </a:lnTo>
                  <a:lnTo>
                    <a:pt x="12" y="46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6" y="47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8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8" y="45"/>
                  </a:lnTo>
                  <a:lnTo>
                    <a:pt x="38" y="43"/>
                  </a:lnTo>
                  <a:lnTo>
                    <a:pt x="39" y="42"/>
                  </a:lnTo>
                  <a:lnTo>
                    <a:pt x="41" y="42"/>
                  </a:lnTo>
                  <a:lnTo>
                    <a:pt x="41" y="41"/>
                  </a:lnTo>
                  <a:lnTo>
                    <a:pt x="42" y="40"/>
                  </a:lnTo>
                  <a:lnTo>
                    <a:pt x="43" y="39"/>
                  </a:lnTo>
                  <a:lnTo>
                    <a:pt x="44" y="37"/>
                  </a:lnTo>
                  <a:lnTo>
                    <a:pt x="44" y="36"/>
                  </a:lnTo>
                  <a:lnTo>
                    <a:pt x="45" y="35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7" y="31"/>
                  </a:lnTo>
                  <a:lnTo>
                    <a:pt x="47" y="30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47" y="21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5" y="15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3" y="11"/>
                  </a:lnTo>
                  <a:lnTo>
                    <a:pt x="42" y="10"/>
                  </a:lnTo>
                  <a:lnTo>
                    <a:pt x="41" y="9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3" y="3"/>
                  </a:lnTo>
                  <a:lnTo>
                    <a:pt x="32" y="3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00" name="Freeform 122"/>
            <p:cNvSpPr>
              <a:spLocks/>
            </p:cNvSpPr>
            <p:nvPr/>
          </p:nvSpPr>
          <p:spPr bwMode="auto">
            <a:xfrm>
              <a:off x="3807" y="1844"/>
              <a:ext cx="29" cy="30"/>
            </a:xfrm>
            <a:custGeom>
              <a:avLst/>
              <a:gdLst>
                <a:gd name="T0" fmla="*/ 0 w 59"/>
                <a:gd name="T1" fmla="*/ 0 h 59"/>
                <a:gd name="T2" fmla="*/ 0 w 59"/>
                <a:gd name="T3" fmla="*/ 1 h 59"/>
                <a:gd name="T4" fmla="*/ 0 w 59"/>
                <a:gd name="T5" fmla="*/ 1 h 59"/>
                <a:gd name="T6" fmla="*/ 0 w 59"/>
                <a:gd name="T7" fmla="*/ 1 h 59"/>
                <a:gd name="T8" fmla="*/ 0 w 59"/>
                <a:gd name="T9" fmla="*/ 1 h 59"/>
                <a:gd name="T10" fmla="*/ 0 w 59"/>
                <a:gd name="T11" fmla="*/ 1 h 59"/>
                <a:gd name="T12" fmla="*/ 0 w 59"/>
                <a:gd name="T13" fmla="*/ 1 h 59"/>
                <a:gd name="T14" fmla="*/ 0 w 59"/>
                <a:gd name="T15" fmla="*/ 1 h 59"/>
                <a:gd name="T16" fmla="*/ 0 w 59"/>
                <a:gd name="T17" fmla="*/ 1 h 59"/>
                <a:gd name="T18" fmla="*/ 0 w 59"/>
                <a:gd name="T19" fmla="*/ 1 h 59"/>
                <a:gd name="T20" fmla="*/ 0 w 59"/>
                <a:gd name="T21" fmla="*/ 1 h 59"/>
                <a:gd name="T22" fmla="*/ 0 w 59"/>
                <a:gd name="T23" fmla="*/ 1 h 59"/>
                <a:gd name="T24" fmla="*/ 0 w 59"/>
                <a:gd name="T25" fmla="*/ 1 h 59"/>
                <a:gd name="T26" fmla="*/ 0 w 59"/>
                <a:gd name="T27" fmla="*/ 1 h 59"/>
                <a:gd name="T28" fmla="*/ 0 w 59"/>
                <a:gd name="T29" fmla="*/ 1 h 59"/>
                <a:gd name="T30" fmla="*/ 0 w 59"/>
                <a:gd name="T31" fmla="*/ 1 h 59"/>
                <a:gd name="T32" fmla="*/ 0 w 59"/>
                <a:gd name="T33" fmla="*/ 1 h 59"/>
                <a:gd name="T34" fmla="*/ 0 w 59"/>
                <a:gd name="T35" fmla="*/ 1 h 59"/>
                <a:gd name="T36" fmla="*/ 0 w 59"/>
                <a:gd name="T37" fmla="*/ 1 h 59"/>
                <a:gd name="T38" fmla="*/ 0 w 59"/>
                <a:gd name="T39" fmla="*/ 1 h 59"/>
                <a:gd name="T40" fmla="*/ 0 w 59"/>
                <a:gd name="T41" fmla="*/ 1 h 59"/>
                <a:gd name="T42" fmla="*/ 0 w 59"/>
                <a:gd name="T43" fmla="*/ 1 h 59"/>
                <a:gd name="T44" fmla="*/ 0 w 59"/>
                <a:gd name="T45" fmla="*/ 1 h 59"/>
                <a:gd name="T46" fmla="*/ 0 w 59"/>
                <a:gd name="T47" fmla="*/ 1 h 59"/>
                <a:gd name="T48" fmla="*/ 0 w 59"/>
                <a:gd name="T49" fmla="*/ 1 h 59"/>
                <a:gd name="T50" fmla="*/ 0 w 59"/>
                <a:gd name="T51" fmla="*/ 1 h 59"/>
                <a:gd name="T52" fmla="*/ 0 w 59"/>
                <a:gd name="T53" fmla="*/ 1 h 59"/>
                <a:gd name="T54" fmla="*/ 0 w 59"/>
                <a:gd name="T55" fmla="*/ 1 h 59"/>
                <a:gd name="T56" fmla="*/ 0 w 59"/>
                <a:gd name="T57" fmla="*/ 1 h 59"/>
                <a:gd name="T58" fmla="*/ 0 w 59"/>
                <a:gd name="T59" fmla="*/ 1 h 59"/>
                <a:gd name="T60" fmla="*/ 0 w 59"/>
                <a:gd name="T61" fmla="*/ 1 h 59"/>
                <a:gd name="T62" fmla="*/ 0 w 59"/>
                <a:gd name="T63" fmla="*/ 1 h 59"/>
                <a:gd name="T64" fmla="*/ 0 w 59"/>
                <a:gd name="T65" fmla="*/ 1 h 59"/>
                <a:gd name="T66" fmla="*/ 0 w 59"/>
                <a:gd name="T67" fmla="*/ 1 h 59"/>
                <a:gd name="T68" fmla="*/ 0 w 59"/>
                <a:gd name="T69" fmla="*/ 1 h 59"/>
                <a:gd name="T70" fmla="*/ 0 w 59"/>
                <a:gd name="T71" fmla="*/ 1 h 59"/>
                <a:gd name="T72" fmla="*/ 0 w 59"/>
                <a:gd name="T73" fmla="*/ 1 h 59"/>
                <a:gd name="T74" fmla="*/ 0 w 59"/>
                <a:gd name="T75" fmla="*/ 1 h 59"/>
                <a:gd name="T76" fmla="*/ 0 w 59"/>
                <a:gd name="T77" fmla="*/ 1 h 59"/>
                <a:gd name="T78" fmla="*/ 0 w 59"/>
                <a:gd name="T79" fmla="*/ 1 h 59"/>
                <a:gd name="T80" fmla="*/ 0 w 59"/>
                <a:gd name="T81" fmla="*/ 1 h 59"/>
                <a:gd name="T82" fmla="*/ 0 w 59"/>
                <a:gd name="T83" fmla="*/ 1 h 59"/>
                <a:gd name="T84" fmla="*/ 0 w 59"/>
                <a:gd name="T85" fmla="*/ 1 h 59"/>
                <a:gd name="T86" fmla="*/ 0 w 59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"/>
                <a:gd name="T133" fmla="*/ 0 h 59"/>
                <a:gd name="T134" fmla="*/ 59 w 59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" h="59">
                  <a:moveTo>
                    <a:pt x="30" y="0"/>
                  </a:moveTo>
                  <a:lnTo>
                    <a:pt x="29" y="0"/>
                  </a:lnTo>
                  <a:lnTo>
                    <a:pt x="27" y="0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5" y="14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0" y="30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1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4"/>
                  </a:lnTo>
                  <a:lnTo>
                    <a:pt x="6" y="45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9" y="49"/>
                  </a:lnTo>
                  <a:lnTo>
                    <a:pt x="10" y="50"/>
                  </a:lnTo>
                  <a:lnTo>
                    <a:pt x="10" y="51"/>
                  </a:lnTo>
                  <a:lnTo>
                    <a:pt x="11" y="53"/>
                  </a:lnTo>
                  <a:lnTo>
                    <a:pt x="12" y="53"/>
                  </a:lnTo>
                  <a:lnTo>
                    <a:pt x="14" y="54"/>
                  </a:lnTo>
                  <a:lnTo>
                    <a:pt x="15" y="55"/>
                  </a:lnTo>
                  <a:lnTo>
                    <a:pt x="16" y="55"/>
                  </a:lnTo>
                  <a:lnTo>
                    <a:pt x="17" y="56"/>
                  </a:lnTo>
                  <a:lnTo>
                    <a:pt x="18" y="56"/>
                  </a:lnTo>
                  <a:lnTo>
                    <a:pt x="20" y="57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4" y="59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9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5" y="59"/>
                  </a:lnTo>
                  <a:lnTo>
                    <a:pt x="36" y="59"/>
                  </a:lnTo>
                  <a:lnTo>
                    <a:pt x="38" y="57"/>
                  </a:lnTo>
                  <a:lnTo>
                    <a:pt x="39" y="57"/>
                  </a:lnTo>
                  <a:lnTo>
                    <a:pt x="40" y="57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5" y="55"/>
                  </a:lnTo>
                  <a:lnTo>
                    <a:pt x="46" y="55"/>
                  </a:lnTo>
                  <a:lnTo>
                    <a:pt x="47" y="54"/>
                  </a:lnTo>
                  <a:lnTo>
                    <a:pt x="47" y="53"/>
                  </a:lnTo>
                  <a:lnTo>
                    <a:pt x="48" y="53"/>
                  </a:lnTo>
                  <a:lnTo>
                    <a:pt x="49" y="51"/>
                  </a:lnTo>
                  <a:lnTo>
                    <a:pt x="51" y="50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4" y="45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39"/>
                  </a:lnTo>
                  <a:lnTo>
                    <a:pt x="58" y="38"/>
                  </a:lnTo>
                  <a:lnTo>
                    <a:pt x="59" y="37"/>
                  </a:lnTo>
                  <a:lnTo>
                    <a:pt x="59" y="36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2" y="9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8" y="7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45" y="3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01" name="Line 123"/>
            <p:cNvSpPr>
              <a:spLocks noChangeShapeType="1"/>
            </p:cNvSpPr>
            <p:nvPr/>
          </p:nvSpPr>
          <p:spPr bwMode="auto">
            <a:xfrm>
              <a:off x="4702" y="3542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02" name="Line 124"/>
            <p:cNvSpPr>
              <a:spLocks noChangeShapeType="1"/>
            </p:cNvSpPr>
            <p:nvPr/>
          </p:nvSpPr>
          <p:spPr bwMode="auto">
            <a:xfrm>
              <a:off x="4702" y="4010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03" name="Line 125"/>
            <p:cNvSpPr>
              <a:spLocks noChangeShapeType="1"/>
            </p:cNvSpPr>
            <p:nvPr/>
          </p:nvSpPr>
          <p:spPr bwMode="auto">
            <a:xfrm>
              <a:off x="4702" y="3854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04" name="Rectangle 126"/>
            <p:cNvSpPr>
              <a:spLocks noChangeArrowheads="1"/>
            </p:cNvSpPr>
            <p:nvPr/>
          </p:nvSpPr>
          <p:spPr bwMode="auto">
            <a:xfrm>
              <a:off x="4609" y="3984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05" name="Rectangle 127"/>
            <p:cNvSpPr>
              <a:spLocks noChangeArrowheads="1"/>
            </p:cNvSpPr>
            <p:nvPr/>
          </p:nvSpPr>
          <p:spPr bwMode="auto">
            <a:xfrm>
              <a:off x="5127" y="3463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06" name="Rectangle 128"/>
            <p:cNvSpPr>
              <a:spLocks noChangeArrowheads="1"/>
            </p:cNvSpPr>
            <p:nvPr/>
          </p:nvSpPr>
          <p:spPr bwMode="auto">
            <a:xfrm>
              <a:off x="5179" y="3517"/>
              <a:ext cx="12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12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07" name="Rectangle 129"/>
            <p:cNvSpPr>
              <a:spLocks noChangeArrowheads="1"/>
            </p:cNvSpPr>
            <p:nvPr/>
          </p:nvSpPr>
          <p:spPr bwMode="auto">
            <a:xfrm>
              <a:off x="5127" y="3620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08" name="Rectangle 130"/>
            <p:cNvSpPr>
              <a:spLocks noChangeArrowheads="1"/>
            </p:cNvSpPr>
            <p:nvPr/>
          </p:nvSpPr>
          <p:spPr bwMode="auto">
            <a:xfrm>
              <a:off x="5179" y="3675"/>
              <a:ext cx="12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13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09" name="Rectangle 131"/>
            <p:cNvSpPr>
              <a:spLocks noChangeArrowheads="1"/>
            </p:cNvSpPr>
            <p:nvPr/>
          </p:nvSpPr>
          <p:spPr bwMode="auto">
            <a:xfrm>
              <a:off x="5127" y="3777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10" name="Rectangle 132"/>
            <p:cNvSpPr>
              <a:spLocks noChangeArrowheads="1"/>
            </p:cNvSpPr>
            <p:nvPr/>
          </p:nvSpPr>
          <p:spPr bwMode="auto">
            <a:xfrm>
              <a:off x="5179" y="3832"/>
              <a:ext cx="12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14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11" name="Rectangle 133"/>
            <p:cNvSpPr>
              <a:spLocks noChangeArrowheads="1"/>
            </p:cNvSpPr>
            <p:nvPr/>
          </p:nvSpPr>
          <p:spPr bwMode="auto">
            <a:xfrm>
              <a:off x="5127" y="3933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12" name="Line 134"/>
            <p:cNvSpPr>
              <a:spLocks noChangeShapeType="1"/>
            </p:cNvSpPr>
            <p:nvPr/>
          </p:nvSpPr>
          <p:spPr bwMode="auto">
            <a:xfrm>
              <a:off x="4702" y="3698"/>
              <a:ext cx="34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13" name="Rectangle 135"/>
            <p:cNvSpPr>
              <a:spLocks noChangeArrowheads="1"/>
            </p:cNvSpPr>
            <p:nvPr/>
          </p:nvSpPr>
          <p:spPr bwMode="auto">
            <a:xfrm>
              <a:off x="5179" y="3989"/>
              <a:ext cx="12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15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14" name="Rectangle 136"/>
            <p:cNvSpPr>
              <a:spLocks noChangeArrowheads="1"/>
            </p:cNvSpPr>
            <p:nvPr/>
          </p:nvSpPr>
          <p:spPr bwMode="auto">
            <a:xfrm>
              <a:off x="2787" y="2085"/>
              <a:ext cx="13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15" name="Rectangle 137"/>
            <p:cNvSpPr>
              <a:spLocks noChangeArrowheads="1"/>
            </p:cNvSpPr>
            <p:nvPr/>
          </p:nvSpPr>
          <p:spPr bwMode="auto">
            <a:xfrm>
              <a:off x="2735" y="2031"/>
              <a:ext cx="552" cy="73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16" name="Line 138"/>
            <p:cNvSpPr>
              <a:spLocks noChangeShapeType="1"/>
            </p:cNvSpPr>
            <p:nvPr/>
          </p:nvSpPr>
          <p:spPr bwMode="auto">
            <a:xfrm>
              <a:off x="2411" y="2163"/>
              <a:ext cx="32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17" name="Rectangle 139"/>
            <p:cNvSpPr>
              <a:spLocks noChangeArrowheads="1"/>
            </p:cNvSpPr>
            <p:nvPr/>
          </p:nvSpPr>
          <p:spPr bwMode="auto">
            <a:xfrm>
              <a:off x="2863" y="2140"/>
              <a:ext cx="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18" name="Line 140"/>
            <p:cNvSpPr>
              <a:spLocks noChangeShapeType="1"/>
            </p:cNvSpPr>
            <p:nvPr/>
          </p:nvSpPr>
          <p:spPr bwMode="auto">
            <a:xfrm>
              <a:off x="2411" y="2631"/>
              <a:ext cx="32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19" name="Freeform 141"/>
            <p:cNvSpPr>
              <a:spLocks/>
            </p:cNvSpPr>
            <p:nvPr/>
          </p:nvSpPr>
          <p:spPr bwMode="auto">
            <a:xfrm>
              <a:off x="3287" y="2631"/>
              <a:ext cx="863" cy="1379"/>
            </a:xfrm>
            <a:custGeom>
              <a:avLst/>
              <a:gdLst>
                <a:gd name="T0" fmla="*/ 0 w 1727"/>
                <a:gd name="T1" fmla="*/ 0 h 2758"/>
                <a:gd name="T2" fmla="*/ 5 w 1727"/>
                <a:gd name="T3" fmla="*/ 0 h 2758"/>
                <a:gd name="T4" fmla="*/ 5 w 1727"/>
                <a:gd name="T5" fmla="*/ 43 h 2758"/>
                <a:gd name="T6" fmla="*/ 26 w 1727"/>
                <a:gd name="T7" fmla="*/ 43 h 27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7"/>
                <a:gd name="T13" fmla="*/ 0 h 2758"/>
                <a:gd name="T14" fmla="*/ 1727 w 1727"/>
                <a:gd name="T15" fmla="*/ 2758 h 27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7" h="2758">
                  <a:moveTo>
                    <a:pt x="0" y="0"/>
                  </a:moveTo>
                  <a:lnTo>
                    <a:pt x="359" y="0"/>
                  </a:lnTo>
                  <a:lnTo>
                    <a:pt x="359" y="2758"/>
                  </a:lnTo>
                  <a:lnTo>
                    <a:pt x="1727" y="275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20" name="Rectangle 142"/>
            <p:cNvSpPr>
              <a:spLocks noChangeArrowheads="1"/>
            </p:cNvSpPr>
            <p:nvPr/>
          </p:nvSpPr>
          <p:spPr bwMode="auto">
            <a:xfrm>
              <a:off x="2787" y="2577"/>
              <a:ext cx="165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En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21" name="Rectangle 143"/>
            <p:cNvSpPr>
              <a:spLocks noChangeArrowheads="1"/>
            </p:cNvSpPr>
            <p:nvPr/>
          </p:nvSpPr>
          <p:spPr bwMode="auto">
            <a:xfrm>
              <a:off x="3148" y="2085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22" name="Rectangle 144"/>
            <p:cNvSpPr>
              <a:spLocks noChangeArrowheads="1"/>
            </p:cNvSpPr>
            <p:nvPr/>
          </p:nvSpPr>
          <p:spPr bwMode="auto">
            <a:xfrm>
              <a:off x="3200" y="2140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23" name="Rectangle 145"/>
            <p:cNvSpPr>
              <a:spLocks noChangeArrowheads="1"/>
            </p:cNvSpPr>
            <p:nvPr/>
          </p:nvSpPr>
          <p:spPr bwMode="auto">
            <a:xfrm>
              <a:off x="2787" y="2239"/>
              <a:ext cx="13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24" name="Line 146"/>
            <p:cNvSpPr>
              <a:spLocks noChangeShapeType="1"/>
            </p:cNvSpPr>
            <p:nvPr/>
          </p:nvSpPr>
          <p:spPr bwMode="auto">
            <a:xfrm>
              <a:off x="2411" y="2319"/>
              <a:ext cx="32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25" name="Rectangle 147"/>
            <p:cNvSpPr>
              <a:spLocks noChangeArrowheads="1"/>
            </p:cNvSpPr>
            <p:nvPr/>
          </p:nvSpPr>
          <p:spPr bwMode="auto">
            <a:xfrm>
              <a:off x="2863" y="2294"/>
              <a:ext cx="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26" name="Rectangle 148"/>
            <p:cNvSpPr>
              <a:spLocks noChangeArrowheads="1"/>
            </p:cNvSpPr>
            <p:nvPr/>
          </p:nvSpPr>
          <p:spPr bwMode="auto">
            <a:xfrm>
              <a:off x="3148" y="2239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27" name="Rectangle 149"/>
            <p:cNvSpPr>
              <a:spLocks noChangeArrowheads="1"/>
            </p:cNvSpPr>
            <p:nvPr/>
          </p:nvSpPr>
          <p:spPr bwMode="auto">
            <a:xfrm>
              <a:off x="3200" y="2294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28" name="Rectangle 150"/>
            <p:cNvSpPr>
              <a:spLocks noChangeArrowheads="1"/>
            </p:cNvSpPr>
            <p:nvPr/>
          </p:nvSpPr>
          <p:spPr bwMode="auto">
            <a:xfrm>
              <a:off x="3148" y="2394"/>
              <a:ext cx="10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29" name="Rectangle 151"/>
            <p:cNvSpPr>
              <a:spLocks noChangeArrowheads="1"/>
            </p:cNvSpPr>
            <p:nvPr/>
          </p:nvSpPr>
          <p:spPr bwMode="auto">
            <a:xfrm>
              <a:off x="3200" y="2449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30" name="Rectangle 152"/>
            <p:cNvSpPr>
              <a:spLocks noChangeArrowheads="1"/>
            </p:cNvSpPr>
            <p:nvPr/>
          </p:nvSpPr>
          <p:spPr bwMode="auto">
            <a:xfrm>
              <a:off x="3148" y="2548"/>
              <a:ext cx="10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31" name="Freeform 153"/>
            <p:cNvSpPr>
              <a:spLocks/>
            </p:cNvSpPr>
            <p:nvPr/>
          </p:nvSpPr>
          <p:spPr bwMode="auto">
            <a:xfrm>
              <a:off x="3287" y="2475"/>
              <a:ext cx="863" cy="612"/>
            </a:xfrm>
            <a:custGeom>
              <a:avLst/>
              <a:gdLst>
                <a:gd name="T0" fmla="*/ 0 w 1727"/>
                <a:gd name="T1" fmla="*/ 0 h 1223"/>
                <a:gd name="T2" fmla="*/ 10 w 1727"/>
                <a:gd name="T3" fmla="*/ 0 h 1223"/>
                <a:gd name="T4" fmla="*/ 10 w 1727"/>
                <a:gd name="T5" fmla="*/ 20 h 1223"/>
                <a:gd name="T6" fmla="*/ 26 w 1727"/>
                <a:gd name="T7" fmla="*/ 20 h 1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7"/>
                <a:gd name="T13" fmla="*/ 0 h 1223"/>
                <a:gd name="T14" fmla="*/ 1727 w 1727"/>
                <a:gd name="T15" fmla="*/ 1223 h 1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7" h="1223">
                  <a:moveTo>
                    <a:pt x="0" y="0"/>
                  </a:moveTo>
                  <a:lnTo>
                    <a:pt x="647" y="0"/>
                  </a:lnTo>
                  <a:lnTo>
                    <a:pt x="647" y="1223"/>
                  </a:lnTo>
                  <a:lnTo>
                    <a:pt x="1727" y="1223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32" name="Rectangle 154"/>
            <p:cNvSpPr>
              <a:spLocks noChangeArrowheads="1"/>
            </p:cNvSpPr>
            <p:nvPr/>
          </p:nvSpPr>
          <p:spPr bwMode="auto">
            <a:xfrm>
              <a:off x="3200" y="2603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FFFF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33" name="Rectangle 155"/>
            <p:cNvSpPr>
              <a:spLocks noChangeArrowheads="1"/>
            </p:cNvSpPr>
            <p:nvPr/>
          </p:nvSpPr>
          <p:spPr bwMode="auto">
            <a:xfrm>
              <a:off x="2228" y="2239"/>
              <a:ext cx="136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34" name="Rectangle 156"/>
            <p:cNvSpPr>
              <a:spLocks noChangeArrowheads="1"/>
            </p:cNvSpPr>
            <p:nvPr/>
          </p:nvSpPr>
          <p:spPr bwMode="auto">
            <a:xfrm>
              <a:off x="2304" y="2294"/>
              <a:ext cx="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75935" name="Rectangle 157"/>
            <p:cNvSpPr>
              <a:spLocks noChangeArrowheads="1"/>
            </p:cNvSpPr>
            <p:nvPr/>
          </p:nvSpPr>
          <p:spPr bwMode="auto">
            <a:xfrm>
              <a:off x="2226" y="2576"/>
              <a:ext cx="165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En</a:t>
              </a:r>
              <a:endParaRPr lang="en-US" sz="2800">
                <a:cs typeface="Arial" pitchFamily="34" charset="0"/>
              </a:endParaRPr>
            </a:p>
          </p:txBody>
        </p:sp>
      </p:grpSp>
      <p:sp>
        <p:nvSpPr>
          <p:cNvPr id="578718" name="Text Box 158"/>
          <p:cNvSpPr txBox="1">
            <a:spLocks noChangeArrowheads="1"/>
          </p:cNvSpPr>
          <p:nvPr/>
        </p:nvSpPr>
        <p:spPr bwMode="auto">
          <a:xfrm>
            <a:off x="288925" y="1336675"/>
            <a:ext cx="36678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Ξανά μπορούμε να</a:t>
            </a:r>
          </a:p>
          <a:p>
            <a:pPr>
              <a:defRPr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χρησιμοποιήσουμε</a:t>
            </a:r>
          </a:p>
          <a:p>
            <a:pPr>
              <a:defRPr/>
            </a:pPr>
            <a:r>
              <a:rPr lang="el-G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ιεραρχική σχεδίαση</a:t>
            </a:r>
          </a:p>
          <a:p>
            <a:pPr>
              <a:defRPr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για να κάνουμε ένα</a:t>
            </a:r>
          </a:p>
          <a:p>
            <a:pPr>
              <a:defRPr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αποκωδικοποιητή</a:t>
            </a:r>
          </a:p>
          <a:p>
            <a:pPr>
              <a:defRPr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16 χρησιμοποιώντας </a:t>
            </a:r>
          </a:p>
          <a:p>
            <a:pPr>
              <a:defRPr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δυο διαφορετικούς</a:t>
            </a:r>
          </a:p>
          <a:p>
            <a:pPr>
              <a:defRPr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αποκωδικοποιητές 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3C3DD-5E0F-4336-9AFA-0628D00B71BF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96012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ωδικοποιητής (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Encoder)</a:t>
            </a:r>
          </a:p>
        </p:txBody>
      </p:sp>
      <p:grpSp>
        <p:nvGrpSpPr>
          <p:cNvPr id="77828" name="Group 3" descr="κωδικοποιητής"/>
          <p:cNvGrpSpPr>
            <a:grpSpLocks/>
          </p:cNvGrpSpPr>
          <p:nvPr/>
        </p:nvGrpSpPr>
        <p:grpSpPr bwMode="auto">
          <a:xfrm>
            <a:off x="152400" y="3886200"/>
            <a:ext cx="3602038" cy="1828800"/>
            <a:chOff x="1392" y="1267"/>
            <a:chExt cx="3187" cy="1181"/>
          </a:xfrm>
        </p:grpSpPr>
        <p:sp>
          <p:nvSpPr>
            <p:cNvPr id="77905" name="Rectangle 4"/>
            <p:cNvSpPr>
              <a:spLocks noChangeArrowheads="1"/>
            </p:cNvSpPr>
            <p:nvPr/>
          </p:nvSpPr>
          <p:spPr bwMode="auto">
            <a:xfrm>
              <a:off x="2243" y="1267"/>
              <a:ext cx="1071" cy="1181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06" name="Freeform 5"/>
            <p:cNvSpPr>
              <a:spLocks/>
            </p:cNvSpPr>
            <p:nvPr/>
          </p:nvSpPr>
          <p:spPr bwMode="auto">
            <a:xfrm>
              <a:off x="1817" y="1349"/>
              <a:ext cx="118" cy="987"/>
            </a:xfrm>
            <a:custGeom>
              <a:avLst/>
              <a:gdLst>
                <a:gd name="T0" fmla="*/ 4 w 236"/>
                <a:gd name="T1" fmla="*/ 1 h 1972"/>
                <a:gd name="T2" fmla="*/ 3 w 236"/>
                <a:gd name="T3" fmla="*/ 1 h 1972"/>
                <a:gd name="T4" fmla="*/ 3 w 236"/>
                <a:gd name="T5" fmla="*/ 2 h 1972"/>
                <a:gd name="T6" fmla="*/ 2 w 236"/>
                <a:gd name="T7" fmla="*/ 2 h 1972"/>
                <a:gd name="T8" fmla="*/ 2 w 236"/>
                <a:gd name="T9" fmla="*/ 3 h 1972"/>
                <a:gd name="T10" fmla="*/ 2 w 236"/>
                <a:gd name="T11" fmla="*/ 5 h 1972"/>
                <a:gd name="T12" fmla="*/ 2 w 236"/>
                <a:gd name="T13" fmla="*/ 6 h 1972"/>
                <a:gd name="T14" fmla="*/ 2 w 236"/>
                <a:gd name="T15" fmla="*/ 7 h 1972"/>
                <a:gd name="T16" fmla="*/ 2 w 236"/>
                <a:gd name="T17" fmla="*/ 9 h 1972"/>
                <a:gd name="T18" fmla="*/ 2 w 236"/>
                <a:gd name="T19" fmla="*/ 10 h 1972"/>
                <a:gd name="T20" fmla="*/ 3 w 236"/>
                <a:gd name="T21" fmla="*/ 12 h 1972"/>
                <a:gd name="T22" fmla="*/ 3 w 236"/>
                <a:gd name="T23" fmla="*/ 13 h 1972"/>
                <a:gd name="T24" fmla="*/ 2 w 236"/>
                <a:gd name="T25" fmla="*/ 14 h 1972"/>
                <a:gd name="T26" fmla="*/ 2 w 236"/>
                <a:gd name="T27" fmla="*/ 15 h 1972"/>
                <a:gd name="T28" fmla="*/ 2 w 236"/>
                <a:gd name="T29" fmla="*/ 16 h 1972"/>
                <a:gd name="T30" fmla="*/ 1 w 236"/>
                <a:gd name="T31" fmla="*/ 16 h 1972"/>
                <a:gd name="T32" fmla="*/ 0 w 236"/>
                <a:gd name="T33" fmla="*/ 16 h 1972"/>
                <a:gd name="T34" fmla="*/ 1 w 236"/>
                <a:gd name="T35" fmla="*/ 16 h 1972"/>
                <a:gd name="T36" fmla="*/ 2 w 236"/>
                <a:gd name="T37" fmla="*/ 17 h 1972"/>
                <a:gd name="T38" fmla="*/ 2 w 236"/>
                <a:gd name="T39" fmla="*/ 17 h 1972"/>
                <a:gd name="T40" fmla="*/ 2 w 236"/>
                <a:gd name="T41" fmla="*/ 18 h 1972"/>
                <a:gd name="T42" fmla="*/ 3 w 236"/>
                <a:gd name="T43" fmla="*/ 19 h 1972"/>
                <a:gd name="T44" fmla="*/ 3 w 236"/>
                <a:gd name="T45" fmla="*/ 21 h 1972"/>
                <a:gd name="T46" fmla="*/ 2 w 236"/>
                <a:gd name="T47" fmla="*/ 22 h 1972"/>
                <a:gd name="T48" fmla="*/ 2 w 236"/>
                <a:gd name="T49" fmla="*/ 24 h 1972"/>
                <a:gd name="T50" fmla="*/ 2 w 236"/>
                <a:gd name="T51" fmla="*/ 25 h 1972"/>
                <a:gd name="T52" fmla="*/ 2 w 236"/>
                <a:gd name="T53" fmla="*/ 26 h 1972"/>
                <a:gd name="T54" fmla="*/ 2 w 236"/>
                <a:gd name="T55" fmla="*/ 28 h 1972"/>
                <a:gd name="T56" fmla="*/ 2 w 236"/>
                <a:gd name="T57" fmla="*/ 29 h 1972"/>
                <a:gd name="T58" fmla="*/ 2 w 236"/>
                <a:gd name="T59" fmla="*/ 30 h 1972"/>
                <a:gd name="T60" fmla="*/ 3 w 236"/>
                <a:gd name="T61" fmla="*/ 31 h 1972"/>
                <a:gd name="T62" fmla="*/ 3 w 236"/>
                <a:gd name="T63" fmla="*/ 31 h 1972"/>
                <a:gd name="T64" fmla="*/ 4 w 236"/>
                <a:gd name="T65" fmla="*/ 31 h 19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1972"/>
                <a:gd name="T101" fmla="*/ 236 w 236"/>
                <a:gd name="T102" fmla="*/ 1972 h 19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1972">
                  <a:moveTo>
                    <a:pt x="236" y="0"/>
                  </a:moveTo>
                  <a:lnTo>
                    <a:pt x="209" y="3"/>
                  </a:lnTo>
                  <a:lnTo>
                    <a:pt x="185" y="11"/>
                  </a:lnTo>
                  <a:lnTo>
                    <a:pt x="166" y="25"/>
                  </a:lnTo>
                  <a:lnTo>
                    <a:pt x="148" y="43"/>
                  </a:lnTo>
                  <a:lnTo>
                    <a:pt x="136" y="65"/>
                  </a:lnTo>
                  <a:lnTo>
                    <a:pt x="124" y="91"/>
                  </a:lnTo>
                  <a:lnTo>
                    <a:pt x="116" y="121"/>
                  </a:lnTo>
                  <a:lnTo>
                    <a:pt x="112" y="155"/>
                  </a:lnTo>
                  <a:lnTo>
                    <a:pt x="107" y="190"/>
                  </a:lnTo>
                  <a:lnTo>
                    <a:pt x="105" y="230"/>
                  </a:lnTo>
                  <a:lnTo>
                    <a:pt x="105" y="269"/>
                  </a:lnTo>
                  <a:lnTo>
                    <a:pt x="107" y="312"/>
                  </a:lnTo>
                  <a:lnTo>
                    <a:pt x="108" y="356"/>
                  </a:lnTo>
                  <a:lnTo>
                    <a:pt x="112" y="402"/>
                  </a:lnTo>
                  <a:lnTo>
                    <a:pt x="115" y="447"/>
                  </a:lnTo>
                  <a:lnTo>
                    <a:pt x="118" y="493"/>
                  </a:lnTo>
                  <a:lnTo>
                    <a:pt x="121" y="539"/>
                  </a:lnTo>
                  <a:lnTo>
                    <a:pt x="126" y="585"/>
                  </a:lnTo>
                  <a:lnTo>
                    <a:pt x="128" y="630"/>
                  </a:lnTo>
                  <a:lnTo>
                    <a:pt x="131" y="675"/>
                  </a:lnTo>
                  <a:lnTo>
                    <a:pt x="131" y="716"/>
                  </a:lnTo>
                  <a:lnTo>
                    <a:pt x="131" y="758"/>
                  </a:lnTo>
                  <a:lnTo>
                    <a:pt x="129" y="796"/>
                  </a:lnTo>
                  <a:lnTo>
                    <a:pt x="126" y="833"/>
                  </a:lnTo>
                  <a:lnTo>
                    <a:pt x="120" y="865"/>
                  </a:lnTo>
                  <a:lnTo>
                    <a:pt x="112" y="895"/>
                  </a:lnTo>
                  <a:lnTo>
                    <a:pt x="100" y="922"/>
                  </a:lnTo>
                  <a:lnTo>
                    <a:pt x="88" y="944"/>
                  </a:lnTo>
                  <a:lnTo>
                    <a:pt x="72" y="962"/>
                  </a:lnTo>
                  <a:lnTo>
                    <a:pt x="51" y="975"/>
                  </a:lnTo>
                  <a:lnTo>
                    <a:pt x="28" y="983"/>
                  </a:lnTo>
                  <a:lnTo>
                    <a:pt x="0" y="986"/>
                  </a:lnTo>
                  <a:lnTo>
                    <a:pt x="28" y="989"/>
                  </a:lnTo>
                  <a:lnTo>
                    <a:pt x="51" y="997"/>
                  </a:lnTo>
                  <a:lnTo>
                    <a:pt x="72" y="1010"/>
                  </a:lnTo>
                  <a:lnTo>
                    <a:pt x="88" y="1027"/>
                  </a:lnTo>
                  <a:lnTo>
                    <a:pt x="100" y="1050"/>
                  </a:lnTo>
                  <a:lnTo>
                    <a:pt x="112" y="1077"/>
                  </a:lnTo>
                  <a:lnTo>
                    <a:pt x="120" y="1106"/>
                  </a:lnTo>
                  <a:lnTo>
                    <a:pt x="126" y="1139"/>
                  </a:lnTo>
                  <a:lnTo>
                    <a:pt x="129" y="1176"/>
                  </a:lnTo>
                  <a:lnTo>
                    <a:pt x="131" y="1214"/>
                  </a:lnTo>
                  <a:lnTo>
                    <a:pt x="131" y="1254"/>
                  </a:lnTo>
                  <a:lnTo>
                    <a:pt x="131" y="1297"/>
                  </a:lnTo>
                  <a:lnTo>
                    <a:pt x="128" y="1342"/>
                  </a:lnTo>
                  <a:lnTo>
                    <a:pt x="126" y="1386"/>
                  </a:lnTo>
                  <a:lnTo>
                    <a:pt x="121" y="1433"/>
                  </a:lnTo>
                  <a:lnTo>
                    <a:pt x="118" y="1477"/>
                  </a:lnTo>
                  <a:lnTo>
                    <a:pt x="115" y="1524"/>
                  </a:lnTo>
                  <a:lnTo>
                    <a:pt x="112" y="1570"/>
                  </a:lnTo>
                  <a:lnTo>
                    <a:pt x="108" y="1615"/>
                  </a:lnTo>
                  <a:lnTo>
                    <a:pt x="107" y="1659"/>
                  </a:lnTo>
                  <a:lnTo>
                    <a:pt x="105" y="1702"/>
                  </a:lnTo>
                  <a:lnTo>
                    <a:pt x="105" y="1742"/>
                  </a:lnTo>
                  <a:lnTo>
                    <a:pt x="107" y="1781"/>
                  </a:lnTo>
                  <a:lnTo>
                    <a:pt x="112" y="1817"/>
                  </a:lnTo>
                  <a:lnTo>
                    <a:pt x="116" y="1851"/>
                  </a:lnTo>
                  <a:lnTo>
                    <a:pt x="124" y="1881"/>
                  </a:lnTo>
                  <a:lnTo>
                    <a:pt x="136" y="1907"/>
                  </a:lnTo>
                  <a:lnTo>
                    <a:pt x="148" y="1929"/>
                  </a:lnTo>
                  <a:lnTo>
                    <a:pt x="166" y="1947"/>
                  </a:lnTo>
                  <a:lnTo>
                    <a:pt x="185" y="1961"/>
                  </a:lnTo>
                  <a:lnTo>
                    <a:pt x="209" y="1969"/>
                  </a:lnTo>
                  <a:lnTo>
                    <a:pt x="236" y="197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07" name="Line 6"/>
            <p:cNvSpPr>
              <a:spLocks noChangeShapeType="1"/>
            </p:cNvSpPr>
            <p:nvPr/>
          </p:nvSpPr>
          <p:spPr bwMode="auto">
            <a:xfrm flipH="1">
              <a:off x="2020" y="1411"/>
              <a:ext cx="2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08" name="Line 7"/>
            <p:cNvSpPr>
              <a:spLocks noChangeShapeType="1"/>
            </p:cNvSpPr>
            <p:nvPr/>
          </p:nvSpPr>
          <p:spPr bwMode="auto">
            <a:xfrm flipH="1">
              <a:off x="2020" y="2272"/>
              <a:ext cx="2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09" name="Freeform 8"/>
            <p:cNvSpPr>
              <a:spLocks/>
            </p:cNvSpPr>
            <p:nvPr/>
          </p:nvSpPr>
          <p:spPr bwMode="auto">
            <a:xfrm>
              <a:off x="2068" y="1905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3" y="62"/>
                  </a:lnTo>
                  <a:lnTo>
                    <a:pt x="45" y="62"/>
                  </a:lnTo>
                  <a:lnTo>
                    <a:pt x="47" y="62"/>
                  </a:lnTo>
                  <a:lnTo>
                    <a:pt x="48" y="61"/>
                  </a:lnTo>
                  <a:lnTo>
                    <a:pt x="50" y="61"/>
                  </a:lnTo>
                  <a:lnTo>
                    <a:pt x="51" y="59"/>
                  </a:lnTo>
                  <a:lnTo>
                    <a:pt x="53" y="57"/>
                  </a:lnTo>
                  <a:lnTo>
                    <a:pt x="55" y="56"/>
                  </a:lnTo>
                  <a:lnTo>
                    <a:pt x="56" y="56"/>
                  </a:lnTo>
                  <a:lnTo>
                    <a:pt x="56" y="54"/>
                  </a:lnTo>
                  <a:lnTo>
                    <a:pt x="58" y="53"/>
                  </a:lnTo>
                  <a:lnTo>
                    <a:pt x="59" y="51"/>
                  </a:lnTo>
                  <a:lnTo>
                    <a:pt x="61" y="49"/>
                  </a:lnTo>
                  <a:lnTo>
                    <a:pt x="61" y="48"/>
                  </a:lnTo>
                  <a:lnTo>
                    <a:pt x="63" y="46"/>
                  </a:lnTo>
                  <a:lnTo>
                    <a:pt x="63" y="45"/>
                  </a:lnTo>
                  <a:lnTo>
                    <a:pt x="63" y="43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4" y="29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4" y="24"/>
                  </a:lnTo>
                  <a:lnTo>
                    <a:pt x="63" y="22"/>
                  </a:lnTo>
                  <a:lnTo>
                    <a:pt x="63" y="21"/>
                  </a:lnTo>
                  <a:lnTo>
                    <a:pt x="63" y="19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59" y="14"/>
                  </a:lnTo>
                  <a:lnTo>
                    <a:pt x="58" y="13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5" y="10"/>
                  </a:lnTo>
                  <a:lnTo>
                    <a:pt x="53" y="8"/>
                  </a:lnTo>
                  <a:lnTo>
                    <a:pt x="51" y="6"/>
                  </a:lnTo>
                  <a:lnTo>
                    <a:pt x="50" y="5"/>
                  </a:lnTo>
                  <a:lnTo>
                    <a:pt x="48" y="5"/>
                  </a:lnTo>
                  <a:lnTo>
                    <a:pt x="47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2" y="0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4" y="45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5" y="49"/>
                  </a:lnTo>
                  <a:lnTo>
                    <a:pt x="7" y="51"/>
                  </a:lnTo>
                  <a:lnTo>
                    <a:pt x="8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1" y="56"/>
                  </a:lnTo>
                  <a:lnTo>
                    <a:pt x="13" y="57"/>
                  </a:lnTo>
                  <a:lnTo>
                    <a:pt x="15" y="59"/>
                  </a:lnTo>
                  <a:lnTo>
                    <a:pt x="16" y="61"/>
                  </a:lnTo>
                  <a:lnTo>
                    <a:pt x="18" y="61"/>
                  </a:lnTo>
                  <a:lnTo>
                    <a:pt x="19" y="62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10" name="Freeform 9"/>
            <p:cNvSpPr>
              <a:spLocks/>
            </p:cNvSpPr>
            <p:nvPr/>
          </p:nvSpPr>
          <p:spPr bwMode="auto">
            <a:xfrm>
              <a:off x="2079" y="1917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5" y="40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7"/>
                  </a:lnTo>
                  <a:lnTo>
                    <a:pt x="33" y="37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6" y="35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9"/>
                  </a:lnTo>
                  <a:lnTo>
                    <a:pt x="11" y="39"/>
                  </a:lnTo>
                  <a:lnTo>
                    <a:pt x="12" y="39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9" y="40"/>
                  </a:lnTo>
                  <a:lnTo>
                    <a:pt x="20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11" name="Freeform 10"/>
            <p:cNvSpPr>
              <a:spLocks/>
            </p:cNvSpPr>
            <p:nvPr/>
          </p:nvSpPr>
          <p:spPr bwMode="auto">
            <a:xfrm>
              <a:off x="2068" y="1826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3" y="63"/>
                  </a:lnTo>
                  <a:lnTo>
                    <a:pt x="45" y="63"/>
                  </a:lnTo>
                  <a:lnTo>
                    <a:pt x="47" y="63"/>
                  </a:lnTo>
                  <a:lnTo>
                    <a:pt x="48" y="61"/>
                  </a:lnTo>
                  <a:lnTo>
                    <a:pt x="50" y="61"/>
                  </a:lnTo>
                  <a:lnTo>
                    <a:pt x="51" y="59"/>
                  </a:lnTo>
                  <a:lnTo>
                    <a:pt x="53" y="58"/>
                  </a:lnTo>
                  <a:lnTo>
                    <a:pt x="55" y="5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8" y="53"/>
                  </a:lnTo>
                  <a:lnTo>
                    <a:pt x="59" y="51"/>
                  </a:lnTo>
                  <a:lnTo>
                    <a:pt x="61" y="50"/>
                  </a:lnTo>
                  <a:lnTo>
                    <a:pt x="61" y="48"/>
                  </a:lnTo>
                  <a:lnTo>
                    <a:pt x="63" y="47"/>
                  </a:lnTo>
                  <a:lnTo>
                    <a:pt x="63" y="45"/>
                  </a:lnTo>
                  <a:lnTo>
                    <a:pt x="63" y="43"/>
                  </a:lnTo>
                  <a:lnTo>
                    <a:pt x="64" y="42"/>
                  </a:lnTo>
                  <a:lnTo>
                    <a:pt x="64" y="40"/>
                  </a:lnTo>
                  <a:lnTo>
                    <a:pt x="64" y="39"/>
                  </a:lnTo>
                  <a:lnTo>
                    <a:pt x="64" y="37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1"/>
                  </a:lnTo>
                  <a:lnTo>
                    <a:pt x="64" y="29"/>
                  </a:lnTo>
                  <a:lnTo>
                    <a:pt x="64" y="28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63" y="23"/>
                  </a:lnTo>
                  <a:lnTo>
                    <a:pt x="63" y="21"/>
                  </a:lnTo>
                  <a:lnTo>
                    <a:pt x="63" y="20"/>
                  </a:lnTo>
                  <a:lnTo>
                    <a:pt x="61" y="18"/>
                  </a:lnTo>
                  <a:lnTo>
                    <a:pt x="61" y="16"/>
                  </a:lnTo>
                  <a:lnTo>
                    <a:pt x="59" y="15"/>
                  </a:lnTo>
                  <a:lnTo>
                    <a:pt x="58" y="13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5" y="10"/>
                  </a:lnTo>
                  <a:lnTo>
                    <a:pt x="53" y="8"/>
                  </a:lnTo>
                  <a:lnTo>
                    <a:pt x="51" y="7"/>
                  </a:lnTo>
                  <a:lnTo>
                    <a:pt x="50" y="5"/>
                  </a:lnTo>
                  <a:lnTo>
                    <a:pt x="48" y="5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2" y="0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5" y="7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7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4" y="43"/>
                  </a:lnTo>
                  <a:lnTo>
                    <a:pt x="4" y="45"/>
                  </a:lnTo>
                  <a:lnTo>
                    <a:pt x="4" y="47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7" y="51"/>
                  </a:lnTo>
                  <a:lnTo>
                    <a:pt x="8" y="53"/>
                  </a:lnTo>
                  <a:lnTo>
                    <a:pt x="10" y="55"/>
                  </a:lnTo>
                  <a:lnTo>
                    <a:pt x="10" y="56"/>
                  </a:lnTo>
                  <a:lnTo>
                    <a:pt x="11" y="56"/>
                  </a:lnTo>
                  <a:lnTo>
                    <a:pt x="13" y="58"/>
                  </a:lnTo>
                  <a:lnTo>
                    <a:pt x="15" y="59"/>
                  </a:lnTo>
                  <a:lnTo>
                    <a:pt x="16" y="61"/>
                  </a:lnTo>
                  <a:lnTo>
                    <a:pt x="18" y="61"/>
                  </a:lnTo>
                  <a:lnTo>
                    <a:pt x="19" y="63"/>
                  </a:lnTo>
                  <a:lnTo>
                    <a:pt x="21" y="63"/>
                  </a:lnTo>
                  <a:lnTo>
                    <a:pt x="23" y="63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12" name="Freeform 11"/>
            <p:cNvSpPr>
              <a:spLocks/>
            </p:cNvSpPr>
            <p:nvPr/>
          </p:nvSpPr>
          <p:spPr bwMode="auto">
            <a:xfrm>
              <a:off x="2079" y="1837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5" y="40"/>
                  </a:lnTo>
                  <a:lnTo>
                    <a:pt x="27" y="40"/>
                  </a:lnTo>
                  <a:lnTo>
                    <a:pt x="28" y="38"/>
                  </a:lnTo>
                  <a:lnTo>
                    <a:pt x="30" y="38"/>
                  </a:lnTo>
                  <a:lnTo>
                    <a:pt x="32" y="36"/>
                  </a:lnTo>
                  <a:lnTo>
                    <a:pt x="33" y="36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5" y="6"/>
                  </a:lnTo>
                  <a:lnTo>
                    <a:pt x="33" y="5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30" y="3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3" y="30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6" y="35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38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9" y="40"/>
                  </a:lnTo>
                  <a:lnTo>
                    <a:pt x="20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13" name="Freeform 12"/>
            <p:cNvSpPr>
              <a:spLocks/>
            </p:cNvSpPr>
            <p:nvPr/>
          </p:nvSpPr>
          <p:spPr bwMode="auto">
            <a:xfrm>
              <a:off x="2068" y="1746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3" y="62"/>
                  </a:lnTo>
                  <a:lnTo>
                    <a:pt x="45" y="62"/>
                  </a:lnTo>
                  <a:lnTo>
                    <a:pt x="47" y="62"/>
                  </a:lnTo>
                  <a:lnTo>
                    <a:pt x="48" y="60"/>
                  </a:lnTo>
                  <a:lnTo>
                    <a:pt x="50" y="60"/>
                  </a:lnTo>
                  <a:lnTo>
                    <a:pt x="51" y="59"/>
                  </a:lnTo>
                  <a:lnTo>
                    <a:pt x="53" y="57"/>
                  </a:lnTo>
                  <a:lnTo>
                    <a:pt x="55" y="56"/>
                  </a:lnTo>
                  <a:lnTo>
                    <a:pt x="56" y="56"/>
                  </a:lnTo>
                  <a:lnTo>
                    <a:pt x="56" y="54"/>
                  </a:lnTo>
                  <a:lnTo>
                    <a:pt x="58" y="52"/>
                  </a:lnTo>
                  <a:lnTo>
                    <a:pt x="59" y="51"/>
                  </a:lnTo>
                  <a:lnTo>
                    <a:pt x="61" y="49"/>
                  </a:lnTo>
                  <a:lnTo>
                    <a:pt x="61" y="48"/>
                  </a:lnTo>
                  <a:lnTo>
                    <a:pt x="63" y="46"/>
                  </a:lnTo>
                  <a:lnTo>
                    <a:pt x="63" y="44"/>
                  </a:lnTo>
                  <a:lnTo>
                    <a:pt x="63" y="43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4" y="29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4" y="24"/>
                  </a:lnTo>
                  <a:lnTo>
                    <a:pt x="63" y="22"/>
                  </a:lnTo>
                  <a:lnTo>
                    <a:pt x="63" y="21"/>
                  </a:lnTo>
                  <a:lnTo>
                    <a:pt x="63" y="19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59" y="14"/>
                  </a:lnTo>
                  <a:lnTo>
                    <a:pt x="58" y="13"/>
                  </a:lnTo>
                  <a:lnTo>
                    <a:pt x="56" y="11"/>
                  </a:lnTo>
                  <a:lnTo>
                    <a:pt x="56" y="9"/>
                  </a:lnTo>
                  <a:lnTo>
                    <a:pt x="55" y="9"/>
                  </a:lnTo>
                  <a:lnTo>
                    <a:pt x="53" y="8"/>
                  </a:lnTo>
                  <a:lnTo>
                    <a:pt x="51" y="6"/>
                  </a:lnTo>
                  <a:lnTo>
                    <a:pt x="50" y="5"/>
                  </a:lnTo>
                  <a:lnTo>
                    <a:pt x="48" y="5"/>
                  </a:lnTo>
                  <a:lnTo>
                    <a:pt x="47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5" y="49"/>
                  </a:lnTo>
                  <a:lnTo>
                    <a:pt x="7" y="51"/>
                  </a:lnTo>
                  <a:lnTo>
                    <a:pt x="8" y="52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1" y="56"/>
                  </a:lnTo>
                  <a:lnTo>
                    <a:pt x="13" y="57"/>
                  </a:lnTo>
                  <a:lnTo>
                    <a:pt x="15" y="59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19" y="62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14" name="Freeform 13"/>
            <p:cNvSpPr>
              <a:spLocks/>
            </p:cNvSpPr>
            <p:nvPr/>
          </p:nvSpPr>
          <p:spPr bwMode="auto">
            <a:xfrm>
              <a:off x="2079" y="1757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5" y="40"/>
                  </a:lnTo>
                  <a:lnTo>
                    <a:pt x="27" y="40"/>
                  </a:lnTo>
                  <a:lnTo>
                    <a:pt x="28" y="38"/>
                  </a:lnTo>
                  <a:lnTo>
                    <a:pt x="30" y="38"/>
                  </a:lnTo>
                  <a:lnTo>
                    <a:pt x="32" y="37"/>
                  </a:lnTo>
                  <a:lnTo>
                    <a:pt x="33" y="37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8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6" y="35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8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9" y="40"/>
                  </a:lnTo>
                  <a:lnTo>
                    <a:pt x="20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15" name="Rectangle 14"/>
            <p:cNvSpPr>
              <a:spLocks noChangeArrowheads="1"/>
            </p:cNvSpPr>
            <p:nvPr/>
          </p:nvSpPr>
          <p:spPr bwMode="auto">
            <a:xfrm>
              <a:off x="1503" y="1708"/>
              <a:ext cx="169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16" name="Rectangle 15"/>
            <p:cNvSpPr>
              <a:spLocks noChangeArrowheads="1"/>
            </p:cNvSpPr>
            <p:nvPr/>
          </p:nvSpPr>
          <p:spPr bwMode="auto">
            <a:xfrm>
              <a:off x="1575" y="1675"/>
              <a:ext cx="140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n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17" name="Rectangle 16"/>
            <p:cNvSpPr>
              <a:spLocks noChangeArrowheads="1"/>
            </p:cNvSpPr>
            <p:nvPr/>
          </p:nvSpPr>
          <p:spPr bwMode="auto">
            <a:xfrm>
              <a:off x="1392" y="1867"/>
              <a:ext cx="539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inputs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18" name="Rectangle 17"/>
            <p:cNvSpPr>
              <a:spLocks noChangeArrowheads="1"/>
            </p:cNvSpPr>
            <p:nvPr/>
          </p:nvSpPr>
          <p:spPr bwMode="auto">
            <a:xfrm>
              <a:off x="2308" y="1338"/>
              <a:ext cx="202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19" name="Rectangle 18"/>
            <p:cNvSpPr>
              <a:spLocks noChangeArrowheads="1"/>
            </p:cNvSpPr>
            <p:nvPr/>
          </p:nvSpPr>
          <p:spPr bwMode="auto">
            <a:xfrm>
              <a:off x="2409" y="1411"/>
              <a:ext cx="131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20" name="Rectangle 19"/>
            <p:cNvSpPr>
              <a:spLocks noChangeArrowheads="1"/>
            </p:cNvSpPr>
            <p:nvPr/>
          </p:nvSpPr>
          <p:spPr bwMode="auto">
            <a:xfrm>
              <a:off x="2325" y="2129"/>
              <a:ext cx="202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21" name="Rectangle 20"/>
            <p:cNvSpPr>
              <a:spLocks noChangeArrowheads="1"/>
            </p:cNvSpPr>
            <p:nvPr/>
          </p:nvSpPr>
          <p:spPr bwMode="auto">
            <a:xfrm>
              <a:off x="2424" y="2211"/>
              <a:ext cx="13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22" name="Rectangle 21"/>
            <p:cNvSpPr>
              <a:spLocks noChangeArrowheads="1"/>
            </p:cNvSpPr>
            <p:nvPr/>
          </p:nvSpPr>
          <p:spPr bwMode="auto">
            <a:xfrm>
              <a:off x="2488" y="2203"/>
              <a:ext cx="102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1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n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23" name="Rectangle 22"/>
            <p:cNvSpPr>
              <a:spLocks noChangeArrowheads="1"/>
            </p:cNvSpPr>
            <p:nvPr/>
          </p:nvSpPr>
          <p:spPr bwMode="auto">
            <a:xfrm>
              <a:off x="2639" y="2211"/>
              <a:ext cx="13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24" name="Freeform 23"/>
            <p:cNvSpPr>
              <a:spLocks/>
            </p:cNvSpPr>
            <p:nvPr/>
          </p:nvSpPr>
          <p:spPr bwMode="auto">
            <a:xfrm>
              <a:off x="2371" y="1921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3" y="62"/>
                  </a:lnTo>
                  <a:lnTo>
                    <a:pt x="45" y="62"/>
                  </a:lnTo>
                  <a:lnTo>
                    <a:pt x="47" y="62"/>
                  </a:lnTo>
                  <a:lnTo>
                    <a:pt x="48" y="60"/>
                  </a:lnTo>
                  <a:lnTo>
                    <a:pt x="50" y="60"/>
                  </a:lnTo>
                  <a:lnTo>
                    <a:pt x="51" y="59"/>
                  </a:lnTo>
                  <a:lnTo>
                    <a:pt x="53" y="57"/>
                  </a:lnTo>
                  <a:lnTo>
                    <a:pt x="55" y="56"/>
                  </a:lnTo>
                  <a:lnTo>
                    <a:pt x="56" y="56"/>
                  </a:lnTo>
                  <a:lnTo>
                    <a:pt x="56" y="54"/>
                  </a:lnTo>
                  <a:lnTo>
                    <a:pt x="58" y="53"/>
                  </a:lnTo>
                  <a:lnTo>
                    <a:pt x="59" y="51"/>
                  </a:lnTo>
                  <a:lnTo>
                    <a:pt x="61" y="49"/>
                  </a:lnTo>
                  <a:lnTo>
                    <a:pt x="61" y="48"/>
                  </a:lnTo>
                  <a:lnTo>
                    <a:pt x="63" y="46"/>
                  </a:lnTo>
                  <a:lnTo>
                    <a:pt x="63" y="45"/>
                  </a:lnTo>
                  <a:lnTo>
                    <a:pt x="63" y="43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4" y="29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4" y="24"/>
                  </a:lnTo>
                  <a:lnTo>
                    <a:pt x="63" y="22"/>
                  </a:lnTo>
                  <a:lnTo>
                    <a:pt x="63" y="21"/>
                  </a:lnTo>
                  <a:lnTo>
                    <a:pt x="63" y="19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59" y="14"/>
                  </a:lnTo>
                  <a:lnTo>
                    <a:pt x="58" y="13"/>
                  </a:lnTo>
                  <a:lnTo>
                    <a:pt x="56" y="11"/>
                  </a:lnTo>
                  <a:lnTo>
                    <a:pt x="56" y="9"/>
                  </a:lnTo>
                  <a:lnTo>
                    <a:pt x="55" y="9"/>
                  </a:lnTo>
                  <a:lnTo>
                    <a:pt x="53" y="8"/>
                  </a:lnTo>
                  <a:lnTo>
                    <a:pt x="51" y="6"/>
                  </a:lnTo>
                  <a:lnTo>
                    <a:pt x="50" y="5"/>
                  </a:lnTo>
                  <a:lnTo>
                    <a:pt x="48" y="5"/>
                  </a:lnTo>
                  <a:lnTo>
                    <a:pt x="47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4" y="45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5" y="49"/>
                  </a:lnTo>
                  <a:lnTo>
                    <a:pt x="7" y="51"/>
                  </a:lnTo>
                  <a:lnTo>
                    <a:pt x="8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2" y="56"/>
                  </a:lnTo>
                  <a:lnTo>
                    <a:pt x="13" y="57"/>
                  </a:lnTo>
                  <a:lnTo>
                    <a:pt x="15" y="59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19" y="62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25" name="Freeform 24"/>
            <p:cNvSpPr>
              <a:spLocks/>
            </p:cNvSpPr>
            <p:nvPr/>
          </p:nvSpPr>
          <p:spPr bwMode="auto">
            <a:xfrm>
              <a:off x="2382" y="1933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5" y="40"/>
                  </a:lnTo>
                  <a:lnTo>
                    <a:pt x="27" y="40"/>
                  </a:lnTo>
                  <a:lnTo>
                    <a:pt x="28" y="38"/>
                  </a:lnTo>
                  <a:lnTo>
                    <a:pt x="30" y="38"/>
                  </a:lnTo>
                  <a:lnTo>
                    <a:pt x="32" y="37"/>
                  </a:lnTo>
                  <a:lnTo>
                    <a:pt x="33" y="37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6" y="35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8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9" y="40"/>
                  </a:lnTo>
                  <a:lnTo>
                    <a:pt x="20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26" name="Freeform 25"/>
            <p:cNvSpPr>
              <a:spLocks/>
            </p:cNvSpPr>
            <p:nvPr/>
          </p:nvSpPr>
          <p:spPr bwMode="auto">
            <a:xfrm>
              <a:off x="2371" y="1842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3" y="63"/>
                  </a:lnTo>
                  <a:lnTo>
                    <a:pt x="45" y="63"/>
                  </a:lnTo>
                  <a:lnTo>
                    <a:pt x="47" y="63"/>
                  </a:lnTo>
                  <a:lnTo>
                    <a:pt x="48" y="61"/>
                  </a:lnTo>
                  <a:lnTo>
                    <a:pt x="50" y="61"/>
                  </a:lnTo>
                  <a:lnTo>
                    <a:pt x="51" y="59"/>
                  </a:lnTo>
                  <a:lnTo>
                    <a:pt x="53" y="58"/>
                  </a:lnTo>
                  <a:lnTo>
                    <a:pt x="55" y="5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8" y="53"/>
                  </a:lnTo>
                  <a:lnTo>
                    <a:pt x="59" y="51"/>
                  </a:lnTo>
                  <a:lnTo>
                    <a:pt x="61" y="50"/>
                  </a:lnTo>
                  <a:lnTo>
                    <a:pt x="61" y="48"/>
                  </a:lnTo>
                  <a:lnTo>
                    <a:pt x="63" y="47"/>
                  </a:lnTo>
                  <a:lnTo>
                    <a:pt x="63" y="45"/>
                  </a:lnTo>
                  <a:lnTo>
                    <a:pt x="63" y="43"/>
                  </a:lnTo>
                  <a:lnTo>
                    <a:pt x="64" y="42"/>
                  </a:lnTo>
                  <a:lnTo>
                    <a:pt x="64" y="40"/>
                  </a:lnTo>
                  <a:lnTo>
                    <a:pt x="64" y="39"/>
                  </a:lnTo>
                  <a:lnTo>
                    <a:pt x="64" y="37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1"/>
                  </a:lnTo>
                  <a:lnTo>
                    <a:pt x="64" y="29"/>
                  </a:lnTo>
                  <a:lnTo>
                    <a:pt x="64" y="27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63" y="23"/>
                  </a:lnTo>
                  <a:lnTo>
                    <a:pt x="63" y="21"/>
                  </a:lnTo>
                  <a:lnTo>
                    <a:pt x="63" y="19"/>
                  </a:lnTo>
                  <a:lnTo>
                    <a:pt x="61" y="18"/>
                  </a:lnTo>
                  <a:lnTo>
                    <a:pt x="61" y="16"/>
                  </a:lnTo>
                  <a:lnTo>
                    <a:pt x="59" y="15"/>
                  </a:lnTo>
                  <a:lnTo>
                    <a:pt x="58" y="13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5" y="10"/>
                  </a:lnTo>
                  <a:lnTo>
                    <a:pt x="53" y="8"/>
                  </a:lnTo>
                  <a:lnTo>
                    <a:pt x="51" y="7"/>
                  </a:lnTo>
                  <a:lnTo>
                    <a:pt x="50" y="5"/>
                  </a:lnTo>
                  <a:lnTo>
                    <a:pt x="48" y="5"/>
                  </a:lnTo>
                  <a:lnTo>
                    <a:pt x="47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2" y="0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5" y="7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7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4" y="43"/>
                  </a:lnTo>
                  <a:lnTo>
                    <a:pt x="4" y="45"/>
                  </a:lnTo>
                  <a:lnTo>
                    <a:pt x="4" y="47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7" y="51"/>
                  </a:lnTo>
                  <a:lnTo>
                    <a:pt x="8" y="53"/>
                  </a:lnTo>
                  <a:lnTo>
                    <a:pt x="10" y="55"/>
                  </a:lnTo>
                  <a:lnTo>
                    <a:pt x="10" y="56"/>
                  </a:lnTo>
                  <a:lnTo>
                    <a:pt x="12" y="56"/>
                  </a:lnTo>
                  <a:lnTo>
                    <a:pt x="13" y="58"/>
                  </a:lnTo>
                  <a:lnTo>
                    <a:pt x="15" y="59"/>
                  </a:lnTo>
                  <a:lnTo>
                    <a:pt x="16" y="61"/>
                  </a:lnTo>
                  <a:lnTo>
                    <a:pt x="18" y="61"/>
                  </a:lnTo>
                  <a:lnTo>
                    <a:pt x="19" y="63"/>
                  </a:lnTo>
                  <a:lnTo>
                    <a:pt x="21" y="63"/>
                  </a:lnTo>
                  <a:lnTo>
                    <a:pt x="23" y="63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27" name="Freeform 26"/>
            <p:cNvSpPr>
              <a:spLocks/>
            </p:cNvSpPr>
            <p:nvPr/>
          </p:nvSpPr>
          <p:spPr bwMode="auto">
            <a:xfrm>
              <a:off x="2382" y="1853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5" y="40"/>
                  </a:lnTo>
                  <a:lnTo>
                    <a:pt x="27" y="40"/>
                  </a:lnTo>
                  <a:lnTo>
                    <a:pt x="28" y="38"/>
                  </a:lnTo>
                  <a:lnTo>
                    <a:pt x="30" y="38"/>
                  </a:lnTo>
                  <a:lnTo>
                    <a:pt x="32" y="36"/>
                  </a:lnTo>
                  <a:lnTo>
                    <a:pt x="33" y="36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5" y="6"/>
                  </a:lnTo>
                  <a:lnTo>
                    <a:pt x="33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0" y="3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3" y="30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6" y="35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38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9" y="40"/>
                  </a:lnTo>
                  <a:lnTo>
                    <a:pt x="20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28" name="Freeform 27"/>
            <p:cNvSpPr>
              <a:spLocks/>
            </p:cNvSpPr>
            <p:nvPr/>
          </p:nvSpPr>
          <p:spPr bwMode="auto">
            <a:xfrm>
              <a:off x="2371" y="1762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3" y="62"/>
                  </a:lnTo>
                  <a:lnTo>
                    <a:pt x="45" y="62"/>
                  </a:lnTo>
                  <a:lnTo>
                    <a:pt x="47" y="62"/>
                  </a:lnTo>
                  <a:lnTo>
                    <a:pt x="48" y="60"/>
                  </a:lnTo>
                  <a:lnTo>
                    <a:pt x="50" y="60"/>
                  </a:lnTo>
                  <a:lnTo>
                    <a:pt x="51" y="59"/>
                  </a:lnTo>
                  <a:lnTo>
                    <a:pt x="53" y="57"/>
                  </a:lnTo>
                  <a:lnTo>
                    <a:pt x="55" y="56"/>
                  </a:lnTo>
                  <a:lnTo>
                    <a:pt x="56" y="56"/>
                  </a:lnTo>
                  <a:lnTo>
                    <a:pt x="56" y="54"/>
                  </a:lnTo>
                  <a:lnTo>
                    <a:pt x="58" y="52"/>
                  </a:lnTo>
                  <a:lnTo>
                    <a:pt x="59" y="51"/>
                  </a:lnTo>
                  <a:lnTo>
                    <a:pt x="61" y="49"/>
                  </a:lnTo>
                  <a:lnTo>
                    <a:pt x="61" y="48"/>
                  </a:lnTo>
                  <a:lnTo>
                    <a:pt x="63" y="46"/>
                  </a:lnTo>
                  <a:lnTo>
                    <a:pt x="63" y="44"/>
                  </a:lnTo>
                  <a:lnTo>
                    <a:pt x="63" y="43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4" y="28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4" y="24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9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59" y="14"/>
                  </a:lnTo>
                  <a:lnTo>
                    <a:pt x="58" y="12"/>
                  </a:lnTo>
                  <a:lnTo>
                    <a:pt x="56" y="11"/>
                  </a:lnTo>
                  <a:lnTo>
                    <a:pt x="56" y="9"/>
                  </a:lnTo>
                  <a:lnTo>
                    <a:pt x="55" y="9"/>
                  </a:lnTo>
                  <a:lnTo>
                    <a:pt x="53" y="8"/>
                  </a:lnTo>
                  <a:lnTo>
                    <a:pt x="51" y="6"/>
                  </a:lnTo>
                  <a:lnTo>
                    <a:pt x="50" y="5"/>
                  </a:lnTo>
                  <a:lnTo>
                    <a:pt x="48" y="5"/>
                  </a:lnTo>
                  <a:lnTo>
                    <a:pt x="47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5" y="49"/>
                  </a:lnTo>
                  <a:lnTo>
                    <a:pt x="7" y="51"/>
                  </a:lnTo>
                  <a:lnTo>
                    <a:pt x="8" y="52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2" y="56"/>
                  </a:lnTo>
                  <a:lnTo>
                    <a:pt x="13" y="57"/>
                  </a:lnTo>
                  <a:lnTo>
                    <a:pt x="15" y="59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19" y="62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29" name="Freeform 28"/>
            <p:cNvSpPr>
              <a:spLocks/>
            </p:cNvSpPr>
            <p:nvPr/>
          </p:nvSpPr>
          <p:spPr bwMode="auto">
            <a:xfrm>
              <a:off x="2382" y="1773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5" y="40"/>
                  </a:lnTo>
                  <a:lnTo>
                    <a:pt x="27" y="40"/>
                  </a:lnTo>
                  <a:lnTo>
                    <a:pt x="28" y="38"/>
                  </a:lnTo>
                  <a:lnTo>
                    <a:pt x="30" y="38"/>
                  </a:lnTo>
                  <a:lnTo>
                    <a:pt x="32" y="37"/>
                  </a:lnTo>
                  <a:lnTo>
                    <a:pt x="33" y="37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8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5" y="6"/>
                  </a:lnTo>
                  <a:lnTo>
                    <a:pt x="33" y="5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6" y="35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8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9" y="40"/>
                  </a:lnTo>
                  <a:lnTo>
                    <a:pt x="20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30" name="Rectangle 29"/>
            <p:cNvSpPr>
              <a:spLocks noChangeArrowheads="1"/>
            </p:cNvSpPr>
            <p:nvPr/>
          </p:nvSpPr>
          <p:spPr bwMode="auto">
            <a:xfrm>
              <a:off x="2555" y="2211"/>
              <a:ext cx="13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–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31" name="Rectangle 30"/>
            <p:cNvSpPr>
              <a:spLocks noChangeArrowheads="1"/>
            </p:cNvSpPr>
            <p:nvPr/>
          </p:nvSpPr>
          <p:spPr bwMode="auto">
            <a:xfrm>
              <a:off x="3120" y="1476"/>
              <a:ext cx="157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32" name="Freeform 31"/>
            <p:cNvSpPr>
              <a:spLocks/>
            </p:cNvSpPr>
            <p:nvPr/>
          </p:nvSpPr>
          <p:spPr bwMode="auto">
            <a:xfrm>
              <a:off x="3650" y="1531"/>
              <a:ext cx="118" cy="647"/>
            </a:xfrm>
            <a:custGeom>
              <a:avLst/>
              <a:gdLst>
                <a:gd name="T0" fmla="*/ 1 w 236"/>
                <a:gd name="T1" fmla="*/ 1 h 1292"/>
                <a:gd name="T2" fmla="*/ 2 w 236"/>
                <a:gd name="T3" fmla="*/ 1 h 1292"/>
                <a:gd name="T4" fmla="*/ 2 w 236"/>
                <a:gd name="T5" fmla="*/ 1 h 1292"/>
                <a:gd name="T6" fmla="*/ 2 w 236"/>
                <a:gd name="T7" fmla="*/ 2 h 1292"/>
                <a:gd name="T8" fmla="*/ 3 w 236"/>
                <a:gd name="T9" fmla="*/ 2 h 1292"/>
                <a:gd name="T10" fmla="*/ 3 w 236"/>
                <a:gd name="T11" fmla="*/ 3 h 1292"/>
                <a:gd name="T12" fmla="*/ 2 w 236"/>
                <a:gd name="T13" fmla="*/ 4 h 1292"/>
                <a:gd name="T14" fmla="*/ 2 w 236"/>
                <a:gd name="T15" fmla="*/ 5 h 1292"/>
                <a:gd name="T16" fmla="*/ 2 w 236"/>
                <a:gd name="T17" fmla="*/ 6 h 1292"/>
                <a:gd name="T18" fmla="*/ 2 w 236"/>
                <a:gd name="T19" fmla="*/ 7 h 1292"/>
                <a:gd name="T20" fmla="*/ 2 w 236"/>
                <a:gd name="T21" fmla="*/ 8 h 1292"/>
                <a:gd name="T22" fmla="*/ 2 w 236"/>
                <a:gd name="T23" fmla="*/ 9 h 1292"/>
                <a:gd name="T24" fmla="*/ 2 w 236"/>
                <a:gd name="T25" fmla="*/ 9 h 1292"/>
                <a:gd name="T26" fmla="*/ 3 w 236"/>
                <a:gd name="T27" fmla="*/ 10 h 1292"/>
                <a:gd name="T28" fmla="*/ 3 w 236"/>
                <a:gd name="T29" fmla="*/ 10 h 1292"/>
                <a:gd name="T30" fmla="*/ 4 w 236"/>
                <a:gd name="T31" fmla="*/ 11 h 1292"/>
                <a:gd name="T32" fmla="*/ 4 w 236"/>
                <a:gd name="T33" fmla="*/ 11 h 1292"/>
                <a:gd name="T34" fmla="*/ 3 w 236"/>
                <a:gd name="T35" fmla="*/ 11 h 1292"/>
                <a:gd name="T36" fmla="*/ 3 w 236"/>
                <a:gd name="T37" fmla="*/ 11 h 1292"/>
                <a:gd name="T38" fmla="*/ 2 w 236"/>
                <a:gd name="T39" fmla="*/ 12 h 1292"/>
                <a:gd name="T40" fmla="*/ 2 w 236"/>
                <a:gd name="T41" fmla="*/ 12 h 1292"/>
                <a:gd name="T42" fmla="*/ 2 w 236"/>
                <a:gd name="T43" fmla="*/ 13 h 1292"/>
                <a:gd name="T44" fmla="*/ 2 w 236"/>
                <a:gd name="T45" fmla="*/ 14 h 1292"/>
                <a:gd name="T46" fmla="*/ 2 w 236"/>
                <a:gd name="T47" fmla="*/ 15 h 1292"/>
                <a:gd name="T48" fmla="*/ 2 w 236"/>
                <a:gd name="T49" fmla="*/ 16 h 1292"/>
                <a:gd name="T50" fmla="*/ 2 w 236"/>
                <a:gd name="T51" fmla="*/ 17 h 1292"/>
                <a:gd name="T52" fmla="*/ 3 w 236"/>
                <a:gd name="T53" fmla="*/ 18 h 1292"/>
                <a:gd name="T54" fmla="*/ 3 w 236"/>
                <a:gd name="T55" fmla="*/ 18 h 1292"/>
                <a:gd name="T56" fmla="*/ 2 w 236"/>
                <a:gd name="T57" fmla="*/ 19 h 1292"/>
                <a:gd name="T58" fmla="*/ 2 w 236"/>
                <a:gd name="T59" fmla="*/ 20 h 1292"/>
                <a:gd name="T60" fmla="*/ 2 w 236"/>
                <a:gd name="T61" fmla="*/ 20 h 1292"/>
                <a:gd name="T62" fmla="*/ 1 w 236"/>
                <a:gd name="T63" fmla="*/ 21 h 1292"/>
                <a:gd name="T64" fmla="*/ 0 w 236"/>
                <a:gd name="T65" fmla="*/ 21 h 12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1292"/>
                <a:gd name="T101" fmla="*/ 236 w 236"/>
                <a:gd name="T102" fmla="*/ 1292 h 12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1292">
                  <a:moveTo>
                    <a:pt x="0" y="0"/>
                  </a:moveTo>
                  <a:lnTo>
                    <a:pt x="29" y="1"/>
                  </a:lnTo>
                  <a:lnTo>
                    <a:pt x="51" y="8"/>
                  </a:lnTo>
                  <a:lnTo>
                    <a:pt x="72" y="16"/>
                  </a:lnTo>
                  <a:lnTo>
                    <a:pt x="88" y="28"/>
                  </a:lnTo>
                  <a:lnTo>
                    <a:pt x="100" y="43"/>
                  </a:lnTo>
                  <a:lnTo>
                    <a:pt x="112" y="60"/>
                  </a:lnTo>
                  <a:lnTo>
                    <a:pt x="120" y="79"/>
                  </a:lnTo>
                  <a:lnTo>
                    <a:pt x="126" y="102"/>
                  </a:lnTo>
                  <a:lnTo>
                    <a:pt x="129" y="124"/>
                  </a:lnTo>
                  <a:lnTo>
                    <a:pt x="131" y="150"/>
                  </a:lnTo>
                  <a:lnTo>
                    <a:pt x="131" y="177"/>
                  </a:lnTo>
                  <a:lnTo>
                    <a:pt x="131" y="205"/>
                  </a:lnTo>
                  <a:lnTo>
                    <a:pt x="128" y="234"/>
                  </a:lnTo>
                  <a:lnTo>
                    <a:pt x="126" y="263"/>
                  </a:lnTo>
                  <a:lnTo>
                    <a:pt x="121" y="293"/>
                  </a:lnTo>
                  <a:lnTo>
                    <a:pt x="118" y="323"/>
                  </a:lnTo>
                  <a:lnTo>
                    <a:pt x="115" y="354"/>
                  </a:lnTo>
                  <a:lnTo>
                    <a:pt x="112" y="384"/>
                  </a:lnTo>
                  <a:lnTo>
                    <a:pt x="108" y="413"/>
                  </a:lnTo>
                  <a:lnTo>
                    <a:pt x="107" y="442"/>
                  </a:lnTo>
                  <a:lnTo>
                    <a:pt x="105" y="470"/>
                  </a:lnTo>
                  <a:lnTo>
                    <a:pt x="105" y="497"/>
                  </a:lnTo>
                  <a:lnTo>
                    <a:pt x="107" y="521"/>
                  </a:lnTo>
                  <a:lnTo>
                    <a:pt x="112" y="545"/>
                  </a:lnTo>
                  <a:lnTo>
                    <a:pt x="116" y="568"/>
                  </a:lnTo>
                  <a:lnTo>
                    <a:pt x="124" y="587"/>
                  </a:lnTo>
                  <a:lnTo>
                    <a:pt x="136" y="604"/>
                  </a:lnTo>
                  <a:lnTo>
                    <a:pt x="148" y="619"/>
                  </a:lnTo>
                  <a:lnTo>
                    <a:pt x="166" y="630"/>
                  </a:lnTo>
                  <a:lnTo>
                    <a:pt x="185" y="639"/>
                  </a:lnTo>
                  <a:lnTo>
                    <a:pt x="209" y="644"/>
                  </a:lnTo>
                  <a:lnTo>
                    <a:pt x="236" y="646"/>
                  </a:lnTo>
                  <a:lnTo>
                    <a:pt x="209" y="647"/>
                  </a:lnTo>
                  <a:lnTo>
                    <a:pt x="185" y="654"/>
                  </a:lnTo>
                  <a:lnTo>
                    <a:pt x="166" y="662"/>
                  </a:lnTo>
                  <a:lnTo>
                    <a:pt x="148" y="675"/>
                  </a:lnTo>
                  <a:lnTo>
                    <a:pt x="136" y="689"/>
                  </a:lnTo>
                  <a:lnTo>
                    <a:pt x="124" y="706"/>
                  </a:lnTo>
                  <a:lnTo>
                    <a:pt x="116" y="726"/>
                  </a:lnTo>
                  <a:lnTo>
                    <a:pt x="112" y="746"/>
                  </a:lnTo>
                  <a:lnTo>
                    <a:pt x="107" y="770"/>
                  </a:lnTo>
                  <a:lnTo>
                    <a:pt x="105" y="796"/>
                  </a:lnTo>
                  <a:lnTo>
                    <a:pt x="105" y="823"/>
                  </a:lnTo>
                  <a:lnTo>
                    <a:pt x="107" y="850"/>
                  </a:lnTo>
                  <a:lnTo>
                    <a:pt x="108" y="879"/>
                  </a:lnTo>
                  <a:lnTo>
                    <a:pt x="112" y="909"/>
                  </a:lnTo>
                  <a:lnTo>
                    <a:pt x="115" y="939"/>
                  </a:lnTo>
                  <a:lnTo>
                    <a:pt x="118" y="970"/>
                  </a:lnTo>
                  <a:lnTo>
                    <a:pt x="121" y="1000"/>
                  </a:lnTo>
                  <a:lnTo>
                    <a:pt x="126" y="1029"/>
                  </a:lnTo>
                  <a:lnTo>
                    <a:pt x="128" y="1059"/>
                  </a:lnTo>
                  <a:lnTo>
                    <a:pt x="131" y="1088"/>
                  </a:lnTo>
                  <a:lnTo>
                    <a:pt x="131" y="1117"/>
                  </a:lnTo>
                  <a:lnTo>
                    <a:pt x="131" y="1142"/>
                  </a:lnTo>
                  <a:lnTo>
                    <a:pt x="129" y="1168"/>
                  </a:lnTo>
                  <a:lnTo>
                    <a:pt x="126" y="1192"/>
                  </a:lnTo>
                  <a:lnTo>
                    <a:pt x="120" y="1214"/>
                  </a:lnTo>
                  <a:lnTo>
                    <a:pt x="112" y="1233"/>
                  </a:lnTo>
                  <a:lnTo>
                    <a:pt x="100" y="1251"/>
                  </a:lnTo>
                  <a:lnTo>
                    <a:pt x="88" y="1265"/>
                  </a:lnTo>
                  <a:lnTo>
                    <a:pt x="72" y="1276"/>
                  </a:lnTo>
                  <a:lnTo>
                    <a:pt x="51" y="1286"/>
                  </a:lnTo>
                  <a:lnTo>
                    <a:pt x="29" y="1290"/>
                  </a:lnTo>
                  <a:lnTo>
                    <a:pt x="0" y="129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33" name="Rectangle 32"/>
            <p:cNvSpPr>
              <a:spLocks noChangeArrowheads="1"/>
            </p:cNvSpPr>
            <p:nvPr/>
          </p:nvSpPr>
          <p:spPr bwMode="auto">
            <a:xfrm>
              <a:off x="3188" y="1549"/>
              <a:ext cx="131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34" name="Rectangle 33"/>
            <p:cNvSpPr>
              <a:spLocks noChangeArrowheads="1"/>
            </p:cNvSpPr>
            <p:nvPr/>
          </p:nvSpPr>
          <p:spPr bwMode="auto">
            <a:xfrm>
              <a:off x="2951" y="2021"/>
              <a:ext cx="157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35" name="Rectangle 34"/>
            <p:cNvSpPr>
              <a:spLocks noChangeArrowheads="1"/>
            </p:cNvSpPr>
            <p:nvPr/>
          </p:nvSpPr>
          <p:spPr bwMode="auto">
            <a:xfrm>
              <a:off x="3021" y="2093"/>
              <a:ext cx="13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n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36" name="Rectangle 35"/>
            <p:cNvSpPr>
              <a:spLocks noChangeArrowheads="1"/>
            </p:cNvSpPr>
            <p:nvPr/>
          </p:nvSpPr>
          <p:spPr bwMode="auto">
            <a:xfrm>
              <a:off x="3188" y="2093"/>
              <a:ext cx="13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37" name="Freeform 36"/>
            <p:cNvSpPr>
              <a:spLocks/>
            </p:cNvSpPr>
            <p:nvPr/>
          </p:nvSpPr>
          <p:spPr bwMode="auto">
            <a:xfrm>
              <a:off x="3186" y="1921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1" y="64"/>
                  </a:lnTo>
                  <a:lnTo>
                    <a:pt x="43" y="62"/>
                  </a:lnTo>
                  <a:lnTo>
                    <a:pt x="44" y="62"/>
                  </a:lnTo>
                  <a:lnTo>
                    <a:pt x="46" y="62"/>
                  </a:lnTo>
                  <a:lnTo>
                    <a:pt x="48" y="60"/>
                  </a:lnTo>
                  <a:lnTo>
                    <a:pt x="49" y="60"/>
                  </a:lnTo>
                  <a:lnTo>
                    <a:pt x="51" y="59"/>
                  </a:lnTo>
                  <a:lnTo>
                    <a:pt x="52" y="57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6" y="54"/>
                  </a:lnTo>
                  <a:lnTo>
                    <a:pt x="57" y="53"/>
                  </a:lnTo>
                  <a:lnTo>
                    <a:pt x="59" y="51"/>
                  </a:lnTo>
                  <a:lnTo>
                    <a:pt x="60" y="49"/>
                  </a:lnTo>
                  <a:lnTo>
                    <a:pt x="60" y="48"/>
                  </a:lnTo>
                  <a:lnTo>
                    <a:pt x="62" y="46"/>
                  </a:lnTo>
                  <a:lnTo>
                    <a:pt x="62" y="45"/>
                  </a:lnTo>
                  <a:lnTo>
                    <a:pt x="62" y="43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4" y="29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4" y="24"/>
                  </a:lnTo>
                  <a:lnTo>
                    <a:pt x="62" y="22"/>
                  </a:lnTo>
                  <a:lnTo>
                    <a:pt x="62" y="21"/>
                  </a:lnTo>
                  <a:lnTo>
                    <a:pt x="62" y="19"/>
                  </a:lnTo>
                  <a:lnTo>
                    <a:pt x="60" y="17"/>
                  </a:lnTo>
                  <a:lnTo>
                    <a:pt x="60" y="16"/>
                  </a:lnTo>
                  <a:lnTo>
                    <a:pt x="59" y="14"/>
                  </a:lnTo>
                  <a:lnTo>
                    <a:pt x="57" y="13"/>
                  </a:lnTo>
                  <a:lnTo>
                    <a:pt x="56" y="11"/>
                  </a:lnTo>
                  <a:lnTo>
                    <a:pt x="56" y="9"/>
                  </a:lnTo>
                  <a:lnTo>
                    <a:pt x="54" y="9"/>
                  </a:lnTo>
                  <a:lnTo>
                    <a:pt x="52" y="8"/>
                  </a:lnTo>
                  <a:lnTo>
                    <a:pt x="51" y="6"/>
                  </a:lnTo>
                  <a:lnTo>
                    <a:pt x="49" y="5"/>
                  </a:lnTo>
                  <a:lnTo>
                    <a:pt x="48" y="5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1" y="35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" y="41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6" y="51"/>
                  </a:lnTo>
                  <a:lnTo>
                    <a:pt x="8" y="53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11" y="56"/>
                  </a:lnTo>
                  <a:lnTo>
                    <a:pt x="12" y="57"/>
                  </a:lnTo>
                  <a:lnTo>
                    <a:pt x="14" y="59"/>
                  </a:lnTo>
                  <a:lnTo>
                    <a:pt x="16" y="60"/>
                  </a:lnTo>
                  <a:lnTo>
                    <a:pt x="17" y="60"/>
                  </a:lnTo>
                  <a:lnTo>
                    <a:pt x="19" y="62"/>
                  </a:lnTo>
                  <a:lnTo>
                    <a:pt x="20" y="62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38" name="Freeform 37"/>
            <p:cNvSpPr>
              <a:spLocks/>
            </p:cNvSpPr>
            <p:nvPr/>
          </p:nvSpPr>
          <p:spPr bwMode="auto">
            <a:xfrm>
              <a:off x="3197" y="1917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1" y="40"/>
                  </a:moveTo>
                  <a:lnTo>
                    <a:pt x="21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6" y="40"/>
                  </a:lnTo>
                  <a:lnTo>
                    <a:pt x="27" y="40"/>
                  </a:lnTo>
                  <a:lnTo>
                    <a:pt x="29" y="39"/>
                  </a:lnTo>
                  <a:lnTo>
                    <a:pt x="30" y="39"/>
                  </a:lnTo>
                  <a:lnTo>
                    <a:pt x="32" y="37"/>
                  </a:lnTo>
                  <a:lnTo>
                    <a:pt x="34" y="37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32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5" y="7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30" y="3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6" y="35"/>
                  </a:lnTo>
                  <a:lnTo>
                    <a:pt x="8" y="37"/>
                  </a:lnTo>
                  <a:lnTo>
                    <a:pt x="10" y="37"/>
                  </a:lnTo>
                  <a:lnTo>
                    <a:pt x="10" y="39"/>
                  </a:lnTo>
                  <a:lnTo>
                    <a:pt x="11" y="39"/>
                  </a:lnTo>
                  <a:lnTo>
                    <a:pt x="13" y="39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21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39" name="Freeform 38"/>
            <p:cNvSpPr>
              <a:spLocks/>
            </p:cNvSpPr>
            <p:nvPr/>
          </p:nvSpPr>
          <p:spPr bwMode="auto">
            <a:xfrm>
              <a:off x="3186" y="1842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1" y="64"/>
                  </a:lnTo>
                  <a:lnTo>
                    <a:pt x="43" y="63"/>
                  </a:lnTo>
                  <a:lnTo>
                    <a:pt x="44" y="63"/>
                  </a:lnTo>
                  <a:lnTo>
                    <a:pt x="46" y="63"/>
                  </a:lnTo>
                  <a:lnTo>
                    <a:pt x="48" y="61"/>
                  </a:lnTo>
                  <a:lnTo>
                    <a:pt x="49" y="61"/>
                  </a:lnTo>
                  <a:lnTo>
                    <a:pt x="51" y="59"/>
                  </a:lnTo>
                  <a:lnTo>
                    <a:pt x="52" y="58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7" y="53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48"/>
                  </a:lnTo>
                  <a:lnTo>
                    <a:pt x="62" y="47"/>
                  </a:lnTo>
                  <a:lnTo>
                    <a:pt x="62" y="45"/>
                  </a:lnTo>
                  <a:lnTo>
                    <a:pt x="62" y="43"/>
                  </a:lnTo>
                  <a:lnTo>
                    <a:pt x="64" y="42"/>
                  </a:lnTo>
                  <a:lnTo>
                    <a:pt x="64" y="40"/>
                  </a:lnTo>
                  <a:lnTo>
                    <a:pt x="64" y="39"/>
                  </a:lnTo>
                  <a:lnTo>
                    <a:pt x="64" y="37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1"/>
                  </a:lnTo>
                  <a:lnTo>
                    <a:pt x="64" y="29"/>
                  </a:lnTo>
                  <a:lnTo>
                    <a:pt x="64" y="27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2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59" y="15"/>
                  </a:lnTo>
                  <a:lnTo>
                    <a:pt x="57" y="13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4" y="10"/>
                  </a:lnTo>
                  <a:lnTo>
                    <a:pt x="52" y="8"/>
                  </a:lnTo>
                  <a:lnTo>
                    <a:pt x="51" y="7"/>
                  </a:lnTo>
                  <a:lnTo>
                    <a:pt x="49" y="5"/>
                  </a:lnTo>
                  <a:lnTo>
                    <a:pt x="48" y="5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2" y="0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2" y="8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1" y="31"/>
                  </a:lnTo>
                  <a:lnTo>
                    <a:pt x="0" y="32"/>
                  </a:lnTo>
                  <a:lnTo>
                    <a:pt x="1" y="35"/>
                  </a:lnTo>
                  <a:lnTo>
                    <a:pt x="1" y="37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1" y="42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6" y="51"/>
                  </a:lnTo>
                  <a:lnTo>
                    <a:pt x="8" y="53"/>
                  </a:lnTo>
                  <a:lnTo>
                    <a:pt x="9" y="55"/>
                  </a:lnTo>
                  <a:lnTo>
                    <a:pt x="9" y="56"/>
                  </a:lnTo>
                  <a:lnTo>
                    <a:pt x="11" y="56"/>
                  </a:lnTo>
                  <a:lnTo>
                    <a:pt x="12" y="58"/>
                  </a:lnTo>
                  <a:lnTo>
                    <a:pt x="14" y="59"/>
                  </a:lnTo>
                  <a:lnTo>
                    <a:pt x="16" y="61"/>
                  </a:lnTo>
                  <a:lnTo>
                    <a:pt x="17" y="61"/>
                  </a:lnTo>
                  <a:lnTo>
                    <a:pt x="19" y="63"/>
                  </a:lnTo>
                  <a:lnTo>
                    <a:pt x="20" y="63"/>
                  </a:lnTo>
                  <a:lnTo>
                    <a:pt x="22" y="63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40" name="Freeform 39"/>
            <p:cNvSpPr>
              <a:spLocks/>
            </p:cNvSpPr>
            <p:nvPr/>
          </p:nvSpPr>
          <p:spPr bwMode="auto">
            <a:xfrm>
              <a:off x="3197" y="1853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1" y="40"/>
                  </a:moveTo>
                  <a:lnTo>
                    <a:pt x="21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6" y="40"/>
                  </a:lnTo>
                  <a:lnTo>
                    <a:pt x="27" y="40"/>
                  </a:lnTo>
                  <a:lnTo>
                    <a:pt x="29" y="38"/>
                  </a:lnTo>
                  <a:lnTo>
                    <a:pt x="30" y="38"/>
                  </a:lnTo>
                  <a:lnTo>
                    <a:pt x="32" y="36"/>
                  </a:lnTo>
                  <a:lnTo>
                    <a:pt x="34" y="36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33"/>
                  </a:lnTo>
                  <a:lnTo>
                    <a:pt x="37" y="33"/>
                  </a:lnTo>
                  <a:lnTo>
                    <a:pt x="37" y="32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5" y="6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0" y="3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3" y="30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3"/>
                  </a:lnTo>
                  <a:lnTo>
                    <a:pt x="6" y="35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1" y="38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21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41" name="Freeform 40"/>
            <p:cNvSpPr>
              <a:spLocks/>
            </p:cNvSpPr>
            <p:nvPr/>
          </p:nvSpPr>
          <p:spPr bwMode="auto">
            <a:xfrm>
              <a:off x="3186" y="1762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1" y="64"/>
                  </a:lnTo>
                  <a:lnTo>
                    <a:pt x="43" y="62"/>
                  </a:lnTo>
                  <a:lnTo>
                    <a:pt x="44" y="62"/>
                  </a:lnTo>
                  <a:lnTo>
                    <a:pt x="46" y="62"/>
                  </a:lnTo>
                  <a:lnTo>
                    <a:pt x="48" y="60"/>
                  </a:lnTo>
                  <a:lnTo>
                    <a:pt x="49" y="60"/>
                  </a:lnTo>
                  <a:lnTo>
                    <a:pt x="51" y="59"/>
                  </a:lnTo>
                  <a:lnTo>
                    <a:pt x="52" y="57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6" y="54"/>
                  </a:lnTo>
                  <a:lnTo>
                    <a:pt x="57" y="52"/>
                  </a:lnTo>
                  <a:lnTo>
                    <a:pt x="59" y="51"/>
                  </a:lnTo>
                  <a:lnTo>
                    <a:pt x="60" y="49"/>
                  </a:lnTo>
                  <a:lnTo>
                    <a:pt x="60" y="48"/>
                  </a:lnTo>
                  <a:lnTo>
                    <a:pt x="62" y="46"/>
                  </a:lnTo>
                  <a:lnTo>
                    <a:pt x="62" y="44"/>
                  </a:lnTo>
                  <a:lnTo>
                    <a:pt x="62" y="43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4" y="28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4" y="24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0" y="17"/>
                  </a:lnTo>
                  <a:lnTo>
                    <a:pt x="60" y="16"/>
                  </a:lnTo>
                  <a:lnTo>
                    <a:pt x="59" y="14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6" y="9"/>
                  </a:lnTo>
                  <a:lnTo>
                    <a:pt x="54" y="9"/>
                  </a:lnTo>
                  <a:lnTo>
                    <a:pt x="52" y="8"/>
                  </a:lnTo>
                  <a:lnTo>
                    <a:pt x="51" y="6"/>
                  </a:lnTo>
                  <a:lnTo>
                    <a:pt x="49" y="5"/>
                  </a:lnTo>
                  <a:lnTo>
                    <a:pt x="48" y="5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1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" y="41"/>
                  </a:lnTo>
                  <a:lnTo>
                    <a:pt x="3" y="43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6" y="51"/>
                  </a:lnTo>
                  <a:lnTo>
                    <a:pt x="8" y="52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11" y="56"/>
                  </a:lnTo>
                  <a:lnTo>
                    <a:pt x="12" y="57"/>
                  </a:lnTo>
                  <a:lnTo>
                    <a:pt x="14" y="59"/>
                  </a:lnTo>
                  <a:lnTo>
                    <a:pt x="16" y="60"/>
                  </a:lnTo>
                  <a:lnTo>
                    <a:pt x="17" y="60"/>
                  </a:lnTo>
                  <a:lnTo>
                    <a:pt x="19" y="62"/>
                  </a:lnTo>
                  <a:lnTo>
                    <a:pt x="20" y="62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42" name="Freeform 41"/>
            <p:cNvSpPr>
              <a:spLocks/>
            </p:cNvSpPr>
            <p:nvPr/>
          </p:nvSpPr>
          <p:spPr bwMode="auto">
            <a:xfrm>
              <a:off x="3197" y="1773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1" y="40"/>
                  </a:moveTo>
                  <a:lnTo>
                    <a:pt x="21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6" y="40"/>
                  </a:lnTo>
                  <a:lnTo>
                    <a:pt x="27" y="40"/>
                  </a:lnTo>
                  <a:lnTo>
                    <a:pt x="29" y="38"/>
                  </a:lnTo>
                  <a:lnTo>
                    <a:pt x="30" y="38"/>
                  </a:lnTo>
                  <a:lnTo>
                    <a:pt x="32" y="37"/>
                  </a:lnTo>
                  <a:lnTo>
                    <a:pt x="34" y="37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32"/>
                  </a:lnTo>
                  <a:lnTo>
                    <a:pt x="38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5" y="6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30" y="3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3" y="30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6" y="35"/>
                  </a:lnTo>
                  <a:lnTo>
                    <a:pt x="8" y="37"/>
                  </a:lnTo>
                  <a:lnTo>
                    <a:pt x="10" y="37"/>
                  </a:lnTo>
                  <a:lnTo>
                    <a:pt x="10" y="38"/>
                  </a:lnTo>
                  <a:lnTo>
                    <a:pt x="11" y="38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21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43" name="Line 42"/>
            <p:cNvSpPr>
              <a:spLocks noChangeShapeType="1"/>
            </p:cNvSpPr>
            <p:nvPr/>
          </p:nvSpPr>
          <p:spPr bwMode="auto">
            <a:xfrm flipH="1">
              <a:off x="3314" y="1570"/>
              <a:ext cx="2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44" name="Line 43"/>
            <p:cNvSpPr>
              <a:spLocks noChangeShapeType="1"/>
            </p:cNvSpPr>
            <p:nvPr/>
          </p:nvSpPr>
          <p:spPr bwMode="auto">
            <a:xfrm flipH="1">
              <a:off x="3314" y="2145"/>
              <a:ext cx="2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45" name="Rectangle 44"/>
            <p:cNvSpPr>
              <a:spLocks noChangeArrowheads="1"/>
            </p:cNvSpPr>
            <p:nvPr/>
          </p:nvSpPr>
          <p:spPr bwMode="auto">
            <a:xfrm>
              <a:off x="3104" y="2093"/>
              <a:ext cx="13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–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46" name="Rectangle 45"/>
            <p:cNvSpPr>
              <a:spLocks noChangeArrowheads="1"/>
            </p:cNvSpPr>
            <p:nvPr/>
          </p:nvSpPr>
          <p:spPr bwMode="auto">
            <a:xfrm>
              <a:off x="4035" y="1707"/>
              <a:ext cx="169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n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47" name="Freeform 46"/>
            <p:cNvSpPr>
              <a:spLocks/>
            </p:cNvSpPr>
            <p:nvPr/>
          </p:nvSpPr>
          <p:spPr bwMode="auto">
            <a:xfrm>
              <a:off x="3441" y="1921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1" y="64"/>
                  </a:lnTo>
                  <a:lnTo>
                    <a:pt x="43" y="62"/>
                  </a:lnTo>
                  <a:lnTo>
                    <a:pt x="45" y="62"/>
                  </a:lnTo>
                  <a:lnTo>
                    <a:pt x="46" y="62"/>
                  </a:lnTo>
                  <a:lnTo>
                    <a:pt x="48" y="60"/>
                  </a:lnTo>
                  <a:lnTo>
                    <a:pt x="49" y="60"/>
                  </a:lnTo>
                  <a:lnTo>
                    <a:pt x="51" y="59"/>
                  </a:lnTo>
                  <a:lnTo>
                    <a:pt x="53" y="57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6" y="54"/>
                  </a:lnTo>
                  <a:lnTo>
                    <a:pt x="57" y="53"/>
                  </a:lnTo>
                  <a:lnTo>
                    <a:pt x="59" y="51"/>
                  </a:lnTo>
                  <a:lnTo>
                    <a:pt x="61" y="49"/>
                  </a:lnTo>
                  <a:lnTo>
                    <a:pt x="61" y="48"/>
                  </a:lnTo>
                  <a:lnTo>
                    <a:pt x="62" y="46"/>
                  </a:lnTo>
                  <a:lnTo>
                    <a:pt x="62" y="45"/>
                  </a:lnTo>
                  <a:lnTo>
                    <a:pt x="62" y="43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4" y="29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4" y="24"/>
                  </a:lnTo>
                  <a:lnTo>
                    <a:pt x="62" y="22"/>
                  </a:lnTo>
                  <a:lnTo>
                    <a:pt x="62" y="21"/>
                  </a:lnTo>
                  <a:lnTo>
                    <a:pt x="62" y="19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59" y="14"/>
                  </a:lnTo>
                  <a:lnTo>
                    <a:pt x="57" y="13"/>
                  </a:lnTo>
                  <a:lnTo>
                    <a:pt x="56" y="11"/>
                  </a:lnTo>
                  <a:lnTo>
                    <a:pt x="56" y="9"/>
                  </a:lnTo>
                  <a:lnTo>
                    <a:pt x="54" y="9"/>
                  </a:lnTo>
                  <a:lnTo>
                    <a:pt x="53" y="8"/>
                  </a:lnTo>
                  <a:lnTo>
                    <a:pt x="51" y="6"/>
                  </a:lnTo>
                  <a:lnTo>
                    <a:pt x="49" y="5"/>
                  </a:lnTo>
                  <a:lnTo>
                    <a:pt x="48" y="5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4" y="6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1" y="35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" y="41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5" y="48"/>
                  </a:lnTo>
                  <a:lnTo>
                    <a:pt x="5" y="49"/>
                  </a:lnTo>
                  <a:lnTo>
                    <a:pt x="6" y="51"/>
                  </a:lnTo>
                  <a:lnTo>
                    <a:pt x="8" y="53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11" y="56"/>
                  </a:lnTo>
                  <a:lnTo>
                    <a:pt x="13" y="57"/>
                  </a:lnTo>
                  <a:lnTo>
                    <a:pt x="14" y="59"/>
                  </a:lnTo>
                  <a:lnTo>
                    <a:pt x="16" y="60"/>
                  </a:lnTo>
                  <a:lnTo>
                    <a:pt x="17" y="60"/>
                  </a:lnTo>
                  <a:lnTo>
                    <a:pt x="19" y="62"/>
                  </a:lnTo>
                  <a:lnTo>
                    <a:pt x="21" y="62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7" y="64"/>
                  </a:lnTo>
                  <a:lnTo>
                    <a:pt x="29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48" name="Freeform 47"/>
            <p:cNvSpPr>
              <a:spLocks/>
            </p:cNvSpPr>
            <p:nvPr/>
          </p:nvSpPr>
          <p:spPr bwMode="auto">
            <a:xfrm>
              <a:off x="3453" y="1917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1" y="40"/>
                  </a:moveTo>
                  <a:lnTo>
                    <a:pt x="21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6" y="40"/>
                  </a:lnTo>
                  <a:lnTo>
                    <a:pt x="27" y="40"/>
                  </a:lnTo>
                  <a:lnTo>
                    <a:pt x="29" y="39"/>
                  </a:lnTo>
                  <a:lnTo>
                    <a:pt x="31" y="39"/>
                  </a:lnTo>
                  <a:lnTo>
                    <a:pt x="32" y="37"/>
                  </a:lnTo>
                  <a:lnTo>
                    <a:pt x="34" y="37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32"/>
                  </a:lnTo>
                  <a:lnTo>
                    <a:pt x="39" y="31"/>
                  </a:lnTo>
                  <a:lnTo>
                    <a:pt x="39" y="29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5" y="7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31" y="3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8" y="37"/>
                  </a:lnTo>
                  <a:lnTo>
                    <a:pt x="10" y="37"/>
                  </a:lnTo>
                  <a:lnTo>
                    <a:pt x="10" y="39"/>
                  </a:lnTo>
                  <a:lnTo>
                    <a:pt x="11" y="39"/>
                  </a:lnTo>
                  <a:lnTo>
                    <a:pt x="13" y="39"/>
                  </a:lnTo>
                  <a:lnTo>
                    <a:pt x="13" y="40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21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49" name="Freeform 48"/>
            <p:cNvSpPr>
              <a:spLocks/>
            </p:cNvSpPr>
            <p:nvPr/>
          </p:nvSpPr>
          <p:spPr bwMode="auto">
            <a:xfrm>
              <a:off x="3441" y="1842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1" y="64"/>
                  </a:lnTo>
                  <a:lnTo>
                    <a:pt x="43" y="63"/>
                  </a:lnTo>
                  <a:lnTo>
                    <a:pt x="45" y="63"/>
                  </a:lnTo>
                  <a:lnTo>
                    <a:pt x="46" y="63"/>
                  </a:lnTo>
                  <a:lnTo>
                    <a:pt x="48" y="61"/>
                  </a:lnTo>
                  <a:lnTo>
                    <a:pt x="49" y="61"/>
                  </a:lnTo>
                  <a:lnTo>
                    <a:pt x="51" y="59"/>
                  </a:lnTo>
                  <a:lnTo>
                    <a:pt x="53" y="58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7" y="53"/>
                  </a:lnTo>
                  <a:lnTo>
                    <a:pt x="59" y="51"/>
                  </a:lnTo>
                  <a:lnTo>
                    <a:pt x="61" y="50"/>
                  </a:lnTo>
                  <a:lnTo>
                    <a:pt x="61" y="48"/>
                  </a:lnTo>
                  <a:lnTo>
                    <a:pt x="62" y="47"/>
                  </a:lnTo>
                  <a:lnTo>
                    <a:pt x="62" y="45"/>
                  </a:lnTo>
                  <a:lnTo>
                    <a:pt x="62" y="43"/>
                  </a:lnTo>
                  <a:lnTo>
                    <a:pt x="64" y="42"/>
                  </a:lnTo>
                  <a:lnTo>
                    <a:pt x="64" y="40"/>
                  </a:lnTo>
                  <a:lnTo>
                    <a:pt x="64" y="39"/>
                  </a:lnTo>
                  <a:lnTo>
                    <a:pt x="64" y="37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1"/>
                  </a:lnTo>
                  <a:lnTo>
                    <a:pt x="64" y="29"/>
                  </a:lnTo>
                  <a:lnTo>
                    <a:pt x="64" y="27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2" y="19"/>
                  </a:lnTo>
                  <a:lnTo>
                    <a:pt x="61" y="18"/>
                  </a:lnTo>
                  <a:lnTo>
                    <a:pt x="61" y="16"/>
                  </a:lnTo>
                  <a:lnTo>
                    <a:pt x="59" y="15"/>
                  </a:lnTo>
                  <a:lnTo>
                    <a:pt x="57" y="13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4" y="10"/>
                  </a:lnTo>
                  <a:lnTo>
                    <a:pt x="53" y="8"/>
                  </a:lnTo>
                  <a:lnTo>
                    <a:pt x="51" y="7"/>
                  </a:lnTo>
                  <a:lnTo>
                    <a:pt x="49" y="5"/>
                  </a:lnTo>
                  <a:lnTo>
                    <a:pt x="48" y="5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2" y="0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1" y="31"/>
                  </a:lnTo>
                  <a:lnTo>
                    <a:pt x="0" y="32"/>
                  </a:lnTo>
                  <a:lnTo>
                    <a:pt x="1" y="35"/>
                  </a:lnTo>
                  <a:lnTo>
                    <a:pt x="1" y="37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1" y="42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7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6" y="51"/>
                  </a:lnTo>
                  <a:lnTo>
                    <a:pt x="8" y="53"/>
                  </a:lnTo>
                  <a:lnTo>
                    <a:pt x="9" y="55"/>
                  </a:lnTo>
                  <a:lnTo>
                    <a:pt x="9" y="56"/>
                  </a:lnTo>
                  <a:lnTo>
                    <a:pt x="11" y="56"/>
                  </a:lnTo>
                  <a:lnTo>
                    <a:pt x="13" y="58"/>
                  </a:lnTo>
                  <a:lnTo>
                    <a:pt x="14" y="59"/>
                  </a:lnTo>
                  <a:lnTo>
                    <a:pt x="16" y="61"/>
                  </a:lnTo>
                  <a:lnTo>
                    <a:pt x="17" y="61"/>
                  </a:lnTo>
                  <a:lnTo>
                    <a:pt x="19" y="63"/>
                  </a:lnTo>
                  <a:lnTo>
                    <a:pt x="21" y="63"/>
                  </a:lnTo>
                  <a:lnTo>
                    <a:pt x="22" y="63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7" y="64"/>
                  </a:lnTo>
                  <a:lnTo>
                    <a:pt x="29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50" name="Freeform 49"/>
            <p:cNvSpPr>
              <a:spLocks/>
            </p:cNvSpPr>
            <p:nvPr/>
          </p:nvSpPr>
          <p:spPr bwMode="auto">
            <a:xfrm>
              <a:off x="3453" y="1853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1" y="40"/>
                  </a:moveTo>
                  <a:lnTo>
                    <a:pt x="21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6" y="40"/>
                  </a:lnTo>
                  <a:lnTo>
                    <a:pt x="27" y="40"/>
                  </a:lnTo>
                  <a:lnTo>
                    <a:pt x="29" y="38"/>
                  </a:lnTo>
                  <a:lnTo>
                    <a:pt x="31" y="38"/>
                  </a:lnTo>
                  <a:lnTo>
                    <a:pt x="32" y="36"/>
                  </a:lnTo>
                  <a:lnTo>
                    <a:pt x="34" y="36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33"/>
                  </a:lnTo>
                  <a:lnTo>
                    <a:pt x="37" y="33"/>
                  </a:lnTo>
                  <a:lnTo>
                    <a:pt x="37" y="32"/>
                  </a:lnTo>
                  <a:lnTo>
                    <a:pt x="39" y="30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0" y="20"/>
                  </a:lnTo>
                  <a:lnTo>
                    <a:pt x="40" y="19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39" y="12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5" y="6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1" y="3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3" y="30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3"/>
                  </a:lnTo>
                  <a:lnTo>
                    <a:pt x="7" y="35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1" y="38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21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51" name="Freeform 50"/>
            <p:cNvSpPr>
              <a:spLocks/>
            </p:cNvSpPr>
            <p:nvPr/>
          </p:nvSpPr>
          <p:spPr bwMode="auto">
            <a:xfrm>
              <a:off x="3441" y="1762"/>
              <a:ext cx="32" cy="32"/>
            </a:xfrm>
            <a:custGeom>
              <a:avLst/>
              <a:gdLst>
                <a:gd name="T0" fmla="*/ 1 w 64"/>
                <a:gd name="T1" fmla="*/ 1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1 w 64"/>
                <a:gd name="T31" fmla="*/ 1 h 64"/>
                <a:gd name="T32" fmla="*/ 1 w 64"/>
                <a:gd name="T33" fmla="*/ 1 h 64"/>
                <a:gd name="T34" fmla="*/ 1 w 64"/>
                <a:gd name="T35" fmla="*/ 1 h 64"/>
                <a:gd name="T36" fmla="*/ 1 w 64"/>
                <a:gd name="T37" fmla="*/ 1 h 64"/>
                <a:gd name="T38" fmla="*/ 1 w 64"/>
                <a:gd name="T39" fmla="*/ 1 h 64"/>
                <a:gd name="T40" fmla="*/ 1 w 64"/>
                <a:gd name="T41" fmla="*/ 1 h 64"/>
                <a:gd name="T42" fmla="*/ 1 w 64"/>
                <a:gd name="T43" fmla="*/ 1 h 64"/>
                <a:gd name="T44" fmla="*/ 1 w 64"/>
                <a:gd name="T45" fmla="*/ 1 h 64"/>
                <a:gd name="T46" fmla="*/ 1 w 64"/>
                <a:gd name="T47" fmla="*/ 1 h 64"/>
                <a:gd name="T48" fmla="*/ 1 w 64"/>
                <a:gd name="T49" fmla="*/ 1 h 64"/>
                <a:gd name="T50" fmla="*/ 1 w 64"/>
                <a:gd name="T51" fmla="*/ 1 h 64"/>
                <a:gd name="T52" fmla="*/ 1 w 64"/>
                <a:gd name="T53" fmla="*/ 1 h 64"/>
                <a:gd name="T54" fmla="*/ 1 w 64"/>
                <a:gd name="T55" fmla="*/ 1 h 64"/>
                <a:gd name="T56" fmla="*/ 1 w 64"/>
                <a:gd name="T57" fmla="*/ 1 h 64"/>
                <a:gd name="T58" fmla="*/ 1 w 64"/>
                <a:gd name="T59" fmla="*/ 1 h 64"/>
                <a:gd name="T60" fmla="*/ 1 w 64"/>
                <a:gd name="T61" fmla="*/ 1 h 64"/>
                <a:gd name="T62" fmla="*/ 1 w 64"/>
                <a:gd name="T63" fmla="*/ 1 h 64"/>
                <a:gd name="T64" fmla="*/ 1 w 64"/>
                <a:gd name="T65" fmla="*/ 1 h 64"/>
                <a:gd name="T66" fmla="*/ 1 w 64"/>
                <a:gd name="T67" fmla="*/ 1 h 64"/>
                <a:gd name="T68" fmla="*/ 1 w 64"/>
                <a:gd name="T69" fmla="*/ 1 h 64"/>
                <a:gd name="T70" fmla="*/ 1 w 64"/>
                <a:gd name="T71" fmla="*/ 1 h 64"/>
                <a:gd name="T72" fmla="*/ 1 w 64"/>
                <a:gd name="T73" fmla="*/ 1 h 64"/>
                <a:gd name="T74" fmla="*/ 1 w 64"/>
                <a:gd name="T75" fmla="*/ 1 h 64"/>
                <a:gd name="T76" fmla="*/ 1 w 64"/>
                <a:gd name="T77" fmla="*/ 1 h 64"/>
                <a:gd name="T78" fmla="*/ 1 w 64"/>
                <a:gd name="T79" fmla="*/ 1 h 64"/>
                <a:gd name="T80" fmla="*/ 1 w 64"/>
                <a:gd name="T81" fmla="*/ 1 h 64"/>
                <a:gd name="T82" fmla="*/ 1 w 64"/>
                <a:gd name="T83" fmla="*/ 1 h 64"/>
                <a:gd name="T84" fmla="*/ 1 w 64"/>
                <a:gd name="T85" fmla="*/ 1 h 64"/>
                <a:gd name="T86" fmla="*/ 1 w 64"/>
                <a:gd name="T87" fmla="*/ 1 h 64"/>
                <a:gd name="T88" fmla="*/ 1 w 64"/>
                <a:gd name="T89" fmla="*/ 1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4"/>
                <a:gd name="T136" fmla="*/ 0 h 64"/>
                <a:gd name="T137" fmla="*/ 64 w 64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4" h="64">
                  <a:moveTo>
                    <a:pt x="32" y="32"/>
                  </a:moveTo>
                  <a:lnTo>
                    <a:pt x="32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1" y="64"/>
                  </a:lnTo>
                  <a:lnTo>
                    <a:pt x="43" y="62"/>
                  </a:lnTo>
                  <a:lnTo>
                    <a:pt x="45" y="62"/>
                  </a:lnTo>
                  <a:lnTo>
                    <a:pt x="46" y="62"/>
                  </a:lnTo>
                  <a:lnTo>
                    <a:pt x="48" y="60"/>
                  </a:lnTo>
                  <a:lnTo>
                    <a:pt x="49" y="60"/>
                  </a:lnTo>
                  <a:lnTo>
                    <a:pt x="51" y="59"/>
                  </a:lnTo>
                  <a:lnTo>
                    <a:pt x="53" y="57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6" y="54"/>
                  </a:lnTo>
                  <a:lnTo>
                    <a:pt x="57" y="52"/>
                  </a:lnTo>
                  <a:lnTo>
                    <a:pt x="59" y="51"/>
                  </a:lnTo>
                  <a:lnTo>
                    <a:pt x="61" y="49"/>
                  </a:lnTo>
                  <a:lnTo>
                    <a:pt x="61" y="48"/>
                  </a:lnTo>
                  <a:lnTo>
                    <a:pt x="62" y="46"/>
                  </a:lnTo>
                  <a:lnTo>
                    <a:pt x="62" y="44"/>
                  </a:lnTo>
                  <a:lnTo>
                    <a:pt x="62" y="43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4" y="28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4" y="24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59" y="14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6" y="9"/>
                  </a:lnTo>
                  <a:lnTo>
                    <a:pt x="54" y="9"/>
                  </a:lnTo>
                  <a:lnTo>
                    <a:pt x="53" y="8"/>
                  </a:lnTo>
                  <a:lnTo>
                    <a:pt x="51" y="6"/>
                  </a:lnTo>
                  <a:lnTo>
                    <a:pt x="49" y="5"/>
                  </a:lnTo>
                  <a:lnTo>
                    <a:pt x="48" y="5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4" y="6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1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" y="41"/>
                  </a:lnTo>
                  <a:lnTo>
                    <a:pt x="3" y="43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5" y="48"/>
                  </a:lnTo>
                  <a:lnTo>
                    <a:pt x="5" y="49"/>
                  </a:lnTo>
                  <a:lnTo>
                    <a:pt x="6" y="51"/>
                  </a:lnTo>
                  <a:lnTo>
                    <a:pt x="8" y="52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11" y="56"/>
                  </a:lnTo>
                  <a:lnTo>
                    <a:pt x="13" y="57"/>
                  </a:lnTo>
                  <a:lnTo>
                    <a:pt x="14" y="59"/>
                  </a:lnTo>
                  <a:lnTo>
                    <a:pt x="16" y="60"/>
                  </a:lnTo>
                  <a:lnTo>
                    <a:pt x="17" y="60"/>
                  </a:lnTo>
                  <a:lnTo>
                    <a:pt x="19" y="62"/>
                  </a:lnTo>
                  <a:lnTo>
                    <a:pt x="21" y="62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7" y="64"/>
                  </a:lnTo>
                  <a:lnTo>
                    <a:pt x="29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52" name="Freeform 51"/>
            <p:cNvSpPr>
              <a:spLocks/>
            </p:cNvSpPr>
            <p:nvPr/>
          </p:nvSpPr>
          <p:spPr bwMode="auto">
            <a:xfrm>
              <a:off x="3453" y="1773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1 w 40"/>
                <a:gd name="T35" fmla="*/ 1 h 40"/>
                <a:gd name="T36" fmla="*/ 1 w 40"/>
                <a:gd name="T37" fmla="*/ 1 h 40"/>
                <a:gd name="T38" fmla="*/ 1 w 40"/>
                <a:gd name="T39" fmla="*/ 1 h 40"/>
                <a:gd name="T40" fmla="*/ 1 w 40"/>
                <a:gd name="T41" fmla="*/ 0 h 40"/>
                <a:gd name="T42" fmla="*/ 1 w 40"/>
                <a:gd name="T43" fmla="*/ 0 h 40"/>
                <a:gd name="T44" fmla="*/ 1 w 40"/>
                <a:gd name="T45" fmla="*/ 0 h 40"/>
                <a:gd name="T46" fmla="*/ 1 w 40"/>
                <a:gd name="T47" fmla="*/ 1 h 40"/>
                <a:gd name="T48" fmla="*/ 1 w 40"/>
                <a:gd name="T49" fmla="*/ 1 h 40"/>
                <a:gd name="T50" fmla="*/ 1 w 40"/>
                <a:gd name="T51" fmla="*/ 1 h 40"/>
                <a:gd name="T52" fmla="*/ 1 w 40"/>
                <a:gd name="T53" fmla="*/ 1 h 40"/>
                <a:gd name="T54" fmla="*/ 1 w 40"/>
                <a:gd name="T55" fmla="*/ 1 h 40"/>
                <a:gd name="T56" fmla="*/ 1 w 40"/>
                <a:gd name="T57" fmla="*/ 1 h 40"/>
                <a:gd name="T58" fmla="*/ 1 w 40"/>
                <a:gd name="T59" fmla="*/ 1 h 40"/>
                <a:gd name="T60" fmla="*/ 1 w 40"/>
                <a:gd name="T61" fmla="*/ 1 h 40"/>
                <a:gd name="T62" fmla="*/ 0 w 40"/>
                <a:gd name="T63" fmla="*/ 1 h 40"/>
                <a:gd name="T64" fmla="*/ 0 w 40"/>
                <a:gd name="T65" fmla="*/ 1 h 40"/>
                <a:gd name="T66" fmla="*/ 0 w 40"/>
                <a:gd name="T67" fmla="*/ 1 h 40"/>
                <a:gd name="T68" fmla="*/ 1 w 40"/>
                <a:gd name="T69" fmla="*/ 1 h 40"/>
                <a:gd name="T70" fmla="*/ 1 w 40"/>
                <a:gd name="T71" fmla="*/ 1 h 40"/>
                <a:gd name="T72" fmla="*/ 1 w 40"/>
                <a:gd name="T73" fmla="*/ 1 h 40"/>
                <a:gd name="T74" fmla="*/ 1 w 40"/>
                <a:gd name="T75" fmla="*/ 1 h 40"/>
                <a:gd name="T76" fmla="*/ 1 w 40"/>
                <a:gd name="T77" fmla="*/ 1 h 40"/>
                <a:gd name="T78" fmla="*/ 1 w 40"/>
                <a:gd name="T79" fmla="*/ 1 h 40"/>
                <a:gd name="T80" fmla="*/ 1 w 40"/>
                <a:gd name="T81" fmla="*/ 1 h 40"/>
                <a:gd name="T82" fmla="*/ 1 w 40"/>
                <a:gd name="T83" fmla="*/ 1 h 40"/>
                <a:gd name="T84" fmla="*/ 1 w 40"/>
                <a:gd name="T85" fmla="*/ 1 h 40"/>
                <a:gd name="T86" fmla="*/ 1 w 40"/>
                <a:gd name="T87" fmla="*/ 1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"/>
                <a:gd name="T133" fmla="*/ 0 h 40"/>
                <a:gd name="T134" fmla="*/ 40 w 40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" h="40">
                  <a:moveTo>
                    <a:pt x="21" y="40"/>
                  </a:moveTo>
                  <a:lnTo>
                    <a:pt x="21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6" y="40"/>
                  </a:lnTo>
                  <a:lnTo>
                    <a:pt x="27" y="40"/>
                  </a:lnTo>
                  <a:lnTo>
                    <a:pt x="29" y="38"/>
                  </a:lnTo>
                  <a:lnTo>
                    <a:pt x="31" y="38"/>
                  </a:lnTo>
                  <a:lnTo>
                    <a:pt x="32" y="37"/>
                  </a:lnTo>
                  <a:lnTo>
                    <a:pt x="34" y="37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32"/>
                  </a:lnTo>
                  <a:lnTo>
                    <a:pt x="39" y="30"/>
                  </a:lnTo>
                  <a:lnTo>
                    <a:pt x="39" y="29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5" y="6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31" y="3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3" y="30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8" y="37"/>
                  </a:lnTo>
                  <a:lnTo>
                    <a:pt x="10" y="37"/>
                  </a:lnTo>
                  <a:lnTo>
                    <a:pt x="10" y="38"/>
                  </a:lnTo>
                  <a:lnTo>
                    <a:pt x="11" y="38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21" y="4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53" name="Rectangle 52"/>
            <p:cNvSpPr>
              <a:spLocks noChangeArrowheads="1"/>
            </p:cNvSpPr>
            <p:nvPr/>
          </p:nvSpPr>
          <p:spPr bwMode="auto">
            <a:xfrm>
              <a:off x="3860" y="1866"/>
              <a:ext cx="719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outputs </a:t>
              </a:r>
              <a:endParaRPr lang="en-US" sz="2400">
                <a:cs typeface="Arial" pitchFamily="34" charset="0"/>
              </a:endParaRPr>
            </a:p>
          </p:txBody>
        </p:sp>
      </p:grpSp>
      <p:grpSp>
        <p:nvGrpSpPr>
          <p:cNvPr id="77829" name="Group 53" descr="κωδικοποιητής"/>
          <p:cNvGrpSpPr>
            <a:grpSpLocks/>
          </p:cNvGrpSpPr>
          <p:nvPr/>
        </p:nvGrpSpPr>
        <p:grpSpPr bwMode="auto">
          <a:xfrm>
            <a:off x="6248400" y="990600"/>
            <a:ext cx="2108200" cy="1408113"/>
            <a:chOff x="3816" y="882"/>
            <a:chExt cx="1544" cy="1013"/>
          </a:xfrm>
        </p:grpSpPr>
        <p:sp>
          <p:nvSpPr>
            <p:cNvPr id="77867" name="Line 54"/>
            <p:cNvSpPr>
              <a:spLocks noChangeShapeType="1"/>
            </p:cNvSpPr>
            <p:nvPr/>
          </p:nvSpPr>
          <p:spPr bwMode="auto">
            <a:xfrm>
              <a:off x="3816" y="1087"/>
              <a:ext cx="1544" cy="1"/>
            </a:xfrm>
            <a:prstGeom prst="line">
              <a:avLst/>
            </a:prstGeom>
            <a:noFill/>
            <a:ln w="222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68" name="Line 55"/>
            <p:cNvSpPr>
              <a:spLocks noChangeShapeType="1"/>
            </p:cNvSpPr>
            <p:nvPr/>
          </p:nvSpPr>
          <p:spPr bwMode="auto">
            <a:xfrm flipV="1">
              <a:off x="4826" y="885"/>
              <a:ext cx="1" cy="1010"/>
            </a:xfrm>
            <a:prstGeom prst="line">
              <a:avLst/>
            </a:prstGeom>
            <a:noFill/>
            <a:ln w="222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69" name="Rectangle 56"/>
            <p:cNvSpPr>
              <a:spLocks noChangeArrowheads="1"/>
            </p:cNvSpPr>
            <p:nvPr/>
          </p:nvSpPr>
          <p:spPr bwMode="auto">
            <a:xfrm>
              <a:off x="4958" y="1170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70" name="Rectangle 57"/>
            <p:cNvSpPr>
              <a:spLocks noChangeArrowheads="1"/>
            </p:cNvSpPr>
            <p:nvPr/>
          </p:nvSpPr>
          <p:spPr bwMode="auto">
            <a:xfrm>
              <a:off x="4958" y="1345"/>
              <a:ext cx="1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71" name="Rectangle 58"/>
            <p:cNvSpPr>
              <a:spLocks noChangeArrowheads="1"/>
            </p:cNvSpPr>
            <p:nvPr/>
          </p:nvSpPr>
          <p:spPr bwMode="auto">
            <a:xfrm>
              <a:off x="4958" y="1517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72" name="Rectangle 59"/>
            <p:cNvSpPr>
              <a:spLocks noChangeArrowheads="1"/>
            </p:cNvSpPr>
            <p:nvPr/>
          </p:nvSpPr>
          <p:spPr bwMode="auto">
            <a:xfrm>
              <a:off x="4958" y="1689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73" name="Rectangle 60"/>
            <p:cNvSpPr>
              <a:spLocks noChangeArrowheads="1"/>
            </p:cNvSpPr>
            <p:nvPr/>
          </p:nvSpPr>
          <p:spPr bwMode="auto">
            <a:xfrm>
              <a:off x="5184" y="1345"/>
              <a:ext cx="125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74" name="Rectangle 61"/>
            <p:cNvSpPr>
              <a:spLocks noChangeArrowheads="1"/>
            </p:cNvSpPr>
            <p:nvPr/>
          </p:nvSpPr>
          <p:spPr bwMode="auto">
            <a:xfrm>
              <a:off x="5184" y="1517"/>
              <a:ext cx="125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75" name="Rectangle 62"/>
            <p:cNvSpPr>
              <a:spLocks noChangeArrowheads="1"/>
            </p:cNvSpPr>
            <p:nvPr/>
          </p:nvSpPr>
          <p:spPr bwMode="auto">
            <a:xfrm>
              <a:off x="5184" y="1689"/>
              <a:ext cx="125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76" name="Rectangle 63"/>
            <p:cNvSpPr>
              <a:spLocks noChangeArrowheads="1"/>
            </p:cNvSpPr>
            <p:nvPr/>
          </p:nvSpPr>
          <p:spPr bwMode="auto">
            <a:xfrm>
              <a:off x="3854" y="882"/>
              <a:ext cx="149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77" name="Rectangle 64"/>
            <p:cNvSpPr>
              <a:spLocks noChangeArrowheads="1"/>
            </p:cNvSpPr>
            <p:nvPr/>
          </p:nvSpPr>
          <p:spPr bwMode="auto">
            <a:xfrm>
              <a:off x="3946" y="948"/>
              <a:ext cx="101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78" name="Rectangle 65"/>
            <p:cNvSpPr>
              <a:spLocks noChangeArrowheads="1"/>
            </p:cNvSpPr>
            <p:nvPr/>
          </p:nvSpPr>
          <p:spPr bwMode="auto">
            <a:xfrm>
              <a:off x="4927" y="882"/>
              <a:ext cx="117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79" name="Rectangle 66"/>
            <p:cNvSpPr>
              <a:spLocks noChangeArrowheads="1"/>
            </p:cNvSpPr>
            <p:nvPr/>
          </p:nvSpPr>
          <p:spPr bwMode="auto">
            <a:xfrm>
              <a:off x="4991" y="948"/>
              <a:ext cx="102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80" name="Rectangle 67"/>
            <p:cNvSpPr>
              <a:spLocks noChangeArrowheads="1"/>
            </p:cNvSpPr>
            <p:nvPr/>
          </p:nvSpPr>
          <p:spPr bwMode="auto">
            <a:xfrm>
              <a:off x="5184" y="1170"/>
              <a:ext cx="125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81" name="Rectangle 68"/>
            <p:cNvSpPr>
              <a:spLocks noChangeArrowheads="1"/>
            </p:cNvSpPr>
            <p:nvPr/>
          </p:nvSpPr>
          <p:spPr bwMode="auto">
            <a:xfrm>
              <a:off x="5157" y="882"/>
              <a:ext cx="11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82" name="Rectangle 69"/>
            <p:cNvSpPr>
              <a:spLocks noChangeArrowheads="1"/>
            </p:cNvSpPr>
            <p:nvPr/>
          </p:nvSpPr>
          <p:spPr bwMode="auto">
            <a:xfrm>
              <a:off x="5218" y="948"/>
              <a:ext cx="101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83" name="Rectangle 70"/>
            <p:cNvSpPr>
              <a:spLocks noChangeArrowheads="1"/>
            </p:cNvSpPr>
            <p:nvPr/>
          </p:nvSpPr>
          <p:spPr bwMode="auto">
            <a:xfrm>
              <a:off x="3900" y="1345"/>
              <a:ext cx="1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84" name="Rectangle 71"/>
            <p:cNvSpPr>
              <a:spLocks noChangeArrowheads="1"/>
            </p:cNvSpPr>
            <p:nvPr/>
          </p:nvSpPr>
          <p:spPr bwMode="auto">
            <a:xfrm>
              <a:off x="3900" y="1517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85" name="Rectangle 72"/>
            <p:cNvSpPr>
              <a:spLocks noChangeArrowheads="1"/>
            </p:cNvSpPr>
            <p:nvPr/>
          </p:nvSpPr>
          <p:spPr bwMode="auto">
            <a:xfrm>
              <a:off x="3900" y="1689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86" name="Rectangle 73"/>
            <p:cNvSpPr>
              <a:spLocks noChangeArrowheads="1"/>
            </p:cNvSpPr>
            <p:nvPr/>
          </p:nvSpPr>
          <p:spPr bwMode="auto">
            <a:xfrm>
              <a:off x="3900" y="1170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87" name="Rectangle 74"/>
            <p:cNvSpPr>
              <a:spLocks noChangeArrowheads="1"/>
            </p:cNvSpPr>
            <p:nvPr/>
          </p:nvSpPr>
          <p:spPr bwMode="auto">
            <a:xfrm>
              <a:off x="4082" y="882"/>
              <a:ext cx="149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88" name="Rectangle 75"/>
            <p:cNvSpPr>
              <a:spLocks noChangeArrowheads="1"/>
            </p:cNvSpPr>
            <p:nvPr/>
          </p:nvSpPr>
          <p:spPr bwMode="auto">
            <a:xfrm>
              <a:off x="4174" y="948"/>
              <a:ext cx="101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89" name="Rectangle 76"/>
            <p:cNvSpPr>
              <a:spLocks noChangeArrowheads="1"/>
            </p:cNvSpPr>
            <p:nvPr/>
          </p:nvSpPr>
          <p:spPr bwMode="auto">
            <a:xfrm>
              <a:off x="4128" y="1345"/>
              <a:ext cx="1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90" name="Rectangle 77"/>
            <p:cNvSpPr>
              <a:spLocks noChangeArrowheads="1"/>
            </p:cNvSpPr>
            <p:nvPr/>
          </p:nvSpPr>
          <p:spPr bwMode="auto">
            <a:xfrm>
              <a:off x="4128" y="1517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91" name="Rectangle 78"/>
            <p:cNvSpPr>
              <a:spLocks noChangeArrowheads="1"/>
            </p:cNvSpPr>
            <p:nvPr/>
          </p:nvSpPr>
          <p:spPr bwMode="auto">
            <a:xfrm>
              <a:off x="4128" y="1689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92" name="Rectangle 79"/>
            <p:cNvSpPr>
              <a:spLocks noChangeArrowheads="1"/>
            </p:cNvSpPr>
            <p:nvPr/>
          </p:nvSpPr>
          <p:spPr bwMode="auto">
            <a:xfrm>
              <a:off x="4128" y="1170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93" name="Rectangle 80"/>
            <p:cNvSpPr>
              <a:spLocks noChangeArrowheads="1"/>
            </p:cNvSpPr>
            <p:nvPr/>
          </p:nvSpPr>
          <p:spPr bwMode="auto">
            <a:xfrm>
              <a:off x="4310" y="882"/>
              <a:ext cx="149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94" name="Rectangle 81"/>
            <p:cNvSpPr>
              <a:spLocks noChangeArrowheads="1"/>
            </p:cNvSpPr>
            <p:nvPr/>
          </p:nvSpPr>
          <p:spPr bwMode="auto">
            <a:xfrm>
              <a:off x="4401" y="948"/>
              <a:ext cx="101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95" name="Rectangle 82"/>
            <p:cNvSpPr>
              <a:spLocks noChangeArrowheads="1"/>
            </p:cNvSpPr>
            <p:nvPr/>
          </p:nvSpPr>
          <p:spPr bwMode="auto">
            <a:xfrm>
              <a:off x="4355" y="1345"/>
              <a:ext cx="125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96" name="Rectangle 83"/>
            <p:cNvSpPr>
              <a:spLocks noChangeArrowheads="1"/>
            </p:cNvSpPr>
            <p:nvPr/>
          </p:nvSpPr>
          <p:spPr bwMode="auto">
            <a:xfrm>
              <a:off x="4355" y="1517"/>
              <a:ext cx="125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97" name="Rectangle 84"/>
            <p:cNvSpPr>
              <a:spLocks noChangeArrowheads="1"/>
            </p:cNvSpPr>
            <p:nvPr/>
          </p:nvSpPr>
          <p:spPr bwMode="auto">
            <a:xfrm>
              <a:off x="4355" y="1689"/>
              <a:ext cx="125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98" name="Rectangle 85"/>
            <p:cNvSpPr>
              <a:spLocks noChangeArrowheads="1"/>
            </p:cNvSpPr>
            <p:nvPr/>
          </p:nvSpPr>
          <p:spPr bwMode="auto">
            <a:xfrm>
              <a:off x="4355" y="1170"/>
              <a:ext cx="125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99" name="Rectangle 86"/>
            <p:cNvSpPr>
              <a:spLocks noChangeArrowheads="1"/>
            </p:cNvSpPr>
            <p:nvPr/>
          </p:nvSpPr>
          <p:spPr bwMode="auto">
            <a:xfrm>
              <a:off x="4540" y="882"/>
              <a:ext cx="149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00" name="Rectangle 87"/>
            <p:cNvSpPr>
              <a:spLocks noChangeArrowheads="1"/>
            </p:cNvSpPr>
            <p:nvPr/>
          </p:nvSpPr>
          <p:spPr bwMode="auto">
            <a:xfrm>
              <a:off x="4631" y="948"/>
              <a:ext cx="101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01" name="Rectangle 88"/>
            <p:cNvSpPr>
              <a:spLocks noChangeArrowheads="1"/>
            </p:cNvSpPr>
            <p:nvPr/>
          </p:nvSpPr>
          <p:spPr bwMode="auto">
            <a:xfrm>
              <a:off x="4586" y="1345"/>
              <a:ext cx="1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02" name="Rectangle 89"/>
            <p:cNvSpPr>
              <a:spLocks noChangeArrowheads="1"/>
            </p:cNvSpPr>
            <p:nvPr/>
          </p:nvSpPr>
          <p:spPr bwMode="auto">
            <a:xfrm>
              <a:off x="4586" y="1517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03" name="Rectangle 90"/>
            <p:cNvSpPr>
              <a:spLocks noChangeArrowheads="1"/>
            </p:cNvSpPr>
            <p:nvPr/>
          </p:nvSpPr>
          <p:spPr bwMode="auto">
            <a:xfrm>
              <a:off x="4586" y="1691"/>
              <a:ext cx="1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904" name="Rectangle 91"/>
            <p:cNvSpPr>
              <a:spLocks noChangeArrowheads="1"/>
            </p:cNvSpPr>
            <p:nvPr/>
          </p:nvSpPr>
          <p:spPr bwMode="auto">
            <a:xfrm>
              <a:off x="4586" y="1170"/>
              <a:ext cx="12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</p:grpSp>
      <p:grpSp>
        <p:nvGrpSpPr>
          <p:cNvPr id="77830" name="Group 92" descr="κωδικοποιητής"/>
          <p:cNvGrpSpPr>
            <a:grpSpLocks/>
          </p:cNvGrpSpPr>
          <p:nvPr/>
        </p:nvGrpSpPr>
        <p:grpSpPr bwMode="auto">
          <a:xfrm>
            <a:off x="5486400" y="4267200"/>
            <a:ext cx="3209925" cy="1585913"/>
            <a:chOff x="1572" y="2009"/>
            <a:chExt cx="2457" cy="1245"/>
          </a:xfrm>
        </p:grpSpPr>
        <p:sp>
          <p:nvSpPr>
            <p:cNvPr id="77836" name="Rectangle 93"/>
            <p:cNvSpPr>
              <a:spLocks noChangeArrowheads="1"/>
            </p:cNvSpPr>
            <p:nvPr/>
          </p:nvSpPr>
          <p:spPr bwMode="auto">
            <a:xfrm>
              <a:off x="1572" y="2302"/>
              <a:ext cx="1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37" name="Rectangle 94"/>
            <p:cNvSpPr>
              <a:spLocks noChangeArrowheads="1"/>
            </p:cNvSpPr>
            <p:nvPr/>
          </p:nvSpPr>
          <p:spPr bwMode="auto">
            <a:xfrm>
              <a:off x="1664" y="2368"/>
              <a:ext cx="106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38" name="Rectangle 95"/>
            <p:cNvSpPr>
              <a:spLocks noChangeArrowheads="1"/>
            </p:cNvSpPr>
            <p:nvPr/>
          </p:nvSpPr>
          <p:spPr bwMode="auto">
            <a:xfrm>
              <a:off x="1572" y="2009"/>
              <a:ext cx="1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39" name="Line 96"/>
            <p:cNvSpPr>
              <a:spLocks noChangeShapeType="1"/>
            </p:cNvSpPr>
            <p:nvPr/>
          </p:nvSpPr>
          <p:spPr bwMode="auto">
            <a:xfrm>
              <a:off x="1774" y="2099"/>
              <a:ext cx="534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40" name="Freeform 97"/>
            <p:cNvSpPr>
              <a:spLocks/>
            </p:cNvSpPr>
            <p:nvPr/>
          </p:nvSpPr>
          <p:spPr bwMode="auto">
            <a:xfrm>
              <a:off x="2135" y="3123"/>
              <a:ext cx="29" cy="29"/>
            </a:xfrm>
            <a:custGeom>
              <a:avLst/>
              <a:gdLst>
                <a:gd name="T0" fmla="*/ 1 w 58"/>
                <a:gd name="T1" fmla="*/ 0 h 57"/>
                <a:gd name="T2" fmla="*/ 1 w 58"/>
                <a:gd name="T3" fmla="*/ 1 h 57"/>
                <a:gd name="T4" fmla="*/ 1 w 58"/>
                <a:gd name="T5" fmla="*/ 1 h 57"/>
                <a:gd name="T6" fmla="*/ 1 w 58"/>
                <a:gd name="T7" fmla="*/ 1 h 57"/>
                <a:gd name="T8" fmla="*/ 1 w 58"/>
                <a:gd name="T9" fmla="*/ 1 h 57"/>
                <a:gd name="T10" fmla="*/ 1 w 58"/>
                <a:gd name="T11" fmla="*/ 1 h 57"/>
                <a:gd name="T12" fmla="*/ 1 w 58"/>
                <a:gd name="T13" fmla="*/ 1 h 57"/>
                <a:gd name="T14" fmla="*/ 1 w 58"/>
                <a:gd name="T15" fmla="*/ 1 h 57"/>
                <a:gd name="T16" fmla="*/ 1 w 58"/>
                <a:gd name="T17" fmla="*/ 1 h 57"/>
                <a:gd name="T18" fmla="*/ 0 w 58"/>
                <a:gd name="T19" fmla="*/ 1 h 57"/>
                <a:gd name="T20" fmla="*/ 0 w 58"/>
                <a:gd name="T21" fmla="*/ 1 h 57"/>
                <a:gd name="T22" fmla="*/ 0 w 58"/>
                <a:gd name="T23" fmla="*/ 1 h 57"/>
                <a:gd name="T24" fmla="*/ 0 w 58"/>
                <a:gd name="T25" fmla="*/ 1 h 57"/>
                <a:gd name="T26" fmla="*/ 1 w 58"/>
                <a:gd name="T27" fmla="*/ 1 h 57"/>
                <a:gd name="T28" fmla="*/ 1 w 58"/>
                <a:gd name="T29" fmla="*/ 1 h 57"/>
                <a:gd name="T30" fmla="*/ 1 w 58"/>
                <a:gd name="T31" fmla="*/ 1 h 57"/>
                <a:gd name="T32" fmla="*/ 1 w 58"/>
                <a:gd name="T33" fmla="*/ 1 h 57"/>
                <a:gd name="T34" fmla="*/ 1 w 58"/>
                <a:gd name="T35" fmla="*/ 1 h 57"/>
                <a:gd name="T36" fmla="*/ 1 w 58"/>
                <a:gd name="T37" fmla="*/ 1 h 57"/>
                <a:gd name="T38" fmla="*/ 1 w 58"/>
                <a:gd name="T39" fmla="*/ 1 h 57"/>
                <a:gd name="T40" fmla="*/ 1 w 58"/>
                <a:gd name="T41" fmla="*/ 1 h 57"/>
                <a:gd name="T42" fmla="*/ 1 w 58"/>
                <a:gd name="T43" fmla="*/ 1 h 57"/>
                <a:gd name="T44" fmla="*/ 1 w 58"/>
                <a:gd name="T45" fmla="*/ 1 h 57"/>
                <a:gd name="T46" fmla="*/ 1 w 58"/>
                <a:gd name="T47" fmla="*/ 1 h 57"/>
                <a:gd name="T48" fmla="*/ 1 w 58"/>
                <a:gd name="T49" fmla="*/ 1 h 57"/>
                <a:gd name="T50" fmla="*/ 1 w 58"/>
                <a:gd name="T51" fmla="*/ 1 h 57"/>
                <a:gd name="T52" fmla="*/ 1 w 58"/>
                <a:gd name="T53" fmla="*/ 1 h 57"/>
                <a:gd name="T54" fmla="*/ 1 w 58"/>
                <a:gd name="T55" fmla="*/ 1 h 57"/>
                <a:gd name="T56" fmla="*/ 1 w 58"/>
                <a:gd name="T57" fmla="*/ 1 h 57"/>
                <a:gd name="T58" fmla="*/ 1 w 58"/>
                <a:gd name="T59" fmla="*/ 1 h 57"/>
                <a:gd name="T60" fmla="*/ 1 w 58"/>
                <a:gd name="T61" fmla="*/ 1 h 57"/>
                <a:gd name="T62" fmla="*/ 1 w 58"/>
                <a:gd name="T63" fmla="*/ 1 h 57"/>
                <a:gd name="T64" fmla="*/ 1 w 58"/>
                <a:gd name="T65" fmla="*/ 1 h 57"/>
                <a:gd name="T66" fmla="*/ 1 w 58"/>
                <a:gd name="T67" fmla="*/ 1 h 57"/>
                <a:gd name="T68" fmla="*/ 1 w 58"/>
                <a:gd name="T69" fmla="*/ 1 h 57"/>
                <a:gd name="T70" fmla="*/ 1 w 58"/>
                <a:gd name="T71" fmla="*/ 1 h 57"/>
                <a:gd name="T72" fmla="*/ 1 w 58"/>
                <a:gd name="T73" fmla="*/ 1 h 57"/>
                <a:gd name="T74" fmla="*/ 1 w 58"/>
                <a:gd name="T75" fmla="*/ 1 h 57"/>
                <a:gd name="T76" fmla="*/ 1 w 58"/>
                <a:gd name="T77" fmla="*/ 1 h 57"/>
                <a:gd name="T78" fmla="*/ 1 w 58"/>
                <a:gd name="T79" fmla="*/ 1 h 57"/>
                <a:gd name="T80" fmla="*/ 1 w 58"/>
                <a:gd name="T81" fmla="*/ 1 h 57"/>
                <a:gd name="T82" fmla="*/ 1 w 58"/>
                <a:gd name="T83" fmla="*/ 1 h 57"/>
                <a:gd name="T84" fmla="*/ 1 w 58"/>
                <a:gd name="T85" fmla="*/ 1 h 57"/>
                <a:gd name="T86" fmla="*/ 1 w 58"/>
                <a:gd name="T87" fmla="*/ 0 h 57"/>
                <a:gd name="T88" fmla="*/ 1 w 58"/>
                <a:gd name="T89" fmla="*/ 1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"/>
                <a:gd name="T136" fmla="*/ 0 h 57"/>
                <a:gd name="T137" fmla="*/ 58 w 58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" h="57">
                  <a:moveTo>
                    <a:pt x="29" y="28"/>
                  </a:moveTo>
                  <a:lnTo>
                    <a:pt x="29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9" y="8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3" y="17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1" y="39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6" y="46"/>
                  </a:lnTo>
                  <a:lnTo>
                    <a:pt x="7" y="47"/>
                  </a:lnTo>
                  <a:lnTo>
                    <a:pt x="7" y="49"/>
                  </a:lnTo>
                  <a:lnTo>
                    <a:pt x="9" y="49"/>
                  </a:lnTo>
                  <a:lnTo>
                    <a:pt x="10" y="50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3"/>
                  </a:lnTo>
                  <a:lnTo>
                    <a:pt x="14" y="53"/>
                  </a:lnTo>
                  <a:lnTo>
                    <a:pt x="16" y="54"/>
                  </a:lnTo>
                  <a:lnTo>
                    <a:pt x="17" y="56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6" y="57"/>
                  </a:lnTo>
                  <a:lnTo>
                    <a:pt x="27" y="57"/>
                  </a:lnTo>
                  <a:lnTo>
                    <a:pt x="29" y="57"/>
                  </a:lnTo>
                  <a:lnTo>
                    <a:pt x="30" y="57"/>
                  </a:lnTo>
                  <a:lnTo>
                    <a:pt x="32" y="57"/>
                  </a:lnTo>
                  <a:lnTo>
                    <a:pt x="33" y="57"/>
                  </a:lnTo>
                  <a:lnTo>
                    <a:pt x="35" y="57"/>
                  </a:lnTo>
                  <a:lnTo>
                    <a:pt x="36" y="57"/>
                  </a:lnTo>
                  <a:lnTo>
                    <a:pt x="37" y="56"/>
                  </a:lnTo>
                  <a:lnTo>
                    <a:pt x="39" y="56"/>
                  </a:lnTo>
                  <a:lnTo>
                    <a:pt x="40" y="56"/>
                  </a:lnTo>
                  <a:lnTo>
                    <a:pt x="42" y="54"/>
                  </a:lnTo>
                  <a:lnTo>
                    <a:pt x="43" y="54"/>
                  </a:lnTo>
                  <a:lnTo>
                    <a:pt x="43" y="53"/>
                  </a:lnTo>
                  <a:lnTo>
                    <a:pt x="45" y="53"/>
                  </a:lnTo>
                  <a:lnTo>
                    <a:pt x="46" y="51"/>
                  </a:lnTo>
                  <a:lnTo>
                    <a:pt x="48" y="51"/>
                  </a:lnTo>
                  <a:lnTo>
                    <a:pt x="49" y="50"/>
                  </a:lnTo>
                  <a:lnTo>
                    <a:pt x="49" y="49"/>
                  </a:lnTo>
                  <a:lnTo>
                    <a:pt x="50" y="49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3" y="44"/>
                  </a:lnTo>
                  <a:lnTo>
                    <a:pt x="55" y="43"/>
                  </a:lnTo>
                  <a:lnTo>
                    <a:pt x="55" y="41"/>
                  </a:lnTo>
                  <a:lnTo>
                    <a:pt x="56" y="40"/>
                  </a:lnTo>
                  <a:lnTo>
                    <a:pt x="56" y="39"/>
                  </a:lnTo>
                  <a:lnTo>
                    <a:pt x="56" y="37"/>
                  </a:lnTo>
                  <a:lnTo>
                    <a:pt x="56" y="36"/>
                  </a:lnTo>
                  <a:lnTo>
                    <a:pt x="58" y="34"/>
                  </a:lnTo>
                  <a:lnTo>
                    <a:pt x="58" y="33"/>
                  </a:lnTo>
                  <a:lnTo>
                    <a:pt x="58" y="31"/>
                  </a:lnTo>
                  <a:lnTo>
                    <a:pt x="58" y="30"/>
                  </a:lnTo>
                  <a:lnTo>
                    <a:pt x="58" y="28"/>
                  </a:lnTo>
                  <a:lnTo>
                    <a:pt x="58" y="27"/>
                  </a:lnTo>
                  <a:lnTo>
                    <a:pt x="58" y="26"/>
                  </a:lnTo>
                  <a:lnTo>
                    <a:pt x="58" y="24"/>
                  </a:lnTo>
                  <a:lnTo>
                    <a:pt x="58" y="23"/>
                  </a:lnTo>
                  <a:lnTo>
                    <a:pt x="56" y="21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5" y="15"/>
                  </a:lnTo>
                  <a:lnTo>
                    <a:pt x="53" y="14"/>
                  </a:lnTo>
                  <a:lnTo>
                    <a:pt x="53" y="13"/>
                  </a:lnTo>
                  <a:lnTo>
                    <a:pt x="52" y="11"/>
                  </a:lnTo>
                  <a:lnTo>
                    <a:pt x="50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41" name="Freeform 98"/>
            <p:cNvSpPr>
              <a:spLocks/>
            </p:cNvSpPr>
            <p:nvPr/>
          </p:nvSpPr>
          <p:spPr bwMode="auto">
            <a:xfrm>
              <a:off x="2141" y="3115"/>
              <a:ext cx="35" cy="35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w 71"/>
                <a:gd name="T11" fmla="*/ 0 h 71"/>
                <a:gd name="T12" fmla="*/ 0 w 71"/>
                <a:gd name="T13" fmla="*/ 0 h 71"/>
                <a:gd name="T14" fmla="*/ 0 w 71"/>
                <a:gd name="T15" fmla="*/ 0 h 71"/>
                <a:gd name="T16" fmla="*/ 0 w 71"/>
                <a:gd name="T17" fmla="*/ 0 h 71"/>
                <a:gd name="T18" fmla="*/ 0 w 71"/>
                <a:gd name="T19" fmla="*/ 0 h 71"/>
                <a:gd name="T20" fmla="*/ 0 w 71"/>
                <a:gd name="T21" fmla="*/ 0 h 71"/>
                <a:gd name="T22" fmla="*/ 0 w 71"/>
                <a:gd name="T23" fmla="*/ 0 h 71"/>
                <a:gd name="T24" fmla="*/ 0 w 71"/>
                <a:gd name="T25" fmla="*/ 0 h 71"/>
                <a:gd name="T26" fmla="*/ 0 w 71"/>
                <a:gd name="T27" fmla="*/ 0 h 71"/>
                <a:gd name="T28" fmla="*/ 0 w 71"/>
                <a:gd name="T29" fmla="*/ 0 h 71"/>
                <a:gd name="T30" fmla="*/ 0 w 71"/>
                <a:gd name="T31" fmla="*/ 0 h 71"/>
                <a:gd name="T32" fmla="*/ 0 w 71"/>
                <a:gd name="T33" fmla="*/ 0 h 71"/>
                <a:gd name="T34" fmla="*/ 0 w 71"/>
                <a:gd name="T35" fmla="*/ 1 h 71"/>
                <a:gd name="T36" fmla="*/ 0 w 71"/>
                <a:gd name="T37" fmla="*/ 1 h 71"/>
                <a:gd name="T38" fmla="*/ 0 w 71"/>
                <a:gd name="T39" fmla="*/ 1 h 71"/>
                <a:gd name="T40" fmla="*/ 0 w 71"/>
                <a:gd name="T41" fmla="*/ 1 h 71"/>
                <a:gd name="T42" fmla="*/ 0 w 71"/>
                <a:gd name="T43" fmla="*/ 1 h 71"/>
                <a:gd name="T44" fmla="*/ 0 w 71"/>
                <a:gd name="T45" fmla="*/ 1 h 71"/>
                <a:gd name="T46" fmla="*/ 0 w 71"/>
                <a:gd name="T47" fmla="*/ 1 h 71"/>
                <a:gd name="T48" fmla="*/ 0 w 71"/>
                <a:gd name="T49" fmla="*/ 1 h 71"/>
                <a:gd name="T50" fmla="*/ 0 w 71"/>
                <a:gd name="T51" fmla="*/ 1 h 71"/>
                <a:gd name="T52" fmla="*/ 0 w 71"/>
                <a:gd name="T53" fmla="*/ 0 h 71"/>
                <a:gd name="T54" fmla="*/ 0 w 71"/>
                <a:gd name="T55" fmla="*/ 0 h 71"/>
                <a:gd name="T56" fmla="*/ 1 w 71"/>
                <a:gd name="T57" fmla="*/ 0 h 71"/>
                <a:gd name="T58" fmla="*/ 1 w 71"/>
                <a:gd name="T59" fmla="*/ 0 h 71"/>
                <a:gd name="T60" fmla="*/ 1 w 71"/>
                <a:gd name="T61" fmla="*/ 0 h 71"/>
                <a:gd name="T62" fmla="*/ 1 w 71"/>
                <a:gd name="T63" fmla="*/ 0 h 71"/>
                <a:gd name="T64" fmla="*/ 1 w 71"/>
                <a:gd name="T65" fmla="*/ 0 h 71"/>
                <a:gd name="T66" fmla="*/ 1 w 71"/>
                <a:gd name="T67" fmla="*/ 0 h 71"/>
                <a:gd name="T68" fmla="*/ 1 w 71"/>
                <a:gd name="T69" fmla="*/ 0 h 71"/>
                <a:gd name="T70" fmla="*/ 1 w 71"/>
                <a:gd name="T71" fmla="*/ 0 h 71"/>
                <a:gd name="T72" fmla="*/ 1 w 71"/>
                <a:gd name="T73" fmla="*/ 0 h 71"/>
                <a:gd name="T74" fmla="*/ 0 w 71"/>
                <a:gd name="T75" fmla="*/ 0 h 71"/>
                <a:gd name="T76" fmla="*/ 0 w 71"/>
                <a:gd name="T77" fmla="*/ 0 h 71"/>
                <a:gd name="T78" fmla="*/ 0 w 71"/>
                <a:gd name="T79" fmla="*/ 0 h 71"/>
                <a:gd name="T80" fmla="*/ 0 w 71"/>
                <a:gd name="T81" fmla="*/ 0 h 71"/>
                <a:gd name="T82" fmla="*/ 0 w 71"/>
                <a:gd name="T83" fmla="*/ 0 h 71"/>
                <a:gd name="T84" fmla="*/ 0 w 71"/>
                <a:gd name="T85" fmla="*/ 0 h 71"/>
                <a:gd name="T86" fmla="*/ 0 w 71"/>
                <a:gd name="T87" fmla="*/ 0 h 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"/>
                <a:gd name="T133" fmla="*/ 0 h 71"/>
                <a:gd name="T134" fmla="*/ 71 w 71"/>
                <a:gd name="T135" fmla="*/ 71 h 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" h="71">
                  <a:moveTo>
                    <a:pt x="35" y="0"/>
                  </a:moveTo>
                  <a:lnTo>
                    <a:pt x="34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19" y="5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6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2"/>
                  </a:lnTo>
                  <a:lnTo>
                    <a:pt x="2" y="45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3" y="49"/>
                  </a:lnTo>
                  <a:lnTo>
                    <a:pt x="3" y="51"/>
                  </a:lnTo>
                  <a:lnTo>
                    <a:pt x="5" y="52"/>
                  </a:lnTo>
                  <a:lnTo>
                    <a:pt x="5" y="54"/>
                  </a:lnTo>
                  <a:lnTo>
                    <a:pt x="6" y="55"/>
                  </a:lnTo>
                  <a:lnTo>
                    <a:pt x="8" y="57"/>
                  </a:lnTo>
                  <a:lnTo>
                    <a:pt x="8" y="58"/>
                  </a:lnTo>
                  <a:lnTo>
                    <a:pt x="9" y="59"/>
                  </a:lnTo>
                  <a:lnTo>
                    <a:pt x="11" y="61"/>
                  </a:lnTo>
                  <a:lnTo>
                    <a:pt x="12" y="61"/>
                  </a:lnTo>
                  <a:lnTo>
                    <a:pt x="13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5"/>
                  </a:lnTo>
                  <a:lnTo>
                    <a:pt x="19" y="67"/>
                  </a:lnTo>
                  <a:lnTo>
                    <a:pt x="21" y="67"/>
                  </a:lnTo>
                  <a:lnTo>
                    <a:pt x="22" y="68"/>
                  </a:lnTo>
                  <a:lnTo>
                    <a:pt x="24" y="68"/>
                  </a:lnTo>
                  <a:lnTo>
                    <a:pt x="25" y="69"/>
                  </a:lnTo>
                  <a:lnTo>
                    <a:pt x="26" y="69"/>
                  </a:lnTo>
                  <a:lnTo>
                    <a:pt x="28" y="69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4" y="71"/>
                  </a:lnTo>
                  <a:lnTo>
                    <a:pt x="35" y="71"/>
                  </a:lnTo>
                  <a:lnTo>
                    <a:pt x="38" y="71"/>
                  </a:lnTo>
                  <a:lnTo>
                    <a:pt x="39" y="71"/>
                  </a:lnTo>
                  <a:lnTo>
                    <a:pt x="41" y="71"/>
                  </a:lnTo>
                  <a:lnTo>
                    <a:pt x="42" y="69"/>
                  </a:lnTo>
                  <a:lnTo>
                    <a:pt x="44" y="69"/>
                  </a:lnTo>
                  <a:lnTo>
                    <a:pt x="47" y="69"/>
                  </a:lnTo>
                  <a:lnTo>
                    <a:pt x="48" y="68"/>
                  </a:lnTo>
                  <a:lnTo>
                    <a:pt x="49" y="68"/>
                  </a:lnTo>
                  <a:lnTo>
                    <a:pt x="51" y="67"/>
                  </a:lnTo>
                  <a:lnTo>
                    <a:pt x="52" y="67"/>
                  </a:lnTo>
                  <a:lnTo>
                    <a:pt x="54" y="65"/>
                  </a:lnTo>
                  <a:lnTo>
                    <a:pt x="55" y="65"/>
                  </a:lnTo>
                  <a:lnTo>
                    <a:pt x="57" y="64"/>
                  </a:lnTo>
                  <a:lnTo>
                    <a:pt x="58" y="62"/>
                  </a:lnTo>
                  <a:lnTo>
                    <a:pt x="60" y="61"/>
                  </a:lnTo>
                  <a:lnTo>
                    <a:pt x="61" y="61"/>
                  </a:lnTo>
                  <a:lnTo>
                    <a:pt x="61" y="59"/>
                  </a:lnTo>
                  <a:lnTo>
                    <a:pt x="62" y="58"/>
                  </a:lnTo>
                  <a:lnTo>
                    <a:pt x="64" y="57"/>
                  </a:lnTo>
                  <a:lnTo>
                    <a:pt x="65" y="55"/>
                  </a:lnTo>
                  <a:lnTo>
                    <a:pt x="65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8" y="49"/>
                  </a:lnTo>
                  <a:lnTo>
                    <a:pt x="68" y="48"/>
                  </a:lnTo>
                  <a:lnTo>
                    <a:pt x="70" y="46"/>
                  </a:lnTo>
                  <a:lnTo>
                    <a:pt x="70" y="45"/>
                  </a:lnTo>
                  <a:lnTo>
                    <a:pt x="70" y="42"/>
                  </a:lnTo>
                  <a:lnTo>
                    <a:pt x="70" y="41"/>
                  </a:lnTo>
                  <a:lnTo>
                    <a:pt x="71" y="39"/>
                  </a:lnTo>
                  <a:lnTo>
                    <a:pt x="71" y="38"/>
                  </a:lnTo>
                  <a:lnTo>
                    <a:pt x="71" y="35"/>
                  </a:lnTo>
                  <a:lnTo>
                    <a:pt x="71" y="33"/>
                  </a:lnTo>
                  <a:lnTo>
                    <a:pt x="71" y="32"/>
                  </a:lnTo>
                  <a:lnTo>
                    <a:pt x="70" y="31"/>
                  </a:lnTo>
                  <a:lnTo>
                    <a:pt x="70" y="29"/>
                  </a:lnTo>
                  <a:lnTo>
                    <a:pt x="70" y="26"/>
                  </a:lnTo>
                  <a:lnTo>
                    <a:pt x="70" y="25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5" y="18"/>
                  </a:lnTo>
                  <a:lnTo>
                    <a:pt x="65" y="16"/>
                  </a:lnTo>
                  <a:lnTo>
                    <a:pt x="64" y="15"/>
                  </a:lnTo>
                  <a:lnTo>
                    <a:pt x="62" y="13"/>
                  </a:lnTo>
                  <a:lnTo>
                    <a:pt x="61" y="12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8" y="9"/>
                  </a:lnTo>
                  <a:lnTo>
                    <a:pt x="57" y="7"/>
                  </a:lnTo>
                  <a:lnTo>
                    <a:pt x="55" y="6"/>
                  </a:lnTo>
                  <a:lnTo>
                    <a:pt x="54" y="6"/>
                  </a:lnTo>
                  <a:lnTo>
                    <a:pt x="52" y="5"/>
                  </a:lnTo>
                  <a:lnTo>
                    <a:pt x="51" y="3"/>
                  </a:lnTo>
                  <a:lnTo>
                    <a:pt x="49" y="3"/>
                  </a:lnTo>
                  <a:lnTo>
                    <a:pt x="48" y="3"/>
                  </a:lnTo>
                  <a:lnTo>
                    <a:pt x="47" y="2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5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42" name="Rectangle 99"/>
            <p:cNvSpPr>
              <a:spLocks noChangeArrowheads="1"/>
            </p:cNvSpPr>
            <p:nvPr/>
          </p:nvSpPr>
          <p:spPr bwMode="auto">
            <a:xfrm>
              <a:off x="1664" y="2075"/>
              <a:ext cx="106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43" name="Rectangle 100"/>
            <p:cNvSpPr>
              <a:spLocks noChangeArrowheads="1"/>
            </p:cNvSpPr>
            <p:nvPr/>
          </p:nvSpPr>
          <p:spPr bwMode="auto">
            <a:xfrm>
              <a:off x="3861" y="2380"/>
              <a:ext cx="1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44" name="Line 101"/>
            <p:cNvSpPr>
              <a:spLocks noChangeShapeType="1"/>
            </p:cNvSpPr>
            <p:nvPr/>
          </p:nvSpPr>
          <p:spPr bwMode="auto">
            <a:xfrm flipH="1">
              <a:off x="3304" y="2459"/>
              <a:ext cx="461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45" name="Freeform 102"/>
            <p:cNvSpPr>
              <a:spLocks/>
            </p:cNvSpPr>
            <p:nvPr/>
          </p:nvSpPr>
          <p:spPr bwMode="auto">
            <a:xfrm>
              <a:off x="2882" y="2294"/>
              <a:ext cx="431" cy="172"/>
            </a:xfrm>
            <a:custGeom>
              <a:avLst/>
              <a:gdLst>
                <a:gd name="T0" fmla="*/ 3 w 861"/>
                <a:gd name="T1" fmla="*/ 0 h 343"/>
                <a:gd name="T2" fmla="*/ 5 w 861"/>
                <a:gd name="T3" fmla="*/ 0 h 343"/>
                <a:gd name="T4" fmla="*/ 6 w 861"/>
                <a:gd name="T5" fmla="*/ 0 h 343"/>
                <a:gd name="T6" fmla="*/ 6 w 861"/>
                <a:gd name="T7" fmla="*/ 1 h 343"/>
                <a:gd name="T8" fmla="*/ 7 w 861"/>
                <a:gd name="T9" fmla="*/ 1 h 343"/>
                <a:gd name="T10" fmla="*/ 7 w 861"/>
                <a:gd name="T11" fmla="*/ 1 h 343"/>
                <a:gd name="T12" fmla="*/ 7 w 861"/>
                <a:gd name="T13" fmla="*/ 1 h 343"/>
                <a:gd name="T14" fmla="*/ 7 w 861"/>
                <a:gd name="T15" fmla="*/ 1 h 343"/>
                <a:gd name="T16" fmla="*/ 7 w 861"/>
                <a:gd name="T17" fmla="*/ 1 h 343"/>
                <a:gd name="T18" fmla="*/ 7 w 861"/>
                <a:gd name="T19" fmla="*/ 1 h 343"/>
                <a:gd name="T20" fmla="*/ 8 w 861"/>
                <a:gd name="T21" fmla="*/ 1 h 343"/>
                <a:gd name="T22" fmla="*/ 8 w 861"/>
                <a:gd name="T23" fmla="*/ 1 h 343"/>
                <a:gd name="T24" fmla="*/ 8 w 861"/>
                <a:gd name="T25" fmla="*/ 1 h 343"/>
                <a:gd name="T26" fmla="*/ 8 w 861"/>
                <a:gd name="T27" fmla="*/ 1 h 343"/>
                <a:gd name="T28" fmla="*/ 8 w 861"/>
                <a:gd name="T29" fmla="*/ 1 h 343"/>
                <a:gd name="T30" fmla="*/ 9 w 861"/>
                <a:gd name="T31" fmla="*/ 1 h 343"/>
                <a:gd name="T32" fmla="*/ 9 w 861"/>
                <a:gd name="T33" fmla="*/ 1 h 343"/>
                <a:gd name="T34" fmla="*/ 9 w 861"/>
                <a:gd name="T35" fmla="*/ 1 h 343"/>
                <a:gd name="T36" fmla="*/ 9 w 861"/>
                <a:gd name="T37" fmla="*/ 1 h 343"/>
                <a:gd name="T38" fmla="*/ 9 w 861"/>
                <a:gd name="T39" fmla="*/ 1 h 343"/>
                <a:gd name="T40" fmla="*/ 9 w 861"/>
                <a:gd name="T41" fmla="*/ 1 h 343"/>
                <a:gd name="T42" fmla="*/ 10 w 861"/>
                <a:gd name="T43" fmla="*/ 1 h 343"/>
                <a:gd name="T44" fmla="*/ 10 w 861"/>
                <a:gd name="T45" fmla="*/ 1 h 343"/>
                <a:gd name="T46" fmla="*/ 10 w 861"/>
                <a:gd name="T47" fmla="*/ 2 h 343"/>
                <a:gd name="T48" fmla="*/ 10 w 861"/>
                <a:gd name="T49" fmla="*/ 2 h 343"/>
                <a:gd name="T50" fmla="*/ 10 w 861"/>
                <a:gd name="T51" fmla="*/ 2 h 343"/>
                <a:gd name="T52" fmla="*/ 10 w 861"/>
                <a:gd name="T53" fmla="*/ 2 h 343"/>
                <a:gd name="T54" fmla="*/ 10 w 861"/>
                <a:gd name="T55" fmla="*/ 2 h 343"/>
                <a:gd name="T56" fmla="*/ 11 w 861"/>
                <a:gd name="T57" fmla="*/ 2 h 343"/>
                <a:gd name="T58" fmla="*/ 11 w 861"/>
                <a:gd name="T59" fmla="*/ 2 h 343"/>
                <a:gd name="T60" fmla="*/ 11 w 861"/>
                <a:gd name="T61" fmla="*/ 2 h 343"/>
                <a:gd name="T62" fmla="*/ 11 w 861"/>
                <a:gd name="T63" fmla="*/ 2 h 343"/>
                <a:gd name="T64" fmla="*/ 11 w 861"/>
                <a:gd name="T65" fmla="*/ 2 h 343"/>
                <a:gd name="T66" fmla="*/ 11 w 861"/>
                <a:gd name="T67" fmla="*/ 2 h 343"/>
                <a:gd name="T68" fmla="*/ 11 w 861"/>
                <a:gd name="T69" fmla="*/ 2 h 343"/>
                <a:gd name="T70" fmla="*/ 11 w 861"/>
                <a:gd name="T71" fmla="*/ 2 h 343"/>
                <a:gd name="T72" fmla="*/ 11 w 861"/>
                <a:gd name="T73" fmla="*/ 2 h 343"/>
                <a:gd name="T74" fmla="*/ 11 w 861"/>
                <a:gd name="T75" fmla="*/ 3 h 343"/>
                <a:gd name="T76" fmla="*/ 11 w 861"/>
                <a:gd name="T77" fmla="*/ 3 h 343"/>
                <a:gd name="T78" fmla="*/ 12 w 861"/>
                <a:gd name="T79" fmla="*/ 3 h 343"/>
                <a:gd name="T80" fmla="*/ 12 w 861"/>
                <a:gd name="T81" fmla="*/ 3 h 343"/>
                <a:gd name="T82" fmla="*/ 12 w 861"/>
                <a:gd name="T83" fmla="*/ 3 h 343"/>
                <a:gd name="T84" fmla="*/ 12 w 861"/>
                <a:gd name="T85" fmla="*/ 3 h 343"/>
                <a:gd name="T86" fmla="*/ 12 w 861"/>
                <a:gd name="T87" fmla="*/ 3 h 343"/>
                <a:gd name="T88" fmla="*/ 12 w 861"/>
                <a:gd name="T89" fmla="*/ 3 h 343"/>
                <a:gd name="T90" fmla="*/ 12 w 861"/>
                <a:gd name="T91" fmla="*/ 3 h 343"/>
                <a:gd name="T92" fmla="*/ 12 w 861"/>
                <a:gd name="T93" fmla="*/ 4 h 343"/>
                <a:gd name="T94" fmla="*/ 12 w 861"/>
                <a:gd name="T95" fmla="*/ 4 h 343"/>
                <a:gd name="T96" fmla="*/ 13 w 861"/>
                <a:gd name="T97" fmla="*/ 4 h 343"/>
                <a:gd name="T98" fmla="*/ 13 w 861"/>
                <a:gd name="T99" fmla="*/ 4 h 343"/>
                <a:gd name="T100" fmla="*/ 13 w 861"/>
                <a:gd name="T101" fmla="*/ 4 h 343"/>
                <a:gd name="T102" fmla="*/ 13 w 861"/>
                <a:gd name="T103" fmla="*/ 4 h 343"/>
                <a:gd name="T104" fmla="*/ 13 w 861"/>
                <a:gd name="T105" fmla="*/ 4 h 343"/>
                <a:gd name="T106" fmla="*/ 13 w 861"/>
                <a:gd name="T107" fmla="*/ 5 h 343"/>
                <a:gd name="T108" fmla="*/ 13 w 861"/>
                <a:gd name="T109" fmla="*/ 5 h 343"/>
                <a:gd name="T110" fmla="*/ 13 w 861"/>
                <a:gd name="T111" fmla="*/ 5 h 343"/>
                <a:gd name="T112" fmla="*/ 14 w 861"/>
                <a:gd name="T113" fmla="*/ 5 h 343"/>
                <a:gd name="T114" fmla="*/ 14 w 861"/>
                <a:gd name="T115" fmla="*/ 5 h 343"/>
                <a:gd name="T116" fmla="*/ 14 w 861"/>
                <a:gd name="T117" fmla="*/ 5 h 343"/>
                <a:gd name="T118" fmla="*/ 14 w 861"/>
                <a:gd name="T119" fmla="*/ 6 h 343"/>
                <a:gd name="T120" fmla="*/ 14 w 861"/>
                <a:gd name="T121" fmla="*/ 6 h 3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61"/>
                <a:gd name="T184" fmla="*/ 0 h 343"/>
                <a:gd name="T185" fmla="*/ 861 w 861"/>
                <a:gd name="T186" fmla="*/ 343 h 3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61" h="343">
                  <a:moveTo>
                    <a:pt x="0" y="0"/>
                  </a:moveTo>
                  <a:lnTo>
                    <a:pt x="33" y="0"/>
                  </a:lnTo>
                  <a:lnTo>
                    <a:pt x="63" y="0"/>
                  </a:lnTo>
                  <a:lnTo>
                    <a:pt x="92" y="0"/>
                  </a:lnTo>
                  <a:lnTo>
                    <a:pt x="119" y="0"/>
                  </a:lnTo>
                  <a:lnTo>
                    <a:pt x="144" y="0"/>
                  </a:lnTo>
                  <a:lnTo>
                    <a:pt x="167" y="0"/>
                  </a:lnTo>
                  <a:lnTo>
                    <a:pt x="189" y="0"/>
                  </a:lnTo>
                  <a:lnTo>
                    <a:pt x="209" y="0"/>
                  </a:lnTo>
                  <a:lnTo>
                    <a:pt x="228" y="0"/>
                  </a:lnTo>
                  <a:lnTo>
                    <a:pt x="245" y="0"/>
                  </a:lnTo>
                  <a:lnTo>
                    <a:pt x="261" y="0"/>
                  </a:lnTo>
                  <a:lnTo>
                    <a:pt x="275" y="0"/>
                  </a:lnTo>
                  <a:lnTo>
                    <a:pt x="288" y="0"/>
                  </a:lnTo>
                  <a:lnTo>
                    <a:pt x="300" y="0"/>
                  </a:lnTo>
                  <a:lnTo>
                    <a:pt x="310" y="0"/>
                  </a:lnTo>
                  <a:lnTo>
                    <a:pt x="320" y="0"/>
                  </a:lnTo>
                  <a:lnTo>
                    <a:pt x="329" y="0"/>
                  </a:lnTo>
                  <a:lnTo>
                    <a:pt x="336" y="0"/>
                  </a:lnTo>
                  <a:lnTo>
                    <a:pt x="343" y="0"/>
                  </a:lnTo>
                  <a:lnTo>
                    <a:pt x="349" y="0"/>
                  </a:lnTo>
                  <a:lnTo>
                    <a:pt x="355" y="0"/>
                  </a:lnTo>
                  <a:lnTo>
                    <a:pt x="359" y="0"/>
                  </a:lnTo>
                  <a:lnTo>
                    <a:pt x="363" y="0"/>
                  </a:lnTo>
                  <a:lnTo>
                    <a:pt x="368" y="1"/>
                  </a:lnTo>
                  <a:lnTo>
                    <a:pt x="370" y="1"/>
                  </a:lnTo>
                  <a:lnTo>
                    <a:pt x="373" y="1"/>
                  </a:lnTo>
                  <a:lnTo>
                    <a:pt x="376" y="1"/>
                  </a:lnTo>
                  <a:lnTo>
                    <a:pt x="379" y="1"/>
                  </a:lnTo>
                  <a:lnTo>
                    <a:pt x="381" y="1"/>
                  </a:lnTo>
                  <a:lnTo>
                    <a:pt x="383" y="1"/>
                  </a:lnTo>
                  <a:lnTo>
                    <a:pt x="385" y="1"/>
                  </a:lnTo>
                  <a:lnTo>
                    <a:pt x="388" y="1"/>
                  </a:lnTo>
                  <a:lnTo>
                    <a:pt x="391" y="1"/>
                  </a:lnTo>
                  <a:lnTo>
                    <a:pt x="392" y="1"/>
                  </a:lnTo>
                  <a:lnTo>
                    <a:pt x="395" y="2"/>
                  </a:lnTo>
                  <a:lnTo>
                    <a:pt x="396" y="2"/>
                  </a:lnTo>
                  <a:lnTo>
                    <a:pt x="398" y="2"/>
                  </a:lnTo>
                  <a:lnTo>
                    <a:pt x="401" y="2"/>
                  </a:lnTo>
                  <a:lnTo>
                    <a:pt x="402" y="2"/>
                  </a:lnTo>
                  <a:lnTo>
                    <a:pt x="404" y="2"/>
                  </a:lnTo>
                  <a:lnTo>
                    <a:pt x="405" y="2"/>
                  </a:lnTo>
                  <a:lnTo>
                    <a:pt x="407" y="2"/>
                  </a:lnTo>
                  <a:lnTo>
                    <a:pt x="408" y="2"/>
                  </a:lnTo>
                  <a:lnTo>
                    <a:pt x="409" y="2"/>
                  </a:lnTo>
                  <a:lnTo>
                    <a:pt x="411" y="4"/>
                  </a:lnTo>
                  <a:lnTo>
                    <a:pt x="412" y="4"/>
                  </a:lnTo>
                  <a:lnTo>
                    <a:pt x="414" y="4"/>
                  </a:lnTo>
                  <a:lnTo>
                    <a:pt x="415" y="4"/>
                  </a:lnTo>
                  <a:lnTo>
                    <a:pt x="417" y="4"/>
                  </a:lnTo>
                  <a:lnTo>
                    <a:pt x="418" y="4"/>
                  </a:lnTo>
                  <a:lnTo>
                    <a:pt x="419" y="4"/>
                  </a:lnTo>
                  <a:lnTo>
                    <a:pt x="421" y="4"/>
                  </a:lnTo>
                  <a:lnTo>
                    <a:pt x="422" y="4"/>
                  </a:lnTo>
                  <a:lnTo>
                    <a:pt x="424" y="5"/>
                  </a:lnTo>
                  <a:lnTo>
                    <a:pt x="425" y="5"/>
                  </a:lnTo>
                  <a:lnTo>
                    <a:pt x="428" y="5"/>
                  </a:lnTo>
                  <a:lnTo>
                    <a:pt x="430" y="5"/>
                  </a:lnTo>
                  <a:lnTo>
                    <a:pt x="431" y="5"/>
                  </a:lnTo>
                  <a:lnTo>
                    <a:pt x="432" y="5"/>
                  </a:lnTo>
                  <a:lnTo>
                    <a:pt x="435" y="7"/>
                  </a:lnTo>
                  <a:lnTo>
                    <a:pt x="437" y="7"/>
                  </a:lnTo>
                  <a:lnTo>
                    <a:pt x="440" y="7"/>
                  </a:lnTo>
                  <a:lnTo>
                    <a:pt x="441" y="7"/>
                  </a:lnTo>
                  <a:lnTo>
                    <a:pt x="444" y="7"/>
                  </a:lnTo>
                  <a:lnTo>
                    <a:pt x="445" y="8"/>
                  </a:lnTo>
                  <a:lnTo>
                    <a:pt x="448" y="8"/>
                  </a:lnTo>
                  <a:lnTo>
                    <a:pt x="450" y="8"/>
                  </a:lnTo>
                  <a:lnTo>
                    <a:pt x="451" y="8"/>
                  </a:lnTo>
                  <a:lnTo>
                    <a:pt x="453" y="8"/>
                  </a:lnTo>
                  <a:lnTo>
                    <a:pt x="454" y="10"/>
                  </a:lnTo>
                  <a:lnTo>
                    <a:pt x="456" y="10"/>
                  </a:lnTo>
                  <a:lnTo>
                    <a:pt x="457" y="10"/>
                  </a:lnTo>
                  <a:lnTo>
                    <a:pt x="458" y="10"/>
                  </a:lnTo>
                  <a:lnTo>
                    <a:pt x="460" y="10"/>
                  </a:lnTo>
                  <a:lnTo>
                    <a:pt x="461" y="11"/>
                  </a:lnTo>
                  <a:lnTo>
                    <a:pt x="463" y="11"/>
                  </a:lnTo>
                  <a:lnTo>
                    <a:pt x="464" y="11"/>
                  </a:lnTo>
                  <a:lnTo>
                    <a:pt x="466" y="11"/>
                  </a:lnTo>
                  <a:lnTo>
                    <a:pt x="467" y="13"/>
                  </a:lnTo>
                  <a:lnTo>
                    <a:pt x="469" y="13"/>
                  </a:lnTo>
                  <a:lnTo>
                    <a:pt x="470" y="13"/>
                  </a:lnTo>
                  <a:lnTo>
                    <a:pt x="471" y="13"/>
                  </a:lnTo>
                  <a:lnTo>
                    <a:pt x="473" y="14"/>
                  </a:lnTo>
                  <a:lnTo>
                    <a:pt x="474" y="14"/>
                  </a:lnTo>
                  <a:lnTo>
                    <a:pt x="476" y="14"/>
                  </a:lnTo>
                  <a:lnTo>
                    <a:pt x="479" y="15"/>
                  </a:lnTo>
                  <a:lnTo>
                    <a:pt x="480" y="15"/>
                  </a:lnTo>
                  <a:lnTo>
                    <a:pt x="482" y="15"/>
                  </a:lnTo>
                  <a:lnTo>
                    <a:pt x="484" y="17"/>
                  </a:lnTo>
                  <a:lnTo>
                    <a:pt x="486" y="17"/>
                  </a:lnTo>
                  <a:lnTo>
                    <a:pt x="489" y="18"/>
                  </a:lnTo>
                  <a:lnTo>
                    <a:pt x="490" y="18"/>
                  </a:lnTo>
                  <a:lnTo>
                    <a:pt x="493" y="20"/>
                  </a:lnTo>
                  <a:lnTo>
                    <a:pt x="496" y="20"/>
                  </a:lnTo>
                  <a:lnTo>
                    <a:pt x="499" y="21"/>
                  </a:lnTo>
                  <a:lnTo>
                    <a:pt x="500" y="21"/>
                  </a:lnTo>
                  <a:lnTo>
                    <a:pt x="503" y="23"/>
                  </a:lnTo>
                  <a:lnTo>
                    <a:pt x="505" y="23"/>
                  </a:lnTo>
                  <a:lnTo>
                    <a:pt x="508" y="24"/>
                  </a:lnTo>
                  <a:lnTo>
                    <a:pt x="509" y="24"/>
                  </a:lnTo>
                  <a:lnTo>
                    <a:pt x="510" y="26"/>
                  </a:lnTo>
                  <a:lnTo>
                    <a:pt x="512" y="26"/>
                  </a:lnTo>
                  <a:lnTo>
                    <a:pt x="513" y="26"/>
                  </a:lnTo>
                  <a:lnTo>
                    <a:pt x="515" y="27"/>
                  </a:lnTo>
                  <a:lnTo>
                    <a:pt x="516" y="27"/>
                  </a:lnTo>
                  <a:lnTo>
                    <a:pt x="518" y="27"/>
                  </a:lnTo>
                  <a:lnTo>
                    <a:pt x="519" y="28"/>
                  </a:lnTo>
                  <a:lnTo>
                    <a:pt x="520" y="28"/>
                  </a:lnTo>
                  <a:lnTo>
                    <a:pt x="522" y="28"/>
                  </a:lnTo>
                  <a:lnTo>
                    <a:pt x="523" y="30"/>
                  </a:lnTo>
                  <a:lnTo>
                    <a:pt x="525" y="30"/>
                  </a:lnTo>
                  <a:lnTo>
                    <a:pt x="526" y="30"/>
                  </a:lnTo>
                  <a:lnTo>
                    <a:pt x="526" y="31"/>
                  </a:lnTo>
                  <a:lnTo>
                    <a:pt x="528" y="31"/>
                  </a:lnTo>
                  <a:lnTo>
                    <a:pt x="529" y="33"/>
                  </a:lnTo>
                  <a:lnTo>
                    <a:pt x="531" y="33"/>
                  </a:lnTo>
                  <a:lnTo>
                    <a:pt x="532" y="34"/>
                  </a:lnTo>
                  <a:lnTo>
                    <a:pt x="533" y="34"/>
                  </a:lnTo>
                  <a:lnTo>
                    <a:pt x="535" y="36"/>
                  </a:lnTo>
                  <a:lnTo>
                    <a:pt x="538" y="36"/>
                  </a:lnTo>
                  <a:lnTo>
                    <a:pt x="539" y="37"/>
                  </a:lnTo>
                  <a:lnTo>
                    <a:pt x="541" y="39"/>
                  </a:lnTo>
                  <a:lnTo>
                    <a:pt x="544" y="39"/>
                  </a:lnTo>
                  <a:lnTo>
                    <a:pt x="545" y="40"/>
                  </a:lnTo>
                  <a:lnTo>
                    <a:pt x="548" y="41"/>
                  </a:lnTo>
                  <a:lnTo>
                    <a:pt x="549" y="43"/>
                  </a:lnTo>
                  <a:lnTo>
                    <a:pt x="552" y="43"/>
                  </a:lnTo>
                  <a:lnTo>
                    <a:pt x="554" y="44"/>
                  </a:lnTo>
                  <a:lnTo>
                    <a:pt x="557" y="46"/>
                  </a:lnTo>
                  <a:lnTo>
                    <a:pt x="558" y="46"/>
                  </a:lnTo>
                  <a:lnTo>
                    <a:pt x="559" y="47"/>
                  </a:lnTo>
                  <a:lnTo>
                    <a:pt x="561" y="49"/>
                  </a:lnTo>
                  <a:lnTo>
                    <a:pt x="562" y="49"/>
                  </a:lnTo>
                  <a:lnTo>
                    <a:pt x="564" y="50"/>
                  </a:lnTo>
                  <a:lnTo>
                    <a:pt x="565" y="50"/>
                  </a:lnTo>
                  <a:lnTo>
                    <a:pt x="567" y="50"/>
                  </a:lnTo>
                  <a:lnTo>
                    <a:pt x="568" y="51"/>
                  </a:lnTo>
                  <a:lnTo>
                    <a:pt x="570" y="51"/>
                  </a:lnTo>
                  <a:lnTo>
                    <a:pt x="570" y="53"/>
                  </a:lnTo>
                  <a:lnTo>
                    <a:pt x="571" y="53"/>
                  </a:lnTo>
                  <a:lnTo>
                    <a:pt x="572" y="54"/>
                  </a:lnTo>
                  <a:lnTo>
                    <a:pt x="574" y="54"/>
                  </a:lnTo>
                  <a:lnTo>
                    <a:pt x="575" y="54"/>
                  </a:lnTo>
                  <a:lnTo>
                    <a:pt x="575" y="56"/>
                  </a:lnTo>
                  <a:lnTo>
                    <a:pt x="577" y="56"/>
                  </a:lnTo>
                  <a:lnTo>
                    <a:pt x="578" y="57"/>
                  </a:lnTo>
                  <a:lnTo>
                    <a:pt x="580" y="57"/>
                  </a:lnTo>
                  <a:lnTo>
                    <a:pt x="581" y="59"/>
                  </a:lnTo>
                  <a:lnTo>
                    <a:pt x="583" y="59"/>
                  </a:lnTo>
                  <a:lnTo>
                    <a:pt x="584" y="60"/>
                  </a:lnTo>
                  <a:lnTo>
                    <a:pt x="585" y="60"/>
                  </a:lnTo>
                  <a:lnTo>
                    <a:pt x="587" y="62"/>
                  </a:lnTo>
                  <a:lnTo>
                    <a:pt x="588" y="62"/>
                  </a:lnTo>
                  <a:lnTo>
                    <a:pt x="590" y="63"/>
                  </a:lnTo>
                  <a:lnTo>
                    <a:pt x="591" y="64"/>
                  </a:lnTo>
                  <a:lnTo>
                    <a:pt x="593" y="64"/>
                  </a:lnTo>
                  <a:lnTo>
                    <a:pt x="596" y="66"/>
                  </a:lnTo>
                  <a:lnTo>
                    <a:pt x="597" y="67"/>
                  </a:lnTo>
                  <a:lnTo>
                    <a:pt x="600" y="69"/>
                  </a:lnTo>
                  <a:lnTo>
                    <a:pt x="601" y="69"/>
                  </a:lnTo>
                  <a:lnTo>
                    <a:pt x="603" y="70"/>
                  </a:lnTo>
                  <a:lnTo>
                    <a:pt x="604" y="72"/>
                  </a:lnTo>
                  <a:lnTo>
                    <a:pt x="606" y="72"/>
                  </a:lnTo>
                  <a:lnTo>
                    <a:pt x="607" y="73"/>
                  </a:lnTo>
                  <a:lnTo>
                    <a:pt x="608" y="73"/>
                  </a:lnTo>
                  <a:lnTo>
                    <a:pt x="610" y="75"/>
                  </a:lnTo>
                  <a:lnTo>
                    <a:pt x="611" y="75"/>
                  </a:lnTo>
                  <a:lnTo>
                    <a:pt x="613" y="76"/>
                  </a:lnTo>
                  <a:lnTo>
                    <a:pt x="614" y="77"/>
                  </a:lnTo>
                  <a:lnTo>
                    <a:pt x="616" y="77"/>
                  </a:lnTo>
                  <a:lnTo>
                    <a:pt x="616" y="79"/>
                  </a:lnTo>
                  <a:lnTo>
                    <a:pt x="617" y="79"/>
                  </a:lnTo>
                  <a:lnTo>
                    <a:pt x="619" y="79"/>
                  </a:lnTo>
                  <a:lnTo>
                    <a:pt x="619" y="80"/>
                  </a:lnTo>
                  <a:lnTo>
                    <a:pt x="620" y="80"/>
                  </a:lnTo>
                  <a:lnTo>
                    <a:pt x="621" y="82"/>
                  </a:lnTo>
                  <a:lnTo>
                    <a:pt x="623" y="82"/>
                  </a:lnTo>
                  <a:lnTo>
                    <a:pt x="624" y="83"/>
                  </a:lnTo>
                  <a:lnTo>
                    <a:pt x="626" y="83"/>
                  </a:lnTo>
                  <a:lnTo>
                    <a:pt x="626" y="85"/>
                  </a:lnTo>
                  <a:lnTo>
                    <a:pt x="627" y="85"/>
                  </a:lnTo>
                  <a:lnTo>
                    <a:pt x="629" y="86"/>
                  </a:lnTo>
                  <a:lnTo>
                    <a:pt x="630" y="88"/>
                  </a:lnTo>
                  <a:lnTo>
                    <a:pt x="632" y="88"/>
                  </a:lnTo>
                  <a:lnTo>
                    <a:pt x="633" y="89"/>
                  </a:lnTo>
                  <a:lnTo>
                    <a:pt x="634" y="89"/>
                  </a:lnTo>
                  <a:lnTo>
                    <a:pt x="636" y="90"/>
                  </a:lnTo>
                  <a:lnTo>
                    <a:pt x="637" y="92"/>
                  </a:lnTo>
                  <a:lnTo>
                    <a:pt x="639" y="93"/>
                  </a:lnTo>
                  <a:lnTo>
                    <a:pt x="640" y="93"/>
                  </a:lnTo>
                  <a:lnTo>
                    <a:pt x="642" y="95"/>
                  </a:lnTo>
                  <a:lnTo>
                    <a:pt x="643" y="95"/>
                  </a:lnTo>
                  <a:lnTo>
                    <a:pt x="645" y="96"/>
                  </a:lnTo>
                  <a:lnTo>
                    <a:pt x="646" y="96"/>
                  </a:lnTo>
                  <a:lnTo>
                    <a:pt x="646" y="98"/>
                  </a:lnTo>
                  <a:lnTo>
                    <a:pt x="647" y="98"/>
                  </a:lnTo>
                  <a:lnTo>
                    <a:pt x="649" y="99"/>
                  </a:lnTo>
                  <a:lnTo>
                    <a:pt x="650" y="101"/>
                  </a:lnTo>
                  <a:lnTo>
                    <a:pt x="652" y="101"/>
                  </a:lnTo>
                  <a:lnTo>
                    <a:pt x="653" y="102"/>
                  </a:lnTo>
                  <a:lnTo>
                    <a:pt x="655" y="102"/>
                  </a:lnTo>
                  <a:lnTo>
                    <a:pt x="655" y="103"/>
                  </a:lnTo>
                  <a:lnTo>
                    <a:pt x="656" y="105"/>
                  </a:lnTo>
                  <a:lnTo>
                    <a:pt x="658" y="105"/>
                  </a:lnTo>
                  <a:lnTo>
                    <a:pt x="658" y="106"/>
                  </a:lnTo>
                  <a:lnTo>
                    <a:pt x="659" y="106"/>
                  </a:lnTo>
                  <a:lnTo>
                    <a:pt x="660" y="106"/>
                  </a:lnTo>
                  <a:lnTo>
                    <a:pt x="660" y="108"/>
                  </a:lnTo>
                  <a:lnTo>
                    <a:pt x="662" y="108"/>
                  </a:lnTo>
                  <a:lnTo>
                    <a:pt x="662" y="109"/>
                  </a:lnTo>
                  <a:lnTo>
                    <a:pt x="663" y="109"/>
                  </a:lnTo>
                  <a:lnTo>
                    <a:pt x="665" y="111"/>
                  </a:lnTo>
                  <a:lnTo>
                    <a:pt x="665" y="112"/>
                  </a:lnTo>
                  <a:lnTo>
                    <a:pt x="666" y="112"/>
                  </a:lnTo>
                  <a:lnTo>
                    <a:pt x="668" y="114"/>
                  </a:lnTo>
                  <a:lnTo>
                    <a:pt x="669" y="114"/>
                  </a:lnTo>
                  <a:lnTo>
                    <a:pt x="671" y="115"/>
                  </a:lnTo>
                  <a:lnTo>
                    <a:pt x="672" y="116"/>
                  </a:lnTo>
                  <a:lnTo>
                    <a:pt x="673" y="118"/>
                  </a:lnTo>
                  <a:lnTo>
                    <a:pt x="675" y="118"/>
                  </a:lnTo>
                  <a:lnTo>
                    <a:pt x="675" y="119"/>
                  </a:lnTo>
                  <a:lnTo>
                    <a:pt x="676" y="119"/>
                  </a:lnTo>
                  <a:lnTo>
                    <a:pt x="676" y="121"/>
                  </a:lnTo>
                  <a:lnTo>
                    <a:pt x="678" y="121"/>
                  </a:lnTo>
                  <a:lnTo>
                    <a:pt x="679" y="122"/>
                  </a:lnTo>
                  <a:lnTo>
                    <a:pt x="681" y="122"/>
                  </a:lnTo>
                  <a:lnTo>
                    <a:pt x="681" y="124"/>
                  </a:lnTo>
                  <a:lnTo>
                    <a:pt x="682" y="124"/>
                  </a:lnTo>
                  <a:lnTo>
                    <a:pt x="684" y="125"/>
                  </a:lnTo>
                  <a:lnTo>
                    <a:pt x="685" y="125"/>
                  </a:lnTo>
                  <a:lnTo>
                    <a:pt x="685" y="127"/>
                  </a:lnTo>
                  <a:lnTo>
                    <a:pt x="686" y="127"/>
                  </a:lnTo>
                  <a:lnTo>
                    <a:pt x="686" y="128"/>
                  </a:lnTo>
                  <a:lnTo>
                    <a:pt x="688" y="128"/>
                  </a:lnTo>
                  <a:lnTo>
                    <a:pt x="689" y="129"/>
                  </a:lnTo>
                  <a:lnTo>
                    <a:pt x="691" y="129"/>
                  </a:lnTo>
                  <a:lnTo>
                    <a:pt x="691" y="131"/>
                  </a:lnTo>
                  <a:lnTo>
                    <a:pt x="692" y="131"/>
                  </a:lnTo>
                  <a:lnTo>
                    <a:pt x="694" y="132"/>
                  </a:lnTo>
                  <a:lnTo>
                    <a:pt x="695" y="134"/>
                  </a:lnTo>
                  <a:lnTo>
                    <a:pt x="697" y="134"/>
                  </a:lnTo>
                  <a:lnTo>
                    <a:pt x="698" y="135"/>
                  </a:lnTo>
                  <a:lnTo>
                    <a:pt x="699" y="137"/>
                  </a:lnTo>
                  <a:lnTo>
                    <a:pt x="701" y="137"/>
                  </a:lnTo>
                  <a:lnTo>
                    <a:pt x="701" y="138"/>
                  </a:lnTo>
                  <a:lnTo>
                    <a:pt x="702" y="138"/>
                  </a:lnTo>
                  <a:lnTo>
                    <a:pt x="704" y="140"/>
                  </a:lnTo>
                  <a:lnTo>
                    <a:pt x="705" y="140"/>
                  </a:lnTo>
                  <a:lnTo>
                    <a:pt x="705" y="141"/>
                  </a:lnTo>
                  <a:lnTo>
                    <a:pt x="707" y="141"/>
                  </a:lnTo>
                  <a:lnTo>
                    <a:pt x="707" y="142"/>
                  </a:lnTo>
                  <a:lnTo>
                    <a:pt x="708" y="142"/>
                  </a:lnTo>
                  <a:lnTo>
                    <a:pt x="709" y="144"/>
                  </a:lnTo>
                  <a:lnTo>
                    <a:pt x="711" y="145"/>
                  </a:lnTo>
                  <a:lnTo>
                    <a:pt x="712" y="147"/>
                  </a:lnTo>
                  <a:lnTo>
                    <a:pt x="714" y="148"/>
                  </a:lnTo>
                  <a:lnTo>
                    <a:pt x="715" y="150"/>
                  </a:lnTo>
                  <a:lnTo>
                    <a:pt x="717" y="151"/>
                  </a:lnTo>
                  <a:lnTo>
                    <a:pt x="717" y="153"/>
                  </a:lnTo>
                  <a:lnTo>
                    <a:pt x="718" y="153"/>
                  </a:lnTo>
                  <a:lnTo>
                    <a:pt x="720" y="154"/>
                  </a:lnTo>
                  <a:lnTo>
                    <a:pt x="721" y="155"/>
                  </a:lnTo>
                  <a:lnTo>
                    <a:pt x="722" y="157"/>
                  </a:lnTo>
                  <a:lnTo>
                    <a:pt x="724" y="158"/>
                  </a:lnTo>
                  <a:lnTo>
                    <a:pt x="725" y="160"/>
                  </a:lnTo>
                  <a:lnTo>
                    <a:pt x="727" y="161"/>
                  </a:lnTo>
                  <a:lnTo>
                    <a:pt x="727" y="163"/>
                  </a:lnTo>
                  <a:lnTo>
                    <a:pt x="728" y="164"/>
                  </a:lnTo>
                  <a:lnTo>
                    <a:pt x="730" y="165"/>
                  </a:lnTo>
                  <a:lnTo>
                    <a:pt x="731" y="165"/>
                  </a:lnTo>
                  <a:lnTo>
                    <a:pt x="731" y="167"/>
                  </a:lnTo>
                  <a:lnTo>
                    <a:pt x="733" y="168"/>
                  </a:lnTo>
                  <a:lnTo>
                    <a:pt x="734" y="168"/>
                  </a:lnTo>
                  <a:lnTo>
                    <a:pt x="734" y="170"/>
                  </a:lnTo>
                  <a:lnTo>
                    <a:pt x="735" y="171"/>
                  </a:lnTo>
                  <a:lnTo>
                    <a:pt x="737" y="173"/>
                  </a:lnTo>
                  <a:lnTo>
                    <a:pt x="738" y="174"/>
                  </a:lnTo>
                  <a:lnTo>
                    <a:pt x="740" y="176"/>
                  </a:lnTo>
                  <a:lnTo>
                    <a:pt x="741" y="177"/>
                  </a:lnTo>
                  <a:lnTo>
                    <a:pt x="741" y="178"/>
                  </a:lnTo>
                  <a:lnTo>
                    <a:pt x="743" y="178"/>
                  </a:lnTo>
                  <a:lnTo>
                    <a:pt x="743" y="180"/>
                  </a:lnTo>
                  <a:lnTo>
                    <a:pt x="744" y="181"/>
                  </a:lnTo>
                  <a:lnTo>
                    <a:pt x="746" y="183"/>
                  </a:lnTo>
                  <a:lnTo>
                    <a:pt x="747" y="184"/>
                  </a:lnTo>
                  <a:lnTo>
                    <a:pt x="748" y="186"/>
                  </a:lnTo>
                  <a:lnTo>
                    <a:pt x="750" y="187"/>
                  </a:lnTo>
                  <a:lnTo>
                    <a:pt x="751" y="189"/>
                  </a:lnTo>
                  <a:lnTo>
                    <a:pt x="753" y="190"/>
                  </a:lnTo>
                  <a:lnTo>
                    <a:pt x="754" y="193"/>
                  </a:lnTo>
                  <a:lnTo>
                    <a:pt x="756" y="194"/>
                  </a:lnTo>
                  <a:lnTo>
                    <a:pt x="757" y="196"/>
                  </a:lnTo>
                  <a:lnTo>
                    <a:pt x="759" y="199"/>
                  </a:lnTo>
                  <a:lnTo>
                    <a:pt x="760" y="200"/>
                  </a:lnTo>
                  <a:lnTo>
                    <a:pt x="761" y="202"/>
                  </a:lnTo>
                  <a:lnTo>
                    <a:pt x="763" y="203"/>
                  </a:lnTo>
                  <a:lnTo>
                    <a:pt x="764" y="204"/>
                  </a:lnTo>
                  <a:lnTo>
                    <a:pt x="766" y="206"/>
                  </a:lnTo>
                  <a:lnTo>
                    <a:pt x="766" y="207"/>
                  </a:lnTo>
                  <a:lnTo>
                    <a:pt x="767" y="209"/>
                  </a:lnTo>
                  <a:lnTo>
                    <a:pt x="769" y="210"/>
                  </a:lnTo>
                  <a:lnTo>
                    <a:pt x="770" y="212"/>
                  </a:lnTo>
                  <a:lnTo>
                    <a:pt x="770" y="213"/>
                  </a:lnTo>
                  <a:lnTo>
                    <a:pt x="772" y="215"/>
                  </a:lnTo>
                  <a:lnTo>
                    <a:pt x="773" y="216"/>
                  </a:lnTo>
                  <a:lnTo>
                    <a:pt x="774" y="217"/>
                  </a:lnTo>
                  <a:lnTo>
                    <a:pt x="774" y="219"/>
                  </a:lnTo>
                  <a:lnTo>
                    <a:pt x="776" y="219"/>
                  </a:lnTo>
                  <a:lnTo>
                    <a:pt x="776" y="220"/>
                  </a:lnTo>
                  <a:lnTo>
                    <a:pt x="777" y="222"/>
                  </a:lnTo>
                  <a:lnTo>
                    <a:pt x="779" y="223"/>
                  </a:lnTo>
                  <a:lnTo>
                    <a:pt x="779" y="225"/>
                  </a:lnTo>
                  <a:lnTo>
                    <a:pt x="780" y="225"/>
                  </a:lnTo>
                  <a:lnTo>
                    <a:pt x="782" y="226"/>
                  </a:lnTo>
                  <a:lnTo>
                    <a:pt x="782" y="228"/>
                  </a:lnTo>
                  <a:lnTo>
                    <a:pt x="783" y="229"/>
                  </a:lnTo>
                  <a:lnTo>
                    <a:pt x="785" y="232"/>
                  </a:lnTo>
                  <a:lnTo>
                    <a:pt x="786" y="233"/>
                  </a:lnTo>
                  <a:lnTo>
                    <a:pt x="787" y="235"/>
                  </a:lnTo>
                  <a:lnTo>
                    <a:pt x="789" y="236"/>
                  </a:lnTo>
                  <a:lnTo>
                    <a:pt x="790" y="239"/>
                  </a:lnTo>
                  <a:lnTo>
                    <a:pt x="792" y="241"/>
                  </a:lnTo>
                  <a:lnTo>
                    <a:pt x="793" y="243"/>
                  </a:lnTo>
                  <a:lnTo>
                    <a:pt x="795" y="245"/>
                  </a:lnTo>
                  <a:lnTo>
                    <a:pt x="796" y="248"/>
                  </a:lnTo>
                  <a:lnTo>
                    <a:pt x="798" y="249"/>
                  </a:lnTo>
                  <a:lnTo>
                    <a:pt x="799" y="252"/>
                  </a:lnTo>
                  <a:lnTo>
                    <a:pt x="800" y="254"/>
                  </a:lnTo>
                  <a:lnTo>
                    <a:pt x="802" y="255"/>
                  </a:lnTo>
                  <a:lnTo>
                    <a:pt x="802" y="256"/>
                  </a:lnTo>
                  <a:lnTo>
                    <a:pt x="803" y="258"/>
                  </a:lnTo>
                  <a:lnTo>
                    <a:pt x="805" y="259"/>
                  </a:lnTo>
                  <a:lnTo>
                    <a:pt x="806" y="261"/>
                  </a:lnTo>
                  <a:lnTo>
                    <a:pt x="806" y="262"/>
                  </a:lnTo>
                  <a:lnTo>
                    <a:pt x="808" y="264"/>
                  </a:lnTo>
                  <a:lnTo>
                    <a:pt x="809" y="265"/>
                  </a:lnTo>
                  <a:lnTo>
                    <a:pt x="809" y="266"/>
                  </a:lnTo>
                  <a:lnTo>
                    <a:pt x="810" y="268"/>
                  </a:lnTo>
                  <a:lnTo>
                    <a:pt x="812" y="269"/>
                  </a:lnTo>
                  <a:lnTo>
                    <a:pt x="813" y="271"/>
                  </a:lnTo>
                  <a:lnTo>
                    <a:pt x="813" y="272"/>
                  </a:lnTo>
                  <a:lnTo>
                    <a:pt x="815" y="274"/>
                  </a:lnTo>
                  <a:lnTo>
                    <a:pt x="815" y="275"/>
                  </a:lnTo>
                  <a:lnTo>
                    <a:pt x="816" y="277"/>
                  </a:lnTo>
                  <a:lnTo>
                    <a:pt x="818" y="278"/>
                  </a:lnTo>
                  <a:lnTo>
                    <a:pt x="819" y="279"/>
                  </a:lnTo>
                  <a:lnTo>
                    <a:pt x="819" y="281"/>
                  </a:lnTo>
                  <a:lnTo>
                    <a:pt x="821" y="282"/>
                  </a:lnTo>
                  <a:lnTo>
                    <a:pt x="822" y="284"/>
                  </a:lnTo>
                  <a:lnTo>
                    <a:pt x="823" y="285"/>
                  </a:lnTo>
                  <a:lnTo>
                    <a:pt x="825" y="288"/>
                  </a:lnTo>
                  <a:lnTo>
                    <a:pt x="826" y="290"/>
                  </a:lnTo>
                  <a:lnTo>
                    <a:pt x="828" y="292"/>
                  </a:lnTo>
                  <a:lnTo>
                    <a:pt x="829" y="294"/>
                  </a:lnTo>
                  <a:lnTo>
                    <a:pt x="831" y="297"/>
                  </a:lnTo>
                  <a:lnTo>
                    <a:pt x="834" y="300"/>
                  </a:lnTo>
                  <a:lnTo>
                    <a:pt x="835" y="301"/>
                  </a:lnTo>
                  <a:lnTo>
                    <a:pt x="836" y="303"/>
                  </a:lnTo>
                  <a:lnTo>
                    <a:pt x="838" y="305"/>
                  </a:lnTo>
                  <a:lnTo>
                    <a:pt x="838" y="307"/>
                  </a:lnTo>
                  <a:lnTo>
                    <a:pt x="839" y="308"/>
                  </a:lnTo>
                  <a:lnTo>
                    <a:pt x="841" y="310"/>
                  </a:lnTo>
                  <a:lnTo>
                    <a:pt x="842" y="311"/>
                  </a:lnTo>
                  <a:lnTo>
                    <a:pt x="842" y="313"/>
                  </a:lnTo>
                  <a:lnTo>
                    <a:pt x="844" y="314"/>
                  </a:lnTo>
                  <a:lnTo>
                    <a:pt x="845" y="316"/>
                  </a:lnTo>
                  <a:lnTo>
                    <a:pt x="845" y="317"/>
                  </a:lnTo>
                  <a:lnTo>
                    <a:pt x="847" y="318"/>
                  </a:lnTo>
                  <a:lnTo>
                    <a:pt x="848" y="320"/>
                  </a:lnTo>
                  <a:lnTo>
                    <a:pt x="848" y="321"/>
                  </a:lnTo>
                  <a:lnTo>
                    <a:pt x="849" y="323"/>
                  </a:lnTo>
                  <a:lnTo>
                    <a:pt x="849" y="324"/>
                  </a:lnTo>
                  <a:lnTo>
                    <a:pt x="851" y="324"/>
                  </a:lnTo>
                  <a:lnTo>
                    <a:pt x="851" y="326"/>
                  </a:lnTo>
                  <a:lnTo>
                    <a:pt x="852" y="327"/>
                  </a:lnTo>
                  <a:lnTo>
                    <a:pt x="852" y="329"/>
                  </a:lnTo>
                  <a:lnTo>
                    <a:pt x="854" y="330"/>
                  </a:lnTo>
                  <a:lnTo>
                    <a:pt x="855" y="331"/>
                  </a:lnTo>
                  <a:lnTo>
                    <a:pt x="855" y="333"/>
                  </a:lnTo>
                  <a:lnTo>
                    <a:pt x="857" y="334"/>
                  </a:lnTo>
                  <a:lnTo>
                    <a:pt x="857" y="336"/>
                  </a:lnTo>
                  <a:lnTo>
                    <a:pt x="858" y="337"/>
                  </a:lnTo>
                  <a:lnTo>
                    <a:pt x="860" y="339"/>
                  </a:lnTo>
                  <a:lnTo>
                    <a:pt x="860" y="340"/>
                  </a:lnTo>
                  <a:lnTo>
                    <a:pt x="861" y="343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46" name="Freeform 103"/>
            <p:cNvSpPr>
              <a:spLocks/>
            </p:cNvSpPr>
            <p:nvPr/>
          </p:nvSpPr>
          <p:spPr bwMode="auto">
            <a:xfrm>
              <a:off x="2882" y="2467"/>
              <a:ext cx="431" cy="171"/>
            </a:xfrm>
            <a:custGeom>
              <a:avLst/>
              <a:gdLst>
                <a:gd name="T0" fmla="*/ 3 w 861"/>
                <a:gd name="T1" fmla="*/ 5 h 342"/>
                <a:gd name="T2" fmla="*/ 5 w 861"/>
                <a:gd name="T3" fmla="*/ 5 h 342"/>
                <a:gd name="T4" fmla="*/ 6 w 861"/>
                <a:gd name="T5" fmla="*/ 5 h 342"/>
                <a:gd name="T6" fmla="*/ 6 w 861"/>
                <a:gd name="T7" fmla="*/ 5 h 342"/>
                <a:gd name="T8" fmla="*/ 7 w 861"/>
                <a:gd name="T9" fmla="*/ 5 h 342"/>
                <a:gd name="T10" fmla="*/ 7 w 861"/>
                <a:gd name="T11" fmla="*/ 5 h 342"/>
                <a:gd name="T12" fmla="*/ 7 w 861"/>
                <a:gd name="T13" fmla="*/ 5 h 342"/>
                <a:gd name="T14" fmla="*/ 7 w 861"/>
                <a:gd name="T15" fmla="*/ 5 h 342"/>
                <a:gd name="T16" fmla="*/ 7 w 861"/>
                <a:gd name="T17" fmla="*/ 5 h 342"/>
                <a:gd name="T18" fmla="*/ 7 w 861"/>
                <a:gd name="T19" fmla="*/ 5 h 342"/>
                <a:gd name="T20" fmla="*/ 8 w 861"/>
                <a:gd name="T21" fmla="*/ 5 h 342"/>
                <a:gd name="T22" fmla="*/ 8 w 861"/>
                <a:gd name="T23" fmla="*/ 5 h 342"/>
                <a:gd name="T24" fmla="*/ 8 w 861"/>
                <a:gd name="T25" fmla="*/ 5 h 342"/>
                <a:gd name="T26" fmla="*/ 8 w 861"/>
                <a:gd name="T27" fmla="*/ 5 h 342"/>
                <a:gd name="T28" fmla="*/ 8 w 861"/>
                <a:gd name="T29" fmla="*/ 5 h 342"/>
                <a:gd name="T30" fmla="*/ 9 w 861"/>
                <a:gd name="T31" fmla="*/ 5 h 342"/>
                <a:gd name="T32" fmla="*/ 9 w 861"/>
                <a:gd name="T33" fmla="*/ 5 h 342"/>
                <a:gd name="T34" fmla="*/ 9 w 861"/>
                <a:gd name="T35" fmla="*/ 5 h 342"/>
                <a:gd name="T36" fmla="*/ 9 w 861"/>
                <a:gd name="T37" fmla="*/ 5 h 342"/>
                <a:gd name="T38" fmla="*/ 9 w 861"/>
                <a:gd name="T39" fmla="*/ 5 h 342"/>
                <a:gd name="T40" fmla="*/ 9 w 861"/>
                <a:gd name="T41" fmla="*/ 5 h 342"/>
                <a:gd name="T42" fmla="*/ 10 w 861"/>
                <a:gd name="T43" fmla="*/ 5 h 342"/>
                <a:gd name="T44" fmla="*/ 10 w 861"/>
                <a:gd name="T45" fmla="*/ 5 h 342"/>
                <a:gd name="T46" fmla="*/ 10 w 861"/>
                <a:gd name="T47" fmla="*/ 5 h 342"/>
                <a:gd name="T48" fmla="*/ 10 w 861"/>
                <a:gd name="T49" fmla="*/ 5 h 342"/>
                <a:gd name="T50" fmla="*/ 10 w 861"/>
                <a:gd name="T51" fmla="*/ 5 h 342"/>
                <a:gd name="T52" fmla="*/ 10 w 861"/>
                <a:gd name="T53" fmla="*/ 5 h 342"/>
                <a:gd name="T54" fmla="*/ 10 w 861"/>
                <a:gd name="T55" fmla="*/ 3 h 342"/>
                <a:gd name="T56" fmla="*/ 11 w 861"/>
                <a:gd name="T57" fmla="*/ 3 h 342"/>
                <a:gd name="T58" fmla="*/ 11 w 861"/>
                <a:gd name="T59" fmla="*/ 3 h 342"/>
                <a:gd name="T60" fmla="*/ 11 w 861"/>
                <a:gd name="T61" fmla="*/ 3 h 342"/>
                <a:gd name="T62" fmla="*/ 11 w 861"/>
                <a:gd name="T63" fmla="*/ 3 h 342"/>
                <a:gd name="T64" fmla="*/ 11 w 861"/>
                <a:gd name="T65" fmla="*/ 3 h 342"/>
                <a:gd name="T66" fmla="*/ 11 w 861"/>
                <a:gd name="T67" fmla="*/ 3 h 342"/>
                <a:gd name="T68" fmla="*/ 11 w 861"/>
                <a:gd name="T69" fmla="*/ 3 h 342"/>
                <a:gd name="T70" fmla="*/ 11 w 861"/>
                <a:gd name="T71" fmla="*/ 3 h 342"/>
                <a:gd name="T72" fmla="*/ 11 w 861"/>
                <a:gd name="T73" fmla="*/ 3 h 342"/>
                <a:gd name="T74" fmla="*/ 11 w 861"/>
                <a:gd name="T75" fmla="*/ 3 h 342"/>
                <a:gd name="T76" fmla="*/ 11 w 861"/>
                <a:gd name="T77" fmla="*/ 3 h 342"/>
                <a:gd name="T78" fmla="*/ 12 w 861"/>
                <a:gd name="T79" fmla="*/ 3 h 342"/>
                <a:gd name="T80" fmla="*/ 12 w 861"/>
                <a:gd name="T81" fmla="*/ 3 h 342"/>
                <a:gd name="T82" fmla="*/ 12 w 861"/>
                <a:gd name="T83" fmla="*/ 3 h 342"/>
                <a:gd name="T84" fmla="*/ 12 w 861"/>
                <a:gd name="T85" fmla="*/ 3 h 342"/>
                <a:gd name="T86" fmla="*/ 12 w 861"/>
                <a:gd name="T87" fmla="*/ 3 h 342"/>
                <a:gd name="T88" fmla="*/ 12 w 861"/>
                <a:gd name="T89" fmla="*/ 3 h 342"/>
                <a:gd name="T90" fmla="*/ 12 w 861"/>
                <a:gd name="T91" fmla="*/ 3 h 342"/>
                <a:gd name="T92" fmla="*/ 12 w 861"/>
                <a:gd name="T93" fmla="*/ 3 h 342"/>
                <a:gd name="T94" fmla="*/ 12 w 861"/>
                <a:gd name="T95" fmla="*/ 3 h 342"/>
                <a:gd name="T96" fmla="*/ 13 w 861"/>
                <a:gd name="T97" fmla="*/ 3 h 342"/>
                <a:gd name="T98" fmla="*/ 13 w 861"/>
                <a:gd name="T99" fmla="*/ 1 h 342"/>
                <a:gd name="T100" fmla="*/ 13 w 861"/>
                <a:gd name="T101" fmla="*/ 1 h 342"/>
                <a:gd name="T102" fmla="*/ 13 w 861"/>
                <a:gd name="T103" fmla="*/ 1 h 342"/>
                <a:gd name="T104" fmla="*/ 13 w 861"/>
                <a:gd name="T105" fmla="*/ 1 h 342"/>
                <a:gd name="T106" fmla="*/ 13 w 861"/>
                <a:gd name="T107" fmla="*/ 1 h 342"/>
                <a:gd name="T108" fmla="*/ 13 w 861"/>
                <a:gd name="T109" fmla="*/ 1 h 342"/>
                <a:gd name="T110" fmla="*/ 13 w 861"/>
                <a:gd name="T111" fmla="*/ 1 h 342"/>
                <a:gd name="T112" fmla="*/ 14 w 861"/>
                <a:gd name="T113" fmla="*/ 1 h 342"/>
                <a:gd name="T114" fmla="*/ 14 w 861"/>
                <a:gd name="T115" fmla="*/ 1 h 342"/>
                <a:gd name="T116" fmla="*/ 14 w 861"/>
                <a:gd name="T117" fmla="*/ 1 h 342"/>
                <a:gd name="T118" fmla="*/ 14 w 861"/>
                <a:gd name="T119" fmla="*/ 1 h 342"/>
                <a:gd name="T120" fmla="*/ 14 w 861"/>
                <a:gd name="T121" fmla="*/ 1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61"/>
                <a:gd name="T184" fmla="*/ 0 h 342"/>
                <a:gd name="T185" fmla="*/ 861 w 861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61" h="342">
                  <a:moveTo>
                    <a:pt x="0" y="342"/>
                  </a:moveTo>
                  <a:lnTo>
                    <a:pt x="33" y="342"/>
                  </a:lnTo>
                  <a:lnTo>
                    <a:pt x="63" y="342"/>
                  </a:lnTo>
                  <a:lnTo>
                    <a:pt x="92" y="342"/>
                  </a:lnTo>
                  <a:lnTo>
                    <a:pt x="119" y="342"/>
                  </a:lnTo>
                  <a:lnTo>
                    <a:pt x="144" y="342"/>
                  </a:lnTo>
                  <a:lnTo>
                    <a:pt x="167" y="342"/>
                  </a:lnTo>
                  <a:lnTo>
                    <a:pt x="189" y="342"/>
                  </a:lnTo>
                  <a:lnTo>
                    <a:pt x="209" y="342"/>
                  </a:lnTo>
                  <a:lnTo>
                    <a:pt x="228" y="342"/>
                  </a:lnTo>
                  <a:lnTo>
                    <a:pt x="245" y="342"/>
                  </a:lnTo>
                  <a:lnTo>
                    <a:pt x="261" y="342"/>
                  </a:lnTo>
                  <a:lnTo>
                    <a:pt x="275" y="342"/>
                  </a:lnTo>
                  <a:lnTo>
                    <a:pt x="288" y="342"/>
                  </a:lnTo>
                  <a:lnTo>
                    <a:pt x="300" y="342"/>
                  </a:lnTo>
                  <a:lnTo>
                    <a:pt x="310" y="342"/>
                  </a:lnTo>
                  <a:lnTo>
                    <a:pt x="320" y="342"/>
                  </a:lnTo>
                  <a:lnTo>
                    <a:pt x="329" y="342"/>
                  </a:lnTo>
                  <a:lnTo>
                    <a:pt x="336" y="342"/>
                  </a:lnTo>
                  <a:lnTo>
                    <a:pt x="343" y="342"/>
                  </a:lnTo>
                  <a:lnTo>
                    <a:pt x="349" y="342"/>
                  </a:lnTo>
                  <a:lnTo>
                    <a:pt x="355" y="342"/>
                  </a:lnTo>
                  <a:lnTo>
                    <a:pt x="359" y="342"/>
                  </a:lnTo>
                  <a:lnTo>
                    <a:pt x="363" y="342"/>
                  </a:lnTo>
                  <a:lnTo>
                    <a:pt x="368" y="342"/>
                  </a:lnTo>
                  <a:lnTo>
                    <a:pt x="370" y="342"/>
                  </a:lnTo>
                  <a:lnTo>
                    <a:pt x="373" y="342"/>
                  </a:lnTo>
                  <a:lnTo>
                    <a:pt x="376" y="342"/>
                  </a:lnTo>
                  <a:lnTo>
                    <a:pt x="379" y="341"/>
                  </a:lnTo>
                  <a:lnTo>
                    <a:pt x="381" y="341"/>
                  </a:lnTo>
                  <a:lnTo>
                    <a:pt x="383" y="341"/>
                  </a:lnTo>
                  <a:lnTo>
                    <a:pt x="385" y="341"/>
                  </a:lnTo>
                  <a:lnTo>
                    <a:pt x="388" y="341"/>
                  </a:lnTo>
                  <a:lnTo>
                    <a:pt x="391" y="341"/>
                  </a:lnTo>
                  <a:lnTo>
                    <a:pt x="392" y="341"/>
                  </a:lnTo>
                  <a:lnTo>
                    <a:pt x="395" y="341"/>
                  </a:lnTo>
                  <a:lnTo>
                    <a:pt x="396" y="341"/>
                  </a:lnTo>
                  <a:lnTo>
                    <a:pt x="398" y="341"/>
                  </a:lnTo>
                  <a:lnTo>
                    <a:pt x="401" y="340"/>
                  </a:lnTo>
                  <a:lnTo>
                    <a:pt x="402" y="340"/>
                  </a:lnTo>
                  <a:lnTo>
                    <a:pt x="404" y="340"/>
                  </a:lnTo>
                  <a:lnTo>
                    <a:pt x="405" y="340"/>
                  </a:lnTo>
                  <a:lnTo>
                    <a:pt x="407" y="340"/>
                  </a:lnTo>
                  <a:lnTo>
                    <a:pt x="408" y="340"/>
                  </a:lnTo>
                  <a:lnTo>
                    <a:pt x="409" y="340"/>
                  </a:lnTo>
                  <a:lnTo>
                    <a:pt x="411" y="340"/>
                  </a:lnTo>
                  <a:lnTo>
                    <a:pt x="412" y="340"/>
                  </a:lnTo>
                  <a:lnTo>
                    <a:pt x="414" y="340"/>
                  </a:lnTo>
                  <a:lnTo>
                    <a:pt x="415" y="340"/>
                  </a:lnTo>
                  <a:lnTo>
                    <a:pt x="417" y="340"/>
                  </a:lnTo>
                  <a:lnTo>
                    <a:pt x="418" y="338"/>
                  </a:lnTo>
                  <a:lnTo>
                    <a:pt x="419" y="338"/>
                  </a:lnTo>
                  <a:lnTo>
                    <a:pt x="421" y="338"/>
                  </a:lnTo>
                  <a:lnTo>
                    <a:pt x="422" y="338"/>
                  </a:lnTo>
                  <a:lnTo>
                    <a:pt x="424" y="338"/>
                  </a:lnTo>
                  <a:lnTo>
                    <a:pt x="425" y="338"/>
                  </a:lnTo>
                  <a:lnTo>
                    <a:pt x="428" y="338"/>
                  </a:lnTo>
                  <a:lnTo>
                    <a:pt x="430" y="337"/>
                  </a:lnTo>
                  <a:lnTo>
                    <a:pt x="431" y="337"/>
                  </a:lnTo>
                  <a:lnTo>
                    <a:pt x="432" y="337"/>
                  </a:lnTo>
                  <a:lnTo>
                    <a:pt x="435" y="337"/>
                  </a:lnTo>
                  <a:lnTo>
                    <a:pt x="437" y="337"/>
                  </a:lnTo>
                  <a:lnTo>
                    <a:pt x="440" y="335"/>
                  </a:lnTo>
                  <a:lnTo>
                    <a:pt x="441" y="335"/>
                  </a:lnTo>
                  <a:lnTo>
                    <a:pt x="444" y="335"/>
                  </a:lnTo>
                  <a:lnTo>
                    <a:pt x="445" y="335"/>
                  </a:lnTo>
                  <a:lnTo>
                    <a:pt x="448" y="335"/>
                  </a:lnTo>
                  <a:lnTo>
                    <a:pt x="450" y="334"/>
                  </a:lnTo>
                  <a:lnTo>
                    <a:pt x="451" y="334"/>
                  </a:lnTo>
                  <a:lnTo>
                    <a:pt x="453" y="334"/>
                  </a:lnTo>
                  <a:lnTo>
                    <a:pt x="454" y="334"/>
                  </a:lnTo>
                  <a:lnTo>
                    <a:pt x="456" y="334"/>
                  </a:lnTo>
                  <a:lnTo>
                    <a:pt x="457" y="332"/>
                  </a:lnTo>
                  <a:lnTo>
                    <a:pt x="458" y="332"/>
                  </a:lnTo>
                  <a:lnTo>
                    <a:pt x="460" y="332"/>
                  </a:lnTo>
                  <a:lnTo>
                    <a:pt x="461" y="332"/>
                  </a:lnTo>
                  <a:lnTo>
                    <a:pt x="463" y="332"/>
                  </a:lnTo>
                  <a:lnTo>
                    <a:pt x="464" y="332"/>
                  </a:lnTo>
                  <a:lnTo>
                    <a:pt x="466" y="331"/>
                  </a:lnTo>
                  <a:lnTo>
                    <a:pt x="467" y="331"/>
                  </a:lnTo>
                  <a:lnTo>
                    <a:pt x="469" y="331"/>
                  </a:lnTo>
                  <a:lnTo>
                    <a:pt x="470" y="329"/>
                  </a:lnTo>
                  <a:lnTo>
                    <a:pt x="471" y="329"/>
                  </a:lnTo>
                  <a:lnTo>
                    <a:pt x="473" y="329"/>
                  </a:lnTo>
                  <a:lnTo>
                    <a:pt x="474" y="329"/>
                  </a:lnTo>
                  <a:lnTo>
                    <a:pt x="476" y="328"/>
                  </a:lnTo>
                  <a:lnTo>
                    <a:pt x="479" y="328"/>
                  </a:lnTo>
                  <a:lnTo>
                    <a:pt x="480" y="328"/>
                  </a:lnTo>
                  <a:lnTo>
                    <a:pt x="482" y="327"/>
                  </a:lnTo>
                  <a:lnTo>
                    <a:pt x="484" y="327"/>
                  </a:lnTo>
                  <a:lnTo>
                    <a:pt x="486" y="325"/>
                  </a:lnTo>
                  <a:lnTo>
                    <a:pt x="489" y="325"/>
                  </a:lnTo>
                  <a:lnTo>
                    <a:pt x="490" y="324"/>
                  </a:lnTo>
                  <a:lnTo>
                    <a:pt x="493" y="324"/>
                  </a:lnTo>
                  <a:lnTo>
                    <a:pt x="496" y="322"/>
                  </a:lnTo>
                  <a:lnTo>
                    <a:pt x="499" y="322"/>
                  </a:lnTo>
                  <a:lnTo>
                    <a:pt x="500" y="321"/>
                  </a:lnTo>
                  <a:lnTo>
                    <a:pt x="503" y="321"/>
                  </a:lnTo>
                  <a:lnTo>
                    <a:pt x="505" y="319"/>
                  </a:lnTo>
                  <a:lnTo>
                    <a:pt x="508" y="319"/>
                  </a:lnTo>
                  <a:lnTo>
                    <a:pt x="509" y="318"/>
                  </a:lnTo>
                  <a:lnTo>
                    <a:pt x="510" y="318"/>
                  </a:lnTo>
                  <a:lnTo>
                    <a:pt x="512" y="316"/>
                  </a:lnTo>
                  <a:lnTo>
                    <a:pt x="513" y="316"/>
                  </a:lnTo>
                  <a:lnTo>
                    <a:pt x="515" y="316"/>
                  </a:lnTo>
                  <a:lnTo>
                    <a:pt x="516" y="315"/>
                  </a:lnTo>
                  <a:lnTo>
                    <a:pt x="518" y="315"/>
                  </a:lnTo>
                  <a:lnTo>
                    <a:pt x="519" y="315"/>
                  </a:lnTo>
                  <a:lnTo>
                    <a:pt x="520" y="314"/>
                  </a:lnTo>
                  <a:lnTo>
                    <a:pt x="522" y="314"/>
                  </a:lnTo>
                  <a:lnTo>
                    <a:pt x="523" y="314"/>
                  </a:lnTo>
                  <a:lnTo>
                    <a:pt x="525" y="312"/>
                  </a:lnTo>
                  <a:lnTo>
                    <a:pt x="526" y="312"/>
                  </a:lnTo>
                  <a:lnTo>
                    <a:pt x="526" y="311"/>
                  </a:lnTo>
                  <a:lnTo>
                    <a:pt x="528" y="311"/>
                  </a:lnTo>
                  <a:lnTo>
                    <a:pt x="529" y="311"/>
                  </a:lnTo>
                  <a:lnTo>
                    <a:pt x="531" y="309"/>
                  </a:lnTo>
                  <a:lnTo>
                    <a:pt x="532" y="309"/>
                  </a:lnTo>
                  <a:lnTo>
                    <a:pt x="533" y="308"/>
                  </a:lnTo>
                  <a:lnTo>
                    <a:pt x="535" y="308"/>
                  </a:lnTo>
                  <a:lnTo>
                    <a:pt x="538" y="306"/>
                  </a:lnTo>
                  <a:lnTo>
                    <a:pt x="539" y="305"/>
                  </a:lnTo>
                  <a:lnTo>
                    <a:pt x="541" y="305"/>
                  </a:lnTo>
                  <a:lnTo>
                    <a:pt x="544" y="303"/>
                  </a:lnTo>
                  <a:lnTo>
                    <a:pt x="545" y="302"/>
                  </a:lnTo>
                  <a:lnTo>
                    <a:pt x="548" y="302"/>
                  </a:lnTo>
                  <a:lnTo>
                    <a:pt x="549" y="301"/>
                  </a:lnTo>
                  <a:lnTo>
                    <a:pt x="552" y="299"/>
                  </a:lnTo>
                  <a:lnTo>
                    <a:pt x="554" y="298"/>
                  </a:lnTo>
                  <a:lnTo>
                    <a:pt x="557" y="298"/>
                  </a:lnTo>
                  <a:lnTo>
                    <a:pt x="558" y="296"/>
                  </a:lnTo>
                  <a:lnTo>
                    <a:pt x="559" y="295"/>
                  </a:lnTo>
                  <a:lnTo>
                    <a:pt x="561" y="295"/>
                  </a:lnTo>
                  <a:lnTo>
                    <a:pt x="562" y="293"/>
                  </a:lnTo>
                  <a:lnTo>
                    <a:pt x="564" y="293"/>
                  </a:lnTo>
                  <a:lnTo>
                    <a:pt x="565" y="292"/>
                  </a:lnTo>
                  <a:lnTo>
                    <a:pt x="567" y="292"/>
                  </a:lnTo>
                  <a:lnTo>
                    <a:pt x="568" y="292"/>
                  </a:lnTo>
                  <a:lnTo>
                    <a:pt x="570" y="290"/>
                  </a:lnTo>
                  <a:lnTo>
                    <a:pt x="571" y="289"/>
                  </a:lnTo>
                  <a:lnTo>
                    <a:pt x="572" y="289"/>
                  </a:lnTo>
                  <a:lnTo>
                    <a:pt x="574" y="288"/>
                  </a:lnTo>
                  <a:lnTo>
                    <a:pt x="575" y="288"/>
                  </a:lnTo>
                  <a:lnTo>
                    <a:pt x="577" y="286"/>
                  </a:lnTo>
                  <a:lnTo>
                    <a:pt x="578" y="286"/>
                  </a:lnTo>
                  <a:lnTo>
                    <a:pt x="580" y="285"/>
                  </a:lnTo>
                  <a:lnTo>
                    <a:pt x="581" y="285"/>
                  </a:lnTo>
                  <a:lnTo>
                    <a:pt x="583" y="283"/>
                  </a:lnTo>
                  <a:lnTo>
                    <a:pt x="584" y="283"/>
                  </a:lnTo>
                  <a:lnTo>
                    <a:pt x="585" y="282"/>
                  </a:lnTo>
                  <a:lnTo>
                    <a:pt x="587" y="282"/>
                  </a:lnTo>
                  <a:lnTo>
                    <a:pt x="588" y="280"/>
                  </a:lnTo>
                  <a:lnTo>
                    <a:pt x="590" y="279"/>
                  </a:lnTo>
                  <a:lnTo>
                    <a:pt x="591" y="279"/>
                  </a:lnTo>
                  <a:lnTo>
                    <a:pt x="593" y="277"/>
                  </a:lnTo>
                  <a:lnTo>
                    <a:pt x="596" y="276"/>
                  </a:lnTo>
                  <a:lnTo>
                    <a:pt x="597" y="275"/>
                  </a:lnTo>
                  <a:lnTo>
                    <a:pt x="600" y="273"/>
                  </a:lnTo>
                  <a:lnTo>
                    <a:pt x="601" y="273"/>
                  </a:lnTo>
                  <a:lnTo>
                    <a:pt x="603" y="272"/>
                  </a:lnTo>
                  <a:lnTo>
                    <a:pt x="604" y="270"/>
                  </a:lnTo>
                  <a:lnTo>
                    <a:pt x="606" y="270"/>
                  </a:lnTo>
                  <a:lnTo>
                    <a:pt x="607" y="269"/>
                  </a:lnTo>
                  <a:lnTo>
                    <a:pt x="608" y="269"/>
                  </a:lnTo>
                  <a:lnTo>
                    <a:pt x="610" y="267"/>
                  </a:lnTo>
                  <a:lnTo>
                    <a:pt x="611" y="267"/>
                  </a:lnTo>
                  <a:lnTo>
                    <a:pt x="613" y="266"/>
                  </a:lnTo>
                  <a:lnTo>
                    <a:pt x="614" y="266"/>
                  </a:lnTo>
                  <a:lnTo>
                    <a:pt x="616" y="264"/>
                  </a:lnTo>
                  <a:lnTo>
                    <a:pt x="617" y="263"/>
                  </a:lnTo>
                  <a:lnTo>
                    <a:pt x="619" y="263"/>
                  </a:lnTo>
                  <a:lnTo>
                    <a:pt x="620" y="262"/>
                  </a:lnTo>
                  <a:lnTo>
                    <a:pt x="621" y="262"/>
                  </a:lnTo>
                  <a:lnTo>
                    <a:pt x="621" y="260"/>
                  </a:lnTo>
                  <a:lnTo>
                    <a:pt x="623" y="260"/>
                  </a:lnTo>
                  <a:lnTo>
                    <a:pt x="624" y="259"/>
                  </a:lnTo>
                  <a:lnTo>
                    <a:pt x="626" y="259"/>
                  </a:lnTo>
                  <a:lnTo>
                    <a:pt x="627" y="257"/>
                  </a:lnTo>
                  <a:lnTo>
                    <a:pt x="629" y="256"/>
                  </a:lnTo>
                  <a:lnTo>
                    <a:pt x="630" y="256"/>
                  </a:lnTo>
                  <a:lnTo>
                    <a:pt x="632" y="254"/>
                  </a:lnTo>
                  <a:lnTo>
                    <a:pt x="633" y="254"/>
                  </a:lnTo>
                  <a:lnTo>
                    <a:pt x="634" y="253"/>
                  </a:lnTo>
                  <a:lnTo>
                    <a:pt x="636" y="251"/>
                  </a:lnTo>
                  <a:lnTo>
                    <a:pt x="637" y="250"/>
                  </a:lnTo>
                  <a:lnTo>
                    <a:pt x="639" y="250"/>
                  </a:lnTo>
                  <a:lnTo>
                    <a:pt x="640" y="249"/>
                  </a:lnTo>
                  <a:lnTo>
                    <a:pt x="642" y="249"/>
                  </a:lnTo>
                  <a:lnTo>
                    <a:pt x="643" y="247"/>
                  </a:lnTo>
                  <a:lnTo>
                    <a:pt x="645" y="246"/>
                  </a:lnTo>
                  <a:lnTo>
                    <a:pt x="646" y="246"/>
                  </a:lnTo>
                  <a:lnTo>
                    <a:pt x="646" y="244"/>
                  </a:lnTo>
                  <a:lnTo>
                    <a:pt x="647" y="244"/>
                  </a:lnTo>
                  <a:lnTo>
                    <a:pt x="649" y="243"/>
                  </a:lnTo>
                  <a:lnTo>
                    <a:pt x="650" y="243"/>
                  </a:lnTo>
                  <a:lnTo>
                    <a:pt x="650" y="241"/>
                  </a:lnTo>
                  <a:lnTo>
                    <a:pt x="652" y="241"/>
                  </a:lnTo>
                  <a:lnTo>
                    <a:pt x="653" y="241"/>
                  </a:lnTo>
                  <a:lnTo>
                    <a:pt x="653" y="240"/>
                  </a:lnTo>
                  <a:lnTo>
                    <a:pt x="655" y="240"/>
                  </a:lnTo>
                  <a:lnTo>
                    <a:pt x="655" y="239"/>
                  </a:lnTo>
                  <a:lnTo>
                    <a:pt x="656" y="239"/>
                  </a:lnTo>
                  <a:lnTo>
                    <a:pt x="656" y="237"/>
                  </a:lnTo>
                  <a:lnTo>
                    <a:pt x="658" y="237"/>
                  </a:lnTo>
                  <a:lnTo>
                    <a:pt x="659" y="236"/>
                  </a:lnTo>
                  <a:lnTo>
                    <a:pt x="660" y="236"/>
                  </a:lnTo>
                  <a:lnTo>
                    <a:pt x="660" y="234"/>
                  </a:lnTo>
                  <a:lnTo>
                    <a:pt x="662" y="234"/>
                  </a:lnTo>
                  <a:lnTo>
                    <a:pt x="662" y="233"/>
                  </a:lnTo>
                  <a:lnTo>
                    <a:pt x="663" y="233"/>
                  </a:lnTo>
                  <a:lnTo>
                    <a:pt x="665" y="231"/>
                  </a:lnTo>
                  <a:lnTo>
                    <a:pt x="666" y="230"/>
                  </a:lnTo>
                  <a:lnTo>
                    <a:pt x="668" y="230"/>
                  </a:lnTo>
                  <a:lnTo>
                    <a:pt x="669" y="228"/>
                  </a:lnTo>
                  <a:lnTo>
                    <a:pt x="671" y="227"/>
                  </a:lnTo>
                  <a:lnTo>
                    <a:pt x="672" y="226"/>
                  </a:lnTo>
                  <a:lnTo>
                    <a:pt x="673" y="226"/>
                  </a:lnTo>
                  <a:lnTo>
                    <a:pt x="675" y="224"/>
                  </a:lnTo>
                  <a:lnTo>
                    <a:pt x="676" y="223"/>
                  </a:lnTo>
                  <a:lnTo>
                    <a:pt x="678" y="221"/>
                  </a:lnTo>
                  <a:lnTo>
                    <a:pt x="679" y="221"/>
                  </a:lnTo>
                  <a:lnTo>
                    <a:pt x="679" y="220"/>
                  </a:lnTo>
                  <a:lnTo>
                    <a:pt x="681" y="220"/>
                  </a:lnTo>
                  <a:lnTo>
                    <a:pt x="682" y="218"/>
                  </a:lnTo>
                  <a:lnTo>
                    <a:pt x="684" y="218"/>
                  </a:lnTo>
                  <a:lnTo>
                    <a:pt x="684" y="217"/>
                  </a:lnTo>
                  <a:lnTo>
                    <a:pt x="685" y="217"/>
                  </a:lnTo>
                  <a:lnTo>
                    <a:pt x="685" y="215"/>
                  </a:lnTo>
                  <a:lnTo>
                    <a:pt x="686" y="215"/>
                  </a:lnTo>
                  <a:lnTo>
                    <a:pt x="688" y="214"/>
                  </a:lnTo>
                  <a:lnTo>
                    <a:pt x="689" y="214"/>
                  </a:lnTo>
                  <a:lnTo>
                    <a:pt x="691" y="213"/>
                  </a:lnTo>
                  <a:lnTo>
                    <a:pt x="692" y="211"/>
                  </a:lnTo>
                  <a:lnTo>
                    <a:pt x="694" y="210"/>
                  </a:lnTo>
                  <a:lnTo>
                    <a:pt x="695" y="210"/>
                  </a:lnTo>
                  <a:lnTo>
                    <a:pt x="697" y="208"/>
                  </a:lnTo>
                  <a:lnTo>
                    <a:pt x="698" y="208"/>
                  </a:lnTo>
                  <a:lnTo>
                    <a:pt x="698" y="207"/>
                  </a:lnTo>
                  <a:lnTo>
                    <a:pt x="699" y="207"/>
                  </a:lnTo>
                  <a:lnTo>
                    <a:pt x="701" y="205"/>
                  </a:lnTo>
                  <a:lnTo>
                    <a:pt x="702" y="204"/>
                  </a:lnTo>
                  <a:lnTo>
                    <a:pt x="704" y="204"/>
                  </a:lnTo>
                  <a:lnTo>
                    <a:pt x="704" y="202"/>
                  </a:lnTo>
                  <a:lnTo>
                    <a:pt x="705" y="202"/>
                  </a:lnTo>
                  <a:lnTo>
                    <a:pt x="707" y="201"/>
                  </a:lnTo>
                  <a:lnTo>
                    <a:pt x="708" y="200"/>
                  </a:lnTo>
                  <a:lnTo>
                    <a:pt x="709" y="200"/>
                  </a:lnTo>
                  <a:lnTo>
                    <a:pt x="709" y="198"/>
                  </a:lnTo>
                  <a:lnTo>
                    <a:pt x="711" y="198"/>
                  </a:lnTo>
                  <a:lnTo>
                    <a:pt x="711" y="197"/>
                  </a:lnTo>
                  <a:lnTo>
                    <a:pt x="712" y="197"/>
                  </a:lnTo>
                  <a:lnTo>
                    <a:pt x="712" y="195"/>
                  </a:lnTo>
                  <a:lnTo>
                    <a:pt x="714" y="195"/>
                  </a:lnTo>
                  <a:lnTo>
                    <a:pt x="714" y="194"/>
                  </a:lnTo>
                  <a:lnTo>
                    <a:pt x="715" y="192"/>
                  </a:lnTo>
                  <a:lnTo>
                    <a:pt x="717" y="192"/>
                  </a:lnTo>
                  <a:lnTo>
                    <a:pt x="717" y="191"/>
                  </a:lnTo>
                  <a:lnTo>
                    <a:pt x="718" y="189"/>
                  </a:lnTo>
                  <a:lnTo>
                    <a:pt x="720" y="188"/>
                  </a:lnTo>
                  <a:lnTo>
                    <a:pt x="721" y="187"/>
                  </a:lnTo>
                  <a:lnTo>
                    <a:pt x="722" y="185"/>
                  </a:lnTo>
                  <a:lnTo>
                    <a:pt x="724" y="184"/>
                  </a:lnTo>
                  <a:lnTo>
                    <a:pt x="725" y="182"/>
                  </a:lnTo>
                  <a:lnTo>
                    <a:pt x="727" y="181"/>
                  </a:lnTo>
                  <a:lnTo>
                    <a:pt x="727" y="179"/>
                  </a:lnTo>
                  <a:lnTo>
                    <a:pt x="728" y="179"/>
                  </a:lnTo>
                  <a:lnTo>
                    <a:pt x="730" y="178"/>
                  </a:lnTo>
                  <a:lnTo>
                    <a:pt x="731" y="176"/>
                  </a:lnTo>
                  <a:lnTo>
                    <a:pt x="731" y="175"/>
                  </a:lnTo>
                  <a:lnTo>
                    <a:pt x="733" y="175"/>
                  </a:lnTo>
                  <a:lnTo>
                    <a:pt x="734" y="174"/>
                  </a:lnTo>
                  <a:lnTo>
                    <a:pt x="734" y="172"/>
                  </a:lnTo>
                  <a:lnTo>
                    <a:pt x="735" y="172"/>
                  </a:lnTo>
                  <a:lnTo>
                    <a:pt x="735" y="171"/>
                  </a:lnTo>
                  <a:lnTo>
                    <a:pt x="737" y="169"/>
                  </a:lnTo>
                  <a:lnTo>
                    <a:pt x="738" y="168"/>
                  </a:lnTo>
                  <a:lnTo>
                    <a:pt x="740" y="168"/>
                  </a:lnTo>
                  <a:lnTo>
                    <a:pt x="740" y="166"/>
                  </a:lnTo>
                  <a:lnTo>
                    <a:pt x="741" y="165"/>
                  </a:lnTo>
                  <a:lnTo>
                    <a:pt x="743" y="163"/>
                  </a:lnTo>
                  <a:lnTo>
                    <a:pt x="743" y="162"/>
                  </a:lnTo>
                  <a:lnTo>
                    <a:pt x="744" y="162"/>
                  </a:lnTo>
                  <a:lnTo>
                    <a:pt x="746" y="161"/>
                  </a:lnTo>
                  <a:lnTo>
                    <a:pt x="746" y="159"/>
                  </a:lnTo>
                  <a:lnTo>
                    <a:pt x="747" y="158"/>
                  </a:lnTo>
                  <a:lnTo>
                    <a:pt x="748" y="156"/>
                  </a:lnTo>
                  <a:lnTo>
                    <a:pt x="750" y="155"/>
                  </a:lnTo>
                  <a:lnTo>
                    <a:pt x="751" y="153"/>
                  </a:lnTo>
                  <a:lnTo>
                    <a:pt x="753" y="152"/>
                  </a:lnTo>
                  <a:lnTo>
                    <a:pt x="754" y="150"/>
                  </a:lnTo>
                  <a:lnTo>
                    <a:pt x="756" y="148"/>
                  </a:lnTo>
                  <a:lnTo>
                    <a:pt x="757" y="146"/>
                  </a:lnTo>
                  <a:lnTo>
                    <a:pt x="759" y="145"/>
                  </a:lnTo>
                  <a:lnTo>
                    <a:pt x="760" y="142"/>
                  </a:lnTo>
                  <a:lnTo>
                    <a:pt x="761" y="140"/>
                  </a:lnTo>
                  <a:lnTo>
                    <a:pt x="763" y="139"/>
                  </a:lnTo>
                  <a:lnTo>
                    <a:pt x="764" y="138"/>
                  </a:lnTo>
                  <a:lnTo>
                    <a:pt x="766" y="136"/>
                  </a:lnTo>
                  <a:lnTo>
                    <a:pt x="766" y="135"/>
                  </a:lnTo>
                  <a:lnTo>
                    <a:pt x="767" y="133"/>
                  </a:lnTo>
                  <a:lnTo>
                    <a:pt x="769" y="132"/>
                  </a:lnTo>
                  <a:lnTo>
                    <a:pt x="770" y="130"/>
                  </a:lnTo>
                  <a:lnTo>
                    <a:pt x="772" y="129"/>
                  </a:lnTo>
                  <a:lnTo>
                    <a:pt x="772" y="127"/>
                  </a:lnTo>
                  <a:lnTo>
                    <a:pt x="773" y="126"/>
                  </a:lnTo>
                  <a:lnTo>
                    <a:pt x="774" y="125"/>
                  </a:lnTo>
                  <a:lnTo>
                    <a:pt x="776" y="123"/>
                  </a:lnTo>
                  <a:lnTo>
                    <a:pt x="776" y="122"/>
                  </a:lnTo>
                  <a:lnTo>
                    <a:pt x="777" y="120"/>
                  </a:lnTo>
                  <a:lnTo>
                    <a:pt x="779" y="120"/>
                  </a:lnTo>
                  <a:lnTo>
                    <a:pt x="779" y="119"/>
                  </a:lnTo>
                  <a:lnTo>
                    <a:pt x="780" y="117"/>
                  </a:lnTo>
                  <a:lnTo>
                    <a:pt x="782" y="116"/>
                  </a:lnTo>
                  <a:lnTo>
                    <a:pt x="782" y="114"/>
                  </a:lnTo>
                  <a:lnTo>
                    <a:pt x="783" y="113"/>
                  </a:lnTo>
                  <a:lnTo>
                    <a:pt x="785" y="112"/>
                  </a:lnTo>
                  <a:lnTo>
                    <a:pt x="786" y="110"/>
                  </a:lnTo>
                  <a:lnTo>
                    <a:pt x="787" y="107"/>
                  </a:lnTo>
                  <a:lnTo>
                    <a:pt x="789" y="106"/>
                  </a:lnTo>
                  <a:lnTo>
                    <a:pt x="790" y="104"/>
                  </a:lnTo>
                  <a:lnTo>
                    <a:pt x="792" y="101"/>
                  </a:lnTo>
                  <a:lnTo>
                    <a:pt x="793" y="100"/>
                  </a:lnTo>
                  <a:lnTo>
                    <a:pt x="795" y="97"/>
                  </a:lnTo>
                  <a:lnTo>
                    <a:pt x="796" y="96"/>
                  </a:lnTo>
                  <a:lnTo>
                    <a:pt x="798" y="93"/>
                  </a:lnTo>
                  <a:lnTo>
                    <a:pt x="799" y="91"/>
                  </a:lnTo>
                  <a:lnTo>
                    <a:pt x="800" y="90"/>
                  </a:lnTo>
                  <a:lnTo>
                    <a:pt x="802" y="87"/>
                  </a:lnTo>
                  <a:lnTo>
                    <a:pt x="802" y="86"/>
                  </a:lnTo>
                  <a:lnTo>
                    <a:pt x="803" y="84"/>
                  </a:lnTo>
                  <a:lnTo>
                    <a:pt x="805" y="83"/>
                  </a:lnTo>
                  <a:lnTo>
                    <a:pt x="806" y="81"/>
                  </a:lnTo>
                  <a:lnTo>
                    <a:pt x="806" y="80"/>
                  </a:lnTo>
                  <a:lnTo>
                    <a:pt x="808" y="78"/>
                  </a:lnTo>
                  <a:lnTo>
                    <a:pt x="809" y="78"/>
                  </a:lnTo>
                  <a:lnTo>
                    <a:pt x="809" y="77"/>
                  </a:lnTo>
                  <a:lnTo>
                    <a:pt x="810" y="75"/>
                  </a:lnTo>
                  <a:lnTo>
                    <a:pt x="810" y="74"/>
                  </a:lnTo>
                  <a:lnTo>
                    <a:pt x="812" y="73"/>
                  </a:lnTo>
                  <a:lnTo>
                    <a:pt x="813" y="71"/>
                  </a:lnTo>
                  <a:lnTo>
                    <a:pt x="813" y="70"/>
                  </a:lnTo>
                  <a:lnTo>
                    <a:pt x="815" y="70"/>
                  </a:lnTo>
                  <a:lnTo>
                    <a:pt x="815" y="68"/>
                  </a:lnTo>
                  <a:lnTo>
                    <a:pt x="816" y="67"/>
                  </a:lnTo>
                  <a:lnTo>
                    <a:pt x="818" y="65"/>
                  </a:lnTo>
                  <a:lnTo>
                    <a:pt x="819" y="64"/>
                  </a:lnTo>
                  <a:lnTo>
                    <a:pt x="819" y="62"/>
                  </a:lnTo>
                  <a:lnTo>
                    <a:pt x="821" y="60"/>
                  </a:lnTo>
                  <a:lnTo>
                    <a:pt x="822" y="58"/>
                  </a:lnTo>
                  <a:lnTo>
                    <a:pt x="823" y="57"/>
                  </a:lnTo>
                  <a:lnTo>
                    <a:pt x="825" y="55"/>
                  </a:lnTo>
                  <a:lnTo>
                    <a:pt x="826" y="52"/>
                  </a:lnTo>
                  <a:lnTo>
                    <a:pt x="828" y="51"/>
                  </a:lnTo>
                  <a:lnTo>
                    <a:pt x="829" y="48"/>
                  </a:lnTo>
                  <a:lnTo>
                    <a:pt x="831" y="45"/>
                  </a:lnTo>
                  <a:lnTo>
                    <a:pt x="834" y="44"/>
                  </a:lnTo>
                  <a:lnTo>
                    <a:pt x="835" y="41"/>
                  </a:lnTo>
                  <a:lnTo>
                    <a:pt x="836" y="39"/>
                  </a:lnTo>
                  <a:lnTo>
                    <a:pt x="838" y="38"/>
                  </a:lnTo>
                  <a:lnTo>
                    <a:pt x="838" y="35"/>
                  </a:lnTo>
                  <a:lnTo>
                    <a:pt x="839" y="34"/>
                  </a:lnTo>
                  <a:lnTo>
                    <a:pt x="841" y="32"/>
                  </a:lnTo>
                  <a:lnTo>
                    <a:pt x="842" y="31"/>
                  </a:lnTo>
                  <a:lnTo>
                    <a:pt x="842" y="29"/>
                  </a:lnTo>
                  <a:lnTo>
                    <a:pt x="844" y="28"/>
                  </a:lnTo>
                  <a:lnTo>
                    <a:pt x="845" y="26"/>
                  </a:lnTo>
                  <a:lnTo>
                    <a:pt x="847" y="25"/>
                  </a:lnTo>
                  <a:lnTo>
                    <a:pt x="847" y="24"/>
                  </a:lnTo>
                  <a:lnTo>
                    <a:pt x="848" y="22"/>
                  </a:lnTo>
                  <a:lnTo>
                    <a:pt x="848" y="21"/>
                  </a:lnTo>
                  <a:lnTo>
                    <a:pt x="849" y="21"/>
                  </a:lnTo>
                  <a:lnTo>
                    <a:pt x="849" y="19"/>
                  </a:lnTo>
                  <a:lnTo>
                    <a:pt x="851" y="18"/>
                  </a:lnTo>
                  <a:lnTo>
                    <a:pt x="851" y="16"/>
                  </a:lnTo>
                  <a:lnTo>
                    <a:pt x="852" y="16"/>
                  </a:lnTo>
                  <a:lnTo>
                    <a:pt x="852" y="15"/>
                  </a:lnTo>
                  <a:lnTo>
                    <a:pt x="854" y="13"/>
                  </a:lnTo>
                  <a:lnTo>
                    <a:pt x="855" y="12"/>
                  </a:lnTo>
                  <a:lnTo>
                    <a:pt x="855" y="11"/>
                  </a:lnTo>
                  <a:lnTo>
                    <a:pt x="857" y="9"/>
                  </a:lnTo>
                  <a:lnTo>
                    <a:pt x="857" y="8"/>
                  </a:lnTo>
                  <a:lnTo>
                    <a:pt x="858" y="6"/>
                  </a:lnTo>
                  <a:lnTo>
                    <a:pt x="860" y="3"/>
                  </a:lnTo>
                  <a:lnTo>
                    <a:pt x="860" y="2"/>
                  </a:lnTo>
                  <a:lnTo>
                    <a:pt x="861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47" name="Freeform 104"/>
            <p:cNvSpPr>
              <a:spLocks/>
            </p:cNvSpPr>
            <p:nvPr/>
          </p:nvSpPr>
          <p:spPr bwMode="auto">
            <a:xfrm>
              <a:off x="2877" y="2294"/>
              <a:ext cx="51" cy="173"/>
            </a:xfrm>
            <a:custGeom>
              <a:avLst/>
              <a:gdLst>
                <a:gd name="T0" fmla="*/ 1 w 102"/>
                <a:gd name="T1" fmla="*/ 1 h 344"/>
                <a:gd name="T2" fmla="*/ 1 w 102"/>
                <a:gd name="T3" fmla="*/ 1 h 344"/>
                <a:gd name="T4" fmla="*/ 1 w 102"/>
                <a:gd name="T5" fmla="*/ 1 h 344"/>
                <a:gd name="T6" fmla="*/ 1 w 102"/>
                <a:gd name="T7" fmla="*/ 1 h 344"/>
                <a:gd name="T8" fmla="*/ 1 w 102"/>
                <a:gd name="T9" fmla="*/ 1 h 344"/>
                <a:gd name="T10" fmla="*/ 1 w 102"/>
                <a:gd name="T11" fmla="*/ 1 h 344"/>
                <a:gd name="T12" fmla="*/ 1 w 102"/>
                <a:gd name="T13" fmla="*/ 1 h 344"/>
                <a:gd name="T14" fmla="*/ 1 w 102"/>
                <a:gd name="T15" fmla="*/ 1 h 344"/>
                <a:gd name="T16" fmla="*/ 1 w 102"/>
                <a:gd name="T17" fmla="*/ 2 h 344"/>
                <a:gd name="T18" fmla="*/ 1 w 102"/>
                <a:gd name="T19" fmla="*/ 2 h 344"/>
                <a:gd name="T20" fmla="*/ 1 w 102"/>
                <a:gd name="T21" fmla="*/ 2 h 344"/>
                <a:gd name="T22" fmla="*/ 1 w 102"/>
                <a:gd name="T23" fmla="*/ 2 h 344"/>
                <a:gd name="T24" fmla="*/ 1 w 102"/>
                <a:gd name="T25" fmla="*/ 2 h 344"/>
                <a:gd name="T26" fmla="*/ 1 w 102"/>
                <a:gd name="T27" fmla="*/ 2 h 344"/>
                <a:gd name="T28" fmla="*/ 1 w 102"/>
                <a:gd name="T29" fmla="*/ 2 h 344"/>
                <a:gd name="T30" fmla="*/ 1 w 102"/>
                <a:gd name="T31" fmla="*/ 2 h 344"/>
                <a:gd name="T32" fmla="*/ 1 w 102"/>
                <a:gd name="T33" fmla="*/ 2 h 344"/>
                <a:gd name="T34" fmla="*/ 1 w 102"/>
                <a:gd name="T35" fmla="*/ 2 h 344"/>
                <a:gd name="T36" fmla="*/ 1 w 102"/>
                <a:gd name="T37" fmla="*/ 2 h 344"/>
                <a:gd name="T38" fmla="*/ 1 w 102"/>
                <a:gd name="T39" fmla="*/ 3 h 344"/>
                <a:gd name="T40" fmla="*/ 1 w 102"/>
                <a:gd name="T41" fmla="*/ 3 h 344"/>
                <a:gd name="T42" fmla="*/ 1 w 102"/>
                <a:gd name="T43" fmla="*/ 3 h 344"/>
                <a:gd name="T44" fmla="*/ 2 w 102"/>
                <a:gd name="T45" fmla="*/ 3 h 344"/>
                <a:gd name="T46" fmla="*/ 2 w 102"/>
                <a:gd name="T47" fmla="*/ 3 h 344"/>
                <a:gd name="T48" fmla="*/ 2 w 102"/>
                <a:gd name="T49" fmla="*/ 3 h 344"/>
                <a:gd name="T50" fmla="*/ 2 w 102"/>
                <a:gd name="T51" fmla="*/ 3 h 344"/>
                <a:gd name="T52" fmla="*/ 2 w 102"/>
                <a:gd name="T53" fmla="*/ 3 h 344"/>
                <a:gd name="T54" fmla="*/ 2 w 102"/>
                <a:gd name="T55" fmla="*/ 3 h 344"/>
                <a:gd name="T56" fmla="*/ 2 w 102"/>
                <a:gd name="T57" fmla="*/ 3 h 344"/>
                <a:gd name="T58" fmla="*/ 2 w 102"/>
                <a:gd name="T59" fmla="*/ 4 h 344"/>
                <a:gd name="T60" fmla="*/ 2 w 102"/>
                <a:gd name="T61" fmla="*/ 4 h 344"/>
                <a:gd name="T62" fmla="*/ 2 w 102"/>
                <a:gd name="T63" fmla="*/ 4 h 344"/>
                <a:gd name="T64" fmla="*/ 2 w 102"/>
                <a:gd name="T65" fmla="*/ 4 h 344"/>
                <a:gd name="T66" fmla="*/ 2 w 102"/>
                <a:gd name="T67" fmla="*/ 4 h 344"/>
                <a:gd name="T68" fmla="*/ 2 w 102"/>
                <a:gd name="T69" fmla="*/ 4 h 344"/>
                <a:gd name="T70" fmla="*/ 2 w 102"/>
                <a:gd name="T71" fmla="*/ 4 h 344"/>
                <a:gd name="T72" fmla="*/ 2 w 102"/>
                <a:gd name="T73" fmla="*/ 4 h 344"/>
                <a:gd name="T74" fmla="*/ 2 w 102"/>
                <a:gd name="T75" fmla="*/ 4 h 344"/>
                <a:gd name="T76" fmla="*/ 2 w 102"/>
                <a:gd name="T77" fmla="*/ 4 h 344"/>
                <a:gd name="T78" fmla="*/ 2 w 102"/>
                <a:gd name="T79" fmla="*/ 4 h 344"/>
                <a:gd name="T80" fmla="*/ 2 w 102"/>
                <a:gd name="T81" fmla="*/ 5 h 344"/>
                <a:gd name="T82" fmla="*/ 2 w 102"/>
                <a:gd name="T83" fmla="*/ 5 h 344"/>
                <a:gd name="T84" fmla="*/ 2 w 102"/>
                <a:gd name="T85" fmla="*/ 5 h 344"/>
                <a:gd name="T86" fmla="*/ 2 w 102"/>
                <a:gd name="T87" fmla="*/ 5 h 344"/>
                <a:gd name="T88" fmla="*/ 2 w 102"/>
                <a:gd name="T89" fmla="*/ 5 h 344"/>
                <a:gd name="T90" fmla="*/ 2 w 102"/>
                <a:gd name="T91" fmla="*/ 5 h 344"/>
                <a:gd name="T92" fmla="*/ 2 w 102"/>
                <a:gd name="T93" fmla="*/ 5 h 344"/>
                <a:gd name="T94" fmla="*/ 2 w 102"/>
                <a:gd name="T95" fmla="*/ 5 h 344"/>
                <a:gd name="T96" fmla="*/ 2 w 102"/>
                <a:gd name="T97" fmla="*/ 5 h 344"/>
                <a:gd name="T98" fmla="*/ 2 w 102"/>
                <a:gd name="T99" fmla="*/ 5 h 344"/>
                <a:gd name="T100" fmla="*/ 2 w 102"/>
                <a:gd name="T101" fmla="*/ 5 h 344"/>
                <a:gd name="T102" fmla="*/ 2 w 102"/>
                <a:gd name="T103" fmla="*/ 5 h 344"/>
                <a:gd name="T104" fmla="*/ 2 w 102"/>
                <a:gd name="T105" fmla="*/ 5 h 344"/>
                <a:gd name="T106" fmla="*/ 2 w 102"/>
                <a:gd name="T107" fmla="*/ 5 h 344"/>
                <a:gd name="T108" fmla="*/ 2 w 102"/>
                <a:gd name="T109" fmla="*/ 6 h 344"/>
                <a:gd name="T110" fmla="*/ 2 w 102"/>
                <a:gd name="T111" fmla="*/ 6 h 344"/>
                <a:gd name="T112" fmla="*/ 2 w 102"/>
                <a:gd name="T113" fmla="*/ 6 h 3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2"/>
                <a:gd name="T172" fmla="*/ 0 h 344"/>
                <a:gd name="T173" fmla="*/ 102 w 102"/>
                <a:gd name="T174" fmla="*/ 344 h 3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2" h="344">
                  <a:moveTo>
                    <a:pt x="0" y="0"/>
                  </a:moveTo>
                  <a:lnTo>
                    <a:pt x="2" y="4"/>
                  </a:lnTo>
                  <a:lnTo>
                    <a:pt x="4" y="7"/>
                  </a:lnTo>
                  <a:lnTo>
                    <a:pt x="7" y="10"/>
                  </a:lnTo>
                  <a:lnTo>
                    <a:pt x="8" y="14"/>
                  </a:lnTo>
                  <a:lnTo>
                    <a:pt x="10" y="17"/>
                  </a:lnTo>
                  <a:lnTo>
                    <a:pt x="11" y="18"/>
                  </a:lnTo>
                  <a:lnTo>
                    <a:pt x="13" y="21"/>
                  </a:lnTo>
                  <a:lnTo>
                    <a:pt x="14" y="24"/>
                  </a:lnTo>
                  <a:lnTo>
                    <a:pt x="15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3"/>
                  </a:lnTo>
                  <a:lnTo>
                    <a:pt x="20" y="34"/>
                  </a:lnTo>
                  <a:lnTo>
                    <a:pt x="20" y="36"/>
                  </a:lnTo>
                  <a:lnTo>
                    <a:pt x="21" y="37"/>
                  </a:lnTo>
                  <a:lnTo>
                    <a:pt x="21" y="39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4" y="43"/>
                  </a:lnTo>
                  <a:lnTo>
                    <a:pt x="24" y="44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1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30" y="56"/>
                  </a:lnTo>
                  <a:lnTo>
                    <a:pt x="30" y="57"/>
                  </a:lnTo>
                  <a:lnTo>
                    <a:pt x="31" y="59"/>
                  </a:lnTo>
                  <a:lnTo>
                    <a:pt x="33" y="60"/>
                  </a:lnTo>
                  <a:lnTo>
                    <a:pt x="33" y="63"/>
                  </a:lnTo>
                  <a:lnTo>
                    <a:pt x="34" y="64"/>
                  </a:lnTo>
                  <a:lnTo>
                    <a:pt x="34" y="66"/>
                  </a:lnTo>
                  <a:lnTo>
                    <a:pt x="36" y="69"/>
                  </a:lnTo>
                  <a:lnTo>
                    <a:pt x="36" y="70"/>
                  </a:lnTo>
                  <a:lnTo>
                    <a:pt x="37" y="72"/>
                  </a:lnTo>
                  <a:lnTo>
                    <a:pt x="37" y="73"/>
                  </a:lnTo>
                  <a:lnTo>
                    <a:pt x="37" y="75"/>
                  </a:lnTo>
                  <a:lnTo>
                    <a:pt x="38" y="76"/>
                  </a:lnTo>
                  <a:lnTo>
                    <a:pt x="38" y="77"/>
                  </a:lnTo>
                  <a:lnTo>
                    <a:pt x="38" y="79"/>
                  </a:lnTo>
                  <a:lnTo>
                    <a:pt x="40" y="79"/>
                  </a:lnTo>
                  <a:lnTo>
                    <a:pt x="40" y="80"/>
                  </a:lnTo>
                  <a:lnTo>
                    <a:pt x="40" y="82"/>
                  </a:lnTo>
                  <a:lnTo>
                    <a:pt x="41" y="83"/>
                  </a:lnTo>
                  <a:lnTo>
                    <a:pt x="41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89"/>
                  </a:lnTo>
                  <a:lnTo>
                    <a:pt x="44" y="89"/>
                  </a:lnTo>
                  <a:lnTo>
                    <a:pt x="44" y="90"/>
                  </a:lnTo>
                  <a:lnTo>
                    <a:pt x="44" y="92"/>
                  </a:lnTo>
                  <a:lnTo>
                    <a:pt x="46" y="93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8"/>
                  </a:lnTo>
                  <a:lnTo>
                    <a:pt x="47" y="101"/>
                  </a:lnTo>
                  <a:lnTo>
                    <a:pt x="49" y="102"/>
                  </a:lnTo>
                  <a:lnTo>
                    <a:pt x="49" y="103"/>
                  </a:lnTo>
                  <a:lnTo>
                    <a:pt x="50" y="106"/>
                  </a:lnTo>
                  <a:lnTo>
                    <a:pt x="50" y="108"/>
                  </a:lnTo>
                  <a:lnTo>
                    <a:pt x="51" y="111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4" y="118"/>
                  </a:lnTo>
                  <a:lnTo>
                    <a:pt x="54" y="119"/>
                  </a:lnTo>
                  <a:lnTo>
                    <a:pt x="56" y="121"/>
                  </a:lnTo>
                  <a:lnTo>
                    <a:pt x="56" y="124"/>
                  </a:lnTo>
                  <a:lnTo>
                    <a:pt x="57" y="125"/>
                  </a:lnTo>
                  <a:lnTo>
                    <a:pt x="57" y="127"/>
                  </a:lnTo>
                  <a:lnTo>
                    <a:pt x="59" y="128"/>
                  </a:lnTo>
                  <a:lnTo>
                    <a:pt x="59" y="129"/>
                  </a:lnTo>
                  <a:lnTo>
                    <a:pt x="59" y="131"/>
                  </a:lnTo>
                  <a:lnTo>
                    <a:pt x="60" y="132"/>
                  </a:lnTo>
                  <a:lnTo>
                    <a:pt x="60" y="134"/>
                  </a:lnTo>
                  <a:lnTo>
                    <a:pt x="62" y="135"/>
                  </a:lnTo>
                  <a:lnTo>
                    <a:pt x="62" y="137"/>
                  </a:lnTo>
                  <a:lnTo>
                    <a:pt x="62" y="138"/>
                  </a:lnTo>
                  <a:lnTo>
                    <a:pt x="62" y="140"/>
                  </a:lnTo>
                  <a:lnTo>
                    <a:pt x="63" y="141"/>
                  </a:lnTo>
                  <a:lnTo>
                    <a:pt x="63" y="142"/>
                  </a:lnTo>
                  <a:lnTo>
                    <a:pt x="64" y="144"/>
                  </a:lnTo>
                  <a:lnTo>
                    <a:pt x="64" y="145"/>
                  </a:lnTo>
                  <a:lnTo>
                    <a:pt x="64" y="147"/>
                  </a:lnTo>
                  <a:lnTo>
                    <a:pt x="66" y="150"/>
                  </a:lnTo>
                  <a:lnTo>
                    <a:pt x="66" y="151"/>
                  </a:lnTo>
                  <a:lnTo>
                    <a:pt x="66" y="153"/>
                  </a:lnTo>
                  <a:lnTo>
                    <a:pt x="67" y="154"/>
                  </a:lnTo>
                  <a:lnTo>
                    <a:pt x="67" y="157"/>
                  </a:lnTo>
                  <a:lnTo>
                    <a:pt x="69" y="158"/>
                  </a:lnTo>
                  <a:lnTo>
                    <a:pt x="69" y="161"/>
                  </a:lnTo>
                  <a:lnTo>
                    <a:pt x="70" y="163"/>
                  </a:lnTo>
                  <a:lnTo>
                    <a:pt x="70" y="165"/>
                  </a:lnTo>
                  <a:lnTo>
                    <a:pt x="72" y="167"/>
                  </a:lnTo>
                  <a:lnTo>
                    <a:pt x="72" y="170"/>
                  </a:lnTo>
                  <a:lnTo>
                    <a:pt x="73" y="171"/>
                  </a:lnTo>
                  <a:lnTo>
                    <a:pt x="73" y="173"/>
                  </a:lnTo>
                  <a:lnTo>
                    <a:pt x="73" y="176"/>
                  </a:lnTo>
                  <a:lnTo>
                    <a:pt x="75" y="177"/>
                  </a:lnTo>
                  <a:lnTo>
                    <a:pt x="75" y="178"/>
                  </a:lnTo>
                  <a:lnTo>
                    <a:pt x="75" y="180"/>
                  </a:lnTo>
                  <a:lnTo>
                    <a:pt x="76" y="181"/>
                  </a:lnTo>
                  <a:lnTo>
                    <a:pt x="76" y="183"/>
                  </a:lnTo>
                  <a:lnTo>
                    <a:pt x="76" y="184"/>
                  </a:lnTo>
                  <a:lnTo>
                    <a:pt x="76" y="186"/>
                  </a:lnTo>
                  <a:lnTo>
                    <a:pt x="77" y="187"/>
                  </a:lnTo>
                  <a:lnTo>
                    <a:pt x="77" y="189"/>
                  </a:lnTo>
                  <a:lnTo>
                    <a:pt x="79" y="190"/>
                  </a:lnTo>
                  <a:lnTo>
                    <a:pt x="79" y="191"/>
                  </a:lnTo>
                  <a:lnTo>
                    <a:pt x="79" y="193"/>
                  </a:lnTo>
                  <a:lnTo>
                    <a:pt x="79" y="194"/>
                  </a:lnTo>
                  <a:lnTo>
                    <a:pt x="80" y="196"/>
                  </a:lnTo>
                  <a:lnTo>
                    <a:pt x="80" y="197"/>
                  </a:lnTo>
                  <a:lnTo>
                    <a:pt x="80" y="199"/>
                  </a:lnTo>
                  <a:lnTo>
                    <a:pt x="82" y="200"/>
                  </a:lnTo>
                  <a:lnTo>
                    <a:pt x="82" y="202"/>
                  </a:lnTo>
                  <a:lnTo>
                    <a:pt x="82" y="203"/>
                  </a:lnTo>
                  <a:lnTo>
                    <a:pt x="83" y="204"/>
                  </a:lnTo>
                  <a:lnTo>
                    <a:pt x="83" y="206"/>
                  </a:lnTo>
                  <a:lnTo>
                    <a:pt x="83" y="209"/>
                  </a:lnTo>
                  <a:lnTo>
                    <a:pt x="85" y="210"/>
                  </a:lnTo>
                  <a:lnTo>
                    <a:pt x="85" y="213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20"/>
                  </a:lnTo>
                  <a:lnTo>
                    <a:pt x="88" y="222"/>
                  </a:lnTo>
                  <a:lnTo>
                    <a:pt x="89" y="223"/>
                  </a:lnTo>
                  <a:lnTo>
                    <a:pt x="89" y="226"/>
                  </a:lnTo>
                  <a:lnTo>
                    <a:pt x="89" y="228"/>
                  </a:lnTo>
                  <a:lnTo>
                    <a:pt x="90" y="229"/>
                  </a:lnTo>
                  <a:lnTo>
                    <a:pt x="90" y="230"/>
                  </a:lnTo>
                  <a:lnTo>
                    <a:pt x="90" y="232"/>
                  </a:lnTo>
                  <a:lnTo>
                    <a:pt x="92" y="233"/>
                  </a:lnTo>
                  <a:lnTo>
                    <a:pt x="92" y="235"/>
                  </a:lnTo>
                  <a:lnTo>
                    <a:pt x="92" y="236"/>
                  </a:lnTo>
                  <a:lnTo>
                    <a:pt x="92" y="238"/>
                  </a:lnTo>
                  <a:lnTo>
                    <a:pt x="93" y="239"/>
                  </a:lnTo>
                  <a:lnTo>
                    <a:pt x="93" y="241"/>
                  </a:lnTo>
                  <a:lnTo>
                    <a:pt x="93" y="242"/>
                  </a:lnTo>
                  <a:lnTo>
                    <a:pt x="93" y="243"/>
                  </a:lnTo>
                  <a:lnTo>
                    <a:pt x="93" y="245"/>
                  </a:lnTo>
                  <a:lnTo>
                    <a:pt x="95" y="246"/>
                  </a:lnTo>
                  <a:lnTo>
                    <a:pt x="95" y="248"/>
                  </a:lnTo>
                  <a:lnTo>
                    <a:pt x="95" y="249"/>
                  </a:lnTo>
                  <a:lnTo>
                    <a:pt x="95" y="251"/>
                  </a:lnTo>
                  <a:lnTo>
                    <a:pt x="95" y="252"/>
                  </a:lnTo>
                  <a:lnTo>
                    <a:pt x="95" y="254"/>
                  </a:lnTo>
                  <a:lnTo>
                    <a:pt x="95" y="255"/>
                  </a:lnTo>
                  <a:lnTo>
                    <a:pt x="95" y="256"/>
                  </a:lnTo>
                  <a:lnTo>
                    <a:pt x="95" y="258"/>
                  </a:lnTo>
                  <a:lnTo>
                    <a:pt x="95" y="259"/>
                  </a:lnTo>
                  <a:lnTo>
                    <a:pt x="96" y="262"/>
                  </a:lnTo>
                  <a:lnTo>
                    <a:pt x="96" y="264"/>
                  </a:lnTo>
                  <a:lnTo>
                    <a:pt x="96" y="266"/>
                  </a:lnTo>
                  <a:lnTo>
                    <a:pt x="96" y="268"/>
                  </a:lnTo>
                  <a:lnTo>
                    <a:pt x="96" y="269"/>
                  </a:lnTo>
                  <a:lnTo>
                    <a:pt x="96" y="271"/>
                  </a:lnTo>
                  <a:lnTo>
                    <a:pt x="96" y="274"/>
                  </a:lnTo>
                  <a:lnTo>
                    <a:pt x="96" y="275"/>
                  </a:lnTo>
                  <a:lnTo>
                    <a:pt x="98" y="277"/>
                  </a:lnTo>
                  <a:lnTo>
                    <a:pt x="98" y="278"/>
                  </a:lnTo>
                  <a:lnTo>
                    <a:pt x="98" y="279"/>
                  </a:lnTo>
                  <a:lnTo>
                    <a:pt x="98" y="281"/>
                  </a:lnTo>
                  <a:lnTo>
                    <a:pt x="98" y="282"/>
                  </a:lnTo>
                  <a:lnTo>
                    <a:pt x="98" y="284"/>
                  </a:lnTo>
                  <a:lnTo>
                    <a:pt x="98" y="285"/>
                  </a:lnTo>
                  <a:lnTo>
                    <a:pt x="98" y="287"/>
                  </a:lnTo>
                  <a:lnTo>
                    <a:pt x="98" y="288"/>
                  </a:lnTo>
                  <a:lnTo>
                    <a:pt x="99" y="290"/>
                  </a:lnTo>
                  <a:lnTo>
                    <a:pt x="99" y="291"/>
                  </a:lnTo>
                  <a:lnTo>
                    <a:pt x="99" y="292"/>
                  </a:lnTo>
                  <a:lnTo>
                    <a:pt x="99" y="294"/>
                  </a:lnTo>
                  <a:lnTo>
                    <a:pt x="99" y="295"/>
                  </a:lnTo>
                  <a:lnTo>
                    <a:pt x="99" y="297"/>
                  </a:lnTo>
                  <a:lnTo>
                    <a:pt x="101" y="298"/>
                  </a:lnTo>
                  <a:lnTo>
                    <a:pt x="101" y="300"/>
                  </a:lnTo>
                  <a:lnTo>
                    <a:pt x="101" y="301"/>
                  </a:lnTo>
                  <a:lnTo>
                    <a:pt x="101" y="303"/>
                  </a:lnTo>
                  <a:lnTo>
                    <a:pt x="101" y="304"/>
                  </a:lnTo>
                  <a:lnTo>
                    <a:pt x="102" y="305"/>
                  </a:lnTo>
                  <a:lnTo>
                    <a:pt x="102" y="307"/>
                  </a:lnTo>
                  <a:lnTo>
                    <a:pt x="102" y="308"/>
                  </a:lnTo>
                  <a:lnTo>
                    <a:pt x="102" y="310"/>
                  </a:lnTo>
                  <a:lnTo>
                    <a:pt x="102" y="311"/>
                  </a:lnTo>
                  <a:lnTo>
                    <a:pt x="102" y="313"/>
                  </a:lnTo>
                  <a:lnTo>
                    <a:pt x="102" y="314"/>
                  </a:lnTo>
                  <a:lnTo>
                    <a:pt x="102" y="316"/>
                  </a:lnTo>
                  <a:lnTo>
                    <a:pt x="102" y="317"/>
                  </a:lnTo>
                  <a:lnTo>
                    <a:pt x="102" y="318"/>
                  </a:lnTo>
                  <a:lnTo>
                    <a:pt x="102" y="320"/>
                  </a:lnTo>
                  <a:lnTo>
                    <a:pt x="102" y="321"/>
                  </a:lnTo>
                  <a:lnTo>
                    <a:pt x="102" y="323"/>
                  </a:lnTo>
                  <a:lnTo>
                    <a:pt x="102" y="324"/>
                  </a:lnTo>
                  <a:lnTo>
                    <a:pt x="102" y="326"/>
                  </a:lnTo>
                  <a:lnTo>
                    <a:pt x="102" y="329"/>
                  </a:lnTo>
                  <a:lnTo>
                    <a:pt x="102" y="330"/>
                  </a:lnTo>
                  <a:lnTo>
                    <a:pt x="102" y="331"/>
                  </a:lnTo>
                  <a:lnTo>
                    <a:pt x="102" y="334"/>
                  </a:lnTo>
                  <a:lnTo>
                    <a:pt x="102" y="336"/>
                  </a:lnTo>
                  <a:lnTo>
                    <a:pt x="102" y="339"/>
                  </a:lnTo>
                  <a:lnTo>
                    <a:pt x="102" y="342"/>
                  </a:lnTo>
                  <a:lnTo>
                    <a:pt x="101" y="344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48" name="Freeform 105"/>
            <p:cNvSpPr>
              <a:spLocks/>
            </p:cNvSpPr>
            <p:nvPr/>
          </p:nvSpPr>
          <p:spPr bwMode="auto">
            <a:xfrm>
              <a:off x="2877" y="2466"/>
              <a:ext cx="51" cy="172"/>
            </a:xfrm>
            <a:custGeom>
              <a:avLst/>
              <a:gdLst>
                <a:gd name="T0" fmla="*/ 1 w 102"/>
                <a:gd name="T1" fmla="*/ 6 h 343"/>
                <a:gd name="T2" fmla="*/ 1 w 102"/>
                <a:gd name="T3" fmla="*/ 6 h 343"/>
                <a:gd name="T4" fmla="*/ 1 w 102"/>
                <a:gd name="T5" fmla="*/ 5 h 343"/>
                <a:gd name="T6" fmla="*/ 1 w 102"/>
                <a:gd name="T7" fmla="*/ 5 h 343"/>
                <a:gd name="T8" fmla="*/ 1 w 102"/>
                <a:gd name="T9" fmla="*/ 5 h 343"/>
                <a:gd name="T10" fmla="*/ 1 w 102"/>
                <a:gd name="T11" fmla="*/ 5 h 343"/>
                <a:gd name="T12" fmla="*/ 1 w 102"/>
                <a:gd name="T13" fmla="*/ 5 h 343"/>
                <a:gd name="T14" fmla="*/ 1 w 102"/>
                <a:gd name="T15" fmla="*/ 5 h 343"/>
                <a:gd name="T16" fmla="*/ 1 w 102"/>
                <a:gd name="T17" fmla="*/ 5 h 343"/>
                <a:gd name="T18" fmla="*/ 1 w 102"/>
                <a:gd name="T19" fmla="*/ 5 h 343"/>
                <a:gd name="T20" fmla="*/ 1 w 102"/>
                <a:gd name="T21" fmla="*/ 5 h 343"/>
                <a:gd name="T22" fmla="*/ 1 w 102"/>
                <a:gd name="T23" fmla="*/ 5 h 343"/>
                <a:gd name="T24" fmla="*/ 1 w 102"/>
                <a:gd name="T25" fmla="*/ 5 h 343"/>
                <a:gd name="T26" fmla="*/ 1 w 102"/>
                <a:gd name="T27" fmla="*/ 4 h 343"/>
                <a:gd name="T28" fmla="*/ 1 w 102"/>
                <a:gd name="T29" fmla="*/ 4 h 343"/>
                <a:gd name="T30" fmla="*/ 1 w 102"/>
                <a:gd name="T31" fmla="*/ 4 h 343"/>
                <a:gd name="T32" fmla="*/ 1 w 102"/>
                <a:gd name="T33" fmla="*/ 4 h 343"/>
                <a:gd name="T34" fmla="*/ 1 w 102"/>
                <a:gd name="T35" fmla="*/ 4 h 343"/>
                <a:gd name="T36" fmla="*/ 1 w 102"/>
                <a:gd name="T37" fmla="*/ 4 h 343"/>
                <a:gd name="T38" fmla="*/ 1 w 102"/>
                <a:gd name="T39" fmla="*/ 4 h 343"/>
                <a:gd name="T40" fmla="*/ 1 w 102"/>
                <a:gd name="T41" fmla="*/ 4 h 343"/>
                <a:gd name="T42" fmla="*/ 1 w 102"/>
                <a:gd name="T43" fmla="*/ 4 h 343"/>
                <a:gd name="T44" fmla="*/ 2 w 102"/>
                <a:gd name="T45" fmla="*/ 4 h 343"/>
                <a:gd name="T46" fmla="*/ 2 w 102"/>
                <a:gd name="T47" fmla="*/ 3 h 343"/>
                <a:gd name="T48" fmla="*/ 2 w 102"/>
                <a:gd name="T49" fmla="*/ 3 h 343"/>
                <a:gd name="T50" fmla="*/ 2 w 102"/>
                <a:gd name="T51" fmla="*/ 3 h 343"/>
                <a:gd name="T52" fmla="*/ 2 w 102"/>
                <a:gd name="T53" fmla="*/ 3 h 343"/>
                <a:gd name="T54" fmla="*/ 2 w 102"/>
                <a:gd name="T55" fmla="*/ 3 h 343"/>
                <a:gd name="T56" fmla="*/ 2 w 102"/>
                <a:gd name="T57" fmla="*/ 3 h 343"/>
                <a:gd name="T58" fmla="*/ 2 w 102"/>
                <a:gd name="T59" fmla="*/ 3 h 343"/>
                <a:gd name="T60" fmla="*/ 2 w 102"/>
                <a:gd name="T61" fmla="*/ 3 h 343"/>
                <a:gd name="T62" fmla="*/ 2 w 102"/>
                <a:gd name="T63" fmla="*/ 3 h 343"/>
                <a:gd name="T64" fmla="*/ 2 w 102"/>
                <a:gd name="T65" fmla="*/ 2 h 343"/>
                <a:gd name="T66" fmla="*/ 2 w 102"/>
                <a:gd name="T67" fmla="*/ 2 h 343"/>
                <a:gd name="T68" fmla="*/ 2 w 102"/>
                <a:gd name="T69" fmla="*/ 2 h 343"/>
                <a:gd name="T70" fmla="*/ 2 w 102"/>
                <a:gd name="T71" fmla="*/ 2 h 343"/>
                <a:gd name="T72" fmla="*/ 2 w 102"/>
                <a:gd name="T73" fmla="*/ 2 h 343"/>
                <a:gd name="T74" fmla="*/ 2 w 102"/>
                <a:gd name="T75" fmla="*/ 2 h 343"/>
                <a:gd name="T76" fmla="*/ 2 w 102"/>
                <a:gd name="T77" fmla="*/ 2 h 343"/>
                <a:gd name="T78" fmla="*/ 2 w 102"/>
                <a:gd name="T79" fmla="*/ 2 h 343"/>
                <a:gd name="T80" fmla="*/ 2 w 102"/>
                <a:gd name="T81" fmla="*/ 2 h 343"/>
                <a:gd name="T82" fmla="*/ 2 w 102"/>
                <a:gd name="T83" fmla="*/ 2 h 343"/>
                <a:gd name="T84" fmla="*/ 2 w 102"/>
                <a:gd name="T85" fmla="*/ 2 h 343"/>
                <a:gd name="T86" fmla="*/ 2 w 102"/>
                <a:gd name="T87" fmla="*/ 1 h 343"/>
                <a:gd name="T88" fmla="*/ 2 w 102"/>
                <a:gd name="T89" fmla="*/ 1 h 343"/>
                <a:gd name="T90" fmla="*/ 2 w 102"/>
                <a:gd name="T91" fmla="*/ 1 h 343"/>
                <a:gd name="T92" fmla="*/ 2 w 102"/>
                <a:gd name="T93" fmla="*/ 1 h 343"/>
                <a:gd name="T94" fmla="*/ 2 w 102"/>
                <a:gd name="T95" fmla="*/ 1 h 343"/>
                <a:gd name="T96" fmla="*/ 2 w 102"/>
                <a:gd name="T97" fmla="*/ 1 h 343"/>
                <a:gd name="T98" fmla="*/ 2 w 102"/>
                <a:gd name="T99" fmla="*/ 1 h 343"/>
                <a:gd name="T100" fmla="*/ 2 w 102"/>
                <a:gd name="T101" fmla="*/ 1 h 343"/>
                <a:gd name="T102" fmla="*/ 2 w 102"/>
                <a:gd name="T103" fmla="*/ 1 h 343"/>
                <a:gd name="T104" fmla="*/ 2 w 102"/>
                <a:gd name="T105" fmla="*/ 1 h 343"/>
                <a:gd name="T106" fmla="*/ 2 w 102"/>
                <a:gd name="T107" fmla="*/ 1 h 343"/>
                <a:gd name="T108" fmla="*/ 2 w 102"/>
                <a:gd name="T109" fmla="*/ 1 h 343"/>
                <a:gd name="T110" fmla="*/ 2 w 102"/>
                <a:gd name="T111" fmla="*/ 1 h 343"/>
                <a:gd name="T112" fmla="*/ 2 w 102"/>
                <a:gd name="T113" fmla="*/ 1 h 34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2"/>
                <a:gd name="T172" fmla="*/ 0 h 343"/>
                <a:gd name="T173" fmla="*/ 102 w 102"/>
                <a:gd name="T174" fmla="*/ 343 h 34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2" h="343">
                  <a:moveTo>
                    <a:pt x="0" y="343"/>
                  </a:moveTo>
                  <a:lnTo>
                    <a:pt x="2" y="341"/>
                  </a:lnTo>
                  <a:lnTo>
                    <a:pt x="4" y="336"/>
                  </a:lnTo>
                  <a:lnTo>
                    <a:pt x="7" y="333"/>
                  </a:lnTo>
                  <a:lnTo>
                    <a:pt x="8" y="330"/>
                  </a:lnTo>
                  <a:lnTo>
                    <a:pt x="10" y="328"/>
                  </a:lnTo>
                  <a:lnTo>
                    <a:pt x="11" y="325"/>
                  </a:lnTo>
                  <a:lnTo>
                    <a:pt x="13" y="322"/>
                  </a:lnTo>
                  <a:lnTo>
                    <a:pt x="14" y="320"/>
                  </a:lnTo>
                  <a:lnTo>
                    <a:pt x="15" y="317"/>
                  </a:lnTo>
                  <a:lnTo>
                    <a:pt x="17" y="316"/>
                  </a:lnTo>
                  <a:lnTo>
                    <a:pt x="17" y="313"/>
                  </a:lnTo>
                  <a:lnTo>
                    <a:pt x="18" y="312"/>
                  </a:lnTo>
                  <a:lnTo>
                    <a:pt x="20" y="310"/>
                  </a:lnTo>
                  <a:lnTo>
                    <a:pt x="20" y="309"/>
                  </a:lnTo>
                  <a:lnTo>
                    <a:pt x="21" y="306"/>
                  </a:lnTo>
                  <a:lnTo>
                    <a:pt x="21" y="304"/>
                  </a:lnTo>
                  <a:lnTo>
                    <a:pt x="23" y="303"/>
                  </a:lnTo>
                  <a:lnTo>
                    <a:pt x="23" y="302"/>
                  </a:lnTo>
                  <a:lnTo>
                    <a:pt x="24" y="300"/>
                  </a:lnTo>
                  <a:lnTo>
                    <a:pt x="24" y="299"/>
                  </a:lnTo>
                  <a:lnTo>
                    <a:pt x="26" y="299"/>
                  </a:lnTo>
                  <a:lnTo>
                    <a:pt x="26" y="297"/>
                  </a:lnTo>
                  <a:lnTo>
                    <a:pt x="27" y="296"/>
                  </a:lnTo>
                  <a:lnTo>
                    <a:pt x="27" y="294"/>
                  </a:lnTo>
                  <a:lnTo>
                    <a:pt x="28" y="293"/>
                  </a:lnTo>
                  <a:lnTo>
                    <a:pt x="28" y="291"/>
                  </a:lnTo>
                  <a:lnTo>
                    <a:pt x="28" y="290"/>
                  </a:lnTo>
                  <a:lnTo>
                    <a:pt x="30" y="289"/>
                  </a:lnTo>
                  <a:lnTo>
                    <a:pt x="30" y="286"/>
                  </a:lnTo>
                  <a:lnTo>
                    <a:pt x="31" y="284"/>
                  </a:lnTo>
                  <a:lnTo>
                    <a:pt x="33" y="283"/>
                  </a:lnTo>
                  <a:lnTo>
                    <a:pt x="33" y="281"/>
                  </a:lnTo>
                  <a:lnTo>
                    <a:pt x="34" y="278"/>
                  </a:lnTo>
                  <a:lnTo>
                    <a:pt x="34" y="277"/>
                  </a:lnTo>
                  <a:lnTo>
                    <a:pt x="36" y="276"/>
                  </a:lnTo>
                  <a:lnTo>
                    <a:pt x="36" y="274"/>
                  </a:lnTo>
                  <a:lnTo>
                    <a:pt x="37" y="273"/>
                  </a:lnTo>
                  <a:lnTo>
                    <a:pt x="37" y="271"/>
                  </a:lnTo>
                  <a:lnTo>
                    <a:pt x="37" y="270"/>
                  </a:lnTo>
                  <a:lnTo>
                    <a:pt x="38" y="268"/>
                  </a:lnTo>
                  <a:lnTo>
                    <a:pt x="38" y="267"/>
                  </a:lnTo>
                  <a:lnTo>
                    <a:pt x="38" y="265"/>
                  </a:lnTo>
                  <a:lnTo>
                    <a:pt x="40" y="264"/>
                  </a:lnTo>
                  <a:lnTo>
                    <a:pt x="40" y="263"/>
                  </a:lnTo>
                  <a:lnTo>
                    <a:pt x="41" y="261"/>
                  </a:lnTo>
                  <a:lnTo>
                    <a:pt x="41" y="260"/>
                  </a:lnTo>
                  <a:lnTo>
                    <a:pt x="41" y="258"/>
                  </a:lnTo>
                  <a:lnTo>
                    <a:pt x="43" y="257"/>
                  </a:lnTo>
                  <a:lnTo>
                    <a:pt x="43" y="255"/>
                  </a:lnTo>
                  <a:lnTo>
                    <a:pt x="44" y="254"/>
                  </a:lnTo>
                  <a:lnTo>
                    <a:pt x="44" y="252"/>
                  </a:lnTo>
                  <a:lnTo>
                    <a:pt x="44" y="251"/>
                  </a:lnTo>
                  <a:lnTo>
                    <a:pt x="46" y="250"/>
                  </a:lnTo>
                  <a:lnTo>
                    <a:pt x="46" y="248"/>
                  </a:lnTo>
                  <a:lnTo>
                    <a:pt x="46" y="247"/>
                  </a:lnTo>
                  <a:lnTo>
                    <a:pt x="47" y="245"/>
                  </a:lnTo>
                  <a:lnTo>
                    <a:pt x="47" y="244"/>
                  </a:lnTo>
                  <a:lnTo>
                    <a:pt x="49" y="241"/>
                  </a:lnTo>
                  <a:lnTo>
                    <a:pt x="49" y="240"/>
                  </a:lnTo>
                  <a:lnTo>
                    <a:pt x="50" y="238"/>
                  </a:lnTo>
                  <a:lnTo>
                    <a:pt x="50" y="235"/>
                  </a:lnTo>
                  <a:lnTo>
                    <a:pt x="51" y="232"/>
                  </a:lnTo>
                  <a:lnTo>
                    <a:pt x="53" y="231"/>
                  </a:lnTo>
                  <a:lnTo>
                    <a:pt x="53" y="228"/>
                  </a:lnTo>
                  <a:lnTo>
                    <a:pt x="54" y="227"/>
                  </a:lnTo>
                  <a:lnTo>
                    <a:pt x="54" y="224"/>
                  </a:lnTo>
                  <a:lnTo>
                    <a:pt x="56" y="222"/>
                  </a:lnTo>
                  <a:lnTo>
                    <a:pt x="56" y="221"/>
                  </a:lnTo>
                  <a:lnTo>
                    <a:pt x="57" y="219"/>
                  </a:lnTo>
                  <a:lnTo>
                    <a:pt x="57" y="218"/>
                  </a:lnTo>
                  <a:lnTo>
                    <a:pt x="59" y="216"/>
                  </a:lnTo>
                  <a:lnTo>
                    <a:pt x="59" y="215"/>
                  </a:lnTo>
                  <a:lnTo>
                    <a:pt x="59" y="214"/>
                  </a:lnTo>
                  <a:lnTo>
                    <a:pt x="60" y="212"/>
                  </a:lnTo>
                  <a:lnTo>
                    <a:pt x="60" y="211"/>
                  </a:lnTo>
                  <a:lnTo>
                    <a:pt x="60" y="209"/>
                  </a:lnTo>
                  <a:lnTo>
                    <a:pt x="62" y="208"/>
                  </a:lnTo>
                  <a:lnTo>
                    <a:pt x="62" y="206"/>
                  </a:lnTo>
                  <a:lnTo>
                    <a:pt x="62" y="205"/>
                  </a:lnTo>
                  <a:lnTo>
                    <a:pt x="63" y="203"/>
                  </a:lnTo>
                  <a:lnTo>
                    <a:pt x="63" y="202"/>
                  </a:lnTo>
                  <a:lnTo>
                    <a:pt x="63" y="201"/>
                  </a:lnTo>
                  <a:lnTo>
                    <a:pt x="64" y="199"/>
                  </a:lnTo>
                  <a:lnTo>
                    <a:pt x="64" y="198"/>
                  </a:lnTo>
                  <a:lnTo>
                    <a:pt x="64" y="196"/>
                  </a:lnTo>
                  <a:lnTo>
                    <a:pt x="66" y="195"/>
                  </a:lnTo>
                  <a:lnTo>
                    <a:pt x="66" y="193"/>
                  </a:lnTo>
                  <a:lnTo>
                    <a:pt x="66" y="190"/>
                  </a:lnTo>
                  <a:lnTo>
                    <a:pt x="67" y="189"/>
                  </a:lnTo>
                  <a:lnTo>
                    <a:pt x="67" y="188"/>
                  </a:lnTo>
                  <a:lnTo>
                    <a:pt x="69" y="185"/>
                  </a:lnTo>
                  <a:lnTo>
                    <a:pt x="69" y="183"/>
                  </a:lnTo>
                  <a:lnTo>
                    <a:pt x="70" y="180"/>
                  </a:lnTo>
                  <a:lnTo>
                    <a:pt x="70" y="179"/>
                  </a:lnTo>
                  <a:lnTo>
                    <a:pt x="72" y="176"/>
                  </a:lnTo>
                  <a:lnTo>
                    <a:pt x="72" y="175"/>
                  </a:lnTo>
                  <a:lnTo>
                    <a:pt x="73" y="172"/>
                  </a:lnTo>
                  <a:lnTo>
                    <a:pt x="73" y="170"/>
                  </a:lnTo>
                  <a:lnTo>
                    <a:pt x="73" y="169"/>
                  </a:lnTo>
                  <a:lnTo>
                    <a:pt x="75" y="167"/>
                  </a:lnTo>
                  <a:lnTo>
                    <a:pt x="75" y="164"/>
                  </a:lnTo>
                  <a:lnTo>
                    <a:pt x="75" y="163"/>
                  </a:lnTo>
                  <a:lnTo>
                    <a:pt x="76" y="162"/>
                  </a:lnTo>
                  <a:lnTo>
                    <a:pt x="76" y="160"/>
                  </a:lnTo>
                  <a:lnTo>
                    <a:pt x="76" y="159"/>
                  </a:lnTo>
                  <a:lnTo>
                    <a:pt x="77" y="157"/>
                  </a:lnTo>
                  <a:lnTo>
                    <a:pt x="77" y="156"/>
                  </a:lnTo>
                  <a:lnTo>
                    <a:pt x="77" y="154"/>
                  </a:lnTo>
                  <a:lnTo>
                    <a:pt x="79" y="153"/>
                  </a:lnTo>
                  <a:lnTo>
                    <a:pt x="79" y="151"/>
                  </a:lnTo>
                  <a:lnTo>
                    <a:pt x="79" y="150"/>
                  </a:lnTo>
                  <a:lnTo>
                    <a:pt x="80" y="149"/>
                  </a:lnTo>
                  <a:lnTo>
                    <a:pt x="80" y="147"/>
                  </a:lnTo>
                  <a:lnTo>
                    <a:pt x="80" y="146"/>
                  </a:lnTo>
                  <a:lnTo>
                    <a:pt x="82" y="144"/>
                  </a:lnTo>
                  <a:lnTo>
                    <a:pt x="82" y="143"/>
                  </a:lnTo>
                  <a:lnTo>
                    <a:pt x="82" y="141"/>
                  </a:lnTo>
                  <a:lnTo>
                    <a:pt x="83" y="139"/>
                  </a:lnTo>
                  <a:lnTo>
                    <a:pt x="83" y="137"/>
                  </a:lnTo>
                  <a:lnTo>
                    <a:pt x="83" y="136"/>
                  </a:lnTo>
                  <a:lnTo>
                    <a:pt x="85" y="133"/>
                  </a:lnTo>
                  <a:lnTo>
                    <a:pt x="85" y="131"/>
                  </a:lnTo>
                  <a:lnTo>
                    <a:pt x="86" y="128"/>
                  </a:lnTo>
                  <a:lnTo>
                    <a:pt x="86" y="126"/>
                  </a:lnTo>
                  <a:lnTo>
                    <a:pt x="88" y="124"/>
                  </a:lnTo>
                  <a:lnTo>
                    <a:pt x="88" y="121"/>
                  </a:lnTo>
                  <a:lnTo>
                    <a:pt x="89" y="120"/>
                  </a:lnTo>
                  <a:lnTo>
                    <a:pt x="89" y="118"/>
                  </a:lnTo>
                  <a:lnTo>
                    <a:pt x="89" y="115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1"/>
                  </a:lnTo>
                  <a:lnTo>
                    <a:pt x="92" y="110"/>
                  </a:lnTo>
                  <a:lnTo>
                    <a:pt x="92" y="108"/>
                  </a:lnTo>
                  <a:lnTo>
                    <a:pt x="92" y="107"/>
                  </a:lnTo>
                  <a:lnTo>
                    <a:pt x="93" y="105"/>
                  </a:lnTo>
                  <a:lnTo>
                    <a:pt x="93" y="104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3" y="98"/>
                  </a:lnTo>
                  <a:lnTo>
                    <a:pt x="95" y="97"/>
                  </a:lnTo>
                  <a:lnTo>
                    <a:pt x="95" y="95"/>
                  </a:lnTo>
                  <a:lnTo>
                    <a:pt x="95" y="94"/>
                  </a:lnTo>
                  <a:lnTo>
                    <a:pt x="95" y="92"/>
                  </a:lnTo>
                  <a:lnTo>
                    <a:pt x="95" y="91"/>
                  </a:lnTo>
                  <a:lnTo>
                    <a:pt x="95" y="89"/>
                  </a:lnTo>
                  <a:lnTo>
                    <a:pt x="95" y="87"/>
                  </a:lnTo>
                  <a:lnTo>
                    <a:pt x="95" y="85"/>
                  </a:lnTo>
                  <a:lnTo>
                    <a:pt x="95" y="84"/>
                  </a:lnTo>
                  <a:lnTo>
                    <a:pt x="96" y="82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5"/>
                  </a:lnTo>
                  <a:lnTo>
                    <a:pt x="96" y="74"/>
                  </a:lnTo>
                  <a:lnTo>
                    <a:pt x="96" y="72"/>
                  </a:lnTo>
                  <a:lnTo>
                    <a:pt x="96" y="71"/>
                  </a:lnTo>
                  <a:lnTo>
                    <a:pt x="96" y="69"/>
                  </a:lnTo>
                  <a:lnTo>
                    <a:pt x="96" y="68"/>
                  </a:lnTo>
                  <a:lnTo>
                    <a:pt x="98" y="66"/>
                  </a:lnTo>
                  <a:lnTo>
                    <a:pt x="98" y="65"/>
                  </a:lnTo>
                  <a:lnTo>
                    <a:pt x="98" y="63"/>
                  </a:lnTo>
                  <a:lnTo>
                    <a:pt x="98" y="62"/>
                  </a:lnTo>
                  <a:lnTo>
                    <a:pt x="98" y="61"/>
                  </a:lnTo>
                  <a:lnTo>
                    <a:pt x="98" y="59"/>
                  </a:lnTo>
                  <a:lnTo>
                    <a:pt x="98" y="58"/>
                  </a:lnTo>
                  <a:lnTo>
                    <a:pt x="98" y="56"/>
                  </a:lnTo>
                  <a:lnTo>
                    <a:pt x="98" y="55"/>
                  </a:lnTo>
                  <a:lnTo>
                    <a:pt x="99" y="55"/>
                  </a:lnTo>
                  <a:lnTo>
                    <a:pt x="99" y="53"/>
                  </a:lnTo>
                  <a:lnTo>
                    <a:pt x="99" y="52"/>
                  </a:lnTo>
                  <a:lnTo>
                    <a:pt x="99" y="50"/>
                  </a:lnTo>
                  <a:lnTo>
                    <a:pt x="99" y="49"/>
                  </a:lnTo>
                  <a:lnTo>
                    <a:pt x="99" y="48"/>
                  </a:lnTo>
                  <a:lnTo>
                    <a:pt x="101" y="46"/>
                  </a:lnTo>
                  <a:lnTo>
                    <a:pt x="101" y="45"/>
                  </a:lnTo>
                  <a:lnTo>
                    <a:pt x="101" y="43"/>
                  </a:lnTo>
                  <a:lnTo>
                    <a:pt x="101" y="42"/>
                  </a:lnTo>
                  <a:lnTo>
                    <a:pt x="101" y="40"/>
                  </a:lnTo>
                  <a:lnTo>
                    <a:pt x="101" y="39"/>
                  </a:lnTo>
                  <a:lnTo>
                    <a:pt x="102" y="37"/>
                  </a:lnTo>
                  <a:lnTo>
                    <a:pt x="102" y="36"/>
                  </a:lnTo>
                  <a:lnTo>
                    <a:pt x="102" y="35"/>
                  </a:lnTo>
                  <a:lnTo>
                    <a:pt x="102" y="33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9"/>
                  </a:lnTo>
                  <a:lnTo>
                    <a:pt x="102" y="27"/>
                  </a:lnTo>
                  <a:lnTo>
                    <a:pt x="102" y="26"/>
                  </a:lnTo>
                  <a:lnTo>
                    <a:pt x="102" y="25"/>
                  </a:lnTo>
                  <a:lnTo>
                    <a:pt x="102" y="23"/>
                  </a:lnTo>
                  <a:lnTo>
                    <a:pt x="102" y="22"/>
                  </a:lnTo>
                  <a:lnTo>
                    <a:pt x="102" y="20"/>
                  </a:lnTo>
                  <a:lnTo>
                    <a:pt x="102" y="19"/>
                  </a:lnTo>
                  <a:lnTo>
                    <a:pt x="102" y="17"/>
                  </a:lnTo>
                  <a:lnTo>
                    <a:pt x="102" y="16"/>
                  </a:lnTo>
                  <a:lnTo>
                    <a:pt x="102" y="14"/>
                  </a:lnTo>
                  <a:lnTo>
                    <a:pt x="102" y="12"/>
                  </a:lnTo>
                  <a:lnTo>
                    <a:pt x="102" y="10"/>
                  </a:lnTo>
                  <a:lnTo>
                    <a:pt x="102" y="7"/>
                  </a:lnTo>
                  <a:lnTo>
                    <a:pt x="102" y="4"/>
                  </a:lnTo>
                  <a:lnTo>
                    <a:pt x="102" y="3"/>
                  </a:lnTo>
                  <a:lnTo>
                    <a:pt x="101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49" name="Line 106"/>
            <p:cNvSpPr>
              <a:spLocks noChangeShapeType="1"/>
            </p:cNvSpPr>
            <p:nvPr/>
          </p:nvSpPr>
          <p:spPr bwMode="auto">
            <a:xfrm>
              <a:off x="1774" y="2387"/>
              <a:ext cx="1140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50" name="Rectangle 107"/>
            <p:cNvSpPr>
              <a:spLocks noChangeArrowheads="1"/>
            </p:cNvSpPr>
            <p:nvPr/>
          </p:nvSpPr>
          <p:spPr bwMode="auto">
            <a:xfrm>
              <a:off x="3923" y="2445"/>
              <a:ext cx="106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51" name="Rectangle 108"/>
            <p:cNvSpPr>
              <a:spLocks noChangeArrowheads="1"/>
            </p:cNvSpPr>
            <p:nvPr/>
          </p:nvSpPr>
          <p:spPr bwMode="auto">
            <a:xfrm>
              <a:off x="1572" y="2667"/>
              <a:ext cx="1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52" name="Rectangle 109"/>
            <p:cNvSpPr>
              <a:spLocks noChangeArrowheads="1"/>
            </p:cNvSpPr>
            <p:nvPr/>
          </p:nvSpPr>
          <p:spPr bwMode="auto">
            <a:xfrm>
              <a:off x="1664" y="2733"/>
              <a:ext cx="106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53" name="Rectangle 110"/>
            <p:cNvSpPr>
              <a:spLocks noChangeArrowheads="1"/>
            </p:cNvSpPr>
            <p:nvPr/>
          </p:nvSpPr>
          <p:spPr bwMode="auto">
            <a:xfrm>
              <a:off x="1572" y="3032"/>
              <a:ext cx="1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w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54" name="Rectangle 111"/>
            <p:cNvSpPr>
              <a:spLocks noChangeArrowheads="1"/>
            </p:cNvSpPr>
            <p:nvPr/>
          </p:nvSpPr>
          <p:spPr bwMode="auto">
            <a:xfrm>
              <a:off x="1664" y="3098"/>
              <a:ext cx="106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55" name="Rectangle 112"/>
            <p:cNvSpPr>
              <a:spLocks noChangeArrowheads="1"/>
            </p:cNvSpPr>
            <p:nvPr/>
          </p:nvSpPr>
          <p:spPr bwMode="auto">
            <a:xfrm>
              <a:off x="3862" y="2963"/>
              <a:ext cx="12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7856" name="Line 113"/>
            <p:cNvSpPr>
              <a:spLocks noChangeShapeType="1"/>
            </p:cNvSpPr>
            <p:nvPr/>
          </p:nvSpPr>
          <p:spPr bwMode="auto">
            <a:xfrm flipH="1">
              <a:off x="3304" y="3051"/>
              <a:ext cx="461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57" name="Freeform 114"/>
            <p:cNvSpPr>
              <a:spLocks/>
            </p:cNvSpPr>
            <p:nvPr/>
          </p:nvSpPr>
          <p:spPr bwMode="auto">
            <a:xfrm>
              <a:off x="2882" y="2877"/>
              <a:ext cx="431" cy="171"/>
            </a:xfrm>
            <a:custGeom>
              <a:avLst/>
              <a:gdLst>
                <a:gd name="T0" fmla="*/ 3 w 861"/>
                <a:gd name="T1" fmla="*/ 0 h 342"/>
                <a:gd name="T2" fmla="*/ 5 w 861"/>
                <a:gd name="T3" fmla="*/ 0 h 342"/>
                <a:gd name="T4" fmla="*/ 6 w 861"/>
                <a:gd name="T5" fmla="*/ 0 h 342"/>
                <a:gd name="T6" fmla="*/ 6 w 861"/>
                <a:gd name="T7" fmla="*/ 0 h 342"/>
                <a:gd name="T8" fmla="*/ 7 w 861"/>
                <a:gd name="T9" fmla="*/ 1 h 342"/>
                <a:gd name="T10" fmla="*/ 7 w 861"/>
                <a:gd name="T11" fmla="*/ 1 h 342"/>
                <a:gd name="T12" fmla="*/ 7 w 861"/>
                <a:gd name="T13" fmla="*/ 1 h 342"/>
                <a:gd name="T14" fmla="*/ 7 w 861"/>
                <a:gd name="T15" fmla="*/ 1 h 342"/>
                <a:gd name="T16" fmla="*/ 7 w 861"/>
                <a:gd name="T17" fmla="*/ 1 h 342"/>
                <a:gd name="T18" fmla="*/ 7 w 861"/>
                <a:gd name="T19" fmla="*/ 1 h 342"/>
                <a:gd name="T20" fmla="*/ 8 w 861"/>
                <a:gd name="T21" fmla="*/ 1 h 342"/>
                <a:gd name="T22" fmla="*/ 8 w 861"/>
                <a:gd name="T23" fmla="*/ 1 h 342"/>
                <a:gd name="T24" fmla="*/ 8 w 861"/>
                <a:gd name="T25" fmla="*/ 1 h 342"/>
                <a:gd name="T26" fmla="*/ 8 w 861"/>
                <a:gd name="T27" fmla="*/ 1 h 342"/>
                <a:gd name="T28" fmla="*/ 8 w 861"/>
                <a:gd name="T29" fmla="*/ 1 h 342"/>
                <a:gd name="T30" fmla="*/ 9 w 861"/>
                <a:gd name="T31" fmla="*/ 1 h 342"/>
                <a:gd name="T32" fmla="*/ 9 w 861"/>
                <a:gd name="T33" fmla="*/ 1 h 342"/>
                <a:gd name="T34" fmla="*/ 9 w 861"/>
                <a:gd name="T35" fmla="*/ 1 h 342"/>
                <a:gd name="T36" fmla="*/ 9 w 861"/>
                <a:gd name="T37" fmla="*/ 1 h 342"/>
                <a:gd name="T38" fmla="*/ 9 w 861"/>
                <a:gd name="T39" fmla="*/ 1 h 342"/>
                <a:gd name="T40" fmla="*/ 9 w 861"/>
                <a:gd name="T41" fmla="*/ 1 h 342"/>
                <a:gd name="T42" fmla="*/ 10 w 861"/>
                <a:gd name="T43" fmla="*/ 1 h 342"/>
                <a:gd name="T44" fmla="*/ 10 w 861"/>
                <a:gd name="T45" fmla="*/ 1 h 342"/>
                <a:gd name="T46" fmla="*/ 10 w 861"/>
                <a:gd name="T47" fmla="*/ 1 h 342"/>
                <a:gd name="T48" fmla="*/ 10 w 861"/>
                <a:gd name="T49" fmla="*/ 1 h 342"/>
                <a:gd name="T50" fmla="*/ 10 w 861"/>
                <a:gd name="T51" fmla="*/ 1 h 342"/>
                <a:gd name="T52" fmla="*/ 10 w 861"/>
                <a:gd name="T53" fmla="*/ 1 h 342"/>
                <a:gd name="T54" fmla="*/ 10 w 861"/>
                <a:gd name="T55" fmla="*/ 1 h 342"/>
                <a:gd name="T56" fmla="*/ 11 w 861"/>
                <a:gd name="T57" fmla="*/ 1 h 342"/>
                <a:gd name="T58" fmla="*/ 11 w 861"/>
                <a:gd name="T59" fmla="*/ 1 h 342"/>
                <a:gd name="T60" fmla="*/ 11 w 861"/>
                <a:gd name="T61" fmla="*/ 1 h 342"/>
                <a:gd name="T62" fmla="*/ 11 w 861"/>
                <a:gd name="T63" fmla="*/ 1 h 342"/>
                <a:gd name="T64" fmla="*/ 11 w 861"/>
                <a:gd name="T65" fmla="*/ 1 h 342"/>
                <a:gd name="T66" fmla="*/ 11 w 861"/>
                <a:gd name="T67" fmla="*/ 1 h 342"/>
                <a:gd name="T68" fmla="*/ 11 w 861"/>
                <a:gd name="T69" fmla="*/ 1 h 342"/>
                <a:gd name="T70" fmla="*/ 11 w 861"/>
                <a:gd name="T71" fmla="*/ 1 h 342"/>
                <a:gd name="T72" fmla="*/ 11 w 861"/>
                <a:gd name="T73" fmla="*/ 3 h 342"/>
                <a:gd name="T74" fmla="*/ 11 w 861"/>
                <a:gd name="T75" fmla="*/ 3 h 342"/>
                <a:gd name="T76" fmla="*/ 11 w 861"/>
                <a:gd name="T77" fmla="*/ 3 h 342"/>
                <a:gd name="T78" fmla="*/ 12 w 861"/>
                <a:gd name="T79" fmla="*/ 3 h 342"/>
                <a:gd name="T80" fmla="*/ 12 w 861"/>
                <a:gd name="T81" fmla="*/ 3 h 342"/>
                <a:gd name="T82" fmla="*/ 12 w 861"/>
                <a:gd name="T83" fmla="*/ 3 h 342"/>
                <a:gd name="T84" fmla="*/ 12 w 861"/>
                <a:gd name="T85" fmla="*/ 3 h 342"/>
                <a:gd name="T86" fmla="*/ 12 w 861"/>
                <a:gd name="T87" fmla="*/ 3 h 342"/>
                <a:gd name="T88" fmla="*/ 12 w 861"/>
                <a:gd name="T89" fmla="*/ 3 h 342"/>
                <a:gd name="T90" fmla="*/ 12 w 861"/>
                <a:gd name="T91" fmla="*/ 3 h 342"/>
                <a:gd name="T92" fmla="*/ 12 w 861"/>
                <a:gd name="T93" fmla="*/ 3 h 342"/>
                <a:gd name="T94" fmla="*/ 12 w 861"/>
                <a:gd name="T95" fmla="*/ 3 h 342"/>
                <a:gd name="T96" fmla="*/ 13 w 861"/>
                <a:gd name="T97" fmla="*/ 3 h 342"/>
                <a:gd name="T98" fmla="*/ 13 w 861"/>
                <a:gd name="T99" fmla="*/ 3 h 342"/>
                <a:gd name="T100" fmla="*/ 13 w 861"/>
                <a:gd name="T101" fmla="*/ 3 h 342"/>
                <a:gd name="T102" fmla="*/ 13 w 861"/>
                <a:gd name="T103" fmla="*/ 3 h 342"/>
                <a:gd name="T104" fmla="*/ 13 w 861"/>
                <a:gd name="T105" fmla="*/ 5 h 342"/>
                <a:gd name="T106" fmla="*/ 13 w 861"/>
                <a:gd name="T107" fmla="*/ 5 h 342"/>
                <a:gd name="T108" fmla="*/ 13 w 861"/>
                <a:gd name="T109" fmla="*/ 5 h 342"/>
                <a:gd name="T110" fmla="*/ 13 w 861"/>
                <a:gd name="T111" fmla="*/ 5 h 342"/>
                <a:gd name="T112" fmla="*/ 14 w 861"/>
                <a:gd name="T113" fmla="*/ 5 h 342"/>
                <a:gd name="T114" fmla="*/ 14 w 861"/>
                <a:gd name="T115" fmla="*/ 5 h 342"/>
                <a:gd name="T116" fmla="*/ 14 w 861"/>
                <a:gd name="T117" fmla="*/ 5 h 342"/>
                <a:gd name="T118" fmla="*/ 14 w 861"/>
                <a:gd name="T119" fmla="*/ 5 h 342"/>
                <a:gd name="T120" fmla="*/ 14 w 861"/>
                <a:gd name="T121" fmla="*/ 5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61"/>
                <a:gd name="T184" fmla="*/ 0 h 342"/>
                <a:gd name="T185" fmla="*/ 861 w 861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61" h="342">
                  <a:moveTo>
                    <a:pt x="0" y="0"/>
                  </a:moveTo>
                  <a:lnTo>
                    <a:pt x="33" y="0"/>
                  </a:lnTo>
                  <a:lnTo>
                    <a:pt x="63" y="0"/>
                  </a:lnTo>
                  <a:lnTo>
                    <a:pt x="92" y="0"/>
                  </a:lnTo>
                  <a:lnTo>
                    <a:pt x="119" y="0"/>
                  </a:lnTo>
                  <a:lnTo>
                    <a:pt x="144" y="0"/>
                  </a:lnTo>
                  <a:lnTo>
                    <a:pt x="167" y="0"/>
                  </a:lnTo>
                  <a:lnTo>
                    <a:pt x="189" y="0"/>
                  </a:lnTo>
                  <a:lnTo>
                    <a:pt x="209" y="0"/>
                  </a:lnTo>
                  <a:lnTo>
                    <a:pt x="228" y="0"/>
                  </a:lnTo>
                  <a:lnTo>
                    <a:pt x="245" y="0"/>
                  </a:lnTo>
                  <a:lnTo>
                    <a:pt x="261" y="0"/>
                  </a:lnTo>
                  <a:lnTo>
                    <a:pt x="275" y="0"/>
                  </a:lnTo>
                  <a:lnTo>
                    <a:pt x="288" y="0"/>
                  </a:lnTo>
                  <a:lnTo>
                    <a:pt x="300" y="0"/>
                  </a:lnTo>
                  <a:lnTo>
                    <a:pt x="310" y="0"/>
                  </a:lnTo>
                  <a:lnTo>
                    <a:pt x="320" y="0"/>
                  </a:lnTo>
                  <a:lnTo>
                    <a:pt x="329" y="0"/>
                  </a:lnTo>
                  <a:lnTo>
                    <a:pt x="336" y="0"/>
                  </a:lnTo>
                  <a:lnTo>
                    <a:pt x="343" y="0"/>
                  </a:lnTo>
                  <a:lnTo>
                    <a:pt x="349" y="0"/>
                  </a:lnTo>
                  <a:lnTo>
                    <a:pt x="355" y="0"/>
                  </a:lnTo>
                  <a:lnTo>
                    <a:pt x="359" y="0"/>
                  </a:lnTo>
                  <a:lnTo>
                    <a:pt x="363" y="0"/>
                  </a:lnTo>
                  <a:lnTo>
                    <a:pt x="368" y="0"/>
                  </a:lnTo>
                  <a:lnTo>
                    <a:pt x="370" y="0"/>
                  </a:lnTo>
                  <a:lnTo>
                    <a:pt x="373" y="0"/>
                  </a:lnTo>
                  <a:lnTo>
                    <a:pt x="376" y="0"/>
                  </a:lnTo>
                  <a:lnTo>
                    <a:pt x="379" y="0"/>
                  </a:lnTo>
                  <a:lnTo>
                    <a:pt x="381" y="2"/>
                  </a:lnTo>
                  <a:lnTo>
                    <a:pt x="383" y="2"/>
                  </a:lnTo>
                  <a:lnTo>
                    <a:pt x="385" y="2"/>
                  </a:lnTo>
                  <a:lnTo>
                    <a:pt x="388" y="2"/>
                  </a:lnTo>
                  <a:lnTo>
                    <a:pt x="391" y="2"/>
                  </a:lnTo>
                  <a:lnTo>
                    <a:pt x="392" y="2"/>
                  </a:lnTo>
                  <a:lnTo>
                    <a:pt x="395" y="2"/>
                  </a:lnTo>
                  <a:lnTo>
                    <a:pt x="396" y="2"/>
                  </a:lnTo>
                  <a:lnTo>
                    <a:pt x="398" y="2"/>
                  </a:lnTo>
                  <a:lnTo>
                    <a:pt x="401" y="2"/>
                  </a:lnTo>
                  <a:lnTo>
                    <a:pt x="402" y="2"/>
                  </a:lnTo>
                  <a:lnTo>
                    <a:pt x="404" y="3"/>
                  </a:lnTo>
                  <a:lnTo>
                    <a:pt x="405" y="3"/>
                  </a:lnTo>
                  <a:lnTo>
                    <a:pt x="407" y="3"/>
                  </a:lnTo>
                  <a:lnTo>
                    <a:pt x="408" y="3"/>
                  </a:lnTo>
                  <a:lnTo>
                    <a:pt x="409" y="3"/>
                  </a:lnTo>
                  <a:lnTo>
                    <a:pt x="411" y="3"/>
                  </a:lnTo>
                  <a:lnTo>
                    <a:pt x="412" y="3"/>
                  </a:lnTo>
                  <a:lnTo>
                    <a:pt x="414" y="3"/>
                  </a:lnTo>
                  <a:lnTo>
                    <a:pt x="415" y="3"/>
                  </a:lnTo>
                  <a:lnTo>
                    <a:pt x="417" y="3"/>
                  </a:lnTo>
                  <a:lnTo>
                    <a:pt x="418" y="3"/>
                  </a:lnTo>
                  <a:lnTo>
                    <a:pt x="419" y="5"/>
                  </a:lnTo>
                  <a:lnTo>
                    <a:pt x="421" y="5"/>
                  </a:lnTo>
                  <a:lnTo>
                    <a:pt x="422" y="5"/>
                  </a:lnTo>
                  <a:lnTo>
                    <a:pt x="424" y="5"/>
                  </a:lnTo>
                  <a:lnTo>
                    <a:pt x="425" y="5"/>
                  </a:lnTo>
                  <a:lnTo>
                    <a:pt x="428" y="5"/>
                  </a:lnTo>
                  <a:lnTo>
                    <a:pt x="430" y="6"/>
                  </a:lnTo>
                  <a:lnTo>
                    <a:pt x="431" y="6"/>
                  </a:lnTo>
                  <a:lnTo>
                    <a:pt x="432" y="6"/>
                  </a:lnTo>
                  <a:lnTo>
                    <a:pt x="435" y="6"/>
                  </a:lnTo>
                  <a:lnTo>
                    <a:pt x="437" y="6"/>
                  </a:lnTo>
                  <a:lnTo>
                    <a:pt x="440" y="8"/>
                  </a:lnTo>
                  <a:lnTo>
                    <a:pt x="441" y="8"/>
                  </a:lnTo>
                  <a:lnTo>
                    <a:pt x="444" y="8"/>
                  </a:lnTo>
                  <a:lnTo>
                    <a:pt x="445" y="8"/>
                  </a:lnTo>
                  <a:lnTo>
                    <a:pt x="448" y="8"/>
                  </a:lnTo>
                  <a:lnTo>
                    <a:pt x="450" y="9"/>
                  </a:lnTo>
                  <a:lnTo>
                    <a:pt x="451" y="9"/>
                  </a:lnTo>
                  <a:lnTo>
                    <a:pt x="453" y="9"/>
                  </a:lnTo>
                  <a:lnTo>
                    <a:pt x="454" y="9"/>
                  </a:lnTo>
                  <a:lnTo>
                    <a:pt x="456" y="9"/>
                  </a:lnTo>
                  <a:lnTo>
                    <a:pt x="457" y="9"/>
                  </a:lnTo>
                  <a:lnTo>
                    <a:pt x="458" y="11"/>
                  </a:lnTo>
                  <a:lnTo>
                    <a:pt x="460" y="11"/>
                  </a:lnTo>
                  <a:lnTo>
                    <a:pt x="461" y="11"/>
                  </a:lnTo>
                  <a:lnTo>
                    <a:pt x="463" y="11"/>
                  </a:lnTo>
                  <a:lnTo>
                    <a:pt x="464" y="11"/>
                  </a:lnTo>
                  <a:lnTo>
                    <a:pt x="466" y="12"/>
                  </a:lnTo>
                  <a:lnTo>
                    <a:pt x="467" y="12"/>
                  </a:lnTo>
                  <a:lnTo>
                    <a:pt x="469" y="12"/>
                  </a:lnTo>
                  <a:lnTo>
                    <a:pt x="470" y="12"/>
                  </a:lnTo>
                  <a:lnTo>
                    <a:pt x="471" y="13"/>
                  </a:lnTo>
                  <a:lnTo>
                    <a:pt x="473" y="13"/>
                  </a:lnTo>
                  <a:lnTo>
                    <a:pt x="474" y="13"/>
                  </a:lnTo>
                  <a:lnTo>
                    <a:pt x="476" y="15"/>
                  </a:lnTo>
                  <a:lnTo>
                    <a:pt x="479" y="15"/>
                  </a:lnTo>
                  <a:lnTo>
                    <a:pt x="480" y="15"/>
                  </a:lnTo>
                  <a:lnTo>
                    <a:pt x="482" y="16"/>
                  </a:lnTo>
                  <a:lnTo>
                    <a:pt x="484" y="16"/>
                  </a:lnTo>
                  <a:lnTo>
                    <a:pt x="486" y="18"/>
                  </a:lnTo>
                  <a:lnTo>
                    <a:pt x="489" y="18"/>
                  </a:lnTo>
                  <a:lnTo>
                    <a:pt x="490" y="19"/>
                  </a:lnTo>
                  <a:lnTo>
                    <a:pt x="493" y="19"/>
                  </a:lnTo>
                  <a:lnTo>
                    <a:pt x="496" y="21"/>
                  </a:lnTo>
                  <a:lnTo>
                    <a:pt x="499" y="22"/>
                  </a:lnTo>
                  <a:lnTo>
                    <a:pt x="500" y="22"/>
                  </a:lnTo>
                  <a:lnTo>
                    <a:pt x="503" y="22"/>
                  </a:lnTo>
                  <a:lnTo>
                    <a:pt x="505" y="24"/>
                  </a:lnTo>
                  <a:lnTo>
                    <a:pt x="508" y="24"/>
                  </a:lnTo>
                  <a:lnTo>
                    <a:pt x="509" y="25"/>
                  </a:lnTo>
                  <a:lnTo>
                    <a:pt x="510" y="25"/>
                  </a:lnTo>
                  <a:lnTo>
                    <a:pt x="512" y="26"/>
                  </a:lnTo>
                  <a:lnTo>
                    <a:pt x="513" y="26"/>
                  </a:lnTo>
                  <a:lnTo>
                    <a:pt x="515" y="26"/>
                  </a:lnTo>
                  <a:lnTo>
                    <a:pt x="516" y="28"/>
                  </a:lnTo>
                  <a:lnTo>
                    <a:pt x="518" y="28"/>
                  </a:lnTo>
                  <a:lnTo>
                    <a:pt x="519" y="28"/>
                  </a:lnTo>
                  <a:lnTo>
                    <a:pt x="520" y="29"/>
                  </a:lnTo>
                  <a:lnTo>
                    <a:pt x="522" y="29"/>
                  </a:lnTo>
                  <a:lnTo>
                    <a:pt x="523" y="29"/>
                  </a:lnTo>
                  <a:lnTo>
                    <a:pt x="525" y="31"/>
                  </a:lnTo>
                  <a:lnTo>
                    <a:pt x="526" y="31"/>
                  </a:lnTo>
                  <a:lnTo>
                    <a:pt x="528" y="32"/>
                  </a:lnTo>
                  <a:lnTo>
                    <a:pt x="529" y="32"/>
                  </a:lnTo>
                  <a:lnTo>
                    <a:pt x="531" y="34"/>
                  </a:lnTo>
                  <a:lnTo>
                    <a:pt x="532" y="34"/>
                  </a:lnTo>
                  <a:lnTo>
                    <a:pt x="533" y="35"/>
                  </a:lnTo>
                  <a:lnTo>
                    <a:pt x="535" y="35"/>
                  </a:lnTo>
                  <a:lnTo>
                    <a:pt x="538" y="37"/>
                  </a:lnTo>
                  <a:lnTo>
                    <a:pt x="539" y="38"/>
                  </a:lnTo>
                  <a:lnTo>
                    <a:pt x="541" y="38"/>
                  </a:lnTo>
                  <a:lnTo>
                    <a:pt x="544" y="39"/>
                  </a:lnTo>
                  <a:lnTo>
                    <a:pt x="545" y="41"/>
                  </a:lnTo>
                  <a:lnTo>
                    <a:pt x="548" y="41"/>
                  </a:lnTo>
                  <a:lnTo>
                    <a:pt x="549" y="42"/>
                  </a:lnTo>
                  <a:lnTo>
                    <a:pt x="552" y="44"/>
                  </a:lnTo>
                  <a:lnTo>
                    <a:pt x="554" y="45"/>
                  </a:lnTo>
                  <a:lnTo>
                    <a:pt x="557" y="45"/>
                  </a:lnTo>
                  <a:lnTo>
                    <a:pt x="558" y="47"/>
                  </a:lnTo>
                  <a:lnTo>
                    <a:pt x="559" y="47"/>
                  </a:lnTo>
                  <a:lnTo>
                    <a:pt x="561" y="48"/>
                  </a:lnTo>
                  <a:lnTo>
                    <a:pt x="562" y="50"/>
                  </a:lnTo>
                  <a:lnTo>
                    <a:pt x="564" y="50"/>
                  </a:lnTo>
                  <a:lnTo>
                    <a:pt x="565" y="51"/>
                  </a:lnTo>
                  <a:lnTo>
                    <a:pt x="567" y="51"/>
                  </a:lnTo>
                  <a:lnTo>
                    <a:pt x="568" y="51"/>
                  </a:lnTo>
                  <a:lnTo>
                    <a:pt x="570" y="52"/>
                  </a:lnTo>
                  <a:lnTo>
                    <a:pt x="571" y="54"/>
                  </a:lnTo>
                  <a:lnTo>
                    <a:pt x="572" y="54"/>
                  </a:lnTo>
                  <a:lnTo>
                    <a:pt x="574" y="54"/>
                  </a:lnTo>
                  <a:lnTo>
                    <a:pt x="575" y="55"/>
                  </a:lnTo>
                  <a:lnTo>
                    <a:pt x="577" y="57"/>
                  </a:lnTo>
                  <a:lnTo>
                    <a:pt x="578" y="57"/>
                  </a:lnTo>
                  <a:lnTo>
                    <a:pt x="580" y="58"/>
                  </a:lnTo>
                  <a:lnTo>
                    <a:pt x="581" y="58"/>
                  </a:lnTo>
                  <a:lnTo>
                    <a:pt x="583" y="60"/>
                  </a:lnTo>
                  <a:lnTo>
                    <a:pt x="584" y="60"/>
                  </a:lnTo>
                  <a:lnTo>
                    <a:pt x="585" y="61"/>
                  </a:lnTo>
                  <a:lnTo>
                    <a:pt x="587" y="61"/>
                  </a:lnTo>
                  <a:lnTo>
                    <a:pt x="588" y="63"/>
                  </a:lnTo>
                  <a:lnTo>
                    <a:pt x="590" y="64"/>
                  </a:lnTo>
                  <a:lnTo>
                    <a:pt x="591" y="64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7" y="68"/>
                  </a:lnTo>
                  <a:lnTo>
                    <a:pt x="600" y="68"/>
                  </a:lnTo>
                  <a:lnTo>
                    <a:pt x="601" y="70"/>
                  </a:lnTo>
                  <a:lnTo>
                    <a:pt x="603" y="71"/>
                  </a:lnTo>
                  <a:lnTo>
                    <a:pt x="604" y="71"/>
                  </a:lnTo>
                  <a:lnTo>
                    <a:pt x="606" y="73"/>
                  </a:lnTo>
                  <a:lnTo>
                    <a:pt x="607" y="74"/>
                  </a:lnTo>
                  <a:lnTo>
                    <a:pt x="608" y="74"/>
                  </a:lnTo>
                  <a:lnTo>
                    <a:pt x="610" y="76"/>
                  </a:lnTo>
                  <a:lnTo>
                    <a:pt x="611" y="76"/>
                  </a:lnTo>
                  <a:lnTo>
                    <a:pt x="613" y="76"/>
                  </a:lnTo>
                  <a:lnTo>
                    <a:pt x="613" y="77"/>
                  </a:lnTo>
                  <a:lnTo>
                    <a:pt x="614" y="77"/>
                  </a:lnTo>
                  <a:lnTo>
                    <a:pt x="616" y="78"/>
                  </a:lnTo>
                  <a:lnTo>
                    <a:pt x="617" y="80"/>
                  </a:lnTo>
                  <a:lnTo>
                    <a:pt x="619" y="80"/>
                  </a:lnTo>
                  <a:lnTo>
                    <a:pt x="620" y="81"/>
                  </a:lnTo>
                  <a:lnTo>
                    <a:pt x="621" y="81"/>
                  </a:lnTo>
                  <a:lnTo>
                    <a:pt x="621" y="83"/>
                  </a:lnTo>
                  <a:lnTo>
                    <a:pt x="623" y="83"/>
                  </a:lnTo>
                  <a:lnTo>
                    <a:pt x="624" y="83"/>
                  </a:lnTo>
                  <a:lnTo>
                    <a:pt x="626" y="84"/>
                  </a:lnTo>
                  <a:lnTo>
                    <a:pt x="627" y="86"/>
                  </a:lnTo>
                  <a:lnTo>
                    <a:pt x="629" y="86"/>
                  </a:lnTo>
                  <a:lnTo>
                    <a:pt x="630" y="87"/>
                  </a:lnTo>
                  <a:lnTo>
                    <a:pt x="632" y="89"/>
                  </a:lnTo>
                  <a:lnTo>
                    <a:pt x="633" y="89"/>
                  </a:lnTo>
                  <a:lnTo>
                    <a:pt x="634" y="90"/>
                  </a:lnTo>
                  <a:lnTo>
                    <a:pt x="636" y="91"/>
                  </a:lnTo>
                  <a:lnTo>
                    <a:pt x="637" y="91"/>
                  </a:lnTo>
                  <a:lnTo>
                    <a:pt x="639" y="93"/>
                  </a:lnTo>
                  <a:lnTo>
                    <a:pt x="640" y="94"/>
                  </a:lnTo>
                  <a:lnTo>
                    <a:pt x="642" y="94"/>
                  </a:lnTo>
                  <a:lnTo>
                    <a:pt x="643" y="96"/>
                  </a:lnTo>
                  <a:lnTo>
                    <a:pt x="645" y="96"/>
                  </a:lnTo>
                  <a:lnTo>
                    <a:pt x="646" y="97"/>
                  </a:lnTo>
                  <a:lnTo>
                    <a:pt x="647" y="99"/>
                  </a:lnTo>
                  <a:lnTo>
                    <a:pt x="649" y="99"/>
                  </a:lnTo>
                  <a:lnTo>
                    <a:pt x="649" y="100"/>
                  </a:lnTo>
                  <a:lnTo>
                    <a:pt x="650" y="100"/>
                  </a:lnTo>
                  <a:lnTo>
                    <a:pt x="650" y="101"/>
                  </a:lnTo>
                  <a:lnTo>
                    <a:pt x="652" y="101"/>
                  </a:lnTo>
                  <a:lnTo>
                    <a:pt x="653" y="101"/>
                  </a:lnTo>
                  <a:lnTo>
                    <a:pt x="653" y="103"/>
                  </a:lnTo>
                  <a:lnTo>
                    <a:pt x="655" y="103"/>
                  </a:lnTo>
                  <a:lnTo>
                    <a:pt x="655" y="104"/>
                  </a:lnTo>
                  <a:lnTo>
                    <a:pt x="656" y="104"/>
                  </a:lnTo>
                  <a:lnTo>
                    <a:pt x="658" y="106"/>
                  </a:lnTo>
                  <a:lnTo>
                    <a:pt x="659" y="107"/>
                  </a:lnTo>
                  <a:lnTo>
                    <a:pt x="660" y="107"/>
                  </a:lnTo>
                  <a:lnTo>
                    <a:pt x="662" y="109"/>
                  </a:lnTo>
                  <a:lnTo>
                    <a:pt x="663" y="110"/>
                  </a:lnTo>
                  <a:lnTo>
                    <a:pt x="665" y="110"/>
                  </a:lnTo>
                  <a:lnTo>
                    <a:pt x="665" y="112"/>
                  </a:lnTo>
                  <a:lnTo>
                    <a:pt x="666" y="113"/>
                  </a:lnTo>
                  <a:lnTo>
                    <a:pt x="668" y="113"/>
                  </a:lnTo>
                  <a:lnTo>
                    <a:pt x="669" y="114"/>
                  </a:lnTo>
                  <a:lnTo>
                    <a:pt x="671" y="114"/>
                  </a:lnTo>
                  <a:lnTo>
                    <a:pt x="671" y="116"/>
                  </a:lnTo>
                  <a:lnTo>
                    <a:pt x="672" y="116"/>
                  </a:lnTo>
                  <a:lnTo>
                    <a:pt x="672" y="117"/>
                  </a:lnTo>
                  <a:lnTo>
                    <a:pt x="673" y="117"/>
                  </a:lnTo>
                  <a:lnTo>
                    <a:pt x="675" y="119"/>
                  </a:lnTo>
                  <a:lnTo>
                    <a:pt x="676" y="120"/>
                  </a:lnTo>
                  <a:lnTo>
                    <a:pt x="678" y="122"/>
                  </a:lnTo>
                  <a:lnTo>
                    <a:pt x="679" y="122"/>
                  </a:lnTo>
                  <a:lnTo>
                    <a:pt x="679" y="123"/>
                  </a:lnTo>
                  <a:lnTo>
                    <a:pt x="681" y="123"/>
                  </a:lnTo>
                  <a:lnTo>
                    <a:pt x="682" y="125"/>
                  </a:lnTo>
                  <a:lnTo>
                    <a:pt x="684" y="125"/>
                  </a:lnTo>
                  <a:lnTo>
                    <a:pt x="684" y="126"/>
                  </a:lnTo>
                  <a:lnTo>
                    <a:pt x="685" y="126"/>
                  </a:lnTo>
                  <a:lnTo>
                    <a:pt x="686" y="127"/>
                  </a:lnTo>
                  <a:lnTo>
                    <a:pt x="688" y="129"/>
                  </a:lnTo>
                  <a:lnTo>
                    <a:pt x="689" y="129"/>
                  </a:lnTo>
                  <a:lnTo>
                    <a:pt x="691" y="130"/>
                  </a:lnTo>
                  <a:lnTo>
                    <a:pt x="692" y="132"/>
                  </a:lnTo>
                  <a:lnTo>
                    <a:pt x="694" y="132"/>
                  </a:lnTo>
                  <a:lnTo>
                    <a:pt x="695" y="133"/>
                  </a:lnTo>
                  <a:lnTo>
                    <a:pt x="697" y="135"/>
                  </a:lnTo>
                  <a:lnTo>
                    <a:pt x="698" y="135"/>
                  </a:lnTo>
                  <a:lnTo>
                    <a:pt x="698" y="136"/>
                  </a:lnTo>
                  <a:lnTo>
                    <a:pt x="699" y="136"/>
                  </a:lnTo>
                  <a:lnTo>
                    <a:pt x="701" y="138"/>
                  </a:lnTo>
                  <a:lnTo>
                    <a:pt x="702" y="139"/>
                  </a:lnTo>
                  <a:lnTo>
                    <a:pt x="704" y="139"/>
                  </a:lnTo>
                  <a:lnTo>
                    <a:pt x="704" y="140"/>
                  </a:lnTo>
                  <a:lnTo>
                    <a:pt x="705" y="140"/>
                  </a:lnTo>
                  <a:lnTo>
                    <a:pt x="707" y="142"/>
                  </a:lnTo>
                  <a:lnTo>
                    <a:pt x="708" y="143"/>
                  </a:lnTo>
                  <a:lnTo>
                    <a:pt x="709" y="143"/>
                  </a:lnTo>
                  <a:lnTo>
                    <a:pt x="709" y="145"/>
                  </a:lnTo>
                  <a:lnTo>
                    <a:pt x="711" y="145"/>
                  </a:lnTo>
                  <a:lnTo>
                    <a:pt x="711" y="146"/>
                  </a:lnTo>
                  <a:lnTo>
                    <a:pt x="712" y="146"/>
                  </a:lnTo>
                  <a:lnTo>
                    <a:pt x="712" y="148"/>
                  </a:lnTo>
                  <a:lnTo>
                    <a:pt x="714" y="148"/>
                  </a:lnTo>
                  <a:lnTo>
                    <a:pt x="714" y="149"/>
                  </a:lnTo>
                  <a:lnTo>
                    <a:pt x="715" y="151"/>
                  </a:lnTo>
                  <a:lnTo>
                    <a:pt x="717" y="151"/>
                  </a:lnTo>
                  <a:lnTo>
                    <a:pt x="717" y="152"/>
                  </a:lnTo>
                  <a:lnTo>
                    <a:pt x="718" y="153"/>
                  </a:lnTo>
                  <a:lnTo>
                    <a:pt x="720" y="155"/>
                  </a:lnTo>
                  <a:lnTo>
                    <a:pt x="721" y="156"/>
                  </a:lnTo>
                  <a:lnTo>
                    <a:pt x="722" y="158"/>
                  </a:lnTo>
                  <a:lnTo>
                    <a:pt x="724" y="159"/>
                  </a:lnTo>
                  <a:lnTo>
                    <a:pt x="725" y="161"/>
                  </a:lnTo>
                  <a:lnTo>
                    <a:pt x="727" y="162"/>
                  </a:lnTo>
                  <a:lnTo>
                    <a:pt x="727" y="164"/>
                  </a:lnTo>
                  <a:lnTo>
                    <a:pt x="728" y="164"/>
                  </a:lnTo>
                  <a:lnTo>
                    <a:pt x="730" y="165"/>
                  </a:lnTo>
                  <a:lnTo>
                    <a:pt x="731" y="166"/>
                  </a:lnTo>
                  <a:lnTo>
                    <a:pt x="731" y="168"/>
                  </a:lnTo>
                  <a:lnTo>
                    <a:pt x="733" y="168"/>
                  </a:lnTo>
                  <a:lnTo>
                    <a:pt x="734" y="169"/>
                  </a:lnTo>
                  <a:lnTo>
                    <a:pt x="734" y="171"/>
                  </a:lnTo>
                  <a:lnTo>
                    <a:pt x="735" y="171"/>
                  </a:lnTo>
                  <a:lnTo>
                    <a:pt x="735" y="172"/>
                  </a:lnTo>
                  <a:lnTo>
                    <a:pt x="737" y="172"/>
                  </a:lnTo>
                  <a:lnTo>
                    <a:pt x="737" y="174"/>
                  </a:lnTo>
                  <a:lnTo>
                    <a:pt x="738" y="175"/>
                  </a:lnTo>
                  <a:lnTo>
                    <a:pt x="740" y="175"/>
                  </a:lnTo>
                  <a:lnTo>
                    <a:pt x="740" y="177"/>
                  </a:lnTo>
                  <a:lnTo>
                    <a:pt x="741" y="178"/>
                  </a:lnTo>
                  <a:lnTo>
                    <a:pt x="743" y="179"/>
                  </a:lnTo>
                  <a:lnTo>
                    <a:pt x="743" y="181"/>
                  </a:lnTo>
                  <a:lnTo>
                    <a:pt x="744" y="181"/>
                  </a:lnTo>
                  <a:lnTo>
                    <a:pt x="746" y="182"/>
                  </a:lnTo>
                  <a:lnTo>
                    <a:pt x="746" y="184"/>
                  </a:lnTo>
                  <a:lnTo>
                    <a:pt x="747" y="185"/>
                  </a:lnTo>
                  <a:lnTo>
                    <a:pt x="748" y="187"/>
                  </a:lnTo>
                  <a:lnTo>
                    <a:pt x="750" y="188"/>
                  </a:lnTo>
                  <a:lnTo>
                    <a:pt x="751" y="190"/>
                  </a:lnTo>
                  <a:lnTo>
                    <a:pt x="753" y="191"/>
                  </a:lnTo>
                  <a:lnTo>
                    <a:pt x="754" y="192"/>
                  </a:lnTo>
                  <a:lnTo>
                    <a:pt x="756" y="194"/>
                  </a:lnTo>
                  <a:lnTo>
                    <a:pt x="757" y="197"/>
                  </a:lnTo>
                  <a:lnTo>
                    <a:pt x="759" y="198"/>
                  </a:lnTo>
                  <a:lnTo>
                    <a:pt x="760" y="200"/>
                  </a:lnTo>
                  <a:lnTo>
                    <a:pt x="761" y="202"/>
                  </a:lnTo>
                  <a:lnTo>
                    <a:pt x="763" y="204"/>
                  </a:lnTo>
                  <a:lnTo>
                    <a:pt x="764" y="205"/>
                  </a:lnTo>
                  <a:lnTo>
                    <a:pt x="766" y="207"/>
                  </a:lnTo>
                  <a:lnTo>
                    <a:pt x="766" y="208"/>
                  </a:lnTo>
                  <a:lnTo>
                    <a:pt x="767" y="210"/>
                  </a:lnTo>
                  <a:lnTo>
                    <a:pt x="769" y="211"/>
                  </a:lnTo>
                  <a:lnTo>
                    <a:pt x="770" y="211"/>
                  </a:lnTo>
                  <a:lnTo>
                    <a:pt x="770" y="213"/>
                  </a:lnTo>
                  <a:lnTo>
                    <a:pt x="772" y="214"/>
                  </a:lnTo>
                  <a:lnTo>
                    <a:pt x="772" y="215"/>
                  </a:lnTo>
                  <a:lnTo>
                    <a:pt x="773" y="217"/>
                  </a:lnTo>
                  <a:lnTo>
                    <a:pt x="774" y="217"/>
                  </a:lnTo>
                  <a:lnTo>
                    <a:pt x="774" y="218"/>
                  </a:lnTo>
                  <a:lnTo>
                    <a:pt x="776" y="220"/>
                  </a:lnTo>
                  <a:lnTo>
                    <a:pt x="776" y="221"/>
                  </a:lnTo>
                  <a:lnTo>
                    <a:pt x="777" y="223"/>
                  </a:lnTo>
                  <a:lnTo>
                    <a:pt x="779" y="223"/>
                  </a:lnTo>
                  <a:lnTo>
                    <a:pt x="779" y="224"/>
                  </a:lnTo>
                  <a:lnTo>
                    <a:pt x="780" y="226"/>
                  </a:lnTo>
                  <a:lnTo>
                    <a:pt x="782" y="227"/>
                  </a:lnTo>
                  <a:lnTo>
                    <a:pt x="782" y="228"/>
                  </a:lnTo>
                  <a:lnTo>
                    <a:pt x="783" y="230"/>
                  </a:lnTo>
                  <a:lnTo>
                    <a:pt x="785" y="231"/>
                  </a:lnTo>
                  <a:lnTo>
                    <a:pt x="786" y="233"/>
                  </a:lnTo>
                  <a:lnTo>
                    <a:pt x="787" y="236"/>
                  </a:lnTo>
                  <a:lnTo>
                    <a:pt x="789" y="237"/>
                  </a:lnTo>
                  <a:lnTo>
                    <a:pt x="790" y="239"/>
                  </a:lnTo>
                  <a:lnTo>
                    <a:pt x="792" y="241"/>
                  </a:lnTo>
                  <a:lnTo>
                    <a:pt x="793" y="243"/>
                  </a:lnTo>
                  <a:lnTo>
                    <a:pt x="795" y="246"/>
                  </a:lnTo>
                  <a:lnTo>
                    <a:pt x="796" y="249"/>
                  </a:lnTo>
                  <a:lnTo>
                    <a:pt x="798" y="250"/>
                  </a:lnTo>
                  <a:lnTo>
                    <a:pt x="799" y="252"/>
                  </a:lnTo>
                  <a:lnTo>
                    <a:pt x="800" y="253"/>
                  </a:lnTo>
                  <a:lnTo>
                    <a:pt x="802" y="256"/>
                  </a:lnTo>
                  <a:lnTo>
                    <a:pt x="802" y="257"/>
                  </a:lnTo>
                  <a:lnTo>
                    <a:pt x="803" y="259"/>
                  </a:lnTo>
                  <a:lnTo>
                    <a:pt x="805" y="260"/>
                  </a:lnTo>
                  <a:lnTo>
                    <a:pt x="806" y="262"/>
                  </a:lnTo>
                  <a:lnTo>
                    <a:pt x="806" y="263"/>
                  </a:lnTo>
                  <a:lnTo>
                    <a:pt x="808" y="265"/>
                  </a:lnTo>
                  <a:lnTo>
                    <a:pt x="809" y="265"/>
                  </a:lnTo>
                  <a:lnTo>
                    <a:pt x="809" y="266"/>
                  </a:lnTo>
                  <a:lnTo>
                    <a:pt x="810" y="267"/>
                  </a:lnTo>
                  <a:lnTo>
                    <a:pt x="810" y="269"/>
                  </a:lnTo>
                  <a:lnTo>
                    <a:pt x="812" y="270"/>
                  </a:lnTo>
                  <a:lnTo>
                    <a:pt x="813" y="272"/>
                  </a:lnTo>
                  <a:lnTo>
                    <a:pt x="815" y="273"/>
                  </a:lnTo>
                  <a:lnTo>
                    <a:pt x="815" y="275"/>
                  </a:lnTo>
                  <a:lnTo>
                    <a:pt x="816" y="276"/>
                  </a:lnTo>
                  <a:lnTo>
                    <a:pt x="818" y="278"/>
                  </a:lnTo>
                  <a:lnTo>
                    <a:pt x="819" y="279"/>
                  </a:lnTo>
                  <a:lnTo>
                    <a:pt x="819" y="280"/>
                  </a:lnTo>
                  <a:lnTo>
                    <a:pt x="821" y="282"/>
                  </a:lnTo>
                  <a:lnTo>
                    <a:pt x="822" y="285"/>
                  </a:lnTo>
                  <a:lnTo>
                    <a:pt x="823" y="286"/>
                  </a:lnTo>
                  <a:lnTo>
                    <a:pt x="825" y="288"/>
                  </a:lnTo>
                  <a:lnTo>
                    <a:pt x="826" y="291"/>
                  </a:lnTo>
                  <a:lnTo>
                    <a:pt x="828" y="292"/>
                  </a:lnTo>
                  <a:lnTo>
                    <a:pt x="829" y="295"/>
                  </a:lnTo>
                  <a:lnTo>
                    <a:pt x="831" y="298"/>
                  </a:lnTo>
                  <a:lnTo>
                    <a:pt x="834" y="299"/>
                  </a:lnTo>
                  <a:lnTo>
                    <a:pt x="835" y="302"/>
                  </a:lnTo>
                  <a:lnTo>
                    <a:pt x="836" y="304"/>
                  </a:lnTo>
                  <a:lnTo>
                    <a:pt x="838" y="305"/>
                  </a:lnTo>
                  <a:lnTo>
                    <a:pt x="838" y="306"/>
                  </a:lnTo>
                  <a:lnTo>
                    <a:pt x="839" y="309"/>
                  </a:lnTo>
                  <a:lnTo>
                    <a:pt x="841" y="311"/>
                  </a:lnTo>
                  <a:lnTo>
                    <a:pt x="842" y="312"/>
                  </a:lnTo>
                  <a:lnTo>
                    <a:pt x="842" y="314"/>
                  </a:lnTo>
                  <a:lnTo>
                    <a:pt x="844" y="315"/>
                  </a:lnTo>
                  <a:lnTo>
                    <a:pt x="845" y="315"/>
                  </a:lnTo>
                  <a:lnTo>
                    <a:pt x="845" y="316"/>
                  </a:lnTo>
                  <a:lnTo>
                    <a:pt x="847" y="318"/>
                  </a:lnTo>
                  <a:lnTo>
                    <a:pt x="847" y="319"/>
                  </a:lnTo>
                  <a:lnTo>
                    <a:pt x="848" y="321"/>
                  </a:lnTo>
                  <a:lnTo>
                    <a:pt x="849" y="322"/>
                  </a:lnTo>
                  <a:lnTo>
                    <a:pt x="849" y="324"/>
                  </a:lnTo>
                  <a:lnTo>
                    <a:pt x="851" y="325"/>
                  </a:lnTo>
                  <a:lnTo>
                    <a:pt x="851" y="327"/>
                  </a:lnTo>
                  <a:lnTo>
                    <a:pt x="852" y="327"/>
                  </a:lnTo>
                  <a:lnTo>
                    <a:pt x="852" y="328"/>
                  </a:lnTo>
                  <a:lnTo>
                    <a:pt x="854" y="329"/>
                  </a:lnTo>
                  <a:lnTo>
                    <a:pt x="855" y="331"/>
                  </a:lnTo>
                  <a:lnTo>
                    <a:pt x="855" y="332"/>
                  </a:lnTo>
                  <a:lnTo>
                    <a:pt x="857" y="334"/>
                  </a:lnTo>
                  <a:lnTo>
                    <a:pt x="857" y="335"/>
                  </a:lnTo>
                  <a:lnTo>
                    <a:pt x="858" y="337"/>
                  </a:lnTo>
                  <a:lnTo>
                    <a:pt x="860" y="338"/>
                  </a:lnTo>
                  <a:lnTo>
                    <a:pt x="860" y="341"/>
                  </a:lnTo>
                  <a:lnTo>
                    <a:pt x="861" y="342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58" name="Freeform 115"/>
            <p:cNvSpPr>
              <a:spLocks/>
            </p:cNvSpPr>
            <p:nvPr/>
          </p:nvSpPr>
          <p:spPr bwMode="auto">
            <a:xfrm>
              <a:off x="2882" y="3049"/>
              <a:ext cx="431" cy="172"/>
            </a:xfrm>
            <a:custGeom>
              <a:avLst/>
              <a:gdLst>
                <a:gd name="T0" fmla="*/ 3 w 861"/>
                <a:gd name="T1" fmla="*/ 6 h 343"/>
                <a:gd name="T2" fmla="*/ 5 w 861"/>
                <a:gd name="T3" fmla="*/ 6 h 343"/>
                <a:gd name="T4" fmla="*/ 6 w 861"/>
                <a:gd name="T5" fmla="*/ 6 h 343"/>
                <a:gd name="T6" fmla="*/ 6 w 861"/>
                <a:gd name="T7" fmla="*/ 6 h 343"/>
                <a:gd name="T8" fmla="*/ 7 w 861"/>
                <a:gd name="T9" fmla="*/ 6 h 343"/>
                <a:gd name="T10" fmla="*/ 7 w 861"/>
                <a:gd name="T11" fmla="*/ 6 h 343"/>
                <a:gd name="T12" fmla="*/ 7 w 861"/>
                <a:gd name="T13" fmla="*/ 6 h 343"/>
                <a:gd name="T14" fmla="*/ 7 w 861"/>
                <a:gd name="T15" fmla="*/ 6 h 343"/>
                <a:gd name="T16" fmla="*/ 7 w 861"/>
                <a:gd name="T17" fmla="*/ 6 h 343"/>
                <a:gd name="T18" fmla="*/ 7 w 861"/>
                <a:gd name="T19" fmla="*/ 6 h 343"/>
                <a:gd name="T20" fmla="*/ 8 w 861"/>
                <a:gd name="T21" fmla="*/ 6 h 343"/>
                <a:gd name="T22" fmla="*/ 8 w 861"/>
                <a:gd name="T23" fmla="*/ 6 h 343"/>
                <a:gd name="T24" fmla="*/ 8 w 861"/>
                <a:gd name="T25" fmla="*/ 6 h 343"/>
                <a:gd name="T26" fmla="*/ 8 w 861"/>
                <a:gd name="T27" fmla="*/ 6 h 343"/>
                <a:gd name="T28" fmla="*/ 8 w 861"/>
                <a:gd name="T29" fmla="*/ 5 h 343"/>
                <a:gd name="T30" fmla="*/ 9 w 861"/>
                <a:gd name="T31" fmla="*/ 5 h 343"/>
                <a:gd name="T32" fmla="*/ 9 w 861"/>
                <a:gd name="T33" fmla="*/ 5 h 343"/>
                <a:gd name="T34" fmla="*/ 9 w 861"/>
                <a:gd name="T35" fmla="*/ 5 h 343"/>
                <a:gd name="T36" fmla="*/ 9 w 861"/>
                <a:gd name="T37" fmla="*/ 5 h 343"/>
                <a:gd name="T38" fmla="*/ 9 w 861"/>
                <a:gd name="T39" fmla="*/ 5 h 343"/>
                <a:gd name="T40" fmla="*/ 9 w 861"/>
                <a:gd name="T41" fmla="*/ 5 h 343"/>
                <a:gd name="T42" fmla="*/ 10 w 861"/>
                <a:gd name="T43" fmla="*/ 5 h 343"/>
                <a:gd name="T44" fmla="*/ 10 w 861"/>
                <a:gd name="T45" fmla="*/ 5 h 343"/>
                <a:gd name="T46" fmla="*/ 10 w 861"/>
                <a:gd name="T47" fmla="*/ 5 h 343"/>
                <a:gd name="T48" fmla="*/ 10 w 861"/>
                <a:gd name="T49" fmla="*/ 5 h 343"/>
                <a:gd name="T50" fmla="*/ 10 w 861"/>
                <a:gd name="T51" fmla="*/ 5 h 343"/>
                <a:gd name="T52" fmla="*/ 10 w 861"/>
                <a:gd name="T53" fmla="*/ 5 h 343"/>
                <a:gd name="T54" fmla="*/ 10 w 861"/>
                <a:gd name="T55" fmla="*/ 4 h 343"/>
                <a:gd name="T56" fmla="*/ 11 w 861"/>
                <a:gd name="T57" fmla="*/ 4 h 343"/>
                <a:gd name="T58" fmla="*/ 11 w 861"/>
                <a:gd name="T59" fmla="*/ 4 h 343"/>
                <a:gd name="T60" fmla="*/ 11 w 861"/>
                <a:gd name="T61" fmla="*/ 4 h 343"/>
                <a:gd name="T62" fmla="*/ 11 w 861"/>
                <a:gd name="T63" fmla="*/ 4 h 343"/>
                <a:gd name="T64" fmla="*/ 11 w 861"/>
                <a:gd name="T65" fmla="*/ 4 h 343"/>
                <a:gd name="T66" fmla="*/ 11 w 861"/>
                <a:gd name="T67" fmla="*/ 4 h 343"/>
                <a:gd name="T68" fmla="*/ 11 w 861"/>
                <a:gd name="T69" fmla="*/ 4 h 343"/>
                <a:gd name="T70" fmla="*/ 11 w 861"/>
                <a:gd name="T71" fmla="*/ 4 h 343"/>
                <a:gd name="T72" fmla="*/ 11 w 861"/>
                <a:gd name="T73" fmla="*/ 4 h 343"/>
                <a:gd name="T74" fmla="*/ 11 w 861"/>
                <a:gd name="T75" fmla="*/ 4 h 343"/>
                <a:gd name="T76" fmla="*/ 11 w 861"/>
                <a:gd name="T77" fmla="*/ 4 h 343"/>
                <a:gd name="T78" fmla="*/ 12 w 861"/>
                <a:gd name="T79" fmla="*/ 4 h 343"/>
                <a:gd name="T80" fmla="*/ 12 w 861"/>
                <a:gd name="T81" fmla="*/ 4 h 343"/>
                <a:gd name="T82" fmla="*/ 12 w 861"/>
                <a:gd name="T83" fmla="*/ 3 h 343"/>
                <a:gd name="T84" fmla="*/ 12 w 861"/>
                <a:gd name="T85" fmla="*/ 3 h 343"/>
                <a:gd name="T86" fmla="*/ 12 w 861"/>
                <a:gd name="T87" fmla="*/ 3 h 343"/>
                <a:gd name="T88" fmla="*/ 12 w 861"/>
                <a:gd name="T89" fmla="*/ 3 h 343"/>
                <a:gd name="T90" fmla="*/ 12 w 861"/>
                <a:gd name="T91" fmla="*/ 3 h 343"/>
                <a:gd name="T92" fmla="*/ 12 w 861"/>
                <a:gd name="T93" fmla="*/ 3 h 343"/>
                <a:gd name="T94" fmla="*/ 12 w 861"/>
                <a:gd name="T95" fmla="*/ 3 h 343"/>
                <a:gd name="T96" fmla="*/ 13 w 861"/>
                <a:gd name="T97" fmla="*/ 2 h 343"/>
                <a:gd name="T98" fmla="*/ 13 w 861"/>
                <a:gd name="T99" fmla="*/ 2 h 343"/>
                <a:gd name="T100" fmla="*/ 13 w 861"/>
                <a:gd name="T101" fmla="*/ 2 h 343"/>
                <a:gd name="T102" fmla="*/ 13 w 861"/>
                <a:gd name="T103" fmla="*/ 2 h 343"/>
                <a:gd name="T104" fmla="*/ 13 w 861"/>
                <a:gd name="T105" fmla="*/ 2 h 343"/>
                <a:gd name="T106" fmla="*/ 13 w 861"/>
                <a:gd name="T107" fmla="*/ 2 h 343"/>
                <a:gd name="T108" fmla="*/ 13 w 861"/>
                <a:gd name="T109" fmla="*/ 2 h 343"/>
                <a:gd name="T110" fmla="*/ 13 w 861"/>
                <a:gd name="T111" fmla="*/ 1 h 343"/>
                <a:gd name="T112" fmla="*/ 14 w 861"/>
                <a:gd name="T113" fmla="*/ 1 h 343"/>
                <a:gd name="T114" fmla="*/ 14 w 861"/>
                <a:gd name="T115" fmla="*/ 1 h 343"/>
                <a:gd name="T116" fmla="*/ 14 w 861"/>
                <a:gd name="T117" fmla="*/ 1 h 343"/>
                <a:gd name="T118" fmla="*/ 14 w 861"/>
                <a:gd name="T119" fmla="*/ 1 h 343"/>
                <a:gd name="T120" fmla="*/ 14 w 861"/>
                <a:gd name="T121" fmla="*/ 1 h 3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61"/>
                <a:gd name="T184" fmla="*/ 0 h 343"/>
                <a:gd name="T185" fmla="*/ 861 w 861"/>
                <a:gd name="T186" fmla="*/ 343 h 3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61" h="343">
                  <a:moveTo>
                    <a:pt x="0" y="343"/>
                  </a:moveTo>
                  <a:lnTo>
                    <a:pt x="33" y="343"/>
                  </a:lnTo>
                  <a:lnTo>
                    <a:pt x="63" y="343"/>
                  </a:lnTo>
                  <a:lnTo>
                    <a:pt x="92" y="343"/>
                  </a:lnTo>
                  <a:lnTo>
                    <a:pt x="119" y="343"/>
                  </a:lnTo>
                  <a:lnTo>
                    <a:pt x="144" y="343"/>
                  </a:lnTo>
                  <a:lnTo>
                    <a:pt x="167" y="343"/>
                  </a:lnTo>
                  <a:lnTo>
                    <a:pt x="189" y="343"/>
                  </a:lnTo>
                  <a:lnTo>
                    <a:pt x="209" y="343"/>
                  </a:lnTo>
                  <a:lnTo>
                    <a:pt x="228" y="343"/>
                  </a:lnTo>
                  <a:lnTo>
                    <a:pt x="245" y="343"/>
                  </a:lnTo>
                  <a:lnTo>
                    <a:pt x="261" y="343"/>
                  </a:lnTo>
                  <a:lnTo>
                    <a:pt x="275" y="343"/>
                  </a:lnTo>
                  <a:lnTo>
                    <a:pt x="288" y="343"/>
                  </a:lnTo>
                  <a:lnTo>
                    <a:pt x="300" y="343"/>
                  </a:lnTo>
                  <a:lnTo>
                    <a:pt x="310" y="343"/>
                  </a:lnTo>
                  <a:lnTo>
                    <a:pt x="320" y="343"/>
                  </a:lnTo>
                  <a:lnTo>
                    <a:pt x="329" y="343"/>
                  </a:lnTo>
                  <a:lnTo>
                    <a:pt x="336" y="343"/>
                  </a:lnTo>
                  <a:lnTo>
                    <a:pt x="343" y="343"/>
                  </a:lnTo>
                  <a:lnTo>
                    <a:pt x="349" y="343"/>
                  </a:lnTo>
                  <a:lnTo>
                    <a:pt x="355" y="342"/>
                  </a:lnTo>
                  <a:lnTo>
                    <a:pt x="359" y="342"/>
                  </a:lnTo>
                  <a:lnTo>
                    <a:pt x="363" y="342"/>
                  </a:lnTo>
                  <a:lnTo>
                    <a:pt x="368" y="342"/>
                  </a:lnTo>
                  <a:lnTo>
                    <a:pt x="370" y="342"/>
                  </a:lnTo>
                  <a:lnTo>
                    <a:pt x="373" y="342"/>
                  </a:lnTo>
                  <a:lnTo>
                    <a:pt x="376" y="342"/>
                  </a:lnTo>
                  <a:lnTo>
                    <a:pt x="379" y="342"/>
                  </a:lnTo>
                  <a:lnTo>
                    <a:pt x="381" y="342"/>
                  </a:lnTo>
                  <a:lnTo>
                    <a:pt x="383" y="342"/>
                  </a:lnTo>
                  <a:lnTo>
                    <a:pt x="385" y="342"/>
                  </a:lnTo>
                  <a:lnTo>
                    <a:pt x="388" y="342"/>
                  </a:lnTo>
                  <a:lnTo>
                    <a:pt x="391" y="342"/>
                  </a:lnTo>
                  <a:lnTo>
                    <a:pt x="392" y="340"/>
                  </a:lnTo>
                  <a:lnTo>
                    <a:pt x="395" y="340"/>
                  </a:lnTo>
                  <a:lnTo>
                    <a:pt x="396" y="340"/>
                  </a:lnTo>
                  <a:lnTo>
                    <a:pt x="398" y="340"/>
                  </a:lnTo>
                  <a:lnTo>
                    <a:pt x="401" y="340"/>
                  </a:lnTo>
                  <a:lnTo>
                    <a:pt x="402" y="340"/>
                  </a:lnTo>
                  <a:lnTo>
                    <a:pt x="404" y="340"/>
                  </a:lnTo>
                  <a:lnTo>
                    <a:pt x="405" y="340"/>
                  </a:lnTo>
                  <a:lnTo>
                    <a:pt x="407" y="340"/>
                  </a:lnTo>
                  <a:lnTo>
                    <a:pt x="408" y="340"/>
                  </a:lnTo>
                  <a:lnTo>
                    <a:pt x="409" y="340"/>
                  </a:lnTo>
                  <a:lnTo>
                    <a:pt x="411" y="340"/>
                  </a:lnTo>
                  <a:lnTo>
                    <a:pt x="412" y="339"/>
                  </a:lnTo>
                  <a:lnTo>
                    <a:pt x="414" y="339"/>
                  </a:lnTo>
                  <a:lnTo>
                    <a:pt x="415" y="339"/>
                  </a:lnTo>
                  <a:lnTo>
                    <a:pt x="417" y="339"/>
                  </a:lnTo>
                  <a:lnTo>
                    <a:pt x="418" y="339"/>
                  </a:lnTo>
                  <a:lnTo>
                    <a:pt x="419" y="339"/>
                  </a:lnTo>
                  <a:lnTo>
                    <a:pt x="421" y="339"/>
                  </a:lnTo>
                  <a:lnTo>
                    <a:pt x="422" y="338"/>
                  </a:lnTo>
                  <a:lnTo>
                    <a:pt x="424" y="338"/>
                  </a:lnTo>
                  <a:lnTo>
                    <a:pt x="425" y="338"/>
                  </a:lnTo>
                  <a:lnTo>
                    <a:pt x="428" y="338"/>
                  </a:lnTo>
                  <a:lnTo>
                    <a:pt x="430" y="338"/>
                  </a:lnTo>
                  <a:lnTo>
                    <a:pt x="431" y="338"/>
                  </a:lnTo>
                  <a:lnTo>
                    <a:pt x="432" y="338"/>
                  </a:lnTo>
                  <a:lnTo>
                    <a:pt x="435" y="336"/>
                  </a:lnTo>
                  <a:lnTo>
                    <a:pt x="437" y="336"/>
                  </a:lnTo>
                  <a:lnTo>
                    <a:pt x="440" y="336"/>
                  </a:lnTo>
                  <a:lnTo>
                    <a:pt x="441" y="336"/>
                  </a:lnTo>
                  <a:lnTo>
                    <a:pt x="444" y="335"/>
                  </a:lnTo>
                  <a:lnTo>
                    <a:pt x="445" y="335"/>
                  </a:lnTo>
                  <a:lnTo>
                    <a:pt x="448" y="335"/>
                  </a:lnTo>
                  <a:lnTo>
                    <a:pt x="450" y="335"/>
                  </a:lnTo>
                  <a:lnTo>
                    <a:pt x="451" y="335"/>
                  </a:lnTo>
                  <a:lnTo>
                    <a:pt x="453" y="335"/>
                  </a:lnTo>
                  <a:lnTo>
                    <a:pt x="454" y="333"/>
                  </a:lnTo>
                  <a:lnTo>
                    <a:pt x="456" y="333"/>
                  </a:lnTo>
                  <a:lnTo>
                    <a:pt x="457" y="333"/>
                  </a:lnTo>
                  <a:lnTo>
                    <a:pt x="458" y="333"/>
                  </a:lnTo>
                  <a:lnTo>
                    <a:pt x="460" y="333"/>
                  </a:lnTo>
                  <a:lnTo>
                    <a:pt x="461" y="333"/>
                  </a:lnTo>
                  <a:lnTo>
                    <a:pt x="463" y="332"/>
                  </a:lnTo>
                  <a:lnTo>
                    <a:pt x="464" y="332"/>
                  </a:lnTo>
                  <a:lnTo>
                    <a:pt x="466" y="332"/>
                  </a:lnTo>
                  <a:lnTo>
                    <a:pt x="467" y="330"/>
                  </a:lnTo>
                  <a:lnTo>
                    <a:pt x="469" y="330"/>
                  </a:lnTo>
                  <a:lnTo>
                    <a:pt x="470" y="330"/>
                  </a:lnTo>
                  <a:lnTo>
                    <a:pt x="471" y="330"/>
                  </a:lnTo>
                  <a:lnTo>
                    <a:pt x="473" y="329"/>
                  </a:lnTo>
                  <a:lnTo>
                    <a:pt x="474" y="329"/>
                  </a:lnTo>
                  <a:lnTo>
                    <a:pt x="476" y="329"/>
                  </a:lnTo>
                  <a:lnTo>
                    <a:pt x="479" y="327"/>
                  </a:lnTo>
                  <a:lnTo>
                    <a:pt x="480" y="327"/>
                  </a:lnTo>
                  <a:lnTo>
                    <a:pt x="482" y="327"/>
                  </a:lnTo>
                  <a:lnTo>
                    <a:pt x="484" y="326"/>
                  </a:lnTo>
                  <a:lnTo>
                    <a:pt x="486" y="326"/>
                  </a:lnTo>
                  <a:lnTo>
                    <a:pt x="489" y="325"/>
                  </a:lnTo>
                  <a:lnTo>
                    <a:pt x="490" y="325"/>
                  </a:lnTo>
                  <a:lnTo>
                    <a:pt x="493" y="323"/>
                  </a:lnTo>
                  <a:lnTo>
                    <a:pt x="496" y="322"/>
                  </a:lnTo>
                  <a:lnTo>
                    <a:pt x="499" y="322"/>
                  </a:lnTo>
                  <a:lnTo>
                    <a:pt x="500" y="320"/>
                  </a:lnTo>
                  <a:lnTo>
                    <a:pt x="503" y="320"/>
                  </a:lnTo>
                  <a:lnTo>
                    <a:pt x="505" y="320"/>
                  </a:lnTo>
                  <a:lnTo>
                    <a:pt x="508" y="319"/>
                  </a:lnTo>
                  <a:lnTo>
                    <a:pt x="509" y="319"/>
                  </a:lnTo>
                  <a:lnTo>
                    <a:pt x="510" y="317"/>
                  </a:lnTo>
                  <a:lnTo>
                    <a:pt x="512" y="317"/>
                  </a:lnTo>
                  <a:lnTo>
                    <a:pt x="513" y="317"/>
                  </a:lnTo>
                  <a:lnTo>
                    <a:pt x="515" y="316"/>
                  </a:lnTo>
                  <a:lnTo>
                    <a:pt x="516" y="316"/>
                  </a:lnTo>
                  <a:lnTo>
                    <a:pt x="518" y="316"/>
                  </a:lnTo>
                  <a:lnTo>
                    <a:pt x="519" y="314"/>
                  </a:lnTo>
                  <a:lnTo>
                    <a:pt x="520" y="314"/>
                  </a:lnTo>
                  <a:lnTo>
                    <a:pt x="522" y="314"/>
                  </a:lnTo>
                  <a:lnTo>
                    <a:pt x="523" y="313"/>
                  </a:lnTo>
                  <a:lnTo>
                    <a:pt x="525" y="313"/>
                  </a:lnTo>
                  <a:lnTo>
                    <a:pt x="526" y="312"/>
                  </a:lnTo>
                  <a:lnTo>
                    <a:pt x="528" y="312"/>
                  </a:lnTo>
                  <a:lnTo>
                    <a:pt x="529" y="310"/>
                  </a:lnTo>
                  <a:lnTo>
                    <a:pt x="531" y="310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5" y="307"/>
                  </a:lnTo>
                  <a:lnTo>
                    <a:pt x="538" y="307"/>
                  </a:lnTo>
                  <a:lnTo>
                    <a:pt x="539" y="306"/>
                  </a:lnTo>
                  <a:lnTo>
                    <a:pt x="541" y="304"/>
                  </a:lnTo>
                  <a:lnTo>
                    <a:pt x="544" y="304"/>
                  </a:lnTo>
                  <a:lnTo>
                    <a:pt x="545" y="303"/>
                  </a:lnTo>
                  <a:lnTo>
                    <a:pt x="548" y="301"/>
                  </a:lnTo>
                  <a:lnTo>
                    <a:pt x="549" y="300"/>
                  </a:lnTo>
                  <a:lnTo>
                    <a:pt x="552" y="300"/>
                  </a:lnTo>
                  <a:lnTo>
                    <a:pt x="554" y="299"/>
                  </a:lnTo>
                  <a:lnTo>
                    <a:pt x="557" y="297"/>
                  </a:lnTo>
                  <a:lnTo>
                    <a:pt x="558" y="297"/>
                  </a:lnTo>
                  <a:lnTo>
                    <a:pt x="559" y="296"/>
                  </a:lnTo>
                  <a:lnTo>
                    <a:pt x="561" y="294"/>
                  </a:lnTo>
                  <a:lnTo>
                    <a:pt x="562" y="294"/>
                  </a:lnTo>
                  <a:lnTo>
                    <a:pt x="564" y="293"/>
                  </a:lnTo>
                  <a:lnTo>
                    <a:pt x="565" y="293"/>
                  </a:lnTo>
                  <a:lnTo>
                    <a:pt x="567" y="293"/>
                  </a:lnTo>
                  <a:lnTo>
                    <a:pt x="568" y="291"/>
                  </a:lnTo>
                  <a:lnTo>
                    <a:pt x="570" y="291"/>
                  </a:lnTo>
                  <a:lnTo>
                    <a:pt x="570" y="290"/>
                  </a:lnTo>
                  <a:lnTo>
                    <a:pt x="571" y="290"/>
                  </a:lnTo>
                  <a:lnTo>
                    <a:pt x="572" y="289"/>
                  </a:lnTo>
                  <a:lnTo>
                    <a:pt x="574" y="289"/>
                  </a:lnTo>
                  <a:lnTo>
                    <a:pt x="575" y="289"/>
                  </a:lnTo>
                  <a:lnTo>
                    <a:pt x="575" y="287"/>
                  </a:lnTo>
                  <a:lnTo>
                    <a:pt x="577" y="287"/>
                  </a:lnTo>
                  <a:lnTo>
                    <a:pt x="578" y="286"/>
                  </a:lnTo>
                  <a:lnTo>
                    <a:pt x="580" y="286"/>
                  </a:lnTo>
                  <a:lnTo>
                    <a:pt x="581" y="284"/>
                  </a:lnTo>
                  <a:lnTo>
                    <a:pt x="583" y="284"/>
                  </a:lnTo>
                  <a:lnTo>
                    <a:pt x="584" y="283"/>
                  </a:lnTo>
                  <a:lnTo>
                    <a:pt x="585" y="283"/>
                  </a:lnTo>
                  <a:lnTo>
                    <a:pt x="587" y="281"/>
                  </a:lnTo>
                  <a:lnTo>
                    <a:pt x="588" y="281"/>
                  </a:lnTo>
                  <a:lnTo>
                    <a:pt x="590" y="280"/>
                  </a:lnTo>
                  <a:lnTo>
                    <a:pt x="591" y="278"/>
                  </a:lnTo>
                  <a:lnTo>
                    <a:pt x="593" y="277"/>
                  </a:lnTo>
                  <a:lnTo>
                    <a:pt x="596" y="277"/>
                  </a:lnTo>
                  <a:lnTo>
                    <a:pt x="597" y="276"/>
                  </a:lnTo>
                  <a:lnTo>
                    <a:pt x="600" y="274"/>
                  </a:lnTo>
                  <a:lnTo>
                    <a:pt x="601" y="273"/>
                  </a:lnTo>
                  <a:lnTo>
                    <a:pt x="603" y="273"/>
                  </a:lnTo>
                  <a:lnTo>
                    <a:pt x="604" y="271"/>
                  </a:lnTo>
                  <a:lnTo>
                    <a:pt x="606" y="271"/>
                  </a:lnTo>
                  <a:lnTo>
                    <a:pt x="607" y="270"/>
                  </a:lnTo>
                  <a:lnTo>
                    <a:pt x="608" y="268"/>
                  </a:lnTo>
                  <a:lnTo>
                    <a:pt x="610" y="268"/>
                  </a:lnTo>
                  <a:lnTo>
                    <a:pt x="611" y="267"/>
                  </a:lnTo>
                  <a:lnTo>
                    <a:pt x="613" y="267"/>
                  </a:lnTo>
                  <a:lnTo>
                    <a:pt x="614" y="265"/>
                  </a:lnTo>
                  <a:lnTo>
                    <a:pt x="616" y="265"/>
                  </a:lnTo>
                  <a:lnTo>
                    <a:pt x="616" y="264"/>
                  </a:lnTo>
                  <a:lnTo>
                    <a:pt x="617" y="264"/>
                  </a:lnTo>
                  <a:lnTo>
                    <a:pt x="619" y="264"/>
                  </a:lnTo>
                  <a:lnTo>
                    <a:pt x="619" y="263"/>
                  </a:lnTo>
                  <a:lnTo>
                    <a:pt x="620" y="263"/>
                  </a:lnTo>
                  <a:lnTo>
                    <a:pt x="621" y="261"/>
                  </a:lnTo>
                  <a:lnTo>
                    <a:pt x="623" y="260"/>
                  </a:lnTo>
                  <a:lnTo>
                    <a:pt x="624" y="260"/>
                  </a:lnTo>
                  <a:lnTo>
                    <a:pt x="626" y="260"/>
                  </a:lnTo>
                  <a:lnTo>
                    <a:pt x="626" y="258"/>
                  </a:lnTo>
                  <a:lnTo>
                    <a:pt x="627" y="257"/>
                  </a:lnTo>
                  <a:lnTo>
                    <a:pt x="629" y="257"/>
                  </a:lnTo>
                  <a:lnTo>
                    <a:pt x="630" y="255"/>
                  </a:lnTo>
                  <a:lnTo>
                    <a:pt x="632" y="255"/>
                  </a:lnTo>
                  <a:lnTo>
                    <a:pt x="633" y="254"/>
                  </a:lnTo>
                  <a:lnTo>
                    <a:pt x="634" y="252"/>
                  </a:lnTo>
                  <a:lnTo>
                    <a:pt x="636" y="252"/>
                  </a:lnTo>
                  <a:lnTo>
                    <a:pt x="637" y="251"/>
                  </a:lnTo>
                  <a:lnTo>
                    <a:pt x="639" y="250"/>
                  </a:lnTo>
                  <a:lnTo>
                    <a:pt x="640" y="250"/>
                  </a:lnTo>
                  <a:lnTo>
                    <a:pt x="642" y="248"/>
                  </a:lnTo>
                  <a:lnTo>
                    <a:pt x="643" y="247"/>
                  </a:lnTo>
                  <a:lnTo>
                    <a:pt x="645" y="247"/>
                  </a:lnTo>
                  <a:lnTo>
                    <a:pt x="646" y="245"/>
                  </a:lnTo>
                  <a:lnTo>
                    <a:pt x="647" y="244"/>
                  </a:lnTo>
                  <a:lnTo>
                    <a:pt x="649" y="244"/>
                  </a:lnTo>
                  <a:lnTo>
                    <a:pt x="650" y="242"/>
                  </a:lnTo>
                  <a:lnTo>
                    <a:pt x="652" y="241"/>
                  </a:lnTo>
                  <a:lnTo>
                    <a:pt x="653" y="241"/>
                  </a:lnTo>
                  <a:lnTo>
                    <a:pt x="655" y="239"/>
                  </a:lnTo>
                  <a:lnTo>
                    <a:pt x="656" y="238"/>
                  </a:lnTo>
                  <a:lnTo>
                    <a:pt x="658" y="238"/>
                  </a:lnTo>
                  <a:lnTo>
                    <a:pt x="658" y="237"/>
                  </a:lnTo>
                  <a:lnTo>
                    <a:pt x="659" y="237"/>
                  </a:lnTo>
                  <a:lnTo>
                    <a:pt x="660" y="235"/>
                  </a:lnTo>
                  <a:lnTo>
                    <a:pt x="662" y="234"/>
                  </a:lnTo>
                  <a:lnTo>
                    <a:pt x="663" y="232"/>
                  </a:lnTo>
                  <a:lnTo>
                    <a:pt x="665" y="232"/>
                  </a:lnTo>
                  <a:lnTo>
                    <a:pt x="665" y="231"/>
                  </a:lnTo>
                  <a:lnTo>
                    <a:pt x="666" y="231"/>
                  </a:lnTo>
                  <a:lnTo>
                    <a:pt x="668" y="229"/>
                  </a:lnTo>
                  <a:lnTo>
                    <a:pt x="669" y="228"/>
                  </a:lnTo>
                  <a:lnTo>
                    <a:pt x="671" y="228"/>
                  </a:lnTo>
                  <a:lnTo>
                    <a:pt x="671" y="226"/>
                  </a:lnTo>
                  <a:lnTo>
                    <a:pt x="672" y="226"/>
                  </a:lnTo>
                  <a:lnTo>
                    <a:pt x="672" y="225"/>
                  </a:lnTo>
                  <a:lnTo>
                    <a:pt x="673" y="225"/>
                  </a:lnTo>
                  <a:lnTo>
                    <a:pt x="675" y="225"/>
                  </a:lnTo>
                  <a:lnTo>
                    <a:pt x="675" y="224"/>
                  </a:lnTo>
                  <a:lnTo>
                    <a:pt x="676" y="224"/>
                  </a:lnTo>
                  <a:lnTo>
                    <a:pt x="676" y="222"/>
                  </a:lnTo>
                  <a:lnTo>
                    <a:pt x="678" y="222"/>
                  </a:lnTo>
                  <a:lnTo>
                    <a:pt x="678" y="221"/>
                  </a:lnTo>
                  <a:lnTo>
                    <a:pt x="679" y="221"/>
                  </a:lnTo>
                  <a:lnTo>
                    <a:pt x="681" y="221"/>
                  </a:lnTo>
                  <a:lnTo>
                    <a:pt x="681" y="219"/>
                  </a:lnTo>
                  <a:lnTo>
                    <a:pt x="682" y="219"/>
                  </a:lnTo>
                  <a:lnTo>
                    <a:pt x="684" y="218"/>
                  </a:lnTo>
                  <a:lnTo>
                    <a:pt x="685" y="216"/>
                  </a:lnTo>
                  <a:lnTo>
                    <a:pt x="686" y="216"/>
                  </a:lnTo>
                  <a:lnTo>
                    <a:pt x="686" y="215"/>
                  </a:lnTo>
                  <a:lnTo>
                    <a:pt x="688" y="215"/>
                  </a:lnTo>
                  <a:lnTo>
                    <a:pt x="689" y="213"/>
                  </a:lnTo>
                  <a:lnTo>
                    <a:pt x="691" y="213"/>
                  </a:lnTo>
                  <a:lnTo>
                    <a:pt x="691" y="212"/>
                  </a:lnTo>
                  <a:lnTo>
                    <a:pt x="692" y="212"/>
                  </a:lnTo>
                  <a:lnTo>
                    <a:pt x="694" y="211"/>
                  </a:lnTo>
                  <a:lnTo>
                    <a:pt x="695" y="209"/>
                  </a:lnTo>
                  <a:lnTo>
                    <a:pt x="697" y="209"/>
                  </a:lnTo>
                  <a:lnTo>
                    <a:pt x="698" y="208"/>
                  </a:lnTo>
                  <a:lnTo>
                    <a:pt x="699" y="206"/>
                  </a:lnTo>
                  <a:lnTo>
                    <a:pt x="701" y="206"/>
                  </a:lnTo>
                  <a:lnTo>
                    <a:pt x="701" y="205"/>
                  </a:lnTo>
                  <a:lnTo>
                    <a:pt x="702" y="205"/>
                  </a:lnTo>
                  <a:lnTo>
                    <a:pt x="704" y="203"/>
                  </a:lnTo>
                  <a:lnTo>
                    <a:pt x="705" y="203"/>
                  </a:lnTo>
                  <a:lnTo>
                    <a:pt x="705" y="202"/>
                  </a:lnTo>
                  <a:lnTo>
                    <a:pt x="707" y="202"/>
                  </a:lnTo>
                  <a:lnTo>
                    <a:pt x="707" y="200"/>
                  </a:lnTo>
                  <a:lnTo>
                    <a:pt x="708" y="200"/>
                  </a:lnTo>
                  <a:lnTo>
                    <a:pt x="709" y="199"/>
                  </a:lnTo>
                  <a:lnTo>
                    <a:pt x="711" y="198"/>
                  </a:lnTo>
                  <a:lnTo>
                    <a:pt x="712" y="196"/>
                  </a:lnTo>
                  <a:lnTo>
                    <a:pt x="714" y="195"/>
                  </a:lnTo>
                  <a:lnTo>
                    <a:pt x="714" y="193"/>
                  </a:lnTo>
                  <a:lnTo>
                    <a:pt x="715" y="193"/>
                  </a:lnTo>
                  <a:lnTo>
                    <a:pt x="717" y="192"/>
                  </a:lnTo>
                  <a:lnTo>
                    <a:pt x="717" y="190"/>
                  </a:lnTo>
                  <a:lnTo>
                    <a:pt x="718" y="190"/>
                  </a:lnTo>
                  <a:lnTo>
                    <a:pt x="720" y="189"/>
                  </a:lnTo>
                  <a:lnTo>
                    <a:pt x="721" y="188"/>
                  </a:lnTo>
                  <a:lnTo>
                    <a:pt x="722" y="186"/>
                  </a:lnTo>
                  <a:lnTo>
                    <a:pt x="724" y="185"/>
                  </a:lnTo>
                  <a:lnTo>
                    <a:pt x="725" y="183"/>
                  </a:lnTo>
                  <a:lnTo>
                    <a:pt x="727" y="182"/>
                  </a:lnTo>
                  <a:lnTo>
                    <a:pt x="727" y="180"/>
                  </a:lnTo>
                  <a:lnTo>
                    <a:pt x="728" y="179"/>
                  </a:lnTo>
                  <a:lnTo>
                    <a:pt x="730" y="177"/>
                  </a:lnTo>
                  <a:lnTo>
                    <a:pt x="731" y="177"/>
                  </a:lnTo>
                  <a:lnTo>
                    <a:pt x="731" y="176"/>
                  </a:lnTo>
                  <a:lnTo>
                    <a:pt x="733" y="175"/>
                  </a:lnTo>
                  <a:lnTo>
                    <a:pt x="734" y="173"/>
                  </a:lnTo>
                  <a:lnTo>
                    <a:pt x="735" y="172"/>
                  </a:lnTo>
                  <a:lnTo>
                    <a:pt x="737" y="170"/>
                  </a:lnTo>
                  <a:lnTo>
                    <a:pt x="737" y="169"/>
                  </a:lnTo>
                  <a:lnTo>
                    <a:pt x="738" y="169"/>
                  </a:lnTo>
                  <a:lnTo>
                    <a:pt x="740" y="167"/>
                  </a:lnTo>
                  <a:lnTo>
                    <a:pt x="741" y="166"/>
                  </a:lnTo>
                  <a:lnTo>
                    <a:pt x="741" y="164"/>
                  </a:lnTo>
                  <a:lnTo>
                    <a:pt x="743" y="164"/>
                  </a:lnTo>
                  <a:lnTo>
                    <a:pt x="743" y="163"/>
                  </a:lnTo>
                  <a:lnTo>
                    <a:pt x="744" y="162"/>
                  </a:lnTo>
                  <a:lnTo>
                    <a:pt x="746" y="160"/>
                  </a:lnTo>
                  <a:lnTo>
                    <a:pt x="746" y="159"/>
                  </a:lnTo>
                  <a:lnTo>
                    <a:pt x="747" y="159"/>
                  </a:lnTo>
                  <a:lnTo>
                    <a:pt x="748" y="157"/>
                  </a:lnTo>
                  <a:lnTo>
                    <a:pt x="750" y="156"/>
                  </a:lnTo>
                  <a:lnTo>
                    <a:pt x="751" y="154"/>
                  </a:lnTo>
                  <a:lnTo>
                    <a:pt x="753" y="151"/>
                  </a:lnTo>
                  <a:lnTo>
                    <a:pt x="754" y="150"/>
                  </a:lnTo>
                  <a:lnTo>
                    <a:pt x="756" y="149"/>
                  </a:lnTo>
                  <a:lnTo>
                    <a:pt x="757" y="147"/>
                  </a:lnTo>
                  <a:lnTo>
                    <a:pt x="759" y="144"/>
                  </a:lnTo>
                  <a:lnTo>
                    <a:pt x="760" y="143"/>
                  </a:lnTo>
                  <a:lnTo>
                    <a:pt x="761" y="141"/>
                  </a:lnTo>
                  <a:lnTo>
                    <a:pt x="763" y="140"/>
                  </a:lnTo>
                  <a:lnTo>
                    <a:pt x="764" y="138"/>
                  </a:lnTo>
                  <a:lnTo>
                    <a:pt x="766" y="137"/>
                  </a:lnTo>
                  <a:lnTo>
                    <a:pt x="766" y="136"/>
                  </a:lnTo>
                  <a:lnTo>
                    <a:pt x="767" y="134"/>
                  </a:lnTo>
                  <a:lnTo>
                    <a:pt x="769" y="133"/>
                  </a:lnTo>
                  <a:lnTo>
                    <a:pt x="770" y="131"/>
                  </a:lnTo>
                  <a:lnTo>
                    <a:pt x="770" y="130"/>
                  </a:lnTo>
                  <a:lnTo>
                    <a:pt x="772" y="128"/>
                  </a:lnTo>
                  <a:lnTo>
                    <a:pt x="773" y="127"/>
                  </a:lnTo>
                  <a:lnTo>
                    <a:pt x="774" y="125"/>
                  </a:lnTo>
                  <a:lnTo>
                    <a:pt x="774" y="124"/>
                  </a:lnTo>
                  <a:lnTo>
                    <a:pt x="776" y="124"/>
                  </a:lnTo>
                  <a:lnTo>
                    <a:pt x="776" y="123"/>
                  </a:lnTo>
                  <a:lnTo>
                    <a:pt x="777" y="121"/>
                  </a:lnTo>
                  <a:lnTo>
                    <a:pt x="779" y="120"/>
                  </a:lnTo>
                  <a:lnTo>
                    <a:pt x="779" y="118"/>
                  </a:lnTo>
                  <a:lnTo>
                    <a:pt x="780" y="117"/>
                  </a:lnTo>
                  <a:lnTo>
                    <a:pt x="782" y="115"/>
                  </a:lnTo>
                  <a:lnTo>
                    <a:pt x="782" y="114"/>
                  </a:lnTo>
                  <a:lnTo>
                    <a:pt x="783" y="112"/>
                  </a:lnTo>
                  <a:lnTo>
                    <a:pt x="785" y="111"/>
                  </a:lnTo>
                  <a:lnTo>
                    <a:pt x="786" y="110"/>
                  </a:lnTo>
                  <a:lnTo>
                    <a:pt x="787" y="108"/>
                  </a:lnTo>
                  <a:lnTo>
                    <a:pt x="789" y="107"/>
                  </a:lnTo>
                  <a:lnTo>
                    <a:pt x="790" y="104"/>
                  </a:lnTo>
                  <a:lnTo>
                    <a:pt x="792" y="102"/>
                  </a:lnTo>
                  <a:lnTo>
                    <a:pt x="793" y="99"/>
                  </a:lnTo>
                  <a:lnTo>
                    <a:pt x="795" y="97"/>
                  </a:lnTo>
                  <a:lnTo>
                    <a:pt x="796" y="95"/>
                  </a:lnTo>
                  <a:lnTo>
                    <a:pt x="798" y="94"/>
                  </a:lnTo>
                  <a:lnTo>
                    <a:pt x="799" y="91"/>
                  </a:lnTo>
                  <a:lnTo>
                    <a:pt x="800" y="89"/>
                  </a:lnTo>
                  <a:lnTo>
                    <a:pt x="802" y="88"/>
                  </a:lnTo>
                  <a:lnTo>
                    <a:pt x="802" y="86"/>
                  </a:lnTo>
                  <a:lnTo>
                    <a:pt x="803" y="85"/>
                  </a:lnTo>
                  <a:lnTo>
                    <a:pt x="805" y="84"/>
                  </a:lnTo>
                  <a:lnTo>
                    <a:pt x="806" y="82"/>
                  </a:lnTo>
                  <a:lnTo>
                    <a:pt x="806" y="81"/>
                  </a:lnTo>
                  <a:lnTo>
                    <a:pt x="808" y="79"/>
                  </a:lnTo>
                  <a:lnTo>
                    <a:pt x="809" y="78"/>
                  </a:lnTo>
                  <a:lnTo>
                    <a:pt x="809" y="76"/>
                  </a:lnTo>
                  <a:lnTo>
                    <a:pt x="810" y="75"/>
                  </a:lnTo>
                  <a:lnTo>
                    <a:pt x="812" y="74"/>
                  </a:lnTo>
                  <a:lnTo>
                    <a:pt x="813" y="72"/>
                  </a:lnTo>
                  <a:lnTo>
                    <a:pt x="813" y="71"/>
                  </a:lnTo>
                  <a:lnTo>
                    <a:pt x="815" y="69"/>
                  </a:lnTo>
                  <a:lnTo>
                    <a:pt x="815" y="68"/>
                  </a:lnTo>
                  <a:lnTo>
                    <a:pt x="816" y="66"/>
                  </a:lnTo>
                  <a:lnTo>
                    <a:pt x="818" y="65"/>
                  </a:lnTo>
                  <a:lnTo>
                    <a:pt x="819" y="63"/>
                  </a:lnTo>
                  <a:lnTo>
                    <a:pt x="819" y="62"/>
                  </a:lnTo>
                  <a:lnTo>
                    <a:pt x="821" y="61"/>
                  </a:lnTo>
                  <a:lnTo>
                    <a:pt x="822" y="59"/>
                  </a:lnTo>
                  <a:lnTo>
                    <a:pt x="823" y="56"/>
                  </a:lnTo>
                  <a:lnTo>
                    <a:pt x="825" y="55"/>
                  </a:lnTo>
                  <a:lnTo>
                    <a:pt x="826" y="53"/>
                  </a:lnTo>
                  <a:lnTo>
                    <a:pt x="828" y="50"/>
                  </a:lnTo>
                  <a:lnTo>
                    <a:pt x="829" y="48"/>
                  </a:lnTo>
                  <a:lnTo>
                    <a:pt x="831" y="46"/>
                  </a:lnTo>
                  <a:lnTo>
                    <a:pt x="834" y="43"/>
                  </a:lnTo>
                  <a:lnTo>
                    <a:pt x="835" y="42"/>
                  </a:lnTo>
                  <a:lnTo>
                    <a:pt x="836" y="39"/>
                  </a:lnTo>
                  <a:lnTo>
                    <a:pt x="838" y="37"/>
                  </a:lnTo>
                  <a:lnTo>
                    <a:pt x="838" y="36"/>
                  </a:lnTo>
                  <a:lnTo>
                    <a:pt x="839" y="35"/>
                  </a:lnTo>
                  <a:lnTo>
                    <a:pt x="841" y="33"/>
                  </a:lnTo>
                  <a:lnTo>
                    <a:pt x="842" y="32"/>
                  </a:lnTo>
                  <a:lnTo>
                    <a:pt x="842" y="30"/>
                  </a:lnTo>
                  <a:lnTo>
                    <a:pt x="844" y="29"/>
                  </a:lnTo>
                  <a:lnTo>
                    <a:pt x="845" y="27"/>
                  </a:lnTo>
                  <a:lnTo>
                    <a:pt x="845" y="26"/>
                  </a:lnTo>
                  <a:lnTo>
                    <a:pt x="847" y="24"/>
                  </a:lnTo>
                  <a:lnTo>
                    <a:pt x="848" y="23"/>
                  </a:lnTo>
                  <a:lnTo>
                    <a:pt x="848" y="22"/>
                  </a:lnTo>
                  <a:lnTo>
                    <a:pt x="849" y="20"/>
                  </a:lnTo>
                  <a:lnTo>
                    <a:pt x="851" y="19"/>
                  </a:lnTo>
                  <a:lnTo>
                    <a:pt x="851" y="17"/>
                  </a:lnTo>
                  <a:lnTo>
                    <a:pt x="852" y="16"/>
                  </a:lnTo>
                  <a:lnTo>
                    <a:pt x="852" y="14"/>
                  </a:lnTo>
                  <a:lnTo>
                    <a:pt x="854" y="13"/>
                  </a:lnTo>
                  <a:lnTo>
                    <a:pt x="855" y="11"/>
                  </a:lnTo>
                  <a:lnTo>
                    <a:pt x="857" y="9"/>
                  </a:lnTo>
                  <a:lnTo>
                    <a:pt x="857" y="7"/>
                  </a:lnTo>
                  <a:lnTo>
                    <a:pt x="858" y="6"/>
                  </a:lnTo>
                  <a:lnTo>
                    <a:pt x="860" y="4"/>
                  </a:lnTo>
                  <a:lnTo>
                    <a:pt x="860" y="3"/>
                  </a:lnTo>
                  <a:lnTo>
                    <a:pt x="861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59" name="Freeform 116"/>
            <p:cNvSpPr>
              <a:spLocks/>
            </p:cNvSpPr>
            <p:nvPr/>
          </p:nvSpPr>
          <p:spPr bwMode="auto">
            <a:xfrm>
              <a:off x="2877" y="2877"/>
              <a:ext cx="51" cy="172"/>
            </a:xfrm>
            <a:custGeom>
              <a:avLst/>
              <a:gdLst>
                <a:gd name="T0" fmla="*/ 1 w 102"/>
                <a:gd name="T1" fmla="*/ 1 h 344"/>
                <a:gd name="T2" fmla="*/ 1 w 102"/>
                <a:gd name="T3" fmla="*/ 1 h 344"/>
                <a:gd name="T4" fmla="*/ 1 w 102"/>
                <a:gd name="T5" fmla="*/ 1 h 344"/>
                <a:gd name="T6" fmla="*/ 1 w 102"/>
                <a:gd name="T7" fmla="*/ 1 h 344"/>
                <a:gd name="T8" fmla="*/ 1 w 102"/>
                <a:gd name="T9" fmla="*/ 1 h 344"/>
                <a:gd name="T10" fmla="*/ 1 w 102"/>
                <a:gd name="T11" fmla="*/ 1 h 344"/>
                <a:gd name="T12" fmla="*/ 1 w 102"/>
                <a:gd name="T13" fmla="*/ 1 h 344"/>
                <a:gd name="T14" fmla="*/ 1 w 102"/>
                <a:gd name="T15" fmla="*/ 1 h 344"/>
                <a:gd name="T16" fmla="*/ 1 w 102"/>
                <a:gd name="T17" fmla="*/ 1 h 344"/>
                <a:gd name="T18" fmla="*/ 1 w 102"/>
                <a:gd name="T19" fmla="*/ 1 h 344"/>
                <a:gd name="T20" fmla="*/ 1 w 102"/>
                <a:gd name="T21" fmla="*/ 1 h 344"/>
                <a:gd name="T22" fmla="*/ 1 w 102"/>
                <a:gd name="T23" fmla="*/ 1 h 344"/>
                <a:gd name="T24" fmla="*/ 1 w 102"/>
                <a:gd name="T25" fmla="*/ 1 h 344"/>
                <a:gd name="T26" fmla="*/ 1 w 102"/>
                <a:gd name="T27" fmla="*/ 1 h 344"/>
                <a:gd name="T28" fmla="*/ 1 w 102"/>
                <a:gd name="T29" fmla="*/ 1 h 344"/>
                <a:gd name="T30" fmla="*/ 1 w 102"/>
                <a:gd name="T31" fmla="*/ 1 h 344"/>
                <a:gd name="T32" fmla="*/ 1 w 102"/>
                <a:gd name="T33" fmla="*/ 1 h 344"/>
                <a:gd name="T34" fmla="*/ 1 w 102"/>
                <a:gd name="T35" fmla="*/ 1 h 344"/>
                <a:gd name="T36" fmla="*/ 1 w 102"/>
                <a:gd name="T37" fmla="*/ 1 h 344"/>
                <a:gd name="T38" fmla="*/ 1 w 102"/>
                <a:gd name="T39" fmla="*/ 3 h 344"/>
                <a:gd name="T40" fmla="*/ 1 w 102"/>
                <a:gd name="T41" fmla="*/ 3 h 344"/>
                <a:gd name="T42" fmla="*/ 1 w 102"/>
                <a:gd name="T43" fmla="*/ 3 h 344"/>
                <a:gd name="T44" fmla="*/ 2 w 102"/>
                <a:gd name="T45" fmla="*/ 3 h 344"/>
                <a:gd name="T46" fmla="*/ 2 w 102"/>
                <a:gd name="T47" fmla="*/ 3 h 344"/>
                <a:gd name="T48" fmla="*/ 2 w 102"/>
                <a:gd name="T49" fmla="*/ 3 h 344"/>
                <a:gd name="T50" fmla="*/ 2 w 102"/>
                <a:gd name="T51" fmla="*/ 3 h 344"/>
                <a:gd name="T52" fmla="*/ 2 w 102"/>
                <a:gd name="T53" fmla="*/ 3 h 344"/>
                <a:gd name="T54" fmla="*/ 2 w 102"/>
                <a:gd name="T55" fmla="*/ 3 h 344"/>
                <a:gd name="T56" fmla="*/ 2 w 102"/>
                <a:gd name="T57" fmla="*/ 3 h 344"/>
                <a:gd name="T58" fmla="*/ 2 w 102"/>
                <a:gd name="T59" fmla="*/ 3 h 344"/>
                <a:gd name="T60" fmla="*/ 2 w 102"/>
                <a:gd name="T61" fmla="*/ 3 h 344"/>
                <a:gd name="T62" fmla="*/ 2 w 102"/>
                <a:gd name="T63" fmla="*/ 3 h 344"/>
                <a:gd name="T64" fmla="*/ 2 w 102"/>
                <a:gd name="T65" fmla="*/ 3 h 344"/>
                <a:gd name="T66" fmla="*/ 2 w 102"/>
                <a:gd name="T67" fmla="*/ 3 h 344"/>
                <a:gd name="T68" fmla="*/ 2 w 102"/>
                <a:gd name="T69" fmla="*/ 3 h 344"/>
                <a:gd name="T70" fmla="*/ 2 w 102"/>
                <a:gd name="T71" fmla="*/ 3 h 344"/>
                <a:gd name="T72" fmla="*/ 2 w 102"/>
                <a:gd name="T73" fmla="*/ 3 h 344"/>
                <a:gd name="T74" fmla="*/ 2 w 102"/>
                <a:gd name="T75" fmla="*/ 3 h 344"/>
                <a:gd name="T76" fmla="*/ 2 w 102"/>
                <a:gd name="T77" fmla="*/ 3 h 344"/>
                <a:gd name="T78" fmla="*/ 2 w 102"/>
                <a:gd name="T79" fmla="*/ 3 h 344"/>
                <a:gd name="T80" fmla="*/ 2 w 102"/>
                <a:gd name="T81" fmla="*/ 5 h 344"/>
                <a:gd name="T82" fmla="*/ 2 w 102"/>
                <a:gd name="T83" fmla="*/ 5 h 344"/>
                <a:gd name="T84" fmla="*/ 2 w 102"/>
                <a:gd name="T85" fmla="*/ 5 h 344"/>
                <a:gd name="T86" fmla="*/ 2 w 102"/>
                <a:gd name="T87" fmla="*/ 5 h 344"/>
                <a:gd name="T88" fmla="*/ 2 w 102"/>
                <a:gd name="T89" fmla="*/ 5 h 344"/>
                <a:gd name="T90" fmla="*/ 2 w 102"/>
                <a:gd name="T91" fmla="*/ 5 h 344"/>
                <a:gd name="T92" fmla="*/ 2 w 102"/>
                <a:gd name="T93" fmla="*/ 5 h 344"/>
                <a:gd name="T94" fmla="*/ 2 w 102"/>
                <a:gd name="T95" fmla="*/ 5 h 344"/>
                <a:gd name="T96" fmla="*/ 2 w 102"/>
                <a:gd name="T97" fmla="*/ 5 h 344"/>
                <a:gd name="T98" fmla="*/ 2 w 102"/>
                <a:gd name="T99" fmla="*/ 5 h 344"/>
                <a:gd name="T100" fmla="*/ 2 w 102"/>
                <a:gd name="T101" fmla="*/ 5 h 344"/>
                <a:gd name="T102" fmla="*/ 2 w 102"/>
                <a:gd name="T103" fmla="*/ 5 h 344"/>
                <a:gd name="T104" fmla="*/ 2 w 102"/>
                <a:gd name="T105" fmla="*/ 5 h 344"/>
                <a:gd name="T106" fmla="*/ 2 w 102"/>
                <a:gd name="T107" fmla="*/ 5 h 344"/>
                <a:gd name="T108" fmla="*/ 2 w 102"/>
                <a:gd name="T109" fmla="*/ 5 h 344"/>
                <a:gd name="T110" fmla="*/ 2 w 102"/>
                <a:gd name="T111" fmla="*/ 5 h 344"/>
                <a:gd name="T112" fmla="*/ 2 w 102"/>
                <a:gd name="T113" fmla="*/ 5 h 3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2"/>
                <a:gd name="T172" fmla="*/ 0 h 344"/>
                <a:gd name="T173" fmla="*/ 102 w 102"/>
                <a:gd name="T174" fmla="*/ 344 h 3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2" h="344">
                  <a:moveTo>
                    <a:pt x="0" y="0"/>
                  </a:moveTo>
                  <a:lnTo>
                    <a:pt x="2" y="3"/>
                  </a:lnTo>
                  <a:lnTo>
                    <a:pt x="4" y="8"/>
                  </a:lnTo>
                  <a:lnTo>
                    <a:pt x="7" y="11"/>
                  </a:lnTo>
                  <a:lnTo>
                    <a:pt x="8" y="13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3" y="22"/>
                  </a:lnTo>
                  <a:lnTo>
                    <a:pt x="14" y="25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0" y="34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4" y="44"/>
                  </a:lnTo>
                  <a:lnTo>
                    <a:pt x="24" y="45"/>
                  </a:lnTo>
                  <a:lnTo>
                    <a:pt x="26" y="47"/>
                  </a:lnTo>
                  <a:lnTo>
                    <a:pt x="27" y="48"/>
                  </a:lnTo>
                  <a:lnTo>
                    <a:pt x="27" y="50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4"/>
                  </a:lnTo>
                  <a:lnTo>
                    <a:pt x="30" y="55"/>
                  </a:lnTo>
                  <a:lnTo>
                    <a:pt x="30" y="58"/>
                  </a:lnTo>
                  <a:lnTo>
                    <a:pt x="31" y="60"/>
                  </a:lnTo>
                  <a:lnTo>
                    <a:pt x="33" y="61"/>
                  </a:lnTo>
                  <a:lnTo>
                    <a:pt x="33" y="63"/>
                  </a:lnTo>
                  <a:lnTo>
                    <a:pt x="34" y="65"/>
                  </a:lnTo>
                  <a:lnTo>
                    <a:pt x="34" y="67"/>
                  </a:lnTo>
                  <a:lnTo>
                    <a:pt x="36" y="68"/>
                  </a:lnTo>
                  <a:lnTo>
                    <a:pt x="36" y="70"/>
                  </a:lnTo>
                  <a:lnTo>
                    <a:pt x="37" y="71"/>
                  </a:lnTo>
                  <a:lnTo>
                    <a:pt x="37" y="74"/>
                  </a:lnTo>
                  <a:lnTo>
                    <a:pt x="38" y="76"/>
                  </a:lnTo>
                  <a:lnTo>
                    <a:pt x="38" y="77"/>
                  </a:lnTo>
                  <a:lnTo>
                    <a:pt x="38" y="78"/>
                  </a:lnTo>
                  <a:lnTo>
                    <a:pt x="40" y="80"/>
                  </a:lnTo>
                  <a:lnTo>
                    <a:pt x="40" y="81"/>
                  </a:lnTo>
                  <a:lnTo>
                    <a:pt x="40" y="83"/>
                  </a:lnTo>
                  <a:lnTo>
                    <a:pt x="41" y="83"/>
                  </a:lnTo>
                  <a:lnTo>
                    <a:pt x="41" y="84"/>
                  </a:lnTo>
                  <a:lnTo>
                    <a:pt x="41" y="86"/>
                  </a:lnTo>
                  <a:lnTo>
                    <a:pt x="43" y="87"/>
                  </a:lnTo>
                  <a:lnTo>
                    <a:pt x="43" y="89"/>
                  </a:lnTo>
                  <a:lnTo>
                    <a:pt x="44" y="90"/>
                  </a:lnTo>
                  <a:lnTo>
                    <a:pt x="44" y="91"/>
                  </a:lnTo>
                  <a:lnTo>
                    <a:pt x="44" y="93"/>
                  </a:lnTo>
                  <a:lnTo>
                    <a:pt x="46" y="94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7" y="99"/>
                  </a:lnTo>
                  <a:lnTo>
                    <a:pt x="47" y="100"/>
                  </a:lnTo>
                  <a:lnTo>
                    <a:pt x="49" y="101"/>
                  </a:lnTo>
                  <a:lnTo>
                    <a:pt x="49" y="104"/>
                  </a:lnTo>
                  <a:lnTo>
                    <a:pt x="50" y="106"/>
                  </a:lnTo>
                  <a:lnTo>
                    <a:pt x="50" y="109"/>
                  </a:lnTo>
                  <a:lnTo>
                    <a:pt x="51" y="110"/>
                  </a:lnTo>
                  <a:lnTo>
                    <a:pt x="53" y="113"/>
                  </a:lnTo>
                  <a:lnTo>
                    <a:pt x="53" y="116"/>
                  </a:lnTo>
                  <a:lnTo>
                    <a:pt x="54" y="117"/>
                  </a:lnTo>
                  <a:lnTo>
                    <a:pt x="54" y="119"/>
                  </a:lnTo>
                  <a:lnTo>
                    <a:pt x="56" y="122"/>
                  </a:lnTo>
                  <a:lnTo>
                    <a:pt x="56" y="123"/>
                  </a:lnTo>
                  <a:lnTo>
                    <a:pt x="57" y="125"/>
                  </a:lnTo>
                  <a:lnTo>
                    <a:pt x="57" y="126"/>
                  </a:lnTo>
                  <a:lnTo>
                    <a:pt x="59" y="127"/>
                  </a:lnTo>
                  <a:lnTo>
                    <a:pt x="59" y="129"/>
                  </a:lnTo>
                  <a:lnTo>
                    <a:pt x="59" y="130"/>
                  </a:lnTo>
                  <a:lnTo>
                    <a:pt x="60" y="132"/>
                  </a:lnTo>
                  <a:lnTo>
                    <a:pt x="60" y="133"/>
                  </a:lnTo>
                  <a:lnTo>
                    <a:pt x="60" y="135"/>
                  </a:lnTo>
                  <a:lnTo>
                    <a:pt x="62" y="136"/>
                  </a:lnTo>
                  <a:lnTo>
                    <a:pt x="62" y="138"/>
                  </a:lnTo>
                  <a:lnTo>
                    <a:pt x="62" y="139"/>
                  </a:lnTo>
                  <a:lnTo>
                    <a:pt x="63" y="140"/>
                  </a:lnTo>
                  <a:lnTo>
                    <a:pt x="63" y="142"/>
                  </a:lnTo>
                  <a:lnTo>
                    <a:pt x="63" y="143"/>
                  </a:lnTo>
                  <a:lnTo>
                    <a:pt x="64" y="145"/>
                  </a:lnTo>
                  <a:lnTo>
                    <a:pt x="64" y="146"/>
                  </a:lnTo>
                  <a:lnTo>
                    <a:pt x="64" y="148"/>
                  </a:lnTo>
                  <a:lnTo>
                    <a:pt x="66" y="149"/>
                  </a:lnTo>
                  <a:lnTo>
                    <a:pt x="66" y="151"/>
                  </a:lnTo>
                  <a:lnTo>
                    <a:pt x="66" y="152"/>
                  </a:lnTo>
                  <a:lnTo>
                    <a:pt x="67" y="155"/>
                  </a:lnTo>
                  <a:lnTo>
                    <a:pt x="67" y="156"/>
                  </a:lnTo>
                  <a:lnTo>
                    <a:pt x="69" y="158"/>
                  </a:lnTo>
                  <a:lnTo>
                    <a:pt x="69" y="161"/>
                  </a:lnTo>
                  <a:lnTo>
                    <a:pt x="70" y="164"/>
                  </a:lnTo>
                  <a:lnTo>
                    <a:pt x="70" y="165"/>
                  </a:lnTo>
                  <a:lnTo>
                    <a:pt x="72" y="168"/>
                  </a:lnTo>
                  <a:lnTo>
                    <a:pt x="72" y="169"/>
                  </a:lnTo>
                  <a:lnTo>
                    <a:pt x="73" y="172"/>
                  </a:lnTo>
                  <a:lnTo>
                    <a:pt x="73" y="174"/>
                  </a:lnTo>
                  <a:lnTo>
                    <a:pt x="73" y="175"/>
                  </a:lnTo>
                  <a:lnTo>
                    <a:pt x="75" y="177"/>
                  </a:lnTo>
                  <a:lnTo>
                    <a:pt x="75" y="178"/>
                  </a:lnTo>
                  <a:lnTo>
                    <a:pt x="75" y="179"/>
                  </a:lnTo>
                  <a:lnTo>
                    <a:pt x="76" y="181"/>
                  </a:lnTo>
                  <a:lnTo>
                    <a:pt x="76" y="182"/>
                  </a:lnTo>
                  <a:lnTo>
                    <a:pt x="76" y="184"/>
                  </a:lnTo>
                  <a:lnTo>
                    <a:pt x="76" y="185"/>
                  </a:lnTo>
                  <a:lnTo>
                    <a:pt x="77" y="187"/>
                  </a:lnTo>
                  <a:lnTo>
                    <a:pt x="77" y="188"/>
                  </a:lnTo>
                  <a:lnTo>
                    <a:pt x="77" y="190"/>
                  </a:lnTo>
                  <a:lnTo>
                    <a:pt x="79" y="191"/>
                  </a:lnTo>
                  <a:lnTo>
                    <a:pt x="79" y="192"/>
                  </a:lnTo>
                  <a:lnTo>
                    <a:pt x="79" y="194"/>
                  </a:lnTo>
                  <a:lnTo>
                    <a:pt x="80" y="195"/>
                  </a:lnTo>
                  <a:lnTo>
                    <a:pt x="80" y="197"/>
                  </a:lnTo>
                  <a:lnTo>
                    <a:pt x="80" y="198"/>
                  </a:lnTo>
                  <a:lnTo>
                    <a:pt x="82" y="200"/>
                  </a:lnTo>
                  <a:lnTo>
                    <a:pt x="82" y="201"/>
                  </a:lnTo>
                  <a:lnTo>
                    <a:pt x="82" y="202"/>
                  </a:lnTo>
                  <a:lnTo>
                    <a:pt x="83" y="205"/>
                  </a:lnTo>
                  <a:lnTo>
                    <a:pt x="83" y="207"/>
                  </a:lnTo>
                  <a:lnTo>
                    <a:pt x="83" y="208"/>
                  </a:lnTo>
                  <a:lnTo>
                    <a:pt x="85" y="211"/>
                  </a:lnTo>
                  <a:lnTo>
                    <a:pt x="85" y="213"/>
                  </a:lnTo>
                  <a:lnTo>
                    <a:pt x="86" y="215"/>
                  </a:lnTo>
                  <a:lnTo>
                    <a:pt x="86" y="218"/>
                  </a:lnTo>
                  <a:lnTo>
                    <a:pt x="88" y="220"/>
                  </a:lnTo>
                  <a:lnTo>
                    <a:pt x="88" y="223"/>
                  </a:lnTo>
                  <a:lnTo>
                    <a:pt x="89" y="224"/>
                  </a:lnTo>
                  <a:lnTo>
                    <a:pt x="89" y="226"/>
                  </a:lnTo>
                  <a:lnTo>
                    <a:pt x="89" y="227"/>
                  </a:lnTo>
                  <a:lnTo>
                    <a:pt x="90" y="230"/>
                  </a:lnTo>
                  <a:lnTo>
                    <a:pt x="90" y="231"/>
                  </a:lnTo>
                  <a:lnTo>
                    <a:pt x="90" y="233"/>
                  </a:lnTo>
                  <a:lnTo>
                    <a:pt x="92" y="234"/>
                  </a:lnTo>
                  <a:lnTo>
                    <a:pt x="92" y="236"/>
                  </a:lnTo>
                  <a:lnTo>
                    <a:pt x="92" y="237"/>
                  </a:lnTo>
                  <a:lnTo>
                    <a:pt x="93" y="239"/>
                  </a:lnTo>
                  <a:lnTo>
                    <a:pt x="93" y="240"/>
                  </a:lnTo>
                  <a:lnTo>
                    <a:pt x="93" y="241"/>
                  </a:lnTo>
                  <a:lnTo>
                    <a:pt x="93" y="243"/>
                  </a:lnTo>
                  <a:lnTo>
                    <a:pt x="93" y="244"/>
                  </a:lnTo>
                  <a:lnTo>
                    <a:pt x="93" y="246"/>
                  </a:lnTo>
                  <a:lnTo>
                    <a:pt x="95" y="247"/>
                  </a:lnTo>
                  <a:lnTo>
                    <a:pt x="95" y="249"/>
                  </a:lnTo>
                  <a:lnTo>
                    <a:pt x="95" y="250"/>
                  </a:lnTo>
                  <a:lnTo>
                    <a:pt x="95" y="252"/>
                  </a:lnTo>
                  <a:lnTo>
                    <a:pt x="95" y="253"/>
                  </a:lnTo>
                  <a:lnTo>
                    <a:pt x="95" y="254"/>
                  </a:lnTo>
                  <a:lnTo>
                    <a:pt x="95" y="256"/>
                  </a:lnTo>
                  <a:lnTo>
                    <a:pt x="95" y="259"/>
                  </a:lnTo>
                  <a:lnTo>
                    <a:pt x="95" y="260"/>
                  </a:lnTo>
                  <a:lnTo>
                    <a:pt x="96" y="262"/>
                  </a:lnTo>
                  <a:lnTo>
                    <a:pt x="96" y="265"/>
                  </a:lnTo>
                  <a:lnTo>
                    <a:pt x="96" y="266"/>
                  </a:lnTo>
                  <a:lnTo>
                    <a:pt x="96" y="267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6" y="273"/>
                  </a:lnTo>
                  <a:lnTo>
                    <a:pt x="96" y="275"/>
                  </a:lnTo>
                  <a:lnTo>
                    <a:pt x="96" y="276"/>
                  </a:lnTo>
                  <a:lnTo>
                    <a:pt x="98" y="278"/>
                  </a:lnTo>
                  <a:lnTo>
                    <a:pt x="98" y="279"/>
                  </a:lnTo>
                  <a:lnTo>
                    <a:pt x="98" y="280"/>
                  </a:lnTo>
                  <a:lnTo>
                    <a:pt x="98" y="282"/>
                  </a:lnTo>
                  <a:lnTo>
                    <a:pt x="98" y="283"/>
                  </a:lnTo>
                  <a:lnTo>
                    <a:pt x="98" y="285"/>
                  </a:lnTo>
                  <a:lnTo>
                    <a:pt x="98" y="286"/>
                  </a:lnTo>
                  <a:lnTo>
                    <a:pt x="98" y="288"/>
                  </a:lnTo>
                  <a:lnTo>
                    <a:pt x="98" y="289"/>
                  </a:lnTo>
                  <a:lnTo>
                    <a:pt x="99" y="289"/>
                  </a:lnTo>
                  <a:lnTo>
                    <a:pt x="99" y="291"/>
                  </a:lnTo>
                  <a:lnTo>
                    <a:pt x="99" y="292"/>
                  </a:lnTo>
                  <a:lnTo>
                    <a:pt x="99" y="293"/>
                  </a:lnTo>
                  <a:lnTo>
                    <a:pt x="99" y="295"/>
                  </a:lnTo>
                  <a:lnTo>
                    <a:pt x="99" y="296"/>
                  </a:lnTo>
                  <a:lnTo>
                    <a:pt x="101" y="298"/>
                  </a:lnTo>
                  <a:lnTo>
                    <a:pt x="101" y="299"/>
                  </a:lnTo>
                  <a:lnTo>
                    <a:pt x="101" y="301"/>
                  </a:lnTo>
                  <a:lnTo>
                    <a:pt x="101" y="302"/>
                  </a:lnTo>
                  <a:lnTo>
                    <a:pt x="101" y="304"/>
                  </a:lnTo>
                  <a:lnTo>
                    <a:pt x="101" y="305"/>
                  </a:lnTo>
                  <a:lnTo>
                    <a:pt x="102" y="305"/>
                  </a:lnTo>
                  <a:lnTo>
                    <a:pt x="102" y="306"/>
                  </a:lnTo>
                  <a:lnTo>
                    <a:pt x="102" y="308"/>
                  </a:lnTo>
                  <a:lnTo>
                    <a:pt x="102" y="309"/>
                  </a:lnTo>
                  <a:lnTo>
                    <a:pt x="102" y="311"/>
                  </a:lnTo>
                  <a:lnTo>
                    <a:pt x="102" y="312"/>
                  </a:lnTo>
                  <a:lnTo>
                    <a:pt x="102" y="314"/>
                  </a:lnTo>
                  <a:lnTo>
                    <a:pt x="102" y="315"/>
                  </a:lnTo>
                  <a:lnTo>
                    <a:pt x="102" y="316"/>
                  </a:lnTo>
                  <a:lnTo>
                    <a:pt x="102" y="318"/>
                  </a:lnTo>
                  <a:lnTo>
                    <a:pt x="102" y="319"/>
                  </a:lnTo>
                  <a:lnTo>
                    <a:pt x="102" y="321"/>
                  </a:lnTo>
                  <a:lnTo>
                    <a:pt x="102" y="322"/>
                  </a:lnTo>
                  <a:lnTo>
                    <a:pt x="102" y="324"/>
                  </a:lnTo>
                  <a:lnTo>
                    <a:pt x="102" y="325"/>
                  </a:lnTo>
                  <a:lnTo>
                    <a:pt x="102" y="327"/>
                  </a:lnTo>
                  <a:lnTo>
                    <a:pt x="102" y="328"/>
                  </a:lnTo>
                  <a:lnTo>
                    <a:pt x="102" y="329"/>
                  </a:lnTo>
                  <a:lnTo>
                    <a:pt x="102" y="332"/>
                  </a:lnTo>
                  <a:lnTo>
                    <a:pt x="102" y="334"/>
                  </a:lnTo>
                  <a:lnTo>
                    <a:pt x="102" y="337"/>
                  </a:lnTo>
                  <a:lnTo>
                    <a:pt x="102" y="340"/>
                  </a:lnTo>
                  <a:lnTo>
                    <a:pt x="102" y="341"/>
                  </a:lnTo>
                  <a:lnTo>
                    <a:pt x="101" y="344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60" name="Freeform 117"/>
            <p:cNvSpPr>
              <a:spLocks/>
            </p:cNvSpPr>
            <p:nvPr/>
          </p:nvSpPr>
          <p:spPr bwMode="auto">
            <a:xfrm>
              <a:off x="2877" y="3048"/>
              <a:ext cx="51" cy="173"/>
            </a:xfrm>
            <a:custGeom>
              <a:avLst/>
              <a:gdLst>
                <a:gd name="T0" fmla="*/ 1 w 102"/>
                <a:gd name="T1" fmla="*/ 6 h 345"/>
                <a:gd name="T2" fmla="*/ 1 w 102"/>
                <a:gd name="T3" fmla="*/ 6 h 345"/>
                <a:gd name="T4" fmla="*/ 1 w 102"/>
                <a:gd name="T5" fmla="*/ 5 h 345"/>
                <a:gd name="T6" fmla="*/ 1 w 102"/>
                <a:gd name="T7" fmla="*/ 5 h 345"/>
                <a:gd name="T8" fmla="*/ 1 w 102"/>
                <a:gd name="T9" fmla="*/ 5 h 345"/>
                <a:gd name="T10" fmla="*/ 1 w 102"/>
                <a:gd name="T11" fmla="*/ 5 h 345"/>
                <a:gd name="T12" fmla="*/ 1 w 102"/>
                <a:gd name="T13" fmla="*/ 5 h 345"/>
                <a:gd name="T14" fmla="*/ 1 w 102"/>
                <a:gd name="T15" fmla="*/ 5 h 345"/>
                <a:gd name="T16" fmla="*/ 1 w 102"/>
                <a:gd name="T17" fmla="*/ 5 h 345"/>
                <a:gd name="T18" fmla="*/ 1 w 102"/>
                <a:gd name="T19" fmla="*/ 5 h 345"/>
                <a:gd name="T20" fmla="*/ 1 w 102"/>
                <a:gd name="T21" fmla="*/ 5 h 345"/>
                <a:gd name="T22" fmla="*/ 1 w 102"/>
                <a:gd name="T23" fmla="*/ 5 h 345"/>
                <a:gd name="T24" fmla="*/ 1 w 102"/>
                <a:gd name="T25" fmla="*/ 5 h 345"/>
                <a:gd name="T26" fmla="*/ 1 w 102"/>
                <a:gd name="T27" fmla="*/ 4 h 345"/>
                <a:gd name="T28" fmla="*/ 1 w 102"/>
                <a:gd name="T29" fmla="*/ 4 h 345"/>
                <a:gd name="T30" fmla="*/ 1 w 102"/>
                <a:gd name="T31" fmla="*/ 4 h 345"/>
                <a:gd name="T32" fmla="*/ 1 w 102"/>
                <a:gd name="T33" fmla="*/ 4 h 345"/>
                <a:gd name="T34" fmla="*/ 1 w 102"/>
                <a:gd name="T35" fmla="*/ 4 h 345"/>
                <a:gd name="T36" fmla="*/ 1 w 102"/>
                <a:gd name="T37" fmla="*/ 4 h 345"/>
                <a:gd name="T38" fmla="*/ 1 w 102"/>
                <a:gd name="T39" fmla="*/ 4 h 345"/>
                <a:gd name="T40" fmla="*/ 1 w 102"/>
                <a:gd name="T41" fmla="*/ 4 h 345"/>
                <a:gd name="T42" fmla="*/ 1 w 102"/>
                <a:gd name="T43" fmla="*/ 4 h 345"/>
                <a:gd name="T44" fmla="*/ 2 w 102"/>
                <a:gd name="T45" fmla="*/ 4 h 345"/>
                <a:gd name="T46" fmla="*/ 2 w 102"/>
                <a:gd name="T47" fmla="*/ 3 h 345"/>
                <a:gd name="T48" fmla="*/ 2 w 102"/>
                <a:gd name="T49" fmla="*/ 3 h 345"/>
                <a:gd name="T50" fmla="*/ 2 w 102"/>
                <a:gd name="T51" fmla="*/ 3 h 345"/>
                <a:gd name="T52" fmla="*/ 2 w 102"/>
                <a:gd name="T53" fmla="*/ 3 h 345"/>
                <a:gd name="T54" fmla="*/ 2 w 102"/>
                <a:gd name="T55" fmla="*/ 3 h 345"/>
                <a:gd name="T56" fmla="*/ 2 w 102"/>
                <a:gd name="T57" fmla="*/ 3 h 345"/>
                <a:gd name="T58" fmla="*/ 2 w 102"/>
                <a:gd name="T59" fmla="*/ 3 h 345"/>
                <a:gd name="T60" fmla="*/ 2 w 102"/>
                <a:gd name="T61" fmla="*/ 3 h 345"/>
                <a:gd name="T62" fmla="*/ 2 w 102"/>
                <a:gd name="T63" fmla="*/ 3 h 345"/>
                <a:gd name="T64" fmla="*/ 2 w 102"/>
                <a:gd name="T65" fmla="*/ 3 h 345"/>
                <a:gd name="T66" fmla="*/ 2 w 102"/>
                <a:gd name="T67" fmla="*/ 2 h 345"/>
                <a:gd name="T68" fmla="*/ 2 w 102"/>
                <a:gd name="T69" fmla="*/ 2 h 345"/>
                <a:gd name="T70" fmla="*/ 2 w 102"/>
                <a:gd name="T71" fmla="*/ 2 h 345"/>
                <a:gd name="T72" fmla="*/ 2 w 102"/>
                <a:gd name="T73" fmla="*/ 2 h 345"/>
                <a:gd name="T74" fmla="*/ 2 w 102"/>
                <a:gd name="T75" fmla="*/ 2 h 345"/>
                <a:gd name="T76" fmla="*/ 2 w 102"/>
                <a:gd name="T77" fmla="*/ 2 h 345"/>
                <a:gd name="T78" fmla="*/ 2 w 102"/>
                <a:gd name="T79" fmla="*/ 2 h 345"/>
                <a:gd name="T80" fmla="*/ 2 w 102"/>
                <a:gd name="T81" fmla="*/ 2 h 345"/>
                <a:gd name="T82" fmla="*/ 2 w 102"/>
                <a:gd name="T83" fmla="*/ 2 h 345"/>
                <a:gd name="T84" fmla="*/ 2 w 102"/>
                <a:gd name="T85" fmla="*/ 2 h 345"/>
                <a:gd name="T86" fmla="*/ 2 w 102"/>
                <a:gd name="T87" fmla="*/ 2 h 345"/>
                <a:gd name="T88" fmla="*/ 2 w 102"/>
                <a:gd name="T89" fmla="*/ 1 h 345"/>
                <a:gd name="T90" fmla="*/ 2 w 102"/>
                <a:gd name="T91" fmla="*/ 1 h 345"/>
                <a:gd name="T92" fmla="*/ 2 w 102"/>
                <a:gd name="T93" fmla="*/ 1 h 345"/>
                <a:gd name="T94" fmla="*/ 2 w 102"/>
                <a:gd name="T95" fmla="*/ 1 h 345"/>
                <a:gd name="T96" fmla="*/ 2 w 102"/>
                <a:gd name="T97" fmla="*/ 1 h 345"/>
                <a:gd name="T98" fmla="*/ 2 w 102"/>
                <a:gd name="T99" fmla="*/ 1 h 345"/>
                <a:gd name="T100" fmla="*/ 2 w 102"/>
                <a:gd name="T101" fmla="*/ 1 h 345"/>
                <a:gd name="T102" fmla="*/ 2 w 102"/>
                <a:gd name="T103" fmla="*/ 1 h 345"/>
                <a:gd name="T104" fmla="*/ 2 w 102"/>
                <a:gd name="T105" fmla="*/ 1 h 345"/>
                <a:gd name="T106" fmla="*/ 2 w 102"/>
                <a:gd name="T107" fmla="*/ 1 h 345"/>
                <a:gd name="T108" fmla="*/ 2 w 102"/>
                <a:gd name="T109" fmla="*/ 1 h 345"/>
                <a:gd name="T110" fmla="*/ 2 w 102"/>
                <a:gd name="T111" fmla="*/ 1 h 345"/>
                <a:gd name="T112" fmla="*/ 2 w 102"/>
                <a:gd name="T113" fmla="*/ 1 h 34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2"/>
                <a:gd name="T172" fmla="*/ 0 h 345"/>
                <a:gd name="T173" fmla="*/ 102 w 102"/>
                <a:gd name="T174" fmla="*/ 345 h 34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2" h="345">
                  <a:moveTo>
                    <a:pt x="0" y="345"/>
                  </a:moveTo>
                  <a:lnTo>
                    <a:pt x="2" y="341"/>
                  </a:lnTo>
                  <a:lnTo>
                    <a:pt x="4" y="338"/>
                  </a:lnTo>
                  <a:lnTo>
                    <a:pt x="7" y="334"/>
                  </a:lnTo>
                  <a:lnTo>
                    <a:pt x="8" y="331"/>
                  </a:lnTo>
                  <a:lnTo>
                    <a:pt x="10" y="328"/>
                  </a:lnTo>
                  <a:lnTo>
                    <a:pt x="11" y="325"/>
                  </a:lnTo>
                  <a:lnTo>
                    <a:pt x="13" y="324"/>
                  </a:lnTo>
                  <a:lnTo>
                    <a:pt x="14" y="321"/>
                  </a:lnTo>
                  <a:lnTo>
                    <a:pt x="15" y="318"/>
                  </a:lnTo>
                  <a:lnTo>
                    <a:pt x="17" y="316"/>
                  </a:lnTo>
                  <a:lnTo>
                    <a:pt x="17" y="315"/>
                  </a:lnTo>
                  <a:lnTo>
                    <a:pt x="18" y="312"/>
                  </a:lnTo>
                  <a:lnTo>
                    <a:pt x="20" y="311"/>
                  </a:lnTo>
                  <a:lnTo>
                    <a:pt x="20" y="309"/>
                  </a:lnTo>
                  <a:lnTo>
                    <a:pt x="21" y="308"/>
                  </a:lnTo>
                  <a:lnTo>
                    <a:pt x="21" y="306"/>
                  </a:lnTo>
                  <a:lnTo>
                    <a:pt x="23" y="305"/>
                  </a:lnTo>
                  <a:lnTo>
                    <a:pt x="23" y="303"/>
                  </a:lnTo>
                  <a:lnTo>
                    <a:pt x="24" y="302"/>
                  </a:lnTo>
                  <a:lnTo>
                    <a:pt x="24" y="301"/>
                  </a:lnTo>
                  <a:lnTo>
                    <a:pt x="26" y="299"/>
                  </a:lnTo>
                  <a:lnTo>
                    <a:pt x="26" y="298"/>
                  </a:lnTo>
                  <a:lnTo>
                    <a:pt x="27" y="296"/>
                  </a:lnTo>
                  <a:lnTo>
                    <a:pt x="27" y="295"/>
                  </a:lnTo>
                  <a:lnTo>
                    <a:pt x="28" y="293"/>
                  </a:lnTo>
                  <a:lnTo>
                    <a:pt x="28" y="292"/>
                  </a:lnTo>
                  <a:lnTo>
                    <a:pt x="28" y="291"/>
                  </a:lnTo>
                  <a:lnTo>
                    <a:pt x="30" y="289"/>
                  </a:lnTo>
                  <a:lnTo>
                    <a:pt x="30" y="288"/>
                  </a:lnTo>
                  <a:lnTo>
                    <a:pt x="31" y="286"/>
                  </a:lnTo>
                  <a:lnTo>
                    <a:pt x="33" y="283"/>
                  </a:lnTo>
                  <a:lnTo>
                    <a:pt x="33" y="282"/>
                  </a:lnTo>
                  <a:lnTo>
                    <a:pt x="34" y="280"/>
                  </a:lnTo>
                  <a:lnTo>
                    <a:pt x="34" y="278"/>
                  </a:lnTo>
                  <a:lnTo>
                    <a:pt x="36" y="276"/>
                  </a:lnTo>
                  <a:lnTo>
                    <a:pt x="36" y="275"/>
                  </a:lnTo>
                  <a:lnTo>
                    <a:pt x="37" y="273"/>
                  </a:lnTo>
                  <a:lnTo>
                    <a:pt x="37" y="272"/>
                  </a:lnTo>
                  <a:lnTo>
                    <a:pt x="37" y="270"/>
                  </a:lnTo>
                  <a:lnTo>
                    <a:pt x="38" y="269"/>
                  </a:lnTo>
                  <a:lnTo>
                    <a:pt x="38" y="267"/>
                  </a:lnTo>
                  <a:lnTo>
                    <a:pt x="38" y="266"/>
                  </a:lnTo>
                  <a:lnTo>
                    <a:pt x="40" y="266"/>
                  </a:lnTo>
                  <a:lnTo>
                    <a:pt x="40" y="265"/>
                  </a:lnTo>
                  <a:lnTo>
                    <a:pt x="40" y="263"/>
                  </a:lnTo>
                  <a:lnTo>
                    <a:pt x="41" y="262"/>
                  </a:lnTo>
                  <a:lnTo>
                    <a:pt x="41" y="260"/>
                  </a:lnTo>
                  <a:lnTo>
                    <a:pt x="43" y="259"/>
                  </a:lnTo>
                  <a:lnTo>
                    <a:pt x="43" y="257"/>
                  </a:lnTo>
                  <a:lnTo>
                    <a:pt x="43" y="256"/>
                  </a:lnTo>
                  <a:lnTo>
                    <a:pt x="44" y="254"/>
                  </a:lnTo>
                  <a:lnTo>
                    <a:pt x="44" y="253"/>
                  </a:lnTo>
                  <a:lnTo>
                    <a:pt x="46" y="252"/>
                  </a:lnTo>
                  <a:lnTo>
                    <a:pt x="46" y="250"/>
                  </a:lnTo>
                  <a:lnTo>
                    <a:pt x="46" y="249"/>
                  </a:lnTo>
                  <a:lnTo>
                    <a:pt x="47" y="246"/>
                  </a:lnTo>
                  <a:lnTo>
                    <a:pt x="47" y="244"/>
                  </a:lnTo>
                  <a:lnTo>
                    <a:pt x="49" y="243"/>
                  </a:lnTo>
                  <a:lnTo>
                    <a:pt x="49" y="241"/>
                  </a:lnTo>
                  <a:lnTo>
                    <a:pt x="50" y="239"/>
                  </a:lnTo>
                  <a:lnTo>
                    <a:pt x="50" y="237"/>
                  </a:lnTo>
                  <a:lnTo>
                    <a:pt x="51" y="234"/>
                  </a:lnTo>
                  <a:lnTo>
                    <a:pt x="53" y="231"/>
                  </a:lnTo>
                  <a:lnTo>
                    <a:pt x="53" y="230"/>
                  </a:lnTo>
                  <a:lnTo>
                    <a:pt x="54" y="227"/>
                  </a:lnTo>
                  <a:lnTo>
                    <a:pt x="54" y="226"/>
                  </a:lnTo>
                  <a:lnTo>
                    <a:pt x="56" y="224"/>
                  </a:lnTo>
                  <a:lnTo>
                    <a:pt x="56" y="221"/>
                  </a:lnTo>
                  <a:lnTo>
                    <a:pt x="57" y="220"/>
                  </a:lnTo>
                  <a:lnTo>
                    <a:pt x="57" y="218"/>
                  </a:lnTo>
                  <a:lnTo>
                    <a:pt x="59" y="217"/>
                  </a:lnTo>
                  <a:lnTo>
                    <a:pt x="59" y="215"/>
                  </a:lnTo>
                  <a:lnTo>
                    <a:pt x="59" y="214"/>
                  </a:lnTo>
                  <a:lnTo>
                    <a:pt x="60" y="213"/>
                  </a:lnTo>
                  <a:lnTo>
                    <a:pt x="60" y="211"/>
                  </a:lnTo>
                  <a:lnTo>
                    <a:pt x="62" y="210"/>
                  </a:lnTo>
                  <a:lnTo>
                    <a:pt x="62" y="208"/>
                  </a:lnTo>
                  <a:lnTo>
                    <a:pt x="62" y="207"/>
                  </a:lnTo>
                  <a:lnTo>
                    <a:pt x="62" y="205"/>
                  </a:lnTo>
                  <a:lnTo>
                    <a:pt x="63" y="204"/>
                  </a:lnTo>
                  <a:lnTo>
                    <a:pt x="63" y="202"/>
                  </a:lnTo>
                  <a:lnTo>
                    <a:pt x="63" y="201"/>
                  </a:lnTo>
                  <a:lnTo>
                    <a:pt x="64" y="200"/>
                  </a:lnTo>
                  <a:lnTo>
                    <a:pt x="64" y="198"/>
                  </a:lnTo>
                  <a:lnTo>
                    <a:pt x="64" y="197"/>
                  </a:lnTo>
                  <a:lnTo>
                    <a:pt x="66" y="195"/>
                  </a:lnTo>
                  <a:lnTo>
                    <a:pt x="66" y="194"/>
                  </a:lnTo>
                  <a:lnTo>
                    <a:pt x="66" y="192"/>
                  </a:lnTo>
                  <a:lnTo>
                    <a:pt x="67" y="191"/>
                  </a:lnTo>
                  <a:lnTo>
                    <a:pt x="67" y="188"/>
                  </a:lnTo>
                  <a:lnTo>
                    <a:pt x="69" y="187"/>
                  </a:lnTo>
                  <a:lnTo>
                    <a:pt x="69" y="184"/>
                  </a:lnTo>
                  <a:lnTo>
                    <a:pt x="70" y="182"/>
                  </a:lnTo>
                  <a:lnTo>
                    <a:pt x="70" y="179"/>
                  </a:lnTo>
                  <a:lnTo>
                    <a:pt x="72" y="177"/>
                  </a:lnTo>
                  <a:lnTo>
                    <a:pt x="72" y="175"/>
                  </a:lnTo>
                  <a:lnTo>
                    <a:pt x="73" y="174"/>
                  </a:lnTo>
                  <a:lnTo>
                    <a:pt x="73" y="171"/>
                  </a:lnTo>
                  <a:lnTo>
                    <a:pt x="73" y="169"/>
                  </a:lnTo>
                  <a:lnTo>
                    <a:pt x="75" y="168"/>
                  </a:lnTo>
                  <a:lnTo>
                    <a:pt x="75" y="166"/>
                  </a:lnTo>
                  <a:lnTo>
                    <a:pt x="75" y="165"/>
                  </a:lnTo>
                  <a:lnTo>
                    <a:pt x="76" y="164"/>
                  </a:lnTo>
                  <a:lnTo>
                    <a:pt x="76" y="162"/>
                  </a:lnTo>
                  <a:lnTo>
                    <a:pt x="76" y="161"/>
                  </a:lnTo>
                  <a:lnTo>
                    <a:pt x="76" y="159"/>
                  </a:lnTo>
                  <a:lnTo>
                    <a:pt x="77" y="158"/>
                  </a:lnTo>
                  <a:lnTo>
                    <a:pt x="77" y="156"/>
                  </a:lnTo>
                  <a:lnTo>
                    <a:pt x="79" y="155"/>
                  </a:lnTo>
                  <a:lnTo>
                    <a:pt x="79" y="153"/>
                  </a:lnTo>
                  <a:lnTo>
                    <a:pt x="79" y="152"/>
                  </a:lnTo>
                  <a:lnTo>
                    <a:pt x="79" y="151"/>
                  </a:lnTo>
                  <a:lnTo>
                    <a:pt x="80" y="149"/>
                  </a:lnTo>
                  <a:lnTo>
                    <a:pt x="80" y="148"/>
                  </a:lnTo>
                  <a:lnTo>
                    <a:pt x="80" y="146"/>
                  </a:lnTo>
                  <a:lnTo>
                    <a:pt x="82" y="145"/>
                  </a:lnTo>
                  <a:lnTo>
                    <a:pt x="82" y="143"/>
                  </a:lnTo>
                  <a:lnTo>
                    <a:pt x="82" y="142"/>
                  </a:lnTo>
                  <a:lnTo>
                    <a:pt x="83" y="140"/>
                  </a:lnTo>
                  <a:lnTo>
                    <a:pt x="83" y="138"/>
                  </a:lnTo>
                  <a:lnTo>
                    <a:pt x="83" y="136"/>
                  </a:lnTo>
                  <a:lnTo>
                    <a:pt x="85" y="135"/>
                  </a:lnTo>
                  <a:lnTo>
                    <a:pt x="85" y="132"/>
                  </a:lnTo>
                  <a:lnTo>
                    <a:pt x="86" y="129"/>
                  </a:lnTo>
                  <a:lnTo>
                    <a:pt x="86" y="127"/>
                  </a:lnTo>
                  <a:lnTo>
                    <a:pt x="88" y="125"/>
                  </a:lnTo>
                  <a:lnTo>
                    <a:pt x="88" y="123"/>
                  </a:lnTo>
                  <a:lnTo>
                    <a:pt x="89" y="120"/>
                  </a:lnTo>
                  <a:lnTo>
                    <a:pt x="89" y="119"/>
                  </a:lnTo>
                  <a:lnTo>
                    <a:pt x="89" y="117"/>
                  </a:lnTo>
                  <a:lnTo>
                    <a:pt x="90" y="116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2" y="112"/>
                  </a:lnTo>
                  <a:lnTo>
                    <a:pt x="92" y="110"/>
                  </a:lnTo>
                  <a:lnTo>
                    <a:pt x="92" y="109"/>
                  </a:lnTo>
                  <a:lnTo>
                    <a:pt x="92" y="107"/>
                  </a:lnTo>
                  <a:lnTo>
                    <a:pt x="93" y="106"/>
                  </a:lnTo>
                  <a:lnTo>
                    <a:pt x="93" y="104"/>
                  </a:lnTo>
                  <a:lnTo>
                    <a:pt x="93" y="103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5" y="99"/>
                  </a:lnTo>
                  <a:lnTo>
                    <a:pt x="95" y="97"/>
                  </a:lnTo>
                  <a:lnTo>
                    <a:pt x="95" y="96"/>
                  </a:lnTo>
                  <a:lnTo>
                    <a:pt x="95" y="94"/>
                  </a:lnTo>
                  <a:lnTo>
                    <a:pt x="95" y="93"/>
                  </a:lnTo>
                  <a:lnTo>
                    <a:pt x="95" y="91"/>
                  </a:lnTo>
                  <a:lnTo>
                    <a:pt x="95" y="90"/>
                  </a:lnTo>
                  <a:lnTo>
                    <a:pt x="95" y="88"/>
                  </a:lnTo>
                  <a:lnTo>
                    <a:pt x="95" y="87"/>
                  </a:lnTo>
                  <a:lnTo>
                    <a:pt x="95" y="84"/>
                  </a:lnTo>
                  <a:lnTo>
                    <a:pt x="96" y="83"/>
                  </a:lnTo>
                  <a:lnTo>
                    <a:pt x="96" y="81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6" y="76"/>
                  </a:lnTo>
                  <a:lnTo>
                    <a:pt x="96" y="73"/>
                  </a:lnTo>
                  <a:lnTo>
                    <a:pt x="96" y="71"/>
                  </a:lnTo>
                  <a:lnTo>
                    <a:pt x="96" y="70"/>
                  </a:lnTo>
                  <a:lnTo>
                    <a:pt x="96" y="68"/>
                  </a:lnTo>
                  <a:lnTo>
                    <a:pt x="98" y="67"/>
                  </a:lnTo>
                  <a:lnTo>
                    <a:pt x="98" y="65"/>
                  </a:lnTo>
                  <a:lnTo>
                    <a:pt x="98" y="64"/>
                  </a:lnTo>
                  <a:lnTo>
                    <a:pt x="98" y="63"/>
                  </a:lnTo>
                  <a:lnTo>
                    <a:pt x="98" y="61"/>
                  </a:lnTo>
                  <a:lnTo>
                    <a:pt x="98" y="60"/>
                  </a:lnTo>
                  <a:lnTo>
                    <a:pt x="98" y="58"/>
                  </a:lnTo>
                  <a:lnTo>
                    <a:pt x="98" y="57"/>
                  </a:lnTo>
                  <a:lnTo>
                    <a:pt x="99" y="55"/>
                  </a:lnTo>
                  <a:lnTo>
                    <a:pt x="99" y="54"/>
                  </a:lnTo>
                  <a:lnTo>
                    <a:pt x="99" y="52"/>
                  </a:lnTo>
                  <a:lnTo>
                    <a:pt x="99" y="51"/>
                  </a:lnTo>
                  <a:lnTo>
                    <a:pt x="99" y="50"/>
                  </a:lnTo>
                  <a:lnTo>
                    <a:pt x="99" y="48"/>
                  </a:lnTo>
                  <a:lnTo>
                    <a:pt x="101" y="47"/>
                  </a:lnTo>
                  <a:lnTo>
                    <a:pt x="101" y="45"/>
                  </a:lnTo>
                  <a:lnTo>
                    <a:pt x="101" y="44"/>
                  </a:lnTo>
                  <a:lnTo>
                    <a:pt x="101" y="42"/>
                  </a:lnTo>
                  <a:lnTo>
                    <a:pt x="101" y="41"/>
                  </a:lnTo>
                  <a:lnTo>
                    <a:pt x="102" y="39"/>
                  </a:lnTo>
                  <a:lnTo>
                    <a:pt x="102" y="38"/>
                  </a:lnTo>
                  <a:lnTo>
                    <a:pt x="102" y="37"/>
                  </a:lnTo>
                  <a:lnTo>
                    <a:pt x="102" y="35"/>
                  </a:lnTo>
                  <a:lnTo>
                    <a:pt x="102" y="34"/>
                  </a:lnTo>
                  <a:lnTo>
                    <a:pt x="102" y="32"/>
                  </a:lnTo>
                  <a:lnTo>
                    <a:pt x="102" y="31"/>
                  </a:lnTo>
                  <a:lnTo>
                    <a:pt x="102" y="29"/>
                  </a:lnTo>
                  <a:lnTo>
                    <a:pt x="102" y="28"/>
                  </a:lnTo>
                  <a:lnTo>
                    <a:pt x="102" y="26"/>
                  </a:lnTo>
                  <a:lnTo>
                    <a:pt x="102" y="25"/>
                  </a:lnTo>
                  <a:lnTo>
                    <a:pt x="102" y="24"/>
                  </a:lnTo>
                  <a:lnTo>
                    <a:pt x="102" y="22"/>
                  </a:lnTo>
                  <a:lnTo>
                    <a:pt x="102" y="21"/>
                  </a:lnTo>
                  <a:lnTo>
                    <a:pt x="102" y="19"/>
                  </a:lnTo>
                  <a:lnTo>
                    <a:pt x="102" y="16"/>
                  </a:lnTo>
                  <a:lnTo>
                    <a:pt x="102" y="15"/>
                  </a:lnTo>
                  <a:lnTo>
                    <a:pt x="102" y="13"/>
                  </a:lnTo>
                  <a:lnTo>
                    <a:pt x="102" y="11"/>
                  </a:lnTo>
                  <a:lnTo>
                    <a:pt x="102" y="9"/>
                  </a:lnTo>
                  <a:lnTo>
                    <a:pt x="102" y="6"/>
                  </a:lnTo>
                  <a:lnTo>
                    <a:pt x="102" y="3"/>
                  </a:lnTo>
                  <a:lnTo>
                    <a:pt x="101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61" name="Line 118"/>
            <p:cNvSpPr>
              <a:spLocks noChangeShapeType="1"/>
            </p:cNvSpPr>
            <p:nvPr/>
          </p:nvSpPr>
          <p:spPr bwMode="auto">
            <a:xfrm>
              <a:off x="1774" y="3138"/>
              <a:ext cx="1140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62" name="Line 119"/>
            <p:cNvSpPr>
              <a:spLocks noChangeShapeType="1"/>
            </p:cNvSpPr>
            <p:nvPr/>
          </p:nvSpPr>
          <p:spPr bwMode="auto">
            <a:xfrm>
              <a:off x="2380" y="2965"/>
              <a:ext cx="534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63" name="Freeform 120"/>
            <p:cNvSpPr>
              <a:spLocks/>
            </p:cNvSpPr>
            <p:nvPr/>
          </p:nvSpPr>
          <p:spPr bwMode="auto">
            <a:xfrm>
              <a:off x="2149" y="2561"/>
              <a:ext cx="765" cy="577"/>
            </a:xfrm>
            <a:custGeom>
              <a:avLst/>
              <a:gdLst>
                <a:gd name="T0" fmla="*/ 0 w 1529"/>
                <a:gd name="T1" fmla="*/ 18 h 1154"/>
                <a:gd name="T2" fmla="*/ 0 w 1529"/>
                <a:gd name="T3" fmla="*/ 0 h 1154"/>
                <a:gd name="T4" fmla="*/ 24 w 1529"/>
                <a:gd name="T5" fmla="*/ 0 h 1154"/>
                <a:gd name="T6" fmla="*/ 0 60000 65536"/>
                <a:gd name="T7" fmla="*/ 0 60000 65536"/>
                <a:gd name="T8" fmla="*/ 0 60000 65536"/>
                <a:gd name="T9" fmla="*/ 0 w 1529"/>
                <a:gd name="T10" fmla="*/ 0 h 1154"/>
                <a:gd name="T11" fmla="*/ 1529 w 1529"/>
                <a:gd name="T12" fmla="*/ 1154 h 11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9" h="1154">
                  <a:moveTo>
                    <a:pt x="0" y="1154"/>
                  </a:moveTo>
                  <a:lnTo>
                    <a:pt x="0" y="0"/>
                  </a:lnTo>
                  <a:lnTo>
                    <a:pt x="1529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64" name="Line 121"/>
            <p:cNvSpPr>
              <a:spLocks noChangeShapeType="1"/>
            </p:cNvSpPr>
            <p:nvPr/>
          </p:nvSpPr>
          <p:spPr bwMode="auto">
            <a:xfrm flipH="1">
              <a:off x="1774" y="2763"/>
              <a:ext cx="606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65" name="Line 122"/>
            <p:cNvSpPr>
              <a:spLocks noChangeShapeType="1"/>
            </p:cNvSpPr>
            <p:nvPr/>
          </p:nvSpPr>
          <p:spPr bwMode="auto">
            <a:xfrm flipV="1">
              <a:off x="2380" y="2763"/>
              <a:ext cx="1" cy="20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66" name="Rectangle 123"/>
            <p:cNvSpPr>
              <a:spLocks noChangeArrowheads="1"/>
            </p:cNvSpPr>
            <p:nvPr/>
          </p:nvSpPr>
          <p:spPr bwMode="auto">
            <a:xfrm>
              <a:off x="3922" y="3029"/>
              <a:ext cx="10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</p:grpSp>
      <p:sp>
        <p:nvSpPr>
          <p:cNvPr id="77831" name="Rectangle 124"/>
          <p:cNvSpPr>
            <a:spLocks noChangeAspect="1" noChangeArrowheads="1"/>
          </p:cNvSpPr>
          <p:nvPr/>
        </p:nvSpPr>
        <p:spPr bwMode="auto">
          <a:xfrm>
            <a:off x="762000" y="6096000"/>
            <a:ext cx="26092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Γραφικό Σύμβολο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832" name="Rectangle 125"/>
          <p:cNvSpPr>
            <a:spLocks noChangeArrowheads="1"/>
          </p:cNvSpPr>
          <p:nvPr/>
        </p:nvSpPr>
        <p:spPr bwMode="auto">
          <a:xfrm>
            <a:off x="6477000" y="3429000"/>
            <a:ext cx="26157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Πίνακας Αληθείας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833" name="Rectangle 126"/>
          <p:cNvSpPr>
            <a:spLocks noChangeArrowheads="1"/>
          </p:cNvSpPr>
          <p:nvPr/>
        </p:nvSpPr>
        <p:spPr bwMode="auto">
          <a:xfrm>
            <a:off x="6477000" y="6096000"/>
            <a:ext cx="1601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Κύκλωμα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834" name="Rectangle 127"/>
          <p:cNvSpPr>
            <a:spLocks noChangeArrowheads="1"/>
          </p:cNvSpPr>
          <p:nvPr/>
        </p:nvSpPr>
        <p:spPr bwMode="auto">
          <a:xfrm>
            <a:off x="6400800" y="2438400"/>
            <a:ext cx="1905000" cy="838200"/>
          </a:xfrm>
          <a:prstGeom prst="rect">
            <a:avLst/>
          </a:prstGeom>
          <a:solidFill>
            <a:srgbClr val="FF99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πολλές γραμμές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don’t care</a:t>
            </a:r>
          </a:p>
        </p:txBody>
      </p:sp>
      <p:sp>
        <p:nvSpPr>
          <p:cNvPr id="77835" name="Text Box 128"/>
          <p:cNvSpPr txBox="1">
            <a:spLocks noChangeArrowheads="1"/>
          </p:cNvSpPr>
          <p:nvPr/>
        </p:nvSpPr>
        <p:spPr bwMode="auto">
          <a:xfrm>
            <a:off x="288925" y="1412875"/>
            <a:ext cx="56207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δυαδικός κωδικοποιητής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(encoder)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κωδικοποιεί την πληροφορία 2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εισόδων σε κώδικα μήκους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 bit.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B0589-CCC2-42DE-B5C3-ACD154B8874B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Γιατί Αρχιτεκτονική Η/Υ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(3)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517525" y="1641475"/>
            <a:ext cx="824547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Ένας μοντέρνος Η/Υ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αποτελείται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από πολλά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κομμάτια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εστιάσουμε την προσοχή μας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στον μικροεπεξεργαστή: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datapath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επικοινωνία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με τον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compiler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μεταφραστή)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το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λειτουργικό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σύστημα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Operating System, OS) 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5D629-2830-4195-886E-93A6062C38D0}" type="slidenum">
              <a:rPr lang="en-US"/>
              <a:pPr>
                <a:defRPr/>
              </a:pPr>
              <a:t>70</a:t>
            </a:fld>
            <a:endParaRPr lang="en-US"/>
          </a:p>
        </p:txBody>
      </p:sp>
      <p:grpSp>
        <p:nvGrpSpPr>
          <p:cNvPr id="78851" name="Group 4" descr="πρόσθεση"/>
          <p:cNvGrpSpPr>
            <a:grpSpLocks/>
          </p:cNvGrpSpPr>
          <p:nvPr/>
        </p:nvGrpSpPr>
        <p:grpSpPr bwMode="auto">
          <a:xfrm>
            <a:off x="990600" y="1295400"/>
            <a:ext cx="6930327" cy="2563939"/>
            <a:chOff x="485" y="946"/>
            <a:chExt cx="4694" cy="1777"/>
          </a:xfrm>
        </p:grpSpPr>
        <p:sp>
          <p:nvSpPr>
            <p:cNvPr id="78854" name="Rectangle 5"/>
            <p:cNvSpPr>
              <a:spLocks noChangeArrowheads="1"/>
            </p:cNvSpPr>
            <p:nvPr/>
          </p:nvSpPr>
          <p:spPr bwMode="auto">
            <a:xfrm>
              <a:off x="1002" y="1528"/>
              <a:ext cx="557" cy="371"/>
            </a:xfrm>
            <a:prstGeom prst="rect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55" name="Freeform 6"/>
            <p:cNvSpPr>
              <a:spLocks/>
            </p:cNvSpPr>
            <p:nvPr/>
          </p:nvSpPr>
          <p:spPr bwMode="auto">
            <a:xfrm>
              <a:off x="644" y="1700"/>
              <a:ext cx="80" cy="40"/>
            </a:xfrm>
            <a:custGeom>
              <a:avLst/>
              <a:gdLst>
                <a:gd name="T0" fmla="*/ 3 w 159"/>
                <a:gd name="T1" fmla="*/ 0 h 79"/>
                <a:gd name="T2" fmla="*/ 0 w 159"/>
                <a:gd name="T3" fmla="*/ 1 h 79"/>
                <a:gd name="T4" fmla="*/ 3 w 159"/>
                <a:gd name="T5" fmla="*/ 2 h 79"/>
                <a:gd name="T6" fmla="*/ 3 w 159"/>
                <a:gd name="T7" fmla="*/ 1 h 79"/>
                <a:gd name="T8" fmla="*/ 3 w 159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79"/>
                <a:gd name="T17" fmla="*/ 159 w 159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79">
                  <a:moveTo>
                    <a:pt x="159" y="0"/>
                  </a:moveTo>
                  <a:lnTo>
                    <a:pt x="0" y="26"/>
                  </a:lnTo>
                  <a:lnTo>
                    <a:pt x="159" y="79"/>
                  </a:lnTo>
                  <a:lnTo>
                    <a:pt x="159" y="2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tx1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56" name="Line 7"/>
            <p:cNvSpPr>
              <a:spLocks noChangeShapeType="1"/>
            </p:cNvSpPr>
            <p:nvPr/>
          </p:nvSpPr>
          <p:spPr bwMode="auto">
            <a:xfrm>
              <a:off x="724" y="1713"/>
              <a:ext cx="278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57" name="Freeform 8"/>
            <p:cNvSpPr>
              <a:spLocks/>
            </p:cNvSpPr>
            <p:nvPr/>
          </p:nvSpPr>
          <p:spPr bwMode="auto">
            <a:xfrm>
              <a:off x="1585" y="1700"/>
              <a:ext cx="80" cy="40"/>
            </a:xfrm>
            <a:custGeom>
              <a:avLst/>
              <a:gdLst>
                <a:gd name="T0" fmla="*/ 3 w 159"/>
                <a:gd name="T1" fmla="*/ 0 h 79"/>
                <a:gd name="T2" fmla="*/ 0 w 159"/>
                <a:gd name="T3" fmla="*/ 1 h 79"/>
                <a:gd name="T4" fmla="*/ 3 w 159"/>
                <a:gd name="T5" fmla="*/ 2 h 79"/>
                <a:gd name="T6" fmla="*/ 3 w 159"/>
                <a:gd name="T7" fmla="*/ 1 h 79"/>
                <a:gd name="T8" fmla="*/ 3 w 159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79"/>
                <a:gd name="T17" fmla="*/ 159 w 159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79">
                  <a:moveTo>
                    <a:pt x="159" y="0"/>
                  </a:moveTo>
                  <a:lnTo>
                    <a:pt x="0" y="26"/>
                  </a:lnTo>
                  <a:lnTo>
                    <a:pt x="159" y="79"/>
                  </a:lnTo>
                  <a:lnTo>
                    <a:pt x="159" y="2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58" name="Line 9"/>
            <p:cNvSpPr>
              <a:spLocks noChangeShapeType="1"/>
            </p:cNvSpPr>
            <p:nvPr/>
          </p:nvSpPr>
          <p:spPr bwMode="auto">
            <a:xfrm flipH="1">
              <a:off x="1665" y="1713"/>
              <a:ext cx="186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59" name="Rectangle 10"/>
            <p:cNvSpPr>
              <a:spLocks noChangeArrowheads="1"/>
            </p:cNvSpPr>
            <p:nvPr/>
          </p:nvSpPr>
          <p:spPr bwMode="auto">
            <a:xfrm>
              <a:off x="1204" y="1658"/>
              <a:ext cx="165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FA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60" name="Rectangle 11"/>
            <p:cNvSpPr>
              <a:spLocks noChangeArrowheads="1"/>
            </p:cNvSpPr>
            <p:nvPr/>
          </p:nvSpPr>
          <p:spPr bwMode="auto">
            <a:xfrm>
              <a:off x="979" y="949"/>
              <a:ext cx="10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61" name="Rectangle 12"/>
            <p:cNvSpPr>
              <a:spLocks noChangeArrowheads="1"/>
            </p:cNvSpPr>
            <p:nvPr/>
          </p:nvSpPr>
          <p:spPr bwMode="auto">
            <a:xfrm>
              <a:off x="1036" y="1009"/>
              <a:ext cx="143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n –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62" name="Rectangle 13"/>
            <p:cNvSpPr>
              <a:spLocks noChangeArrowheads="1"/>
            </p:cNvSpPr>
            <p:nvPr/>
          </p:nvSpPr>
          <p:spPr bwMode="auto">
            <a:xfrm>
              <a:off x="1175" y="1009"/>
              <a:ext cx="8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63" name="Rectangle 14"/>
            <p:cNvSpPr>
              <a:spLocks noChangeArrowheads="1"/>
            </p:cNvSpPr>
            <p:nvPr/>
          </p:nvSpPr>
          <p:spPr bwMode="auto">
            <a:xfrm>
              <a:off x="485" y="1620"/>
              <a:ext cx="10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64" name="Rectangle 15"/>
            <p:cNvSpPr>
              <a:spLocks noChangeArrowheads="1"/>
            </p:cNvSpPr>
            <p:nvPr/>
          </p:nvSpPr>
          <p:spPr bwMode="auto">
            <a:xfrm>
              <a:off x="543" y="1680"/>
              <a:ext cx="8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n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65" name="Rectangle 16"/>
            <p:cNvSpPr>
              <a:spLocks noChangeArrowheads="1"/>
            </p:cNvSpPr>
            <p:nvPr/>
          </p:nvSpPr>
          <p:spPr bwMode="auto">
            <a:xfrm>
              <a:off x="1935" y="1620"/>
              <a:ext cx="10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66" name="Rectangle 17"/>
            <p:cNvSpPr>
              <a:spLocks noChangeArrowheads="1"/>
            </p:cNvSpPr>
            <p:nvPr/>
          </p:nvSpPr>
          <p:spPr bwMode="auto">
            <a:xfrm>
              <a:off x="1992" y="1679"/>
              <a:ext cx="8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i="1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n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8867" name="Rectangle 18"/>
            <p:cNvSpPr>
              <a:spLocks noChangeArrowheads="1"/>
            </p:cNvSpPr>
            <p:nvPr/>
          </p:nvSpPr>
          <p:spPr bwMode="auto">
            <a:xfrm>
              <a:off x="2132" y="1679"/>
              <a:ext cx="8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8868" name="Freeform 19"/>
            <p:cNvSpPr>
              <a:spLocks/>
            </p:cNvSpPr>
            <p:nvPr/>
          </p:nvSpPr>
          <p:spPr bwMode="auto">
            <a:xfrm>
              <a:off x="1267" y="2177"/>
              <a:ext cx="27" cy="80"/>
            </a:xfrm>
            <a:custGeom>
              <a:avLst/>
              <a:gdLst>
                <a:gd name="T0" fmla="*/ 0 w 53"/>
                <a:gd name="T1" fmla="*/ 0 h 159"/>
                <a:gd name="T2" fmla="*/ 1 w 53"/>
                <a:gd name="T3" fmla="*/ 3 h 159"/>
                <a:gd name="T4" fmla="*/ 1 w 53"/>
                <a:gd name="T5" fmla="*/ 0 h 159"/>
                <a:gd name="T6" fmla="*/ 1 w 53"/>
                <a:gd name="T7" fmla="*/ 0 h 159"/>
                <a:gd name="T8" fmla="*/ 0 w 53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59"/>
                <a:gd name="T17" fmla="*/ 53 w 53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59">
                  <a:moveTo>
                    <a:pt x="0" y="0"/>
                  </a:moveTo>
                  <a:lnTo>
                    <a:pt x="26" y="159"/>
                  </a:lnTo>
                  <a:lnTo>
                    <a:pt x="53" y="0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69" name="Line 20"/>
            <p:cNvSpPr>
              <a:spLocks noChangeShapeType="1"/>
            </p:cNvSpPr>
            <p:nvPr/>
          </p:nvSpPr>
          <p:spPr bwMode="auto">
            <a:xfrm flipV="1">
              <a:off x="1281" y="1899"/>
              <a:ext cx="1" cy="27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70" name="Freeform 21"/>
            <p:cNvSpPr>
              <a:spLocks/>
            </p:cNvSpPr>
            <p:nvPr/>
          </p:nvSpPr>
          <p:spPr bwMode="auto">
            <a:xfrm>
              <a:off x="1400" y="1435"/>
              <a:ext cx="40" cy="79"/>
            </a:xfrm>
            <a:custGeom>
              <a:avLst/>
              <a:gdLst>
                <a:gd name="T0" fmla="*/ 0 w 79"/>
                <a:gd name="T1" fmla="*/ 0 h 160"/>
                <a:gd name="T2" fmla="*/ 1 w 79"/>
                <a:gd name="T3" fmla="*/ 2 h 160"/>
                <a:gd name="T4" fmla="*/ 2 w 79"/>
                <a:gd name="T5" fmla="*/ 0 h 160"/>
                <a:gd name="T6" fmla="*/ 1 w 79"/>
                <a:gd name="T7" fmla="*/ 0 h 160"/>
                <a:gd name="T8" fmla="*/ 0 w 7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60"/>
                <a:gd name="T17" fmla="*/ 79 w 79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60">
                  <a:moveTo>
                    <a:pt x="0" y="0"/>
                  </a:moveTo>
                  <a:lnTo>
                    <a:pt x="53" y="160"/>
                  </a:lnTo>
                  <a:lnTo>
                    <a:pt x="79" y="0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71" name="Line 22"/>
            <p:cNvSpPr>
              <a:spLocks noChangeShapeType="1"/>
            </p:cNvSpPr>
            <p:nvPr/>
          </p:nvSpPr>
          <p:spPr bwMode="auto">
            <a:xfrm flipV="1">
              <a:off x="1426" y="1156"/>
              <a:ext cx="1" cy="26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72" name="Freeform 23"/>
            <p:cNvSpPr>
              <a:spLocks/>
            </p:cNvSpPr>
            <p:nvPr/>
          </p:nvSpPr>
          <p:spPr bwMode="auto">
            <a:xfrm>
              <a:off x="1122" y="1435"/>
              <a:ext cx="39" cy="79"/>
            </a:xfrm>
            <a:custGeom>
              <a:avLst/>
              <a:gdLst>
                <a:gd name="T0" fmla="*/ 0 w 80"/>
                <a:gd name="T1" fmla="*/ 0 h 160"/>
                <a:gd name="T2" fmla="*/ 0 w 80"/>
                <a:gd name="T3" fmla="*/ 2 h 160"/>
                <a:gd name="T4" fmla="*/ 1 w 80"/>
                <a:gd name="T5" fmla="*/ 0 h 160"/>
                <a:gd name="T6" fmla="*/ 0 w 80"/>
                <a:gd name="T7" fmla="*/ 0 h 160"/>
                <a:gd name="T8" fmla="*/ 0 w 80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60"/>
                <a:gd name="T17" fmla="*/ 80 w 80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60">
                  <a:moveTo>
                    <a:pt x="0" y="0"/>
                  </a:moveTo>
                  <a:lnTo>
                    <a:pt x="27" y="160"/>
                  </a:lnTo>
                  <a:lnTo>
                    <a:pt x="80" y="0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73" name="Line 24"/>
            <p:cNvSpPr>
              <a:spLocks noChangeShapeType="1"/>
            </p:cNvSpPr>
            <p:nvPr/>
          </p:nvSpPr>
          <p:spPr bwMode="auto">
            <a:xfrm flipV="1">
              <a:off x="1135" y="1156"/>
              <a:ext cx="1" cy="26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74" name="Rectangle 25"/>
            <p:cNvSpPr>
              <a:spLocks noChangeArrowheads="1"/>
            </p:cNvSpPr>
            <p:nvPr/>
          </p:nvSpPr>
          <p:spPr bwMode="auto">
            <a:xfrm>
              <a:off x="2062" y="1679"/>
              <a:ext cx="35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-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8875" name="Rectangle 26"/>
            <p:cNvSpPr>
              <a:spLocks noChangeArrowheads="1"/>
            </p:cNvSpPr>
            <p:nvPr/>
          </p:nvSpPr>
          <p:spPr bwMode="auto">
            <a:xfrm>
              <a:off x="1358" y="949"/>
              <a:ext cx="10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76" name="Rectangle 27"/>
            <p:cNvSpPr>
              <a:spLocks noChangeArrowheads="1"/>
            </p:cNvSpPr>
            <p:nvPr/>
          </p:nvSpPr>
          <p:spPr bwMode="auto">
            <a:xfrm>
              <a:off x="1416" y="1009"/>
              <a:ext cx="8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n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77" name="Rectangle 28"/>
            <p:cNvSpPr>
              <a:spLocks noChangeArrowheads="1"/>
            </p:cNvSpPr>
            <p:nvPr/>
          </p:nvSpPr>
          <p:spPr bwMode="auto">
            <a:xfrm>
              <a:off x="1555" y="1009"/>
              <a:ext cx="8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78" name="Rectangle 29"/>
            <p:cNvSpPr>
              <a:spLocks noChangeArrowheads="1"/>
            </p:cNvSpPr>
            <p:nvPr/>
          </p:nvSpPr>
          <p:spPr bwMode="auto">
            <a:xfrm>
              <a:off x="1485" y="1009"/>
              <a:ext cx="8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–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79" name="Rectangle 30"/>
            <p:cNvSpPr>
              <a:spLocks noChangeArrowheads="1"/>
            </p:cNvSpPr>
            <p:nvPr/>
          </p:nvSpPr>
          <p:spPr bwMode="auto">
            <a:xfrm>
              <a:off x="1169" y="2274"/>
              <a:ext cx="100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s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80" name="Rectangle 31"/>
            <p:cNvSpPr>
              <a:spLocks noChangeArrowheads="1"/>
            </p:cNvSpPr>
            <p:nvPr/>
          </p:nvSpPr>
          <p:spPr bwMode="auto">
            <a:xfrm>
              <a:off x="1220" y="2333"/>
              <a:ext cx="86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n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81" name="Rectangle 32"/>
            <p:cNvSpPr>
              <a:spLocks noChangeArrowheads="1"/>
            </p:cNvSpPr>
            <p:nvPr/>
          </p:nvSpPr>
          <p:spPr bwMode="auto">
            <a:xfrm>
              <a:off x="1359" y="2333"/>
              <a:ext cx="86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82" name="Rectangle 33"/>
            <p:cNvSpPr>
              <a:spLocks noChangeArrowheads="1"/>
            </p:cNvSpPr>
            <p:nvPr/>
          </p:nvSpPr>
          <p:spPr bwMode="auto">
            <a:xfrm>
              <a:off x="3097" y="1528"/>
              <a:ext cx="556" cy="371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83" name="Freeform 34"/>
            <p:cNvSpPr>
              <a:spLocks/>
            </p:cNvSpPr>
            <p:nvPr/>
          </p:nvSpPr>
          <p:spPr bwMode="auto">
            <a:xfrm>
              <a:off x="2832" y="1700"/>
              <a:ext cx="79" cy="40"/>
            </a:xfrm>
            <a:custGeom>
              <a:avLst/>
              <a:gdLst>
                <a:gd name="T0" fmla="*/ 2 w 159"/>
                <a:gd name="T1" fmla="*/ 0 h 79"/>
                <a:gd name="T2" fmla="*/ 0 w 159"/>
                <a:gd name="T3" fmla="*/ 1 h 79"/>
                <a:gd name="T4" fmla="*/ 2 w 159"/>
                <a:gd name="T5" fmla="*/ 2 h 79"/>
                <a:gd name="T6" fmla="*/ 2 w 159"/>
                <a:gd name="T7" fmla="*/ 1 h 79"/>
                <a:gd name="T8" fmla="*/ 2 w 159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79"/>
                <a:gd name="T17" fmla="*/ 159 w 159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79">
                  <a:moveTo>
                    <a:pt x="159" y="0"/>
                  </a:moveTo>
                  <a:lnTo>
                    <a:pt x="0" y="26"/>
                  </a:lnTo>
                  <a:lnTo>
                    <a:pt x="159" y="79"/>
                  </a:lnTo>
                  <a:lnTo>
                    <a:pt x="159" y="2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84" name="Line 35"/>
            <p:cNvSpPr>
              <a:spLocks noChangeShapeType="1"/>
            </p:cNvSpPr>
            <p:nvPr/>
          </p:nvSpPr>
          <p:spPr bwMode="auto">
            <a:xfrm>
              <a:off x="2911" y="1713"/>
              <a:ext cx="186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85" name="Freeform 36"/>
            <p:cNvSpPr>
              <a:spLocks/>
            </p:cNvSpPr>
            <p:nvPr/>
          </p:nvSpPr>
          <p:spPr bwMode="auto">
            <a:xfrm>
              <a:off x="3680" y="1700"/>
              <a:ext cx="80" cy="40"/>
            </a:xfrm>
            <a:custGeom>
              <a:avLst/>
              <a:gdLst>
                <a:gd name="T0" fmla="*/ 3 w 159"/>
                <a:gd name="T1" fmla="*/ 0 h 79"/>
                <a:gd name="T2" fmla="*/ 0 w 159"/>
                <a:gd name="T3" fmla="*/ 1 h 79"/>
                <a:gd name="T4" fmla="*/ 3 w 159"/>
                <a:gd name="T5" fmla="*/ 2 h 79"/>
                <a:gd name="T6" fmla="*/ 3 w 159"/>
                <a:gd name="T7" fmla="*/ 1 h 79"/>
                <a:gd name="T8" fmla="*/ 3 w 159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79"/>
                <a:gd name="T17" fmla="*/ 159 w 159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79">
                  <a:moveTo>
                    <a:pt x="159" y="0"/>
                  </a:moveTo>
                  <a:lnTo>
                    <a:pt x="0" y="26"/>
                  </a:lnTo>
                  <a:lnTo>
                    <a:pt x="159" y="79"/>
                  </a:lnTo>
                  <a:lnTo>
                    <a:pt x="159" y="2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86" name="Line 37"/>
            <p:cNvSpPr>
              <a:spLocks noChangeShapeType="1"/>
            </p:cNvSpPr>
            <p:nvPr/>
          </p:nvSpPr>
          <p:spPr bwMode="auto">
            <a:xfrm flipH="1">
              <a:off x="3760" y="1713"/>
              <a:ext cx="278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87" name="Rectangle 38"/>
            <p:cNvSpPr>
              <a:spLocks noChangeArrowheads="1"/>
            </p:cNvSpPr>
            <p:nvPr/>
          </p:nvSpPr>
          <p:spPr bwMode="auto">
            <a:xfrm>
              <a:off x="1290" y="2333"/>
              <a:ext cx="86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–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88" name="Rectangle 39"/>
            <p:cNvSpPr>
              <a:spLocks noChangeArrowheads="1"/>
            </p:cNvSpPr>
            <p:nvPr/>
          </p:nvSpPr>
          <p:spPr bwMode="auto">
            <a:xfrm>
              <a:off x="3300" y="1658"/>
              <a:ext cx="16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FA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89" name="Rectangle 40"/>
            <p:cNvSpPr>
              <a:spLocks noChangeArrowheads="1"/>
            </p:cNvSpPr>
            <p:nvPr/>
          </p:nvSpPr>
          <p:spPr bwMode="auto">
            <a:xfrm>
              <a:off x="3189" y="946"/>
              <a:ext cx="100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90" name="Rectangle 41"/>
            <p:cNvSpPr>
              <a:spLocks noChangeArrowheads="1"/>
            </p:cNvSpPr>
            <p:nvPr/>
          </p:nvSpPr>
          <p:spPr bwMode="auto">
            <a:xfrm>
              <a:off x="3248" y="1005"/>
              <a:ext cx="86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91" name="Rectangle 42"/>
            <p:cNvSpPr>
              <a:spLocks noChangeArrowheads="1"/>
            </p:cNvSpPr>
            <p:nvPr/>
          </p:nvSpPr>
          <p:spPr bwMode="auto">
            <a:xfrm>
              <a:off x="2661" y="1631"/>
              <a:ext cx="10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892" name="Freeform 43"/>
            <p:cNvSpPr>
              <a:spLocks/>
            </p:cNvSpPr>
            <p:nvPr/>
          </p:nvSpPr>
          <p:spPr bwMode="auto">
            <a:xfrm>
              <a:off x="3362" y="2177"/>
              <a:ext cx="26" cy="80"/>
            </a:xfrm>
            <a:custGeom>
              <a:avLst/>
              <a:gdLst>
                <a:gd name="T0" fmla="*/ 0 w 53"/>
                <a:gd name="T1" fmla="*/ 0 h 159"/>
                <a:gd name="T2" fmla="*/ 0 w 53"/>
                <a:gd name="T3" fmla="*/ 3 h 159"/>
                <a:gd name="T4" fmla="*/ 0 w 53"/>
                <a:gd name="T5" fmla="*/ 0 h 159"/>
                <a:gd name="T6" fmla="*/ 0 w 53"/>
                <a:gd name="T7" fmla="*/ 0 h 159"/>
                <a:gd name="T8" fmla="*/ 0 w 53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59"/>
                <a:gd name="T17" fmla="*/ 53 w 53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59">
                  <a:moveTo>
                    <a:pt x="0" y="0"/>
                  </a:moveTo>
                  <a:lnTo>
                    <a:pt x="26" y="159"/>
                  </a:lnTo>
                  <a:lnTo>
                    <a:pt x="53" y="0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93" name="Line 44"/>
            <p:cNvSpPr>
              <a:spLocks noChangeShapeType="1"/>
            </p:cNvSpPr>
            <p:nvPr/>
          </p:nvSpPr>
          <p:spPr bwMode="auto">
            <a:xfrm flipV="1">
              <a:off x="3375" y="1899"/>
              <a:ext cx="1" cy="27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94" name="Freeform 45"/>
            <p:cNvSpPr>
              <a:spLocks/>
            </p:cNvSpPr>
            <p:nvPr/>
          </p:nvSpPr>
          <p:spPr bwMode="auto">
            <a:xfrm>
              <a:off x="3494" y="1435"/>
              <a:ext cx="40" cy="79"/>
            </a:xfrm>
            <a:custGeom>
              <a:avLst/>
              <a:gdLst>
                <a:gd name="T0" fmla="*/ 0 w 79"/>
                <a:gd name="T1" fmla="*/ 0 h 160"/>
                <a:gd name="T2" fmla="*/ 1 w 79"/>
                <a:gd name="T3" fmla="*/ 2 h 160"/>
                <a:gd name="T4" fmla="*/ 2 w 79"/>
                <a:gd name="T5" fmla="*/ 0 h 160"/>
                <a:gd name="T6" fmla="*/ 1 w 79"/>
                <a:gd name="T7" fmla="*/ 0 h 160"/>
                <a:gd name="T8" fmla="*/ 0 w 7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60"/>
                <a:gd name="T17" fmla="*/ 79 w 79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60">
                  <a:moveTo>
                    <a:pt x="0" y="0"/>
                  </a:moveTo>
                  <a:lnTo>
                    <a:pt x="53" y="160"/>
                  </a:lnTo>
                  <a:lnTo>
                    <a:pt x="79" y="0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95" name="Line 46"/>
            <p:cNvSpPr>
              <a:spLocks noChangeShapeType="1"/>
            </p:cNvSpPr>
            <p:nvPr/>
          </p:nvSpPr>
          <p:spPr bwMode="auto">
            <a:xfrm flipV="1">
              <a:off x="3521" y="1156"/>
              <a:ext cx="1" cy="26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96" name="Freeform 47"/>
            <p:cNvSpPr>
              <a:spLocks/>
            </p:cNvSpPr>
            <p:nvPr/>
          </p:nvSpPr>
          <p:spPr bwMode="auto">
            <a:xfrm>
              <a:off x="3216" y="1435"/>
              <a:ext cx="40" cy="79"/>
            </a:xfrm>
            <a:custGeom>
              <a:avLst/>
              <a:gdLst>
                <a:gd name="T0" fmla="*/ 0 w 80"/>
                <a:gd name="T1" fmla="*/ 0 h 160"/>
                <a:gd name="T2" fmla="*/ 1 w 80"/>
                <a:gd name="T3" fmla="*/ 2 h 160"/>
                <a:gd name="T4" fmla="*/ 1 w 80"/>
                <a:gd name="T5" fmla="*/ 0 h 160"/>
                <a:gd name="T6" fmla="*/ 1 w 80"/>
                <a:gd name="T7" fmla="*/ 0 h 160"/>
                <a:gd name="T8" fmla="*/ 0 w 80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60"/>
                <a:gd name="T17" fmla="*/ 80 w 80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60">
                  <a:moveTo>
                    <a:pt x="0" y="0"/>
                  </a:moveTo>
                  <a:lnTo>
                    <a:pt x="27" y="160"/>
                  </a:lnTo>
                  <a:lnTo>
                    <a:pt x="80" y="0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97" name="Line 48"/>
            <p:cNvSpPr>
              <a:spLocks noChangeShapeType="1"/>
            </p:cNvSpPr>
            <p:nvPr/>
          </p:nvSpPr>
          <p:spPr bwMode="auto">
            <a:xfrm flipV="1">
              <a:off x="3229" y="1156"/>
              <a:ext cx="1" cy="26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98" name="Rectangle 49"/>
            <p:cNvSpPr>
              <a:spLocks noChangeArrowheads="1"/>
            </p:cNvSpPr>
            <p:nvPr/>
          </p:nvSpPr>
          <p:spPr bwMode="auto">
            <a:xfrm>
              <a:off x="2718" y="1712"/>
              <a:ext cx="8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8899" name="Rectangle 50"/>
            <p:cNvSpPr>
              <a:spLocks noChangeArrowheads="1"/>
            </p:cNvSpPr>
            <p:nvPr/>
          </p:nvSpPr>
          <p:spPr bwMode="auto">
            <a:xfrm>
              <a:off x="3476" y="946"/>
              <a:ext cx="100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00" name="Rectangle 51"/>
            <p:cNvSpPr>
              <a:spLocks noChangeArrowheads="1"/>
            </p:cNvSpPr>
            <p:nvPr/>
          </p:nvSpPr>
          <p:spPr bwMode="auto">
            <a:xfrm>
              <a:off x="3534" y="1005"/>
              <a:ext cx="86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01" name="Rectangle 52"/>
            <p:cNvSpPr>
              <a:spLocks noChangeArrowheads="1"/>
            </p:cNvSpPr>
            <p:nvPr/>
          </p:nvSpPr>
          <p:spPr bwMode="auto">
            <a:xfrm>
              <a:off x="3334" y="2274"/>
              <a:ext cx="100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s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02" name="Rectangle 53"/>
            <p:cNvSpPr>
              <a:spLocks noChangeArrowheads="1"/>
            </p:cNvSpPr>
            <p:nvPr/>
          </p:nvSpPr>
          <p:spPr bwMode="auto">
            <a:xfrm>
              <a:off x="4038" y="1528"/>
              <a:ext cx="557" cy="371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03" name="Freeform 54"/>
            <p:cNvSpPr>
              <a:spLocks/>
            </p:cNvSpPr>
            <p:nvPr/>
          </p:nvSpPr>
          <p:spPr bwMode="auto">
            <a:xfrm>
              <a:off x="4621" y="1700"/>
              <a:ext cx="80" cy="40"/>
            </a:xfrm>
            <a:custGeom>
              <a:avLst/>
              <a:gdLst>
                <a:gd name="T0" fmla="*/ 3 w 159"/>
                <a:gd name="T1" fmla="*/ 0 h 79"/>
                <a:gd name="T2" fmla="*/ 0 w 159"/>
                <a:gd name="T3" fmla="*/ 1 h 79"/>
                <a:gd name="T4" fmla="*/ 3 w 159"/>
                <a:gd name="T5" fmla="*/ 2 h 79"/>
                <a:gd name="T6" fmla="*/ 3 w 159"/>
                <a:gd name="T7" fmla="*/ 1 h 79"/>
                <a:gd name="T8" fmla="*/ 3 w 159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79"/>
                <a:gd name="T17" fmla="*/ 159 w 159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79">
                  <a:moveTo>
                    <a:pt x="159" y="0"/>
                  </a:moveTo>
                  <a:lnTo>
                    <a:pt x="0" y="26"/>
                  </a:lnTo>
                  <a:lnTo>
                    <a:pt x="159" y="79"/>
                  </a:lnTo>
                  <a:lnTo>
                    <a:pt x="159" y="2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04" name="Line 55"/>
            <p:cNvSpPr>
              <a:spLocks noChangeShapeType="1"/>
            </p:cNvSpPr>
            <p:nvPr/>
          </p:nvSpPr>
          <p:spPr bwMode="auto">
            <a:xfrm flipH="1">
              <a:off x="4701" y="1713"/>
              <a:ext cx="278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05" name="Rectangle 56"/>
            <p:cNvSpPr>
              <a:spLocks noChangeArrowheads="1"/>
            </p:cNvSpPr>
            <p:nvPr/>
          </p:nvSpPr>
          <p:spPr bwMode="auto">
            <a:xfrm>
              <a:off x="3408" y="2331"/>
              <a:ext cx="86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8906" name="Freeform 57"/>
            <p:cNvSpPr>
              <a:spLocks/>
            </p:cNvSpPr>
            <p:nvPr/>
          </p:nvSpPr>
          <p:spPr bwMode="auto">
            <a:xfrm>
              <a:off x="4303" y="2177"/>
              <a:ext cx="27" cy="80"/>
            </a:xfrm>
            <a:custGeom>
              <a:avLst/>
              <a:gdLst>
                <a:gd name="T0" fmla="*/ 0 w 53"/>
                <a:gd name="T1" fmla="*/ 0 h 159"/>
                <a:gd name="T2" fmla="*/ 1 w 53"/>
                <a:gd name="T3" fmla="*/ 3 h 159"/>
                <a:gd name="T4" fmla="*/ 1 w 53"/>
                <a:gd name="T5" fmla="*/ 0 h 159"/>
                <a:gd name="T6" fmla="*/ 1 w 53"/>
                <a:gd name="T7" fmla="*/ 0 h 159"/>
                <a:gd name="T8" fmla="*/ 0 w 53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59"/>
                <a:gd name="T17" fmla="*/ 53 w 53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59">
                  <a:moveTo>
                    <a:pt x="0" y="0"/>
                  </a:moveTo>
                  <a:lnTo>
                    <a:pt x="27" y="159"/>
                  </a:lnTo>
                  <a:lnTo>
                    <a:pt x="53" y="0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07" name="Line 58"/>
            <p:cNvSpPr>
              <a:spLocks noChangeShapeType="1"/>
            </p:cNvSpPr>
            <p:nvPr/>
          </p:nvSpPr>
          <p:spPr bwMode="auto">
            <a:xfrm flipV="1">
              <a:off x="4316" y="1899"/>
              <a:ext cx="1" cy="27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08" name="Freeform 59"/>
            <p:cNvSpPr>
              <a:spLocks/>
            </p:cNvSpPr>
            <p:nvPr/>
          </p:nvSpPr>
          <p:spPr bwMode="auto">
            <a:xfrm>
              <a:off x="4436" y="1435"/>
              <a:ext cx="39" cy="79"/>
            </a:xfrm>
            <a:custGeom>
              <a:avLst/>
              <a:gdLst>
                <a:gd name="T0" fmla="*/ 0 w 80"/>
                <a:gd name="T1" fmla="*/ 0 h 160"/>
                <a:gd name="T2" fmla="*/ 0 w 80"/>
                <a:gd name="T3" fmla="*/ 2 h 160"/>
                <a:gd name="T4" fmla="*/ 1 w 80"/>
                <a:gd name="T5" fmla="*/ 0 h 160"/>
                <a:gd name="T6" fmla="*/ 0 w 80"/>
                <a:gd name="T7" fmla="*/ 0 h 160"/>
                <a:gd name="T8" fmla="*/ 0 w 80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60"/>
                <a:gd name="T17" fmla="*/ 80 w 80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60">
                  <a:moveTo>
                    <a:pt x="0" y="0"/>
                  </a:moveTo>
                  <a:lnTo>
                    <a:pt x="53" y="160"/>
                  </a:lnTo>
                  <a:lnTo>
                    <a:pt x="80" y="0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09" name="Line 60"/>
            <p:cNvSpPr>
              <a:spLocks noChangeShapeType="1"/>
            </p:cNvSpPr>
            <p:nvPr/>
          </p:nvSpPr>
          <p:spPr bwMode="auto">
            <a:xfrm flipV="1">
              <a:off x="4462" y="1156"/>
              <a:ext cx="1" cy="26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10" name="Freeform 61"/>
            <p:cNvSpPr>
              <a:spLocks/>
            </p:cNvSpPr>
            <p:nvPr/>
          </p:nvSpPr>
          <p:spPr bwMode="auto">
            <a:xfrm>
              <a:off x="4157" y="1435"/>
              <a:ext cx="40" cy="79"/>
            </a:xfrm>
            <a:custGeom>
              <a:avLst/>
              <a:gdLst>
                <a:gd name="T0" fmla="*/ 0 w 80"/>
                <a:gd name="T1" fmla="*/ 0 h 160"/>
                <a:gd name="T2" fmla="*/ 1 w 80"/>
                <a:gd name="T3" fmla="*/ 2 h 160"/>
                <a:gd name="T4" fmla="*/ 1 w 80"/>
                <a:gd name="T5" fmla="*/ 0 h 160"/>
                <a:gd name="T6" fmla="*/ 1 w 80"/>
                <a:gd name="T7" fmla="*/ 0 h 160"/>
                <a:gd name="T8" fmla="*/ 0 w 80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60"/>
                <a:gd name="T17" fmla="*/ 80 w 80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60">
                  <a:moveTo>
                    <a:pt x="0" y="0"/>
                  </a:moveTo>
                  <a:lnTo>
                    <a:pt x="27" y="160"/>
                  </a:lnTo>
                  <a:lnTo>
                    <a:pt x="80" y="0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11" name="Line 62"/>
            <p:cNvSpPr>
              <a:spLocks noChangeShapeType="1"/>
            </p:cNvSpPr>
            <p:nvPr/>
          </p:nvSpPr>
          <p:spPr bwMode="auto">
            <a:xfrm flipV="1">
              <a:off x="4170" y="1156"/>
              <a:ext cx="1" cy="26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12" name="Rectangle 63"/>
            <p:cNvSpPr>
              <a:spLocks noChangeArrowheads="1"/>
            </p:cNvSpPr>
            <p:nvPr/>
          </p:nvSpPr>
          <p:spPr bwMode="auto">
            <a:xfrm>
              <a:off x="4239" y="1658"/>
              <a:ext cx="16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FA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13" name="Rectangle 64"/>
            <p:cNvSpPr>
              <a:spLocks noChangeArrowheads="1"/>
            </p:cNvSpPr>
            <p:nvPr/>
          </p:nvSpPr>
          <p:spPr bwMode="auto">
            <a:xfrm>
              <a:off x="3796" y="1496"/>
              <a:ext cx="10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14" name="Rectangle 65"/>
            <p:cNvSpPr>
              <a:spLocks noChangeArrowheads="1"/>
            </p:cNvSpPr>
            <p:nvPr/>
          </p:nvSpPr>
          <p:spPr bwMode="auto">
            <a:xfrm>
              <a:off x="3854" y="1556"/>
              <a:ext cx="8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15" name="Rectangle 66"/>
            <p:cNvSpPr>
              <a:spLocks noChangeArrowheads="1"/>
            </p:cNvSpPr>
            <p:nvPr/>
          </p:nvSpPr>
          <p:spPr bwMode="auto">
            <a:xfrm>
              <a:off x="4125" y="946"/>
              <a:ext cx="100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16" name="Rectangle 67"/>
            <p:cNvSpPr>
              <a:spLocks noChangeArrowheads="1"/>
            </p:cNvSpPr>
            <p:nvPr/>
          </p:nvSpPr>
          <p:spPr bwMode="auto">
            <a:xfrm>
              <a:off x="4183" y="1005"/>
              <a:ext cx="86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17" name="Rectangle 68"/>
            <p:cNvSpPr>
              <a:spLocks noChangeArrowheads="1"/>
            </p:cNvSpPr>
            <p:nvPr/>
          </p:nvSpPr>
          <p:spPr bwMode="auto">
            <a:xfrm>
              <a:off x="4412" y="946"/>
              <a:ext cx="100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y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18" name="Rectangle 69"/>
            <p:cNvSpPr>
              <a:spLocks noChangeArrowheads="1"/>
            </p:cNvSpPr>
            <p:nvPr/>
          </p:nvSpPr>
          <p:spPr bwMode="auto">
            <a:xfrm>
              <a:off x="4470" y="1005"/>
              <a:ext cx="86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19" name="Rectangle 70"/>
            <p:cNvSpPr>
              <a:spLocks noChangeArrowheads="1"/>
            </p:cNvSpPr>
            <p:nvPr/>
          </p:nvSpPr>
          <p:spPr bwMode="auto">
            <a:xfrm>
              <a:off x="4266" y="2274"/>
              <a:ext cx="100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s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20" name="Rectangle 71"/>
            <p:cNvSpPr>
              <a:spLocks noChangeArrowheads="1"/>
            </p:cNvSpPr>
            <p:nvPr/>
          </p:nvSpPr>
          <p:spPr bwMode="auto">
            <a:xfrm>
              <a:off x="4350" y="2333"/>
              <a:ext cx="86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8921" name="Rectangle 72"/>
            <p:cNvSpPr>
              <a:spLocks noChangeArrowheads="1"/>
            </p:cNvSpPr>
            <p:nvPr/>
          </p:nvSpPr>
          <p:spPr bwMode="auto">
            <a:xfrm>
              <a:off x="5043" y="1630"/>
              <a:ext cx="10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5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c </a:t>
              </a:r>
              <a:endParaRPr lang="en-US" sz="2400">
                <a:cs typeface="Arial" pitchFamily="34" charset="0"/>
              </a:endParaRPr>
            </a:p>
          </p:txBody>
        </p:sp>
        <p:sp>
          <p:nvSpPr>
            <p:cNvPr id="78922" name="Freeform 73"/>
            <p:cNvSpPr>
              <a:spLocks/>
            </p:cNvSpPr>
            <p:nvPr/>
          </p:nvSpPr>
          <p:spPr bwMode="auto">
            <a:xfrm>
              <a:off x="2301" y="1700"/>
              <a:ext cx="27" cy="26"/>
            </a:xfrm>
            <a:custGeom>
              <a:avLst/>
              <a:gdLst>
                <a:gd name="T0" fmla="*/ 0 w 53"/>
                <a:gd name="T1" fmla="*/ 0 h 53"/>
                <a:gd name="T2" fmla="*/ 0 w 53"/>
                <a:gd name="T3" fmla="*/ 0 h 53"/>
                <a:gd name="T4" fmla="*/ 1 w 53"/>
                <a:gd name="T5" fmla="*/ 0 h 53"/>
                <a:gd name="T6" fmla="*/ 1 w 53"/>
                <a:gd name="T7" fmla="*/ 0 h 53"/>
                <a:gd name="T8" fmla="*/ 1 w 53"/>
                <a:gd name="T9" fmla="*/ 0 h 53"/>
                <a:gd name="T10" fmla="*/ 1 w 53"/>
                <a:gd name="T11" fmla="*/ 0 h 53"/>
                <a:gd name="T12" fmla="*/ 1 w 53"/>
                <a:gd name="T13" fmla="*/ 0 h 53"/>
                <a:gd name="T14" fmla="*/ 1 w 53"/>
                <a:gd name="T15" fmla="*/ 0 h 53"/>
                <a:gd name="T16" fmla="*/ 1 w 53"/>
                <a:gd name="T17" fmla="*/ 0 h 53"/>
                <a:gd name="T18" fmla="*/ 1 w 53"/>
                <a:gd name="T19" fmla="*/ 0 h 53"/>
                <a:gd name="T20" fmla="*/ 1 w 53"/>
                <a:gd name="T21" fmla="*/ 0 h 53"/>
                <a:gd name="T22" fmla="*/ 1 w 53"/>
                <a:gd name="T23" fmla="*/ 0 h 53"/>
                <a:gd name="T24" fmla="*/ 1 w 53"/>
                <a:gd name="T25" fmla="*/ 0 h 53"/>
                <a:gd name="T26" fmla="*/ 1 w 53"/>
                <a:gd name="T27" fmla="*/ 0 h 53"/>
                <a:gd name="T28" fmla="*/ 1 w 53"/>
                <a:gd name="T29" fmla="*/ 0 h 53"/>
                <a:gd name="T30" fmla="*/ 1 w 53"/>
                <a:gd name="T31" fmla="*/ 0 h 53"/>
                <a:gd name="T32" fmla="*/ 1 w 53"/>
                <a:gd name="T33" fmla="*/ 0 h 53"/>
                <a:gd name="T34" fmla="*/ 1 w 53"/>
                <a:gd name="T35" fmla="*/ 0 h 53"/>
                <a:gd name="T36" fmla="*/ 1 w 53"/>
                <a:gd name="T37" fmla="*/ 0 h 53"/>
                <a:gd name="T38" fmla="*/ 1 w 53"/>
                <a:gd name="T39" fmla="*/ 0 h 53"/>
                <a:gd name="T40" fmla="*/ 1 w 53"/>
                <a:gd name="T41" fmla="*/ 0 h 53"/>
                <a:gd name="T42" fmla="*/ 1 w 53"/>
                <a:gd name="T43" fmla="*/ 0 h 53"/>
                <a:gd name="T44" fmla="*/ 1 w 53"/>
                <a:gd name="T45" fmla="*/ 0 h 53"/>
                <a:gd name="T46" fmla="*/ 1 w 53"/>
                <a:gd name="T47" fmla="*/ 0 h 53"/>
                <a:gd name="T48" fmla="*/ 1 w 53"/>
                <a:gd name="T49" fmla="*/ 0 h 53"/>
                <a:gd name="T50" fmla="*/ 1 w 53"/>
                <a:gd name="T51" fmla="*/ 0 h 53"/>
                <a:gd name="T52" fmla="*/ 1 w 53"/>
                <a:gd name="T53" fmla="*/ 0 h 53"/>
                <a:gd name="T54" fmla="*/ 1 w 53"/>
                <a:gd name="T55" fmla="*/ 0 h 53"/>
                <a:gd name="T56" fmla="*/ 1 w 53"/>
                <a:gd name="T57" fmla="*/ 0 h 53"/>
                <a:gd name="T58" fmla="*/ 1 w 53"/>
                <a:gd name="T59" fmla="*/ 0 h 53"/>
                <a:gd name="T60" fmla="*/ 1 w 53"/>
                <a:gd name="T61" fmla="*/ 0 h 53"/>
                <a:gd name="T62" fmla="*/ 1 w 53"/>
                <a:gd name="T63" fmla="*/ 0 h 53"/>
                <a:gd name="T64" fmla="*/ 1 w 53"/>
                <a:gd name="T65" fmla="*/ 0 h 53"/>
                <a:gd name="T66" fmla="*/ 1 w 53"/>
                <a:gd name="T67" fmla="*/ 0 h 53"/>
                <a:gd name="T68" fmla="*/ 1 w 53"/>
                <a:gd name="T69" fmla="*/ 0 h 53"/>
                <a:gd name="T70" fmla="*/ 1 w 53"/>
                <a:gd name="T71" fmla="*/ 0 h 53"/>
                <a:gd name="T72" fmla="*/ 1 w 53"/>
                <a:gd name="T73" fmla="*/ 0 h 53"/>
                <a:gd name="T74" fmla="*/ 1 w 53"/>
                <a:gd name="T75" fmla="*/ 0 h 53"/>
                <a:gd name="T76" fmla="*/ 1 w 53"/>
                <a:gd name="T77" fmla="*/ 0 h 53"/>
                <a:gd name="T78" fmla="*/ 1 w 53"/>
                <a:gd name="T79" fmla="*/ 0 h 53"/>
                <a:gd name="T80" fmla="*/ 1 w 53"/>
                <a:gd name="T81" fmla="*/ 0 h 53"/>
                <a:gd name="T82" fmla="*/ 1 w 53"/>
                <a:gd name="T83" fmla="*/ 0 h 53"/>
                <a:gd name="T84" fmla="*/ 1 w 53"/>
                <a:gd name="T85" fmla="*/ 0 h 53"/>
                <a:gd name="T86" fmla="*/ 1 w 53"/>
                <a:gd name="T87" fmla="*/ 0 h 53"/>
                <a:gd name="T88" fmla="*/ 1 w 53"/>
                <a:gd name="T89" fmla="*/ 0 h 53"/>
                <a:gd name="T90" fmla="*/ 1 w 53"/>
                <a:gd name="T91" fmla="*/ 0 h 53"/>
                <a:gd name="T92" fmla="*/ 1 w 53"/>
                <a:gd name="T93" fmla="*/ 0 h 53"/>
                <a:gd name="T94" fmla="*/ 1 w 53"/>
                <a:gd name="T95" fmla="*/ 0 h 53"/>
                <a:gd name="T96" fmla="*/ 1 w 53"/>
                <a:gd name="T97" fmla="*/ 0 h 53"/>
                <a:gd name="T98" fmla="*/ 1 w 53"/>
                <a:gd name="T99" fmla="*/ 0 h 53"/>
                <a:gd name="T100" fmla="*/ 1 w 53"/>
                <a:gd name="T101" fmla="*/ 0 h 53"/>
                <a:gd name="T102" fmla="*/ 1 w 53"/>
                <a:gd name="T103" fmla="*/ 0 h 53"/>
                <a:gd name="T104" fmla="*/ 1 w 53"/>
                <a:gd name="T105" fmla="*/ 0 h 53"/>
                <a:gd name="T106" fmla="*/ 1 w 53"/>
                <a:gd name="T107" fmla="*/ 0 h 53"/>
                <a:gd name="T108" fmla="*/ 0 w 53"/>
                <a:gd name="T109" fmla="*/ 0 h 53"/>
                <a:gd name="T110" fmla="*/ 0 w 53"/>
                <a:gd name="T111" fmla="*/ 0 h 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3"/>
                <a:gd name="T169" fmla="*/ 0 h 53"/>
                <a:gd name="T170" fmla="*/ 53 w 53"/>
                <a:gd name="T171" fmla="*/ 53 h 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3" h="53">
                  <a:moveTo>
                    <a:pt x="0" y="22"/>
                  </a:move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6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5" y="2"/>
                  </a:lnTo>
                  <a:lnTo>
                    <a:pt x="37" y="2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1" y="5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3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7" y="13"/>
                  </a:lnTo>
                  <a:lnTo>
                    <a:pt x="49" y="14"/>
                  </a:lnTo>
                  <a:lnTo>
                    <a:pt x="50" y="16"/>
                  </a:lnTo>
                  <a:lnTo>
                    <a:pt x="50" y="17"/>
                  </a:lnTo>
                  <a:lnTo>
                    <a:pt x="51" y="18"/>
                  </a:lnTo>
                  <a:lnTo>
                    <a:pt x="51" y="21"/>
                  </a:lnTo>
                  <a:lnTo>
                    <a:pt x="51" y="22"/>
                  </a:lnTo>
                  <a:lnTo>
                    <a:pt x="51" y="24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1" y="29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49" y="37"/>
                  </a:lnTo>
                  <a:lnTo>
                    <a:pt x="49" y="38"/>
                  </a:lnTo>
                  <a:lnTo>
                    <a:pt x="47" y="39"/>
                  </a:lnTo>
                  <a:lnTo>
                    <a:pt x="46" y="41"/>
                  </a:lnTo>
                  <a:lnTo>
                    <a:pt x="45" y="42"/>
                  </a:lnTo>
                  <a:lnTo>
                    <a:pt x="43" y="43"/>
                  </a:lnTo>
                  <a:lnTo>
                    <a:pt x="42" y="45"/>
                  </a:lnTo>
                  <a:lnTo>
                    <a:pt x="41" y="46"/>
                  </a:lnTo>
                  <a:lnTo>
                    <a:pt x="39" y="47"/>
                  </a:lnTo>
                  <a:lnTo>
                    <a:pt x="38" y="47"/>
                  </a:lnTo>
                  <a:lnTo>
                    <a:pt x="37" y="49"/>
                  </a:lnTo>
                  <a:lnTo>
                    <a:pt x="35" y="49"/>
                  </a:lnTo>
                  <a:lnTo>
                    <a:pt x="34" y="50"/>
                  </a:lnTo>
                  <a:lnTo>
                    <a:pt x="33" y="50"/>
                  </a:lnTo>
                  <a:lnTo>
                    <a:pt x="31" y="51"/>
                  </a:lnTo>
                  <a:lnTo>
                    <a:pt x="30" y="51"/>
                  </a:lnTo>
                  <a:lnTo>
                    <a:pt x="29" y="51"/>
                  </a:lnTo>
                  <a:lnTo>
                    <a:pt x="27" y="51"/>
                  </a:lnTo>
                  <a:lnTo>
                    <a:pt x="26" y="53"/>
                  </a:lnTo>
                  <a:lnTo>
                    <a:pt x="23" y="53"/>
                  </a:lnTo>
                  <a:lnTo>
                    <a:pt x="22" y="53"/>
                  </a:lnTo>
                  <a:lnTo>
                    <a:pt x="29" y="53"/>
                  </a:lnTo>
                  <a:lnTo>
                    <a:pt x="27" y="53"/>
                  </a:lnTo>
                  <a:lnTo>
                    <a:pt x="26" y="53"/>
                  </a:lnTo>
                  <a:lnTo>
                    <a:pt x="25" y="51"/>
                  </a:lnTo>
                  <a:lnTo>
                    <a:pt x="23" y="51"/>
                  </a:lnTo>
                  <a:lnTo>
                    <a:pt x="22" y="51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50"/>
                  </a:lnTo>
                  <a:lnTo>
                    <a:pt x="17" y="49"/>
                  </a:lnTo>
                  <a:lnTo>
                    <a:pt x="16" y="49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2" y="46"/>
                  </a:lnTo>
                  <a:lnTo>
                    <a:pt x="10" y="45"/>
                  </a:lnTo>
                  <a:lnTo>
                    <a:pt x="9" y="45"/>
                  </a:lnTo>
                  <a:lnTo>
                    <a:pt x="9" y="43"/>
                  </a:lnTo>
                  <a:lnTo>
                    <a:pt x="8" y="42"/>
                  </a:lnTo>
                  <a:lnTo>
                    <a:pt x="6" y="41"/>
                  </a:lnTo>
                  <a:lnTo>
                    <a:pt x="5" y="41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23" name="Freeform 74"/>
            <p:cNvSpPr>
              <a:spLocks/>
            </p:cNvSpPr>
            <p:nvPr/>
          </p:nvSpPr>
          <p:spPr bwMode="auto">
            <a:xfrm>
              <a:off x="2407" y="1700"/>
              <a:ext cx="27" cy="26"/>
            </a:xfrm>
            <a:custGeom>
              <a:avLst/>
              <a:gdLst>
                <a:gd name="T0" fmla="*/ 0 w 53"/>
                <a:gd name="T1" fmla="*/ 0 h 53"/>
                <a:gd name="T2" fmla="*/ 0 w 53"/>
                <a:gd name="T3" fmla="*/ 0 h 53"/>
                <a:gd name="T4" fmla="*/ 1 w 53"/>
                <a:gd name="T5" fmla="*/ 0 h 53"/>
                <a:gd name="T6" fmla="*/ 1 w 53"/>
                <a:gd name="T7" fmla="*/ 0 h 53"/>
                <a:gd name="T8" fmla="*/ 1 w 53"/>
                <a:gd name="T9" fmla="*/ 0 h 53"/>
                <a:gd name="T10" fmla="*/ 1 w 53"/>
                <a:gd name="T11" fmla="*/ 0 h 53"/>
                <a:gd name="T12" fmla="*/ 1 w 53"/>
                <a:gd name="T13" fmla="*/ 0 h 53"/>
                <a:gd name="T14" fmla="*/ 1 w 53"/>
                <a:gd name="T15" fmla="*/ 0 h 53"/>
                <a:gd name="T16" fmla="*/ 1 w 53"/>
                <a:gd name="T17" fmla="*/ 0 h 53"/>
                <a:gd name="T18" fmla="*/ 1 w 53"/>
                <a:gd name="T19" fmla="*/ 0 h 53"/>
                <a:gd name="T20" fmla="*/ 1 w 53"/>
                <a:gd name="T21" fmla="*/ 0 h 53"/>
                <a:gd name="T22" fmla="*/ 1 w 53"/>
                <a:gd name="T23" fmla="*/ 0 h 53"/>
                <a:gd name="T24" fmla="*/ 1 w 53"/>
                <a:gd name="T25" fmla="*/ 0 h 53"/>
                <a:gd name="T26" fmla="*/ 1 w 53"/>
                <a:gd name="T27" fmla="*/ 0 h 53"/>
                <a:gd name="T28" fmla="*/ 1 w 53"/>
                <a:gd name="T29" fmla="*/ 0 h 53"/>
                <a:gd name="T30" fmla="*/ 1 w 53"/>
                <a:gd name="T31" fmla="*/ 0 h 53"/>
                <a:gd name="T32" fmla="*/ 1 w 53"/>
                <a:gd name="T33" fmla="*/ 0 h 53"/>
                <a:gd name="T34" fmla="*/ 1 w 53"/>
                <a:gd name="T35" fmla="*/ 0 h 53"/>
                <a:gd name="T36" fmla="*/ 1 w 53"/>
                <a:gd name="T37" fmla="*/ 0 h 53"/>
                <a:gd name="T38" fmla="*/ 1 w 53"/>
                <a:gd name="T39" fmla="*/ 0 h 53"/>
                <a:gd name="T40" fmla="*/ 1 w 53"/>
                <a:gd name="T41" fmla="*/ 0 h 53"/>
                <a:gd name="T42" fmla="*/ 1 w 53"/>
                <a:gd name="T43" fmla="*/ 0 h 53"/>
                <a:gd name="T44" fmla="*/ 1 w 53"/>
                <a:gd name="T45" fmla="*/ 0 h 53"/>
                <a:gd name="T46" fmla="*/ 1 w 53"/>
                <a:gd name="T47" fmla="*/ 0 h 53"/>
                <a:gd name="T48" fmla="*/ 1 w 53"/>
                <a:gd name="T49" fmla="*/ 0 h 53"/>
                <a:gd name="T50" fmla="*/ 1 w 53"/>
                <a:gd name="T51" fmla="*/ 0 h 53"/>
                <a:gd name="T52" fmla="*/ 1 w 53"/>
                <a:gd name="T53" fmla="*/ 0 h 53"/>
                <a:gd name="T54" fmla="*/ 1 w 53"/>
                <a:gd name="T55" fmla="*/ 0 h 53"/>
                <a:gd name="T56" fmla="*/ 1 w 53"/>
                <a:gd name="T57" fmla="*/ 0 h 53"/>
                <a:gd name="T58" fmla="*/ 1 w 53"/>
                <a:gd name="T59" fmla="*/ 0 h 53"/>
                <a:gd name="T60" fmla="*/ 1 w 53"/>
                <a:gd name="T61" fmla="*/ 0 h 53"/>
                <a:gd name="T62" fmla="*/ 1 w 53"/>
                <a:gd name="T63" fmla="*/ 0 h 53"/>
                <a:gd name="T64" fmla="*/ 1 w 53"/>
                <a:gd name="T65" fmla="*/ 0 h 53"/>
                <a:gd name="T66" fmla="*/ 1 w 53"/>
                <a:gd name="T67" fmla="*/ 0 h 53"/>
                <a:gd name="T68" fmla="*/ 1 w 53"/>
                <a:gd name="T69" fmla="*/ 0 h 53"/>
                <a:gd name="T70" fmla="*/ 1 w 53"/>
                <a:gd name="T71" fmla="*/ 0 h 53"/>
                <a:gd name="T72" fmla="*/ 1 w 53"/>
                <a:gd name="T73" fmla="*/ 0 h 53"/>
                <a:gd name="T74" fmla="*/ 1 w 53"/>
                <a:gd name="T75" fmla="*/ 0 h 53"/>
                <a:gd name="T76" fmla="*/ 1 w 53"/>
                <a:gd name="T77" fmla="*/ 0 h 53"/>
                <a:gd name="T78" fmla="*/ 1 w 53"/>
                <a:gd name="T79" fmla="*/ 0 h 53"/>
                <a:gd name="T80" fmla="*/ 1 w 53"/>
                <a:gd name="T81" fmla="*/ 0 h 53"/>
                <a:gd name="T82" fmla="*/ 1 w 53"/>
                <a:gd name="T83" fmla="*/ 0 h 53"/>
                <a:gd name="T84" fmla="*/ 1 w 53"/>
                <a:gd name="T85" fmla="*/ 0 h 53"/>
                <a:gd name="T86" fmla="*/ 1 w 53"/>
                <a:gd name="T87" fmla="*/ 0 h 53"/>
                <a:gd name="T88" fmla="*/ 1 w 53"/>
                <a:gd name="T89" fmla="*/ 0 h 53"/>
                <a:gd name="T90" fmla="*/ 1 w 53"/>
                <a:gd name="T91" fmla="*/ 0 h 53"/>
                <a:gd name="T92" fmla="*/ 1 w 53"/>
                <a:gd name="T93" fmla="*/ 0 h 53"/>
                <a:gd name="T94" fmla="*/ 1 w 53"/>
                <a:gd name="T95" fmla="*/ 0 h 53"/>
                <a:gd name="T96" fmla="*/ 1 w 53"/>
                <a:gd name="T97" fmla="*/ 0 h 53"/>
                <a:gd name="T98" fmla="*/ 1 w 53"/>
                <a:gd name="T99" fmla="*/ 0 h 53"/>
                <a:gd name="T100" fmla="*/ 1 w 53"/>
                <a:gd name="T101" fmla="*/ 0 h 53"/>
                <a:gd name="T102" fmla="*/ 1 w 53"/>
                <a:gd name="T103" fmla="*/ 0 h 53"/>
                <a:gd name="T104" fmla="*/ 1 w 53"/>
                <a:gd name="T105" fmla="*/ 0 h 53"/>
                <a:gd name="T106" fmla="*/ 1 w 53"/>
                <a:gd name="T107" fmla="*/ 0 h 53"/>
                <a:gd name="T108" fmla="*/ 0 w 53"/>
                <a:gd name="T109" fmla="*/ 0 h 53"/>
                <a:gd name="T110" fmla="*/ 0 w 53"/>
                <a:gd name="T111" fmla="*/ 0 h 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3"/>
                <a:gd name="T169" fmla="*/ 0 h 53"/>
                <a:gd name="T170" fmla="*/ 53 w 53"/>
                <a:gd name="T171" fmla="*/ 53 h 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3" h="53">
                  <a:moveTo>
                    <a:pt x="0" y="22"/>
                  </a:move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6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1" y="5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3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7" y="13"/>
                  </a:lnTo>
                  <a:lnTo>
                    <a:pt x="49" y="14"/>
                  </a:lnTo>
                  <a:lnTo>
                    <a:pt x="50" y="16"/>
                  </a:lnTo>
                  <a:lnTo>
                    <a:pt x="50" y="17"/>
                  </a:lnTo>
                  <a:lnTo>
                    <a:pt x="51" y="18"/>
                  </a:lnTo>
                  <a:lnTo>
                    <a:pt x="51" y="21"/>
                  </a:lnTo>
                  <a:lnTo>
                    <a:pt x="51" y="22"/>
                  </a:lnTo>
                  <a:lnTo>
                    <a:pt x="51" y="24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1" y="29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49" y="37"/>
                  </a:lnTo>
                  <a:lnTo>
                    <a:pt x="49" y="38"/>
                  </a:lnTo>
                  <a:lnTo>
                    <a:pt x="47" y="39"/>
                  </a:lnTo>
                  <a:lnTo>
                    <a:pt x="46" y="41"/>
                  </a:lnTo>
                  <a:lnTo>
                    <a:pt x="45" y="42"/>
                  </a:lnTo>
                  <a:lnTo>
                    <a:pt x="43" y="43"/>
                  </a:lnTo>
                  <a:lnTo>
                    <a:pt x="42" y="45"/>
                  </a:lnTo>
                  <a:lnTo>
                    <a:pt x="41" y="46"/>
                  </a:lnTo>
                  <a:lnTo>
                    <a:pt x="39" y="47"/>
                  </a:lnTo>
                  <a:lnTo>
                    <a:pt x="38" y="47"/>
                  </a:lnTo>
                  <a:lnTo>
                    <a:pt x="37" y="49"/>
                  </a:lnTo>
                  <a:lnTo>
                    <a:pt x="36" y="49"/>
                  </a:lnTo>
                  <a:lnTo>
                    <a:pt x="34" y="50"/>
                  </a:lnTo>
                  <a:lnTo>
                    <a:pt x="33" y="50"/>
                  </a:lnTo>
                  <a:lnTo>
                    <a:pt x="32" y="51"/>
                  </a:lnTo>
                  <a:lnTo>
                    <a:pt x="30" y="51"/>
                  </a:lnTo>
                  <a:lnTo>
                    <a:pt x="29" y="51"/>
                  </a:lnTo>
                  <a:lnTo>
                    <a:pt x="28" y="51"/>
                  </a:lnTo>
                  <a:lnTo>
                    <a:pt x="26" y="53"/>
                  </a:lnTo>
                  <a:lnTo>
                    <a:pt x="24" y="53"/>
                  </a:lnTo>
                  <a:lnTo>
                    <a:pt x="22" y="53"/>
                  </a:lnTo>
                  <a:lnTo>
                    <a:pt x="29" y="53"/>
                  </a:lnTo>
                  <a:lnTo>
                    <a:pt x="28" y="53"/>
                  </a:lnTo>
                  <a:lnTo>
                    <a:pt x="26" y="53"/>
                  </a:lnTo>
                  <a:lnTo>
                    <a:pt x="25" y="51"/>
                  </a:lnTo>
                  <a:lnTo>
                    <a:pt x="24" y="51"/>
                  </a:lnTo>
                  <a:lnTo>
                    <a:pt x="22" y="51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50"/>
                  </a:lnTo>
                  <a:lnTo>
                    <a:pt x="17" y="49"/>
                  </a:lnTo>
                  <a:lnTo>
                    <a:pt x="16" y="49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2" y="46"/>
                  </a:lnTo>
                  <a:lnTo>
                    <a:pt x="10" y="45"/>
                  </a:lnTo>
                  <a:lnTo>
                    <a:pt x="9" y="45"/>
                  </a:lnTo>
                  <a:lnTo>
                    <a:pt x="9" y="43"/>
                  </a:lnTo>
                  <a:lnTo>
                    <a:pt x="8" y="42"/>
                  </a:lnTo>
                  <a:lnTo>
                    <a:pt x="6" y="41"/>
                  </a:lnTo>
                  <a:lnTo>
                    <a:pt x="5" y="41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24" name="Freeform 75"/>
            <p:cNvSpPr>
              <a:spLocks/>
            </p:cNvSpPr>
            <p:nvPr/>
          </p:nvSpPr>
          <p:spPr bwMode="auto">
            <a:xfrm>
              <a:off x="2513" y="1700"/>
              <a:ext cx="27" cy="26"/>
            </a:xfrm>
            <a:custGeom>
              <a:avLst/>
              <a:gdLst>
                <a:gd name="T0" fmla="*/ 0 w 53"/>
                <a:gd name="T1" fmla="*/ 0 h 53"/>
                <a:gd name="T2" fmla="*/ 0 w 53"/>
                <a:gd name="T3" fmla="*/ 0 h 53"/>
                <a:gd name="T4" fmla="*/ 1 w 53"/>
                <a:gd name="T5" fmla="*/ 0 h 53"/>
                <a:gd name="T6" fmla="*/ 1 w 53"/>
                <a:gd name="T7" fmla="*/ 0 h 53"/>
                <a:gd name="T8" fmla="*/ 1 w 53"/>
                <a:gd name="T9" fmla="*/ 0 h 53"/>
                <a:gd name="T10" fmla="*/ 1 w 53"/>
                <a:gd name="T11" fmla="*/ 0 h 53"/>
                <a:gd name="T12" fmla="*/ 1 w 53"/>
                <a:gd name="T13" fmla="*/ 0 h 53"/>
                <a:gd name="T14" fmla="*/ 1 w 53"/>
                <a:gd name="T15" fmla="*/ 0 h 53"/>
                <a:gd name="T16" fmla="*/ 1 w 53"/>
                <a:gd name="T17" fmla="*/ 0 h 53"/>
                <a:gd name="T18" fmla="*/ 1 w 53"/>
                <a:gd name="T19" fmla="*/ 0 h 53"/>
                <a:gd name="T20" fmla="*/ 1 w 53"/>
                <a:gd name="T21" fmla="*/ 0 h 53"/>
                <a:gd name="T22" fmla="*/ 1 w 53"/>
                <a:gd name="T23" fmla="*/ 0 h 53"/>
                <a:gd name="T24" fmla="*/ 1 w 53"/>
                <a:gd name="T25" fmla="*/ 0 h 53"/>
                <a:gd name="T26" fmla="*/ 1 w 53"/>
                <a:gd name="T27" fmla="*/ 0 h 53"/>
                <a:gd name="T28" fmla="*/ 1 w 53"/>
                <a:gd name="T29" fmla="*/ 0 h 53"/>
                <a:gd name="T30" fmla="*/ 1 w 53"/>
                <a:gd name="T31" fmla="*/ 0 h 53"/>
                <a:gd name="T32" fmla="*/ 1 w 53"/>
                <a:gd name="T33" fmla="*/ 0 h 53"/>
                <a:gd name="T34" fmla="*/ 1 w 53"/>
                <a:gd name="T35" fmla="*/ 0 h 53"/>
                <a:gd name="T36" fmla="*/ 1 w 53"/>
                <a:gd name="T37" fmla="*/ 0 h 53"/>
                <a:gd name="T38" fmla="*/ 1 w 53"/>
                <a:gd name="T39" fmla="*/ 0 h 53"/>
                <a:gd name="T40" fmla="*/ 1 w 53"/>
                <a:gd name="T41" fmla="*/ 0 h 53"/>
                <a:gd name="T42" fmla="*/ 1 w 53"/>
                <a:gd name="T43" fmla="*/ 0 h 53"/>
                <a:gd name="T44" fmla="*/ 1 w 53"/>
                <a:gd name="T45" fmla="*/ 0 h 53"/>
                <a:gd name="T46" fmla="*/ 1 w 53"/>
                <a:gd name="T47" fmla="*/ 0 h 53"/>
                <a:gd name="T48" fmla="*/ 1 w 53"/>
                <a:gd name="T49" fmla="*/ 0 h 53"/>
                <a:gd name="T50" fmla="*/ 1 w 53"/>
                <a:gd name="T51" fmla="*/ 0 h 53"/>
                <a:gd name="T52" fmla="*/ 1 w 53"/>
                <a:gd name="T53" fmla="*/ 0 h 53"/>
                <a:gd name="T54" fmla="*/ 1 w 53"/>
                <a:gd name="T55" fmla="*/ 0 h 53"/>
                <a:gd name="T56" fmla="*/ 1 w 53"/>
                <a:gd name="T57" fmla="*/ 0 h 53"/>
                <a:gd name="T58" fmla="*/ 1 w 53"/>
                <a:gd name="T59" fmla="*/ 0 h 53"/>
                <a:gd name="T60" fmla="*/ 1 w 53"/>
                <a:gd name="T61" fmla="*/ 0 h 53"/>
                <a:gd name="T62" fmla="*/ 1 w 53"/>
                <a:gd name="T63" fmla="*/ 0 h 53"/>
                <a:gd name="T64" fmla="*/ 1 w 53"/>
                <a:gd name="T65" fmla="*/ 0 h 53"/>
                <a:gd name="T66" fmla="*/ 1 w 53"/>
                <a:gd name="T67" fmla="*/ 0 h 53"/>
                <a:gd name="T68" fmla="*/ 1 w 53"/>
                <a:gd name="T69" fmla="*/ 0 h 53"/>
                <a:gd name="T70" fmla="*/ 1 w 53"/>
                <a:gd name="T71" fmla="*/ 0 h 53"/>
                <a:gd name="T72" fmla="*/ 1 w 53"/>
                <a:gd name="T73" fmla="*/ 0 h 53"/>
                <a:gd name="T74" fmla="*/ 1 w 53"/>
                <a:gd name="T75" fmla="*/ 0 h 53"/>
                <a:gd name="T76" fmla="*/ 1 w 53"/>
                <a:gd name="T77" fmla="*/ 0 h 53"/>
                <a:gd name="T78" fmla="*/ 1 w 53"/>
                <a:gd name="T79" fmla="*/ 0 h 53"/>
                <a:gd name="T80" fmla="*/ 1 w 53"/>
                <a:gd name="T81" fmla="*/ 0 h 53"/>
                <a:gd name="T82" fmla="*/ 1 w 53"/>
                <a:gd name="T83" fmla="*/ 0 h 53"/>
                <a:gd name="T84" fmla="*/ 1 w 53"/>
                <a:gd name="T85" fmla="*/ 0 h 53"/>
                <a:gd name="T86" fmla="*/ 1 w 53"/>
                <a:gd name="T87" fmla="*/ 0 h 53"/>
                <a:gd name="T88" fmla="*/ 1 w 53"/>
                <a:gd name="T89" fmla="*/ 0 h 53"/>
                <a:gd name="T90" fmla="*/ 1 w 53"/>
                <a:gd name="T91" fmla="*/ 0 h 53"/>
                <a:gd name="T92" fmla="*/ 1 w 53"/>
                <a:gd name="T93" fmla="*/ 0 h 53"/>
                <a:gd name="T94" fmla="*/ 1 w 53"/>
                <a:gd name="T95" fmla="*/ 0 h 53"/>
                <a:gd name="T96" fmla="*/ 1 w 53"/>
                <a:gd name="T97" fmla="*/ 0 h 53"/>
                <a:gd name="T98" fmla="*/ 1 w 53"/>
                <a:gd name="T99" fmla="*/ 0 h 53"/>
                <a:gd name="T100" fmla="*/ 1 w 53"/>
                <a:gd name="T101" fmla="*/ 0 h 53"/>
                <a:gd name="T102" fmla="*/ 1 w 53"/>
                <a:gd name="T103" fmla="*/ 0 h 53"/>
                <a:gd name="T104" fmla="*/ 1 w 53"/>
                <a:gd name="T105" fmla="*/ 0 h 53"/>
                <a:gd name="T106" fmla="*/ 1 w 53"/>
                <a:gd name="T107" fmla="*/ 0 h 53"/>
                <a:gd name="T108" fmla="*/ 0 w 53"/>
                <a:gd name="T109" fmla="*/ 0 h 53"/>
                <a:gd name="T110" fmla="*/ 0 w 53"/>
                <a:gd name="T111" fmla="*/ 0 h 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3"/>
                <a:gd name="T169" fmla="*/ 0 h 53"/>
                <a:gd name="T170" fmla="*/ 53 w 53"/>
                <a:gd name="T171" fmla="*/ 53 h 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3" h="53">
                  <a:moveTo>
                    <a:pt x="0" y="22"/>
                  </a:move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6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1" y="5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8" y="13"/>
                  </a:lnTo>
                  <a:lnTo>
                    <a:pt x="49" y="14"/>
                  </a:lnTo>
                  <a:lnTo>
                    <a:pt x="50" y="16"/>
                  </a:lnTo>
                  <a:lnTo>
                    <a:pt x="50" y="17"/>
                  </a:lnTo>
                  <a:lnTo>
                    <a:pt x="52" y="18"/>
                  </a:lnTo>
                  <a:lnTo>
                    <a:pt x="52" y="21"/>
                  </a:lnTo>
                  <a:lnTo>
                    <a:pt x="52" y="22"/>
                  </a:lnTo>
                  <a:lnTo>
                    <a:pt x="52" y="24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2" y="29"/>
                  </a:lnTo>
                  <a:lnTo>
                    <a:pt x="52" y="30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49" y="37"/>
                  </a:lnTo>
                  <a:lnTo>
                    <a:pt x="49" y="38"/>
                  </a:lnTo>
                  <a:lnTo>
                    <a:pt x="48" y="39"/>
                  </a:lnTo>
                  <a:lnTo>
                    <a:pt x="46" y="41"/>
                  </a:lnTo>
                  <a:lnTo>
                    <a:pt x="45" y="42"/>
                  </a:lnTo>
                  <a:lnTo>
                    <a:pt x="44" y="43"/>
                  </a:lnTo>
                  <a:lnTo>
                    <a:pt x="42" y="45"/>
                  </a:lnTo>
                  <a:lnTo>
                    <a:pt x="41" y="46"/>
                  </a:lnTo>
                  <a:lnTo>
                    <a:pt x="40" y="47"/>
                  </a:lnTo>
                  <a:lnTo>
                    <a:pt x="38" y="47"/>
                  </a:lnTo>
                  <a:lnTo>
                    <a:pt x="37" y="49"/>
                  </a:lnTo>
                  <a:lnTo>
                    <a:pt x="36" y="49"/>
                  </a:lnTo>
                  <a:lnTo>
                    <a:pt x="34" y="50"/>
                  </a:lnTo>
                  <a:lnTo>
                    <a:pt x="33" y="50"/>
                  </a:lnTo>
                  <a:lnTo>
                    <a:pt x="32" y="51"/>
                  </a:lnTo>
                  <a:lnTo>
                    <a:pt x="30" y="51"/>
                  </a:lnTo>
                  <a:lnTo>
                    <a:pt x="29" y="51"/>
                  </a:lnTo>
                  <a:lnTo>
                    <a:pt x="28" y="51"/>
                  </a:lnTo>
                  <a:lnTo>
                    <a:pt x="26" y="53"/>
                  </a:lnTo>
                  <a:lnTo>
                    <a:pt x="24" y="53"/>
                  </a:lnTo>
                  <a:lnTo>
                    <a:pt x="22" y="53"/>
                  </a:lnTo>
                  <a:lnTo>
                    <a:pt x="29" y="53"/>
                  </a:lnTo>
                  <a:lnTo>
                    <a:pt x="28" y="53"/>
                  </a:lnTo>
                  <a:lnTo>
                    <a:pt x="26" y="53"/>
                  </a:lnTo>
                  <a:lnTo>
                    <a:pt x="25" y="51"/>
                  </a:lnTo>
                  <a:lnTo>
                    <a:pt x="24" y="51"/>
                  </a:lnTo>
                  <a:lnTo>
                    <a:pt x="22" y="51"/>
                  </a:lnTo>
                  <a:lnTo>
                    <a:pt x="21" y="51"/>
                  </a:lnTo>
                  <a:lnTo>
                    <a:pt x="20" y="50"/>
                  </a:lnTo>
                  <a:lnTo>
                    <a:pt x="18" y="50"/>
                  </a:lnTo>
                  <a:lnTo>
                    <a:pt x="17" y="49"/>
                  </a:lnTo>
                  <a:lnTo>
                    <a:pt x="16" y="49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2" y="46"/>
                  </a:lnTo>
                  <a:lnTo>
                    <a:pt x="10" y="45"/>
                  </a:lnTo>
                  <a:lnTo>
                    <a:pt x="9" y="45"/>
                  </a:lnTo>
                  <a:lnTo>
                    <a:pt x="9" y="43"/>
                  </a:lnTo>
                  <a:lnTo>
                    <a:pt x="8" y="42"/>
                  </a:lnTo>
                  <a:lnTo>
                    <a:pt x="6" y="41"/>
                  </a:lnTo>
                  <a:lnTo>
                    <a:pt x="5" y="41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25" name="Rectangle 76"/>
            <p:cNvSpPr>
              <a:spLocks noChangeArrowheads="1"/>
            </p:cNvSpPr>
            <p:nvPr/>
          </p:nvSpPr>
          <p:spPr bwMode="auto">
            <a:xfrm>
              <a:off x="5093" y="1726"/>
              <a:ext cx="8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78926" name="Rectangle 77"/>
            <p:cNvSpPr>
              <a:spLocks noChangeArrowheads="1"/>
            </p:cNvSpPr>
            <p:nvPr/>
          </p:nvSpPr>
          <p:spPr bwMode="auto">
            <a:xfrm>
              <a:off x="947" y="2510"/>
              <a:ext cx="102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MSB position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927" name="Rectangle 78"/>
            <p:cNvSpPr>
              <a:spLocks noChangeArrowheads="1"/>
            </p:cNvSpPr>
            <p:nvPr/>
          </p:nvSpPr>
          <p:spPr bwMode="auto">
            <a:xfrm>
              <a:off x="3999" y="2510"/>
              <a:ext cx="97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LSB position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8852" name="Rectangle 7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Πρόσθεση Μη Προσημασμένων Αριθμών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3" name="Picture 80" descr="figure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4038600"/>
            <a:ext cx="7239000" cy="2398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ABD62-5144-4A7C-9C21-404E24D68586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0" y="2209800"/>
            <a:ext cx="24256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cs typeface="Arial" pitchFamily="34" charset="0"/>
              </a:rPr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 = 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Q = 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0853" name="Text Box 5"/>
          <p:cNvSpPr txBox="1">
            <a:spLocks noChangeArrowheads="1"/>
          </p:cNvSpPr>
          <p:nvPr/>
        </p:nvSpPr>
        <p:spPr bwMode="auto">
          <a:xfrm>
            <a:off x="152400" y="4038600"/>
            <a:ext cx="4037003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ΑΛΓΟΡΙΘΜΟΣ:</a:t>
            </a:r>
          </a:p>
          <a:p>
            <a:pPr>
              <a:lnSpc>
                <a:spcPct val="140000"/>
              </a:lnSpc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P=0</a:t>
            </a:r>
          </a:p>
          <a:p>
            <a:pPr>
              <a:lnSpc>
                <a:spcPct val="130000"/>
              </a:lnSpc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1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τότε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P=P+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=1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τότε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P=P+2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κλπ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7" name="Rectangle 6" descr="πολλαπλασιασμός"/>
          <p:cNvSpPr>
            <a:spLocks noChangeArrowheads="1"/>
          </p:cNvSpPr>
          <p:nvPr/>
        </p:nvSpPr>
        <p:spPr bwMode="auto">
          <a:xfrm>
            <a:off x="0" y="3886200"/>
            <a:ext cx="4114800" cy="2667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79878" name="Text Box 7"/>
          <p:cNvSpPr txBox="1">
            <a:spLocks noChangeArrowheads="1"/>
          </p:cNvSpPr>
          <p:nvPr/>
        </p:nvSpPr>
        <p:spPr bwMode="auto">
          <a:xfrm>
            <a:off x="212725" y="3089275"/>
            <a:ext cx="21828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 = p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…p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5" name="Group 4" descr="πολλαπλασιασμός"/>
          <p:cNvGrpSpPr/>
          <p:nvPr/>
        </p:nvGrpSpPr>
        <p:grpSpPr>
          <a:xfrm>
            <a:off x="4375150" y="1836738"/>
            <a:ext cx="4643438" cy="4403725"/>
            <a:chOff x="4375150" y="1836738"/>
            <a:chExt cx="4643438" cy="4403725"/>
          </a:xfrm>
        </p:grpSpPr>
        <p:sp>
          <p:nvSpPr>
            <p:cNvPr id="79880" name="Rectangle 9"/>
            <p:cNvSpPr>
              <a:spLocks noChangeArrowheads="1"/>
            </p:cNvSpPr>
            <p:nvPr/>
          </p:nvSpPr>
          <p:spPr bwMode="auto">
            <a:xfrm>
              <a:off x="8253413" y="3656013"/>
              <a:ext cx="6985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1 1 1 0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81" name="Rectangle 10"/>
            <p:cNvSpPr>
              <a:spLocks noChangeArrowheads="1"/>
            </p:cNvSpPr>
            <p:nvPr/>
          </p:nvSpPr>
          <p:spPr bwMode="auto">
            <a:xfrm>
              <a:off x="8253413" y="2917825"/>
              <a:ext cx="6985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1 1 1 0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82" name="Line 11"/>
            <p:cNvSpPr>
              <a:spLocks noChangeShapeType="1"/>
            </p:cNvSpPr>
            <p:nvPr/>
          </p:nvSpPr>
          <p:spPr bwMode="auto">
            <a:xfrm flipH="1">
              <a:off x="7826375" y="3543300"/>
              <a:ext cx="10795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883" name="Rectangle 12"/>
            <p:cNvSpPr>
              <a:spLocks noChangeArrowheads="1"/>
            </p:cNvSpPr>
            <p:nvPr/>
          </p:nvSpPr>
          <p:spPr bwMode="auto">
            <a:xfrm>
              <a:off x="8253413" y="3208338"/>
              <a:ext cx="6985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1 0 1 1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84" name="Rectangle 13"/>
            <p:cNvSpPr>
              <a:spLocks noChangeArrowheads="1"/>
            </p:cNvSpPr>
            <p:nvPr/>
          </p:nvSpPr>
          <p:spPr bwMode="auto">
            <a:xfrm>
              <a:off x="8074025" y="3975100"/>
              <a:ext cx="6985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1 1 1 0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85" name="Rectangle 14"/>
            <p:cNvSpPr>
              <a:spLocks noChangeArrowheads="1"/>
            </p:cNvSpPr>
            <p:nvPr/>
          </p:nvSpPr>
          <p:spPr bwMode="auto">
            <a:xfrm>
              <a:off x="7558088" y="5965825"/>
              <a:ext cx="14605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1 0 0 1 1 0 1 0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86" name="Rectangle 15"/>
            <p:cNvSpPr>
              <a:spLocks noChangeArrowheads="1"/>
            </p:cNvSpPr>
            <p:nvPr/>
          </p:nvSpPr>
          <p:spPr bwMode="auto">
            <a:xfrm>
              <a:off x="5002213" y="5965825"/>
              <a:ext cx="11985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l-GR" sz="1800" b="1" dirty="0">
                  <a:solidFill>
                    <a:srgbClr val="990033"/>
                  </a:solidFill>
                  <a:latin typeface="Times-Roman"/>
                  <a:cs typeface="Arial" pitchFamily="34" charset="0"/>
                </a:rPr>
                <a:t>Γινόμενο</a:t>
              </a:r>
              <a:r>
                <a:rPr lang="en-US" sz="1800" b="1" dirty="0">
                  <a:solidFill>
                    <a:srgbClr val="990033"/>
                  </a:solidFill>
                  <a:latin typeface="Times-Roman"/>
                  <a:cs typeface="Arial" pitchFamily="34" charset="0"/>
                </a:rPr>
                <a:t> P</a:t>
              </a:r>
              <a:endParaRPr lang="en-US" sz="1800" b="1" dirty="0">
                <a:solidFill>
                  <a:srgbClr val="990033"/>
                </a:solidFill>
                <a:cs typeface="Arial" pitchFamily="34" charset="0"/>
              </a:endParaRPr>
            </a:p>
          </p:txBody>
        </p:sp>
        <p:sp>
          <p:nvSpPr>
            <p:cNvPr id="79887" name="Rectangle 16"/>
            <p:cNvSpPr>
              <a:spLocks noChangeArrowheads="1"/>
            </p:cNvSpPr>
            <p:nvPr/>
          </p:nvSpPr>
          <p:spPr bwMode="auto">
            <a:xfrm>
              <a:off x="6889750" y="1851025"/>
              <a:ext cx="4103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990033"/>
                  </a:solidFill>
                  <a:latin typeface="Times-Roman"/>
                  <a:cs typeface="Arial" pitchFamily="34" charset="0"/>
                </a:rPr>
                <a:t>(</a:t>
              </a:r>
              <a:r>
                <a:rPr lang="en-US" sz="1800" b="1" dirty="0" smtClean="0">
                  <a:solidFill>
                    <a:srgbClr val="990033"/>
                  </a:solidFill>
                  <a:latin typeface="Times-Roman"/>
                  <a:cs typeface="Arial" pitchFamily="34" charset="0"/>
                </a:rPr>
                <a:t>14)</a:t>
              </a:r>
              <a:endParaRPr lang="en-US" sz="1800" b="1" dirty="0">
                <a:solidFill>
                  <a:srgbClr val="990033"/>
                </a:solidFill>
                <a:cs typeface="Arial" pitchFamily="34" charset="0"/>
              </a:endParaRPr>
            </a:p>
          </p:txBody>
        </p:sp>
        <p:sp>
          <p:nvSpPr>
            <p:cNvPr id="79888" name="Rectangle 17"/>
            <p:cNvSpPr>
              <a:spLocks noChangeArrowheads="1"/>
            </p:cNvSpPr>
            <p:nvPr/>
          </p:nvSpPr>
          <p:spPr bwMode="auto">
            <a:xfrm>
              <a:off x="6737350" y="2903538"/>
              <a:ext cx="39760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990033"/>
                  </a:solidFill>
                  <a:latin typeface="Times-Roman"/>
                  <a:cs typeface="Arial" pitchFamily="34" charset="0"/>
                </a:rPr>
                <a:t>(</a:t>
              </a:r>
              <a:r>
                <a:rPr lang="en-US" sz="1800" b="1" dirty="0" smtClean="0">
                  <a:solidFill>
                    <a:srgbClr val="990033"/>
                  </a:solidFill>
                  <a:latin typeface="Times-Roman"/>
                  <a:cs typeface="Arial" pitchFamily="34" charset="0"/>
                </a:rPr>
                <a:t>11)</a:t>
              </a:r>
              <a:endParaRPr lang="en-US" sz="1800" b="1" dirty="0">
                <a:solidFill>
                  <a:srgbClr val="990033"/>
                </a:solidFill>
                <a:cs typeface="Arial" pitchFamily="34" charset="0"/>
              </a:endParaRPr>
            </a:p>
          </p:txBody>
        </p:sp>
        <p:sp>
          <p:nvSpPr>
            <p:cNvPr id="79889" name="Line 18"/>
            <p:cNvSpPr>
              <a:spLocks noChangeShapeType="1"/>
            </p:cNvSpPr>
            <p:nvPr/>
          </p:nvSpPr>
          <p:spPr bwMode="auto">
            <a:xfrm>
              <a:off x="7748588" y="4292600"/>
              <a:ext cx="10033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890" name="Rectangle 19"/>
            <p:cNvSpPr>
              <a:spLocks noChangeArrowheads="1"/>
            </p:cNvSpPr>
            <p:nvPr/>
          </p:nvSpPr>
          <p:spPr bwMode="auto">
            <a:xfrm>
              <a:off x="6621463" y="5965825"/>
              <a:ext cx="5334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990033"/>
                  </a:solidFill>
                  <a:latin typeface="Times-Roman"/>
                  <a:cs typeface="Arial" pitchFamily="34" charset="0"/>
                </a:rPr>
                <a:t>(154)</a:t>
              </a:r>
              <a:endParaRPr lang="en-US" sz="1800" b="1">
                <a:solidFill>
                  <a:srgbClr val="990033"/>
                </a:solidFill>
                <a:cs typeface="Arial" pitchFamily="34" charset="0"/>
              </a:endParaRPr>
            </a:p>
          </p:txBody>
        </p:sp>
        <p:sp>
          <p:nvSpPr>
            <p:cNvPr id="79891" name="Rectangle 20"/>
            <p:cNvSpPr>
              <a:spLocks noChangeArrowheads="1"/>
            </p:cNvSpPr>
            <p:nvPr/>
          </p:nvSpPr>
          <p:spPr bwMode="auto">
            <a:xfrm>
              <a:off x="7816850" y="3967163"/>
              <a:ext cx="1333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+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92" name="Rectangle 21"/>
            <p:cNvSpPr>
              <a:spLocks noChangeArrowheads="1"/>
            </p:cNvSpPr>
            <p:nvPr/>
          </p:nvSpPr>
          <p:spPr bwMode="auto">
            <a:xfrm>
              <a:off x="7913688" y="4410075"/>
              <a:ext cx="8890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1 0 1 0 1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93" name="Rectangle 22"/>
            <p:cNvSpPr>
              <a:spLocks noChangeArrowheads="1"/>
            </p:cNvSpPr>
            <p:nvPr/>
          </p:nvSpPr>
          <p:spPr bwMode="auto">
            <a:xfrm>
              <a:off x="7905750" y="4729163"/>
              <a:ext cx="6985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0 0 0 0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94" name="Line 23"/>
            <p:cNvSpPr>
              <a:spLocks noChangeShapeType="1"/>
            </p:cNvSpPr>
            <p:nvPr/>
          </p:nvSpPr>
          <p:spPr bwMode="auto">
            <a:xfrm>
              <a:off x="7543800" y="5067300"/>
              <a:ext cx="10033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895" name="Rectangle 24"/>
            <p:cNvSpPr>
              <a:spLocks noChangeArrowheads="1"/>
            </p:cNvSpPr>
            <p:nvPr/>
          </p:nvSpPr>
          <p:spPr bwMode="auto">
            <a:xfrm>
              <a:off x="7637463" y="4722813"/>
              <a:ext cx="1333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+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96" name="Rectangle 25"/>
            <p:cNvSpPr>
              <a:spLocks noChangeArrowheads="1"/>
            </p:cNvSpPr>
            <p:nvPr/>
          </p:nvSpPr>
          <p:spPr bwMode="auto">
            <a:xfrm>
              <a:off x="7732713" y="5180013"/>
              <a:ext cx="8890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0 1 0 1 0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97" name="Rectangle 26"/>
            <p:cNvSpPr>
              <a:spLocks noChangeArrowheads="1"/>
            </p:cNvSpPr>
            <p:nvPr/>
          </p:nvSpPr>
          <p:spPr bwMode="auto">
            <a:xfrm>
              <a:off x="7732713" y="5500688"/>
              <a:ext cx="6985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1 1 1 0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898" name="Line 27"/>
            <p:cNvSpPr>
              <a:spLocks noChangeShapeType="1"/>
            </p:cNvSpPr>
            <p:nvPr/>
          </p:nvSpPr>
          <p:spPr bwMode="auto">
            <a:xfrm>
              <a:off x="7415213" y="5843588"/>
              <a:ext cx="1001712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8880475" y="3957638"/>
              <a:ext cx="50800" cy="1885950"/>
              <a:chOff x="8804275" y="3957638"/>
              <a:chExt cx="50800" cy="1885950"/>
            </a:xfrm>
          </p:grpSpPr>
          <p:sp>
            <p:nvSpPr>
              <p:cNvPr id="79899" name="Freeform 28"/>
              <p:cNvSpPr>
                <a:spLocks/>
              </p:cNvSpPr>
              <p:nvPr/>
            </p:nvSpPr>
            <p:spPr bwMode="auto">
              <a:xfrm>
                <a:off x="8804275" y="5738813"/>
                <a:ext cx="50800" cy="104775"/>
              </a:xfrm>
              <a:custGeom>
                <a:avLst/>
                <a:gdLst>
                  <a:gd name="T0" fmla="*/ 0 w 32"/>
                  <a:gd name="T1" fmla="*/ 0 h 66"/>
                  <a:gd name="T2" fmla="*/ 2147483647 w 32"/>
                  <a:gd name="T3" fmla="*/ 2147483647 h 66"/>
                  <a:gd name="T4" fmla="*/ 2147483647 w 32"/>
                  <a:gd name="T5" fmla="*/ 0 h 66"/>
                  <a:gd name="T6" fmla="*/ 2147483647 w 32"/>
                  <a:gd name="T7" fmla="*/ 0 h 66"/>
                  <a:gd name="T8" fmla="*/ 0 w 32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66"/>
                  <a:gd name="T17" fmla="*/ 32 w 32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66">
                    <a:moveTo>
                      <a:pt x="0" y="0"/>
                    </a:moveTo>
                    <a:lnTo>
                      <a:pt x="16" y="66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23876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9900" name="Line 29"/>
              <p:cNvSpPr>
                <a:spLocks noChangeShapeType="1"/>
              </p:cNvSpPr>
              <p:nvPr/>
            </p:nvSpPr>
            <p:spPr bwMode="auto">
              <a:xfrm flipV="1">
                <a:off x="8829675" y="3957638"/>
                <a:ext cx="1588" cy="1781175"/>
              </a:xfrm>
              <a:prstGeom prst="line">
                <a:avLst/>
              </a:prstGeom>
              <a:noFill/>
              <a:ln w="23876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8705702" y="4684713"/>
              <a:ext cx="52388" cy="1136650"/>
              <a:chOff x="8623300" y="4706938"/>
              <a:chExt cx="52388" cy="1136650"/>
            </a:xfrm>
          </p:grpSpPr>
          <p:sp>
            <p:nvSpPr>
              <p:cNvPr id="79901" name="Freeform 30"/>
              <p:cNvSpPr>
                <a:spLocks/>
              </p:cNvSpPr>
              <p:nvPr/>
            </p:nvSpPr>
            <p:spPr bwMode="auto">
              <a:xfrm>
                <a:off x="8623300" y="5738813"/>
                <a:ext cx="52388" cy="104775"/>
              </a:xfrm>
              <a:custGeom>
                <a:avLst/>
                <a:gdLst>
                  <a:gd name="T0" fmla="*/ 0 w 33"/>
                  <a:gd name="T1" fmla="*/ 0 h 66"/>
                  <a:gd name="T2" fmla="*/ 2147483647 w 33"/>
                  <a:gd name="T3" fmla="*/ 2147483647 h 66"/>
                  <a:gd name="T4" fmla="*/ 2147483647 w 33"/>
                  <a:gd name="T5" fmla="*/ 0 h 66"/>
                  <a:gd name="T6" fmla="*/ 2147483647 w 33"/>
                  <a:gd name="T7" fmla="*/ 0 h 66"/>
                  <a:gd name="T8" fmla="*/ 0 w 33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66"/>
                  <a:gd name="T17" fmla="*/ 33 w 3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66">
                    <a:moveTo>
                      <a:pt x="0" y="0"/>
                    </a:moveTo>
                    <a:lnTo>
                      <a:pt x="16" y="66"/>
                    </a:lnTo>
                    <a:lnTo>
                      <a:pt x="33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23876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9902" name="Line 31"/>
              <p:cNvSpPr>
                <a:spLocks noChangeShapeType="1"/>
              </p:cNvSpPr>
              <p:nvPr/>
            </p:nvSpPr>
            <p:spPr bwMode="auto">
              <a:xfrm flipV="1">
                <a:off x="8648700" y="4706938"/>
                <a:ext cx="1588" cy="1031875"/>
              </a:xfrm>
              <a:prstGeom prst="line">
                <a:avLst/>
              </a:prstGeom>
              <a:noFill/>
              <a:ln w="23876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8554188" y="5463270"/>
              <a:ext cx="25400" cy="388938"/>
              <a:chOff x="8469313" y="5454650"/>
              <a:chExt cx="25400" cy="388938"/>
            </a:xfrm>
          </p:grpSpPr>
          <p:sp>
            <p:nvSpPr>
              <p:cNvPr id="79903" name="Freeform 32"/>
              <p:cNvSpPr>
                <a:spLocks/>
              </p:cNvSpPr>
              <p:nvPr/>
            </p:nvSpPr>
            <p:spPr bwMode="auto">
              <a:xfrm>
                <a:off x="8469313" y="5738813"/>
                <a:ext cx="25400" cy="104775"/>
              </a:xfrm>
              <a:custGeom>
                <a:avLst/>
                <a:gdLst>
                  <a:gd name="T0" fmla="*/ 0 w 16"/>
                  <a:gd name="T1" fmla="*/ 0 h 66"/>
                  <a:gd name="T2" fmla="*/ 0 w 16"/>
                  <a:gd name="T3" fmla="*/ 2147483647 h 66"/>
                  <a:gd name="T4" fmla="*/ 2147483647 w 16"/>
                  <a:gd name="T5" fmla="*/ 0 h 66"/>
                  <a:gd name="T6" fmla="*/ 0 w 16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66"/>
                  <a:gd name="T14" fmla="*/ 16 w 16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66">
                    <a:moveTo>
                      <a:pt x="0" y="0"/>
                    </a:moveTo>
                    <a:lnTo>
                      <a:pt x="0" y="66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23876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9904" name="Line 33"/>
              <p:cNvSpPr>
                <a:spLocks noChangeShapeType="1"/>
              </p:cNvSpPr>
              <p:nvPr/>
            </p:nvSpPr>
            <p:spPr bwMode="auto">
              <a:xfrm flipV="1">
                <a:off x="8469313" y="5454650"/>
                <a:ext cx="1587" cy="284163"/>
              </a:xfrm>
              <a:prstGeom prst="line">
                <a:avLst/>
              </a:prstGeom>
              <a:noFill/>
              <a:ln w="23876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79905" name="Rectangle 34"/>
            <p:cNvSpPr>
              <a:spLocks noChangeArrowheads="1"/>
            </p:cNvSpPr>
            <p:nvPr/>
          </p:nvSpPr>
          <p:spPr bwMode="auto">
            <a:xfrm>
              <a:off x="7462838" y="5494338"/>
              <a:ext cx="1333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+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79906" name="Rectangle 35"/>
            <p:cNvSpPr>
              <a:spLocks noChangeArrowheads="1"/>
            </p:cNvSpPr>
            <p:nvPr/>
          </p:nvSpPr>
          <p:spPr bwMode="auto">
            <a:xfrm>
              <a:off x="5002213" y="3656013"/>
              <a:ext cx="199548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l-GR" sz="1800" b="1" dirty="0">
                  <a:solidFill>
                    <a:srgbClr val="FF9900"/>
                  </a:solidFill>
                  <a:latin typeface="Times-Roman"/>
                  <a:cs typeface="Arial" pitchFamily="34" charset="0"/>
                </a:rPr>
                <a:t>Μερικό γινόμενο</a:t>
              </a:r>
              <a:r>
                <a:rPr lang="en-US" sz="1800" b="1" dirty="0">
                  <a:solidFill>
                    <a:srgbClr val="FF9900"/>
                  </a:solidFill>
                  <a:latin typeface="Times-Roman"/>
                  <a:cs typeface="Arial" pitchFamily="34" charset="0"/>
                </a:rPr>
                <a:t> 0</a:t>
              </a:r>
              <a:endParaRPr lang="en-US" sz="1800" b="1" dirty="0">
                <a:solidFill>
                  <a:srgbClr val="FF9900"/>
                </a:solidFill>
                <a:cs typeface="Arial" pitchFamily="34" charset="0"/>
              </a:endParaRPr>
            </a:p>
          </p:txBody>
        </p:sp>
        <p:sp>
          <p:nvSpPr>
            <p:cNvPr id="79907" name="Rectangle 36"/>
            <p:cNvSpPr>
              <a:spLocks noChangeArrowheads="1"/>
            </p:cNvSpPr>
            <p:nvPr/>
          </p:nvSpPr>
          <p:spPr bwMode="auto">
            <a:xfrm>
              <a:off x="5002213" y="4410075"/>
              <a:ext cx="1995487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l-GR" sz="1800" b="1" dirty="0">
                  <a:solidFill>
                    <a:srgbClr val="FF9900"/>
                  </a:solidFill>
                  <a:latin typeface="Times-Roman"/>
                  <a:cs typeface="Arial" pitchFamily="34" charset="0"/>
                </a:rPr>
                <a:t>Μερικό γινόμενο</a:t>
              </a:r>
              <a:r>
                <a:rPr lang="en-US" sz="1800" b="1" dirty="0">
                  <a:solidFill>
                    <a:srgbClr val="FF9900"/>
                  </a:solidFill>
                  <a:latin typeface="Times-Roman"/>
                  <a:cs typeface="Arial" pitchFamily="34" charset="0"/>
                </a:rPr>
                <a:t> 1</a:t>
              </a:r>
              <a:endParaRPr lang="en-US" sz="1800" b="1" dirty="0">
                <a:solidFill>
                  <a:srgbClr val="FF9900"/>
                </a:solidFill>
                <a:cs typeface="Arial" pitchFamily="34" charset="0"/>
              </a:endParaRPr>
            </a:p>
          </p:txBody>
        </p:sp>
        <p:sp>
          <p:nvSpPr>
            <p:cNvPr id="79908" name="Rectangle 37"/>
            <p:cNvSpPr>
              <a:spLocks noChangeArrowheads="1"/>
            </p:cNvSpPr>
            <p:nvPr/>
          </p:nvSpPr>
          <p:spPr bwMode="auto">
            <a:xfrm>
              <a:off x="5002213" y="5180013"/>
              <a:ext cx="199548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l-GR" sz="1800" b="1" dirty="0">
                  <a:solidFill>
                    <a:srgbClr val="FF9900"/>
                  </a:solidFill>
                  <a:latin typeface="Times-Roman"/>
                  <a:cs typeface="Arial" pitchFamily="34" charset="0"/>
                </a:rPr>
                <a:t>Μερικό γινόμενο</a:t>
              </a:r>
              <a:r>
                <a:rPr lang="en-US" sz="1800" b="1" dirty="0">
                  <a:solidFill>
                    <a:srgbClr val="FF9900"/>
                  </a:solidFill>
                  <a:latin typeface="Times-Roman"/>
                  <a:cs typeface="Arial" pitchFamily="34" charset="0"/>
                </a:rPr>
                <a:t> 2</a:t>
              </a:r>
              <a:endParaRPr lang="en-US" sz="1800" b="1" dirty="0">
                <a:solidFill>
                  <a:srgbClr val="FF9900"/>
                </a:solidFill>
                <a:cs typeface="Arial" pitchFamily="34" charset="0"/>
              </a:endParaRPr>
            </a:p>
          </p:txBody>
        </p:sp>
        <p:sp>
          <p:nvSpPr>
            <p:cNvPr id="79909" name="Rectangle 38"/>
            <p:cNvSpPr>
              <a:spLocks noChangeArrowheads="1"/>
            </p:cNvSpPr>
            <p:nvPr/>
          </p:nvSpPr>
          <p:spPr bwMode="auto">
            <a:xfrm>
              <a:off x="4451350" y="1836738"/>
              <a:ext cx="23796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l-GR" sz="1800" b="1" dirty="0">
                  <a:solidFill>
                    <a:srgbClr val="9900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Πολλαπλασιαστέος</a:t>
              </a:r>
              <a:r>
                <a:rPr lang="en-US" sz="1800" b="1" dirty="0">
                  <a:solidFill>
                    <a:srgbClr val="9900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</a:p>
          </p:txBody>
        </p:sp>
        <p:sp>
          <p:nvSpPr>
            <p:cNvPr id="79910" name="Rectangle 39"/>
            <p:cNvSpPr>
              <a:spLocks noChangeArrowheads="1"/>
            </p:cNvSpPr>
            <p:nvPr/>
          </p:nvSpPr>
          <p:spPr bwMode="auto">
            <a:xfrm>
              <a:off x="4375150" y="2903538"/>
              <a:ext cx="22637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l-GR" sz="1800" b="1">
                  <a:solidFill>
                    <a:srgbClr val="990033"/>
                  </a:solidFill>
                  <a:latin typeface="Times-Roman"/>
                  <a:cs typeface="Arial" pitchFamily="34" charset="0"/>
                </a:rPr>
                <a:t>Πολλαπλασιαστής</a:t>
              </a:r>
              <a:r>
                <a:rPr lang="en-US" sz="1800" b="1">
                  <a:solidFill>
                    <a:srgbClr val="990033"/>
                  </a:solidFill>
                  <a:latin typeface="Times-Roman"/>
                  <a:cs typeface="Arial" pitchFamily="34" charset="0"/>
                </a:rPr>
                <a:t> Q</a:t>
              </a:r>
              <a:endParaRPr lang="en-US" sz="1800" b="1">
                <a:solidFill>
                  <a:srgbClr val="990033"/>
                </a:solidFill>
                <a:cs typeface="Arial" pitchFamily="34" charset="0"/>
              </a:endParaRPr>
            </a:p>
          </p:txBody>
        </p:sp>
        <p:sp>
          <p:nvSpPr>
            <p:cNvPr id="79911" name="Line 40"/>
            <p:cNvSpPr>
              <a:spLocks noChangeShapeType="1"/>
            </p:cNvSpPr>
            <p:nvPr/>
          </p:nvSpPr>
          <p:spPr bwMode="auto">
            <a:xfrm>
              <a:off x="7194550" y="3055938"/>
              <a:ext cx="685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912" name="Line 41"/>
            <p:cNvSpPr>
              <a:spLocks noChangeShapeType="1"/>
            </p:cNvSpPr>
            <p:nvPr/>
          </p:nvSpPr>
          <p:spPr bwMode="auto">
            <a:xfrm>
              <a:off x="7346950" y="2141538"/>
              <a:ext cx="8382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9913" name="Rectangle 4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Πολλαπλασιασμός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62C0-4B19-48FF-BE0D-5A13762E0445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FPGAs (1)</a:t>
            </a:r>
          </a:p>
        </p:txBody>
      </p:sp>
      <p:sp>
        <p:nvSpPr>
          <p:cNvPr id="80901" name="Text Box 4"/>
          <p:cNvSpPr txBox="1">
            <a:spLocks noChangeArrowheads="1"/>
          </p:cNvSpPr>
          <p:nvPr/>
        </p:nvSpPr>
        <p:spPr bwMode="auto">
          <a:xfrm>
            <a:off x="380999" y="1295400"/>
            <a:ext cx="87630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Field Programmable Logic Arrays (FPGAs)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κανονικές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δομές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που χρησιμοποιούνται συχνά για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πρωτοτυποποίηση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για κυκλώματα με μικρό αριθμό παραγωγής αγοράς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6" name="Text Box 9"/>
          <p:cNvSpPr txBox="1">
            <a:spLocks noChangeArrowheads="1"/>
          </p:cNvSpPr>
          <p:nvPr/>
        </p:nvSpPr>
        <p:spPr bwMode="auto">
          <a:xfrm>
            <a:off x="457200" y="3429000"/>
            <a:ext cx="776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LUT</a:t>
            </a:r>
          </a:p>
        </p:txBody>
      </p:sp>
      <p:sp>
        <p:nvSpPr>
          <p:cNvPr id="80907" name="Text Box 10"/>
          <p:cNvSpPr txBox="1">
            <a:spLocks noChangeArrowheads="1"/>
          </p:cNvSpPr>
          <p:nvPr/>
        </p:nvSpPr>
        <p:spPr bwMode="auto">
          <a:xfrm>
            <a:off x="1447800" y="2819400"/>
            <a:ext cx="2203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κανάλια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δρομολόγησης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8" name="Text Box 11"/>
          <p:cNvSpPr txBox="1">
            <a:spLocks noChangeArrowheads="1"/>
          </p:cNvSpPr>
          <p:nvPr/>
        </p:nvSpPr>
        <p:spPr bwMode="auto">
          <a:xfrm>
            <a:off x="4724400" y="2819400"/>
            <a:ext cx="30510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προγραμματιζόμενος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δρομολογητής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FPG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70300"/>
            <a:ext cx="6180833" cy="245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BF877-6EB1-46B5-9B6F-743FD7A117B0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8382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FPGAs (2)</a:t>
            </a:r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869353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LUTs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μπορούν να προγραμματιστούν για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οποιαδήποτε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συνάρτηση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εισόδων (για μικρές τιμές του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n=2, 3, 4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κλπ)</a:t>
            </a:r>
          </a:p>
          <a:p>
            <a:pPr marL="342900" indent="-342900">
              <a:lnSpc>
                <a:spcPct val="60000"/>
              </a:lnSpc>
              <a:buFont typeface="Arial" panose="020B0604020202020204" pitchFamily="34" charset="0"/>
              <a:buChar char="•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διακόπτες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συνδέουν τα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LUTs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 τη δρομολόγηση</a:t>
            </a:r>
          </a:p>
          <a:p>
            <a:pPr marL="342900" indent="-3429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προγραμματιζόμενοι 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δρομολογητές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συνδέουν τα διάφορα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κανάλια μεταξύ τους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25" name="Picture 4" descr="fpga44 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3200400"/>
            <a:ext cx="2974975" cy="3200400"/>
          </a:xfrm>
          <a:noFill/>
        </p:spPr>
      </p:pic>
      <p:sp>
        <p:nvSpPr>
          <p:cNvPr id="81926" name="Line 5" descr="FPGA"/>
          <p:cNvSpPr>
            <a:spLocks noChangeShapeType="1"/>
          </p:cNvSpPr>
          <p:nvPr/>
        </p:nvSpPr>
        <p:spPr bwMode="auto">
          <a:xfrm>
            <a:off x="2514600" y="4495800"/>
            <a:ext cx="1219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81927" name="Text Box 6"/>
          <p:cNvSpPr txBox="1">
            <a:spLocks noChangeArrowheads="1"/>
          </p:cNvSpPr>
          <p:nvPr/>
        </p:nvSpPr>
        <p:spPr bwMode="auto">
          <a:xfrm>
            <a:off x="381000" y="3962400"/>
            <a:ext cx="29658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Προγραμματισμένος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δρομολογητής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079FE-D5E0-4F4F-86D4-F764E642221A}" type="slidenum">
              <a:rPr lang="en-US"/>
              <a:pPr>
                <a:defRPr/>
              </a:pPr>
              <a:t>74</a:t>
            </a:fld>
            <a:endParaRPr lang="en-US"/>
          </a:p>
        </p:txBody>
      </p:sp>
      <p:pic>
        <p:nvPicPr>
          <p:cNvPr id="82947" name="Picture 2" descr="chapter3_Page_1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302250" cy="6858000"/>
          </a:xfrm>
          <a:noFill/>
        </p:spPr>
      </p:pic>
      <p:sp>
        <p:nvSpPr>
          <p:cNvPr id="82948" name="Text Box 3"/>
          <p:cNvSpPr txBox="1">
            <a:spLocks noChangeArrowheads="1"/>
          </p:cNvSpPr>
          <p:nvPr/>
        </p:nvSpPr>
        <p:spPr bwMode="auto">
          <a:xfrm>
            <a:off x="6461125" y="501650"/>
            <a:ext cx="21852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LUT: </a:t>
            </a:r>
          </a:p>
          <a:p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Look-Up </a:t>
            </a:r>
          </a:p>
          <a:p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4E799-9772-492F-B9CA-346118B0A745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ΔΙΑΚΟΠΤΕΣ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2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81754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ώ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μπορούμε να χρησιμοποιήσουμε πολυπλέκτες για να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κατασκευάσουμε διακόπτες για δρομολόγηση;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973" name="Picture 4" descr="New Bitmap Ima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2286000"/>
            <a:ext cx="4959350" cy="4114800"/>
          </a:xfrm>
          <a:noFill/>
        </p:spPr>
      </p:pic>
      <p:sp>
        <p:nvSpPr>
          <p:cNvPr id="83974" name="Line 5" descr="Διακόπτες"/>
          <p:cNvSpPr>
            <a:spLocks noChangeShapeType="1"/>
          </p:cNvSpPr>
          <p:nvPr/>
        </p:nvSpPr>
        <p:spPr bwMode="auto">
          <a:xfrm flipH="1">
            <a:off x="4876800" y="2514600"/>
            <a:ext cx="914400" cy="152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5867400" y="2057400"/>
            <a:ext cx="2908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προγραμματιζόμενα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8F85C-9C8A-44B3-9000-67EC807D95ED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FPGAs (1)</a:t>
            </a:r>
          </a:p>
        </p:txBody>
      </p:sp>
      <p:sp>
        <p:nvSpPr>
          <p:cNvPr id="84997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915340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Δοθέντος σχεδίου ενός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multi-level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κυκλώματος, πρώτα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γίνεται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 απεικόνιση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placement)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«κομματιών» πυλών του κυκλώματος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στα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μετά προγραμματίζονται οι συνδέσεις της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δρομολόγησης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(routing)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FPGA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Quartus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CAD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εργαλείο που αυτοματοποιεί την διαδικασία!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FP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14258"/>
            <a:ext cx="8485187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4850A-9267-455C-8EB3-54A0CA5840A0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FPGAs (2)</a:t>
            </a:r>
          </a:p>
        </p:txBody>
      </p:sp>
      <p:pic>
        <p:nvPicPr>
          <p:cNvPr id="86020" name="Picture 3" descr="fpga88 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981200"/>
            <a:ext cx="4297363" cy="4495800"/>
          </a:xfrm>
          <a:noFill/>
        </p:spPr>
      </p:pic>
      <p:pic>
        <p:nvPicPr>
          <p:cNvPr id="86021" name="Picture 4" descr="fpga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1981200"/>
            <a:ext cx="4281488" cy="4495800"/>
          </a:xfrm>
          <a:noFill/>
        </p:spPr>
      </p:pic>
      <p:sp>
        <p:nvSpPr>
          <p:cNvPr id="86022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905273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200" b="1" dirty="0">
                <a:solidFill>
                  <a:srgbClr val="FF9900"/>
                </a:solidFill>
                <a:cs typeface="Arial" pitchFamily="34" charset="0"/>
              </a:rPr>
              <a:t>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ΑΠΕΙΚΟΝΙΣΜΕΝΟ ΚΥΚΛΩΜΑ       ΑΠΕΙΚΟΝΙΣΜΕΝΟ ΚΑΙ</a:t>
            </a:r>
          </a:p>
          <a:p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 (Αρχιτεκτονική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FPGA)</a:t>
            </a:r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ΔΡΟΜΟΛΟΓΗΜΕΝΟ ΚΥΚΛΩΜΑ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Σχεδίαση των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VLSI (1)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4AD942-C164-4C01-BC3A-3EC5FC1F04C9}" type="slidenum">
              <a:rPr lang="en-US"/>
              <a:pPr>
                <a:defRPr/>
              </a:pPr>
              <a:t>78</a:t>
            </a:fld>
            <a:endParaRPr lang="en-US"/>
          </a:p>
        </p:txBody>
      </p:sp>
      <p:pic>
        <p:nvPicPr>
          <p:cNvPr id="87046" name="Picture 5" descr="vhdl-schematic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4600" y="1600200"/>
            <a:ext cx="6629400" cy="5105400"/>
          </a:xfrm>
          <a:noFill/>
        </p:spPr>
      </p:pic>
      <p:sp>
        <p:nvSpPr>
          <p:cNvPr id="87044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91135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CAD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εργαλεία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είναι ειδικά προγράμματα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που συμπληρώνουν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την ανθρώπινη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εμπειρία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5" name="Text Box 4"/>
          <p:cNvSpPr txBox="1">
            <a:spLocks noChangeArrowheads="1"/>
          </p:cNvSpPr>
          <p:nvPr/>
        </p:nvSpPr>
        <p:spPr bwMode="auto">
          <a:xfrm>
            <a:off x="-10480" y="2667000"/>
            <a:ext cx="192437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Σχηματικό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schematic)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VSLI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 το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CAD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εργαλείο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QuartusII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που θα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χρησι/με στα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εργαστήρια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82" y="381000"/>
            <a:ext cx="7772400" cy="1143000"/>
          </a:xfrm>
        </p:spPr>
        <p:txBody>
          <a:bodyPr/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Κύκλος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Ροή) Σχεδίασης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VLSI (1)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4F744-A76B-4A30-9FD9-23F335D555F2}" type="slidenum">
              <a:rPr lang="en-US"/>
              <a:pPr>
                <a:defRPr/>
              </a:pPr>
              <a:t>79</a:t>
            </a:fld>
            <a:endParaRPr lang="en-US"/>
          </a:p>
        </p:txBody>
      </p:sp>
      <p:pic>
        <p:nvPicPr>
          <p:cNvPr id="88079" name="Picture 14" descr="rtfig824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02550" y="5532438"/>
            <a:ext cx="1441450" cy="1325562"/>
          </a:xfrm>
          <a:noFill/>
        </p:spPr>
      </p:pic>
      <p:sp>
        <p:nvSpPr>
          <p:cNvPr id="88070" name="Text Box 5"/>
          <p:cNvSpPr txBox="1">
            <a:spLocks noChangeArrowheads="1"/>
          </p:cNvSpPr>
          <p:nvPr/>
        </p:nvSpPr>
        <p:spPr bwMode="auto">
          <a:xfrm>
            <a:off x="228600" y="1219200"/>
            <a:ext cx="46506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Προδιαγραφές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specification)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Γλώσσες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προγρα/σμού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VHDL,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Verilog,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SystemC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κλπ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2" name="Text Box 7"/>
          <p:cNvSpPr txBox="1">
            <a:spLocks noChangeArrowheads="1"/>
          </p:cNvSpPr>
          <p:nvPr/>
        </p:nvSpPr>
        <p:spPr bwMode="auto">
          <a:xfrm>
            <a:off x="228600" y="2971800"/>
            <a:ext cx="42137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cs typeface="Arial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Σύνθεση και βελτιστοποίηση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επίπεδο λογικών πυλών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 descr="VLSI"/>
          <p:cNvGrpSpPr/>
          <p:nvPr/>
        </p:nvGrpSpPr>
        <p:grpSpPr>
          <a:xfrm>
            <a:off x="304800" y="1295400"/>
            <a:ext cx="4343400" cy="5105400"/>
            <a:chOff x="304800" y="1295400"/>
            <a:chExt cx="4343400" cy="5105400"/>
          </a:xfrm>
        </p:grpSpPr>
        <p:sp>
          <p:nvSpPr>
            <p:cNvPr id="88068" name="Text Box 3"/>
            <p:cNvSpPr txBox="1">
              <a:spLocks noChangeArrowheads="1"/>
            </p:cNvSpPr>
            <p:nvPr/>
          </p:nvSpPr>
          <p:spPr bwMode="auto">
            <a:xfrm>
              <a:off x="304800" y="4419600"/>
              <a:ext cx="421378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dirty="0">
                  <a:cs typeface="Arial" pitchFamily="34" charset="0"/>
                </a:rPr>
                <a:t>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Σύνθεση και βελτιστοποίηση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σε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επίπεδο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transistor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069" name="Text Box 4"/>
            <p:cNvSpPr txBox="1">
              <a:spLocks noChangeArrowheads="1"/>
            </p:cNvSpPr>
            <p:nvPr/>
          </p:nvSpPr>
          <p:spPr bwMode="auto">
            <a:xfrm>
              <a:off x="457200" y="5867400"/>
              <a:ext cx="40445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Κατασκευή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chip </a:t>
              </a:r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fabrication)</a:t>
              </a:r>
            </a:p>
          </p:txBody>
        </p:sp>
        <p:sp>
          <p:nvSpPr>
            <p:cNvPr id="88071" name="Rectangle 6"/>
            <p:cNvSpPr>
              <a:spLocks noChangeArrowheads="1"/>
            </p:cNvSpPr>
            <p:nvPr/>
          </p:nvSpPr>
          <p:spPr bwMode="auto">
            <a:xfrm>
              <a:off x="304800" y="1295400"/>
              <a:ext cx="4289425" cy="1143000"/>
            </a:xfrm>
            <a:prstGeom prst="rect">
              <a:avLst/>
            </a:prstGeom>
            <a:noFill/>
            <a:ln w="28575">
              <a:solidFill>
                <a:srgbClr val="33CC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88073" name="Rectangle 8"/>
            <p:cNvSpPr>
              <a:spLocks noChangeArrowheads="1"/>
            </p:cNvSpPr>
            <p:nvPr/>
          </p:nvSpPr>
          <p:spPr bwMode="auto">
            <a:xfrm>
              <a:off x="304800" y="2895600"/>
              <a:ext cx="4267200" cy="914400"/>
            </a:xfrm>
            <a:prstGeom prst="rect">
              <a:avLst/>
            </a:prstGeom>
            <a:noFill/>
            <a:ln w="28575">
              <a:solidFill>
                <a:srgbClr val="33CC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88074" name="Rectangle 9"/>
            <p:cNvSpPr>
              <a:spLocks noChangeArrowheads="1"/>
            </p:cNvSpPr>
            <p:nvPr/>
          </p:nvSpPr>
          <p:spPr bwMode="auto">
            <a:xfrm>
              <a:off x="381000" y="5867400"/>
              <a:ext cx="4267200" cy="533400"/>
            </a:xfrm>
            <a:prstGeom prst="rect">
              <a:avLst/>
            </a:prstGeom>
            <a:noFill/>
            <a:ln w="28575">
              <a:solidFill>
                <a:srgbClr val="33CC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88075" name="Rectangle 10"/>
            <p:cNvSpPr>
              <a:spLocks noChangeArrowheads="1"/>
            </p:cNvSpPr>
            <p:nvPr/>
          </p:nvSpPr>
          <p:spPr bwMode="auto">
            <a:xfrm>
              <a:off x="381000" y="4267200"/>
              <a:ext cx="4267200" cy="1143000"/>
            </a:xfrm>
            <a:prstGeom prst="rect">
              <a:avLst/>
            </a:prstGeom>
            <a:noFill/>
            <a:ln w="28575">
              <a:solidFill>
                <a:srgbClr val="33CC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88076" name="AutoShape 11"/>
            <p:cNvSpPr>
              <a:spLocks noChangeArrowheads="1"/>
            </p:cNvSpPr>
            <p:nvPr/>
          </p:nvSpPr>
          <p:spPr bwMode="auto">
            <a:xfrm>
              <a:off x="2057400" y="2514600"/>
              <a:ext cx="5334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88077" name="AutoShape 12"/>
            <p:cNvSpPr>
              <a:spLocks noChangeArrowheads="1"/>
            </p:cNvSpPr>
            <p:nvPr/>
          </p:nvSpPr>
          <p:spPr bwMode="auto">
            <a:xfrm>
              <a:off x="2057400" y="3886200"/>
              <a:ext cx="5334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88078" name="AutoShape 13"/>
            <p:cNvSpPr>
              <a:spLocks noChangeArrowheads="1"/>
            </p:cNvSpPr>
            <p:nvPr/>
          </p:nvSpPr>
          <p:spPr bwMode="auto">
            <a:xfrm>
              <a:off x="2057400" y="5486400"/>
              <a:ext cx="5334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88080" name="Group 15" descr="VLSI"/>
          <p:cNvGrpSpPr>
            <a:grpSpLocks/>
          </p:cNvGrpSpPr>
          <p:nvPr/>
        </p:nvGrpSpPr>
        <p:grpSpPr bwMode="auto">
          <a:xfrm>
            <a:off x="5486400" y="3124200"/>
            <a:ext cx="2854325" cy="604838"/>
            <a:chOff x="1287" y="1804"/>
            <a:chExt cx="3222" cy="837"/>
          </a:xfrm>
        </p:grpSpPr>
        <p:sp>
          <p:nvSpPr>
            <p:cNvPr id="88096" name="Line 16"/>
            <p:cNvSpPr>
              <a:spLocks noChangeAspect="1" noChangeShapeType="1"/>
            </p:cNvSpPr>
            <p:nvPr/>
          </p:nvSpPr>
          <p:spPr bwMode="auto">
            <a:xfrm>
              <a:off x="1501" y="1900"/>
              <a:ext cx="211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97" name="Line 17"/>
            <p:cNvSpPr>
              <a:spLocks noChangeAspect="1" noChangeShapeType="1"/>
            </p:cNvSpPr>
            <p:nvPr/>
          </p:nvSpPr>
          <p:spPr bwMode="auto">
            <a:xfrm>
              <a:off x="1501" y="2111"/>
              <a:ext cx="211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98" name="Line 18"/>
            <p:cNvSpPr>
              <a:spLocks noChangeAspect="1" noChangeShapeType="1"/>
            </p:cNvSpPr>
            <p:nvPr/>
          </p:nvSpPr>
          <p:spPr bwMode="auto">
            <a:xfrm flipH="1">
              <a:off x="2135" y="2005"/>
              <a:ext cx="10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99" name="Freeform 19"/>
            <p:cNvSpPr>
              <a:spLocks noChangeAspect="1"/>
            </p:cNvSpPr>
            <p:nvPr/>
          </p:nvSpPr>
          <p:spPr bwMode="auto">
            <a:xfrm>
              <a:off x="1693" y="1827"/>
              <a:ext cx="451" cy="179"/>
            </a:xfrm>
            <a:custGeom>
              <a:avLst/>
              <a:gdLst>
                <a:gd name="T0" fmla="*/ 2 w 997"/>
                <a:gd name="T1" fmla="*/ 0 h 395"/>
                <a:gd name="T2" fmla="*/ 3 w 997"/>
                <a:gd name="T3" fmla="*/ 0 h 395"/>
                <a:gd name="T4" fmla="*/ 4 w 997"/>
                <a:gd name="T5" fmla="*/ 0 h 395"/>
                <a:gd name="T6" fmla="*/ 4 w 997"/>
                <a:gd name="T7" fmla="*/ 0 h 395"/>
                <a:gd name="T8" fmla="*/ 4 w 997"/>
                <a:gd name="T9" fmla="*/ 0 h 395"/>
                <a:gd name="T10" fmla="*/ 4 w 997"/>
                <a:gd name="T11" fmla="*/ 0 h 395"/>
                <a:gd name="T12" fmla="*/ 4 w 997"/>
                <a:gd name="T13" fmla="*/ 0 h 395"/>
                <a:gd name="T14" fmla="*/ 4 w 997"/>
                <a:gd name="T15" fmla="*/ 0 h 395"/>
                <a:gd name="T16" fmla="*/ 4 w 997"/>
                <a:gd name="T17" fmla="*/ 0 h 395"/>
                <a:gd name="T18" fmla="*/ 4 w 997"/>
                <a:gd name="T19" fmla="*/ 0 h 395"/>
                <a:gd name="T20" fmla="*/ 5 w 997"/>
                <a:gd name="T21" fmla="*/ 0 h 395"/>
                <a:gd name="T22" fmla="*/ 5 w 997"/>
                <a:gd name="T23" fmla="*/ 0 h 395"/>
                <a:gd name="T24" fmla="*/ 5 w 997"/>
                <a:gd name="T25" fmla="*/ 0 h 395"/>
                <a:gd name="T26" fmla="*/ 5 w 997"/>
                <a:gd name="T27" fmla="*/ 0 h 395"/>
                <a:gd name="T28" fmla="*/ 5 w 997"/>
                <a:gd name="T29" fmla="*/ 0 h 395"/>
                <a:gd name="T30" fmla="*/ 5 w 997"/>
                <a:gd name="T31" fmla="*/ 0 h 395"/>
                <a:gd name="T32" fmla="*/ 5 w 997"/>
                <a:gd name="T33" fmla="*/ 0 h 395"/>
                <a:gd name="T34" fmla="*/ 5 w 997"/>
                <a:gd name="T35" fmla="*/ 0 h 395"/>
                <a:gd name="T36" fmla="*/ 5 w 997"/>
                <a:gd name="T37" fmla="*/ 0 h 395"/>
                <a:gd name="T38" fmla="*/ 5 w 997"/>
                <a:gd name="T39" fmla="*/ 0 h 395"/>
                <a:gd name="T40" fmla="*/ 6 w 997"/>
                <a:gd name="T41" fmla="*/ 0 h 395"/>
                <a:gd name="T42" fmla="*/ 6 w 997"/>
                <a:gd name="T43" fmla="*/ 0 h 395"/>
                <a:gd name="T44" fmla="*/ 6 w 997"/>
                <a:gd name="T45" fmla="*/ 0 h 395"/>
                <a:gd name="T46" fmla="*/ 6 w 997"/>
                <a:gd name="T47" fmla="*/ 0 h 395"/>
                <a:gd name="T48" fmla="*/ 6 w 997"/>
                <a:gd name="T49" fmla="*/ 1 h 395"/>
                <a:gd name="T50" fmla="*/ 6 w 997"/>
                <a:gd name="T51" fmla="*/ 1 h 395"/>
                <a:gd name="T52" fmla="*/ 6 w 997"/>
                <a:gd name="T53" fmla="*/ 1 h 395"/>
                <a:gd name="T54" fmla="*/ 6 w 997"/>
                <a:gd name="T55" fmla="*/ 1 h 395"/>
                <a:gd name="T56" fmla="*/ 6 w 997"/>
                <a:gd name="T57" fmla="*/ 1 h 395"/>
                <a:gd name="T58" fmla="*/ 6 w 997"/>
                <a:gd name="T59" fmla="*/ 1 h 395"/>
                <a:gd name="T60" fmla="*/ 6 w 997"/>
                <a:gd name="T61" fmla="*/ 1 h 395"/>
                <a:gd name="T62" fmla="*/ 6 w 997"/>
                <a:gd name="T63" fmla="*/ 1 h 395"/>
                <a:gd name="T64" fmla="*/ 6 w 997"/>
                <a:gd name="T65" fmla="*/ 1 h 395"/>
                <a:gd name="T66" fmla="*/ 7 w 997"/>
                <a:gd name="T67" fmla="*/ 1 h 395"/>
                <a:gd name="T68" fmla="*/ 7 w 997"/>
                <a:gd name="T69" fmla="*/ 1 h 395"/>
                <a:gd name="T70" fmla="*/ 7 w 997"/>
                <a:gd name="T71" fmla="*/ 1 h 395"/>
                <a:gd name="T72" fmla="*/ 7 w 997"/>
                <a:gd name="T73" fmla="*/ 1 h 395"/>
                <a:gd name="T74" fmla="*/ 7 w 997"/>
                <a:gd name="T75" fmla="*/ 1 h 395"/>
                <a:gd name="T76" fmla="*/ 7 w 997"/>
                <a:gd name="T77" fmla="*/ 1 h 395"/>
                <a:gd name="T78" fmla="*/ 7 w 997"/>
                <a:gd name="T79" fmla="*/ 1 h 395"/>
                <a:gd name="T80" fmla="*/ 7 w 997"/>
                <a:gd name="T81" fmla="*/ 1 h 395"/>
                <a:gd name="T82" fmla="*/ 7 w 997"/>
                <a:gd name="T83" fmla="*/ 2 h 395"/>
                <a:gd name="T84" fmla="*/ 7 w 997"/>
                <a:gd name="T85" fmla="*/ 2 h 395"/>
                <a:gd name="T86" fmla="*/ 7 w 997"/>
                <a:gd name="T87" fmla="*/ 2 h 395"/>
                <a:gd name="T88" fmla="*/ 7 w 997"/>
                <a:gd name="T89" fmla="*/ 2 h 395"/>
                <a:gd name="T90" fmla="*/ 7 w 997"/>
                <a:gd name="T91" fmla="*/ 2 h 395"/>
                <a:gd name="T92" fmla="*/ 8 w 997"/>
                <a:gd name="T93" fmla="*/ 2 h 395"/>
                <a:gd name="T94" fmla="*/ 8 w 997"/>
                <a:gd name="T95" fmla="*/ 2 h 395"/>
                <a:gd name="T96" fmla="*/ 8 w 997"/>
                <a:gd name="T97" fmla="*/ 2 h 395"/>
                <a:gd name="T98" fmla="*/ 8 w 997"/>
                <a:gd name="T99" fmla="*/ 2 h 395"/>
                <a:gd name="T100" fmla="*/ 8 w 997"/>
                <a:gd name="T101" fmla="*/ 2 h 395"/>
                <a:gd name="T102" fmla="*/ 8 w 997"/>
                <a:gd name="T103" fmla="*/ 2 h 395"/>
                <a:gd name="T104" fmla="*/ 8 w 997"/>
                <a:gd name="T105" fmla="*/ 3 h 395"/>
                <a:gd name="T106" fmla="*/ 8 w 997"/>
                <a:gd name="T107" fmla="*/ 3 h 395"/>
                <a:gd name="T108" fmla="*/ 8 w 997"/>
                <a:gd name="T109" fmla="*/ 3 h 395"/>
                <a:gd name="T110" fmla="*/ 8 w 997"/>
                <a:gd name="T111" fmla="*/ 3 h 395"/>
                <a:gd name="T112" fmla="*/ 9 w 997"/>
                <a:gd name="T113" fmla="*/ 3 h 395"/>
                <a:gd name="T114" fmla="*/ 9 w 997"/>
                <a:gd name="T115" fmla="*/ 3 h 395"/>
                <a:gd name="T116" fmla="*/ 9 w 997"/>
                <a:gd name="T117" fmla="*/ 3 h 395"/>
                <a:gd name="T118" fmla="*/ 9 w 997"/>
                <a:gd name="T119" fmla="*/ 3 h 395"/>
                <a:gd name="T120" fmla="*/ 9 w 997"/>
                <a:gd name="T121" fmla="*/ 4 h 3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97"/>
                <a:gd name="T184" fmla="*/ 0 h 395"/>
                <a:gd name="T185" fmla="*/ 997 w 997"/>
                <a:gd name="T186" fmla="*/ 395 h 3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97" h="395">
                  <a:moveTo>
                    <a:pt x="0" y="0"/>
                  </a:moveTo>
                  <a:lnTo>
                    <a:pt x="38" y="0"/>
                  </a:lnTo>
                  <a:lnTo>
                    <a:pt x="73" y="0"/>
                  </a:lnTo>
                  <a:lnTo>
                    <a:pt x="107" y="0"/>
                  </a:lnTo>
                  <a:lnTo>
                    <a:pt x="139" y="0"/>
                  </a:lnTo>
                  <a:lnTo>
                    <a:pt x="167" y="0"/>
                  </a:lnTo>
                  <a:lnTo>
                    <a:pt x="195" y="0"/>
                  </a:lnTo>
                  <a:lnTo>
                    <a:pt x="220" y="0"/>
                  </a:lnTo>
                  <a:lnTo>
                    <a:pt x="244" y="0"/>
                  </a:lnTo>
                  <a:lnTo>
                    <a:pt x="264" y="0"/>
                  </a:lnTo>
                  <a:lnTo>
                    <a:pt x="284" y="0"/>
                  </a:lnTo>
                  <a:lnTo>
                    <a:pt x="302" y="0"/>
                  </a:lnTo>
                  <a:lnTo>
                    <a:pt x="319" y="0"/>
                  </a:lnTo>
                  <a:lnTo>
                    <a:pt x="334" y="0"/>
                  </a:lnTo>
                  <a:lnTo>
                    <a:pt x="347" y="0"/>
                  </a:lnTo>
                  <a:lnTo>
                    <a:pt x="359" y="0"/>
                  </a:lnTo>
                  <a:lnTo>
                    <a:pt x="371" y="0"/>
                  </a:lnTo>
                  <a:lnTo>
                    <a:pt x="381" y="0"/>
                  </a:lnTo>
                  <a:lnTo>
                    <a:pt x="389" y="0"/>
                  </a:lnTo>
                  <a:lnTo>
                    <a:pt x="398" y="0"/>
                  </a:lnTo>
                  <a:lnTo>
                    <a:pt x="404" y="0"/>
                  </a:lnTo>
                  <a:lnTo>
                    <a:pt x="411" y="0"/>
                  </a:lnTo>
                  <a:lnTo>
                    <a:pt x="416" y="0"/>
                  </a:lnTo>
                  <a:lnTo>
                    <a:pt x="421" y="0"/>
                  </a:lnTo>
                  <a:lnTo>
                    <a:pt x="426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6" y="2"/>
                  </a:lnTo>
                  <a:lnTo>
                    <a:pt x="439" y="2"/>
                  </a:lnTo>
                  <a:lnTo>
                    <a:pt x="441" y="2"/>
                  </a:lnTo>
                  <a:lnTo>
                    <a:pt x="444" y="2"/>
                  </a:lnTo>
                  <a:lnTo>
                    <a:pt x="448" y="2"/>
                  </a:lnTo>
                  <a:lnTo>
                    <a:pt x="449" y="2"/>
                  </a:lnTo>
                  <a:lnTo>
                    <a:pt x="453" y="2"/>
                  </a:lnTo>
                  <a:lnTo>
                    <a:pt x="454" y="2"/>
                  </a:lnTo>
                  <a:lnTo>
                    <a:pt x="458" y="2"/>
                  </a:lnTo>
                  <a:lnTo>
                    <a:pt x="459" y="4"/>
                  </a:lnTo>
                  <a:lnTo>
                    <a:pt x="463" y="4"/>
                  </a:lnTo>
                  <a:lnTo>
                    <a:pt x="464" y="4"/>
                  </a:lnTo>
                  <a:lnTo>
                    <a:pt x="466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71" y="4"/>
                  </a:lnTo>
                  <a:lnTo>
                    <a:pt x="473" y="4"/>
                  </a:lnTo>
                  <a:lnTo>
                    <a:pt x="474" y="4"/>
                  </a:lnTo>
                  <a:lnTo>
                    <a:pt x="476" y="4"/>
                  </a:lnTo>
                  <a:lnTo>
                    <a:pt x="478" y="4"/>
                  </a:lnTo>
                  <a:lnTo>
                    <a:pt x="479" y="4"/>
                  </a:lnTo>
                  <a:lnTo>
                    <a:pt x="479" y="5"/>
                  </a:lnTo>
                  <a:lnTo>
                    <a:pt x="481" y="5"/>
                  </a:lnTo>
                  <a:lnTo>
                    <a:pt x="483" y="5"/>
                  </a:lnTo>
                  <a:lnTo>
                    <a:pt x="484" y="5"/>
                  </a:lnTo>
                  <a:lnTo>
                    <a:pt x="486" y="5"/>
                  </a:lnTo>
                  <a:lnTo>
                    <a:pt x="488" y="5"/>
                  </a:lnTo>
                  <a:lnTo>
                    <a:pt x="489" y="5"/>
                  </a:lnTo>
                  <a:lnTo>
                    <a:pt x="491" y="5"/>
                  </a:lnTo>
                  <a:lnTo>
                    <a:pt x="493" y="5"/>
                  </a:lnTo>
                  <a:lnTo>
                    <a:pt x="494" y="7"/>
                  </a:lnTo>
                  <a:lnTo>
                    <a:pt x="496" y="7"/>
                  </a:lnTo>
                  <a:lnTo>
                    <a:pt x="498" y="7"/>
                  </a:lnTo>
                  <a:lnTo>
                    <a:pt x="499" y="7"/>
                  </a:lnTo>
                  <a:lnTo>
                    <a:pt x="501" y="7"/>
                  </a:lnTo>
                  <a:lnTo>
                    <a:pt x="504" y="7"/>
                  </a:lnTo>
                  <a:lnTo>
                    <a:pt x="506" y="9"/>
                  </a:lnTo>
                  <a:lnTo>
                    <a:pt x="509" y="9"/>
                  </a:lnTo>
                  <a:lnTo>
                    <a:pt x="511" y="9"/>
                  </a:lnTo>
                  <a:lnTo>
                    <a:pt x="514" y="9"/>
                  </a:lnTo>
                  <a:lnTo>
                    <a:pt x="516" y="10"/>
                  </a:lnTo>
                  <a:lnTo>
                    <a:pt x="519" y="10"/>
                  </a:lnTo>
                  <a:lnTo>
                    <a:pt x="521" y="10"/>
                  </a:lnTo>
                  <a:lnTo>
                    <a:pt x="523" y="10"/>
                  </a:lnTo>
                  <a:lnTo>
                    <a:pt x="524" y="10"/>
                  </a:lnTo>
                  <a:lnTo>
                    <a:pt x="526" y="10"/>
                  </a:lnTo>
                  <a:lnTo>
                    <a:pt x="528" y="12"/>
                  </a:lnTo>
                  <a:lnTo>
                    <a:pt x="529" y="12"/>
                  </a:lnTo>
                  <a:lnTo>
                    <a:pt x="531" y="12"/>
                  </a:lnTo>
                  <a:lnTo>
                    <a:pt x="533" y="12"/>
                  </a:lnTo>
                  <a:lnTo>
                    <a:pt x="535" y="12"/>
                  </a:lnTo>
                  <a:lnTo>
                    <a:pt x="536" y="12"/>
                  </a:lnTo>
                  <a:lnTo>
                    <a:pt x="538" y="14"/>
                  </a:lnTo>
                  <a:lnTo>
                    <a:pt x="540" y="14"/>
                  </a:lnTo>
                  <a:lnTo>
                    <a:pt x="541" y="14"/>
                  </a:lnTo>
                  <a:lnTo>
                    <a:pt x="543" y="14"/>
                  </a:lnTo>
                  <a:lnTo>
                    <a:pt x="543" y="15"/>
                  </a:lnTo>
                  <a:lnTo>
                    <a:pt x="545" y="15"/>
                  </a:lnTo>
                  <a:lnTo>
                    <a:pt x="546" y="15"/>
                  </a:lnTo>
                  <a:lnTo>
                    <a:pt x="548" y="15"/>
                  </a:lnTo>
                  <a:lnTo>
                    <a:pt x="551" y="17"/>
                  </a:lnTo>
                  <a:lnTo>
                    <a:pt x="553" y="17"/>
                  </a:lnTo>
                  <a:lnTo>
                    <a:pt x="555" y="17"/>
                  </a:lnTo>
                  <a:lnTo>
                    <a:pt x="556" y="19"/>
                  </a:lnTo>
                  <a:lnTo>
                    <a:pt x="558" y="19"/>
                  </a:lnTo>
                  <a:lnTo>
                    <a:pt x="561" y="20"/>
                  </a:lnTo>
                  <a:lnTo>
                    <a:pt x="563" y="20"/>
                  </a:lnTo>
                  <a:lnTo>
                    <a:pt x="566" y="22"/>
                  </a:lnTo>
                  <a:lnTo>
                    <a:pt x="570" y="22"/>
                  </a:lnTo>
                  <a:lnTo>
                    <a:pt x="571" y="24"/>
                  </a:lnTo>
                  <a:lnTo>
                    <a:pt x="575" y="24"/>
                  </a:lnTo>
                  <a:lnTo>
                    <a:pt x="578" y="25"/>
                  </a:lnTo>
                  <a:lnTo>
                    <a:pt x="581" y="25"/>
                  </a:lnTo>
                  <a:lnTo>
                    <a:pt x="583" y="27"/>
                  </a:lnTo>
                  <a:lnTo>
                    <a:pt x="586" y="27"/>
                  </a:lnTo>
                  <a:lnTo>
                    <a:pt x="588" y="29"/>
                  </a:lnTo>
                  <a:lnTo>
                    <a:pt x="590" y="29"/>
                  </a:lnTo>
                  <a:lnTo>
                    <a:pt x="591" y="29"/>
                  </a:lnTo>
                  <a:lnTo>
                    <a:pt x="593" y="30"/>
                  </a:lnTo>
                  <a:lnTo>
                    <a:pt x="596" y="30"/>
                  </a:lnTo>
                  <a:lnTo>
                    <a:pt x="598" y="30"/>
                  </a:lnTo>
                  <a:lnTo>
                    <a:pt x="600" y="32"/>
                  </a:lnTo>
                  <a:lnTo>
                    <a:pt x="601" y="32"/>
                  </a:lnTo>
                  <a:lnTo>
                    <a:pt x="603" y="34"/>
                  </a:lnTo>
                  <a:lnTo>
                    <a:pt x="605" y="34"/>
                  </a:lnTo>
                  <a:lnTo>
                    <a:pt x="606" y="35"/>
                  </a:lnTo>
                  <a:lnTo>
                    <a:pt x="608" y="35"/>
                  </a:lnTo>
                  <a:lnTo>
                    <a:pt x="610" y="35"/>
                  </a:lnTo>
                  <a:lnTo>
                    <a:pt x="611" y="37"/>
                  </a:lnTo>
                  <a:lnTo>
                    <a:pt x="613" y="37"/>
                  </a:lnTo>
                  <a:lnTo>
                    <a:pt x="615" y="39"/>
                  </a:lnTo>
                  <a:lnTo>
                    <a:pt x="616" y="39"/>
                  </a:lnTo>
                  <a:lnTo>
                    <a:pt x="618" y="39"/>
                  </a:lnTo>
                  <a:lnTo>
                    <a:pt x="620" y="40"/>
                  </a:lnTo>
                  <a:lnTo>
                    <a:pt x="621" y="42"/>
                  </a:lnTo>
                  <a:lnTo>
                    <a:pt x="623" y="42"/>
                  </a:lnTo>
                  <a:lnTo>
                    <a:pt x="625" y="44"/>
                  </a:lnTo>
                  <a:lnTo>
                    <a:pt x="626" y="44"/>
                  </a:lnTo>
                  <a:lnTo>
                    <a:pt x="630" y="45"/>
                  </a:lnTo>
                  <a:lnTo>
                    <a:pt x="631" y="47"/>
                  </a:lnTo>
                  <a:lnTo>
                    <a:pt x="635" y="49"/>
                  </a:lnTo>
                  <a:lnTo>
                    <a:pt x="636" y="49"/>
                  </a:lnTo>
                  <a:lnTo>
                    <a:pt x="640" y="50"/>
                  </a:lnTo>
                  <a:lnTo>
                    <a:pt x="641" y="52"/>
                  </a:lnTo>
                  <a:lnTo>
                    <a:pt x="645" y="54"/>
                  </a:lnTo>
                  <a:lnTo>
                    <a:pt x="646" y="54"/>
                  </a:lnTo>
                  <a:lnTo>
                    <a:pt x="648" y="55"/>
                  </a:lnTo>
                  <a:lnTo>
                    <a:pt x="650" y="55"/>
                  </a:lnTo>
                  <a:lnTo>
                    <a:pt x="651" y="57"/>
                  </a:lnTo>
                  <a:lnTo>
                    <a:pt x="653" y="57"/>
                  </a:lnTo>
                  <a:lnTo>
                    <a:pt x="655" y="59"/>
                  </a:lnTo>
                  <a:lnTo>
                    <a:pt x="656" y="59"/>
                  </a:lnTo>
                  <a:lnTo>
                    <a:pt x="658" y="60"/>
                  </a:lnTo>
                  <a:lnTo>
                    <a:pt x="660" y="60"/>
                  </a:lnTo>
                  <a:lnTo>
                    <a:pt x="661" y="62"/>
                  </a:lnTo>
                  <a:lnTo>
                    <a:pt x="663" y="62"/>
                  </a:lnTo>
                  <a:lnTo>
                    <a:pt x="665" y="64"/>
                  </a:lnTo>
                  <a:lnTo>
                    <a:pt x="666" y="64"/>
                  </a:lnTo>
                  <a:lnTo>
                    <a:pt x="668" y="65"/>
                  </a:lnTo>
                  <a:lnTo>
                    <a:pt x="670" y="67"/>
                  </a:lnTo>
                  <a:lnTo>
                    <a:pt x="671" y="67"/>
                  </a:lnTo>
                  <a:lnTo>
                    <a:pt x="673" y="67"/>
                  </a:lnTo>
                  <a:lnTo>
                    <a:pt x="675" y="69"/>
                  </a:lnTo>
                  <a:lnTo>
                    <a:pt x="677" y="69"/>
                  </a:lnTo>
                  <a:lnTo>
                    <a:pt x="678" y="70"/>
                  </a:lnTo>
                  <a:lnTo>
                    <a:pt x="680" y="72"/>
                  </a:lnTo>
                  <a:lnTo>
                    <a:pt x="682" y="72"/>
                  </a:lnTo>
                  <a:lnTo>
                    <a:pt x="683" y="74"/>
                  </a:lnTo>
                  <a:lnTo>
                    <a:pt x="685" y="75"/>
                  </a:lnTo>
                  <a:lnTo>
                    <a:pt x="688" y="75"/>
                  </a:lnTo>
                  <a:lnTo>
                    <a:pt x="690" y="77"/>
                  </a:lnTo>
                  <a:lnTo>
                    <a:pt x="693" y="79"/>
                  </a:lnTo>
                  <a:lnTo>
                    <a:pt x="695" y="80"/>
                  </a:lnTo>
                  <a:lnTo>
                    <a:pt x="697" y="80"/>
                  </a:lnTo>
                  <a:lnTo>
                    <a:pt x="698" y="82"/>
                  </a:lnTo>
                  <a:lnTo>
                    <a:pt x="700" y="84"/>
                  </a:lnTo>
                  <a:lnTo>
                    <a:pt x="702" y="84"/>
                  </a:lnTo>
                  <a:lnTo>
                    <a:pt x="703" y="85"/>
                  </a:lnTo>
                  <a:lnTo>
                    <a:pt x="705" y="85"/>
                  </a:lnTo>
                  <a:lnTo>
                    <a:pt x="707" y="87"/>
                  </a:lnTo>
                  <a:lnTo>
                    <a:pt x="708" y="87"/>
                  </a:lnTo>
                  <a:lnTo>
                    <a:pt x="710" y="89"/>
                  </a:lnTo>
                  <a:lnTo>
                    <a:pt x="712" y="89"/>
                  </a:lnTo>
                  <a:lnTo>
                    <a:pt x="712" y="90"/>
                  </a:lnTo>
                  <a:lnTo>
                    <a:pt x="713" y="90"/>
                  </a:lnTo>
                  <a:lnTo>
                    <a:pt x="715" y="90"/>
                  </a:lnTo>
                  <a:lnTo>
                    <a:pt x="715" y="92"/>
                  </a:lnTo>
                  <a:lnTo>
                    <a:pt x="717" y="92"/>
                  </a:lnTo>
                  <a:lnTo>
                    <a:pt x="718" y="94"/>
                  </a:lnTo>
                  <a:lnTo>
                    <a:pt x="720" y="94"/>
                  </a:lnTo>
                  <a:lnTo>
                    <a:pt x="722" y="95"/>
                  </a:lnTo>
                  <a:lnTo>
                    <a:pt x="723" y="97"/>
                  </a:lnTo>
                  <a:lnTo>
                    <a:pt x="725" y="97"/>
                  </a:lnTo>
                  <a:lnTo>
                    <a:pt x="727" y="99"/>
                  </a:lnTo>
                  <a:lnTo>
                    <a:pt x="728" y="100"/>
                  </a:lnTo>
                  <a:lnTo>
                    <a:pt x="730" y="100"/>
                  </a:lnTo>
                  <a:lnTo>
                    <a:pt x="732" y="102"/>
                  </a:lnTo>
                  <a:lnTo>
                    <a:pt x="733" y="104"/>
                  </a:lnTo>
                  <a:lnTo>
                    <a:pt x="735" y="104"/>
                  </a:lnTo>
                  <a:lnTo>
                    <a:pt x="737" y="105"/>
                  </a:lnTo>
                  <a:lnTo>
                    <a:pt x="738" y="107"/>
                  </a:lnTo>
                  <a:lnTo>
                    <a:pt x="740" y="107"/>
                  </a:lnTo>
                  <a:lnTo>
                    <a:pt x="742" y="109"/>
                  </a:lnTo>
                  <a:lnTo>
                    <a:pt x="743" y="110"/>
                  </a:lnTo>
                  <a:lnTo>
                    <a:pt x="745" y="110"/>
                  </a:lnTo>
                  <a:lnTo>
                    <a:pt x="747" y="112"/>
                  </a:lnTo>
                  <a:lnTo>
                    <a:pt x="748" y="112"/>
                  </a:lnTo>
                  <a:lnTo>
                    <a:pt x="750" y="114"/>
                  </a:lnTo>
                  <a:lnTo>
                    <a:pt x="752" y="115"/>
                  </a:lnTo>
                  <a:lnTo>
                    <a:pt x="753" y="115"/>
                  </a:lnTo>
                  <a:lnTo>
                    <a:pt x="755" y="117"/>
                  </a:lnTo>
                  <a:lnTo>
                    <a:pt x="757" y="119"/>
                  </a:lnTo>
                  <a:lnTo>
                    <a:pt x="758" y="119"/>
                  </a:lnTo>
                  <a:lnTo>
                    <a:pt x="758" y="120"/>
                  </a:lnTo>
                  <a:lnTo>
                    <a:pt x="760" y="120"/>
                  </a:lnTo>
                  <a:lnTo>
                    <a:pt x="762" y="122"/>
                  </a:lnTo>
                  <a:lnTo>
                    <a:pt x="763" y="122"/>
                  </a:lnTo>
                  <a:lnTo>
                    <a:pt x="763" y="124"/>
                  </a:lnTo>
                  <a:lnTo>
                    <a:pt x="765" y="124"/>
                  </a:lnTo>
                  <a:lnTo>
                    <a:pt x="765" y="125"/>
                  </a:lnTo>
                  <a:lnTo>
                    <a:pt x="767" y="125"/>
                  </a:lnTo>
                  <a:lnTo>
                    <a:pt x="768" y="127"/>
                  </a:lnTo>
                  <a:lnTo>
                    <a:pt x="770" y="129"/>
                  </a:lnTo>
                  <a:lnTo>
                    <a:pt x="772" y="129"/>
                  </a:lnTo>
                  <a:lnTo>
                    <a:pt x="772" y="130"/>
                  </a:lnTo>
                  <a:lnTo>
                    <a:pt x="773" y="132"/>
                  </a:lnTo>
                  <a:lnTo>
                    <a:pt x="775" y="132"/>
                  </a:lnTo>
                  <a:lnTo>
                    <a:pt x="777" y="134"/>
                  </a:lnTo>
                  <a:lnTo>
                    <a:pt x="778" y="135"/>
                  </a:lnTo>
                  <a:lnTo>
                    <a:pt x="780" y="135"/>
                  </a:lnTo>
                  <a:lnTo>
                    <a:pt x="780" y="137"/>
                  </a:lnTo>
                  <a:lnTo>
                    <a:pt x="782" y="137"/>
                  </a:lnTo>
                  <a:lnTo>
                    <a:pt x="783" y="139"/>
                  </a:lnTo>
                  <a:lnTo>
                    <a:pt x="785" y="140"/>
                  </a:lnTo>
                  <a:lnTo>
                    <a:pt x="787" y="140"/>
                  </a:lnTo>
                  <a:lnTo>
                    <a:pt x="787" y="142"/>
                  </a:lnTo>
                  <a:lnTo>
                    <a:pt x="788" y="142"/>
                  </a:lnTo>
                  <a:lnTo>
                    <a:pt x="790" y="144"/>
                  </a:lnTo>
                  <a:lnTo>
                    <a:pt x="792" y="144"/>
                  </a:lnTo>
                  <a:lnTo>
                    <a:pt x="792" y="145"/>
                  </a:lnTo>
                  <a:lnTo>
                    <a:pt x="793" y="145"/>
                  </a:lnTo>
                  <a:lnTo>
                    <a:pt x="793" y="147"/>
                  </a:lnTo>
                  <a:lnTo>
                    <a:pt x="795" y="147"/>
                  </a:lnTo>
                  <a:lnTo>
                    <a:pt x="797" y="147"/>
                  </a:lnTo>
                  <a:lnTo>
                    <a:pt x="797" y="149"/>
                  </a:lnTo>
                  <a:lnTo>
                    <a:pt x="798" y="149"/>
                  </a:lnTo>
                  <a:lnTo>
                    <a:pt x="800" y="150"/>
                  </a:lnTo>
                  <a:lnTo>
                    <a:pt x="802" y="150"/>
                  </a:lnTo>
                  <a:lnTo>
                    <a:pt x="802" y="152"/>
                  </a:lnTo>
                  <a:lnTo>
                    <a:pt x="803" y="154"/>
                  </a:lnTo>
                  <a:lnTo>
                    <a:pt x="805" y="154"/>
                  </a:lnTo>
                  <a:lnTo>
                    <a:pt x="807" y="155"/>
                  </a:lnTo>
                  <a:lnTo>
                    <a:pt x="808" y="155"/>
                  </a:lnTo>
                  <a:lnTo>
                    <a:pt x="810" y="157"/>
                  </a:lnTo>
                  <a:lnTo>
                    <a:pt x="812" y="159"/>
                  </a:lnTo>
                  <a:lnTo>
                    <a:pt x="813" y="159"/>
                  </a:lnTo>
                  <a:lnTo>
                    <a:pt x="813" y="160"/>
                  </a:lnTo>
                  <a:lnTo>
                    <a:pt x="815" y="160"/>
                  </a:lnTo>
                  <a:lnTo>
                    <a:pt x="815" y="162"/>
                  </a:lnTo>
                  <a:lnTo>
                    <a:pt x="817" y="162"/>
                  </a:lnTo>
                  <a:lnTo>
                    <a:pt x="817" y="164"/>
                  </a:lnTo>
                  <a:lnTo>
                    <a:pt x="819" y="164"/>
                  </a:lnTo>
                  <a:lnTo>
                    <a:pt x="820" y="165"/>
                  </a:lnTo>
                  <a:lnTo>
                    <a:pt x="822" y="167"/>
                  </a:lnTo>
                  <a:lnTo>
                    <a:pt x="824" y="169"/>
                  </a:lnTo>
                  <a:lnTo>
                    <a:pt x="825" y="170"/>
                  </a:lnTo>
                  <a:lnTo>
                    <a:pt x="827" y="172"/>
                  </a:lnTo>
                  <a:lnTo>
                    <a:pt x="829" y="172"/>
                  </a:lnTo>
                  <a:lnTo>
                    <a:pt x="829" y="174"/>
                  </a:lnTo>
                  <a:lnTo>
                    <a:pt x="830" y="175"/>
                  </a:lnTo>
                  <a:lnTo>
                    <a:pt x="832" y="175"/>
                  </a:lnTo>
                  <a:lnTo>
                    <a:pt x="832" y="177"/>
                  </a:lnTo>
                  <a:lnTo>
                    <a:pt x="834" y="179"/>
                  </a:lnTo>
                  <a:lnTo>
                    <a:pt x="835" y="180"/>
                  </a:lnTo>
                  <a:lnTo>
                    <a:pt x="837" y="182"/>
                  </a:lnTo>
                  <a:lnTo>
                    <a:pt x="839" y="184"/>
                  </a:lnTo>
                  <a:lnTo>
                    <a:pt x="840" y="185"/>
                  </a:lnTo>
                  <a:lnTo>
                    <a:pt x="842" y="187"/>
                  </a:lnTo>
                  <a:lnTo>
                    <a:pt x="844" y="189"/>
                  </a:lnTo>
                  <a:lnTo>
                    <a:pt x="844" y="190"/>
                  </a:lnTo>
                  <a:lnTo>
                    <a:pt x="845" y="190"/>
                  </a:lnTo>
                  <a:lnTo>
                    <a:pt x="847" y="192"/>
                  </a:lnTo>
                  <a:lnTo>
                    <a:pt x="849" y="194"/>
                  </a:lnTo>
                  <a:lnTo>
                    <a:pt x="849" y="195"/>
                  </a:lnTo>
                  <a:lnTo>
                    <a:pt x="850" y="195"/>
                  </a:lnTo>
                  <a:lnTo>
                    <a:pt x="850" y="197"/>
                  </a:lnTo>
                  <a:lnTo>
                    <a:pt x="852" y="197"/>
                  </a:lnTo>
                  <a:lnTo>
                    <a:pt x="854" y="199"/>
                  </a:lnTo>
                  <a:lnTo>
                    <a:pt x="854" y="200"/>
                  </a:lnTo>
                  <a:lnTo>
                    <a:pt x="855" y="200"/>
                  </a:lnTo>
                  <a:lnTo>
                    <a:pt x="855" y="202"/>
                  </a:lnTo>
                  <a:lnTo>
                    <a:pt x="857" y="204"/>
                  </a:lnTo>
                  <a:lnTo>
                    <a:pt x="859" y="205"/>
                  </a:lnTo>
                  <a:lnTo>
                    <a:pt x="860" y="207"/>
                  </a:lnTo>
                  <a:lnTo>
                    <a:pt x="862" y="209"/>
                  </a:lnTo>
                  <a:lnTo>
                    <a:pt x="862" y="210"/>
                  </a:lnTo>
                  <a:lnTo>
                    <a:pt x="864" y="210"/>
                  </a:lnTo>
                  <a:lnTo>
                    <a:pt x="865" y="212"/>
                  </a:lnTo>
                  <a:lnTo>
                    <a:pt x="865" y="214"/>
                  </a:lnTo>
                  <a:lnTo>
                    <a:pt x="867" y="215"/>
                  </a:lnTo>
                  <a:lnTo>
                    <a:pt x="869" y="217"/>
                  </a:lnTo>
                  <a:lnTo>
                    <a:pt x="870" y="219"/>
                  </a:lnTo>
                  <a:lnTo>
                    <a:pt x="872" y="220"/>
                  </a:lnTo>
                  <a:lnTo>
                    <a:pt x="874" y="222"/>
                  </a:lnTo>
                  <a:lnTo>
                    <a:pt x="875" y="225"/>
                  </a:lnTo>
                  <a:lnTo>
                    <a:pt x="877" y="227"/>
                  </a:lnTo>
                  <a:lnTo>
                    <a:pt x="879" y="229"/>
                  </a:lnTo>
                  <a:lnTo>
                    <a:pt x="880" y="232"/>
                  </a:lnTo>
                  <a:lnTo>
                    <a:pt x="882" y="234"/>
                  </a:lnTo>
                  <a:lnTo>
                    <a:pt x="884" y="235"/>
                  </a:lnTo>
                  <a:lnTo>
                    <a:pt x="885" y="237"/>
                  </a:lnTo>
                  <a:lnTo>
                    <a:pt x="887" y="239"/>
                  </a:lnTo>
                  <a:lnTo>
                    <a:pt x="889" y="240"/>
                  </a:lnTo>
                  <a:lnTo>
                    <a:pt x="889" y="242"/>
                  </a:lnTo>
                  <a:lnTo>
                    <a:pt x="890" y="244"/>
                  </a:lnTo>
                  <a:lnTo>
                    <a:pt x="892" y="245"/>
                  </a:lnTo>
                  <a:lnTo>
                    <a:pt x="892" y="247"/>
                  </a:lnTo>
                  <a:lnTo>
                    <a:pt x="894" y="247"/>
                  </a:lnTo>
                  <a:lnTo>
                    <a:pt x="895" y="249"/>
                  </a:lnTo>
                  <a:lnTo>
                    <a:pt x="895" y="250"/>
                  </a:lnTo>
                  <a:lnTo>
                    <a:pt x="897" y="252"/>
                  </a:lnTo>
                  <a:lnTo>
                    <a:pt x="899" y="254"/>
                  </a:lnTo>
                  <a:lnTo>
                    <a:pt x="900" y="255"/>
                  </a:lnTo>
                  <a:lnTo>
                    <a:pt x="900" y="257"/>
                  </a:lnTo>
                  <a:lnTo>
                    <a:pt x="902" y="259"/>
                  </a:lnTo>
                  <a:lnTo>
                    <a:pt x="904" y="260"/>
                  </a:lnTo>
                  <a:lnTo>
                    <a:pt x="905" y="262"/>
                  </a:lnTo>
                  <a:lnTo>
                    <a:pt x="907" y="264"/>
                  </a:lnTo>
                  <a:lnTo>
                    <a:pt x="907" y="265"/>
                  </a:lnTo>
                  <a:lnTo>
                    <a:pt x="909" y="267"/>
                  </a:lnTo>
                  <a:lnTo>
                    <a:pt x="910" y="270"/>
                  </a:lnTo>
                  <a:lnTo>
                    <a:pt x="912" y="272"/>
                  </a:lnTo>
                  <a:lnTo>
                    <a:pt x="914" y="274"/>
                  </a:lnTo>
                  <a:lnTo>
                    <a:pt x="915" y="277"/>
                  </a:lnTo>
                  <a:lnTo>
                    <a:pt x="917" y="279"/>
                  </a:lnTo>
                  <a:lnTo>
                    <a:pt x="919" y="282"/>
                  </a:lnTo>
                  <a:lnTo>
                    <a:pt x="920" y="284"/>
                  </a:lnTo>
                  <a:lnTo>
                    <a:pt x="922" y="287"/>
                  </a:lnTo>
                  <a:lnTo>
                    <a:pt x="924" y="289"/>
                  </a:lnTo>
                  <a:lnTo>
                    <a:pt x="925" y="290"/>
                  </a:lnTo>
                  <a:lnTo>
                    <a:pt x="927" y="294"/>
                  </a:lnTo>
                  <a:lnTo>
                    <a:pt x="929" y="295"/>
                  </a:lnTo>
                  <a:lnTo>
                    <a:pt x="930" y="297"/>
                  </a:lnTo>
                  <a:lnTo>
                    <a:pt x="930" y="299"/>
                  </a:lnTo>
                  <a:lnTo>
                    <a:pt x="932" y="300"/>
                  </a:lnTo>
                  <a:lnTo>
                    <a:pt x="934" y="302"/>
                  </a:lnTo>
                  <a:lnTo>
                    <a:pt x="934" y="304"/>
                  </a:lnTo>
                  <a:lnTo>
                    <a:pt x="935" y="305"/>
                  </a:lnTo>
                  <a:lnTo>
                    <a:pt x="937" y="307"/>
                  </a:lnTo>
                  <a:lnTo>
                    <a:pt x="939" y="309"/>
                  </a:lnTo>
                  <a:lnTo>
                    <a:pt x="940" y="310"/>
                  </a:lnTo>
                  <a:lnTo>
                    <a:pt x="940" y="312"/>
                  </a:lnTo>
                  <a:lnTo>
                    <a:pt x="942" y="314"/>
                  </a:lnTo>
                  <a:lnTo>
                    <a:pt x="942" y="315"/>
                  </a:lnTo>
                  <a:lnTo>
                    <a:pt x="944" y="317"/>
                  </a:lnTo>
                  <a:lnTo>
                    <a:pt x="945" y="317"/>
                  </a:lnTo>
                  <a:lnTo>
                    <a:pt x="945" y="319"/>
                  </a:lnTo>
                  <a:lnTo>
                    <a:pt x="947" y="320"/>
                  </a:lnTo>
                  <a:lnTo>
                    <a:pt x="949" y="322"/>
                  </a:lnTo>
                  <a:lnTo>
                    <a:pt x="950" y="325"/>
                  </a:lnTo>
                  <a:lnTo>
                    <a:pt x="950" y="327"/>
                  </a:lnTo>
                  <a:lnTo>
                    <a:pt x="952" y="329"/>
                  </a:lnTo>
                  <a:lnTo>
                    <a:pt x="954" y="330"/>
                  </a:lnTo>
                  <a:lnTo>
                    <a:pt x="955" y="334"/>
                  </a:lnTo>
                  <a:lnTo>
                    <a:pt x="957" y="335"/>
                  </a:lnTo>
                  <a:lnTo>
                    <a:pt x="959" y="339"/>
                  </a:lnTo>
                  <a:lnTo>
                    <a:pt x="962" y="340"/>
                  </a:lnTo>
                  <a:lnTo>
                    <a:pt x="964" y="344"/>
                  </a:lnTo>
                  <a:lnTo>
                    <a:pt x="966" y="345"/>
                  </a:lnTo>
                  <a:lnTo>
                    <a:pt x="967" y="349"/>
                  </a:lnTo>
                  <a:lnTo>
                    <a:pt x="969" y="350"/>
                  </a:lnTo>
                  <a:lnTo>
                    <a:pt x="971" y="354"/>
                  </a:lnTo>
                  <a:lnTo>
                    <a:pt x="972" y="355"/>
                  </a:lnTo>
                  <a:lnTo>
                    <a:pt x="974" y="357"/>
                  </a:lnTo>
                  <a:lnTo>
                    <a:pt x="974" y="359"/>
                  </a:lnTo>
                  <a:lnTo>
                    <a:pt x="976" y="360"/>
                  </a:lnTo>
                  <a:lnTo>
                    <a:pt x="977" y="362"/>
                  </a:lnTo>
                  <a:lnTo>
                    <a:pt x="977" y="364"/>
                  </a:lnTo>
                  <a:lnTo>
                    <a:pt x="979" y="365"/>
                  </a:lnTo>
                  <a:lnTo>
                    <a:pt x="981" y="367"/>
                  </a:lnTo>
                  <a:lnTo>
                    <a:pt x="982" y="369"/>
                  </a:lnTo>
                  <a:lnTo>
                    <a:pt x="982" y="370"/>
                  </a:lnTo>
                  <a:lnTo>
                    <a:pt x="984" y="372"/>
                  </a:lnTo>
                  <a:lnTo>
                    <a:pt x="984" y="374"/>
                  </a:lnTo>
                  <a:lnTo>
                    <a:pt x="986" y="374"/>
                  </a:lnTo>
                  <a:lnTo>
                    <a:pt x="986" y="375"/>
                  </a:lnTo>
                  <a:lnTo>
                    <a:pt x="987" y="377"/>
                  </a:lnTo>
                  <a:lnTo>
                    <a:pt x="987" y="379"/>
                  </a:lnTo>
                  <a:lnTo>
                    <a:pt x="989" y="380"/>
                  </a:lnTo>
                  <a:lnTo>
                    <a:pt x="991" y="382"/>
                  </a:lnTo>
                  <a:lnTo>
                    <a:pt x="991" y="384"/>
                  </a:lnTo>
                  <a:lnTo>
                    <a:pt x="992" y="385"/>
                  </a:lnTo>
                  <a:lnTo>
                    <a:pt x="994" y="387"/>
                  </a:lnTo>
                  <a:lnTo>
                    <a:pt x="994" y="390"/>
                  </a:lnTo>
                  <a:lnTo>
                    <a:pt x="996" y="392"/>
                  </a:lnTo>
                  <a:lnTo>
                    <a:pt x="997" y="394"/>
                  </a:lnTo>
                  <a:lnTo>
                    <a:pt x="997" y="395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00" name="Freeform 20"/>
            <p:cNvSpPr>
              <a:spLocks noChangeAspect="1"/>
            </p:cNvSpPr>
            <p:nvPr/>
          </p:nvSpPr>
          <p:spPr bwMode="auto">
            <a:xfrm>
              <a:off x="1693" y="2007"/>
              <a:ext cx="451" cy="179"/>
            </a:xfrm>
            <a:custGeom>
              <a:avLst/>
              <a:gdLst>
                <a:gd name="T0" fmla="*/ 2 w 997"/>
                <a:gd name="T1" fmla="*/ 4 h 395"/>
                <a:gd name="T2" fmla="*/ 3 w 997"/>
                <a:gd name="T3" fmla="*/ 4 h 395"/>
                <a:gd name="T4" fmla="*/ 4 w 997"/>
                <a:gd name="T5" fmla="*/ 4 h 395"/>
                <a:gd name="T6" fmla="*/ 4 w 997"/>
                <a:gd name="T7" fmla="*/ 4 h 395"/>
                <a:gd name="T8" fmla="*/ 4 w 997"/>
                <a:gd name="T9" fmla="*/ 4 h 395"/>
                <a:gd name="T10" fmla="*/ 4 w 997"/>
                <a:gd name="T11" fmla="*/ 4 h 395"/>
                <a:gd name="T12" fmla="*/ 4 w 997"/>
                <a:gd name="T13" fmla="*/ 4 h 395"/>
                <a:gd name="T14" fmla="*/ 4 w 997"/>
                <a:gd name="T15" fmla="*/ 3 h 395"/>
                <a:gd name="T16" fmla="*/ 4 w 997"/>
                <a:gd name="T17" fmla="*/ 3 h 395"/>
                <a:gd name="T18" fmla="*/ 4 w 997"/>
                <a:gd name="T19" fmla="*/ 3 h 395"/>
                <a:gd name="T20" fmla="*/ 5 w 997"/>
                <a:gd name="T21" fmla="*/ 3 h 395"/>
                <a:gd name="T22" fmla="*/ 5 w 997"/>
                <a:gd name="T23" fmla="*/ 3 h 395"/>
                <a:gd name="T24" fmla="*/ 5 w 997"/>
                <a:gd name="T25" fmla="*/ 3 h 395"/>
                <a:gd name="T26" fmla="*/ 5 w 997"/>
                <a:gd name="T27" fmla="*/ 3 h 395"/>
                <a:gd name="T28" fmla="*/ 5 w 997"/>
                <a:gd name="T29" fmla="*/ 3 h 395"/>
                <a:gd name="T30" fmla="*/ 5 w 997"/>
                <a:gd name="T31" fmla="*/ 3 h 395"/>
                <a:gd name="T32" fmla="*/ 5 w 997"/>
                <a:gd name="T33" fmla="*/ 3 h 395"/>
                <a:gd name="T34" fmla="*/ 5 w 997"/>
                <a:gd name="T35" fmla="*/ 3 h 395"/>
                <a:gd name="T36" fmla="*/ 5 w 997"/>
                <a:gd name="T37" fmla="*/ 3 h 395"/>
                <a:gd name="T38" fmla="*/ 5 w 997"/>
                <a:gd name="T39" fmla="*/ 3 h 395"/>
                <a:gd name="T40" fmla="*/ 6 w 997"/>
                <a:gd name="T41" fmla="*/ 3 h 395"/>
                <a:gd name="T42" fmla="*/ 6 w 997"/>
                <a:gd name="T43" fmla="*/ 3 h 395"/>
                <a:gd name="T44" fmla="*/ 6 w 997"/>
                <a:gd name="T45" fmla="*/ 3 h 395"/>
                <a:gd name="T46" fmla="*/ 6 w 997"/>
                <a:gd name="T47" fmla="*/ 3 h 395"/>
                <a:gd name="T48" fmla="*/ 6 w 997"/>
                <a:gd name="T49" fmla="*/ 3 h 395"/>
                <a:gd name="T50" fmla="*/ 6 w 997"/>
                <a:gd name="T51" fmla="*/ 3 h 395"/>
                <a:gd name="T52" fmla="*/ 6 w 997"/>
                <a:gd name="T53" fmla="*/ 3 h 395"/>
                <a:gd name="T54" fmla="*/ 6 w 997"/>
                <a:gd name="T55" fmla="*/ 2 h 395"/>
                <a:gd name="T56" fmla="*/ 6 w 997"/>
                <a:gd name="T57" fmla="*/ 2 h 395"/>
                <a:gd name="T58" fmla="*/ 6 w 997"/>
                <a:gd name="T59" fmla="*/ 2 h 395"/>
                <a:gd name="T60" fmla="*/ 6 w 997"/>
                <a:gd name="T61" fmla="*/ 2 h 395"/>
                <a:gd name="T62" fmla="*/ 6 w 997"/>
                <a:gd name="T63" fmla="*/ 2 h 395"/>
                <a:gd name="T64" fmla="*/ 6 w 997"/>
                <a:gd name="T65" fmla="*/ 2 h 395"/>
                <a:gd name="T66" fmla="*/ 7 w 997"/>
                <a:gd name="T67" fmla="*/ 2 h 395"/>
                <a:gd name="T68" fmla="*/ 7 w 997"/>
                <a:gd name="T69" fmla="*/ 2 h 395"/>
                <a:gd name="T70" fmla="*/ 7 w 997"/>
                <a:gd name="T71" fmla="*/ 2 h 395"/>
                <a:gd name="T72" fmla="*/ 7 w 997"/>
                <a:gd name="T73" fmla="*/ 2 h 395"/>
                <a:gd name="T74" fmla="*/ 7 w 997"/>
                <a:gd name="T75" fmla="*/ 2 h 395"/>
                <a:gd name="T76" fmla="*/ 7 w 997"/>
                <a:gd name="T77" fmla="*/ 2 h 395"/>
                <a:gd name="T78" fmla="*/ 7 w 997"/>
                <a:gd name="T79" fmla="*/ 2 h 395"/>
                <a:gd name="T80" fmla="*/ 7 w 997"/>
                <a:gd name="T81" fmla="*/ 2 h 395"/>
                <a:gd name="T82" fmla="*/ 7 w 997"/>
                <a:gd name="T83" fmla="*/ 2 h 395"/>
                <a:gd name="T84" fmla="*/ 7 w 997"/>
                <a:gd name="T85" fmla="*/ 2 h 395"/>
                <a:gd name="T86" fmla="*/ 7 w 997"/>
                <a:gd name="T87" fmla="*/ 2 h 395"/>
                <a:gd name="T88" fmla="*/ 7 w 997"/>
                <a:gd name="T89" fmla="*/ 2 h 395"/>
                <a:gd name="T90" fmla="*/ 7 w 997"/>
                <a:gd name="T91" fmla="*/ 2 h 395"/>
                <a:gd name="T92" fmla="*/ 8 w 997"/>
                <a:gd name="T93" fmla="*/ 1 h 395"/>
                <a:gd name="T94" fmla="*/ 8 w 997"/>
                <a:gd name="T95" fmla="*/ 1 h 395"/>
                <a:gd name="T96" fmla="*/ 8 w 997"/>
                <a:gd name="T97" fmla="*/ 1 h 395"/>
                <a:gd name="T98" fmla="*/ 8 w 997"/>
                <a:gd name="T99" fmla="*/ 1 h 395"/>
                <a:gd name="T100" fmla="*/ 8 w 997"/>
                <a:gd name="T101" fmla="*/ 1 h 395"/>
                <a:gd name="T102" fmla="*/ 8 w 997"/>
                <a:gd name="T103" fmla="*/ 1 h 395"/>
                <a:gd name="T104" fmla="*/ 8 w 997"/>
                <a:gd name="T105" fmla="*/ 1 h 395"/>
                <a:gd name="T106" fmla="*/ 8 w 997"/>
                <a:gd name="T107" fmla="*/ 1 h 395"/>
                <a:gd name="T108" fmla="*/ 8 w 997"/>
                <a:gd name="T109" fmla="*/ 0 h 395"/>
                <a:gd name="T110" fmla="*/ 8 w 997"/>
                <a:gd name="T111" fmla="*/ 0 h 395"/>
                <a:gd name="T112" fmla="*/ 9 w 997"/>
                <a:gd name="T113" fmla="*/ 0 h 395"/>
                <a:gd name="T114" fmla="*/ 9 w 997"/>
                <a:gd name="T115" fmla="*/ 0 h 395"/>
                <a:gd name="T116" fmla="*/ 9 w 997"/>
                <a:gd name="T117" fmla="*/ 0 h 395"/>
                <a:gd name="T118" fmla="*/ 9 w 997"/>
                <a:gd name="T119" fmla="*/ 0 h 395"/>
                <a:gd name="T120" fmla="*/ 9 w 997"/>
                <a:gd name="T121" fmla="*/ 0 h 3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97"/>
                <a:gd name="T184" fmla="*/ 0 h 395"/>
                <a:gd name="T185" fmla="*/ 997 w 997"/>
                <a:gd name="T186" fmla="*/ 395 h 3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97" h="395">
                  <a:moveTo>
                    <a:pt x="0" y="395"/>
                  </a:moveTo>
                  <a:lnTo>
                    <a:pt x="38" y="395"/>
                  </a:lnTo>
                  <a:lnTo>
                    <a:pt x="73" y="395"/>
                  </a:lnTo>
                  <a:lnTo>
                    <a:pt x="107" y="395"/>
                  </a:lnTo>
                  <a:lnTo>
                    <a:pt x="139" y="395"/>
                  </a:lnTo>
                  <a:lnTo>
                    <a:pt x="167" y="395"/>
                  </a:lnTo>
                  <a:lnTo>
                    <a:pt x="195" y="395"/>
                  </a:lnTo>
                  <a:lnTo>
                    <a:pt x="220" y="395"/>
                  </a:lnTo>
                  <a:lnTo>
                    <a:pt x="244" y="395"/>
                  </a:lnTo>
                  <a:lnTo>
                    <a:pt x="264" y="395"/>
                  </a:lnTo>
                  <a:lnTo>
                    <a:pt x="284" y="395"/>
                  </a:lnTo>
                  <a:lnTo>
                    <a:pt x="302" y="395"/>
                  </a:lnTo>
                  <a:lnTo>
                    <a:pt x="319" y="395"/>
                  </a:lnTo>
                  <a:lnTo>
                    <a:pt x="334" y="395"/>
                  </a:lnTo>
                  <a:lnTo>
                    <a:pt x="347" y="395"/>
                  </a:lnTo>
                  <a:lnTo>
                    <a:pt x="359" y="395"/>
                  </a:lnTo>
                  <a:lnTo>
                    <a:pt x="371" y="395"/>
                  </a:lnTo>
                  <a:lnTo>
                    <a:pt x="381" y="395"/>
                  </a:lnTo>
                  <a:lnTo>
                    <a:pt x="389" y="395"/>
                  </a:lnTo>
                  <a:lnTo>
                    <a:pt x="398" y="395"/>
                  </a:lnTo>
                  <a:lnTo>
                    <a:pt x="404" y="395"/>
                  </a:lnTo>
                  <a:lnTo>
                    <a:pt x="411" y="395"/>
                  </a:lnTo>
                  <a:lnTo>
                    <a:pt x="416" y="395"/>
                  </a:lnTo>
                  <a:lnTo>
                    <a:pt x="421" y="395"/>
                  </a:lnTo>
                  <a:lnTo>
                    <a:pt x="426" y="395"/>
                  </a:lnTo>
                  <a:lnTo>
                    <a:pt x="429" y="393"/>
                  </a:lnTo>
                  <a:lnTo>
                    <a:pt x="433" y="393"/>
                  </a:lnTo>
                  <a:lnTo>
                    <a:pt x="436" y="393"/>
                  </a:lnTo>
                  <a:lnTo>
                    <a:pt x="439" y="393"/>
                  </a:lnTo>
                  <a:lnTo>
                    <a:pt x="441" y="393"/>
                  </a:lnTo>
                  <a:lnTo>
                    <a:pt x="444" y="393"/>
                  </a:lnTo>
                  <a:lnTo>
                    <a:pt x="448" y="393"/>
                  </a:lnTo>
                  <a:lnTo>
                    <a:pt x="449" y="393"/>
                  </a:lnTo>
                  <a:lnTo>
                    <a:pt x="453" y="393"/>
                  </a:lnTo>
                  <a:lnTo>
                    <a:pt x="454" y="393"/>
                  </a:lnTo>
                  <a:lnTo>
                    <a:pt x="458" y="393"/>
                  </a:lnTo>
                  <a:lnTo>
                    <a:pt x="459" y="392"/>
                  </a:lnTo>
                  <a:lnTo>
                    <a:pt x="463" y="392"/>
                  </a:lnTo>
                  <a:lnTo>
                    <a:pt x="464" y="392"/>
                  </a:lnTo>
                  <a:lnTo>
                    <a:pt x="466" y="392"/>
                  </a:lnTo>
                  <a:lnTo>
                    <a:pt x="468" y="392"/>
                  </a:lnTo>
                  <a:lnTo>
                    <a:pt x="469" y="392"/>
                  </a:lnTo>
                  <a:lnTo>
                    <a:pt x="471" y="392"/>
                  </a:lnTo>
                  <a:lnTo>
                    <a:pt x="473" y="392"/>
                  </a:lnTo>
                  <a:lnTo>
                    <a:pt x="474" y="392"/>
                  </a:lnTo>
                  <a:lnTo>
                    <a:pt x="476" y="392"/>
                  </a:lnTo>
                  <a:lnTo>
                    <a:pt x="478" y="392"/>
                  </a:lnTo>
                  <a:lnTo>
                    <a:pt x="479" y="392"/>
                  </a:lnTo>
                  <a:lnTo>
                    <a:pt x="479" y="390"/>
                  </a:lnTo>
                  <a:lnTo>
                    <a:pt x="481" y="390"/>
                  </a:lnTo>
                  <a:lnTo>
                    <a:pt x="483" y="390"/>
                  </a:lnTo>
                  <a:lnTo>
                    <a:pt x="484" y="390"/>
                  </a:lnTo>
                  <a:lnTo>
                    <a:pt x="486" y="390"/>
                  </a:lnTo>
                  <a:lnTo>
                    <a:pt x="488" y="390"/>
                  </a:lnTo>
                  <a:lnTo>
                    <a:pt x="489" y="390"/>
                  </a:lnTo>
                  <a:lnTo>
                    <a:pt x="491" y="390"/>
                  </a:lnTo>
                  <a:lnTo>
                    <a:pt x="493" y="390"/>
                  </a:lnTo>
                  <a:lnTo>
                    <a:pt x="494" y="388"/>
                  </a:lnTo>
                  <a:lnTo>
                    <a:pt x="496" y="388"/>
                  </a:lnTo>
                  <a:lnTo>
                    <a:pt x="498" y="388"/>
                  </a:lnTo>
                  <a:lnTo>
                    <a:pt x="499" y="388"/>
                  </a:lnTo>
                  <a:lnTo>
                    <a:pt x="501" y="388"/>
                  </a:lnTo>
                  <a:lnTo>
                    <a:pt x="504" y="387"/>
                  </a:lnTo>
                  <a:lnTo>
                    <a:pt x="506" y="387"/>
                  </a:lnTo>
                  <a:lnTo>
                    <a:pt x="509" y="387"/>
                  </a:lnTo>
                  <a:lnTo>
                    <a:pt x="511" y="387"/>
                  </a:lnTo>
                  <a:lnTo>
                    <a:pt x="514" y="387"/>
                  </a:lnTo>
                  <a:lnTo>
                    <a:pt x="516" y="385"/>
                  </a:lnTo>
                  <a:lnTo>
                    <a:pt x="519" y="385"/>
                  </a:lnTo>
                  <a:lnTo>
                    <a:pt x="521" y="385"/>
                  </a:lnTo>
                  <a:lnTo>
                    <a:pt x="523" y="385"/>
                  </a:lnTo>
                  <a:lnTo>
                    <a:pt x="524" y="385"/>
                  </a:lnTo>
                  <a:lnTo>
                    <a:pt x="526" y="385"/>
                  </a:lnTo>
                  <a:lnTo>
                    <a:pt x="528" y="383"/>
                  </a:lnTo>
                  <a:lnTo>
                    <a:pt x="529" y="383"/>
                  </a:lnTo>
                  <a:lnTo>
                    <a:pt x="531" y="383"/>
                  </a:lnTo>
                  <a:lnTo>
                    <a:pt x="533" y="383"/>
                  </a:lnTo>
                  <a:lnTo>
                    <a:pt x="535" y="383"/>
                  </a:lnTo>
                  <a:lnTo>
                    <a:pt x="536" y="383"/>
                  </a:lnTo>
                  <a:lnTo>
                    <a:pt x="538" y="382"/>
                  </a:lnTo>
                  <a:lnTo>
                    <a:pt x="540" y="382"/>
                  </a:lnTo>
                  <a:lnTo>
                    <a:pt x="541" y="382"/>
                  </a:lnTo>
                  <a:lnTo>
                    <a:pt x="543" y="382"/>
                  </a:lnTo>
                  <a:lnTo>
                    <a:pt x="545" y="380"/>
                  </a:lnTo>
                  <a:lnTo>
                    <a:pt x="546" y="380"/>
                  </a:lnTo>
                  <a:lnTo>
                    <a:pt x="548" y="380"/>
                  </a:lnTo>
                  <a:lnTo>
                    <a:pt x="551" y="378"/>
                  </a:lnTo>
                  <a:lnTo>
                    <a:pt x="553" y="378"/>
                  </a:lnTo>
                  <a:lnTo>
                    <a:pt x="555" y="378"/>
                  </a:lnTo>
                  <a:lnTo>
                    <a:pt x="556" y="377"/>
                  </a:lnTo>
                  <a:lnTo>
                    <a:pt x="558" y="377"/>
                  </a:lnTo>
                  <a:lnTo>
                    <a:pt x="561" y="375"/>
                  </a:lnTo>
                  <a:lnTo>
                    <a:pt x="563" y="375"/>
                  </a:lnTo>
                  <a:lnTo>
                    <a:pt x="566" y="375"/>
                  </a:lnTo>
                  <a:lnTo>
                    <a:pt x="570" y="373"/>
                  </a:lnTo>
                  <a:lnTo>
                    <a:pt x="571" y="372"/>
                  </a:lnTo>
                  <a:lnTo>
                    <a:pt x="575" y="372"/>
                  </a:lnTo>
                  <a:lnTo>
                    <a:pt x="578" y="370"/>
                  </a:lnTo>
                  <a:lnTo>
                    <a:pt x="581" y="370"/>
                  </a:lnTo>
                  <a:lnTo>
                    <a:pt x="583" y="368"/>
                  </a:lnTo>
                  <a:lnTo>
                    <a:pt x="586" y="368"/>
                  </a:lnTo>
                  <a:lnTo>
                    <a:pt x="588" y="367"/>
                  </a:lnTo>
                  <a:lnTo>
                    <a:pt x="590" y="367"/>
                  </a:lnTo>
                  <a:lnTo>
                    <a:pt x="591" y="367"/>
                  </a:lnTo>
                  <a:lnTo>
                    <a:pt x="593" y="365"/>
                  </a:lnTo>
                  <a:lnTo>
                    <a:pt x="596" y="365"/>
                  </a:lnTo>
                  <a:lnTo>
                    <a:pt x="598" y="363"/>
                  </a:lnTo>
                  <a:lnTo>
                    <a:pt x="600" y="363"/>
                  </a:lnTo>
                  <a:lnTo>
                    <a:pt x="601" y="362"/>
                  </a:lnTo>
                  <a:lnTo>
                    <a:pt x="603" y="362"/>
                  </a:lnTo>
                  <a:lnTo>
                    <a:pt x="605" y="362"/>
                  </a:lnTo>
                  <a:lnTo>
                    <a:pt x="606" y="360"/>
                  </a:lnTo>
                  <a:lnTo>
                    <a:pt x="608" y="360"/>
                  </a:lnTo>
                  <a:lnTo>
                    <a:pt x="610" y="360"/>
                  </a:lnTo>
                  <a:lnTo>
                    <a:pt x="611" y="358"/>
                  </a:lnTo>
                  <a:lnTo>
                    <a:pt x="613" y="358"/>
                  </a:lnTo>
                  <a:lnTo>
                    <a:pt x="615" y="357"/>
                  </a:lnTo>
                  <a:lnTo>
                    <a:pt x="616" y="357"/>
                  </a:lnTo>
                  <a:lnTo>
                    <a:pt x="618" y="357"/>
                  </a:lnTo>
                  <a:lnTo>
                    <a:pt x="620" y="355"/>
                  </a:lnTo>
                  <a:lnTo>
                    <a:pt x="621" y="353"/>
                  </a:lnTo>
                  <a:lnTo>
                    <a:pt x="623" y="353"/>
                  </a:lnTo>
                  <a:lnTo>
                    <a:pt x="625" y="352"/>
                  </a:lnTo>
                  <a:lnTo>
                    <a:pt x="626" y="352"/>
                  </a:lnTo>
                  <a:lnTo>
                    <a:pt x="630" y="350"/>
                  </a:lnTo>
                  <a:lnTo>
                    <a:pt x="631" y="348"/>
                  </a:lnTo>
                  <a:lnTo>
                    <a:pt x="635" y="347"/>
                  </a:lnTo>
                  <a:lnTo>
                    <a:pt x="636" y="347"/>
                  </a:lnTo>
                  <a:lnTo>
                    <a:pt x="640" y="345"/>
                  </a:lnTo>
                  <a:lnTo>
                    <a:pt x="641" y="343"/>
                  </a:lnTo>
                  <a:lnTo>
                    <a:pt x="645" y="343"/>
                  </a:lnTo>
                  <a:lnTo>
                    <a:pt x="646" y="342"/>
                  </a:lnTo>
                  <a:lnTo>
                    <a:pt x="648" y="340"/>
                  </a:lnTo>
                  <a:lnTo>
                    <a:pt x="650" y="340"/>
                  </a:lnTo>
                  <a:lnTo>
                    <a:pt x="651" y="338"/>
                  </a:lnTo>
                  <a:lnTo>
                    <a:pt x="653" y="338"/>
                  </a:lnTo>
                  <a:lnTo>
                    <a:pt x="655" y="337"/>
                  </a:lnTo>
                  <a:lnTo>
                    <a:pt x="656" y="337"/>
                  </a:lnTo>
                  <a:lnTo>
                    <a:pt x="658" y="335"/>
                  </a:lnTo>
                  <a:lnTo>
                    <a:pt x="660" y="335"/>
                  </a:lnTo>
                  <a:lnTo>
                    <a:pt x="661" y="333"/>
                  </a:lnTo>
                  <a:lnTo>
                    <a:pt x="663" y="333"/>
                  </a:lnTo>
                  <a:lnTo>
                    <a:pt x="665" y="332"/>
                  </a:lnTo>
                  <a:lnTo>
                    <a:pt x="666" y="332"/>
                  </a:lnTo>
                  <a:lnTo>
                    <a:pt x="668" y="330"/>
                  </a:lnTo>
                  <a:lnTo>
                    <a:pt x="670" y="330"/>
                  </a:lnTo>
                  <a:lnTo>
                    <a:pt x="671" y="328"/>
                  </a:lnTo>
                  <a:lnTo>
                    <a:pt x="673" y="328"/>
                  </a:lnTo>
                  <a:lnTo>
                    <a:pt x="675" y="327"/>
                  </a:lnTo>
                  <a:lnTo>
                    <a:pt x="677" y="327"/>
                  </a:lnTo>
                  <a:lnTo>
                    <a:pt x="678" y="325"/>
                  </a:lnTo>
                  <a:lnTo>
                    <a:pt x="680" y="323"/>
                  </a:lnTo>
                  <a:lnTo>
                    <a:pt x="682" y="323"/>
                  </a:lnTo>
                  <a:lnTo>
                    <a:pt x="683" y="322"/>
                  </a:lnTo>
                  <a:lnTo>
                    <a:pt x="685" y="320"/>
                  </a:lnTo>
                  <a:lnTo>
                    <a:pt x="688" y="320"/>
                  </a:lnTo>
                  <a:lnTo>
                    <a:pt x="690" y="318"/>
                  </a:lnTo>
                  <a:lnTo>
                    <a:pt x="693" y="317"/>
                  </a:lnTo>
                  <a:lnTo>
                    <a:pt x="695" y="315"/>
                  </a:lnTo>
                  <a:lnTo>
                    <a:pt x="697" y="315"/>
                  </a:lnTo>
                  <a:lnTo>
                    <a:pt x="698" y="313"/>
                  </a:lnTo>
                  <a:lnTo>
                    <a:pt x="700" y="312"/>
                  </a:lnTo>
                  <a:lnTo>
                    <a:pt x="702" y="312"/>
                  </a:lnTo>
                  <a:lnTo>
                    <a:pt x="703" y="310"/>
                  </a:lnTo>
                  <a:lnTo>
                    <a:pt x="705" y="310"/>
                  </a:lnTo>
                  <a:lnTo>
                    <a:pt x="707" y="308"/>
                  </a:lnTo>
                  <a:lnTo>
                    <a:pt x="708" y="308"/>
                  </a:lnTo>
                  <a:lnTo>
                    <a:pt x="710" y="307"/>
                  </a:lnTo>
                  <a:lnTo>
                    <a:pt x="712" y="307"/>
                  </a:lnTo>
                  <a:lnTo>
                    <a:pt x="712" y="305"/>
                  </a:lnTo>
                  <a:lnTo>
                    <a:pt x="713" y="305"/>
                  </a:lnTo>
                  <a:lnTo>
                    <a:pt x="715" y="305"/>
                  </a:lnTo>
                  <a:lnTo>
                    <a:pt x="715" y="303"/>
                  </a:lnTo>
                  <a:lnTo>
                    <a:pt x="717" y="303"/>
                  </a:lnTo>
                  <a:lnTo>
                    <a:pt x="718" y="302"/>
                  </a:lnTo>
                  <a:lnTo>
                    <a:pt x="720" y="302"/>
                  </a:lnTo>
                  <a:lnTo>
                    <a:pt x="722" y="300"/>
                  </a:lnTo>
                  <a:lnTo>
                    <a:pt x="723" y="298"/>
                  </a:lnTo>
                  <a:lnTo>
                    <a:pt x="725" y="298"/>
                  </a:lnTo>
                  <a:lnTo>
                    <a:pt x="727" y="297"/>
                  </a:lnTo>
                  <a:lnTo>
                    <a:pt x="728" y="295"/>
                  </a:lnTo>
                  <a:lnTo>
                    <a:pt x="730" y="295"/>
                  </a:lnTo>
                  <a:lnTo>
                    <a:pt x="732" y="293"/>
                  </a:lnTo>
                  <a:lnTo>
                    <a:pt x="733" y="292"/>
                  </a:lnTo>
                  <a:lnTo>
                    <a:pt x="735" y="292"/>
                  </a:lnTo>
                  <a:lnTo>
                    <a:pt x="737" y="290"/>
                  </a:lnTo>
                  <a:lnTo>
                    <a:pt x="738" y="288"/>
                  </a:lnTo>
                  <a:lnTo>
                    <a:pt x="740" y="288"/>
                  </a:lnTo>
                  <a:lnTo>
                    <a:pt x="742" y="287"/>
                  </a:lnTo>
                  <a:lnTo>
                    <a:pt x="743" y="285"/>
                  </a:lnTo>
                  <a:lnTo>
                    <a:pt x="745" y="285"/>
                  </a:lnTo>
                  <a:lnTo>
                    <a:pt x="747" y="283"/>
                  </a:lnTo>
                  <a:lnTo>
                    <a:pt x="748" y="283"/>
                  </a:lnTo>
                  <a:lnTo>
                    <a:pt x="750" y="282"/>
                  </a:lnTo>
                  <a:lnTo>
                    <a:pt x="752" y="280"/>
                  </a:lnTo>
                  <a:lnTo>
                    <a:pt x="753" y="280"/>
                  </a:lnTo>
                  <a:lnTo>
                    <a:pt x="753" y="278"/>
                  </a:lnTo>
                  <a:lnTo>
                    <a:pt x="755" y="278"/>
                  </a:lnTo>
                  <a:lnTo>
                    <a:pt x="757" y="277"/>
                  </a:lnTo>
                  <a:lnTo>
                    <a:pt x="758" y="277"/>
                  </a:lnTo>
                  <a:lnTo>
                    <a:pt x="758" y="275"/>
                  </a:lnTo>
                  <a:lnTo>
                    <a:pt x="760" y="275"/>
                  </a:lnTo>
                  <a:lnTo>
                    <a:pt x="762" y="273"/>
                  </a:lnTo>
                  <a:lnTo>
                    <a:pt x="763" y="272"/>
                  </a:lnTo>
                  <a:lnTo>
                    <a:pt x="765" y="272"/>
                  </a:lnTo>
                  <a:lnTo>
                    <a:pt x="765" y="270"/>
                  </a:lnTo>
                  <a:lnTo>
                    <a:pt x="767" y="270"/>
                  </a:lnTo>
                  <a:lnTo>
                    <a:pt x="768" y="268"/>
                  </a:lnTo>
                  <a:lnTo>
                    <a:pt x="770" y="267"/>
                  </a:lnTo>
                  <a:lnTo>
                    <a:pt x="772" y="267"/>
                  </a:lnTo>
                  <a:lnTo>
                    <a:pt x="772" y="265"/>
                  </a:lnTo>
                  <a:lnTo>
                    <a:pt x="773" y="263"/>
                  </a:lnTo>
                  <a:lnTo>
                    <a:pt x="775" y="263"/>
                  </a:lnTo>
                  <a:lnTo>
                    <a:pt x="777" y="262"/>
                  </a:lnTo>
                  <a:lnTo>
                    <a:pt x="778" y="260"/>
                  </a:lnTo>
                  <a:lnTo>
                    <a:pt x="780" y="260"/>
                  </a:lnTo>
                  <a:lnTo>
                    <a:pt x="780" y="258"/>
                  </a:lnTo>
                  <a:lnTo>
                    <a:pt x="782" y="258"/>
                  </a:lnTo>
                  <a:lnTo>
                    <a:pt x="782" y="257"/>
                  </a:lnTo>
                  <a:lnTo>
                    <a:pt x="783" y="257"/>
                  </a:lnTo>
                  <a:lnTo>
                    <a:pt x="785" y="255"/>
                  </a:lnTo>
                  <a:lnTo>
                    <a:pt x="787" y="255"/>
                  </a:lnTo>
                  <a:lnTo>
                    <a:pt x="787" y="253"/>
                  </a:lnTo>
                  <a:lnTo>
                    <a:pt x="788" y="253"/>
                  </a:lnTo>
                  <a:lnTo>
                    <a:pt x="788" y="252"/>
                  </a:lnTo>
                  <a:lnTo>
                    <a:pt x="790" y="252"/>
                  </a:lnTo>
                  <a:lnTo>
                    <a:pt x="792" y="250"/>
                  </a:lnTo>
                  <a:lnTo>
                    <a:pt x="793" y="250"/>
                  </a:lnTo>
                  <a:lnTo>
                    <a:pt x="793" y="248"/>
                  </a:lnTo>
                  <a:lnTo>
                    <a:pt x="795" y="248"/>
                  </a:lnTo>
                  <a:lnTo>
                    <a:pt x="797" y="247"/>
                  </a:lnTo>
                  <a:lnTo>
                    <a:pt x="798" y="245"/>
                  </a:lnTo>
                  <a:lnTo>
                    <a:pt x="800" y="245"/>
                  </a:lnTo>
                  <a:lnTo>
                    <a:pt x="802" y="243"/>
                  </a:lnTo>
                  <a:lnTo>
                    <a:pt x="803" y="242"/>
                  </a:lnTo>
                  <a:lnTo>
                    <a:pt x="805" y="242"/>
                  </a:lnTo>
                  <a:lnTo>
                    <a:pt x="807" y="240"/>
                  </a:lnTo>
                  <a:lnTo>
                    <a:pt x="808" y="238"/>
                  </a:lnTo>
                  <a:lnTo>
                    <a:pt x="810" y="238"/>
                  </a:lnTo>
                  <a:lnTo>
                    <a:pt x="810" y="237"/>
                  </a:lnTo>
                  <a:lnTo>
                    <a:pt x="812" y="237"/>
                  </a:lnTo>
                  <a:lnTo>
                    <a:pt x="813" y="237"/>
                  </a:lnTo>
                  <a:lnTo>
                    <a:pt x="813" y="235"/>
                  </a:lnTo>
                  <a:lnTo>
                    <a:pt x="815" y="235"/>
                  </a:lnTo>
                  <a:lnTo>
                    <a:pt x="815" y="233"/>
                  </a:lnTo>
                  <a:lnTo>
                    <a:pt x="817" y="233"/>
                  </a:lnTo>
                  <a:lnTo>
                    <a:pt x="817" y="232"/>
                  </a:lnTo>
                  <a:lnTo>
                    <a:pt x="819" y="232"/>
                  </a:lnTo>
                  <a:lnTo>
                    <a:pt x="820" y="230"/>
                  </a:lnTo>
                  <a:lnTo>
                    <a:pt x="822" y="228"/>
                  </a:lnTo>
                  <a:lnTo>
                    <a:pt x="824" y="228"/>
                  </a:lnTo>
                  <a:lnTo>
                    <a:pt x="824" y="226"/>
                  </a:lnTo>
                  <a:lnTo>
                    <a:pt x="825" y="225"/>
                  </a:lnTo>
                  <a:lnTo>
                    <a:pt x="827" y="223"/>
                  </a:lnTo>
                  <a:lnTo>
                    <a:pt x="829" y="223"/>
                  </a:lnTo>
                  <a:lnTo>
                    <a:pt x="829" y="221"/>
                  </a:lnTo>
                  <a:lnTo>
                    <a:pt x="830" y="220"/>
                  </a:lnTo>
                  <a:lnTo>
                    <a:pt x="832" y="220"/>
                  </a:lnTo>
                  <a:lnTo>
                    <a:pt x="832" y="218"/>
                  </a:lnTo>
                  <a:lnTo>
                    <a:pt x="834" y="216"/>
                  </a:lnTo>
                  <a:lnTo>
                    <a:pt x="835" y="215"/>
                  </a:lnTo>
                  <a:lnTo>
                    <a:pt x="837" y="213"/>
                  </a:lnTo>
                  <a:lnTo>
                    <a:pt x="839" y="211"/>
                  </a:lnTo>
                  <a:lnTo>
                    <a:pt x="840" y="210"/>
                  </a:lnTo>
                  <a:lnTo>
                    <a:pt x="842" y="208"/>
                  </a:lnTo>
                  <a:lnTo>
                    <a:pt x="844" y="206"/>
                  </a:lnTo>
                  <a:lnTo>
                    <a:pt x="844" y="205"/>
                  </a:lnTo>
                  <a:lnTo>
                    <a:pt x="845" y="205"/>
                  </a:lnTo>
                  <a:lnTo>
                    <a:pt x="847" y="203"/>
                  </a:lnTo>
                  <a:lnTo>
                    <a:pt x="849" y="201"/>
                  </a:lnTo>
                  <a:lnTo>
                    <a:pt x="849" y="200"/>
                  </a:lnTo>
                  <a:lnTo>
                    <a:pt x="850" y="200"/>
                  </a:lnTo>
                  <a:lnTo>
                    <a:pt x="850" y="198"/>
                  </a:lnTo>
                  <a:lnTo>
                    <a:pt x="852" y="196"/>
                  </a:lnTo>
                  <a:lnTo>
                    <a:pt x="854" y="196"/>
                  </a:lnTo>
                  <a:lnTo>
                    <a:pt x="854" y="195"/>
                  </a:lnTo>
                  <a:lnTo>
                    <a:pt x="855" y="195"/>
                  </a:lnTo>
                  <a:lnTo>
                    <a:pt x="855" y="193"/>
                  </a:lnTo>
                  <a:lnTo>
                    <a:pt x="857" y="191"/>
                  </a:lnTo>
                  <a:lnTo>
                    <a:pt x="859" y="190"/>
                  </a:lnTo>
                  <a:lnTo>
                    <a:pt x="859" y="188"/>
                  </a:lnTo>
                  <a:lnTo>
                    <a:pt x="860" y="188"/>
                  </a:lnTo>
                  <a:lnTo>
                    <a:pt x="862" y="186"/>
                  </a:lnTo>
                  <a:lnTo>
                    <a:pt x="862" y="185"/>
                  </a:lnTo>
                  <a:lnTo>
                    <a:pt x="864" y="185"/>
                  </a:lnTo>
                  <a:lnTo>
                    <a:pt x="865" y="183"/>
                  </a:lnTo>
                  <a:lnTo>
                    <a:pt x="865" y="181"/>
                  </a:lnTo>
                  <a:lnTo>
                    <a:pt x="867" y="180"/>
                  </a:lnTo>
                  <a:lnTo>
                    <a:pt x="869" y="178"/>
                  </a:lnTo>
                  <a:lnTo>
                    <a:pt x="870" y="176"/>
                  </a:lnTo>
                  <a:lnTo>
                    <a:pt x="872" y="175"/>
                  </a:lnTo>
                  <a:lnTo>
                    <a:pt x="874" y="171"/>
                  </a:lnTo>
                  <a:lnTo>
                    <a:pt x="875" y="170"/>
                  </a:lnTo>
                  <a:lnTo>
                    <a:pt x="877" y="168"/>
                  </a:lnTo>
                  <a:lnTo>
                    <a:pt x="879" y="165"/>
                  </a:lnTo>
                  <a:lnTo>
                    <a:pt x="880" y="163"/>
                  </a:lnTo>
                  <a:lnTo>
                    <a:pt x="882" y="161"/>
                  </a:lnTo>
                  <a:lnTo>
                    <a:pt x="884" y="160"/>
                  </a:lnTo>
                  <a:lnTo>
                    <a:pt x="885" y="158"/>
                  </a:lnTo>
                  <a:lnTo>
                    <a:pt x="887" y="156"/>
                  </a:lnTo>
                  <a:lnTo>
                    <a:pt x="889" y="155"/>
                  </a:lnTo>
                  <a:lnTo>
                    <a:pt x="889" y="153"/>
                  </a:lnTo>
                  <a:lnTo>
                    <a:pt x="890" y="151"/>
                  </a:lnTo>
                  <a:lnTo>
                    <a:pt x="892" y="150"/>
                  </a:lnTo>
                  <a:lnTo>
                    <a:pt x="892" y="148"/>
                  </a:lnTo>
                  <a:lnTo>
                    <a:pt x="894" y="148"/>
                  </a:lnTo>
                  <a:lnTo>
                    <a:pt x="895" y="146"/>
                  </a:lnTo>
                  <a:lnTo>
                    <a:pt x="895" y="145"/>
                  </a:lnTo>
                  <a:lnTo>
                    <a:pt x="897" y="143"/>
                  </a:lnTo>
                  <a:lnTo>
                    <a:pt x="899" y="141"/>
                  </a:lnTo>
                  <a:lnTo>
                    <a:pt x="900" y="140"/>
                  </a:lnTo>
                  <a:lnTo>
                    <a:pt x="900" y="138"/>
                  </a:lnTo>
                  <a:lnTo>
                    <a:pt x="902" y="136"/>
                  </a:lnTo>
                  <a:lnTo>
                    <a:pt x="904" y="135"/>
                  </a:lnTo>
                  <a:lnTo>
                    <a:pt x="905" y="133"/>
                  </a:lnTo>
                  <a:lnTo>
                    <a:pt x="907" y="131"/>
                  </a:lnTo>
                  <a:lnTo>
                    <a:pt x="907" y="130"/>
                  </a:lnTo>
                  <a:lnTo>
                    <a:pt x="909" y="128"/>
                  </a:lnTo>
                  <a:lnTo>
                    <a:pt x="910" y="125"/>
                  </a:lnTo>
                  <a:lnTo>
                    <a:pt x="912" y="123"/>
                  </a:lnTo>
                  <a:lnTo>
                    <a:pt x="914" y="121"/>
                  </a:lnTo>
                  <a:lnTo>
                    <a:pt x="915" y="120"/>
                  </a:lnTo>
                  <a:lnTo>
                    <a:pt x="917" y="116"/>
                  </a:lnTo>
                  <a:lnTo>
                    <a:pt x="919" y="113"/>
                  </a:lnTo>
                  <a:lnTo>
                    <a:pt x="920" y="111"/>
                  </a:lnTo>
                  <a:lnTo>
                    <a:pt x="922" y="108"/>
                  </a:lnTo>
                  <a:lnTo>
                    <a:pt x="924" y="106"/>
                  </a:lnTo>
                  <a:lnTo>
                    <a:pt x="925" y="105"/>
                  </a:lnTo>
                  <a:lnTo>
                    <a:pt x="927" y="101"/>
                  </a:lnTo>
                  <a:lnTo>
                    <a:pt x="929" y="100"/>
                  </a:lnTo>
                  <a:lnTo>
                    <a:pt x="930" y="98"/>
                  </a:lnTo>
                  <a:lnTo>
                    <a:pt x="930" y="96"/>
                  </a:lnTo>
                  <a:lnTo>
                    <a:pt x="932" y="95"/>
                  </a:lnTo>
                  <a:lnTo>
                    <a:pt x="934" y="93"/>
                  </a:lnTo>
                  <a:lnTo>
                    <a:pt x="934" y="91"/>
                  </a:lnTo>
                  <a:lnTo>
                    <a:pt x="935" y="90"/>
                  </a:lnTo>
                  <a:lnTo>
                    <a:pt x="937" y="88"/>
                  </a:lnTo>
                  <a:lnTo>
                    <a:pt x="937" y="86"/>
                  </a:lnTo>
                  <a:lnTo>
                    <a:pt x="939" y="86"/>
                  </a:lnTo>
                  <a:lnTo>
                    <a:pt x="940" y="85"/>
                  </a:lnTo>
                  <a:lnTo>
                    <a:pt x="940" y="83"/>
                  </a:lnTo>
                  <a:lnTo>
                    <a:pt x="942" y="81"/>
                  </a:lnTo>
                  <a:lnTo>
                    <a:pt x="942" y="80"/>
                  </a:lnTo>
                  <a:lnTo>
                    <a:pt x="944" y="78"/>
                  </a:lnTo>
                  <a:lnTo>
                    <a:pt x="945" y="76"/>
                  </a:lnTo>
                  <a:lnTo>
                    <a:pt x="945" y="75"/>
                  </a:lnTo>
                  <a:lnTo>
                    <a:pt x="947" y="73"/>
                  </a:lnTo>
                  <a:lnTo>
                    <a:pt x="949" y="71"/>
                  </a:lnTo>
                  <a:lnTo>
                    <a:pt x="950" y="70"/>
                  </a:lnTo>
                  <a:lnTo>
                    <a:pt x="950" y="68"/>
                  </a:lnTo>
                  <a:lnTo>
                    <a:pt x="952" y="66"/>
                  </a:lnTo>
                  <a:lnTo>
                    <a:pt x="954" y="65"/>
                  </a:lnTo>
                  <a:lnTo>
                    <a:pt x="955" y="61"/>
                  </a:lnTo>
                  <a:lnTo>
                    <a:pt x="957" y="60"/>
                  </a:lnTo>
                  <a:lnTo>
                    <a:pt x="959" y="56"/>
                  </a:lnTo>
                  <a:lnTo>
                    <a:pt x="962" y="55"/>
                  </a:lnTo>
                  <a:lnTo>
                    <a:pt x="964" y="51"/>
                  </a:lnTo>
                  <a:lnTo>
                    <a:pt x="966" y="48"/>
                  </a:lnTo>
                  <a:lnTo>
                    <a:pt x="967" y="46"/>
                  </a:lnTo>
                  <a:lnTo>
                    <a:pt x="969" y="45"/>
                  </a:lnTo>
                  <a:lnTo>
                    <a:pt x="971" y="41"/>
                  </a:lnTo>
                  <a:lnTo>
                    <a:pt x="972" y="40"/>
                  </a:lnTo>
                  <a:lnTo>
                    <a:pt x="974" y="38"/>
                  </a:lnTo>
                  <a:lnTo>
                    <a:pt x="974" y="36"/>
                  </a:lnTo>
                  <a:lnTo>
                    <a:pt x="976" y="35"/>
                  </a:lnTo>
                  <a:lnTo>
                    <a:pt x="977" y="33"/>
                  </a:lnTo>
                  <a:lnTo>
                    <a:pt x="977" y="31"/>
                  </a:lnTo>
                  <a:lnTo>
                    <a:pt x="979" y="30"/>
                  </a:lnTo>
                  <a:lnTo>
                    <a:pt x="981" y="28"/>
                  </a:lnTo>
                  <a:lnTo>
                    <a:pt x="982" y="26"/>
                  </a:lnTo>
                  <a:lnTo>
                    <a:pt x="982" y="25"/>
                  </a:lnTo>
                  <a:lnTo>
                    <a:pt x="984" y="23"/>
                  </a:lnTo>
                  <a:lnTo>
                    <a:pt x="984" y="21"/>
                  </a:lnTo>
                  <a:lnTo>
                    <a:pt x="986" y="21"/>
                  </a:lnTo>
                  <a:lnTo>
                    <a:pt x="986" y="20"/>
                  </a:lnTo>
                  <a:lnTo>
                    <a:pt x="987" y="18"/>
                  </a:lnTo>
                  <a:lnTo>
                    <a:pt x="987" y="16"/>
                  </a:lnTo>
                  <a:lnTo>
                    <a:pt x="989" y="15"/>
                  </a:lnTo>
                  <a:lnTo>
                    <a:pt x="991" y="13"/>
                  </a:lnTo>
                  <a:lnTo>
                    <a:pt x="991" y="11"/>
                  </a:lnTo>
                  <a:lnTo>
                    <a:pt x="992" y="10"/>
                  </a:lnTo>
                  <a:lnTo>
                    <a:pt x="994" y="8"/>
                  </a:lnTo>
                  <a:lnTo>
                    <a:pt x="994" y="5"/>
                  </a:lnTo>
                  <a:lnTo>
                    <a:pt x="996" y="3"/>
                  </a:lnTo>
                  <a:lnTo>
                    <a:pt x="997" y="1"/>
                  </a:lnTo>
                  <a:lnTo>
                    <a:pt x="997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01" name="Freeform 21"/>
            <p:cNvSpPr>
              <a:spLocks noChangeAspect="1"/>
            </p:cNvSpPr>
            <p:nvPr/>
          </p:nvSpPr>
          <p:spPr bwMode="auto">
            <a:xfrm>
              <a:off x="1689" y="1827"/>
              <a:ext cx="54" cy="180"/>
            </a:xfrm>
            <a:custGeom>
              <a:avLst/>
              <a:gdLst>
                <a:gd name="T0" fmla="*/ 0 w 119"/>
                <a:gd name="T1" fmla="*/ 0 h 399"/>
                <a:gd name="T2" fmla="*/ 0 w 119"/>
                <a:gd name="T3" fmla="*/ 0 h 399"/>
                <a:gd name="T4" fmla="*/ 0 w 119"/>
                <a:gd name="T5" fmla="*/ 0 h 399"/>
                <a:gd name="T6" fmla="*/ 0 w 119"/>
                <a:gd name="T7" fmla="*/ 0 h 399"/>
                <a:gd name="T8" fmla="*/ 0 w 119"/>
                <a:gd name="T9" fmla="*/ 0 h 399"/>
                <a:gd name="T10" fmla="*/ 0 w 119"/>
                <a:gd name="T11" fmla="*/ 0 h 399"/>
                <a:gd name="T12" fmla="*/ 0 w 119"/>
                <a:gd name="T13" fmla="*/ 0 h 399"/>
                <a:gd name="T14" fmla="*/ 0 w 119"/>
                <a:gd name="T15" fmla="*/ 0 h 399"/>
                <a:gd name="T16" fmla="*/ 0 w 119"/>
                <a:gd name="T17" fmla="*/ 0 h 399"/>
                <a:gd name="T18" fmla="*/ 0 w 119"/>
                <a:gd name="T19" fmla="*/ 1 h 399"/>
                <a:gd name="T20" fmla="*/ 0 w 119"/>
                <a:gd name="T21" fmla="*/ 1 h 399"/>
                <a:gd name="T22" fmla="*/ 0 w 119"/>
                <a:gd name="T23" fmla="*/ 1 h 399"/>
                <a:gd name="T24" fmla="*/ 0 w 119"/>
                <a:gd name="T25" fmla="*/ 1 h 399"/>
                <a:gd name="T26" fmla="*/ 0 w 119"/>
                <a:gd name="T27" fmla="*/ 1 h 399"/>
                <a:gd name="T28" fmla="*/ 0 w 119"/>
                <a:gd name="T29" fmla="*/ 1 h 399"/>
                <a:gd name="T30" fmla="*/ 0 w 119"/>
                <a:gd name="T31" fmla="*/ 1 h 399"/>
                <a:gd name="T32" fmla="*/ 0 w 119"/>
                <a:gd name="T33" fmla="*/ 1 h 399"/>
                <a:gd name="T34" fmla="*/ 0 w 119"/>
                <a:gd name="T35" fmla="*/ 1 h 399"/>
                <a:gd name="T36" fmla="*/ 0 w 119"/>
                <a:gd name="T37" fmla="*/ 1 h 399"/>
                <a:gd name="T38" fmla="*/ 0 w 119"/>
                <a:gd name="T39" fmla="*/ 1 h 399"/>
                <a:gd name="T40" fmla="*/ 0 w 119"/>
                <a:gd name="T41" fmla="*/ 1 h 399"/>
                <a:gd name="T42" fmla="*/ 0 w 119"/>
                <a:gd name="T43" fmla="*/ 1 h 399"/>
                <a:gd name="T44" fmla="*/ 0 w 119"/>
                <a:gd name="T45" fmla="*/ 1 h 399"/>
                <a:gd name="T46" fmla="*/ 0 w 119"/>
                <a:gd name="T47" fmla="*/ 2 h 399"/>
                <a:gd name="T48" fmla="*/ 0 w 119"/>
                <a:gd name="T49" fmla="*/ 2 h 399"/>
                <a:gd name="T50" fmla="*/ 1 w 119"/>
                <a:gd name="T51" fmla="*/ 2 h 399"/>
                <a:gd name="T52" fmla="*/ 1 w 119"/>
                <a:gd name="T53" fmla="*/ 2 h 399"/>
                <a:gd name="T54" fmla="*/ 1 w 119"/>
                <a:gd name="T55" fmla="*/ 2 h 399"/>
                <a:gd name="T56" fmla="*/ 1 w 119"/>
                <a:gd name="T57" fmla="*/ 2 h 399"/>
                <a:gd name="T58" fmla="*/ 1 w 119"/>
                <a:gd name="T59" fmla="*/ 2 h 399"/>
                <a:gd name="T60" fmla="*/ 1 w 119"/>
                <a:gd name="T61" fmla="*/ 2 h 399"/>
                <a:gd name="T62" fmla="*/ 1 w 119"/>
                <a:gd name="T63" fmla="*/ 2 h 399"/>
                <a:gd name="T64" fmla="*/ 1 w 119"/>
                <a:gd name="T65" fmla="*/ 2 h 399"/>
                <a:gd name="T66" fmla="*/ 1 w 119"/>
                <a:gd name="T67" fmla="*/ 2 h 399"/>
                <a:gd name="T68" fmla="*/ 1 w 119"/>
                <a:gd name="T69" fmla="*/ 2 h 399"/>
                <a:gd name="T70" fmla="*/ 1 w 119"/>
                <a:gd name="T71" fmla="*/ 2 h 399"/>
                <a:gd name="T72" fmla="*/ 1 w 119"/>
                <a:gd name="T73" fmla="*/ 2 h 399"/>
                <a:gd name="T74" fmla="*/ 1 w 119"/>
                <a:gd name="T75" fmla="*/ 2 h 399"/>
                <a:gd name="T76" fmla="*/ 1 w 119"/>
                <a:gd name="T77" fmla="*/ 2 h 399"/>
                <a:gd name="T78" fmla="*/ 1 w 119"/>
                <a:gd name="T79" fmla="*/ 2 h 399"/>
                <a:gd name="T80" fmla="*/ 1 w 119"/>
                <a:gd name="T81" fmla="*/ 3 h 399"/>
                <a:gd name="T82" fmla="*/ 1 w 119"/>
                <a:gd name="T83" fmla="*/ 3 h 399"/>
                <a:gd name="T84" fmla="*/ 1 w 119"/>
                <a:gd name="T85" fmla="*/ 3 h 399"/>
                <a:gd name="T86" fmla="*/ 1 w 119"/>
                <a:gd name="T87" fmla="*/ 3 h 399"/>
                <a:gd name="T88" fmla="*/ 1 w 119"/>
                <a:gd name="T89" fmla="*/ 3 h 399"/>
                <a:gd name="T90" fmla="*/ 1 w 119"/>
                <a:gd name="T91" fmla="*/ 3 h 399"/>
                <a:gd name="T92" fmla="*/ 1 w 119"/>
                <a:gd name="T93" fmla="*/ 3 h 399"/>
                <a:gd name="T94" fmla="*/ 1 w 119"/>
                <a:gd name="T95" fmla="*/ 3 h 399"/>
                <a:gd name="T96" fmla="*/ 1 w 119"/>
                <a:gd name="T97" fmla="*/ 3 h 399"/>
                <a:gd name="T98" fmla="*/ 1 w 119"/>
                <a:gd name="T99" fmla="*/ 3 h 399"/>
                <a:gd name="T100" fmla="*/ 1 w 119"/>
                <a:gd name="T101" fmla="*/ 3 h 399"/>
                <a:gd name="T102" fmla="*/ 1 w 119"/>
                <a:gd name="T103" fmla="*/ 3 h 399"/>
                <a:gd name="T104" fmla="*/ 1 w 119"/>
                <a:gd name="T105" fmla="*/ 3 h 399"/>
                <a:gd name="T106" fmla="*/ 1 w 119"/>
                <a:gd name="T107" fmla="*/ 3 h 399"/>
                <a:gd name="T108" fmla="*/ 1 w 119"/>
                <a:gd name="T109" fmla="*/ 3 h 399"/>
                <a:gd name="T110" fmla="*/ 1 w 119"/>
                <a:gd name="T111" fmla="*/ 3 h 399"/>
                <a:gd name="T112" fmla="*/ 1 w 119"/>
                <a:gd name="T113" fmla="*/ 3 h 39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"/>
                <a:gd name="T172" fmla="*/ 0 h 399"/>
                <a:gd name="T173" fmla="*/ 119 w 119"/>
                <a:gd name="T174" fmla="*/ 399 h 39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" h="399">
                  <a:moveTo>
                    <a:pt x="0" y="0"/>
                  </a:moveTo>
                  <a:lnTo>
                    <a:pt x="2" y="4"/>
                  </a:lnTo>
                  <a:lnTo>
                    <a:pt x="5" y="9"/>
                  </a:lnTo>
                  <a:lnTo>
                    <a:pt x="7" y="12"/>
                  </a:lnTo>
                  <a:lnTo>
                    <a:pt x="8" y="15"/>
                  </a:lnTo>
                  <a:lnTo>
                    <a:pt x="10" y="19"/>
                  </a:lnTo>
                  <a:lnTo>
                    <a:pt x="12" y="22"/>
                  </a:lnTo>
                  <a:lnTo>
                    <a:pt x="13" y="25"/>
                  </a:lnTo>
                  <a:lnTo>
                    <a:pt x="15" y="29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20" y="35"/>
                  </a:lnTo>
                  <a:lnTo>
                    <a:pt x="20" y="37"/>
                  </a:lnTo>
                  <a:lnTo>
                    <a:pt x="22" y="40"/>
                  </a:lnTo>
                  <a:lnTo>
                    <a:pt x="23" y="42"/>
                  </a:lnTo>
                  <a:lnTo>
                    <a:pt x="23" y="44"/>
                  </a:lnTo>
                  <a:lnTo>
                    <a:pt x="25" y="45"/>
                  </a:lnTo>
                  <a:lnTo>
                    <a:pt x="25" y="47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2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30" y="57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3" y="64"/>
                  </a:lnTo>
                  <a:lnTo>
                    <a:pt x="33" y="65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7" y="70"/>
                  </a:lnTo>
                  <a:lnTo>
                    <a:pt x="37" y="74"/>
                  </a:lnTo>
                  <a:lnTo>
                    <a:pt x="38" y="75"/>
                  </a:lnTo>
                  <a:lnTo>
                    <a:pt x="38" y="77"/>
                  </a:lnTo>
                  <a:lnTo>
                    <a:pt x="40" y="79"/>
                  </a:lnTo>
                  <a:lnTo>
                    <a:pt x="40" y="82"/>
                  </a:lnTo>
                  <a:lnTo>
                    <a:pt x="42" y="84"/>
                  </a:lnTo>
                  <a:lnTo>
                    <a:pt x="42" y="85"/>
                  </a:lnTo>
                  <a:lnTo>
                    <a:pt x="43" y="87"/>
                  </a:lnTo>
                  <a:lnTo>
                    <a:pt x="43" y="89"/>
                  </a:lnTo>
                  <a:lnTo>
                    <a:pt x="45" y="90"/>
                  </a:lnTo>
                  <a:lnTo>
                    <a:pt x="45" y="92"/>
                  </a:lnTo>
                  <a:lnTo>
                    <a:pt x="45" y="94"/>
                  </a:lnTo>
                  <a:lnTo>
                    <a:pt x="47" y="95"/>
                  </a:lnTo>
                  <a:lnTo>
                    <a:pt x="47" y="97"/>
                  </a:lnTo>
                  <a:lnTo>
                    <a:pt x="48" y="99"/>
                  </a:lnTo>
                  <a:lnTo>
                    <a:pt x="48" y="100"/>
                  </a:lnTo>
                  <a:lnTo>
                    <a:pt x="48" y="102"/>
                  </a:lnTo>
                  <a:lnTo>
                    <a:pt x="50" y="104"/>
                  </a:lnTo>
                  <a:lnTo>
                    <a:pt x="50" y="105"/>
                  </a:lnTo>
                  <a:lnTo>
                    <a:pt x="52" y="107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3" y="112"/>
                  </a:lnTo>
                  <a:lnTo>
                    <a:pt x="53" y="114"/>
                  </a:lnTo>
                  <a:lnTo>
                    <a:pt x="55" y="115"/>
                  </a:lnTo>
                  <a:lnTo>
                    <a:pt x="55" y="119"/>
                  </a:lnTo>
                  <a:lnTo>
                    <a:pt x="57" y="120"/>
                  </a:lnTo>
                  <a:lnTo>
                    <a:pt x="57" y="122"/>
                  </a:lnTo>
                  <a:lnTo>
                    <a:pt x="58" y="125"/>
                  </a:lnTo>
                  <a:lnTo>
                    <a:pt x="58" y="129"/>
                  </a:lnTo>
                  <a:lnTo>
                    <a:pt x="60" y="130"/>
                  </a:lnTo>
                  <a:lnTo>
                    <a:pt x="62" y="134"/>
                  </a:lnTo>
                  <a:lnTo>
                    <a:pt x="62" y="135"/>
                  </a:lnTo>
                  <a:lnTo>
                    <a:pt x="63" y="139"/>
                  </a:lnTo>
                  <a:lnTo>
                    <a:pt x="63" y="140"/>
                  </a:lnTo>
                  <a:lnTo>
                    <a:pt x="65" y="142"/>
                  </a:lnTo>
                  <a:lnTo>
                    <a:pt x="65" y="144"/>
                  </a:lnTo>
                  <a:lnTo>
                    <a:pt x="65" y="145"/>
                  </a:lnTo>
                  <a:lnTo>
                    <a:pt x="67" y="147"/>
                  </a:lnTo>
                  <a:lnTo>
                    <a:pt x="67" y="149"/>
                  </a:lnTo>
                  <a:lnTo>
                    <a:pt x="68" y="150"/>
                  </a:lnTo>
                  <a:lnTo>
                    <a:pt x="68" y="152"/>
                  </a:lnTo>
                  <a:lnTo>
                    <a:pt x="68" y="154"/>
                  </a:lnTo>
                  <a:lnTo>
                    <a:pt x="70" y="155"/>
                  </a:lnTo>
                  <a:lnTo>
                    <a:pt x="70" y="157"/>
                  </a:lnTo>
                  <a:lnTo>
                    <a:pt x="70" y="159"/>
                  </a:lnTo>
                  <a:lnTo>
                    <a:pt x="70" y="160"/>
                  </a:lnTo>
                  <a:lnTo>
                    <a:pt x="72" y="162"/>
                  </a:lnTo>
                  <a:lnTo>
                    <a:pt x="72" y="164"/>
                  </a:lnTo>
                  <a:lnTo>
                    <a:pt x="73" y="165"/>
                  </a:lnTo>
                  <a:lnTo>
                    <a:pt x="73" y="167"/>
                  </a:lnTo>
                  <a:lnTo>
                    <a:pt x="73" y="169"/>
                  </a:lnTo>
                  <a:lnTo>
                    <a:pt x="75" y="170"/>
                  </a:lnTo>
                  <a:lnTo>
                    <a:pt x="75" y="172"/>
                  </a:lnTo>
                  <a:lnTo>
                    <a:pt x="75" y="174"/>
                  </a:lnTo>
                  <a:lnTo>
                    <a:pt x="77" y="177"/>
                  </a:lnTo>
                  <a:lnTo>
                    <a:pt x="77" y="179"/>
                  </a:lnTo>
                  <a:lnTo>
                    <a:pt x="77" y="180"/>
                  </a:lnTo>
                  <a:lnTo>
                    <a:pt x="78" y="184"/>
                  </a:lnTo>
                  <a:lnTo>
                    <a:pt x="78" y="185"/>
                  </a:lnTo>
                  <a:lnTo>
                    <a:pt x="80" y="189"/>
                  </a:lnTo>
                  <a:lnTo>
                    <a:pt x="80" y="192"/>
                  </a:lnTo>
                  <a:lnTo>
                    <a:pt x="82" y="194"/>
                  </a:lnTo>
                  <a:lnTo>
                    <a:pt x="82" y="197"/>
                  </a:lnTo>
                  <a:lnTo>
                    <a:pt x="83" y="199"/>
                  </a:lnTo>
                  <a:lnTo>
                    <a:pt x="83" y="200"/>
                  </a:lnTo>
                  <a:lnTo>
                    <a:pt x="85" y="204"/>
                  </a:lnTo>
                  <a:lnTo>
                    <a:pt x="85" y="205"/>
                  </a:lnTo>
                  <a:lnTo>
                    <a:pt x="85" y="207"/>
                  </a:lnTo>
                  <a:lnTo>
                    <a:pt x="87" y="209"/>
                  </a:lnTo>
                  <a:lnTo>
                    <a:pt x="87" y="210"/>
                  </a:lnTo>
                  <a:lnTo>
                    <a:pt x="87" y="212"/>
                  </a:lnTo>
                  <a:lnTo>
                    <a:pt x="87" y="214"/>
                  </a:lnTo>
                  <a:lnTo>
                    <a:pt x="88" y="214"/>
                  </a:lnTo>
                  <a:lnTo>
                    <a:pt x="88" y="215"/>
                  </a:lnTo>
                  <a:lnTo>
                    <a:pt x="88" y="217"/>
                  </a:lnTo>
                  <a:lnTo>
                    <a:pt x="88" y="219"/>
                  </a:lnTo>
                  <a:lnTo>
                    <a:pt x="90" y="220"/>
                  </a:lnTo>
                  <a:lnTo>
                    <a:pt x="90" y="222"/>
                  </a:lnTo>
                  <a:lnTo>
                    <a:pt x="90" y="224"/>
                  </a:lnTo>
                  <a:lnTo>
                    <a:pt x="92" y="225"/>
                  </a:lnTo>
                  <a:lnTo>
                    <a:pt x="92" y="227"/>
                  </a:lnTo>
                  <a:lnTo>
                    <a:pt x="92" y="229"/>
                  </a:lnTo>
                  <a:lnTo>
                    <a:pt x="93" y="230"/>
                  </a:lnTo>
                  <a:lnTo>
                    <a:pt x="93" y="234"/>
                  </a:lnTo>
                  <a:lnTo>
                    <a:pt x="93" y="235"/>
                  </a:lnTo>
                  <a:lnTo>
                    <a:pt x="95" y="237"/>
                  </a:lnTo>
                  <a:lnTo>
                    <a:pt x="95" y="239"/>
                  </a:lnTo>
                  <a:lnTo>
                    <a:pt x="97" y="242"/>
                  </a:lnTo>
                  <a:lnTo>
                    <a:pt x="97" y="244"/>
                  </a:lnTo>
                  <a:lnTo>
                    <a:pt x="98" y="247"/>
                  </a:lnTo>
                  <a:lnTo>
                    <a:pt x="98" y="249"/>
                  </a:lnTo>
                  <a:lnTo>
                    <a:pt x="100" y="252"/>
                  </a:lnTo>
                  <a:lnTo>
                    <a:pt x="100" y="254"/>
                  </a:lnTo>
                  <a:lnTo>
                    <a:pt x="102" y="257"/>
                  </a:lnTo>
                  <a:lnTo>
                    <a:pt x="102" y="259"/>
                  </a:lnTo>
                  <a:lnTo>
                    <a:pt x="102" y="262"/>
                  </a:lnTo>
                  <a:lnTo>
                    <a:pt x="103" y="264"/>
                  </a:lnTo>
                  <a:lnTo>
                    <a:pt x="103" y="265"/>
                  </a:lnTo>
                  <a:lnTo>
                    <a:pt x="103" y="267"/>
                  </a:lnTo>
                  <a:lnTo>
                    <a:pt x="105" y="269"/>
                  </a:lnTo>
                  <a:lnTo>
                    <a:pt x="105" y="270"/>
                  </a:lnTo>
                  <a:lnTo>
                    <a:pt x="105" y="272"/>
                  </a:lnTo>
                  <a:lnTo>
                    <a:pt x="105" y="274"/>
                  </a:lnTo>
                  <a:lnTo>
                    <a:pt x="107" y="275"/>
                  </a:lnTo>
                  <a:lnTo>
                    <a:pt x="107" y="277"/>
                  </a:lnTo>
                  <a:lnTo>
                    <a:pt x="107" y="279"/>
                  </a:lnTo>
                  <a:lnTo>
                    <a:pt x="107" y="280"/>
                  </a:lnTo>
                  <a:lnTo>
                    <a:pt x="107" y="282"/>
                  </a:lnTo>
                  <a:lnTo>
                    <a:pt x="108" y="282"/>
                  </a:lnTo>
                  <a:lnTo>
                    <a:pt x="108" y="284"/>
                  </a:lnTo>
                  <a:lnTo>
                    <a:pt x="108" y="285"/>
                  </a:lnTo>
                  <a:lnTo>
                    <a:pt x="108" y="287"/>
                  </a:lnTo>
                  <a:lnTo>
                    <a:pt x="108" y="289"/>
                  </a:lnTo>
                  <a:lnTo>
                    <a:pt x="108" y="290"/>
                  </a:lnTo>
                  <a:lnTo>
                    <a:pt x="108" y="292"/>
                  </a:lnTo>
                  <a:lnTo>
                    <a:pt x="108" y="294"/>
                  </a:lnTo>
                  <a:lnTo>
                    <a:pt x="108" y="295"/>
                  </a:lnTo>
                  <a:lnTo>
                    <a:pt x="108" y="297"/>
                  </a:lnTo>
                  <a:lnTo>
                    <a:pt x="110" y="299"/>
                  </a:lnTo>
                  <a:lnTo>
                    <a:pt x="110" y="300"/>
                  </a:lnTo>
                  <a:lnTo>
                    <a:pt x="110" y="304"/>
                  </a:lnTo>
                  <a:lnTo>
                    <a:pt x="110" y="305"/>
                  </a:lnTo>
                  <a:lnTo>
                    <a:pt x="110" y="307"/>
                  </a:lnTo>
                  <a:lnTo>
                    <a:pt x="110" y="310"/>
                  </a:lnTo>
                  <a:lnTo>
                    <a:pt x="110" y="312"/>
                  </a:lnTo>
                  <a:lnTo>
                    <a:pt x="110" y="314"/>
                  </a:lnTo>
                  <a:lnTo>
                    <a:pt x="110" y="315"/>
                  </a:lnTo>
                  <a:lnTo>
                    <a:pt x="112" y="317"/>
                  </a:lnTo>
                  <a:lnTo>
                    <a:pt x="112" y="319"/>
                  </a:lnTo>
                  <a:lnTo>
                    <a:pt x="112" y="320"/>
                  </a:lnTo>
                  <a:lnTo>
                    <a:pt x="112" y="322"/>
                  </a:lnTo>
                  <a:lnTo>
                    <a:pt x="112" y="324"/>
                  </a:lnTo>
                  <a:lnTo>
                    <a:pt x="112" y="325"/>
                  </a:lnTo>
                  <a:lnTo>
                    <a:pt x="112" y="327"/>
                  </a:lnTo>
                  <a:lnTo>
                    <a:pt x="112" y="329"/>
                  </a:lnTo>
                  <a:lnTo>
                    <a:pt x="112" y="330"/>
                  </a:lnTo>
                  <a:lnTo>
                    <a:pt x="112" y="332"/>
                  </a:lnTo>
                  <a:lnTo>
                    <a:pt x="113" y="334"/>
                  </a:lnTo>
                  <a:lnTo>
                    <a:pt x="113" y="335"/>
                  </a:lnTo>
                  <a:lnTo>
                    <a:pt x="113" y="337"/>
                  </a:lnTo>
                  <a:lnTo>
                    <a:pt x="113" y="339"/>
                  </a:lnTo>
                  <a:lnTo>
                    <a:pt x="113" y="340"/>
                  </a:lnTo>
                  <a:lnTo>
                    <a:pt x="113" y="342"/>
                  </a:lnTo>
                  <a:lnTo>
                    <a:pt x="115" y="344"/>
                  </a:lnTo>
                  <a:lnTo>
                    <a:pt x="115" y="345"/>
                  </a:lnTo>
                  <a:lnTo>
                    <a:pt x="115" y="347"/>
                  </a:lnTo>
                  <a:lnTo>
                    <a:pt x="115" y="349"/>
                  </a:lnTo>
                  <a:lnTo>
                    <a:pt x="115" y="350"/>
                  </a:lnTo>
                  <a:lnTo>
                    <a:pt x="117" y="350"/>
                  </a:lnTo>
                  <a:lnTo>
                    <a:pt x="117" y="352"/>
                  </a:lnTo>
                  <a:lnTo>
                    <a:pt x="117" y="354"/>
                  </a:lnTo>
                  <a:lnTo>
                    <a:pt x="117" y="355"/>
                  </a:lnTo>
                  <a:lnTo>
                    <a:pt x="117" y="357"/>
                  </a:lnTo>
                  <a:lnTo>
                    <a:pt x="117" y="359"/>
                  </a:lnTo>
                  <a:lnTo>
                    <a:pt x="117" y="360"/>
                  </a:lnTo>
                  <a:lnTo>
                    <a:pt x="117" y="362"/>
                  </a:lnTo>
                  <a:lnTo>
                    <a:pt x="117" y="364"/>
                  </a:lnTo>
                  <a:lnTo>
                    <a:pt x="119" y="365"/>
                  </a:lnTo>
                  <a:lnTo>
                    <a:pt x="119" y="367"/>
                  </a:lnTo>
                  <a:lnTo>
                    <a:pt x="119" y="369"/>
                  </a:lnTo>
                  <a:lnTo>
                    <a:pt x="119" y="370"/>
                  </a:lnTo>
                  <a:lnTo>
                    <a:pt x="117" y="372"/>
                  </a:lnTo>
                  <a:lnTo>
                    <a:pt x="117" y="374"/>
                  </a:lnTo>
                  <a:lnTo>
                    <a:pt x="117" y="375"/>
                  </a:lnTo>
                  <a:lnTo>
                    <a:pt x="117" y="377"/>
                  </a:lnTo>
                  <a:lnTo>
                    <a:pt x="117" y="379"/>
                  </a:lnTo>
                  <a:lnTo>
                    <a:pt x="117" y="382"/>
                  </a:lnTo>
                  <a:lnTo>
                    <a:pt x="117" y="384"/>
                  </a:lnTo>
                  <a:lnTo>
                    <a:pt x="117" y="387"/>
                  </a:lnTo>
                  <a:lnTo>
                    <a:pt x="117" y="389"/>
                  </a:lnTo>
                  <a:lnTo>
                    <a:pt x="117" y="392"/>
                  </a:lnTo>
                  <a:lnTo>
                    <a:pt x="117" y="395"/>
                  </a:lnTo>
                  <a:lnTo>
                    <a:pt x="117" y="399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02" name="Freeform 22"/>
            <p:cNvSpPr>
              <a:spLocks noChangeAspect="1"/>
            </p:cNvSpPr>
            <p:nvPr/>
          </p:nvSpPr>
          <p:spPr bwMode="auto">
            <a:xfrm>
              <a:off x="1689" y="2006"/>
              <a:ext cx="54" cy="180"/>
            </a:xfrm>
            <a:custGeom>
              <a:avLst/>
              <a:gdLst>
                <a:gd name="T0" fmla="*/ 0 w 119"/>
                <a:gd name="T1" fmla="*/ 3 h 399"/>
                <a:gd name="T2" fmla="*/ 0 w 119"/>
                <a:gd name="T3" fmla="*/ 3 h 399"/>
                <a:gd name="T4" fmla="*/ 0 w 119"/>
                <a:gd name="T5" fmla="*/ 3 h 399"/>
                <a:gd name="T6" fmla="*/ 0 w 119"/>
                <a:gd name="T7" fmla="*/ 3 h 399"/>
                <a:gd name="T8" fmla="*/ 0 w 119"/>
                <a:gd name="T9" fmla="*/ 3 h 399"/>
                <a:gd name="T10" fmla="*/ 0 w 119"/>
                <a:gd name="T11" fmla="*/ 3 h 399"/>
                <a:gd name="T12" fmla="*/ 0 w 119"/>
                <a:gd name="T13" fmla="*/ 3 h 399"/>
                <a:gd name="T14" fmla="*/ 0 w 119"/>
                <a:gd name="T15" fmla="*/ 3 h 399"/>
                <a:gd name="T16" fmla="*/ 0 w 119"/>
                <a:gd name="T17" fmla="*/ 3 h 399"/>
                <a:gd name="T18" fmla="*/ 0 w 119"/>
                <a:gd name="T19" fmla="*/ 3 h 399"/>
                <a:gd name="T20" fmla="*/ 0 w 119"/>
                <a:gd name="T21" fmla="*/ 3 h 399"/>
                <a:gd name="T22" fmla="*/ 0 w 119"/>
                <a:gd name="T23" fmla="*/ 3 h 399"/>
                <a:gd name="T24" fmla="*/ 0 w 119"/>
                <a:gd name="T25" fmla="*/ 2 h 399"/>
                <a:gd name="T26" fmla="*/ 0 w 119"/>
                <a:gd name="T27" fmla="*/ 2 h 399"/>
                <a:gd name="T28" fmla="*/ 0 w 119"/>
                <a:gd name="T29" fmla="*/ 2 h 399"/>
                <a:gd name="T30" fmla="*/ 0 w 119"/>
                <a:gd name="T31" fmla="*/ 2 h 399"/>
                <a:gd name="T32" fmla="*/ 0 w 119"/>
                <a:gd name="T33" fmla="*/ 2 h 399"/>
                <a:gd name="T34" fmla="*/ 0 w 119"/>
                <a:gd name="T35" fmla="*/ 2 h 399"/>
                <a:gd name="T36" fmla="*/ 0 w 119"/>
                <a:gd name="T37" fmla="*/ 2 h 399"/>
                <a:gd name="T38" fmla="*/ 0 w 119"/>
                <a:gd name="T39" fmla="*/ 2 h 399"/>
                <a:gd name="T40" fmla="*/ 0 w 119"/>
                <a:gd name="T41" fmla="*/ 2 h 399"/>
                <a:gd name="T42" fmla="*/ 0 w 119"/>
                <a:gd name="T43" fmla="*/ 2 h 399"/>
                <a:gd name="T44" fmla="*/ 0 w 119"/>
                <a:gd name="T45" fmla="*/ 2 h 399"/>
                <a:gd name="T46" fmla="*/ 0 w 119"/>
                <a:gd name="T47" fmla="*/ 2 h 399"/>
                <a:gd name="T48" fmla="*/ 0 w 119"/>
                <a:gd name="T49" fmla="*/ 2 h 399"/>
                <a:gd name="T50" fmla="*/ 1 w 119"/>
                <a:gd name="T51" fmla="*/ 2 h 399"/>
                <a:gd name="T52" fmla="*/ 1 w 119"/>
                <a:gd name="T53" fmla="*/ 2 h 399"/>
                <a:gd name="T54" fmla="*/ 1 w 119"/>
                <a:gd name="T55" fmla="*/ 2 h 399"/>
                <a:gd name="T56" fmla="*/ 1 w 119"/>
                <a:gd name="T57" fmla="*/ 2 h 399"/>
                <a:gd name="T58" fmla="*/ 1 w 119"/>
                <a:gd name="T59" fmla="*/ 1 h 399"/>
                <a:gd name="T60" fmla="*/ 1 w 119"/>
                <a:gd name="T61" fmla="*/ 1 h 399"/>
                <a:gd name="T62" fmla="*/ 1 w 119"/>
                <a:gd name="T63" fmla="*/ 1 h 399"/>
                <a:gd name="T64" fmla="*/ 1 w 119"/>
                <a:gd name="T65" fmla="*/ 1 h 399"/>
                <a:gd name="T66" fmla="*/ 1 w 119"/>
                <a:gd name="T67" fmla="*/ 1 h 399"/>
                <a:gd name="T68" fmla="*/ 1 w 119"/>
                <a:gd name="T69" fmla="*/ 1 h 399"/>
                <a:gd name="T70" fmla="*/ 1 w 119"/>
                <a:gd name="T71" fmla="*/ 1 h 399"/>
                <a:gd name="T72" fmla="*/ 1 w 119"/>
                <a:gd name="T73" fmla="*/ 1 h 399"/>
                <a:gd name="T74" fmla="*/ 1 w 119"/>
                <a:gd name="T75" fmla="*/ 1 h 399"/>
                <a:gd name="T76" fmla="*/ 1 w 119"/>
                <a:gd name="T77" fmla="*/ 1 h 399"/>
                <a:gd name="T78" fmla="*/ 1 w 119"/>
                <a:gd name="T79" fmla="*/ 1 h 399"/>
                <a:gd name="T80" fmla="*/ 1 w 119"/>
                <a:gd name="T81" fmla="*/ 1 h 399"/>
                <a:gd name="T82" fmla="*/ 1 w 119"/>
                <a:gd name="T83" fmla="*/ 1 h 399"/>
                <a:gd name="T84" fmla="*/ 1 w 119"/>
                <a:gd name="T85" fmla="*/ 1 h 399"/>
                <a:gd name="T86" fmla="*/ 1 w 119"/>
                <a:gd name="T87" fmla="*/ 0 h 399"/>
                <a:gd name="T88" fmla="*/ 1 w 119"/>
                <a:gd name="T89" fmla="*/ 0 h 399"/>
                <a:gd name="T90" fmla="*/ 1 w 119"/>
                <a:gd name="T91" fmla="*/ 0 h 399"/>
                <a:gd name="T92" fmla="*/ 1 w 119"/>
                <a:gd name="T93" fmla="*/ 0 h 399"/>
                <a:gd name="T94" fmla="*/ 1 w 119"/>
                <a:gd name="T95" fmla="*/ 0 h 399"/>
                <a:gd name="T96" fmla="*/ 1 w 119"/>
                <a:gd name="T97" fmla="*/ 0 h 399"/>
                <a:gd name="T98" fmla="*/ 1 w 119"/>
                <a:gd name="T99" fmla="*/ 0 h 399"/>
                <a:gd name="T100" fmla="*/ 1 w 119"/>
                <a:gd name="T101" fmla="*/ 0 h 399"/>
                <a:gd name="T102" fmla="*/ 1 w 119"/>
                <a:gd name="T103" fmla="*/ 0 h 399"/>
                <a:gd name="T104" fmla="*/ 1 w 119"/>
                <a:gd name="T105" fmla="*/ 0 h 399"/>
                <a:gd name="T106" fmla="*/ 1 w 119"/>
                <a:gd name="T107" fmla="*/ 0 h 399"/>
                <a:gd name="T108" fmla="*/ 1 w 119"/>
                <a:gd name="T109" fmla="*/ 0 h 399"/>
                <a:gd name="T110" fmla="*/ 1 w 119"/>
                <a:gd name="T111" fmla="*/ 0 h 399"/>
                <a:gd name="T112" fmla="*/ 1 w 119"/>
                <a:gd name="T113" fmla="*/ 0 h 39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"/>
                <a:gd name="T172" fmla="*/ 0 h 399"/>
                <a:gd name="T173" fmla="*/ 119 w 119"/>
                <a:gd name="T174" fmla="*/ 399 h 39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" h="399">
                  <a:moveTo>
                    <a:pt x="0" y="399"/>
                  </a:moveTo>
                  <a:lnTo>
                    <a:pt x="2" y="394"/>
                  </a:lnTo>
                  <a:lnTo>
                    <a:pt x="5" y="391"/>
                  </a:lnTo>
                  <a:lnTo>
                    <a:pt x="7" y="387"/>
                  </a:lnTo>
                  <a:lnTo>
                    <a:pt x="8" y="384"/>
                  </a:lnTo>
                  <a:lnTo>
                    <a:pt x="10" y="381"/>
                  </a:lnTo>
                  <a:lnTo>
                    <a:pt x="12" y="377"/>
                  </a:lnTo>
                  <a:lnTo>
                    <a:pt x="13" y="374"/>
                  </a:lnTo>
                  <a:lnTo>
                    <a:pt x="15" y="371"/>
                  </a:lnTo>
                  <a:lnTo>
                    <a:pt x="17" y="369"/>
                  </a:lnTo>
                  <a:lnTo>
                    <a:pt x="18" y="366"/>
                  </a:lnTo>
                  <a:lnTo>
                    <a:pt x="20" y="364"/>
                  </a:lnTo>
                  <a:lnTo>
                    <a:pt x="20" y="362"/>
                  </a:lnTo>
                  <a:lnTo>
                    <a:pt x="22" y="359"/>
                  </a:lnTo>
                  <a:lnTo>
                    <a:pt x="23" y="357"/>
                  </a:lnTo>
                  <a:lnTo>
                    <a:pt x="23" y="356"/>
                  </a:lnTo>
                  <a:lnTo>
                    <a:pt x="25" y="354"/>
                  </a:lnTo>
                  <a:lnTo>
                    <a:pt x="25" y="352"/>
                  </a:lnTo>
                  <a:lnTo>
                    <a:pt x="27" y="351"/>
                  </a:lnTo>
                  <a:lnTo>
                    <a:pt x="27" y="349"/>
                  </a:lnTo>
                  <a:lnTo>
                    <a:pt x="28" y="347"/>
                  </a:lnTo>
                  <a:lnTo>
                    <a:pt x="28" y="346"/>
                  </a:lnTo>
                  <a:lnTo>
                    <a:pt x="28" y="344"/>
                  </a:lnTo>
                  <a:lnTo>
                    <a:pt x="30" y="344"/>
                  </a:lnTo>
                  <a:lnTo>
                    <a:pt x="30" y="342"/>
                  </a:lnTo>
                  <a:lnTo>
                    <a:pt x="32" y="341"/>
                  </a:lnTo>
                  <a:lnTo>
                    <a:pt x="32" y="339"/>
                  </a:lnTo>
                  <a:lnTo>
                    <a:pt x="33" y="337"/>
                  </a:lnTo>
                  <a:lnTo>
                    <a:pt x="33" y="334"/>
                  </a:lnTo>
                  <a:lnTo>
                    <a:pt x="35" y="332"/>
                  </a:lnTo>
                  <a:lnTo>
                    <a:pt x="35" y="331"/>
                  </a:lnTo>
                  <a:lnTo>
                    <a:pt x="37" y="329"/>
                  </a:lnTo>
                  <a:lnTo>
                    <a:pt x="37" y="326"/>
                  </a:lnTo>
                  <a:lnTo>
                    <a:pt x="38" y="324"/>
                  </a:lnTo>
                  <a:lnTo>
                    <a:pt x="38" y="322"/>
                  </a:lnTo>
                  <a:lnTo>
                    <a:pt x="40" y="321"/>
                  </a:lnTo>
                  <a:lnTo>
                    <a:pt x="40" y="317"/>
                  </a:lnTo>
                  <a:lnTo>
                    <a:pt x="42" y="316"/>
                  </a:lnTo>
                  <a:lnTo>
                    <a:pt x="42" y="314"/>
                  </a:lnTo>
                  <a:lnTo>
                    <a:pt x="43" y="312"/>
                  </a:lnTo>
                  <a:lnTo>
                    <a:pt x="43" y="311"/>
                  </a:lnTo>
                  <a:lnTo>
                    <a:pt x="45" y="309"/>
                  </a:lnTo>
                  <a:lnTo>
                    <a:pt x="45" y="307"/>
                  </a:lnTo>
                  <a:lnTo>
                    <a:pt x="45" y="306"/>
                  </a:lnTo>
                  <a:lnTo>
                    <a:pt x="47" y="304"/>
                  </a:lnTo>
                  <a:lnTo>
                    <a:pt x="47" y="302"/>
                  </a:lnTo>
                  <a:lnTo>
                    <a:pt x="48" y="301"/>
                  </a:lnTo>
                  <a:lnTo>
                    <a:pt x="48" y="299"/>
                  </a:lnTo>
                  <a:lnTo>
                    <a:pt x="48" y="297"/>
                  </a:lnTo>
                  <a:lnTo>
                    <a:pt x="50" y="296"/>
                  </a:lnTo>
                  <a:lnTo>
                    <a:pt x="50" y="294"/>
                  </a:lnTo>
                  <a:lnTo>
                    <a:pt x="52" y="292"/>
                  </a:lnTo>
                  <a:lnTo>
                    <a:pt x="52" y="291"/>
                  </a:lnTo>
                  <a:lnTo>
                    <a:pt x="52" y="289"/>
                  </a:lnTo>
                  <a:lnTo>
                    <a:pt x="53" y="287"/>
                  </a:lnTo>
                  <a:lnTo>
                    <a:pt x="53" y="286"/>
                  </a:lnTo>
                  <a:lnTo>
                    <a:pt x="55" y="284"/>
                  </a:lnTo>
                  <a:lnTo>
                    <a:pt x="55" y="281"/>
                  </a:lnTo>
                  <a:lnTo>
                    <a:pt x="57" y="279"/>
                  </a:lnTo>
                  <a:lnTo>
                    <a:pt x="57" y="276"/>
                  </a:lnTo>
                  <a:lnTo>
                    <a:pt x="58" y="274"/>
                  </a:lnTo>
                  <a:lnTo>
                    <a:pt x="58" y="271"/>
                  </a:lnTo>
                  <a:lnTo>
                    <a:pt x="60" y="269"/>
                  </a:lnTo>
                  <a:lnTo>
                    <a:pt x="62" y="266"/>
                  </a:lnTo>
                  <a:lnTo>
                    <a:pt x="62" y="264"/>
                  </a:lnTo>
                  <a:lnTo>
                    <a:pt x="63" y="261"/>
                  </a:lnTo>
                  <a:lnTo>
                    <a:pt x="63" y="259"/>
                  </a:lnTo>
                  <a:lnTo>
                    <a:pt x="65" y="257"/>
                  </a:lnTo>
                  <a:lnTo>
                    <a:pt x="65" y="256"/>
                  </a:lnTo>
                  <a:lnTo>
                    <a:pt x="65" y="252"/>
                  </a:lnTo>
                  <a:lnTo>
                    <a:pt x="67" y="251"/>
                  </a:lnTo>
                  <a:lnTo>
                    <a:pt x="67" y="249"/>
                  </a:lnTo>
                  <a:lnTo>
                    <a:pt x="68" y="247"/>
                  </a:lnTo>
                  <a:lnTo>
                    <a:pt x="68" y="246"/>
                  </a:lnTo>
                  <a:lnTo>
                    <a:pt x="70" y="244"/>
                  </a:lnTo>
                  <a:lnTo>
                    <a:pt x="70" y="242"/>
                  </a:lnTo>
                  <a:lnTo>
                    <a:pt x="70" y="241"/>
                  </a:lnTo>
                  <a:lnTo>
                    <a:pt x="70" y="239"/>
                  </a:lnTo>
                  <a:lnTo>
                    <a:pt x="72" y="237"/>
                  </a:lnTo>
                  <a:lnTo>
                    <a:pt x="72" y="236"/>
                  </a:lnTo>
                  <a:lnTo>
                    <a:pt x="73" y="234"/>
                  </a:lnTo>
                  <a:lnTo>
                    <a:pt x="73" y="232"/>
                  </a:lnTo>
                  <a:lnTo>
                    <a:pt x="73" y="230"/>
                  </a:lnTo>
                  <a:lnTo>
                    <a:pt x="75" y="229"/>
                  </a:lnTo>
                  <a:lnTo>
                    <a:pt x="75" y="227"/>
                  </a:lnTo>
                  <a:lnTo>
                    <a:pt x="75" y="225"/>
                  </a:lnTo>
                  <a:lnTo>
                    <a:pt x="77" y="222"/>
                  </a:lnTo>
                  <a:lnTo>
                    <a:pt x="77" y="220"/>
                  </a:lnTo>
                  <a:lnTo>
                    <a:pt x="77" y="219"/>
                  </a:lnTo>
                  <a:lnTo>
                    <a:pt x="78" y="215"/>
                  </a:lnTo>
                  <a:lnTo>
                    <a:pt x="78" y="214"/>
                  </a:lnTo>
                  <a:lnTo>
                    <a:pt x="80" y="210"/>
                  </a:lnTo>
                  <a:lnTo>
                    <a:pt x="80" y="207"/>
                  </a:lnTo>
                  <a:lnTo>
                    <a:pt x="82" y="205"/>
                  </a:lnTo>
                  <a:lnTo>
                    <a:pt x="82" y="202"/>
                  </a:lnTo>
                  <a:lnTo>
                    <a:pt x="83" y="200"/>
                  </a:lnTo>
                  <a:lnTo>
                    <a:pt x="83" y="199"/>
                  </a:lnTo>
                  <a:lnTo>
                    <a:pt x="85" y="195"/>
                  </a:lnTo>
                  <a:lnTo>
                    <a:pt x="85" y="194"/>
                  </a:lnTo>
                  <a:lnTo>
                    <a:pt x="85" y="192"/>
                  </a:lnTo>
                  <a:lnTo>
                    <a:pt x="87" y="190"/>
                  </a:lnTo>
                  <a:lnTo>
                    <a:pt x="87" y="189"/>
                  </a:lnTo>
                  <a:lnTo>
                    <a:pt x="87" y="187"/>
                  </a:lnTo>
                  <a:lnTo>
                    <a:pt x="87" y="185"/>
                  </a:lnTo>
                  <a:lnTo>
                    <a:pt x="88" y="184"/>
                  </a:lnTo>
                  <a:lnTo>
                    <a:pt x="88" y="182"/>
                  </a:lnTo>
                  <a:lnTo>
                    <a:pt x="88" y="180"/>
                  </a:lnTo>
                  <a:lnTo>
                    <a:pt x="90" y="179"/>
                  </a:lnTo>
                  <a:lnTo>
                    <a:pt x="90" y="177"/>
                  </a:lnTo>
                  <a:lnTo>
                    <a:pt x="90" y="175"/>
                  </a:lnTo>
                  <a:lnTo>
                    <a:pt x="92" y="174"/>
                  </a:lnTo>
                  <a:lnTo>
                    <a:pt x="92" y="172"/>
                  </a:lnTo>
                  <a:lnTo>
                    <a:pt x="92" y="170"/>
                  </a:lnTo>
                  <a:lnTo>
                    <a:pt x="92" y="169"/>
                  </a:lnTo>
                  <a:lnTo>
                    <a:pt x="93" y="167"/>
                  </a:lnTo>
                  <a:lnTo>
                    <a:pt x="93" y="165"/>
                  </a:lnTo>
                  <a:lnTo>
                    <a:pt x="93" y="164"/>
                  </a:lnTo>
                  <a:lnTo>
                    <a:pt x="95" y="162"/>
                  </a:lnTo>
                  <a:lnTo>
                    <a:pt x="95" y="160"/>
                  </a:lnTo>
                  <a:lnTo>
                    <a:pt x="97" y="157"/>
                  </a:lnTo>
                  <a:lnTo>
                    <a:pt x="97" y="155"/>
                  </a:lnTo>
                  <a:lnTo>
                    <a:pt x="98" y="152"/>
                  </a:lnTo>
                  <a:lnTo>
                    <a:pt x="98" y="150"/>
                  </a:lnTo>
                  <a:lnTo>
                    <a:pt x="100" y="147"/>
                  </a:lnTo>
                  <a:lnTo>
                    <a:pt x="100" y="144"/>
                  </a:lnTo>
                  <a:lnTo>
                    <a:pt x="102" y="142"/>
                  </a:lnTo>
                  <a:lnTo>
                    <a:pt x="102" y="140"/>
                  </a:lnTo>
                  <a:lnTo>
                    <a:pt x="102" y="137"/>
                  </a:lnTo>
                  <a:lnTo>
                    <a:pt x="103" y="135"/>
                  </a:lnTo>
                  <a:lnTo>
                    <a:pt x="103" y="134"/>
                  </a:lnTo>
                  <a:lnTo>
                    <a:pt x="103" y="132"/>
                  </a:lnTo>
                  <a:lnTo>
                    <a:pt x="105" y="130"/>
                  </a:lnTo>
                  <a:lnTo>
                    <a:pt x="105" y="129"/>
                  </a:lnTo>
                  <a:lnTo>
                    <a:pt x="105" y="127"/>
                  </a:lnTo>
                  <a:lnTo>
                    <a:pt x="105" y="125"/>
                  </a:lnTo>
                  <a:lnTo>
                    <a:pt x="107" y="124"/>
                  </a:lnTo>
                  <a:lnTo>
                    <a:pt x="107" y="122"/>
                  </a:lnTo>
                  <a:lnTo>
                    <a:pt x="107" y="120"/>
                  </a:lnTo>
                  <a:lnTo>
                    <a:pt x="107" y="119"/>
                  </a:lnTo>
                  <a:lnTo>
                    <a:pt x="107" y="117"/>
                  </a:lnTo>
                  <a:lnTo>
                    <a:pt x="108" y="117"/>
                  </a:lnTo>
                  <a:lnTo>
                    <a:pt x="108" y="115"/>
                  </a:lnTo>
                  <a:lnTo>
                    <a:pt x="108" y="114"/>
                  </a:lnTo>
                  <a:lnTo>
                    <a:pt x="108" y="112"/>
                  </a:lnTo>
                  <a:lnTo>
                    <a:pt x="108" y="110"/>
                  </a:lnTo>
                  <a:lnTo>
                    <a:pt x="108" y="109"/>
                  </a:lnTo>
                  <a:lnTo>
                    <a:pt x="108" y="107"/>
                  </a:lnTo>
                  <a:lnTo>
                    <a:pt x="108" y="105"/>
                  </a:lnTo>
                  <a:lnTo>
                    <a:pt x="108" y="104"/>
                  </a:lnTo>
                  <a:lnTo>
                    <a:pt x="108" y="102"/>
                  </a:lnTo>
                  <a:lnTo>
                    <a:pt x="110" y="100"/>
                  </a:lnTo>
                  <a:lnTo>
                    <a:pt x="110" y="99"/>
                  </a:lnTo>
                  <a:lnTo>
                    <a:pt x="110" y="95"/>
                  </a:lnTo>
                  <a:lnTo>
                    <a:pt x="110" y="94"/>
                  </a:lnTo>
                  <a:lnTo>
                    <a:pt x="110" y="92"/>
                  </a:lnTo>
                  <a:lnTo>
                    <a:pt x="110" y="89"/>
                  </a:lnTo>
                  <a:lnTo>
                    <a:pt x="110" y="87"/>
                  </a:lnTo>
                  <a:lnTo>
                    <a:pt x="110" y="85"/>
                  </a:lnTo>
                  <a:lnTo>
                    <a:pt x="110" y="84"/>
                  </a:lnTo>
                  <a:lnTo>
                    <a:pt x="112" y="82"/>
                  </a:lnTo>
                  <a:lnTo>
                    <a:pt x="112" y="80"/>
                  </a:lnTo>
                  <a:lnTo>
                    <a:pt x="112" y="79"/>
                  </a:lnTo>
                  <a:lnTo>
                    <a:pt x="112" y="77"/>
                  </a:lnTo>
                  <a:lnTo>
                    <a:pt x="112" y="75"/>
                  </a:lnTo>
                  <a:lnTo>
                    <a:pt x="112" y="74"/>
                  </a:lnTo>
                  <a:lnTo>
                    <a:pt x="112" y="72"/>
                  </a:lnTo>
                  <a:lnTo>
                    <a:pt x="112" y="70"/>
                  </a:lnTo>
                  <a:lnTo>
                    <a:pt x="112" y="69"/>
                  </a:lnTo>
                  <a:lnTo>
                    <a:pt x="112" y="67"/>
                  </a:lnTo>
                  <a:lnTo>
                    <a:pt x="113" y="67"/>
                  </a:lnTo>
                  <a:lnTo>
                    <a:pt x="113" y="65"/>
                  </a:lnTo>
                  <a:lnTo>
                    <a:pt x="113" y="64"/>
                  </a:lnTo>
                  <a:lnTo>
                    <a:pt x="113" y="62"/>
                  </a:lnTo>
                  <a:lnTo>
                    <a:pt x="113" y="60"/>
                  </a:lnTo>
                  <a:lnTo>
                    <a:pt x="113" y="59"/>
                  </a:lnTo>
                  <a:lnTo>
                    <a:pt x="113" y="57"/>
                  </a:lnTo>
                  <a:lnTo>
                    <a:pt x="115" y="55"/>
                  </a:lnTo>
                  <a:lnTo>
                    <a:pt x="115" y="54"/>
                  </a:lnTo>
                  <a:lnTo>
                    <a:pt x="115" y="52"/>
                  </a:lnTo>
                  <a:lnTo>
                    <a:pt x="115" y="50"/>
                  </a:lnTo>
                  <a:lnTo>
                    <a:pt x="115" y="49"/>
                  </a:lnTo>
                  <a:lnTo>
                    <a:pt x="117" y="49"/>
                  </a:lnTo>
                  <a:lnTo>
                    <a:pt x="117" y="47"/>
                  </a:lnTo>
                  <a:lnTo>
                    <a:pt x="117" y="45"/>
                  </a:lnTo>
                  <a:lnTo>
                    <a:pt x="117" y="44"/>
                  </a:lnTo>
                  <a:lnTo>
                    <a:pt x="117" y="42"/>
                  </a:lnTo>
                  <a:lnTo>
                    <a:pt x="117" y="40"/>
                  </a:lnTo>
                  <a:lnTo>
                    <a:pt x="117" y="39"/>
                  </a:lnTo>
                  <a:lnTo>
                    <a:pt x="117" y="37"/>
                  </a:lnTo>
                  <a:lnTo>
                    <a:pt x="117" y="35"/>
                  </a:lnTo>
                  <a:lnTo>
                    <a:pt x="119" y="34"/>
                  </a:lnTo>
                  <a:lnTo>
                    <a:pt x="119" y="32"/>
                  </a:lnTo>
                  <a:lnTo>
                    <a:pt x="119" y="30"/>
                  </a:lnTo>
                  <a:lnTo>
                    <a:pt x="119" y="29"/>
                  </a:lnTo>
                  <a:lnTo>
                    <a:pt x="117" y="27"/>
                  </a:lnTo>
                  <a:lnTo>
                    <a:pt x="117" y="25"/>
                  </a:lnTo>
                  <a:lnTo>
                    <a:pt x="117" y="24"/>
                  </a:lnTo>
                  <a:lnTo>
                    <a:pt x="117" y="22"/>
                  </a:lnTo>
                  <a:lnTo>
                    <a:pt x="117" y="20"/>
                  </a:lnTo>
                  <a:lnTo>
                    <a:pt x="117" y="17"/>
                  </a:lnTo>
                  <a:lnTo>
                    <a:pt x="117" y="15"/>
                  </a:lnTo>
                  <a:lnTo>
                    <a:pt x="117" y="12"/>
                  </a:lnTo>
                  <a:lnTo>
                    <a:pt x="117" y="10"/>
                  </a:lnTo>
                  <a:lnTo>
                    <a:pt x="117" y="7"/>
                  </a:lnTo>
                  <a:lnTo>
                    <a:pt x="117" y="4"/>
                  </a:lnTo>
                  <a:lnTo>
                    <a:pt x="117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03" name="Freeform 23"/>
            <p:cNvSpPr>
              <a:spLocks noChangeAspect="1"/>
            </p:cNvSpPr>
            <p:nvPr/>
          </p:nvSpPr>
          <p:spPr bwMode="auto">
            <a:xfrm>
              <a:off x="2979" y="2215"/>
              <a:ext cx="120" cy="1"/>
            </a:xfrm>
            <a:custGeom>
              <a:avLst/>
              <a:gdLst>
                <a:gd name="T0" fmla="*/ 2 w 267"/>
                <a:gd name="T1" fmla="*/ 0 h 1"/>
                <a:gd name="T2" fmla="*/ 0 w 267"/>
                <a:gd name="T3" fmla="*/ 0 h 1"/>
                <a:gd name="T4" fmla="*/ 2 w 267"/>
                <a:gd name="T5" fmla="*/ 0 h 1"/>
                <a:gd name="T6" fmla="*/ 0 60000 65536"/>
                <a:gd name="T7" fmla="*/ 0 60000 65536"/>
                <a:gd name="T8" fmla="*/ 0 60000 65536"/>
                <a:gd name="T9" fmla="*/ 0 w 267"/>
                <a:gd name="T10" fmla="*/ 0 h 1"/>
                <a:gd name="T11" fmla="*/ 267 w 26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" h="1">
                  <a:moveTo>
                    <a:pt x="267" y="0"/>
                  </a:moveTo>
                  <a:lnTo>
                    <a:pt x="0" y="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04" name="Line 24"/>
            <p:cNvSpPr>
              <a:spLocks noChangeAspect="1" noChangeShapeType="1"/>
            </p:cNvSpPr>
            <p:nvPr/>
          </p:nvSpPr>
          <p:spPr bwMode="auto">
            <a:xfrm flipH="1">
              <a:off x="2979" y="2215"/>
              <a:ext cx="12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05" name="Freeform 25"/>
            <p:cNvSpPr>
              <a:spLocks noChangeAspect="1"/>
            </p:cNvSpPr>
            <p:nvPr/>
          </p:nvSpPr>
          <p:spPr bwMode="auto">
            <a:xfrm>
              <a:off x="2345" y="2321"/>
              <a:ext cx="227" cy="1"/>
            </a:xfrm>
            <a:custGeom>
              <a:avLst/>
              <a:gdLst>
                <a:gd name="T0" fmla="*/ 5 w 501"/>
                <a:gd name="T1" fmla="*/ 0 h 1"/>
                <a:gd name="T2" fmla="*/ 0 w 501"/>
                <a:gd name="T3" fmla="*/ 0 h 1"/>
                <a:gd name="T4" fmla="*/ 5 w 501"/>
                <a:gd name="T5" fmla="*/ 0 h 1"/>
                <a:gd name="T6" fmla="*/ 0 60000 65536"/>
                <a:gd name="T7" fmla="*/ 0 60000 65536"/>
                <a:gd name="T8" fmla="*/ 0 60000 65536"/>
                <a:gd name="T9" fmla="*/ 0 w 501"/>
                <a:gd name="T10" fmla="*/ 0 h 1"/>
                <a:gd name="T11" fmla="*/ 501 w 50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1" h="1">
                  <a:moveTo>
                    <a:pt x="501" y="0"/>
                  </a:moveTo>
                  <a:lnTo>
                    <a:pt x="0" y="0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06" name="Line 26"/>
            <p:cNvSpPr>
              <a:spLocks noChangeAspect="1" noChangeShapeType="1"/>
            </p:cNvSpPr>
            <p:nvPr/>
          </p:nvSpPr>
          <p:spPr bwMode="auto">
            <a:xfrm flipH="1">
              <a:off x="2345" y="2321"/>
              <a:ext cx="227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07" name="Freeform 27"/>
            <p:cNvSpPr>
              <a:spLocks noChangeAspect="1"/>
            </p:cNvSpPr>
            <p:nvPr/>
          </p:nvSpPr>
          <p:spPr bwMode="auto">
            <a:xfrm>
              <a:off x="2345" y="2111"/>
              <a:ext cx="227" cy="1"/>
            </a:xfrm>
            <a:custGeom>
              <a:avLst/>
              <a:gdLst>
                <a:gd name="T0" fmla="*/ 5 w 501"/>
                <a:gd name="T1" fmla="*/ 0 h 1"/>
                <a:gd name="T2" fmla="*/ 0 w 501"/>
                <a:gd name="T3" fmla="*/ 0 h 1"/>
                <a:gd name="T4" fmla="*/ 5 w 501"/>
                <a:gd name="T5" fmla="*/ 0 h 1"/>
                <a:gd name="T6" fmla="*/ 0 60000 65536"/>
                <a:gd name="T7" fmla="*/ 0 60000 65536"/>
                <a:gd name="T8" fmla="*/ 0 60000 65536"/>
                <a:gd name="T9" fmla="*/ 0 w 501"/>
                <a:gd name="T10" fmla="*/ 0 h 1"/>
                <a:gd name="T11" fmla="*/ 501 w 50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1" h="1">
                  <a:moveTo>
                    <a:pt x="501" y="0"/>
                  </a:moveTo>
                  <a:lnTo>
                    <a:pt x="0" y="0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08" name="Line 28"/>
            <p:cNvSpPr>
              <a:spLocks noChangeAspect="1" noChangeShapeType="1"/>
            </p:cNvSpPr>
            <p:nvPr/>
          </p:nvSpPr>
          <p:spPr bwMode="auto">
            <a:xfrm flipH="1">
              <a:off x="2345" y="2111"/>
              <a:ext cx="227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09" name="Rectangle 29"/>
            <p:cNvSpPr>
              <a:spLocks noChangeAspect="1" noChangeArrowheads="1"/>
            </p:cNvSpPr>
            <p:nvPr/>
          </p:nvSpPr>
          <p:spPr bwMode="auto">
            <a:xfrm>
              <a:off x="1287" y="1804"/>
              <a:ext cx="179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10" name="Rectangle 30"/>
            <p:cNvSpPr>
              <a:spLocks noChangeAspect="1" noChangeArrowheads="1"/>
            </p:cNvSpPr>
            <p:nvPr/>
          </p:nvSpPr>
          <p:spPr bwMode="auto">
            <a:xfrm>
              <a:off x="1355" y="1874"/>
              <a:ext cx="192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11" name="Rectangle 31"/>
            <p:cNvSpPr>
              <a:spLocks noChangeAspect="1" noChangeArrowheads="1"/>
            </p:cNvSpPr>
            <p:nvPr/>
          </p:nvSpPr>
          <p:spPr bwMode="auto">
            <a:xfrm>
              <a:off x="1287" y="2006"/>
              <a:ext cx="179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12" name="Line 32"/>
            <p:cNvSpPr>
              <a:spLocks noChangeAspect="1" noChangeShapeType="1"/>
            </p:cNvSpPr>
            <p:nvPr/>
          </p:nvSpPr>
          <p:spPr bwMode="auto">
            <a:xfrm flipH="1">
              <a:off x="2240" y="2005"/>
              <a:ext cx="10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13" name="Rectangle 33"/>
            <p:cNvSpPr>
              <a:spLocks noChangeAspect="1" noChangeArrowheads="1"/>
            </p:cNvSpPr>
            <p:nvPr/>
          </p:nvSpPr>
          <p:spPr bwMode="auto">
            <a:xfrm>
              <a:off x="1355" y="2079"/>
              <a:ext cx="192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14" name="Rectangle 34"/>
            <p:cNvSpPr>
              <a:spLocks noChangeAspect="1" noChangeArrowheads="1"/>
            </p:cNvSpPr>
            <p:nvPr/>
          </p:nvSpPr>
          <p:spPr bwMode="auto">
            <a:xfrm>
              <a:off x="1287" y="2232"/>
              <a:ext cx="179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15" name="Rectangle 35"/>
            <p:cNvSpPr>
              <a:spLocks noChangeAspect="1" noChangeArrowheads="1"/>
            </p:cNvSpPr>
            <p:nvPr/>
          </p:nvSpPr>
          <p:spPr bwMode="auto">
            <a:xfrm>
              <a:off x="1355" y="2303"/>
              <a:ext cx="192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3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16" name="Rectangle 36"/>
            <p:cNvSpPr>
              <a:spLocks noChangeAspect="1" noChangeArrowheads="1"/>
            </p:cNvSpPr>
            <p:nvPr/>
          </p:nvSpPr>
          <p:spPr bwMode="auto">
            <a:xfrm>
              <a:off x="3299" y="2142"/>
              <a:ext cx="129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f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17" name="Rectangle 37"/>
            <p:cNvSpPr>
              <a:spLocks noChangeAspect="1" noChangeArrowheads="1"/>
            </p:cNvSpPr>
            <p:nvPr/>
          </p:nvSpPr>
          <p:spPr bwMode="auto">
            <a:xfrm>
              <a:off x="3627" y="2142"/>
              <a:ext cx="179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18" name="Rectangle 38"/>
            <p:cNvSpPr>
              <a:spLocks noChangeAspect="1" noChangeArrowheads="1"/>
            </p:cNvSpPr>
            <p:nvPr/>
          </p:nvSpPr>
          <p:spPr bwMode="auto">
            <a:xfrm>
              <a:off x="3691" y="2213"/>
              <a:ext cx="192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1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19" name="Rectangle 39"/>
            <p:cNvSpPr>
              <a:spLocks noChangeAspect="1" noChangeArrowheads="1"/>
            </p:cNvSpPr>
            <p:nvPr/>
          </p:nvSpPr>
          <p:spPr bwMode="auto">
            <a:xfrm>
              <a:off x="3901" y="2142"/>
              <a:ext cx="179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20" name="Rectangle 40"/>
            <p:cNvSpPr>
              <a:spLocks noChangeAspect="1" noChangeArrowheads="1"/>
            </p:cNvSpPr>
            <p:nvPr/>
          </p:nvSpPr>
          <p:spPr bwMode="auto">
            <a:xfrm>
              <a:off x="3967" y="2213"/>
              <a:ext cx="192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2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21" name="Rectangle 41"/>
            <p:cNvSpPr>
              <a:spLocks noChangeAspect="1" noChangeArrowheads="1"/>
            </p:cNvSpPr>
            <p:nvPr/>
          </p:nvSpPr>
          <p:spPr bwMode="auto">
            <a:xfrm>
              <a:off x="3786" y="2142"/>
              <a:ext cx="199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+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22" name="Rectangle 42"/>
            <p:cNvSpPr>
              <a:spLocks noChangeAspect="1" noChangeArrowheads="1"/>
            </p:cNvSpPr>
            <p:nvPr/>
          </p:nvSpPr>
          <p:spPr bwMode="auto">
            <a:xfrm>
              <a:off x="3568" y="2138"/>
              <a:ext cx="134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(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23" name="Rectangle 43"/>
            <p:cNvSpPr>
              <a:spLocks noChangeAspect="1" noChangeArrowheads="1"/>
            </p:cNvSpPr>
            <p:nvPr/>
          </p:nvSpPr>
          <p:spPr bwMode="auto">
            <a:xfrm>
              <a:off x="4037" y="2138"/>
              <a:ext cx="249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 ) 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24" name="Rectangle 44"/>
            <p:cNvSpPr>
              <a:spLocks noChangeAspect="1" noChangeArrowheads="1"/>
            </p:cNvSpPr>
            <p:nvPr/>
          </p:nvSpPr>
          <p:spPr bwMode="auto">
            <a:xfrm>
              <a:off x="4188" y="2142"/>
              <a:ext cx="179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i="1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x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25" name="Rectangle 45"/>
            <p:cNvSpPr>
              <a:spLocks noChangeAspect="1" noChangeArrowheads="1"/>
            </p:cNvSpPr>
            <p:nvPr/>
          </p:nvSpPr>
          <p:spPr bwMode="auto">
            <a:xfrm>
              <a:off x="4252" y="2213"/>
              <a:ext cx="257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 3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26" name="Rectangle 46"/>
            <p:cNvSpPr>
              <a:spLocks noChangeAspect="1" noChangeArrowheads="1"/>
            </p:cNvSpPr>
            <p:nvPr/>
          </p:nvSpPr>
          <p:spPr bwMode="auto">
            <a:xfrm>
              <a:off x="4116" y="2138"/>
              <a:ext cx="115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× 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88127" name="Line 47"/>
            <p:cNvSpPr>
              <a:spLocks noChangeAspect="1" noChangeShapeType="1"/>
            </p:cNvSpPr>
            <p:nvPr/>
          </p:nvSpPr>
          <p:spPr bwMode="auto">
            <a:xfrm>
              <a:off x="1501" y="2321"/>
              <a:ext cx="84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28" name="Line 48"/>
            <p:cNvSpPr>
              <a:spLocks noChangeAspect="1" noChangeShapeType="1"/>
            </p:cNvSpPr>
            <p:nvPr/>
          </p:nvSpPr>
          <p:spPr bwMode="auto">
            <a:xfrm>
              <a:off x="2345" y="2005"/>
              <a:ext cx="2" cy="10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29" name="Line 49"/>
            <p:cNvSpPr>
              <a:spLocks noChangeAspect="1" noChangeShapeType="1"/>
            </p:cNvSpPr>
            <p:nvPr/>
          </p:nvSpPr>
          <p:spPr bwMode="auto">
            <a:xfrm flipH="1">
              <a:off x="3099" y="2215"/>
              <a:ext cx="106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30" name="Rectangle 50"/>
            <p:cNvSpPr>
              <a:spLocks noChangeAspect="1" noChangeArrowheads="1"/>
            </p:cNvSpPr>
            <p:nvPr/>
          </p:nvSpPr>
          <p:spPr bwMode="auto">
            <a:xfrm>
              <a:off x="3424" y="2143"/>
              <a:ext cx="199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Times-Roman"/>
                  <a:cs typeface="Arial" pitchFamily="34" charset="0"/>
                </a:rPr>
                <a:t>= </a:t>
              </a:r>
              <a:endParaRPr lang="en-US" sz="1600">
                <a:cs typeface="Arial" pitchFamily="34" charset="0"/>
              </a:endParaRPr>
            </a:p>
          </p:txBody>
        </p:sp>
        <p:grpSp>
          <p:nvGrpSpPr>
            <p:cNvPr id="88131" name="Group 51"/>
            <p:cNvGrpSpPr>
              <a:grpSpLocks/>
            </p:cNvGrpSpPr>
            <p:nvPr/>
          </p:nvGrpSpPr>
          <p:grpSpPr bwMode="auto">
            <a:xfrm>
              <a:off x="2583" y="2041"/>
              <a:ext cx="389" cy="348"/>
              <a:chOff x="3435" y="821"/>
              <a:chExt cx="421" cy="354"/>
            </a:xfrm>
          </p:grpSpPr>
          <p:sp>
            <p:nvSpPr>
              <p:cNvPr id="88132" name="Line 52"/>
              <p:cNvSpPr>
                <a:spLocks noChangeShapeType="1"/>
              </p:cNvSpPr>
              <p:nvPr/>
            </p:nvSpPr>
            <p:spPr bwMode="auto">
              <a:xfrm flipH="1">
                <a:off x="3435" y="821"/>
                <a:ext cx="244" cy="0"/>
              </a:xfrm>
              <a:prstGeom prst="line">
                <a:avLst/>
              </a:prstGeom>
              <a:noFill/>
              <a:ln w="238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88133" name="Line 53"/>
              <p:cNvSpPr>
                <a:spLocks noChangeShapeType="1"/>
              </p:cNvSpPr>
              <p:nvPr/>
            </p:nvSpPr>
            <p:spPr bwMode="auto">
              <a:xfrm>
                <a:off x="3436" y="823"/>
                <a:ext cx="0" cy="352"/>
              </a:xfrm>
              <a:prstGeom prst="line">
                <a:avLst/>
              </a:prstGeom>
              <a:noFill/>
              <a:ln w="238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88134" name="Arc 54"/>
              <p:cNvSpPr>
                <a:spLocks/>
              </p:cNvSpPr>
              <p:nvPr/>
            </p:nvSpPr>
            <p:spPr bwMode="auto">
              <a:xfrm>
                <a:off x="3679" y="821"/>
                <a:ext cx="177" cy="1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38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88135" name="Arc 55"/>
              <p:cNvSpPr>
                <a:spLocks/>
              </p:cNvSpPr>
              <p:nvPr/>
            </p:nvSpPr>
            <p:spPr bwMode="auto">
              <a:xfrm flipV="1">
                <a:off x="3679" y="997"/>
                <a:ext cx="177" cy="1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38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88136" name="Line 56"/>
              <p:cNvSpPr>
                <a:spLocks noChangeShapeType="1"/>
              </p:cNvSpPr>
              <p:nvPr/>
            </p:nvSpPr>
            <p:spPr bwMode="auto">
              <a:xfrm>
                <a:off x="3435" y="1173"/>
                <a:ext cx="244" cy="0"/>
              </a:xfrm>
              <a:prstGeom prst="line">
                <a:avLst/>
              </a:prstGeom>
              <a:noFill/>
              <a:ln w="238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88081" name="Text Box 57"/>
          <p:cNvSpPr txBox="1">
            <a:spLocks noChangeArrowheads="1"/>
          </p:cNvSpPr>
          <p:nvPr/>
        </p:nvSpPr>
        <p:spPr bwMode="auto">
          <a:xfrm>
            <a:off x="5029200" y="1371600"/>
            <a:ext cx="36086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ARCHITECTURE Function of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f &lt;= ((x1 OR x2) AND x3);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 Example;</a:t>
            </a:r>
          </a:p>
        </p:txBody>
      </p:sp>
      <p:grpSp>
        <p:nvGrpSpPr>
          <p:cNvPr id="4" name="Group 3" descr="VLSI"/>
          <p:cNvGrpSpPr/>
          <p:nvPr/>
        </p:nvGrpSpPr>
        <p:grpSpPr>
          <a:xfrm>
            <a:off x="5257800" y="4038600"/>
            <a:ext cx="1584325" cy="1143000"/>
            <a:chOff x="5257800" y="4038600"/>
            <a:chExt cx="1584325" cy="1143000"/>
          </a:xfrm>
        </p:grpSpPr>
        <p:sp>
          <p:nvSpPr>
            <p:cNvPr id="88082" name="Line 58"/>
            <p:cNvSpPr>
              <a:spLocks noChangeShapeType="1"/>
            </p:cNvSpPr>
            <p:nvPr/>
          </p:nvSpPr>
          <p:spPr bwMode="auto">
            <a:xfrm>
              <a:off x="5943600" y="4343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83" name="Line 59"/>
            <p:cNvSpPr>
              <a:spLocks noChangeShapeType="1"/>
            </p:cNvSpPr>
            <p:nvPr/>
          </p:nvSpPr>
          <p:spPr bwMode="auto">
            <a:xfrm flipH="1">
              <a:off x="5867400" y="4572000"/>
              <a:ext cx="76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84" name="Line 60"/>
            <p:cNvSpPr>
              <a:spLocks noChangeShapeType="1"/>
            </p:cNvSpPr>
            <p:nvPr/>
          </p:nvSpPr>
          <p:spPr bwMode="auto">
            <a:xfrm>
              <a:off x="5867400" y="4572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85" name="Line 61"/>
            <p:cNvSpPr>
              <a:spLocks noChangeShapeType="1"/>
            </p:cNvSpPr>
            <p:nvPr/>
          </p:nvSpPr>
          <p:spPr bwMode="auto">
            <a:xfrm>
              <a:off x="5867400" y="4800600"/>
              <a:ext cx="76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86" name="Line 62"/>
            <p:cNvSpPr>
              <a:spLocks noChangeShapeType="1"/>
            </p:cNvSpPr>
            <p:nvPr/>
          </p:nvSpPr>
          <p:spPr bwMode="auto">
            <a:xfrm>
              <a:off x="5943600" y="4800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87" name="Line 63"/>
            <p:cNvSpPr>
              <a:spLocks noChangeShapeType="1"/>
            </p:cNvSpPr>
            <p:nvPr/>
          </p:nvSpPr>
          <p:spPr bwMode="auto">
            <a:xfrm>
              <a:off x="5791200" y="50292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88" name="Line 64"/>
            <p:cNvSpPr>
              <a:spLocks noChangeShapeType="1"/>
            </p:cNvSpPr>
            <p:nvPr/>
          </p:nvSpPr>
          <p:spPr bwMode="auto">
            <a:xfrm>
              <a:off x="5821363" y="51054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89" name="Line 65"/>
            <p:cNvSpPr>
              <a:spLocks noChangeShapeType="1"/>
            </p:cNvSpPr>
            <p:nvPr/>
          </p:nvSpPr>
          <p:spPr bwMode="auto">
            <a:xfrm>
              <a:off x="5867400" y="51816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90" name="Line 66"/>
            <p:cNvSpPr>
              <a:spLocks noChangeShapeType="1"/>
            </p:cNvSpPr>
            <p:nvPr/>
          </p:nvSpPr>
          <p:spPr bwMode="auto">
            <a:xfrm>
              <a:off x="5791200" y="45720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91" name="Line 67"/>
            <p:cNvSpPr>
              <a:spLocks noChangeShapeType="1"/>
            </p:cNvSpPr>
            <p:nvPr/>
          </p:nvSpPr>
          <p:spPr bwMode="auto">
            <a:xfrm>
              <a:off x="5638800" y="467995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92" name="Text Box 68"/>
            <p:cNvSpPr txBox="1">
              <a:spLocks noChangeArrowheads="1"/>
            </p:cNvSpPr>
            <p:nvPr/>
          </p:nvSpPr>
          <p:spPr bwMode="auto">
            <a:xfrm>
              <a:off x="5715000" y="4038600"/>
              <a:ext cx="4016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cs typeface="Arial" pitchFamily="34" charset="0"/>
                </a:rPr>
                <a:t>2V</a:t>
              </a:r>
            </a:p>
          </p:txBody>
        </p:sp>
        <p:sp>
          <p:nvSpPr>
            <p:cNvPr id="88093" name="Line 69"/>
            <p:cNvSpPr>
              <a:spLocks noChangeShapeType="1"/>
            </p:cNvSpPr>
            <p:nvPr/>
          </p:nvSpPr>
          <p:spPr bwMode="auto">
            <a:xfrm>
              <a:off x="5943600" y="44958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94" name="Text Box 70"/>
            <p:cNvSpPr txBox="1">
              <a:spLocks noChangeArrowheads="1"/>
            </p:cNvSpPr>
            <p:nvPr/>
          </p:nvSpPr>
          <p:spPr bwMode="auto">
            <a:xfrm>
              <a:off x="5257800" y="4495800"/>
              <a:ext cx="4159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cs typeface="Arial" pitchFamily="34" charset="0"/>
                </a:rPr>
                <a:t> IN</a:t>
              </a:r>
            </a:p>
          </p:txBody>
        </p:sp>
        <p:sp>
          <p:nvSpPr>
            <p:cNvPr id="88095" name="Text Box 71"/>
            <p:cNvSpPr txBox="1">
              <a:spLocks noChangeArrowheads="1"/>
            </p:cNvSpPr>
            <p:nvPr/>
          </p:nvSpPr>
          <p:spPr bwMode="auto">
            <a:xfrm>
              <a:off x="6248400" y="4343400"/>
              <a:ext cx="5937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cs typeface="Arial" pitchFamily="34" charset="0"/>
                </a:rPr>
                <a:t>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B0589-CCC2-42DE-B5C3-ACD154B8874B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Γιατί Αρχιτεκτονική Η/Υ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(4)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542925" y="1295400"/>
            <a:ext cx="824547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l-G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Μας ενδιαφέρει η διαδικασία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σχεδίασης (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ενός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μικροεπεξεργαστή: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περιέχει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εκατομμύρια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transistor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οπότε η κατασκευή γίνεται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ιεραρχικά και 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εκμεταλλεύεται την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έννοια της αφαίρεσης (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abstraction)</a:t>
            </a:r>
          </a:p>
        </p:txBody>
      </p:sp>
    </p:spTree>
    <p:extLst>
      <p:ext uri="{BB962C8B-B14F-4D97-AF65-F5344CB8AC3E}">
        <p14:creationId xmlns:p14="http://schemas.microsoft.com/office/powerpoint/2010/main" val="26315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Κύκλος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Ροή) Σχεδίασης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VLSI (2)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D72CC-A284-4336-8F9D-EF2DA325808D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89092" name="Text Box 3"/>
          <p:cNvSpPr txBox="1">
            <a:spLocks noChangeArrowheads="1"/>
          </p:cNvSpPr>
          <p:nvPr/>
        </p:nvSpPr>
        <p:spPr bwMode="auto">
          <a:xfrm>
            <a:off x="3352800" y="1803400"/>
            <a:ext cx="6064481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cs typeface="Arial" pitchFamily="34" charset="0"/>
              </a:rPr>
              <a:t>   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High Level Synthesis/Optimization</a:t>
            </a:r>
          </a:p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   Logic Gate Synthesis/Optimization</a:t>
            </a:r>
          </a:p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    Physical Synthesis/Optimization</a:t>
            </a:r>
          </a:p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Fabrication (chip)</a:t>
            </a:r>
          </a:p>
        </p:txBody>
      </p:sp>
      <p:grpSp>
        <p:nvGrpSpPr>
          <p:cNvPr id="3" name="Group 2" descr="VLSI"/>
          <p:cNvGrpSpPr/>
          <p:nvPr/>
        </p:nvGrpSpPr>
        <p:grpSpPr>
          <a:xfrm>
            <a:off x="762000" y="2057400"/>
            <a:ext cx="5791200" cy="3733800"/>
            <a:chOff x="762000" y="2057400"/>
            <a:chExt cx="5791200" cy="3733800"/>
          </a:xfrm>
        </p:grpSpPr>
        <p:sp>
          <p:nvSpPr>
            <p:cNvPr id="89093" name="AutoShape 4"/>
            <p:cNvSpPr>
              <a:spLocks noChangeArrowheads="1"/>
            </p:cNvSpPr>
            <p:nvPr/>
          </p:nvSpPr>
          <p:spPr bwMode="auto">
            <a:xfrm>
              <a:off x="5638800" y="2362200"/>
              <a:ext cx="914400" cy="6096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89094" name="AutoShape 5"/>
            <p:cNvSpPr>
              <a:spLocks noChangeArrowheads="1"/>
            </p:cNvSpPr>
            <p:nvPr/>
          </p:nvSpPr>
          <p:spPr bwMode="auto">
            <a:xfrm>
              <a:off x="5638800" y="3657600"/>
              <a:ext cx="914400" cy="6096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89095" name="AutoShape 6"/>
            <p:cNvSpPr>
              <a:spLocks noChangeArrowheads="1"/>
            </p:cNvSpPr>
            <p:nvPr/>
          </p:nvSpPr>
          <p:spPr bwMode="auto">
            <a:xfrm>
              <a:off x="5638800" y="4724400"/>
              <a:ext cx="914400" cy="6096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89096" name="Group 7"/>
            <p:cNvGrpSpPr>
              <a:grpSpLocks/>
            </p:cNvGrpSpPr>
            <p:nvPr/>
          </p:nvGrpSpPr>
          <p:grpSpPr bwMode="auto">
            <a:xfrm>
              <a:off x="2819400" y="2057400"/>
              <a:ext cx="838200" cy="1066800"/>
              <a:chOff x="1776" y="1296"/>
              <a:chExt cx="528" cy="672"/>
            </a:xfrm>
          </p:grpSpPr>
          <p:sp>
            <p:nvSpPr>
              <p:cNvPr id="89108" name="Line 8"/>
              <p:cNvSpPr>
                <a:spLocks noChangeShapeType="1"/>
              </p:cNvSpPr>
              <p:nvPr/>
            </p:nvSpPr>
            <p:spPr bwMode="auto">
              <a:xfrm flipH="1">
                <a:off x="1776" y="1296"/>
                <a:ext cx="528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9109" name="Line 9"/>
              <p:cNvSpPr>
                <a:spLocks noChangeShapeType="1"/>
              </p:cNvSpPr>
              <p:nvPr/>
            </p:nvSpPr>
            <p:spPr bwMode="auto">
              <a:xfrm>
                <a:off x="1776" y="1632"/>
                <a:ext cx="528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89097" name="Group 10"/>
            <p:cNvGrpSpPr>
              <a:grpSpLocks/>
            </p:cNvGrpSpPr>
            <p:nvPr/>
          </p:nvGrpSpPr>
          <p:grpSpPr bwMode="auto">
            <a:xfrm>
              <a:off x="2895600" y="3429000"/>
              <a:ext cx="838200" cy="1066800"/>
              <a:chOff x="1776" y="1296"/>
              <a:chExt cx="528" cy="672"/>
            </a:xfrm>
          </p:grpSpPr>
          <p:sp>
            <p:nvSpPr>
              <p:cNvPr id="89106" name="Line 11"/>
              <p:cNvSpPr>
                <a:spLocks noChangeShapeType="1"/>
              </p:cNvSpPr>
              <p:nvPr/>
            </p:nvSpPr>
            <p:spPr bwMode="auto">
              <a:xfrm flipH="1">
                <a:off x="1776" y="1296"/>
                <a:ext cx="528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9107" name="Line 12"/>
              <p:cNvSpPr>
                <a:spLocks noChangeShapeType="1"/>
              </p:cNvSpPr>
              <p:nvPr/>
            </p:nvSpPr>
            <p:spPr bwMode="auto">
              <a:xfrm>
                <a:off x="1776" y="1632"/>
                <a:ext cx="528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89098" name="Group 13"/>
            <p:cNvGrpSpPr>
              <a:grpSpLocks/>
            </p:cNvGrpSpPr>
            <p:nvPr/>
          </p:nvGrpSpPr>
          <p:grpSpPr bwMode="auto">
            <a:xfrm>
              <a:off x="3048000" y="4724400"/>
              <a:ext cx="838200" cy="1066800"/>
              <a:chOff x="1776" y="1296"/>
              <a:chExt cx="528" cy="672"/>
            </a:xfrm>
          </p:grpSpPr>
          <p:sp>
            <p:nvSpPr>
              <p:cNvPr id="89104" name="Line 14"/>
              <p:cNvSpPr>
                <a:spLocks noChangeShapeType="1"/>
              </p:cNvSpPr>
              <p:nvPr/>
            </p:nvSpPr>
            <p:spPr bwMode="auto">
              <a:xfrm flipH="1">
                <a:off x="1776" y="1296"/>
                <a:ext cx="528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9105" name="Line 15"/>
              <p:cNvSpPr>
                <a:spLocks noChangeShapeType="1"/>
              </p:cNvSpPr>
              <p:nvPr/>
            </p:nvSpPr>
            <p:spPr bwMode="auto">
              <a:xfrm>
                <a:off x="1776" y="1632"/>
                <a:ext cx="528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89099" name="Text Box 16"/>
            <p:cNvSpPr txBox="1">
              <a:spLocks noChangeArrowheads="1"/>
            </p:cNvSpPr>
            <p:nvPr/>
          </p:nvSpPr>
          <p:spPr bwMode="auto">
            <a:xfrm>
              <a:off x="762000" y="2133600"/>
              <a:ext cx="187307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επαλήθευση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(verification)</a:t>
              </a:r>
            </a:p>
          </p:txBody>
        </p:sp>
        <p:sp>
          <p:nvSpPr>
            <p:cNvPr id="89100" name="Text Box 17"/>
            <p:cNvSpPr txBox="1">
              <a:spLocks noChangeArrowheads="1"/>
            </p:cNvSpPr>
            <p:nvPr/>
          </p:nvSpPr>
          <p:spPr bwMode="auto">
            <a:xfrm>
              <a:off x="762000" y="3657600"/>
              <a:ext cx="187307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 dirty="0">
                  <a:latin typeface="Arial" panose="020B0604020202020204" pitchFamily="34" charset="0"/>
                  <a:cs typeface="Arial" panose="020B0604020202020204" pitchFamily="34" charset="0"/>
                </a:rPr>
                <a:t>επαλήθευση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01" name="Text Box 18"/>
            <p:cNvSpPr txBox="1">
              <a:spLocks noChangeArrowheads="1"/>
            </p:cNvSpPr>
            <p:nvPr/>
          </p:nvSpPr>
          <p:spPr bwMode="auto">
            <a:xfrm>
              <a:off x="1447800" y="5029200"/>
              <a:ext cx="67999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test</a:t>
              </a:r>
            </a:p>
          </p:txBody>
        </p:sp>
      </p:grpSp>
      <p:sp>
        <p:nvSpPr>
          <p:cNvPr id="89103" name="Text Box 20"/>
          <p:cNvSpPr txBox="1">
            <a:spLocks noChangeArrowheads="1"/>
          </p:cNvSpPr>
          <p:nvPr/>
        </p:nvSpPr>
        <p:spPr bwMode="auto">
          <a:xfrm>
            <a:off x="3870325" y="1085850"/>
            <a:ext cx="15520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FPGAs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143000"/>
          </a:xfrm>
        </p:spPr>
        <p:txBody>
          <a:bodyPr/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Κύκλος (Ροή) Σχεδίασης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VLSI (3)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ABE51-722C-40C8-A92D-E953E3AD7EB8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447800"/>
            <a:ext cx="7772400" cy="4114800"/>
          </a:xfrm>
        </p:spPr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Τα πολύπλοκα αυτά συστήματα δεν σχεδιάζονται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μονολιθικά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αλλά </a:t>
            </a:r>
            <a:r>
              <a:rPr lang="el-GR" i="1" dirty="0">
                <a:latin typeface="Arial" panose="020B0604020202020204" pitchFamily="34" charset="0"/>
                <a:cs typeface="Arial" panose="020B0604020202020204" pitchFamily="34" charset="0"/>
              </a:rPr>
              <a:t>ιεραρχικά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σε διαφορετικά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blocks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και διάφορες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βαθμίδες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Καθώς προχωρούμε στον κύκλο σχεδίασης, χρειάζεται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να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επαληθεύσουμε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σχέδιο και να το προσομοιώσουμε για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χρόνο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και κατανάλωση ενέργειας απεναντι στις προδιαγραφές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Κύκλος (Ροή) Σχεδίασης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VLSI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90115" name="Picture 2" descr="HeatSinkPentium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33425" y="3683000"/>
            <a:ext cx="3838575" cy="3162300"/>
          </a:xfrm>
          <a:noFill/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ABE51-722C-40C8-A92D-E953E3AD7EB8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1219200" y="6400800"/>
            <a:ext cx="39693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Microprocessor Heat Shield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90525" y="1295400"/>
            <a:ext cx="778623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Τα περισσότερα προβλήματα του κύκλου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σχεδίασης (σύνθεση/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synthesis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</a:p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/βελτιστοποίση είναι </a:t>
            </a:r>
          </a:p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 «πολύ δύσκολα»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(NP-Complete)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4849"/>
            <a:ext cx="7772400" cy="1143000"/>
          </a:xfrm>
        </p:spPr>
        <p:txBody>
          <a:bodyPr/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Κύκλος (Ροή) Σχεδίασης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VLSI (5)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B82E6-5CAB-4C88-B091-268D935C6E54}" type="slidenum">
              <a:rPr lang="en-US"/>
              <a:pPr>
                <a:defRPr/>
              </a:pPr>
              <a:t>83</a:t>
            </a:fld>
            <a:endParaRPr lang="en-US"/>
          </a:p>
        </p:txBody>
      </p:sp>
      <p:grpSp>
        <p:nvGrpSpPr>
          <p:cNvPr id="3" name="Group 2" descr="VLSI"/>
          <p:cNvGrpSpPr/>
          <p:nvPr/>
        </p:nvGrpSpPr>
        <p:grpSpPr>
          <a:xfrm>
            <a:off x="3352800" y="1295400"/>
            <a:ext cx="4613275" cy="4953000"/>
            <a:chOff x="3352800" y="1295400"/>
            <a:chExt cx="4613275" cy="4953000"/>
          </a:xfrm>
        </p:grpSpPr>
        <p:grpSp>
          <p:nvGrpSpPr>
            <p:cNvPr id="91140" name="Group 3"/>
            <p:cNvGrpSpPr>
              <a:grpSpLocks/>
            </p:cNvGrpSpPr>
            <p:nvPr/>
          </p:nvGrpSpPr>
          <p:grpSpPr bwMode="auto">
            <a:xfrm>
              <a:off x="3657600" y="1295400"/>
              <a:ext cx="4308475" cy="4953000"/>
              <a:chOff x="773" y="197"/>
              <a:chExt cx="2714" cy="4920"/>
            </a:xfrm>
          </p:grpSpPr>
          <p:sp>
            <p:nvSpPr>
              <p:cNvPr id="91144" name="Rectangle 4"/>
              <p:cNvSpPr>
                <a:spLocks noChangeArrowheads="1"/>
              </p:cNvSpPr>
              <p:nvPr/>
            </p:nvSpPr>
            <p:spPr bwMode="auto">
              <a:xfrm>
                <a:off x="1053" y="1830"/>
                <a:ext cx="1853" cy="29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45" name="Rectangle 5"/>
              <p:cNvSpPr>
                <a:spLocks noChangeArrowheads="1"/>
              </p:cNvSpPr>
              <p:nvPr/>
            </p:nvSpPr>
            <p:spPr bwMode="auto">
              <a:xfrm>
                <a:off x="1053" y="2331"/>
                <a:ext cx="1853" cy="28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46" name="Rectangle 6"/>
              <p:cNvSpPr>
                <a:spLocks noChangeArrowheads="1"/>
              </p:cNvSpPr>
              <p:nvPr/>
            </p:nvSpPr>
            <p:spPr bwMode="auto">
              <a:xfrm>
                <a:off x="1276" y="1927"/>
                <a:ext cx="1527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Design interconnection between blocks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47" name="Freeform 7"/>
              <p:cNvSpPr>
                <a:spLocks/>
              </p:cNvSpPr>
              <p:nvPr/>
            </p:nvSpPr>
            <p:spPr bwMode="auto">
              <a:xfrm>
                <a:off x="1484" y="2821"/>
                <a:ext cx="991" cy="281"/>
              </a:xfrm>
              <a:custGeom>
                <a:avLst/>
                <a:gdLst>
                  <a:gd name="T0" fmla="*/ 0 w 1984"/>
                  <a:gd name="T1" fmla="*/ 5 h 561"/>
                  <a:gd name="T2" fmla="*/ 15 w 1984"/>
                  <a:gd name="T3" fmla="*/ 9 h 561"/>
                  <a:gd name="T4" fmla="*/ 30 w 1984"/>
                  <a:gd name="T5" fmla="*/ 5 h 561"/>
                  <a:gd name="T6" fmla="*/ 15 w 1984"/>
                  <a:gd name="T7" fmla="*/ 0 h 561"/>
                  <a:gd name="T8" fmla="*/ 0 w 1984"/>
                  <a:gd name="T9" fmla="*/ 5 h 5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4"/>
                  <a:gd name="T16" fmla="*/ 0 h 561"/>
                  <a:gd name="T17" fmla="*/ 1984 w 1984"/>
                  <a:gd name="T18" fmla="*/ 561 h 5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4" h="561">
                    <a:moveTo>
                      <a:pt x="0" y="281"/>
                    </a:moveTo>
                    <a:lnTo>
                      <a:pt x="1002" y="561"/>
                    </a:lnTo>
                    <a:lnTo>
                      <a:pt x="1984" y="281"/>
                    </a:lnTo>
                    <a:lnTo>
                      <a:pt x="1002" y="0"/>
                    </a:lnTo>
                    <a:lnTo>
                      <a:pt x="0" y="281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48" name="Rectangle 8"/>
              <p:cNvSpPr>
                <a:spLocks noChangeArrowheads="1"/>
              </p:cNvSpPr>
              <p:nvPr/>
            </p:nvSpPr>
            <p:spPr bwMode="auto">
              <a:xfrm>
                <a:off x="1225" y="2424"/>
                <a:ext cx="1608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Functional simulation of complete system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49" name="Freeform 9"/>
              <p:cNvSpPr>
                <a:spLocks/>
              </p:cNvSpPr>
              <p:nvPr/>
            </p:nvSpPr>
            <p:spPr bwMode="auto">
              <a:xfrm>
                <a:off x="1964" y="1760"/>
                <a:ext cx="31" cy="60"/>
              </a:xfrm>
              <a:custGeom>
                <a:avLst/>
                <a:gdLst>
                  <a:gd name="T0" fmla="*/ 0 w 60"/>
                  <a:gd name="T1" fmla="*/ 0 h 121"/>
                  <a:gd name="T2" fmla="*/ 1 w 60"/>
                  <a:gd name="T3" fmla="*/ 1 h 121"/>
                  <a:gd name="T4" fmla="*/ 1 w 60"/>
                  <a:gd name="T5" fmla="*/ 0 h 121"/>
                  <a:gd name="T6" fmla="*/ 1 w 60"/>
                  <a:gd name="T7" fmla="*/ 0 h 121"/>
                  <a:gd name="T8" fmla="*/ 0 w 60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1"/>
                  <a:gd name="T17" fmla="*/ 60 w 60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1">
                    <a:moveTo>
                      <a:pt x="0" y="0"/>
                    </a:moveTo>
                    <a:lnTo>
                      <a:pt x="40" y="121"/>
                    </a:lnTo>
                    <a:lnTo>
                      <a:pt x="60" y="0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50" name="Line 10"/>
              <p:cNvSpPr>
                <a:spLocks noChangeShapeType="1"/>
              </p:cNvSpPr>
              <p:nvPr/>
            </p:nvSpPr>
            <p:spPr bwMode="auto">
              <a:xfrm flipV="1">
                <a:off x="1985" y="1690"/>
                <a:ext cx="1" cy="6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51" name="Freeform 11"/>
              <p:cNvSpPr>
                <a:spLocks/>
              </p:cNvSpPr>
              <p:nvPr/>
            </p:nvSpPr>
            <p:spPr bwMode="auto">
              <a:xfrm>
                <a:off x="1964" y="2250"/>
                <a:ext cx="31" cy="61"/>
              </a:xfrm>
              <a:custGeom>
                <a:avLst/>
                <a:gdLst>
                  <a:gd name="T0" fmla="*/ 0 w 60"/>
                  <a:gd name="T1" fmla="*/ 0 h 120"/>
                  <a:gd name="T2" fmla="*/ 1 w 60"/>
                  <a:gd name="T3" fmla="*/ 2 h 120"/>
                  <a:gd name="T4" fmla="*/ 1 w 60"/>
                  <a:gd name="T5" fmla="*/ 0 h 120"/>
                  <a:gd name="T6" fmla="*/ 1 w 60"/>
                  <a:gd name="T7" fmla="*/ 0 h 120"/>
                  <a:gd name="T8" fmla="*/ 0 w 60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0" y="0"/>
                    </a:moveTo>
                    <a:lnTo>
                      <a:pt x="20" y="12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52" name="Line 12"/>
              <p:cNvSpPr>
                <a:spLocks noChangeShapeType="1"/>
              </p:cNvSpPr>
              <p:nvPr/>
            </p:nvSpPr>
            <p:spPr bwMode="auto">
              <a:xfrm flipV="1">
                <a:off x="1974" y="2120"/>
                <a:ext cx="1" cy="13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53" name="Freeform 13"/>
              <p:cNvSpPr>
                <a:spLocks/>
              </p:cNvSpPr>
              <p:nvPr/>
            </p:nvSpPr>
            <p:spPr bwMode="auto">
              <a:xfrm>
                <a:off x="1964" y="2751"/>
                <a:ext cx="31" cy="60"/>
              </a:xfrm>
              <a:custGeom>
                <a:avLst/>
                <a:gdLst>
                  <a:gd name="T0" fmla="*/ 0 w 60"/>
                  <a:gd name="T1" fmla="*/ 0 h 120"/>
                  <a:gd name="T2" fmla="*/ 1 w 60"/>
                  <a:gd name="T3" fmla="*/ 2 h 120"/>
                  <a:gd name="T4" fmla="*/ 1 w 60"/>
                  <a:gd name="T5" fmla="*/ 0 h 120"/>
                  <a:gd name="T6" fmla="*/ 1 w 60"/>
                  <a:gd name="T7" fmla="*/ 0 h 120"/>
                  <a:gd name="T8" fmla="*/ 0 w 60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0" y="0"/>
                    </a:moveTo>
                    <a:lnTo>
                      <a:pt x="40" y="120"/>
                    </a:lnTo>
                    <a:lnTo>
                      <a:pt x="60" y="0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54" name="Line 14"/>
              <p:cNvSpPr>
                <a:spLocks noChangeShapeType="1"/>
              </p:cNvSpPr>
              <p:nvPr/>
            </p:nvSpPr>
            <p:spPr bwMode="auto">
              <a:xfrm flipV="1">
                <a:off x="1985" y="2611"/>
                <a:ext cx="1" cy="13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55" name="Rectangle 15"/>
              <p:cNvSpPr>
                <a:spLocks noChangeArrowheads="1"/>
              </p:cNvSpPr>
              <p:nvPr/>
            </p:nvSpPr>
            <p:spPr bwMode="auto">
              <a:xfrm>
                <a:off x="1343" y="3322"/>
                <a:ext cx="1273" cy="29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56" name="Rectangle 16"/>
              <p:cNvSpPr>
                <a:spLocks noChangeArrowheads="1"/>
              </p:cNvSpPr>
              <p:nvPr/>
            </p:nvSpPr>
            <p:spPr bwMode="auto">
              <a:xfrm>
                <a:off x="1825" y="2917"/>
                <a:ext cx="337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Correct?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57" name="Rectangle 17"/>
              <p:cNvSpPr>
                <a:spLocks noChangeArrowheads="1"/>
              </p:cNvSpPr>
              <p:nvPr/>
            </p:nvSpPr>
            <p:spPr bwMode="auto">
              <a:xfrm>
                <a:off x="1343" y="3823"/>
                <a:ext cx="1273" cy="28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58" name="Rectangle 18"/>
              <p:cNvSpPr>
                <a:spLocks noChangeArrowheads="1"/>
              </p:cNvSpPr>
              <p:nvPr/>
            </p:nvSpPr>
            <p:spPr bwMode="auto">
              <a:xfrm>
                <a:off x="1658" y="3422"/>
                <a:ext cx="691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Physical mapping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59" name="Freeform 19"/>
              <p:cNvSpPr>
                <a:spLocks/>
              </p:cNvSpPr>
              <p:nvPr/>
            </p:nvSpPr>
            <p:spPr bwMode="auto">
              <a:xfrm>
                <a:off x="1484" y="4313"/>
                <a:ext cx="991" cy="291"/>
              </a:xfrm>
              <a:custGeom>
                <a:avLst/>
                <a:gdLst>
                  <a:gd name="T0" fmla="*/ 0 w 1984"/>
                  <a:gd name="T1" fmla="*/ 5 h 581"/>
                  <a:gd name="T2" fmla="*/ 15 w 1984"/>
                  <a:gd name="T3" fmla="*/ 10 h 581"/>
                  <a:gd name="T4" fmla="*/ 30 w 1984"/>
                  <a:gd name="T5" fmla="*/ 5 h 581"/>
                  <a:gd name="T6" fmla="*/ 15 w 1984"/>
                  <a:gd name="T7" fmla="*/ 0 h 581"/>
                  <a:gd name="T8" fmla="*/ 0 w 1984"/>
                  <a:gd name="T9" fmla="*/ 5 h 5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4"/>
                  <a:gd name="T16" fmla="*/ 0 h 581"/>
                  <a:gd name="T17" fmla="*/ 1984 w 1984"/>
                  <a:gd name="T18" fmla="*/ 581 h 5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4" h="581">
                    <a:moveTo>
                      <a:pt x="0" y="280"/>
                    </a:moveTo>
                    <a:lnTo>
                      <a:pt x="1002" y="581"/>
                    </a:lnTo>
                    <a:lnTo>
                      <a:pt x="1984" y="280"/>
                    </a:lnTo>
                    <a:lnTo>
                      <a:pt x="1002" y="0"/>
                    </a:lnTo>
                    <a:lnTo>
                      <a:pt x="0" y="28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60" name="Rectangle 20"/>
              <p:cNvSpPr>
                <a:spLocks noChangeArrowheads="1"/>
              </p:cNvSpPr>
              <p:nvPr/>
            </p:nvSpPr>
            <p:spPr bwMode="auto">
              <a:xfrm>
                <a:off x="1646" y="3919"/>
                <a:ext cx="710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Timing simulation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61" name="Freeform 21"/>
              <p:cNvSpPr>
                <a:spLocks/>
              </p:cNvSpPr>
              <p:nvPr/>
            </p:nvSpPr>
            <p:spPr bwMode="auto">
              <a:xfrm>
                <a:off x="1345" y="4833"/>
                <a:ext cx="1278" cy="284"/>
              </a:xfrm>
              <a:custGeom>
                <a:avLst/>
                <a:gdLst>
                  <a:gd name="T0" fmla="*/ 18 w 2555"/>
                  <a:gd name="T1" fmla="*/ 1 h 568"/>
                  <a:gd name="T2" fmla="*/ 15 w 2555"/>
                  <a:gd name="T3" fmla="*/ 1 h 568"/>
                  <a:gd name="T4" fmla="*/ 13 w 2555"/>
                  <a:gd name="T5" fmla="*/ 1 h 568"/>
                  <a:gd name="T6" fmla="*/ 10 w 2555"/>
                  <a:gd name="T7" fmla="*/ 1 h 568"/>
                  <a:gd name="T8" fmla="*/ 8 w 2555"/>
                  <a:gd name="T9" fmla="*/ 1 h 568"/>
                  <a:gd name="T10" fmla="*/ 6 w 2555"/>
                  <a:gd name="T11" fmla="*/ 1 h 568"/>
                  <a:gd name="T12" fmla="*/ 4 w 2555"/>
                  <a:gd name="T13" fmla="*/ 1 h 568"/>
                  <a:gd name="T14" fmla="*/ 2 w 2555"/>
                  <a:gd name="T15" fmla="*/ 2 h 568"/>
                  <a:gd name="T16" fmla="*/ 1 w 2555"/>
                  <a:gd name="T17" fmla="*/ 3 h 568"/>
                  <a:gd name="T18" fmla="*/ 1 w 2555"/>
                  <a:gd name="T19" fmla="*/ 3 h 568"/>
                  <a:gd name="T20" fmla="*/ 0 w 2555"/>
                  <a:gd name="T21" fmla="*/ 4 h 568"/>
                  <a:gd name="T22" fmla="*/ 1 w 2555"/>
                  <a:gd name="T23" fmla="*/ 4 h 568"/>
                  <a:gd name="T24" fmla="*/ 1 w 2555"/>
                  <a:gd name="T25" fmla="*/ 5 h 568"/>
                  <a:gd name="T26" fmla="*/ 2 w 2555"/>
                  <a:gd name="T27" fmla="*/ 6 h 568"/>
                  <a:gd name="T28" fmla="*/ 3 w 2555"/>
                  <a:gd name="T29" fmla="*/ 6 h 568"/>
                  <a:gd name="T30" fmla="*/ 5 w 2555"/>
                  <a:gd name="T31" fmla="*/ 7 h 568"/>
                  <a:gd name="T32" fmla="*/ 7 w 2555"/>
                  <a:gd name="T33" fmla="*/ 7 h 568"/>
                  <a:gd name="T34" fmla="*/ 9 w 2555"/>
                  <a:gd name="T35" fmla="*/ 9 h 568"/>
                  <a:gd name="T36" fmla="*/ 12 w 2555"/>
                  <a:gd name="T37" fmla="*/ 9 h 568"/>
                  <a:gd name="T38" fmla="*/ 15 w 2555"/>
                  <a:gd name="T39" fmla="*/ 9 h 568"/>
                  <a:gd name="T40" fmla="*/ 17 w 2555"/>
                  <a:gd name="T41" fmla="*/ 9 h 568"/>
                  <a:gd name="T42" fmla="*/ 20 w 2555"/>
                  <a:gd name="T43" fmla="*/ 9 h 568"/>
                  <a:gd name="T44" fmla="*/ 22 w 2555"/>
                  <a:gd name="T45" fmla="*/ 9 h 568"/>
                  <a:gd name="T46" fmla="*/ 25 w 2555"/>
                  <a:gd name="T47" fmla="*/ 9 h 568"/>
                  <a:gd name="T48" fmla="*/ 28 w 2555"/>
                  <a:gd name="T49" fmla="*/ 9 h 568"/>
                  <a:gd name="T50" fmla="*/ 31 w 2555"/>
                  <a:gd name="T51" fmla="*/ 9 h 568"/>
                  <a:gd name="T52" fmla="*/ 33 w 2555"/>
                  <a:gd name="T53" fmla="*/ 7 h 568"/>
                  <a:gd name="T54" fmla="*/ 35 w 2555"/>
                  <a:gd name="T55" fmla="*/ 7 h 568"/>
                  <a:gd name="T56" fmla="*/ 37 w 2555"/>
                  <a:gd name="T57" fmla="*/ 6 h 568"/>
                  <a:gd name="T58" fmla="*/ 38 w 2555"/>
                  <a:gd name="T59" fmla="*/ 6 h 568"/>
                  <a:gd name="T60" fmla="*/ 40 w 2555"/>
                  <a:gd name="T61" fmla="*/ 5 h 568"/>
                  <a:gd name="T62" fmla="*/ 40 w 2555"/>
                  <a:gd name="T63" fmla="*/ 5 h 568"/>
                  <a:gd name="T64" fmla="*/ 40 w 2555"/>
                  <a:gd name="T65" fmla="*/ 4 h 568"/>
                  <a:gd name="T66" fmla="*/ 40 w 2555"/>
                  <a:gd name="T67" fmla="*/ 4 h 568"/>
                  <a:gd name="T68" fmla="*/ 40 w 2555"/>
                  <a:gd name="T69" fmla="*/ 3 h 568"/>
                  <a:gd name="T70" fmla="*/ 39 w 2555"/>
                  <a:gd name="T71" fmla="*/ 2 h 568"/>
                  <a:gd name="T72" fmla="*/ 38 w 2555"/>
                  <a:gd name="T73" fmla="*/ 2 h 568"/>
                  <a:gd name="T74" fmla="*/ 36 w 2555"/>
                  <a:gd name="T75" fmla="*/ 1 h 568"/>
                  <a:gd name="T76" fmla="*/ 34 w 2555"/>
                  <a:gd name="T77" fmla="*/ 1 h 568"/>
                  <a:gd name="T78" fmla="*/ 32 w 2555"/>
                  <a:gd name="T79" fmla="*/ 1 h 568"/>
                  <a:gd name="T80" fmla="*/ 29 w 2555"/>
                  <a:gd name="T81" fmla="*/ 1 h 568"/>
                  <a:gd name="T82" fmla="*/ 26 w 2555"/>
                  <a:gd name="T83" fmla="*/ 1 h 568"/>
                  <a:gd name="T84" fmla="*/ 23 w 2555"/>
                  <a:gd name="T85" fmla="*/ 1 h 568"/>
                  <a:gd name="T86" fmla="*/ 20 w 2555"/>
                  <a:gd name="T87" fmla="*/ 0 h 5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55"/>
                  <a:gd name="T133" fmla="*/ 0 h 568"/>
                  <a:gd name="T134" fmla="*/ 2555 w 2555"/>
                  <a:gd name="T135" fmla="*/ 568 h 5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55" h="568">
                    <a:moveTo>
                      <a:pt x="1277" y="0"/>
                    </a:moveTo>
                    <a:lnTo>
                      <a:pt x="1212" y="1"/>
                    </a:lnTo>
                    <a:lnTo>
                      <a:pt x="1147" y="2"/>
                    </a:lnTo>
                    <a:lnTo>
                      <a:pt x="1083" y="4"/>
                    </a:lnTo>
                    <a:lnTo>
                      <a:pt x="1020" y="6"/>
                    </a:lnTo>
                    <a:lnTo>
                      <a:pt x="958" y="9"/>
                    </a:lnTo>
                    <a:lnTo>
                      <a:pt x="897" y="13"/>
                    </a:lnTo>
                    <a:lnTo>
                      <a:pt x="838" y="18"/>
                    </a:lnTo>
                    <a:lnTo>
                      <a:pt x="780" y="23"/>
                    </a:lnTo>
                    <a:lnTo>
                      <a:pt x="723" y="28"/>
                    </a:lnTo>
                    <a:lnTo>
                      <a:pt x="668" y="35"/>
                    </a:lnTo>
                    <a:lnTo>
                      <a:pt x="615" y="42"/>
                    </a:lnTo>
                    <a:lnTo>
                      <a:pt x="563" y="49"/>
                    </a:lnTo>
                    <a:lnTo>
                      <a:pt x="513" y="57"/>
                    </a:lnTo>
                    <a:lnTo>
                      <a:pt x="465" y="65"/>
                    </a:lnTo>
                    <a:lnTo>
                      <a:pt x="419" y="74"/>
                    </a:lnTo>
                    <a:lnTo>
                      <a:pt x="374" y="83"/>
                    </a:lnTo>
                    <a:lnTo>
                      <a:pt x="331" y="93"/>
                    </a:lnTo>
                    <a:lnTo>
                      <a:pt x="291" y="104"/>
                    </a:lnTo>
                    <a:lnTo>
                      <a:pt x="253" y="114"/>
                    </a:lnTo>
                    <a:lnTo>
                      <a:pt x="218" y="125"/>
                    </a:lnTo>
                    <a:lnTo>
                      <a:pt x="184" y="137"/>
                    </a:lnTo>
                    <a:lnTo>
                      <a:pt x="154" y="149"/>
                    </a:lnTo>
                    <a:lnTo>
                      <a:pt x="125" y="161"/>
                    </a:lnTo>
                    <a:lnTo>
                      <a:pt x="100" y="174"/>
                    </a:lnTo>
                    <a:lnTo>
                      <a:pt x="77" y="186"/>
                    </a:lnTo>
                    <a:lnTo>
                      <a:pt x="57" y="200"/>
                    </a:lnTo>
                    <a:lnTo>
                      <a:pt x="40" y="213"/>
                    </a:lnTo>
                    <a:lnTo>
                      <a:pt x="26" y="228"/>
                    </a:lnTo>
                    <a:lnTo>
                      <a:pt x="14" y="242"/>
                    </a:lnTo>
                    <a:lnTo>
                      <a:pt x="6" y="256"/>
                    </a:lnTo>
                    <a:lnTo>
                      <a:pt x="1" y="270"/>
                    </a:lnTo>
                    <a:lnTo>
                      <a:pt x="0" y="285"/>
                    </a:lnTo>
                    <a:lnTo>
                      <a:pt x="1" y="299"/>
                    </a:lnTo>
                    <a:lnTo>
                      <a:pt x="6" y="314"/>
                    </a:lnTo>
                    <a:lnTo>
                      <a:pt x="14" y="328"/>
                    </a:lnTo>
                    <a:lnTo>
                      <a:pt x="26" y="342"/>
                    </a:lnTo>
                    <a:lnTo>
                      <a:pt x="40" y="356"/>
                    </a:lnTo>
                    <a:lnTo>
                      <a:pt x="57" y="369"/>
                    </a:lnTo>
                    <a:lnTo>
                      <a:pt x="77" y="382"/>
                    </a:lnTo>
                    <a:lnTo>
                      <a:pt x="100" y="395"/>
                    </a:lnTo>
                    <a:lnTo>
                      <a:pt x="125" y="408"/>
                    </a:lnTo>
                    <a:lnTo>
                      <a:pt x="154" y="420"/>
                    </a:lnTo>
                    <a:lnTo>
                      <a:pt x="184" y="432"/>
                    </a:lnTo>
                    <a:lnTo>
                      <a:pt x="218" y="443"/>
                    </a:lnTo>
                    <a:lnTo>
                      <a:pt x="253" y="454"/>
                    </a:lnTo>
                    <a:lnTo>
                      <a:pt x="291" y="465"/>
                    </a:lnTo>
                    <a:lnTo>
                      <a:pt x="331" y="475"/>
                    </a:lnTo>
                    <a:lnTo>
                      <a:pt x="374" y="485"/>
                    </a:lnTo>
                    <a:lnTo>
                      <a:pt x="419" y="495"/>
                    </a:lnTo>
                    <a:lnTo>
                      <a:pt x="465" y="504"/>
                    </a:lnTo>
                    <a:lnTo>
                      <a:pt x="513" y="512"/>
                    </a:lnTo>
                    <a:lnTo>
                      <a:pt x="563" y="520"/>
                    </a:lnTo>
                    <a:lnTo>
                      <a:pt x="615" y="527"/>
                    </a:lnTo>
                    <a:lnTo>
                      <a:pt x="668" y="534"/>
                    </a:lnTo>
                    <a:lnTo>
                      <a:pt x="723" y="540"/>
                    </a:lnTo>
                    <a:lnTo>
                      <a:pt x="780" y="546"/>
                    </a:lnTo>
                    <a:lnTo>
                      <a:pt x="838" y="551"/>
                    </a:lnTo>
                    <a:lnTo>
                      <a:pt x="897" y="556"/>
                    </a:lnTo>
                    <a:lnTo>
                      <a:pt x="958" y="559"/>
                    </a:lnTo>
                    <a:lnTo>
                      <a:pt x="1020" y="563"/>
                    </a:lnTo>
                    <a:lnTo>
                      <a:pt x="1083" y="565"/>
                    </a:lnTo>
                    <a:lnTo>
                      <a:pt x="1147" y="567"/>
                    </a:lnTo>
                    <a:lnTo>
                      <a:pt x="1212" y="568"/>
                    </a:lnTo>
                    <a:lnTo>
                      <a:pt x="1277" y="568"/>
                    </a:lnTo>
                    <a:lnTo>
                      <a:pt x="1343" y="568"/>
                    </a:lnTo>
                    <a:lnTo>
                      <a:pt x="1408" y="567"/>
                    </a:lnTo>
                    <a:lnTo>
                      <a:pt x="1472" y="565"/>
                    </a:lnTo>
                    <a:lnTo>
                      <a:pt x="1534" y="563"/>
                    </a:lnTo>
                    <a:lnTo>
                      <a:pt x="1597" y="559"/>
                    </a:lnTo>
                    <a:lnTo>
                      <a:pt x="1658" y="556"/>
                    </a:lnTo>
                    <a:lnTo>
                      <a:pt x="1717" y="551"/>
                    </a:lnTo>
                    <a:lnTo>
                      <a:pt x="1775" y="546"/>
                    </a:lnTo>
                    <a:lnTo>
                      <a:pt x="1831" y="540"/>
                    </a:lnTo>
                    <a:lnTo>
                      <a:pt x="1886" y="534"/>
                    </a:lnTo>
                    <a:lnTo>
                      <a:pt x="1940" y="527"/>
                    </a:lnTo>
                    <a:lnTo>
                      <a:pt x="1991" y="520"/>
                    </a:lnTo>
                    <a:lnTo>
                      <a:pt x="2042" y="512"/>
                    </a:lnTo>
                    <a:lnTo>
                      <a:pt x="2090" y="504"/>
                    </a:lnTo>
                    <a:lnTo>
                      <a:pt x="2136" y="495"/>
                    </a:lnTo>
                    <a:lnTo>
                      <a:pt x="2181" y="485"/>
                    </a:lnTo>
                    <a:lnTo>
                      <a:pt x="2224" y="475"/>
                    </a:lnTo>
                    <a:lnTo>
                      <a:pt x="2264" y="465"/>
                    </a:lnTo>
                    <a:lnTo>
                      <a:pt x="2301" y="454"/>
                    </a:lnTo>
                    <a:lnTo>
                      <a:pt x="2337" y="443"/>
                    </a:lnTo>
                    <a:lnTo>
                      <a:pt x="2370" y="432"/>
                    </a:lnTo>
                    <a:lnTo>
                      <a:pt x="2401" y="420"/>
                    </a:lnTo>
                    <a:lnTo>
                      <a:pt x="2429" y="408"/>
                    </a:lnTo>
                    <a:lnTo>
                      <a:pt x="2455" y="395"/>
                    </a:lnTo>
                    <a:lnTo>
                      <a:pt x="2477" y="382"/>
                    </a:lnTo>
                    <a:lnTo>
                      <a:pt x="2498" y="369"/>
                    </a:lnTo>
                    <a:lnTo>
                      <a:pt x="2515" y="356"/>
                    </a:lnTo>
                    <a:lnTo>
                      <a:pt x="2529" y="342"/>
                    </a:lnTo>
                    <a:lnTo>
                      <a:pt x="2540" y="328"/>
                    </a:lnTo>
                    <a:lnTo>
                      <a:pt x="2548" y="314"/>
                    </a:lnTo>
                    <a:lnTo>
                      <a:pt x="2553" y="299"/>
                    </a:lnTo>
                    <a:lnTo>
                      <a:pt x="2555" y="285"/>
                    </a:lnTo>
                    <a:lnTo>
                      <a:pt x="2553" y="270"/>
                    </a:lnTo>
                    <a:lnTo>
                      <a:pt x="2548" y="256"/>
                    </a:lnTo>
                    <a:lnTo>
                      <a:pt x="2540" y="242"/>
                    </a:lnTo>
                    <a:lnTo>
                      <a:pt x="2529" y="228"/>
                    </a:lnTo>
                    <a:lnTo>
                      <a:pt x="2515" y="213"/>
                    </a:lnTo>
                    <a:lnTo>
                      <a:pt x="2498" y="200"/>
                    </a:lnTo>
                    <a:lnTo>
                      <a:pt x="2477" y="186"/>
                    </a:lnTo>
                    <a:lnTo>
                      <a:pt x="2455" y="174"/>
                    </a:lnTo>
                    <a:lnTo>
                      <a:pt x="2429" y="161"/>
                    </a:lnTo>
                    <a:lnTo>
                      <a:pt x="2401" y="149"/>
                    </a:lnTo>
                    <a:lnTo>
                      <a:pt x="2370" y="137"/>
                    </a:lnTo>
                    <a:lnTo>
                      <a:pt x="2337" y="125"/>
                    </a:lnTo>
                    <a:lnTo>
                      <a:pt x="2301" y="114"/>
                    </a:lnTo>
                    <a:lnTo>
                      <a:pt x="2264" y="104"/>
                    </a:lnTo>
                    <a:lnTo>
                      <a:pt x="2224" y="93"/>
                    </a:lnTo>
                    <a:lnTo>
                      <a:pt x="2181" y="83"/>
                    </a:lnTo>
                    <a:lnTo>
                      <a:pt x="2136" y="74"/>
                    </a:lnTo>
                    <a:lnTo>
                      <a:pt x="2090" y="65"/>
                    </a:lnTo>
                    <a:lnTo>
                      <a:pt x="2042" y="57"/>
                    </a:lnTo>
                    <a:lnTo>
                      <a:pt x="1991" y="49"/>
                    </a:lnTo>
                    <a:lnTo>
                      <a:pt x="1940" y="42"/>
                    </a:lnTo>
                    <a:lnTo>
                      <a:pt x="1886" y="35"/>
                    </a:lnTo>
                    <a:lnTo>
                      <a:pt x="1831" y="28"/>
                    </a:lnTo>
                    <a:lnTo>
                      <a:pt x="1775" y="23"/>
                    </a:lnTo>
                    <a:lnTo>
                      <a:pt x="1717" y="18"/>
                    </a:lnTo>
                    <a:lnTo>
                      <a:pt x="1658" y="13"/>
                    </a:lnTo>
                    <a:lnTo>
                      <a:pt x="1597" y="9"/>
                    </a:lnTo>
                    <a:lnTo>
                      <a:pt x="1534" y="6"/>
                    </a:lnTo>
                    <a:lnTo>
                      <a:pt x="1472" y="4"/>
                    </a:lnTo>
                    <a:lnTo>
                      <a:pt x="1408" y="2"/>
                    </a:lnTo>
                    <a:lnTo>
                      <a:pt x="1343" y="1"/>
                    </a:lnTo>
                    <a:lnTo>
                      <a:pt x="1277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62" name="Rectangle 22"/>
              <p:cNvSpPr>
                <a:spLocks noChangeArrowheads="1"/>
              </p:cNvSpPr>
              <p:nvPr/>
            </p:nvSpPr>
            <p:spPr bwMode="auto">
              <a:xfrm>
                <a:off x="1825" y="4411"/>
                <a:ext cx="337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Correct?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63" name="Freeform 23"/>
              <p:cNvSpPr>
                <a:spLocks/>
              </p:cNvSpPr>
              <p:nvPr/>
            </p:nvSpPr>
            <p:spPr bwMode="auto">
              <a:xfrm>
                <a:off x="1964" y="3252"/>
                <a:ext cx="31" cy="60"/>
              </a:xfrm>
              <a:custGeom>
                <a:avLst/>
                <a:gdLst>
                  <a:gd name="T0" fmla="*/ 0 w 60"/>
                  <a:gd name="T1" fmla="*/ 0 h 120"/>
                  <a:gd name="T2" fmla="*/ 1 w 60"/>
                  <a:gd name="T3" fmla="*/ 2 h 120"/>
                  <a:gd name="T4" fmla="*/ 1 w 60"/>
                  <a:gd name="T5" fmla="*/ 0 h 120"/>
                  <a:gd name="T6" fmla="*/ 1 w 60"/>
                  <a:gd name="T7" fmla="*/ 0 h 120"/>
                  <a:gd name="T8" fmla="*/ 0 w 60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0" y="0"/>
                    </a:moveTo>
                    <a:lnTo>
                      <a:pt x="20" y="12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64" name="Line 24"/>
              <p:cNvSpPr>
                <a:spLocks noChangeShapeType="1"/>
              </p:cNvSpPr>
              <p:nvPr/>
            </p:nvSpPr>
            <p:spPr bwMode="auto">
              <a:xfrm flipV="1">
                <a:off x="1974" y="3102"/>
                <a:ext cx="1" cy="15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65" name="Freeform 25"/>
              <p:cNvSpPr>
                <a:spLocks/>
              </p:cNvSpPr>
              <p:nvPr/>
            </p:nvSpPr>
            <p:spPr bwMode="auto">
              <a:xfrm>
                <a:off x="1954" y="3743"/>
                <a:ext cx="31" cy="60"/>
              </a:xfrm>
              <a:custGeom>
                <a:avLst/>
                <a:gdLst>
                  <a:gd name="T0" fmla="*/ 0 w 60"/>
                  <a:gd name="T1" fmla="*/ 0 h 120"/>
                  <a:gd name="T2" fmla="*/ 1 w 60"/>
                  <a:gd name="T3" fmla="*/ 2 h 120"/>
                  <a:gd name="T4" fmla="*/ 1 w 60"/>
                  <a:gd name="T5" fmla="*/ 0 h 120"/>
                  <a:gd name="T6" fmla="*/ 1 w 60"/>
                  <a:gd name="T7" fmla="*/ 0 h 120"/>
                  <a:gd name="T8" fmla="*/ 0 w 60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0" y="0"/>
                    </a:moveTo>
                    <a:lnTo>
                      <a:pt x="40" y="120"/>
                    </a:lnTo>
                    <a:lnTo>
                      <a:pt x="60" y="0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66" name="Line 26"/>
              <p:cNvSpPr>
                <a:spLocks noChangeShapeType="1"/>
              </p:cNvSpPr>
              <p:nvPr/>
            </p:nvSpPr>
            <p:spPr bwMode="auto">
              <a:xfrm flipV="1">
                <a:off x="1974" y="3612"/>
                <a:ext cx="1" cy="1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67" name="Freeform 27"/>
              <p:cNvSpPr>
                <a:spLocks/>
              </p:cNvSpPr>
              <p:nvPr/>
            </p:nvSpPr>
            <p:spPr bwMode="auto">
              <a:xfrm>
                <a:off x="1964" y="4243"/>
                <a:ext cx="31" cy="60"/>
              </a:xfrm>
              <a:custGeom>
                <a:avLst/>
                <a:gdLst>
                  <a:gd name="T0" fmla="*/ 0 w 60"/>
                  <a:gd name="T1" fmla="*/ 0 h 120"/>
                  <a:gd name="T2" fmla="*/ 1 w 60"/>
                  <a:gd name="T3" fmla="*/ 2 h 120"/>
                  <a:gd name="T4" fmla="*/ 1 w 60"/>
                  <a:gd name="T5" fmla="*/ 0 h 120"/>
                  <a:gd name="T6" fmla="*/ 1 w 60"/>
                  <a:gd name="T7" fmla="*/ 0 h 120"/>
                  <a:gd name="T8" fmla="*/ 0 w 60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0" y="0"/>
                    </a:moveTo>
                    <a:lnTo>
                      <a:pt x="40" y="120"/>
                    </a:lnTo>
                    <a:lnTo>
                      <a:pt x="60" y="0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68" name="Line 28"/>
              <p:cNvSpPr>
                <a:spLocks noChangeShapeType="1"/>
              </p:cNvSpPr>
              <p:nvPr/>
            </p:nvSpPr>
            <p:spPr bwMode="auto">
              <a:xfrm flipV="1">
                <a:off x="1985" y="4103"/>
                <a:ext cx="1" cy="13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69" name="Freeform 29"/>
              <p:cNvSpPr>
                <a:spLocks/>
              </p:cNvSpPr>
              <p:nvPr/>
            </p:nvSpPr>
            <p:spPr bwMode="auto">
              <a:xfrm>
                <a:off x="1964" y="4754"/>
                <a:ext cx="31" cy="60"/>
              </a:xfrm>
              <a:custGeom>
                <a:avLst/>
                <a:gdLst>
                  <a:gd name="T0" fmla="*/ 0 w 60"/>
                  <a:gd name="T1" fmla="*/ 0 h 120"/>
                  <a:gd name="T2" fmla="*/ 1 w 60"/>
                  <a:gd name="T3" fmla="*/ 2 h 120"/>
                  <a:gd name="T4" fmla="*/ 1 w 60"/>
                  <a:gd name="T5" fmla="*/ 0 h 120"/>
                  <a:gd name="T6" fmla="*/ 1 w 60"/>
                  <a:gd name="T7" fmla="*/ 0 h 120"/>
                  <a:gd name="T8" fmla="*/ 0 w 60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0" y="0"/>
                    </a:moveTo>
                    <a:lnTo>
                      <a:pt x="40" y="120"/>
                    </a:lnTo>
                    <a:lnTo>
                      <a:pt x="60" y="0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70" name="Line 30"/>
              <p:cNvSpPr>
                <a:spLocks noChangeShapeType="1"/>
              </p:cNvSpPr>
              <p:nvPr/>
            </p:nvSpPr>
            <p:spPr bwMode="auto">
              <a:xfrm flipV="1">
                <a:off x="1985" y="4604"/>
                <a:ext cx="1" cy="15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71" name="Rectangle 31"/>
              <p:cNvSpPr>
                <a:spLocks noChangeArrowheads="1"/>
              </p:cNvSpPr>
              <p:nvPr/>
            </p:nvSpPr>
            <p:spPr bwMode="auto">
              <a:xfrm>
                <a:off x="1695" y="4925"/>
                <a:ext cx="601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Implementation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72" name="Rectangle 32"/>
              <p:cNvSpPr>
                <a:spLocks noChangeArrowheads="1"/>
              </p:cNvSpPr>
              <p:nvPr/>
            </p:nvSpPr>
            <p:spPr bwMode="auto">
              <a:xfrm>
                <a:off x="2538" y="2853"/>
                <a:ext cx="113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No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73" name="Rectangle 33"/>
              <p:cNvSpPr>
                <a:spLocks noChangeArrowheads="1"/>
              </p:cNvSpPr>
              <p:nvPr/>
            </p:nvSpPr>
            <p:spPr bwMode="auto">
              <a:xfrm>
                <a:off x="1778" y="3110"/>
                <a:ext cx="176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Yes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74" name="Rectangle 34"/>
              <p:cNvSpPr>
                <a:spLocks noChangeArrowheads="1"/>
              </p:cNvSpPr>
              <p:nvPr/>
            </p:nvSpPr>
            <p:spPr bwMode="auto">
              <a:xfrm>
                <a:off x="2541" y="4347"/>
                <a:ext cx="113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No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75" name="Rectangle 35"/>
              <p:cNvSpPr>
                <a:spLocks noChangeArrowheads="1"/>
              </p:cNvSpPr>
              <p:nvPr/>
            </p:nvSpPr>
            <p:spPr bwMode="auto">
              <a:xfrm>
                <a:off x="773" y="1269"/>
                <a:ext cx="851" cy="28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76" name="Rectangle 36"/>
              <p:cNvSpPr>
                <a:spLocks noChangeArrowheads="1"/>
              </p:cNvSpPr>
              <p:nvPr/>
            </p:nvSpPr>
            <p:spPr bwMode="auto">
              <a:xfrm>
                <a:off x="1777" y="4609"/>
                <a:ext cx="176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Yes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77" name="Rectangle 37"/>
              <p:cNvSpPr>
                <a:spLocks noChangeArrowheads="1"/>
              </p:cNvSpPr>
              <p:nvPr/>
            </p:nvSpPr>
            <p:spPr bwMode="auto">
              <a:xfrm>
                <a:off x="2345" y="1269"/>
                <a:ext cx="841" cy="29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78" name="Rectangle 38"/>
              <p:cNvSpPr>
                <a:spLocks noChangeArrowheads="1"/>
              </p:cNvSpPr>
              <p:nvPr/>
            </p:nvSpPr>
            <p:spPr bwMode="auto">
              <a:xfrm>
                <a:off x="884" y="1359"/>
                <a:ext cx="676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Design one block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79" name="Rectangle 39"/>
              <p:cNvSpPr>
                <a:spLocks noChangeArrowheads="1"/>
              </p:cNvSpPr>
              <p:nvPr/>
            </p:nvSpPr>
            <p:spPr bwMode="auto">
              <a:xfrm>
                <a:off x="1353" y="698"/>
                <a:ext cx="1273" cy="281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80" name="Rectangle 40"/>
              <p:cNvSpPr>
                <a:spLocks noChangeArrowheads="1"/>
              </p:cNvSpPr>
              <p:nvPr/>
            </p:nvSpPr>
            <p:spPr bwMode="auto">
              <a:xfrm>
                <a:off x="2450" y="1364"/>
                <a:ext cx="676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Design one block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81" name="Freeform 41"/>
              <p:cNvSpPr>
                <a:spLocks/>
              </p:cNvSpPr>
              <p:nvPr/>
            </p:nvSpPr>
            <p:spPr bwMode="auto">
              <a:xfrm>
                <a:off x="1355" y="197"/>
                <a:ext cx="1278" cy="283"/>
              </a:xfrm>
              <a:custGeom>
                <a:avLst/>
                <a:gdLst>
                  <a:gd name="T0" fmla="*/ 18 w 2555"/>
                  <a:gd name="T1" fmla="*/ 0 h 568"/>
                  <a:gd name="T2" fmla="*/ 15 w 2555"/>
                  <a:gd name="T3" fmla="*/ 0 h 568"/>
                  <a:gd name="T4" fmla="*/ 13 w 2555"/>
                  <a:gd name="T5" fmla="*/ 0 h 568"/>
                  <a:gd name="T6" fmla="*/ 10 w 2555"/>
                  <a:gd name="T7" fmla="*/ 0 h 568"/>
                  <a:gd name="T8" fmla="*/ 8 w 2555"/>
                  <a:gd name="T9" fmla="*/ 1 h 568"/>
                  <a:gd name="T10" fmla="*/ 6 w 2555"/>
                  <a:gd name="T11" fmla="*/ 1 h 568"/>
                  <a:gd name="T12" fmla="*/ 4 w 2555"/>
                  <a:gd name="T13" fmla="*/ 1 h 568"/>
                  <a:gd name="T14" fmla="*/ 2 w 2555"/>
                  <a:gd name="T15" fmla="*/ 2 h 568"/>
                  <a:gd name="T16" fmla="*/ 1 w 2555"/>
                  <a:gd name="T17" fmla="*/ 3 h 568"/>
                  <a:gd name="T18" fmla="*/ 1 w 2555"/>
                  <a:gd name="T19" fmla="*/ 3 h 568"/>
                  <a:gd name="T20" fmla="*/ 0 w 2555"/>
                  <a:gd name="T21" fmla="*/ 4 h 568"/>
                  <a:gd name="T22" fmla="*/ 1 w 2555"/>
                  <a:gd name="T23" fmla="*/ 4 h 568"/>
                  <a:gd name="T24" fmla="*/ 1 w 2555"/>
                  <a:gd name="T25" fmla="*/ 5 h 568"/>
                  <a:gd name="T26" fmla="*/ 2 w 2555"/>
                  <a:gd name="T27" fmla="*/ 6 h 568"/>
                  <a:gd name="T28" fmla="*/ 3 w 2555"/>
                  <a:gd name="T29" fmla="*/ 6 h 568"/>
                  <a:gd name="T30" fmla="*/ 5 w 2555"/>
                  <a:gd name="T31" fmla="*/ 7 h 568"/>
                  <a:gd name="T32" fmla="*/ 7 w 2555"/>
                  <a:gd name="T33" fmla="*/ 7 h 568"/>
                  <a:gd name="T34" fmla="*/ 9 w 2555"/>
                  <a:gd name="T35" fmla="*/ 8 h 568"/>
                  <a:gd name="T36" fmla="*/ 12 w 2555"/>
                  <a:gd name="T37" fmla="*/ 8 h 568"/>
                  <a:gd name="T38" fmla="*/ 15 w 2555"/>
                  <a:gd name="T39" fmla="*/ 8 h 568"/>
                  <a:gd name="T40" fmla="*/ 17 w 2555"/>
                  <a:gd name="T41" fmla="*/ 8 h 568"/>
                  <a:gd name="T42" fmla="*/ 20 w 2555"/>
                  <a:gd name="T43" fmla="*/ 8 h 568"/>
                  <a:gd name="T44" fmla="*/ 22 w 2555"/>
                  <a:gd name="T45" fmla="*/ 8 h 568"/>
                  <a:gd name="T46" fmla="*/ 25 w 2555"/>
                  <a:gd name="T47" fmla="*/ 8 h 568"/>
                  <a:gd name="T48" fmla="*/ 28 w 2555"/>
                  <a:gd name="T49" fmla="*/ 8 h 568"/>
                  <a:gd name="T50" fmla="*/ 31 w 2555"/>
                  <a:gd name="T51" fmla="*/ 8 h 568"/>
                  <a:gd name="T52" fmla="*/ 33 w 2555"/>
                  <a:gd name="T53" fmla="*/ 7 h 568"/>
                  <a:gd name="T54" fmla="*/ 35 w 2555"/>
                  <a:gd name="T55" fmla="*/ 7 h 568"/>
                  <a:gd name="T56" fmla="*/ 37 w 2555"/>
                  <a:gd name="T57" fmla="*/ 6 h 568"/>
                  <a:gd name="T58" fmla="*/ 38 w 2555"/>
                  <a:gd name="T59" fmla="*/ 6 h 568"/>
                  <a:gd name="T60" fmla="*/ 40 w 2555"/>
                  <a:gd name="T61" fmla="*/ 5 h 568"/>
                  <a:gd name="T62" fmla="*/ 40 w 2555"/>
                  <a:gd name="T63" fmla="*/ 5 h 568"/>
                  <a:gd name="T64" fmla="*/ 40 w 2555"/>
                  <a:gd name="T65" fmla="*/ 4 h 568"/>
                  <a:gd name="T66" fmla="*/ 40 w 2555"/>
                  <a:gd name="T67" fmla="*/ 3 h 568"/>
                  <a:gd name="T68" fmla="*/ 40 w 2555"/>
                  <a:gd name="T69" fmla="*/ 3 h 568"/>
                  <a:gd name="T70" fmla="*/ 39 w 2555"/>
                  <a:gd name="T71" fmla="*/ 2 h 568"/>
                  <a:gd name="T72" fmla="*/ 38 w 2555"/>
                  <a:gd name="T73" fmla="*/ 2 h 568"/>
                  <a:gd name="T74" fmla="*/ 36 w 2555"/>
                  <a:gd name="T75" fmla="*/ 1 h 568"/>
                  <a:gd name="T76" fmla="*/ 34 w 2555"/>
                  <a:gd name="T77" fmla="*/ 1 h 568"/>
                  <a:gd name="T78" fmla="*/ 32 w 2555"/>
                  <a:gd name="T79" fmla="*/ 0 h 568"/>
                  <a:gd name="T80" fmla="*/ 29 w 2555"/>
                  <a:gd name="T81" fmla="*/ 0 h 568"/>
                  <a:gd name="T82" fmla="*/ 26 w 2555"/>
                  <a:gd name="T83" fmla="*/ 0 h 568"/>
                  <a:gd name="T84" fmla="*/ 23 w 2555"/>
                  <a:gd name="T85" fmla="*/ 0 h 568"/>
                  <a:gd name="T86" fmla="*/ 20 w 2555"/>
                  <a:gd name="T87" fmla="*/ 0 h 5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55"/>
                  <a:gd name="T133" fmla="*/ 0 h 568"/>
                  <a:gd name="T134" fmla="*/ 2555 w 2555"/>
                  <a:gd name="T135" fmla="*/ 568 h 5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55" h="568">
                    <a:moveTo>
                      <a:pt x="1277" y="0"/>
                    </a:moveTo>
                    <a:lnTo>
                      <a:pt x="1212" y="1"/>
                    </a:lnTo>
                    <a:lnTo>
                      <a:pt x="1147" y="2"/>
                    </a:lnTo>
                    <a:lnTo>
                      <a:pt x="1083" y="4"/>
                    </a:lnTo>
                    <a:lnTo>
                      <a:pt x="1020" y="6"/>
                    </a:lnTo>
                    <a:lnTo>
                      <a:pt x="959" y="9"/>
                    </a:lnTo>
                    <a:lnTo>
                      <a:pt x="897" y="13"/>
                    </a:lnTo>
                    <a:lnTo>
                      <a:pt x="838" y="18"/>
                    </a:lnTo>
                    <a:lnTo>
                      <a:pt x="780" y="23"/>
                    </a:lnTo>
                    <a:lnTo>
                      <a:pt x="723" y="28"/>
                    </a:lnTo>
                    <a:lnTo>
                      <a:pt x="668" y="35"/>
                    </a:lnTo>
                    <a:lnTo>
                      <a:pt x="615" y="42"/>
                    </a:lnTo>
                    <a:lnTo>
                      <a:pt x="563" y="49"/>
                    </a:lnTo>
                    <a:lnTo>
                      <a:pt x="513" y="57"/>
                    </a:lnTo>
                    <a:lnTo>
                      <a:pt x="465" y="65"/>
                    </a:lnTo>
                    <a:lnTo>
                      <a:pt x="419" y="74"/>
                    </a:lnTo>
                    <a:lnTo>
                      <a:pt x="374" y="84"/>
                    </a:lnTo>
                    <a:lnTo>
                      <a:pt x="331" y="93"/>
                    </a:lnTo>
                    <a:lnTo>
                      <a:pt x="291" y="104"/>
                    </a:lnTo>
                    <a:lnTo>
                      <a:pt x="253" y="114"/>
                    </a:lnTo>
                    <a:lnTo>
                      <a:pt x="218" y="125"/>
                    </a:lnTo>
                    <a:lnTo>
                      <a:pt x="184" y="137"/>
                    </a:lnTo>
                    <a:lnTo>
                      <a:pt x="154" y="149"/>
                    </a:lnTo>
                    <a:lnTo>
                      <a:pt x="125" y="161"/>
                    </a:lnTo>
                    <a:lnTo>
                      <a:pt x="100" y="174"/>
                    </a:lnTo>
                    <a:lnTo>
                      <a:pt x="77" y="186"/>
                    </a:lnTo>
                    <a:lnTo>
                      <a:pt x="57" y="200"/>
                    </a:lnTo>
                    <a:lnTo>
                      <a:pt x="40" y="213"/>
                    </a:lnTo>
                    <a:lnTo>
                      <a:pt x="26" y="227"/>
                    </a:lnTo>
                    <a:lnTo>
                      <a:pt x="14" y="241"/>
                    </a:lnTo>
                    <a:lnTo>
                      <a:pt x="6" y="255"/>
                    </a:lnTo>
                    <a:lnTo>
                      <a:pt x="1" y="269"/>
                    </a:lnTo>
                    <a:lnTo>
                      <a:pt x="0" y="284"/>
                    </a:lnTo>
                    <a:lnTo>
                      <a:pt x="1" y="298"/>
                    </a:lnTo>
                    <a:lnTo>
                      <a:pt x="6" y="313"/>
                    </a:lnTo>
                    <a:lnTo>
                      <a:pt x="14" y="327"/>
                    </a:lnTo>
                    <a:lnTo>
                      <a:pt x="26" y="341"/>
                    </a:lnTo>
                    <a:lnTo>
                      <a:pt x="40" y="356"/>
                    </a:lnTo>
                    <a:lnTo>
                      <a:pt x="57" y="369"/>
                    </a:lnTo>
                    <a:lnTo>
                      <a:pt x="77" y="382"/>
                    </a:lnTo>
                    <a:lnTo>
                      <a:pt x="100" y="395"/>
                    </a:lnTo>
                    <a:lnTo>
                      <a:pt x="125" y="408"/>
                    </a:lnTo>
                    <a:lnTo>
                      <a:pt x="154" y="420"/>
                    </a:lnTo>
                    <a:lnTo>
                      <a:pt x="184" y="432"/>
                    </a:lnTo>
                    <a:lnTo>
                      <a:pt x="218" y="443"/>
                    </a:lnTo>
                    <a:lnTo>
                      <a:pt x="253" y="454"/>
                    </a:lnTo>
                    <a:lnTo>
                      <a:pt x="291" y="465"/>
                    </a:lnTo>
                    <a:lnTo>
                      <a:pt x="331" y="475"/>
                    </a:lnTo>
                    <a:lnTo>
                      <a:pt x="374" y="485"/>
                    </a:lnTo>
                    <a:lnTo>
                      <a:pt x="419" y="495"/>
                    </a:lnTo>
                    <a:lnTo>
                      <a:pt x="465" y="504"/>
                    </a:lnTo>
                    <a:lnTo>
                      <a:pt x="513" y="512"/>
                    </a:lnTo>
                    <a:lnTo>
                      <a:pt x="563" y="520"/>
                    </a:lnTo>
                    <a:lnTo>
                      <a:pt x="615" y="527"/>
                    </a:lnTo>
                    <a:lnTo>
                      <a:pt x="668" y="534"/>
                    </a:lnTo>
                    <a:lnTo>
                      <a:pt x="723" y="540"/>
                    </a:lnTo>
                    <a:lnTo>
                      <a:pt x="780" y="546"/>
                    </a:lnTo>
                    <a:lnTo>
                      <a:pt x="838" y="551"/>
                    </a:lnTo>
                    <a:lnTo>
                      <a:pt x="897" y="556"/>
                    </a:lnTo>
                    <a:lnTo>
                      <a:pt x="959" y="559"/>
                    </a:lnTo>
                    <a:lnTo>
                      <a:pt x="1020" y="563"/>
                    </a:lnTo>
                    <a:lnTo>
                      <a:pt x="1083" y="565"/>
                    </a:lnTo>
                    <a:lnTo>
                      <a:pt x="1147" y="567"/>
                    </a:lnTo>
                    <a:lnTo>
                      <a:pt x="1212" y="568"/>
                    </a:lnTo>
                    <a:lnTo>
                      <a:pt x="1277" y="568"/>
                    </a:lnTo>
                    <a:lnTo>
                      <a:pt x="1343" y="568"/>
                    </a:lnTo>
                    <a:lnTo>
                      <a:pt x="1408" y="567"/>
                    </a:lnTo>
                    <a:lnTo>
                      <a:pt x="1472" y="565"/>
                    </a:lnTo>
                    <a:lnTo>
                      <a:pt x="1534" y="563"/>
                    </a:lnTo>
                    <a:lnTo>
                      <a:pt x="1597" y="559"/>
                    </a:lnTo>
                    <a:lnTo>
                      <a:pt x="1658" y="556"/>
                    </a:lnTo>
                    <a:lnTo>
                      <a:pt x="1717" y="551"/>
                    </a:lnTo>
                    <a:lnTo>
                      <a:pt x="1775" y="546"/>
                    </a:lnTo>
                    <a:lnTo>
                      <a:pt x="1831" y="540"/>
                    </a:lnTo>
                    <a:lnTo>
                      <a:pt x="1886" y="534"/>
                    </a:lnTo>
                    <a:lnTo>
                      <a:pt x="1940" y="527"/>
                    </a:lnTo>
                    <a:lnTo>
                      <a:pt x="1991" y="520"/>
                    </a:lnTo>
                    <a:lnTo>
                      <a:pt x="2042" y="512"/>
                    </a:lnTo>
                    <a:lnTo>
                      <a:pt x="2090" y="504"/>
                    </a:lnTo>
                    <a:lnTo>
                      <a:pt x="2136" y="495"/>
                    </a:lnTo>
                    <a:lnTo>
                      <a:pt x="2181" y="485"/>
                    </a:lnTo>
                    <a:lnTo>
                      <a:pt x="2224" y="475"/>
                    </a:lnTo>
                    <a:lnTo>
                      <a:pt x="2264" y="465"/>
                    </a:lnTo>
                    <a:lnTo>
                      <a:pt x="2301" y="454"/>
                    </a:lnTo>
                    <a:lnTo>
                      <a:pt x="2337" y="443"/>
                    </a:lnTo>
                    <a:lnTo>
                      <a:pt x="2370" y="432"/>
                    </a:lnTo>
                    <a:lnTo>
                      <a:pt x="2401" y="420"/>
                    </a:lnTo>
                    <a:lnTo>
                      <a:pt x="2429" y="408"/>
                    </a:lnTo>
                    <a:lnTo>
                      <a:pt x="2455" y="395"/>
                    </a:lnTo>
                    <a:lnTo>
                      <a:pt x="2477" y="382"/>
                    </a:lnTo>
                    <a:lnTo>
                      <a:pt x="2498" y="369"/>
                    </a:lnTo>
                    <a:lnTo>
                      <a:pt x="2515" y="356"/>
                    </a:lnTo>
                    <a:lnTo>
                      <a:pt x="2529" y="341"/>
                    </a:lnTo>
                    <a:lnTo>
                      <a:pt x="2540" y="327"/>
                    </a:lnTo>
                    <a:lnTo>
                      <a:pt x="2548" y="313"/>
                    </a:lnTo>
                    <a:lnTo>
                      <a:pt x="2553" y="298"/>
                    </a:lnTo>
                    <a:lnTo>
                      <a:pt x="2555" y="284"/>
                    </a:lnTo>
                    <a:lnTo>
                      <a:pt x="2553" y="269"/>
                    </a:lnTo>
                    <a:lnTo>
                      <a:pt x="2548" y="255"/>
                    </a:lnTo>
                    <a:lnTo>
                      <a:pt x="2540" y="241"/>
                    </a:lnTo>
                    <a:lnTo>
                      <a:pt x="2529" y="227"/>
                    </a:lnTo>
                    <a:lnTo>
                      <a:pt x="2515" y="213"/>
                    </a:lnTo>
                    <a:lnTo>
                      <a:pt x="2498" y="200"/>
                    </a:lnTo>
                    <a:lnTo>
                      <a:pt x="2477" y="186"/>
                    </a:lnTo>
                    <a:lnTo>
                      <a:pt x="2455" y="174"/>
                    </a:lnTo>
                    <a:lnTo>
                      <a:pt x="2429" y="161"/>
                    </a:lnTo>
                    <a:lnTo>
                      <a:pt x="2401" y="149"/>
                    </a:lnTo>
                    <a:lnTo>
                      <a:pt x="2370" y="137"/>
                    </a:lnTo>
                    <a:lnTo>
                      <a:pt x="2337" y="125"/>
                    </a:lnTo>
                    <a:lnTo>
                      <a:pt x="2301" y="114"/>
                    </a:lnTo>
                    <a:lnTo>
                      <a:pt x="2264" y="104"/>
                    </a:lnTo>
                    <a:lnTo>
                      <a:pt x="2224" y="93"/>
                    </a:lnTo>
                    <a:lnTo>
                      <a:pt x="2181" y="84"/>
                    </a:lnTo>
                    <a:lnTo>
                      <a:pt x="2136" y="74"/>
                    </a:lnTo>
                    <a:lnTo>
                      <a:pt x="2090" y="65"/>
                    </a:lnTo>
                    <a:lnTo>
                      <a:pt x="2042" y="57"/>
                    </a:lnTo>
                    <a:lnTo>
                      <a:pt x="1991" y="49"/>
                    </a:lnTo>
                    <a:lnTo>
                      <a:pt x="1940" y="42"/>
                    </a:lnTo>
                    <a:lnTo>
                      <a:pt x="1886" y="35"/>
                    </a:lnTo>
                    <a:lnTo>
                      <a:pt x="1831" y="28"/>
                    </a:lnTo>
                    <a:lnTo>
                      <a:pt x="1775" y="23"/>
                    </a:lnTo>
                    <a:lnTo>
                      <a:pt x="1717" y="18"/>
                    </a:lnTo>
                    <a:lnTo>
                      <a:pt x="1658" y="13"/>
                    </a:lnTo>
                    <a:lnTo>
                      <a:pt x="1597" y="9"/>
                    </a:lnTo>
                    <a:lnTo>
                      <a:pt x="1534" y="6"/>
                    </a:lnTo>
                    <a:lnTo>
                      <a:pt x="1472" y="4"/>
                    </a:lnTo>
                    <a:lnTo>
                      <a:pt x="1408" y="2"/>
                    </a:lnTo>
                    <a:lnTo>
                      <a:pt x="1343" y="1"/>
                    </a:lnTo>
                    <a:lnTo>
                      <a:pt x="1277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82" name="Rectangle 42"/>
              <p:cNvSpPr>
                <a:spLocks noChangeArrowheads="1"/>
              </p:cNvSpPr>
              <p:nvPr/>
            </p:nvSpPr>
            <p:spPr bwMode="auto">
              <a:xfrm>
                <a:off x="1834" y="792"/>
                <a:ext cx="347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Partition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183" name="Freeform 43"/>
              <p:cNvSpPr>
                <a:spLocks/>
              </p:cNvSpPr>
              <p:nvPr/>
            </p:nvSpPr>
            <p:spPr bwMode="auto">
              <a:xfrm>
                <a:off x="1974" y="618"/>
                <a:ext cx="31" cy="60"/>
              </a:xfrm>
              <a:custGeom>
                <a:avLst/>
                <a:gdLst>
                  <a:gd name="T0" fmla="*/ 0 w 60"/>
                  <a:gd name="T1" fmla="*/ 0 h 120"/>
                  <a:gd name="T2" fmla="*/ 1 w 60"/>
                  <a:gd name="T3" fmla="*/ 2 h 120"/>
                  <a:gd name="T4" fmla="*/ 1 w 60"/>
                  <a:gd name="T5" fmla="*/ 0 h 120"/>
                  <a:gd name="T6" fmla="*/ 1 w 60"/>
                  <a:gd name="T7" fmla="*/ 0 h 120"/>
                  <a:gd name="T8" fmla="*/ 0 w 60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0" y="0"/>
                    </a:moveTo>
                    <a:lnTo>
                      <a:pt x="20" y="12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84" name="Line 44"/>
              <p:cNvSpPr>
                <a:spLocks noChangeShapeType="1"/>
              </p:cNvSpPr>
              <p:nvPr/>
            </p:nvSpPr>
            <p:spPr bwMode="auto">
              <a:xfrm flipV="1">
                <a:off x="1985" y="488"/>
                <a:ext cx="1" cy="13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85" name="Freeform 45"/>
              <p:cNvSpPr>
                <a:spLocks/>
              </p:cNvSpPr>
              <p:nvPr/>
            </p:nvSpPr>
            <p:spPr bwMode="auto">
              <a:xfrm>
                <a:off x="1985" y="558"/>
                <a:ext cx="1482" cy="3896"/>
              </a:xfrm>
              <a:custGeom>
                <a:avLst/>
                <a:gdLst>
                  <a:gd name="T0" fmla="*/ 16 w 2965"/>
                  <a:gd name="T1" fmla="*/ 122 h 7791"/>
                  <a:gd name="T2" fmla="*/ 46 w 2965"/>
                  <a:gd name="T3" fmla="*/ 122 h 7791"/>
                  <a:gd name="T4" fmla="*/ 46 w 2965"/>
                  <a:gd name="T5" fmla="*/ 0 h 7791"/>
                  <a:gd name="T6" fmla="*/ 0 w 2965"/>
                  <a:gd name="T7" fmla="*/ 0 h 77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65"/>
                  <a:gd name="T13" fmla="*/ 0 h 7791"/>
                  <a:gd name="T14" fmla="*/ 2965 w 2965"/>
                  <a:gd name="T15" fmla="*/ 7791 h 77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65" h="7791">
                    <a:moveTo>
                      <a:pt x="1082" y="7791"/>
                    </a:moveTo>
                    <a:lnTo>
                      <a:pt x="2965" y="7791"/>
                    </a:lnTo>
                    <a:lnTo>
                      <a:pt x="296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86" name="Freeform 46"/>
              <p:cNvSpPr>
                <a:spLocks/>
              </p:cNvSpPr>
              <p:nvPr/>
            </p:nvSpPr>
            <p:spPr bwMode="auto">
              <a:xfrm>
                <a:off x="1183" y="1199"/>
                <a:ext cx="30" cy="60"/>
              </a:xfrm>
              <a:custGeom>
                <a:avLst/>
                <a:gdLst>
                  <a:gd name="T0" fmla="*/ 0 w 60"/>
                  <a:gd name="T1" fmla="*/ 0 h 120"/>
                  <a:gd name="T2" fmla="*/ 1 w 60"/>
                  <a:gd name="T3" fmla="*/ 2 h 120"/>
                  <a:gd name="T4" fmla="*/ 1 w 60"/>
                  <a:gd name="T5" fmla="*/ 0 h 120"/>
                  <a:gd name="T6" fmla="*/ 1 w 60"/>
                  <a:gd name="T7" fmla="*/ 0 h 120"/>
                  <a:gd name="T8" fmla="*/ 0 w 60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0" y="0"/>
                    </a:moveTo>
                    <a:lnTo>
                      <a:pt x="40" y="120"/>
                    </a:lnTo>
                    <a:lnTo>
                      <a:pt x="60" y="0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87" name="Freeform 47"/>
              <p:cNvSpPr>
                <a:spLocks/>
              </p:cNvSpPr>
              <p:nvPr/>
            </p:nvSpPr>
            <p:spPr bwMode="auto">
              <a:xfrm>
                <a:off x="1203" y="1119"/>
                <a:ext cx="2264" cy="70"/>
              </a:xfrm>
              <a:custGeom>
                <a:avLst/>
                <a:gdLst>
                  <a:gd name="T0" fmla="*/ 0 w 4528"/>
                  <a:gd name="T1" fmla="*/ 2 h 140"/>
                  <a:gd name="T2" fmla="*/ 0 w 4528"/>
                  <a:gd name="T3" fmla="*/ 0 h 140"/>
                  <a:gd name="T4" fmla="*/ 71 w 4528"/>
                  <a:gd name="T5" fmla="*/ 0 h 140"/>
                  <a:gd name="T6" fmla="*/ 0 60000 65536"/>
                  <a:gd name="T7" fmla="*/ 0 60000 65536"/>
                  <a:gd name="T8" fmla="*/ 0 60000 65536"/>
                  <a:gd name="T9" fmla="*/ 0 w 4528"/>
                  <a:gd name="T10" fmla="*/ 0 h 140"/>
                  <a:gd name="T11" fmla="*/ 4528 w 4528"/>
                  <a:gd name="T12" fmla="*/ 140 h 1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28" h="140">
                    <a:moveTo>
                      <a:pt x="0" y="140"/>
                    </a:moveTo>
                    <a:lnTo>
                      <a:pt x="0" y="0"/>
                    </a:lnTo>
                    <a:lnTo>
                      <a:pt x="452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88" name="Freeform 48"/>
              <p:cNvSpPr>
                <a:spLocks/>
              </p:cNvSpPr>
              <p:nvPr/>
            </p:nvSpPr>
            <p:spPr bwMode="auto">
              <a:xfrm>
                <a:off x="1974" y="1049"/>
                <a:ext cx="31" cy="60"/>
              </a:xfrm>
              <a:custGeom>
                <a:avLst/>
                <a:gdLst>
                  <a:gd name="T0" fmla="*/ 0 w 60"/>
                  <a:gd name="T1" fmla="*/ 0 h 121"/>
                  <a:gd name="T2" fmla="*/ 1 w 60"/>
                  <a:gd name="T3" fmla="*/ 1 h 121"/>
                  <a:gd name="T4" fmla="*/ 1 w 60"/>
                  <a:gd name="T5" fmla="*/ 0 h 121"/>
                  <a:gd name="T6" fmla="*/ 1 w 60"/>
                  <a:gd name="T7" fmla="*/ 0 h 121"/>
                  <a:gd name="T8" fmla="*/ 0 w 60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1"/>
                  <a:gd name="T17" fmla="*/ 60 w 60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1">
                    <a:moveTo>
                      <a:pt x="0" y="0"/>
                    </a:moveTo>
                    <a:lnTo>
                      <a:pt x="20" y="121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89" name="Line 49"/>
              <p:cNvSpPr>
                <a:spLocks noChangeShapeType="1"/>
              </p:cNvSpPr>
              <p:nvPr/>
            </p:nvSpPr>
            <p:spPr bwMode="auto">
              <a:xfrm flipV="1">
                <a:off x="1985" y="979"/>
                <a:ext cx="1" cy="7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90" name="Freeform 50"/>
              <p:cNvSpPr>
                <a:spLocks/>
              </p:cNvSpPr>
              <p:nvPr/>
            </p:nvSpPr>
            <p:spPr bwMode="auto">
              <a:xfrm>
                <a:off x="2746" y="1199"/>
                <a:ext cx="30" cy="60"/>
              </a:xfrm>
              <a:custGeom>
                <a:avLst/>
                <a:gdLst>
                  <a:gd name="T0" fmla="*/ 0 w 60"/>
                  <a:gd name="T1" fmla="*/ 0 h 120"/>
                  <a:gd name="T2" fmla="*/ 1 w 60"/>
                  <a:gd name="T3" fmla="*/ 2 h 120"/>
                  <a:gd name="T4" fmla="*/ 1 w 60"/>
                  <a:gd name="T5" fmla="*/ 0 h 120"/>
                  <a:gd name="T6" fmla="*/ 1 w 60"/>
                  <a:gd name="T7" fmla="*/ 0 h 120"/>
                  <a:gd name="T8" fmla="*/ 0 w 60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0" y="0"/>
                    </a:moveTo>
                    <a:lnTo>
                      <a:pt x="20" y="12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91" name="Line 51"/>
              <p:cNvSpPr>
                <a:spLocks noChangeShapeType="1"/>
              </p:cNvSpPr>
              <p:nvPr/>
            </p:nvSpPr>
            <p:spPr bwMode="auto">
              <a:xfrm flipV="1">
                <a:off x="2756" y="1119"/>
                <a:ext cx="1" cy="7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92" name="Freeform 52"/>
              <p:cNvSpPr>
                <a:spLocks/>
              </p:cNvSpPr>
              <p:nvPr/>
            </p:nvSpPr>
            <p:spPr bwMode="auto">
              <a:xfrm>
                <a:off x="3126" y="1109"/>
                <a:ext cx="60" cy="30"/>
              </a:xfrm>
              <a:custGeom>
                <a:avLst/>
                <a:gdLst>
                  <a:gd name="T0" fmla="*/ 2 w 120"/>
                  <a:gd name="T1" fmla="*/ 0 h 60"/>
                  <a:gd name="T2" fmla="*/ 0 w 120"/>
                  <a:gd name="T3" fmla="*/ 1 h 60"/>
                  <a:gd name="T4" fmla="*/ 2 w 120"/>
                  <a:gd name="T5" fmla="*/ 1 h 60"/>
                  <a:gd name="T6" fmla="*/ 2 w 120"/>
                  <a:gd name="T7" fmla="*/ 1 h 60"/>
                  <a:gd name="T8" fmla="*/ 2 w 120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60"/>
                  <a:gd name="T17" fmla="*/ 120 w 120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60">
                    <a:moveTo>
                      <a:pt x="120" y="0"/>
                    </a:moveTo>
                    <a:lnTo>
                      <a:pt x="0" y="20"/>
                    </a:lnTo>
                    <a:lnTo>
                      <a:pt x="120" y="60"/>
                    </a:lnTo>
                    <a:lnTo>
                      <a:pt x="120" y="2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93" name="Line 53"/>
              <p:cNvSpPr>
                <a:spLocks noChangeShapeType="1"/>
              </p:cNvSpPr>
              <p:nvPr/>
            </p:nvSpPr>
            <p:spPr bwMode="auto">
              <a:xfrm>
                <a:off x="3197" y="1119"/>
                <a:ext cx="270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94" name="Freeform 54"/>
              <p:cNvSpPr>
                <a:spLocks/>
              </p:cNvSpPr>
              <p:nvPr/>
            </p:nvSpPr>
            <p:spPr bwMode="auto">
              <a:xfrm>
                <a:off x="3126" y="538"/>
                <a:ext cx="60" cy="30"/>
              </a:xfrm>
              <a:custGeom>
                <a:avLst/>
                <a:gdLst>
                  <a:gd name="T0" fmla="*/ 2 w 120"/>
                  <a:gd name="T1" fmla="*/ 0 h 60"/>
                  <a:gd name="T2" fmla="*/ 0 w 120"/>
                  <a:gd name="T3" fmla="*/ 1 h 60"/>
                  <a:gd name="T4" fmla="*/ 2 w 120"/>
                  <a:gd name="T5" fmla="*/ 1 h 60"/>
                  <a:gd name="T6" fmla="*/ 2 w 120"/>
                  <a:gd name="T7" fmla="*/ 1 h 60"/>
                  <a:gd name="T8" fmla="*/ 2 w 120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60"/>
                  <a:gd name="T17" fmla="*/ 120 w 120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60">
                    <a:moveTo>
                      <a:pt x="120" y="0"/>
                    </a:moveTo>
                    <a:lnTo>
                      <a:pt x="0" y="40"/>
                    </a:lnTo>
                    <a:lnTo>
                      <a:pt x="120" y="60"/>
                    </a:lnTo>
                    <a:lnTo>
                      <a:pt x="120" y="4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95" name="Line 55"/>
              <p:cNvSpPr>
                <a:spLocks noChangeShapeType="1"/>
              </p:cNvSpPr>
              <p:nvPr/>
            </p:nvSpPr>
            <p:spPr bwMode="auto">
              <a:xfrm>
                <a:off x="3197" y="558"/>
                <a:ext cx="270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96" name="Freeform 56"/>
              <p:cNvSpPr>
                <a:spLocks/>
              </p:cNvSpPr>
              <p:nvPr/>
            </p:nvSpPr>
            <p:spPr bwMode="auto">
              <a:xfrm>
                <a:off x="1203" y="1549"/>
                <a:ext cx="2264" cy="141"/>
              </a:xfrm>
              <a:custGeom>
                <a:avLst/>
                <a:gdLst>
                  <a:gd name="T0" fmla="*/ 71 w 4528"/>
                  <a:gd name="T1" fmla="*/ 5 h 280"/>
                  <a:gd name="T2" fmla="*/ 0 w 4528"/>
                  <a:gd name="T3" fmla="*/ 5 h 280"/>
                  <a:gd name="T4" fmla="*/ 0 w 4528"/>
                  <a:gd name="T5" fmla="*/ 0 h 280"/>
                  <a:gd name="T6" fmla="*/ 0 60000 65536"/>
                  <a:gd name="T7" fmla="*/ 0 60000 65536"/>
                  <a:gd name="T8" fmla="*/ 0 60000 65536"/>
                  <a:gd name="T9" fmla="*/ 0 w 4528"/>
                  <a:gd name="T10" fmla="*/ 0 h 280"/>
                  <a:gd name="T11" fmla="*/ 4528 w 4528"/>
                  <a:gd name="T12" fmla="*/ 280 h 2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28" h="280">
                    <a:moveTo>
                      <a:pt x="4528" y="280"/>
                    </a:moveTo>
                    <a:lnTo>
                      <a:pt x="0" y="28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97" name="Line 57"/>
              <p:cNvSpPr>
                <a:spLocks noChangeShapeType="1"/>
              </p:cNvSpPr>
              <p:nvPr/>
            </p:nvSpPr>
            <p:spPr bwMode="auto">
              <a:xfrm flipH="1">
                <a:off x="2475" y="2971"/>
                <a:ext cx="99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98" name="Line 58"/>
              <p:cNvSpPr>
                <a:spLocks noChangeShapeType="1"/>
              </p:cNvSpPr>
              <p:nvPr/>
            </p:nvSpPr>
            <p:spPr bwMode="auto">
              <a:xfrm flipH="1">
                <a:off x="1974" y="3182"/>
                <a:ext cx="1493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199" name="Freeform 59"/>
              <p:cNvSpPr>
                <a:spLocks/>
              </p:cNvSpPr>
              <p:nvPr/>
            </p:nvSpPr>
            <p:spPr bwMode="auto">
              <a:xfrm>
                <a:off x="2746" y="1620"/>
                <a:ext cx="30" cy="60"/>
              </a:xfrm>
              <a:custGeom>
                <a:avLst/>
                <a:gdLst>
                  <a:gd name="T0" fmla="*/ 0 w 60"/>
                  <a:gd name="T1" fmla="*/ 0 h 120"/>
                  <a:gd name="T2" fmla="*/ 1 w 60"/>
                  <a:gd name="T3" fmla="*/ 2 h 120"/>
                  <a:gd name="T4" fmla="*/ 1 w 60"/>
                  <a:gd name="T5" fmla="*/ 0 h 120"/>
                  <a:gd name="T6" fmla="*/ 1 w 60"/>
                  <a:gd name="T7" fmla="*/ 0 h 120"/>
                  <a:gd name="T8" fmla="*/ 0 w 60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0" y="0"/>
                    </a:moveTo>
                    <a:lnTo>
                      <a:pt x="20" y="12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00" name="Line 60"/>
              <p:cNvSpPr>
                <a:spLocks noChangeShapeType="1"/>
              </p:cNvSpPr>
              <p:nvPr/>
            </p:nvSpPr>
            <p:spPr bwMode="auto">
              <a:xfrm flipV="1">
                <a:off x="2756" y="1559"/>
                <a:ext cx="1" cy="5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01" name="Freeform 61"/>
              <p:cNvSpPr>
                <a:spLocks/>
              </p:cNvSpPr>
              <p:nvPr/>
            </p:nvSpPr>
            <p:spPr bwMode="auto">
              <a:xfrm>
                <a:off x="1554" y="1680"/>
                <a:ext cx="60" cy="20"/>
              </a:xfrm>
              <a:custGeom>
                <a:avLst/>
                <a:gdLst>
                  <a:gd name="T0" fmla="*/ 0 w 120"/>
                  <a:gd name="T1" fmla="*/ 1 h 40"/>
                  <a:gd name="T2" fmla="*/ 2 w 120"/>
                  <a:gd name="T3" fmla="*/ 1 h 40"/>
                  <a:gd name="T4" fmla="*/ 0 w 120"/>
                  <a:gd name="T5" fmla="*/ 0 h 40"/>
                  <a:gd name="T6" fmla="*/ 0 w 120"/>
                  <a:gd name="T7" fmla="*/ 1 h 40"/>
                  <a:gd name="T8" fmla="*/ 0 w 120"/>
                  <a:gd name="T9" fmla="*/ 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40"/>
                  <a:gd name="T17" fmla="*/ 120 w 12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40">
                    <a:moveTo>
                      <a:pt x="0" y="40"/>
                    </a:moveTo>
                    <a:lnTo>
                      <a:pt x="120" y="2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02" name="Line 62"/>
              <p:cNvSpPr>
                <a:spLocks noChangeShapeType="1"/>
              </p:cNvSpPr>
              <p:nvPr/>
            </p:nvSpPr>
            <p:spPr bwMode="auto">
              <a:xfrm flipH="1">
                <a:off x="1203" y="1690"/>
                <a:ext cx="341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03" name="Freeform 63"/>
              <p:cNvSpPr>
                <a:spLocks/>
              </p:cNvSpPr>
              <p:nvPr/>
            </p:nvSpPr>
            <p:spPr bwMode="auto">
              <a:xfrm>
                <a:off x="2345" y="1680"/>
                <a:ext cx="60" cy="20"/>
              </a:xfrm>
              <a:custGeom>
                <a:avLst/>
                <a:gdLst>
                  <a:gd name="T0" fmla="*/ 2 w 120"/>
                  <a:gd name="T1" fmla="*/ 0 h 40"/>
                  <a:gd name="T2" fmla="*/ 0 w 120"/>
                  <a:gd name="T3" fmla="*/ 1 h 40"/>
                  <a:gd name="T4" fmla="*/ 2 w 120"/>
                  <a:gd name="T5" fmla="*/ 1 h 40"/>
                  <a:gd name="T6" fmla="*/ 2 w 120"/>
                  <a:gd name="T7" fmla="*/ 1 h 40"/>
                  <a:gd name="T8" fmla="*/ 2 w 12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40"/>
                  <a:gd name="T17" fmla="*/ 120 w 12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40">
                    <a:moveTo>
                      <a:pt x="120" y="0"/>
                    </a:moveTo>
                    <a:lnTo>
                      <a:pt x="0" y="20"/>
                    </a:lnTo>
                    <a:lnTo>
                      <a:pt x="120" y="40"/>
                    </a:lnTo>
                    <a:lnTo>
                      <a:pt x="120" y="2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04" name="Line 64"/>
              <p:cNvSpPr>
                <a:spLocks noChangeShapeType="1"/>
              </p:cNvSpPr>
              <p:nvPr/>
            </p:nvSpPr>
            <p:spPr bwMode="auto">
              <a:xfrm>
                <a:off x="2415" y="1690"/>
                <a:ext cx="341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05" name="Freeform 65"/>
              <p:cNvSpPr>
                <a:spLocks/>
              </p:cNvSpPr>
              <p:nvPr/>
            </p:nvSpPr>
            <p:spPr bwMode="auto">
              <a:xfrm>
                <a:off x="3126" y="1680"/>
                <a:ext cx="60" cy="20"/>
              </a:xfrm>
              <a:custGeom>
                <a:avLst/>
                <a:gdLst>
                  <a:gd name="T0" fmla="*/ 2 w 120"/>
                  <a:gd name="T1" fmla="*/ 0 h 40"/>
                  <a:gd name="T2" fmla="*/ 0 w 120"/>
                  <a:gd name="T3" fmla="*/ 1 h 40"/>
                  <a:gd name="T4" fmla="*/ 2 w 120"/>
                  <a:gd name="T5" fmla="*/ 1 h 40"/>
                  <a:gd name="T6" fmla="*/ 2 w 120"/>
                  <a:gd name="T7" fmla="*/ 1 h 40"/>
                  <a:gd name="T8" fmla="*/ 2 w 12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40"/>
                  <a:gd name="T17" fmla="*/ 120 w 12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40">
                    <a:moveTo>
                      <a:pt x="120" y="0"/>
                    </a:moveTo>
                    <a:lnTo>
                      <a:pt x="0" y="20"/>
                    </a:lnTo>
                    <a:lnTo>
                      <a:pt x="120" y="40"/>
                    </a:lnTo>
                    <a:lnTo>
                      <a:pt x="120" y="2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06" name="Line 66"/>
              <p:cNvSpPr>
                <a:spLocks noChangeShapeType="1"/>
              </p:cNvSpPr>
              <p:nvPr/>
            </p:nvSpPr>
            <p:spPr bwMode="auto">
              <a:xfrm>
                <a:off x="3197" y="1690"/>
                <a:ext cx="270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07" name="Freeform 67"/>
              <p:cNvSpPr>
                <a:spLocks/>
              </p:cNvSpPr>
              <p:nvPr/>
            </p:nvSpPr>
            <p:spPr bwMode="auto">
              <a:xfrm>
                <a:off x="2896" y="2951"/>
                <a:ext cx="60" cy="30"/>
              </a:xfrm>
              <a:custGeom>
                <a:avLst/>
                <a:gdLst>
                  <a:gd name="T0" fmla="*/ 0 w 120"/>
                  <a:gd name="T1" fmla="*/ 1 h 60"/>
                  <a:gd name="T2" fmla="*/ 2 w 120"/>
                  <a:gd name="T3" fmla="*/ 1 h 60"/>
                  <a:gd name="T4" fmla="*/ 0 w 120"/>
                  <a:gd name="T5" fmla="*/ 0 h 60"/>
                  <a:gd name="T6" fmla="*/ 0 w 120"/>
                  <a:gd name="T7" fmla="*/ 1 h 60"/>
                  <a:gd name="T8" fmla="*/ 0 w 120"/>
                  <a:gd name="T9" fmla="*/ 1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60"/>
                  <a:gd name="T17" fmla="*/ 120 w 120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60">
                    <a:moveTo>
                      <a:pt x="0" y="60"/>
                    </a:moveTo>
                    <a:lnTo>
                      <a:pt x="120" y="4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08" name="Line 68"/>
              <p:cNvSpPr>
                <a:spLocks noChangeShapeType="1"/>
              </p:cNvSpPr>
              <p:nvPr/>
            </p:nvSpPr>
            <p:spPr bwMode="auto">
              <a:xfrm flipH="1">
                <a:off x="2475" y="2971"/>
                <a:ext cx="421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09" name="Freeform 69"/>
              <p:cNvSpPr>
                <a:spLocks/>
              </p:cNvSpPr>
              <p:nvPr/>
            </p:nvSpPr>
            <p:spPr bwMode="auto">
              <a:xfrm>
                <a:off x="2706" y="3172"/>
                <a:ext cx="60" cy="20"/>
              </a:xfrm>
              <a:custGeom>
                <a:avLst/>
                <a:gdLst>
                  <a:gd name="T0" fmla="*/ 1 w 121"/>
                  <a:gd name="T1" fmla="*/ 0 h 41"/>
                  <a:gd name="T2" fmla="*/ 0 w 121"/>
                  <a:gd name="T3" fmla="*/ 0 h 41"/>
                  <a:gd name="T4" fmla="*/ 1 w 121"/>
                  <a:gd name="T5" fmla="*/ 0 h 41"/>
                  <a:gd name="T6" fmla="*/ 1 w 121"/>
                  <a:gd name="T7" fmla="*/ 0 h 41"/>
                  <a:gd name="T8" fmla="*/ 1 w 121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41"/>
                  <a:gd name="T17" fmla="*/ 121 w 121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41">
                    <a:moveTo>
                      <a:pt x="121" y="0"/>
                    </a:moveTo>
                    <a:lnTo>
                      <a:pt x="0" y="20"/>
                    </a:lnTo>
                    <a:lnTo>
                      <a:pt x="121" y="41"/>
                    </a:lnTo>
                    <a:lnTo>
                      <a:pt x="121" y="20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10" name="Line 70"/>
              <p:cNvSpPr>
                <a:spLocks noChangeShapeType="1"/>
              </p:cNvSpPr>
              <p:nvPr/>
            </p:nvSpPr>
            <p:spPr bwMode="auto">
              <a:xfrm>
                <a:off x="2766" y="3182"/>
                <a:ext cx="701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11" name="Freeform 71"/>
              <p:cNvSpPr>
                <a:spLocks/>
              </p:cNvSpPr>
              <p:nvPr/>
            </p:nvSpPr>
            <p:spPr bwMode="auto">
              <a:xfrm>
                <a:off x="2896" y="4444"/>
                <a:ext cx="60" cy="30"/>
              </a:xfrm>
              <a:custGeom>
                <a:avLst/>
                <a:gdLst>
                  <a:gd name="T0" fmla="*/ 0 w 120"/>
                  <a:gd name="T1" fmla="*/ 1 h 60"/>
                  <a:gd name="T2" fmla="*/ 2 w 120"/>
                  <a:gd name="T3" fmla="*/ 1 h 60"/>
                  <a:gd name="T4" fmla="*/ 0 w 120"/>
                  <a:gd name="T5" fmla="*/ 0 h 60"/>
                  <a:gd name="T6" fmla="*/ 0 w 120"/>
                  <a:gd name="T7" fmla="*/ 1 h 60"/>
                  <a:gd name="T8" fmla="*/ 0 w 120"/>
                  <a:gd name="T9" fmla="*/ 1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60"/>
                  <a:gd name="T17" fmla="*/ 120 w 120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60">
                    <a:moveTo>
                      <a:pt x="0" y="60"/>
                    </a:moveTo>
                    <a:lnTo>
                      <a:pt x="120" y="2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12" name="Line 72"/>
              <p:cNvSpPr>
                <a:spLocks noChangeShapeType="1"/>
              </p:cNvSpPr>
              <p:nvPr/>
            </p:nvSpPr>
            <p:spPr bwMode="auto">
              <a:xfrm flipH="1">
                <a:off x="2475" y="4454"/>
                <a:ext cx="421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13" name="Freeform 73"/>
              <p:cNvSpPr>
                <a:spLocks/>
              </p:cNvSpPr>
              <p:nvPr/>
            </p:nvSpPr>
            <p:spPr bwMode="auto">
              <a:xfrm>
                <a:off x="3457" y="3052"/>
                <a:ext cx="30" cy="60"/>
              </a:xfrm>
              <a:custGeom>
                <a:avLst/>
                <a:gdLst>
                  <a:gd name="T0" fmla="*/ 1 w 60"/>
                  <a:gd name="T1" fmla="*/ 2 h 120"/>
                  <a:gd name="T2" fmla="*/ 1 w 60"/>
                  <a:gd name="T3" fmla="*/ 0 h 120"/>
                  <a:gd name="T4" fmla="*/ 0 w 60"/>
                  <a:gd name="T5" fmla="*/ 2 h 120"/>
                  <a:gd name="T6" fmla="*/ 1 w 60"/>
                  <a:gd name="T7" fmla="*/ 2 h 120"/>
                  <a:gd name="T8" fmla="*/ 1 w 60"/>
                  <a:gd name="T9" fmla="*/ 2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60" y="120"/>
                    </a:moveTo>
                    <a:lnTo>
                      <a:pt x="20" y="0"/>
                    </a:lnTo>
                    <a:lnTo>
                      <a:pt x="0" y="120"/>
                    </a:lnTo>
                    <a:lnTo>
                      <a:pt x="20" y="120"/>
                    </a:lnTo>
                    <a:lnTo>
                      <a:pt x="60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14" name="Line 74"/>
              <p:cNvSpPr>
                <a:spLocks noChangeShapeType="1"/>
              </p:cNvSpPr>
              <p:nvPr/>
            </p:nvSpPr>
            <p:spPr bwMode="auto">
              <a:xfrm>
                <a:off x="3467" y="3122"/>
                <a:ext cx="1" cy="6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15" name="Freeform 75"/>
              <p:cNvSpPr>
                <a:spLocks/>
              </p:cNvSpPr>
              <p:nvPr/>
            </p:nvSpPr>
            <p:spPr bwMode="auto">
              <a:xfrm>
                <a:off x="3457" y="2411"/>
                <a:ext cx="30" cy="60"/>
              </a:xfrm>
              <a:custGeom>
                <a:avLst/>
                <a:gdLst>
                  <a:gd name="T0" fmla="*/ 1 w 60"/>
                  <a:gd name="T1" fmla="*/ 2 h 120"/>
                  <a:gd name="T2" fmla="*/ 1 w 60"/>
                  <a:gd name="T3" fmla="*/ 0 h 120"/>
                  <a:gd name="T4" fmla="*/ 0 w 60"/>
                  <a:gd name="T5" fmla="*/ 2 h 120"/>
                  <a:gd name="T6" fmla="*/ 1 w 60"/>
                  <a:gd name="T7" fmla="*/ 2 h 120"/>
                  <a:gd name="T8" fmla="*/ 1 w 60"/>
                  <a:gd name="T9" fmla="*/ 2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120"/>
                  <a:gd name="T17" fmla="*/ 60 w 6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120">
                    <a:moveTo>
                      <a:pt x="60" y="120"/>
                    </a:moveTo>
                    <a:lnTo>
                      <a:pt x="20" y="0"/>
                    </a:lnTo>
                    <a:lnTo>
                      <a:pt x="0" y="120"/>
                    </a:lnTo>
                    <a:lnTo>
                      <a:pt x="20" y="120"/>
                    </a:lnTo>
                    <a:lnTo>
                      <a:pt x="60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16" name="Line 76"/>
              <p:cNvSpPr>
                <a:spLocks noChangeShapeType="1"/>
              </p:cNvSpPr>
              <p:nvPr/>
            </p:nvSpPr>
            <p:spPr bwMode="auto">
              <a:xfrm>
                <a:off x="3467" y="2481"/>
                <a:ext cx="1" cy="49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17" name="Rectangle 77"/>
              <p:cNvSpPr>
                <a:spLocks noChangeArrowheads="1"/>
              </p:cNvSpPr>
              <p:nvPr/>
            </p:nvSpPr>
            <p:spPr bwMode="auto">
              <a:xfrm>
                <a:off x="1710" y="295"/>
                <a:ext cx="607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Design concept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218" name="Rectangle 78"/>
              <p:cNvSpPr>
                <a:spLocks noChangeArrowheads="1"/>
              </p:cNvSpPr>
              <p:nvPr/>
            </p:nvSpPr>
            <p:spPr bwMode="auto">
              <a:xfrm>
                <a:off x="3316" y="438"/>
                <a:ext cx="83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A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219" name="Rectangle 79"/>
              <p:cNvSpPr>
                <a:spLocks noChangeArrowheads="1"/>
              </p:cNvSpPr>
              <p:nvPr/>
            </p:nvSpPr>
            <p:spPr bwMode="auto">
              <a:xfrm>
                <a:off x="3316" y="1006"/>
                <a:ext cx="83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B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220" name="Rectangle 80"/>
              <p:cNvSpPr>
                <a:spLocks noChangeArrowheads="1"/>
              </p:cNvSpPr>
              <p:nvPr/>
            </p:nvSpPr>
            <p:spPr bwMode="auto">
              <a:xfrm>
                <a:off x="3316" y="1586"/>
                <a:ext cx="88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C </a:t>
                </a:r>
                <a:endParaRPr lang="en-US" sz="2400">
                  <a:cs typeface="Arial" pitchFamily="34" charset="0"/>
                </a:endParaRPr>
              </a:p>
            </p:txBody>
          </p:sp>
          <p:sp>
            <p:nvSpPr>
              <p:cNvPr id="91221" name="Freeform 81"/>
              <p:cNvSpPr>
                <a:spLocks/>
              </p:cNvSpPr>
              <p:nvPr/>
            </p:nvSpPr>
            <p:spPr bwMode="auto">
              <a:xfrm>
                <a:off x="2085" y="1399"/>
                <a:ext cx="10" cy="20"/>
              </a:xfrm>
              <a:custGeom>
                <a:avLst/>
                <a:gdLst>
                  <a:gd name="T0" fmla="*/ 1 w 20"/>
                  <a:gd name="T1" fmla="*/ 1 h 40"/>
                  <a:gd name="T2" fmla="*/ 1 w 20"/>
                  <a:gd name="T3" fmla="*/ 1 h 40"/>
                  <a:gd name="T4" fmla="*/ 1 w 20"/>
                  <a:gd name="T5" fmla="*/ 1 h 40"/>
                  <a:gd name="T6" fmla="*/ 1 w 20"/>
                  <a:gd name="T7" fmla="*/ 1 h 40"/>
                  <a:gd name="T8" fmla="*/ 1 w 20"/>
                  <a:gd name="T9" fmla="*/ 1 h 40"/>
                  <a:gd name="T10" fmla="*/ 1 w 20"/>
                  <a:gd name="T11" fmla="*/ 1 h 40"/>
                  <a:gd name="T12" fmla="*/ 1 w 20"/>
                  <a:gd name="T13" fmla="*/ 1 h 40"/>
                  <a:gd name="T14" fmla="*/ 1 w 20"/>
                  <a:gd name="T15" fmla="*/ 1 h 40"/>
                  <a:gd name="T16" fmla="*/ 1 w 20"/>
                  <a:gd name="T17" fmla="*/ 1 h 40"/>
                  <a:gd name="T18" fmla="*/ 1 w 20"/>
                  <a:gd name="T19" fmla="*/ 1 h 40"/>
                  <a:gd name="T20" fmla="*/ 1 w 20"/>
                  <a:gd name="T21" fmla="*/ 0 h 40"/>
                  <a:gd name="T22" fmla="*/ 1 w 20"/>
                  <a:gd name="T23" fmla="*/ 0 h 40"/>
                  <a:gd name="T24" fmla="*/ 1 w 20"/>
                  <a:gd name="T25" fmla="*/ 0 h 40"/>
                  <a:gd name="T26" fmla="*/ 1 w 20"/>
                  <a:gd name="T27" fmla="*/ 1 h 40"/>
                  <a:gd name="T28" fmla="*/ 1 w 20"/>
                  <a:gd name="T29" fmla="*/ 1 h 40"/>
                  <a:gd name="T30" fmla="*/ 1 w 20"/>
                  <a:gd name="T31" fmla="*/ 1 h 40"/>
                  <a:gd name="T32" fmla="*/ 1 w 20"/>
                  <a:gd name="T33" fmla="*/ 1 h 40"/>
                  <a:gd name="T34" fmla="*/ 1 w 20"/>
                  <a:gd name="T35" fmla="*/ 1 h 40"/>
                  <a:gd name="T36" fmla="*/ 1 w 20"/>
                  <a:gd name="T37" fmla="*/ 1 h 40"/>
                  <a:gd name="T38" fmla="*/ 1 w 20"/>
                  <a:gd name="T39" fmla="*/ 1 h 40"/>
                  <a:gd name="T40" fmla="*/ 1 w 20"/>
                  <a:gd name="T41" fmla="*/ 1 h 40"/>
                  <a:gd name="T42" fmla="*/ 1 w 20"/>
                  <a:gd name="T43" fmla="*/ 1 h 40"/>
                  <a:gd name="T44" fmla="*/ 1 w 20"/>
                  <a:gd name="T45" fmla="*/ 1 h 40"/>
                  <a:gd name="T46" fmla="*/ 1 w 20"/>
                  <a:gd name="T47" fmla="*/ 1 h 40"/>
                  <a:gd name="T48" fmla="*/ 1 w 20"/>
                  <a:gd name="T49" fmla="*/ 1 h 40"/>
                  <a:gd name="T50" fmla="*/ 1 w 20"/>
                  <a:gd name="T51" fmla="*/ 1 h 40"/>
                  <a:gd name="T52" fmla="*/ 1 w 20"/>
                  <a:gd name="T53" fmla="*/ 1 h 40"/>
                  <a:gd name="T54" fmla="*/ 1 w 20"/>
                  <a:gd name="T55" fmla="*/ 1 h 40"/>
                  <a:gd name="T56" fmla="*/ 1 w 20"/>
                  <a:gd name="T57" fmla="*/ 1 h 40"/>
                  <a:gd name="T58" fmla="*/ 1 w 20"/>
                  <a:gd name="T59" fmla="*/ 1 h 40"/>
                  <a:gd name="T60" fmla="*/ 1 w 20"/>
                  <a:gd name="T61" fmla="*/ 1 h 40"/>
                  <a:gd name="T62" fmla="*/ 1 w 20"/>
                  <a:gd name="T63" fmla="*/ 1 h 40"/>
                  <a:gd name="T64" fmla="*/ 1 w 20"/>
                  <a:gd name="T65" fmla="*/ 1 h 40"/>
                  <a:gd name="T66" fmla="*/ 1 w 20"/>
                  <a:gd name="T67" fmla="*/ 1 h 40"/>
                  <a:gd name="T68" fmla="*/ 1 w 20"/>
                  <a:gd name="T69" fmla="*/ 1 h 40"/>
                  <a:gd name="T70" fmla="*/ 1 w 20"/>
                  <a:gd name="T71" fmla="*/ 1 h 40"/>
                  <a:gd name="T72" fmla="*/ 1 w 20"/>
                  <a:gd name="T73" fmla="*/ 1 h 40"/>
                  <a:gd name="T74" fmla="*/ 1 w 20"/>
                  <a:gd name="T75" fmla="*/ 1 h 40"/>
                  <a:gd name="T76" fmla="*/ 1 w 20"/>
                  <a:gd name="T77" fmla="*/ 1 h 40"/>
                  <a:gd name="T78" fmla="*/ 1 w 20"/>
                  <a:gd name="T79" fmla="*/ 1 h 40"/>
                  <a:gd name="T80" fmla="*/ 1 w 20"/>
                  <a:gd name="T81" fmla="*/ 1 h 40"/>
                  <a:gd name="T82" fmla="*/ 1 w 20"/>
                  <a:gd name="T83" fmla="*/ 1 h 40"/>
                  <a:gd name="T84" fmla="*/ 1 w 20"/>
                  <a:gd name="T85" fmla="*/ 1 h 40"/>
                  <a:gd name="T86" fmla="*/ 1 w 20"/>
                  <a:gd name="T87" fmla="*/ 1 h 40"/>
                  <a:gd name="T88" fmla="*/ 1 w 20"/>
                  <a:gd name="T89" fmla="*/ 1 h 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0"/>
                  <a:gd name="T136" fmla="*/ 0 h 40"/>
                  <a:gd name="T137" fmla="*/ 20 w 20"/>
                  <a:gd name="T138" fmla="*/ 40 h 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0" h="40">
                    <a:moveTo>
                      <a:pt x="0" y="22"/>
                    </a:moveTo>
                    <a:lnTo>
                      <a:pt x="0" y="18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8" y="9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19" y="11"/>
                    </a:lnTo>
                    <a:lnTo>
                      <a:pt x="19" y="12"/>
                    </a:lnTo>
                    <a:lnTo>
                      <a:pt x="20" y="13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20" y="16"/>
                    </a:lnTo>
                    <a:lnTo>
                      <a:pt x="20" y="17"/>
                    </a:lnTo>
                    <a:lnTo>
                      <a:pt x="20" y="18"/>
                    </a:lnTo>
                    <a:lnTo>
                      <a:pt x="20" y="22"/>
                    </a:lnTo>
                    <a:lnTo>
                      <a:pt x="20" y="23"/>
                    </a:lnTo>
                    <a:lnTo>
                      <a:pt x="20" y="24"/>
                    </a:lnTo>
                    <a:lnTo>
                      <a:pt x="20" y="25"/>
                    </a:lnTo>
                    <a:lnTo>
                      <a:pt x="20" y="26"/>
                    </a:lnTo>
                    <a:lnTo>
                      <a:pt x="20" y="27"/>
                    </a:lnTo>
                    <a:lnTo>
                      <a:pt x="20" y="28"/>
                    </a:lnTo>
                    <a:lnTo>
                      <a:pt x="19" y="29"/>
                    </a:lnTo>
                    <a:lnTo>
                      <a:pt x="19" y="30"/>
                    </a:lnTo>
                    <a:lnTo>
                      <a:pt x="18" y="31"/>
                    </a:lnTo>
                    <a:lnTo>
                      <a:pt x="18" y="32"/>
                    </a:lnTo>
                    <a:lnTo>
                      <a:pt x="17" y="32"/>
                    </a:lnTo>
                    <a:lnTo>
                      <a:pt x="17" y="33"/>
                    </a:lnTo>
                    <a:lnTo>
                      <a:pt x="16" y="34"/>
                    </a:lnTo>
                    <a:lnTo>
                      <a:pt x="15" y="35"/>
                    </a:lnTo>
                    <a:lnTo>
                      <a:pt x="15" y="36"/>
                    </a:lnTo>
                    <a:lnTo>
                      <a:pt x="14" y="36"/>
                    </a:lnTo>
                    <a:lnTo>
                      <a:pt x="13" y="37"/>
                    </a:lnTo>
                    <a:lnTo>
                      <a:pt x="12" y="38"/>
                    </a:lnTo>
                    <a:lnTo>
                      <a:pt x="11" y="38"/>
                    </a:lnTo>
                    <a:lnTo>
                      <a:pt x="10" y="38"/>
                    </a:lnTo>
                    <a:lnTo>
                      <a:pt x="10" y="39"/>
                    </a:lnTo>
                    <a:lnTo>
                      <a:pt x="9" y="39"/>
                    </a:lnTo>
                    <a:lnTo>
                      <a:pt x="8" y="39"/>
                    </a:lnTo>
                    <a:lnTo>
                      <a:pt x="7" y="40"/>
                    </a:lnTo>
                    <a:lnTo>
                      <a:pt x="6" y="40"/>
                    </a:lnTo>
                    <a:lnTo>
                      <a:pt x="5" y="40"/>
                    </a:lnTo>
                    <a:lnTo>
                      <a:pt x="4" y="40"/>
                    </a:lnTo>
                    <a:lnTo>
                      <a:pt x="3" y="40"/>
                    </a:lnTo>
                    <a:lnTo>
                      <a:pt x="18" y="40"/>
                    </a:lnTo>
                    <a:lnTo>
                      <a:pt x="17" y="40"/>
                    </a:lnTo>
                    <a:lnTo>
                      <a:pt x="16" y="40"/>
                    </a:lnTo>
                    <a:lnTo>
                      <a:pt x="15" y="40"/>
                    </a:lnTo>
                    <a:lnTo>
                      <a:pt x="14" y="40"/>
                    </a:lnTo>
                    <a:lnTo>
                      <a:pt x="13" y="39"/>
                    </a:lnTo>
                    <a:lnTo>
                      <a:pt x="12" y="39"/>
                    </a:lnTo>
                    <a:lnTo>
                      <a:pt x="11" y="39"/>
                    </a:lnTo>
                    <a:lnTo>
                      <a:pt x="11" y="38"/>
                    </a:lnTo>
                    <a:lnTo>
                      <a:pt x="10" y="38"/>
                    </a:lnTo>
                    <a:lnTo>
                      <a:pt x="9" y="38"/>
                    </a:lnTo>
                    <a:lnTo>
                      <a:pt x="8" y="37"/>
                    </a:lnTo>
                    <a:lnTo>
                      <a:pt x="7" y="36"/>
                    </a:lnTo>
                    <a:lnTo>
                      <a:pt x="6" y="36"/>
                    </a:lnTo>
                    <a:lnTo>
                      <a:pt x="6" y="35"/>
                    </a:lnTo>
                    <a:lnTo>
                      <a:pt x="5" y="34"/>
                    </a:lnTo>
                    <a:lnTo>
                      <a:pt x="4" y="33"/>
                    </a:lnTo>
                    <a:lnTo>
                      <a:pt x="4" y="32"/>
                    </a:lnTo>
                    <a:lnTo>
                      <a:pt x="3" y="32"/>
                    </a:lnTo>
                    <a:lnTo>
                      <a:pt x="3" y="31"/>
                    </a:lnTo>
                    <a:lnTo>
                      <a:pt x="2" y="30"/>
                    </a:lnTo>
                    <a:lnTo>
                      <a:pt x="2" y="29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1" y="26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22" name="Freeform 82"/>
              <p:cNvSpPr>
                <a:spLocks/>
              </p:cNvSpPr>
              <p:nvPr/>
            </p:nvSpPr>
            <p:spPr bwMode="auto">
              <a:xfrm>
                <a:off x="1974" y="1399"/>
                <a:ext cx="21" cy="20"/>
              </a:xfrm>
              <a:custGeom>
                <a:avLst/>
                <a:gdLst>
                  <a:gd name="T0" fmla="*/ 1 w 40"/>
                  <a:gd name="T1" fmla="*/ 1 h 40"/>
                  <a:gd name="T2" fmla="*/ 1 w 40"/>
                  <a:gd name="T3" fmla="*/ 1 h 40"/>
                  <a:gd name="T4" fmla="*/ 1 w 40"/>
                  <a:gd name="T5" fmla="*/ 1 h 40"/>
                  <a:gd name="T6" fmla="*/ 1 w 40"/>
                  <a:gd name="T7" fmla="*/ 1 h 40"/>
                  <a:gd name="T8" fmla="*/ 1 w 40"/>
                  <a:gd name="T9" fmla="*/ 1 h 40"/>
                  <a:gd name="T10" fmla="*/ 1 w 40"/>
                  <a:gd name="T11" fmla="*/ 1 h 40"/>
                  <a:gd name="T12" fmla="*/ 1 w 40"/>
                  <a:gd name="T13" fmla="*/ 1 h 40"/>
                  <a:gd name="T14" fmla="*/ 1 w 40"/>
                  <a:gd name="T15" fmla="*/ 1 h 40"/>
                  <a:gd name="T16" fmla="*/ 1 w 40"/>
                  <a:gd name="T17" fmla="*/ 1 h 40"/>
                  <a:gd name="T18" fmla="*/ 1 w 40"/>
                  <a:gd name="T19" fmla="*/ 1 h 40"/>
                  <a:gd name="T20" fmla="*/ 1 w 40"/>
                  <a:gd name="T21" fmla="*/ 0 h 40"/>
                  <a:gd name="T22" fmla="*/ 1 w 40"/>
                  <a:gd name="T23" fmla="*/ 0 h 40"/>
                  <a:gd name="T24" fmla="*/ 1 w 40"/>
                  <a:gd name="T25" fmla="*/ 0 h 40"/>
                  <a:gd name="T26" fmla="*/ 1 w 40"/>
                  <a:gd name="T27" fmla="*/ 1 h 40"/>
                  <a:gd name="T28" fmla="*/ 1 w 40"/>
                  <a:gd name="T29" fmla="*/ 1 h 40"/>
                  <a:gd name="T30" fmla="*/ 1 w 40"/>
                  <a:gd name="T31" fmla="*/ 1 h 40"/>
                  <a:gd name="T32" fmla="*/ 1 w 40"/>
                  <a:gd name="T33" fmla="*/ 1 h 40"/>
                  <a:gd name="T34" fmla="*/ 1 w 40"/>
                  <a:gd name="T35" fmla="*/ 1 h 40"/>
                  <a:gd name="T36" fmla="*/ 1 w 40"/>
                  <a:gd name="T37" fmla="*/ 1 h 40"/>
                  <a:gd name="T38" fmla="*/ 1 w 40"/>
                  <a:gd name="T39" fmla="*/ 1 h 40"/>
                  <a:gd name="T40" fmla="*/ 1 w 40"/>
                  <a:gd name="T41" fmla="*/ 1 h 40"/>
                  <a:gd name="T42" fmla="*/ 1 w 40"/>
                  <a:gd name="T43" fmla="*/ 1 h 40"/>
                  <a:gd name="T44" fmla="*/ 1 w 40"/>
                  <a:gd name="T45" fmla="*/ 1 h 40"/>
                  <a:gd name="T46" fmla="*/ 1 w 40"/>
                  <a:gd name="T47" fmla="*/ 1 h 40"/>
                  <a:gd name="T48" fmla="*/ 1 w 40"/>
                  <a:gd name="T49" fmla="*/ 1 h 40"/>
                  <a:gd name="T50" fmla="*/ 1 w 40"/>
                  <a:gd name="T51" fmla="*/ 1 h 40"/>
                  <a:gd name="T52" fmla="*/ 1 w 40"/>
                  <a:gd name="T53" fmla="*/ 1 h 40"/>
                  <a:gd name="T54" fmla="*/ 1 w 40"/>
                  <a:gd name="T55" fmla="*/ 1 h 40"/>
                  <a:gd name="T56" fmla="*/ 1 w 40"/>
                  <a:gd name="T57" fmla="*/ 1 h 40"/>
                  <a:gd name="T58" fmla="*/ 1 w 40"/>
                  <a:gd name="T59" fmla="*/ 1 h 40"/>
                  <a:gd name="T60" fmla="*/ 1 w 40"/>
                  <a:gd name="T61" fmla="*/ 1 h 40"/>
                  <a:gd name="T62" fmla="*/ 1 w 40"/>
                  <a:gd name="T63" fmla="*/ 1 h 40"/>
                  <a:gd name="T64" fmla="*/ 1 w 40"/>
                  <a:gd name="T65" fmla="*/ 1 h 40"/>
                  <a:gd name="T66" fmla="*/ 1 w 40"/>
                  <a:gd name="T67" fmla="*/ 1 h 40"/>
                  <a:gd name="T68" fmla="*/ 1 w 40"/>
                  <a:gd name="T69" fmla="*/ 1 h 40"/>
                  <a:gd name="T70" fmla="*/ 1 w 40"/>
                  <a:gd name="T71" fmla="*/ 1 h 40"/>
                  <a:gd name="T72" fmla="*/ 1 w 40"/>
                  <a:gd name="T73" fmla="*/ 1 h 40"/>
                  <a:gd name="T74" fmla="*/ 1 w 40"/>
                  <a:gd name="T75" fmla="*/ 1 h 40"/>
                  <a:gd name="T76" fmla="*/ 1 w 40"/>
                  <a:gd name="T77" fmla="*/ 1 h 40"/>
                  <a:gd name="T78" fmla="*/ 1 w 40"/>
                  <a:gd name="T79" fmla="*/ 1 h 40"/>
                  <a:gd name="T80" fmla="*/ 1 w 40"/>
                  <a:gd name="T81" fmla="*/ 1 h 40"/>
                  <a:gd name="T82" fmla="*/ 1 w 40"/>
                  <a:gd name="T83" fmla="*/ 1 h 40"/>
                  <a:gd name="T84" fmla="*/ 1 w 40"/>
                  <a:gd name="T85" fmla="*/ 1 h 40"/>
                  <a:gd name="T86" fmla="*/ 1 w 40"/>
                  <a:gd name="T87" fmla="*/ 1 h 40"/>
                  <a:gd name="T88" fmla="*/ 1 w 40"/>
                  <a:gd name="T89" fmla="*/ 1 h 40"/>
                  <a:gd name="T90" fmla="*/ 1 w 40"/>
                  <a:gd name="T91" fmla="*/ 1 h 40"/>
                  <a:gd name="T92" fmla="*/ 1 w 40"/>
                  <a:gd name="T93" fmla="*/ 1 h 40"/>
                  <a:gd name="T94" fmla="*/ 1 w 40"/>
                  <a:gd name="T95" fmla="*/ 1 h 40"/>
                  <a:gd name="T96" fmla="*/ 1 w 40"/>
                  <a:gd name="T97" fmla="*/ 1 h 40"/>
                  <a:gd name="T98" fmla="*/ 1 w 40"/>
                  <a:gd name="T99" fmla="*/ 1 h 40"/>
                  <a:gd name="T100" fmla="*/ 1 w 40"/>
                  <a:gd name="T101" fmla="*/ 1 h 40"/>
                  <a:gd name="T102" fmla="*/ 1 w 40"/>
                  <a:gd name="T103" fmla="*/ 1 h 40"/>
                  <a:gd name="T104" fmla="*/ 1 w 40"/>
                  <a:gd name="T105" fmla="*/ 1 h 40"/>
                  <a:gd name="T106" fmla="*/ 1 w 40"/>
                  <a:gd name="T107" fmla="*/ 1 h 40"/>
                  <a:gd name="T108" fmla="*/ 1 w 40"/>
                  <a:gd name="T109" fmla="*/ 1 h 40"/>
                  <a:gd name="T110" fmla="*/ 1 w 40"/>
                  <a:gd name="T111" fmla="*/ 1 h 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0"/>
                  <a:gd name="T169" fmla="*/ 0 h 40"/>
                  <a:gd name="T170" fmla="*/ 40 w 40"/>
                  <a:gd name="T171" fmla="*/ 40 h 4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0" h="40">
                    <a:moveTo>
                      <a:pt x="0" y="22"/>
                    </a:moveTo>
                    <a:lnTo>
                      <a:pt x="0" y="18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2" y="3"/>
                    </a:lnTo>
                    <a:lnTo>
                      <a:pt x="33" y="3"/>
                    </a:lnTo>
                    <a:lnTo>
                      <a:pt x="33" y="4"/>
                    </a:lnTo>
                    <a:lnTo>
                      <a:pt x="34" y="4"/>
                    </a:lnTo>
                    <a:lnTo>
                      <a:pt x="35" y="5"/>
                    </a:lnTo>
                    <a:lnTo>
                      <a:pt x="36" y="6"/>
                    </a:lnTo>
                    <a:lnTo>
                      <a:pt x="36" y="7"/>
                    </a:lnTo>
                    <a:lnTo>
                      <a:pt x="37" y="7"/>
                    </a:lnTo>
                    <a:lnTo>
                      <a:pt x="37" y="8"/>
                    </a:lnTo>
                    <a:lnTo>
                      <a:pt x="38" y="9"/>
                    </a:lnTo>
                    <a:lnTo>
                      <a:pt x="38" y="10"/>
                    </a:lnTo>
                    <a:lnTo>
                      <a:pt x="39" y="10"/>
                    </a:lnTo>
                    <a:lnTo>
                      <a:pt x="39" y="11"/>
                    </a:lnTo>
                    <a:lnTo>
                      <a:pt x="39" y="12"/>
                    </a:lnTo>
                    <a:lnTo>
                      <a:pt x="40" y="13"/>
                    </a:lnTo>
                    <a:lnTo>
                      <a:pt x="40" y="14"/>
                    </a:lnTo>
                    <a:lnTo>
                      <a:pt x="40" y="15"/>
                    </a:lnTo>
                    <a:lnTo>
                      <a:pt x="40" y="16"/>
                    </a:lnTo>
                    <a:lnTo>
                      <a:pt x="40" y="17"/>
                    </a:lnTo>
                    <a:lnTo>
                      <a:pt x="40" y="18"/>
                    </a:lnTo>
                    <a:lnTo>
                      <a:pt x="40" y="22"/>
                    </a:lnTo>
                    <a:lnTo>
                      <a:pt x="40" y="23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40" y="26"/>
                    </a:lnTo>
                    <a:lnTo>
                      <a:pt x="40" y="27"/>
                    </a:lnTo>
                    <a:lnTo>
                      <a:pt x="40" y="28"/>
                    </a:lnTo>
                    <a:lnTo>
                      <a:pt x="39" y="29"/>
                    </a:lnTo>
                    <a:lnTo>
                      <a:pt x="39" y="30"/>
                    </a:lnTo>
                    <a:lnTo>
                      <a:pt x="38" y="31"/>
                    </a:lnTo>
                    <a:lnTo>
                      <a:pt x="38" y="32"/>
                    </a:lnTo>
                    <a:lnTo>
                      <a:pt x="37" y="32"/>
                    </a:lnTo>
                    <a:lnTo>
                      <a:pt x="37" y="33"/>
                    </a:lnTo>
                    <a:lnTo>
                      <a:pt x="36" y="34"/>
                    </a:lnTo>
                    <a:lnTo>
                      <a:pt x="35" y="35"/>
                    </a:lnTo>
                    <a:lnTo>
                      <a:pt x="35" y="36"/>
                    </a:lnTo>
                    <a:lnTo>
                      <a:pt x="34" y="36"/>
                    </a:lnTo>
                    <a:lnTo>
                      <a:pt x="33" y="37"/>
                    </a:lnTo>
                    <a:lnTo>
                      <a:pt x="32" y="38"/>
                    </a:lnTo>
                    <a:lnTo>
                      <a:pt x="31" y="38"/>
                    </a:lnTo>
                    <a:lnTo>
                      <a:pt x="30" y="38"/>
                    </a:lnTo>
                    <a:lnTo>
                      <a:pt x="30" y="39"/>
                    </a:lnTo>
                    <a:lnTo>
                      <a:pt x="29" y="39"/>
                    </a:lnTo>
                    <a:lnTo>
                      <a:pt x="28" y="39"/>
                    </a:lnTo>
                    <a:lnTo>
                      <a:pt x="27" y="40"/>
                    </a:lnTo>
                    <a:lnTo>
                      <a:pt x="26" y="40"/>
                    </a:lnTo>
                    <a:lnTo>
                      <a:pt x="25" y="40"/>
                    </a:lnTo>
                    <a:lnTo>
                      <a:pt x="24" y="40"/>
                    </a:lnTo>
                    <a:lnTo>
                      <a:pt x="23" y="40"/>
                    </a:lnTo>
                    <a:lnTo>
                      <a:pt x="18" y="40"/>
                    </a:lnTo>
                    <a:lnTo>
                      <a:pt x="17" y="40"/>
                    </a:lnTo>
                    <a:lnTo>
                      <a:pt x="16" y="40"/>
                    </a:lnTo>
                    <a:lnTo>
                      <a:pt x="15" y="40"/>
                    </a:lnTo>
                    <a:lnTo>
                      <a:pt x="14" y="40"/>
                    </a:lnTo>
                    <a:lnTo>
                      <a:pt x="13" y="39"/>
                    </a:lnTo>
                    <a:lnTo>
                      <a:pt x="12" y="39"/>
                    </a:lnTo>
                    <a:lnTo>
                      <a:pt x="11" y="39"/>
                    </a:lnTo>
                    <a:lnTo>
                      <a:pt x="11" y="38"/>
                    </a:lnTo>
                    <a:lnTo>
                      <a:pt x="10" y="38"/>
                    </a:lnTo>
                    <a:lnTo>
                      <a:pt x="9" y="38"/>
                    </a:lnTo>
                    <a:lnTo>
                      <a:pt x="8" y="37"/>
                    </a:lnTo>
                    <a:lnTo>
                      <a:pt x="7" y="36"/>
                    </a:lnTo>
                    <a:lnTo>
                      <a:pt x="6" y="36"/>
                    </a:lnTo>
                    <a:lnTo>
                      <a:pt x="6" y="35"/>
                    </a:lnTo>
                    <a:lnTo>
                      <a:pt x="5" y="34"/>
                    </a:lnTo>
                    <a:lnTo>
                      <a:pt x="4" y="33"/>
                    </a:lnTo>
                    <a:lnTo>
                      <a:pt x="4" y="32"/>
                    </a:lnTo>
                    <a:lnTo>
                      <a:pt x="3" y="32"/>
                    </a:lnTo>
                    <a:lnTo>
                      <a:pt x="3" y="31"/>
                    </a:lnTo>
                    <a:lnTo>
                      <a:pt x="2" y="30"/>
                    </a:lnTo>
                    <a:lnTo>
                      <a:pt x="2" y="29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1" y="26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23" name="Freeform 83"/>
              <p:cNvSpPr>
                <a:spLocks/>
              </p:cNvSpPr>
              <p:nvPr/>
            </p:nvSpPr>
            <p:spPr bwMode="auto">
              <a:xfrm>
                <a:off x="1874" y="1399"/>
                <a:ext cx="20" cy="20"/>
              </a:xfrm>
              <a:custGeom>
                <a:avLst/>
                <a:gdLst>
                  <a:gd name="T0" fmla="*/ 1 w 40"/>
                  <a:gd name="T1" fmla="*/ 1 h 40"/>
                  <a:gd name="T2" fmla="*/ 1 w 40"/>
                  <a:gd name="T3" fmla="*/ 1 h 40"/>
                  <a:gd name="T4" fmla="*/ 1 w 40"/>
                  <a:gd name="T5" fmla="*/ 1 h 40"/>
                  <a:gd name="T6" fmla="*/ 1 w 40"/>
                  <a:gd name="T7" fmla="*/ 1 h 40"/>
                  <a:gd name="T8" fmla="*/ 1 w 40"/>
                  <a:gd name="T9" fmla="*/ 1 h 40"/>
                  <a:gd name="T10" fmla="*/ 1 w 40"/>
                  <a:gd name="T11" fmla="*/ 1 h 40"/>
                  <a:gd name="T12" fmla="*/ 1 w 40"/>
                  <a:gd name="T13" fmla="*/ 1 h 40"/>
                  <a:gd name="T14" fmla="*/ 1 w 40"/>
                  <a:gd name="T15" fmla="*/ 1 h 40"/>
                  <a:gd name="T16" fmla="*/ 1 w 40"/>
                  <a:gd name="T17" fmla="*/ 1 h 40"/>
                  <a:gd name="T18" fmla="*/ 1 w 40"/>
                  <a:gd name="T19" fmla="*/ 1 h 40"/>
                  <a:gd name="T20" fmla="*/ 1 w 40"/>
                  <a:gd name="T21" fmla="*/ 0 h 40"/>
                  <a:gd name="T22" fmla="*/ 1 w 40"/>
                  <a:gd name="T23" fmla="*/ 0 h 40"/>
                  <a:gd name="T24" fmla="*/ 1 w 40"/>
                  <a:gd name="T25" fmla="*/ 0 h 40"/>
                  <a:gd name="T26" fmla="*/ 1 w 40"/>
                  <a:gd name="T27" fmla="*/ 1 h 40"/>
                  <a:gd name="T28" fmla="*/ 1 w 40"/>
                  <a:gd name="T29" fmla="*/ 1 h 40"/>
                  <a:gd name="T30" fmla="*/ 1 w 40"/>
                  <a:gd name="T31" fmla="*/ 1 h 40"/>
                  <a:gd name="T32" fmla="*/ 1 w 40"/>
                  <a:gd name="T33" fmla="*/ 1 h 40"/>
                  <a:gd name="T34" fmla="*/ 1 w 40"/>
                  <a:gd name="T35" fmla="*/ 1 h 40"/>
                  <a:gd name="T36" fmla="*/ 1 w 40"/>
                  <a:gd name="T37" fmla="*/ 1 h 40"/>
                  <a:gd name="T38" fmla="*/ 1 w 40"/>
                  <a:gd name="T39" fmla="*/ 1 h 40"/>
                  <a:gd name="T40" fmla="*/ 1 w 40"/>
                  <a:gd name="T41" fmla="*/ 1 h 40"/>
                  <a:gd name="T42" fmla="*/ 1 w 40"/>
                  <a:gd name="T43" fmla="*/ 1 h 40"/>
                  <a:gd name="T44" fmla="*/ 1 w 40"/>
                  <a:gd name="T45" fmla="*/ 1 h 40"/>
                  <a:gd name="T46" fmla="*/ 1 w 40"/>
                  <a:gd name="T47" fmla="*/ 1 h 40"/>
                  <a:gd name="T48" fmla="*/ 1 w 40"/>
                  <a:gd name="T49" fmla="*/ 1 h 40"/>
                  <a:gd name="T50" fmla="*/ 1 w 40"/>
                  <a:gd name="T51" fmla="*/ 1 h 40"/>
                  <a:gd name="T52" fmla="*/ 1 w 40"/>
                  <a:gd name="T53" fmla="*/ 1 h 40"/>
                  <a:gd name="T54" fmla="*/ 1 w 40"/>
                  <a:gd name="T55" fmla="*/ 1 h 40"/>
                  <a:gd name="T56" fmla="*/ 1 w 40"/>
                  <a:gd name="T57" fmla="*/ 1 h 40"/>
                  <a:gd name="T58" fmla="*/ 1 w 40"/>
                  <a:gd name="T59" fmla="*/ 1 h 40"/>
                  <a:gd name="T60" fmla="*/ 1 w 40"/>
                  <a:gd name="T61" fmla="*/ 1 h 40"/>
                  <a:gd name="T62" fmla="*/ 1 w 40"/>
                  <a:gd name="T63" fmla="*/ 1 h 40"/>
                  <a:gd name="T64" fmla="*/ 1 w 40"/>
                  <a:gd name="T65" fmla="*/ 1 h 40"/>
                  <a:gd name="T66" fmla="*/ 1 w 40"/>
                  <a:gd name="T67" fmla="*/ 1 h 40"/>
                  <a:gd name="T68" fmla="*/ 1 w 40"/>
                  <a:gd name="T69" fmla="*/ 1 h 40"/>
                  <a:gd name="T70" fmla="*/ 1 w 40"/>
                  <a:gd name="T71" fmla="*/ 1 h 40"/>
                  <a:gd name="T72" fmla="*/ 1 w 40"/>
                  <a:gd name="T73" fmla="*/ 1 h 40"/>
                  <a:gd name="T74" fmla="*/ 1 w 40"/>
                  <a:gd name="T75" fmla="*/ 1 h 40"/>
                  <a:gd name="T76" fmla="*/ 1 w 40"/>
                  <a:gd name="T77" fmla="*/ 1 h 40"/>
                  <a:gd name="T78" fmla="*/ 1 w 40"/>
                  <a:gd name="T79" fmla="*/ 1 h 40"/>
                  <a:gd name="T80" fmla="*/ 1 w 40"/>
                  <a:gd name="T81" fmla="*/ 1 h 40"/>
                  <a:gd name="T82" fmla="*/ 1 w 40"/>
                  <a:gd name="T83" fmla="*/ 1 h 40"/>
                  <a:gd name="T84" fmla="*/ 1 w 40"/>
                  <a:gd name="T85" fmla="*/ 1 h 40"/>
                  <a:gd name="T86" fmla="*/ 1 w 40"/>
                  <a:gd name="T87" fmla="*/ 1 h 40"/>
                  <a:gd name="T88" fmla="*/ 1 w 40"/>
                  <a:gd name="T89" fmla="*/ 1 h 40"/>
                  <a:gd name="T90" fmla="*/ 1 w 40"/>
                  <a:gd name="T91" fmla="*/ 1 h 40"/>
                  <a:gd name="T92" fmla="*/ 1 w 40"/>
                  <a:gd name="T93" fmla="*/ 1 h 40"/>
                  <a:gd name="T94" fmla="*/ 1 w 40"/>
                  <a:gd name="T95" fmla="*/ 1 h 40"/>
                  <a:gd name="T96" fmla="*/ 1 w 40"/>
                  <a:gd name="T97" fmla="*/ 1 h 40"/>
                  <a:gd name="T98" fmla="*/ 1 w 40"/>
                  <a:gd name="T99" fmla="*/ 1 h 40"/>
                  <a:gd name="T100" fmla="*/ 1 w 40"/>
                  <a:gd name="T101" fmla="*/ 1 h 40"/>
                  <a:gd name="T102" fmla="*/ 1 w 40"/>
                  <a:gd name="T103" fmla="*/ 1 h 40"/>
                  <a:gd name="T104" fmla="*/ 1 w 40"/>
                  <a:gd name="T105" fmla="*/ 1 h 40"/>
                  <a:gd name="T106" fmla="*/ 1 w 40"/>
                  <a:gd name="T107" fmla="*/ 1 h 40"/>
                  <a:gd name="T108" fmla="*/ 1 w 40"/>
                  <a:gd name="T109" fmla="*/ 1 h 40"/>
                  <a:gd name="T110" fmla="*/ 1 w 40"/>
                  <a:gd name="T111" fmla="*/ 1 h 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0"/>
                  <a:gd name="T169" fmla="*/ 0 h 40"/>
                  <a:gd name="T170" fmla="*/ 40 w 40"/>
                  <a:gd name="T171" fmla="*/ 40 h 4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0" h="40">
                    <a:moveTo>
                      <a:pt x="0" y="22"/>
                    </a:moveTo>
                    <a:lnTo>
                      <a:pt x="0" y="18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2" y="3"/>
                    </a:lnTo>
                    <a:lnTo>
                      <a:pt x="33" y="3"/>
                    </a:lnTo>
                    <a:lnTo>
                      <a:pt x="33" y="4"/>
                    </a:lnTo>
                    <a:lnTo>
                      <a:pt x="34" y="4"/>
                    </a:lnTo>
                    <a:lnTo>
                      <a:pt x="35" y="5"/>
                    </a:lnTo>
                    <a:lnTo>
                      <a:pt x="36" y="6"/>
                    </a:lnTo>
                    <a:lnTo>
                      <a:pt x="36" y="7"/>
                    </a:lnTo>
                    <a:lnTo>
                      <a:pt x="37" y="7"/>
                    </a:lnTo>
                    <a:lnTo>
                      <a:pt x="37" y="8"/>
                    </a:lnTo>
                    <a:lnTo>
                      <a:pt x="38" y="9"/>
                    </a:lnTo>
                    <a:lnTo>
                      <a:pt x="38" y="10"/>
                    </a:lnTo>
                    <a:lnTo>
                      <a:pt x="39" y="10"/>
                    </a:lnTo>
                    <a:lnTo>
                      <a:pt x="39" y="11"/>
                    </a:lnTo>
                    <a:lnTo>
                      <a:pt x="39" y="12"/>
                    </a:lnTo>
                    <a:lnTo>
                      <a:pt x="40" y="13"/>
                    </a:lnTo>
                    <a:lnTo>
                      <a:pt x="40" y="14"/>
                    </a:lnTo>
                    <a:lnTo>
                      <a:pt x="40" y="15"/>
                    </a:lnTo>
                    <a:lnTo>
                      <a:pt x="40" y="16"/>
                    </a:lnTo>
                    <a:lnTo>
                      <a:pt x="40" y="17"/>
                    </a:lnTo>
                    <a:lnTo>
                      <a:pt x="40" y="18"/>
                    </a:lnTo>
                    <a:lnTo>
                      <a:pt x="40" y="22"/>
                    </a:lnTo>
                    <a:lnTo>
                      <a:pt x="40" y="23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40" y="26"/>
                    </a:lnTo>
                    <a:lnTo>
                      <a:pt x="40" y="27"/>
                    </a:lnTo>
                    <a:lnTo>
                      <a:pt x="40" y="28"/>
                    </a:lnTo>
                    <a:lnTo>
                      <a:pt x="39" y="29"/>
                    </a:lnTo>
                    <a:lnTo>
                      <a:pt x="39" y="30"/>
                    </a:lnTo>
                    <a:lnTo>
                      <a:pt x="38" y="31"/>
                    </a:lnTo>
                    <a:lnTo>
                      <a:pt x="38" y="32"/>
                    </a:lnTo>
                    <a:lnTo>
                      <a:pt x="37" y="32"/>
                    </a:lnTo>
                    <a:lnTo>
                      <a:pt x="37" y="33"/>
                    </a:lnTo>
                    <a:lnTo>
                      <a:pt x="36" y="34"/>
                    </a:lnTo>
                    <a:lnTo>
                      <a:pt x="35" y="35"/>
                    </a:lnTo>
                    <a:lnTo>
                      <a:pt x="35" y="36"/>
                    </a:lnTo>
                    <a:lnTo>
                      <a:pt x="34" y="36"/>
                    </a:lnTo>
                    <a:lnTo>
                      <a:pt x="33" y="37"/>
                    </a:lnTo>
                    <a:lnTo>
                      <a:pt x="32" y="38"/>
                    </a:lnTo>
                    <a:lnTo>
                      <a:pt x="31" y="38"/>
                    </a:lnTo>
                    <a:lnTo>
                      <a:pt x="30" y="38"/>
                    </a:lnTo>
                    <a:lnTo>
                      <a:pt x="30" y="39"/>
                    </a:lnTo>
                    <a:lnTo>
                      <a:pt x="29" y="39"/>
                    </a:lnTo>
                    <a:lnTo>
                      <a:pt x="28" y="39"/>
                    </a:lnTo>
                    <a:lnTo>
                      <a:pt x="27" y="40"/>
                    </a:lnTo>
                    <a:lnTo>
                      <a:pt x="26" y="40"/>
                    </a:lnTo>
                    <a:lnTo>
                      <a:pt x="25" y="40"/>
                    </a:lnTo>
                    <a:lnTo>
                      <a:pt x="24" y="40"/>
                    </a:lnTo>
                    <a:lnTo>
                      <a:pt x="23" y="40"/>
                    </a:lnTo>
                    <a:lnTo>
                      <a:pt x="18" y="40"/>
                    </a:lnTo>
                    <a:lnTo>
                      <a:pt x="17" y="40"/>
                    </a:lnTo>
                    <a:lnTo>
                      <a:pt x="16" y="40"/>
                    </a:lnTo>
                    <a:lnTo>
                      <a:pt x="15" y="40"/>
                    </a:lnTo>
                    <a:lnTo>
                      <a:pt x="14" y="40"/>
                    </a:lnTo>
                    <a:lnTo>
                      <a:pt x="13" y="39"/>
                    </a:lnTo>
                    <a:lnTo>
                      <a:pt x="12" y="39"/>
                    </a:lnTo>
                    <a:lnTo>
                      <a:pt x="11" y="39"/>
                    </a:lnTo>
                    <a:lnTo>
                      <a:pt x="11" y="38"/>
                    </a:lnTo>
                    <a:lnTo>
                      <a:pt x="10" y="38"/>
                    </a:lnTo>
                    <a:lnTo>
                      <a:pt x="9" y="38"/>
                    </a:lnTo>
                    <a:lnTo>
                      <a:pt x="8" y="37"/>
                    </a:lnTo>
                    <a:lnTo>
                      <a:pt x="7" y="36"/>
                    </a:lnTo>
                    <a:lnTo>
                      <a:pt x="6" y="36"/>
                    </a:lnTo>
                    <a:lnTo>
                      <a:pt x="6" y="35"/>
                    </a:lnTo>
                    <a:lnTo>
                      <a:pt x="5" y="34"/>
                    </a:lnTo>
                    <a:lnTo>
                      <a:pt x="4" y="33"/>
                    </a:lnTo>
                    <a:lnTo>
                      <a:pt x="4" y="32"/>
                    </a:lnTo>
                    <a:lnTo>
                      <a:pt x="3" y="32"/>
                    </a:lnTo>
                    <a:lnTo>
                      <a:pt x="3" y="31"/>
                    </a:lnTo>
                    <a:lnTo>
                      <a:pt x="2" y="30"/>
                    </a:lnTo>
                    <a:lnTo>
                      <a:pt x="2" y="29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1" y="26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224" name="Rectangle 84"/>
              <p:cNvSpPr>
                <a:spLocks noChangeArrowheads="1"/>
              </p:cNvSpPr>
              <p:nvPr/>
            </p:nvSpPr>
            <p:spPr bwMode="auto">
              <a:xfrm>
                <a:off x="3316" y="3064"/>
                <a:ext cx="88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  <a:latin typeface="Times-Roman"/>
                    <a:cs typeface="Arial" pitchFamily="34" charset="0"/>
                  </a:rPr>
                  <a:t>D </a:t>
                </a:r>
                <a:endParaRPr lang="en-US" sz="2400">
                  <a:cs typeface="Arial" pitchFamily="34" charset="0"/>
                </a:endParaRPr>
              </a:p>
            </p:txBody>
          </p:sp>
        </p:grpSp>
        <p:sp>
          <p:nvSpPr>
            <p:cNvPr id="91141" name="AutoShape 85"/>
            <p:cNvSpPr>
              <a:spLocks/>
            </p:cNvSpPr>
            <p:nvPr/>
          </p:nvSpPr>
          <p:spPr bwMode="auto">
            <a:xfrm>
              <a:off x="3352800" y="1828800"/>
              <a:ext cx="152400" cy="914400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91143" name="Text Box 87"/>
          <p:cNvSpPr txBox="1">
            <a:spLocks noChangeArrowheads="1"/>
          </p:cNvSpPr>
          <p:nvPr/>
        </p:nvSpPr>
        <p:spPr bwMode="auto">
          <a:xfrm>
            <a:off x="1524000" y="1828800"/>
            <a:ext cx="14750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ιεραρχική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σχεδίαση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75A59-CD74-4086-8B53-DE0108E50150}" type="slidenum">
              <a:rPr lang="en-US"/>
              <a:pPr>
                <a:defRPr/>
              </a:pPr>
              <a:t>84</a:t>
            </a:fld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Κεφάλαιο </a:t>
            </a: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MIPS Instruction Set Architecture (ISA)</a:t>
            </a: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Σετ Εντολών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Εντολές αριθμητικής, λογικών πράξεων, αποφάσεων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κλπ με τον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MIPS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Instruction Set Intel IA-32</a:t>
            </a:r>
          </a:p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Μεταφραστές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Compilers)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4430F-DC45-4430-8A31-3B814A0AFF77}" type="slidenum">
              <a:rPr lang="en-US"/>
              <a:pPr>
                <a:defRPr/>
              </a:pPr>
              <a:t>85</a:t>
            </a:fld>
            <a:endParaRPr lang="en-US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 Set Architecture (ISA) (1)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066800"/>
            <a:ext cx="7924800" cy="990600"/>
          </a:xfrm>
        </p:spPr>
        <p:txBody>
          <a:bodyPr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Στους παλιούς Η/Υ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(pre-1970)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επικοινωνούσε κατευθείαν με το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pic>
        <p:nvPicPr>
          <p:cNvPr id="93189" name="Picture 4" descr="is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81400" y="2133600"/>
            <a:ext cx="2894013" cy="1924050"/>
          </a:xfrm>
          <a:noFill/>
        </p:spPr>
      </p:pic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606188" y="3886200"/>
            <a:ext cx="7924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Με κάθε νέα γενεά Η/Υ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έπρεπε να δημιουργήσουμε και νέο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endParaRPr lang="el-G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γλώσσα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προγραμματισμού!!!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Ιδέα: αφαίρεση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με το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ISA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abstract the hardware through the ISA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EB2C3-8DD7-4CB6-8C81-180AA117F0F4}" type="slidenum">
              <a:rPr lang="en-US"/>
              <a:pPr>
                <a:defRPr/>
              </a:pPr>
              <a:t>86</a:t>
            </a:fld>
            <a:endParaRPr lang="en-US"/>
          </a:p>
        </p:txBody>
      </p:sp>
      <p:sp>
        <p:nvSpPr>
          <p:cNvPr id="94211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 Set Architecture (ISA) (2)</a:t>
            </a:r>
          </a:p>
        </p:txBody>
      </p:sp>
      <p:sp>
        <p:nvSpPr>
          <p:cNvPr id="942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229600" cy="1219200"/>
          </a:xfrm>
        </p:spPr>
        <p:txBody>
          <a:bodyPr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Εισάγοντας ένα ανεξάρτητο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ISA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μπορούμε και δημιουργούμε ένα επίπεδο αφαίρεσης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(abstraction  level)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μεταξύ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διαφορετικών γενεών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213" name="Picture 5" descr="IS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0" y="3733800"/>
            <a:ext cx="5715000" cy="2409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A2D41-1121-4B9A-B3F3-A4BB7AC71934}" type="slidenum">
              <a:rPr lang="en-US"/>
              <a:pPr>
                <a:defRPr/>
              </a:pPr>
              <a:t>87</a:t>
            </a:fld>
            <a:endParaRPr lang="en-US"/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058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 Set 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(Σετ Εντολών)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4114800"/>
          </a:xfrm>
        </p:spPr>
        <p:txBody>
          <a:bodyPr/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Θα δουλέψουμε με τον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MIPS</a:t>
            </a:r>
            <a:endParaRPr lang="el-G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originally an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acronym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icroprocessor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nterlocked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ipeline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tages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educed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nstruction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omputer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RISC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MIPS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Technologies </a:t>
            </a: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Παρόμοια με άλλες αρχιτεκτονικές από τα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Σχεδόν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.000.000 MIPS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κατασκευάστηκαν το 200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MIPS: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απλός,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σχετικά σύγχρονος επεξεργαστής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Κατανομή μνήμης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 </a:t>
            </a:r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MIPS</a:t>
            </a:r>
            <a:b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5BC28-75BB-4D50-8B31-4779895543AE}" type="slidenum">
              <a:rPr lang="en-US"/>
              <a:pPr>
                <a:defRPr/>
              </a:pPr>
              <a:t>88</a:t>
            </a:fld>
            <a:endParaRPr lang="en-US"/>
          </a:p>
        </p:txBody>
      </p:sp>
      <p:pic>
        <p:nvPicPr>
          <p:cNvPr id="96259" name="Picture 4" descr="mips ra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892300"/>
            <a:ext cx="6646863" cy="4187825"/>
          </a:xfrm>
          <a:noFill/>
        </p:spPr>
      </p:pic>
      <p:sp>
        <p:nvSpPr>
          <p:cNvPr id="96260" name="Text Box 98"/>
          <p:cNvSpPr txBox="1">
            <a:spLocks noChangeArrowheads="1"/>
          </p:cNvSpPr>
          <p:nvPr/>
        </p:nvSpPr>
        <p:spPr bwMode="auto">
          <a:xfrm>
            <a:off x="7620000" y="2133600"/>
            <a:ext cx="1253869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</a:p>
          <a:p>
            <a:pPr>
              <a:lnSpc>
                <a:spcPct val="14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stack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>
              <a:lnSpc>
                <a:spcPct val="7000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κώδικας</a:t>
            </a:r>
          </a:p>
          <a:p>
            <a:pPr>
              <a:lnSpc>
                <a:spcPct val="7000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</a:p>
          <a:p>
            <a:endParaRPr lang="en-US" b="1" dirty="0">
              <a:solidFill>
                <a:srgbClr val="CC6600"/>
              </a:solidFill>
            </a:endParaRPr>
          </a:p>
        </p:txBody>
      </p:sp>
      <p:sp>
        <p:nvSpPr>
          <p:cNvPr id="96262" name="AutoShape 101" descr="mips ram"/>
          <p:cNvSpPr>
            <a:spLocks/>
          </p:cNvSpPr>
          <p:nvPr/>
        </p:nvSpPr>
        <p:spPr bwMode="auto">
          <a:xfrm rot="-5400000">
            <a:off x="5715000" y="4800600"/>
            <a:ext cx="457200" cy="2895600"/>
          </a:xfrm>
          <a:prstGeom prst="leftBrace">
            <a:avLst>
              <a:gd name="adj1" fmla="val 527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96263" name="Text Box 102"/>
          <p:cNvSpPr txBox="1">
            <a:spLocks noChangeArrowheads="1"/>
          </p:cNvSpPr>
          <p:nvPr/>
        </p:nvSpPr>
        <p:spPr bwMode="auto">
          <a:xfrm>
            <a:off x="5486400" y="6324600"/>
            <a:ext cx="895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32 bits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1DB42-93B7-4541-B1C4-4DE0EFD300BE}" type="slidenum">
              <a:rPr lang="en-US"/>
              <a:pPr>
                <a:defRPr/>
              </a:pPr>
              <a:t>89</a:t>
            </a:fld>
            <a:endParaRPr lang="en-US"/>
          </a:p>
        </p:txBody>
      </p:sp>
      <p:sp>
        <p:nvSpPr>
          <p:cNvPr id="972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031875"/>
            <a:ext cx="4800600" cy="4249368"/>
          </a:xfrm>
          <a:noFill/>
        </p:spPr>
        <p:txBody>
          <a:bodyPr lIns="63500" tIns="25400" rIns="63500" bIns="25400">
            <a:spAutoFit/>
          </a:bodyPr>
          <a:lstStyle/>
          <a:p>
            <a:pPr marL="457200" indent="-457200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πρέπει να: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6300" lvl="1" indent="-381000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Δέχεται εντολές από την μνήμη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6300" lvl="1" indent="-381000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Καθορίζει την λειτουργία των διάφορων κομματιών του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datapath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6300" lvl="1" indent="-381000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Καθορίζει την σειρά εκτέλεσης εντολών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74" name="Rectangle 18" descr="mips ram"/>
          <p:cNvSpPr>
            <a:spLocks noChangeArrowheads="1"/>
          </p:cNvSpPr>
          <p:nvPr/>
        </p:nvSpPr>
        <p:spPr bwMode="auto">
          <a:xfrm>
            <a:off x="5181600" y="1301750"/>
            <a:ext cx="3632200" cy="1752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  <p:grpSp>
        <p:nvGrpSpPr>
          <p:cNvPr id="3" name="Group 2" descr="mips ram "/>
          <p:cNvGrpSpPr/>
          <p:nvPr/>
        </p:nvGrpSpPr>
        <p:grpSpPr>
          <a:xfrm>
            <a:off x="5351463" y="1476375"/>
            <a:ext cx="3306762" cy="3254375"/>
            <a:chOff x="5351463" y="1476375"/>
            <a:chExt cx="3306762" cy="3254375"/>
          </a:xfrm>
        </p:grpSpPr>
        <p:grpSp>
          <p:nvGrpSpPr>
            <p:cNvPr id="2" name="Group 5"/>
            <p:cNvGrpSpPr>
              <a:grpSpLocks/>
            </p:cNvGrpSpPr>
            <p:nvPr/>
          </p:nvGrpSpPr>
          <p:grpSpPr bwMode="auto">
            <a:xfrm>
              <a:off x="5943600" y="3435350"/>
              <a:ext cx="2185988" cy="1295400"/>
              <a:chOff x="1920" y="2880"/>
              <a:chExt cx="1610" cy="913"/>
            </a:xfrm>
          </p:grpSpPr>
          <p:grpSp>
            <p:nvGrpSpPr>
              <p:cNvPr id="97303" name="Group 6"/>
              <p:cNvGrpSpPr>
                <a:grpSpLocks/>
              </p:cNvGrpSpPr>
              <p:nvPr/>
            </p:nvGrpSpPr>
            <p:grpSpPr bwMode="auto">
              <a:xfrm>
                <a:off x="2400" y="2880"/>
                <a:ext cx="510" cy="336"/>
                <a:chOff x="2400" y="2880"/>
                <a:chExt cx="510" cy="336"/>
              </a:xfrm>
            </p:grpSpPr>
            <p:sp>
              <p:nvSpPr>
                <p:cNvPr id="97313" name="Oval 7"/>
                <p:cNvSpPr>
                  <a:spLocks noChangeArrowheads="1"/>
                </p:cNvSpPr>
                <p:nvPr/>
              </p:nvSpPr>
              <p:spPr bwMode="auto">
                <a:xfrm>
                  <a:off x="2400" y="2880"/>
                  <a:ext cx="480" cy="336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/>
                </a:p>
              </p:txBody>
            </p:sp>
            <p:sp>
              <p:nvSpPr>
                <p:cNvPr id="9731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400" y="2945"/>
                  <a:ext cx="510" cy="23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600">
                      <a:solidFill>
                        <a:schemeClr val="accent1"/>
                      </a:solidFill>
                      <a:latin typeface="Arial" pitchFamily="34" charset="0"/>
                      <a:cs typeface="Arial" pitchFamily="34" charset="0"/>
                    </a:rPr>
                    <a:t>Fetch</a:t>
                  </a:r>
                </a:p>
              </p:txBody>
            </p:sp>
          </p:grpSp>
          <p:grpSp>
            <p:nvGrpSpPr>
              <p:cNvPr id="97304" name="Group 9"/>
              <p:cNvGrpSpPr>
                <a:grpSpLocks/>
              </p:cNvGrpSpPr>
              <p:nvPr/>
            </p:nvGrpSpPr>
            <p:grpSpPr bwMode="auto">
              <a:xfrm>
                <a:off x="2880" y="3456"/>
                <a:ext cx="650" cy="336"/>
                <a:chOff x="2880" y="3456"/>
                <a:chExt cx="650" cy="336"/>
              </a:xfrm>
            </p:grpSpPr>
            <p:sp>
              <p:nvSpPr>
                <p:cNvPr id="97311" name="Oval 10"/>
                <p:cNvSpPr>
                  <a:spLocks noChangeArrowheads="1"/>
                </p:cNvSpPr>
                <p:nvPr/>
              </p:nvSpPr>
              <p:spPr bwMode="auto">
                <a:xfrm>
                  <a:off x="2936" y="3456"/>
                  <a:ext cx="517" cy="336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/>
                </a:p>
              </p:txBody>
            </p:sp>
            <p:sp>
              <p:nvSpPr>
                <p:cNvPr id="9731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880" y="3521"/>
                  <a:ext cx="650" cy="23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600">
                      <a:solidFill>
                        <a:schemeClr val="accent1"/>
                      </a:solidFill>
                      <a:latin typeface="Arial" pitchFamily="34" charset="0"/>
                      <a:cs typeface="Arial" pitchFamily="34" charset="0"/>
                    </a:rPr>
                    <a:t>Decode</a:t>
                  </a:r>
                </a:p>
              </p:txBody>
            </p:sp>
          </p:grpSp>
          <p:grpSp>
            <p:nvGrpSpPr>
              <p:cNvPr id="97305" name="Group 12"/>
              <p:cNvGrpSpPr>
                <a:grpSpLocks/>
              </p:cNvGrpSpPr>
              <p:nvPr/>
            </p:nvGrpSpPr>
            <p:grpSpPr bwMode="auto">
              <a:xfrm>
                <a:off x="1920" y="3456"/>
                <a:ext cx="516" cy="336"/>
                <a:chOff x="1920" y="3456"/>
                <a:chExt cx="516" cy="336"/>
              </a:xfrm>
            </p:grpSpPr>
            <p:sp>
              <p:nvSpPr>
                <p:cNvPr id="97309" name="Oval 13"/>
                <p:cNvSpPr>
                  <a:spLocks noChangeArrowheads="1"/>
                </p:cNvSpPr>
                <p:nvPr/>
              </p:nvSpPr>
              <p:spPr bwMode="auto">
                <a:xfrm>
                  <a:off x="1920" y="3456"/>
                  <a:ext cx="480" cy="336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/>
                </a:p>
              </p:txBody>
            </p:sp>
            <p:sp>
              <p:nvSpPr>
                <p:cNvPr id="9731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968" y="3521"/>
                  <a:ext cx="468" cy="23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600">
                      <a:solidFill>
                        <a:schemeClr val="accent1"/>
                      </a:solidFill>
                      <a:latin typeface="Arial" pitchFamily="34" charset="0"/>
                      <a:cs typeface="Arial" pitchFamily="34" charset="0"/>
                    </a:rPr>
                    <a:t>Exec</a:t>
                  </a:r>
                </a:p>
              </p:txBody>
            </p:sp>
          </p:grpSp>
          <p:cxnSp>
            <p:nvCxnSpPr>
              <p:cNvPr id="97306" name="AutoShape 15"/>
              <p:cNvCxnSpPr>
                <a:cxnSpLocks noChangeShapeType="1"/>
                <a:stCxn id="97314" idx="3"/>
                <a:endCxn id="97311" idx="0"/>
              </p:cNvCxnSpPr>
              <p:nvPr/>
            </p:nvCxnSpPr>
            <p:spPr bwMode="auto">
              <a:xfrm>
                <a:off x="2876" y="3044"/>
                <a:ext cx="319" cy="412"/>
              </a:xfrm>
              <a:prstGeom prst="curvedConnector2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97307" name="AutoShape 16"/>
              <p:cNvCxnSpPr>
                <a:cxnSpLocks noChangeShapeType="1"/>
                <a:stCxn id="97311" idx="4"/>
                <a:endCxn id="97309" idx="4"/>
              </p:cNvCxnSpPr>
              <p:nvPr/>
            </p:nvCxnSpPr>
            <p:spPr bwMode="auto">
              <a:xfrm rot="5400000">
                <a:off x="2677" y="3275"/>
                <a:ext cx="1" cy="1035"/>
              </a:xfrm>
              <a:prstGeom prst="curvedConnector3">
                <a:avLst>
                  <a:gd name="adj1" fmla="val 14400005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97308" name="AutoShape 17"/>
              <p:cNvCxnSpPr>
                <a:cxnSpLocks noChangeShapeType="1"/>
                <a:stCxn id="97309" idx="0"/>
                <a:endCxn id="97314" idx="1"/>
              </p:cNvCxnSpPr>
              <p:nvPr/>
            </p:nvCxnSpPr>
            <p:spPr bwMode="auto">
              <a:xfrm rot="-5400000">
                <a:off x="2074" y="3130"/>
                <a:ext cx="412" cy="240"/>
              </a:xfrm>
              <a:prstGeom prst="curvedConnector2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70675" name="Rectangle 19"/>
            <p:cNvSpPr>
              <a:spLocks noChangeArrowheads="1"/>
            </p:cNvSpPr>
            <p:nvPr/>
          </p:nvSpPr>
          <p:spPr bwMode="auto">
            <a:xfrm>
              <a:off x="5449888" y="1476375"/>
              <a:ext cx="1031875" cy="14144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97287" name="Rectangle 20"/>
            <p:cNvSpPr>
              <a:spLocks noChangeArrowheads="1"/>
            </p:cNvSpPr>
            <p:nvPr/>
          </p:nvSpPr>
          <p:spPr bwMode="auto">
            <a:xfrm>
              <a:off x="5351463" y="1530350"/>
              <a:ext cx="1125537" cy="2587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latin typeface="Arial" pitchFamily="34" charset="0"/>
                  <a:cs typeface="Arial" pitchFamily="34" charset="0"/>
                </a:rPr>
                <a:t> CPU</a:t>
              </a:r>
            </a:p>
          </p:txBody>
        </p:sp>
        <p:sp>
          <p:nvSpPr>
            <p:cNvPr id="70677" name="Rectangle 21"/>
            <p:cNvSpPr>
              <a:spLocks noChangeArrowheads="1"/>
            </p:cNvSpPr>
            <p:nvPr/>
          </p:nvSpPr>
          <p:spPr bwMode="auto">
            <a:xfrm>
              <a:off x="6616700" y="1476375"/>
              <a:ext cx="941388" cy="143033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70678" name="Rectangle 22"/>
            <p:cNvSpPr>
              <a:spLocks noChangeArrowheads="1"/>
            </p:cNvSpPr>
            <p:nvPr/>
          </p:nvSpPr>
          <p:spPr bwMode="auto">
            <a:xfrm>
              <a:off x="7673975" y="1476375"/>
              <a:ext cx="942975" cy="143033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70679" name="AutoShape 23"/>
            <p:cNvSpPr>
              <a:spLocks noChangeArrowheads="1"/>
            </p:cNvSpPr>
            <p:nvPr/>
          </p:nvSpPr>
          <p:spPr bwMode="auto">
            <a:xfrm>
              <a:off x="5594350" y="1917700"/>
              <a:ext cx="762000" cy="38417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70680" name="AutoShape 24"/>
            <p:cNvSpPr>
              <a:spLocks noChangeArrowheads="1"/>
            </p:cNvSpPr>
            <p:nvPr/>
          </p:nvSpPr>
          <p:spPr bwMode="auto">
            <a:xfrm>
              <a:off x="5594350" y="2408238"/>
              <a:ext cx="762000" cy="385762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97292" name="Rectangle 25"/>
            <p:cNvSpPr>
              <a:spLocks noChangeArrowheads="1"/>
            </p:cNvSpPr>
            <p:nvPr/>
          </p:nvSpPr>
          <p:spPr bwMode="auto">
            <a:xfrm>
              <a:off x="5562600" y="2024063"/>
              <a:ext cx="84931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Control</a:t>
              </a:r>
            </a:p>
          </p:txBody>
        </p:sp>
        <p:sp>
          <p:nvSpPr>
            <p:cNvPr id="97293" name="Rectangle 26"/>
            <p:cNvSpPr>
              <a:spLocks noChangeArrowheads="1"/>
            </p:cNvSpPr>
            <p:nvPr/>
          </p:nvSpPr>
          <p:spPr bwMode="auto">
            <a:xfrm>
              <a:off x="5486400" y="2514600"/>
              <a:ext cx="995363" cy="2587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Datapath</a:t>
              </a:r>
            </a:p>
          </p:txBody>
        </p:sp>
        <p:sp>
          <p:nvSpPr>
            <p:cNvPr id="97294" name="Rectangle 27"/>
            <p:cNvSpPr>
              <a:spLocks noChangeArrowheads="1"/>
            </p:cNvSpPr>
            <p:nvPr/>
          </p:nvSpPr>
          <p:spPr bwMode="auto">
            <a:xfrm>
              <a:off x="6670675" y="1598613"/>
              <a:ext cx="9064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latin typeface="Arial" pitchFamily="34" charset="0"/>
                  <a:cs typeface="Arial" pitchFamily="34" charset="0"/>
                </a:rPr>
                <a:t>Memory</a:t>
              </a:r>
            </a:p>
          </p:txBody>
        </p:sp>
        <p:sp>
          <p:nvSpPr>
            <p:cNvPr id="97295" name="Rectangle 28"/>
            <p:cNvSpPr>
              <a:spLocks noChangeArrowheads="1"/>
            </p:cNvSpPr>
            <p:nvPr/>
          </p:nvSpPr>
          <p:spPr bwMode="auto">
            <a:xfrm>
              <a:off x="7764463" y="1598613"/>
              <a:ext cx="893762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latin typeface="Arial" pitchFamily="34" charset="0"/>
                  <a:cs typeface="Arial" pitchFamily="34" charset="0"/>
                </a:rPr>
                <a:t>Devices</a:t>
              </a:r>
            </a:p>
          </p:txBody>
        </p:sp>
        <p:sp>
          <p:nvSpPr>
            <p:cNvPr id="70685" name="AutoShape 29"/>
            <p:cNvSpPr>
              <a:spLocks noChangeArrowheads="1"/>
            </p:cNvSpPr>
            <p:nvPr/>
          </p:nvSpPr>
          <p:spPr bwMode="auto">
            <a:xfrm>
              <a:off x="7764463" y="1951038"/>
              <a:ext cx="762000" cy="38417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70686" name="AutoShape 30"/>
            <p:cNvSpPr>
              <a:spLocks noChangeArrowheads="1"/>
            </p:cNvSpPr>
            <p:nvPr/>
          </p:nvSpPr>
          <p:spPr bwMode="auto">
            <a:xfrm>
              <a:off x="7764463" y="2441575"/>
              <a:ext cx="762000" cy="38417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97298" name="Rectangle 31"/>
            <p:cNvSpPr>
              <a:spLocks noChangeArrowheads="1"/>
            </p:cNvSpPr>
            <p:nvPr/>
          </p:nvSpPr>
          <p:spPr bwMode="auto">
            <a:xfrm>
              <a:off x="7800975" y="2057400"/>
              <a:ext cx="623888" cy="2587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latin typeface="Arial" pitchFamily="34" charset="0"/>
                  <a:cs typeface="Arial" pitchFamily="34" charset="0"/>
                </a:rPr>
                <a:t>Input</a:t>
              </a:r>
            </a:p>
          </p:txBody>
        </p:sp>
        <p:sp>
          <p:nvSpPr>
            <p:cNvPr id="97299" name="Rectangle 32"/>
            <p:cNvSpPr>
              <a:spLocks noChangeArrowheads="1"/>
            </p:cNvSpPr>
            <p:nvPr/>
          </p:nvSpPr>
          <p:spPr bwMode="auto">
            <a:xfrm>
              <a:off x="7800975" y="2547938"/>
              <a:ext cx="793750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latin typeface="Arial" pitchFamily="34" charset="0"/>
                  <a:cs typeface="Arial" pitchFamily="34" charset="0"/>
                </a:rPr>
                <a:t>Output</a:t>
              </a:r>
            </a:p>
          </p:txBody>
        </p:sp>
      </p:grpSp>
      <p:sp>
        <p:nvSpPr>
          <p:cNvPr id="97301" name="Rectangle 34"/>
          <p:cNvSpPr>
            <a:spLocks noGrp="1" noChangeArrowheads="1"/>
          </p:cNvSpPr>
          <p:nvPr>
            <p:ph type="title"/>
          </p:nvPr>
        </p:nvSpPr>
        <p:spPr>
          <a:xfrm>
            <a:off x="614363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MIPS Instruction Set (1)</a:t>
            </a:r>
          </a:p>
        </p:txBody>
      </p:sp>
      <p:sp>
        <p:nvSpPr>
          <p:cNvPr id="70691" name="Text Box 35"/>
          <p:cNvSpPr txBox="1">
            <a:spLocks noChangeArrowheads="1"/>
          </p:cNvSpPr>
          <p:nvPr/>
        </p:nvSpPr>
        <p:spPr bwMode="auto">
          <a:xfrm>
            <a:off x="5394325" y="803275"/>
            <a:ext cx="3462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Μηχανή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von Neumann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F44BD-7960-4BD0-B80B-75F83AB29458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Γιατί Αρχιτεκτονική Η/Υ</a:t>
            </a:r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(5)</a:t>
            </a:r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6477000" y="3716362"/>
            <a:ext cx="2438400" cy="679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Instruction Set</a:t>
            </a:r>
          </a:p>
          <a:p>
            <a:pPr algn="ctr" eaLnBrk="0" hangingPunct="0">
              <a:lnSpc>
                <a:spcPct val="8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Architecture</a:t>
            </a:r>
          </a:p>
        </p:txBody>
      </p:sp>
      <p:grpSp>
        <p:nvGrpSpPr>
          <p:cNvPr id="2" name="Group 1" descr="instruction set architecture"/>
          <p:cNvGrpSpPr/>
          <p:nvPr/>
        </p:nvGrpSpPr>
        <p:grpSpPr>
          <a:xfrm>
            <a:off x="1447800" y="2057400"/>
            <a:ext cx="4800600" cy="3689350"/>
            <a:chOff x="1447800" y="2057400"/>
            <a:chExt cx="4800600" cy="3689350"/>
          </a:xfrm>
        </p:grpSpPr>
        <p:sp>
          <p:nvSpPr>
            <p:cNvPr id="22532" name="Rectangle 5"/>
            <p:cNvSpPr>
              <a:spLocks noChangeArrowheads="1"/>
            </p:cNvSpPr>
            <p:nvPr/>
          </p:nvSpPr>
          <p:spPr bwMode="auto">
            <a:xfrm>
              <a:off x="4940474" y="3740150"/>
              <a:ext cx="1295226" cy="315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r" eaLnBrk="0" hangingPunct="0">
                <a:lnSpc>
                  <a:spcPct val="102000"/>
                </a:lnSpc>
              </a:pPr>
              <a:r>
                <a:rPr lang="en-US" sz="1800" b="1" dirty="0">
                  <a:latin typeface="Arial" pitchFamily="34" charset="0"/>
                  <a:cs typeface="Arial" pitchFamily="34" charset="0"/>
                </a:rPr>
                <a:t>I/O system</a:t>
              </a:r>
            </a:p>
          </p:txBody>
        </p:sp>
        <p:sp>
          <p:nvSpPr>
            <p:cNvPr id="22533" name="Rectangle 6"/>
            <p:cNvSpPr>
              <a:spLocks noChangeArrowheads="1"/>
            </p:cNvSpPr>
            <p:nvPr/>
          </p:nvSpPr>
          <p:spPr bwMode="auto">
            <a:xfrm>
              <a:off x="2603500" y="5467350"/>
              <a:ext cx="25400" cy="279400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34" name="Rectangle 7"/>
            <p:cNvSpPr>
              <a:spLocks noChangeArrowheads="1"/>
            </p:cNvSpPr>
            <p:nvPr/>
          </p:nvSpPr>
          <p:spPr bwMode="auto">
            <a:xfrm>
              <a:off x="2895600" y="3740150"/>
              <a:ext cx="1739900" cy="330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102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Instr. Set Proc.</a:t>
              </a:r>
            </a:p>
          </p:txBody>
        </p:sp>
        <p:sp>
          <p:nvSpPr>
            <p:cNvPr id="22535" name="Rectangle 8"/>
            <p:cNvSpPr>
              <a:spLocks noChangeArrowheads="1"/>
            </p:cNvSpPr>
            <p:nvPr/>
          </p:nvSpPr>
          <p:spPr bwMode="auto">
            <a:xfrm>
              <a:off x="1447800" y="3740150"/>
              <a:ext cx="4800600" cy="685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36" name="Line 9"/>
            <p:cNvSpPr>
              <a:spLocks noChangeShapeType="1"/>
            </p:cNvSpPr>
            <p:nvPr/>
          </p:nvSpPr>
          <p:spPr bwMode="auto">
            <a:xfrm>
              <a:off x="4953000" y="3740150"/>
              <a:ext cx="0" cy="685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37" name="Rectangle 10"/>
            <p:cNvSpPr>
              <a:spLocks noChangeArrowheads="1"/>
            </p:cNvSpPr>
            <p:nvPr/>
          </p:nvSpPr>
          <p:spPr bwMode="auto">
            <a:xfrm>
              <a:off x="2609850" y="3187700"/>
              <a:ext cx="1117600" cy="330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102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Compiler</a:t>
              </a:r>
            </a:p>
          </p:txBody>
        </p:sp>
        <p:sp>
          <p:nvSpPr>
            <p:cNvPr id="22538" name="Rectangle 11"/>
            <p:cNvSpPr>
              <a:spLocks noChangeArrowheads="1"/>
            </p:cNvSpPr>
            <p:nvPr/>
          </p:nvSpPr>
          <p:spPr bwMode="auto">
            <a:xfrm>
              <a:off x="2571750" y="3213100"/>
              <a:ext cx="1130300" cy="330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39" name="Rectangle 12"/>
            <p:cNvSpPr>
              <a:spLocks noChangeArrowheads="1"/>
            </p:cNvSpPr>
            <p:nvPr/>
          </p:nvSpPr>
          <p:spPr bwMode="auto">
            <a:xfrm>
              <a:off x="3714750" y="2501900"/>
              <a:ext cx="1206500" cy="330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102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Operating</a:t>
              </a:r>
            </a:p>
          </p:txBody>
        </p:sp>
        <p:sp>
          <p:nvSpPr>
            <p:cNvPr id="22540" name="Rectangle 13"/>
            <p:cNvSpPr>
              <a:spLocks noChangeArrowheads="1"/>
            </p:cNvSpPr>
            <p:nvPr/>
          </p:nvSpPr>
          <p:spPr bwMode="auto">
            <a:xfrm>
              <a:off x="3994150" y="2755900"/>
              <a:ext cx="939800" cy="330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102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System</a:t>
              </a:r>
            </a:p>
          </p:txBody>
        </p:sp>
        <p:sp>
          <p:nvSpPr>
            <p:cNvPr id="22541" name="Line 14"/>
            <p:cNvSpPr>
              <a:spLocks noChangeShapeType="1"/>
            </p:cNvSpPr>
            <p:nvPr/>
          </p:nvSpPr>
          <p:spPr bwMode="auto">
            <a:xfrm flipV="1">
              <a:off x="3200400" y="2514600"/>
              <a:ext cx="0" cy="698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42" name="Line 15" descr="Σετ Οδηγιών Αρχιτεκτονικής"/>
            <p:cNvSpPr>
              <a:spLocks noChangeShapeType="1"/>
            </p:cNvSpPr>
            <p:nvPr/>
          </p:nvSpPr>
          <p:spPr bwMode="auto">
            <a:xfrm>
              <a:off x="3206750" y="2520950"/>
              <a:ext cx="19685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43" name="Line 16"/>
            <p:cNvSpPr>
              <a:spLocks noChangeShapeType="1"/>
            </p:cNvSpPr>
            <p:nvPr/>
          </p:nvSpPr>
          <p:spPr bwMode="auto">
            <a:xfrm>
              <a:off x="5181600" y="252730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44" name="Rectangle 17"/>
            <p:cNvSpPr>
              <a:spLocks noChangeArrowheads="1"/>
            </p:cNvSpPr>
            <p:nvPr/>
          </p:nvSpPr>
          <p:spPr bwMode="auto">
            <a:xfrm>
              <a:off x="2355850" y="2159000"/>
              <a:ext cx="1371600" cy="330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102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Application</a:t>
              </a:r>
            </a:p>
          </p:txBody>
        </p:sp>
        <p:sp>
          <p:nvSpPr>
            <p:cNvPr id="22545" name="Line 18"/>
            <p:cNvSpPr>
              <a:spLocks noChangeShapeType="1"/>
            </p:cNvSpPr>
            <p:nvPr/>
          </p:nvSpPr>
          <p:spPr bwMode="auto">
            <a:xfrm flipV="1">
              <a:off x="2133600" y="2057400"/>
              <a:ext cx="0" cy="1530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46" name="Line 19"/>
            <p:cNvSpPr>
              <a:spLocks noChangeShapeType="1"/>
            </p:cNvSpPr>
            <p:nvPr/>
          </p:nvSpPr>
          <p:spPr bwMode="auto">
            <a:xfrm>
              <a:off x="4953000" y="2070100"/>
              <a:ext cx="0" cy="444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47" name="Rectangle 20"/>
            <p:cNvSpPr>
              <a:spLocks noChangeArrowheads="1"/>
            </p:cNvSpPr>
            <p:nvPr/>
          </p:nvSpPr>
          <p:spPr bwMode="auto">
            <a:xfrm>
              <a:off x="2876550" y="4940300"/>
              <a:ext cx="1651000" cy="3302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102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Digital Design</a:t>
              </a:r>
            </a:p>
          </p:txBody>
        </p:sp>
        <p:sp>
          <p:nvSpPr>
            <p:cNvPr id="22548" name="Rectangle 21"/>
            <p:cNvSpPr>
              <a:spLocks noChangeArrowheads="1"/>
            </p:cNvSpPr>
            <p:nvPr/>
          </p:nvSpPr>
          <p:spPr bwMode="auto">
            <a:xfrm>
              <a:off x="2419350" y="4914900"/>
              <a:ext cx="2654300" cy="3429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49" name="Rectangle 22"/>
            <p:cNvSpPr>
              <a:spLocks noChangeArrowheads="1"/>
            </p:cNvSpPr>
            <p:nvPr/>
          </p:nvSpPr>
          <p:spPr bwMode="auto">
            <a:xfrm>
              <a:off x="2819400" y="5264150"/>
              <a:ext cx="1676400" cy="3302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102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Circuit Design</a:t>
              </a:r>
            </a:p>
          </p:txBody>
        </p:sp>
        <p:sp>
          <p:nvSpPr>
            <p:cNvPr id="22550" name="Rectangle 23"/>
            <p:cNvSpPr>
              <a:spLocks noChangeArrowheads="1"/>
            </p:cNvSpPr>
            <p:nvPr/>
          </p:nvSpPr>
          <p:spPr bwMode="auto">
            <a:xfrm>
              <a:off x="2571750" y="5270500"/>
              <a:ext cx="2381250" cy="3746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51" name="Rectangle 24" descr="Instruction Set Architecture"/>
            <p:cNvSpPr>
              <a:spLocks noChangeArrowheads="1"/>
            </p:cNvSpPr>
            <p:nvPr/>
          </p:nvSpPr>
          <p:spPr bwMode="auto">
            <a:xfrm>
              <a:off x="1447800" y="3587750"/>
              <a:ext cx="4800600" cy="120650"/>
            </a:xfrm>
            <a:prstGeom prst="rect">
              <a:avLst/>
            </a:prstGeom>
            <a:solidFill>
              <a:srgbClr val="FF0000">
                <a:alpha val="3098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53" name="Rectangle 26"/>
            <p:cNvSpPr>
              <a:spLocks noChangeArrowheads="1"/>
            </p:cNvSpPr>
            <p:nvPr/>
          </p:nvSpPr>
          <p:spPr bwMode="auto">
            <a:xfrm>
              <a:off x="3981450" y="3187700"/>
              <a:ext cx="1143000" cy="330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102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Firmware</a:t>
              </a:r>
            </a:p>
          </p:txBody>
        </p:sp>
        <p:sp>
          <p:nvSpPr>
            <p:cNvPr id="22554" name="Rectangle 27"/>
            <p:cNvSpPr>
              <a:spLocks noChangeArrowheads="1"/>
            </p:cNvSpPr>
            <p:nvPr/>
          </p:nvSpPr>
          <p:spPr bwMode="auto">
            <a:xfrm>
              <a:off x="3943350" y="3213100"/>
              <a:ext cx="1130300" cy="330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55" name="Line 28"/>
            <p:cNvSpPr>
              <a:spLocks noChangeShapeType="1"/>
            </p:cNvSpPr>
            <p:nvPr/>
          </p:nvSpPr>
          <p:spPr bwMode="auto">
            <a:xfrm>
              <a:off x="2139950" y="2063750"/>
              <a:ext cx="28067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56" name="Rectangle 29"/>
            <p:cNvSpPr>
              <a:spLocks noChangeArrowheads="1"/>
            </p:cNvSpPr>
            <p:nvPr/>
          </p:nvSpPr>
          <p:spPr bwMode="auto">
            <a:xfrm>
              <a:off x="2362200" y="4432300"/>
              <a:ext cx="2743200" cy="444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2557" name="Line 30"/>
            <p:cNvSpPr>
              <a:spLocks noChangeShapeType="1"/>
            </p:cNvSpPr>
            <p:nvPr/>
          </p:nvSpPr>
          <p:spPr bwMode="auto">
            <a:xfrm>
              <a:off x="2514600" y="3740150"/>
              <a:ext cx="0" cy="685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58" name="Rectangle 31"/>
            <p:cNvSpPr>
              <a:spLocks noChangeArrowheads="1"/>
            </p:cNvSpPr>
            <p:nvPr/>
          </p:nvSpPr>
          <p:spPr bwMode="auto">
            <a:xfrm>
              <a:off x="1447800" y="3740150"/>
              <a:ext cx="1066800" cy="609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102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Memory </a:t>
              </a:r>
            </a:p>
            <a:p>
              <a:pPr eaLnBrk="0" hangingPunct="0">
                <a:lnSpc>
                  <a:spcPct val="102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system</a:t>
              </a:r>
            </a:p>
          </p:txBody>
        </p:sp>
        <p:sp>
          <p:nvSpPr>
            <p:cNvPr id="22559" name="Rectangle 32"/>
            <p:cNvSpPr>
              <a:spLocks noChangeArrowheads="1"/>
            </p:cNvSpPr>
            <p:nvPr/>
          </p:nvSpPr>
          <p:spPr bwMode="auto">
            <a:xfrm>
              <a:off x="2570163" y="4473575"/>
              <a:ext cx="2327275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800" b="1">
                  <a:latin typeface="Arial" pitchFamily="34" charset="0"/>
                  <a:cs typeface="Arial" pitchFamily="34" charset="0"/>
                </a:rPr>
                <a:t>Datapath &amp; Control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1DB42-93B7-4541-B1C4-4DE0EFD300BE}" type="slidenum">
              <a:rPr lang="en-US"/>
              <a:pPr>
                <a:defRPr/>
              </a:pPr>
              <a:t>90</a:t>
            </a:fld>
            <a:endParaRPr lang="en-US"/>
          </a:p>
        </p:txBody>
      </p:sp>
      <p:sp>
        <p:nvSpPr>
          <p:cNvPr id="972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31875"/>
            <a:ext cx="5046663" cy="5455853"/>
          </a:xfrm>
          <a:noFill/>
        </p:spPr>
        <p:txBody>
          <a:bodyPr wrap="square" lIns="63500" tIns="25400" rIns="63500" bIns="2540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Datapath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πρέπει να έχει: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Αριθμητικά κομμάτια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(hardware)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register file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για να μπορεί να εκτελεί τις εντολές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κατάλληλο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interconnect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(διασύνδεση)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ώστε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οι εντολές να εκτελούνται και τα αποτελέσματα να επικοινωνούν με την μνήμη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5" descr="mips ram"/>
          <p:cNvGrpSpPr>
            <a:grpSpLocks/>
          </p:cNvGrpSpPr>
          <p:nvPr/>
        </p:nvGrpSpPr>
        <p:grpSpPr bwMode="auto">
          <a:xfrm>
            <a:off x="5943600" y="3435350"/>
            <a:ext cx="2185988" cy="1295400"/>
            <a:chOff x="1920" y="2880"/>
            <a:chExt cx="1610" cy="913"/>
          </a:xfrm>
        </p:grpSpPr>
        <p:grpSp>
          <p:nvGrpSpPr>
            <p:cNvPr id="97303" name="Group 6"/>
            <p:cNvGrpSpPr>
              <a:grpSpLocks/>
            </p:cNvGrpSpPr>
            <p:nvPr/>
          </p:nvGrpSpPr>
          <p:grpSpPr bwMode="auto">
            <a:xfrm>
              <a:off x="2400" y="2880"/>
              <a:ext cx="510" cy="336"/>
              <a:chOff x="2400" y="2880"/>
              <a:chExt cx="510" cy="336"/>
            </a:xfrm>
          </p:grpSpPr>
          <p:sp>
            <p:nvSpPr>
              <p:cNvPr id="97313" name="Oval 7"/>
              <p:cNvSpPr>
                <a:spLocks noChangeArrowheads="1"/>
              </p:cNvSpPr>
              <p:nvPr/>
            </p:nvSpPr>
            <p:spPr bwMode="auto">
              <a:xfrm>
                <a:off x="2400" y="2880"/>
                <a:ext cx="480" cy="33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97314" name="Text Box 8"/>
              <p:cNvSpPr txBox="1">
                <a:spLocks noChangeArrowheads="1"/>
              </p:cNvSpPr>
              <p:nvPr/>
            </p:nvSpPr>
            <p:spPr bwMode="auto">
              <a:xfrm>
                <a:off x="2400" y="2945"/>
                <a:ext cx="510" cy="23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Fetch</a:t>
                </a:r>
              </a:p>
            </p:txBody>
          </p:sp>
        </p:grpSp>
        <p:grpSp>
          <p:nvGrpSpPr>
            <p:cNvPr id="97304" name="Group 9"/>
            <p:cNvGrpSpPr>
              <a:grpSpLocks/>
            </p:cNvGrpSpPr>
            <p:nvPr/>
          </p:nvGrpSpPr>
          <p:grpSpPr bwMode="auto">
            <a:xfrm>
              <a:off x="2880" y="3456"/>
              <a:ext cx="650" cy="336"/>
              <a:chOff x="2880" y="3456"/>
              <a:chExt cx="650" cy="336"/>
            </a:xfrm>
          </p:grpSpPr>
          <p:sp>
            <p:nvSpPr>
              <p:cNvPr id="97311" name="Oval 10"/>
              <p:cNvSpPr>
                <a:spLocks noChangeArrowheads="1"/>
              </p:cNvSpPr>
              <p:nvPr/>
            </p:nvSpPr>
            <p:spPr bwMode="auto">
              <a:xfrm>
                <a:off x="2936" y="3456"/>
                <a:ext cx="517" cy="33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97312" name="Text Box 11"/>
              <p:cNvSpPr txBox="1">
                <a:spLocks noChangeArrowheads="1"/>
              </p:cNvSpPr>
              <p:nvPr/>
            </p:nvSpPr>
            <p:spPr bwMode="auto">
              <a:xfrm>
                <a:off x="2880" y="3521"/>
                <a:ext cx="650" cy="23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Decode</a:t>
                </a:r>
              </a:p>
            </p:txBody>
          </p:sp>
        </p:grpSp>
        <p:grpSp>
          <p:nvGrpSpPr>
            <p:cNvPr id="97305" name="Group 12"/>
            <p:cNvGrpSpPr>
              <a:grpSpLocks/>
            </p:cNvGrpSpPr>
            <p:nvPr/>
          </p:nvGrpSpPr>
          <p:grpSpPr bwMode="auto">
            <a:xfrm>
              <a:off x="1920" y="3456"/>
              <a:ext cx="516" cy="336"/>
              <a:chOff x="1920" y="3456"/>
              <a:chExt cx="516" cy="336"/>
            </a:xfrm>
          </p:grpSpPr>
          <p:sp>
            <p:nvSpPr>
              <p:cNvPr id="97309" name="Oval 13"/>
              <p:cNvSpPr>
                <a:spLocks noChangeArrowheads="1"/>
              </p:cNvSpPr>
              <p:nvPr/>
            </p:nvSpPr>
            <p:spPr bwMode="auto">
              <a:xfrm>
                <a:off x="1920" y="3456"/>
                <a:ext cx="480" cy="33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97310" name="Text Box 14"/>
              <p:cNvSpPr txBox="1">
                <a:spLocks noChangeArrowheads="1"/>
              </p:cNvSpPr>
              <p:nvPr/>
            </p:nvSpPr>
            <p:spPr bwMode="auto">
              <a:xfrm>
                <a:off x="1968" y="3521"/>
                <a:ext cx="468" cy="23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Exec</a:t>
                </a:r>
              </a:p>
            </p:txBody>
          </p:sp>
        </p:grpSp>
        <p:cxnSp>
          <p:nvCxnSpPr>
            <p:cNvPr id="97306" name="AutoShape 15"/>
            <p:cNvCxnSpPr>
              <a:cxnSpLocks noChangeShapeType="1"/>
              <a:stCxn id="97314" idx="3"/>
              <a:endCxn id="97311" idx="0"/>
            </p:cNvCxnSpPr>
            <p:nvPr/>
          </p:nvCxnSpPr>
          <p:spPr bwMode="auto">
            <a:xfrm>
              <a:off x="2876" y="3044"/>
              <a:ext cx="319" cy="412"/>
            </a:xfrm>
            <a:prstGeom prst="curvedConnector2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7307" name="AutoShape 16"/>
            <p:cNvCxnSpPr>
              <a:cxnSpLocks noChangeShapeType="1"/>
              <a:stCxn id="97311" idx="4"/>
              <a:endCxn id="97309" idx="4"/>
            </p:cNvCxnSpPr>
            <p:nvPr/>
          </p:nvCxnSpPr>
          <p:spPr bwMode="auto">
            <a:xfrm rot="5400000">
              <a:off x="2677" y="3275"/>
              <a:ext cx="1" cy="1035"/>
            </a:xfrm>
            <a:prstGeom prst="curvedConnector3">
              <a:avLst>
                <a:gd name="adj1" fmla="val 14400005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7308" name="AutoShape 17"/>
            <p:cNvCxnSpPr>
              <a:cxnSpLocks noChangeShapeType="1"/>
              <a:stCxn id="97309" idx="0"/>
              <a:endCxn id="97314" idx="1"/>
            </p:cNvCxnSpPr>
            <p:nvPr/>
          </p:nvCxnSpPr>
          <p:spPr bwMode="auto">
            <a:xfrm rot="-5400000">
              <a:off x="2074" y="3130"/>
              <a:ext cx="412" cy="240"/>
            </a:xfrm>
            <a:prstGeom prst="curvedConnector2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2" descr="mips ram"/>
          <p:cNvGrpSpPr/>
          <p:nvPr/>
        </p:nvGrpSpPr>
        <p:grpSpPr>
          <a:xfrm>
            <a:off x="5181600" y="1301750"/>
            <a:ext cx="3632200" cy="1752600"/>
            <a:chOff x="5181600" y="1301750"/>
            <a:chExt cx="3632200" cy="1752600"/>
          </a:xfrm>
        </p:grpSpPr>
        <p:sp>
          <p:nvSpPr>
            <p:cNvPr id="70674" name="Rectangle 18"/>
            <p:cNvSpPr>
              <a:spLocks noChangeArrowheads="1"/>
            </p:cNvSpPr>
            <p:nvPr/>
          </p:nvSpPr>
          <p:spPr bwMode="auto">
            <a:xfrm>
              <a:off x="5181600" y="1301750"/>
              <a:ext cx="3632200" cy="1752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70675" name="Rectangle 19"/>
            <p:cNvSpPr>
              <a:spLocks noChangeArrowheads="1"/>
            </p:cNvSpPr>
            <p:nvPr/>
          </p:nvSpPr>
          <p:spPr bwMode="auto">
            <a:xfrm>
              <a:off x="5449888" y="1476375"/>
              <a:ext cx="1031875" cy="14144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97287" name="Rectangle 20"/>
            <p:cNvSpPr>
              <a:spLocks noChangeArrowheads="1"/>
            </p:cNvSpPr>
            <p:nvPr/>
          </p:nvSpPr>
          <p:spPr bwMode="auto">
            <a:xfrm>
              <a:off x="5351463" y="1530350"/>
              <a:ext cx="1125537" cy="2587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600" b="1">
                  <a:latin typeface="Arial" pitchFamily="34" charset="0"/>
                  <a:cs typeface="Arial" pitchFamily="34" charset="0"/>
                </a:rPr>
                <a:t> CPU</a:t>
              </a:r>
            </a:p>
          </p:txBody>
        </p:sp>
        <p:sp>
          <p:nvSpPr>
            <p:cNvPr id="70677" name="Rectangle 21"/>
            <p:cNvSpPr>
              <a:spLocks noChangeArrowheads="1"/>
            </p:cNvSpPr>
            <p:nvPr/>
          </p:nvSpPr>
          <p:spPr bwMode="auto">
            <a:xfrm>
              <a:off x="6616700" y="1476375"/>
              <a:ext cx="941388" cy="143033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70678" name="Rectangle 22"/>
            <p:cNvSpPr>
              <a:spLocks noChangeArrowheads="1"/>
            </p:cNvSpPr>
            <p:nvPr/>
          </p:nvSpPr>
          <p:spPr bwMode="auto">
            <a:xfrm>
              <a:off x="7673975" y="1476375"/>
              <a:ext cx="942975" cy="143033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70679" name="AutoShape 23"/>
            <p:cNvSpPr>
              <a:spLocks noChangeArrowheads="1"/>
            </p:cNvSpPr>
            <p:nvPr/>
          </p:nvSpPr>
          <p:spPr bwMode="auto">
            <a:xfrm>
              <a:off x="5594350" y="1917700"/>
              <a:ext cx="762000" cy="38417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70680" name="AutoShape 24"/>
            <p:cNvSpPr>
              <a:spLocks noChangeArrowheads="1"/>
            </p:cNvSpPr>
            <p:nvPr/>
          </p:nvSpPr>
          <p:spPr bwMode="auto">
            <a:xfrm>
              <a:off x="5594350" y="2408238"/>
              <a:ext cx="762000" cy="385762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97292" name="Rectangle 25"/>
            <p:cNvSpPr>
              <a:spLocks noChangeArrowheads="1"/>
            </p:cNvSpPr>
            <p:nvPr/>
          </p:nvSpPr>
          <p:spPr bwMode="auto">
            <a:xfrm>
              <a:off x="5562600" y="2024063"/>
              <a:ext cx="84931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Control</a:t>
              </a:r>
            </a:p>
          </p:txBody>
        </p:sp>
        <p:sp>
          <p:nvSpPr>
            <p:cNvPr id="97293" name="Rectangle 26"/>
            <p:cNvSpPr>
              <a:spLocks noChangeArrowheads="1"/>
            </p:cNvSpPr>
            <p:nvPr/>
          </p:nvSpPr>
          <p:spPr bwMode="auto">
            <a:xfrm>
              <a:off x="5486400" y="2514600"/>
              <a:ext cx="995363" cy="2587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Datapath</a:t>
              </a:r>
              <a:endPara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294" name="Rectangle 27"/>
            <p:cNvSpPr>
              <a:spLocks noChangeArrowheads="1"/>
            </p:cNvSpPr>
            <p:nvPr/>
          </p:nvSpPr>
          <p:spPr bwMode="auto">
            <a:xfrm>
              <a:off x="6670675" y="1598613"/>
              <a:ext cx="9064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latin typeface="Arial" pitchFamily="34" charset="0"/>
                  <a:cs typeface="Arial" pitchFamily="34" charset="0"/>
                </a:rPr>
                <a:t>Memory</a:t>
              </a:r>
            </a:p>
          </p:txBody>
        </p:sp>
        <p:sp>
          <p:nvSpPr>
            <p:cNvPr id="97295" name="Rectangle 28"/>
            <p:cNvSpPr>
              <a:spLocks noChangeArrowheads="1"/>
            </p:cNvSpPr>
            <p:nvPr/>
          </p:nvSpPr>
          <p:spPr bwMode="auto">
            <a:xfrm>
              <a:off x="7764463" y="1598613"/>
              <a:ext cx="893762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latin typeface="Arial" pitchFamily="34" charset="0"/>
                  <a:cs typeface="Arial" pitchFamily="34" charset="0"/>
                </a:rPr>
                <a:t>Devices</a:t>
              </a:r>
            </a:p>
          </p:txBody>
        </p:sp>
        <p:sp>
          <p:nvSpPr>
            <p:cNvPr id="70685" name="AutoShape 29"/>
            <p:cNvSpPr>
              <a:spLocks noChangeArrowheads="1"/>
            </p:cNvSpPr>
            <p:nvPr/>
          </p:nvSpPr>
          <p:spPr bwMode="auto">
            <a:xfrm>
              <a:off x="7764463" y="1951038"/>
              <a:ext cx="762000" cy="38417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70686" name="AutoShape 30"/>
            <p:cNvSpPr>
              <a:spLocks noChangeArrowheads="1"/>
            </p:cNvSpPr>
            <p:nvPr/>
          </p:nvSpPr>
          <p:spPr bwMode="auto">
            <a:xfrm>
              <a:off x="7764463" y="2441575"/>
              <a:ext cx="762000" cy="38417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97298" name="Rectangle 31"/>
            <p:cNvSpPr>
              <a:spLocks noChangeArrowheads="1"/>
            </p:cNvSpPr>
            <p:nvPr/>
          </p:nvSpPr>
          <p:spPr bwMode="auto">
            <a:xfrm>
              <a:off x="7800975" y="2057400"/>
              <a:ext cx="623888" cy="2587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latin typeface="Arial" pitchFamily="34" charset="0"/>
                  <a:cs typeface="Arial" pitchFamily="34" charset="0"/>
                </a:rPr>
                <a:t>Input</a:t>
              </a:r>
            </a:p>
          </p:txBody>
        </p:sp>
        <p:sp>
          <p:nvSpPr>
            <p:cNvPr id="97299" name="Rectangle 32"/>
            <p:cNvSpPr>
              <a:spLocks noChangeArrowheads="1"/>
            </p:cNvSpPr>
            <p:nvPr/>
          </p:nvSpPr>
          <p:spPr bwMode="auto">
            <a:xfrm>
              <a:off x="7800975" y="2547938"/>
              <a:ext cx="793750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 b="1">
                  <a:latin typeface="Arial" pitchFamily="34" charset="0"/>
                  <a:cs typeface="Arial" pitchFamily="34" charset="0"/>
                </a:rPr>
                <a:t>Output</a:t>
              </a:r>
            </a:p>
          </p:txBody>
        </p:sp>
      </p:grpSp>
      <p:sp>
        <p:nvSpPr>
          <p:cNvPr id="97301" name="Rectangle 3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MIPS Instruction Set (2)</a:t>
            </a:r>
          </a:p>
        </p:txBody>
      </p:sp>
      <p:sp>
        <p:nvSpPr>
          <p:cNvPr id="70691" name="Text Box 35"/>
          <p:cNvSpPr txBox="1">
            <a:spLocks noChangeArrowheads="1"/>
          </p:cNvSpPr>
          <p:nvPr/>
        </p:nvSpPr>
        <p:spPr bwMode="auto">
          <a:xfrm>
            <a:off x="5394325" y="803275"/>
            <a:ext cx="3462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Μηχανή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von Neumann</a:t>
            </a:r>
          </a:p>
        </p:txBody>
      </p:sp>
    </p:spTree>
    <p:extLst>
      <p:ext uri="{BB962C8B-B14F-4D97-AF65-F5344CB8AC3E}">
        <p14:creationId xmlns:p14="http://schemas.microsoft.com/office/powerpoint/2010/main" val="366137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93926-89F4-4964-A9A8-FEA8CE7D1A89}" type="slidenum">
              <a:rPr lang="en-US"/>
              <a:pPr>
                <a:defRPr/>
              </a:pPr>
              <a:t>91</a:t>
            </a:fld>
            <a:endParaRPr lang="en-US"/>
          </a:p>
        </p:txBody>
      </p:sp>
      <p:sp>
        <p:nvSpPr>
          <p:cNvPr id="98307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MIPS Instruction Set (3)</a:t>
            </a:r>
          </a:p>
        </p:txBody>
      </p:sp>
      <p:sp>
        <p:nvSpPr>
          <p:cNvPr id="98308" name="Text Box 5"/>
          <p:cNvSpPr txBox="1">
            <a:spLocks noChangeArrowheads="1"/>
          </p:cNvSpPr>
          <p:nvPr/>
        </p:nvSpPr>
        <p:spPr bwMode="auto">
          <a:xfrm>
            <a:off x="517525" y="1412875"/>
            <a:ext cx="84296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Όλες οι εντολές έχουν 3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operands (</a:t>
            </a:r>
            <a:r>
              <a:rPr lang="el-G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τελεστ</a:t>
            </a: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έ</a:t>
            </a:r>
            <a:r>
              <a:rPr lang="el-G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ους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 σειρά τους είναι προκαθορισμένη: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 code             a = b + c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MIPS code      add a, b, c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ΑΡΧΗ ΣΧΕΔΙΑΣΗΣ: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  η απλότητα θέλει κανονικότητα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simplicity favors regularity)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…..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μερικές φορές κάνει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την ζωή πιο δύσκολη ....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cs typeface="Arial" pitchFamily="34" charset="0"/>
            </a:endParaRPr>
          </a:p>
          <a:p>
            <a:endParaRPr lang="en-US" sz="2400" dirty="0">
              <a:cs typeface="Arial" pitchFamily="34" charset="0"/>
            </a:endParaRPr>
          </a:p>
        </p:txBody>
      </p:sp>
      <p:sp>
        <p:nvSpPr>
          <p:cNvPr id="98309" name="Text Box 6"/>
          <p:cNvSpPr txBox="1">
            <a:spLocks noChangeArrowheads="1"/>
          </p:cNvSpPr>
          <p:nvPr/>
        </p:nvSpPr>
        <p:spPr bwMode="auto">
          <a:xfrm>
            <a:off x="3276600" y="5181600"/>
            <a:ext cx="5599610" cy="140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20000"/>
              </a:spcBef>
            </a:pPr>
            <a:r>
              <a:rPr lang="el-GR" b="1" dirty="0">
                <a:solidFill>
                  <a:schemeClr val="accent2"/>
                </a:solidFill>
                <a:cs typeface="Arial" pitchFamily="34" charset="0"/>
              </a:rPr>
              <a:t>              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 code:		a = b + c + d;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	MIPS code:	add a, b, c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			add a, a, d</a:t>
            </a:r>
          </a:p>
          <a:p>
            <a:endParaRPr lang="en-US" sz="2400" b="1" dirty="0">
              <a:solidFill>
                <a:schemeClr val="accent2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40EC3-5860-4031-B16F-239D4950A6A8}" type="slidenum">
              <a:rPr lang="en-US"/>
              <a:pPr>
                <a:defRPr/>
              </a:pPr>
              <a:t>92</a:t>
            </a:fld>
            <a:endParaRPr lang="en-US"/>
          </a:p>
        </p:txBody>
      </p:sp>
      <p:sp>
        <p:nvSpPr>
          <p:cNvPr id="99331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MIPS Instruction Set (4) </a:t>
            </a:r>
          </a:p>
        </p:txBody>
      </p:sp>
      <p:sp>
        <p:nvSpPr>
          <p:cNvPr id="9933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534400" cy="6071406"/>
          </a:xfrm>
          <a:noFill/>
        </p:spPr>
        <p:txBody>
          <a:bodyPr wrap="square" lIns="63500" tIns="25400" rIns="63500" bIns="25400">
            <a:spAutoFit/>
          </a:bodyPr>
          <a:lstStyle/>
          <a:p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Φιλοσοφία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Instruction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Set 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Computer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(RISC)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καθορισμένο μήκος εντολών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load-store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εντολές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λίγα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addressing modes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(σχήματα διεύθυνσης)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MIPS, Sun SPARC, HP,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PowerPC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DEC/Compaq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Alpha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RISC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ISA by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1991 Apple–IBM–Motorola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</a:p>
          <a:p>
            <a:pPr lvl="1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Apple's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Macintosh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1994-2006; PowerPC (2006) → Power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ISA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4214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40EC3-5860-4031-B16F-239D4950A6A8}" type="slidenum">
              <a:rPr lang="en-US"/>
              <a:pPr>
                <a:defRPr/>
              </a:pPr>
              <a:t>93</a:t>
            </a:fld>
            <a:endParaRPr lang="en-US"/>
          </a:p>
        </p:txBody>
      </p:sp>
      <p:sp>
        <p:nvSpPr>
          <p:cNvPr id="99331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MIPS Instruction Set (5)</a:t>
            </a:r>
          </a:p>
        </p:txBody>
      </p:sp>
      <p:sp>
        <p:nvSpPr>
          <p:cNvPr id="9933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586813"/>
            <a:ext cx="8534400" cy="5271187"/>
          </a:xfrm>
          <a:noFill/>
        </p:spPr>
        <p:txBody>
          <a:bodyPr wrap="square" lIns="63500" tIns="25400" rIns="63500" bIns="25400">
            <a:spAutoFit/>
          </a:bodyPr>
          <a:lstStyle/>
          <a:p>
            <a:pPr eaLnBrk="1" hangingPunct="1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Instruction Set αξιολογείται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με βάση το πόσο καλά το χρησιμοποιούν οι Compilers παρά από το πόσο καλά οι προγραμματιστές γλώσσας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Design goals:  </a:t>
            </a:r>
            <a:r>
              <a:rPr lang="el-GR" dirty="0">
                <a:latin typeface="Arial" pitchFamily="34" charset="0"/>
                <a:cs typeface="Arial" pitchFamily="34" charset="0"/>
              </a:rPr>
              <a:t>ταχύτητα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l-GR" dirty="0">
                <a:latin typeface="Arial" pitchFamily="34" charset="0"/>
                <a:cs typeface="Arial" pitchFamily="34" charset="0"/>
              </a:rPr>
              <a:t>κόστος</a:t>
            </a:r>
            <a:r>
              <a:rPr lang="en-US" dirty="0">
                <a:latin typeface="Arial" pitchFamily="34" charset="0"/>
                <a:cs typeface="Arial" pitchFamily="34" charset="0"/>
              </a:rPr>
              <a:t> (design, fabrication, test, packaging), </a:t>
            </a:r>
            <a:r>
              <a:rPr lang="el-GR" dirty="0">
                <a:latin typeface="Arial" pitchFamily="34" charset="0"/>
                <a:cs typeface="Arial" pitchFamily="34" charset="0"/>
              </a:rPr>
              <a:t>μέγεθος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l-GR" dirty="0">
                <a:latin typeface="Arial" pitchFamily="34" charset="0"/>
                <a:cs typeface="Arial" pitchFamily="34" charset="0"/>
              </a:rPr>
              <a:t>κατανάλωση ενέργειας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l-GR" dirty="0">
                <a:latin typeface="Arial" pitchFamily="34" charset="0"/>
                <a:cs typeface="Arial" pitchFamily="34" charset="0"/>
              </a:rPr>
              <a:t>αξιοπιστία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l-GR" dirty="0">
                <a:latin typeface="Arial" pitchFamily="34" charset="0"/>
                <a:cs typeface="Arial" pitchFamily="34" charset="0"/>
              </a:rPr>
              <a:t>μέγεθος μνήμης</a:t>
            </a:r>
            <a:r>
              <a:rPr lang="en-US" dirty="0">
                <a:latin typeface="Arial" pitchFamily="34" charset="0"/>
                <a:cs typeface="Arial" pitchFamily="34" charset="0"/>
              </a:rPr>
              <a:t> (embedded systems)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4BE25D-5520-4EE4-8F80-8752B2E9CB30}" type="slidenum">
              <a:rPr lang="en-US"/>
              <a:pPr>
                <a:defRPr/>
              </a:pPr>
              <a:t>94</a:t>
            </a:fld>
            <a:endParaRPr lang="en-US"/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>
          <a:xfrm>
            <a:off x="-1143000" y="0"/>
            <a:ext cx="9337253" cy="1405513"/>
          </a:xfrm>
          <a:noFill/>
        </p:spPr>
        <p:txBody>
          <a:bodyPr wrap="square" lIns="63500" tIns="25400" rIns="63500" bIns="25400" anchor="t">
            <a:spAutoFit/>
          </a:bodyPr>
          <a:lstStyle/>
          <a:p>
            <a:pPr eaLnBrk="1" hangingPunct="1"/>
            <a:r>
              <a:rPr lang="en-US" b="1" dirty="0" smtClean="0">
                <a:solidFill>
                  <a:schemeClr val="accent2"/>
                </a:solidFill>
              </a:rPr>
              <a:t>MIPS R3000 Instruction Set Architecture (ISA)</a:t>
            </a:r>
          </a:p>
        </p:txBody>
      </p:sp>
      <p:sp>
        <p:nvSpPr>
          <p:cNvPr id="1003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850" y="2209800"/>
            <a:ext cx="5448300" cy="3646126"/>
          </a:xfrm>
          <a:noFill/>
        </p:spPr>
        <p:txBody>
          <a:bodyPr lIns="63500" tIns="25400" rIns="63500" bIns="25400">
            <a:spAutoFit/>
          </a:bodyPr>
          <a:lstStyle/>
          <a:p>
            <a:pPr eaLnBrk="1" hangingPunct="1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Κατηγορίες εντολών: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Computational </a:t>
            </a:r>
          </a:p>
          <a:p>
            <a:pPr marL="800100" lvl="1" indent="-342900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Load/Store</a:t>
            </a:r>
          </a:p>
          <a:p>
            <a:pPr marL="800100" lvl="1" indent="-342900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Jump and Branch</a:t>
            </a:r>
          </a:p>
          <a:p>
            <a:pPr marL="800100" lvl="1" indent="-342900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Floating Point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coprocessor</a:t>
            </a:r>
          </a:p>
          <a:p>
            <a:pPr marL="800100" lvl="1" indent="-342900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Memory Management</a:t>
            </a:r>
          </a:p>
          <a:p>
            <a:pPr marL="800100" lvl="1" indent="-342900"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</a:p>
        </p:txBody>
      </p:sp>
      <p:sp>
        <p:nvSpPr>
          <p:cNvPr id="100357" name="Rectangle 6" descr="mips r3000"/>
          <p:cNvSpPr>
            <a:spLocks noChangeArrowheads="1"/>
          </p:cNvSpPr>
          <p:nvPr/>
        </p:nvSpPr>
        <p:spPr bwMode="auto">
          <a:xfrm>
            <a:off x="5518150" y="1301750"/>
            <a:ext cx="1993900" cy="163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00358" name="Rectangle 7" descr="mips r3000"/>
          <p:cNvSpPr>
            <a:spLocks noChangeArrowheads="1"/>
          </p:cNvSpPr>
          <p:nvPr/>
        </p:nvSpPr>
        <p:spPr bwMode="auto">
          <a:xfrm>
            <a:off x="5892800" y="1670050"/>
            <a:ext cx="1041400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800" b="1">
                <a:latin typeface="Arial" pitchFamily="34" charset="0"/>
                <a:cs typeface="Arial" pitchFamily="34" charset="0"/>
              </a:rPr>
              <a:t>R0 - R31</a:t>
            </a:r>
          </a:p>
        </p:txBody>
      </p:sp>
      <p:sp>
        <p:nvSpPr>
          <p:cNvPr id="100359" name="Rectangle 8" descr="mips r3000"/>
          <p:cNvSpPr>
            <a:spLocks noChangeArrowheads="1"/>
          </p:cNvSpPr>
          <p:nvPr/>
        </p:nvSpPr>
        <p:spPr bwMode="auto">
          <a:xfrm>
            <a:off x="5518150" y="3028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00360" name="Rectangle 9" descr="mips r3000"/>
          <p:cNvSpPr>
            <a:spLocks noChangeArrowheads="1"/>
          </p:cNvSpPr>
          <p:nvPr/>
        </p:nvSpPr>
        <p:spPr bwMode="auto">
          <a:xfrm>
            <a:off x="5518150" y="33337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00361" name="Rectangle 10" descr="mips r3000"/>
          <p:cNvSpPr>
            <a:spLocks noChangeArrowheads="1"/>
          </p:cNvSpPr>
          <p:nvPr/>
        </p:nvSpPr>
        <p:spPr bwMode="auto">
          <a:xfrm>
            <a:off x="5518150" y="3663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00362" name="Rectangle 11" descr="mips r3000"/>
          <p:cNvSpPr>
            <a:spLocks noChangeArrowheads="1"/>
          </p:cNvSpPr>
          <p:nvPr/>
        </p:nvSpPr>
        <p:spPr bwMode="auto">
          <a:xfrm>
            <a:off x="6229350" y="3016250"/>
            <a:ext cx="457200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800" b="1">
                <a:latin typeface="Arial" pitchFamily="34" charset="0"/>
                <a:cs typeface="Arial" pitchFamily="34" charset="0"/>
              </a:rPr>
              <a:t>PC</a:t>
            </a:r>
          </a:p>
        </p:txBody>
      </p:sp>
      <p:sp>
        <p:nvSpPr>
          <p:cNvPr id="100363" name="Rectangle 12" descr="mips r3000"/>
          <p:cNvSpPr>
            <a:spLocks noChangeArrowheads="1"/>
          </p:cNvSpPr>
          <p:nvPr/>
        </p:nvSpPr>
        <p:spPr bwMode="auto">
          <a:xfrm>
            <a:off x="6229350" y="3321050"/>
            <a:ext cx="368300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800" b="1">
                <a:latin typeface="Arial" pitchFamily="34" charset="0"/>
                <a:cs typeface="Arial" pitchFamily="34" charset="0"/>
              </a:rPr>
              <a:t>HI</a:t>
            </a:r>
          </a:p>
        </p:txBody>
      </p:sp>
      <p:sp>
        <p:nvSpPr>
          <p:cNvPr id="100364" name="Rectangle 13"/>
          <p:cNvSpPr>
            <a:spLocks noChangeArrowheads="1"/>
          </p:cNvSpPr>
          <p:nvPr/>
        </p:nvSpPr>
        <p:spPr bwMode="auto">
          <a:xfrm>
            <a:off x="6229350" y="3676650"/>
            <a:ext cx="457200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800" b="1">
                <a:latin typeface="Arial" pitchFamily="34" charset="0"/>
                <a:cs typeface="Arial" pitchFamily="34" charset="0"/>
              </a:rPr>
              <a:t>LO</a:t>
            </a:r>
          </a:p>
        </p:txBody>
      </p:sp>
      <p:sp>
        <p:nvSpPr>
          <p:cNvPr id="100365" name="Rectangle 14"/>
          <p:cNvSpPr>
            <a:spLocks noChangeArrowheads="1"/>
          </p:cNvSpPr>
          <p:nvPr/>
        </p:nvSpPr>
        <p:spPr bwMode="auto">
          <a:xfrm>
            <a:off x="5867400" y="914400"/>
            <a:ext cx="11461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dirty="0">
                <a:latin typeface="Arial" pitchFamily="34" charset="0"/>
                <a:cs typeface="Arial" pitchFamily="34" charset="0"/>
              </a:rPr>
              <a:t>Registers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4BE25D-5520-4EE4-8F80-8752B2E9CB30}" type="slidenum">
              <a:rPr lang="en-US"/>
              <a:pPr>
                <a:defRPr/>
              </a:pPr>
              <a:t>95</a:t>
            </a:fld>
            <a:endParaRPr lang="en-US"/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206" y="0"/>
            <a:ext cx="6344686" cy="1405513"/>
          </a:xfrm>
          <a:noFill/>
        </p:spPr>
        <p:txBody>
          <a:bodyPr wrap="none" lIns="63500" tIns="25400" rIns="63500" bIns="25400" anchor="t">
            <a:spAutoFit/>
          </a:bodyPr>
          <a:lstStyle/>
          <a:p>
            <a:pPr eaLnBrk="1" hangingPunct="1"/>
            <a:r>
              <a:rPr lang="en-US" b="1" dirty="0" smtClean="0">
                <a:solidFill>
                  <a:schemeClr val="accent2"/>
                </a:solidFill>
              </a:rPr>
              <a:t>MIPS R3000 Instruction 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Set Architecture (ISA) (2)</a:t>
            </a:r>
          </a:p>
        </p:txBody>
      </p:sp>
      <p:grpSp>
        <p:nvGrpSpPr>
          <p:cNvPr id="2" name="Group 15" descr="mips r3000"/>
          <p:cNvGrpSpPr>
            <a:grpSpLocks/>
          </p:cNvGrpSpPr>
          <p:nvPr/>
        </p:nvGrpSpPr>
        <p:grpSpPr bwMode="auto">
          <a:xfrm>
            <a:off x="785812" y="2514600"/>
            <a:ext cx="8016876" cy="1885950"/>
            <a:chOff x="516" y="2748"/>
            <a:chExt cx="5050" cy="1188"/>
          </a:xfrm>
        </p:grpSpPr>
        <p:sp>
          <p:nvSpPr>
            <p:cNvPr id="100367" name="Rectangle 16"/>
            <p:cNvSpPr>
              <a:spLocks noChangeArrowheads="1"/>
            </p:cNvSpPr>
            <p:nvPr/>
          </p:nvSpPr>
          <p:spPr bwMode="auto">
            <a:xfrm>
              <a:off x="672" y="3061"/>
              <a:ext cx="792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68" name="Rectangle 17"/>
            <p:cNvSpPr>
              <a:spLocks noChangeArrowheads="1"/>
            </p:cNvSpPr>
            <p:nvPr/>
          </p:nvSpPr>
          <p:spPr bwMode="auto">
            <a:xfrm>
              <a:off x="864" y="3085"/>
              <a:ext cx="288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OP</a:t>
              </a:r>
            </a:p>
          </p:txBody>
        </p:sp>
        <p:sp>
          <p:nvSpPr>
            <p:cNvPr id="100369" name="Rectangle 18"/>
            <p:cNvSpPr>
              <a:spLocks noChangeArrowheads="1"/>
            </p:cNvSpPr>
            <p:nvPr/>
          </p:nvSpPr>
          <p:spPr bwMode="auto">
            <a:xfrm>
              <a:off x="1472" y="3061"/>
              <a:ext cx="600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70" name="Rectangle 19"/>
            <p:cNvSpPr>
              <a:spLocks noChangeArrowheads="1"/>
            </p:cNvSpPr>
            <p:nvPr/>
          </p:nvSpPr>
          <p:spPr bwMode="auto">
            <a:xfrm>
              <a:off x="2080" y="3061"/>
              <a:ext cx="600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71" name="Rectangle 20"/>
            <p:cNvSpPr>
              <a:spLocks noChangeArrowheads="1"/>
            </p:cNvSpPr>
            <p:nvPr/>
          </p:nvSpPr>
          <p:spPr bwMode="auto">
            <a:xfrm>
              <a:off x="672" y="3365"/>
              <a:ext cx="792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72" name="Rectangle 21"/>
            <p:cNvSpPr>
              <a:spLocks noChangeArrowheads="1"/>
            </p:cNvSpPr>
            <p:nvPr/>
          </p:nvSpPr>
          <p:spPr bwMode="auto">
            <a:xfrm>
              <a:off x="864" y="3389"/>
              <a:ext cx="288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OP</a:t>
              </a:r>
            </a:p>
          </p:txBody>
        </p:sp>
        <p:sp>
          <p:nvSpPr>
            <p:cNvPr id="100373" name="Rectangle 22"/>
            <p:cNvSpPr>
              <a:spLocks noChangeArrowheads="1"/>
            </p:cNvSpPr>
            <p:nvPr/>
          </p:nvSpPr>
          <p:spPr bwMode="auto">
            <a:xfrm>
              <a:off x="1472" y="3365"/>
              <a:ext cx="600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74" name="Rectangle 23"/>
            <p:cNvSpPr>
              <a:spLocks noChangeArrowheads="1"/>
            </p:cNvSpPr>
            <p:nvPr/>
          </p:nvSpPr>
          <p:spPr bwMode="auto">
            <a:xfrm>
              <a:off x="2080" y="3365"/>
              <a:ext cx="600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75" name="Rectangle 24"/>
            <p:cNvSpPr>
              <a:spLocks noChangeArrowheads="1"/>
            </p:cNvSpPr>
            <p:nvPr/>
          </p:nvSpPr>
          <p:spPr bwMode="auto">
            <a:xfrm>
              <a:off x="2688" y="3365"/>
              <a:ext cx="1880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76" name="Rectangle 25"/>
            <p:cNvSpPr>
              <a:spLocks noChangeArrowheads="1"/>
            </p:cNvSpPr>
            <p:nvPr/>
          </p:nvSpPr>
          <p:spPr bwMode="auto">
            <a:xfrm>
              <a:off x="672" y="3685"/>
              <a:ext cx="792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77" name="Rectangle 26"/>
            <p:cNvSpPr>
              <a:spLocks noChangeArrowheads="1"/>
            </p:cNvSpPr>
            <p:nvPr/>
          </p:nvSpPr>
          <p:spPr bwMode="auto">
            <a:xfrm>
              <a:off x="864" y="3709"/>
              <a:ext cx="288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OP</a:t>
              </a:r>
            </a:p>
          </p:txBody>
        </p:sp>
        <p:sp>
          <p:nvSpPr>
            <p:cNvPr id="100378" name="Rectangle 27"/>
            <p:cNvSpPr>
              <a:spLocks noChangeArrowheads="1"/>
            </p:cNvSpPr>
            <p:nvPr/>
          </p:nvSpPr>
          <p:spPr bwMode="auto">
            <a:xfrm>
              <a:off x="1472" y="3685"/>
              <a:ext cx="3096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79" name="Rectangle 28"/>
            <p:cNvSpPr>
              <a:spLocks noChangeArrowheads="1"/>
            </p:cNvSpPr>
            <p:nvPr/>
          </p:nvSpPr>
          <p:spPr bwMode="auto">
            <a:xfrm>
              <a:off x="2688" y="3061"/>
              <a:ext cx="600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80" name="Rectangle 29"/>
            <p:cNvSpPr>
              <a:spLocks noChangeArrowheads="1"/>
            </p:cNvSpPr>
            <p:nvPr/>
          </p:nvSpPr>
          <p:spPr bwMode="auto">
            <a:xfrm>
              <a:off x="3296" y="3061"/>
              <a:ext cx="600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81" name="Rectangle 30"/>
            <p:cNvSpPr>
              <a:spLocks noChangeArrowheads="1"/>
            </p:cNvSpPr>
            <p:nvPr/>
          </p:nvSpPr>
          <p:spPr bwMode="auto">
            <a:xfrm>
              <a:off x="3904" y="3061"/>
              <a:ext cx="664" cy="2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0382" name="Rectangle 31"/>
            <p:cNvSpPr>
              <a:spLocks noChangeArrowheads="1"/>
            </p:cNvSpPr>
            <p:nvPr/>
          </p:nvSpPr>
          <p:spPr bwMode="auto">
            <a:xfrm>
              <a:off x="1552" y="3085"/>
              <a:ext cx="216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rs</a:t>
              </a:r>
            </a:p>
          </p:txBody>
        </p:sp>
        <p:sp>
          <p:nvSpPr>
            <p:cNvPr id="100383" name="Rectangle 32"/>
            <p:cNvSpPr>
              <a:spLocks noChangeArrowheads="1"/>
            </p:cNvSpPr>
            <p:nvPr/>
          </p:nvSpPr>
          <p:spPr bwMode="auto">
            <a:xfrm>
              <a:off x="2208" y="3101"/>
              <a:ext cx="184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rt</a:t>
              </a:r>
            </a:p>
          </p:txBody>
        </p:sp>
        <p:sp>
          <p:nvSpPr>
            <p:cNvPr id="100384" name="Rectangle 33"/>
            <p:cNvSpPr>
              <a:spLocks noChangeArrowheads="1"/>
            </p:cNvSpPr>
            <p:nvPr/>
          </p:nvSpPr>
          <p:spPr bwMode="auto">
            <a:xfrm>
              <a:off x="2832" y="3085"/>
              <a:ext cx="224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rd</a:t>
              </a:r>
            </a:p>
          </p:txBody>
        </p:sp>
        <p:sp>
          <p:nvSpPr>
            <p:cNvPr id="100385" name="Rectangle 34"/>
            <p:cNvSpPr>
              <a:spLocks noChangeArrowheads="1"/>
            </p:cNvSpPr>
            <p:nvPr/>
          </p:nvSpPr>
          <p:spPr bwMode="auto">
            <a:xfrm>
              <a:off x="3408" y="3085"/>
              <a:ext cx="240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sa</a:t>
              </a:r>
            </a:p>
          </p:txBody>
        </p:sp>
        <p:sp>
          <p:nvSpPr>
            <p:cNvPr id="100386" name="Rectangle 35"/>
            <p:cNvSpPr>
              <a:spLocks noChangeArrowheads="1"/>
            </p:cNvSpPr>
            <p:nvPr/>
          </p:nvSpPr>
          <p:spPr bwMode="auto">
            <a:xfrm>
              <a:off x="3984" y="3085"/>
              <a:ext cx="432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funct</a:t>
              </a:r>
            </a:p>
          </p:txBody>
        </p:sp>
        <p:sp>
          <p:nvSpPr>
            <p:cNvPr id="100387" name="Rectangle 36"/>
            <p:cNvSpPr>
              <a:spLocks noChangeArrowheads="1"/>
            </p:cNvSpPr>
            <p:nvPr/>
          </p:nvSpPr>
          <p:spPr bwMode="auto">
            <a:xfrm>
              <a:off x="1568" y="3389"/>
              <a:ext cx="216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rs</a:t>
              </a:r>
            </a:p>
          </p:txBody>
        </p:sp>
        <p:sp>
          <p:nvSpPr>
            <p:cNvPr id="100388" name="Rectangle 37"/>
            <p:cNvSpPr>
              <a:spLocks noChangeArrowheads="1"/>
            </p:cNvSpPr>
            <p:nvPr/>
          </p:nvSpPr>
          <p:spPr bwMode="auto">
            <a:xfrm>
              <a:off x="2224" y="3405"/>
              <a:ext cx="184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rt</a:t>
              </a:r>
            </a:p>
          </p:txBody>
        </p:sp>
        <p:sp>
          <p:nvSpPr>
            <p:cNvPr id="100389" name="Rectangle 38"/>
            <p:cNvSpPr>
              <a:spLocks noChangeArrowheads="1"/>
            </p:cNvSpPr>
            <p:nvPr/>
          </p:nvSpPr>
          <p:spPr bwMode="auto">
            <a:xfrm>
              <a:off x="2928" y="3421"/>
              <a:ext cx="792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immediate</a:t>
              </a:r>
            </a:p>
          </p:txBody>
        </p:sp>
        <p:sp>
          <p:nvSpPr>
            <p:cNvPr id="100390" name="Rectangle 39"/>
            <p:cNvSpPr>
              <a:spLocks noChangeArrowheads="1"/>
            </p:cNvSpPr>
            <p:nvPr/>
          </p:nvSpPr>
          <p:spPr bwMode="auto">
            <a:xfrm>
              <a:off x="2288" y="3757"/>
              <a:ext cx="864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jump target</a:t>
              </a:r>
            </a:p>
          </p:txBody>
        </p:sp>
        <p:sp>
          <p:nvSpPr>
            <p:cNvPr id="100391" name="Rectangle 40"/>
            <p:cNvSpPr>
              <a:spLocks noChangeArrowheads="1"/>
            </p:cNvSpPr>
            <p:nvPr/>
          </p:nvSpPr>
          <p:spPr bwMode="auto">
            <a:xfrm>
              <a:off x="516" y="2748"/>
              <a:ext cx="5050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2200" b="1" dirty="0" smtClean="0">
                  <a:latin typeface="Arial" pitchFamily="34" charset="0"/>
                  <a:cs typeface="Arial" pitchFamily="34" charset="0"/>
                </a:rPr>
                <a:t>Instructions: </a:t>
              </a:r>
              <a:r>
                <a:rPr lang="en-US" sz="2200" b="1" dirty="0">
                  <a:latin typeface="Arial" pitchFamily="34" charset="0"/>
                  <a:cs typeface="Arial" pitchFamily="34" charset="0"/>
                </a:rPr>
                <a:t>3 </a:t>
              </a:r>
              <a:r>
                <a:rPr lang="el-GR" sz="2200" b="1" dirty="0" smtClean="0">
                  <a:latin typeface="Arial" pitchFamily="34" charset="0"/>
                  <a:cs typeface="Arial" pitchFamily="34" charset="0"/>
                </a:rPr>
                <a:t>τύποι </a:t>
              </a:r>
              <a:r>
                <a:rPr lang="el-GR" sz="2200" b="1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2200" b="1" dirty="0">
                  <a:latin typeface="Arial" pitchFamily="34" charset="0"/>
                  <a:cs typeface="Arial" pitchFamily="34" charset="0"/>
                </a:rPr>
                <a:t>format): </a:t>
              </a:r>
              <a:r>
                <a:rPr lang="el-GR" sz="2200" b="1" u="sng" dirty="0" smtClean="0">
                  <a:latin typeface="Arial" pitchFamily="34" charset="0"/>
                  <a:cs typeface="Arial" pitchFamily="34" charset="0"/>
                </a:rPr>
                <a:t>ο </a:t>
              </a:r>
              <a:r>
                <a:rPr lang="el-GR" sz="2200" b="1" u="sng" dirty="0">
                  <a:latin typeface="Arial" pitchFamily="34" charset="0"/>
                  <a:cs typeface="Arial" pitchFamily="34" charset="0"/>
                </a:rPr>
                <a:t>καθένας</a:t>
              </a:r>
              <a:r>
                <a:rPr lang="en-US" sz="2200" b="1" u="sng" dirty="0">
                  <a:latin typeface="Arial" pitchFamily="34" charset="0"/>
                  <a:cs typeface="Arial" pitchFamily="34" charset="0"/>
                </a:rPr>
                <a:t> 32 bits </a:t>
              </a:r>
              <a:r>
                <a:rPr lang="el-GR" sz="2200" b="1" u="sng" dirty="0">
                  <a:latin typeface="Arial" pitchFamily="34" charset="0"/>
                  <a:cs typeface="Arial" pitchFamily="34" charset="0"/>
                </a:rPr>
                <a:t>σε </a:t>
              </a:r>
              <a:r>
                <a:rPr lang="el-GR" sz="2200" b="1" u="sng" dirty="0" smtClean="0">
                  <a:latin typeface="Arial" pitchFamily="34" charset="0"/>
                  <a:cs typeface="Arial" pitchFamily="34" charset="0"/>
                </a:rPr>
                <a:t>μήκος!!</a:t>
              </a:r>
              <a:endParaRPr lang="en-US" sz="2200" b="1" u="sng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392" name="Rectangle 41"/>
            <p:cNvSpPr>
              <a:spLocks noChangeArrowheads="1"/>
            </p:cNvSpPr>
            <p:nvPr/>
          </p:nvSpPr>
          <p:spPr bwMode="auto">
            <a:xfrm>
              <a:off x="4608" y="3057"/>
              <a:ext cx="66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R format</a:t>
              </a:r>
            </a:p>
          </p:txBody>
        </p:sp>
        <p:sp>
          <p:nvSpPr>
            <p:cNvPr id="100393" name="Rectangle 42"/>
            <p:cNvSpPr>
              <a:spLocks noChangeArrowheads="1"/>
            </p:cNvSpPr>
            <p:nvPr/>
          </p:nvSpPr>
          <p:spPr bwMode="auto">
            <a:xfrm>
              <a:off x="4608" y="3345"/>
              <a:ext cx="60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I format</a:t>
              </a:r>
            </a:p>
          </p:txBody>
        </p:sp>
        <p:sp>
          <p:nvSpPr>
            <p:cNvPr id="100394" name="Rectangle 43"/>
            <p:cNvSpPr>
              <a:spLocks noChangeArrowheads="1"/>
            </p:cNvSpPr>
            <p:nvPr/>
          </p:nvSpPr>
          <p:spPr bwMode="auto">
            <a:xfrm>
              <a:off x="4608" y="3681"/>
              <a:ext cx="63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  <a:cs typeface="Arial" pitchFamily="34" charset="0"/>
                </a:rPr>
                <a:t>J format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26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476D0-49FB-406F-8786-E5961F89A69E}" type="slidenum">
              <a:rPr lang="en-US"/>
              <a:pPr>
                <a:defRPr/>
              </a:pPr>
              <a:t>96</a:t>
            </a:fld>
            <a:endParaRPr lang="en-US"/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File: </a:t>
            </a:r>
            <a:r>
              <a:rPr lang="el-GR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Καταχωρητές</a:t>
            </a:r>
            <a:endParaRPr 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6503" name="Group 247" descr="register file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771218"/>
              </p:ext>
            </p:extLst>
          </p:nvPr>
        </p:nvGraphicFramePr>
        <p:xfrm>
          <a:off x="685800" y="1371600"/>
          <a:ext cx="7772400" cy="5185728"/>
        </p:xfrm>
        <a:graphic>
          <a:graphicData uri="http://schemas.openxmlformats.org/drawingml/2006/table">
            <a:tbl>
              <a:tblPr firstRow="1"/>
              <a:tblGrid>
                <a:gridCol w="1509713"/>
                <a:gridCol w="1433512"/>
                <a:gridCol w="3319463"/>
                <a:gridCol w="1509712"/>
              </a:tblGrid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Όνομα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Register Number 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Χρήση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Διατηρηση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proc. call?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$zero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constant 0 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hardware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---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reserved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for assembler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---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$v0 - $v1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returned values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$a0 - $a3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arguments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$t0 - $t7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8-15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temporaries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$s0 - $s7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16-23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saved values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$t8 - $t9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24-25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temporaries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$gp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global pointer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$sp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stack pointer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$fp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frame pointer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$ra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return addr 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hardware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l-G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Ανασκόπηση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Unsigned Binary Representation</a:t>
            </a:r>
            <a:b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C3F8A0-25DF-46B1-9AA0-09F3C67EC073}" type="slidenum">
              <a:rPr lang="en-US"/>
              <a:pPr>
                <a:defRPr/>
              </a:pPr>
              <a:t>97</a:t>
            </a:fld>
            <a:endParaRPr lang="en-US"/>
          </a:p>
        </p:txBody>
      </p:sp>
      <p:graphicFrame>
        <p:nvGraphicFramePr>
          <p:cNvPr id="74845" name="Group 93" descr="ανασκόπηση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418869"/>
              </p:ext>
            </p:extLst>
          </p:nvPr>
        </p:nvGraphicFramePr>
        <p:xfrm>
          <a:off x="2014537" y="1295400"/>
          <a:ext cx="5105400" cy="5417824"/>
        </p:xfrm>
        <a:graphic>
          <a:graphicData uri="http://schemas.openxmlformats.org/drawingml/2006/table">
            <a:tbl>
              <a:tblPr firstRow="1"/>
              <a:tblGrid>
                <a:gridCol w="2022475"/>
                <a:gridCol w="1638300"/>
                <a:gridCol w="1444625"/>
              </a:tblGrid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Hex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Binary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Decimal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0x00000000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0…0000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0x00000001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0…0001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0x00000002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0…0010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0x00000003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0…0011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0x00000004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0…0100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0x00000005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0…0101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0x00000006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0…0110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0x00000007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0…0111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0x00000008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0…1000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0x00000009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0…1001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0xFFFFFFFC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1…1100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0xFFFFFFFD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1…1101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0xFFFFFFFE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1…1110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0xFFFFFFFF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1…1111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474" name="Rectangle 74"/>
          <p:cNvSpPr>
            <a:spLocks noChangeArrowheads="1"/>
          </p:cNvSpPr>
          <p:nvPr/>
        </p:nvSpPr>
        <p:spPr bwMode="auto">
          <a:xfrm>
            <a:off x="4267200" y="6096000"/>
            <a:ext cx="752475" cy="325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  <a:cs typeface="Arial" pitchFamily="34" charset="0"/>
              </a:rPr>
              <a:t>2</a:t>
            </a:r>
            <a:r>
              <a:rPr lang="en-US" sz="1800" baseline="30000">
                <a:latin typeface="Arial" pitchFamily="34" charset="0"/>
                <a:cs typeface="Arial" pitchFamily="34" charset="0"/>
              </a:rPr>
              <a:t>32</a:t>
            </a:r>
            <a:r>
              <a:rPr lang="en-US" sz="1800">
                <a:latin typeface="Arial" pitchFamily="34" charset="0"/>
                <a:cs typeface="Arial" pitchFamily="34" charset="0"/>
              </a:rPr>
              <a:t> - 1</a:t>
            </a:r>
          </a:p>
        </p:txBody>
      </p:sp>
      <p:sp>
        <p:nvSpPr>
          <p:cNvPr id="102475" name="Rectangle 75"/>
          <p:cNvSpPr>
            <a:spLocks noChangeArrowheads="1"/>
          </p:cNvSpPr>
          <p:nvPr/>
        </p:nvSpPr>
        <p:spPr bwMode="auto">
          <a:xfrm>
            <a:off x="4191000" y="5791200"/>
            <a:ext cx="752475" cy="325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  <a:cs typeface="Arial" pitchFamily="34" charset="0"/>
              </a:rPr>
              <a:t>2</a:t>
            </a:r>
            <a:r>
              <a:rPr lang="en-US" sz="1800" baseline="30000">
                <a:latin typeface="Arial" pitchFamily="34" charset="0"/>
                <a:cs typeface="Arial" pitchFamily="34" charset="0"/>
              </a:rPr>
              <a:t>32</a:t>
            </a:r>
            <a:r>
              <a:rPr lang="en-US" sz="1800">
                <a:latin typeface="Arial" pitchFamily="34" charset="0"/>
                <a:cs typeface="Arial" pitchFamily="34" charset="0"/>
              </a:rPr>
              <a:t> - 2</a:t>
            </a:r>
            <a:endParaRPr lang="en-US" sz="1800" baseline="30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76" name="Rectangle 76"/>
          <p:cNvSpPr>
            <a:spLocks noChangeArrowheads="1"/>
          </p:cNvSpPr>
          <p:nvPr/>
        </p:nvSpPr>
        <p:spPr bwMode="auto">
          <a:xfrm>
            <a:off x="4267200" y="5410200"/>
            <a:ext cx="752475" cy="325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  <a:cs typeface="Arial" pitchFamily="34" charset="0"/>
              </a:rPr>
              <a:t>2</a:t>
            </a:r>
            <a:r>
              <a:rPr lang="en-US" sz="1800" baseline="30000">
                <a:latin typeface="Arial" pitchFamily="34" charset="0"/>
                <a:cs typeface="Arial" pitchFamily="34" charset="0"/>
              </a:rPr>
              <a:t>32</a:t>
            </a:r>
            <a:r>
              <a:rPr lang="en-US" sz="1800">
                <a:latin typeface="Arial" pitchFamily="34" charset="0"/>
                <a:cs typeface="Arial" pitchFamily="34" charset="0"/>
              </a:rPr>
              <a:t> - 3</a:t>
            </a:r>
          </a:p>
        </p:txBody>
      </p:sp>
      <p:sp>
        <p:nvSpPr>
          <p:cNvPr id="102477" name="Rectangle 77"/>
          <p:cNvSpPr>
            <a:spLocks noChangeArrowheads="1"/>
          </p:cNvSpPr>
          <p:nvPr/>
        </p:nvSpPr>
        <p:spPr bwMode="auto">
          <a:xfrm>
            <a:off x="4267200" y="5105400"/>
            <a:ext cx="752475" cy="325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  <a:cs typeface="Arial" pitchFamily="34" charset="0"/>
              </a:rPr>
              <a:t>2</a:t>
            </a:r>
            <a:r>
              <a:rPr lang="en-US" sz="1800" baseline="30000">
                <a:latin typeface="Arial" pitchFamily="34" charset="0"/>
                <a:cs typeface="Arial" pitchFamily="34" charset="0"/>
              </a:rPr>
              <a:t>32</a:t>
            </a:r>
            <a:r>
              <a:rPr lang="en-US" sz="1800">
                <a:latin typeface="Arial" pitchFamily="34" charset="0"/>
                <a:cs typeface="Arial" pitchFamily="34" charset="0"/>
              </a:rPr>
              <a:t> - 4</a:t>
            </a:r>
            <a:endParaRPr lang="en-US" sz="1800" baseline="30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7D93AC-4917-42C5-A1FC-9EEBD9A2C2C3}" type="slidenum">
              <a:rPr lang="en-US"/>
              <a:pPr>
                <a:defRPr/>
              </a:pPr>
              <a:t>98</a:t>
            </a:fld>
            <a:endParaRPr lang="en-US"/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MIPS Instruction Set (1)</a:t>
            </a:r>
          </a:p>
        </p:txBody>
      </p:sp>
      <p:sp>
        <p:nvSpPr>
          <p:cNvPr id="104452" name="Text Box 3"/>
          <p:cNvSpPr txBox="1">
            <a:spLocks noChangeArrowheads="1"/>
          </p:cNvSpPr>
          <p:nvPr/>
        </p:nvSpPr>
        <p:spPr bwMode="auto">
          <a:xfrm>
            <a:off x="288925" y="1489075"/>
            <a:ext cx="677698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Αφού έχουμε μόνο 32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πρέπει να κάνουμε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register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spilling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δηλαδή μερικές μεταβλητές</a:t>
            </a:r>
          </a:p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του προγράμματος θα </a:t>
            </a:r>
          </a:p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αποθηκευτούν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στην μνήμη</a:t>
            </a:r>
          </a:p>
          <a:p>
            <a:endParaRPr lang="el-G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ΜΝΗΜΗ: Ένα μεγάλο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array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bytes </a:t>
            </a:r>
          </a:p>
        </p:txBody>
      </p:sp>
      <p:grpSp>
        <p:nvGrpSpPr>
          <p:cNvPr id="104453" name="Group 4" descr="mips instruction set"/>
          <p:cNvGrpSpPr>
            <a:grpSpLocks/>
          </p:cNvGrpSpPr>
          <p:nvPr/>
        </p:nvGrpSpPr>
        <p:grpSpPr bwMode="auto">
          <a:xfrm>
            <a:off x="6943137" y="1570455"/>
            <a:ext cx="2073275" cy="3200400"/>
            <a:chOff x="852" y="1994"/>
            <a:chExt cx="1018" cy="1742"/>
          </a:xfrm>
        </p:grpSpPr>
        <p:sp>
          <p:nvSpPr>
            <p:cNvPr id="104454" name="Rectangle 5"/>
            <p:cNvSpPr>
              <a:spLocks noChangeArrowheads="1"/>
            </p:cNvSpPr>
            <p:nvPr/>
          </p:nvSpPr>
          <p:spPr bwMode="auto">
            <a:xfrm>
              <a:off x="998" y="1994"/>
              <a:ext cx="710" cy="149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4455" name="Line 6"/>
            <p:cNvSpPr>
              <a:spLocks noChangeShapeType="1"/>
            </p:cNvSpPr>
            <p:nvPr/>
          </p:nvSpPr>
          <p:spPr bwMode="auto">
            <a:xfrm>
              <a:off x="1000" y="2203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456" name="Line 7"/>
            <p:cNvSpPr>
              <a:spLocks noChangeShapeType="1"/>
            </p:cNvSpPr>
            <p:nvPr/>
          </p:nvSpPr>
          <p:spPr bwMode="auto">
            <a:xfrm>
              <a:off x="1000" y="2417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457" name="Line 8"/>
            <p:cNvSpPr>
              <a:spLocks noChangeShapeType="1"/>
            </p:cNvSpPr>
            <p:nvPr/>
          </p:nvSpPr>
          <p:spPr bwMode="auto">
            <a:xfrm>
              <a:off x="1000" y="2630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458" name="Line 9"/>
            <p:cNvSpPr>
              <a:spLocks noChangeShapeType="1"/>
            </p:cNvSpPr>
            <p:nvPr/>
          </p:nvSpPr>
          <p:spPr bwMode="auto">
            <a:xfrm>
              <a:off x="1000" y="2843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459" name="Line 10"/>
            <p:cNvSpPr>
              <a:spLocks noChangeShapeType="1"/>
            </p:cNvSpPr>
            <p:nvPr/>
          </p:nvSpPr>
          <p:spPr bwMode="auto">
            <a:xfrm>
              <a:off x="1000" y="3056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460" name="Line 11"/>
            <p:cNvSpPr>
              <a:spLocks noChangeShapeType="1"/>
            </p:cNvSpPr>
            <p:nvPr/>
          </p:nvSpPr>
          <p:spPr bwMode="auto">
            <a:xfrm>
              <a:off x="1000" y="3270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461" name="Line 12"/>
            <p:cNvSpPr>
              <a:spLocks noChangeShapeType="1"/>
            </p:cNvSpPr>
            <p:nvPr/>
          </p:nvSpPr>
          <p:spPr bwMode="auto">
            <a:xfrm>
              <a:off x="1000" y="3483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462" name="Rectangle 13"/>
            <p:cNvSpPr>
              <a:spLocks noChangeArrowheads="1"/>
            </p:cNvSpPr>
            <p:nvPr/>
          </p:nvSpPr>
          <p:spPr bwMode="auto">
            <a:xfrm>
              <a:off x="852" y="1998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04463" name="Rectangle 14"/>
            <p:cNvSpPr>
              <a:spLocks noChangeArrowheads="1"/>
            </p:cNvSpPr>
            <p:nvPr/>
          </p:nvSpPr>
          <p:spPr bwMode="auto">
            <a:xfrm>
              <a:off x="852" y="2211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04464" name="Rectangle 15"/>
            <p:cNvSpPr>
              <a:spLocks noChangeArrowheads="1"/>
            </p:cNvSpPr>
            <p:nvPr/>
          </p:nvSpPr>
          <p:spPr bwMode="auto">
            <a:xfrm>
              <a:off x="852" y="2425"/>
              <a:ext cx="316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04465" name="Rectangle 16"/>
            <p:cNvSpPr>
              <a:spLocks noChangeArrowheads="1"/>
            </p:cNvSpPr>
            <p:nvPr/>
          </p:nvSpPr>
          <p:spPr bwMode="auto">
            <a:xfrm>
              <a:off x="852" y="2638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3</a:t>
              </a:r>
            </a:p>
          </p:txBody>
        </p:sp>
        <p:sp>
          <p:nvSpPr>
            <p:cNvPr id="104466" name="Rectangle 17"/>
            <p:cNvSpPr>
              <a:spLocks noChangeArrowheads="1"/>
            </p:cNvSpPr>
            <p:nvPr/>
          </p:nvSpPr>
          <p:spPr bwMode="auto">
            <a:xfrm>
              <a:off x="852" y="2851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4</a:t>
              </a:r>
            </a:p>
          </p:txBody>
        </p:sp>
        <p:sp>
          <p:nvSpPr>
            <p:cNvPr id="104467" name="Rectangle 18"/>
            <p:cNvSpPr>
              <a:spLocks noChangeArrowheads="1"/>
            </p:cNvSpPr>
            <p:nvPr/>
          </p:nvSpPr>
          <p:spPr bwMode="auto">
            <a:xfrm>
              <a:off x="852" y="3064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5</a:t>
              </a:r>
            </a:p>
          </p:txBody>
        </p:sp>
        <p:sp>
          <p:nvSpPr>
            <p:cNvPr id="104468" name="Rectangle 19"/>
            <p:cNvSpPr>
              <a:spLocks noChangeArrowheads="1"/>
            </p:cNvSpPr>
            <p:nvPr/>
          </p:nvSpPr>
          <p:spPr bwMode="auto">
            <a:xfrm>
              <a:off x="852" y="3278"/>
              <a:ext cx="316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6</a:t>
              </a:r>
            </a:p>
          </p:txBody>
        </p:sp>
        <p:sp>
          <p:nvSpPr>
            <p:cNvPr id="104469" name="Rectangle 20"/>
            <p:cNvSpPr>
              <a:spLocks noChangeArrowheads="1"/>
            </p:cNvSpPr>
            <p:nvPr/>
          </p:nvSpPr>
          <p:spPr bwMode="auto">
            <a:xfrm>
              <a:off x="852" y="3491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...</a:t>
              </a:r>
            </a:p>
          </p:txBody>
        </p:sp>
        <p:sp>
          <p:nvSpPr>
            <p:cNvPr id="104470" name="Rectangle 21"/>
            <p:cNvSpPr>
              <a:spLocks noChangeArrowheads="1"/>
            </p:cNvSpPr>
            <p:nvPr/>
          </p:nvSpPr>
          <p:spPr bwMode="auto">
            <a:xfrm>
              <a:off x="1065" y="2014"/>
              <a:ext cx="805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8 bits of data</a:t>
              </a:r>
            </a:p>
          </p:txBody>
        </p:sp>
        <p:sp>
          <p:nvSpPr>
            <p:cNvPr id="104471" name="Rectangle 22"/>
            <p:cNvSpPr>
              <a:spLocks noChangeArrowheads="1"/>
            </p:cNvSpPr>
            <p:nvPr/>
          </p:nvSpPr>
          <p:spPr bwMode="auto">
            <a:xfrm>
              <a:off x="1065" y="2227"/>
              <a:ext cx="805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8 bits of data</a:t>
              </a:r>
            </a:p>
          </p:txBody>
        </p:sp>
        <p:sp>
          <p:nvSpPr>
            <p:cNvPr id="104472" name="Rectangle 23"/>
            <p:cNvSpPr>
              <a:spLocks noChangeArrowheads="1"/>
            </p:cNvSpPr>
            <p:nvPr/>
          </p:nvSpPr>
          <p:spPr bwMode="auto">
            <a:xfrm>
              <a:off x="1065" y="2440"/>
              <a:ext cx="805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8 bits of data</a:t>
              </a:r>
            </a:p>
          </p:txBody>
        </p:sp>
        <p:sp>
          <p:nvSpPr>
            <p:cNvPr id="104473" name="Rectangle 24"/>
            <p:cNvSpPr>
              <a:spLocks noChangeArrowheads="1"/>
            </p:cNvSpPr>
            <p:nvPr/>
          </p:nvSpPr>
          <p:spPr bwMode="auto">
            <a:xfrm>
              <a:off x="1065" y="2654"/>
              <a:ext cx="805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8 bits of data</a:t>
              </a:r>
            </a:p>
          </p:txBody>
        </p:sp>
        <p:sp>
          <p:nvSpPr>
            <p:cNvPr id="104474" name="Rectangle 25"/>
            <p:cNvSpPr>
              <a:spLocks noChangeArrowheads="1"/>
            </p:cNvSpPr>
            <p:nvPr/>
          </p:nvSpPr>
          <p:spPr bwMode="auto">
            <a:xfrm>
              <a:off x="1065" y="2867"/>
              <a:ext cx="805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8 bits of data</a:t>
              </a:r>
            </a:p>
          </p:txBody>
        </p:sp>
        <p:sp>
          <p:nvSpPr>
            <p:cNvPr id="104475" name="Rectangle 26"/>
            <p:cNvSpPr>
              <a:spLocks noChangeArrowheads="1"/>
            </p:cNvSpPr>
            <p:nvPr/>
          </p:nvSpPr>
          <p:spPr bwMode="auto">
            <a:xfrm>
              <a:off x="1065" y="3080"/>
              <a:ext cx="805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 dirty="0">
                  <a:solidFill>
                    <a:srgbClr val="000000"/>
                  </a:solidFill>
                  <a:cs typeface="Arial" pitchFamily="34" charset="0"/>
                </a:rPr>
                <a:t>8 bits of data</a:t>
              </a:r>
            </a:p>
          </p:txBody>
        </p:sp>
        <p:sp>
          <p:nvSpPr>
            <p:cNvPr id="104476" name="Rectangle 27"/>
            <p:cNvSpPr>
              <a:spLocks noChangeArrowheads="1"/>
            </p:cNvSpPr>
            <p:nvPr/>
          </p:nvSpPr>
          <p:spPr bwMode="auto">
            <a:xfrm>
              <a:off x="1065" y="3293"/>
              <a:ext cx="805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8 bits of data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477DC-B5EA-4AE4-9146-F41BA655EDAA}" type="slidenum">
              <a:rPr lang="en-US"/>
              <a:pPr>
                <a:defRPr/>
              </a:pPr>
              <a:t>99</a:t>
            </a:fld>
            <a:endParaRPr lang="en-US"/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MIPS Instruction Set (2)</a:t>
            </a:r>
          </a:p>
        </p:txBody>
      </p:sp>
      <p:sp>
        <p:nvSpPr>
          <p:cNvPr id="105476" name="Text Box 3"/>
          <p:cNvSpPr txBox="1">
            <a:spLocks noChangeArrowheads="1"/>
          </p:cNvSpPr>
          <p:nvPr/>
        </p:nvSpPr>
        <p:spPr bwMode="auto">
          <a:xfrm>
            <a:off x="441325" y="1336675"/>
            <a:ext cx="80030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Για τον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MIPS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η λέξη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(word)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είναι 4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bytes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(=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bits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data)</a:t>
            </a:r>
          </a:p>
        </p:txBody>
      </p:sp>
      <p:grpSp>
        <p:nvGrpSpPr>
          <p:cNvPr id="105477" name="Group 18" descr="mips instruction set"/>
          <p:cNvGrpSpPr>
            <a:grpSpLocks/>
          </p:cNvGrpSpPr>
          <p:nvPr/>
        </p:nvGrpSpPr>
        <p:grpSpPr bwMode="auto">
          <a:xfrm>
            <a:off x="3200400" y="2644775"/>
            <a:ext cx="2192338" cy="2232025"/>
            <a:chOff x="923" y="1426"/>
            <a:chExt cx="1089" cy="1101"/>
          </a:xfrm>
        </p:grpSpPr>
        <p:sp>
          <p:nvSpPr>
            <p:cNvPr id="105480" name="Rectangle 4"/>
            <p:cNvSpPr>
              <a:spLocks noChangeArrowheads="1"/>
            </p:cNvSpPr>
            <p:nvPr/>
          </p:nvSpPr>
          <p:spPr bwMode="auto">
            <a:xfrm>
              <a:off x="1140" y="1426"/>
              <a:ext cx="710" cy="85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05481" name="Line 5"/>
            <p:cNvSpPr>
              <a:spLocks noChangeShapeType="1"/>
            </p:cNvSpPr>
            <p:nvPr/>
          </p:nvSpPr>
          <p:spPr bwMode="auto">
            <a:xfrm>
              <a:off x="1142" y="1635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482" name="Line 6"/>
            <p:cNvSpPr>
              <a:spLocks noChangeShapeType="1"/>
            </p:cNvSpPr>
            <p:nvPr/>
          </p:nvSpPr>
          <p:spPr bwMode="auto">
            <a:xfrm>
              <a:off x="1142" y="1848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483" name="Line 7"/>
            <p:cNvSpPr>
              <a:spLocks noChangeShapeType="1"/>
            </p:cNvSpPr>
            <p:nvPr/>
          </p:nvSpPr>
          <p:spPr bwMode="auto">
            <a:xfrm>
              <a:off x="1142" y="2061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484" name="Line 8"/>
            <p:cNvSpPr>
              <a:spLocks noChangeShapeType="1"/>
            </p:cNvSpPr>
            <p:nvPr/>
          </p:nvSpPr>
          <p:spPr bwMode="auto">
            <a:xfrm>
              <a:off x="1142" y="2275"/>
              <a:ext cx="7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485" name="Rectangle 9"/>
            <p:cNvSpPr>
              <a:spLocks noChangeArrowheads="1"/>
            </p:cNvSpPr>
            <p:nvPr/>
          </p:nvSpPr>
          <p:spPr bwMode="auto">
            <a:xfrm>
              <a:off x="994" y="1429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05486" name="Rectangle 10"/>
            <p:cNvSpPr>
              <a:spLocks noChangeArrowheads="1"/>
            </p:cNvSpPr>
            <p:nvPr/>
          </p:nvSpPr>
          <p:spPr bwMode="auto">
            <a:xfrm>
              <a:off x="994" y="1643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4</a:t>
              </a:r>
            </a:p>
          </p:txBody>
        </p:sp>
        <p:sp>
          <p:nvSpPr>
            <p:cNvPr id="105487" name="Rectangle 11"/>
            <p:cNvSpPr>
              <a:spLocks noChangeArrowheads="1"/>
            </p:cNvSpPr>
            <p:nvPr/>
          </p:nvSpPr>
          <p:spPr bwMode="auto">
            <a:xfrm>
              <a:off x="994" y="1856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8</a:t>
              </a:r>
            </a:p>
          </p:txBody>
        </p:sp>
        <p:sp>
          <p:nvSpPr>
            <p:cNvPr id="105488" name="Rectangle 12"/>
            <p:cNvSpPr>
              <a:spLocks noChangeArrowheads="1"/>
            </p:cNvSpPr>
            <p:nvPr/>
          </p:nvSpPr>
          <p:spPr bwMode="auto">
            <a:xfrm>
              <a:off x="923" y="2069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12</a:t>
              </a:r>
            </a:p>
          </p:txBody>
        </p:sp>
        <p:sp>
          <p:nvSpPr>
            <p:cNvPr id="105489" name="Rectangle 13"/>
            <p:cNvSpPr>
              <a:spLocks noChangeArrowheads="1"/>
            </p:cNvSpPr>
            <p:nvPr/>
          </p:nvSpPr>
          <p:spPr bwMode="auto">
            <a:xfrm>
              <a:off x="923" y="2282"/>
              <a:ext cx="31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21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800">
                  <a:solidFill>
                    <a:srgbClr val="000000"/>
                  </a:solidFill>
                  <a:cs typeface="Arial" pitchFamily="34" charset="0"/>
                </a:rPr>
                <a:t>...</a:t>
              </a:r>
            </a:p>
          </p:txBody>
        </p:sp>
        <p:sp>
          <p:nvSpPr>
            <p:cNvPr id="105490" name="Rectangle 14"/>
            <p:cNvSpPr>
              <a:spLocks noChangeArrowheads="1"/>
            </p:cNvSpPr>
            <p:nvPr/>
          </p:nvSpPr>
          <p:spPr bwMode="auto">
            <a:xfrm>
              <a:off x="1207" y="1445"/>
              <a:ext cx="805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32 bits of data</a:t>
              </a:r>
            </a:p>
          </p:txBody>
        </p:sp>
        <p:sp>
          <p:nvSpPr>
            <p:cNvPr id="105491" name="Rectangle 15"/>
            <p:cNvSpPr>
              <a:spLocks noChangeArrowheads="1"/>
            </p:cNvSpPr>
            <p:nvPr/>
          </p:nvSpPr>
          <p:spPr bwMode="auto">
            <a:xfrm>
              <a:off x="1207" y="1659"/>
              <a:ext cx="805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32 bits of data</a:t>
              </a:r>
            </a:p>
          </p:txBody>
        </p:sp>
        <p:sp>
          <p:nvSpPr>
            <p:cNvPr id="105492" name="Rectangle 16"/>
            <p:cNvSpPr>
              <a:spLocks noChangeArrowheads="1"/>
            </p:cNvSpPr>
            <p:nvPr/>
          </p:nvSpPr>
          <p:spPr bwMode="auto">
            <a:xfrm>
              <a:off x="1207" y="1872"/>
              <a:ext cx="805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32 bits of data</a:t>
              </a:r>
            </a:p>
          </p:txBody>
        </p:sp>
        <p:sp>
          <p:nvSpPr>
            <p:cNvPr id="105493" name="Rectangle 17"/>
            <p:cNvSpPr>
              <a:spLocks noChangeArrowheads="1"/>
            </p:cNvSpPr>
            <p:nvPr/>
          </p:nvSpPr>
          <p:spPr bwMode="auto">
            <a:xfrm>
              <a:off x="1207" y="2085"/>
              <a:ext cx="805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9050" tIns="26988" rIns="19050" bIns="26988"/>
            <a:lstStyle/>
            <a:p>
              <a:pPr defTabSz="904875" eaLnBrk="0" hangingPunct="0">
                <a:lnSpc>
                  <a:spcPts val="1400"/>
                </a:lnSpc>
                <a:tabLst>
                  <a:tab pos="452438" algn="l"/>
                  <a:tab pos="904875" algn="l"/>
                  <a:tab pos="1357313" algn="l"/>
                </a:tabLst>
              </a:pPr>
              <a:r>
                <a:rPr lang="en-US" sz="1200" b="1">
                  <a:solidFill>
                    <a:srgbClr val="000000"/>
                  </a:solidFill>
                  <a:cs typeface="Arial" pitchFamily="34" charset="0"/>
                </a:rPr>
                <a:t>32 bits of data</a:t>
              </a:r>
            </a:p>
          </p:txBody>
        </p:sp>
      </p:grpSp>
      <p:sp>
        <p:nvSpPr>
          <p:cNvPr id="105478" name="Text Box 19"/>
          <p:cNvSpPr txBox="1">
            <a:spLocks noChangeArrowheads="1"/>
          </p:cNvSpPr>
          <p:nvPr/>
        </p:nvSpPr>
        <p:spPr bwMode="auto">
          <a:xfrm>
            <a:off x="76200" y="4876800"/>
            <a:ext cx="90140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el-GR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bytes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με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byte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διευθύνσεις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0 to 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words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με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byte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διευθύνσεις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0, 4, 8, ... 2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10036</TotalTime>
  <Words>8383</Words>
  <Application>Microsoft Office PowerPoint</Application>
  <PresentationFormat>On-screen Show (4:3)</PresentationFormat>
  <Paragraphs>2697</Paragraphs>
  <Slides>208</Slides>
  <Notes>205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208</vt:i4>
      </vt:variant>
    </vt:vector>
  </HeadingPairs>
  <TitlesOfParts>
    <vt:vector size="214" baseType="lpstr">
      <vt:lpstr>Default Design</vt:lpstr>
      <vt:lpstr>Θέμα του Office</vt:lpstr>
      <vt:lpstr>Bitmap Image</vt:lpstr>
      <vt:lpstr>Chart</vt:lpstr>
      <vt:lpstr>Equation</vt:lpstr>
      <vt:lpstr>Microsoft Equation 3.0</vt:lpstr>
      <vt:lpstr>Αρχιτεκτονική Υπολογιστών</vt:lpstr>
      <vt:lpstr>ΠΑΡΟΥΣΙΑΣΗ ΒΑΣΙΣΜΕΝΗ  ΣΕ ΑΝΤΙΣΤΟΙΧΕΣ ΤΩΝ </vt:lpstr>
      <vt:lpstr>Κεφάλαιο 1</vt:lpstr>
      <vt:lpstr>Εισαγωγή</vt:lpstr>
      <vt:lpstr>Γιατί Αρχιτεκτονική Η/Υ; (1)</vt:lpstr>
      <vt:lpstr>Γιατί Αρχιτεκτονική Η/Υ; (2)</vt:lpstr>
      <vt:lpstr>Γιατί Αρχιτεκτονική Η/Υ; (3)</vt:lpstr>
      <vt:lpstr>Γιατί Αρχιτεκτονική Η/Υ; (4)</vt:lpstr>
      <vt:lpstr>Γιατί Αρχιτεκτονική Η/Υ; (5)</vt:lpstr>
      <vt:lpstr>Γιατί Αρχιτεκτονική Η/Υ; (6)</vt:lpstr>
      <vt:lpstr>Σχέση Υλικού και Λογισμικού</vt:lpstr>
      <vt:lpstr>Ιστορια Η/Υ: Transistor (1)  </vt:lpstr>
      <vt:lpstr>Ιστορια Η/Υ: Transistor (2)   </vt:lpstr>
      <vt:lpstr>Ιστορία Η/Υ: Transistor (3)   </vt:lpstr>
      <vt:lpstr>Ιστορία Η/Υ: Το πρώτο IC   </vt:lpstr>
      <vt:lpstr>Ιστορία Η/Υ: IC (1)   </vt:lpstr>
      <vt:lpstr>Ιστορία Η/Υ: IC (1)   </vt:lpstr>
      <vt:lpstr>Λογικές Πύλες (Logic Gates)   </vt:lpstr>
      <vt:lpstr>Ολοκληρωμένα Κυκλώματα IC (VLSI)  (1) </vt:lpstr>
      <vt:lpstr>Ολοκληρωμένα Κυκλώματα IC (VLSI)  (2) </vt:lpstr>
      <vt:lpstr>Ολοκληρωμένα Κυκλώματα IC (VLSI)  (3) </vt:lpstr>
      <vt:lpstr>Ολοκληρωμένα Κυκλώματα IC (VLSI)  (3) </vt:lpstr>
      <vt:lpstr>Ολοκληρωμένα Κυκλώματα IC (VLSI)  (4) </vt:lpstr>
      <vt:lpstr>Νόμος του Moore* (1965) </vt:lpstr>
      <vt:lpstr>Σχετικά Μεγέθη</vt:lpstr>
      <vt:lpstr>Νόμος του Moore (1)</vt:lpstr>
      <vt:lpstr>Νόμος του Moore (2)</vt:lpstr>
      <vt:lpstr>Νόμος του Moore (3)</vt:lpstr>
      <vt:lpstr>Νόμος του Moore (4)</vt:lpstr>
      <vt:lpstr>Ολοκληρωμένα Κυκλώματα (VLSI) (1)   </vt:lpstr>
      <vt:lpstr>Ολοκληρωμένα Κυκλώματα (VLSI) (2)   </vt:lpstr>
      <vt:lpstr>Ολοκληρωμένα Κυκλώματα (VLSI) (3)  </vt:lpstr>
      <vt:lpstr>Ολοκληρωμένα Κυκλώματα (VLSI) (4)   </vt:lpstr>
      <vt:lpstr>Ολοκληρωμένα Κυκλώματα (VLSI) (5)   </vt:lpstr>
      <vt:lpstr>Σχεδίαση των VLSI (1)  </vt:lpstr>
      <vt:lpstr>Σχεδίαση των VLSI (2) </vt:lpstr>
      <vt:lpstr>Σχεδίαση των VLSI (3)  </vt:lpstr>
      <vt:lpstr>Πλακέτα (board) DE-2 της  Altera </vt:lpstr>
      <vt:lpstr>Κύκλος (Ροή) Σχεδίασης VLSI (1)   </vt:lpstr>
      <vt:lpstr>Κύκλος (Ροή) Κατασκευής VLSI (2)   </vt:lpstr>
      <vt:lpstr>Η Αγορά... (1)</vt:lpstr>
      <vt:lpstr>Η Αγορά... (2)</vt:lpstr>
      <vt:lpstr>Η Αγορά... (3)</vt:lpstr>
      <vt:lpstr>Η Αγορά... (4)</vt:lpstr>
      <vt:lpstr>Ιστορική Αναδρομή...</vt:lpstr>
      <vt:lpstr>Η Αγορά... (5)</vt:lpstr>
      <vt:lpstr>Η Αγορά... (6)</vt:lpstr>
      <vt:lpstr>PC</vt:lpstr>
      <vt:lpstr>Chip</vt:lpstr>
      <vt:lpstr>TI SuperSPARC TMS390Z50 in Sun SPARCstation20</vt:lpstr>
      <vt:lpstr>Apple </vt:lpstr>
      <vt:lpstr>AMD Barcelona: 4 processor cores</vt:lpstr>
      <vt:lpstr>Σύνοψη Μαθήματος (1)</vt:lpstr>
      <vt:lpstr>Σύνοψη Μαθήματος (2)</vt:lpstr>
      <vt:lpstr>Ύλη @ 3η έκδοση</vt:lpstr>
      <vt:lpstr>Ύλη @ 4η έκδοση</vt:lpstr>
      <vt:lpstr>Ανασκόπηση ...</vt:lpstr>
      <vt:lpstr>Λογικές Πύλες</vt:lpstr>
      <vt:lpstr>Κυκλώματα Πολλών Επιπέδων (1)</vt:lpstr>
      <vt:lpstr>Κυκλώματα Πολλών Επιπέδων (2)</vt:lpstr>
      <vt:lpstr>Κυκλώματα Πολλών Επιπέδων (3)</vt:lpstr>
      <vt:lpstr>Μανδαλωτής D (D Latch)</vt:lpstr>
      <vt:lpstr>Master-Slave D Flip-Flop</vt:lpstr>
      <vt:lpstr>D Latches εναντίον D Flip-Flop</vt:lpstr>
      <vt:lpstr>Πολυπλέκτης (1)</vt:lpstr>
      <vt:lpstr>Πολυπλέκτης (2)</vt:lpstr>
      <vt:lpstr>Αποκωδικοποιητής (Decoder) (1)</vt:lpstr>
      <vt:lpstr>Αποκωδικοποιητής (Decoder) (2)</vt:lpstr>
      <vt:lpstr>Kωδικοποιητής (Encoder)</vt:lpstr>
      <vt:lpstr>Πρόσθεση Μη Προσημασμένων Αριθμών</vt:lpstr>
      <vt:lpstr>Πολλαπλασιασμός</vt:lpstr>
      <vt:lpstr>FPGAs (1)</vt:lpstr>
      <vt:lpstr>FPGAs (2)</vt:lpstr>
      <vt:lpstr>a</vt:lpstr>
      <vt:lpstr>ΔΙΑΚΟΠΤΕΣ</vt:lpstr>
      <vt:lpstr>FPGAs (1)</vt:lpstr>
      <vt:lpstr>FPGAs (2)</vt:lpstr>
      <vt:lpstr>Σχεδίαση των VLSI (1)   </vt:lpstr>
      <vt:lpstr>Κύκλος (Ροή) Σχεδίασης VLSI (1)   </vt:lpstr>
      <vt:lpstr>Κύκλος (Ροή) Σχεδίασης VLSI (2)  </vt:lpstr>
      <vt:lpstr>Κύκλος (Ροή) Σχεδίασης VLSI (3)</vt:lpstr>
      <vt:lpstr>Κύκλος (Ροή) Σχεδίασης VLSI (4)  </vt:lpstr>
      <vt:lpstr>Κύκλος (Ροή) Σχεδίασης VLSI (5)   </vt:lpstr>
      <vt:lpstr>Κεφάλαιο 2</vt:lpstr>
      <vt:lpstr>Instruction Set Architecture (ISA) (1)</vt:lpstr>
      <vt:lpstr>Instruction Set Architecture (ISA) (2)</vt:lpstr>
      <vt:lpstr>Instruction Set (Σετ Εντολών)</vt:lpstr>
      <vt:lpstr>Κατανομή μνήμης RAM στον MIPS </vt:lpstr>
      <vt:lpstr>MIPS Instruction Set (1)</vt:lpstr>
      <vt:lpstr>MIPS Instruction Set (2)</vt:lpstr>
      <vt:lpstr>MIPS Instruction Set (3)</vt:lpstr>
      <vt:lpstr>MIPS Instruction Set (4) </vt:lpstr>
      <vt:lpstr>MIPS Instruction Set (5)</vt:lpstr>
      <vt:lpstr>MIPS R3000 Instruction Set Architecture (ISA)</vt:lpstr>
      <vt:lpstr>MIPS R3000 Instruction  Set Architecture (ISA) (2)</vt:lpstr>
      <vt:lpstr>Register File: 32 Καταχωρητές</vt:lpstr>
      <vt:lpstr>Ανασκόπηση:  Unsigned Binary Representation </vt:lpstr>
      <vt:lpstr>MIPS Instruction Set (1)</vt:lpstr>
      <vt:lpstr>MIPS Instruction Set (2)</vt:lpstr>
      <vt:lpstr>Μνήμη και Words (1)</vt:lpstr>
      <vt:lpstr>Μνήμη και Words (2)</vt:lpstr>
      <vt:lpstr>Αριθμητικές Εντολές</vt:lpstr>
      <vt:lpstr>Εντολές Store/Load</vt:lpstr>
      <vt:lpstr>MIPS Instruction Set</vt:lpstr>
      <vt:lpstr>Παράδειγμα (1)</vt:lpstr>
      <vt:lpstr>Παράδειγμα (2)</vt:lpstr>
      <vt:lpstr>MIPS Instruction Set (1)</vt:lpstr>
      <vt:lpstr>MIPS Instruction Set (2)</vt:lpstr>
      <vt:lpstr>Εντολές Λήψης Αποφάσεων (1)</vt:lpstr>
      <vt:lpstr>Εντολές Λήψης Αποφάσεων (2)</vt:lpstr>
      <vt:lpstr>Εντολές Λήψης Αποφάσεων (3)</vt:lpstr>
      <vt:lpstr>Εντολές Λήψης Αποφάσεων (4)</vt:lpstr>
      <vt:lpstr>Εντολές Λήψης Αποφάσεων (5)</vt:lpstr>
      <vt:lpstr>Εντολές Λήψης Αποφάσεων (6)</vt:lpstr>
      <vt:lpstr>Περίληψη ....</vt:lpstr>
      <vt:lpstr>Σταθερές ... </vt:lpstr>
      <vt:lpstr>Procedure Call (Διαδικασίες)</vt:lpstr>
      <vt:lpstr>A</vt:lpstr>
      <vt:lpstr>Περίληψη ... (1)</vt:lpstr>
      <vt:lpstr>Περίληψη ... (2)</vt:lpstr>
      <vt:lpstr>Περίληψη ... (3)</vt:lpstr>
      <vt:lpstr>Περίληψη .... (4)</vt:lpstr>
      <vt:lpstr>Μετάφραση και Εκτέλεση ...</vt:lpstr>
      <vt:lpstr>Αρχιτεκτονική Intel ΙΑ-32 (1)</vt:lpstr>
      <vt:lpstr>Αρχιτεκτονική Intel ΙΑ-32 (2)</vt:lpstr>
      <vt:lpstr>Αρχιτεκτονική Intel ΙΑ-32 (3)</vt:lpstr>
      <vt:lpstr>Αρχιτεκτονική Intel ΙΑ-32 (4)</vt:lpstr>
      <vt:lpstr>Αρχιτεκτονική Intel ΙΑ-32 (5)</vt:lpstr>
      <vt:lpstr>Αρχιτεκτονική Intel ΙΑ-32 (6)</vt:lpstr>
      <vt:lpstr>Αναφορά Ύλης (3η έκδοση)</vt:lpstr>
      <vt:lpstr>Αναφορά Ύλης (4η έκδοση)</vt:lpstr>
      <vt:lpstr>Κεφάλαιο 3</vt:lpstr>
      <vt:lpstr>Ανασκόπηση...</vt:lpstr>
      <vt:lpstr>Αριθμητική Αναπαράσταση... (1)</vt:lpstr>
      <vt:lpstr>Αριθμητική Αναπαράσταση... (2)</vt:lpstr>
      <vt:lpstr>Αριθμητική Αναπαράσταση... (3)</vt:lpstr>
      <vt:lpstr>Sign Extension...</vt:lpstr>
      <vt:lpstr>Πρόσθεση και Αφαίρεση (1)</vt:lpstr>
      <vt:lpstr>Πρόσθεση και Αφαίρεση (2)</vt:lpstr>
      <vt:lpstr>Πρόσθεση και Αφαίρεση (3)</vt:lpstr>
      <vt:lpstr>ALU: Arithmetic-Logic Unit (Αριθμητική Λογική Μονάδα)</vt:lpstr>
      <vt:lpstr>Υπερχείλιση (Overflow) (1)</vt:lpstr>
      <vt:lpstr>Υπερχείλιση (Overflow) (2)</vt:lpstr>
      <vt:lpstr>Πολλαπλασιασμός (1)</vt:lpstr>
      <vt:lpstr>Πολλαπλασιασμός (2)</vt:lpstr>
      <vt:lpstr>Πολλαπλασιασμός(3) </vt:lpstr>
      <vt:lpstr>Πολλαπλασιασμός (4)</vt:lpstr>
      <vt:lpstr>Αριθμοί Κινητής Υποδιαστολής (1)</vt:lpstr>
      <vt:lpstr>Αριθμοί Κινητής Υποδιαστολής (2)</vt:lpstr>
      <vt:lpstr>Αριθμοί Κινητής Υποδιαστολής (4)</vt:lpstr>
      <vt:lpstr> Αριθμοί Κινητής Υποδιαστολής (5) </vt:lpstr>
      <vt:lpstr>Αριθμοί Κινητής Υποδιαστολής (6)</vt:lpstr>
      <vt:lpstr>Αριθμοί Κινητής Υποδιαστολής (7)</vt:lpstr>
      <vt:lpstr>A</vt:lpstr>
      <vt:lpstr>Αναφορά Ύλης (3η έκδοση)</vt:lpstr>
      <vt:lpstr>Αναφορά Ύλης (4η έκδοση)</vt:lpstr>
      <vt:lpstr>Παράρτημα Β</vt:lpstr>
      <vt:lpstr>32 bit ALU (1)</vt:lpstr>
      <vt:lpstr>32 bit ALU (2)</vt:lpstr>
      <vt:lpstr>32 bit ALU (3)</vt:lpstr>
      <vt:lpstr>32 bit ALU (4)</vt:lpstr>
      <vt:lpstr>32 bit ALU (5)</vt:lpstr>
      <vt:lpstr>32 bit ALU (6)</vt:lpstr>
      <vt:lpstr>32 bit ALU (7) </vt:lpstr>
      <vt:lpstr>32 bit ALU (8)</vt:lpstr>
      <vt:lpstr>32 bit ALU (9)</vt:lpstr>
      <vt:lpstr>32 bit ALU (10)</vt:lpstr>
      <vt:lpstr>32 bit ALU (11)</vt:lpstr>
      <vt:lpstr>32 bit ALU (12)</vt:lpstr>
      <vt:lpstr>32 bit ALU (13)</vt:lpstr>
      <vt:lpstr>32 bit ALU (14)</vt:lpstr>
      <vt:lpstr>32 bit ALU (15)</vt:lpstr>
      <vt:lpstr>Κεφάλαιο 4</vt:lpstr>
      <vt:lpstr>Απόδοση (Performance) (1)</vt:lpstr>
      <vt:lpstr>Απόδοση (Performance) (2)</vt:lpstr>
      <vt:lpstr>Απόδοση (3)</vt:lpstr>
      <vt:lpstr>Απόδοση (4)</vt:lpstr>
      <vt:lpstr>Απόδοση (5)</vt:lpstr>
      <vt:lpstr>Απόδοση (6)</vt:lpstr>
      <vt:lpstr>Απόδοση (7)</vt:lpstr>
      <vt:lpstr>Απόδοση (8)</vt:lpstr>
      <vt:lpstr>Απόδοση (9)</vt:lpstr>
      <vt:lpstr>Απόδοση (10)</vt:lpstr>
      <vt:lpstr>Απόδοση (11)</vt:lpstr>
      <vt:lpstr>Απόδοση (12)</vt:lpstr>
      <vt:lpstr>Απόδοση (13)</vt:lpstr>
      <vt:lpstr>Απόδοση (14)</vt:lpstr>
      <vt:lpstr>Απόδοση &amp; Κατανάλωση Ενέργειας</vt:lpstr>
      <vt:lpstr>Απόδοση &amp; Κατανάλωση Ενέργειας (2)</vt:lpstr>
      <vt:lpstr>Απόδοση &amp; Κατανάλωση Ενέργειας (3)</vt:lpstr>
      <vt:lpstr>Απόδοση (1)</vt:lpstr>
      <vt:lpstr>Απόδοση (2)</vt:lpstr>
      <vt:lpstr>Απόδοση (3)</vt:lpstr>
      <vt:lpstr>Παράγοντες Απόδοσης (4)</vt:lpstr>
      <vt:lpstr>Ο Νόμος του Amdahl (1)</vt:lpstr>
      <vt:lpstr>Ο Νόμος του Amdahl (2)</vt:lpstr>
      <vt:lpstr>Ο Νόμος του Amdahl (3)</vt:lpstr>
      <vt:lpstr>Ο Νόμος του Amdahl (4)</vt:lpstr>
      <vt:lpstr>Benchmarking (1)</vt:lpstr>
      <vt:lpstr>Benchmarking (2)</vt:lpstr>
      <vt:lpstr>Benchmarking (3)</vt:lpstr>
      <vt:lpstr>Benchmarking (4)</vt:lpstr>
      <vt:lpstr>Benchmarking (5)</vt:lpstr>
      <vt:lpstr>Σύνοψη Απόδοσης ενός ISA (1)</vt:lpstr>
      <vt:lpstr>Σύνοψη Απόδοσης ενός ISA (2)</vt:lpstr>
      <vt:lpstr>Αναφορά Ύλης (3η έκδοση)</vt:lpstr>
      <vt:lpstr>Αναφορά Ύλης (4η έκδοση)</vt:lpstr>
      <vt:lpstr>Τέλος Ενότητας #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Andreas Veneris</dc:creator>
  <cp:lastModifiedBy>vaggelisdouros</cp:lastModifiedBy>
  <cp:revision>816</cp:revision>
  <dcterms:created xsi:type="dcterms:W3CDTF">1601-01-01T00:00:00Z</dcterms:created>
  <dcterms:modified xsi:type="dcterms:W3CDTF">2015-11-26T00:13:10Z</dcterms:modified>
</cp:coreProperties>
</file>