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8" r:id="rId2"/>
    <p:sldId id="443" r:id="rId3"/>
    <p:sldId id="342" r:id="rId4"/>
    <p:sldId id="449" r:id="rId5"/>
    <p:sldId id="444" r:id="rId6"/>
    <p:sldId id="403" r:id="rId7"/>
    <p:sldId id="450" r:id="rId8"/>
    <p:sldId id="451" r:id="rId9"/>
    <p:sldId id="474" r:id="rId10"/>
    <p:sldId id="448" r:id="rId11"/>
    <p:sldId id="452" r:id="rId12"/>
    <p:sldId id="454" r:id="rId13"/>
    <p:sldId id="455" r:id="rId14"/>
    <p:sldId id="456" r:id="rId15"/>
    <p:sldId id="457" r:id="rId16"/>
    <p:sldId id="458" r:id="rId17"/>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B9F2730B-60DD-4D79-9DC6-ED6B75BB81A8}" type="slidenum">
              <a:rPr lang="el-G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6119CDA2-B5FB-456D-AAC1-FC39BE380103}"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0F0772BE-9525-41B6-BED6-1332B480E544}"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453D0A37-8527-4AF0-8DE4-CA5B3FF453E5}"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710ED21B-8903-428E-910B-C25D44FF5DBB}"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7D47580F-507C-439C-9A24-5DAF1BC8FE65}"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289DA579-5A03-4859-AFEB-8015DF37709F}"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7FCD1327-7ED6-4D3B-B187-B3A00EEA5E2B}"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CC923C84-13D2-4AD8-8C42-D145AB6DC136}"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6C7A525B-AB49-4375-9BEA-D0E0AC26F395}"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AC738BAC-6F58-4D91-8207-3E24DEB259AB}"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l-G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l-G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84A1FD4-3A35-44C2-910B-D140C8F3F255}"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F8446B12-7391-4711-8B31-112A0B896C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TextBox"/>
          <p:cNvSpPr txBox="1"/>
          <p:nvPr/>
        </p:nvSpPr>
        <p:spPr>
          <a:xfrm>
            <a:off x="38100" y="4570631"/>
            <a:ext cx="9067800" cy="1400400"/>
          </a:xfrm>
          <a:prstGeom prst="rect">
            <a:avLst/>
          </a:prstGeom>
        </p:spPr>
        <p:txBody>
          <a:bodyPr vert="horz" wrap="square" lIns="91440" tIns="45720" rIns="91440" bIns="45720" rtlCol="0" anchor="b">
            <a:normAutofit fontScale="92500"/>
          </a:bodyPr>
          <a:lstStyle/>
          <a:p>
            <a:pPr>
              <a:lnSpc>
                <a:spcPct val="90000"/>
              </a:lnSpc>
              <a:spcAft>
                <a:spcPts val="600"/>
              </a:spcAft>
            </a:pPr>
            <a:r>
              <a:rPr lang="en-US" sz="3500" b="1" dirty="0">
                <a:solidFill>
                  <a:schemeClr val="bg1"/>
                </a:solidFill>
                <a:latin typeface="+mj-lt"/>
                <a:ea typeface="+mj-ea"/>
                <a:cs typeface="+mj-cs"/>
              </a:rPr>
              <a:t>Social Choice and the Median Voter Theorem</a:t>
            </a:r>
            <a:r>
              <a:rPr lang="en-US" sz="3800" b="1" dirty="0">
                <a:solidFill>
                  <a:schemeClr val="bg1"/>
                </a:solidFill>
                <a:latin typeface="+mj-lt"/>
                <a:ea typeface="+mj-ea"/>
                <a:cs typeface="+mj-cs"/>
              </a:rPr>
              <a:t>
</a:t>
            </a:r>
          </a:p>
        </p:txBody>
      </p:sp>
      <p:pic>
        <p:nvPicPr>
          <p:cNvPr id="5" name="Picture 4" descr="A group of monkeys&#10;&#10;Description automatically generated with low confidence">
            <a:extLst>
              <a:ext uri="{FF2B5EF4-FFF2-40B4-BE49-F238E27FC236}">
                <a16:creationId xmlns:a16="http://schemas.microsoft.com/office/drawing/2014/main" id="{F20EF884-9446-4017-B693-4F1ADFE3CB76}"/>
              </a:ext>
            </a:extLst>
          </p:cNvPr>
          <p:cNvPicPr>
            <a:picLocks noChangeAspect="1"/>
          </p:cNvPicPr>
          <p:nvPr/>
        </p:nvPicPr>
        <p:blipFill rotWithShape="1">
          <a:blip r:embed="rId2">
            <a:extLst>
              <a:ext uri="{28A0092B-C50C-407E-A947-70E740481C1C}">
                <a14:useLocalDpi xmlns:a14="http://schemas.microsoft.com/office/drawing/2010/main" val="0"/>
              </a:ext>
            </a:extLst>
          </a:blip>
          <a:srcRect t="16993" b="24901"/>
          <a:stretch/>
        </p:blipFill>
        <p:spPr>
          <a:xfrm>
            <a:off x="20" y="-1"/>
            <a:ext cx="9143980" cy="3984912"/>
          </a:xfrm>
          <a:custGeom>
            <a:avLst/>
            <a:gdLst/>
            <a:ahLst/>
            <a:cxnLst/>
            <a:rect l="l" t="t" r="r" b="b"/>
            <a:pathLst>
              <a:path w="12192000" h="3984912">
                <a:moveTo>
                  <a:pt x="0" y="0"/>
                </a:moveTo>
                <a:lnTo>
                  <a:pt x="12192000" y="0"/>
                </a:lnTo>
                <a:lnTo>
                  <a:pt x="12192000" y="566059"/>
                </a:lnTo>
                <a:lnTo>
                  <a:pt x="12192000" y="794037"/>
                </a:lnTo>
                <a:lnTo>
                  <a:pt x="12192000" y="2336800"/>
                </a:lnTo>
                <a:lnTo>
                  <a:pt x="12192000" y="2631227"/>
                </a:lnTo>
                <a:lnTo>
                  <a:pt x="12192000" y="3908712"/>
                </a:lnTo>
                <a:lnTo>
                  <a:pt x="9439275" y="3984912"/>
                </a:lnTo>
                <a:lnTo>
                  <a:pt x="5572127" y="3737262"/>
                </a:lnTo>
                <a:lnTo>
                  <a:pt x="0" y="3908712"/>
                </a:lnTo>
                <a:lnTo>
                  <a:pt x="0" y="2631227"/>
                </a:lnTo>
                <a:lnTo>
                  <a:pt x="0" y="2336800"/>
                </a:lnTo>
                <a:lnTo>
                  <a:pt x="0" y="794037"/>
                </a:lnTo>
                <a:lnTo>
                  <a:pt x="0" y="566059"/>
                </a:lnTo>
                <a:close/>
              </a:path>
            </a:pathLst>
          </a:custGeom>
        </p:spPr>
      </p:pic>
      <p:grpSp>
        <p:nvGrpSpPr>
          <p:cNvPr id="21" name="Group 20">
            <a:extLst>
              <a:ext uri="{FF2B5EF4-FFF2-40B4-BE49-F238E27FC236}">
                <a16:creationId xmlns:a16="http://schemas.microsoft.com/office/drawing/2014/main" id="{AC0B7807-0C83-4963-821A-69B172722E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528992"/>
            <a:ext cx="9144000" cy="757168"/>
            <a:chOff x="0" y="2959818"/>
            <a:chExt cx="12192000" cy="757168"/>
          </a:xfrm>
        </p:grpSpPr>
        <p:sp>
          <p:nvSpPr>
            <p:cNvPr id="22" name="Freeform: Shape 21">
              <a:extLst>
                <a:ext uri="{FF2B5EF4-FFF2-40B4-BE49-F238E27FC236}">
                  <a16:creationId xmlns:a16="http://schemas.microsoft.com/office/drawing/2014/main" id="{BB027EC7-3252-48A2-A7A4-1741F72E47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solidFill>
              <a:srgbClr val="FFFFFF"/>
            </a:solidFill>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4EBC51E4-7477-4290-BBD0-18AD942C36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blipFill>
              <a:blip r:embed="rId3">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FC334627-1E4A-482A-AB13-EB1C3881B830}"/>
              </a:ext>
            </a:extLst>
          </p:cNvPr>
          <p:cNvSpPr txBox="1"/>
          <p:nvPr/>
        </p:nvSpPr>
        <p:spPr>
          <a:xfrm>
            <a:off x="228600" y="141814"/>
            <a:ext cx="8443378" cy="1200329"/>
          </a:xfrm>
          <a:prstGeom prst="rect">
            <a:avLst/>
          </a:prstGeom>
          <a:noFill/>
        </p:spPr>
        <p:txBody>
          <a:bodyPr wrap="square">
            <a:spAutoFit/>
          </a:bodyPr>
          <a:lstStyle/>
          <a:p>
            <a:r>
              <a:rPr lang="en-US" sz="2400" dirty="0">
                <a:solidFill>
                  <a:srgbClr val="333399"/>
                </a:solidFill>
                <a:latin typeface="CMR10"/>
              </a:rPr>
              <a:t>Example 2: The crucial role of the "median voter" (... even when they are in the minority) 
</a:t>
            </a:r>
            <a:endParaRPr lang="el-GR" sz="2400" dirty="0">
              <a:solidFill>
                <a:srgbClr val="333399"/>
              </a:solidFill>
              <a:latin typeface="CMR10"/>
            </a:endParaRPr>
          </a:p>
        </p:txBody>
      </p:sp>
      <p:graphicFrame>
        <p:nvGraphicFramePr>
          <p:cNvPr id="6" name="Table 3">
            <a:extLst>
              <a:ext uri="{FF2B5EF4-FFF2-40B4-BE49-F238E27FC236}">
                <a16:creationId xmlns:a16="http://schemas.microsoft.com/office/drawing/2014/main" id="{41373A64-F446-45C6-99B0-6A4B948DE6A2}"/>
              </a:ext>
            </a:extLst>
          </p:cNvPr>
          <p:cNvGraphicFramePr>
            <a:graphicFrameLocks noGrp="1"/>
          </p:cNvGraphicFramePr>
          <p:nvPr>
            <p:extLst>
              <p:ext uri="{D42A27DB-BD31-4B8C-83A1-F6EECF244321}">
                <p14:modId xmlns:p14="http://schemas.microsoft.com/office/powerpoint/2010/main" val="3872853067"/>
              </p:ext>
            </p:extLst>
          </p:nvPr>
        </p:nvGraphicFramePr>
        <p:xfrm>
          <a:off x="533400" y="1439485"/>
          <a:ext cx="7028895" cy="2026920"/>
        </p:xfrm>
        <a:graphic>
          <a:graphicData uri="http://schemas.openxmlformats.org/drawingml/2006/table">
            <a:tbl>
              <a:tblPr firstRow="1" bandRow="1">
                <a:tableStyleId>{21E4AEA4-8DFA-4A89-87EB-49C32662AFE0}</a:tableStyleId>
              </a:tblPr>
              <a:tblGrid>
                <a:gridCol w="2603262">
                  <a:extLst>
                    <a:ext uri="{9D8B030D-6E8A-4147-A177-3AD203B41FA5}">
                      <a16:colId xmlns:a16="http://schemas.microsoft.com/office/drawing/2014/main" val="2176433081"/>
                    </a:ext>
                  </a:extLst>
                </a:gridCol>
                <a:gridCol w="2392546">
                  <a:extLst>
                    <a:ext uri="{9D8B030D-6E8A-4147-A177-3AD203B41FA5}">
                      <a16:colId xmlns:a16="http://schemas.microsoft.com/office/drawing/2014/main" val="43490171"/>
                    </a:ext>
                  </a:extLst>
                </a:gridCol>
                <a:gridCol w="2033087">
                  <a:extLst>
                    <a:ext uri="{9D8B030D-6E8A-4147-A177-3AD203B41FA5}">
                      <a16:colId xmlns:a16="http://schemas.microsoft.com/office/drawing/2014/main" val="569848010"/>
                    </a:ext>
                  </a:extLst>
                </a:gridCol>
              </a:tblGrid>
              <a:tr h="331054">
                <a:tc>
                  <a:txBody>
                    <a:bodyPr/>
                    <a:lstStyle/>
                    <a:p>
                      <a:r>
                        <a:rPr lang="en-US" dirty="0"/>
                        <a:t>Voter A
(100 persons)
</a:t>
                      </a:r>
                      <a:endParaRPr lang="en-US" b="1" dirty="0"/>
                    </a:p>
                  </a:txBody>
                  <a:tcPr/>
                </a:tc>
                <a:tc>
                  <a:txBody>
                    <a:bodyPr/>
                    <a:lstStyle/>
                    <a:p>
                      <a:r>
                        <a:rPr lang="en-US" dirty="0"/>
                        <a:t>Voter B
(100 persons)
</a:t>
                      </a:r>
                    </a:p>
                  </a:txBody>
                  <a:tcPr/>
                </a:tc>
                <a:tc>
                  <a:txBody>
                    <a:bodyPr/>
                    <a:lstStyle/>
                    <a:p>
                      <a:r>
                        <a:rPr lang="en-US" dirty="0"/>
                        <a:t>Voter C
(10 persons)
</a:t>
                      </a:r>
                    </a:p>
                  </a:txBody>
                  <a:tcPr/>
                </a:tc>
                <a:extLst>
                  <a:ext uri="{0D108BD9-81ED-4DB2-BD59-A6C34878D82A}">
                    <a16:rowId xmlns:a16="http://schemas.microsoft.com/office/drawing/2014/main" val="3590404943"/>
                  </a:ext>
                </a:extLst>
              </a:tr>
              <a:tr h="370840">
                <a:tc>
                  <a:txBody>
                    <a:bodyPr/>
                    <a:lstStyle/>
                    <a:p>
                      <a:pPr algn="ctr"/>
                      <a:r>
                        <a:rPr lang="en-US" dirty="0" err="1"/>
                        <a:t>tL</a:t>
                      </a:r>
                      <a:endParaRPr lang="en-US" dirty="0"/>
                    </a:p>
                  </a:txBody>
                  <a:tcPr/>
                </a:tc>
                <a:tc>
                  <a:txBody>
                    <a:bodyPr/>
                    <a:lstStyle/>
                    <a:p>
                      <a:pPr algn="ctr"/>
                      <a:r>
                        <a:rPr lang="en-US" dirty="0" err="1"/>
                        <a:t>tH</a:t>
                      </a:r>
                      <a:endParaRPr lang="en-US" dirty="0"/>
                    </a:p>
                  </a:txBody>
                  <a:tcPr/>
                </a:tc>
                <a:tc>
                  <a:txBody>
                    <a:bodyPr/>
                    <a:lstStyle/>
                    <a:p>
                      <a:pPr algn="ctr"/>
                      <a:r>
                        <a:rPr lang="en-US" dirty="0" err="1"/>
                        <a:t>tM</a:t>
                      </a:r>
                      <a:endParaRPr lang="en-US" dirty="0"/>
                    </a:p>
                  </a:txBody>
                  <a:tcPr/>
                </a:tc>
                <a:extLst>
                  <a:ext uri="{0D108BD9-81ED-4DB2-BD59-A6C34878D82A}">
                    <a16:rowId xmlns:a16="http://schemas.microsoft.com/office/drawing/2014/main" val="817271686"/>
                  </a:ext>
                </a:extLst>
              </a:tr>
              <a:tr h="370840">
                <a:tc>
                  <a:txBody>
                    <a:bodyPr/>
                    <a:lstStyle/>
                    <a:p>
                      <a:pPr algn="ctr"/>
                      <a:r>
                        <a:rPr lang="en-US" dirty="0" err="1"/>
                        <a:t>tM</a:t>
                      </a:r>
                      <a:endParaRPr lang="en-US" dirty="0"/>
                    </a:p>
                  </a:txBody>
                  <a:tcPr/>
                </a:tc>
                <a:tc>
                  <a:txBody>
                    <a:bodyPr/>
                    <a:lstStyle/>
                    <a:p>
                      <a:pPr algn="ctr"/>
                      <a:r>
                        <a:rPr lang="en-US" dirty="0" err="1"/>
                        <a:t>tM</a:t>
                      </a:r>
                      <a:endParaRPr lang="en-US" dirty="0"/>
                    </a:p>
                  </a:txBody>
                  <a:tcPr/>
                </a:tc>
                <a:tc>
                  <a:txBody>
                    <a:bodyPr/>
                    <a:lstStyle/>
                    <a:p>
                      <a:pPr algn="ctr"/>
                      <a:r>
                        <a:rPr lang="en-US" dirty="0" err="1"/>
                        <a:t>tH</a:t>
                      </a:r>
                      <a:endParaRPr lang="en-US" dirty="0"/>
                    </a:p>
                  </a:txBody>
                  <a:tcPr/>
                </a:tc>
                <a:extLst>
                  <a:ext uri="{0D108BD9-81ED-4DB2-BD59-A6C34878D82A}">
                    <a16:rowId xmlns:a16="http://schemas.microsoft.com/office/drawing/2014/main" val="247083554"/>
                  </a:ext>
                </a:extLst>
              </a:tr>
              <a:tr h="370840">
                <a:tc>
                  <a:txBody>
                    <a:bodyPr/>
                    <a:lstStyle/>
                    <a:p>
                      <a:pPr algn="ctr"/>
                      <a:r>
                        <a:rPr lang="en-US" dirty="0" err="1"/>
                        <a:t>tH</a:t>
                      </a:r>
                      <a:endParaRPr lang="en-US" dirty="0"/>
                    </a:p>
                  </a:txBody>
                  <a:tcPr/>
                </a:tc>
                <a:tc>
                  <a:txBody>
                    <a:bodyPr/>
                    <a:lstStyle/>
                    <a:p>
                      <a:pPr algn="ctr"/>
                      <a:r>
                        <a:rPr lang="en-US" dirty="0" err="1"/>
                        <a:t>tL</a:t>
                      </a:r>
                      <a:endParaRPr lang="en-US" dirty="0"/>
                    </a:p>
                  </a:txBody>
                  <a:tcPr/>
                </a:tc>
                <a:tc>
                  <a:txBody>
                    <a:bodyPr/>
                    <a:lstStyle/>
                    <a:p>
                      <a:pPr algn="ctr"/>
                      <a:r>
                        <a:rPr lang="en-US" dirty="0" err="1"/>
                        <a:t>tL</a:t>
                      </a:r>
                      <a:endParaRPr lang="en-US" dirty="0"/>
                    </a:p>
                  </a:txBody>
                  <a:tcPr/>
                </a:tc>
                <a:extLst>
                  <a:ext uri="{0D108BD9-81ED-4DB2-BD59-A6C34878D82A}">
                    <a16:rowId xmlns:a16="http://schemas.microsoft.com/office/drawing/2014/main" val="3750628347"/>
                  </a:ext>
                </a:extLst>
              </a:tr>
            </a:tbl>
          </a:graphicData>
        </a:graphic>
      </p:graphicFrame>
      <p:pic>
        <p:nvPicPr>
          <p:cNvPr id="7" name="Picture 6">
            <a:extLst>
              <a:ext uri="{FF2B5EF4-FFF2-40B4-BE49-F238E27FC236}">
                <a16:creationId xmlns:a16="http://schemas.microsoft.com/office/drawing/2014/main" id="{9A5E0CB0-3D54-41B0-BE71-1201D6B3D597}"/>
              </a:ext>
            </a:extLst>
          </p:cNvPr>
          <p:cNvPicPr>
            <a:picLocks noChangeAspect="1"/>
          </p:cNvPicPr>
          <p:nvPr/>
        </p:nvPicPr>
        <p:blipFill>
          <a:blip r:embed="rId2"/>
          <a:stretch>
            <a:fillRect/>
          </a:stretch>
        </p:blipFill>
        <p:spPr>
          <a:xfrm>
            <a:off x="609600" y="3563396"/>
            <a:ext cx="6081204" cy="3152790"/>
          </a:xfrm>
          <a:prstGeom prst="rect">
            <a:avLst/>
          </a:prstGeom>
        </p:spPr>
      </p:pic>
    </p:spTree>
    <p:extLst>
      <p:ext uri="{BB962C8B-B14F-4D97-AF65-F5344CB8AC3E}">
        <p14:creationId xmlns:p14="http://schemas.microsoft.com/office/powerpoint/2010/main" val="4093220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FC334627-1E4A-482A-AB13-EB1C3881B830}"/>
              </a:ext>
            </a:extLst>
          </p:cNvPr>
          <p:cNvSpPr txBox="1"/>
          <p:nvPr/>
        </p:nvSpPr>
        <p:spPr>
          <a:xfrm>
            <a:off x="304800" y="152400"/>
            <a:ext cx="8763000" cy="1200329"/>
          </a:xfrm>
          <a:prstGeom prst="rect">
            <a:avLst/>
          </a:prstGeom>
          <a:noFill/>
        </p:spPr>
        <p:txBody>
          <a:bodyPr wrap="square">
            <a:spAutoFit/>
          </a:bodyPr>
          <a:lstStyle/>
          <a:p>
            <a:r>
              <a:rPr lang="en-US" sz="2400" dirty="0">
                <a:solidFill>
                  <a:srgbClr val="333399"/>
                </a:solidFill>
                <a:latin typeface="CMR10"/>
              </a:rPr>
              <a:t>Example 2: The crucial role of the "median voter" (... even when they are in the minority) 
</a:t>
            </a:r>
            <a:endParaRPr lang="el-GR" sz="2400" dirty="0">
              <a:solidFill>
                <a:srgbClr val="333399"/>
              </a:solidFill>
              <a:latin typeface="CMR10"/>
            </a:endParaRPr>
          </a:p>
        </p:txBody>
      </p:sp>
      <p:sp>
        <p:nvSpPr>
          <p:cNvPr id="8" name="TextBox 7">
            <a:extLst>
              <a:ext uri="{FF2B5EF4-FFF2-40B4-BE49-F238E27FC236}">
                <a16:creationId xmlns:a16="http://schemas.microsoft.com/office/drawing/2014/main" id="{3522A693-B6E6-4750-B941-AC485D18AC30}"/>
              </a:ext>
            </a:extLst>
          </p:cNvPr>
          <p:cNvSpPr txBox="1"/>
          <p:nvPr/>
        </p:nvSpPr>
        <p:spPr>
          <a:xfrm>
            <a:off x="304800" y="1828800"/>
            <a:ext cx="8534400" cy="3477875"/>
          </a:xfrm>
          <a:prstGeom prst="rect">
            <a:avLst/>
          </a:prstGeom>
          <a:noFill/>
        </p:spPr>
        <p:txBody>
          <a:bodyPr wrap="square">
            <a:spAutoFit/>
          </a:bodyPr>
          <a:lstStyle/>
          <a:p>
            <a:pPr algn="just">
              <a:spcBef>
                <a:spcPts val="0"/>
              </a:spcBef>
              <a:spcAft>
                <a:spcPts val="0"/>
              </a:spcAft>
              <a:tabLst>
                <a:tab pos="457200" algn="l"/>
              </a:tabLst>
            </a:pPr>
            <a:r>
              <a:rPr lang="en-US" sz="2000" dirty="0">
                <a:latin typeface="CMR10"/>
                <a:ea typeface="Times New Roman" panose="02020603050405020304" pitchFamily="18" charset="0"/>
              </a:rPr>
              <a:t>Following the logic of Example 1, it is quite obvious that also in Example 2, the </a:t>
            </a:r>
            <a:r>
              <a:rPr lang="en-GB" sz="2000" b="1" i="1" dirty="0">
                <a:effectLst/>
                <a:latin typeface="CMR10"/>
                <a:ea typeface="Times New Roman" panose="02020603050405020304" pitchFamily="18" charset="0"/>
              </a:rPr>
              <a:t>t</a:t>
            </a:r>
            <a:r>
              <a:rPr lang="en-GB" sz="2000" b="1" i="1" baseline="-25000" dirty="0">
                <a:effectLst/>
                <a:latin typeface="CMR10"/>
                <a:ea typeface="Times New Roman" panose="02020603050405020304" pitchFamily="18" charset="0"/>
              </a:rPr>
              <a:t>m</a:t>
            </a:r>
            <a:r>
              <a:rPr lang="en-US" sz="2000" dirty="0">
                <a:latin typeface="CMR10"/>
                <a:ea typeface="Times New Roman" panose="02020603050405020304" pitchFamily="18" charset="0"/>
              </a:rPr>
              <a:t> policy remains the "Condorcet winner" policy.
</a:t>
            </a:r>
            <a:endParaRPr lang="el-GR" sz="2000" dirty="0">
              <a:latin typeface="CMR10"/>
              <a:ea typeface="Times New Roman" panose="02020603050405020304" pitchFamily="18" charset="0"/>
            </a:endParaRPr>
          </a:p>
          <a:p>
            <a:pPr algn="just">
              <a:spcBef>
                <a:spcPts val="0"/>
              </a:spcBef>
              <a:spcAft>
                <a:spcPts val="0"/>
              </a:spcAft>
              <a:tabLst>
                <a:tab pos="457200" algn="l"/>
              </a:tabLst>
            </a:pPr>
            <a:endParaRPr lang="el-GR" sz="2000" dirty="0">
              <a:latin typeface="CMR10"/>
              <a:ea typeface="Times New Roman" panose="02020603050405020304" pitchFamily="18" charset="0"/>
            </a:endParaRPr>
          </a:p>
          <a:p>
            <a:pPr algn="just">
              <a:spcBef>
                <a:spcPts val="0"/>
              </a:spcBef>
              <a:spcAft>
                <a:spcPts val="0"/>
              </a:spcAft>
              <a:tabLst>
                <a:tab pos="457200" algn="l"/>
              </a:tabLst>
            </a:pPr>
            <a:r>
              <a:rPr lang="en-US" sz="2000" dirty="0">
                <a:latin typeface="CMR10"/>
                <a:ea typeface="Times New Roman" panose="02020603050405020304" pitchFamily="18" charset="0"/>
              </a:rPr>
              <a:t>This is because type C voters (10 people) again form an "alliance" with type B voters (100 people) in the 1st round 
</a:t>
            </a:r>
          </a:p>
          <a:p>
            <a:pPr algn="just">
              <a:spcBef>
                <a:spcPts val="0"/>
              </a:spcBef>
              <a:spcAft>
                <a:spcPts val="0"/>
              </a:spcAft>
              <a:tabLst>
                <a:tab pos="457200" algn="l"/>
              </a:tabLst>
            </a:pPr>
            <a:endParaRPr lang="el-GR" sz="2000" dirty="0">
              <a:effectLst/>
              <a:latin typeface="CMR10"/>
              <a:ea typeface="Times New Roman" panose="02020603050405020304" pitchFamily="18" charset="0"/>
            </a:endParaRPr>
          </a:p>
          <a:p>
            <a:pPr algn="just">
              <a:spcBef>
                <a:spcPts val="0"/>
              </a:spcBef>
              <a:spcAft>
                <a:spcPts val="0"/>
              </a:spcAft>
              <a:tabLst>
                <a:tab pos="457200" algn="l"/>
              </a:tabLst>
            </a:pPr>
            <a:r>
              <a:rPr lang="en-US" sz="2000" dirty="0">
                <a:latin typeface="CMR10"/>
                <a:ea typeface="Times New Roman" panose="02020603050405020304" pitchFamily="18" charset="0"/>
              </a:rPr>
              <a:t>... and "alliance" with type A voters (100 people) in the 2nd round and thus their preferred policy ultimately prevails in both rounds.
</a:t>
            </a:r>
            <a:endParaRPr lang="en-US" sz="2000" dirty="0">
              <a:effectLst/>
              <a:latin typeface="CMR10"/>
              <a:ea typeface="Times New Roman" panose="02020603050405020304" pitchFamily="18" charset="0"/>
            </a:endParaRPr>
          </a:p>
        </p:txBody>
      </p:sp>
    </p:spTree>
    <p:extLst>
      <p:ext uri="{BB962C8B-B14F-4D97-AF65-F5344CB8AC3E}">
        <p14:creationId xmlns:p14="http://schemas.microsoft.com/office/powerpoint/2010/main" val="2919779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FC334627-1E4A-482A-AB13-EB1C3881B830}"/>
              </a:ext>
            </a:extLst>
          </p:cNvPr>
          <p:cNvSpPr txBox="1"/>
          <p:nvPr/>
        </p:nvSpPr>
        <p:spPr>
          <a:xfrm>
            <a:off x="304800" y="152400"/>
            <a:ext cx="8763000" cy="830997"/>
          </a:xfrm>
          <a:prstGeom prst="rect">
            <a:avLst/>
          </a:prstGeom>
          <a:noFill/>
        </p:spPr>
        <p:txBody>
          <a:bodyPr wrap="square">
            <a:spAutoFit/>
          </a:bodyPr>
          <a:lstStyle/>
          <a:p>
            <a:r>
              <a:rPr lang="en-US" sz="2400" dirty="0">
                <a:solidFill>
                  <a:srgbClr val="333399"/>
                </a:solidFill>
                <a:latin typeface="CMR10"/>
              </a:rPr>
              <a:t>Political Parties
</a:t>
            </a:r>
            <a:endParaRPr lang="el-GR" sz="2400" dirty="0">
              <a:solidFill>
                <a:srgbClr val="333399"/>
              </a:solidFill>
              <a:latin typeface="CMR10"/>
            </a:endParaRPr>
          </a:p>
        </p:txBody>
      </p:sp>
      <p:sp>
        <p:nvSpPr>
          <p:cNvPr id="8" name="TextBox 7">
            <a:extLst>
              <a:ext uri="{FF2B5EF4-FFF2-40B4-BE49-F238E27FC236}">
                <a16:creationId xmlns:a16="http://schemas.microsoft.com/office/drawing/2014/main" id="{3522A693-B6E6-4750-B941-AC485D18AC30}"/>
              </a:ext>
            </a:extLst>
          </p:cNvPr>
          <p:cNvSpPr txBox="1"/>
          <p:nvPr/>
        </p:nvSpPr>
        <p:spPr>
          <a:xfrm>
            <a:off x="304800" y="914400"/>
            <a:ext cx="8534400" cy="4401205"/>
          </a:xfrm>
          <a:prstGeom prst="rect">
            <a:avLst/>
          </a:prstGeom>
          <a:noFill/>
        </p:spPr>
        <p:txBody>
          <a:bodyPr wrap="square">
            <a:spAutoFit/>
          </a:bodyPr>
          <a:lstStyle/>
          <a:p>
            <a:pPr algn="just">
              <a:spcBef>
                <a:spcPts val="0"/>
              </a:spcBef>
              <a:spcAft>
                <a:spcPts val="0"/>
              </a:spcAft>
              <a:tabLst>
                <a:tab pos="457200" algn="l"/>
              </a:tabLst>
            </a:pPr>
            <a:r>
              <a:rPr lang="en-US" sz="2000" dirty="0">
                <a:latin typeface="CMR10"/>
                <a:ea typeface="Times New Roman" panose="02020603050405020304" pitchFamily="18" charset="0"/>
              </a:rPr>
              <a:t>But what should political parties do in such a context? 
</a:t>
            </a:r>
            <a:endParaRPr lang="el-GR" sz="2000" dirty="0">
              <a:latin typeface="CMR10"/>
              <a:ea typeface="Times New Roman" panose="02020603050405020304" pitchFamily="18" charset="0"/>
            </a:endParaRPr>
          </a:p>
          <a:p>
            <a:pPr algn="just">
              <a:spcBef>
                <a:spcPts val="0"/>
              </a:spcBef>
              <a:spcAft>
                <a:spcPts val="0"/>
              </a:spcAft>
              <a:tabLst>
                <a:tab pos="457200" algn="l"/>
              </a:tabLst>
            </a:pPr>
            <a:endParaRPr lang="el-GR" sz="2000" dirty="0">
              <a:latin typeface="CMR10"/>
              <a:ea typeface="Times New Roman" panose="02020603050405020304" pitchFamily="18" charset="0"/>
            </a:endParaRPr>
          </a:p>
          <a:p>
            <a:pPr algn="just">
              <a:spcBef>
                <a:spcPts val="0"/>
              </a:spcBef>
              <a:spcAft>
                <a:spcPts val="0"/>
              </a:spcAft>
              <a:tabLst>
                <a:tab pos="457200" algn="l"/>
              </a:tabLst>
            </a:pPr>
            <a:r>
              <a:rPr lang="en-US" sz="2000" b="1" dirty="0">
                <a:solidFill>
                  <a:srgbClr val="333399"/>
                </a:solidFill>
                <a:latin typeface="CMR10"/>
                <a:ea typeface="Times New Roman" panose="02020603050405020304" pitchFamily="18" charset="0"/>
              </a:rPr>
              <a:t>Electoral competition with two office-seekers candidates 
</a:t>
            </a:r>
            <a:endParaRPr lang="el-GR" sz="2000" dirty="0">
              <a:latin typeface="CMR10"/>
              <a:ea typeface="Times New Roman" panose="02020603050405020304" pitchFamily="18" charset="0"/>
            </a:endParaRPr>
          </a:p>
          <a:p>
            <a:pPr algn="just">
              <a:spcBef>
                <a:spcPts val="0"/>
              </a:spcBef>
              <a:spcAft>
                <a:spcPts val="0"/>
              </a:spcAft>
              <a:tabLst>
                <a:tab pos="457200" algn="l"/>
              </a:tabLst>
            </a:pPr>
            <a:r>
              <a:rPr lang="en-US" sz="2000" dirty="0">
                <a:latin typeface="CMR10"/>
                <a:ea typeface="Times New Roman" panose="02020603050405020304" pitchFamily="18" charset="0"/>
              </a:rPr>
              <a:t>Basic Assumptions
</a:t>
            </a:r>
            <a:endParaRPr lang="el-GR" sz="2000" dirty="0">
              <a:effectLst/>
              <a:latin typeface="CMR10"/>
              <a:ea typeface="Times New Roman" panose="02020603050405020304" pitchFamily="18" charset="0"/>
            </a:endParaRPr>
          </a:p>
          <a:p>
            <a:pPr algn="just">
              <a:spcBef>
                <a:spcPts val="0"/>
              </a:spcBef>
              <a:spcAft>
                <a:spcPts val="0"/>
              </a:spcAft>
              <a:tabLst>
                <a:tab pos="457200" algn="l"/>
              </a:tabLst>
            </a:pPr>
            <a:r>
              <a:rPr lang="el-GR" sz="2000" dirty="0">
                <a:effectLst/>
                <a:latin typeface="CMR10"/>
                <a:ea typeface="Times New Roman" panose="02020603050405020304" pitchFamily="18" charset="0"/>
              </a:rPr>
              <a:t>• </a:t>
            </a:r>
            <a:r>
              <a:rPr lang="en-US" sz="2000" dirty="0">
                <a:latin typeface="CMR10"/>
                <a:ea typeface="Times New Roman" panose="02020603050405020304" pitchFamily="18" charset="0"/>
              </a:rPr>
              <a:t>Two parties/candidates.</a:t>
            </a:r>
          </a:p>
          <a:p>
            <a:pPr algn="just">
              <a:spcBef>
                <a:spcPts val="0"/>
              </a:spcBef>
              <a:spcAft>
                <a:spcPts val="0"/>
              </a:spcAft>
              <a:tabLst>
                <a:tab pos="457200" algn="l"/>
              </a:tabLst>
            </a:pPr>
            <a:r>
              <a:rPr lang="en-US" sz="2000" dirty="0">
                <a:latin typeface="CMR10"/>
                <a:ea typeface="Times New Roman" panose="02020603050405020304" pitchFamily="18" charset="0"/>
              </a:rPr>
              <a:t>
• Candidates are office seekers. That is, they are interested in coming to power in order to receive ego-rents (R). Ego-rents (R) are exogenously defined.</a:t>
            </a:r>
          </a:p>
          <a:p>
            <a:pPr algn="just">
              <a:spcBef>
                <a:spcPts val="0"/>
              </a:spcBef>
              <a:spcAft>
                <a:spcPts val="0"/>
              </a:spcAft>
              <a:tabLst>
                <a:tab pos="457200" algn="l"/>
              </a:tabLst>
            </a:pPr>
            <a:r>
              <a:rPr lang="en-US" sz="2000" dirty="0">
                <a:latin typeface="CMR10"/>
                <a:ea typeface="Times New Roman" panose="02020603050405020304" pitchFamily="18" charset="0"/>
              </a:rPr>
              <a:t>
• Candidates, when they come to power, implement their election program.
</a:t>
            </a:r>
            <a:endParaRPr lang="en-US" sz="2000" dirty="0">
              <a:effectLst/>
              <a:latin typeface="CMR10"/>
              <a:ea typeface="Times New Roman" panose="02020603050405020304" pitchFamily="18" charset="0"/>
            </a:endParaRPr>
          </a:p>
        </p:txBody>
      </p:sp>
    </p:spTree>
    <p:extLst>
      <p:ext uri="{BB962C8B-B14F-4D97-AF65-F5344CB8AC3E}">
        <p14:creationId xmlns:p14="http://schemas.microsoft.com/office/powerpoint/2010/main" val="3693317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FC334627-1E4A-482A-AB13-EB1C3881B830}"/>
              </a:ext>
            </a:extLst>
          </p:cNvPr>
          <p:cNvSpPr txBox="1"/>
          <p:nvPr/>
        </p:nvSpPr>
        <p:spPr>
          <a:xfrm>
            <a:off x="304800" y="152400"/>
            <a:ext cx="8763000" cy="830997"/>
          </a:xfrm>
          <a:prstGeom prst="rect">
            <a:avLst/>
          </a:prstGeom>
          <a:noFill/>
        </p:spPr>
        <p:txBody>
          <a:bodyPr wrap="square">
            <a:spAutoFit/>
          </a:bodyPr>
          <a:lstStyle/>
          <a:p>
            <a:r>
              <a:rPr lang="en-US" sz="2400" dirty="0">
                <a:solidFill>
                  <a:srgbClr val="333399"/>
                </a:solidFill>
                <a:latin typeface="CMR10"/>
              </a:rPr>
              <a:t>Political Parties
</a:t>
            </a:r>
            <a:endParaRPr lang="el-GR" sz="2400" dirty="0">
              <a:solidFill>
                <a:srgbClr val="333399"/>
              </a:solidFill>
              <a:latin typeface="CMR10"/>
            </a:endParaRPr>
          </a:p>
        </p:txBody>
      </p:sp>
      <p:sp>
        <p:nvSpPr>
          <p:cNvPr id="8" name="TextBox 7">
            <a:extLst>
              <a:ext uri="{FF2B5EF4-FFF2-40B4-BE49-F238E27FC236}">
                <a16:creationId xmlns:a16="http://schemas.microsoft.com/office/drawing/2014/main" id="{3522A693-B6E6-4750-B941-AC485D18AC30}"/>
              </a:ext>
            </a:extLst>
          </p:cNvPr>
          <p:cNvSpPr txBox="1"/>
          <p:nvPr/>
        </p:nvSpPr>
        <p:spPr>
          <a:xfrm>
            <a:off x="304800" y="914400"/>
            <a:ext cx="8534400" cy="5632311"/>
          </a:xfrm>
          <a:prstGeom prst="rect">
            <a:avLst/>
          </a:prstGeom>
          <a:noFill/>
        </p:spPr>
        <p:txBody>
          <a:bodyPr wrap="square">
            <a:spAutoFit/>
          </a:bodyPr>
          <a:lstStyle/>
          <a:p>
            <a:pPr algn="just">
              <a:spcBef>
                <a:spcPts val="0"/>
              </a:spcBef>
              <a:spcAft>
                <a:spcPts val="0"/>
              </a:spcAft>
              <a:tabLst>
                <a:tab pos="457200" algn="l"/>
              </a:tabLst>
            </a:pPr>
            <a:r>
              <a:rPr lang="en-US" sz="2000" dirty="0">
                <a:latin typeface="CMR10"/>
                <a:ea typeface="Times New Roman" panose="02020603050405020304" pitchFamily="18" charset="0"/>
              </a:rPr>
              <a:t>Each party chooses its political program in order to come to power and receive the ego-rents (R). </a:t>
            </a:r>
          </a:p>
          <a:p>
            <a:pPr algn="just">
              <a:spcBef>
                <a:spcPts val="0"/>
              </a:spcBef>
              <a:spcAft>
                <a:spcPts val="0"/>
              </a:spcAft>
              <a:tabLst>
                <a:tab pos="457200" algn="l"/>
              </a:tabLst>
            </a:pPr>
            <a:endParaRPr lang="en-US" sz="2000" dirty="0">
              <a:latin typeface="CMR10"/>
              <a:ea typeface="Times New Roman" panose="02020603050405020304" pitchFamily="18" charset="0"/>
            </a:endParaRPr>
          </a:p>
          <a:p>
            <a:pPr algn="just">
              <a:spcBef>
                <a:spcPts val="0"/>
              </a:spcBef>
              <a:spcAft>
                <a:spcPts val="0"/>
              </a:spcAft>
              <a:tabLst>
                <a:tab pos="457200" algn="l"/>
              </a:tabLst>
            </a:pPr>
            <a:r>
              <a:rPr lang="en-US" sz="2000" dirty="0">
                <a:latin typeface="CMR10"/>
                <a:ea typeface="Times New Roman" panose="02020603050405020304" pitchFamily="18" charset="0"/>
              </a:rPr>
              <a:t>
The objective function of comma A is P(</a:t>
            </a:r>
            <a:r>
              <a:rPr lang="en-US" sz="2000" dirty="0" err="1">
                <a:latin typeface="CMR10"/>
                <a:ea typeface="Times New Roman" panose="02020603050405020304" pitchFamily="18" charset="0"/>
              </a:rPr>
              <a:t>gA,gB</a:t>
            </a:r>
            <a:r>
              <a:rPr lang="en-US" sz="2000" dirty="0">
                <a:latin typeface="CMR10"/>
                <a:ea typeface="Times New Roman" panose="02020603050405020304" pitchFamily="18" charset="0"/>
              </a:rPr>
              <a:t>)R and the selection variable is </a:t>
            </a:r>
            <a:r>
              <a:rPr lang="en-US" sz="2000" dirty="0" err="1">
                <a:latin typeface="CMR10"/>
                <a:ea typeface="Times New Roman" panose="02020603050405020304" pitchFamily="18" charset="0"/>
              </a:rPr>
              <a:t>gA.</a:t>
            </a:r>
            <a:r>
              <a:rPr lang="en-US" sz="2000" dirty="0">
                <a:latin typeface="CMR10"/>
                <a:ea typeface="Times New Roman" panose="02020603050405020304" pitchFamily="18" charset="0"/>
              </a:rPr>
              <a:t> Accordingly, the objective function of party B is (1- P(</a:t>
            </a:r>
            <a:r>
              <a:rPr lang="en-US" sz="2000" dirty="0" err="1">
                <a:latin typeface="CMR10"/>
                <a:ea typeface="Times New Roman" panose="02020603050405020304" pitchFamily="18" charset="0"/>
              </a:rPr>
              <a:t>gA,gB</a:t>
            </a:r>
            <a:r>
              <a:rPr lang="en-US" sz="2000" dirty="0">
                <a:latin typeface="CMR10"/>
                <a:ea typeface="Times New Roman" panose="02020603050405020304" pitchFamily="18" charset="0"/>
              </a:rPr>
              <a:t>))R and the selection variable is </a:t>
            </a:r>
            <a:r>
              <a:rPr lang="en-US" sz="2000" dirty="0" err="1">
                <a:latin typeface="CMR10"/>
                <a:ea typeface="Times New Roman" panose="02020603050405020304" pitchFamily="18" charset="0"/>
              </a:rPr>
              <a:t>gB</a:t>
            </a:r>
            <a:r>
              <a:rPr lang="en-US" sz="2000" dirty="0">
                <a:latin typeface="CMR10"/>
                <a:ea typeface="Times New Roman" panose="02020603050405020304" pitchFamily="18" charset="0"/>
              </a:rPr>
              <a:t>. </a:t>
            </a:r>
          </a:p>
          <a:p>
            <a:pPr algn="just">
              <a:spcBef>
                <a:spcPts val="0"/>
              </a:spcBef>
              <a:spcAft>
                <a:spcPts val="0"/>
              </a:spcAft>
              <a:tabLst>
                <a:tab pos="457200" algn="l"/>
              </a:tabLst>
            </a:pPr>
            <a:endParaRPr lang="en-US" sz="2000" dirty="0">
              <a:latin typeface="CMR10"/>
              <a:ea typeface="Times New Roman" panose="02020603050405020304" pitchFamily="18" charset="0"/>
            </a:endParaRPr>
          </a:p>
          <a:p>
            <a:pPr algn="just">
              <a:spcBef>
                <a:spcPts val="0"/>
              </a:spcBef>
              <a:spcAft>
                <a:spcPts val="0"/>
              </a:spcAft>
              <a:tabLst>
                <a:tab pos="457200" algn="l"/>
              </a:tabLst>
            </a:pPr>
            <a:r>
              <a:rPr lang="en-US" sz="2000" dirty="0">
                <a:latin typeface="CMR10"/>
                <a:ea typeface="Times New Roman" panose="02020603050405020304" pitchFamily="18" charset="0"/>
              </a:rPr>
              <a:t>
It is understood that since the probability of each party winning the elections also depends on the political program of its political opponent there is a strategic interdependence between the parties. </a:t>
            </a:r>
          </a:p>
          <a:p>
            <a:pPr algn="just">
              <a:spcBef>
                <a:spcPts val="0"/>
              </a:spcBef>
              <a:spcAft>
                <a:spcPts val="0"/>
              </a:spcAft>
              <a:tabLst>
                <a:tab pos="457200" algn="l"/>
              </a:tabLst>
            </a:pPr>
            <a:endParaRPr lang="en-US" sz="2000" dirty="0">
              <a:latin typeface="CMR10"/>
              <a:ea typeface="Times New Roman" panose="02020603050405020304" pitchFamily="18" charset="0"/>
            </a:endParaRPr>
          </a:p>
          <a:p>
            <a:pPr algn="just">
              <a:spcBef>
                <a:spcPts val="0"/>
              </a:spcBef>
              <a:spcAft>
                <a:spcPts val="0"/>
              </a:spcAft>
              <a:tabLst>
                <a:tab pos="457200" algn="l"/>
              </a:tabLst>
            </a:pPr>
            <a:r>
              <a:rPr lang="en-US" sz="2000" dirty="0">
                <a:latin typeface="CMR10"/>
                <a:ea typeface="Times New Roman" panose="02020603050405020304" pitchFamily="18" charset="0"/>
              </a:rPr>
              <a:t>
Parties are essentially playing a game. Each party chooses its political program in order to maximize its objective function, taking for granted the political program of its political opponent. 
</a:t>
            </a:r>
            <a:endParaRPr lang="el-GR" sz="2000" dirty="0">
              <a:effectLst/>
              <a:latin typeface="CMR10"/>
              <a:ea typeface="Times New Roman" panose="02020603050405020304" pitchFamily="18" charset="0"/>
            </a:endParaRPr>
          </a:p>
        </p:txBody>
      </p:sp>
    </p:spTree>
    <p:extLst>
      <p:ext uri="{BB962C8B-B14F-4D97-AF65-F5344CB8AC3E}">
        <p14:creationId xmlns:p14="http://schemas.microsoft.com/office/powerpoint/2010/main" val="2570383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FC334627-1E4A-482A-AB13-EB1C3881B830}"/>
              </a:ext>
            </a:extLst>
          </p:cNvPr>
          <p:cNvSpPr txBox="1"/>
          <p:nvPr/>
        </p:nvSpPr>
        <p:spPr>
          <a:xfrm>
            <a:off x="304800" y="152400"/>
            <a:ext cx="8763000" cy="2985433"/>
          </a:xfrm>
          <a:prstGeom prst="rect">
            <a:avLst/>
          </a:prstGeom>
          <a:noFill/>
        </p:spPr>
        <p:txBody>
          <a:bodyPr wrap="square">
            <a:spAutoFit/>
          </a:bodyPr>
          <a:lstStyle/>
          <a:p>
            <a:r>
              <a:rPr lang="en-US" sz="2400" dirty="0">
                <a:solidFill>
                  <a:srgbClr val="333399"/>
                </a:solidFill>
                <a:latin typeface="CMR10"/>
              </a:rPr>
              <a:t>Example 3: </a:t>
            </a:r>
            <a:r>
              <a:rPr lang="en-US" sz="2400" dirty="0" err="1">
                <a:solidFill>
                  <a:srgbClr val="333399"/>
                </a:solidFill>
                <a:latin typeface="CMR10"/>
              </a:rPr>
              <a:t>Downsian</a:t>
            </a:r>
            <a:r>
              <a:rPr lang="en-US" sz="2400" dirty="0">
                <a:solidFill>
                  <a:srgbClr val="333399"/>
                </a:solidFill>
                <a:latin typeface="CMR10"/>
              </a:rPr>
              <a:t> Electoral competition 
</a:t>
            </a:r>
          </a:p>
          <a:p>
            <a:r>
              <a:rPr lang="en-US" sz="2000" dirty="0">
                <a:latin typeface="CMR10"/>
              </a:rPr>
              <a:t>Suppose the Figure below presents the distribution of voters by bliss point (ideal politics) in a society. </a:t>
            </a:r>
          </a:p>
          <a:p>
            <a:r>
              <a:rPr lang="en-US" sz="2000" dirty="0">
                <a:latin typeface="CMR10"/>
              </a:rPr>
              <a:t>
Who is the median voter?  If two parties of office-seekers of candidates are running in the elections, what will be the political platform proposed by each party?
</a:t>
            </a:r>
            <a:endParaRPr lang="el-GR" sz="2000" dirty="0">
              <a:latin typeface="CMR10"/>
            </a:endParaRPr>
          </a:p>
        </p:txBody>
      </p:sp>
      <p:pic>
        <p:nvPicPr>
          <p:cNvPr id="181250" name="Picture 2">
            <a:extLst>
              <a:ext uri="{FF2B5EF4-FFF2-40B4-BE49-F238E27FC236}">
                <a16:creationId xmlns:a16="http://schemas.microsoft.com/office/drawing/2014/main" id="{8EB5F0BD-7BA9-4C3B-9FCA-EBAE969153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276600"/>
            <a:ext cx="7010400" cy="2655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328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FC334627-1E4A-482A-AB13-EB1C3881B830}"/>
              </a:ext>
            </a:extLst>
          </p:cNvPr>
          <p:cNvSpPr txBox="1"/>
          <p:nvPr/>
        </p:nvSpPr>
        <p:spPr>
          <a:xfrm>
            <a:off x="304800" y="152400"/>
            <a:ext cx="8534400" cy="5878532"/>
          </a:xfrm>
          <a:prstGeom prst="rect">
            <a:avLst/>
          </a:prstGeom>
          <a:noFill/>
        </p:spPr>
        <p:txBody>
          <a:bodyPr wrap="square">
            <a:spAutoFit/>
          </a:bodyPr>
          <a:lstStyle/>
          <a:p>
            <a:r>
              <a:rPr lang="en-US" sz="2400" dirty="0">
                <a:solidFill>
                  <a:srgbClr val="333399"/>
                </a:solidFill>
                <a:latin typeface="CMR10"/>
              </a:rPr>
              <a:t>Example 3: </a:t>
            </a:r>
            <a:r>
              <a:rPr lang="en-US" sz="2400" dirty="0" err="1">
                <a:solidFill>
                  <a:srgbClr val="333399"/>
                </a:solidFill>
                <a:latin typeface="CMR10"/>
              </a:rPr>
              <a:t>Downsian</a:t>
            </a:r>
            <a:r>
              <a:rPr lang="en-US" sz="2400" dirty="0">
                <a:solidFill>
                  <a:srgbClr val="333399"/>
                </a:solidFill>
                <a:latin typeface="CMR10"/>
              </a:rPr>
              <a:t> Electoral competition 
</a:t>
            </a:r>
            <a:endParaRPr lang="el-GR" sz="2400" dirty="0">
              <a:solidFill>
                <a:srgbClr val="333399"/>
              </a:solidFill>
              <a:latin typeface="CMR10"/>
            </a:endParaRPr>
          </a:p>
          <a:p>
            <a:endParaRPr lang="en-US" sz="2400" dirty="0">
              <a:solidFill>
                <a:srgbClr val="333399"/>
              </a:solidFill>
              <a:latin typeface="CMR10"/>
            </a:endParaRPr>
          </a:p>
          <a:p>
            <a:endParaRPr lang="en-US" sz="2400" dirty="0">
              <a:solidFill>
                <a:srgbClr val="333399"/>
              </a:solidFill>
              <a:latin typeface="CMR10"/>
            </a:endParaRPr>
          </a:p>
          <a:p>
            <a:r>
              <a:rPr lang="en-US" sz="2000" dirty="0">
                <a:latin typeface="CMR10"/>
              </a:rPr>
              <a:t>The median voter, i.e. the voter who "cuts the distribution in the middle", is the voter with g4 as an ideal policy. </a:t>
            </a:r>
          </a:p>
          <a:p>
            <a:endParaRPr lang="en-US" sz="2000" dirty="0">
              <a:latin typeface="CMR10"/>
            </a:endParaRPr>
          </a:p>
          <a:p>
            <a:r>
              <a:rPr lang="en-US" sz="2000" dirty="0">
                <a:latin typeface="CMR10"/>
              </a:rPr>
              <a:t>
The key feature of this group (which makes it crucial in </a:t>
            </a:r>
            <a:r>
              <a:rPr lang="en-US" sz="2000" dirty="0" err="1">
                <a:latin typeface="CMR10"/>
              </a:rPr>
              <a:t>politicy</a:t>
            </a:r>
            <a:r>
              <a:rPr lang="en-US" sz="2000" dirty="0">
                <a:latin typeface="CMR10"/>
              </a:rPr>
              <a:t> decision-making) is that if its percentage is added to the percentages that are either to its left (</a:t>
            </a:r>
            <a:r>
              <a:rPr lang="en-US" sz="2000" dirty="0" err="1">
                <a:latin typeface="CMR10"/>
              </a:rPr>
              <a:t>ie</a:t>
            </a:r>
            <a:r>
              <a:rPr lang="en-US" sz="2000" dirty="0">
                <a:latin typeface="CMR10"/>
              </a:rPr>
              <a:t> the sum of g1+g2+g3=48%) or to its right (i.e. g5+g6=28%) we have a percentage that is a majority (i.e. it is more than 50%).</a:t>
            </a:r>
          </a:p>
          <a:p>
            <a:endParaRPr lang="en-US" sz="2000" dirty="0">
              <a:latin typeface="CMR10"/>
            </a:endParaRPr>
          </a:p>
          <a:p>
            <a:r>
              <a:rPr lang="en-US" sz="2000" dirty="0">
                <a:latin typeface="CMR10"/>
              </a:rPr>
              <a:t>
This is despite the fact that the percentage of g3 is NOT the highest (we note that the group that has g3 as a policy has a percentage of 26% which is higher than the 24% of g4)
</a:t>
            </a:r>
            <a:endParaRPr lang="el-GR" sz="2000" dirty="0">
              <a:latin typeface="CMR10"/>
            </a:endParaRPr>
          </a:p>
        </p:txBody>
      </p:sp>
    </p:spTree>
    <p:extLst>
      <p:ext uri="{BB962C8B-B14F-4D97-AF65-F5344CB8AC3E}">
        <p14:creationId xmlns:p14="http://schemas.microsoft.com/office/powerpoint/2010/main" val="4286962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FC334627-1E4A-482A-AB13-EB1C3881B830}"/>
              </a:ext>
            </a:extLst>
          </p:cNvPr>
          <p:cNvSpPr txBox="1"/>
          <p:nvPr/>
        </p:nvSpPr>
        <p:spPr>
          <a:xfrm>
            <a:off x="304800" y="152400"/>
            <a:ext cx="8458200" cy="5201424"/>
          </a:xfrm>
          <a:prstGeom prst="rect">
            <a:avLst/>
          </a:prstGeom>
          <a:noFill/>
        </p:spPr>
        <p:txBody>
          <a:bodyPr wrap="square">
            <a:spAutoFit/>
          </a:bodyPr>
          <a:lstStyle/>
          <a:p>
            <a:r>
              <a:rPr lang="en-US" sz="2400" dirty="0">
                <a:solidFill>
                  <a:srgbClr val="333399"/>
                </a:solidFill>
                <a:latin typeface="CMR10"/>
              </a:rPr>
              <a:t>Example 3: </a:t>
            </a:r>
            <a:r>
              <a:rPr lang="en-US" sz="2400" dirty="0" err="1">
                <a:solidFill>
                  <a:srgbClr val="333399"/>
                </a:solidFill>
                <a:latin typeface="CMR10"/>
              </a:rPr>
              <a:t>Downsian</a:t>
            </a:r>
            <a:r>
              <a:rPr lang="en-US" sz="2400" dirty="0">
                <a:solidFill>
                  <a:srgbClr val="333399"/>
                </a:solidFill>
                <a:latin typeface="CMR10"/>
              </a:rPr>
              <a:t> Electoral competition 
</a:t>
            </a:r>
            <a:endParaRPr lang="el-GR" sz="2400" dirty="0">
              <a:solidFill>
                <a:srgbClr val="333399"/>
              </a:solidFill>
              <a:latin typeface="CMR10"/>
            </a:endParaRPr>
          </a:p>
          <a:p>
            <a:endParaRPr lang="en-US" sz="2400" dirty="0">
              <a:solidFill>
                <a:srgbClr val="333399"/>
              </a:solidFill>
              <a:latin typeface="CMR10"/>
            </a:endParaRPr>
          </a:p>
          <a:p>
            <a:pPr algn="just"/>
            <a:r>
              <a:rPr lang="en-US" sz="2000" dirty="0">
                <a:latin typeface="CMR10"/>
              </a:rPr>
              <a:t>It is clear cut from the above that both parties have an incentive to "target" exclusively the median voter and to propose as policy platform the ideal policy (bliss point) of the median voter g4.  </a:t>
            </a:r>
          </a:p>
          <a:p>
            <a:pPr algn="just"/>
            <a:endParaRPr lang="en-US" sz="2000" dirty="0">
              <a:latin typeface="CMR10"/>
            </a:endParaRPr>
          </a:p>
          <a:p>
            <a:pPr algn="just"/>
            <a:r>
              <a:rPr lang="en-US" sz="2000" dirty="0">
                <a:latin typeface="CMR10"/>
              </a:rPr>
              <a:t>
This choice ensures them the greatest possible chance of victory regardless of the choice made by their political opponent. </a:t>
            </a:r>
          </a:p>
          <a:p>
            <a:pPr algn="just"/>
            <a:endParaRPr lang="en-US" sz="2000" dirty="0">
              <a:latin typeface="CMR10"/>
            </a:endParaRPr>
          </a:p>
          <a:p>
            <a:pPr algn="just"/>
            <a:r>
              <a:rPr lang="en-US" sz="2000" dirty="0">
                <a:latin typeface="CMR10"/>
              </a:rPr>
              <a:t>
In other words, the g4 policy is a "dominant strategy" for both parties. Therefore, both parties will choose the g4 policy and the Nash equilibrium  (and solution of the game) will be  
</a:t>
            </a:r>
            <a:endParaRPr lang="el-GR" sz="2000" dirty="0">
              <a:latin typeface="CMR10"/>
            </a:endParaRPr>
          </a:p>
        </p:txBody>
      </p:sp>
      <p:sp>
        <p:nvSpPr>
          <p:cNvPr id="2" name="Rectangle 2">
            <a:extLst>
              <a:ext uri="{FF2B5EF4-FFF2-40B4-BE49-F238E27FC236}">
                <a16:creationId xmlns:a16="http://schemas.microsoft.com/office/drawing/2014/main" id="{514685EB-35EB-4706-BB71-1DD1D5D792CC}"/>
              </a:ext>
            </a:extLst>
          </p:cNvPr>
          <p:cNvSpPr>
            <a:spLocks noChangeArrowheads="1"/>
          </p:cNvSpPr>
          <p:nvPr/>
        </p:nvSpPr>
        <p:spPr bwMode="auto">
          <a:xfrm>
            <a:off x="3886200" y="434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Object 2">
            <a:extLst>
              <a:ext uri="{FF2B5EF4-FFF2-40B4-BE49-F238E27FC236}">
                <a16:creationId xmlns:a16="http://schemas.microsoft.com/office/drawing/2014/main" id="{F9225D2D-CEB3-46E9-9E45-FA1B6C62EFEE}"/>
              </a:ext>
            </a:extLst>
          </p:cNvPr>
          <p:cNvGraphicFramePr>
            <a:graphicFrameLocks noChangeAspect="1"/>
          </p:cNvGraphicFramePr>
          <p:nvPr>
            <p:extLst>
              <p:ext uri="{D42A27DB-BD31-4B8C-83A1-F6EECF244321}">
                <p14:modId xmlns:p14="http://schemas.microsoft.com/office/powerpoint/2010/main" val="3925826799"/>
              </p:ext>
            </p:extLst>
          </p:nvPr>
        </p:nvGraphicFramePr>
        <p:xfrm>
          <a:off x="3429000" y="4572000"/>
          <a:ext cx="1356356" cy="380999"/>
        </p:xfrm>
        <a:graphic>
          <a:graphicData uri="http://schemas.openxmlformats.org/presentationml/2006/ole">
            <mc:AlternateContent xmlns:mc="http://schemas.openxmlformats.org/markup-compatibility/2006">
              <mc:Choice xmlns:v="urn:schemas-microsoft-com:vml" Requires="v">
                <p:oleObj name="Equation" r:id="rId2" imgW="850531" imgH="241195" progId="Equation.DSMT4">
                  <p:embed/>
                </p:oleObj>
              </mc:Choice>
              <mc:Fallback>
                <p:oleObj name="Equation" r:id="rId2" imgW="850531" imgH="241195"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4572000"/>
                        <a:ext cx="1356356" cy="380999"/>
                      </a:xfrm>
                      <a:prstGeom prst="rect">
                        <a:avLst/>
                      </a:prstGeom>
                      <a:noFill/>
                    </p:spPr>
                  </p:pic>
                </p:oleObj>
              </mc:Fallback>
            </mc:AlternateContent>
          </a:graphicData>
        </a:graphic>
      </p:graphicFrame>
    </p:spTree>
    <p:extLst>
      <p:ext uri="{BB962C8B-B14F-4D97-AF65-F5344CB8AC3E}">
        <p14:creationId xmlns:p14="http://schemas.microsoft.com/office/powerpoint/2010/main" val="3671241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E8EBAC1-BAAD-4400-BCEE-881EED06D63F}"/>
              </a:ext>
            </a:extLst>
          </p:cNvPr>
          <p:cNvPicPr>
            <a:picLocks noChangeAspect="1"/>
          </p:cNvPicPr>
          <p:nvPr/>
        </p:nvPicPr>
        <p:blipFill>
          <a:blip r:embed="rId2"/>
          <a:stretch>
            <a:fillRect/>
          </a:stretch>
        </p:blipFill>
        <p:spPr>
          <a:xfrm>
            <a:off x="875071" y="464574"/>
            <a:ext cx="7393858" cy="5928852"/>
          </a:xfrm>
          <a:prstGeom prst="rect">
            <a:avLst/>
          </a:prstGeom>
        </p:spPr>
      </p:pic>
    </p:spTree>
    <p:extLst>
      <p:ext uri="{BB962C8B-B14F-4D97-AF65-F5344CB8AC3E}">
        <p14:creationId xmlns:p14="http://schemas.microsoft.com/office/powerpoint/2010/main" val="1777026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D4284BC-86BF-46A5-B27A-CDD9C9E2D28D}"/>
              </a:ext>
            </a:extLst>
          </p:cNvPr>
          <p:cNvSpPr txBox="1"/>
          <p:nvPr/>
        </p:nvSpPr>
        <p:spPr>
          <a:xfrm>
            <a:off x="228600" y="228600"/>
            <a:ext cx="8686800" cy="5584606"/>
          </a:xfrm>
          <a:prstGeom prst="rect">
            <a:avLst/>
          </a:prstGeom>
          <a:noFill/>
        </p:spPr>
        <p:txBody>
          <a:bodyPr wrap="square">
            <a:spAutoFit/>
          </a:bodyPr>
          <a:lstStyle/>
          <a:p>
            <a:r>
              <a:rPr lang="en-US" sz="2400" dirty="0">
                <a:solidFill>
                  <a:srgbClr val="333399"/>
                </a:solidFill>
                <a:latin typeface="CMR10"/>
              </a:rPr>
              <a:t>How do we rank alternative effective Pareto allocations and how do we define social </a:t>
            </a:r>
            <a:r>
              <a:rPr lang="en-US" sz="2400" dirty="0" err="1">
                <a:solidFill>
                  <a:srgbClr val="333399"/>
                </a:solidFill>
                <a:latin typeface="CMR10"/>
              </a:rPr>
              <a:t>optimity</a:t>
            </a:r>
            <a:r>
              <a:rPr lang="en-US" sz="2400" dirty="0">
                <a:solidFill>
                  <a:srgbClr val="333399"/>
                </a:solidFill>
                <a:latin typeface="CMR10"/>
              </a:rPr>
              <a:t>?
</a:t>
            </a:r>
            <a:endParaRPr lang="el-GR" dirty="0">
              <a:solidFill>
                <a:srgbClr val="231F20"/>
              </a:solidFill>
              <a:latin typeface="CMR10"/>
            </a:endParaRPr>
          </a:p>
          <a:p>
            <a:pPr algn="l"/>
            <a:endParaRPr lang="en-US" dirty="0">
              <a:solidFill>
                <a:srgbClr val="231F20"/>
              </a:solidFill>
              <a:latin typeface="CMR10"/>
            </a:endParaRPr>
          </a:p>
          <a:p>
            <a:pPr algn="just">
              <a:lnSpc>
                <a:spcPct val="150000"/>
              </a:lnSpc>
            </a:pPr>
            <a:r>
              <a:rPr lang="en-US" sz="2000" dirty="0">
                <a:solidFill>
                  <a:srgbClr val="231F20"/>
                </a:solidFill>
                <a:latin typeface="CMR10"/>
              </a:rPr>
              <a:t>Pareto efficiency is a desirable goal. If there is any way to improve the situation of one group of people without harming another group, why not do it?</a:t>
            </a:r>
          </a:p>
          <a:p>
            <a:pPr algn="just">
              <a:lnSpc>
                <a:spcPct val="150000"/>
              </a:lnSpc>
            </a:pPr>
            <a:r>
              <a:rPr lang="en-US" sz="2000" dirty="0">
                <a:solidFill>
                  <a:srgbClr val="231F20"/>
                </a:solidFill>
                <a:latin typeface="CMR10"/>
              </a:rPr>
              <a:t>
The problem, however, is that there are usually many "Pareto-efficient allocations". </a:t>
            </a:r>
          </a:p>
          <a:p>
            <a:pPr algn="just">
              <a:lnSpc>
                <a:spcPct val="150000"/>
              </a:lnSpc>
            </a:pPr>
            <a:endParaRPr lang="en-US" sz="2000" dirty="0">
              <a:solidFill>
                <a:srgbClr val="231F20"/>
              </a:solidFill>
              <a:latin typeface="CMR10"/>
            </a:endParaRPr>
          </a:p>
          <a:p>
            <a:pPr algn="just">
              <a:lnSpc>
                <a:spcPct val="150000"/>
              </a:lnSpc>
            </a:pPr>
            <a:r>
              <a:rPr lang="en-US" sz="2000" dirty="0">
                <a:solidFill>
                  <a:srgbClr val="231F20"/>
                </a:solidFill>
                <a:latin typeface="CMR10"/>
              </a:rPr>
              <a:t>So, the big question that usually emerges is: How a society ranks these alternatives Pareto-efficient allocations as to finally choose one of them?
</a:t>
            </a:r>
            <a:endParaRPr lang="en-US" dirty="0">
              <a:solidFill>
                <a:srgbClr val="231F20"/>
              </a:solidFill>
              <a:latin typeface="CMR1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D4284BC-86BF-46A5-B27A-CDD9C9E2D28D}"/>
              </a:ext>
            </a:extLst>
          </p:cNvPr>
          <p:cNvSpPr txBox="1"/>
          <p:nvPr/>
        </p:nvSpPr>
        <p:spPr>
          <a:xfrm>
            <a:off x="228600" y="228600"/>
            <a:ext cx="8686800" cy="5582619"/>
          </a:xfrm>
          <a:prstGeom prst="rect">
            <a:avLst/>
          </a:prstGeom>
          <a:noFill/>
        </p:spPr>
        <p:txBody>
          <a:bodyPr wrap="square">
            <a:spAutoFit/>
          </a:bodyPr>
          <a:lstStyle/>
          <a:p>
            <a:r>
              <a:rPr lang="en-US" sz="2400" dirty="0">
                <a:solidFill>
                  <a:srgbClr val="333399"/>
                </a:solidFill>
                <a:latin typeface="CMR10"/>
              </a:rPr>
              <a:t>How do we rank alternative effective Pareto allocations and how do we define social </a:t>
            </a:r>
            <a:r>
              <a:rPr lang="en-US" sz="2400" dirty="0" err="1">
                <a:solidFill>
                  <a:srgbClr val="333399"/>
                </a:solidFill>
                <a:latin typeface="CMR10"/>
              </a:rPr>
              <a:t>optimity</a:t>
            </a:r>
            <a:r>
              <a:rPr lang="en-US" sz="2400" dirty="0">
                <a:solidFill>
                  <a:srgbClr val="333399"/>
                </a:solidFill>
                <a:latin typeface="CMR10"/>
              </a:rPr>
              <a:t>?
</a:t>
            </a:r>
            <a:endParaRPr lang="en-US" dirty="0">
              <a:solidFill>
                <a:srgbClr val="231F20"/>
              </a:solidFill>
              <a:latin typeface="CMR10"/>
            </a:endParaRPr>
          </a:p>
          <a:p>
            <a:pPr algn="l"/>
            <a:endParaRPr lang="en-US" dirty="0">
              <a:solidFill>
                <a:srgbClr val="231F20"/>
              </a:solidFill>
              <a:latin typeface="CMR10"/>
            </a:endParaRPr>
          </a:p>
          <a:p>
            <a:pPr algn="just">
              <a:lnSpc>
                <a:spcPct val="150000"/>
              </a:lnSpc>
            </a:pPr>
            <a:endParaRPr lang="en-US" sz="2000" dirty="0">
              <a:solidFill>
                <a:srgbClr val="231F20"/>
              </a:solidFill>
              <a:latin typeface="CMR10"/>
            </a:endParaRPr>
          </a:p>
          <a:p>
            <a:pPr algn="just">
              <a:lnSpc>
                <a:spcPct val="150000"/>
              </a:lnSpc>
            </a:pPr>
            <a:r>
              <a:rPr lang="en-US" sz="2000" dirty="0">
                <a:solidFill>
                  <a:srgbClr val="231F20"/>
                </a:solidFill>
                <a:latin typeface="CMR10"/>
              </a:rPr>
              <a:t>In order to obtain a way of ranking alternative Pareto-effective allocations we need a social welfare function, i.e., a way of matching individual preferences with some kind of "social preferences".
</a:t>
            </a:r>
            <a:endParaRPr lang="el-GR" sz="2000" b="0" i="0" u="none" strike="noStrike" baseline="0" dirty="0">
              <a:solidFill>
                <a:srgbClr val="231F20"/>
              </a:solidFill>
              <a:latin typeface="CMR10"/>
            </a:endParaRPr>
          </a:p>
          <a:p>
            <a:pPr algn="l">
              <a:lnSpc>
                <a:spcPct val="150000"/>
              </a:lnSpc>
            </a:pPr>
            <a:endParaRPr lang="el-GR" sz="2000" dirty="0">
              <a:solidFill>
                <a:srgbClr val="231F20"/>
              </a:solidFill>
              <a:latin typeface="CMR10"/>
            </a:endParaRPr>
          </a:p>
          <a:p>
            <a:pPr>
              <a:lnSpc>
                <a:spcPct val="150000"/>
              </a:lnSpc>
            </a:pPr>
            <a:r>
              <a:rPr lang="en-US" sz="2000" dirty="0">
                <a:solidFill>
                  <a:srgbClr val="231F20"/>
                </a:solidFill>
                <a:latin typeface="CMR10"/>
              </a:rPr>
              <a:t>Example 1:</a:t>
            </a:r>
            <a:r>
              <a:rPr lang="el-GR" sz="2000" b="0" i="0" u="none" strike="noStrike" baseline="0" dirty="0">
                <a:solidFill>
                  <a:srgbClr val="231F20"/>
                </a:solidFill>
                <a:latin typeface="CMR10"/>
              </a:rPr>
              <a:t> </a:t>
            </a:r>
            <a:r>
              <a:rPr lang="en-US" sz="2000" b="0" i="0" u="none" strike="noStrike" baseline="0" dirty="0">
                <a:solidFill>
                  <a:srgbClr val="231F20"/>
                </a:solidFill>
                <a:latin typeface="CMR10"/>
              </a:rPr>
              <a:t>Benthamite Welfare Function </a:t>
            </a:r>
            <a:r>
              <a:rPr lang="en-US" sz="2000" b="0" i="0" u="none" strike="noStrike" baseline="0" dirty="0">
                <a:solidFill>
                  <a:srgbClr val="231F20"/>
                </a:solidFill>
                <a:latin typeface="CMR10"/>
                <a:sym typeface="Wingdings" panose="05000000000000000000" pitchFamily="2" charset="2"/>
              </a:rPr>
              <a:t> W= U1+U2+…..Un</a:t>
            </a:r>
          </a:p>
          <a:p>
            <a:pPr algn="l">
              <a:lnSpc>
                <a:spcPct val="150000"/>
              </a:lnSpc>
            </a:pPr>
            <a:endParaRPr lang="en-US" sz="2000" dirty="0">
              <a:solidFill>
                <a:srgbClr val="231F20"/>
              </a:solidFill>
              <a:latin typeface="CMR10"/>
              <a:sym typeface="Wingdings" panose="05000000000000000000" pitchFamily="2" charset="2"/>
            </a:endParaRPr>
          </a:p>
          <a:p>
            <a:pPr>
              <a:lnSpc>
                <a:spcPct val="150000"/>
              </a:lnSpc>
            </a:pPr>
            <a:r>
              <a:rPr lang="en-US" sz="2000" dirty="0">
                <a:solidFill>
                  <a:srgbClr val="231F20"/>
                </a:solidFill>
                <a:latin typeface="CMR10"/>
                <a:sym typeface="Wingdings" panose="05000000000000000000" pitchFamily="2" charset="2"/>
              </a:rPr>
              <a:t>Example 2</a:t>
            </a:r>
            <a:r>
              <a:rPr lang="el-GR" sz="2000" dirty="0">
                <a:solidFill>
                  <a:srgbClr val="231F20"/>
                </a:solidFill>
                <a:latin typeface="CMR10"/>
                <a:sym typeface="Wingdings" panose="05000000000000000000" pitchFamily="2" charset="2"/>
              </a:rPr>
              <a:t>: </a:t>
            </a:r>
            <a:r>
              <a:rPr lang="en-US" sz="2000" dirty="0">
                <a:solidFill>
                  <a:srgbClr val="231F20"/>
                </a:solidFill>
                <a:latin typeface="CMR10"/>
                <a:sym typeface="Wingdings" panose="05000000000000000000" pitchFamily="2" charset="2"/>
              </a:rPr>
              <a:t>Rawlsian Welfare Function  W=min{U1, U2, ….., Un}</a:t>
            </a:r>
            <a:endParaRPr lang="en-US" sz="2000" b="0" i="0" u="none" strike="noStrike" baseline="0" dirty="0">
              <a:solidFill>
                <a:srgbClr val="231F20"/>
              </a:solidFill>
              <a:latin typeface="CMR10"/>
            </a:endParaRPr>
          </a:p>
        </p:txBody>
      </p:sp>
    </p:spTree>
    <p:extLst>
      <p:ext uri="{BB962C8B-B14F-4D97-AF65-F5344CB8AC3E}">
        <p14:creationId xmlns:p14="http://schemas.microsoft.com/office/powerpoint/2010/main" val="2949699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2E4FCB4-AACA-4248-95FA-7DDDA8B50461}"/>
              </a:ext>
            </a:extLst>
          </p:cNvPr>
          <p:cNvSpPr txBox="1"/>
          <p:nvPr/>
        </p:nvSpPr>
        <p:spPr>
          <a:xfrm>
            <a:off x="228600" y="228600"/>
            <a:ext cx="8686800" cy="6401753"/>
          </a:xfrm>
          <a:prstGeom prst="rect">
            <a:avLst/>
          </a:prstGeom>
          <a:noFill/>
        </p:spPr>
        <p:txBody>
          <a:bodyPr wrap="square">
            <a:spAutoFit/>
          </a:bodyPr>
          <a:lstStyle/>
          <a:p>
            <a:r>
              <a:rPr lang="en-US" sz="2400" dirty="0">
                <a:solidFill>
                  <a:srgbClr val="333399"/>
                </a:solidFill>
                <a:latin typeface="CMR10"/>
              </a:rPr>
              <a:t>Social Preferences
</a:t>
            </a:r>
            <a:endParaRPr lang="en-US" dirty="0">
              <a:latin typeface="CMR10"/>
            </a:endParaRPr>
          </a:p>
          <a:p>
            <a:endParaRPr lang="el-GR" dirty="0">
              <a:latin typeface="CMR10"/>
            </a:endParaRPr>
          </a:p>
          <a:p>
            <a:r>
              <a:rPr lang="en-US" sz="2000" dirty="0">
                <a:latin typeface="CMR10"/>
              </a:rPr>
              <a:t>Given the preferences of all individuals, we would like to have a way of matching individual preferences to social preferences</a:t>
            </a:r>
            <a:r>
              <a:rPr lang="el-GR" sz="2000" dirty="0">
                <a:latin typeface="CMR10"/>
              </a:rPr>
              <a:t>.</a:t>
            </a:r>
            <a:endParaRPr lang="en-US" sz="2000" dirty="0">
              <a:latin typeface="CMR10"/>
            </a:endParaRPr>
          </a:p>
          <a:p>
            <a:endParaRPr lang="en-US" sz="2000" dirty="0">
              <a:latin typeface="CMR10"/>
            </a:endParaRPr>
          </a:p>
          <a:p>
            <a:endParaRPr lang="en-US" sz="2000" dirty="0">
              <a:latin typeface="CMR10"/>
            </a:endParaRPr>
          </a:p>
          <a:p>
            <a:r>
              <a:rPr lang="en-US" sz="3200" dirty="0">
                <a:solidFill>
                  <a:srgbClr val="333399"/>
                </a:solidFill>
                <a:latin typeface="CMR10"/>
              </a:rPr>
              <a:t>Individual </a:t>
            </a:r>
            <a:r>
              <a:rPr lang="en-US" sz="3200" dirty="0" err="1">
                <a:solidFill>
                  <a:srgbClr val="333399"/>
                </a:solidFill>
                <a:latin typeface="CMR10"/>
              </a:rPr>
              <a:t>Preferences</a:t>
            </a:r>
            <a:r>
              <a:rPr lang="en-US" sz="3200" dirty="0" err="1">
                <a:solidFill>
                  <a:srgbClr val="333399"/>
                </a:solidFill>
                <a:latin typeface="CMR10"/>
                <a:sym typeface="Wingdings" panose="05000000000000000000" pitchFamily="2" charset="2"/>
              </a:rPr>
              <a:t></a:t>
            </a:r>
            <a:r>
              <a:rPr lang="en-US" sz="3200" dirty="0" err="1">
                <a:solidFill>
                  <a:srgbClr val="333399"/>
                </a:solidFill>
                <a:latin typeface="CMR10"/>
              </a:rPr>
              <a:t>Social</a:t>
            </a:r>
            <a:r>
              <a:rPr lang="en-US" sz="3200" dirty="0">
                <a:solidFill>
                  <a:srgbClr val="333399"/>
                </a:solidFill>
                <a:latin typeface="CMR10"/>
              </a:rPr>
              <a:t> Preferences
</a:t>
            </a:r>
            <a:endParaRPr lang="el-GR" sz="2000" dirty="0">
              <a:latin typeface="CMR10"/>
            </a:endParaRPr>
          </a:p>
          <a:p>
            <a:endParaRPr lang="el-GR" sz="2000" dirty="0">
              <a:latin typeface="CMR10"/>
            </a:endParaRPr>
          </a:p>
          <a:p>
            <a:r>
              <a:rPr lang="en-US" sz="2000" dirty="0">
                <a:latin typeface="CMR10"/>
              </a:rPr>
              <a:t>That is, if we know how all individuals classify the different allocations, we would like to be able to use this information to develop a social ranking of the different distributions.</a:t>
            </a:r>
          </a:p>
          <a:p>
            <a:r>
              <a:rPr lang="en-US" sz="2000" dirty="0">
                <a:latin typeface="CMR10"/>
              </a:rPr>
              <a:t>
One way to gather individual preferences is to use some kind of vote. </a:t>
            </a:r>
          </a:p>
          <a:p>
            <a:r>
              <a:rPr lang="en-US" sz="2000" dirty="0">
                <a:latin typeface="CMR10"/>
              </a:rPr>
              <a:t>
We could agree that x is "socially preferable" to y if the majority of people prefer x to y.
</a:t>
            </a:r>
            <a:endParaRPr lang="el-GR" dirty="0">
              <a:latin typeface="CMR10"/>
            </a:endParaRPr>
          </a:p>
        </p:txBody>
      </p:sp>
    </p:spTree>
    <p:extLst>
      <p:ext uri="{BB962C8B-B14F-4D97-AF65-F5344CB8AC3E}">
        <p14:creationId xmlns:p14="http://schemas.microsoft.com/office/powerpoint/2010/main" val="3827386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31B8295-E720-43F7-BD52-564F5C9CECD6}"/>
              </a:ext>
            </a:extLst>
          </p:cNvPr>
          <p:cNvPicPr>
            <a:picLocks noChangeAspect="1"/>
          </p:cNvPicPr>
          <p:nvPr/>
        </p:nvPicPr>
        <p:blipFill>
          <a:blip r:embed="rId2"/>
          <a:stretch>
            <a:fillRect/>
          </a:stretch>
        </p:blipFill>
        <p:spPr>
          <a:xfrm>
            <a:off x="694294" y="3124200"/>
            <a:ext cx="6239906" cy="3235069"/>
          </a:xfrm>
          <a:prstGeom prst="rect">
            <a:avLst/>
          </a:prstGeom>
        </p:spPr>
      </p:pic>
      <p:sp>
        <p:nvSpPr>
          <p:cNvPr id="18" name="TextBox 17">
            <a:extLst>
              <a:ext uri="{FF2B5EF4-FFF2-40B4-BE49-F238E27FC236}">
                <a16:creationId xmlns:a16="http://schemas.microsoft.com/office/drawing/2014/main" id="{FC334627-1E4A-482A-AB13-EB1C3881B830}"/>
              </a:ext>
            </a:extLst>
          </p:cNvPr>
          <p:cNvSpPr txBox="1"/>
          <p:nvPr/>
        </p:nvSpPr>
        <p:spPr>
          <a:xfrm>
            <a:off x="624422" y="424153"/>
            <a:ext cx="8138578" cy="830997"/>
          </a:xfrm>
          <a:prstGeom prst="rect">
            <a:avLst/>
          </a:prstGeom>
          <a:noFill/>
        </p:spPr>
        <p:txBody>
          <a:bodyPr wrap="square">
            <a:spAutoFit/>
          </a:bodyPr>
          <a:lstStyle/>
          <a:p>
            <a:r>
              <a:rPr lang="en-US" sz="2400" dirty="0">
                <a:solidFill>
                  <a:srgbClr val="333399"/>
                </a:solidFill>
                <a:latin typeface="CMR10"/>
              </a:rPr>
              <a:t>Example 1: The crucial role of the "median voter"
</a:t>
            </a:r>
            <a:endParaRPr lang="el-GR" sz="2400" dirty="0">
              <a:solidFill>
                <a:srgbClr val="333399"/>
              </a:solidFill>
              <a:latin typeface="CMR10"/>
            </a:endParaRPr>
          </a:p>
        </p:txBody>
      </p:sp>
      <p:graphicFrame>
        <p:nvGraphicFramePr>
          <p:cNvPr id="2" name="Table 3">
            <a:extLst>
              <a:ext uri="{FF2B5EF4-FFF2-40B4-BE49-F238E27FC236}">
                <a16:creationId xmlns:a16="http://schemas.microsoft.com/office/drawing/2014/main" id="{001BBA79-5F05-46F7-9D65-8CBDEC8B9B22}"/>
              </a:ext>
            </a:extLst>
          </p:cNvPr>
          <p:cNvGraphicFramePr>
            <a:graphicFrameLocks noGrp="1"/>
          </p:cNvGraphicFramePr>
          <p:nvPr>
            <p:extLst>
              <p:ext uri="{D42A27DB-BD31-4B8C-83A1-F6EECF244321}">
                <p14:modId xmlns:p14="http://schemas.microsoft.com/office/powerpoint/2010/main" val="2147837061"/>
              </p:ext>
            </p:extLst>
          </p:nvPr>
        </p:nvGraphicFramePr>
        <p:xfrm>
          <a:off x="694294" y="1113267"/>
          <a:ext cx="6849505" cy="1478280"/>
        </p:xfrm>
        <a:graphic>
          <a:graphicData uri="http://schemas.openxmlformats.org/drawingml/2006/table">
            <a:tbl>
              <a:tblPr firstRow="1" bandRow="1">
                <a:tableStyleId>{21E4AEA4-8DFA-4A89-87EB-49C32662AFE0}</a:tableStyleId>
              </a:tblPr>
              <a:tblGrid>
                <a:gridCol w="2536822">
                  <a:extLst>
                    <a:ext uri="{9D8B030D-6E8A-4147-A177-3AD203B41FA5}">
                      <a16:colId xmlns:a16="http://schemas.microsoft.com/office/drawing/2014/main" val="2176433081"/>
                    </a:ext>
                  </a:extLst>
                </a:gridCol>
                <a:gridCol w="2331484">
                  <a:extLst>
                    <a:ext uri="{9D8B030D-6E8A-4147-A177-3AD203B41FA5}">
                      <a16:colId xmlns:a16="http://schemas.microsoft.com/office/drawing/2014/main" val="43490171"/>
                    </a:ext>
                  </a:extLst>
                </a:gridCol>
                <a:gridCol w="1981199">
                  <a:extLst>
                    <a:ext uri="{9D8B030D-6E8A-4147-A177-3AD203B41FA5}">
                      <a16:colId xmlns:a16="http://schemas.microsoft.com/office/drawing/2014/main" val="569848010"/>
                    </a:ext>
                  </a:extLst>
                </a:gridCol>
              </a:tblGrid>
              <a:tr h="331054">
                <a:tc>
                  <a:txBody>
                    <a:bodyPr/>
                    <a:lstStyle/>
                    <a:p>
                      <a:r>
                        <a:rPr lang="en-US" dirty="0"/>
                        <a:t>Voter A</a:t>
                      </a:r>
                    </a:p>
                  </a:txBody>
                  <a:tcPr/>
                </a:tc>
                <a:tc>
                  <a:txBody>
                    <a:bodyPr/>
                    <a:lstStyle/>
                    <a:p>
                      <a:r>
                        <a:rPr lang="en-US" dirty="0"/>
                        <a:t>Voter B</a:t>
                      </a:r>
                    </a:p>
                  </a:txBody>
                  <a:tcPr/>
                </a:tc>
                <a:tc>
                  <a:txBody>
                    <a:bodyPr/>
                    <a:lstStyle/>
                    <a:p>
                      <a:r>
                        <a:rPr lang="en-US" dirty="0"/>
                        <a:t>Voter C</a:t>
                      </a:r>
                    </a:p>
                  </a:txBody>
                  <a:tcPr/>
                </a:tc>
                <a:extLst>
                  <a:ext uri="{0D108BD9-81ED-4DB2-BD59-A6C34878D82A}">
                    <a16:rowId xmlns:a16="http://schemas.microsoft.com/office/drawing/2014/main" val="3590404943"/>
                  </a:ext>
                </a:extLst>
              </a:tr>
              <a:tr h="370840">
                <a:tc>
                  <a:txBody>
                    <a:bodyPr/>
                    <a:lstStyle/>
                    <a:p>
                      <a:pPr algn="ctr"/>
                      <a:r>
                        <a:rPr lang="en-US" dirty="0" err="1"/>
                        <a:t>tL</a:t>
                      </a:r>
                      <a:endParaRPr lang="en-US" dirty="0"/>
                    </a:p>
                  </a:txBody>
                  <a:tcPr/>
                </a:tc>
                <a:tc>
                  <a:txBody>
                    <a:bodyPr/>
                    <a:lstStyle/>
                    <a:p>
                      <a:pPr algn="ctr"/>
                      <a:r>
                        <a:rPr lang="en-US" dirty="0" err="1"/>
                        <a:t>tH</a:t>
                      </a:r>
                      <a:endParaRPr lang="en-US" dirty="0"/>
                    </a:p>
                  </a:txBody>
                  <a:tcPr/>
                </a:tc>
                <a:tc>
                  <a:txBody>
                    <a:bodyPr/>
                    <a:lstStyle/>
                    <a:p>
                      <a:pPr algn="ctr"/>
                      <a:r>
                        <a:rPr lang="en-US" dirty="0" err="1"/>
                        <a:t>tM</a:t>
                      </a:r>
                      <a:endParaRPr lang="en-US" dirty="0"/>
                    </a:p>
                  </a:txBody>
                  <a:tcPr/>
                </a:tc>
                <a:extLst>
                  <a:ext uri="{0D108BD9-81ED-4DB2-BD59-A6C34878D82A}">
                    <a16:rowId xmlns:a16="http://schemas.microsoft.com/office/drawing/2014/main" val="817271686"/>
                  </a:ext>
                </a:extLst>
              </a:tr>
              <a:tr h="370840">
                <a:tc>
                  <a:txBody>
                    <a:bodyPr/>
                    <a:lstStyle/>
                    <a:p>
                      <a:pPr algn="ctr"/>
                      <a:r>
                        <a:rPr lang="en-US" dirty="0" err="1"/>
                        <a:t>tM</a:t>
                      </a:r>
                      <a:endParaRPr lang="en-US" dirty="0"/>
                    </a:p>
                  </a:txBody>
                  <a:tcPr/>
                </a:tc>
                <a:tc>
                  <a:txBody>
                    <a:bodyPr/>
                    <a:lstStyle/>
                    <a:p>
                      <a:pPr algn="ctr"/>
                      <a:r>
                        <a:rPr lang="en-US" dirty="0" err="1"/>
                        <a:t>tM</a:t>
                      </a:r>
                      <a:endParaRPr lang="en-US" dirty="0"/>
                    </a:p>
                  </a:txBody>
                  <a:tcPr/>
                </a:tc>
                <a:tc>
                  <a:txBody>
                    <a:bodyPr/>
                    <a:lstStyle/>
                    <a:p>
                      <a:pPr algn="ctr"/>
                      <a:r>
                        <a:rPr lang="en-US" dirty="0" err="1"/>
                        <a:t>tH</a:t>
                      </a:r>
                      <a:endParaRPr lang="en-US" dirty="0"/>
                    </a:p>
                  </a:txBody>
                  <a:tcPr/>
                </a:tc>
                <a:extLst>
                  <a:ext uri="{0D108BD9-81ED-4DB2-BD59-A6C34878D82A}">
                    <a16:rowId xmlns:a16="http://schemas.microsoft.com/office/drawing/2014/main" val="247083554"/>
                  </a:ext>
                </a:extLst>
              </a:tr>
              <a:tr h="370840">
                <a:tc>
                  <a:txBody>
                    <a:bodyPr/>
                    <a:lstStyle/>
                    <a:p>
                      <a:pPr algn="ctr"/>
                      <a:r>
                        <a:rPr lang="en-US" dirty="0" err="1"/>
                        <a:t>tH</a:t>
                      </a:r>
                      <a:endParaRPr lang="en-US" dirty="0"/>
                    </a:p>
                  </a:txBody>
                  <a:tcPr/>
                </a:tc>
                <a:tc>
                  <a:txBody>
                    <a:bodyPr/>
                    <a:lstStyle/>
                    <a:p>
                      <a:pPr algn="ctr"/>
                      <a:r>
                        <a:rPr lang="en-US" dirty="0" err="1"/>
                        <a:t>tL</a:t>
                      </a:r>
                      <a:endParaRPr lang="en-US" dirty="0"/>
                    </a:p>
                  </a:txBody>
                  <a:tcPr/>
                </a:tc>
                <a:tc>
                  <a:txBody>
                    <a:bodyPr/>
                    <a:lstStyle/>
                    <a:p>
                      <a:pPr algn="ctr"/>
                      <a:r>
                        <a:rPr lang="en-US" dirty="0" err="1"/>
                        <a:t>tL</a:t>
                      </a:r>
                      <a:endParaRPr lang="en-US" dirty="0"/>
                    </a:p>
                  </a:txBody>
                  <a:tcPr/>
                </a:tc>
                <a:extLst>
                  <a:ext uri="{0D108BD9-81ED-4DB2-BD59-A6C34878D82A}">
                    <a16:rowId xmlns:a16="http://schemas.microsoft.com/office/drawing/2014/main" val="3750628347"/>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FC334627-1E4A-482A-AB13-EB1C3881B830}"/>
              </a:ext>
            </a:extLst>
          </p:cNvPr>
          <p:cNvSpPr txBox="1"/>
          <p:nvPr/>
        </p:nvSpPr>
        <p:spPr>
          <a:xfrm>
            <a:off x="228600" y="152400"/>
            <a:ext cx="8138578" cy="830997"/>
          </a:xfrm>
          <a:prstGeom prst="rect">
            <a:avLst/>
          </a:prstGeom>
          <a:noFill/>
        </p:spPr>
        <p:txBody>
          <a:bodyPr wrap="square">
            <a:spAutoFit/>
          </a:bodyPr>
          <a:lstStyle/>
          <a:p>
            <a:r>
              <a:rPr lang="en-US" sz="2400" dirty="0">
                <a:solidFill>
                  <a:srgbClr val="333399"/>
                </a:solidFill>
                <a:latin typeface="CMR10"/>
              </a:rPr>
              <a:t>Example 1: The crucial role of the "median voter"
</a:t>
            </a:r>
            <a:endParaRPr lang="el-GR" sz="2400" dirty="0">
              <a:solidFill>
                <a:srgbClr val="333399"/>
              </a:solidFill>
              <a:latin typeface="CMR10"/>
            </a:endParaRPr>
          </a:p>
        </p:txBody>
      </p:sp>
      <p:sp>
        <p:nvSpPr>
          <p:cNvPr id="6" name="TextBox 5">
            <a:extLst>
              <a:ext uri="{FF2B5EF4-FFF2-40B4-BE49-F238E27FC236}">
                <a16:creationId xmlns:a16="http://schemas.microsoft.com/office/drawing/2014/main" id="{1A0ADD27-97A1-43B4-A0E0-610A1BA1D7A0}"/>
              </a:ext>
            </a:extLst>
          </p:cNvPr>
          <p:cNvSpPr txBox="1"/>
          <p:nvPr/>
        </p:nvSpPr>
        <p:spPr>
          <a:xfrm>
            <a:off x="304800" y="990600"/>
            <a:ext cx="8686800" cy="4144724"/>
          </a:xfrm>
          <a:prstGeom prst="rect">
            <a:avLst/>
          </a:prstGeom>
          <a:noFill/>
        </p:spPr>
        <p:txBody>
          <a:bodyPr wrap="square">
            <a:spAutoFit/>
          </a:bodyPr>
          <a:lstStyle/>
          <a:p>
            <a:pPr marR="0" lvl="0" algn="just">
              <a:spcBef>
                <a:spcPts val="0"/>
              </a:spcBef>
              <a:spcAft>
                <a:spcPts val="0"/>
              </a:spcAft>
              <a:tabLst>
                <a:tab pos="457200" algn="l"/>
              </a:tabLst>
            </a:pPr>
            <a:r>
              <a:rPr lang="en-US" sz="2000" b="1" dirty="0">
                <a:latin typeface="CMR10"/>
                <a:ea typeface="Times New Roman" panose="02020603050405020304" pitchFamily="18" charset="0"/>
              </a:rPr>
              <a:t>Round 1: Bilateral comparison of </a:t>
            </a:r>
            <a:r>
              <a:rPr lang="en-GB" sz="2000" b="1" i="1" dirty="0" err="1">
                <a:effectLst/>
                <a:latin typeface="CMR10"/>
                <a:ea typeface="Times New Roman" panose="02020603050405020304" pitchFamily="18" charset="0"/>
              </a:rPr>
              <a:t>t</a:t>
            </a:r>
            <a:r>
              <a:rPr lang="en-GB" sz="2000" b="1" i="1" baseline="-25000" dirty="0" err="1">
                <a:effectLst/>
                <a:latin typeface="CMR10"/>
                <a:ea typeface="Times New Roman" panose="02020603050405020304" pitchFamily="18" charset="0"/>
              </a:rPr>
              <a:t>L</a:t>
            </a:r>
            <a:r>
              <a:rPr lang="en-GB" sz="2000" b="1" i="1" baseline="-25000" dirty="0">
                <a:effectLst/>
                <a:latin typeface="CMR10"/>
                <a:ea typeface="Times New Roman" panose="02020603050405020304" pitchFamily="18" charset="0"/>
              </a:rPr>
              <a:t> </a:t>
            </a:r>
            <a:r>
              <a:rPr lang="en-US" sz="2000" b="1" dirty="0">
                <a:latin typeface="CMR10"/>
                <a:ea typeface="Times New Roman" panose="02020603050405020304" pitchFamily="18" charset="0"/>
              </a:rPr>
              <a:t>and </a:t>
            </a:r>
            <a:r>
              <a:rPr lang="en-GB" sz="2000" b="1" i="1" dirty="0">
                <a:effectLst/>
                <a:latin typeface="CMR10"/>
                <a:ea typeface="Times New Roman" panose="02020603050405020304" pitchFamily="18" charset="0"/>
              </a:rPr>
              <a:t>t</a:t>
            </a:r>
            <a:r>
              <a:rPr lang="en-GB" sz="2000" b="1" i="1" baseline="-25000" dirty="0">
                <a:effectLst/>
                <a:latin typeface="CMR10"/>
                <a:ea typeface="Times New Roman" panose="02020603050405020304" pitchFamily="18" charset="0"/>
              </a:rPr>
              <a:t>m</a:t>
            </a:r>
            <a:r>
              <a:rPr lang="en-US" sz="2000" b="1" dirty="0">
                <a:latin typeface="CMR10"/>
                <a:ea typeface="Times New Roman" panose="02020603050405020304" pitchFamily="18" charset="0"/>
              </a:rPr>
              <a:t> policies
</a:t>
            </a:r>
            <a:r>
              <a:rPr lang="el-GR" sz="2000" i="1" baseline="-25000" dirty="0">
                <a:effectLst/>
                <a:latin typeface="CMR10"/>
                <a:ea typeface="Times New Roman" panose="02020603050405020304" pitchFamily="18" charset="0"/>
              </a:rPr>
              <a:t> </a:t>
            </a:r>
            <a:endParaRPr lang="en-US" sz="2000" dirty="0">
              <a:effectLst/>
              <a:latin typeface="CMR10"/>
              <a:ea typeface="Times New Roman" panose="02020603050405020304" pitchFamily="18" charset="0"/>
            </a:endParaRPr>
          </a:p>
          <a:p>
            <a:pPr marL="0" marR="0" algn="just">
              <a:spcBef>
                <a:spcPts val="0"/>
              </a:spcBef>
              <a:spcAft>
                <a:spcPts val="0"/>
              </a:spcAft>
            </a:pPr>
            <a:r>
              <a:rPr lang="en-US" sz="2000" dirty="0">
                <a:latin typeface="CMR10"/>
                <a:ea typeface="Times New Roman" panose="02020603050405020304" pitchFamily="18" charset="0"/>
              </a:rPr>
              <a:t>In a bilateral comparison of policies </a:t>
            </a:r>
            <a:r>
              <a:rPr lang="en-GB" sz="2000" b="1" i="1" dirty="0" err="1">
                <a:effectLst/>
                <a:latin typeface="CMR10"/>
                <a:ea typeface="Times New Roman" panose="02020603050405020304" pitchFamily="18" charset="0"/>
              </a:rPr>
              <a:t>t</a:t>
            </a:r>
            <a:r>
              <a:rPr lang="en-GB" sz="2000" b="1" i="1" baseline="-25000" dirty="0" err="1">
                <a:effectLst/>
                <a:latin typeface="CMR10"/>
                <a:ea typeface="Times New Roman" panose="02020603050405020304" pitchFamily="18" charset="0"/>
              </a:rPr>
              <a:t>L</a:t>
            </a:r>
            <a:r>
              <a:rPr lang="en-US" sz="2000" dirty="0">
                <a:latin typeface="CMR10"/>
                <a:ea typeface="Times New Roman" panose="02020603050405020304" pitchFamily="18" charset="0"/>
              </a:rPr>
              <a:t> and </a:t>
            </a:r>
            <a:r>
              <a:rPr lang="en-GB" sz="2000" b="1" i="1" dirty="0">
                <a:effectLst/>
                <a:latin typeface="CMR10"/>
                <a:ea typeface="Times New Roman" panose="02020603050405020304" pitchFamily="18" charset="0"/>
              </a:rPr>
              <a:t>t</a:t>
            </a:r>
            <a:r>
              <a:rPr lang="en-GB" sz="2000" b="1" i="1" baseline="-25000" dirty="0">
                <a:effectLst/>
                <a:latin typeface="CMR10"/>
                <a:ea typeface="Times New Roman" panose="02020603050405020304" pitchFamily="18" charset="0"/>
              </a:rPr>
              <a:t>m</a:t>
            </a:r>
            <a:r>
              <a:rPr lang="en-US" sz="2000" dirty="0">
                <a:latin typeface="CMR10"/>
                <a:ea typeface="Times New Roman" panose="02020603050405020304" pitchFamily="18" charset="0"/>
              </a:rPr>
              <a:t> politics </a:t>
            </a:r>
            <a:r>
              <a:rPr lang="en-GB" sz="2000" b="1" i="1" dirty="0">
                <a:effectLst/>
                <a:latin typeface="CMR10"/>
                <a:ea typeface="Times New Roman" panose="02020603050405020304" pitchFamily="18" charset="0"/>
              </a:rPr>
              <a:t>t</a:t>
            </a:r>
            <a:r>
              <a:rPr lang="en-GB" sz="2000" b="1" i="1" baseline="-25000" dirty="0">
                <a:effectLst/>
                <a:latin typeface="CMR10"/>
                <a:ea typeface="Times New Roman" panose="02020603050405020304" pitchFamily="18" charset="0"/>
              </a:rPr>
              <a:t>m</a:t>
            </a:r>
            <a:r>
              <a:rPr lang="en-US" sz="2000" dirty="0">
                <a:latin typeface="CMR10"/>
                <a:ea typeface="Times New Roman" panose="02020603050405020304" pitchFamily="18" charset="0"/>
              </a:rPr>
              <a:t> is voted for by voters B and C while politics </a:t>
            </a:r>
            <a:r>
              <a:rPr lang="en-GB" sz="2000" b="1" i="1" dirty="0" err="1">
                <a:effectLst/>
                <a:latin typeface="CMR10"/>
                <a:ea typeface="Times New Roman" panose="02020603050405020304" pitchFamily="18" charset="0"/>
              </a:rPr>
              <a:t>t</a:t>
            </a:r>
            <a:r>
              <a:rPr lang="en-GB" sz="2000" b="1" i="1" baseline="-25000" dirty="0" err="1">
                <a:effectLst/>
                <a:latin typeface="CMR10"/>
                <a:ea typeface="Times New Roman" panose="02020603050405020304" pitchFamily="18" charset="0"/>
              </a:rPr>
              <a:t>L</a:t>
            </a:r>
            <a:r>
              <a:rPr lang="en-GB" sz="2000" b="1" i="1" baseline="-25000" dirty="0">
                <a:effectLst/>
                <a:latin typeface="CMR10"/>
                <a:ea typeface="Times New Roman" panose="02020603050405020304" pitchFamily="18" charset="0"/>
              </a:rPr>
              <a:t> </a:t>
            </a:r>
            <a:r>
              <a:rPr lang="en-US" sz="2000" dirty="0">
                <a:latin typeface="CMR10"/>
                <a:ea typeface="Times New Roman" panose="02020603050405020304" pitchFamily="18" charset="0"/>
              </a:rPr>
              <a:t>is voted for only A. Thus, politics </a:t>
            </a:r>
            <a:r>
              <a:rPr lang="en-GB" sz="2000" b="1" i="1" dirty="0">
                <a:effectLst/>
                <a:latin typeface="CMR10"/>
                <a:ea typeface="Times New Roman" panose="02020603050405020304" pitchFamily="18" charset="0"/>
              </a:rPr>
              <a:t>t</a:t>
            </a:r>
            <a:r>
              <a:rPr lang="en-GB" sz="2000" b="1" i="1" baseline="-25000" dirty="0">
                <a:effectLst/>
                <a:latin typeface="CMR10"/>
                <a:ea typeface="Times New Roman" panose="02020603050405020304" pitchFamily="18" charset="0"/>
              </a:rPr>
              <a:t>m</a:t>
            </a:r>
            <a:r>
              <a:rPr lang="en-US" sz="2000" dirty="0">
                <a:latin typeface="CMR10"/>
                <a:ea typeface="Times New Roman" panose="02020603050405020304" pitchFamily="18" charset="0"/>
              </a:rPr>
              <a:t> is preferred by two votes to one. Then we compare the "1</a:t>
            </a:r>
            <a:r>
              <a:rPr lang="en-US" sz="2000" baseline="30000" dirty="0">
                <a:latin typeface="CMR10"/>
                <a:ea typeface="Times New Roman" panose="02020603050405020304" pitchFamily="18" charset="0"/>
              </a:rPr>
              <a:t>st</a:t>
            </a:r>
            <a:r>
              <a:rPr lang="en-US" sz="2000" dirty="0">
                <a:latin typeface="CMR10"/>
                <a:ea typeface="Times New Roman" panose="02020603050405020304" pitchFamily="18" charset="0"/>
              </a:rPr>
              <a:t> round winner" policy </a:t>
            </a:r>
            <a:r>
              <a:rPr lang="en-GB" sz="2000" b="1" i="1" dirty="0">
                <a:effectLst/>
                <a:latin typeface="CMR10"/>
                <a:ea typeface="Times New Roman" panose="02020603050405020304" pitchFamily="18" charset="0"/>
              </a:rPr>
              <a:t>t</a:t>
            </a:r>
            <a:r>
              <a:rPr lang="en-GB" sz="2000" b="1" i="1" baseline="-25000" dirty="0">
                <a:effectLst/>
                <a:latin typeface="CMR10"/>
                <a:ea typeface="Times New Roman" panose="02020603050405020304" pitchFamily="18" charset="0"/>
              </a:rPr>
              <a:t>m</a:t>
            </a:r>
            <a:r>
              <a:rPr lang="en-US" sz="2000" dirty="0">
                <a:latin typeface="CMR10"/>
                <a:ea typeface="Times New Roman" panose="02020603050405020304" pitchFamily="18" charset="0"/>
              </a:rPr>
              <a:t> to the politics </a:t>
            </a:r>
            <a:r>
              <a:rPr lang="en-GB" sz="2000" b="1" i="1" dirty="0">
                <a:effectLst/>
                <a:latin typeface="CMR10"/>
                <a:ea typeface="Times New Roman" panose="02020603050405020304" pitchFamily="18" charset="0"/>
              </a:rPr>
              <a:t>t</a:t>
            </a:r>
            <a:r>
              <a:rPr lang="en-US" sz="2000" b="1" i="1" baseline="-25000" dirty="0">
                <a:effectLst/>
                <a:latin typeface="CMR10"/>
                <a:ea typeface="Times New Roman" panose="02020603050405020304" pitchFamily="18" charset="0"/>
              </a:rPr>
              <a:t>h </a:t>
            </a:r>
            <a:r>
              <a:rPr lang="en-US" sz="2000" dirty="0">
                <a:latin typeface="CMR10"/>
                <a:ea typeface="Times New Roman" panose="02020603050405020304" pitchFamily="18" charset="0"/>
              </a:rPr>
              <a:t>
</a:t>
            </a:r>
            <a:endParaRPr lang="el-GR" sz="2000" i="1" baseline="-25000" dirty="0">
              <a:latin typeface="CMR10"/>
              <a:ea typeface="Times New Roman" panose="02020603050405020304" pitchFamily="18" charset="0"/>
            </a:endParaRPr>
          </a:p>
          <a:p>
            <a:pPr marL="0" marR="0" algn="just">
              <a:lnSpc>
                <a:spcPct val="150000"/>
              </a:lnSpc>
              <a:spcBef>
                <a:spcPts val="0"/>
              </a:spcBef>
              <a:spcAft>
                <a:spcPts val="0"/>
              </a:spcAft>
            </a:pPr>
            <a:endParaRPr lang="en-US" sz="2000" dirty="0">
              <a:effectLst/>
              <a:latin typeface="CMR10"/>
              <a:ea typeface="Times New Roman" panose="02020603050405020304" pitchFamily="18" charset="0"/>
            </a:endParaRPr>
          </a:p>
          <a:p>
            <a:pPr marR="0" lvl="0" algn="just">
              <a:lnSpc>
                <a:spcPct val="150000"/>
              </a:lnSpc>
              <a:spcBef>
                <a:spcPts val="0"/>
              </a:spcBef>
              <a:spcAft>
                <a:spcPts val="0"/>
              </a:spcAft>
              <a:tabLst>
                <a:tab pos="457200" algn="l"/>
              </a:tabLst>
            </a:pPr>
            <a:r>
              <a:rPr lang="en-US" sz="2000" b="1" dirty="0">
                <a:latin typeface="CMR10"/>
                <a:ea typeface="Times New Roman" panose="02020603050405020304" pitchFamily="18" charset="0"/>
              </a:rPr>
              <a:t>Round 2: Bilateral comparison of </a:t>
            </a:r>
            <a:r>
              <a:rPr lang="en-GB" sz="2000" b="1" i="1" dirty="0">
                <a:effectLst/>
                <a:latin typeface="CMR10"/>
                <a:ea typeface="Times New Roman" panose="02020603050405020304" pitchFamily="18" charset="0"/>
              </a:rPr>
              <a:t>t</a:t>
            </a:r>
            <a:r>
              <a:rPr lang="en-GB" sz="2000" b="1" i="1" baseline="-25000" dirty="0">
                <a:effectLst/>
                <a:latin typeface="CMR10"/>
                <a:ea typeface="Times New Roman" panose="02020603050405020304" pitchFamily="18" charset="0"/>
              </a:rPr>
              <a:t>m </a:t>
            </a:r>
            <a:r>
              <a:rPr lang="en-US" sz="2000" b="1" dirty="0">
                <a:latin typeface="CMR10"/>
                <a:ea typeface="Times New Roman" panose="02020603050405020304" pitchFamily="18" charset="0"/>
              </a:rPr>
              <a:t>and</a:t>
            </a:r>
            <a:r>
              <a:rPr lang="el-GR" sz="2000" b="1" dirty="0">
                <a:effectLst/>
                <a:latin typeface="CMR10"/>
                <a:ea typeface="Times New Roman" panose="02020603050405020304" pitchFamily="18" charset="0"/>
              </a:rPr>
              <a:t> </a:t>
            </a:r>
            <a:r>
              <a:rPr lang="en-GB" sz="2000" b="1" i="1" dirty="0">
                <a:effectLst/>
                <a:latin typeface="CMR10"/>
                <a:ea typeface="Times New Roman" panose="02020603050405020304" pitchFamily="18" charset="0"/>
              </a:rPr>
              <a:t>t</a:t>
            </a:r>
            <a:r>
              <a:rPr lang="en-US" sz="2000" b="1" i="1" baseline="-25000" dirty="0">
                <a:effectLst/>
                <a:latin typeface="CMR10"/>
                <a:ea typeface="Times New Roman" panose="02020603050405020304" pitchFamily="18" charset="0"/>
              </a:rPr>
              <a:t>h </a:t>
            </a:r>
            <a:r>
              <a:rPr lang="en-US" sz="2000" b="1" dirty="0">
                <a:latin typeface="CMR10"/>
                <a:ea typeface="Times New Roman" panose="02020603050405020304" pitchFamily="18" charset="0"/>
              </a:rPr>
              <a:t>policies</a:t>
            </a:r>
            <a:endParaRPr lang="en-US" sz="2000" b="1" dirty="0">
              <a:effectLst/>
              <a:latin typeface="CMR10"/>
              <a:ea typeface="Times New Roman" panose="02020603050405020304" pitchFamily="18" charset="0"/>
            </a:endParaRPr>
          </a:p>
          <a:p>
            <a:pPr marL="0" marR="0" algn="just">
              <a:lnSpc>
                <a:spcPct val="150000"/>
              </a:lnSpc>
              <a:spcBef>
                <a:spcPts val="0"/>
              </a:spcBef>
              <a:spcAft>
                <a:spcPts val="0"/>
              </a:spcAft>
            </a:pPr>
            <a:r>
              <a:rPr lang="el-GR" sz="2000" dirty="0">
                <a:effectLst/>
                <a:latin typeface="CMR10"/>
                <a:ea typeface="Times New Roman" panose="02020603050405020304" pitchFamily="18" charset="0"/>
              </a:rPr>
              <a:t> </a:t>
            </a:r>
            <a:endParaRPr lang="en-US" sz="2000" dirty="0">
              <a:effectLst/>
              <a:latin typeface="CMR10"/>
              <a:ea typeface="Times New Roman" panose="02020603050405020304" pitchFamily="18" charset="0"/>
            </a:endParaRPr>
          </a:p>
          <a:p>
            <a:pPr marL="0" marR="0" algn="just">
              <a:spcBef>
                <a:spcPts val="0"/>
              </a:spcBef>
              <a:spcAft>
                <a:spcPts val="0"/>
              </a:spcAft>
            </a:pPr>
            <a:r>
              <a:rPr lang="en-US" sz="2000" dirty="0">
                <a:latin typeface="CMR10"/>
                <a:ea typeface="Times New Roman" panose="02020603050405020304" pitchFamily="18" charset="0"/>
              </a:rPr>
              <a:t>In a bilateral comparison of politics </a:t>
            </a:r>
            <a:r>
              <a:rPr lang="en-GB" sz="2000" b="1" i="1" dirty="0">
                <a:effectLst/>
                <a:latin typeface="CMR10"/>
                <a:ea typeface="Times New Roman" panose="02020603050405020304" pitchFamily="18" charset="0"/>
              </a:rPr>
              <a:t>t</a:t>
            </a:r>
            <a:r>
              <a:rPr lang="en-GB" sz="2000" b="1" i="1" baseline="-25000" dirty="0">
                <a:effectLst/>
                <a:latin typeface="CMR10"/>
                <a:ea typeface="Times New Roman" panose="02020603050405020304" pitchFamily="18" charset="0"/>
              </a:rPr>
              <a:t>m</a:t>
            </a:r>
            <a:r>
              <a:rPr lang="en-US" sz="2000" dirty="0">
                <a:latin typeface="CMR10"/>
                <a:ea typeface="Times New Roman" panose="02020603050405020304" pitchFamily="18" charset="0"/>
              </a:rPr>
              <a:t> and </a:t>
            </a:r>
            <a:r>
              <a:rPr lang="en-GB" sz="2000" b="1" i="1" dirty="0">
                <a:effectLst/>
                <a:latin typeface="CMR10"/>
                <a:ea typeface="Times New Roman" panose="02020603050405020304" pitchFamily="18" charset="0"/>
              </a:rPr>
              <a:t>t</a:t>
            </a:r>
            <a:r>
              <a:rPr lang="en-US" sz="2000" b="1" i="1" baseline="-25000" dirty="0">
                <a:effectLst/>
                <a:latin typeface="CMR10"/>
                <a:ea typeface="Times New Roman" panose="02020603050405020304" pitchFamily="18" charset="0"/>
              </a:rPr>
              <a:t>h</a:t>
            </a:r>
            <a:r>
              <a:rPr lang="en-US" sz="2000" dirty="0">
                <a:latin typeface="CMR10"/>
                <a:ea typeface="Times New Roman" panose="02020603050405020304" pitchFamily="18" charset="0"/>
              </a:rPr>
              <a:t> politics tm vote for voters C and A while politics </a:t>
            </a:r>
            <a:r>
              <a:rPr lang="en-GB" sz="2000" b="1" i="1" dirty="0">
                <a:effectLst/>
                <a:latin typeface="CMR10"/>
                <a:ea typeface="Times New Roman" panose="02020603050405020304" pitchFamily="18" charset="0"/>
              </a:rPr>
              <a:t>t</a:t>
            </a:r>
            <a:r>
              <a:rPr lang="en-US" sz="2000" b="1" i="1" baseline="-25000" dirty="0">
                <a:effectLst/>
                <a:latin typeface="CMR10"/>
                <a:ea typeface="Times New Roman" panose="02020603050405020304" pitchFamily="18" charset="0"/>
              </a:rPr>
              <a:t>h</a:t>
            </a:r>
            <a:r>
              <a:rPr lang="en-US" sz="2000" dirty="0">
                <a:latin typeface="CMR10"/>
                <a:ea typeface="Times New Roman" panose="02020603050405020304" pitchFamily="18" charset="0"/>
              </a:rPr>
              <a:t> only B. So, politics </a:t>
            </a:r>
            <a:r>
              <a:rPr lang="en-GB" sz="2000" b="1" i="1" dirty="0">
                <a:effectLst/>
                <a:latin typeface="CMR10"/>
                <a:ea typeface="Times New Roman" panose="02020603050405020304" pitchFamily="18" charset="0"/>
              </a:rPr>
              <a:t>t</a:t>
            </a:r>
            <a:r>
              <a:rPr lang="en-GB" sz="2000" b="1" i="1" baseline="-25000" dirty="0">
                <a:effectLst/>
                <a:latin typeface="CMR10"/>
                <a:ea typeface="Times New Roman" panose="02020603050405020304" pitchFamily="18" charset="0"/>
              </a:rPr>
              <a:t>m</a:t>
            </a:r>
            <a:r>
              <a:rPr lang="en-US" sz="2000" dirty="0">
                <a:latin typeface="CMR10"/>
                <a:ea typeface="Times New Roman" panose="02020603050405020304" pitchFamily="18" charset="0"/>
              </a:rPr>
              <a:t> is preferred by two votes against one. 
</a:t>
            </a:r>
            <a:endParaRPr lang="en-US" sz="2000" dirty="0">
              <a:effectLst/>
              <a:latin typeface="CMR10"/>
              <a:ea typeface="Times New Roman" panose="02020603050405020304" pitchFamily="18" charset="0"/>
            </a:endParaRPr>
          </a:p>
        </p:txBody>
      </p:sp>
    </p:spTree>
    <p:extLst>
      <p:ext uri="{BB962C8B-B14F-4D97-AF65-F5344CB8AC3E}">
        <p14:creationId xmlns:p14="http://schemas.microsoft.com/office/powerpoint/2010/main" val="1234544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FC334627-1E4A-482A-AB13-EB1C3881B830}"/>
              </a:ext>
            </a:extLst>
          </p:cNvPr>
          <p:cNvSpPr txBox="1"/>
          <p:nvPr/>
        </p:nvSpPr>
        <p:spPr>
          <a:xfrm>
            <a:off x="228600" y="152400"/>
            <a:ext cx="8138578" cy="830997"/>
          </a:xfrm>
          <a:prstGeom prst="rect">
            <a:avLst/>
          </a:prstGeom>
          <a:noFill/>
        </p:spPr>
        <p:txBody>
          <a:bodyPr wrap="square">
            <a:spAutoFit/>
          </a:bodyPr>
          <a:lstStyle/>
          <a:p>
            <a:r>
              <a:rPr lang="en-US" sz="2400" dirty="0">
                <a:solidFill>
                  <a:srgbClr val="333399"/>
                </a:solidFill>
                <a:latin typeface="CMR10"/>
              </a:rPr>
              <a:t>Example 1: The crucial role of the "median voter"
</a:t>
            </a:r>
            <a:endParaRPr lang="el-GR" sz="2400" dirty="0">
              <a:solidFill>
                <a:srgbClr val="333399"/>
              </a:solidFill>
              <a:latin typeface="CMR10"/>
            </a:endParaRPr>
          </a:p>
        </p:txBody>
      </p:sp>
      <p:sp>
        <p:nvSpPr>
          <p:cNvPr id="6" name="TextBox 5">
            <a:extLst>
              <a:ext uri="{FF2B5EF4-FFF2-40B4-BE49-F238E27FC236}">
                <a16:creationId xmlns:a16="http://schemas.microsoft.com/office/drawing/2014/main" id="{1A0ADD27-97A1-43B4-A0E0-610A1BA1D7A0}"/>
              </a:ext>
            </a:extLst>
          </p:cNvPr>
          <p:cNvSpPr txBox="1"/>
          <p:nvPr/>
        </p:nvSpPr>
        <p:spPr>
          <a:xfrm>
            <a:off x="228600" y="838200"/>
            <a:ext cx="8686800" cy="5355312"/>
          </a:xfrm>
          <a:prstGeom prst="rect">
            <a:avLst/>
          </a:prstGeom>
          <a:noFill/>
        </p:spPr>
        <p:txBody>
          <a:bodyPr wrap="square">
            <a:spAutoFit/>
          </a:bodyPr>
          <a:lstStyle/>
          <a:p>
            <a:pPr marR="0" lvl="0" algn="just">
              <a:spcBef>
                <a:spcPts val="0"/>
              </a:spcBef>
              <a:spcAft>
                <a:spcPts val="0"/>
              </a:spcAft>
              <a:tabLst>
                <a:tab pos="457200" algn="l"/>
              </a:tabLst>
            </a:pPr>
            <a:r>
              <a:rPr lang="en-US" b="1" dirty="0">
                <a:latin typeface="CMR10"/>
                <a:ea typeface="Times New Roman" panose="02020603050405020304" pitchFamily="18" charset="0"/>
              </a:rPr>
              <a:t>Definition 1: Condorcet winner 
</a:t>
            </a:r>
            <a:endParaRPr lang="el-GR" sz="1800" dirty="0">
              <a:effectLst/>
              <a:latin typeface="CMR10"/>
              <a:ea typeface="Times New Roman" panose="02020603050405020304" pitchFamily="18" charset="0"/>
            </a:endParaRPr>
          </a:p>
          <a:p>
            <a:pPr marR="0" lvl="0" algn="just">
              <a:spcBef>
                <a:spcPts val="0"/>
              </a:spcBef>
              <a:spcAft>
                <a:spcPts val="0"/>
              </a:spcAft>
              <a:tabLst>
                <a:tab pos="457200" algn="l"/>
              </a:tabLst>
            </a:pPr>
            <a:r>
              <a:rPr lang="en-US" dirty="0">
                <a:latin typeface="CMR10"/>
                <a:ea typeface="Times New Roman" panose="02020603050405020304" pitchFamily="18" charset="0"/>
              </a:rPr>
              <a:t>Definition: Condorcet winner is a political t if and only if that policy prevails over any other in any bilateral comparison
</a:t>
            </a:r>
            <a:endParaRPr lang="el-GR" sz="1800" dirty="0">
              <a:effectLst/>
              <a:latin typeface="CMR10"/>
              <a:ea typeface="Times New Roman" panose="02020603050405020304" pitchFamily="18" charset="0"/>
            </a:endParaRPr>
          </a:p>
          <a:p>
            <a:pPr marR="0" lvl="0" algn="just">
              <a:spcBef>
                <a:spcPts val="0"/>
              </a:spcBef>
              <a:spcAft>
                <a:spcPts val="0"/>
              </a:spcAft>
              <a:tabLst>
                <a:tab pos="457200" algn="l"/>
              </a:tabLst>
            </a:pPr>
            <a:endParaRPr lang="el-GR" sz="1800" dirty="0">
              <a:effectLst/>
              <a:latin typeface="CMR10"/>
              <a:ea typeface="Times New Roman" panose="02020603050405020304" pitchFamily="18" charset="0"/>
            </a:endParaRPr>
          </a:p>
          <a:p>
            <a:pPr marR="0" lvl="0" algn="just">
              <a:spcBef>
                <a:spcPts val="0"/>
              </a:spcBef>
              <a:spcAft>
                <a:spcPts val="0"/>
              </a:spcAft>
              <a:tabLst>
                <a:tab pos="457200" algn="l"/>
              </a:tabLst>
            </a:pPr>
            <a:r>
              <a:rPr lang="en-US" b="1" dirty="0">
                <a:latin typeface="CMR10"/>
                <a:ea typeface="Times New Roman" panose="02020603050405020304" pitchFamily="18" charset="0"/>
              </a:rPr>
              <a:t>Definition 2: S</a:t>
            </a:r>
            <a:r>
              <a:rPr lang="el-GR" sz="1800" b="1" dirty="0" err="1">
                <a:effectLst/>
                <a:latin typeface="CMR10"/>
                <a:ea typeface="Times New Roman" panose="02020603050405020304" pitchFamily="18" charset="0"/>
              </a:rPr>
              <a:t>ingle</a:t>
            </a:r>
            <a:r>
              <a:rPr lang="en-US" b="1" dirty="0">
                <a:latin typeface="CMR10"/>
                <a:ea typeface="Times New Roman" panose="02020603050405020304" pitchFamily="18" charset="0"/>
              </a:rPr>
              <a:t>-</a:t>
            </a:r>
            <a:r>
              <a:rPr lang="el-GR" sz="1800" b="1" dirty="0" err="1">
                <a:effectLst/>
                <a:latin typeface="CMR10"/>
                <a:ea typeface="Times New Roman" panose="02020603050405020304" pitchFamily="18" charset="0"/>
              </a:rPr>
              <a:t>peak</a:t>
            </a:r>
            <a:r>
              <a:rPr lang="en-US" sz="1800" b="1" dirty="0">
                <a:effectLst/>
                <a:latin typeface="CMR10"/>
                <a:ea typeface="Times New Roman" panose="02020603050405020304" pitchFamily="18" charset="0"/>
              </a:rPr>
              <a:t>ed</a:t>
            </a:r>
            <a:r>
              <a:rPr lang="el-GR" sz="1800" b="1" dirty="0">
                <a:effectLst/>
                <a:latin typeface="CMR10"/>
                <a:ea typeface="Times New Roman" panose="02020603050405020304" pitchFamily="18" charset="0"/>
              </a:rPr>
              <a:t> </a:t>
            </a:r>
            <a:r>
              <a:rPr lang="el-GR" sz="1800" b="1" dirty="0" err="1">
                <a:effectLst/>
                <a:latin typeface="CMR10"/>
                <a:ea typeface="Times New Roman" panose="02020603050405020304" pitchFamily="18" charset="0"/>
              </a:rPr>
              <a:t>preferences</a:t>
            </a:r>
            <a:endParaRPr lang="el-GR" sz="1800" b="1" dirty="0">
              <a:effectLst/>
              <a:latin typeface="CMR10"/>
              <a:ea typeface="Times New Roman" panose="02020603050405020304" pitchFamily="18" charset="0"/>
            </a:endParaRPr>
          </a:p>
          <a:p>
            <a:pPr marR="0" lvl="0" algn="just">
              <a:spcBef>
                <a:spcPts val="0"/>
              </a:spcBef>
              <a:spcAft>
                <a:spcPts val="0"/>
              </a:spcAft>
              <a:tabLst>
                <a:tab pos="457200" algn="l"/>
              </a:tabLst>
            </a:pPr>
            <a:endParaRPr lang="el-GR" sz="1800" dirty="0">
              <a:effectLst/>
              <a:latin typeface="CMR10"/>
              <a:ea typeface="Times New Roman" panose="02020603050405020304" pitchFamily="18" charset="0"/>
            </a:endParaRPr>
          </a:p>
          <a:p>
            <a:pPr marR="0" lvl="0" algn="just">
              <a:spcBef>
                <a:spcPts val="0"/>
              </a:spcBef>
              <a:spcAft>
                <a:spcPts val="0"/>
              </a:spcAft>
              <a:tabLst>
                <a:tab pos="457200" algn="l"/>
              </a:tabLst>
            </a:pPr>
            <a:r>
              <a:rPr lang="en-US" dirty="0">
                <a:latin typeface="CMR10"/>
                <a:ea typeface="Times New Roman" panose="02020603050405020304" pitchFamily="18" charset="0"/>
              </a:rPr>
              <a:t>Definition: The political preferences of an </a:t>
            </a:r>
            <a:r>
              <a:rPr lang="en-US" dirty="0" err="1">
                <a:latin typeface="CMR10"/>
                <a:ea typeface="Times New Roman" panose="02020603050405020304" pitchFamily="18" charset="0"/>
              </a:rPr>
              <a:t>i</a:t>
            </a:r>
            <a:r>
              <a:rPr lang="en-US" dirty="0">
                <a:latin typeface="CMR10"/>
                <a:ea typeface="Times New Roman" panose="02020603050405020304" pitchFamily="18" charset="0"/>
              </a:rPr>
              <a:t> voter are preferences with one peak, if the ranking of alternative policies is determined by the relative distance of those policies from the ideal point so that the policy closest to the ideal point is preferred over the more distant politicians. 
</a:t>
            </a:r>
            <a:endParaRPr lang="el-GR" sz="1800" dirty="0">
              <a:effectLst/>
              <a:latin typeface="CMR10"/>
              <a:ea typeface="Times New Roman" panose="02020603050405020304" pitchFamily="18" charset="0"/>
            </a:endParaRPr>
          </a:p>
          <a:p>
            <a:pPr marR="0" lvl="0" algn="just">
              <a:spcBef>
                <a:spcPts val="0"/>
              </a:spcBef>
              <a:spcAft>
                <a:spcPts val="0"/>
              </a:spcAft>
              <a:tabLst>
                <a:tab pos="457200" algn="l"/>
              </a:tabLst>
            </a:pPr>
            <a:endParaRPr lang="el-GR" sz="1800" dirty="0">
              <a:effectLst/>
              <a:latin typeface="CMR10"/>
              <a:ea typeface="Times New Roman" panose="02020603050405020304" pitchFamily="18" charset="0"/>
            </a:endParaRPr>
          </a:p>
          <a:p>
            <a:pPr marR="0" lvl="0" algn="just">
              <a:spcBef>
                <a:spcPts val="0"/>
              </a:spcBef>
              <a:spcAft>
                <a:spcPts val="0"/>
              </a:spcAft>
              <a:tabLst>
                <a:tab pos="457200" algn="l"/>
              </a:tabLst>
            </a:pPr>
            <a:endParaRPr lang="el-GR" dirty="0">
              <a:latin typeface="CMR10"/>
              <a:ea typeface="Times New Roman" panose="02020603050405020304" pitchFamily="18" charset="0"/>
            </a:endParaRPr>
          </a:p>
          <a:p>
            <a:pPr algn="just">
              <a:spcBef>
                <a:spcPts val="0"/>
              </a:spcBef>
              <a:spcAft>
                <a:spcPts val="0"/>
              </a:spcAft>
              <a:tabLst>
                <a:tab pos="457200" algn="l"/>
              </a:tabLst>
            </a:pPr>
            <a:r>
              <a:rPr lang="en-US" dirty="0">
                <a:latin typeface="CMR10"/>
                <a:ea typeface="Times New Roman" panose="02020603050405020304" pitchFamily="18" charset="0"/>
              </a:rPr>
              <a:t>So, in our example, </a:t>
            </a:r>
            <a:r>
              <a:rPr lang="en-GB" sz="1800" b="1" i="1" dirty="0">
                <a:effectLst/>
                <a:latin typeface="CMR10"/>
                <a:ea typeface="Times New Roman" panose="02020603050405020304" pitchFamily="18" charset="0"/>
              </a:rPr>
              <a:t>t</a:t>
            </a:r>
            <a:r>
              <a:rPr lang="en-GB" sz="1800" b="1" i="1" baseline="-25000" dirty="0">
                <a:effectLst/>
                <a:latin typeface="CMR10"/>
                <a:ea typeface="Times New Roman" panose="02020603050405020304" pitchFamily="18" charset="0"/>
              </a:rPr>
              <a:t>m</a:t>
            </a:r>
            <a:r>
              <a:rPr lang="en-US" dirty="0">
                <a:solidFill>
                  <a:srgbClr val="333399"/>
                </a:solidFill>
                <a:latin typeface="CMR10"/>
                <a:ea typeface="Times New Roman" panose="02020603050405020304" pitchFamily="18" charset="0"/>
              </a:rPr>
              <a:t> </a:t>
            </a:r>
            <a:r>
              <a:rPr lang="en-US" b="1" dirty="0">
                <a:solidFill>
                  <a:srgbClr val="333399"/>
                </a:solidFill>
                <a:latin typeface="CMR10"/>
                <a:ea typeface="Times New Roman" panose="02020603050405020304" pitchFamily="18" charset="0"/>
              </a:rPr>
              <a:t>is the 'Condorcet winner' policy</a:t>
            </a:r>
            <a:r>
              <a:rPr lang="en-US" b="1" dirty="0">
                <a:latin typeface="CMR10"/>
                <a:ea typeface="Times New Roman" panose="02020603050405020304" pitchFamily="18" charset="0"/>
              </a:rPr>
              <a:t>. </a:t>
            </a:r>
            <a:r>
              <a:rPr lang="en-US" dirty="0">
                <a:latin typeface="CMR10"/>
                <a:ea typeface="Times New Roman" panose="02020603050405020304" pitchFamily="18" charset="0"/>
              </a:rPr>
              <a:t>This is because median voter C forms an "alliance" with voter B in the 1</a:t>
            </a:r>
            <a:r>
              <a:rPr lang="en-US" baseline="30000" dirty="0">
                <a:latin typeface="CMR10"/>
                <a:ea typeface="Times New Roman" panose="02020603050405020304" pitchFamily="18" charset="0"/>
              </a:rPr>
              <a:t>st</a:t>
            </a:r>
            <a:r>
              <a:rPr lang="en-US" dirty="0">
                <a:latin typeface="CMR10"/>
                <a:ea typeface="Times New Roman" panose="02020603050405020304" pitchFamily="18" charset="0"/>
              </a:rPr>
              <a:t> round and an "alliance" with voter A in the 2</a:t>
            </a:r>
            <a:r>
              <a:rPr lang="en-US" baseline="30000" dirty="0">
                <a:latin typeface="CMR10"/>
                <a:ea typeface="Times New Roman" panose="02020603050405020304" pitchFamily="18" charset="0"/>
              </a:rPr>
              <a:t>nd</a:t>
            </a:r>
            <a:r>
              <a:rPr lang="en-US" dirty="0">
                <a:latin typeface="CMR10"/>
                <a:ea typeface="Times New Roman" panose="02020603050405020304" pitchFamily="18" charset="0"/>
              </a:rPr>
              <a:t>  round, and eventually his/her policy prevails in both rounds.
</a:t>
            </a:r>
            <a:endParaRPr lang="el-G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46934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FC334627-1E4A-482A-AB13-EB1C3881B830}"/>
              </a:ext>
            </a:extLst>
          </p:cNvPr>
          <p:cNvSpPr txBox="1"/>
          <p:nvPr/>
        </p:nvSpPr>
        <p:spPr>
          <a:xfrm>
            <a:off x="228600" y="152400"/>
            <a:ext cx="8138578" cy="830997"/>
          </a:xfrm>
          <a:prstGeom prst="rect">
            <a:avLst/>
          </a:prstGeom>
          <a:noFill/>
        </p:spPr>
        <p:txBody>
          <a:bodyPr wrap="square">
            <a:spAutoFit/>
          </a:bodyPr>
          <a:lstStyle/>
          <a:p>
            <a:r>
              <a:rPr lang="en-US" sz="2400" dirty="0">
                <a:solidFill>
                  <a:srgbClr val="333399"/>
                </a:solidFill>
                <a:latin typeface="CMR10"/>
              </a:rPr>
              <a:t>Example 1: The crucial role of the "median voter"
</a:t>
            </a:r>
            <a:endParaRPr lang="el-GR" sz="2400" dirty="0">
              <a:solidFill>
                <a:srgbClr val="333399"/>
              </a:solidFill>
              <a:latin typeface="CMR10"/>
            </a:endParaRPr>
          </a:p>
        </p:txBody>
      </p:sp>
      <p:sp>
        <p:nvSpPr>
          <p:cNvPr id="6" name="TextBox 5">
            <a:extLst>
              <a:ext uri="{FF2B5EF4-FFF2-40B4-BE49-F238E27FC236}">
                <a16:creationId xmlns:a16="http://schemas.microsoft.com/office/drawing/2014/main" id="{1A0ADD27-97A1-43B4-A0E0-610A1BA1D7A0}"/>
              </a:ext>
            </a:extLst>
          </p:cNvPr>
          <p:cNvSpPr txBox="1"/>
          <p:nvPr/>
        </p:nvSpPr>
        <p:spPr>
          <a:xfrm>
            <a:off x="228600" y="838200"/>
            <a:ext cx="8686800" cy="5724644"/>
          </a:xfrm>
          <a:prstGeom prst="rect">
            <a:avLst/>
          </a:prstGeom>
          <a:noFill/>
        </p:spPr>
        <p:txBody>
          <a:bodyPr wrap="square">
            <a:spAutoFit/>
          </a:bodyPr>
          <a:lstStyle/>
          <a:p>
            <a:pPr marR="0" lvl="0" algn="just">
              <a:spcBef>
                <a:spcPts val="0"/>
              </a:spcBef>
              <a:spcAft>
                <a:spcPts val="0"/>
              </a:spcAft>
              <a:tabLst>
                <a:tab pos="457200" algn="l"/>
              </a:tabLst>
            </a:pPr>
            <a:r>
              <a:rPr lang="en-US" b="1" dirty="0">
                <a:latin typeface="CMR10"/>
                <a:ea typeface="Times New Roman" panose="02020603050405020304" pitchFamily="18" charset="0"/>
              </a:rPr>
              <a:t>Definition 1: Condorcet winner 
</a:t>
            </a:r>
            <a:endParaRPr lang="el-GR" sz="1800" dirty="0">
              <a:effectLst/>
              <a:latin typeface="CMR10"/>
              <a:ea typeface="Times New Roman" panose="02020603050405020304" pitchFamily="18" charset="0"/>
            </a:endParaRPr>
          </a:p>
          <a:p>
            <a:pPr marR="0" lvl="0" algn="just">
              <a:spcBef>
                <a:spcPts val="0"/>
              </a:spcBef>
              <a:spcAft>
                <a:spcPts val="0"/>
              </a:spcAft>
              <a:tabLst>
                <a:tab pos="457200" algn="l"/>
              </a:tabLst>
            </a:pPr>
            <a:r>
              <a:rPr lang="en-US" dirty="0">
                <a:latin typeface="CMR10"/>
                <a:ea typeface="Times New Roman" panose="02020603050405020304" pitchFamily="18" charset="0"/>
              </a:rPr>
              <a:t>Definition: Condorcet winner is a political t if and only if that policy prevails over any other in any bilateral comparison
</a:t>
            </a:r>
            <a:endParaRPr lang="el-GR" sz="1800" dirty="0">
              <a:effectLst/>
              <a:latin typeface="CMR10"/>
              <a:ea typeface="Times New Roman" panose="02020603050405020304" pitchFamily="18" charset="0"/>
            </a:endParaRPr>
          </a:p>
          <a:p>
            <a:pPr marR="0" lvl="0" algn="just">
              <a:spcBef>
                <a:spcPts val="0"/>
              </a:spcBef>
              <a:spcAft>
                <a:spcPts val="0"/>
              </a:spcAft>
              <a:tabLst>
                <a:tab pos="457200" algn="l"/>
              </a:tabLst>
            </a:pPr>
            <a:endParaRPr lang="el-GR" sz="1800" dirty="0">
              <a:effectLst/>
              <a:latin typeface="CMR10"/>
              <a:ea typeface="Times New Roman" panose="02020603050405020304" pitchFamily="18" charset="0"/>
            </a:endParaRPr>
          </a:p>
          <a:p>
            <a:pPr marR="0" lvl="0" algn="just">
              <a:spcBef>
                <a:spcPts val="0"/>
              </a:spcBef>
              <a:spcAft>
                <a:spcPts val="0"/>
              </a:spcAft>
              <a:tabLst>
                <a:tab pos="457200" algn="l"/>
              </a:tabLst>
            </a:pPr>
            <a:r>
              <a:rPr lang="en-US" b="1" dirty="0">
                <a:latin typeface="CMR10"/>
                <a:ea typeface="Times New Roman" panose="02020603050405020304" pitchFamily="18" charset="0"/>
              </a:rPr>
              <a:t>Definition 2: S</a:t>
            </a:r>
            <a:r>
              <a:rPr lang="el-GR" sz="1800" b="1" dirty="0" err="1">
                <a:effectLst/>
                <a:latin typeface="CMR10"/>
                <a:ea typeface="Times New Roman" panose="02020603050405020304" pitchFamily="18" charset="0"/>
              </a:rPr>
              <a:t>ingle</a:t>
            </a:r>
            <a:r>
              <a:rPr lang="en-US" b="1" dirty="0">
                <a:latin typeface="CMR10"/>
                <a:ea typeface="Times New Roman" panose="02020603050405020304" pitchFamily="18" charset="0"/>
              </a:rPr>
              <a:t>-</a:t>
            </a:r>
            <a:r>
              <a:rPr lang="el-GR" sz="1800" b="1" dirty="0" err="1">
                <a:effectLst/>
                <a:latin typeface="CMR10"/>
                <a:ea typeface="Times New Roman" panose="02020603050405020304" pitchFamily="18" charset="0"/>
              </a:rPr>
              <a:t>peak</a:t>
            </a:r>
            <a:r>
              <a:rPr lang="en-US" sz="1800" b="1" dirty="0">
                <a:effectLst/>
                <a:latin typeface="CMR10"/>
                <a:ea typeface="Times New Roman" panose="02020603050405020304" pitchFamily="18" charset="0"/>
              </a:rPr>
              <a:t>ed</a:t>
            </a:r>
            <a:r>
              <a:rPr lang="el-GR" sz="1800" b="1" dirty="0">
                <a:effectLst/>
                <a:latin typeface="CMR10"/>
                <a:ea typeface="Times New Roman" panose="02020603050405020304" pitchFamily="18" charset="0"/>
              </a:rPr>
              <a:t> </a:t>
            </a:r>
            <a:r>
              <a:rPr lang="el-GR" sz="1800" b="1" dirty="0" err="1">
                <a:effectLst/>
                <a:latin typeface="CMR10"/>
                <a:ea typeface="Times New Roman" panose="02020603050405020304" pitchFamily="18" charset="0"/>
              </a:rPr>
              <a:t>preferences</a:t>
            </a:r>
            <a:endParaRPr lang="el-GR" sz="1800" b="1" dirty="0">
              <a:effectLst/>
              <a:latin typeface="CMR10"/>
              <a:ea typeface="Times New Roman" panose="02020603050405020304" pitchFamily="18" charset="0"/>
            </a:endParaRPr>
          </a:p>
          <a:p>
            <a:pPr marR="0" lvl="0" algn="just">
              <a:spcBef>
                <a:spcPts val="0"/>
              </a:spcBef>
              <a:spcAft>
                <a:spcPts val="0"/>
              </a:spcAft>
              <a:tabLst>
                <a:tab pos="457200" algn="l"/>
              </a:tabLst>
            </a:pPr>
            <a:endParaRPr lang="el-GR" sz="1800" dirty="0">
              <a:effectLst/>
              <a:latin typeface="CMR10"/>
              <a:ea typeface="Times New Roman" panose="02020603050405020304" pitchFamily="18" charset="0"/>
            </a:endParaRPr>
          </a:p>
          <a:p>
            <a:pPr marR="0" lvl="0" algn="just">
              <a:spcBef>
                <a:spcPts val="0"/>
              </a:spcBef>
              <a:spcAft>
                <a:spcPts val="0"/>
              </a:spcAft>
              <a:tabLst>
                <a:tab pos="457200" algn="l"/>
              </a:tabLst>
            </a:pPr>
            <a:r>
              <a:rPr lang="en-US" dirty="0">
                <a:latin typeface="CMR10"/>
                <a:ea typeface="Times New Roman" panose="02020603050405020304" pitchFamily="18" charset="0"/>
              </a:rPr>
              <a:t>Definition: The political preferences of an </a:t>
            </a:r>
            <a:r>
              <a:rPr lang="en-US" dirty="0" err="1">
                <a:latin typeface="CMR10"/>
                <a:ea typeface="Times New Roman" panose="02020603050405020304" pitchFamily="18" charset="0"/>
              </a:rPr>
              <a:t>i</a:t>
            </a:r>
            <a:r>
              <a:rPr lang="en-US" dirty="0">
                <a:latin typeface="CMR10"/>
                <a:ea typeface="Times New Roman" panose="02020603050405020304" pitchFamily="18" charset="0"/>
              </a:rPr>
              <a:t> voter are preferences with one peak, if the ranking of alternative policies is determined by the relative distance of those policies from the ideal point so that the policy closest to the ideal point is preferred over the more distant politicians. 
</a:t>
            </a:r>
            <a:endParaRPr lang="el-GR" sz="1800" dirty="0">
              <a:effectLst/>
              <a:latin typeface="CMR10"/>
              <a:ea typeface="Times New Roman" panose="02020603050405020304" pitchFamily="18" charset="0"/>
            </a:endParaRPr>
          </a:p>
          <a:p>
            <a:pPr marR="0" lvl="0" algn="just">
              <a:spcBef>
                <a:spcPts val="0"/>
              </a:spcBef>
              <a:spcAft>
                <a:spcPts val="0"/>
              </a:spcAft>
              <a:tabLst>
                <a:tab pos="457200" algn="l"/>
              </a:tabLst>
            </a:pPr>
            <a:endParaRPr lang="el-GR" sz="1800" dirty="0">
              <a:effectLst/>
              <a:latin typeface="CMR10"/>
              <a:ea typeface="Times New Roman" panose="02020603050405020304" pitchFamily="18" charset="0"/>
            </a:endParaRPr>
          </a:p>
          <a:p>
            <a:pPr marR="0" lvl="0" algn="just">
              <a:spcBef>
                <a:spcPts val="0"/>
              </a:spcBef>
              <a:spcAft>
                <a:spcPts val="0"/>
              </a:spcAft>
              <a:tabLst>
                <a:tab pos="457200" algn="l"/>
              </a:tabLst>
            </a:pPr>
            <a:endParaRPr lang="el-GR" dirty="0">
              <a:latin typeface="CMR10"/>
              <a:ea typeface="Times New Roman" panose="02020603050405020304" pitchFamily="18" charset="0"/>
            </a:endParaRPr>
          </a:p>
          <a:p>
            <a:pPr marL="0" marR="0" algn="just">
              <a:spcBef>
                <a:spcPts val="0"/>
              </a:spcBef>
              <a:spcAft>
                <a:spcPts val="0"/>
              </a:spcAft>
            </a:pPr>
            <a:r>
              <a:rPr lang="en-US" sz="2400" b="1" dirty="0">
                <a:solidFill>
                  <a:srgbClr val="333399"/>
                </a:solidFill>
                <a:latin typeface="CMR10"/>
                <a:ea typeface="Times New Roman" panose="02020603050405020304" pitchFamily="18" charset="0"/>
              </a:rPr>
              <a:t>Median Voter Theorem (MVT) [Black (1948)]
</a:t>
            </a:r>
            <a:r>
              <a:rPr lang="el-GR" u="none" strike="noStrike" dirty="0">
                <a:effectLst/>
                <a:latin typeface="CMR10"/>
                <a:ea typeface="Times New Roman" panose="02020603050405020304" pitchFamily="18" charset="0"/>
              </a:rPr>
              <a:t> </a:t>
            </a:r>
            <a:endParaRPr lang="en-US" dirty="0">
              <a:effectLst/>
              <a:latin typeface="CMR10"/>
              <a:ea typeface="Times New Roman" panose="02020603050405020304" pitchFamily="18" charset="0"/>
            </a:endParaRPr>
          </a:p>
          <a:p>
            <a:pPr marL="0" marR="0" algn="just">
              <a:spcBef>
                <a:spcPts val="0"/>
              </a:spcBef>
              <a:spcAft>
                <a:spcPts val="0"/>
              </a:spcAft>
            </a:pPr>
            <a:r>
              <a:rPr lang="en-US" dirty="0">
                <a:latin typeface="CMR10"/>
                <a:ea typeface="Times New Roman" panose="02020603050405020304" pitchFamily="18" charset="0"/>
              </a:rPr>
              <a:t>If all voters have preferences with one peak then there is always a policy that is a Condorcet winner, and this policy coincides with the ideal point of the median voter. 
</a:t>
            </a:r>
            <a:endParaRPr lang="el-G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361389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1918</TotalTime>
  <Words>1462</Words>
  <Application>Microsoft Office PowerPoint</Application>
  <PresentationFormat>On-screen Show (4:3)</PresentationFormat>
  <Paragraphs>119</Paragraphs>
  <Slides>16</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vt:lpstr>
      <vt:lpstr>CMR10</vt:lpstr>
      <vt:lpstr>Times New Roman</vt:lpstr>
      <vt:lpstr>Default Design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Pantelis Kammas</dc:creator>
  <cp:lastModifiedBy>PANTELIS KAMMAS</cp:lastModifiedBy>
  <cp:revision>136</cp:revision>
  <cp:lastPrinted>1601-01-01T00:00:00Z</cp:lastPrinted>
  <dcterms:created xsi:type="dcterms:W3CDTF">1601-01-01T00:00:00Z</dcterms:created>
  <dcterms:modified xsi:type="dcterms:W3CDTF">2023-03-17T15:10:59Z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