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36"/>
  </p:notesMasterIdLst>
  <p:sldIdLst>
    <p:sldId id="951" r:id="rId4"/>
    <p:sldId id="583" r:id="rId5"/>
    <p:sldId id="940" r:id="rId6"/>
    <p:sldId id="593" r:id="rId7"/>
    <p:sldId id="877" r:id="rId8"/>
    <p:sldId id="942" r:id="rId9"/>
    <p:sldId id="684" r:id="rId10"/>
    <p:sldId id="943" r:id="rId11"/>
    <p:sldId id="944" r:id="rId12"/>
    <p:sldId id="945" r:id="rId13"/>
    <p:sldId id="950" r:id="rId14"/>
    <p:sldId id="947" r:id="rId15"/>
    <p:sldId id="949" r:id="rId16"/>
    <p:sldId id="685" r:id="rId17"/>
    <p:sldId id="683" r:id="rId18"/>
    <p:sldId id="773" r:id="rId19"/>
    <p:sldId id="597" r:id="rId20"/>
    <p:sldId id="878" r:id="rId21"/>
    <p:sldId id="876" r:id="rId22"/>
    <p:sldId id="687" r:id="rId23"/>
    <p:sldId id="772" r:id="rId24"/>
    <p:sldId id="594" r:id="rId25"/>
    <p:sldId id="946" r:id="rId26"/>
    <p:sldId id="696" r:id="rId27"/>
    <p:sldId id="595" r:id="rId28"/>
    <p:sldId id="590" r:id="rId29"/>
    <p:sldId id="857" r:id="rId30"/>
    <p:sldId id="873" r:id="rId31"/>
    <p:sldId id="874" r:id="rId32"/>
    <p:sldId id="875" r:id="rId33"/>
    <p:sldId id="592" r:id="rId34"/>
    <p:sldId id="952" r:id="rId3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0099"/>
    <a:srgbClr val="660066"/>
    <a:srgbClr val="008000"/>
    <a:srgbClr val="FF3300"/>
    <a:srgbClr val="FF9900"/>
    <a:srgbClr val="CC66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285" autoAdjust="0"/>
    <p:restoredTop sz="94790" autoAdjust="0"/>
  </p:normalViewPr>
  <p:slideViewPr>
    <p:cSldViewPr>
      <p:cViewPr>
        <p:scale>
          <a:sx n="70" d="100"/>
          <a:sy n="70" d="100"/>
        </p:scale>
        <p:origin x="-89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t" anchorCtr="0" compatLnSpc="1">
            <a:prstTxWarp prst="textNoShape">
              <a:avLst/>
            </a:prstTxWarp>
          </a:bodyPr>
          <a:lstStyle>
            <a:lvl1pPr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t" anchorCtr="0" compatLnSpc="1">
            <a:prstTxWarp prst="textNoShape">
              <a:avLst/>
            </a:prstTxWarp>
          </a:bodyPr>
          <a:lstStyle>
            <a:lvl1pPr algn="r"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904"/>
            <a:ext cx="5679440" cy="460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438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b" anchorCtr="0" compatLnSpc="1">
            <a:prstTxWarp prst="textNoShape">
              <a:avLst/>
            </a:prstTxWarp>
          </a:bodyPr>
          <a:lstStyle>
            <a:lvl1pPr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0438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b" anchorCtr="0" compatLnSpc="1">
            <a:prstTxWarp prst="textNoShape">
              <a:avLst/>
            </a:prstTxWarp>
          </a:bodyPr>
          <a:lstStyle>
            <a:lvl1pPr algn="r"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EB5D1350-BF4C-4C4F-BD13-AF064625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160" indent="-18016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9797E3-8027-4535-B464-05AB3B4D79A4}" type="slidenum">
              <a:rPr lang="en-US" altLang="en-US" sz="1300">
                <a:cs typeface="Arial" pitchFamily="34" charset="0"/>
              </a:rPr>
              <a:pPr eaLnBrk="1" hangingPunct="1"/>
              <a:t>13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BD05001-A664-4D35-9D3F-83078627C12F}" type="slidenum">
              <a:rPr lang="en-US" altLang="en-US" sz="1300">
                <a:cs typeface="Arial" pitchFamily="34" charset="0"/>
              </a:rPr>
              <a:pPr eaLnBrk="1" hangingPunct="1"/>
              <a:t>14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3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96787DE-B503-462F-AA72-83BF4606B148}" type="slidenum">
              <a:rPr lang="en-US" altLang="en-US" sz="1300">
                <a:cs typeface="Arial" pitchFamily="34" charset="0"/>
              </a:rPr>
              <a:pPr eaLnBrk="1" hangingPunct="1"/>
              <a:t>15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3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80C048C-BB5F-48B5-81D9-69B1B54BE49B}" type="slidenum">
              <a:rPr lang="en-US" altLang="en-US" sz="1300">
                <a:cs typeface="Arial" pitchFamily="34" charset="0"/>
              </a:rPr>
              <a:pPr eaLnBrk="1" hangingPunct="1"/>
              <a:t>16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3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86379D1-563A-4ED3-99F4-DF6F0B784DC1}" type="slidenum">
              <a:rPr lang="en-US" altLang="en-US" sz="1300">
                <a:cs typeface="Arial" pitchFamily="34" charset="0"/>
              </a:rPr>
              <a:pPr eaLnBrk="1" hangingPunct="1"/>
              <a:t>17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9059629-F209-4BA1-8F2A-151F8398EFEA}" type="slidenum">
              <a:rPr lang="en-US" altLang="en-US" sz="1300">
                <a:cs typeface="Arial" pitchFamily="34" charset="0"/>
              </a:rPr>
              <a:pPr eaLnBrk="1" hangingPunct="1"/>
              <a:t>18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3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F0A052B-769D-4427-ADBC-5A9DA74453F3}" type="slidenum">
              <a:rPr lang="en-US" altLang="en-US" sz="1300">
                <a:cs typeface="Arial" pitchFamily="34" charset="0"/>
              </a:rPr>
              <a:pPr eaLnBrk="1" hangingPunct="1"/>
              <a:t>19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E301B86-DD97-405F-8D18-7895E35BC92B}" type="slidenum">
              <a:rPr lang="en-US" altLang="en-US" sz="1300">
                <a:cs typeface="Arial" pitchFamily="34" charset="0"/>
              </a:rPr>
              <a:pPr eaLnBrk="1" hangingPunct="1"/>
              <a:t>20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3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660400"/>
            <a:ext cx="5094288" cy="3821113"/>
          </a:xfrm>
          <a:ln/>
        </p:spPr>
      </p:sp>
      <p:sp>
        <p:nvSpPr>
          <p:cNvPr id="1035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735" y="4858533"/>
            <a:ext cx="6118217" cy="4605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northbridge chip is basically a DMA controller (to the memory, the graphical output device (monitor) and the southbridge chip).  The southbridge connects the northbridge to a cornucopia of I/O buses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1549A20-5C2C-476F-86FD-CA1903465259}" type="slidenum">
              <a:rPr lang="en-US" altLang="en-US" sz="1300">
                <a:cs typeface="Arial" pitchFamily="34" charset="0"/>
              </a:rPr>
              <a:pPr eaLnBrk="1" hangingPunct="1"/>
              <a:t>21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3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D69407C-1AB8-428A-AE33-B60FA979038A}" type="slidenum">
              <a:rPr lang="en-US" altLang="en-US" sz="1300">
                <a:cs typeface="Arial" pitchFamily="34" charset="0"/>
              </a:rPr>
              <a:pPr eaLnBrk="1" hangingPunct="1"/>
              <a:t>22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F84DC37-33F3-48E1-B9B0-7BA770EFDE08}" type="slidenum">
              <a:rPr lang="en-US" altLang="en-US" sz="1300">
                <a:cs typeface="Arial" pitchFamily="34" charset="0"/>
              </a:rPr>
              <a:pPr eaLnBrk="1" hangingPunct="1"/>
              <a:t>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D80C35-8088-439E-81A1-5B08FDB62B09}" type="slidenum">
              <a:rPr lang="en-US" altLang="en-US" sz="1300">
                <a:cs typeface="Arial" pitchFamily="34" charset="0"/>
              </a:rPr>
              <a:pPr eaLnBrk="1" hangingPunct="1"/>
              <a:t>24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8F5DE68-DAC8-4CF1-BC2B-5D0815D7AFCC}" type="slidenum">
              <a:rPr lang="en-US" altLang="en-US" sz="1300">
                <a:cs typeface="Arial" pitchFamily="34" charset="0"/>
              </a:rPr>
              <a:pPr eaLnBrk="1" hangingPunct="1"/>
              <a:t>25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966899E-C7FF-40E2-ABF5-F73C1779D1C5}" type="slidenum">
              <a:rPr lang="en-US" altLang="en-US" sz="1300">
                <a:cs typeface="Arial" pitchFamily="34" charset="0"/>
              </a:rPr>
              <a:pPr eaLnBrk="1" hangingPunct="1"/>
              <a:t>26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AB2A6F9-9D00-472C-A886-04123BB50EDB}" type="slidenum">
              <a:rPr lang="en-US" altLang="en-US" sz="1300">
                <a:cs typeface="Arial" pitchFamily="34" charset="0"/>
              </a:rPr>
              <a:pPr eaLnBrk="1" hangingPunct="1"/>
              <a:t>27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A0969E5-EEEB-4380-B683-5D834466459E}" type="slidenum">
              <a:rPr lang="en-US" altLang="en-US" sz="1300">
                <a:cs typeface="Arial" pitchFamily="34" charset="0"/>
              </a:rPr>
              <a:pPr eaLnBrk="1" hangingPunct="1"/>
              <a:t>28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1C5E27-F8A6-4F21-BBFE-5DA6348F4516}" type="slidenum">
              <a:rPr lang="en-US" altLang="en-US" sz="1300">
                <a:cs typeface="Arial" pitchFamily="34" charset="0"/>
              </a:rPr>
              <a:pPr eaLnBrk="1" hangingPunct="1"/>
              <a:t>29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0261409-200C-4EFF-8021-F4A100318FEE}" type="slidenum">
              <a:rPr lang="en-US" altLang="en-US" sz="1300">
                <a:cs typeface="Arial" pitchFamily="34" charset="0"/>
              </a:rPr>
              <a:pPr eaLnBrk="1" hangingPunct="1"/>
              <a:t>30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B73E450-11EA-4F19-8EB5-9ADC0822D1D0}" type="slidenum">
              <a:rPr lang="en-US" altLang="en-US" sz="1300">
                <a:cs typeface="Arial" pitchFamily="34" charset="0"/>
              </a:rPr>
              <a:pPr eaLnBrk="1" hangingPunct="1"/>
              <a:t>31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F4DD231-E1FB-441B-8984-1E7BA4604A85}" type="slidenum">
              <a:rPr lang="en-US" altLang="en-US" sz="1300">
                <a:cs typeface="Arial" pitchFamily="34" charset="0"/>
              </a:rPr>
              <a:pPr eaLnBrk="1" hangingPunct="1"/>
              <a:t>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1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733C026-B804-41B1-874F-5811D9DDECB0}" type="slidenum">
              <a:rPr lang="en-US" altLang="en-US" sz="1300">
                <a:cs typeface="Arial" pitchFamily="34" charset="0"/>
              </a:rPr>
              <a:pPr eaLnBrk="1" hangingPunct="1"/>
              <a:t>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733C026-B804-41B1-874F-5811D9DDECB0}" type="slidenum">
              <a:rPr lang="en-US" altLang="en-US" sz="1300">
                <a:cs typeface="Arial" pitchFamily="34" charset="0"/>
              </a:rPr>
              <a:pPr eaLnBrk="1" hangingPunct="1"/>
              <a:t>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3FEF043-E127-443A-B6A7-9CF6C05FC6F2}" type="slidenum">
              <a:rPr lang="en-US" altLang="en-US" sz="1300">
                <a:cs typeface="Arial" pitchFamily="34" charset="0"/>
              </a:rPr>
              <a:pPr eaLnBrk="1" hangingPunct="1"/>
              <a:t>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603B37E-B88C-4963-8C25-042B1845043B}" type="slidenum">
              <a:rPr lang="en-US" altLang="en-US" sz="1300">
                <a:cs typeface="Arial" pitchFamily="34" charset="0"/>
              </a:rPr>
              <a:pPr eaLnBrk="1" hangingPunct="1"/>
              <a:t>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9797E3-8027-4535-B464-05AB3B4D79A4}" type="slidenum">
              <a:rPr lang="en-US" altLang="en-US" sz="1300">
                <a:cs typeface="Arial" pitchFamily="34" charset="0"/>
              </a:rPr>
              <a:pPr eaLnBrk="1" hangingPunct="1"/>
              <a:t>11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9797E3-8027-4535-B464-05AB3B4D79A4}" type="slidenum">
              <a:rPr lang="en-US" altLang="en-US" sz="1300">
                <a:cs typeface="Arial" pitchFamily="34" charset="0"/>
              </a:rPr>
              <a:pPr eaLnBrk="1" hangingPunct="1"/>
              <a:t>12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102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D9E1-2D8C-4101-B53B-25D481F7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2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ACEF-0BCC-4322-9FDE-F18615976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915E-AD8D-400F-AC54-2CC222F9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3F30-65B6-4045-BB3B-49A397AE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0B99-E0A1-42F6-B7BC-ED3AE665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EAFE-6AF3-4D50-B3DF-67F8CCCBF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0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EB30-AE73-440A-AE33-7FF8FD5BF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4585-D99F-4954-92D9-920351B3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047B-3011-4FED-A16D-08B7692E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3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B16E-19FA-4AD0-A0FF-D30B22CD7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7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0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18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7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5EF3-C64B-4081-94CD-F5215FEEF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12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4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3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4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6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99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0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3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1CFD8-991B-49BE-BE5D-2DBF1428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76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3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17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62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8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975C-870E-496B-B375-E867CA3D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1D26-8C6F-4EE9-B458-872466D2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396-63CC-4607-9A3F-242F5C00C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A153-935A-4D45-AE21-A9194DCD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6B65-38C5-41D4-8070-E35EB8C23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B72B6FB-90DE-46FB-B5D9-CE4C18317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Αρχιτεκτονική Υπολογιστών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smtClean="0"/>
              <a:t> </a:t>
            </a:r>
            <a:r>
              <a:rPr lang="en-US" sz="2800" b="1" smtClean="0"/>
              <a:t>I/O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Κ. Πολύζος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411480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Υπάρχουν πολλές μορφές επικοινωνίας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Input/Output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(I/O)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επεξεργαστής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μνήμη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με πληκτρολόγιο, ποντίκι,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Firewire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/>
            <a:r>
              <a:rPr lang="el-G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Σύγχρονη ή Ασύγχρονη </a:t>
            </a:r>
            <a:r>
              <a:rPr lang="el-G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επικοινωνία: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χρησιμοποίησε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ρολόι και απλά πρωτόκολλα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επικοινωνίας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(μειονέκτημα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: όλες οι συσκευές πρέπει να δουλεύουν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«παρόμοια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» συχνότητα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χρησιμοποίησε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handshaking (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χειραψία) χωρίς ρολόι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7063" y="23884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Ασύγχρονη Ι/Ο Επικοινωνία (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handshaking) (1)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505200"/>
            <a:ext cx="7772400" cy="3124200"/>
          </a:xfrm>
        </p:spPr>
        <p:txBody>
          <a:bodyPr/>
          <a:lstStyle/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Output (read) data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από μνήμη σε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I/O device</a:t>
            </a:r>
          </a:p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I/O device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στέλνει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request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ανεβάζοντας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ReadReq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και βάζοντας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addr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στα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data lines</a:t>
            </a:r>
            <a:endParaRPr lang="en-US" dirty="0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9C9C-1A53-4FB4-83CA-B4D5549DB71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0" name="Group 9" descr="asynchronous"/>
          <p:cNvGrpSpPr/>
          <p:nvPr/>
        </p:nvGrpSpPr>
        <p:grpSpPr>
          <a:xfrm>
            <a:off x="1447800" y="1371600"/>
            <a:ext cx="5943600" cy="1905000"/>
            <a:chOff x="1447800" y="1371600"/>
            <a:chExt cx="5943600" cy="190500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124200" y="1371600"/>
              <a:ext cx="609600" cy="1143000"/>
              <a:chOff x="1968" y="864"/>
              <a:chExt cx="384" cy="720"/>
            </a:xfrm>
          </p:grpSpPr>
          <p:sp>
            <p:nvSpPr>
              <p:cNvPr id="495694" name="Rectangle 7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95695" name="Line 8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384" cy="7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6" name="Line 9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733800" y="1371600"/>
              <a:ext cx="533400" cy="1143000"/>
              <a:chOff x="2352" y="864"/>
              <a:chExt cx="336" cy="720"/>
            </a:xfrm>
          </p:grpSpPr>
          <p:sp>
            <p:nvSpPr>
              <p:cNvPr id="495691" name="Line 11"/>
              <p:cNvSpPr>
                <a:spLocks noChangeShapeType="1"/>
              </p:cNvSpPr>
              <p:nvPr/>
            </p:nvSpPr>
            <p:spPr bwMode="auto">
              <a:xfrm flipV="1">
                <a:off x="2352" y="864"/>
                <a:ext cx="240" cy="7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2" name="Line 12"/>
              <p:cNvSpPr>
                <a:spLocks noChangeShapeType="1"/>
              </p:cNvSpPr>
              <p:nvPr/>
            </p:nvSpPr>
            <p:spPr bwMode="auto">
              <a:xfrm flipV="1">
                <a:off x="2352" y="1296"/>
                <a:ext cx="288" cy="2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3" name="Rectangle 1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114800" y="1676400"/>
              <a:ext cx="609600" cy="914400"/>
              <a:chOff x="2592" y="1056"/>
              <a:chExt cx="384" cy="576"/>
            </a:xfrm>
          </p:grpSpPr>
          <p:sp>
            <p:nvSpPr>
              <p:cNvPr id="495689" name="Line 15"/>
              <p:cNvSpPr>
                <a:spLocks noChangeShapeType="1"/>
              </p:cNvSpPr>
              <p:nvPr/>
            </p:nvSpPr>
            <p:spPr bwMode="auto">
              <a:xfrm>
                <a:off x="2592" y="1056"/>
                <a:ext cx="384" cy="5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0" name="Rectangle 16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495626" name="Group 17"/>
            <p:cNvGrpSpPr>
              <a:grpSpLocks/>
            </p:cNvGrpSpPr>
            <p:nvPr/>
          </p:nvGrpSpPr>
          <p:grpSpPr bwMode="auto">
            <a:xfrm>
              <a:off x="1447800" y="1371600"/>
              <a:ext cx="5943600" cy="1905000"/>
              <a:chOff x="912" y="864"/>
              <a:chExt cx="3744" cy="1200"/>
            </a:xfrm>
          </p:grpSpPr>
          <p:sp>
            <p:nvSpPr>
              <p:cNvPr id="495649" name="Rectangle 18"/>
              <p:cNvSpPr>
                <a:spLocks noChangeArrowheads="1"/>
              </p:cNvSpPr>
              <p:nvPr/>
            </p:nvSpPr>
            <p:spPr bwMode="auto">
              <a:xfrm>
                <a:off x="912" y="912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 dirty="0" err="1">
                    <a:latin typeface="Arial" pitchFamily="34" charset="0"/>
                    <a:cs typeface="Arial" pitchFamily="34" charset="0"/>
                  </a:rPr>
                  <a:t>ReadReq</a:t>
                </a:r>
                <a:endParaRPr lang="en-US" alt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650" name="Rectangle 19"/>
              <p:cNvSpPr>
                <a:spLocks noChangeArrowheads="1"/>
              </p:cNvSpPr>
              <p:nvPr/>
            </p:nvSpPr>
            <p:spPr bwMode="auto">
              <a:xfrm>
                <a:off x="912" y="1248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495651" name="Rectangle 20"/>
              <p:cNvSpPr>
                <a:spLocks noChangeArrowheads="1"/>
              </p:cNvSpPr>
              <p:nvPr/>
            </p:nvSpPr>
            <p:spPr bwMode="auto">
              <a:xfrm>
                <a:off x="912" y="1536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Ack</a:t>
                </a:r>
              </a:p>
            </p:txBody>
          </p:sp>
          <p:sp>
            <p:nvSpPr>
              <p:cNvPr id="495652" name="Rectangle 2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DataRdy</a:t>
                </a:r>
              </a:p>
            </p:txBody>
          </p:sp>
          <p:sp>
            <p:nvSpPr>
              <p:cNvPr id="495653" name="Line 22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4" name="Line 23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5" name="Line 24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6" name="Line 25"/>
              <p:cNvSpPr>
                <a:spLocks noChangeShapeType="1"/>
              </p:cNvSpPr>
              <p:nvPr/>
            </p:nvSpPr>
            <p:spPr bwMode="auto">
              <a:xfrm>
                <a:off x="2592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7" name="Line 26"/>
              <p:cNvSpPr>
                <a:spLocks noChangeShapeType="1"/>
              </p:cNvSpPr>
              <p:nvPr/>
            </p:nvSpPr>
            <p:spPr bwMode="auto">
              <a:xfrm>
                <a:off x="2592" y="1056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8" name="Line 27"/>
              <p:cNvSpPr>
                <a:spLocks noChangeShapeType="1"/>
              </p:cNvSpPr>
              <p:nvPr/>
            </p:nvSpPr>
            <p:spPr bwMode="auto">
              <a:xfrm>
                <a:off x="1728" y="129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9" name="Line 28"/>
              <p:cNvSpPr>
                <a:spLocks noChangeShapeType="1"/>
              </p:cNvSpPr>
              <p:nvPr/>
            </p:nvSpPr>
            <p:spPr bwMode="auto">
              <a:xfrm>
                <a:off x="2064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0" name="Line 29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1" name="Line 30"/>
              <p:cNvSpPr>
                <a:spLocks noChangeShapeType="1"/>
              </p:cNvSpPr>
              <p:nvPr/>
            </p:nvSpPr>
            <p:spPr bwMode="auto">
              <a:xfrm flipH="1">
                <a:off x="1968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2" name="Line 31"/>
              <p:cNvSpPr>
                <a:spLocks noChangeShapeType="1"/>
              </p:cNvSpPr>
              <p:nvPr/>
            </p:nvSpPr>
            <p:spPr bwMode="auto">
              <a:xfrm>
                <a:off x="1968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3" name="Line 32"/>
              <p:cNvSpPr>
                <a:spLocks noChangeShapeType="1"/>
              </p:cNvSpPr>
              <p:nvPr/>
            </p:nvSpPr>
            <p:spPr bwMode="auto">
              <a:xfrm flipH="1">
                <a:off x="2592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4" name="Line 33"/>
              <p:cNvSpPr>
                <a:spLocks noChangeShapeType="1"/>
              </p:cNvSpPr>
              <p:nvPr/>
            </p:nvSpPr>
            <p:spPr bwMode="auto">
              <a:xfrm>
                <a:off x="2592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5" name="Line 34"/>
              <p:cNvSpPr>
                <a:spLocks noChangeShapeType="1"/>
              </p:cNvSpPr>
              <p:nvPr/>
            </p:nvSpPr>
            <p:spPr bwMode="auto">
              <a:xfrm>
                <a:off x="1728" y="172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6" name="Line 35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7" name="Line 36"/>
              <p:cNvSpPr>
                <a:spLocks noChangeShapeType="1"/>
              </p:cNvSpPr>
              <p:nvPr/>
            </p:nvSpPr>
            <p:spPr bwMode="auto">
              <a:xfrm>
                <a:off x="2352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8" name="Line 37"/>
              <p:cNvSpPr>
                <a:spLocks noChangeShapeType="1"/>
              </p:cNvSpPr>
              <p:nvPr/>
            </p:nvSpPr>
            <p:spPr bwMode="auto">
              <a:xfrm>
                <a:off x="2352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9" name="Line 38"/>
              <p:cNvSpPr>
                <a:spLocks noChangeShapeType="1"/>
              </p:cNvSpPr>
              <p:nvPr/>
            </p:nvSpPr>
            <p:spPr bwMode="auto">
              <a:xfrm>
                <a:off x="2976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0" name="Line 39"/>
              <p:cNvSpPr>
                <a:spLocks noChangeShapeType="1"/>
              </p:cNvSpPr>
              <p:nvPr/>
            </p:nvSpPr>
            <p:spPr bwMode="auto">
              <a:xfrm>
                <a:off x="2976" y="1728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1" name="Line 40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16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2" name="Line 41"/>
              <p:cNvSpPr>
                <a:spLocks noChangeShapeType="1"/>
              </p:cNvSpPr>
              <p:nvPr/>
            </p:nvSpPr>
            <p:spPr bwMode="auto">
              <a:xfrm>
                <a:off x="3456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3" name="Line 42"/>
              <p:cNvSpPr>
                <a:spLocks noChangeShapeType="1"/>
              </p:cNvSpPr>
              <p:nvPr/>
            </p:nvSpPr>
            <p:spPr bwMode="auto">
              <a:xfrm>
                <a:off x="3456" y="13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4" name="Line 43"/>
              <p:cNvSpPr>
                <a:spLocks noChangeShapeType="1"/>
              </p:cNvSpPr>
              <p:nvPr/>
            </p:nvSpPr>
            <p:spPr bwMode="auto">
              <a:xfrm flipH="1">
                <a:off x="3360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5" name="Line 44"/>
              <p:cNvSpPr>
                <a:spLocks noChangeShapeType="1"/>
              </p:cNvSpPr>
              <p:nvPr/>
            </p:nvSpPr>
            <p:spPr bwMode="auto">
              <a:xfrm>
                <a:off x="336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6" name="Line 45"/>
              <p:cNvSpPr>
                <a:spLocks noChangeShapeType="1"/>
              </p:cNvSpPr>
              <p:nvPr/>
            </p:nvSpPr>
            <p:spPr bwMode="auto">
              <a:xfrm flipH="1">
                <a:off x="398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7" name="Line 46"/>
              <p:cNvSpPr>
                <a:spLocks noChangeShapeType="1"/>
              </p:cNvSpPr>
              <p:nvPr/>
            </p:nvSpPr>
            <p:spPr bwMode="auto">
              <a:xfrm>
                <a:off x="3984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8" name="Line 47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9" name="Line 48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0" name="Line 49"/>
              <p:cNvSpPr>
                <a:spLocks noChangeShapeType="1"/>
              </p:cNvSpPr>
              <p:nvPr/>
            </p:nvSpPr>
            <p:spPr bwMode="auto">
              <a:xfrm>
                <a:off x="3648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1" name="Line 50"/>
              <p:cNvSpPr>
                <a:spLocks noChangeShapeType="1"/>
              </p:cNvSpPr>
              <p:nvPr/>
            </p:nvSpPr>
            <p:spPr bwMode="auto">
              <a:xfrm>
                <a:off x="3648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2" name="Line 51"/>
              <p:cNvSpPr>
                <a:spLocks noChangeShapeType="1"/>
              </p:cNvSpPr>
              <p:nvPr/>
            </p:nvSpPr>
            <p:spPr bwMode="auto">
              <a:xfrm>
                <a:off x="3984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3" name="Line 52"/>
              <p:cNvSpPr>
                <a:spLocks noChangeShapeType="1"/>
              </p:cNvSpPr>
              <p:nvPr/>
            </p:nvSpPr>
            <p:spPr bwMode="auto">
              <a:xfrm>
                <a:off x="4272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4" name="Line 53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5" name="Line 54"/>
              <p:cNvSpPr>
                <a:spLocks noChangeShapeType="1"/>
              </p:cNvSpPr>
              <p:nvPr/>
            </p:nvSpPr>
            <p:spPr bwMode="auto">
              <a:xfrm>
                <a:off x="3984" y="2064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6" name="Line 55"/>
              <p:cNvSpPr>
                <a:spLocks noChangeShapeType="1"/>
              </p:cNvSpPr>
              <p:nvPr/>
            </p:nvSpPr>
            <p:spPr bwMode="auto">
              <a:xfrm>
                <a:off x="4080" y="129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7" name="Rectangle 56"/>
              <p:cNvSpPr>
                <a:spLocks noChangeArrowheads="1"/>
              </p:cNvSpPr>
              <p:nvPr/>
            </p:nvSpPr>
            <p:spPr bwMode="auto">
              <a:xfrm>
                <a:off x="2160" y="1200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addr</a:t>
                </a:r>
              </a:p>
            </p:txBody>
          </p:sp>
          <p:sp>
            <p:nvSpPr>
              <p:cNvPr id="495688" name="Rectangle 57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dirty="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724400" y="2057400"/>
              <a:ext cx="609600" cy="1066800"/>
              <a:chOff x="2976" y="1296"/>
              <a:chExt cx="384" cy="672"/>
            </a:xfrm>
          </p:grpSpPr>
          <p:sp>
            <p:nvSpPr>
              <p:cNvPr id="495646" name="Line 59"/>
              <p:cNvSpPr>
                <a:spLocks noChangeShapeType="1"/>
              </p:cNvSpPr>
              <p:nvPr/>
            </p:nvSpPr>
            <p:spPr bwMode="auto">
              <a:xfrm flipV="1">
                <a:off x="2976" y="1296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7" name="Line 60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8" name="Rectangle 61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5334000" y="2514600"/>
              <a:ext cx="533400" cy="609600"/>
              <a:chOff x="3360" y="1584"/>
              <a:chExt cx="336" cy="384"/>
            </a:xfrm>
          </p:grpSpPr>
          <p:sp>
            <p:nvSpPr>
              <p:cNvPr id="495644" name="Line 63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288" cy="38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5" name="Rectangle 64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5791200" y="2209800"/>
              <a:ext cx="533400" cy="914400"/>
              <a:chOff x="3648" y="1392"/>
              <a:chExt cx="336" cy="576"/>
            </a:xfrm>
          </p:grpSpPr>
          <p:sp>
            <p:nvSpPr>
              <p:cNvPr id="495641" name="Line 66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2" name="Line 67"/>
              <p:cNvSpPr>
                <a:spLocks noChangeShapeType="1"/>
              </p:cNvSpPr>
              <p:nvPr/>
            </p:nvSpPr>
            <p:spPr bwMode="auto">
              <a:xfrm flipV="1">
                <a:off x="3648" y="1392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3" name="Rectangle 68"/>
              <p:cNvSpPr>
                <a:spLocks noChangeArrowheads="1"/>
              </p:cNvSpPr>
              <p:nvPr/>
            </p:nvSpPr>
            <p:spPr bwMode="auto">
              <a:xfrm>
                <a:off x="3792" y="153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6477000" y="2590800"/>
              <a:ext cx="533400" cy="533400"/>
              <a:chOff x="3984" y="1632"/>
              <a:chExt cx="336" cy="336"/>
            </a:xfrm>
          </p:grpSpPr>
          <p:sp>
            <p:nvSpPr>
              <p:cNvPr id="495639" name="Rectangle 70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495640" name="Line 71"/>
              <p:cNvSpPr>
                <a:spLocks noChangeShapeType="1"/>
              </p:cNvSpPr>
              <p:nvPr/>
            </p:nvSpPr>
            <p:spPr bwMode="auto">
              <a:xfrm flipV="1">
                <a:off x="3984" y="1632"/>
                <a:ext cx="288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29967" name="Oval 79" descr="oval"/>
          <p:cNvSpPr>
            <a:spLocks noChangeArrowheads="1"/>
          </p:cNvSpPr>
          <p:nvPr/>
        </p:nvSpPr>
        <p:spPr bwMode="auto">
          <a:xfrm rot="3108517">
            <a:off x="2888457" y="1521618"/>
            <a:ext cx="2127250" cy="1046163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68" name="Oval 80" descr="oval"/>
          <p:cNvSpPr>
            <a:spLocks noChangeArrowheads="1"/>
          </p:cNvSpPr>
          <p:nvPr/>
        </p:nvSpPr>
        <p:spPr bwMode="auto">
          <a:xfrm rot="8751670">
            <a:off x="5173663" y="2474913"/>
            <a:ext cx="1670050" cy="890587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967" grpId="0" animBg="1"/>
      <p:bldP spid="18299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7063" y="23884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Ασύγχρονη Ι/Ο Επικοινωνία (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handshaking) (2)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505200"/>
            <a:ext cx="7772400" cy="31242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el-GR" altLang="en-US" dirty="0">
                <a:latin typeface="Arial" pitchFamily="34" charset="0"/>
                <a:cs typeface="Arial" pitchFamily="34" charset="0"/>
              </a:rPr>
              <a:t>Η μνήμη βλέπει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ReadReq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διαβάζει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addr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από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data lines,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και ανεβάζει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Ack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I/O device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βλέπει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Ack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και ελευθερώνει τα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ReadReq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και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data lines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Memory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βλέπει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ReadReq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να γίνεται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low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 και κάνει 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μηδ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έ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ν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το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Ack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9C9C-1A53-4FB4-83CA-B4D5549DB71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0" name="Group 9" descr="asynchronous"/>
          <p:cNvGrpSpPr/>
          <p:nvPr/>
        </p:nvGrpSpPr>
        <p:grpSpPr>
          <a:xfrm>
            <a:off x="1447800" y="1371600"/>
            <a:ext cx="5943600" cy="1905000"/>
            <a:chOff x="1447800" y="1371600"/>
            <a:chExt cx="5943600" cy="190500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124200" y="1371600"/>
              <a:ext cx="609600" cy="1143000"/>
              <a:chOff x="1968" y="864"/>
              <a:chExt cx="384" cy="720"/>
            </a:xfrm>
          </p:grpSpPr>
          <p:sp>
            <p:nvSpPr>
              <p:cNvPr id="495694" name="Rectangle 7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95695" name="Line 8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384" cy="7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6" name="Line 9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733800" y="1371600"/>
              <a:ext cx="533400" cy="1143000"/>
              <a:chOff x="2352" y="864"/>
              <a:chExt cx="336" cy="720"/>
            </a:xfrm>
          </p:grpSpPr>
          <p:sp>
            <p:nvSpPr>
              <p:cNvPr id="495691" name="Line 11"/>
              <p:cNvSpPr>
                <a:spLocks noChangeShapeType="1"/>
              </p:cNvSpPr>
              <p:nvPr/>
            </p:nvSpPr>
            <p:spPr bwMode="auto">
              <a:xfrm flipV="1">
                <a:off x="2352" y="864"/>
                <a:ext cx="240" cy="7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2" name="Line 12"/>
              <p:cNvSpPr>
                <a:spLocks noChangeShapeType="1"/>
              </p:cNvSpPr>
              <p:nvPr/>
            </p:nvSpPr>
            <p:spPr bwMode="auto">
              <a:xfrm flipV="1">
                <a:off x="2352" y="1296"/>
                <a:ext cx="288" cy="2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3" name="Rectangle 1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114800" y="1676400"/>
              <a:ext cx="609600" cy="914400"/>
              <a:chOff x="2592" y="1056"/>
              <a:chExt cx="384" cy="576"/>
            </a:xfrm>
          </p:grpSpPr>
          <p:sp>
            <p:nvSpPr>
              <p:cNvPr id="495689" name="Line 15"/>
              <p:cNvSpPr>
                <a:spLocks noChangeShapeType="1"/>
              </p:cNvSpPr>
              <p:nvPr/>
            </p:nvSpPr>
            <p:spPr bwMode="auto">
              <a:xfrm>
                <a:off x="2592" y="1056"/>
                <a:ext cx="384" cy="5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0" name="Rectangle 16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495626" name="Group 17"/>
            <p:cNvGrpSpPr>
              <a:grpSpLocks/>
            </p:cNvGrpSpPr>
            <p:nvPr/>
          </p:nvGrpSpPr>
          <p:grpSpPr bwMode="auto">
            <a:xfrm>
              <a:off x="1447800" y="1371600"/>
              <a:ext cx="5943600" cy="1905000"/>
              <a:chOff x="912" y="864"/>
              <a:chExt cx="3744" cy="1200"/>
            </a:xfrm>
          </p:grpSpPr>
          <p:sp>
            <p:nvSpPr>
              <p:cNvPr id="495649" name="Rectangle 18"/>
              <p:cNvSpPr>
                <a:spLocks noChangeArrowheads="1"/>
              </p:cNvSpPr>
              <p:nvPr/>
            </p:nvSpPr>
            <p:spPr bwMode="auto">
              <a:xfrm>
                <a:off x="912" y="912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 dirty="0" err="1">
                    <a:latin typeface="Arial" pitchFamily="34" charset="0"/>
                    <a:cs typeface="Arial" pitchFamily="34" charset="0"/>
                  </a:rPr>
                  <a:t>ReadReq</a:t>
                </a:r>
                <a:endParaRPr lang="en-US" alt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650" name="Rectangle 19"/>
              <p:cNvSpPr>
                <a:spLocks noChangeArrowheads="1"/>
              </p:cNvSpPr>
              <p:nvPr/>
            </p:nvSpPr>
            <p:spPr bwMode="auto">
              <a:xfrm>
                <a:off x="912" y="1248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495651" name="Rectangle 20"/>
              <p:cNvSpPr>
                <a:spLocks noChangeArrowheads="1"/>
              </p:cNvSpPr>
              <p:nvPr/>
            </p:nvSpPr>
            <p:spPr bwMode="auto">
              <a:xfrm>
                <a:off x="912" y="1536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Ack</a:t>
                </a:r>
              </a:p>
            </p:txBody>
          </p:sp>
          <p:sp>
            <p:nvSpPr>
              <p:cNvPr id="495652" name="Rectangle 2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DataRdy</a:t>
                </a:r>
              </a:p>
            </p:txBody>
          </p:sp>
          <p:sp>
            <p:nvSpPr>
              <p:cNvPr id="495653" name="Line 22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4" name="Line 23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5" name="Line 24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6" name="Line 25"/>
              <p:cNvSpPr>
                <a:spLocks noChangeShapeType="1"/>
              </p:cNvSpPr>
              <p:nvPr/>
            </p:nvSpPr>
            <p:spPr bwMode="auto">
              <a:xfrm>
                <a:off x="2592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7" name="Line 26"/>
              <p:cNvSpPr>
                <a:spLocks noChangeShapeType="1"/>
              </p:cNvSpPr>
              <p:nvPr/>
            </p:nvSpPr>
            <p:spPr bwMode="auto">
              <a:xfrm>
                <a:off x="2592" y="1056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8" name="Line 27"/>
              <p:cNvSpPr>
                <a:spLocks noChangeShapeType="1"/>
              </p:cNvSpPr>
              <p:nvPr/>
            </p:nvSpPr>
            <p:spPr bwMode="auto">
              <a:xfrm>
                <a:off x="1728" y="129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9" name="Line 28"/>
              <p:cNvSpPr>
                <a:spLocks noChangeShapeType="1"/>
              </p:cNvSpPr>
              <p:nvPr/>
            </p:nvSpPr>
            <p:spPr bwMode="auto">
              <a:xfrm>
                <a:off x="2064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0" name="Line 29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1" name="Line 30"/>
              <p:cNvSpPr>
                <a:spLocks noChangeShapeType="1"/>
              </p:cNvSpPr>
              <p:nvPr/>
            </p:nvSpPr>
            <p:spPr bwMode="auto">
              <a:xfrm flipH="1">
                <a:off x="1968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2" name="Line 31"/>
              <p:cNvSpPr>
                <a:spLocks noChangeShapeType="1"/>
              </p:cNvSpPr>
              <p:nvPr/>
            </p:nvSpPr>
            <p:spPr bwMode="auto">
              <a:xfrm>
                <a:off x="1968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3" name="Line 32"/>
              <p:cNvSpPr>
                <a:spLocks noChangeShapeType="1"/>
              </p:cNvSpPr>
              <p:nvPr/>
            </p:nvSpPr>
            <p:spPr bwMode="auto">
              <a:xfrm flipH="1">
                <a:off x="2592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4" name="Line 33"/>
              <p:cNvSpPr>
                <a:spLocks noChangeShapeType="1"/>
              </p:cNvSpPr>
              <p:nvPr/>
            </p:nvSpPr>
            <p:spPr bwMode="auto">
              <a:xfrm>
                <a:off x="2592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5" name="Line 34"/>
              <p:cNvSpPr>
                <a:spLocks noChangeShapeType="1"/>
              </p:cNvSpPr>
              <p:nvPr/>
            </p:nvSpPr>
            <p:spPr bwMode="auto">
              <a:xfrm>
                <a:off x="1728" y="172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6" name="Line 35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7" name="Line 36"/>
              <p:cNvSpPr>
                <a:spLocks noChangeShapeType="1"/>
              </p:cNvSpPr>
              <p:nvPr/>
            </p:nvSpPr>
            <p:spPr bwMode="auto">
              <a:xfrm>
                <a:off x="2352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8" name="Line 37"/>
              <p:cNvSpPr>
                <a:spLocks noChangeShapeType="1"/>
              </p:cNvSpPr>
              <p:nvPr/>
            </p:nvSpPr>
            <p:spPr bwMode="auto">
              <a:xfrm>
                <a:off x="2352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9" name="Line 38"/>
              <p:cNvSpPr>
                <a:spLocks noChangeShapeType="1"/>
              </p:cNvSpPr>
              <p:nvPr/>
            </p:nvSpPr>
            <p:spPr bwMode="auto">
              <a:xfrm>
                <a:off x="2976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0" name="Line 39"/>
              <p:cNvSpPr>
                <a:spLocks noChangeShapeType="1"/>
              </p:cNvSpPr>
              <p:nvPr/>
            </p:nvSpPr>
            <p:spPr bwMode="auto">
              <a:xfrm>
                <a:off x="2976" y="1728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1" name="Line 40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16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2" name="Line 41"/>
              <p:cNvSpPr>
                <a:spLocks noChangeShapeType="1"/>
              </p:cNvSpPr>
              <p:nvPr/>
            </p:nvSpPr>
            <p:spPr bwMode="auto">
              <a:xfrm>
                <a:off x="3456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3" name="Line 42"/>
              <p:cNvSpPr>
                <a:spLocks noChangeShapeType="1"/>
              </p:cNvSpPr>
              <p:nvPr/>
            </p:nvSpPr>
            <p:spPr bwMode="auto">
              <a:xfrm>
                <a:off x="3456" y="13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4" name="Line 43"/>
              <p:cNvSpPr>
                <a:spLocks noChangeShapeType="1"/>
              </p:cNvSpPr>
              <p:nvPr/>
            </p:nvSpPr>
            <p:spPr bwMode="auto">
              <a:xfrm flipH="1">
                <a:off x="3360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5" name="Line 44"/>
              <p:cNvSpPr>
                <a:spLocks noChangeShapeType="1"/>
              </p:cNvSpPr>
              <p:nvPr/>
            </p:nvSpPr>
            <p:spPr bwMode="auto">
              <a:xfrm>
                <a:off x="336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6" name="Line 45"/>
              <p:cNvSpPr>
                <a:spLocks noChangeShapeType="1"/>
              </p:cNvSpPr>
              <p:nvPr/>
            </p:nvSpPr>
            <p:spPr bwMode="auto">
              <a:xfrm flipH="1">
                <a:off x="398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7" name="Line 46"/>
              <p:cNvSpPr>
                <a:spLocks noChangeShapeType="1"/>
              </p:cNvSpPr>
              <p:nvPr/>
            </p:nvSpPr>
            <p:spPr bwMode="auto">
              <a:xfrm>
                <a:off x="3984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8" name="Line 47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9" name="Line 48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0" name="Line 49"/>
              <p:cNvSpPr>
                <a:spLocks noChangeShapeType="1"/>
              </p:cNvSpPr>
              <p:nvPr/>
            </p:nvSpPr>
            <p:spPr bwMode="auto">
              <a:xfrm>
                <a:off x="3648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1" name="Line 50"/>
              <p:cNvSpPr>
                <a:spLocks noChangeShapeType="1"/>
              </p:cNvSpPr>
              <p:nvPr/>
            </p:nvSpPr>
            <p:spPr bwMode="auto">
              <a:xfrm>
                <a:off x="3648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2" name="Line 51"/>
              <p:cNvSpPr>
                <a:spLocks noChangeShapeType="1"/>
              </p:cNvSpPr>
              <p:nvPr/>
            </p:nvSpPr>
            <p:spPr bwMode="auto">
              <a:xfrm>
                <a:off x="3984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3" name="Line 52"/>
              <p:cNvSpPr>
                <a:spLocks noChangeShapeType="1"/>
              </p:cNvSpPr>
              <p:nvPr/>
            </p:nvSpPr>
            <p:spPr bwMode="auto">
              <a:xfrm>
                <a:off x="4272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4" name="Line 53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5" name="Line 54"/>
              <p:cNvSpPr>
                <a:spLocks noChangeShapeType="1"/>
              </p:cNvSpPr>
              <p:nvPr/>
            </p:nvSpPr>
            <p:spPr bwMode="auto">
              <a:xfrm>
                <a:off x="3984" y="2064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6" name="Line 55"/>
              <p:cNvSpPr>
                <a:spLocks noChangeShapeType="1"/>
              </p:cNvSpPr>
              <p:nvPr/>
            </p:nvSpPr>
            <p:spPr bwMode="auto">
              <a:xfrm>
                <a:off x="4080" y="129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7" name="Rectangle 56"/>
              <p:cNvSpPr>
                <a:spLocks noChangeArrowheads="1"/>
              </p:cNvSpPr>
              <p:nvPr/>
            </p:nvSpPr>
            <p:spPr bwMode="auto">
              <a:xfrm>
                <a:off x="2160" y="1200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addr</a:t>
                </a:r>
              </a:p>
            </p:txBody>
          </p:sp>
          <p:sp>
            <p:nvSpPr>
              <p:cNvPr id="495688" name="Rectangle 57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dirty="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724400" y="2057400"/>
              <a:ext cx="609600" cy="1066800"/>
              <a:chOff x="2976" y="1296"/>
              <a:chExt cx="384" cy="672"/>
            </a:xfrm>
          </p:grpSpPr>
          <p:sp>
            <p:nvSpPr>
              <p:cNvPr id="495646" name="Line 59"/>
              <p:cNvSpPr>
                <a:spLocks noChangeShapeType="1"/>
              </p:cNvSpPr>
              <p:nvPr/>
            </p:nvSpPr>
            <p:spPr bwMode="auto">
              <a:xfrm flipV="1">
                <a:off x="2976" y="1296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7" name="Line 60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8" name="Rectangle 61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5334000" y="2514600"/>
              <a:ext cx="533400" cy="609600"/>
              <a:chOff x="3360" y="1584"/>
              <a:chExt cx="336" cy="384"/>
            </a:xfrm>
          </p:grpSpPr>
          <p:sp>
            <p:nvSpPr>
              <p:cNvPr id="495644" name="Line 63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288" cy="38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5" name="Rectangle 64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5791200" y="2209800"/>
              <a:ext cx="533400" cy="914400"/>
              <a:chOff x="3648" y="1392"/>
              <a:chExt cx="336" cy="576"/>
            </a:xfrm>
          </p:grpSpPr>
          <p:sp>
            <p:nvSpPr>
              <p:cNvPr id="495641" name="Line 66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2" name="Line 67"/>
              <p:cNvSpPr>
                <a:spLocks noChangeShapeType="1"/>
              </p:cNvSpPr>
              <p:nvPr/>
            </p:nvSpPr>
            <p:spPr bwMode="auto">
              <a:xfrm flipV="1">
                <a:off x="3648" y="1392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3" name="Rectangle 68"/>
              <p:cNvSpPr>
                <a:spLocks noChangeArrowheads="1"/>
              </p:cNvSpPr>
              <p:nvPr/>
            </p:nvSpPr>
            <p:spPr bwMode="auto">
              <a:xfrm>
                <a:off x="3792" y="153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6477000" y="2590800"/>
              <a:ext cx="533400" cy="533400"/>
              <a:chOff x="3984" y="1632"/>
              <a:chExt cx="336" cy="336"/>
            </a:xfrm>
          </p:grpSpPr>
          <p:sp>
            <p:nvSpPr>
              <p:cNvPr id="495639" name="Rectangle 70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495640" name="Line 71"/>
              <p:cNvSpPr>
                <a:spLocks noChangeShapeType="1"/>
              </p:cNvSpPr>
              <p:nvPr/>
            </p:nvSpPr>
            <p:spPr bwMode="auto">
              <a:xfrm flipV="1">
                <a:off x="3984" y="1632"/>
                <a:ext cx="288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29967" name="Oval 79" descr="oval 1"/>
          <p:cNvSpPr>
            <a:spLocks noChangeArrowheads="1"/>
          </p:cNvSpPr>
          <p:nvPr/>
        </p:nvSpPr>
        <p:spPr bwMode="auto">
          <a:xfrm rot="3108517">
            <a:off x="2888457" y="1521618"/>
            <a:ext cx="2127250" cy="1046163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68" name="Oval 80" descr="oval 2"/>
          <p:cNvSpPr>
            <a:spLocks noChangeArrowheads="1"/>
          </p:cNvSpPr>
          <p:nvPr/>
        </p:nvSpPr>
        <p:spPr bwMode="auto">
          <a:xfrm rot="8751670">
            <a:off x="5173663" y="2474913"/>
            <a:ext cx="1670050" cy="890587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967" grpId="0" animBg="1"/>
      <p:bldP spid="18299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7063" y="23884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Ασύγχρονη Ι/Ο Επικοινωνία (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handshaking) (3)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505200"/>
            <a:ext cx="7772400" cy="3124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AutoNum type="arabicPeriod" startAt="4"/>
            </a:pPr>
            <a:r>
              <a:rPr lang="el-GR" altLang="en-US" sz="2800" dirty="0">
                <a:latin typeface="Arial" pitchFamily="34" charset="0"/>
                <a:cs typeface="Arial" pitchFamily="34" charset="0"/>
              </a:rPr>
              <a:t>Όταν η μνήμη έχει έτοιμα τα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data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, τα βάζει στα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lines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και ανεβάζει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DataRdy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AutoNum type="arabicPeriod" startAt="5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I/O device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 βλέπει το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DataRdy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διάβάζει τα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data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από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data lines,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και κάνει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Ack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AutoNum type="arabicPeriod" startAt="6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Memory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βλέπει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Ack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ελευθερώνει τα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data lines, </a:t>
            </a:r>
            <a:r>
              <a:rPr lang="el-GR" altLang="en-US" sz="2800" dirty="0">
                <a:latin typeface="Arial" pitchFamily="34" charset="0"/>
                <a:cs typeface="Arial" pitchFamily="34" charset="0"/>
              </a:rPr>
              <a:t>και κατεβάζει το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DataRdy</a:t>
            </a:r>
            <a:endParaRPr lang="el-GR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AutoNum type="arabicPeriod" startAt="6"/>
            </a:pPr>
            <a:r>
              <a:rPr lang="en-US" alt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I/O device </a:t>
            </a:r>
            <a:r>
              <a:rPr lang="el-GR" altLang="en-US" sz="2800" dirty="0">
                <a:latin typeface="Arial" pitchFamily="34" charset="0"/>
                <a:ea typeface="Arial Unicode MS" pitchFamily="34" charset="-128"/>
                <a:cs typeface="Arial" panose="020B0604020202020204" pitchFamily="34" charset="0"/>
              </a:rPr>
              <a:t>βλέπει</a:t>
            </a:r>
            <a:r>
              <a:rPr lang="en-US" alt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DataRdy</a:t>
            </a:r>
            <a:r>
              <a:rPr lang="en-US" alt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l-GR" altLang="en-US" sz="2800" dirty="0">
                <a:latin typeface="Arial" pitchFamily="34" charset="0"/>
                <a:ea typeface="Arial Unicode MS" pitchFamily="34" charset="-128"/>
                <a:cs typeface="Arial" panose="020B0604020202020204" pitchFamily="34" charset="0"/>
              </a:rPr>
              <a:t>να κατεβαίνει και κατεβάζει το</a:t>
            </a:r>
            <a:r>
              <a:rPr lang="en-US" alt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Ack</a:t>
            </a:r>
            <a:endParaRPr lang="en-US" altLang="en-US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AutoNum type="arabicPeriod" startAt="6"/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75000"/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9C9C-1A53-4FB4-83CA-B4D5549DB71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0" name="Group 9" descr="asynchronous"/>
          <p:cNvGrpSpPr/>
          <p:nvPr/>
        </p:nvGrpSpPr>
        <p:grpSpPr>
          <a:xfrm>
            <a:off x="1447800" y="1371600"/>
            <a:ext cx="5943600" cy="1905000"/>
            <a:chOff x="1447800" y="1371600"/>
            <a:chExt cx="5943600" cy="190500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124200" y="1371600"/>
              <a:ext cx="609600" cy="1143000"/>
              <a:chOff x="1968" y="864"/>
              <a:chExt cx="384" cy="720"/>
            </a:xfrm>
          </p:grpSpPr>
          <p:sp>
            <p:nvSpPr>
              <p:cNvPr id="495694" name="Rectangle 7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95695" name="Line 8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384" cy="7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6" name="Line 9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733800" y="1371600"/>
              <a:ext cx="533400" cy="1143000"/>
              <a:chOff x="2352" y="864"/>
              <a:chExt cx="336" cy="720"/>
            </a:xfrm>
          </p:grpSpPr>
          <p:sp>
            <p:nvSpPr>
              <p:cNvPr id="495691" name="Line 11"/>
              <p:cNvSpPr>
                <a:spLocks noChangeShapeType="1"/>
              </p:cNvSpPr>
              <p:nvPr/>
            </p:nvSpPr>
            <p:spPr bwMode="auto">
              <a:xfrm flipV="1">
                <a:off x="2352" y="864"/>
                <a:ext cx="240" cy="7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2" name="Line 12"/>
              <p:cNvSpPr>
                <a:spLocks noChangeShapeType="1"/>
              </p:cNvSpPr>
              <p:nvPr/>
            </p:nvSpPr>
            <p:spPr bwMode="auto">
              <a:xfrm flipV="1">
                <a:off x="2352" y="1296"/>
                <a:ext cx="288" cy="2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3" name="Rectangle 1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114800" y="1676400"/>
              <a:ext cx="609600" cy="914400"/>
              <a:chOff x="2592" y="1056"/>
              <a:chExt cx="384" cy="576"/>
            </a:xfrm>
          </p:grpSpPr>
          <p:sp>
            <p:nvSpPr>
              <p:cNvPr id="495689" name="Line 15"/>
              <p:cNvSpPr>
                <a:spLocks noChangeShapeType="1"/>
              </p:cNvSpPr>
              <p:nvPr/>
            </p:nvSpPr>
            <p:spPr bwMode="auto">
              <a:xfrm>
                <a:off x="2592" y="1056"/>
                <a:ext cx="384" cy="5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90" name="Rectangle 16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495626" name="Group 17"/>
            <p:cNvGrpSpPr>
              <a:grpSpLocks/>
            </p:cNvGrpSpPr>
            <p:nvPr/>
          </p:nvGrpSpPr>
          <p:grpSpPr bwMode="auto">
            <a:xfrm>
              <a:off x="1447800" y="1371600"/>
              <a:ext cx="5943600" cy="1905000"/>
              <a:chOff x="912" y="864"/>
              <a:chExt cx="3744" cy="1200"/>
            </a:xfrm>
          </p:grpSpPr>
          <p:sp>
            <p:nvSpPr>
              <p:cNvPr id="495649" name="Rectangle 18"/>
              <p:cNvSpPr>
                <a:spLocks noChangeArrowheads="1"/>
              </p:cNvSpPr>
              <p:nvPr/>
            </p:nvSpPr>
            <p:spPr bwMode="auto">
              <a:xfrm>
                <a:off x="912" y="912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 dirty="0" err="1">
                    <a:latin typeface="Arial" pitchFamily="34" charset="0"/>
                    <a:cs typeface="Arial" pitchFamily="34" charset="0"/>
                  </a:rPr>
                  <a:t>ReadReq</a:t>
                </a:r>
                <a:endParaRPr lang="en-US" alt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650" name="Rectangle 19"/>
              <p:cNvSpPr>
                <a:spLocks noChangeArrowheads="1"/>
              </p:cNvSpPr>
              <p:nvPr/>
            </p:nvSpPr>
            <p:spPr bwMode="auto">
              <a:xfrm>
                <a:off x="912" y="1248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  <p:sp>
            <p:nvSpPr>
              <p:cNvPr id="495651" name="Rectangle 20"/>
              <p:cNvSpPr>
                <a:spLocks noChangeArrowheads="1"/>
              </p:cNvSpPr>
              <p:nvPr/>
            </p:nvSpPr>
            <p:spPr bwMode="auto">
              <a:xfrm>
                <a:off x="912" y="1536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Ack</a:t>
                </a:r>
              </a:p>
            </p:txBody>
          </p:sp>
          <p:sp>
            <p:nvSpPr>
              <p:cNvPr id="495652" name="Rectangle 2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72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DataRdy</a:t>
                </a:r>
              </a:p>
            </p:txBody>
          </p:sp>
          <p:sp>
            <p:nvSpPr>
              <p:cNvPr id="495653" name="Line 22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4" name="Line 23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5" name="Line 24"/>
              <p:cNvSpPr>
                <a:spLocks noChangeShapeType="1"/>
              </p:cNvSpPr>
              <p:nvPr/>
            </p:nvSpPr>
            <p:spPr bwMode="auto">
              <a:xfrm>
                <a:off x="1968" y="864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6" name="Line 25"/>
              <p:cNvSpPr>
                <a:spLocks noChangeShapeType="1"/>
              </p:cNvSpPr>
              <p:nvPr/>
            </p:nvSpPr>
            <p:spPr bwMode="auto">
              <a:xfrm>
                <a:off x="2592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7" name="Line 26"/>
              <p:cNvSpPr>
                <a:spLocks noChangeShapeType="1"/>
              </p:cNvSpPr>
              <p:nvPr/>
            </p:nvSpPr>
            <p:spPr bwMode="auto">
              <a:xfrm>
                <a:off x="2592" y="1056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8" name="Line 27"/>
              <p:cNvSpPr>
                <a:spLocks noChangeShapeType="1"/>
              </p:cNvSpPr>
              <p:nvPr/>
            </p:nvSpPr>
            <p:spPr bwMode="auto">
              <a:xfrm>
                <a:off x="1728" y="129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9" name="Line 28"/>
              <p:cNvSpPr>
                <a:spLocks noChangeShapeType="1"/>
              </p:cNvSpPr>
              <p:nvPr/>
            </p:nvSpPr>
            <p:spPr bwMode="auto">
              <a:xfrm>
                <a:off x="2064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0" name="Line 29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1" name="Line 30"/>
              <p:cNvSpPr>
                <a:spLocks noChangeShapeType="1"/>
              </p:cNvSpPr>
              <p:nvPr/>
            </p:nvSpPr>
            <p:spPr bwMode="auto">
              <a:xfrm flipH="1">
                <a:off x="1968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2" name="Line 31"/>
              <p:cNvSpPr>
                <a:spLocks noChangeShapeType="1"/>
              </p:cNvSpPr>
              <p:nvPr/>
            </p:nvSpPr>
            <p:spPr bwMode="auto">
              <a:xfrm>
                <a:off x="1968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3" name="Line 32"/>
              <p:cNvSpPr>
                <a:spLocks noChangeShapeType="1"/>
              </p:cNvSpPr>
              <p:nvPr/>
            </p:nvSpPr>
            <p:spPr bwMode="auto">
              <a:xfrm flipH="1">
                <a:off x="2592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4" name="Line 33"/>
              <p:cNvSpPr>
                <a:spLocks noChangeShapeType="1"/>
              </p:cNvSpPr>
              <p:nvPr/>
            </p:nvSpPr>
            <p:spPr bwMode="auto">
              <a:xfrm>
                <a:off x="2592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5" name="Line 34"/>
              <p:cNvSpPr>
                <a:spLocks noChangeShapeType="1"/>
              </p:cNvSpPr>
              <p:nvPr/>
            </p:nvSpPr>
            <p:spPr bwMode="auto">
              <a:xfrm>
                <a:off x="1728" y="172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6" name="Line 35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7" name="Line 36"/>
              <p:cNvSpPr>
                <a:spLocks noChangeShapeType="1"/>
              </p:cNvSpPr>
              <p:nvPr/>
            </p:nvSpPr>
            <p:spPr bwMode="auto">
              <a:xfrm>
                <a:off x="2352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8" name="Line 37"/>
              <p:cNvSpPr>
                <a:spLocks noChangeShapeType="1"/>
              </p:cNvSpPr>
              <p:nvPr/>
            </p:nvSpPr>
            <p:spPr bwMode="auto">
              <a:xfrm>
                <a:off x="2352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9" name="Line 38"/>
              <p:cNvSpPr>
                <a:spLocks noChangeShapeType="1"/>
              </p:cNvSpPr>
              <p:nvPr/>
            </p:nvSpPr>
            <p:spPr bwMode="auto">
              <a:xfrm>
                <a:off x="2976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0" name="Line 39"/>
              <p:cNvSpPr>
                <a:spLocks noChangeShapeType="1"/>
              </p:cNvSpPr>
              <p:nvPr/>
            </p:nvSpPr>
            <p:spPr bwMode="auto">
              <a:xfrm>
                <a:off x="2976" y="1728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1" name="Line 40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16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2" name="Line 41"/>
              <p:cNvSpPr>
                <a:spLocks noChangeShapeType="1"/>
              </p:cNvSpPr>
              <p:nvPr/>
            </p:nvSpPr>
            <p:spPr bwMode="auto">
              <a:xfrm>
                <a:off x="3456" y="120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3" name="Line 42"/>
              <p:cNvSpPr>
                <a:spLocks noChangeShapeType="1"/>
              </p:cNvSpPr>
              <p:nvPr/>
            </p:nvSpPr>
            <p:spPr bwMode="auto">
              <a:xfrm>
                <a:off x="3456" y="139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4" name="Line 43"/>
              <p:cNvSpPr>
                <a:spLocks noChangeShapeType="1"/>
              </p:cNvSpPr>
              <p:nvPr/>
            </p:nvSpPr>
            <p:spPr bwMode="auto">
              <a:xfrm flipH="1">
                <a:off x="3360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5" name="Line 44"/>
              <p:cNvSpPr>
                <a:spLocks noChangeShapeType="1"/>
              </p:cNvSpPr>
              <p:nvPr/>
            </p:nvSpPr>
            <p:spPr bwMode="auto">
              <a:xfrm>
                <a:off x="336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6" name="Line 45"/>
              <p:cNvSpPr>
                <a:spLocks noChangeShapeType="1"/>
              </p:cNvSpPr>
              <p:nvPr/>
            </p:nvSpPr>
            <p:spPr bwMode="auto">
              <a:xfrm flipH="1">
                <a:off x="398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7" name="Line 46"/>
              <p:cNvSpPr>
                <a:spLocks noChangeShapeType="1"/>
              </p:cNvSpPr>
              <p:nvPr/>
            </p:nvSpPr>
            <p:spPr bwMode="auto">
              <a:xfrm>
                <a:off x="3984" y="120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8" name="Line 47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9" name="Line 48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0" name="Line 49"/>
              <p:cNvSpPr>
                <a:spLocks noChangeShapeType="1"/>
              </p:cNvSpPr>
              <p:nvPr/>
            </p:nvSpPr>
            <p:spPr bwMode="auto">
              <a:xfrm>
                <a:off x="3648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1" name="Line 50"/>
              <p:cNvSpPr>
                <a:spLocks noChangeShapeType="1"/>
              </p:cNvSpPr>
              <p:nvPr/>
            </p:nvSpPr>
            <p:spPr bwMode="auto">
              <a:xfrm>
                <a:off x="3648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2" name="Line 51"/>
              <p:cNvSpPr>
                <a:spLocks noChangeShapeType="1"/>
              </p:cNvSpPr>
              <p:nvPr/>
            </p:nvSpPr>
            <p:spPr bwMode="auto">
              <a:xfrm>
                <a:off x="3984" y="187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3" name="Line 52"/>
              <p:cNvSpPr>
                <a:spLocks noChangeShapeType="1"/>
              </p:cNvSpPr>
              <p:nvPr/>
            </p:nvSpPr>
            <p:spPr bwMode="auto">
              <a:xfrm>
                <a:off x="4272" y="153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4" name="Line 53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5" name="Line 54"/>
              <p:cNvSpPr>
                <a:spLocks noChangeShapeType="1"/>
              </p:cNvSpPr>
              <p:nvPr/>
            </p:nvSpPr>
            <p:spPr bwMode="auto">
              <a:xfrm>
                <a:off x="3984" y="2064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6" name="Line 55"/>
              <p:cNvSpPr>
                <a:spLocks noChangeShapeType="1"/>
              </p:cNvSpPr>
              <p:nvPr/>
            </p:nvSpPr>
            <p:spPr bwMode="auto">
              <a:xfrm>
                <a:off x="4080" y="129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7" name="Rectangle 56"/>
              <p:cNvSpPr>
                <a:spLocks noChangeArrowheads="1"/>
              </p:cNvSpPr>
              <p:nvPr/>
            </p:nvSpPr>
            <p:spPr bwMode="auto">
              <a:xfrm>
                <a:off x="2160" y="1200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addr</a:t>
                </a:r>
              </a:p>
            </p:txBody>
          </p:sp>
          <p:sp>
            <p:nvSpPr>
              <p:cNvPr id="495688" name="Rectangle 57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dirty="0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724400" y="2057400"/>
              <a:ext cx="609600" cy="1066800"/>
              <a:chOff x="2976" y="1296"/>
              <a:chExt cx="384" cy="672"/>
            </a:xfrm>
          </p:grpSpPr>
          <p:sp>
            <p:nvSpPr>
              <p:cNvPr id="495646" name="Line 59"/>
              <p:cNvSpPr>
                <a:spLocks noChangeShapeType="1"/>
              </p:cNvSpPr>
              <p:nvPr/>
            </p:nvSpPr>
            <p:spPr bwMode="auto">
              <a:xfrm flipV="1">
                <a:off x="2976" y="1296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7" name="Line 60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384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8" name="Rectangle 61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5334000" y="2514600"/>
              <a:ext cx="533400" cy="609600"/>
              <a:chOff x="3360" y="1584"/>
              <a:chExt cx="336" cy="384"/>
            </a:xfrm>
          </p:grpSpPr>
          <p:sp>
            <p:nvSpPr>
              <p:cNvPr id="495644" name="Line 63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288" cy="38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5" name="Rectangle 64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5791200" y="2209800"/>
              <a:ext cx="533400" cy="914400"/>
              <a:chOff x="3648" y="1392"/>
              <a:chExt cx="336" cy="576"/>
            </a:xfrm>
          </p:grpSpPr>
          <p:sp>
            <p:nvSpPr>
              <p:cNvPr id="495641" name="Line 66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2" name="Line 67"/>
              <p:cNvSpPr>
                <a:spLocks noChangeShapeType="1"/>
              </p:cNvSpPr>
              <p:nvPr/>
            </p:nvSpPr>
            <p:spPr bwMode="auto">
              <a:xfrm flipV="1">
                <a:off x="3648" y="1392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3" name="Rectangle 68"/>
              <p:cNvSpPr>
                <a:spLocks noChangeArrowheads="1"/>
              </p:cNvSpPr>
              <p:nvPr/>
            </p:nvSpPr>
            <p:spPr bwMode="auto">
              <a:xfrm>
                <a:off x="3792" y="1536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6477000" y="2590800"/>
              <a:ext cx="533400" cy="533400"/>
              <a:chOff x="3984" y="1632"/>
              <a:chExt cx="336" cy="336"/>
            </a:xfrm>
          </p:grpSpPr>
          <p:sp>
            <p:nvSpPr>
              <p:cNvPr id="495639" name="Rectangle 70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19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marL="287338" indent="-287338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16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495640" name="Line 71"/>
              <p:cNvSpPr>
                <a:spLocks noChangeShapeType="1"/>
              </p:cNvSpPr>
              <p:nvPr/>
            </p:nvSpPr>
            <p:spPr bwMode="auto">
              <a:xfrm flipV="1">
                <a:off x="3984" y="1632"/>
                <a:ext cx="288" cy="3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29967" name="Oval 79" descr="oval 1"/>
          <p:cNvSpPr>
            <a:spLocks noChangeArrowheads="1"/>
          </p:cNvSpPr>
          <p:nvPr/>
        </p:nvSpPr>
        <p:spPr bwMode="auto">
          <a:xfrm rot="3108517">
            <a:off x="2888457" y="1521618"/>
            <a:ext cx="2127250" cy="1046163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68" name="Oval 80" descr="oval 2"/>
          <p:cNvSpPr>
            <a:spLocks noChangeArrowheads="1"/>
          </p:cNvSpPr>
          <p:nvPr/>
        </p:nvSpPr>
        <p:spPr bwMode="auto">
          <a:xfrm rot="8751670">
            <a:off x="5173663" y="2474913"/>
            <a:ext cx="1670050" cy="890587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967" grpId="0" animBg="1"/>
      <p:bldP spid="18299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76915-BAAA-422B-8F97-78332EB70E8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9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(1)</a:t>
            </a:r>
          </a:p>
        </p:txBody>
      </p:sp>
      <p:grpSp>
        <p:nvGrpSpPr>
          <p:cNvPr id="2" name="Group 1" descr="bus arbiter"/>
          <p:cNvGrpSpPr/>
          <p:nvPr/>
        </p:nvGrpSpPr>
        <p:grpSpPr>
          <a:xfrm>
            <a:off x="762000" y="2438400"/>
            <a:ext cx="7154863" cy="2943225"/>
            <a:chOff x="762000" y="2438400"/>
            <a:chExt cx="7154863" cy="2943225"/>
          </a:xfrm>
        </p:grpSpPr>
        <p:sp>
          <p:nvSpPr>
            <p:cNvPr id="499716" name="Rectangle 3"/>
            <p:cNvSpPr>
              <a:spLocks noChangeArrowheads="1"/>
            </p:cNvSpPr>
            <p:nvPr/>
          </p:nvSpPr>
          <p:spPr bwMode="auto">
            <a:xfrm>
              <a:off x="762000" y="3657600"/>
              <a:ext cx="1193800" cy="965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17" name="Rectangle 4"/>
            <p:cNvSpPr>
              <a:spLocks noChangeArrowheads="1"/>
            </p:cNvSpPr>
            <p:nvPr/>
          </p:nvSpPr>
          <p:spPr bwMode="auto">
            <a:xfrm>
              <a:off x="958850" y="3867150"/>
              <a:ext cx="8477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Bus</a:t>
              </a:r>
            </a:p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Arbiter</a:t>
              </a:r>
            </a:p>
          </p:txBody>
        </p:sp>
        <p:sp>
          <p:nvSpPr>
            <p:cNvPr id="499718" name="Rectangle 5"/>
            <p:cNvSpPr>
              <a:spLocks noChangeArrowheads="1"/>
            </p:cNvSpPr>
            <p:nvPr/>
          </p:nvSpPr>
          <p:spPr bwMode="auto">
            <a:xfrm>
              <a:off x="2667000" y="2438400"/>
              <a:ext cx="965200" cy="88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19" name="Rectangle 6"/>
            <p:cNvSpPr>
              <a:spLocks noChangeArrowheads="1"/>
            </p:cNvSpPr>
            <p:nvPr/>
          </p:nvSpPr>
          <p:spPr bwMode="auto">
            <a:xfrm>
              <a:off x="2649538" y="2495550"/>
              <a:ext cx="1071562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Device 1</a:t>
              </a:r>
            </a:p>
            <a:p>
              <a:pPr algn="ctr"/>
              <a:r>
                <a:rPr lang="en-US" altLang="en-US" sz="1600">
                  <a:latin typeface="Arial" pitchFamily="34" charset="0"/>
                  <a:cs typeface="Arial" pitchFamily="34" charset="0"/>
                </a:rPr>
                <a:t>Highest</a:t>
              </a:r>
            </a:p>
            <a:p>
              <a:pPr algn="ctr"/>
              <a:r>
                <a:rPr lang="en-US" altLang="en-US" sz="1600">
                  <a:latin typeface="Arial" pitchFamily="34" charset="0"/>
                  <a:cs typeface="Arial" pitchFamily="34" charset="0"/>
                </a:rPr>
                <a:t>Priority</a:t>
              </a:r>
            </a:p>
          </p:txBody>
        </p:sp>
        <p:sp>
          <p:nvSpPr>
            <p:cNvPr id="499720" name="Rectangle 7"/>
            <p:cNvSpPr>
              <a:spLocks noChangeArrowheads="1"/>
            </p:cNvSpPr>
            <p:nvPr/>
          </p:nvSpPr>
          <p:spPr bwMode="auto">
            <a:xfrm>
              <a:off x="6934200" y="2438400"/>
              <a:ext cx="889000" cy="88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21" name="Rectangle 8"/>
            <p:cNvSpPr>
              <a:spLocks noChangeArrowheads="1"/>
            </p:cNvSpPr>
            <p:nvPr/>
          </p:nvSpPr>
          <p:spPr bwMode="auto">
            <a:xfrm>
              <a:off x="6824663" y="2495550"/>
              <a:ext cx="10922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Device N</a:t>
              </a:r>
            </a:p>
            <a:p>
              <a:pPr algn="ctr"/>
              <a:r>
                <a:rPr lang="en-US" altLang="en-US" sz="1600">
                  <a:latin typeface="Arial" pitchFamily="34" charset="0"/>
                  <a:cs typeface="Arial" pitchFamily="34" charset="0"/>
                </a:rPr>
                <a:t>Lowest</a:t>
              </a:r>
            </a:p>
            <a:p>
              <a:pPr algn="ctr"/>
              <a:r>
                <a:rPr lang="en-US" altLang="en-US" sz="1600">
                  <a:latin typeface="Arial" pitchFamily="34" charset="0"/>
                  <a:cs typeface="Arial" pitchFamily="34" charset="0"/>
                </a:rPr>
                <a:t>Priority</a:t>
              </a:r>
            </a:p>
          </p:txBody>
        </p:sp>
        <p:sp>
          <p:nvSpPr>
            <p:cNvPr id="499722" name="Rectangle 9"/>
            <p:cNvSpPr>
              <a:spLocks noChangeArrowheads="1"/>
            </p:cNvSpPr>
            <p:nvPr/>
          </p:nvSpPr>
          <p:spPr bwMode="auto">
            <a:xfrm>
              <a:off x="4267200" y="2438400"/>
              <a:ext cx="889000" cy="88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23" name="Rectangle 10"/>
            <p:cNvSpPr>
              <a:spLocks noChangeArrowheads="1"/>
            </p:cNvSpPr>
            <p:nvPr/>
          </p:nvSpPr>
          <p:spPr bwMode="auto">
            <a:xfrm>
              <a:off x="4229100" y="2501900"/>
              <a:ext cx="10160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 dirty="0">
                  <a:latin typeface="Arial" pitchFamily="34" charset="0"/>
                  <a:cs typeface="Arial" pitchFamily="34" charset="0"/>
                </a:rPr>
                <a:t>Device 2</a:t>
              </a:r>
            </a:p>
          </p:txBody>
        </p:sp>
        <p:sp>
          <p:nvSpPr>
            <p:cNvPr id="499724" name="Oval 11"/>
            <p:cNvSpPr>
              <a:spLocks noChangeArrowheads="1"/>
            </p:cNvSpPr>
            <p:nvPr/>
          </p:nvSpPr>
          <p:spPr bwMode="auto">
            <a:xfrm>
              <a:off x="5632450" y="281305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25" name="Oval 12"/>
            <p:cNvSpPr>
              <a:spLocks noChangeArrowheads="1"/>
            </p:cNvSpPr>
            <p:nvPr/>
          </p:nvSpPr>
          <p:spPr bwMode="auto">
            <a:xfrm>
              <a:off x="5937250" y="281305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26" name="Oval 13"/>
            <p:cNvSpPr>
              <a:spLocks noChangeArrowheads="1"/>
            </p:cNvSpPr>
            <p:nvPr/>
          </p:nvSpPr>
          <p:spPr bwMode="auto">
            <a:xfrm>
              <a:off x="6242050" y="281305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27" name="Line 14"/>
            <p:cNvSpPr>
              <a:spLocks noChangeShapeType="1"/>
            </p:cNvSpPr>
            <p:nvPr/>
          </p:nvSpPr>
          <p:spPr bwMode="auto">
            <a:xfrm>
              <a:off x="1981200" y="3797300"/>
              <a:ext cx="7366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8" name="Line 15"/>
            <p:cNvSpPr>
              <a:spLocks noChangeShapeType="1"/>
            </p:cNvSpPr>
            <p:nvPr/>
          </p:nvSpPr>
          <p:spPr bwMode="auto">
            <a:xfrm flipV="1">
              <a:off x="2730500" y="3327400"/>
              <a:ext cx="0" cy="4826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9" name="Line 16"/>
            <p:cNvSpPr>
              <a:spLocks noChangeShapeType="1"/>
            </p:cNvSpPr>
            <p:nvPr/>
          </p:nvSpPr>
          <p:spPr bwMode="auto">
            <a:xfrm flipV="1">
              <a:off x="4330700" y="3327400"/>
              <a:ext cx="0" cy="4826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0" name="Line 17"/>
            <p:cNvSpPr>
              <a:spLocks noChangeShapeType="1"/>
            </p:cNvSpPr>
            <p:nvPr/>
          </p:nvSpPr>
          <p:spPr bwMode="auto">
            <a:xfrm flipV="1">
              <a:off x="3568700" y="3327400"/>
              <a:ext cx="0" cy="4826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1" name="Line 18"/>
            <p:cNvSpPr>
              <a:spLocks noChangeShapeType="1"/>
            </p:cNvSpPr>
            <p:nvPr/>
          </p:nvSpPr>
          <p:spPr bwMode="auto">
            <a:xfrm>
              <a:off x="3581400" y="3797300"/>
              <a:ext cx="7366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2" name="Line 19"/>
            <p:cNvSpPr>
              <a:spLocks noChangeShapeType="1"/>
            </p:cNvSpPr>
            <p:nvPr/>
          </p:nvSpPr>
          <p:spPr bwMode="auto">
            <a:xfrm flipV="1">
              <a:off x="5092700" y="3327400"/>
              <a:ext cx="0" cy="4826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3" name="Line 20"/>
            <p:cNvSpPr>
              <a:spLocks noChangeShapeType="1"/>
            </p:cNvSpPr>
            <p:nvPr/>
          </p:nvSpPr>
          <p:spPr bwMode="auto">
            <a:xfrm>
              <a:off x="5105400" y="3797300"/>
              <a:ext cx="8890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4" name="Line 21"/>
            <p:cNvSpPr>
              <a:spLocks noChangeShapeType="1"/>
            </p:cNvSpPr>
            <p:nvPr/>
          </p:nvSpPr>
          <p:spPr bwMode="auto">
            <a:xfrm flipV="1">
              <a:off x="6997700" y="3327400"/>
              <a:ext cx="0" cy="4826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5" name="Line 22"/>
            <p:cNvSpPr>
              <a:spLocks noChangeShapeType="1"/>
            </p:cNvSpPr>
            <p:nvPr/>
          </p:nvSpPr>
          <p:spPr bwMode="auto">
            <a:xfrm>
              <a:off x="6096000" y="3797300"/>
              <a:ext cx="8890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6" name="Line 23"/>
            <p:cNvSpPr>
              <a:spLocks noChangeShapeType="1"/>
            </p:cNvSpPr>
            <p:nvPr/>
          </p:nvSpPr>
          <p:spPr bwMode="auto">
            <a:xfrm flipV="1">
              <a:off x="6019800" y="3632200"/>
              <a:ext cx="50800" cy="254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7" name="Line 24"/>
            <p:cNvSpPr>
              <a:spLocks noChangeShapeType="1"/>
            </p:cNvSpPr>
            <p:nvPr/>
          </p:nvSpPr>
          <p:spPr bwMode="auto">
            <a:xfrm flipV="1">
              <a:off x="6096000" y="3632200"/>
              <a:ext cx="50800" cy="254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8" name="Line 25"/>
            <p:cNvSpPr>
              <a:spLocks noChangeShapeType="1"/>
            </p:cNvSpPr>
            <p:nvPr/>
          </p:nvSpPr>
          <p:spPr bwMode="auto">
            <a:xfrm>
              <a:off x="1981200" y="4483100"/>
              <a:ext cx="4013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9" name="Line 26"/>
            <p:cNvSpPr>
              <a:spLocks noChangeShapeType="1"/>
            </p:cNvSpPr>
            <p:nvPr/>
          </p:nvSpPr>
          <p:spPr bwMode="auto">
            <a:xfrm>
              <a:off x="4864100" y="3352800"/>
              <a:ext cx="0" cy="1117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0" name="Line 27"/>
            <p:cNvSpPr>
              <a:spLocks noChangeShapeType="1"/>
            </p:cNvSpPr>
            <p:nvPr/>
          </p:nvSpPr>
          <p:spPr bwMode="auto">
            <a:xfrm>
              <a:off x="3340100" y="3352800"/>
              <a:ext cx="0" cy="1117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1" name="Line 28"/>
            <p:cNvSpPr>
              <a:spLocks noChangeShapeType="1"/>
            </p:cNvSpPr>
            <p:nvPr/>
          </p:nvSpPr>
          <p:spPr bwMode="auto">
            <a:xfrm flipV="1">
              <a:off x="6019800" y="4318000"/>
              <a:ext cx="50800" cy="2540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2" name="Line 29"/>
            <p:cNvSpPr>
              <a:spLocks noChangeShapeType="1"/>
            </p:cNvSpPr>
            <p:nvPr/>
          </p:nvSpPr>
          <p:spPr bwMode="auto">
            <a:xfrm flipV="1">
              <a:off x="6096000" y="4318000"/>
              <a:ext cx="50800" cy="2540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3" name="Oval 30"/>
            <p:cNvSpPr>
              <a:spLocks noChangeArrowheads="1"/>
            </p:cNvSpPr>
            <p:nvPr/>
          </p:nvSpPr>
          <p:spPr bwMode="auto">
            <a:xfrm>
              <a:off x="3276600" y="441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44" name="Oval 31"/>
            <p:cNvSpPr>
              <a:spLocks noChangeArrowheads="1"/>
            </p:cNvSpPr>
            <p:nvPr/>
          </p:nvSpPr>
          <p:spPr bwMode="auto">
            <a:xfrm>
              <a:off x="4800600" y="441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45" name="Line 32"/>
            <p:cNvSpPr>
              <a:spLocks noChangeShapeType="1"/>
            </p:cNvSpPr>
            <p:nvPr/>
          </p:nvSpPr>
          <p:spPr bwMode="auto">
            <a:xfrm>
              <a:off x="7531100" y="3352800"/>
              <a:ext cx="0" cy="1117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6" name="Oval 33"/>
            <p:cNvSpPr>
              <a:spLocks noChangeArrowheads="1"/>
            </p:cNvSpPr>
            <p:nvPr/>
          </p:nvSpPr>
          <p:spPr bwMode="auto">
            <a:xfrm>
              <a:off x="7467600" y="441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47" name="Line 34"/>
            <p:cNvSpPr>
              <a:spLocks noChangeShapeType="1"/>
            </p:cNvSpPr>
            <p:nvPr/>
          </p:nvSpPr>
          <p:spPr bwMode="auto">
            <a:xfrm>
              <a:off x="6096000" y="4483100"/>
              <a:ext cx="14224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8" name="Line 35"/>
            <p:cNvSpPr>
              <a:spLocks noChangeShapeType="1"/>
            </p:cNvSpPr>
            <p:nvPr/>
          </p:nvSpPr>
          <p:spPr bwMode="auto">
            <a:xfrm>
              <a:off x="1981200" y="4102100"/>
              <a:ext cx="40132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49" name="Line 36"/>
            <p:cNvSpPr>
              <a:spLocks noChangeShapeType="1"/>
            </p:cNvSpPr>
            <p:nvPr/>
          </p:nvSpPr>
          <p:spPr bwMode="auto">
            <a:xfrm flipV="1">
              <a:off x="6019800" y="3937000"/>
              <a:ext cx="50800" cy="2540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50" name="Line 37"/>
            <p:cNvSpPr>
              <a:spLocks noChangeShapeType="1"/>
            </p:cNvSpPr>
            <p:nvPr/>
          </p:nvSpPr>
          <p:spPr bwMode="auto">
            <a:xfrm flipV="1">
              <a:off x="6096000" y="3937000"/>
              <a:ext cx="50800" cy="2540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51" name="Oval 38"/>
            <p:cNvSpPr>
              <a:spLocks noChangeArrowheads="1"/>
            </p:cNvSpPr>
            <p:nvPr/>
          </p:nvSpPr>
          <p:spPr bwMode="auto">
            <a:xfrm>
              <a:off x="2882900" y="4038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52" name="Oval 39"/>
            <p:cNvSpPr>
              <a:spLocks noChangeArrowheads="1"/>
            </p:cNvSpPr>
            <p:nvPr/>
          </p:nvSpPr>
          <p:spPr bwMode="auto">
            <a:xfrm>
              <a:off x="4495800" y="4038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53" name="Line 40"/>
            <p:cNvSpPr>
              <a:spLocks noChangeShapeType="1"/>
            </p:cNvSpPr>
            <p:nvPr/>
          </p:nvSpPr>
          <p:spPr bwMode="auto">
            <a:xfrm>
              <a:off x="6096000" y="4102100"/>
              <a:ext cx="11176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54" name="Line 41"/>
            <p:cNvSpPr>
              <a:spLocks noChangeShapeType="1"/>
            </p:cNvSpPr>
            <p:nvPr/>
          </p:nvSpPr>
          <p:spPr bwMode="auto">
            <a:xfrm>
              <a:off x="2959100" y="3352800"/>
              <a:ext cx="0" cy="736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55" name="Line 42"/>
            <p:cNvSpPr>
              <a:spLocks noChangeShapeType="1"/>
            </p:cNvSpPr>
            <p:nvPr/>
          </p:nvSpPr>
          <p:spPr bwMode="auto">
            <a:xfrm>
              <a:off x="4559300" y="3352800"/>
              <a:ext cx="0" cy="736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56" name="Line 43"/>
            <p:cNvSpPr>
              <a:spLocks noChangeShapeType="1"/>
            </p:cNvSpPr>
            <p:nvPr/>
          </p:nvSpPr>
          <p:spPr bwMode="auto">
            <a:xfrm>
              <a:off x="7226300" y="3352800"/>
              <a:ext cx="0" cy="736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57" name="Rectangle 44"/>
            <p:cNvSpPr>
              <a:spLocks noChangeArrowheads="1"/>
            </p:cNvSpPr>
            <p:nvPr/>
          </p:nvSpPr>
          <p:spPr bwMode="auto">
            <a:xfrm>
              <a:off x="1947863" y="3486150"/>
              <a:ext cx="552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Ack</a:t>
              </a:r>
            </a:p>
          </p:txBody>
        </p:sp>
        <p:sp>
          <p:nvSpPr>
            <p:cNvPr id="499758" name="Rectangle 45"/>
            <p:cNvSpPr>
              <a:spLocks noChangeArrowheads="1"/>
            </p:cNvSpPr>
            <p:nvPr/>
          </p:nvSpPr>
          <p:spPr bwMode="auto">
            <a:xfrm>
              <a:off x="3548063" y="3486150"/>
              <a:ext cx="552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Ack</a:t>
              </a:r>
            </a:p>
          </p:txBody>
        </p:sp>
        <p:sp>
          <p:nvSpPr>
            <p:cNvPr id="499759" name="Rectangle 46"/>
            <p:cNvSpPr>
              <a:spLocks noChangeArrowheads="1"/>
            </p:cNvSpPr>
            <p:nvPr/>
          </p:nvSpPr>
          <p:spPr bwMode="auto">
            <a:xfrm>
              <a:off x="5072063" y="3486150"/>
              <a:ext cx="552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Ack</a:t>
              </a:r>
            </a:p>
          </p:txBody>
        </p:sp>
        <p:sp>
          <p:nvSpPr>
            <p:cNvPr id="499760" name="Rectangle 47"/>
            <p:cNvSpPr>
              <a:spLocks noChangeArrowheads="1"/>
            </p:cNvSpPr>
            <p:nvPr/>
          </p:nvSpPr>
          <p:spPr bwMode="auto">
            <a:xfrm>
              <a:off x="5072063" y="3790950"/>
              <a:ext cx="9477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Release</a:t>
              </a:r>
            </a:p>
          </p:txBody>
        </p:sp>
        <p:sp>
          <p:nvSpPr>
            <p:cNvPr id="499761" name="Rectangle 48"/>
            <p:cNvSpPr>
              <a:spLocks noChangeArrowheads="1"/>
            </p:cNvSpPr>
            <p:nvPr/>
          </p:nvSpPr>
          <p:spPr bwMode="auto">
            <a:xfrm>
              <a:off x="5072063" y="4171950"/>
              <a:ext cx="981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Request</a:t>
              </a:r>
            </a:p>
          </p:txBody>
        </p:sp>
        <p:sp>
          <p:nvSpPr>
            <p:cNvPr id="499762" name="Rectangle 49"/>
            <p:cNvSpPr>
              <a:spLocks noChangeArrowheads="1"/>
            </p:cNvSpPr>
            <p:nvPr/>
          </p:nvSpPr>
          <p:spPr bwMode="auto">
            <a:xfrm>
              <a:off x="5089525" y="4648200"/>
              <a:ext cx="11461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wired-OR</a:t>
              </a:r>
            </a:p>
          </p:txBody>
        </p:sp>
        <p:sp>
          <p:nvSpPr>
            <p:cNvPr id="499763" name="Line 50"/>
            <p:cNvSpPr>
              <a:spLocks noChangeShapeType="1"/>
            </p:cNvSpPr>
            <p:nvPr/>
          </p:nvSpPr>
          <p:spPr bwMode="auto">
            <a:xfrm flipH="1" flipV="1">
              <a:off x="4940300" y="4572000"/>
              <a:ext cx="1524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64" name="Line 51"/>
            <p:cNvSpPr>
              <a:spLocks noChangeShapeType="1"/>
            </p:cNvSpPr>
            <p:nvPr/>
          </p:nvSpPr>
          <p:spPr bwMode="auto">
            <a:xfrm>
              <a:off x="2438400" y="5329238"/>
              <a:ext cx="523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65" name="Line 52"/>
            <p:cNvSpPr>
              <a:spLocks noChangeShapeType="1"/>
            </p:cNvSpPr>
            <p:nvPr/>
          </p:nvSpPr>
          <p:spPr bwMode="auto">
            <a:xfrm>
              <a:off x="4711700" y="3352800"/>
              <a:ext cx="0" cy="196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66" name="Oval 53"/>
            <p:cNvSpPr>
              <a:spLocks noChangeArrowheads="1"/>
            </p:cNvSpPr>
            <p:nvPr/>
          </p:nvSpPr>
          <p:spPr bwMode="auto">
            <a:xfrm>
              <a:off x="4648200" y="5275263"/>
              <a:ext cx="127000" cy="10636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67" name="Line 54"/>
            <p:cNvSpPr>
              <a:spLocks noChangeShapeType="1"/>
            </p:cNvSpPr>
            <p:nvPr/>
          </p:nvSpPr>
          <p:spPr bwMode="auto">
            <a:xfrm>
              <a:off x="3111500" y="3352800"/>
              <a:ext cx="0" cy="196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68" name="Oval 55"/>
            <p:cNvSpPr>
              <a:spLocks noChangeArrowheads="1"/>
            </p:cNvSpPr>
            <p:nvPr/>
          </p:nvSpPr>
          <p:spPr bwMode="auto">
            <a:xfrm>
              <a:off x="3060700" y="5275263"/>
              <a:ext cx="127000" cy="10636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69" name="Line 56"/>
            <p:cNvSpPr>
              <a:spLocks noChangeShapeType="1"/>
            </p:cNvSpPr>
            <p:nvPr/>
          </p:nvSpPr>
          <p:spPr bwMode="auto">
            <a:xfrm>
              <a:off x="7378700" y="3352800"/>
              <a:ext cx="0" cy="1965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70" name="Oval 57"/>
            <p:cNvSpPr>
              <a:spLocks noChangeArrowheads="1"/>
            </p:cNvSpPr>
            <p:nvPr/>
          </p:nvSpPr>
          <p:spPr bwMode="auto">
            <a:xfrm>
              <a:off x="7315200" y="5275263"/>
              <a:ext cx="127000" cy="10636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9771" name="Rectangle 58"/>
            <p:cNvSpPr>
              <a:spLocks noChangeArrowheads="1"/>
            </p:cNvSpPr>
            <p:nvPr/>
          </p:nvSpPr>
          <p:spPr bwMode="auto">
            <a:xfrm>
              <a:off x="5092700" y="5029200"/>
              <a:ext cx="11509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Data/Addr</a:t>
              </a:r>
            </a:p>
          </p:txBody>
        </p:sp>
      </p:grpSp>
      <p:sp>
        <p:nvSpPr>
          <p:cNvPr id="499772" name="Text Box 59"/>
          <p:cNvSpPr txBox="1">
            <a:spLocks noChangeArrowheads="1"/>
          </p:cNvSpPr>
          <p:nvPr/>
        </p:nvSpPr>
        <p:spPr bwMode="auto">
          <a:xfrm>
            <a:off x="746125" y="1133475"/>
            <a:ext cx="7795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Διαιτησία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(bus arbitration) </a:t>
            </a:r>
            <a:r>
              <a:rPr lang="el-G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Daisy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46869-1776-4491-A2EF-B530F36547B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007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(2)</a:t>
            </a:r>
          </a:p>
        </p:txBody>
      </p:sp>
      <p:grpSp>
        <p:nvGrpSpPr>
          <p:cNvPr id="2" name="Group 1" descr="bus arbiter"/>
          <p:cNvGrpSpPr/>
          <p:nvPr/>
        </p:nvGrpSpPr>
        <p:grpSpPr>
          <a:xfrm>
            <a:off x="469900" y="2609850"/>
            <a:ext cx="7986713" cy="2943225"/>
            <a:chOff x="469900" y="2609850"/>
            <a:chExt cx="7986713" cy="2943225"/>
          </a:xfrm>
        </p:grpSpPr>
        <p:sp>
          <p:nvSpPr>
            <p:cNvPr id="500740" name="Rectangle 3"/>
            <p:cNvSpPr>
              <a:spLocks noChangeArrowheads="1"/>
            </p:cNvSpPr>
            <p:nvPr/>
          </p:nvSpPr>
          <p:spPr bwMode="auto">
            <a:xfrm>
              <a:off x="469900" y="3829050"/>
              <a:ext cx="1193800" cy="1422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41" name="Rectangle 4"/>
            <p:cNvSpPr>
              <a:spLocks noChangeArrowheads="1"/>
            </p:cNvSpPr>
            <p:nvPr/>
          </p:nvSpPr>
          <p:spPr bwMode="auto">
            <a:xfrm>
              <a:off x="666750" y="4038600"/>
              <a:ext cx="8477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Bus</a:t>
              </a:r>
            </a:p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Arbiter</a:t>
              </a:r>
            </a:p>
          </p:txBody>
        </p:sp>
        <p:sp>
          <p:nvSpPr>
            <p:cNvPr id="500742" name="Rectangle 5"/>
            <p:cNvSpPr>
              <a:spLocks noChangeArrowheads="1"/>
            </p:cNvSpPr>
            <p:nvPr/>
          </p:nvSpPr>
          <p:spPr bwMode="auto">
            <a:xfrm>
              <a:off x="2303463" y="2609850"/>
              <a:ext cx="965200" cy="88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43" name="Rectangle 6"/>
            <p:cNvSpPr>
              <a:spLocks noChangeArrowheads="1"/>
            </p:cNvSpPr>
            <p:nvPr/>
          </p:nvSpPr>
          <p:spPr bwMode="auto">
            <a:xfrm>
              <a:off x="2286000" y="2743200"/>
              <a:ext cx="107156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Device 1</a:t>
              </a:r>
            </a:p>
          </p:txBody>
        </p:sp>
        <p:sp>
          <p:nvSpPr>
            <p:cNvPr id="500744" name="Rectangle 7"/>
            <p:cNvSpPr>
              <a:spLocks noChangeArrowheads="1"/>
            </p:cNvSpPr>
            <p:nvPr/>
          </p:nvSpPr>
          <p:spPr bwMode="auto">
            <a:xfrm>
              <a:off x="6642100" y="2609850"/>
              <a:ext cx="889000" cy="88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45" name="Rectangle 8"/>
            <p:cNvSpPr>
              <a:spLocks noChangeArrowheads="1"/>
            </p:cNvSpPr>
            <p:nvPr/>
          </p:nvSpPr>
          <p:spPr bwMode="auto">
            <a:xfrm>
              <a:off x="6532563" y="2749550"/>
              <a:ext cx="1092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Device N</a:t>
              </a:r>
            </a:p>
          </p:txBody>
        </p:sp>
        <p:sp>
          <p:nvSpPr>
            <p:cNvPr id="500746" name="Rectangle 9"/>
            <p:cNvSpPr>
              <a:spLocks noChangeArrowheads="1"/>
            </p:cNvSpPr>
            <p:nvPr/>
          </p:nvSpPr>
          <p:spPr bwMode="auto">
            <a:xfrm>
              <a:off x="3975100" y="2609850"/>
              <a:ext cx="889000" cy="88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47" name="Rectangle 10"/>
            <p:cNvSpPr>
              <a:spLocks noChangeArrowheads="1"/>
            </p:cNvSpPr>
            <p:nvPr/>
          </p:nvSpPr>
          <p:spPr bwMode="auto">
            <a:xfrm>
              <a:off x="3881438" y="2749550"/>
              <a:ext cx="1147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Device 2</a:t>
              </a:r>
            </a:p>
          </p:txBody>
        </p:sp>
        <p:sp>
          <p:nvSpPr>
            <p:cNvPr id="500748" name="Oval 11"/>
            <p:cNvSpPr>
              <a:spLocks noChangeArrowheads="1"/>
            </p:cNvSpPr>
            <p:nvPr/>
          </p:nvSpPr>
          <p:spPr bwMode="auto">
            <a:xfrm>
              <a:off x="5340350" y="298450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49" name="Oval 12"/>
            <p:cNvSpPr>
              <a:spLocks noChangeArrowheads="1"/>
            </p:cNvSpPr>
            <p:nvPr/>
          </p:nvSpPr>
          <p:spPr bwMode="auto">
            <a:xfrm>
              <a:off x="5645150" y="298450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50" name="Oval 13"/>
            <p:cNvSpPr>
              <a:spLocks noChangeArrowheads="1"/>
            </p:cNvSpPr>
            <p:nvPr/>
          </p:nvSpPr>
          <p:spPr bwMode="auto">
            <a:xfrm>
              <a:off x="5949950" y="2984500"/>
              <a:ext cx="63500" cy="63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51" name="Line 14"/>
            <p:cNvSpPr>
              <a:spLocks noChangeShapeType="1"/>
            </p:cNvSpPr>
            <p:nvPr/>
          </p:nvSpPr>
          <p:spPr bwMode="auto">
            <a:xfrm>
              <a:off x="1689100" y="3968750"/>
              <a:ext cx="7366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2" name="Line 15"/>
            <p:cNvSpPr>
              <a:spLocks noChangeShapeType="1"/>
            </p:cNvSpPr>
            <p:nvPr/>
          </p:nvSpPr>
          <p:spPr bwMode="auto">
            <a:xfrm flipV="1">
              <a:off x="2438400" y="3498850"/>
              <a:ext cx="0" cy="4826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3" name="Line 16"/>
            <p:cNvSpPr>
              <a:spLocks noChangeShapeType="1"/>
            </p:cNvSpPr>
            <p:nvPr/>
          </p:nvSpPr>
          <p:spPr bwMode="auto">
            <a:xfrm>
              <a:off x="1689100" y="4121150"/>
              <a:ext cx="1346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4" name="Line 17"/>
            <p:cNvSpPr>
              <a:spLocks noChangeShapeType="1"/>
            </p:cNvSpPr>
            <p:nvPr/>
          </p:nvSpPr>
          <p:spPr bwMode="auto">
            <a:xfrm>
              <a:off x="3048000" y="3524250"/>
              <a:ext cx="0" cy="584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5" name="Rectangle 18"/>
            <p:cNvSpPr>
              <a:spLocks noChangeArrowheads="1"/>
            </p:cNvSpPr>
            <p:nvPr/>
          </p:nvSpPr>
          <p:spPr bwMode="auto">
            <a:xfrm>
              <a:off x="1655763" y="3657600"/>
              <a:ext cx="6651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Ack1</a:t>
              </a:r>
            </a:p>
          </p:txBody>
        </p:sp>
        <p:sp>
          <p:nvSpPr>
            <p:cNvPr id="500756" name="Line 19"/>
            <p:cNvSpPr>
              <a:spLocks noChangeShapeType="1"/>
            </p:cNvSpPr>
            <p:nvPr/>
          </p:nvSpPr>
          <p:spPr bwMode="auto">
            <a:xfrm>
              <a:off x="1689100" y="4273550"/>
              <a:ext cx="24130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7" name="Line 20"/>
            <p:cNvSpPr>
              <a:spLocks noChangeShapeType="1"/>
            </p:cNvSpPr>
            <p:nvPr/>
          </p:nvSpPr>
          <p:spPr bwMode="auto">
            <a:xfrm flipV="1">
              <a:off x="4114800" y="3498850"/>
              <a:ext cx="0" cy="7874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8" name="Line 21"/>
            <p:cNvSpPr>
              <a:spLocks noChangeShapeType="1"/>
            </p:cNvSpPr>
            <p:nvPr/>
          </p:nvSpPr>
          <p:spPr bwMode="auto">
            <a:xfrm>
              <a:off x="1689100" y="4425950"/>
              <a:ext cx="30226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59" name="Line 22"/>
            <p:cNvSpPr>
              <a:spLocks noChangeShapeType="1"/>
            </p:cNvSpPr>
            <p:nvPr/>
          </p:nvSpPr>
          <p:spPr bwMode="auto">
            <a:xfrm>
              <a:off x="4724400" y="3524250"/>
              <a:ext cx="0" cy="8890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0" name="Line 23"/>
            <p:cNvSpPr>
              <a:spLocks noChangeShapeType="1"/>
            </p:cNvSpPr>
            <p:nvPr/>
          </p:nvSpPr>
          <p:spPr bwMode="auto">
            <a:xfrm>
              <a:off x="1689100" y="4883150"/>
              <a:ext cx="51562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1" name="Line 24"/>
            <p:cNvSpPr>
              <a:spLocks noChangeShapeType="1"/>
            </p:cNvSpPr>
            <p:nvPr/>
          </p:nvSpPr>
          <p:spPr bwMode="auto">
            <a:xfrm flipV="1">
              <a:off x="6858000" y="3498850"/>
              <a:ext cx="0" cy="1397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2" name="Line 25"/>
            <p:cNvSpPr>
              <a:spLocks noChangeShapeType="1"/>
            </p:cNvSpPr>
            <p:nvPr/>
          </p:nvSpPr>
          <p:spPr bwMode="auto">
            <a:xfrm>
              <a:off x="1689100" y="5035550"/>
              <a:ext cx="57658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3" name="Line 26"/>
            <p:cNvSpPr>
              <a:spLocks noChangeShapeType="1"/>
            </p:cNvSpPr>
            <p:nvPr/>
          </p:nvSpPr>
          <p:spPr bwMode="auto">
            <a:xfrm>
              <a:off x="7467600" y="3524250"/>
              <a:ext cx="0" cy="149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4" name="Line 27"/>
            <p:cNvSpPr>
              <a:spLocks noChangeShapeType="1"/>
            </p:cNvSpPr>
            <p:nvPr/>
          </p:nvSpPr>
          <p:spPr bwMode="auto">
            <a:xfrm>
              <a:off x="2146300" y="5500688"/>
              <a:ext cx="523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5" name="Line 28"/>
            <p:cNvSpPr>
              <a:spLocks noChangeShapeType="1"/>
            </p:cNvSpPr>
            <p:nvPr/>
          </p:nvSpPr>
          <p:spPr bwMode="auto">
            <a:xfrm>
              <a:off x="4419600" y="3524250"/>
              <a:ext cx="0" cy="196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6" name="Oval 29"/>
            <p:cNvSpPr>
              <a:spLocks noChangeArrowheads="1"/>
            </p:cNvSpPr>
            <p:nvPr/>
          </p:nvSpPr>
          <p:spPr bwMode="auto">
            <a:xfrm>
              <a:off x="4356100" y="5446713"/>
              <a:ext cx="127000" cy="10636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67" name="Line 30"/>
            <p:cNvSpPr>
              <a:spLocks noChangeShapeType="1"/>
            </p:cNvSpPr>
            <p:nvPr/>
          </p:nvSpPr>
          <p:spPr bwMode="auto">
            <a:xfrm>
              <a:off x="2819400" y="3524250"/>
              <a:ext cx="0" cy="196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68" name="Oval 31"/>
            <p:cNvSpPr>
              <a:spLocks noChangeArrowheads="1"/>
            </p:cNvSpPr>
            <p:nvPr/>
          </p:nvSpPr>
          <p:spPr bwMode="auto">
            <a:xfrm>
              <a:off x="2768600" y="5446713"/>
              <a:ext cx="127000" cy="10636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69" name="Line 32"/>
            <p:cNvSpPr>
              <a:spLocks noChangeShapeType="1"/>
            </p:cNvSpPr>
            <p:nvPr/>
          </p:nvSpPr>
          <p:spPr bwMode="auto">
            <a:xfrm>
              <a:off x="7086600" y="3524250"/>
              <a:ext cx="0" cy="1965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70" name="Oval 33"/>
            <p:cNvSpPr>
              <a:spLocks noChangeArrowheads="1"/>
            </p:cNvSpPr>
            <p:nvPr/>
          </p:nvSpPr>
          <p:spPr bwMode="auto">
            <a:xfrm>
              <a:off x="7023100" y="5446713"/>
              <a:ext cx="127000" cy="10636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0771" name="Rectangle 34"/>
            <p:cNvSpPr>
              <a:spLocks noChangeArrowheads="1"/>
            </p:cNvSpPr>
            <p:nvPr/>
          </p:nvSpPr>
          <p:spPr bwMode="auto">
            <a:xfrm>
              <a:off x="4800600" y="5187950"/>
              <a:ext cx="11509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Data/Addr</a:t>
              </a:r>
            </a:p>
          </p:txBody>
        </p:sp>
        <p:sp>
          <p:nvSpPr>
            <p:cNvPr id="500772" name="Rectangle 35"/>
            <p:cNvSpPr>
              <a:spLocks noChangeArrowheads="1"/>
            </p:cNvSpPr>
            <p:nvPr/>
          </p:nvSpPr>
          <p:spPr bwMode="auto">
            <a:xfrm>
              <a:off x="3352800" y="3981450"/>
              <a:ext cx="66516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Ack2</a:t>
              </a:r>
            </a:p>
          </p:txBody>
        </p:sp>
        <p:sp>
          <p:nvSpPr>
            <p:cNvPr id="500773" name="Rectangle 36"/>
            <p:cNvSpPr>
              <a:spLocks noChangeArrowheads="1"/>
            </p:cNvSpPr>
            <p:nvPr/>
          </p:nvSpPr>
          <p:spPr bwMode="auto">
            <a:xfrm>
              <a:off x="6019800" y="4591050"/>
              <a:ext cx="6985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AckN</a:t>
              </a:r>
            </a:p>
          </p:txBody>
        </p:sp>
        <p:sp>
          <p:nvSpPr>
            <p:cNvPr id="500774" name="Rectangle 37"/>
            <p:cNvSpPr>
              <a:spLocks noChangeArrowheads="1"/>
            </p:cNvSpPr>
            <p:nvPr/>
          </p:nvSpPr>
          <p:spPr bwMode="auto">
            <a:xfrm>
              <a:off x="2971800" y="3524250"/>
              <a:ext cx="10318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l-GR" altLang="en-US" sz="1600" b="1">
                  <a:latin typeface="Arial" pitchFamily="34" charset="0"/>
                  <a:cs typeface="Arial" pitchFamily="34" charset="0"/>
                </a:rPr>
                <a:t>Αίτηση </a:t>
              </a:r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00775" name="Rectangle 38"/>
            <p:cNvSpPr>
              <a:spLocks noChangeArrowheads="1"/>
            </p:cNvSpPr>
            <p:nvPr/>
          </p:nvSpPr>
          <p:spPr bwMode="auto">
            <a:xfrm>
              <a:off x="4648200" y="3524250"/>
              <a:ext cx="9747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l-GR" altLang="en-US" sz="1600" b="1">
                  <a:latin typeface="Arial" pitchFamily="34" charset="0"/>
                  <a:cs typeface="Arial" pitchFamily="34" charset="0"/>
                </a:rPr>
                <a:t>Αίτηση</a:t>
              </a:r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00776" name="Rectangle 39"/>
            <p:cNvSpPr>
              <a:spLocks noChangeArrowheads="1"/>
            </p:cNvSpPr>
            <p:nvPr/>
          </p:nvSpPr>
          <p:spPr bwMode="auto">
            <a:xfrm>
              <a:off x="7391400" y="3524250"/>
              <a:ext cx="10652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l-GR" altLang="en-US" sz="1600" b="1">
                  <a:latin typeface="Arial" pitchFamily="34" charset="0"/>
                  <a:cs typeface="Arial" pitchFamily="34" charset="0"/>
                </a:rPr>
                <a:t>Αίτηση </a:t>
              </a:r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sp>
        <p:nvSpPr>
          <p:cNvPr id="500777" name="Text Box 40"/>
          <p:cNvSpPr txBox="1">
            <a:spLocks noChangeArrowheads="1"/>
          </p:cNvSpPr>
          <p:nvPr/>
        </p:nvSpPr>
        <p:spPr bwMode="auto">
          <a:xfrm>
            <a:off x="746125" y="1133475"/>
            <a:ext cx="6257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Κεντρική-Παράλληλη Διαιτησία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CA5A7-4E3A-4866-A19C-A1852CD86B4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9766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</p:txBody>
      </p:sp>
      <p:pic>
        <p:nvPicPr>
          <p:cNvPr id="497668" name="Picture 4" descr="ATA cables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743200"/>
            <a:ext cx="7543800" cy="3094038"/>
          </a:xfrm>
          <a:noFill/>
        </p:spPr>
      </p:pic>
      <p:sp>
        <p:nvSpPr>
          <p:cNvPr id="497669" name="Text Box 7"/>
          <p:cNvSpPr txBox="1">
            <a:spLocks noChangeArrowheads="1"/>
          </p:cNvSpPr>
          <p:nvPr/>
        </p:nvSpPr>
        <p:spPr bwMode="auto">
          <a:xfrm>
            <a:off x="1050925" y="1336675"/>
            <a:ext cx="64013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Σειριακά (κόκκινα) και παράλληλα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πράσινα) ΑΤΑ καλώδια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F661F-7BBA-46A2-B04B-449EEBB01B0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8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</a:t>
            </a:r>
          </a:p>
        </p:txBody>
      </p:sp>
      <p:pic>
        <p:nvPicPr>
          <p:cNvPr id="489476" name="Picture 3" descr="standar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9163050" cy="4200525"/>
          </a:xfrm>
          <a:noFill/>
        </p:spPr>
      </p:pic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8289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Τα δύο σημερινά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standards USB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Firewire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F7B4-7694-450A-AAC8-7C216A1D62E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98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Ι/Ο 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Συγκρίσεις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8692" name="Picture 4" descr="standar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8458200" cy="49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A43EA-E95B-4822-8C0B-2576295D7DD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Τυπική Αρχιτεκτονική 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x86 PC I/O 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3572" name="Picture 4" descr="f06-09-P37449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893763"/>
            <a:ext cx="6553200" cy="5964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AAE6-79DA-4FA5-889E-A15B90B90EF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I/O</a:t>
            </a:r>
            <a:r>
              <a:rPr lang="el-GR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7630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I/O</a:t>
            </a:r>
          </a:p>
          <a:p>
            <a:pPr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Δίσκοι και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16A6-19C9-4B56-A15A-4529452B7DE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01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Παράδειγμα: Δίαυλοι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Pentium </a:t>
            </a:r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64" name="Picture 3" descr="p4soutbrid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914400"/>
            <a:ext cx="7010400" cy="5173663"/>
          </a:xfrm>
          <a:noFill/>
        </p:spPr>
      </p:pic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5410200" y="1143000"/>
            <a:ext cx="3429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cs typeface="Arial" pitchFamily="34" charset="0"/>
              </a:rPr>
              <a:t>System Bus (“</a:t>
            </a:r>
            <a:r>
              <a:rPr lang="en-US" altLang="en-US" sz="1800" dirty="0">
                <a:solidFill>
                  <a:schemeClr val="accent2"/>
                </a:solidFill>
                <a:cs typeface="Arial" pitchFamily="34" charset="0"/>
              </a:rPr>
              <a:t>Front Side Bus</a:t>
            </a:r>
            <a:r>
              <a:rPr lang="en-US" altLang="en-US" sz="1800" dirty="0">
                <a:cs typeface="Arial" pitchFamily="34" charset="0"/>
              </a:rPr>
              <a:t>”): 64b x 800 MHz (6.4GB/s), 533 MHz, or 400 MHz</a:t>
            </a:r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152400" y="3581400"/>
            <a:ext cx="1600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2 serial ATAs: 150 MB/s</a:t>
            </a:r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6781800" y="5008563"/>
            <a:ext cx="20574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8 USBs:    60 MB/s</a:t>
            </a:r>
          </a:p>
        </p:txBody>
      </p:sp>
      <p:sp>
        <p:nvSpPr>
          <p:cNvPr id="658439" name="Rectangle 7"/>
          <p:cNvSpPr>
            <a:spLocks noChangeArrowheads="1"/>
          </p:cNvSpPr>
          <p:nvPr/>
        </p:nvSpPr>
        <p:spPr bwMode="auto">
          <a:xfrm>
            <a:off x="228600" y="4648200"/>
            <a:ext cx="1752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2 parallel ATA: 100 MB/s</a:t>
            </a:r>
          </a:p>
        </p:txBody>
      </p:sp>
      <p:sp>
        <p:nvSpPr>
          <p:cNvPr id="658440" name="Rectangle 8"/>
          <p:cNvSpPr>
            <a:spLocks noChangeArrowheads="1"/>
          </p:cNvSpPr>
          <p:nvPr/>
        </p:nvSpPr>
        <p:spPr bwMode="auto">
          <a:xfrm>
            <a:off x="5257800" y="3408363"/>
            <a:ext cx="26670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Hub Bus: 8b x 266 MHz</a:t>
            </a:r>
          </a:p>
        </p:txBody>
      </p:sp>
      <p:grpSp>
        <p:nvGrpSpPr>
          <p:cNvPr id="2" name="Group 9" descr="controller hub"/>
          <p:cNvGrpSpPr>
            <a:grpSpLocks/>
          </p:cNvGrpSpPr>
          <p:nvPr/>
        </p:nvGrpSpPr>
        <p:grpSpPr bwMode="auto">
          <a:xfrm>
            <a:off x="914400" y="1143000"/>
            <a:ext cx="3352800" cy="1295400"/>
            <a:chOff x="576" y="912"/>
            <a:chExt cx="2064" cy="672"/>
          </a:xfrm>
        </p:grpSpPr>
        <p:sp>
          <p:nvSpPr>
            <p:cNvPr id="501782" name="Rectangle 10"/>
            <p:cNvSpPr>
              <a:spLocks noChangeArrowheads="1"/>
            </p:cNvSpPr>
            <p:nvPr/>
          </p:nvSpPr>
          <p:spPr bwMode="auto">
            <a:xfrm>
              <a:off x="576" y="912"/>
              <a:ext cx="16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800">
                  <a:cs typeface="Arial" pitchFamily="34" charset="0"/>
                </a:rPr>
                <a:t>Memory Controller Hub (“</a:t>
              </a:r>
              <a:r>
                <a:rPr lang="en-US" altLang="en-US" sz="1800">
                  <a:solidFill>
                    <a:schemeClr val="accent2"/>
                  </a:solidFill>
                  <a:cs typeface="Arial" pitchFamily="34" charset="0"/>
                </a:rPr>
                <a:t>Northbridge</a:t>
              </a:r>
              <a:r>
                <a:rPr lang="en-US" altLang="en-US" sz="1800">
                  <a:cs typeface="Arial" pitchFamily="34" charset="0"/>
                </a:rPr>
                <a:t>”)</a:t>
              </a:r>
            </a:p>
          </p:txBody>
        </p:sp>
        <p:sp>
          <p:nvSpPr>
            <p:cNvPr id="501783" name="Line 11"/>
            <p:cNvSpPr>
              <a:spLocks noChangeShapeType="1"/>
            </p:cNvSpPr>
            <p:nvPr/>
          </p:nvSpPr>
          <p:spPr bwMode="auto">
            <a:xfrm>
              <a:off x="2064" y="1104"/>
              <a:ext cx="576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 descr="southbridge"/>
          <p:cNvGrpSpPr>
            <a:grpSpLocks/>
          </p:cNvGrpSpPr>
          <p:nvPr/>
        </p:nvGrpSpPr>
        <p:grpSpPr bwMode="auto">
          <a:xfrm>
            <a:off x="990600" y="4572000"/>
            <a:ext cx="3200400" cy="1620838"/>
            <a:chOff x="624" y="2880"/>
            <a:chExt cx="2016" cy="838"/>
          </a:xfrm>
        </p:grpSpPr>
        <p:sp>
          <p:nvSpPr>
            <p:cNvPr id="501780" name="Rectangle 13"/>
            <p:cNvSpPr>
              <a:spLocks noChangeArrowheads="1"/>
            </p:cNvSpPr>
            <p:nvPr/>
          </p:nvSpPr>
          <p:spPr bwMode="auto">
            <a:xfrm>
              <a:off x="624" y="3408"/>
              <a:ext cx="168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800">
                  <a:cs typeface="Arial" pitchFamily="34" charset="0"/>
                </a:rPr>
                <a:t>I/O Controller Hub (“</a:t>
              </a:r>
              <a:r>
                <a:rPr lang="en-US" altLang="en-US" sz="1800">
                  <a:solidFill>
                    <a:schemeClr val="accent2"/>
                  </a:solidFill>
                  <a:cs typeface="Arial" pitchFamily="34" charset="0"/>
                </a:rPr>
                <a:t>Southbridge</a:t>
              </a:r>
              <a:r>
                <a:rPr lang="en-US" altLang="en-US" sz="1800">
                  <a:cs typeface="Arial" pitchFamily="34" charset="0"/>
                </a:rPr>
                <a:t>”)</a:t>
              </a:r>
            </a:p>
          </p:txBody>
        </p:sp>
        <p:sp>
          <p:nvSpPr>
            <p:cNvPr id="501781" name="Line 14"/>
            <p:cNvSpPr>
              <a:spLocks noChangeShapeType="1"/>
            </p:cNvSpPr>
            <p:nvPr/>
          </p:nvSpPr>
          <p:spPr bwMode="auto">
            <a:xfrm flipV="1">
              <a:off x="2112" y="2880"/>
              <a:ext cx="52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8447" name="Rectangle 15"/>
          <p:cNvSpPr>
            <a:spLocks noChangeArrowheads="1"/>
          </p:cNvSpPr>
          <p:nvPr/>
        </p:nvSpPr>
        <p:spPr bwMode="auto">
          <a:xfrm>
            <a:off x="228600" y="2590800"/>
            <a:ext cx="2819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Gbit ethernet: 0.266 GB/s</a:t>
            </a:r>
          </a:p>
        </p:txBody>
      </p:sp>
      <p:grpSp>
        <p:nvGrpSpPr>
          <p:cNvPr id="4" name="Group 16" descr="ddr"/>
          <p:cNvGrpSpPr>
            <a:grpSpLocks/>
          </p:cNvGrpSpPr>
          <p:nvPr/>
        </p:nvGrpSpPr>
        <p:grpSpPr bwMode="auto">
          <a:xfrm>
            <a:off x="6858000" y="2286000"/>
            <a:ext cx="1828800" cy="1066800"/>
            <a:chOff x="4320" y="1440"/>
            <a:chExt cx="1152" cy="672"/>
          </a:xfrm>
        </p:grpSpPr>
        <p:sp>
          <p:nvSpPr>
            <p:cNvPr id="501778" name="AutoShape 17"/>
            <p:cNvSpPr>
              <a:spLocks/>
            </p:cNvSpPr>
            <p:nvPr/>
          </p:nvSpPr>
          <p:spPr bwMode="auto">
            <a:xfrm>
              <a:off x="4320" y="1440"/>
              <a:ext cx="96" cy="672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01779" name="Rectangle 18" descr="ddr"/>
            <p:cNvSpPr>
              <a:spLocks noChangeArrowheads="1"/>
            </p:cNvSpPr>
            <p:nvPr/>
          </p:nvSpPr>
          <p:spPr bwMode="auto">
            <a:xfrm>
              <a:off x="4368" y="1488"/>
              <a:ext cx="1104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800" dirty="0">
                  <a:cs typeface="Arial" pitchFamily="34" charset="0"/>
                </a:rPr>
                <a:t>DDR SDRAM Main Memory</a:t>
              </a:r>
            </a:p>
          </p:txBody>
        </p:sp>
      </p:grpSp>
      <p:sp>
        <p:nvSpPr>
          <p:cNvPr id="658451" name="Rectangle 19"/>
          <p:cNvSpPr>
            <a:spLocks noChangeArrowheads="1"/>
          </p:cNvSpPr>
          <p:nvPr/>
        </p:nvSpPr>
        <p:spPr bwMode="auto">
          <a:xfrm>
            <a:off x="228600" y="1905000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Graphics output:    2.0 GB/s</a:t>
            </a:r>
          </a:p>
        </p:txBody>
      </p:sp>
      <p:sp>
        <p:nvSpPr>
          <p:cNvPr id="658452" name="Rectangle 20"/>
          <p:cNvSpPr>
            <a:spLocks noChangeArrowheads="1"/>
          </p:cNvSpPr>
          <p:nvPr/>
        </p:nvSpPr>
        <p:spPr bwMode="auto">
          <a:xfrm>
            <a:off x="7086600" y="40386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800">
                <a:cs typeface="Arial" pitchFamily="34" charset="0"/>
              </a:rPr>
              <a:t>PCI:                  32b x 33 MHz</a:t>
            </a:r>
          </a:p>
        </p:txBody>
      </p:sp>
      <p:sp>
        <p:nvSpPr>
          <p:cNvPr id="501776" name="Text Box 21"/>
          <p:cNvSpPr txBox="1">
            <a:spLocks noChangeArrowheads="1"/>
          </p:cNvSpPr>
          <p:nvPr/>
        </p:nvSpPr>
        <p:spPr bwMode="auto">
          <a:xfrm>
            <a:off x="212725" y="3976688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2"/>
                </a:solidFill>
              </a:rPr>
              <a:t>disk</a:t>
            </a:r>
            <a:endParaRPr lang="en-GB" altLang="en-US" b="1">
              <a:solidFill>
                <a:schemeClr val="bg2"/>
              </a:solidFill>
            </a:endParaRPr>
          </a:p>
        </p:txBody>
      </p:sp>
      <p:sp>
        <p:nvSpPr>
          <p:cNvPr id="501777" name="Text Box 22"/>
          <p:cNvSpPr txBox="1">
            <a:spLocks noChangeArrowheads="1"/>
          </p:cNvSpPr>
          <p:nvPr/>
        </p:nvSpPr>
        <p:spPr bwMode="auto">
          <a:xfrm>
            <a:off x="228600" y="5257800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2"/>
                </a:solidFill>
              </a:rPr>
              <a:t>cd/dvd</a:t>
            </a:r>
            <a:endParaRPr lang="en-GB" alt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/>
      <p:bldP spid="658437" grpId="0"/>
      <p:bldP spid="658438" grpId="0"/>
      <p:bldP spid="658439" grpId="0"/>
      <p:bldP spid="658440" grpId="0"/>
      <p:bldP spid="658447" grpId="0"/>
      <p:bldP spid="658451" grpId="0"/>
      <p:bldP spid="6584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B3350-D349-472F-A0BF-4D45F5AEA95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96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Σύνοψη Ι/Ο....</a:t>
            </a:r>
            <a:endParaRPr lang="en-US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9067800" cy="52578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Processor/memory bus (proprietary)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μικρός και υψηλής ταχύτητας</a:t>
            </a: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βελτιστοποιημένος για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cache transfers</a:t>
            </a: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I/O bus (SCSI, USB,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Firewire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πιο αργός και μακρύς</a:t>
            </a: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πρέπει να συνδέει διαφορετικές συσκευές</a:t>
            </a: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συνδέεται με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processor/memory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backplane bus</a:t>
            </a:r>
            <a:endParaRPr lang="el-GR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Backplane bus (ATA,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PCIExpress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συνδέει κομμάτια Ι/Ο του συστήματος με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endParaRPr lang="el-GR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λειτουργικό διαχειρίζεται τα Ι/Ο!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4933E-9259-4DE5-B54C-5FE22CBC894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80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</p:txBody>
      </p:sp>
      <p:grpSp>
        <p:nvGrpSpPr>
          <p:cNvPr id="2" name="Group 3" descr="sector"/>
          <p:cNvGrpSpPr>
            <a:grpSpLocks/>
          </p:cNvGrpSpPr>
          <p:nvPr/>
        </p:nvGrpSpPr>
        <p:grpSpPr bwMode="auto">
          <a:xfrm>
            <a:off x="5638800" y="1524000"/>
            <a:ext cx="2895600" cy="2044700"/>
            <a:chOff x="3552" y="576"/>
            <a:chExt cx="1824" cy="1288"/>
          </a:xfrm>
        </p:grpSpPr>
        <p:sp>
          <p:nvSpPr>
            <p:cNvPr id="480295" name="Rectangle 4"/>
            <p:cNvSpPr>
              <a:spLocks noChangeArrowheads="1"/>
            </p:cNvSpPr>
            <p:nvPr/>
          </p:nvSpPr>
          <p:spPr bwMode="auto">
            <a:xfrm>
              <a:off x="3552" y="1498"/>
              <a:ext cx="45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Track</a:t>
              </a:r>
            </a:p>
          </p:txBody>
        </p:sp>
        <p:sp>
          <p:nvSpPr>
            <p:cNvPr id="480296" name="Rectangle 5"/>
            <p:cNvSpPr>
              <a:spLocks noChangeArrowheads="1"/>
            </p:cNvSpPr>
            <p:nvPr/>
          </p:nvSpPr>
          <p:spPr bwMode="auto">
            <a:xfrm>
              <a:off x="3552" y="634"/>
              <a:ext cx="5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Sector</a:t>
              </a:r>
            </a:p>
          </p:txBody>
        </p:sp>
        <p:grpSp>
          <p:nvGrpSpPr>
            <p:cNvPr id="480297" name="Group 6"/>
            <p:cNvGrpSpPr>
              <a:grpSpLocks/>
            </p:cNvGrpSpPr>
            <p:nvPr/>
          </p:nvGrpSpPr>
          <p:grpSpPr bwMode="auto">
            <a:xfrm>
              <a:off x="4032" y="576"/>
              <a:ext cx="1344" cy="1288"/>
              <a:chOff x="3648" y="488"/>
              <a:chExt cx="1768" cy="1712"/>
            </a:xfrm>
          </p:grpSpPr>
          <p:sp>
            <p:nvSpPr>
              <p:cNvPr id="480299" name="Oval 7"/>
              <p:cNvSpPr>
                <a:spLocks noChangeArrowheads="1"/>
              </p:cNvSpPr>
              <p:nvPr/>
            </p:nvSpPr>
            <p:spPr bwMode="auto">
              <a:xfrm>
                <a:off x="3704" y="488"/>
                <a:ext cx="1712" cy="1712"/>
              </a:xfrm>
              <a:prstGeom prst="ellipse">
                <a:avLst/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80300" name="Oval 8"/>
              <p:cNvSpPr>
                <a:spLocks noChangeArrowheads="1"/>
              </p:cNvSpPr>
              <p:nvPr/>
            </p:nvSpPr>
            <p:spPr bwMode="auto">
              <a:xfrm>
                <a:off x="3896" y="680"/>
                <a:ext cx="1328" cy="132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80301" name="Oval 9"/>
              <p:cNvSpPr>
                <a:spLocks noChangeArrowheads="1"/>
              </p:cNvSpPr>
              <p:nvPr/>
            </p:nvSpPr>
            <p:spPr bwMode="auto">
              <a:xfrm>
                <a:off x="4088" y="872"/>
                <a:ext cx="944" cy="9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80302" name="Line 10"/>
              <p:cNvSpPr>
                <a:spLocks noChangeShapeType="1"/>
              </p:cNvSpPr>
              <p:nvPr/>
            </p:nvSpPr>
            <p:spPr bwMode="auto">
              <a:xfrm>
                <a:off x="4176" y="768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3" name="Line 11"/>
              <p:cNvSpPr>
                <a:spLocks noChangeShapeType="1"/>
              </p:cNvSpPr>
              <p:nvPr/>
            </p:nvSpPr>
            <p:spPr bwMode="auto">
              <a:xfrm>
                <a:off x="3888" y="124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04" name="Line 12"/>
              <p:cNvSpPr>
                <a:spLocks noChangeShapeType="1"/>
              </p:cNvSpPr>
              <p:nvPr/>
            </p:nvSpPr>
            <p:spPr bwMode="auto">
              <a:xfrm>
                <a:off x="3648" y="816"/>
                <a:ext cx="432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0298" name="Line 13"/>
            <p:cNvSpPr>
              <a:spLocks noChangeShapeType="1"/>
            </p:cNvSpPr>
            <p:nvPr/>
          </p:nvSpPr>
          <p:spPr bwMode="auto">
            <a:xfrm>
              <a:off x="3984" y="159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0261" name="Text Box 14"/>
          <p:cNvSpPr txBox="1">
            <a:spLocks noChangeArrowheads="1"/>
          </p:cNvSpPr>
          <p:nvPr/>
        </p:nvSpPr>
        <p:spPr bwMode="auto">
          <a:xfrm>
            <a:off x="152400" y="762000"/>
            <a:ext cx="5974071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ΣΚΛΗΡΟΙ ΔΙΣΚΟΙ:</a:t>
            </a:r>
          </a:p>
          <a:p>
            <a:pPr eaLnBrk="1" hangingPunct="1">
              <a:lnSpc>
                <a:spcPct val="60000"/>
              </a:lnSpc>
            </a:pP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αμηλά μέρη στην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ιεραρχία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της μνήμης. Σχεδιάζονται να είναι φτηνά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και με μεγάλη χωρητικότητα.</a:t>
            </a:r>
          </a:p>
          <a:p>
            <a:pPr eaLnBrk="1" hangingPunct="1">
              <a:lnSpc>
                <a:spcPct val="60000"/>
              </a:lnSpc>
            </a:pP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Επίπεδα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platter)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περιστρεφόμενων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δίσκων η επιφάνεια των οποίων χωρίζεται 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80264" name="Group 17" descr="track"/>
          <p:cNvGrpSpPr>
            <a:grpSpLocks/>
          </p:cNvGrpSpPr>
          <p:nvPr/>
        </p:nvGrpSpPr>
        <p:grpSpPr bwMode="auto">
          <a:xfrm>
            <a:off x="330850" y="4114800"/>
            <a:ext cx="2342500" cy="1587500"/>
            <a:chOff x="1684" y="1094"/>
            <a:chExt cx="2586" cy="1500"/>
          </a:xfrm>
        </p:grpSpPr>
        <p:sp useBgFill="1">
          <p:nvSpPr>
            <p:cNvPr id="480265" name="Oval 18"/>
            <p:cNvSpPr>
              <a:spLocks noChangeArrowheads="1"/>
            </p:cNvSpPr>
            <p:nvPr/>
          </p:nvSpPr>
          <p:spPr bwMode="auto">
            <a:xfrm>
              <a:off x="2328" y="202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 useBgFill="1">
          <p:nvSpPr>
            <p:cNvPr id="480266" name="Oval 19"/>
            <p:cNvSpPr>
              <a:spLocks noChangeArrowheads="1"/>
            </p:cNvSpPr>
            <p:nvPr/>
          </p:nvSpPr>
          <p:spPr bwMode="auto">
            <a:xfrm>
              <a:off x="2328" y="187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 useBgFill="1">
          <p:nvSpPr>
            <p:cNvPr id="480267" name="Oval 20"/>
            <p:cNvSpPr>
              <a:spLocks noChangeArrowheads="1"/>
            </p:cNvSpPr>
            <p:nvPr/>
          </p:nvSpPr>
          <p:spPr bwMode="auto">
            <a:xfrm>
              <a:off x="2312" y="176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 useBgFill="1">
          <p:nvSpPr>
            <p:cNvPr id="480268" name="Oval 21"/>
            <p:cNvSpPr>
              <a:spLocks noChangeArrowheads="1"/>
            </p:cNvSpPr>
            <p:nvPr/>
          </p:nvSpPr>
          <p:spPr bwMode="auto">
            <a:xfrm>
              <a:off x="2312" y="167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0269" name="Line 22"/>
            <p:cNvSpPr>
              <a:spLocks noChangeShapeType="1"/>
            </p:cNvSpPr>
            <p:nvPr/>
          </p:nvSpPr>
          <p:spPr bwMode="auto">
            <a:xfrm>
              <a:off x="2692" y="177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0" name="Line 23"/>
            <p:cNvSpPr>
              <a:spLocks noChangeShapeType="1"/>
            </p:cNvSpPr>
            <p:nvPr/>
          </p:nvSpPr>
          <p:spPr bwMode="auto">
            <a:xfrm>
              <a:off x="2676" y="176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1" name="Line 24"/>
            <p:cNvSpPr>
              <a:spLocks noChangeShapeType="1"/>
            </p:cNvSpPr>
            <p:nvPr/>
          </p:nvSpPr>
          <p:spPr bwMode="auto">
            <a:xfrm flipV="1">
              <a:off x="2868" y="1394"/>
              <a:ext cx="184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2" name="Rectangle 25"/>
            <p:cNvSpPr>
              <a:spLocks noChangeArrowheads="1"/>
            </p:cNvSpPr>
            <p:nvPr/>
          </p:nvSpPr>
          <p:spPr bwMode="auto">
            <a:xfrm>
              <a:off x="3063" y="1295"/>
              <a:ext cx="9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Sector</a:t>
              </a:r>
            </a:p>
          </p:txBody>
        </p:sp>
        <p:sp>
          <p:nvSpPr>
            <p:cNvPr id="480273" name="Line 26"/>
            <p:cNvSpPr>
              <a:spLocks noChangeShapeType="1"/>
            </p:cNvSpPr>
            <p:nvPr/>
          </p:nvSpPr>
          <p:spPr bwMode="auto">
            <a:xfrm flipV="1">
              <a:off x="2604" y="1194"/>
              <a:ext cx="232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4" name="Rectangle 27"/>
            <p:cNvSpPr>
              <a:spLocks noChangeArrowheads="1"/>
            </p:cNvSpPr>
            <p:nvPr/>
          </p:nvSpPr>
          <p:spPr bwMode="auto">
            <a:xfrm>
              <a:off x="2864" y="1094"/>
              <a:ext cx="81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Track</a:t>
              </a:r>
            </a:p>
          </p:txBody>
        </p:sp>
        <p:grpSp>
          <p:nvGrpSpPr>
            <p:cNvPr id="480275" name="Group 28"/>
            <p:cNvGrpSpPr>
              <a:grpSpLocks/>
            </p:cNvGrpSpPr>
            <p:nvPr/>
          </p:nvGrpSpPr>
          <p:grpSpPr bwMode="auto">
            <a:xfrm>
              <a:off x="2448" y="1726"/>
              <a:ext cx="520" cy="456"/>
              <a:chOff x="4088" y="1136"/>
              <a:chExt cx="520" cy="456"/>
            </a:xfrm>
          </p:grpSpPr>
          <p:sp>
            <p:nvSpPr>
              <p:cNvPr id="480291" name="Oval 29"/>
              <p:cNvSpPr>
                <a:spLocks noChangeArrowheads="1"/>
              </p:cNvSpPr>
              <p:nvPr/>
            </p:nvSpPr>
            <p:spPr bwMode="auto">
              <a:xfrm>
                <a:off x="4112" y="1464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80292" name="Oval 30"/>
              <p:cNvSpPr>
                <a:spLocks noChangeArrowheads="1"/>
              </p:cNvSpPr>
              <p:nvPr/>
            </p:nvSpPr>
            <p:spPr bwMode="auto">
              <a:xfrm>
                <a:off x="4096" y="1136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80293" name="Line 31"/>
              <p:cNvSpPr>
                <a:spLocks noChangeShapeType="1"/>
              </p:cNvSpPr>
              <p:nvPr/>
            </p:nvSpPr>
            <p:spPr bwMode="auto">
              <a:xfrm>
                <a:off x="4088" y="1200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294" name="Line 32"/>
              <p:cNvSpPr>
                <a:spLocks noChangeShapeType="1"/>
              </p:cNvSpPr>
              <p:nvPr/>
            </p:nvSpPr>
            <p:spPr bwMode="auto">
              <a:xfrm>
                <a:off x="4592" y="1200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0276" name="Line 33"/>
            <p:cNvSpPr>
              <a:spLocks noChangeShapeType="1"/>
            </p:cNvSpPr>
            <p:nvPr/>
          </p:nvSpPr>
          <p:spPr bwMode="auto">
            <a:xfrm flipV="1">
              <a:off x="2980" y="1910"/>
              <a:ext cx="236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7" name="Rectangle 34"/>
            <p:cNvSpPr>
              <a:spLocks noChangeArrowheads="1"/>
            </p:cNvSpPr>
            <p:nvPr/>
          </p:nvSpPr>
          <p:spPr bwMode="auto">
            <a:xfrm>
              <a:off x="3121" y="1766"/>
              <a:ext cx="114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Cylinder</a:t>
              </a:r>
            </a:p>
          </p:txBody>
        </p:sp>
        <p:sp>
          <p:nvSpPr>
            <p:cNvPr id="480278" name="Line 35"/>
            <p:cNvSpPr>
              <a:spLocks noChangeShapeType="1"/>
            </p:cNvSpPr>
            <p:nvPr/>
          </p:nvSpPr>
          <p:spPr bwMode="auto">
            <a:xfrm>
              <a:off x="2184" y="1750"/>
              <a:ext cx="0" cy="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79" name="Line 36"/>
            <p:cNvSpPr>
              <a:spLocks noChangeShapeType="1"/>
            </p:cNvSpPr>
            <p:nvPr/>
          </p:nvSpPr>
          <p:spPr bwMode="auto">
            <a:xfrm>
              <a:off x="2176" y="1766"/>
              <a:ext cx="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0" name="Line 37"/>
            <p:cNvSpPr>
              <a:spLocks noChangeShapeType="1"/>
            </p:cNvSpPr>
            <p:nvPr/>
          </p:nvSpPr>
          <p:spPr bwMode="auto">
            <a:xfrm flipV="1">
              <a:off x="2192" y="1910"/>
              <a:ext cx="208" cy="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1" name="Line 38"/>
            <p:cNvSpPr>
              <a:spLocks noChangeShapeType="1"/>
            </p:cNvSpPr>
            <p:nvPr/>
          </p:nvSpPr>
          <p:spPr bwMode="auto">
            <a:xfrm>
              <a:off x="2192" y="2038"/>
              <a:ext cx="224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2" name="Line 39"/>
            <p:cNvSpPr>
              <a:spLocks noChangeShapeType="1"/>
            </p:cNvSpPr>
            <p:nvPr/>
          </p:nvSpPr>
          <p:spPr bwMode="auto">
            <a:xfrm>
              <a:off x="2192" y="2150"/>
              <a:ext cx="232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3" name="Line 40"/>
            <p:cNvSpPr>
              <a:spLocks noChangeShapeType="1"/>
            </p:cNvSpPr>
            <p:nvPr/>
          </p:nvSpPr>
          <p:spPr bwMode="auto">
            <a:xfrm flipH="1">
              <a:off x="1920" y="1982"/>
              <a:ext cx="272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4" name="Line 41"/>
            <p:cNvSpPr>
              <a:spLocks noChangeShapeType="1"/>
            </p:cNvSpPr>
            <p:nvPr/>
          </p:nvSpPr>
          <p:spPr bwMode="auto">
            <a:xfrm>
              <a:off x="2436" y="2170"/>
              <a:ext cx="160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5" name="Rectangle 42"/>
            <p:cNvSpPr>
              <a:spLocks noChangeArrowheads="1"/>
            </p:cNvSpPr>
            <p:nvPr/>
          </p:nvSpPr>
          <p:spPr bwMode="auto">
            <a:xfrm>
              <a:off x="2600" y="2326"/>
              <a:ext cx="75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Head</a:t>
              </a:r>
            </a:p>
          </p:txBody>
        </p:sp>
        <p:sp>
          <p:nvSpPr>
            <p:cNvPr id="480286" name="Line 43"/>
            <p:cNvSpPr>
              <a:spLocks noChangeShapeType="1"/>
            </p:cNvSpPr>
            <p:nvPr/>
          </p:nvSpPr>
          <p:spPr bwMode="auto">
            <a:xfrm>
              <a:off x="3100" y="2234"/>
              <a:ext cx="232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287" name="Rectangle 44"/>
            <p:cNvSpPr>
              <a:spLocks noChangeArrowheads="1"/>
            </p:cNvSpPr>
            <p:nvPr/>
          </p:nvSpPr>
          <p:spPr bwMode="auto">
            <a:xfrm>
              <a:off x="3312" y="2198"/>
              <a:ext cx="9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Platter</a:t>
              </a:r>
            </a:p>
          </p:txBody>
        </p:sp>
        <p:sp>
          <p:nvSpPr>
            <p:cNvPr id="480288" name="Rectangle 45"/>
            <p:cNvSpPr>
              <a:spLocks noChangeArrowheads="1"/>
            </p:cNvSpPr>
            <p:nvPr/>
          </p:nvSpPr>
          <p:spPr bwMode="auto">
            <a:xfrm>
              <a:off x="1776" y="1190"/>
              <a:ext cx="76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0289" name="Rectangle 46"/>
            <p:cNvSpPr>
              <a:spLocks noChangeArrowheads="1"/>
            </p:cNvSpPr>
            <p:nvPr/>
          </p:nvSpPr>
          <p:spPr bwMode="auto">
            <a:xfrm>
              <a:off x="1684" y="1201"/>
              <a:ext cx="95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>
                  <a:latin typeface="Arial" pitchFamily="34" charset="0"/>
                  <a:cs typeface="Arial" pitchFamily="34" charset="0"/>
                </a:rPr>
                <a:t>Controller</a:t>
              </a:r>
              <a:endParaRPr lang="en-US" altLang="en-US" sz="18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75000"/>
                </a:lnSpc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+Cache</a:t>
              </a:r>
              <a:endParaRPr lang="en-US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290" name="Line 47"/>
            <p:cNvSpPr>
              <a:spLocks noChangeShapeType="1"/>
            </p:cNvSpPr>
            <p:nvPr/>
          </p:nvSpPr>
          <p:spPr bwMode="auto">
            <a:xfrm>
              <a:off x="1920" y="1622"/>
              <a:ext cx="0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</a:t>
            </a:r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Τυπικοί αριθμοί: 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 to 4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επιφάνειες για κάθε δίσκο,  2.54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12cm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διάμετρο</a:t>
            </a:r>
          </a:p>
          <a:p>
            <a:pPr eaLnBrk="1" hangingPunct="1"/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Ταχύτητα περιστροφής: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5,400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15,000 RPM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rounds per min)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10,000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50,000 tracks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ανά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500 sectors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ανά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track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Β: το μικρότερο κομμάτι πρόσβασης στον δίσκο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98FD3-9140-4CF9-A398-B20B0B4628B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487427" name="Picture 4" descr="hard dis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2688" y="152400"/>
            <a:ext cx="5421312" cy="6858000"/>
          </a:xfrm>
          <a:noFill/>
        </p:spPr>
      </p:pic>
      <p:sp>
        <p:nvSpPr>
          <p:cNvPr id="487428" name="Text Box 6"/>
          <p:cNvSpPr txBox="1">
            <a:spLocks noChangeArrowheads="1"/>
          </p:cNvSpPr>
          <p:nvPr/>
        </p:nvSpPr>
        <p:spPr bwMode="auto">
          <a:xfrm>
            <a:off x="0" y="1447800"/>
            <a:ext cx="38708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Σκληρός Δίσκος 5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MB </a:t>
            </a:r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(!!!)</a:t>
            </a:r>
          </a:p>
          <a:p>
            <a:pPr eaLnBrk="1" hangingPunct="1"/>
            <a:endParaRPr lang="el-G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για το ενός τόνου </a:t>
            </a:r>
            <a:r>
              <a:rPr lang="el-GR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Η/Υ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ΙΒΜ 305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RAMAC</a:t>
            </a:r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(1956)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598A6-FAAE-436F-BB60-567A98994D8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81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</p:txBody>
      </p:sp>
      <p:pic>
        <p:nvPicPr>
          <p:cNvPr id="481284" name="Picture 34" descr="platter"/>
          <p:cNvPicPr>
            <a:picLocks noGrp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724400" cy="3886200"/>
          </a:xfrm>
          <a:noFill/>
        </p:spPr>
      </p:pic>
      <p:sp>
        <p:nvSpPr>
          <p:cNvPr id="481285" name="Text Box 36"/>
          <p:cNvSpPr txBox="1">
            <a:spLocks noChangeArrowheads="1"/>
          </p:cNvSpPr>
          <p:nvPr/>
        </p:nvSpPr>
        <p:spPr bwMode="auto">
          <a:xfrm>
            <a:off x="228600" y="1219200"/>
            <a:ext cx="449559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Latency: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ο μέσος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χρόνος απόκρισης 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δεδομένων στον δίσκο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seek time + rotation time)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Bandwidth: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χρόνος μεταφοράς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των δεδομένων από τον δίσκο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στον επεξεργαστή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286" name="Picture 37" descr="wdfDesktop_CaviarBl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800600"/>
            <a:ext cx="1752600" cy="1752600"/>
          </a:xfrm>
          <a:noFill/>
        </p:spPr>
      </p:pic>
      <p:sp>
        <p:nvSpPr>
          <p:cNvPr id="481287" name="Text Box 39"/>
          <p:cNvSpPr txBox="1">
            <a:spLocks noChangeArrowheads="1"/>
          </p:cNvSpPr>
          <p:nvPr/>
        </p:nvSpPr>
        <p:spPr bwMode="auto">
          <a:xfrm>
            <a:off x="2819400" y="5257800"/>
            <a:ext cx="4449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Time to Failure (MTTF):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η μέση διάρκεια ζωής για </a:t>
            </a: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ένα δίσκο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06F7B-0D72-4C04-B585-DD401B99EF1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</p:txBody>
      </p:sp>
      <p:graphicFrame>
        <p:nvGraphicFramePr>
          <p:cNvPr id="13314" name="Object 3" descr="bandwidth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98440"/>
              </p:ext>
            </p:extLst>
          </p:nvPr>
        </p:nvGraphicFramePr>
        <p:xfrm>
          <a:off x="914400" y="1524000"/>
          <a:ext cx="722312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art" r:id="rId4" imgW="9125104" imgH="5896044" progId="MSGraph.Chart.8">
                  <p:embed followColorScheme="full"/>
                </p:oleObj>
              </mc:Choice>
              <mc:Fallback>
                <p:oleObj name="Chart" r:id="rId4" imgW="9125104" imgH="589604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223125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5AA38-CB3B-4D7D-B685-6C28C3B9611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823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1117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Δεδομένα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512B sector, 15,000rpm, 4ms average seek time, 100MB/s transfer rate, 0.2ms controller overhead, idle disk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read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4ms seek time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½ / (15,000/60) = 2ms rotational latency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+ 512 / 100MB/s = 0.005ms transfer time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+ 0.2ms controller delay= 6.2ms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Αν πραγματικός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average seek time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read time = 3.2ms</a:t>
            </a:r>
            <a:endParaRPr lang="el-GR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Οι σκληροί δίσκοι σήμερα έχουν την δική τους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L1 cache!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DAAEE-7CD0-4C5B-9DBE-05BB945D53C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833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</a:t>
            </a:r>
            <a:r>
              <a:rPr lang="en-US" altLang="en-US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www.seagate.com</a:t>
            </a:r>
            <a:endParaRPr lang="en-GB" altLang="en-US" sz="3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3332" name="Picture 86" descr="featur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7529513" cy="4981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D064D-B61C-45A3-8137-29BE34161E2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84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Memories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356" name="Content Placeholder 2"/>
          <p:cNvSpPr>
            <a:spLocks/>
          </p:cNvSpPr>
          <p:nvPr/>
        </p:nvSpPr>
        <p:spPr bwMode="auto">
          <a:xfrm>
            <a:off x="0" y="762000"/>
            <a:ext cx="6019800" cy="622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marL="287338" indent="-287338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1363" indent="-246063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memory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σήμερα είναι ο ανταγωνιστής των δίσκων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Είναι ημιαγωγική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non-volatile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μνήμη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latency 100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φορές πιο γρήγορα από τον δίσκο, και είναι μικρότερη, με χαμηλότερη κατανάλωση ενέργειας και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shock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resistant.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l-G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2008,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η τιμή της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flash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ήταν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$4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$10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ανά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GB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Δηλ. 2 με 10 φορές πιο ακριβή από δίσκο, ή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φορές πιο φτηνή από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DRAM.</a:t>
            </a:r>
          </a:p>
        </p:txBody>
      </p:sp>
      <p:pic>
        <p:nvPicPr>
          <p:cNvPr id="484357" name="Picture 43" descr="flash-car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1981200"/>
            <a:ext cx="3590925" cy="2705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I/O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5362" name="Picture 2" descr="i/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8405" r="19662" b="24408"/>
          <a:stretch/>
        </p:blipFill>
        <p:spPr bwMode="auto">
          <a:xfrm>
            <a:off x="186559" y="838200"/>
            <a:ext cx="8610600" cy="54027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9986" y="696641"/>
            <a:ext cx="20574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Ρυθμός Δεδομένων</a:t>
            </a:r>
            <a:endParaRPr lang="en-US" sz="1400" b="1" dirty="0"/>
          </a:p>
          <a:p>
            <a:pPr algn="ctr"/>
            <a:r>
              <a:rPr lang="el-GR" sz="1400" b="1" dirty="0" smtClean="0"/>
              <a:t>(</a:t>
            </a:r>
            <a:r>
              <a:rPr lang="en-US" sz="1400" b="1" dirty="0" smtClean="0"/>
              <a:t>M</a:t>
            </a:r>
            <a:r>
              <a:rPr lang="en-US" sz="1400" b="1" dirty="0"/>
              <a:t>b</a:t>
            </a:r>
            <a:r>
              <a:rPr lang="en-US" sz="1400" b="1" dirty="0" smtClean="0"/>
              <a:t>/s</a:t>
            </a:r>
            <a:r>
              <a:rPr lang="el-GR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968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71C88-C4E5-4533-8998-C00AAED1C3E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853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Memories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44941" name="Group 77" descr="flash memories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0828560"/>
              </p:ext>
            </p:extLst>
          </p:nvPr>
        </p:nvGraphicFramePr>
        <p:xfrm>
          <a:off x="609600" y="1066800"/>
          <a:ext cx="8001000" cy="2806769"/>
        </p:xfrm>
        <a:graphic>
          <a:graphicData uri="http://schemas.openxmlformats.org/drawingml/2006/table">
            <a:tbl>
              <a:tblPr firstRow="1"/>
              <a:tblGrid>
                <a:gridCol w="3201988"/>
                <a:gridCol w="1598612"/>
                <a:gridCol w="1524000"/>
                <a:gridCol w="1676400"/>
              </a:tblGrid>
              <a:tr h="561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Feature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Kingston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Transend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RiDATA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Capacity (GB)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Bytes/sector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Transfer rates (MB/sec)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20r-18w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68r-50w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MTTF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&gt;1,000,000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&gt;1,000,000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&gt;4,000,000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Price (2008)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~ $30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~ $70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~ $300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5417" name="Picture 57" descr="flash-memory-explod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114800"/>
            <a:ext cx="3352800" cy="2514600"/>
          </a:xfrm>
          <a:noFill/>
        </p:spPr>
      </p:pic>
      <p:sp>
        <p:nvSpPr>
          <p:cNvPr id="485418" name="Text Box 78"/>
          <p:cNvSpPr txBox="1">
            <a:spLocks noChangeArrowheads="1"/>
          </p:cNvSpPr>
          <p:nvPr/>
        </p:nvSpPr>
        <p:spPr bwMode="auto">
          <a:xfrm>
            <a:off x="227463" y="3938587"/>
            <a:ext cx="512672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Flash types: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NOR flash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* bit-level access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*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χρησι/τε για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instruction memory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ενσωματωμένα συστήματα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NAND flash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*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πιο πυκνή/φτηνή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block-only-access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*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χρησι/τε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USB keys, notebook disk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23230-C6F8-4C3D-B9C0-6F1F7E9EED7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86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Σκληροί Δίσκοι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RAID</a:t>
            </a:r>
          </a:p>
        </p:txBody>
      </p:sp>
      <p:grpSp>
        <p:nvGrpSpPr>
          <p:cNvPr id="486404" name="Group 3" descr="raid"/>
          <p:cNvGrpSpPr>
            <a:grpSpLocks/>
          </p:cNvGrpSpPr>
          <p:nvPr/>
        </p:nvGrpSpPr>
        <p:grpSpPr bwMode="auto">
          <a:xfrm>
            <a:off x="6248400" y="1371600"/>
            <a:ext cx="1905000" cy="1524000"/>
            <a:chOff x="3848" y="480"/>
            <a:chExt cx="1384" cy="1096"/>
          </a:xfrm>
        </p:grpSpPr>
        <p:sp>
          <p:nvSpPr>
            <p:cNvPr id="486426" name="Oval 4"/>
            <p:cNvSpPr>
              <a:spLocks noChangeArrowheads="1"/>
            </p:cNvSpPr>
            <p:nvPr/>
          </p:nvSpPr>
          <p:spPr bwMode="auto">
            <a:xfrm>
              <a:off x="3848" y="480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7" name="Oval 5"/>
            <p:cNvSpPr>
              <a:spLocks noChangeArrowheads="1"/>
            </p:cNvSpPr>
            <p:nvPr/>
          </p:nvSpPr>
          <p:spPr bwMode="auto">
            <a:xfrm>
              <a:off x="4376" y="480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8" name="Oval 6"/>
            <p:cNvSpPr>
              <a:spLocks noChangeArrowheads="1"/>
            </p:cNvSpPr>
            <p:nvPr/>
          </p:nvSpPr>
          <p:spPr bwMode="auto">
            <a:xfrm>
              <a:off x="4904" y="480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9" name="Oval 7"/>
            <p:cNvSpPr>
              <a:spLocks noChangeArrowheads="1"/>
            </p:cNvSpPr>
            <p:nvPr/>
          </p:nvSpPr>
          <p:spPr bwMode="auto">
            <a:xfrm>
              <a:off x="3848" y="864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30" name="Oval 8"/>
            <p:cNvSpPr>
              <a:spLocks noChangeArrowheads="1"/>
            </p:cNvSpPr>
            <p:nvPr/>
          </p:nvSpPr>
          <p:spPr bwMode="auto">
            <a:xfrm>
              <a:off x="4376" y="864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31" name="Oval 9"/>
            <p:cNvSpPr>
              <a:spLocks noChangeArrowheads="1"/>
            </p:cNvSpPr>
            <p:nvPr/>
          </p:nvSpPr>
          <p:spPr bwMode="auto">
            <a:xfrm>
              <a:off x="4904" y="864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32" name="Oval 10"/>
            <p:cNvSpPr>
              <a:spLocks noChangeArrowheads="1"/>
            </p:cNvSpPr>
            <p:nvPr/>
          </p:nvSpPr>
          <p:spPr bwMode="auto">
            <a:xfrm>
              <a:off x="3848" y="124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33" name="Oval 11"/>
            <p:cNvSpPr>
              <a:spLocks noChangeArrowheads="1"/>
            </p:cNvSpPr>
            <p:nvPr/>
          </p:nvSpPr>
          <p:spPr bwMode="auto">
            <a:xfrm>
              <a:off x="4376" y="124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34" name="Oval 12"/>
            <p:cNvSpPr>
              <a:spLocks noChangeArrowheads="1"/>
            </p:cNvSpPr>
            <p:nvPr/>
          </p:nvSpPr>
          <p:spPr bwMode="auto">
            <a:xfrm>
              <a:off x="4904" y="124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486405" name="Text Box 13"/>
          <p:cNvSpPr txBox="1">
            <a:spLocks noChangeArrowheads="1"/>
          </p:cNvSpPr>
          <p:nvPr/>
        </p:nvSpPr>
        <p:spPr bwMode="auto">
          <a:xfrm>
            <a:off x="838200" y="1371600"/>
            <a:ext cx="3444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Redundant Array of Inexpensive Disks (RAID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6406" name="Text Box 14"/>
          <p:cNvSpPr txBox="1">
            <a:spLocks noChangeArrowheads="1"/>
          </p:cNvSpPr>
          <p:nvPr/>
        </p:nvSpPr>
        <p:spPr bwMode="auto">
          <a:xfrm>
            <a:off x="504967" y="2941260"/>
            <a:ext cx="822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Συλλογή από πολλούς δίσκους που είναι φτηνοί.</a:t>
            </a:r>
          </a:p>
          <a:p>
            <a:pPr eaLnBrk="1" hangingPunct="1">
              <a:lnSpc>
                <a:spcPct val="50000"/>
              </a:lnSpc>
            </a:pP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Εμπεριέχει </a:t>
            </a:r>
            <a:r>
              <a:rPr lang="el-G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  <a:r>
              <a:rPr lang="el-G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οπότε αν κάποιος δίσκος </a:t>
            </a:r>
            <a:r>
              <a:rPr lang="el-G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χαλάσει</a:t>
            </a: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τα δεδομένα </a:t>
            </a:r>
            <a:r>
              <a:rPr lang="el-G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ανακτώνται γιατί είναι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αποθηκευμένα σε άλλους </a:t>
            </a:r>
            <a:r>
              <a:rPr lang="el-G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δίσκους (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 “mirror” data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6416" name="Text Box 24"/>
          <p:cNvSpPr txBox="1">
            <a:spLocks noChangeArrowheads="1"/>
          </p:cNvSpPr>
          <p:nvPr/>
        </p:nvSpPr>
        <p:spPr bwMode="auto">
          <a:xfrm>
            <a:off x="5257800" y="6172200"/>
            <a:ext cx="2816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redundant (mirror) data</a:t>
            </a:r>
          </a:p>
        </p:txBody>
      </p:sp>
      <p:sp>
        <p:nvSpPr>
          <p:cNvPr id="486417" name="Line 25" descr="raid"/>
          <p:cNvSpPr>
            <a:spLocks noChangeShapeType="1"/>
          </p:cNvSpPr>
          <p:nvPr/>
        </p:nvSpPr>
        <p:spPr bwMode="auto">
          <a:xfrm>
            <a:off x="4495800" y="5181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 descr="blk"/>
          <p:cNvGrpSpPr/>
          <p:nvPr/>
        </p:nvGrpSpPr>
        <p:grpSpPr>
          <a:xfrm>
            <a:off x="685800" y="5410200"/>
            <a:ext cx="7467600" cy="762000"/>
            <a:chOff x="685800" y="5410200"/>
            <a:chExt cx="7467600" cy="762000"/>
          </a:xfrm>
        </p:grpSpPr>
        <p:sp>
          <p:nvSpPr>
            <p:cNvPr id="486407" name="Rectangle 15"/>
            <p:cNvSpPr>
              <a:spLocks noChangeArrowheads="1"/>
            </p:cNvSpPr>
            <p:nvPr/>
          </p:nvSpPr>
          <p:spPr bwMode="auto">
            <a:xfrm>
              <a:off x="7080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blk1</a:t>
              </a:r>
            </a:p>
          </p:txBody>
        </p:sp>
        <p:sp>
          <p:nvSpPr>
            <p:cNvPr id="486408" name="Rectangle 16"/>
            <p:cNvSpPr>
              <a:spLocks noChangeArrowheads="1"/>
            </p:cNvSpPr>
            <p:nvPr/>
          </p:nvSpPr>
          <p:spPr bwMode="auto">
            <a:xfrm>
              <a:off x="26892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 dirty="0">
                  <a:latin typeface="Arial" pitchFamily="34" charset="0"/>
                  <a:cs typeface="Arial" pitchFamily="34" charset="0"/>
                </a:rPr>
                <a:t>blk3</a:t>
              </a:r>
            </a:p>
          </p:txBody>
        </p:sp>
        <p:sp>
          <p:nvSpPr>
            <p:cNvPr id="486409" name="Rectangle 17"/>
            <p:cNvSpPr>
              <a:spLocks noChangeArrowheads="1"/>
            </p:cNvSpPr>
            <p:nvPr/>
          </p:nvSpPr>
          <p:spPr bwMode="auto">
            <a:xfrm>
              <a:off x="16986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blk2</a:t>
              </a:r>
            </a:p>
          </p:txBody>
        </p:sp>
        <p:sp>
          <p:nvSpPr>
            <p:cNvPr id="486410" name="Rectangle 18"/>
            <p:cNvSpPr>
              <a:spLocks noChangeArrowheads="1"/>
            </p:cNvSpPr>
            <p:nvPr/>
          </p:nvSpPr>
          <p:spPr bwMode="auto">
            <a:xfrm>
              <a:off x="36798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blk4</a:t>
              </a:r>
            </a:p>
          </p:txBody>
        </p:sp>
        <p:sp>
          <p:nvSpPr>
            <p:cNvPr id="486411" name="Rectangle 19"/>
            <p:cNvSpPr>
              <a:spLocks noChangeArrowheads="1"/>
            </p:cNvSpPr>
            <p:nvPr/>
          </p:nvSpPr>
          <p:spPr bwMode="auto">
            <a:xfrm>
              <a:off x="46704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blk1</a:t>
              </a:r>
            </a:p>
          </p:txBody>
        </p:sp>
        <p:sp>
          <p:nvSpPr>
            <p:cNvPr id="486412" name="Rectangle 20"/>
            <p:cNvSpPr>
              <a:spLocks noChangeArrowheads="1"/>
            </p:cNvSpPr>
            <p:nvPr/>
          </p:nvSpPr>
          <p:spPr bwMode="auto">
            <a:xfrm>
              <a:off x="56610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blk2</a:t>
              </a:r>
            </a:p>
          </p:txBody>
        </p:sp>
        <p:sp>
          <p:nvSpPr>
            <p:cNvPr id="486413" name="Rectangle 21"/>
            <p:cNvSpPr>
              <a:spLocks noChangeArrowheads="1"/>
            </p:cNvSpPr>
            <p:nvPr/>
          </p:nvSpPr>
          <p:spPr bwMode="auto">
            <a:xfrm>
              <a:off x="66516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blk3</a:t>
              </a:r>
            </a:p>
          </p:txBody>
        </p:sp>
        <p:sp>
          <p:nvSpPr>
            <p:cNvPr id="486414" name="Rectangle 22"/>
            <p:cNvSpPr>
              <a:spLocks noChangeArrowheads="1"/>
            </p:cNvSpPr>
            <p:nvPr/>
          </p:nvSpPr>
          <p:spPr bwMode="auto">
            <a:xfrm>
              <a:off x="7566025" y="5575300"/>
              <a:ext cx="560388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700" b="1">
                  <a:latin typeface="Arial" pitchFamily="34" charset="0"/>
                  <a:cs typeface="Arial" pitchFamily="34" charset="0"/>
                </a:rPr>
                <a:t>blk4</a:t>
              </a:r>
            </a:p>
          </p:txBody>
        </p:sp>
        <p:sp>
          <p:nvSpPr>
            <p:cNvPr id="486415" name="AutoShape 23"/>
            <p:cNvSpPr>
              <a:spLocks/>
            </p:cNvSpPr>
            <p:nvPr/>
          </p:nvSpPr>
          <p:spPr bwMode="auto">
            <a:xfrm rot="-5400000">
              <a:off x="6362700" y="4381500"/>
              <a:ext cx="76200" cy="3505200"/>
            </a:xfrm>
            <a:prstGeom prst="leftBrace">
              <a:avLst>
                <a:gd name="adj1" fmla="val 3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18" name="AutoShape 26"/>
            <p:cNvSpPr>
              <a:spLocks noChangeArrowheads="1"/>
            </p:cNvSpPr>
            <p:nvPr/>
          </p:nvSpPr>
          <p:spPr bwMode="auto">
            <a:xfrm>
              <a:off x="6858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19" name="AutoShape 27"/>
            <p:cNvSpPr>
              <a:spLocks noChangeArrowheads="1"/>
            </p:cNvSpPr>
            <p:nvPr/>
          </p:nvSpPr>
          <p:spPr bwMode="auto">
            <a:xfrm>
              <a:off x="16764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0" name="AutoShape 28"/>
            <p:cNvSpPr>
              <a:spLocks noChangeArrowheads="1"/>
            </p:cNvSpPr>
            <p:nvPr/>
          </p:nvSpPr>
          <p:spPr bwMode="auto">
            <a:xfrm>
              <a:off x="26670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1" name="AutoShape 29"/>
            <p:cNvSpPr>
              <a:spLocks noChangeArrowheads="1"/>
            </p:cNvSpPr>
            <p:nvPr/>
          </p:nvSpPr>
          <p:spPr bwMode="auto">
            <a:xfrm>
              <a:off x="36576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2" name="AutoShape 30"/>
            <p:cNvSpPr>
              <a:spLocks noChangeArrowheads="1"/>
            </p:cNvSpPr>
            <p:nvPr/>
          </p:nvSpPr>
          <p:spPr bwMode="auto">
            <a:xfrm>
              <a:off x="46482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3" name="AutoShape 31"/>
            <p:cNvSpPr>
              <a:spLocks noChangeArrowheads="1"/>
            </p:cNvSpPr>
            <p:nvPr/>
          </p:nvSpPr>
          <p:spPr bwMode="auto">
            <a:xfrm>
              <a:off x="56388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4" name="AutoShape 32"/>
            <p:cNvSpPr>
              <a:spLocks noChangeArrowheads="1"/>
            </p:cNvSpPr>
            <p:nvPr/>
          </p:nvSpPr>
          <p:spPr bwMode="auto">
            <a:xfrm>
              <a:off x="66294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6425" name="AutoShape 33"/>
            <p:cNvSpPr>
              <a:spLocks noChangeArrowheads="1"/>
            </p:cNvSpPr>
            <p:nvPr/>
          </p:nvSpPr>
          <p:spPr bwMode="auto">
            <a:xfrm>
              <a:off x="7543800" y="5410200"/>
              <a:ext cx="609600" cy="5334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fr-FR" dirty="0"/>
              <a:t>4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30" y="5591696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Μάθημα: Αρχιτεκτονική Υπολογιστών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n-US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I/O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Κ. Πολύζος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1389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87151-A632-4DB8-B681-DAC6B34D9B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792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I/O Bus</a:t>
            </a:r>
          </a:p>
        </p:txBody>
      </p:sp>
      <p:pic>
        <p:nvPicPr>
          <p:cNvPr id="479236" name="Picture 3" descr="io b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04999"/>
            <a:ext cx="5638038" cy="41038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01788-8ED8-40A6-BD05-E8FCFCACCBD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91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Architecture (1)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Χρειαζόμαστε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interconnect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μεταξύ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CPU, RAM, I/O Controllers</a:t>
            </a:r>
          </a:p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 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Δίαυλος):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μέσον επικοινωνίας 	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Παράλληλη συλλογή από καλώδια για μεταφορά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&amp;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συγχρονισμό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γίνεται το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01788-8ED8-40A6-BD05-E8FCFCACCBD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91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Architecture (2)</a:t>
            </a:r>
            <a:endParaRPr lang="en-GB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45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Processor-Memory buses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μικρό μήκος, μεγάλη ταχύτητα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I/O buses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μεγάλο μήκος, υποστηρίζουν πολλά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ήδη είδαμε τα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Firewire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επικοινωνία των δυο παραπάνω κατηγοριών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buses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γίνεται μέσα από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bridges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E97D9-6731-4EC7-BF29-D302B87AD30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9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Architecture (3)</a:t>
            </a:r>
          </a:p>
        </p:txBody>
      </p:sp>
      <p:grpSp>
        <p:nvGrpSpPr>
          <p:cNvPr id="2" name="Group 1" descr="bus architecture"/>
          <p:cNvGrpSpPr/>
          <p:nvPr/>
        </p:nvGrpSpPr>
        <p:grpSpPr>
          <a:xfrm>
            <a:off x="1143000" y="1536700"/>
            <a:ext cx="7310371" cy="4919663"/>
            <a:chOff x="1143000" y="1536700"/>
            <a:chExt cx="7310371" cy="4919663"/>
          </a:xfrm>
        </p:grpSpPr>
        <p:sp>
          <p:nvSpPr>
            <p:cNvPr id="492548" name="Rectangle 40" descr="25%"/>
            <p:cNvSpPr>
              <a:spLocks noChangeArrowheads="1"/>
            </p:cNvSpPr>
            <p:nvPr/>
          </p:nvSpPr>
          <p:spPr bwMode="auto">
            <a:xfrm>
              <a:off x="1143000" y="3594100"/>
              <a:ext cx="6616700" cy="292100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49" name="Rectangle 41"/>
            <p:cNvSpPr>
              <a:spLocks noChangeArrowheads="1"/>
            </p:cNvSpPr>
            <p:nvPr/>
          </p:nvSpPr>
          <p:spPr bwMode="auto">
            <a:xfrm>
              <a:off x="1841500" y="1536700"/>
              <a:ext cx="1346200" cy="660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50" name="Rectangle 42"/>
            <p:cNvSpPr>
              <a:spLocks noChangeArrowheads="1"/>
            </p:cNvSpPr>
            <p:nvPr/>
          </p:nvSpPr>
          <p:spPr bwMode="auto">
            <a:xfrm>
              <a:off x="1917700" y="1701800"/>
              <a:ext cx="12446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dirty="0">
                  <a:latin typeface="Arial" pitchFamily="34" charset="0"/>
                  <a:cs typeface="Arial" pitchFamily="34" charset="0"/>
                </a:rPr>
                <a:t>Processor</a:t>
              </a:r>
            </a:p>
          </p:txBody>
        </p:sp>
        <p:sp>
          <p:nvSpPr>
            <p:cNvPr id="492551" name="Rectangle 43"/>
            <p:cNvSpPr>
              <a:spLocks noChangeArrowheads="1"/>
            </p:cNvSpPr>
            <p:nvPr/>
          </p:nvSpPr>
          <p:spPr bwMode="auto">
            <a:xfrm>
              <a:off x="2070100" y="2451100"/>
              <a:ext cx="8128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Cache</a:t>
              </a:r>
            </a:p>
          </p:txBody>
        </p:sp>
        <p:sp>
          <p:nvSpPr>
            <p:cNvPr id="492552" name="Rectangle 44"/>
            <p:cNvSpPr>
              <a:spLocks noChangeArrowheads="1"/>
            </p:cNvSpPr>
            <p:nvPr/>
          </p:nvSpPr>
          <p:spPr bwMode="auto">
            <a:xfrm>
              <a:off x="2133600" y="3581400"/>
              <a:ext cx="30845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Memory - I/O Bus</a:t>
              </a:r>
              <a:r>
                <a:rPr lang="el-GR" altLang="en-US" sz="1800" b="1">
                  <a:latin typeface="Arial" pitchFamily="34" charset="0"/>
                  <a:cs typeface="Arial" pitchFamily="34" charset="0"/>
                </a:rPr>
                <a:t> (δίαυλος)</a:t>
              </a:r>
              <a:endParaRPr lang="en-US" altLang="en-US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553" name="Rectangle 45"/>
            <p:cNvSpPr>
              <a:spLocks noChangeArrowheads="1"/>
            </p:cNvSpPr>
            <p:nvPr/>
          </p:nvSpPr>
          <p:spPr bwMode="auto">
            <a:xfrm>
              <a:off x="1917700" y="2362200"/>
              <a:ext cx="1117600" cy="43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54" name="Rectangle 46"/>
            <p:cNvSpPr>
              <a:spLocks noChangeArrowheads="1"/>
            </p:cNvSpPr>
            <p:nvPr/>
          </p:nvSpPr>
          <p:spPr bwMode="auto">
            <a:xfrm>
              <a:off x="1358900" y="4368800"/>
              <a:ext cx="1003300" cy="75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Main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Memory</a:t>
              </a:r>
              <a:endParaRPr lang="el-GR" altLang="en-US" sz="1800" b="1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l-GR" altLang="en-US" sz="1800" b="1">
                  <a:latin typeface="Arial" pitchFamily="34" charset="0"/>
                  <a:cs typeface="Arial" pitchFamily="34" charset="0"/>
                </a:rPr>
                <a:t>(μνήμη)</a:t>
              </a:r>
              <a:endParaRPr lang="en-US" altLang="en-US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555" name="Rectangle 47"/>
            <p:cNvSpPr>
              <a:spLocks noChangeArrowheads="1"/>
            </p:cNvSpPr>
            <p:nvPr/>
          </p:nvSpPr>
          <p:spPr bwMode="auto">
            <a:xfrm>
              <a:off x="1295400" y="4203700"/>
              <a:ext cx="1193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56" name="Line 48"/>
            <p:cNvSpPr>
              <a:spLocks noChangeShapeType="1"/>
            </p:cNvSpPr>
            <p:nvPr/>
          </p:nvSpPr>
          <p:spPr bwMode="auto">
            <a:xfrm flipV="1">
              <a:off x="1816100" y="387350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7" name="Line 49"/>
            <p:cNvSpPr>
              <a:spLocks noChangeShapeType="1"/>
            </p:cNvSpPr>
            <p:nvPr/>
          </p:nvSpPr>
          <p:spPr bwMode="auto">
            <a:xfrm flipV="1">
              <a:off x="2438400" y="2819400"/>
              <a:ext cx="0" cy="774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8" name="Line 50"/>
            <p:cNvSpPr>
              <a:spLocks noChangeShapeType="1"/>
            </p:cNvSpPr>
            <p:nvPr/>
          </p:nvSpPr>
          <p:spPr bwMode="auto">
            <a:xfrm flipV="1">
              <a:off x="2438400" y="2197100"/>
              <a:ext cx="0" cy="165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9" name="Rectangle 52"/>
            <p:cNvSpPr>
              <a:spLocks noChangeArrowheads="1"/>
            </p:cNvSpPr>
            <p:nvPr/>
          </p:nvSpPr>
          <p:spPr bwMode="auto">
            <a:xfrm>
              <a:off x="3344863" y="4191000"/>
              <a:ext cx="1236662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I/O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Controller</a:t>
              </a:r>
              <a:endParaRPr lang="el-GR" altLang="en-US" sz="1800" b="1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l-GR" altLang="en-US" sz="1800" b="1">
                  <a:latin typeface="Arial" pitchFamily="34" charset="0"/>
                  <a:cs typeface="Arial" pitchFamily="34" charset="0"/>
                </a:rPr>
                <a:t>(ελεγκτής)</a:t>
              </a:r>
              <a:endParaRPr lang="en-US" altLang="en-US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560" name="Rectangle 53"/>
            <p:cNvSpPr>
              <a:spLocks noChangeArrowheads="1"/>
            </p:cNvSpPr>
            <p:nvPr/>
          </p:nvSpPr>
          <p:spPr bwMode="auto">
            <a:xfrm>
              <a:off x="3289300" y="4216400"/>
              <a:ext cx="1346200" cy="660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61" name="Rectangle 54"/>
            <p:cNvSpPr>
              <a:spLocks noChangeArrowheads="1"/>
            </p:cNvSpPr>
            <p:nvPr/>
          </p:nvSpPr>
          <p:spPr bwMode="auto">
            <a:xfrm>
              <a:off x="3200400" y="5422900"/>
              <a:ext cx="6096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Disk</a:t>
              </a:r>
            </a:p>
          </p:txBody>
        </p:sp>
        <p:sp>
          <p:nvSpPr>
            <p:cNvPr id="492562" name="Line 55"/>
            <p:cNvSpPr>
              <a:spLocks noChangeShapeType="1"/>
            </p:cNvSpPr>
            <p:nvPr/>
          </p:nvSpPr>
          <p:spPr bwMode="auto">
            <a:xfrm flipV="1">
              <a:off x="3886200" y="388620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3" name="Line 56"/>
            <p:cNvSpPr>
              <a:spLocks noChangeShapeType="1"/>
            </p:cNvSpPr>
            <p:nvPr/>
          </p:nvSpPr>
          <p:spPr bwMode="auto">
            <a:xfrm flipV="1">
              <a:off x="3505200" y="487680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4" name="Line 57"/>
            <p:cNvSpPr>
              <a:spLocks noChangeShapeType="1"/>
            </p:cNvSpPr>
            <p:nvPr/>
          </p:nvSpPr>
          <p:spPr bwMode="auto">
            <a:xfrm flipV="1">
              <a:off x="4343400" y="487680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5" name="AutoShape 58"/>
            <p:cNvSpPr>
              <a:spLocks noChangeArrowheads="1"/>
            </p:cNvSpPr>
            <p:nvPr/>
          </p:nvSpPr>
          <p:spPr bwMode="auto">
            <a:xfrm>
              <a:off x="3200400" y="5194300"/>
              <a:ext cx="609600" cy="609600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66" name="Rectangle 59"/>
            <p:cNvSpPr>
              <a:spLocks noChangeArrowheads="1"/>
            </p:cNvSpPr>
            <p:nvPr/>
          </p:nvSpPr>
          <p:spPr bwMode="auto">
            <a:xfrm>
              <a:off x="4114800" y="5422900"/>
              <a:ext cx="6096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Disk</a:t>
              </a:r>
            </a:p>
          </p:txBody>
        </p:sp>
        <p:sp>
          <p:nvSpPr>
            <p:cNvPr id="492567" name="AutoShape 60"/>
            <p:cNvSpPr>
              <a:spLocks noChangeArrowheads="1"/>
            </p:cNvSpPr>
            <p:nvPr/>
          </p:nvSpPr>
          <p:spPr bwMode="auto">
            <a:xfrm>
              <a:off x="4114800" y="5194300"/>
              <a:ext cx="609600" cy="609600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68" name="Text Box 61"/>
            <p:cNvSpPr txBox="1">
              <a:spLocks noChangeArrowheads="1"/>
            </p:cNvSpPr>
            <p:nvPr/>
          </p:nvSpPr>
          <p:spPr bwMode="auto">
            <a:xfrm>
              <a:off x="3733800" y="5346700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grpSp>
          <p:nvGrpSpPr>
            <p:cNvPr id="492569" name="Group 62"/>
            <p:cNvGrpSpPr>
              <a:grpSpLocks/>
            </p:cNvGrpSpPr>
            <p:nvPr/>
          </p:nvGrpSpPr>
          <p:grpSpPr bwMode="auto">
            <a:xfrm>
              <a:off x="6172200" y="3873500"/>
              <a:ext cx="1524000" cy="1917700"/>
              <a:chOff x="2016" y="2440"/>
              <a:chExt cx="960" cy="1208"/>
            </a:xfrm>
          </p:grpSpPr>
          <p:sp>
            <p:nvSpPr>
              <p:cNvPr id="492576" name="Rectangle 63"/>
              <p:cNvSpPr>
                <a:spLocks noChangeArrowheads="1"/>
              </p:cNvSpPr>
              <p:nvPr/>
            </p:nvSpPr>
            <p:spPr bwMode="auto">
              <a:xfrm>
                <a:off x="2112" y="2752"/>
                <a:ext cx="7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en-US" sz="1800" b="1">
                    <a:latin typeface="Arial" pitchFamily="34" charset="0"/>
                    <a:cs typeface="Arial" pitchFamily="34" charset="0"/>
                  </a:rPr>
                  <a:t>I/O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altLang="en-US" sz="1800" b="1">
                    <a:latin typeface="Arial" pitchFamily="34" charset="0"/>
                    <a:cs typeface="Arial" pitchFamily="34" charset="0"/>
                  </a:rPr>
                  <a:t>Controller</a:t>
                </a:r>
              </a:p>
            </p:txBody>
          </p:sp>
          <p:sp>
            <p:nvSpPr>
              <p:cNvPr id="492577" name="Rectangle 64"/>
              <p:cNvSpPr>
                <a:spLocks noChangeArrowheads="1"/>
              </p:cNvSpPr>
              <p:nvPr/>
            </p:nvSpPr>
            <p:spPr bwMode="auto">
              <a:xfrm>
                <a:off x="2072" y="2648"/>
                <a:ext cx="848" cy="41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92578" name="Rectangle 65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38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en-US" sz="1800" b="1">
                    <a:latin typeface="Arial" pitchFamily="34" charset="0"/>
                    <a:cs typeface="Arial" pitchFamily="34" charset="0"/>
                  </a:rPr>
                  <a:t>Disk</a:t>
                </a:r>
              </a:p>
            </p:txBody>
          </p:sp>
          <p:sp>
            <p:nvSpPr>
              <p:cNvPr id="492579" name="Line 66"/>
              <p:cNvSpPr>
                <a:spLocks noChangeShapeType="1"/>
              </p:cNvSpPr>
              <p:nvPr/>
            </p:nvSpPr>
            <p:spPr bwMode="auto">
              <a:xfrm flipV="1">
                <a:off x="2448" y="2440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80" name="Line 67"/>
              <p:cNvSpPr>
                <a:spLocks noChangeShapeType="1"/>
              </p:cNvSpPr>
              <p:nvPr/>
            </p:nvSpPr>
            <p:spPr bwMode="auto">
              <a:xfrm flipV="1">
                <a:off x="2208" y="306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81" name="Line 68"/>
              <p:cNvSpPr>
                <a:spLocks noChangeShapeType="1"/>
              </p:cNvSpPr>
              <p:nvPr/>
            </p:nvSpPr>
            <p:spPr bwMode="auto">
              <a:xfrm flipV="1">
                <a:off x="2736" y="306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82" name="AutoShape 69"/>
              <p:cNvSpPr>
                <a:spLocks noChangeArrowheads="1"/>
              </p:cNvSpPr>
              <p:nvPr/>
            </p:nvSpPr>
            <p:spPr bwMode="auto">
              <a:xfrm>
                <a:off x="2016" y="3264"/>
                <a:ext cx="384" cy="384"/>
              </a:xfrm>
              <a:prstGeom prst="can">
                <a:avLst>
                  <a:gd name="adj" fmla="val 25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92583" name="Rectangle 70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38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25400" rIns="63500" bIns="254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en-US" sz="1800" b="1">
                    <a:latin typeface="Arial" pitchFamily="34" charset="0"/>
                    <a:cs typeface="Arial" pitchFamily="34" charset="0"/>
                  </a:rPr>
                  <a:t>Disk</a:t>
                </a:r>
              </a:p>
            </p:txBody>
          </p:sp>
          <p:sp>
            <p:nvSpPr>
              <p:cNvPr id="492584" name="AutoShape 71"/>
              <p:cNvSpPr>
                <a:spLocks noChangeArrowheads="1"/>
              </p:cNvSpPr>
              <p:nvPr/>
            </p:nvSpPr>
            <p:spPr bwMode="auto">
              <a:xfrm>
                <a:off x="2592" y="3264"/>
                <a:ext cx="384" cy="384"/>
              </a:xfrm>
              <a:prstGeom prst="can">
                <a:avLst>
                  <a:gd name="adj" fmla="val 25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492585" name="Text Box 72"/>
              <p:cNvSpPr txBox="1">
                <a:spLocks noChangeArrowheads="1"/>
              </p:cNvSpPr>
              <p:nvPr/>
            </p:nvSpPr>
            <p:spPr bwMode="auto">
              <a:xfrm>
                <a:off x="2352" y="3360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sp>
          <p:nvSpPr>
            <p:cNvPr id="492570" name="AutoShape 73"/>
            <p:cNvSpPr>
              <a:spLocks/>
            </p:cNvSpPr>
            <p:nvPr/>
          </p:nvSpPr>
          <p:spPr bwMode="auto">
            <a:xfrm rot="5400000">
              <a:off x="3848100" y="5219700"/>
              <a:ext cx="228600" cy="1676400"/>
            </a:xfrm>
            <a:prstGeom prst="rightBrace">
              <a:avLst>
                <a:gd name="adj1" fmla="val 6111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2571" name="Rectangle 74"/>
            <p:cNvSpPr>
              <a:spLocks noChangeArrowheads="1"/>
            </p:cNvSpPr>
            <p:nvPr/>
          </p:nvSpPr>
          <p:spPr bwMode="auto">
            <a:xfrm>
              <a:off x="3586163" y="6172200"/>
              <a:ext cx="89693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l-GR" altLang="en-US" sz="1800" b="1">
                  <a:latin typeface="Arial" pitchFamily="34" charset="0"/>
                  <a:cs typeface="Arial" pitchFamily="34" charset="0"/>
                </a:rPr>
                <a:t>μέχρι</a:t>
              </a: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 7</a:t>
              </a:r>
            </a:p>
          </p:txBody>
        </p:sp>
        <p:sp>
          <p:nvSpPr>
            <p:cNvPr id="492572" name="Rectangle 75"/>
            <p:cNvSpPr>
              <a:spLocks noChangeArrowheads="1"/>
            </p:cNvSpPr>
            <p:nvPr/>
          </p:nvSpPr>
          <p:spPr bwMode="auto">
            <a:xfrm>
              <a:off x="3126211" y="1600200"/>
              <a:ext cx="2066079" cy="36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400" b="1" dirty="0">
                  <a:latin typeface="Arial" pitchFamily="34" charset="0"/>
                  <a:cs typeface="Arial" pitchFamily="34" charset="0"/>
                </a:rPr>
                <a:t>10,000 I/O’s/s</a:t>
              </a:r>
            </a:p>
          </p:txBody>
        </p:sp>
        <p:sp>
          <p:nvSpPr>
            <p:cNvPr id="492573" name="Rectangle 76"/>
            <p:cNvSpPr>
              <a:spLocks noChangeArrowheads="1"/>
            </p:cNvSpPr>
            <p:nvPr/>
          </p:nvSpPr>
          <p:spPr bwMode="auto">
            <a:xfrm>
              <a:off x="5240761" y="3581400"/>
              <a:ext cx="2066079" cy="36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400" b="1" dirty="0">
                  <a:latin typeface="Arial" pitchFamily="34" charset="0"/>
                  <a:cs typeface="Arial" pitchFamily="34" charset="0"/>
                </a:rPr>
                <a:t>15,625 I/O’s/s</a:t>
              </a:r>
            </a:p>
          </p:txBody>
        </p:sp>
        <p:sp>
          <p:nvSpPr>
            <p:cNvPr id="492574" name="Rectangle 77"/>
            <p:cNvSpPr>
              <a:spLocks noChangeArrowheads="1"/>
            </p:cNvSpPr>
            <p:nvPr/>
          </p:nvSpPr>
          <p:spPr bwMode="auto">
            <a:xfrm>
              <a:off x="6989829" y="3886200"/>
              <a:ext cx="1463542" cy="36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400" b="1" dirty="0">
                  <a:latin typeface="Arial" pitchFamily="34" charset="0"/>
                  <a:cs typeface="Arial" pitchFamily="34" charset="0"/>
                </a:rPr>
                <a:t>320 MB/s</a:t>
              </a:r>
            </a:p>
          </p:txBody>
        </p:sp>
      </p:grpSp>
      <p:sp>
        <p:nvSpPr>
          <p:cNvPr id="492575" name="Rectangle 78"/>
          <p:cNvSpPr>
            <a:spLocks noChangeArrowheads="1"/>
          </p:cNvSpPr>
          <p:nvPr/>
        </p:nvSpPr>
        <p:spPr bwMode="auto">
          <a:xfrm>
            <a:off x="7775779" y="5181600"/>
            <a:ext cx="1292021" cy="36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75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(1)</a:t>
            </a:r>
          </a:p>
        </p:txBody>
      </p:sp>
      <p:graphicFrame>
        <p:nvGraphicFramePr>
          <p:cNvPr id="656433" name="Group 49" descr="input/outpu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61575"/>
              </p:ext>
            </p:extLst>
          </p:nvPr>
        </p:nvGraphicFramePr>
        <p:xfrm>
          <a:off x="685800" y="1981200"/>
          <a:ext cx="7772400" cy="2579687"/>
        </p:xfrm>
        <a:graphic>
          <a:graphicData uri="http://schemas.openxmlformats.org/drawingml/2006/table">
            <a:tbl>
              <a:tblPr firstRow="1"/>
              <a:tblGrid>
                <a:gridCol w="2073275"/>
                <a:gridCol w="1479550"/>
                <a:gridCol w="1406525"/>
                <a:gridCol w="1111250"/>
                <a:gridCol w="1701800"/>
              </a:tblGrid>
              <a:tr h="479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PCI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PCI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express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ATA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Serial ATA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#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καλώδια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# data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καλώδια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 – 64        (2-way)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x 4          (1-way)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              (2-way)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x 2           (1-way)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Clock (MHz)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 – 133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635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BW (MB/s)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128 – 1064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375 (3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Gbps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7D9D6-809E-442F-A12A-BB5473442BA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INPUT/OUTPUT </a:t>
            </a:r>
            <a:r>
              <a:rPr lang="en-US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δίαυλος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(bus)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είναι ο πιο συνηθισμένος τρόπος επικοινωνίας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Ι/Ο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ένα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chip VLSI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να είναι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σύγχρονος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processor/memory)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ασύγχρονος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(Ι/Ο περιφερειακά)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Μιας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και πολλές συσκευές προσπαθούν να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επικοινωνήσουν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μέσω 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του διαύλου χρειάζεται κάποιο τρόπο διαιτησίας.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13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9037</TotalTime>
  <Words>1260</Words>
  <Application>Microsoft Office PowerPoint</Application>
  <PresentationFormat>On-screen Show (4:3)</PresentationFormat>
  <Paragraphs>365</Paragraphs>
  <Slides>32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Default Design</vt:lpstr>
      <vt:lpstr>Θέμα του Office</vt:lpstr>
      <vt:lpstr>1_Default Design</vt:lpstr>
      <vt:lpstr>Chart</vt:lpstr>
      <vt:lpstr>Αρχιτεκτονική Υπολογιστών</vt:lpstr>
      <vt:lpstr>I/O </vt:lpstr>
      <vt:lpstr>I/O</vt:lpstr>
      <vt:lpstr>I/O Bus</vt:lpstr>
      <vt:lpstr>Bus Architecture (1)</vt:lpstr>
      <vt:lpstr>Bus Architecture (2)</vt:lpstr>
      <vt:lpstr>Bus Architecture (3)</vt:lpstr>
      <vt:lpstr>INPUT/OUTPUT (1)</vt:lpstr>
      <vt:lpstr>INPUT/OUTPUT (2)</vt:lpstr>
      <vt:lpstr>INPUT/OUTPUT (3)</vt:lpstr>
      <vt:lpstr>Ασύγχρονη Ι/Ο Επικοινωνία (handshaking) (1)</vt:lpstr>
      <vt:lpstr>Ασύγχρονη Ι/Ο Επικοινωνία (handshaking) (2)</vt:lpstr>
      <vt:lpstr>Ασύγχρονη Ι/Ο Επικοινωνία (handshaking) (3)</vt:lpstr>
      <vt:lpstr>INPUT/OUTPUT (1)</vt:lpstr>
      <vt:lpstr>INPUT/OUTPUT (2)</vt:lpstr>
      <vt:lpstr>Input/Output (3)</vt:lpstr>
      <vt:lpstr>INPUT/OUTPUT</vt:lpstr>
      <vt:lpstr>Ι/Ο Bus Συγκρίσεις</vt:lpstr>
      <vt:lpstr>Τυπική Αρχιτεκτονική x86 PC I/O </vt:lpstr>
      <vt:lpstr>Παράδειγμα: Δίαυλοι Pentium 4</vt:lpstr>
      <vt:lpstr>Σύνοψη Ι/Ο....</vt:lpstr>
      <vt:lpstr>Σκληροί Δίσκοι (1)</vt:lpstr>
      <vt:lpstr>Σκληροί Δίσκοι (1)</vt:lpstr>
      <vt:lpstr> </vt:lpstr>
      <vt:lpstr>Σκληροί Δίσκοι (3)</vt:lpstr>
      <vt:lpstr>Σκληροί Δίσκοι (4)</vt:lpstr>
      <vt:lpstr>Σκληροί Δίσκοι (5)</vt:lpstr>
      <vt:lpstr> Σκληροί Δίσκοι  χαρακτηριστικά  από www.seagate.com</vt:lpstr>
      <vt:lpstr>Flash Memories</vt:lpstr>
      <vt:lpstr>Flash Memories</vt:lpstr>
      <vt:lpstr>Σκληροί Δίσκοι: RAID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GCP</dc:creator>
  <cp:lastModifiedBy>vaggelisdouros</cp:lastModifiedBy>
  <cp:revision>741</cp:revision>
  <cp:lastPrinted>2015-01-12T11:33:42Z</cp:lastPrinted>
  <dcterms:created xsi:type="dcterms:W3CDTF">1601-01-01T00:00:00Z</dcterms:created>
  <dcterms:modified xsi:type="dcterms:W3CDTF">2015-11-26T00:14:20Z</dcterms:modified>
</cp:coreProperties>
</file>