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6"/>
  </p:notesMasterIdLst>
  <p:sldIdLst>
    <p:sldId id="256" r:id="rId3"/>
    <p:sldId id="259" r:id="rId4"/>
    <p:sldId id="257" r:id="rId5"/>
    <p:sldId id="261" r:id="rId6"/>
    <p:sldId id="262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8" r:id="rId40"/>
    <p:sldId id="524" r:id="rId41"/>
    <p:sldId id="525" r:id="rId42"/>
    <p:sldId id="526" r:id="rId43"/>
    <p:sldId id="527" r:id="rId44"/>
    <p:sldId id="354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8" autoAdjust="0"/>
    <p:restoredTop sz="0" autoAdjust="0"/>
  </p:normalViewPr>
  <p:slideViewPr>
    <p:cSldViewPr>
      <p:cViewPr>
        <p:scale>
          <a:sx n="81" d="100"/>
          <a:sy n="81" d="100"/>
        </p:scale>
        <p:origin x="-1170" y="168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80966-9076-4536-80EC-9FDD351A481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4DF01-1B2E-4614-8E95-6F8A2E817DC1}">
      <dgm:prSet phldrT="[Text]" custT="1"/>
      <dgm:spPr/>
      <dgm:t>
        <a:bodyPr/>
        <a:lstStyle/>
        <a:p>
          <a:r>
            <a:rPr lang="en-US" sz="1800" b="1" dirty="0" smtClean="0"/>
            <a:t>Intensity of competitive rivalry</a:t>
          </a:r>
          <a:endParaRPr lang="en-US" sz="1800" dirty="0"/>
        </a:p>
      </dgm:t>
    </dgm:pt>
    <dgm:pt modelId="{04180EF4-04FF-400A-AA73-1A5529BEF1AF}" type="parTrans" cxnId="{860C905B-AD8E-4764-8D4A-875D8D57CBA7}">
      <dgm:prSet/>
      <dgm:spPr/>
      <dgm:t>
        <a:bodyPr/>
        <a:lstStyle/>
        <a:p>
          <a:endParaRPr lang="en-US"/>
        </a:p>
      </dgm:t>
    </dgm:pt>
    <dgm:pt modelId="{A86D105A-5980-4464-84D9-1864E6CA70B8}" type="sibTrans" cxnId="{860C905B-AD8E-4764-8D4A-875D8D57CBA7}">
      <dgm:prSet/>
      <dgm:spPr/>
      <dgm:t>
        <a:bodyPr/>
        <a:lstStyle/>
        <a:p>
          <a:endParaRPr lang="en-US"/>
        </a:p>
      </dgm:t>
    </dgm:pt>
    <dgm:pt modelId="{C130DA26-ECC6-4A7C-91C8-CCA713D86EB8}">
      <dgm:prSet phldrT="[Text]" custT="1"/>
      <dgm:spPr/>
      <dgm:t>
        <a:bodyPr/>
        <a:lstStyle/>
        <a:p>
          <a:r>
            <a:rPr lang="en-US" sz="1800" b="1" dirty="0" smtClean="0"/>
            <a:t>Threat of substitute products or services</a:t>
          </a:r>
          <a:endParaRPr lang="en-US" sz="1800" dirty="0"/>
        </a:p>
      </dgm:t>
    </dgm:pt>
    <dgm:pt modelId="{6C9084E2-97CD-4E6F-9646-11FB3BD04D89}" type="parTrans" cxnId="{6FC34A0F-5BF7-4E53-B7E5-CFF00D66C657}">
      <dgm:prSet/>
      <dgm:spPr/>
      <dgm:t>
        <a:bodyPr/>
        <a:lstStyle/>
        <a:p>
          <a:endParaRPr lang="en-US"/>
        </a:p>
      </dgm:t>
    </dgm:pt>
    <dgm:pt modelId="{8506E5EF-795E-4995-824E-F17EE879D507}" type="sibTrans" cxnId="{6FC34A0F-5BF7-4E53-B7E5-CFF00D66C657}">
      <dgm:prSet/>
      <dgm:spPr/>
      <dgm:t>
        <a:bodyPr/>
        <a:lstStyle/>
        <a:p>
          <a:endParaRPr lang="en-US"/>
        </a:p>
      </dgm:t>
    </dgm:pt>
    <dgm:pt modelId="{2B2C6246-BCED-4739-892D-D6F4DE922E2D}">
      <dgm:prSet phldrT="[Text]" custT="1"/>
      <dgm:spPr/>
      <dgm:t>
        <a:bodyPr/>
        <a:lstStyle/>
        <a:p>
          <a:r>
            <a:rPr lang="en-US" sz="1800" b="1" dirty="0" smtClean="0"/>
            <a:t>Threat of new entrants</a:t>
          </a:r>
          <a:endParaRPr lang="en-US" sz="1800" dirty="0"/>
        </a:p>
      </dgm:t>
    </dgm:pt>
    <dgm:pt modelId="{306FD21C-3FC9-4F28-901D-E87C658677E8}" type="parTrans" cxnId="{5B420AB7-386F-49C4-AC15-CB82BD1ACFFE}">
      <dgm:prSet/>
      <dgm:spPr/>
      <dgm:t>
        <a:bodyPr/>
        <a:lstStyle/>
        <a:p>
          <a:endParaRPr lang="en-US"/>
        </a:p>
      </dgm:t>
    </dgm:pt>
    <dgm:pt modelId="{AF7E7E1F-E110-4619-B7DF-F264B3D9D64B}" type="sibTrans" cxnId="{5B420AB7-386F-49C4-AC15-CB82BD1ACFFE}">
      <dgm:prSet/>
      <dgm:spPr/>
      <dgm:t>
        <a:bodyPr/>
        <a:lstStyle/>
        <a:p>
          <a:endParaRPr lang="en-US"/>
        </a:p>
      </dgm:t>
    </dgm:pt>
    <dgm:pt modelId="{614D4C76-F786-4C7F-9CF7-DF6FE2BF6ED1}">
      <dgm:prSet phldrT="[Text]" custT="1"/>
      <dgm:spPr/>
      <dgm:t>
        <a:bodyPr/>
        <a:lstStyle/>
        <a:p>
          <a:r>
            <a:rPr lang="en-US" sz="1800" b="1" dirty="0" smtClean="0"/>
            <a:t>Bargaining power of customers (buyers)</a:t>
          </a:r>
          <a:endParaRPr lang="en-US" sz="1800" dirty="0"/>
        </a:p>
      </dgm:t>
    </dgm:pt>
    <dgm:pt modelId="{DB7D8E30-13CB-4CE6-B124-CA88C90F7764}" type="parTrans" cxnId="{1058FCA9-6858-42CA-A23C-0F543E665720}">
      <dgm:prSet/>
      <dgm:spPr/>
      <dgm:t>
        <a:bodyPr/>
        <a:lstStyle/>
        <a:p>
          <a:endParaRPr lang="en-US"/>
        </a:p>
      </dgm:t>
    </dgm:pt>
    <dgm:pt modelId="{69F97C84-C427-4C74-AB2C-44D88466E77D}" type="sibTrans" cxnId="{1058FCA9-6858-42CA-A23C-0F543E665720}">
      <dgm:prSet/>
      <dgm:spPr/>
      <dgm:t>
        <a:bodyPr/>
        <a:lstStyle/>
        <a:p>
          <a:endParaRPr lang="en-US"/>
        </a:p>
      </dgm:t>
    </dgm:pt>
    <dgm:pt modelId="{4A626E3A-A206-4B1A-AC58-16C3F105B529}">
      <dgm:prSet phldrT="[Text]" custT="1"/>
      <dgm:spPr/>
      <dgm:t>
        <a:bodyPr/>
        <a:lstStyle/>
        <a:p>
          <a:r>
            <a:rPr lang="en-US" sz="1800" b="1" dirty="0" smtClean="0"/>
            <a:t>Bargaining power of suppliers</a:t>
          </a:r>
          <a:endParaRPr lang="en-US" sz="1800" dirty="0"/>
        </a:p>
      </dgm:t>
    </dgm:pt>
    <dgm:pt modelId="{339BF625-008D-4364-A5C3-447ECC0309DE}" type="parTrans" cxnId="{285A244D-DF17-4A0E-BE9E-F798855728F7}">
      <dgm:prSet/>
      <dgm:spPr/>
      <dgm:t>
        <a:bodyPr/>
        <a:lstStyle/>
        <a:p>
          <a:endParaRPr lang="en-US"/>
        </a:p>
      </dgm:t>
    </dgm:pt>
    <dgm:pt modelId="{7A706316-DF63-44A0-9276-191AA9EC7AEC}" type="sibTrans" cxnId="{285A244D-DF17-4A0E-BE9E-F798855728F7}">
      <dgm:prSet/>
      <dgm:spPr/>
      <dgm:t>
        <a:bodyPr/>
        <a:lstStyle/>
        <a:p>
          <a:endParaRPr lang="en-US"/>
        </a:p>
      </dgm:t>
    </dgm:pt>
    <dgm:pt modelId="{4C5E2423-87EF-41FD-9ECC-51EBC764990A}" type="pres">
      <dgm:prSet presAssocID="{40280966-9076-4536-80EC-9FDD351A48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7A0CD6-F3CB-4C6C-A03C-CA2AAFDB0544}" type="pres">
      <dgm:prSet presAssocID="{2954DF01-1B2E-4614-8E95-6F8A2E817DC1}" presName="centerShape" presStyleLbl="node0" presStyleIdx="0" presStyleCnt="1" custScaleX="138027" custScaleY="130351" custLinFactNeighborY="-1582"/>
      <dgm:spPr/>
      <dgm:t>
        <a:bodyPr/>
        <a:lstStyle/>
        <a:p>
          <a:endParaRPr lang="en-US"/>
        </a:p>
      </dgm:t>
    </dgm:pt>
    <dgm:pt modelId="{625546A2-3644-4599-9B91-8691BC131116}" type="pres">
      <dgm:prSet presAssocID="{6C9084E2-97CD-4E6F-9646-11FB3BD04D89}" presName="parTrans" presStyleLbl="sibTrans2D1" presStyleIdx="0" presStyleCnt="4" custScaleX="327970" custScaleY="13035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2ACF5FF-0D8A-44CA-8B29-276B63247C43}" type="pres">
      <dgm:prSet presAssocID="{6C9084E2-97CD-4E6F-9646-11FB3BD04D8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F858BAE-CF34-4302-8B03-C6D50FB2F6F8}" type="pres">
      <dgm:prSet presAssocID="{C130DA26-ECC6-4A7C-91C8-CCA713D86EB8}" presName="node" presStyleLbl="node1" presStyleIdx="0" presStyleCnt="4" custScaleX="102224" custScaleY="102327" custRadScaleRad="99255" custRadScaleInc="-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C222-C6F3-4FB1-AAD9-CB2B43442167}" type="pres">
      <dgm:prSet presAssocID="{306FD21C-3FC9-4F28-901D-E87C658677E8}" presName="parTrans" presStyleLbl="sibTrans2D1" presStyleIdx="1" presStyleCnt="4" custScaleX="138026" custScaleY="13035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06AEAF2-0758-46DE-AD53-D4E2AEDD1B64}" type="pres">
      <dgm:prSet presAssocID="{306FD21C-3FC9-4F28-901D-E87C658677E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E88BD59-41A7-41AF-BA53-B5E7B28704EF}" type="pres">
      <dgm:prSet presAssocID="{2B2C6246-BCED-4739-892D-D6F4DE922E2D}" presName="node" presStyleLbl="node1" presStyleIdx="1" presStyleCnt="4" custScaleX="104768" custScaleY="98941" custRadScaleRad="139557" custRadScaleInc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0D76C-85FB-4F9C-9C45-A494284AA85F}" type="pres">
      <dgm:prSet presAssocID="{DB7D8E30-13CB-4CE6-B124-CA88C90F7764}" presName="parTrans" presStyleLbl="sibTrans2D1" presStyleIdx="2" presStyleCnt="4" custScaleX="238321" custScaleY="13035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5A72ED16-C3C9-4FEB-9265-F966D2921AF5}" type="pres">
      <dgm:prSet presAssocID="{DB7D8E30-13CB-4CE6-B124-CA88C90F776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0B662A-AD8B-4444-9623-E60617ECC58C}" type="pres">
      <dgm:prSet presAssocID="{614D4C76-F786-4C7F-9CF7-DF6FE2BF6ED1}" presName="node" presStyleLbl="node1" presStyleIdx="2" presStyleCnt="4" custScaleX="104471" custScaleY="98661" custRadScaleRad="100014" custRadScaleInc="-2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E26FE-A542-48D5-94A1-4A6D30B864DC}" type="pres">
      <dgm:prSet presAssocID="{339BF625-008D-4364-A5C3-447ECC0309DE}" presName="parTrans" presStyleLbl="sibTrans2D1" presStyleIdx="3" presStyleCnt="4" custScaleX="138026" custScaleY="13035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2F4CA45-ACE9-4865-9794-227F92263E2B}" type="pres">
      <dgm:prSet presAssocID="{339BF625-008D-4364-A5C3-447ECC0309D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4476757-3DD6-4449-AEE7-854701B9DD41}" type="pres">
      <dgm:prSet presAssocID="{4A626E3A-A206-4B1A-AC58-16C3F105B529}" presName="node" presStyleLbl="node1" presStyleIdx="3" presStyleCnt="4" custScaleX="105640" custScaleY="99765" custRadScaleRad="137361" custRadScaleInc="1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20AB7-386F-49C4-AC15-CB82BD1ACFFE}" srcId="{2954DF01-1B2E-4614-8E95-6F8A2E817DC1}" destId="{2B2C6246-BCED-4739-892D-D6F4DE922E2D}" srcOrd="1" destOrd="0" parTransId="{306FD21C-3FC9-4F28-901D-E87C658677E8}" sibTransId="{AF7E7E1F-E110-4619-B7DF-F264B3D9D64B}"/>
    <dgm:cxn modelId="{285A244D-DF17-4A0E-BE9E-F798855728F7}" srcId="{2954DF01-1B2E-4614-8E95-6F8A2E817DC1}" destId="{4A626E3A-A206-4B1A-AC58-16C3F105B529}" srcOrd="3" destOrd="0" parTransId="{339BF625-008D-4364-A5C3-447ECC0309DE}" sibTransId="{7A706316-DF63-44A0-9276-191AA9EC7AEC}"/>
    <dgm:cxn modelId="{7F7E92CF-D628-44A8-81DC-2A4E8E865AC4}" type="presOf" srcId="{2B2C6246-BCED-4739-892D-D6F4DE922E2D}" destId="{2E88BD59-41A7-41AF-BA53-B5E7B28704EF}" srcOrd="0" destOrd="0" presId="urn:microsoft.com/office/officeart/2005/8/layout/radial5"/>
    <dgm:cxn modelId="{49719532-B6EA-4A4D-8939-5933ED1486D4}" type="presOf" srcId="{339BF625-008D-4364-A5C3-447ECC0309DE}" destId="{D2F4CA45-ACE9-4865-9794-227F92263E2B}" srcOrd="1" destOrd="0" presId="urn:microsoft.com/office/officeart/2005/8/layout/radial5"/>
    <dgm:cxn modelId="{2AF020E0-B336-4301-84C7-4A15EFE56A84}" type="presOf" srcId="{C130DA26-ECC6-4A7C-91C8-CCA713D86EB8}" destId="{6F858BAE-CF34-4302-8B03-C6D50FB2F6F8}" srcOrd="0" destOrd="0" presId="urn:microsoft.com/office/officeart/2005/8/layout/radial5"/>
    <dgm:cxn modelId="{3B2904CB-83B9-4797-9D0E-20C4415F80FF}" type="presOf" srcId="{306FD21C-3FC9-4F28-901D-E87C658677E8}" destId="{406AEAF2-0758-46DE-AD53-D4E2AEDD1B64}" srcOrd="1" destOrd="0" presId="urn:microsoft.com/office/officeart/2005/8/layout/radial5"/>
    <dgm:cxn modelId="{6FC34A0F-5BF7-4E53-B7E5-CFF00D66C657}" srcId="{2954DF01-1B2E-4614-8E95-6F8A2E817DC1}" destId="{C130DA26-ECC6-4A7C-91C8-CCA713D86EB8}" srcOrd="0" destOrd="0" parTransId="{6C9084E2-97CD-4E6F-9646-11FB3BD04D89}" sibTransId="{8506E5EF-795E-4995-824E-F17EE879D507}"/>
    <dgm:cxn modelId="{1058FCA9-6858-42CA-A23C-0F543E665720}" srcId="{2954DF01-1B2E-4614-8E95-6F8A2E817DC1}" destId="{614D4C76-F786-4C7F-9CF7-DF6FE2BF6ED1}" srcOrd="2" destOrd="0" parTransId="{DB7D8E30-13CB-4CE6-B124-CA88C90F7764}" sibTransId="{69F97C84-C427-4C74-AB2C-44D88466E77D}"/>
    <dgm:cxn modelId="{56C87D4A-8419-4FAE-A0D6-7EBE74D5B67E}" type="presOf" srcId="{DB7D8E30-13CB-4CE6-B124-CA88C90F7764}" destId="{EC00D76C-85FB-4F9C-9C45-A494284AA85F}" srcOrd="0" destOrd="0" presId="urn:microsoft.com/office/officeart/2005/8/layout/radial5"/>
    <dgm:cxn modelId="{70346B16-D423-45E8-A08C-F050C8DC2FAB}" type="presOf" srcId="{339BF625-008D-4364-A5C3-447ECC0309DE}" destId="{FBAE26FE-A542-48D5-94A1-4A6D30B864DC}" srcOrd="0" destOrd="0" presId="urn:microsoft.com/office/officeart/2005/8/layout/radial5"/>
    <dgm:cxn modelId="{93A9FA4F-9936-478C-A45B-CBC509DC81E0}" type="presOf" srcId="{6C9084E2-97CD-4E6F-9646-11FB3BD04D89}" destId="{D2ACF5FF-0D8A-44CA-8B29-276B63247C43}" srcOrd="1" destOrd="0" presId="urn:microsoft.com/office/officeart/2005/8/layout/radial5"/>
    <dgm:cxn modelId="{860C905B-AD8E-4764-8D4A-875D8D57CBA7}" srcId="{40280966-9076-4536-80EC-9FDD351A481B}" destId="{2954DF01-1B2E-4614-8E95-6F8A2E817DC1}" srcOrd="0" destOrd="0" parTransId="{04180EF4-04FF-400A-AA73-1A5529BEF1AF}" sibTransId="{A86D105A-5980-4464-84D9-1864E6CA70B8}"/>
    <dgm:cxn modelId="{53046740-896F-4D2D-BE75-03D03192CA36}" type="presOf" srcId="{4A626E3A-A206-4B1A-AC58-16C3F105B529}" destId="{44476757-3DD6-4449-AEE7-854701B9DD41}" srcOrd="0" destOrd="0" presId="urn:microsoft.com/office/officeart/2005/8/layout/radial5"/>
    <dgm:cxn modelId="{3072F28C-49CB-4E5B-8A77-62AC217B00E0}" type="presOf" srcId="{614D4C76-F786-4C7F-9CF7-DF6FE2BF6ED1}" destId="{4B0B662A-AD8B-4444-9623-E60617ECC58C}" srcOrd="0" destOrd="0" presId="urn:microsoft.com/office/officeart/2005/8/layout/radial5"/>
    <dgm:cxn modelId="{40344FED-AADA-44A2-BD47-6D6FC5A087AC}" type="presOf" srcId="{40280966-9076-4536-80EC-9FDD351A481B}" destId="{4C5E2423-87EF-41FD-9ECC-51EBC764990A}" srcOrd="0" destOrd="0" presId="urn:microsoft.com/office/officeart/2005/8/layout/radial5"/>
    <dgm:cxn modelId="{86008886-F123-4EE5-ACBC-09726540245D}" type="presOf" srcId="{DB7D8E30-13CB-4CE6-B124-CA88C90F7764}" destId="{5A72ED16-C3C9-4FEB-9265-F966D2921AF5}" srcOrd="1" destOrd="0" presId="urn:microsoft.com/office/officeart/2005/8/layout/radial5"/>
    <dgm:cxn modelId="{BE7B0582-566A-4CFD-BEA9-A8B8CC64FE06}" type="presOf" srcId="{2954DF01-1B2E-4614-8E95-6F8A2E817DC1}" destId="{EE7A0CD6-F3CB-4C6C-A03C-CA2AAFDB0544}" srcOrd="0" destOrd="0" presId="urn:microsoft.com/office/officeart/2005/8/layout/radial5"/>
    <dgm:cxn modelId="{D0008F62-F043-483F-A089-4246CBF5735C}" type="presOf" srcId="{6C9084E2-97CD-4E6F-9646-11FB3BD04D89}" destId="{625546A2-3644-4599-9B91-8691BC131116}" srcOrd="0" destOrd="0" presId="urn:microsoft.com/office/officeart/2005/8/layout/radial5"/>
    <dgm:cxn modelId="{6B6F4199-0EC5-470B-BC25-5456D0B1E1A4}" type="presOf" srcId="{306FD21C-3FC9-4F28-901D-E87C658677E8}" destId="{A371C222-C6F3-4FB1-AAD9-CB2B43442167}" srcOrd="0" destOrd="0" presId="urn:microsoft.com/office/officeart/2005/8/layout/radial5"/>
    <dgm:cxn modelId="{17FDF54E-6C0A-4BBE-944E-81ACB44BC00D}" type="presParOf" srcId="{4C5E2423-87EF-41FD-9ECC-51EBC764990A}" destId="{EE7A0CD6-F3CB-4C6C-A03C-CA2AAFDB0544}" srcOrd="0" destOrd="0" presId="urn:microsoft.com/office/officeart/2005/8/layout/radial5"/>
    <dgm:cxn modelId="{AE16DAF5-3027-4063-BD56-07D7113CD16B}" type="presParOf" srcId="{4C5E2423-87EF-41FD-9ECC-51EBC764990A}" destId="{625546A2-3644-4599-9B91-8691BC131116}" srcOrd="1" destOrd="0" presId="urn:microsoft.com/office/officeart/2005/8/layout/radial5"/>
    <dgm:cxn modelId="{76293C2D-4EE6-4AD5-8954-140435CB61A4}" type="presParOf" srcId="{625546A2-3644-4599-9B91-8691BC131116}" destId="{D2ACF5FF-0D8A-44CA-8B29-276B63247C43}" srcOrd="0" destOrd="0" presId="urn:microsoft.com/office/officeart/2005/8/layout/radial5"/>
    <dgm:cxn modelId="{8F87AABA-FDF2-4EE4-8087-260D01950DF0}" type="presParOf" srcId="{4C5E2423-87EF-41FD-9ECC-51EBC764990A}" destId="{6F858BAE-CF34-4302-8B03-C6D50FB2F6F8}" srcOrd="2" destOrd="0" presId="urn:microsoft.com/office/officeart/2005/8/layout/radial5"/>
    <dgm:cxn modelId="{131369AD-9370-458E-9080-8B0B41873C78}" type="presParOf" srcId="{4C5E2423-87EF-41FD-9ECC-51EBC764990A}" destId="{A371C222-C6F3-4FB1-AAD9-CB2B43442167}" srcOrd="3" destOrd="0" presId="urn:microsoft.com/office/officeart/2005/8/layout/radial5"/>
    <dgm:cxn modelId="{D9925C00-3001-4BCB-BD79-169C84FC56AA}" type="presParOf" srcId="{A371C222-C6F3-4FB1-AAD9-CB2B43442167}" destId="{406AEAF2-0758-46DE-AD53-D4E2AEDD1B64}" srcOrd="0" destOrd="0" presId="urn:microsoft.com/office/officeart/2005/8/layout/radial5"/>
    <dgm:cxn modelId="{FF89EC1A-D1A7-403C-8783-4DB7ED194870}" type="presParOf" srcId="{4C5E2423-87EF-41FD-9ECC-51EBC764990A}" destId="{2E88BD59-41A7-41AF-BA53-B5E7B28704EF}" srcOrd="4" destOrd="0" presId="urn:microsoft.com/office/officeart/2005/8/layout/radial5"/>
    <dgm:cxn modelId="{F8B62689-E3F6-4538-9173-C8EC0C4360AE}" type="presParOf" srcId="{4C5E2423-87EF-41FD-9ECC-51EBC764990A}" destId="{EC00D76C-85FB-4F9C-9C45-A494284AA85F}" srcOrd="5" destOrd="0" presId="urn:microsoft.com/office/officeart/2005/8/layout/radial5"/>
    <dgm:cxn modelId="{0928536E-CA26-42F4-BC01-C339CDC60C34}" type="presParOf" srcId="{EC00D76C-85FB-4F9C-9C45-A494284AA85F}" destId="{5A72ED16-C3C9-4FEB-9265-F966D2921AF5}" srcOrd="0" destOrd="0" presId="urn:microsoft.com/office/officeart/2005/8/layout/radial5"/>
    <dgm:cxn modelId="{B3A862C7-D16C-4558-B365-63EBB7E9DE8E}" type="presParOf" srcId="{4C5E2423-87EF-41FD-9ECC-51EBC764990A}" destId="{4B0B662A-AD8B-4444-9623-E60617ECC58C}" srcOrd="6" destOrd="0" presId="urn:microsoft.com/office/officeart/2005/8/layout/radial5"/>
    <dgm:cxn modelId="{696FDCF8-DC0D-4B2C-8271-647B1C4CD523}" type="presParOf" srcId="{4C5E2423-87EF-41FD-9ECC-51EBC764990A}" destId="{FBAE26FE-A542-48D5-94A1-4A6D30B864DC}" srcOrd="7" destOrd="0" presId="urn:microsoft.com/office/officeart/2005/8/layout/radial5"/>
    <dgm:cxn modelId="{B1866389-C113-4190-A09E-69C8BFAED38D}" type="presParOf" srcId="{FBAE26FE-A542-48D5-94A1-4A6D30B864DC}" destId="{D2F4CA45-ACE9-4865-9794-227F92263E2B}" srcOrd="0" destOrd="0" presId="urn:microsoft.com/office/officeart/2005/8/layout/radial5"/>
    <dgm:cxn modelId="{B0C234A7-ED4C-485E-8653-3251AAC3E48E}" type="presParOf" srcId="{4C5E2423-87EF-41FD-9ECC-51EBC764990A}" destId="{44476757-3DD6-4449-AEE7-854701B9DD4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A0CD6-F3CB-4C6C-A03C-CA2AAFDB0544}">
      <dsp:nvSpPr>
        <dsp:cNvPr id="0" name=""/>
        <dsp:cNvSpPr/>
      </dsp:nvSpPr>
      <dsp:spPr>
        <a:xfrm>
          <a:off x="3088415" y="1927168"/>
          <a:ext cx="1637894" cy="1546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Intensity of competitive rivalry</a:t>
          </a:r>
          <a:endParaRPr lang="en-US" sz="1800" kern="1200" dirty="0"/>
        </a:p>
      </dsp:txBody>
      <dsp:txXfrm>
        <a:off x="3328279" y="2153693"/>
        <a:ext cx="1158166" cy="1093757"/>
      </dsp:txXfrm>
    </dsp:sp>
    <dsp:sp modelId="{625546A2-3644-4599-9B91-8691BC131116}">
      <dsp:nvSpPr>
        <dsp:cNvPr id="0" name=""/>
        <dsp:cNvSpPr/>
      </dsp:nvSpPr>
      <dsp:spPr>
        <a:xfrm rot="16199777">
          <a:off x="3532719" y="1397508"/>
          <a:ext cx="749159" cy="641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628914" y="1621949"/>
        <a:ext cx="556781" cy="384756"/>
      </dsp:txXfrm>
    </dsp:sp>
    <dsp:sp modelId="{6F858BAE-CF34-4302-8B03-C6D50FB2F6F8}">
      <dsp:nvSpPr>
        <dsp:cNvPr id="0" name=""/>
        <dsp:cNvSpPr/>
      </dsp:nvSpPr>
      <dsp:spPr>
        <a:xfrm>
          <a:off x="3167686" y="15590"/>
          <a:ext cx="1479100" cy="1480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Threat of substitute products or services</a:t>
          </a:r>
          <a:endParaRPr lang="en-US" sz="1800" kern="1200" dirty="0"/>
        </a:p>
      </dsp:txBody>
      <dsp:txXfrm>
        <a:off x="3384295" y="232417"/>
        <a:ext cx="1045882" cy="1046936"/>
      </dsp:txXfrm>
    </dsp:sp>
    <dsp:sp modelId="{A371C222-C6F3-4FB1-AAD9-CB2B43442167}">
      <dsp:nvSpPr>
        <dsp:cNvPr id="0" name=""/>
        <dsp:cNvSpPr/>
      </dsp:nvSpPr>
      <dsp:spPr>
        <a:xfrm rot="11094">
          <a:off x="4874975" y="2384536"/>
          <a:ext cx="912175" cy="641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874976" y="2512478"/>
        <a:ext cx="719797" cy="384756"/>
      </dsp:txXfrm>
    </dsp:sp>
    <dsp:sp modelId="{2E88BD59-41A7-41AF-BA53-B5E7B28704EF}">
      <dsp:nvSpPr>
        <dsp:cNvPr id="0" name=""/>
        <dsp:cNvSpPr/>
      </dsp:nvSpPr>
      <dsp:spPr>
        <a:xfrm>
          <a:off x="5973223" y="1993885"/>
          <a:ext cx="1515910" cy="1431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Threat of new entrants</a:t>
          </a:r>
          <a:endParaRPr lang="en-US" sz="1800" kern="1200" dirty="0"/>
        </a:p>
      </dsp:txBody>
      <dsp:txXfrm>
        <a:off x="6195223" y="2203538"/>
        <a:ext cx="1071910" cy="1012292"/>
      </dsp:txXfrm>
    </dsp:sp>
    <dsp:sp modelId="{EC00D76C-85FB-4F9C-9C45-A494284AA85F}">
      <dsp:nvSpPr>
        <dsp:cNvPr id="0" name=""/>
        <dsp:cNvSpPr/>
      </dsp:nvSpPr>
      <dsp:spPr>
        <a:xfrm rot="5343285">
          <a:off x="3545427" y="3444650"/>
          <a:ext cx="759003" cy="641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640029" y="3476726"/>
        <a:ext cx="566625" cy="384756"/>
      </dsp:txXfrm>
    </dsp:sp>
    <dsp:sp modelId="{4B0B662A-AD8B-4444-9623-E60617ECC58C}">
      <dsp:nvSpPr>
        <dsp:cNvPr id="0" name=""/>
        <dsp:cNvSpPr/>
      </dsp:nvSpPr>
      <dsp:spPr>
        <a:xfrm>
          <a:off x="3186003" y="4074618"/>
          <a:ext cx="1511612" cy="1427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Bargaining power of customers (buyers)</a:t>
          </a:r>
          <a:endParaRPr lang="en-US" sz="1800" kern="1200" dirty="0"/>
        </a:p>
      </dsp:txBody>
      <dsp:txXfrm>
        <a:off x="3407373" y="4283677"/>
        <a:ext cx="1068872" cy="1009428"/>
      </dsp:txXfrm>
    </dsp:sp>
    <dsp:sp modelId="{FBAE26FE-A542-48D5-94A1-4A6D30B864DC}">
      <dsp:nvSpPr>
        <dsp:cNvPr id="0" name=""/>
        <dsp:cNvSpPr/>
      </dsp:nvSpPr>
      <dsp:spPr>
        <a:xfrm rot="10754753">
          <a:off x="2070329" y="2398359"/>
          <a:ext cx="875517" cy="641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262699" y="2525345"/>
        <a:ext cx="683139" cy="384756"/>
      </dsp:txXfrm>
    </dsp:sp>
    <dsp:sp modelId="{44476757-3DD6-4449-AEE7-854701B9DD41}">
      <dsp:nvSpPr>
        <dsp:cNvPr id="0" name=""/>
        <dsp:cNvSpPr/>
      </dsp:nvSpPr>
      <dsp:spPr>
        <a:xfrm>
          <a:off x="363327" y="2015400"/>
          <a:ext cx="1528527" cy="1443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Bargaining power of suppliers</a:t>
          </a:r>
          <a:endParaRPr lang="en-US" sz="1800" kern="1200" dirty="0"/>
        </a:p>
      </dsp:txBody>
      <dsp:txXfrm>
        <a:off x="587175" y="2226799"/>
        <a:ext cx="1080831" cy="1020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ice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ricing_strategies" TargetMode="External"/><Relationship Id="rId5" Type="http://schemas.openxmlformats.org/officeDocument/2006/relationships/hyperlink" Target="http://en.wikipedia.org/wiki/Service_(economics)" TargetMode="External"/><Relationship Id="rId4" Type="http://schemas.openxmlformats.org/officeDocument/2006/relationships/hyperlink" Target="http://en.wikipedia.org/wiki/Product_(business)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Cars,</a:t>
            </a:r>
            <a:r>
              <a:rPr lang="en-US" baseline="0" dirty="0" smtClean="0"/>
              <a:t> P&amp;G</a:t>
            </a:r>
            <a:endParaRPr lang="en-US" dirty="0" smtClean="0"/>
          </a:p>
          <a:p>
            <a:r>
              <a:rPr lang="en-US" dirty="0" smtClean="0"/>
              <a:t>Courier – Cloud servers</a:t>
            </a:r>
          </a:p>
          <a:p>
            <a:r>
              <a:rPr lang="en-US" dirty="0" err="1" smtClean="0"/>
              <a:t>WoW</a:t>
            </a:r>
            <a:endParaRPr lang="en-US" dirty="0" smtClean="0"/>
          </a:p>
          <a:p>
            <a:r>
              <a:rPr lang="en-US" dirty="0" smtClean="0"/>
              <a:t>Patents (Kodak)</a:t>
            </a:r>
          </a:p>
          <a:p>
            <a:r>
              <a:rPr lang="en-US" dirty="0" smtClean="0"/>
              <a:t>VISA</a:t>
            </a:r>
          </a:p>
          <a:p>
            <a:r>
              <a:rPr lang="en-US" dirty="0" smtClean="0"/>
              <a:t>Free apps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ΟΠΑ:</a:t>
            </a:r>
          </a:p>
          <a:p>
            <a:r>
              <a:rPr lang="el-GR" dirty="0" smtClean="0"/>
              <a:t>Καθηγητές,</a:t>
            </a:r>
            <a:r>
              <a:rPr lang="el-GR" baseline="0" dirty="0" smtClean="0"/>
              <a:t> επισκέπτες, ομιλητές, ημέρες καριέρας και εταιρίες που υποστηρίζουν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0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5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Scale</a:t>
            </a:r>
            <a:r>
              <a:rPr lang="en-US" baseline="0" dirty="0" smtClean="0"/>
              <a:t> </a:t>
            </a:r>
            <a:r>
              <a:rPr lang="el-GR" baseline="0" dirty="0" smtClean="0"/>
              <a:t>κλίμακας</a:t>
            </a:r>
          </a:p>
          <a:p>
            <a:r>
              <a:rPr lang="el-GR" baseline="0" dirty="0" smtClean="0"/>
              <a:t>Παραγγελία μεγάλων ποσοτήτων</a:t>
            </a:r>
          </a:p>
          <a:p>
            <a:endParaRPr lang="el-GR" baseline="0" dirty="0" smtClean="0"/>
          </a:p>
          <a:p>
            <a:r>
              <a:rPr lang="en-US" baseline="0" dirty="0" smtClean="0"/>
              <a:t>Scope </a:t>
            </a:r>
            <a:r>
              <a:rPr lang="el-GR" baseline="0" dirty="0" smtClean="0"/>
              <a:t>φάσματος</a:t>
            </a:r>
          </a:p>
          <a:p>
            <a:r>
              <a:rPr lang="el-GR" baseline="0" dirty="0" smtClean="0"/>
              <a:t>Με ένα πράγμα μπορώ να κάνω περισσότερα από ένα</a:t>
            </a:r>
          </a:p>
          <a:p>
            <a:r>
              <a:rPr lang="el-GR" baseline="0" dirty="0" smtClean="0"/>
              <a:t>(Τμήμα </a:t>
            </a:r>
            <a:r>
              <a:rPr lang="el-GR" baseline="0" dirty="0" err="1" smtClean="0"/>
              <a:t>Μάρκετιγκ</a:t>
            </a:r>
            <a:r>
              <a:rPr lang="el-GR" baseline="0" dirty="0" smtClean="0"/>
              <a:t> μιας εταιρίας) </a:t>
            </a:r>
            <a:r>
              <a:rPr lang="en-US" baseline="0" dirty="0" err="1" smtClean="0"/>
              <a:t>loreal</a:t>
            </a:r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Skimming sets a relatively high </a:t>
            </a:r>
            <a:r>
              <a:rPr lang="en-US" dirty="0" smtClean="0">
                <a:hlinkClick r:id="rId3" tooltip="Price"/>
              </a:rPr>
              <a:t>price</a:t>
            </a:r>
            <a:r>
              <a:rPr lang="en-US" dirty="0" smtClean="0"/>
              <a:t> for a </a:t>
            </a:r>
            <a:r>
              <a:rPr lang="en-US" dirty="0" smtClean="0">
                <a:hlinkClick r:id="rId4" tooltip="Product (business)"/>
              </a:rPr>
              <a:t>product</a:t>
            </a:r>
            <a:r>
              <a:rPr lang="en-US" dirty="0" smtClean="0"/>
              <a:t> or </a:t>
            </a:r>
            <a:r>
              <a:rPr lang="en-US" dirty="0" smtClean="0">
                <a:hlinkClick r:id="rId5" tooltip="Service (economics)"/>
              </a:rPr>
              <a:t>service</a:t>
            </a:r>
            <a:r>
              <a:rPr lang="en-US" dirty="0" smtClean="0"/>
              <a:t> at first, then lowers the price over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Penetration pricing</a:t>
            </a:r>
            <a:r>
              <a:rPr lang="en-US" dirty="0" smtClean="0"/>
              <a:t> is a </a:t>
            </a:r>
            <a:r>
              <a:rPr lang="en-US" dirty="0" smtClean="0">
                <a:hlinkClick r:id="rId6" tooltip="Pricing strategies"/>
              </a:rPr>
              <a:t>pricing strategy</a:t>
            </a:r>
            <a:r>
              <a:rPr lang="en-US" dirty="0" smtClean="0"/>
              <a:t> where the price of a product is initially set low to rapidly reach a wide fraction of the market and initiate word of mouth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4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4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Δυνάμεις,</a:t>
            </a:r>
            <a:r>
              <a:rPr lang="el-GR" baseline="0" dirty="0" smtClean="0"/>
              <a:t> Αδυναμίες, Ευκαιρίες, Απειλές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3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Business</a:t>
            </a:r>
            <a:r>
              <a:rPr lang="en-US" baseline="0" dirty="0" smtClean="0"/>
              <a:t>/ economy class</a:t>
            </a:r>
          </a:p>
          <a:p>
            <a:r>
              <a:rPr lang="en-US" baseline="0" dirty="0" smtClean="0"/>
              <a:t>VW Up and </a:t>
            </a:r>
            <a:r>
              <a:rPr lang="en-US" baseline="0" dirty="0" err="1" smtClean="0"/>
              <a:t>Touareg</a:t>
            </a:r>
            <a:endParaRPr lang="en-US" baseline="0" dirty="0" smtClean="0"/>
          </a:p>
          <a:p>
            <a:r>
              <a:rPr lang="en-US" baseline="0" dirty="0" smtClean="0"/>
              <a:t>E-shop and physical 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Stanford University,</a:t>
            </a:r>
            <a:r>
              <a:rPr lang="en-US" baseline="0" dirty="0" smtClean="0"/>
              <a:t> Steve Blank, </a:t>
            </a:r>
            <a:r>
              <a:rPr lang="en-US" baseline="0" dirty="0" err="1" smtClean="0"/>
              <a:t>Osterwalder</a:t>
            </a:r>
            <a:r>
              <a:rPr lang="en-US" baseline="0" dirty="0" smtClean="0"/>
              <a:t> et al,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E16D-7441-4320-BF4E-23FEA58E87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10/26/2015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v/QoAOzMTLP5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v/41q_zn8jMa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Καινοτομία και Επιχειρηματικότητα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2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2</a:t>
            </a:r>
            <a:endParaRPr lang="el-GR" sz="2400" dirty="0"/>
          </a:p>
          <a:p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n-US" sz="2400" dirty="0" smtClean="0"/>
          </a:p>
          <a:p>
            <a:r>
              <a:rPr lang="el-GR" sz="2400" b="1" dirty="0" smtClean="0"/>
              <a:t>Τμήμα: </a:t>
            </a:r>
            <a:r>
              <a:rPr lang="el-GR" sz="2400" dirty="0"/>
              <a:t>Μ</a:t>
            </a:r>
            <a:r>
              <a:rPr lang="el-GR" sz="2400" dirty="0" smtClean="0"/>
              <a:t>εταπτυχιακό </a:t>
            </a:r>
            <a:r>
              <a:rPr lang="el-GR" sz="2400" dirty="0"/>
              <a:t>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 βοηθά το </a:t>
            </a:r>
            <a:r>
              <a:rPr lang="en-US" dirty="0" smtClean="0"/>
              <a:t>Business Model;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Είναι ένας τρόπος να εκφράσω πολύπλοκες ιδέες τεμαχίζοντάς τες σε μικρότερα μέρη</a:t>
            </a:r>
          </a:p>
          <a:p>
            <a:r>
              <a:rPr lang="el-GR" sz="2400" dirty="0" smtClean="0"/>
              <a:t>Είναι τρόπος να αξιολογήσω γρήγορα τη βιωσιμότητα της ιδέας μου </a:t>
            </a:r>
          </a:p>
          <a:p>
            <a:r>
              <a:rPr lang="el-GR" sz="2400" dirty="0" smtClean="0"/>
              <a:t>Αν το μοντέλο δεν παράγει έσοδα…. πρέπει να σκεφτούμε κάτι άλλο…</a:t>
            </a:r>
          </a:p>
          <a:p>
            <a:r>
              <a:rPr lang="el-GR" sz="2400" dirty="0"/>
              <a:t>Ένα επιχειρηματικό μοντέλο περιγράφει τη λογική του πώς ένας οργανισμός δημιουργεί, διανέμει, και κατοχυρώνει την προστιθέμενη </a:t>
            </a:r>
            <a:r>
              <a:rPr lang="el-GR" sz="2400" dirty="0" smtClean="0"/>
              <a:t>αξία</a:t>
            </a:r>
            <a:r>
              <a:rPr lang="en-US" sz="2400" dirty="0" smtClean="0"/>
              <a:t> </a:t>
            </a:r>
            <a:r>
              <a:rPr lang="el-GR" sz="2400" dirty="0" smtClean="0"/>
              <a:t>που προσφέρει</a:t>
            </a:r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95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Model Canvas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5" y="1547000"/>
            <a:ext cx="3895045" cy="3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8732" y="5859597"/>
            <a:ext cx="3447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Dr. Alexander </a:t>
            </a:r>
            <a:r>
              <a:rPr lang="en-US" sz="2400" i="1" dirty="0" err="1">
                <a:solidFill>
                  <a:schemeClr val="tx2"/>
                </a:solidFill>
              </a:rPr>
              <a:t>Osterwalder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227437" y="4182797"/>
            <a:ext cx="425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http://www.youtube.com/v/QoAOzMTLP5s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7437" y="3096098"/>
            <a:ext cx="415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http://www.youtube.com/v/41q_zn8jMaE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5"/>
            <a:ext cx="5777880" cy="561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350" y="5157192"/>
            <a:ext cx="872255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Ποιοι είναι οι πελάτες και οι χρήστες που παρέχεται η υπηρεσία 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Target Group)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Lucida Grande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Ποιες είναι οι ανάγκες τους και τι θέλουν να κάνουν;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Customer Segments</a:t>
            </a:r>
          </a:p>
        </p:txBody>
      </p:sp>
    </p:spTree>
    <p:extLst>
      <p:ext uri="{BB962C8B-B14F-4D97-AF65-F5344CB8AC3E}">
        <p14:creationId xmlns:p14="http://schemas.microsoft.com/office/powerpoint/2010/main" val="25236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921896" cy="59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Mass </a:t>
            </a:r>
            <a:r>
              <a:rPr lang="en-US" sz="2600" dirty="0" smtClean="0"/>
              <a:t>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don’t distinguish </a:t>
            </a:r>
            <a:r>
              <a:rPr lang="en-US" sz="2200" dirty="0"/>
              <a:t>between </a:t>
            </a:r>
            <a:r>
              <a:rPr lang="en-US" sz="2200" dirty="0" smtClean="0"/>
              <a:t>different </a:t>
            </a:r>
            <a:r>
              <a:rPr lang="en-US" sz="2200" dirty="0"/>
              <a:t>Customer </a:t>
            </a:r>
            <a:r>
              <a:rPr lang="en-US" sz="2200" dirty="0" smtClean="0"/>
              <a:t>Segments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</a:t>
            </a:r>
            <a:r>
              <a:rPr lang="en-US" sz="2200" dirty="0" smtClean="0"/>
              <a:t>.g. Consumer Electronics</a:t>
            </a:r>
            <a:endParaRPr lang="el-GR" sz="2200" dirty="0" smtClean="0"/>
          </a:p>
          <a:p>
            <a:r>
              <a:rPr lang="en-US" sz="2600" dirty="0" smtClean="0"/>
              <a:t>Niche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</a:t>
            </a:r>
            <a:r>
              <a:rPr lang="en-US" sz="2200" dirty="0" smtClean="0"/>
              <a:t>argets </a:t>
            </a:r>
            <a:r>
              <a:rPr lang="en-US" sz="2200" dirty="0"/>
              <a:t>niche markets cater </a:t>
            </a:r>
            <a:r>
              <a:rPr lang="en-US" sz="2200" dirty="0" smtClean="0"/>
              <a:t>to specific</a:t>
            </a:r>
            <a:r>
              <a:rPr lang="en-US" sz="2200" dirty="0"/>
              <a:t>, specialized Customer </a:t>
            </a:r>
            <a:r>
              <a:rPr lang="en-US" sz="2200" dirty="0" smtClean="0"/>
              <a:t>Segments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</a:t>
            </a:r>
            <a:r>
              <a:rPr lang="en-US" sz="2200" dirty="0" smtClean="0"/>
              <a:t>.g. automotive parts suppliers</a:t>
            </a:r>
            <a:endParaRPr lang="el-GR" sz="2200" dirty="0" smtClean="0"/>
          </a:p>
          <a:p>
            <a:r>
              <a:rPr lang="en-US" sz="2600" dirty="0" smtClean="0"/>
              <a:t>Segmented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Distinguish </a:t>
            </a:r>
            <a:r>
              <a:rPr lang="en-US" sz="2200" dirty="0"/>
              <a:t>between </a:t>
            </a:r>
            <a:r>
              <a:rPr lang="en-US" sz="2200" dirty="0" smtClean="0"/>
              <a:t>market segments </a:t>
            </a:r>
            <a:r>
              <a:rPr lang="en-US" sz="2200" dirty="0"/>
              <a:t>with slightly </a:t>
            </a:r>
            <a:r>
              <a:rPr lang="en-US" sz="2200" dirty="0" smtClean="0"/>
              <a:t>different </a:t>
            </a:r>
            <a:r>
              <a:rPr lang="en-US" sz="2200" dirty="0"/>
              <a:t>needs and </a:t>
            </a:r>
            <a:r>
              <a:rPr lang="en-US" sz="2200" dirty="0" smtClean="0"/>
              <a:t>problems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Sony VAIO laptops</a:t>
            </a:r>
            <a:endParaRPr lang="el-GR" sz="2200" dirty="0" smtClean="0"/>
          </a:p>
          <a:p>
            <a:r>
              <a:rPr lang="en-US" sz="2600" dirty="0" smtClean="0"/>
              <a:t>Diversified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Serves </a:t>
            </a:r>
            <a:r>
              <a:rPr lang="en-US" sz="2200" dirty="0"/>
              <a:t>two unrelated Customer </a:t>
            </a:r>
            <a:r>
              <a:rPr lang="en-US" sz="2200" dirty="0" smtClean="0"/>
              <a:t>Segments with </a:t>
            </a:r>
            <a:r>
              <a:rPr lang="en-US" sz="2200" dirty="0"/>
              <a:t>very </a:t>
            </a:r>
            <a:r>
              <a:rPr lang="en-US" sz="2200" dirty="0" smtClean="0"/>
              <a:t>different </a:t>
            </a:r>
            <a:r>
              <a:rPr lang="en-US" sz="2200" dirty="0"/>
              <a:t>needs and </a:t>
            </a:r>
            <a:r>
              <a:rPr lang="en-US" sz="2200" dirty="0" smtClean="0"/>
              <a:t>problems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</a:t>
            </a:r>
            <a:r>
              <a:rPr lang="en-US" sz="2200" dirty="0" smtClean="0"/>
              <a:t>.g. Amazon.com retail and cloud</a:t>
            </a:r>
            <a:endParaRPr lang="el-GR" sz="2200" dirty="0" smtClean="0"/>
          </a:p>
          <a:p>
            <a:r>
              <a:rPr lang="en-US" sz="2600" dirty="0" smtClean="0"/>
              <a:t>Multi-sided </a:t>
            </a:r>
            <a:r>
              <a:rPr lang="en-US" sz="2600" dirty="0"/>
              <a:t>platforms (or multi-sided markets</a:t>
            </a:r>
            <a:r>
              <a:rPr lang="en-US" sz="2600" dirty="0" smtClean="0"/>
              <a:t>)</a:t>
            </a:r>
            <a:endParaRPr lang="el-GR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</a:t>
            </a:r>
            <a:r>
              <a:rPr lang="en-US" sz="2200" dirty="0" smtClean="0"/>
              <a:t>erve </a:t>
            </a:r>
            <a:r>
              <a:rPr lang="en-US" sz="2200" dirty="0"/>
              <a:t>two or more </a:t>
            </a:r>
            <a:r>
              <a:rPr lang="en-US" sz="2200" dirty="0" smtClean="0"/>
              <a:t>interdependent</a:t>
            </a:r>
            <a:r>
              <a:rPr lang="el-GR" sz="2200" dirty="0" smtClean="0"/>
              <a:t> </a:t>
            </a:r>
            <a:r>
              <a:rPr lang="en-US" sz="2200" dirty="0" smtClean="0"/>
              <a:t>Customer Segments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e.g. </a:t>
            </a:r>
            <a:r>
              <a:rPr lang="en-US" sz="2400" dirty="0"/>
              <a:t>credit card company, free newspaper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Customer Segments</a:t>
            </a:r>
          </a:p>
        </p:txBody>
      </p:sp>
    </p:spTree>
    <p:extLst>
      <p:ext uri="{BB962C8B-B14F-4D97-AF65-F5344CB8AC3E}">
        <p14:creationId xmlns:p14="http://schemas.microsoft.com/office/powerpoint/2010/main" val="173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028311" cy="585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940" y="5301208"/>
            <a:ext cx="7003136" cy="959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Τι τους προσφέρεις; Ποια υπηρεσία τους παρέχεις;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Lucida Grande" charset="0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Ενδιαφέρονται για κάτι τέτοιο;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8880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7526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4"/>
          </a:xfrm>
        </p:spPr>
        <p:txBody>
          <a:bodyPr>
            <a:noAutofit/>
          </a:bodyPr>
          <a:lstStyle/>
          <a:p>
            <a:r>
              <a:rPr lang="en-US" sz="1800" dirty="0" smtClean="0"/>
              <a:t>Newness </a:t>
            </a:r>
            <a:r>
              <a:rPr lang="en-US" sz="1800" dirty="0"/>
              <a:t>– MEETING AN UNARTICULATED AND THEREFORE UNMET NEED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Virtual </a:t>
            </a:r>
            <a:r>
              <a:rPr lang="en-US" sz="1800" dirty="0"/>
              <a:t>Theater, Smartphone, Online antique auctions, Social funds for private </a:t>
            </a:r>
            <a:r>
              <a:rPr lang="en-US" sz="1800" dirty="0" smtClean="0"/>
              <a:t>investors…</a:t>
            </a:r>
          </a:p>
          <a:p>
            <a:r>
              <a:rPr lang="en-US" sz="1800" dirty="0" smtClean="0"/>
              <a:t>Performance </a:t>
            </a:r>
            <a:r>
              <a:rPr lang="en-US" sz="1800" dirty="0"/>
              <a:t>- BETTER–CHEAPER-FASTER–MORE FLEXIBLE–MORE FUN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Amazon</a:t>
            </a:r>
            <a:r>
              <a:rPr lang="en-US" sz="1800" dirty="0"/>
              <a:t>, e-Bay, Skroutz.gr, AutoMarin.gr, weendy.com, The USB stick, … </a:t>
            </a:r>
            <a:endParaRPr lang="en-US" sz="1800" dirty="0" smtClean="0"/>
          </a:p>
          <a:p>
            <a:r>
              <a:rPr lang="en-US" sz="1800" dirty="0" smtClean="0"/>
              <a:t>Getting </a:t>
            </a:r>
            <a:r>
              <a:rPr lang="en-US" sz="1800" dirty="0"/>
              <a:t>it Done – SEEMLESS INTEGRATION OF FULL SERVICE OFFER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Xerox </a:t>
            </a:r>
            <a:r>
              <a:rPr lang="en-US" sz="1800" dirty="0"/>
              <a:t>copier </a:t>
            </a:r>
            <a:r>
              <a:rPr lang="en-US" sz="1800" dirty="0" smtClean="0"/>
              <a:t>service, </a:t>
            </a:r>
            <a:r>
              <a:rPr lang="en-US" sz="1800" dirty="0"/>
              <a:t>IBM’s B-Model revolution, Catering… </a:t>
            </a:r>
            <a:endParaRPr lang="en-US" sz="1800" dirty="0" smtClean="0"/>
          </a:p>
          <a:p>
            <a:r>
              <a:rPr lang="en-US" sz="1800" dirty="0" smtClean="0"/>
              <a:t>Price </a:t>
            </a:r>
            <a:r>
              <a:rPr lang="en-US" sz="1800" dirty="0"/>
              <a:t>– SIMILAR VALUE AT LOWER PRICE. SEEN AS THE VP THAT MOBILIZES MOST PROFOUNDLY ALL THE OTHER CANVAS ELEMENTS IN ORDER TO ACHIEVE COST REDUCTION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Greek </a:t>
            </a:r>
            <a:r>
              <a:rPr lang="en-US" sz="1800" dirty="0"/>
              <a:t>Potatoes Movement and its more sophisticated forms, Micro loans, Generic Drugs, City Rental </a:t>
            </a:r>
            <a:r>
              <a:rPr lang="en-US" sz="1800" dirty="0" smtClean="0"/>
              <a:t>Bikes</a:t>
            </a:r>
            <a:r>
              <a:rPr lang="en-US" sz="1800" dirty="0"/>
              <a:t>, </a:t>
            </a:r>
            <a:r>
              <a:rPr lang="en-US" sz="1800" dirty="0" err="1"/>
              <a:t>Ryanair</a:t>
            </a:r>
            <a:r>
              <a:rPr lang="en-US" sz="1800" dirty="0"/>
              <a:t> … </a:t>
            </a:r>
            <a:endParaRPr lang="en-US" sz="1800" dirty="0" smtClean="0"/>
          </a:p>
          <a:p>
            <a:r>
              <a:rPr lang="en-US" sz="1800" dirty="0" smtClean="0"/>
              <a:t>Customization – PROVIDE THE SAME SERVICE/PRODUCT BUT TAILORMADE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Dell computers, Nike shoes…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9242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9400"/>
            <a:ext cx="5701507" cy="54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48" y="5157192"/>
            <a:ext cx="843452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Πώς κάθε τομέας καταναλωτών θέλει να του παραδώσεις το προϊόν;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Ποια είναι τα κατάλληλα μέσα αλληλεπίδρασης;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90" y="0"/>
            <a:ext cx="68460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991748" y="3636335"/>
            <a:ext cx="893135" cy="3721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2104" y="4341628"/>
            <a:ext cx="893135" cy="3721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4627" y="4674781"/>
            <a:ext cx="893135" cy="3721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98984" y="5046921"/>
            <a:ext cx="893135" cy="37214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3831" y="5380074"/>
            <a:ext cx="1053952" cy="44656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86173" cy="56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948" y="5229200"/>
            <a:ext cx="843452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Lucida Grande" charset="0"/>
              </a:rPr>
              <a:t>Τι επικοινωνία και αλληλεπίδραση χρειάζεται για τους καταναλωτές;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Προσωπική; Αυτοματοποιημένη; μέσα από κίνητρα;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Customer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2002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353944" cy="6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76" y="260648"/>
            <a:ext cx="6383544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Revenue Stream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1" y="120649"/>
            <a:ext cx="6858000" cy="66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18966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"/>
            <a:ext cx="6915150" cy="685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57361" y="1318438"/>
            <a:ext cx="2001578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Pricing Mechanisms</a:t>
            </a:r>
          </a:p>
          <a:p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Fixed Menu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Customer Segment Dependent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i="1" dirty="0"/>
              <a:t>Volume </a:t>
            </a:r>
            <a:r>
              <a:rPr lang="en-US" sz="2000" i="1" dirty="0" smtClean="0"/>
              <a:t>Dependent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Dynamic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i="1" dirty="0" smtClean="0"/>
              <a:t>Auctions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2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1" y="131535"/>
            <a:ext cx="6858000" cy="66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n>
                  <a:solidFill>
                    <a:schemeClr val="tx1"/>
                  </a:solidFill>
                </a:ln>
              </a:rPr>
              <a:t>Key Resources</a:t>
            </a:r>
            <a:endParaRPr lang="en-US" b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31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646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5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1" y="131536"/>
            <a:ext cx="6858000" cy="660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n>
                  <a:solidFill>
                    <a:schemeClr val="tx1"/>
                  </a:solidFill>
                </a:ln>
              </a:rPr>
              <a:t>Key Activities</a:t>
            </a:r>
            <a:endParaRPr lang="en-US" b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472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1991"/>
            <a:ext cx="6821091" cy="68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421"/>
            <a:ext cx="6858000" cy="66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n>
                  <a:solidFill>
                    <a:schemeClr val="tx1"/>
                  </a:solidFill>
                </a:ln>
              </a:rPr>
              <a:t>Key Partners</a:t>
            </a:r>
            <a:endParaRPr lang="en-US" b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47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7624" y="0"/>
            <a:ext cx="7022306" cy="6858000"/>
            <a:chOff x="-2499" y="0"/>
            <a:chExt cx="9363075" cy="68580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9" y="0"/>
              <a:ext cx="9363075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9382" y="5320145"/>
              <a:ext cx="7038109" cy="1080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6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421"/>
            <a:ext cx="6804260" cy="66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n>
                  <a:solidFill>
                    <a:schemeClr val="tx1"/>
                  </a:solidFill>
                </a:ln>
              </a:rPr>
              <a:t>Cost Structure</a:t>
            </a:r>
            <a:endParaRPr lang="en-US" b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04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3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"/>
            <a:ext cx="6848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b="0" dirty="0" smtClean="0">
                <a:ln>
                  <a:solidFill>
                    <a:schemeClr val="tx1"/>
                  </a:solidFill>
                </a:ln>
              </a:rPr>
              <a:t>Business Model Canvas</a:t>
            </a:r>
            <a:endParaRPr lang="en-US" b="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28" name="Picture 4" descr="http://www.basmennink.nl/wp-content/uploads/2010/03/business-model-generation_9canva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6" y="1186702"/>
            <a:ext cx="6613406" cy="54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Business Model Canvas – Coca Cola </a:t>
            </a:r>
            <a:r>
              <a:rPr lang="en-US" dirty="0" err="1"/>
              <a:t>S</a:t>
            </a:r>
            <a:r>
              <a:rPr lang="en-US" dirty="0" err="1" smtClean="0"/>
              <a:t>abco</a:t>
            </a:r>
            <a:endParaRPr lang="en-US" dirty="0"/>
          </a:p>
        </p:txBody>
      </p:sp>
      <p:pic>
        <p:nvPicPr>
          <p:cNvPr id="14340" name="Picture 4" descr="http://valuechaingeneration.files.wordpress.com/2012/11/screen-shot-2012-11-13-at-10-15-0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1564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Alexander </a:t>
            </a:r>
            <a:r>
              <a:rPr lang="en-GB" altLang="en-US" dirty="0" err="1"/>
              <a:t>Osterwalder</a:t>
            </a:r>
            <a:r>
              <a:rPr lang="en-GB" altLang="en-US" dirty="0"/>
              <a:t>, A. &amp; </a:t>
            </a:r>
            <a:r>
              <a:rPr lang="en-GB" altLang="en-US" dirty="0" err="1"/>
              <a:t>Pigneur</a:t>
            </a:r>
            <a:r>
              <a:rPr lang="en-GB" altLang="en-US" dirty="0"/>
              <a:t>, Y., (2010),</a:t>
            </a:r>
            <a:endParaRPr lang="el-GR" altLang="en-US" dirty="0"/>
          </a:p>
          <a:p>
            <a:r>
              <a:rPr lang="en-GB" altLang="en-US" dirty="0"/>
              <a:t>Business Model Generation, John Wiley &amp; Sons.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Marketing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2</a:t>
            </a:r>
            <a:r>
              <a:rPr lang="el-GR" sz="2400" dirty="0" smtClean="0"/>
              <a:t> 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933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4 Ps and 7 Ps</a:t>
            </a:r>
            <a:endParaRPr lang="en-US" sz="2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300" y="1679945"/>
            <a:ext cx="6790872" cy="4890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Product</a:t>
            </a:r>
          </a:p>
          <a:p>
            <a:r>
              <a:rPr lang="en-US" sz="2400" dirty="0" smtClean="0"/>
              <a:t>Price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Skimming, Penetration, neutral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pricing models</a:t>
            </a:r>
          </a:p>
          <a:p>
            <a:r>
              <a:rPr lang="en-US" sz="2400" dirty="0" smtClean="0"/>
              <a:t>Promotion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advertising, public relations,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sales organization </a:t>
            </a:r>
            <a:r>
              <a:rPr lang="en-US" sz="2200" dirty="0"/>
              <a:t>and sales promotion</a:t>
            </a:r>
            <a:endParaRPr lang="en-US" sz="2200" dirty="0" smtClean="0"/>
          </a:p>
          <a:p>
            <a:r>
              <a:rPr lang="en-US" sz="2400" dirty="0" smtClean="0"/>
              <a:t>Place (Distribution)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Push, Pull</a:t>
            </a:r>
          </a:p>
          <a:p>
            <a:r>
              <a:rPr lang="en-US" sz="2400" dirty="0" smtClean="0"/>
              <a:t>Physical Evidence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Receipt, invoice, packaging</a:t>
            </a:r>
          </a:p>
          <a:p>
            <a:r>
              <a:rPr lang="en-US" sz="2400" dirty="0" smtClean="0"/>
              <a:t>People</a:t>
            </a:r>
          </a:p>
          <a:p>
            <a:r>
              <a:rPr lang="en-US" sz="2400" dirty="0" smtClean="0"/>
              <a:t>Process</a:t>
            </a:r>
            <a:endParaRPr lang="el-GR" sz="2400" dirty="0" smtClean="0"/>
          </a:p>
          <a:p>
            <a:endParaRPr lang="en-US" sz="2400" dirty="0"/>
          </a:p>
        </p:txBody>
      </p:sp>
      <p:sp>
        <p:nvSpPr>
          <p:cNvPr id="2" name="Left Brace 1"/>
          <p:cNvSpPr/>
          <p:nvPr/>
        </p:nvSpPr>
        <p:spPr>
          <a:xfrm rot="10800000">
            <a:off x="5423427" y="1679944"/>
            <a:ext cx="518337" cy="3253563"/>
          </a:xfrm>
          <a:prstGeom prst="leftBrace">
            <a:avLst>
              <a:gd name="adj1" fmla="val 8333"/>
              <a:gd name="adj2" fmla="val 481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6450756" y="1679943"/>
            <a:ext cx="518337" cy="4657062"/>
          </a:xfrm>
          <a:prstGeom prst="leftBrace">
            <a:avLst>
              <a:gd name="adj1" fmla="val 8333"/>
              <a:gd name="adj2" fmla="val 481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5400000">
            <a:off x="4889462" y="3182894"/>
            <a:ext cx="2380794" cy="436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/>
              <a:t>Physical Product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5400000">
            <a:off x="6460136" y="4159277"/>
            <a:ext cx="1403976" cy="436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/>
              <a:t>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3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Να αναδείξει τη σημασία ενός Επιχειρηματικού Μοντέλου (</a:t>
            </a:r>
            <a:r>
              <a:rPr lang="en-US" dirty="0"/>
              <a:t>Business Model)</a:t>
            </a:r>
          </a:p>
          <a:p>
            <a:r>
              <a:rPr lang="el-GR" dirty="0"/>
              <a:t>Να παρουσιάσει και αποσαφηνίσει τα στοιχεία ενός Επιχειρηματικού Μοντέλου</a:t>
            </a:r>
          </a:p>
          <a:p>
            <a:r>
              <a:rPr lang="el-GR" dirty="0"/>
              <a:t>Να παράσχει ένα χρήσιμο εργαλείο αποτύπωσης ενός Επιχειρηματικού Μοντέλου (</a:t>
            </a:r>
            <a:r>
              <a:rPr lang="en-US" dirty="0"/>
              <a:t>Business Model Canvas)</a:t>
            </a:r>
          </a:p>
          <a:p>
            <a:r>
              <a:rPr lang="el-GR" dirty="0"/>
              <a:t>Να εισαγάγει τις έννοιες του </a:t>
            </a:r>
            <a:r>
              <a:rPr lang="en-US" dirty="0"/>
              <a:t>Marketing</a:t>
            </a:r>
          </a:p>
          <a:p>
            <a:r>
              <a:rPr lang="el-GR" dirty="0"/>
              <a:t>Να εισαγάγει ένα μοντέλο ανάλυσης αγοράς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3921683"/>
              </p:ext>
            </p:extLst>
          </p:nvPr>
        </p:nvGraphicFramePr>
        <p:xfrm>
          <a:off x="507998" y="1124744"/>
          <a:ext cx="7808417" cy="550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Ανάλυση Αγοράς</a:t>
            </a:r>
            <a:r>
              <a:rPr lang="en-US" dirty="0" smtClean="0"/>
              <a:t> Porter’s 5 Forces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8875" y="4441249"/>
            <a:ext cx="1945463" cy="241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Capital </a:t>
            </a:r>
            <a:r>
              <a:rPr lang="en-US" sz="1600" dirty="0" smtClean="0"/>
              <a:t>requirements</a:t>
            </a:r>
          </a:p>
          <a:p>
            <a:r>
              <a:rPr lang="en-US" sz="1600" dirty="0"/>
              <a:t>Economies of </a:t>
            </a:r>
            <a:r>
              <a:rPr lang="en-US" sz="1600" dirty="0" smtClean="0"/>
              <a:t>scale</a:t>
            </a:r>
          </a:p>
          <a:p>
            <a:r>
              <a:rPr lang="en-US" sz="1600" dirty="0"/>
              <a:t>Government </a:t>
            </a:r>
            <a:r>
              <a:rPr lang="en-US" sz="1600" dirty="0" smtClean="0"/>
              <a:t>policy</a:t>
            </a:r>
          </a:p>
          <a:p>
            <a:r>
              <a:rPr lang="en-US" sz="1600" dirty="0" smtClean="0"/>
              <a:t>patents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07857" y="1052736"/>
            <a:ext cx="3556631" cy="127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Buyer propensity to </a:t>
            </a:r>
            <a:r>
              <a:rPr lang="en-US" sz="1600" dirty="0" smtClean="0"/>
              <a:t>substitute</a:t>
            </a:r>
          </a:p>
          <a:p>
            <a:r>
              <a:rPr lang="en-US" sz="1600" dirty="0"/>
              <a:t>Buyer switching </a:t>
            </a:r>
            <a:r>
              <a:rPr lang="en-US" sz="1600" dirty="0" smtClean="0"/>
              <a:t>costs</a:t>
            </a:r>
          </a:p>
          <a:p>
            <a:r>
              <a:rPr lang="en-US" sz="1600" dirty="0" err="1" smtClean="0"/>
              <a:t>e.g</a:t>
            </a:r>
            <a:r>
              <a:rPr lang="en-US" sz="1600" dirty="0" smtClean="0"/>
              <a:t> tap water vs Coke &amp; Pepsi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446342"/>
            <a:ext cx="2729995" cy="127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Strength of distribution </a:t>
            </a:r>
            <a:r>
              <a:rPr lang="en-US" sz="1600" dirty="0" smtClean="0"/>
              <a:t>channel</a:t>
            </a:r>
          </a:p>
          <a:p>
            <a:r>
              <a:rPr lang="en-US" sz="1600" dirty="0"/>
              <a:t>Supplier switching costs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60032" y="4556158"/>
            <a:ext cx="2181352" cy="124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Buyer switching </a:t>
            </a:r>
            <a:r>
              <a:rPr lang="en-US" sz="1600" dirty="0" smtClean="0"/>
              <a:t>costs</a:t>
            </a:r>
          </a:p>
          <a:p>
            <a:r>
              <a:rPr lang="en-US" sz="1600" dirty="0"/>
              <a:t>Buyer price sensitivity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4972" y="4947681"/>
            <a:ext cx="3286908" cy="1417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Sustainable competitive advantage through </a:t>
            </a:r>
            <a:r>
              <a:rPr lang="en-US" sz="1600" dirty="0" smtClean="0"/>
              <a:t>innovation</a:t>
            </a:r>
          </a:p>
          <a:p>
            <a:r>
              <a:rPr lang="en-US" sz="1600" dirty="0"/>
              <a:t>Powerful competitive </a:t>
            </a:r>
            <a:r>
              <a:rPr lang="en-US" sz="1600" dirty="0" smtClean="0"/>
              <a:t>strategy</a:t>
            </a:r>
          </a:p>
          <a:p>
            <a:r>
              <a:rPr lang="en-US" sz="1600" dirty="0"/>
              <a:t>Level of advertising expense</a:t>
            </a:r>
          </a:p>
        </p:txBody>
      </p:sp>
    </p:spTree>
    <p:extLst>
      <p:ext uri="{BB962C8B-B14F-4D97-AF65-F5344CB8AC3E}">
        <p14:creationId xmlns:p14="http://schemas.microsoft.com/office/powerpoint/2010/main" val="23976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meraldinsight.com/content_images/fig/0510150802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4" y="1401744"/>
            <a:ext cx="5066586" cy="52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208" y="1844824"/>
            <a:ext cx="2592625" cy="33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Προθέρμανσης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Ετοιμάστε το δικός σας Επιχειρηματικό Μοντέλο</a:t>
            </a:r>
          </a:p>
          <a:p>
            <a:r>
              <a:rPr lang="el-GR" sz="2400" dirty="0" smtClean="0"/>
              <a:t>Στις ομάδες σας (των 2-3 ατόμων) ετοιμάστε το επιχειρηματικό μοντέλο της ιδέας που έχετε σκεφτεί (20 λεπτά)</a:t>
            </a:r>
          </a:p>
          <a:p>
            <a:r>
              <a:rPr lang="el-GR" sz="2400" dirty="0" smtClean="0"/>
              <a:t>Παρουσίαση των αποτελεσμάτων στην αίθουσα και συζήτηση (10 λεπτά)</a:t>
            </a:r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0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Καινοτομία και </a:t>
            </a:r>
            <a:r>
              <a:rPr lang="el-GR" dirty="0" smtClean="0"/>
              <a:t>Επιχειρηματικότητα, </a:t>
            </a:r>
            <a:r>
              <a:rPr lang="el-GR" b="1" dirty="0"/>
              <a:t>Ενότητα # </a:t>
            </a:r>
            <a:r>
              <a:rPr lang="en-US" b="1" dirty="0" smtClean="0"/>
              <a:t>2</a:t>
            </a:r>
            <a:r>
              <a:rPr lang="el-GR" b="1" dirty="0" smtClean="0"/>
              <a:t>: </a:t>
            </a:r>
            <a:r>
              <a:rPr lang="el-GR" dirty="0"/>
              <a:t>Διάλεξη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Θεόδωρος Αποστολόπουλος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Μεταπτυχιακό Πρόγραμμα Σπουδών Πληροφορικής</a:t>
            </a:r>
          </a:p>
          <a:p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</a:t>
            </a:r>
            <a:r>
              <a:rPr lang="en-US" dirty="0" smtClean="0"/>
              <a:t>Model</a:t>
            </a:r>
          </a:p>
          <a:p>
            <a:r>
              <a:rPr lang="en-US" dirty="0"/>
              <a:t>Marketing</a:t>
            </a:r>
          </a:p>
          <a:p>
            <a:endParaRPr lang="en-US" dirty="0" smtClean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Business Model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/>
              <a:t>Διάλεξη </a:t>
            </a:r>
            <a:r>
              <a:rPr lang="en-US" sz="2400" dirty="0" smtClean="0"/>
              <a:t>2</a:t>
            </a:r>
            <a:r>
              <a:rPr lang="el-GR" sz="2400" dirty="0" smtClean="0"/>
              <a:t> 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25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Business Model;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Business Model = </a:t>
            </a:r>
            <a:r>
              <a:rPr lang="el-GR" sz="2800" dirty="0" smtClean="0"/>
              <a:t>Νομική μορφή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n-US" sz="2800" dirty="0"/>
              <a:t>Business </a:t>
            </a:r>
            <a:r>
              <a:rPr lang="en-US" sz="2800" dirty="0" smtClean="0"/>
              <a:t>Model </a:t>
            </a:r>
            <a:r>
              <a:rPr lang="el-GR" sz="2800" dirty="0" smtClean="0"/>
              <a:t>= Εταιρική Δομή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Business Model = Business Plan</a:t>
            </a:r>
          </a:p>
          <a:p>
            <a:endParaRPr lang="en-US" dirty="0"/>
          </a:p>
        </p:txBody>
      </p:sp>
      <p:sp>
        <p:nvSpPr>
          <p:cNvPr id="4" name="Multiply 3"/>
          <p:cNvSpPr>
            <a:spLocks/>
          </p:cNvSpPr>
          <p:nvPr/>
        </p:nvSpPr>
        <p:spPr>
          <a:xfrm>
            <a:off x="3923928" y="1484784"/>
            <a:ext cx="1422076" cy="759011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>
            <a:spLocks/>
          </p:cNvSpPr>
          <p:nvPr/>
        </p:nvSpPr>
        <p:spPr>
          <a:xfrm>
            <a:off x="3923928" y="2728145"/>
            <a:ext cx="1422076" cy="759011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>
            <a:spLocks/>
          </p:cNvSpPr>
          <p:nvPr/>
        </p:nvSpPr>
        <p:spPr>
          <a:xfrm>
            <a:off x="3923928" y="3827011"/>
            <a:ext cx="1422076" cy="759011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Τι είναι </a:t>
            </a:r>
            <a:r>
              <a:rPr lang="en-US" dirty="0" smtClean="0"/>
              <a:t>Business Model (</a:t>
            </a:r>
            <a:r>
              <a:rPr lang="el-GR" dirty="0" smtClean="0"/>
              <a:t>Επιχειρηματικό Μοντέλο)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Το </a:t>
            </a:r>
            <a:r>
              <a:rPr lang="el-GR" sz="2800" dirty="0"/>
              <a:t>επιχειρηματικό μοντέλο δείχνει πώς μια επιχείρηση χρησιμοποιεί τους πόρους της για να προσφέρει στους πελάτες υψηλότερη </a:t>
            </a:r>
            <a:r>
              <a:rPr lang="el-GR" sz="2800" dirty="0" smtClean="0"/>
              <a:t>αξία σε </a:t>
            </a:r>
            <a:r>
              <a:rPr lang="el-GR" sz="2800" dirty="0"/>
              <a:t>σχέση με τους ανταγωνιστές </a:t>
            </a:r>
            <a:r>
              <a:rPr lang="el-GR" sz="2800" dirty="0" smtClean="0"/>
              <a:t>της και </a:t>
            </a:r>
            <a:r>
              <a:rPr lang="el-GR" sz="2800" dirty="0"/>
              <a:t>πώς </a:t>
            </a:r>
            <a:r>
              <a:rPr lang="el-GR" sz="2800" dirty="0" smtClean="0"/>
              <a:t>βγάζει </a:t>
            </a:r>
            <a:r>
              <a:rPr lang="el-GR" sz="2800" dirty="0"/>
              <a:t>χρήματα από </a:t>
            </a:r>
            <a:r>
              <a:rPr lang="el-GR" sz="2800" dirty="0" smtClean="0"/>
              <a:t>αυτό</a:t>
            </a:r>
            <a:endParaRPr lang="el-GR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600" dirty="0"/>
              <a:t>Ποια είναι η </a:t>
            </a:r>
            <a:r>
              <a:rPr lang="el-GR" sz="2600" dirty="0" smtClean="0"/>
              <a:t>προσφερόμενη αξία, σε ποιους </a:t>
            </a:r>
            <a:r>
              <a:rPr lang="el-GR" sz="2600" dirty="0"/>
              <a:t>προσφέρεται, ποιος πληρώνει, πόσο, πόσο </a:t>
            </a:r>
            <a:r>
              <a:rPr lang="el-GR" sz="2600" dirty="0" smtClean="0"/>
              <a:t>συχνά…</a:t>
            </a:r>
            <a:endParaRPr lang="en-US" sz="2600" dirty="0" smtClean="0"/>
          </a:p>
          <a:p>
            <a:r>
              <a:rPr lang="el-GR" sz="2800" dirty="0" smtClean="0"/>
              <a:t>Το πώς και το πού θα </a:t>
            </a:r>
            <a:r>
              <a:rPr lang="el-GR" sz="2800" dirty="0"/>
              <a:t>τρέξει η εταιρεία </a:t>
            </a:r>
            <a:r>
              <a:rPr lang="el-GR" sz="2800" dirty="0" smtClean="0"/>
              <a:t>είναι το </a:t>
            </a:r>
            <a:r>
              <a:rPr lang="el-GR" sz="2800" dirty="0"/>
              <a:t>μοντέλο </a:t>
            </a:r>
            <a:r>
              <a:rPr lang="el-GR" sz="2800" dirty="0" smtClean="0"/>
              <a:t>της.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600" dirty="0" smtClean="0"/>
              <a:t>π.χ. </a:t>
            </a:r>
            <a:r>
              <a:rPr lang="en-US" sz="2600" dirty="0" smtClean="0"/>
              <a:t>Franchise, e-shop, </a:t>
            </a:r>
            <a:r>
              <a:rPr lang="el-GR" sz="2600" dirty="0" smtClean="0"/>
              <a:t>μεσάζον, </a:t>
            </a:r>
          </a:p>
          <a:p>
            <a:r>
              <a:rPr lang="el-GR" sz="2800" dirty="0" smtClean="0"/>
              <a:t>Πώς θα διανεμηθεί </a:t>
            </a:r>
            <a:r>
              <a:rPr lang="el-GR" sz="2800" dirty="0"/>
              <a:t>το </a:t>
            </a:r>
            <a:r>
              <a:rPr lang="el-GR" sz="2800" dirty="0" smtClean="0"/>
              <a:t>προϊόν/υπηρεσία στους </a:t>
            </a:r>
            <a:r>
              <a:rPr lang="el-GR" sz="2800" dirty="0"/>
              <a:t>πελάτες σας καθορίζει </a:t>
            </a:r>
            <a:r>
              <a:rPr lang="el-GR" sz="2800" dirty="0" smtClean="0"/>
              <a:t>το </a:t>
            </a:r>
            <a:r>
              <a:rPr lang="el-GR" sz="2800" dirty="0"/>
              <a:t>επιχειρηματικό </a:t>
            </a:r>
            <a:r>
              <a:rPr lang="el-GR" sz="2800" dirty="0" smtClean="0"/>
              <a:t>μοντέλο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600" dirty="0"/>
              <a:t>π</a:t>
            </a:r>
            <a:r>
              <a:rPr lang="el-GR" sz="2600" dirty="0" smtClean="0"/>
              <a:t>.χ. Απευθείας αποστολές στους πελάτες, αποστολή των αγαθών από κεντρική αποθήκη, </a:t>
            </a:r>
            <a:r>
              <a:rPr lang="en-US" sz="2600" dirty="0" smtClean="0"/>
              <a:t>internet (</a:t>
            </a:r>
            <a:r>
              <a:rPr lang="el-GR" sz="2600" dirty="0" smtClean="0"/>
              <a:t>αν είναι άυλο αγαθό)</a:t>
            </a:r>
            <a:endParaRPr lang="el-GR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8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Τι είναι </a:t>
            </a:r>
            <a:r>
              <a:rPr lang="en-US" dirty="0" smtClean="0"/>
              <a:t>Business Plan (</a:t>
            </a:r>
            <a:r>
              <a:rPr lang="el-GR" dirty="0" smtClean="0"/>
              <a:t>Επιχειρηματικό Σχέδιο)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709120"/>
          </a:xfrm>
        </p:spPr>
        <p:txBody>
          <a:bodyPr>
            <a:normAutofit/>
          </a:bodyPr>
          <a:lstStyle/>
          <a:p>
            <a:r>
              <a:rPr lang="el-GR" sz="2000" dirty="0"/>
              <a:t>Το επιχειρηματικό σχέδιο </a:t>
            </a:r>
            <a:r>
              <a:rPr lang="el-GR" sz="2000" dirty="0" smtClean="0"/>
              <a:t>μπαίνει στις </a:t>
            </a:r>
            <a:r>
              <a:rPr lang="el-GR" sz="2000" dirty="0"/>
              <a:t>λεπτομέρειες της </a:t>
            </a:r>
            <a:r>
              <a:rPr lang="el-GR" sz="2000" dirty="0" smtClean="0"/>
              <a:t>επιχείρησης. </a:t>
            </a:r>
          </a:p>
          <a:p>
            <a:r>
              <a:rPr lang="el-GR" sz="2000" dirty="0" smtClean="0"/>
              <a:t>Παίρνει το Επιχειρηματικού Μοντέλο </a:t>
            </a:r>
            <a:r>
              <a:rPr lang="el-GR" sz="2000" dirty="0"/>
              <a:t>και </a:t>
            </a:r>
            <a:r>
              <a:rPr lang="el-GR" sz="2000" dirty="0" smtClean="0"/>
              <a:t>χτίζει πάνω σε αυτό.</a:t>
            </a:r>
          </a:p>
          <a:p>
            <a:r>
              <a:rPr lang="el-GR" sz="2000" dirty="0" smtClean="0"/>
              <a:t>Εξηγεί τους πόρους (εξοπλισμός, προσωπικό) </a:t>
            </a:r>
            <a:r>
              <a:rPr lang="el-GR" sz="2000" dirty="0"/>
              <a:t>που </a:t>
            </a:r>
            <a:r>
              <a:rPr lang="el-GR" sz="2000" dirty="0" smtClean="0"/>
              <a:t>απαιτούνται για </a:t>
            </a:r>
            <a:r>
              <a:rPr lang="el-GR" sz="2000" dirty="0"/>
              <a:t>να ανταποκριθεί </a:t>
            </a:r>
            <a:r>
              <a:rPr lang="el-GR" sz="2000" dirty="0" smtClean="0"/>
              <a:t>στις δραστηριότητές της. </a:t>
            </a:r>
          </a:p>
          <a:p>
            <a:r>
              <a:rPr lang="el-GR" sz="2000" dirty="0" smtClean="0"/>
              <a:t>Εξηγεί τη </a:t>
            </a:r>
            <a:r>
              <a:rPr lang="el-GR" sz="2000" dirty="0"/>
              <a:t>στρατηγική μάρκετινγκ της </a:t>
            </a:r>
            <a:r>
              <a:rPr lang="el-GR" sz="2000" dirty="0" smtClean="0"/>
              <a:t>επιχείρησης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000" dirty="0" smtClean="0"/>
              <a:t>Πώς </a:t>
            </a:r>
            <a:r>
              <a:rPr lang="el-GR" sz="2000" dirty="0"/>
              <a:t>η </a:t>
            </a:r>
            <a:r>
              <a:rPr lang="el-GR" sz="2000" dirty="0" smtClean="0"/>
              <a:t>επιχείρηση </a:t>
            </a:r>
            <a:r>
              <a:rPr lang="el-GR" sz="2000" dirty="0"/>
              <a:t>θα προσελκύσει </a:t>
            </a:r>
            <a:r>
              <a:rPr lang="el-GR" sz="2000" dirty="0" smtClean="0"/>
              <a:t>και διατηρήσει πελάτες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000" dirty="0" smtClean="0"/>
              <a:t>Πώς θα </a:t>
            </a:r>
            <a:r>
              <a:rPr lang="el-GR" sz="2000" dirty="0"/>
              <a:t>ασχοληθεί με τον </a:t>
            </a:r>
            <a:r>
              <a:rPr lang="el-GR" sz="2000" dirty="0" smtClean="0"/>
              <a:t>ανταγωνισμό</a:t>
            </a:r>
          </a:p>
          <a:p>
            <a:r>
              <a:rPr lang="el-GR" sz="2000" dirty="0" smtClean="0"/>
              <a:t>Εξηγεί την </a:t>
            </a:r>
            <a:r>
              <a:rPr lang="el-GR" sz="2000" dirty="0"/>
              <a:t>οικονομική σταθερότητα της </a:t>
            </a:r>
            <a:r>
              <a:rPr lang="el-GR" sz="2000" dirty="0" smtClean="0"/>
              <a:t>επιχείρησης σε εύλογο χρονικό διάστημα (Οικονομική Ανάλυση)</a:t>
            </a:r>
          </a:p>
          <a:p>
            <a:r>
              <a:rPr lang="el-GR" sz="2000" dirty="0" smtClean="0"/>
              <a:t>Συνολικά, υποστηρίζει </a:t>
            </a:r>
            <a:r>
              <a:rPr lang="el-GR" sz="2000" dirty="0"/>
              <a:t>το επιχειρηματικό μοντέλο και εξηγεί τα βήματα που απαιτούνται για την επίτευξη των στόχων του εν λόγω μοντέλου.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2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1320</Words>
  <Application>Microsoft Office PowerPoint</Application>
  <PresentationFormat>Προβολή στην οθόνη (4:3)</PresentationFormat>
  <Paragraphs>228</Paragraphs>
  <Slides>43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Template_1_introduction</vt:lpstr>
      <vt:lpstr>Καινοτομία και Επιχειρηματικότητα</vt:lpstr>
      <vt:lpstr>Χρηματοδότηση</vt:lpstr>
      <vt:lpstr>Άδειες Χρήσης</vt:lpstr>
      <vt:lpstr>Σκοποί ενότητας</vt:lpstr>
      <vt:lpstr>Περιεχόμενα ενότητας</vt:lpstr>
      <vt:lpstr>Business Model</vt:lpstr>
      <vt:lpstr>Τι είναι το Business Model;</vt:lpstr>
      <vt:lpstr>Τι είναι Business Model (Επιχειρηματικό Μοντέλο)</vt:lpstr>
      <vt:lpstr>Τι είναι Business Plan (Επιχειρηματικό Σχέδιο)</vt:lpstr>
      <vt:lpstr>Πώς με βοηθά το Business Model;</vt:lpstr>
      <vt:lpstr>The Business Model Canvas</vt:lpstr>
      <vt:lpstr>Customer Segments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Key Resources</vt:lpstr>
      <vt:lpstr>Παρουσίαση του PowerPoint</vt:lpstr>
      <vt:lpstr>Key Activities</vt:lpstr>
      <vt:lpstr>Παρουσίαση του PowerPoint</vt:lpstr>
      <vt:lpstr>Key Partners</vt:lpstr>
      <vt:lpstr>Παρουσίαση του PowerPoint</vt:lpstr>
      <vt:lpstr>Cost Structure</vt:lpstr>
      <vt:lpstr>Παρουσίαση του PowerPoint</vt:lpstr>
      <vt:lpstr>Παρουσίαση του PowerPoint</vt:lpstr>
      <vt:lpstr>Business Model Canvas</vt:lpstr>
      <vt:lpstr>Business Model Canvas – Coca Cola Sabco</vt:lpstr>
      <vt:lpstr>Βιβλιογραφία</vt:lpstr>
      <vt:lpstr>Marketing</vt:lpstr>
      <vt:lpstr>Marketing Mix</vt:lpstr>
      <vt:lpstr>Ανάλυση Αγοράς Porter’s 5 Forces</vt:lpstr>
      <vt:lpstr>SWOT Analysis</vt:lpstr>
      <vt:lpstr>Άσκηση Προθέρμανσης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2015-10-26T12:21:55Z</dcterms:modified>
</cp:coreProperties>
</file>