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66" r:id="rId2"/>
    <p:sldId id="268" r:id="rId3"/>
    <p:sldId id="274" r:id="rId4"/>
    <p:sldId id="269" r:id="rId5"/>
    <p:sldId id="275" r:id="rId6"/>
    <p:sldId id="270" r:id="rId7"/>
    <p:sldId id="276" r:id="rId8"/>
    <p:sldId id="277" r:id="rId9"/>
    <p:sldId id="278" r:id="rId10"/>
    <p:sldId id="279" r:id="rId11"/>
    <p:sldId id="271" r:id="rId12"/>
    <p:sldId id="280" r:id="rId13"/>
    <p:sldId id="272" r:id="rId14"/>
    <p:sldId id="281" r:id="rId15"/>
    <p:sldId id="282" r:id="rId16"/>
    <p:sldId id="273" r:id="rId17"/>
    <p:sldId id="283" r:id="rId18"/>
    <p:sldId id="284" r:id="rId19"/>
    <p:sldId id="267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ndreas L." initials="AL" lastIdx="6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3FFF"/>
    <a:srgbClr val="EAB200"/>
    <a:srgbClr val="3496F0"/>
    <a:srgbClr val="68B1F4"/>
    <a:srgbClr val="C9B5E9"/>
    <a:srgbClr val="5E8CC2"/>
    <a:srgbClr val="663300"/>
    <a:srgbClr val="996633"/>
    <a:srgbClr val="F26922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590" autoAdjust="0"/>
    <p:restoredTop sz="98936" autoAdjust="0"/>
  </p:normalViewPr>
  <p:slideViewPr>
    <p:cSldViewPr>
      <p:cViewPr varScale="1">
        <p:scale>
          <a:sx n="110" d="100"/>
          <a:sy n="110" d="100"/>
        </p:scale>
        <p:origin x="2142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88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2" d="100"/>
          <a:sy n="82" d="100"/>
        </p:scale>
        <p:origin x="-3900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EC09B2-D357-41D3-B261-78BBF701D7F3}" type="datetimeFigureOut">
              <a:rPr lang="en-GB" smtClean="0"/>
              <a:pPr/>
              <a:t>22/11/2017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85BFC2-1FDC-4FAD-A211-37137069131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99577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C84172-F348-4605-944B-51A124119248}" type="datetimeFigureOut">
              <a:rPr lang="en-GB" smtClean="0"/>
              <a:pPr/>
              <a:t>22/11/2017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689A89-77C3-48BE-A778-99FD71A9680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3060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T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5">
            <a:extLst>
              <a:ext uri="{FF2B5EF4-FFF2-40B4-BE49-F238E27FC236}">
                <a16:creationId xmlns:a16="http://schemas.microsoft.com/office/drawing/2014/main" id="{3B234D45-6F79-4D92-BC27-3A31BC070777}"/>
              </a:ext>
            </a:extLst>
          </p:cNvPr>
          <p:cNvSpPr/>
          <p:nvPr userDrawn="1"/>
        </p:nvSpPr>
        <p:spPr>
          <a:xfrm>
            <a:off x="-36512" y="6237312"/>
            <a:ext cx="9180512" cy="630574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36512" y="-13692"/>
            <a:ext cx="9180512" cy="6885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ectangle 15"/>
          <p:cNvSpPr/>
          <p:nvPr userDrawn="1"/>
        </p:nvSpPr>
        <p:spPr>
          <a:xfrm>
            <a:off x="-36512" y="6237312"/>
            <a:ext cx="9180512" cy="630574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 userDrawn="1"/>
        </p:nvSpPr>
        <p:spPr>
          <a:xfrm>
            <a:off x="-252536" y="-99392"/>
            <a:ext cx="9649390" cy="3816424"/>
          </a:xfrm>
          <a:prstGeom prst="rect">
            <a:avLst/>
          </a:prstGeom>
          <a:solidFill>
            <a:srgbClr val="2D61AD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itle 41"/>
          <p:cNvSpPr>
            <a:spLocks noGrp="1"/>
          </p:cNvSpPr>
          <p:nvPr userDrawn="1">
            <p:ph type="title" hasCustomPrompt="1"/>
          </p:nvPr>
        </p:nvSpPr>
        <p:spPr>
          <a:xfrm>
            <a:off x="323528" y="1333636"/>
            <a:ext cx="8918359" cy="693954"/>
          </a:xfrm>
        </p:spPr>
        <p:txBody>
          <a:bodyPr anchor="t" anchorCtr="0"/>
          <a:lstStyle>
            <a:lvl1pPr>
              <a:defRPr sz="4400" baseline="0">
                <a:solidFill>
                  <a:srgbClr val="FFCF37"/>
                </a:solidFill>
              </a:defRPr>
            </a:lvl1pPr>
          </a:lstStyle>
          <a:p>
            <a:r>
              <a:rPr lang="en-US" dirty="0"/>
              <a:t>PART TITLE – FIRST LINE</a:t>
            </a:r>
          </a:p>
        </p:txBody>
      </p:sp>
      <p:sp>
        <p:nvSpPr>
          <p:cNvPr id="38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288272"/>
            <a:ext cx="4091394" cy="792088"/>
          </a:xfrm>
        </p:spPr>
        <p:txBody>
          <a:bodyPr/>
          <a:lstStyle>
            <a:lvl1pPr marL="0" indent="0">
              <a:buFontTx/>
              <a:buNone/>
              <a:defRPr sz="4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PART #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418844" y="1187120"/>
            <a:ext cx="8978010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333019" y="2031970"/>
            <a:ext cx="8928100" cy="12954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CF37"/>
              </a:buClr>
              <a:buSzPct val="150000"/>
              <a:buFont typeface="Wingdings" pitchFamily="2" charset="2"/>
              <a:buNone/>
              <a:tabLst/>
              <a:defRPr sz="3200" b="1" baseline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CF37"/>
              </a:buClr>
              <a:buSzPct val="150000"/>
              <a:buFont typeface="Wingdings" pitchFamily="2" charset="2"/>
              <a:buNone/>
              <a:tabLst/>
              <a:defRPr/>
            </a:pPr>
            <a:r>
              <a:rPr lang="en-US" sz="4400" dirty="0">
                <a:solidFill>
                  <a:schemeClr val="bg1"/>
                </a:solidFill>
              </a:rPr>
              <a:t>PART</a:t>
            </a:r>
            <a:r>
              <a:rPr lang="en-US" sz="4400" baseline="0" dirty="0">
                <a:solidFill>
                  <a:schemeClr val="bg1"/>
                </a:solidFill>
              </a:rPr>
              <a:t> TITLE – THE REST OF IT</a:t>
            </a:r>
            <a:endParaRPr lang="en-US" sz="4400" dirty="0">
              <a:solidFill>
                <a:schemeClr val="bg1"/>
              </a:solidFill>
            </a:endParaRPr>
          </a:p>
        </p:txBody>
      </p:sp>
      <p:pic>
        <p:nvPicPr>
          <p:cNvPr id="13" name="Εικόνα 12">
            <a:extLst>
              <a:ext uri="{FF2B5EF4-FFF2-40B4-BE49-F238E27FC236}">
                <a16:creationId xmlns:a16="http://schemas.microsoft.com/office/drawing/2014/main" id="{18CE13AE-B57E-4A75-85FF-82F2E42A57B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4077072"/>
            <a:ext cx="1689397" cy="2457305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079E49CB-C7BF-47FF-B6EB-2870BC053772}"/>
              </a:ext>
            </a:extLst>
          </p:cNvPr>
          <p:cNvSpPr txBox="1"/>
          <p:nvPr userDrawn="1"/>
        </p:nvSpPr>
        <p:spPr>
          <a:xfrm>
            <a:off x="1423616" y="6362346"/>
            <a:ext cx="3816424" cy="4572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r>
              <a:rPr lang="el-GR" sz="1000" b="0" baseline="0" dirty="0">
                <a:solidFill>
                  <a:schemeClr val="bg1"/>
                </a:solidFill>
              </a:rPr>
              <a:t>Οικονομική των Επιχειρήσεων, 2</a:t>
            </a:r>
            <a:r>
              <a:rPr lang="el-GR" sz="1000" b="0" baseline="30000" dirty="0">
                <a:solidFill>
                  <a:schemeClr val="bg1"/>
                </a:solidFill>
              </a:rPr>
              <a:t>η</a:t>
            </a:r>
            <a:r>
              <a:rPr lang="el-GR" sz="1000" b="0" baseline="0" dirty="0">
                <a:solidFill>
                  <a:schemeClr val="bg1"/>
                </a:solidFill>
              </a:rPr>
              <a:t> Έκδοση</a:t>
            </a:r>
            <a:endParaRPr lang="en-US" sz="1000" b="0" i="1" baseline="0" dirty="0">
              <a:solidFill>
                <a:schemeClr val="bg1"/>
              </a:solidFill>
            </a:endParaRPr>
          </a:p>
          <a:p>
            <a:r>
              <a:rPr lang="en-US" sz="1000" b="0" i="0" kern="100" spc="10" baseline="0" dirty="0">
                <a:solidFill>
                  <a:schemeClr val="bg1"/>
                </a:solidFill>
              </a:rPr>
              <a:t>N. Gregory </a:t>
            </a:r>
            <a:r>
              <a:rPr lang="en-US" sz="1000" b="0" i="0" kern="100" spc="10" baseline="0" dirty="0" err="1">
                <a:solidFill>
                  <a:schemeClr val="bg1"/>
                </a:solidFill>
              </a:rPr>
              <a:t>Mankiw</a:t>
            </a:r>
            <a:r>
              <a:rPr lang="en-US" sz="1000" b="0" i="0" kern="100" spc="10" baseline="0" dirty="0">
                <a:solidFill>
                  <a:schemeClr val="bg1"/>
                </a:solidFill>
              </a:rPr>
              <a:t>, Mark P. Taylor, and Andrew </a:t>
            </a:r>
            <a:r>
              <a:rPr lang="en-US" sz="1000" b="0" i="0" kern="100" spc="10" baseline="0" dirty="0" err="1">
                <a:solidFill>
                  <a:schemeClr val="bg1"/>
                </a:solidFill>
              </a:rPr>
              <a:t>Ashwin</a:t>
            </a:r>
            <a:endParaRPr lang="en-US" sz="1000" b="0" i="0" kern="100" spc="10" baseline="0" dirty="0">
              <a:solidFill>
                <a:schemeClr val="bg1"/>
              </a:solidFill>
            </a:endParaRPr>
          </a:p>
        </p:txBody>
      </p:sp>
      <p:pic>
        <p:nvPicPr>
          <p:cNvPr id="19" name="Εικόνα 18">
            <a:extLst>
              <a:ext uri="{FF2B5EF4-FFF2-40B4-BE49-F238E27FC236}">
                <a16:creationId xmlns:a16="http://schemas.microsoft.com/office/drawing/2014/main" id="{758C4B99-2E01-4FFA-B316-DAE91407ED2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59" y="6170247"/>
            <a:ext cx="763751" cy="764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3194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5">
            <a:extLst>
              <a:ext uri="{FF2B5EF4-FFF2-40B4-BE49-F238E27FC236}">
                <a16:creationId xmlns:a16="http://schemas.microsoft.com/office/drawing/2014/main" id="{D4431ECA-D67B-42DB-AA95-AABE2D9129B3}"/>
              </a:ext>
            </a:extLst>
          </p:cNvPr>
          <p:cNvSpPr/>
          <p:nvPr userDrawn="1"/>
        </p:nvSpPr>
        <p:spPr>
          <a:xfrm>
            <a:off x="-36512" y="6237312"/>
            <a:ext cx="9180512" cy="630574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36512" y="-13692"/>
            <a:ext cx="9180512" cy="6885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Rectangle 16"/>
          <p:cNvSpPr/>
          <p:nvPr userDrawn="1"/>
        </p:nvSpPr>
        <p:spPr>
          <a:xfrm>
            <a:off x="-36512" y="6237312"/>
            <a:ext cx="9180512" cy="630574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/>
          <p:cNvGrpSpPr/>
          <p:nvPr userDrawn="1"/>
        </p:nvGrpSpPr>
        <p:grpSpPr>
          <a:xfrm>
            <a:off x="-330170" y="4293096"/>
            <a:ext cx="9649390" cy="1482758"/>
            <a:chOff x="-330170" y="3933056"/>
            <a:chExt cx="9649390" cy="2130830"/>
          </a:xfrm>
        </p:grpSpPr>
        <p:sp>
          <p:nvSpPr>
            <p:cNvPr id="13" name="Rectangle 12"/>
            <p:cNvSpPr/>
            <p:nvPr userDrawn="1"/>
          </p:nvSpPr>
          <p:spPr>
            <a:xfrm>
              <a:off x="-330170" y="3933056"/>
              <a:ext cx="9649390" cy="2130830"/>
            </a:xfrm>
            <a:prstGeom prst="rect">
              <a:avLst/>
            </a:prstGeom>
            <a:solidFill>
              <a:srgbClr val="2D61AD">
                <a:alpha val="9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-330169" y="3933056"/>
              <a:ext cx="648072" cy="2130830"/>
            </a:xfrm>
            <a:prstGeom prst="rect">
              <a:avLst/>
            </a:prstGeom>
            <a:solidFill>
              <a:schemeClr val="tx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8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484796" y="4284470"/>
            <a:ext cx="702828" cy="1482758"/>
          </a:xfrm>
        </p:spPr>
        <p:txBody>
          <a:bodyPr anchor="ctr"/>
          <a:lstStyle>
            <a:lvl1pPr marL="0" indent="0" algn="l">
              <a:buFontTx/>
              <a:buNone/>
              <a:defRPr sz="6600" b="0">
                <a:solidFill>
                  <a:srgbClr val="FFCF37"/>
                </a:solidFill>
                <a:latin typeface="+mj-lt"/>
                <a:ea typeface="Tahoma" pitchFamily="34" charset="0"/>
                <a:cs typeface="Tahoma" pitchFamily="34" charset="0"/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8009076" y="6396410"/>
            <a:ext cx="10416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7C15C5B5-03C6-48D8-B20F-65D93A6CF09E}" type="slidenum">
              <a:rPr lang="en-US" sz="16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pPr algn="r"/>
              <a:t>‹#›</a:t>
            </a:fld>
            <a:r>
              <a:rPr lang="en-US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of 19</a:t>
            </a:r>
          </a:p>
        </p:txBody>
      </p:sp>
      <p:sp>
        <p:nvSpPr>
          <p:cNvPr id="14" name="Title 41"/>
          <p:cNvSpPr txBox="1">
            <a:spLocks/>
          </p:cNvSpPr>
          <p:nvPr userDrawn="1"/>
        </p:nvSpPr>
        <p:spPr>
          <a:xfrm>
            <a:off x="1251754" y="4293096"/>
            <a:ext cx="6741752" cy="148275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 baseline="0">
                <a:solidFill>
                  <a:srgbClr val="FFE9B7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>
              <a:lnSpc>
                <a:spcPct val="90000"/>
              </a:lnSpc>
            </a:pPr>
            <a:endParaRPr lang="en-US" sz="3400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 userDrawn="1"/>
        </p:nvSpPr>
        <p:spPr>
          <a:xfrm>
            <a:off x="6588224" y="6396410"/>
            <a:ext cx="14116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l-GR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Κεφάλαιο</a:t>
            </a:r>
            <a:r>
              <a:rPr lang="en-US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12</a:t>
            </a:r>
          </a:p>
        </p:txBody>
      </p:sp>
      <p:sp>
        <p:nvSpPr>
          <p:cNvPr id="25" name="Oval 24"/>
          <p:cNvSpPr>
            <a:spLocks noChangeAspect="1"/>
          </p:cNvSpPr>
          <p:nvPr userDrawn="1"/>
        </p:nvSpPr>
        <p:spPr>
          <a:xfrm>
            <a:off x="7965002" y="6535404"/>
            <a:ext cx="69669" cy="69669"/>
          </a:xfrm>
          <a:prstGeom prst="ellipse">
            <a:avLst/>
          </a:prstGeom>
          <a:solidFill>
            <a:srgbClr val="FFCF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187624" y="4293096"/>
            <a:ext cx="8064327" cy="1482757"/>
          </a:xfrm>
        </p:spPr>
        <p:txBody>
          <a:bodyPr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CF37"/>
              </a:buClr>
              <a:buSzPct val="150000"/>
              <a:buFont typeface="Wingdings" pitchFamily="2" charset="2"/>
              <a:buNone/>
              <a:tabLst/>
              <a:defRPr sz="32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CHAPTER TITLE</a:t>
            </a:r>
          </a:p>
        </p:txBody>
      </p:sp>
      <p:pic>
        <p:nvPicPr>
          <p:cNvPr id="19" name="Εικόνα 18">
            <a:extLst>
              <a:ext uri="{FF2B5EF4-FFF2-40B4-BE49-F238E27FC236}">
                <a16:creationId xmlns:a16="http://schemas.microsoft.com/office/drawing/2014/main" id="{0340DFC6-7E85-496D-8890-DEADEF07A46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5398" y="116632"/>
            <a:ext cx="1689397" cy="2457305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FECF6F09-5A78-4A07-9A4C-948F446DF5E0}"/>
              </a:ext>
            </a:extLst>
          </p:cNvPr>
          <p:cNvSpPr txBox="1"/>
          <p:nvPr userDrawn="1"/>
        </p:nvSpPr>
        <p:spPr>
          <a:xfrm>
            <a:off x="1423616" y="6362346"/>
            <a:ext cx="3816424" cy="4572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r>
              <a:rPr lang="el-GR" sz="1000" b="0" baseline="0" dirty="0">
                <a:solidFill>
                  <a:schemeClr val="bg1"/>
                </a:solidFill>
              </a:rPr>
              <a:t>Οικονομική των Επιχειρήσεων, 2</a:t>
            </a:r>
            <a:r>
              <a:rPr lang="el-GR" sz="1000" b="0" baseline="30000" dirty="0">
                <a:solidFill>
                  <a:schemeClr val="bg1"/>
                </a:solidFill>
              </a:rPr>
              <a:t>η</a:t>
            </a:r>
            <a:r>
              <a:rPr lang="el-GR" sz="1000" b="0" baseline="0" dirty="0">
                <a:solidFill>
                  <a:schemeClr val="bg1"/>
                </a:solidFill>
              </a:rPr>
              <a:t> Έκδοση</a:t>
            </a:r>
            <a:endParaRPr lang="en-US" sz="1000" b="0" i="1" baseline="0" dirty="0">
              <a:solidFill>
                <a:schemeClr val="bg1"/>
              </a:solidFill>
            </a:endParaRPr>
          </a:p>
          <a:p>
            <a:r>
              <a:rPr lang="en-US" sz="1000" b="0" i="0" kern="100" spc="10" baseline="0" dirty="0">
                <a:solidFill>
                  <a:schemeClr val="bg1"/>
                </a:solidFill>
              </a:rPr>
              <a:t>N. Gregory </a:t>
            </a:r>
            <a:r>
              <a:rPr lang="en-US" sz="1000" b="0" i="0" kern="100" spc="10" baseline="0" dirty="0" err="1">
                <a:solidFill>
                  <a:schemeClr val="bg1"/>
                </a:solidFill>
              </a:rPr>
              <a:t>Mankiw</a:t>
            </a:r>
            <a:r>
              <a:rPr lang="en-US" sz="1000" b="0" i="0" kern="100" spc="10" baseline="0" dirty="0">
                <a:solidFill>
                  <a:schemeClr val="bg1"/>
                </a:solidFill>
              </a:rPr>
              <a:t>, Mark P. Taylor, and Andrew </a:t>
            </a:r>
            <a:r>
              <a:rPr lang="en-US" sz="1000" b="0" i="0" kern="100" spc="10" baseline="0" dirty="0" err="1">
                <a:solidFill>
                  <a:schemeClr val="bg1"/>
                </a:solidFill>
              </a:rPr>
              <a:t>Ashwin</a:t>
            </a:r>
            <a:endParaRPr lang="en-US" sz="1000" b="0" i="0" kern="100" spc="10" baseline="0" dirty="0">
              <a:solidFill>
                <a:schemeClr val="bg1"/>
              </a:solidFill>
            </a:endParaRPr>
          </a:p>
        </p:txBody>
      </p:sp>
      <p:pic>
        <p:nvPicPr>
          <p:cNvPr id="28" name="Εικόνα 27">
            <a:extLst>
              <a:ext uri="{FF2B5EF4-FFF2-40B4-BE49-F238E27FC236}">
                <a16:creationId xmlns:a16="http://schemas.microsoft.com/office/drawing/2014/main" id="{00C4CBD4-32A6-4F96-BFF9-3235FD60D23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59" y="6170247"/>
            <a:ext cx="763751" cy="764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379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bulle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5">
            <a:extLst>
              <a:ext uri="{FF2B5EF4-FFF2-40B4-BE49-F238E27FC236}">
                <a16:creationId xmlns:a16="http://schemas.microsoft.com/office/drawing/2014/main" id="{D021869F-3B04-4ABB-9DD5-D7B399D1A332}"/>
              </a:ext>
            </a:extLst>
          </p:cNvPr>
          <p:cNvSpPr/>
          <p:nvPr userDrawn="1"/>
        </p:nvSpPr>
        <p:spPr>
          <a:xfrm>
            <a:off x="-36512" y="6237312"/>
            <a:ext cx="9180512" cy="630574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68313" y="908050"/>
            <a:ext cx="8783637" cy="5257800"/>
          </a:xfrm>
        </p:spPr>
        <p:txBody>
          <a:bodyPr/>
          <a:lstStyle>
            <a:lvl1pPr>
              <a:spcBef>
                <a:spcPts val="576"/>
              </a:spcBef>
              <a:spcAft>
                <a:spcPts val="0"/>
              </a:spcAft>
              <a:buClr>
                <a:srgbClr val="EAB200"/>
              </a:buClr>
              <a:defRPr sz="2800"/>
            </a:lvl1pPr>
            <a:lvl2pPr marL="625475" indent="-285750">
              <a:buClr>
                <a:srgbClr val="203FFF"/>
              </a:buClr>
              <a:buFont typeface="Arial" pitchFamily="34" charset="0"/>
              <a:buChar char="•"/>
              <a:defRPr sz="2400"/>
            </a:lvl2pPr>
            <a:lvl4pPr marL="630237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8034670" y="6396410"/>
            <a:ext cx="10160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7C15C5B5-03C6-48D8-B20F-65D93A6CF09E}" type="slidenum">
              <a:rPr lang="en-US" sz="16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pPr algn="r"/>
              <a:t>‹#›</a:t>
            </a:fld>
            <a:r>
              <a:rPr lang="en-US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of 19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6588224" y="6396410"/>
            <a:ext cx="14464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l-GR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Κεφάλαιο </a:t>
            </a:r>
            <a:r>
              <a:rPr lang="en-US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12</a:t>
            </a:r>
          </a:p>
        </p:txBody>
      </p:sp>
      <p:sp>
        <p:nvSpPr>
          <p:cNvPr id="14" name="Oval 13"/>
          <p:cNvSpPr>
            <a:spLocks noChangeAspect="1"/>
          </p:cNvSpPr>
          <p:nvPr userDrawn="1"/>
        </p:nvSpPr>
        <p:spPr>
          <a:xfrm>
            <a:off x="7965002" y="6535404"/>
            <a:ext cx="69669" cy="69669"/>
          </a:xfrm>
          <a:prstGeom prst="ellipse">
            <a:avLst/>
          </a:prstGeom>
          <a:solidFill>
            <a:srgbClr val="FFCF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3DFDCCF-297C-47BE-8D77-AC88CA0E1B28}"/>
              </a:ext>
            </a:extLst>
          </p:cNvPr>
          <p:cNvSpPr txBox="1"/>
          <p:nvPr userDrawn="1"/>
        </p:nvSpPr>
        <p:spPr>
          <a:xfrm>
            <a:off x="1423616" y="6362346"/>
            <a:ext cx="3816424" cy="4572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r>
              <a:rPr lang="el-GR" sz="1000" b="0" baseline="0" dirty="0">
                <a:solidFill>
                  <a:schemeClr val="bg1"/>
                </a:solidFill>
              </a:rPr>
              <a:t>Οικονομική των Επιχειρήσεων, 2</a:t>
            </a:r>
            <a:r>
              <a:rPr lang="el-GR" sz="1000" b="0" baseline="30000" dirty="0">
                <a:solidFill>
                  <a:schemeClr val="bg1"/>
                </a:solidFill>
              </a:rPr>
              <a:t>η</a:t>
            </a:r>
            <a:r>
              <a:rPr lang="el-GR" sz="1000" b="0" baseline="0" dirty="0">
                <a:solidFill>
                  <a:schemeClr val="bg1"/>
                </a:solidFill>
              </a:rPr>
              <a:t> Έκδοση</a:t>
            </a:r>
            <a:endParaRPr lang="en-US" sz="1000" b="0" i="1" baseline="0" dirty="0">
              <a:solidFill>
                <a:schemeClr val="bg1"/>
              </a:solidFill>
            </a:endParaRPr>
          </a:p>
          <a:p>
            <a:r>
              <a:rPr lang="en-US" sz="1000" b="0" i="0" kern="100" spc="10" baseline="0" dirty="0">
                <a:solidFill>
                  <a:schemeClr val="bg1"/>
                </a:solidFill>
              </a:rPr>
              <a:t>N. Gregory </a:t>
            </a:r>
            <a:r>
              <a:rPr lang="en-US" sz="1000" b="0" i="0" kern="100" spc="10" baseline="0" dirty="0" err="1">
                <a:solidFill>
                  <a:schemeClr val="bg1"/>
                </a:solidFill>
              </a:rPr>
              <a:t>Mankiw</a:t>
            </a:r>
            <a:r>
              <a:rPr lang="en-US" sz="1000" b="0" i="0" kern="100" spc="10" baseline="0" dirty="0">
                <a:solidFill>
                  <a:schemeClr val="bg1"/>
                </a:solidFill>
              </a:rPr>
              <a:t>, Mark P. Taylor, and Andrew </a:t>
            </a:r>
            <a:r>
              <a:rPr lang="en-US" sz="1000" b="0" i="0" kern="100" spc="10" baseline="0" dirty="0" err="1">
                <a:solidFill>
                  <a:schemeClr val="bg1"/>
                </a:solidFill>
              </a:rPr>
              <a:t>Ashwin</a:t>
            </a:r>
            <a:endParaRPr lang="en-US" sz="1000" b="0" i="0" kern="100" spc="10" baseline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98692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1807"/>
            <a:ext cx="8815361" cy="8969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08720"/>
            <a:ext cx="8504679" cy="53285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3"/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6457925" y="6318776"/>
            <a:ext cx="10416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7C15C5B5-03C6-48D8-B20F-65D93A6CF09E}" type="slidenum">
              <a:rPr lang="en-US" sz="16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pPr algn="r"/>
              <a:t>‹#›</a:t>
            </a:fld>
            <a:r>
              <a:rPr lang="en-US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of 38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</p:sldLayoutIdLst>
  <p:txStyles>
    <p:titleStyle>
      <a:lvl1pPr algn="l" defTabSz="914400" rtl="0" eaLnBrk="1" latinLnBrk="0" hangingPunct="1">
        <a:spcBef>
          <a:spcPct val="0"/>
        </a:spcBef>
        <a:buNone/>
        <a:defRPr sz="4000" b="1" kern="1200">
          <a:solidFill>
            <a:srgbClr val="F26922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4488" indent="-344488" algn="l" defTabSz="914400" rtl="0" eaLnBrk="1" latinLnBrk="0" hangingPunct="1">
        <a:spcBef>
          <a:spcPct val="20000"/>
        </a:spcBef>
        <a:buClr>
          <a:srgbClr val="FFCF37"/>
        </a:buClr>
        <a:buSzPct val="150000"/>
        <a:buFont typeface="Wingdings" pitchFamily="2" charset="2"/>
        <a:buChar char="§"/>
        <a:defRPr lang="en-US" sz="2800" kern="1200" baseline="0" dirty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625475" indent="-285750" algn="l" defTabSz="914400" rtl="0" eaLnBrk="1" latinLnBrk="0" hangingPunct="1">
        <a:spcBef>
          <a:spcPct val="20000"/>
        </a:spcBef>
        <a:buClr>
          <a:srgbClr val="203FFF"/>
        </a:buClr>
        <a:buFont typeface="Arial" pitchFamily="34" charset="0"/>
        <a:buChar char="•"/>
        <a:defRPr lang="en-US" sz="2400" kern="1200" baseline="0" dirty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628650" indent="0" algn="l" defTabSz="914400" rtl="0" eaLnBrk="1" latinLnBrk="0" hangingPunct="1">
        <a:spcBef>
          <a:spcPct val="20000"/>
        </a:spcBef>
        <a:buClr>
          <a:srgbClr val="F26922"/>
        </a:buClr>
        <a:buFont typeface="Arial" pitchFamily="34" charset="0"/>
        <a:buNone/>
        <a:defRPr lang="en-US" sz="2400" kern="1200" baseline="0" dirty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914400" indent="-284163" algn="l" defTabSz="914400" rtl="0" eaLnBrk="1" latinLnBrk="0" hangingPunct="1">
        <a:spcBef>
          <a:spcPct val="20000"/>
        </a:spcBef>
        <a:buClr>
          <a:srgbClr val="F29122"/>
        </a:buClr>
        <a:buFont typeface="Wingdings" pitchFamily="2" charset="2"/>
        <a:buChar char="ü"/>
        <a:tabLst/>
        <a:defRPr lang="en-US" sz="2400" kern="1200" baseline="0" dirty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4CACD6"/>
        </a:buClr>
        <a:buFont typeface="Arial" pitchFamily="34" charset="0"/>
        <a:buChar char="»"/>
        <a:defRPr lang="en-GB" sz="2000" kern="1200" dirty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70500" y="4221088"/>
            <a:ext cx="1818116" cy="1546140"/>
          </a:xfrm>
        </p:spPr>
        <p:txBody>
          <a:bodyPr/>
          <a:lstStyle/>
          <a:p>
            <a:r>
              <a:rPr lang="en-US" dirty="0"/>
              <a:t>12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547664" y="4293096"/>
            <a:ext cx="7475695" cy="1482757"/>
          </a:xfrm>
        </p:spPr>
        <p:txBody>
          <a:bodyPr/>
          <a:lstStyle/>
          <a:p>
            <a:pPr lvl="0">
              <a:lnSpc>
                <a:spcPct val="90000"/>
              </a:lnSpc>
              <a:spcBef>
                <a:spcPts val="0"/>
              </a:spcBef>
            </a:pPr>
            <a:r>
              <a:rPr lang="el-GR" dirty="0"/>
              <a:t>ΔΟΜΕΣ ΤΗΣ ΑΓΟΡΑΣ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75498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743" y="82599"/>
            <a:ext cx="8815361" cy="896913"/>
          </a:xfrm>
        </p:spPr>
        <p:txBody>
          <a:bodyPr/>
          <a:lstStyle/>
          <a:p>
            <a:r>
              <a:rPr lang="el-GR" sz="3300" dirty="0"/>
              <a:t>Το κέρδος μιας μονοπωλιακής επιχείρησης</a:t>
            </a:r>
            <a:endParaRPr lang="en-US" sz="33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68313" y="979512"/>
            <a:ext cx="4967783" cy="5257800"/>
          </a:xfrm>
        </p:spPr>
        <p:txBody>
          <a:bodyPr/>
          <a:lstStyle/>
          <a:p>
            <a:pPr>
              <a:spcBef>
                <a:spcPts val="1075"/>
              </a:spcBef>
            </a:pPr>
            <a:r>
              <a:rPr lang="el-GR" sz="2000" b="1" dirty="0">
                <a:solidFill>
                  <a:srgbClr val="203FFF"/>
                </a:solidFill>
                <a:ea typeface="ＭＳ Ｐゴシック" pitchFamily="29" charset="-128"/>
              </a:rPr>
              <a:t>Κέρδος </a:t>
            </a:r>
            <a:r>
              <a:rPr lang="en-US" sz="2000" b="1" dirty="0">
                <a:solidFill>
                  <a:srgbClr val="203FFF"/>
                </a:solidFill>
                <a:ea typeface="ＭＳ Ｐゴシック" pitchFamily="29" charset="-128"/>
              </a:rPr>
              <a:t>= TR -TC</a:t>
            </a:r>
          </a:p>
          <a:p>
            <a:pPr>
              <a:spcBef>
                <a:spcPts val="1075"/>
              </a:spcBef>
            </a:pPr>
            <a:r>
              <a:rPr lang="el-GR" sz="2000" dirty="0">
                <a:ea typeface="ＭＳ Ｐゴシック" pitchFamily="29" charset="-128"/>
              </a:rPr>
              <a:t>Μπορεί να εκφραστεί και ως</a:t>
            </a:r>
            <a:r>
              <a:rPr lang="en-US" sz="2000" dirty="0">
                <a:ea typeface="ＭＳ Ｐゴシック" pitchFamily="29" charset="-128"/>
              </a:rPr>
              <a:t>:</a:t>
            </a:r>
          </a:p>
          <a:p>
            <a:pPr lvl="1">
              <a:spcBef>
                <a:spcPts val="1075"/>
              </a:spcBef>
            </a:pPr>
            <a:r>
              <a:rPr lang="el-GR" sz="1800" b="1" dirty="0">
                <a:solidFill>
                  <a:srgbClr val="203FFF"/>
                </a:solidFill>
                <a:ea typeface="ＭＳ Ｐゴシック" pitchFamily="29" charset="-128"/>
              </a:rPr>
              <a:t>Κέρδος</a:t>
            </a:r>
            <a:r>
              <a:rPr lang="en-US" sz="1800" b="1" dirty="0">
                <a:solidFill>
                  <a:srgbClr val="203FFF"/>
                </a:solidFill>
                <a:ea typeface="ＭＳ Ｐゴシック" pitchFamily="29" charset="-128"/>
              </a:rPr>
              <a:t>  =  (TR/Q - TC/Q)  x  Q</a:t>
            </a:r>
          </a:p>
          <a:p>
            <a:pPr lvl="1">
              <a:spcBef>
                <a:spcPts val="1075"/>
              </a:spcBef>
            </a:pPr>
            <a:r>
              <a:rPr lang="el-GR" sz="1800" dirty="0">
                <a:ea typeface="ＭＳ Ｐゴシック" pitchFamily="29" charset="-128"/>
              </a:rPr>
              <a:t>όπου </a:t>
            </a:r>
            <a:r>
              <a:rPr lang="en-US" sz="1800" b="1" dirty="0">
                <a:ea typeface="ＭＳ Ｐゴシック" pitchFamily="29" charset="-128"/>
              </a:rPr>
              <a:t>TR /Q  </a:t>
            </a:r>
            <a:r>
              <a:rPr lang="el-GR" sz="1800" dirty="0">
                <a:ea typeface="ＭＳ Ｐゴシック" pitchFamily="29" charset="-128"/>
              </a:rPr>
              <a:t>το μέσο έσοδο που </a:t>
            </a:r>
            <a:br>
              <a:rPr lang="el-GR" sz="1800" dirty="0">
                <a:ea typeface="ＭＳ Ｐゴシック" pitchFamily="29" charset="-128"/>
              </a:rPr>
            </a:br>
            <a:r>
              <a:rPr lang="el-GR" sz="1800" dirty="0">
                <a:ea typeface="ＭＳ Ｐゴシック" pitchFamily="29" charset="-128"/>
              </a:rPr>
              <a:t>ισούται με την τιμή </a:t>
            </a:r>
            <a:r>
              <a:rPr lang="en-US" sz="1800" b="1" dirty="0">
                <a:ea typeface="ＭＳ Ｐゴシック" pitchFamily="29" charset="-128"/>
              </a:rPr>
              <a:t>P</a:t>
            </a:r>
            <a:endParaRPr lang="en-US" sz="1800" dirty="0">
              <a:ea typeface="ＭＳ Ｐゴシック" pitchFamily="29" charset="-128"/>
            </a:endParaRPr>
          </a:p>
          <a:p>
            <a:pPr lvl="1">
              <a:spcBef>
                <a:spcPts val="1075"/>
              </a:spcBef>
            </a:pPr>
            <a:r>
              <a:rPr lang="el-GR" sz="1800" dirty="0">
                <a:ea typeface="ＭＳ Ｐゴシック" pitchFamily="29" charset="-128"/>
              </a:rPr>
              <a:t>και </a:t>
            </a:r>
            <a:r>
              <a:rPr lang="en-US" sz="1800" b="1" dirty="0">
                <a:ea typeface="ＭＳ Ｐゴシック" pitchFamily="29" charset="-128"/>
              </a:rPr>
              <a:t>TC /Q</a:t>
            </a:r>
            <a:br>
              <a:rPr lang="en-US" sz="1800" dirty="0">
                <a:ea typeface="ＭＳ Ｐゴシック" pitchFamily="29" charset="-128"/>
              </a:rPr>
            </a:br>
            <a:r>
              <a:rPr lang="el-GR" sz="1800" dirty="0">
                <a:ea typeface="ＭＳ Ｐゴシック" pitchFamily="29" charset="-128"/>
              </a:rPr>
              <a:t>το μέσο συνολικό κόστος,</a:t>
            </a:r>
            <a:r>
              <a:rPr lang="en-US" sz="1800" dirty="0">
                <a:ea typeface="ＭＳ Ｐゴシック" pitchFamily="29" charset="-128"/>
              </a:rPr>
              <a:t> </a:t>
            </a:r>
            <a:r>
              <a:rPr lang="en-US" sz="1800" b="1" dirty="0">
                <a:ea typeface="ＭＳ Ｐゴシック" pitchFamily="29" charset="-128"/>
              </a:rPr>
              <a:t>ATC</a:t>
            </a:r>
          </a:p>
          <a:p>
            <a:pPr lvl="1">
              <a:spcBef>
                <a:spcPts val="1075"/>
              </a:spcBef>
            </a:pPr>
            <a:r>
              <a:rPr lang="el-GR" sz="1800" dirty="0">
                <a:ea typeface="ＭＳ Ｐゴシック" pitchFamily="29" charset="-128"/>
              </a:rPr>
              <a:t>Άρα</a:t>
            </a:r>
            <a:r>
              <a:rPr lang="en-US" sz="1800" dirty="0">
                <a:ea typeface="ＭＳ Ｐゴシック" pitchFamily="29" charset="-128"/>
              </a:rPr>
              <a:t>,</a:t>
            </a:r>
            <a:br>
              <a:rPr lang="en-US" sz="1800" dirty="0">
                <a:ea typeface="ＭＳ Ｐゴシック" pitchFamily="29" charset="-128"/>
              </a:rPr>
            </a:br>
            <a:r>
              <a:rPr lang="el-GR" sz="1800" b="1" dirty="0">
                <a:ea typeface="ＭＳ Ｐゴシック" pitchFamily="29" charset="-128"/>
              </a:rPr>
              <a:t>Κέρδος </a:t>
            </a:r>
            <a:r>
              <a:rPr lang="en-US" sz="1800" b="1" dirty="0">
                <a:ea typeface="ＭＳ Ｐゴシック" pitchFamily="29" charset="-128"/>
              </a:rPr>
              <a:t>= (P - ATC)  x  Q</a:t>
            </a:r>
            <a:br>
              <a:rPr lang="en-US" sz="1800" b="1" dirty="0">
                <a:ea typeface="ＭＳ Ｐゴシック" pitchFamily="29" charset="-128"/>
              </a:rPr>
            </a:br>
            <a:endParaRPr lang="en-US" sz="1800" b="1" dirty="0">
              <a:ea typeface="ＭＳ Ｐゴシック" pitchFamily="29" charset="-128"/>
            </a:endParaRPr>
          </a:p>
          <a:p>
            <a:pPr>
              <a:spcBef>
                <a:spcPts val="1075"/>
              </a:spcBef>
            </a:pPr>
            <a:r>
              <a:rPr lang="el-GR" sz="2000" dirty="0">
                <a:ea typeface="ＭＳ Ｐゴシック" pitchFamily="29" charset="-128"/>
              </a:rPr>
              <a:t>Η περιοχή του τετραγώνου </a:t>
            </a:r>
            <a:r>
              <a:rPr lang="el-GR" sz="2000" b="1" dirty="0">
                <a:ea typeface="ＭＳ Ｐゴシック" pitchFamily="29" charset="-128"/>
              </a:rPr>
              <a:t>BCDE</a:t>
            </a:r>
            <a:r>
              <a:rPr lang="el-GR" sz="2000" dirty="0">
                <a:ea typeface="ＭＳ Ｐゴシック" pitchFamily="29" charset="-128"/>
              </a:rPr>
              <a:t> ισούται με το κέρδος μιας μονοπωλιακής επιχείρησης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6424" y="1107160"/>
            <a:ext cx="4482544" cy="3260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476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662" y="4357"/>
            <a:ext cx="8724338" cy="6230393"/>
          </a:xfrm>
          <a:prstGeom prst="rect">
            <a:avLst/>
          </a:prstGeom>
        </p:spPr>
      </p:pic>
      <p:sp>
        <p:nvSpPr>
          <p:cNvPr id="7" name="Text Placeholder 7"/>
          <p:cNvSpPr txBox="1">
            <a:spLocks/>
          </p:cNvSpPr>
          <p:nvPr/>
        </p:nvSpPr>
        <p:spPr>
          <a:xfrm>
            <a:off x="9396536" y="957263"/>
            <a:ext cx="4041775" cy="520700"/>
          </a:xfrm>
          <a:prstGeom prst="rect">
            <a:avLst/>
          </a:prstGeom>
        </p:spPr>
        <p:txBody>
          <a:bodyPr/>
          <a:lstStyle>
            <a:lvl1pPr marL="344488" indent="-344488" algn="l" defTabSz="914400" rtl="0" eaLnBrk="1" latinLnBrk="0" hangingPunct="1">
              <a:spcBef>
                <a:spcPct val="20000"/>
              </a:spcBef>
              <a:buClr>
                <a:srgbClr val="FFCF37"/>
              </a:buClr>
              <a:buSzPct val="120000"/>
              <a:buFont typeface="Wingdings" pitchFamily="2" charset="2"/>
              <a:buChar char="§"/>
              <a:defRPr lang="en-US" sz="320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25475" indent="-285750" algn="l" defTabSz="914400" rtl="0" eaLnBrk="1" latinLnBrk="0" hangingPunct="1">
              <a:spcBef>
                <a:spcPct val="20000"/>
              </a:spcBef>
              <a:buClr>
                <a:srgbClr val="966432"/>
              </a:buClr>
              <a:buFont typeface="Wingdings" pitchFamily="2" charset="2"/>
              <a:buChar char="§"/>
              <a:defRPr lang="en-US" sz="300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628650" indent="0" algn="l" defTabSz="914400" rtl="0" eaLnBrk="1" latinLnBrk="0" hangingPunct="1">
              <a:spcBef>
                <a:spcPct val="20000"/>
              </a:spcBef>
              <a:buClr>
                <a:srgbClr val="F26922"/>
              </a:buClr>
              <a:buFont typeface="Arial" pitchFamily="34" charset="0"/>
              <a:buNone/>
              <a:defRPr lang="en-US" sz="240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914400" indent="-284163" algn="l" defTabSz="914400" rtl="0" eaLnBrk="1" latinLnBrk="0" hangingPunct="1">
              <a:spcBef>
                <a:spcPct val="20000"/>
              </a:spcBef>
              <a:buClr>
                <a:srgbClr val="F29122"/>
              </a:buClr>
              <a:buFont typeface="Wingdings" pitchFamily="2" charset="2"/>
              <a:buChar char="ü"/>
              <a:tabLst/>
              <a:defRPr lang="en-US" sz="280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4CACD6"/>
              </a:buClr>
              <a:buFont typeface="Arial" pitchFamily="34" charset="0"/>
              <a:buChar char="»"/>
              <a:defRPr lang="en-GB" sz="200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dirty="0"/>
          </a:p>
        </p:txBody>
      </p:sp>
      <p:sp>
        <p:nvSpPr>
          <p:cNvPr id="8" name="Content Placeholder 8"/>
          <p:cNvSpPr txBox="1">
            <a:spLocks/>
          </p:cNvSpPr>
          <p:nvPr/>
        </p:nvSpPr>
        <p:spPr>
          <a:xfrm>
            <a:off x="9396536" y="1477963"/>
            <a:ext cx="4041775" cy="4387850"/>
          </a:xfrm>
          <a:prstGeom prst="rect">
            <a:avLst/>
          </a:prstGeom>
        </p:spPr>
        <p:txBody>
          <a:bodyPr/>
          <a:lstStyle>
            <a:lvl1pPr marL="344488" indent="-344488" algn="l" defTabSz="914400" rtl="0" eaLnBrk="1" latinLnBrk="0" hangingPunct="1">
              <a:spcBef>
                <a:spcPct val="20000"/>
              </a:spcBef>
              <a:buClr>
                <a:srgbClr val="FFCF37"/>
              </a:buClr>
              <a:buSzPct val="120000"/>
              <a:buFont typeface="Wingdings" pitchFamily="2" charset="2"/>
              <a:buChar char="§"/>
              <a:defRPr lang="en-US" sz="320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25475" indent="-285750" algn="l" defTabSz="914400" rtl="0" eaLnBrk="1" latinLnBrk="0" hangingPunct="1">
              <a:spcBef>
                <a:spcPct val="20000"/>
              </a:spcBef>
              <a:buClr>
                <a:srgbClr val="966432"/>
              </a:buClr>
              <a:buFont typeface="Wingdings" pitchFamily="2" charset="2"/>
              <a:buChar char="§"/>
              <a:defRPr lang="en-US" sz="300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628650" indent="0" algn="l" defTabSz="914400" rtl="0" eaLnBrk="1" latinLnBrk="0" hangingPunct="1">
              <a:spcBef>
                <a:spcPct val="20000"/>
              </a:spcBef>
              <a:buClr>
                <a:srgbClr val="F26922"/>
              </a:buClr>
              <a:buFont typeface="Arial" pitchFamily="34" charset="0"/>
              <a:buNone/>
              <a:defRPr lang="en-US" sz="240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914400" indent="-284163" algn="l" defTabSz="914400" rtl="0" eaLnBrk="1" latinLnBrk="0" hangingPunct="1">
              <a:spcBef>
                <a:spcPct val="20000"/>
              </a:spcBef>
              <a:buClr>
                <a:srgbClr val="F29122"/>
              </a:buClr>
              <a:buFont typeface="Wingdings" pitchFamily="2" charset="2"/>
              <a:buChar char="ü"/>
              <a:tabLst/>
              <a:defRPr lang="en-US" sz="280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4CACD6"/>
              </a:buClr>
              <a:buFont typeface="Arial" pitchFamily="34" charset="0"/>
              <a:buChar char="»"/>
              <a:defRPr lang="en-GB" sz="200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0" name="Content Placeholder 4"/>
          <p:cNvSpPr txBox="1">
            <a:spLocks/>
          </p:cNvSpPr>
          <p:nvPr/>
        </p:nvSpPr>
        <p:spPr>
          <a:xfrm>
            <a:off x="4570620" y="1738983"/>
            <a:ext cx="4573379" cy="4387850"/>
          </a:xfrm>
          <a:prstGeom prst="rect">
            <a:avLst/>
          </a:prstGeom>
        </p:spPr>
        <p:txBody>
          <a:bodyPr/>
          <a:lstStyle>
            <a:lvl1pPr marL="344488" indent="-344488" algn="l" defTabSz="914400" rtl="0" eaLnBrk="1" latinLnBrk="0" hangingPunct="1">
              <a:spcBef>
                <a:spcPct val="20000"/>
              </a:spcBef>
              <a:buClr>
                <a:srgbClr val="FFCF37"/>
              </a:buClr>
              <a:buSzPct val="120000"/>
              <a:buFont typeface="Wingdings" pitchFamily="2" charset="2"/>
              <a:buChar char="§"/>
              <a:defRPr lang="en-US" sz="320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25475" indent="-285750" algn="l" defTabSz="914400" rtl="0" eaLnBrk="1" latinLnBrk="0" hangingPunct="1">
              <a:spcBef>
                <a:spcPct val="20000"/>
              </a:spcBef>
              <a:buClr>
                <a:srgbClr val="966432"/>
              </a:buClr>
              <a:buFont typeface="Wingdings" pitchFamily="2" charset="2"/>
              <a:buChar char="§"/>
              <a:defRPr lang="en-US" sz="300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628650" indent="0" algn="l" defTabSz="914400" rtl="0" eaLnBrk="1" latinLnBrk="0" hangingPunct="1">
              <a:spcBef>
                <a:spcPct val="20000"/>
              </a:spcBef>
              <a:buClr>
                <a:srgbClr val="F26922"/>
              </a:buClr>
              <a:buFont typeface="Arial" pitchFamily="34" charset="0"/>
              <a:buNone/>
              <a:defRPr lang="en-US" sz="240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914400" indent="-284163" algn="l" defTabSz="914400" rtl="0" eaLnBrk="1" latinLnBrk="0" hangingPunct="1">
              <a:spcBef>
                <a:spcPct val="20000"/>
              </a:spcBef>
              <a:buClr>
                <a:srgbClr val="F29122"/>
              </a:buClr>
              <a:buFont typeface="Wingdings" pitchFamily="2" charset="2"/>
              <a:buChar char="ü"/>
              <a:tabLst/>
              <a:defRPr lang="en-US" sz="280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4CACD6"/>
              </a:buClr>
              <a:buFont typeface="Arial" pitchFamily="34" charset="0"/>
              <a:buChar char="»"/>
              <a:defRPr lang="en-GB" sz="200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dirty="0"/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522486" y="1124744"/>
            <a:ext cx="8082538" cy="1466156"/>
          </a:xfrm>
        </p:spPr>
        <p:txBody>
          <a:bodyPr/>
          <a:lstStyle/>
          <a:p>
            <a:pPr marL="625475" indent="-625475" algn="ctr"/>
            <a:r>
              <a:rPr lang="en-US" i="1" dirty="0">
                <a:solidFill>
                  <a:srgbClr val="193EF7"/>
                </a:solidFill>
                <a:latin typeface="Calibri" pitchFamily="34" charset="0"/>
              </a:rPr>
              <a:t>4. </a:t>
            </a:r>
            <a:r>
              <a:rPr lang="el-GR" i="1" dirty="0">
                <a:solidFill>
                  <a:srgbClr val="193EF7"/>
                </a:solidFill>
                <a:latin typeface="Calibri" pitchFamily="34" charset="0"/>
              </a:rPr>
              <a:t>Το κόστος ευημερίας του μονοπωλίου</a:t>
            </a:r>
            <a:endParaRPr lang="en-US" i="1" dirty="0">
              <a:solidFill>
                <a:srgbClr val="193EF7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6878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07"/>
            <a:ext cx="8815361" cy="752897"/>
          </a:xfrm>
        </p:spPr>
        <p:txBody>
          <a:bodyPr/>
          <a:lstStyle/>
          <a:p>
            <a:r>
              <a:rPr lang="el-GR" sz="3000" dirty="0"/>
              <a:t>Απώλεια κοινωνικής</a:t>
            </a:r>
            <a:br>
              <a:rPr lang="el-GR" sz="3000" dirty="0"/>
            </a:br>
            <a:r>
              <a:rPr lang="el-GR" sz="3000" dirty="0"/>
              <a:t>ευημερίας</a:t>
            </a:r>
            <a:endParaRPr lang="en-US" sz="3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68313" y="811338"/>
            <a:ext cx="4103687" cy="5257800"/>
          </a:xfrm>
        </p:spPr>
        <p:txBody>
          <a:bodyPr/>
          <a:lstStyle/>
          <a:p>
            <a:r>
              <a:rPr lang="el-GR" sz="1850" dirty="0">
                <a:ea typeface="ＭＳ Ｐゴシック" pitchFamily="29" charset="-128"/>
              </a:rPr>
              <a:t>Μια καλοπροαίρετη μονοπωλιακή επιχείρηση θέλει να μεγιστοποιήσει το συνολικό πλεόνασμα</a:t>
            </a:r>
            <a:endParaRPr lang="en-US" sz="1850" dirty="0">
              <a:ea typeface="ＭＳ Ｐゴシック" pitchFamily="29" charset="-128"/>
            </a:endParaRPr>
          </a:p>
          <a:p>
            <a:pPr lvl="1"/>
            <a:r>
              <a:rPr lang="el-GR" sz="1600" dirty="0">
                <a:ea typeface="ＭＳ Ｐゴシック" pitchFamily="29" charset="-128"/>
              </a:rPr>
              <a:t>Επιλέγει επίπεδο παραγωγής όπου διασταυρώνεται η καμπύλη ζήτησης και η καμπύλη οριακού κόστους (αποτελεσματικό επίπεδο παραγωγής)</a:t>
            </a:r>
            <a:endParaRPr lang="en-US" sz="1600" dirty="0">
              <a:ea typeface="ＭＳ Ｐゴシック" pitchFamily="29" charset="-128"/>
            </a:endParaRPr>
          </a:p>
          <a:p>
            <a:pPr lvl="1"/>
            <a:r>
              <a:rPr lang="el-GR" sz="1600" dirty="0">
                <a:ea typeface="ＭＳ Ｐゴシック" pitchFamily="29" charset="-128"/>
              </a:rPr>
              <a:t>Εδώ η αξία του αγαθού για τον οριακό αγοραστή</a:t>
            </a:r>
            <a:r>
              <a:rPr lang="en-US" sz="1600" dirty="0">
                <a:ea typeface="ＭＳ Ｐゴシック" pitchFamily="29" charset="-128"/>
              </a:rPr>
              <a:t> = </a:t>
            </a:r>
            <a:r>
              <a:rPr lang="el-GR" sz="1600" dirty="0">
                <a:ea typeface="ＭＳ Ｐゴシック" pitchFamily="29" charset="-128"/>
              </a:rPr>
              <a:t>το οριακό κόστος παραγωγής του αγαθού</a:t>
            </a:r>
            <a:endParaRPr lang="en-US" sz="1600" dirty="0">
              <a:ea typeface="ＭＳ Ｐゴシック" pitchFamily="29" charset="-128"/>
            </a:endParaRPr>
          </a:p>
          <a:p>
            <a:r>
              <a:rPr lang="el-GR" sz="1850" dirty="0">
                <a:ea typeface="ＭＳ Ｐゴシック" pitchFamily="29" charset="-128"/>
              </a:rPr>
              <a:t>Μια πιο εγωιστική μονοπωλιακή επιχείρηση επιβάλλει τιμή πάνω από το οριακό κόστος</a:t>
            </a:r>
            <a:endParaRPr lang="en-US" sz="1850" dirty="0">
              <a:ea typeface="ＭＳ Ｐゴシック" pitchFamily="29" charset="-128"/>
            </a:endParaRPr>
          </a:p>
          <a:p>
            <a:pPr lvl="1"/>
            <a:r>
              <a:rPr lang="el-GR" sz="1600" dirty="0">
                <a:ea typeface="ＭＳ Ｐゴシック" pitchFamily="29" charset="-128"/>
              </a:rPr>
              <a:t>Η ποσότητα που παράγεται και πωλείται είναι κάτω από την κοινωνικά αποτελεσματική</a:t>
            </a:r>
            <a:endParaRPr lang="en-US" sz="1600" dirty="0">
              <a:ea typeface="ＭＳ Ｐゴシック" pitchFamily="29" charset="-128"/>
            </a:endParaRPr>
          </a:p>
          <a:p>
            <a:pPr lvl="1"/>
            <a:r>
              <a:rPr lang="el-GR" sz="1600" dirty="0">
                <a:ea typeface="ＭＳ Ｐゴシック" pitchFamily="29" charset="-128"/>
              </a:rPr>
              <a:t>Αυτό οδηγεί σε απώλεια κοινωνικής ευημερίας</a:t>
            </a:r>
            <a:endParaRPr lang="en-US" sz="1600" dirty="0">
              <a:ea typeface="ＭＳ Ｐゴシック" pitchFamily="29" charset="-12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8726" y="3284984"/>
            <a:ext cx="4209778" cy="27875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4104" y="193644"/>
            <a:ext cx="3528392" cy="3091340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>
            <a:off x="4427984" y="1124744"/>
            <a:ext cx="501972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4427984" y="4365104"/>
            <a:ext cx="501972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3672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662" y="4357"/>
            <a:ext cx="8724338" cy="6230393"/>
          </a:xfrm>
          <a:prstGeom prst="rect">
            <a:avLst/>
          </a:prstGeom>
        </p:spPr>
      </p:pic>
      <p:sp>
        <p:nvSpPr>
          <p:cNvPr id="7" name="Text Placeholder 7"/>
          <p:cNvSpPr txBox="1">
            <a:spLocks/>
          </p:cNvSpPr>
          <p:nvPr/>
        </p:nvSpPr>
        <p:spPr>
          <a:xfrm>
            <a:off x="9396536" y="957263"/>
            <a:ext cx="4041775" cy="520700"/>
          </a:xfrm>
          <a:prstGeom prst="rect">
            <a:avLst/>
          </a:prstGeom>
        </p:spPr>
        <p:txBody>
          <a:bodyPr/>
          <a:lstStyle>
            <a:lvl1pPr marL="344488" indent="-344488" algn="l" defTabSz="914400" rtl="0" eaLnBrk="1" latinLnBrk="0" hangingPunct="1">
              <a:spcBef>
                <a:spcPct val="20000"/>
              </a:spcBef>
              <a:buClr>
                <a:srgbClr val="FFCF37"/>
              </a:buClr>
              <a:buSzPct val="120000"/>
              <a:buFont typeface="Wingdings" pitchFamily="2" charset="2"/>
              <a:buChar char="§"/>
              <a:defRPr lang="en-US" sz="320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25475" indent="-285750" algn="l" defTabSz="914400" rtl="0" eaLnBrk="1" latinLnBrk="0" hangingPunct="1">
              <a:spcBef>
                <a:spcPct val="20000"/>
              </a:spcBef>
              <a:buClr>
                <a:srgbClr val="966432"/>
              </a:buClr>
              <a:buFont typeface="Wingdings" pitchFamily="2" charset="2"/>
              <a:buChar char="§"/>
              <a:defRPr lang="en-US" sz="300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628650" indent="0" algn="l" defTabSz="914400" rtl="0" eaLnBrk="1" latinLnBrk="0" hangingPunct="1">
              <a:spcBef>
                <a:spcPct val="20000"/>
              </a:spcBef>
              <a:buClr>
                <a:srgbClr val="F26922"/>
              </a:buClr>
              <a:buFont typeface="Arial" pitchFamily="34" charset="0"/>
              <a:buNone/>
              <a:defRPr lang="en-US" sz="240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914400" indent="-284163" algn="l" defTabSz="914400" rtl="0" eaLnBrk="1" latinLnBrk="0" hangingPunct="1">
              <a:spcBef>
                <a:spcPct val="20000"/>
              </a:spcBef>
              <a:buClr>
                <a:srgbClr val="F29122"/>
              </a:buClr>
              <a:buFont typeface="Wingdings" pitchFamily="2" charset="2"/>
              <a:buChar char="ü"/>
              <a:tabLst/>
              <a:defRPr lang="en-US" sz="280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4CACD6"/>
              </a:buClr>
              <a:buFont typeface="Arial" pitchFamily="34" charset="0"/>
              <a:buChar char="»"/>
              <a:defRPr lang="en-GB" sz="200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dirty="0"/>
          </a:p>
        </p:txBody>
      </p:sp>
      <p:sp>
        <p:nvSpPr>
          <p:cNvPr id="8" name="Content Placeholder 8"/>
          <p:cNvSpPr txBox="1">
            <a:spLocks/>
          </p:cNvSpPr>
          <p:nvPr/>
        </p:nvSpPr>
        <p:spPr>
          <a:xfrm>
            <a:off x="9396536" y="1477963"/>
            <a:ext cx="4041775" cy="4387850"/>
          </a:xfrm>
          <a:prstGeom prst="rect">
            <a:avLst/>
          </a:prstGeom>
        </p:spPr>
        <p:txBody>
          <a:bodyPr/>
          <a:lstStyle>
            <a:lvl1pPr marL="344488" indent="-344488" algn="l" defTabSz="914400" rtl="0" eaLnBrk="1" latinLnBrk="0" hangingPunct="1">
              <a:spcBef>
                <a:spcPct val="20000"/>
              </a:spcBef>
              <a:buClr>
                <a:srgbClr val="FFCF37"/>
              </a:buClr>
              <a:buSzPct val="120000"/>
              <a:buFont typeface="Wingdings" pitchFamily="2" charset="2"/>
              <a:buChar char="§"/>
              <a:defRPr lang="en-US" sz="320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25475" indent="-285750" algn="l" defTabSz="914400" rtl="0" eaLnBrk="1" latinLnBrk="0" hangingPunct="1">
              <a:spcBef>
                <a:spcPct val="20000"/>
              </a:spcBef>
              <a:buClr>
                <a:srgbClr val="966432"/>
              </a:buClr>
              <a:buFont typeface="Wingdings" pitchFamily="2" charset="2"/>
              <a:buChar char="§"/>
              <a:defRPr lang="en-US" sz="300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628650" indent="0" algn="l" defTabSz="914400" rtl="0" eaLnBrk="1" latinLnBrk="0" hangingPunct="1">
              <a:spcBef>
                <a:spcPct val="20000"/>
              </a:spcBef>
              <a:buClr>
                <a:srgbClr val="F26922"/>
              </a:buClr>
              <a:buFont typeface="Arial" pitchFamily="34" charset="0"/>
              <a:buNone/>
              <a:defRPr lang="en-US" sz="240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914400" indent="-284163" algn="l" defTabSz="914400" rtl="0" eaLnBrk="1" latinLnBrk="0" hangingPunct="1">
              <a:spcBef>
                <a:spcPct val="20000"/>
              </a:spcBef>
              <a:buClr>
                <a:srgbClr val="F29122"/>
              </a:buClr>
              <a:buFont typeface="Wingdings" pitchFamily="2" charset="2"/>
              <a:buChar char="ü"/>
              <a:tabLst/>
              <a:defRPr lang="en-US" sz="280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4CACD6"/>
              </a:buClr>
              <a:buFont typeface="Arial" pitchFamily="34" charset="0"/>
              <a:buChar char="»"/>
              <a:defRPr lang="en-GB" sz="200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0" name="Content Placeholder 4"/>
          <p:cNvSpPr txBox="1">
            <a:spLocks/>
          </p:cNvSpPr>
          <p:nvPr/>
        </p:nvSpPr>
        <p:spPr>
          <a:xfrm>
            <a:off x="4570620" y="1738983"/>
            <a:ext cx="4573379" cy="4387850"/>
          </a:xfrm>
          <a:prstGeom prst="rect">
            <a:avLst/>
          </a:prstGeom>
        </p:spPr>
        <p:txBody>
          <a:bodyPr/>
          <a:lstStyle>
            <a:lvl1pPr marL="344488" indent="-344488" algn="l" defTabSz="914400" rtl="0" eaLnBrk="1" latinLnBrk="0" hangingPunct="1">
              <a:spcBef>
                <a:spcPct val="20000"/>
              </a:spcBef>
              <a:buClr>
                <a:srgbClr val="FFCF37"/>
              </a:buClr>
              <a:buSzPct val="120000"/>
              <a:buFont typeface="Wingdings" pitchFamily="2" charset="2"/>
              <a:buChar char="§"/>
              <a:defRPr lang="en-US" sz="320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25475" indent="-285750" algn="l" defTabSz="914400" rtl="0" eaLnBrk="1" latinLnBrk="0" hangingPunct="1">
              <a:spcBef>
                <a:spcPct val="20000"/>
              </a:spcBef>
              <a:buClr>
                <a:srgbClr val="966432"/>
              </a:buClr>
              <a:buFont typeface="Wingdings" pitchFamily="2" charset="2"/>
              <a:buChar char="§"/>
              <a:defRPr lang="en-US" sz="300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628650" indent="0" algn="l" defTabSz="914400" rtl="0" eaLnBrk="1" latinLnBrk="0" hangingPunct="1">
              <a:spcBef>
                <a:spcPct val="20000"/>
              </a:spcBef>
              <a:buClr>
                <a:srgbClr val="F26922"/>
              </a:buClr>
              <a:buFont typeface="Arial" pitchFamily="34" charset="0"/>
              <a:buNone/>
              <a:defRPr lang="en-US" sz="240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914400" indent="-284163" algn="l" defTabSz="914400" rtl="0" eaLnBrk="1" latinLnBrk="0" hangingPunct="1">
              <a:spcBef>
                <a:spcPct val="20000"/>
              </a:spcBef>
              <a:buClr>
                <a:srgbClr val="F29122"/>
              </a:buClr>
              <a:buFont typeface="Wingdings" pitchFamily="2" charset="2"/>
              <a:buChar char="ü"/>
              <a:tabLst/>
              <a:defRPr lang="en-US" sz="280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4CACD6"/>
              </a:buClr>
              <a:buFont typeface="Arial" pitchFamily="34" charset="0"/>
              <a:buChar char="»"/>
              <a:defRPr lang="en-GB" sz="200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dirty="0"/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522486" y="1124744"/>
            <a:ext cx="8082538" cy="1466156"/>
          </a:xfrm>
        </p:spPr>
        <p:txBody>
          <a:bodyPr/>
          <a:lstStyle/>
          <a:p>
            <a:pPr marL="625475" indent="-625475" algn="ctr"/>
            <a:r>
              <a:rPr lang="en-US" i="1" dirty="0">
                <a:solidFill>
                  <a:srgbClr val="193EF7"/>
                </a:solidFill>
                <a:latin typeface="Calibri" pitchFamily="34" charset="0"/>
              </a:rPr>
              <a:t>5. </a:t>
            </a:r>
            <a:r>
              <a:rPr lang="el-GR" i="1" dirty="0">
                <a:solidFill>
                  <a:srgbClr val="193EF7"/>
                </a:solidFill>
                <a:latin typeface="Calibri" pitchFamily="34" charset="0"/>
              </a:rPr>
              <a:t>Τιμολογιακή διάκριση</a:t>
            </a:r>
            <a:endParaRPr lang="en-US" i="1" dirty="0">
              <a:solidFill>
                <a:srgbClr val="193EF7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4192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Τιμολογιακή διάκριση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68313" y="1124744"/>
            <a:ext cx="8496175" cy="5041106"/>
          </a:xfrm>
        </p:spPr>
        <p:txBody>
          <a:bodyPr/>
          <a:lstStyle/>
          <a:p>
            <a:pPr>
              <a:spcAft>
                <a:spcPts val="2000"/>
              </a:spcAft>
            </a:pPr>
            <a:r>
              <a:rPr lang="el-GR" sz="2400" b="1" dirty="0">
                <a:solidFill>
                  <a:srgbClr val="000000"/>
                </a:solidFill>
                <a:ea typeface="ＭＳ Ｐゴシック" pitchFamily="29" charset="-128"/>
              </a:rPr>
              <a:t>Τιμολογιακή διάκριση </a:t>
            </a:r>
            <a:r>
              <a:rPr lang="el-GR" sz="2400" dirty="0">
                <a:solidFill>
                  <a:srgbClr val="000000"/>
                </a:solidFill>
                <a:ea typeface="ＭＳ Ｐゴシック" pitchFamily="29" charset="-128"/>
              </a:rPr>
              <a:t>η επιχειρηματική πρακτική της πώλησης του ίδιου αγαθού σε διαφορετικούς πελάτες, με διαφορετικές τιμές</a:t>
            </a:r>
            <a:endParaRPr lang="en-US" sz="2400" dirty="0">
              <a:solidFill>
                <a:srgbClr val="000000"/>
              </a:solidFill>
              <a:ea typeface="ＭＳ Ｐゴシック" pitchFamily="29" charset="-128"/>
            </a:endParaRPr>
          </a:p>
          <a:p>
            <a:r>
              <a:rPr lang="el-GR" sz="2400" dirty="0">
                <a:solidFill>
                  <a:srgbClr val="000000"/>
                </a:solidFill>
                <a:ea typeface="ＭＳ Ｐゴシック" pitchFamily="29" charset="-128"/>
              </a:rPr>
              <a:t>Η τιμολογιακή διάκριση δεν είναι εφικτή όταν ένα αγαθό πωλείται σε μια ανταγωνιστική αγορά</a:t>
            </a:r>
            <a:endParaRPr lang="en-US" sz="2400" dirty="0">
              <a:ea typeface="ＭＳ Ｐゴシック" pitchFamily="29" charset="-128"/>
            </a:endParaRPr>
          </a:p>
          <a:p>
            <a:pPr lvl="1">
              <a:spcAft>
                <a:spcPts val="2000"/>
              </a:spcAft>
            </a:pPr>
            <a:r>
              <a:rPr lang="el-GR" sz="2000" dirty="0">
                <a:solidFill>
                  <a:srgbClr val="000000"/>
                </a:solidFill>
                <a:ea typeface="ＭＳ Ｐゴシック" pitchFamily="29" charset="-128"/>
              </a:rPr>
              <a:t>Οι επιχειρήσεις είναι λήπτες τιμών</a:t>
            </a:r>
            <a:endParaRPr lang="en-US" sz="2000" dirty="0">
              <a:solidFill>
                <a:srgbClr val="000000"/>
              </a:solidFill>
              <a:ea typeface="ＭＳ Ｐゴシック" pitchFamily="29" charset="-128"/>
            </a:endParaRPr>
          </a:p>
          <a:p>
            <a:pPr>
              <a:spcAft>
                <a:spcPts val="2000"/>
              </a:spcAft>
            </a:pPr>
            <a:r>
              <a:rPr lang="el-GR" sz="2400" dirty="0">
                <a:solidFill>
                  <a:srgbClr val="000000"/>
                </a:solidFill>
                <a:ea typeface="ＭＳ Ｐゴシック" pitchFamily="29" charset="-128"/>
              </a:rPr>
              <a:t>Η τιμολογιακή διάκριση για να εφαρμοστέι πρέπει η επιχείρηση να είναι σε θέση να διαχωρίζει τους πελάτες πχ. με την ηλικία ή το χρόνο</a:t>
            </a:r>
            <a:endParaRPr lang="en-US" sz="2400" dirty="0">
              <a:solidFill>
                <a:srgbClr val="000000"/>
              </a:solidFill>
              <a:ea typeface="ＭＳ Ｐゴシック" pitchFamily="2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06697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700" dirty="0"/>
              <a:t>Παραδείγματα τιμολογιακής διάκρισης</a:t>
            </a:r>
            <a:endParaRPr lang="en-US" sz="37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68313" y="908050"/>
            <a:ext cx="8568183" cy="1617577"/>
          </a:xfrm>
        </p:spPr>
        <p:txBody>
          <a:bodyPr/>
          <a:lstStyle/>
          <a:p>
            <a:r>
              <a:rPr lang="el-GR" sz="1850" dirty="0">
                <a:cs typeface="ＭＳ Ｐゴシック" pitchFamily="29" charset="-128"/>
              </a:rPr>
              <a:t>Η</a:t>
            </a:r>
            <a:r>
              <a:rPr lang="en-US" sz="1850" dirty="0">
                <a:cs typeface="ＭＳ Ｐゴシック" pitchFamily="29" charset="-128"/>
              </a:rPr>
              <a:t> </a:t>
            </a:r>
            <a:r>
              <a:rPr lang="el-GR" sz="1850" dirty="0">
                <a:cs typeface="ＭＳ Ｐゴシック" pitchFamily="29" charset="-128"/>
              </a:rPr>
              <a:t>παράσταση </a:t>
            </a:r>
            <a:r>
              <a:rPr lang="en-US" sz="1850" dirty="0">
                <a:cs typeface="ＭＳ Ｐゴシック" pitchFamily="29" charset="-128"/>
              </a:rPr>
              <a:t>(a) </a:t>
            </a:r>
            <a:r>
              <a:rPr lang="el-GR" sz="1850" dirty="0">
                <a:cs typeface="ＭＳ Ｐゴシック" pitchFamily="29" charset="-128"/>
              </a:rPr>
              <a:t>παρουσιάζει ένα μονοπωλητή που βάζει ενιαία τίμη για όλους τους αγοραστές</a:t>
            </a:r>
            <a:r>
              <a:rPr lang="en-US" sz="1850" dirty="0">
                <a:cs typeface="ＭＳ Ｐゴシック" pitchFamily="29" charset="-128"/>
              </a:rPr>
              <a:t>.</a:t>
            </a:r>
          </a:p>
          <a:p>
            <a:r>
              <a:rPr lang="el-GR" sz="1850" dirty="0">
                <a:cs typeface="ＭＳ Ｐゴシック" pitchFamily="29" charset="-128"/>
              </a:rPr>
              <a:t>Η παράσταση </a:t>
            </a:r>
            <a:r>
              <a:rPr lang="en-US" sz="1850" dirty="0">
                <a:cs typeface="ＭＳ Ｐゴシック" pitchFamily="29" charset="-128"/>
              </a:rPr>
              <a:t>(b) </a:t>
            </a:r>
            <a:r>
              <a:rPr lang="el-GR" sz="1850" dirty="0">
                <a:cs typeface="ＭＳ Ｐゴシック" pitchFamily="29" charset="-128"/>
              </a:rPr>
              <a:t>παρουσιάζει ένα μονοπωλητή που μπορεί να κάνει τέλεια διάκριση τιμών</a:t>
            </a:r>
            <a:r>
              <a:rPr lang="en-US" sz="1850" dirty="0">
                <a:cs typeface="ＭＳ Ｐゴシック" pitchFamily="29" charset="-128"/>
              </a:rPr>
              <a:t>. </a:t>
            </a:r>
            <a:r>
              <a:rPr lang="el-GR" sz="1850" dirty="0">
                <a:cs typeface="ＭＳ Ｐゴシック" pitchFamily="29" charset="-128"/>
              </a:rPr>
              <a:t>Στο κέρδος του έχει απορροφήσει όλο το πλεόνεσμα του καταναλωτή</a:t>
            </a:r>
            <a:endParaRPr lang="en-US" sz="185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4530" y="2490459"/>
            <a:ext cx="2906990" cy="35676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712" y="2490459"/>
            <a:ext cx="3159249" cy="3567669"/>
          </a:xfrm>
          <a:prstGeom prst="rect">
            <a:avLst/>
          </a:prstGeom>
        </p:spPr>
      </p:pic>
      <p:sp>
        <p:nvSpPr>
          <p:cNvPr id="7" name="Text Placeholder 2"/>
          <p:cNvSpPr txBox="1">
            <a:spLocks/>
          </p:cNvSpPr>
          <p:nvPr/>
        </p:nvSpPr>
        <p:spPr>
          <a:xfrm>
            <a:off x="6895512" y="2490459"/>
            <a:ext cx="2232248" cy="2467911"/>
          </a:xfrm>
          <a:prstGeom prst="rect">
            <a:avLst/>
          </a:prstGeom>
          <a:gradFill>
            <a:gsLst>
              <a:gs pos="0">
                <a:srgbClr val="E5EEFF"/>
              </a:gs>
              <a:gs pos="100000">
                <a:srgbClr val="A3C4FF"/>
              </a:gs>
            </a:gsLst>
            <a:lin ang="5400000" scaled="1"/>
          </a:gradFill>
          <a:ln>
            <a:solidFill>
              <a:srgbClr val="A3C4FF"/>
            </a:solidFill>
          </a:ln>
        </p:spPr>
        <p:txBody>
          <a:bodyPr vert="horz" lIns="91440" tIns="73152" rIns="91440" bIns="73152" rtlCol="0" anchor="t">
            <a:noAutofit/>
          </a:bodyPr>
          <a:lstStyle>
            <a:lvl1pPr marL="344488" indent="-344488" algn="l" defTabSz="914400" rtl="0" eaLnBrk="1" latinLnBrk="0" hangingPunct="1">
              <a:spcBef>
                <a:spcPts val="576"/>
              </a:spcBef>
              <a:spcAft>
                <a:spcPts val="1000"/>
              </a:spcAft>
              <a:buClr>
                <a:srgbClr val="EAB200"/>
              </a:buClr>
              <a:buSzPct val="150000"/>
              <a:buFont typeface="Wingdings" pitchFamily="2" charset="2"/>
              <a:buChar char="§"/>
              <a:defRPr lang="en-US" sz="32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25475" indent="-285750" algn="l" defTabSz="914400" rtl="0" eaLnBrk="1" latinLnBrk="0" hangingPunct="1">
              <a:spcBef>
                <a:spcPct val="20000"/>
              </a:spcBef>
              <a:buClr>
                <a:srgbClr val="203FFF"/>
              </a:buClr>
              <a:buFont typeface="Arial" pitchFamily="34" charset="0"/>
              <a:buChar char="•"/>
              <a:defRPr lang="en-US" sz="300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628650" indent="0" algn="l" defTabSz="914400" rtl="0" eaLnBrk="1" latinLnBrk="0" hangingPunct="1">
              <a:spcBef>
                <a:spcPct val="20000"/>
              </a:spcBef>
              <a:buClr>
                <a:srgbClr val="F26922"/>
              </a:buClr>
              <a:buFont typeface="Arial" pitchFamily="34" charset="0"/>
              <a:buNone/>
              <a:defRPr lang="en-US" sz="240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914400" indent="-284163" algn="l" defTabSz="914400" rtl="0" eaLnBrk="1" latinLnBrk="0" hangingPunct="1">
              <a:spcBef>
                <a:spcPct val="20000"/>
              </a:spcBef>
              <a:buClr>
                <a:srgbClr val="F29122"/>
              </a:buClr>
              <a:buFont typeface="Wingdings" pitchFamily="2" charset="2"/>
              <a:buChar char="ü"/>
              <a:tabLst/>
              <a:defRPr lang="en-US" sz="280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4CACD6"/>
              </a:buClr>
              <a:buFont typeface="Arial" pitchFamily="34" charset="0"/>
              <a:buNone/>
              <a:defRPr lang="en-GB" sz="200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l-GR" sz="1600" b="1" dirty="0">
                <a:ea typeface="ＭＳ Ｐゴシック" pitchFamily="29" charset="-128"/>
              </a:rPr>
              <a:t>Παραδείγματα τιμολογιακής διάκρισης</a:t>
            </a:r>
            <a:endParaRPr lang="en-US" sz="1600" b="1" dirty="0">
              <a:ea typeface="ＭＳ Ｐゴシック" pitchFamily="29" charset="-128"/>
            </a:endParaRPr>
          </a:p>
          <a:p>
            <a:pPr>
              <a:spcAft>
                <a:spcPts val="0"/>
              </a:spcAft>
              <a:buClr>
                <a:srgbClr val="203FFF"/>
              </a:buClr>
              <a:buFont typeface="Arial" pitchFamily="34" charset="0"/>
              <a:buChar char="•"/>
            </a:pPr>
            <a:r>
              <a:rPr lang="el-GR" sz="1600" dirty="0">
                <a:ea typeface="ＭＳ Ｐゴシック" pitchFamily="29" charset="-128"/>
              </a:rPr>
              <a:t>Εισιτήρια σινεμά</a:t>
            </a:r>
            <a:endParaRPr lang="en-US" sz="1600" dirty="0">
              <a:ea typeface="ＭＳ Ｐゴシック" pitchFamily="29" charset="-128"/>
            </a:endParaRPr>
          </a:p>
          <a:p>
            <a:pPr>
              <a:spcAft>
                <a:spcPts val="0"/>
              </a:spcAft>
              <a:buClr>
                <a:srgbClr val="203FFF"/>
              </a:buClr>
              <a:buFont typeface="Arial" pitchFamily="34" charset="0"/>
              <a:buChar char="•"/>
            </a:pPr>
            <a:r>
              <a:rPr lang="el-GR" sz="1600" dirty="0">
                <a:ea typeface="ＭＳ Ｐゴシック" pitchFamily="29" charset="-128"/>
              </a:rPr>
              <a:t>Αεροπορικά</a:t>
            </a:r>
            <a:endParaRPr lang="en-US" sz="1600" dirty="0">
              <a:ea typeface="ＭＳ Ｐゴシック" pitchFamily="29" charset="-128"/>
            </a:endParaRPr>
          </a:p>
          <a:p>
            <a:pPr>
              <a:spcAft>
                <a:spcPts val="0"/>
              </a:spcAft>
              <a:buClr>
                <a:srgbClr val="203FFF"/>
              </a:buClr>
              <a:buFont typeface="Arial" pitchFamily="34" charset="0"/>
              <a:buChar char="•"/>
            </a:pPr>
            <a:r>
              <a:rPr lang="el-GR" sz="1600" dirty="0">
                <a:ea typeface="ＭＳ Ｐゴシック" pitchFamily="29" charset="-128"/>
              </a:rPr>
              <a:t>Κουπόνια</a:t>
            </a:r>
            <a:endParaRPr lang="en-US" sz="1600" dirty="0">
              <a:ea typeface="ＭＳ Ｐゴシック" pitchFamily="29" charset="-128"/>
            </a:endParaRPr>
          </a:p>
          <a:p>
            <a:pPr>
              <a:spcAft>
                <a:spcPts val="0"/>
              </a:spcAft>
              <a:buClr>
                <a:srgbClr val="203FFF"/>
              </a:buClr>
              <a:buFont typeface="Arial" pitchFamily="34" charset="0"/>
              <a:buChar char="•"/>
            </a:pPr>
            <a:r>
              <a:rPr lang="el-GR" sz="1600" dirty="0">
                <a:ea typeface="ＭＳ Ｐゴシック" pitchFamily="29" charset="-128"/>
              </a:rPr>
              <a:t>Εκπτώσεις ποσότητας</a:t>
            </a:r>
            <a:endParaRPr lang="en-US" sz="1600" dirty="0">
              <a:ea typeface="ＭＳ Ｐゴシック" pitchFamily="2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10977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662" y="4357"/>
            <a:ext cx="8724338" cy="6230393"/>
          </a:xfrm>
          <a:prstGeom prst="rect">
            <a:avLst/>
          </a:prstGeom>
        </p:spPr>
      </p:pic>
      <p:sp>
        <p:nvSpPr>
          <p:cNvPr id="7" name="Text Placeholder 7"/>
          <p:cNvSpPr txBox="1">
            <a:spLocks/>
          </p:cNvSpPr>
          <p:nvPr/>
        </p:nvSpPr>
        <p:spPr>
          <a:xfrm>
            <a:off x="9396536" y="957263"/>
            <a:ext cx="4041775" cy="520700"/>
          </a:xfrm>
          <a:prstGeom prst="rect">
            <a:avLst/>
          </a:prstGeom>
        </p:spPr>
        <p:txBody>
          <a:bodyPr/>
          <a:lstStyle>
            <a:lvl1pPr marL="344488" indent="-344488" algn="l" defTabSz="914400" rtl="0" eaLnBrk="1" latinLnBrk="0" hangingPunct="1">
              <a:spcBef>
                <a:spcPct val="20000"/>
              </a:spcBef>
              <a:buClr>
                <a:srgbClr val="FFCF37"/>
              </a:buClr>
              <a:buSzPct val="120000"/>
              <a:buFont typeface="Wingdings" pitchFamily="2" charset="2"/>
              <a:buChar char="§"/>
              <a:defRPr lang="en-US" sz="320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25475" indent="-285750" algn="l" defTabSz="914400" rtl="0" eaLnBrk="1" latinLnBrk="0" hangingPunct="1">
              <a:spcBef>
                <a:spcPct val="20000"/>
              </a:spcBef>
              <a:buClr>
                <a:srgbClr val="966432"/>
              </a:buClr>
              <a:buFont typeface="Wingdings" pitchFamily="2" charset="2"/>
              <a:buChar char="§"/>
              <a:defRPr lang="en-US" sz="300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628650" indent="0" algn="l" defTabSz="914400" rtl="0" eaLnBrk="1" latinLnBrk="0" hangingPunct="1">
              <a:spcBef>
                <a:spcPct val="20000"/>
              </a:spcBef>
              <a:buClr>
                <a:srgbClr val="F26922"/>
              </a:buClr>
              <a:buFont typeface="Arial" pitchFamily="34" charset="0"/>
              <a:buNone/>
              <a:defRPr lang="en-US" sz="240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914400" indent="-284163" algn="l" defTabSz="914400" rtl="0" eaLnBrk="1" latinLnBrk="0" hangingPunct="1">
              <a:spcBef>
                <a:spcPct val="20000"/>
              </a:spcBef>
              <a:buClr>
                <a:srgbClr val="F29122"/>
              </a:buClr>
              <a:buFont typeface="Wingdings" pitchFamily="2" charset="2"/>
              <a:buChar char="ü"/>
              <a:tabLst/>
              <a:defRPr lang="en-US" sz="280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4CACD6"/>
              </a:buClr>
              <a:buFont typeface="Arial" pitchFamily="34" charset="0"/>
              <a:buChar char="»"/>
              <a:defRPr lang="en-GB" sz="200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dirty="0"/>
          </a:p>
        </p:txBody>
      </p:sp>
      <p:sp>
        <p:nvSpPr>
          <p:cNvPr id="8" name="Content Placeholder 8"/>
          <p:cNvSpPr txBox="1">
            <a:spLocks/>
          </p:cNvSpPr>
          <p:nvPr/>
        </p:nvSpPr>
        <p:spPr>
          <a:xfrm>
            <a:off x="9396536" y="1477963"/>
            <a:ext cx="4041775" cy="4387850"/>
          </a:xfrm>
          <a:prstGeom prst="rect">
            <a:avLst/>
          </a:prstGeom>
        </p:spPr>
        <p:txBody>
          <a:bodyPr/>
          <a:lstStyle>
            <a:lvl1pPr marL="344488" indent="-344488" algn="l" defTabSz="914400" rtl="0" eaLnBrk="1" latinLnBrk="0" hangingPunct="1">
              <a:spcBef>
                <a:spcPct val="20000"/>
              </a:spcBef>
              <a:buClr>
                <a:srgbClr val="FFCF37"/>
              </a:buClr>
              <a:buSzPct val="120000"/>
              <a:buFont typeface="Wingdings" pitchFamily="2" charset="2"/>
              <a:buChar char="§"/>
              <a:defRPr lang="en-US" sz="320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25475" indent="-285750" algn="l" defTabSz="914400" rtl="0" eaLnBrk="1" latinLnBrk="0" hangingPunct="1">
              <a:spcBef>
                <a:spcPct val="20000"/>
              </a:spcBef>
              <a:buClr>
                <a:srgbClr val="966432"/>
              </a:buClr>
              <a:buFont typeface="Wingdings" pitchFamily="2" charset="2"/>
              <a:buChar char="§"/>
              <a:defRPr lang="en-US" sz="300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628650" indent="0" algn="l" defTabSz="914400" rtl="0" eaLnBrk="1" latinLnBrk="0" hangingPunct="1">
              <a:spcBef>
                <a:spcPct val="20000"/>
              </a:spcBef>
              <a:buClr>
                <a:srgbClr val="F26922"/>
              </a:buClr>
              <a:buFont typeface="Arial" pitchFamily="34" charset="0"/>
              <a:buNone/>
              <a:defRPr lang="en-US" sz="240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914400" indent="-284163" algn="l" defTabSz="914400" rtl="0" eaLnBrk="1" latinLnBrk="0" hangingPunct="1">
              <a:spcBef>
                <a:spcPct val="20000"/>
              </a:spcBef>
              <a:buClr>
                <a:srgbClr val="F29122"/>
              </a:buClr>
              <a:buFont typeface="Wingdings" pitchFamily="2" charset="2"/>
              <a:buChar char="ü"/>
              <a:tabLst/>
              <a:defRPr lang="en-US" sz="280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4CACD6"/>
              </a:buClr>
              <a:buFont typeface="Arial" pitchFamily="34" charset="0"/>
              <a:buChar char="»"/>
              <a:defRPr lang="en-GB" sz="200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0" name="Content Placeholder 4"/>
          <p:cNvSpPr txBox="1">
            <a:spLocks/>
          </p:cNvSpPr>
          <p:nvPr/>
        </p:nvSpPr>
        <p:spPr>
          <a:xfrm>
            <a:off x="4570620" y="1738983"/>
            <a:ext cx="4573379" cy="4387850"/>
          </a:xfrm>
          <a:prstGeom prst="rect">
            <a:avLst/>
          </a:prstGeom>
        </p:spPr>
        <p:txBody>
          <a:bodyPr/>
          <a:lstStyle>
            <a:lvl1pPr marL="344488" indent="-344488" algn="l" defTabSz="914400" rtl="0" eaLnBrk="1" latinLnBrk="0" hangingPunct="1">
              <a:spcBef>
                <a:spcPct val="20000"/>
              </a:spcBef>
              <a:buClr>
                <a:srgbClr val="FFCF37"/>
              </a:buClr>
              <a:buSzPct val="120000"/>
              <a:buFont typeface="Wingdings" pitchFamily="2" charset="2"/>
              <a:buChar char="§"/>
              <a:defRPr lang="en-US" sz="320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25475" indent="-285750" algn="l" defTabSz="914400" rtl="0" eaLnBrk="1" latinLnBrk="0" hangingPunct="1">
              <a:spcBef>
                <a:spcPct val="20000"/>
              </a:spcBef>
              <a:buClr>
                <a:srgbClr val="966432"/>
              </a:buClr>
              <a:buFont typeface="Wingdings" pitchFamily="2" charset="2"/>
              <a:buChar char="§"/>
              <a:defRPr lang="en-US" sz="300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628650" indent="0" algn="l" defTabSz="914400" rtl="0" eaLnBrk="1" latinLnBrk="0" hangingPunct="1">
              <a:spcBef>
                <a:spcPct val="20000"/>
              </a:spcBef>
              <a:buClr>
                <a:srgbClr val="F26922"/>
              </a:buClr>
              <a:buFont typeface="Arial" pitchFamily="34" charset="0"/>
              <a:buNone/>
              <a:defRPr lang="en-US" sz="240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914400" indent="-284163" algn="l" defTabSz="914400" rtl="0" eaLnBrk="1" latinLnBrk="0" hangingPunct="1">
              <a:spcBef>
                <a:spcPct val="20000"/>
              </a:spcBef>
              <a:buClr>
                <a:srgbClr val="F29122"/>
              </a:buClr>
              <a:buFont typeface="Wingdings" pitchFamily="2" charset="2"/>
              <a:buChar char="ü"/>
              <a:tabLst/>
              <a:defRPr lang="en-US" sz="280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4CACD6"/>
              </a:buClr>
              <a:buFont typeface="Arial" pitchFamily="34" charset="0"/>
              <a:buChar char="»"/>
              <a:defRPr lang="en-GB" sz="200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dirty="0"/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365872" y="1124744"/>
            <a:ext cx="8454600" cy="1466156"/>
          </a:xfrm>
        </p:spPr>
        <p:txBody>
          <a:bodyPr/>
          <a:lstStyle/>
          <a:p>
            <a:pPr marL="625475" indent="-625475" algn="ctr"/>
            <a:r>
              <a:rPr lang="en-US" i="1" dirty="0">
                <a:solidFill>
                  <a:srgbClr val="193EF7"/>
                </a:solidFill>
                <a:latin typeface="Calibri" pitchFamily="34" charset="0"/>
              </a:rPr>
              <a:t>6. </a:t>
            </a:r>
            <a:r>
              <a:rPr lang="el-GR" i="1" dirty="0">
                <a:solidFill>
                  <a:srgbClr val="193EF7"/>
                </a:solidFill>
                <a:latin typeface="Calibri" pitchFamily="34" charset="0"/>
              </a:rPr>
              <a:t>Δημόσια πολιτική έναντι των μονοπωλίων</a:t>
            </a:r>
            <a:endParaRPr lang="en-US" i="1" dirty="0">
              <a:solidFill>
                <a:srgbClr val="193EF7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4771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Οι επιλογές του κράτους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68313" y="1052736"/>
            <a:ext cx="8280151" cy="5113114"/>
          </a:xfrm>
        </p:spPr>
        <p:txBody>
          <a:bodyPr/>
          <a:lstStyle/>
          <a:p>
            <a:pPr>
              <a:spcBef>
                <a:spcPts val="1075"/>
              </a:spcBef>
            </a:pPr>
            <a:r>
              <a:rPr lang="el-GR" dirty="0">
                <a:solidFill>
                  <a:srgbClr val="000000"/>
                </a:solidFill>
                <a:ea typeface="ＭＳ Ｐゴシック" pitchFamily="29" charset="-128"/>
              </a:rPr>
              <a:t>Προσπαθώντας να καταστήσουν πιο ανταγωνιστικούς τους μονοπωλιακούς κλάδους της μονοπωλιακές αγορές</a:t>
            </a:r>
            <a:endParaRPr lang="en-US" dirty="0">
              <a:solidFill>
                <a:srgbClr val="000000"/>
              </a:solidFill>
              <a:ea typeface="ＭＳ Ｐゴシック" pitchFamily="29" charset="-128"/>
            </a:endParaRPr>
          </a:p>
          <a:p>
            <a:pPr lvl="1">
              <a:spcBef>
                <a:spcPts val="1075"/>
              </a:spcBef>
            </a:pPr>
            <a:r>
              <a:rPr lang="el-GR" sz="2000" dirty="0">
                <a:solidFill>
                  <a:srgbClr val="000000"/>
                </a:solidFill>
                <a:ea typeface="ＭＳ Ｐゴシック" pitchFamily="29" charset="-128"/>
              </a:rPr>
              <a:t>Νομοθεσία και </a:t>
            </a:r>
            <a:r>
              <a:rPr lang="el-GR" sz="2000" dirty="0">
                <a:ea typeface="ＭＳ Ｐゴシック" pitchFamily="29" charset="-128"/>
              </a:rPr>
              <a:t>επίβλεψη</a:t>
            </a:r>
            <a:endParaRPr lang="en-US" sz="2000" dirty="0">
              <a:ea typeface="ＭＳ Ｐゴシック" pitchFamily="29" charset="-128"/>
            </a:endParaRPr>
          </a:p>
          <a:p>
            <a:pPr>
              <a:spcBef>
                <a:spcPts val="1075"/>
              </a:spcBef>
            </a:pPr>
            <a:r>
              <a:rPr lang="el-GR" dirty="0">
                <a:solidFill>
                  <a:srgbClr val="000000"/>
                </a:solidFill>
                <a:ea typeface="ＭＳ Ｐゴシック" pitchFamily="29" charset="-128"/>
              </a:rPr>
              <a:t>Ρυθμίζοντας τη συμπεριφορά των μονοπωλίων</a:t>
            </a:r>
            <a:br>
              <a:rPr lang="en-US" dirty="0">
                <a:solidFill>
                  <a:srgbClr val="000000"/>
                </a:solidFill>
                <a:ea typeface="ＭＳ Ｐゴシック" pitchFamily="29" charset="-128"/>
              </a:rPr>
            </a:br>
            <a:r>
              <a:rPr lang="en-US" sz="2000" dirty="0">
                <a:solidFill>
                  <a:srgbClr val="000000"/>
                </a:solidFill>
                <a:ea typeface="ＭＳ Ｐゴシック" pitchFamily="29" charset="-128"/>
              </a:rPr>
              <a:t>(</a:t>
            </a:r>
            <a:r>
              <a:rPr lang="el-GR" sz="2000" dirty="0">
                <a:solidFill>
                  <a:srgbClr val="000000"/>
                </a:solidFill>
                <a:ea typeface="ＭＳ Ｐゴシック" pitchFamily="29" charset="-128"/>
              </a:rPr>
              <a:t>δείτε επόμενη διαφάνεια</a:t>
            </a:r>
            <a:r>
              <a:rPr lang="en-US" sz="2000" dirty="0">
                <a:solidFill>
                  <a:srgbClr val="000000"/>
                </a:solidFill>
                <a:ea typeface="ＭＳ Ｐゴシック" pitchFamily="29" charset="-128"/>
              </a:rPr>
              <a:t>)</a:t>
            </a:r>
          </a:p>
          <a:p>
            <a:pPr>
              <a:spcBef>
                <a:spcPts val="1075"/>
              </a:spcBef>
            </a:pPr>
            <a:r>
              <a:rPr lang="el-GR" dirty="0">
                <a:solidFill>
                  <a:srgbClr val="000000"/>
                </a:solidFill>
                <a:ea typeface="ＭＳ Ｐゴシック" pitchFamily="29" charset="-128"/>
              </a:rPr>
              <a:t>Μετατρέποντας ορισμένα ιδιωτικά μονοπώλια σε δημόσιες επιχειρήσεις</a:t>
            </a:r>
            <a:endParaRPr lang="en-US" dirty="0">
              <a:solidFill>
                <a:srgbClr val="000000"/>
              </a:solidFill>
              <a:ea typeface="ＭＳ Ｐゴシック" pitchFamily="29" charset="-128"/>
            </a:endParaRPr>
          </a:p>
          <a:p>
            <a:pPr>
              <a:spcBef>
                <a:spcPts val="1075"/>
              </a:spcBef>
            </a:pPr>
            <a:r>
              <a:rPr lang="el-GR" dirty="0">
                <a:solidFill>
                  <a:srgbClr val="000000"/>
                </a:solidFill>
                <a:ea typeface="ＭＳ Ｐゴシック" pitchFamily="29" charset="-128"/>
              </a:rPr>
              <a:t>Καμία απολύτως δράση</a:t>
            </a:r>
            <a:endParaRPr lang="en-US" dirty="0">
              <a:ea typeface="ＭＳ Ｐゴシック" pitchFamily="2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10857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5" y="11807"/>
            <a:ext cx="8352928" cy="752897"/>
          </a:xfrm>
        </p:spPr>
        <p:txBody>
          <a:bodyPr/>
          <a:lstStyle/>
          <a:p>
            <a:r>
              <a:rPr lang="el-GR" dirty="0">
                <a:ea typeface="ＭＳ Ｐゴシック" pitchFamily="29" charset="-128"/>
              </a:rPr>
              <a:t>Ρυθμιστική πολιτική</a:t>
            </a:r>
            <a:endParaRPr lang="en-US" dirty="0">
              <a:ea typeface="ＭＳ Ｐゴシック" pitchFamily="29" charset="-128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59521" y="764704"/>
            <a:ext cx="8675687" cy="1368822"/>
          </a:xfrm>
        </p:spPr>
        <p:txBody>
          <a:bodyPr/>
          <a:lstStyle/>
          <a:p>
            <a:r>
              <a:rPr lang="el-GR" sz="2400" dirty="0">
                <a:ea typeface="ＭＳ Ｐゴシック" pitchFamily="29" charset="-128"/>
              </a:rPr>
              <a:t>Τιμολόγηση οριακού κόστους</a:t>
            </a:r>
            <a:r>
              <a:rPr lang="en-US" sz="2400" dirty="0">
                <a:ea typeface="ＭＳ Ｐゴシック" pitchFamily="29" charset="-128"/>
              </a:rPr>
              <a:t>, </a:t>
            </a:r>
            <a:r>
              <a:rPr lang="el-GR" sz="2400" dirty="0">
                <a:ea typeface="ＭＳ Ｐゴシック" pitchFamily="29" charset="-128"/>
              </a:rPr>
              <a:t>αλλά με δύο προβλήματα:</a:t>
            </a:r>
            <a:endParaRPr lang="en-US" sz="2400" dirty="0">
              <a:ea typeface="ＭＳ Ｐゴシック" pitchFamily="29" charset="-128"/>
            </a:endParaRPr>
          </a:p>
          <a:p>
            <a:pPr lvl="1"/>
            <a:r>
              <a:rPr lang="el-GR" sz="1900" dirty="0"/>
              <a:t>Η μονοπωλιακή επιχείρηση θα χάσει χρήματα</a:t>
            </a:r>
            <a:endParaRPr lang="en-US" sz="1900" dirty="0">
              <a:ea typeface="ＭＳ Ｐゴシック" pitchFamily="29" charset="-128"/>
            </a:endParaRPr>
          </a:p>
          <a:p>
            <a:pPr lvl="1"/>
            <a:r>
              <a:rPr lang="el-GR" sz="1900" dirty="0">
                <a:ea typeface="ＭＳ Ｐゴシック" pitchFamily="29" charset="-128"/>
              </a:rPr>
              <a:t>Η μονοπωλιακή επιχείρηση δεν έχει κανένα κίνητρο </a:t>
            </a:r>
            <a:br>
              <a:rPr lang="el-GR" sz="1900" dirty="0">
                <a:ea typeface="ＭＳ Ｐゴシック" pitchFamily="29" charset="-128"/>
              </a:rPr>
            </a:br>
            <a:r>
              <a:rPr lang="el-GR" sz="1900" dirty="0">
                <a:ea typeface="ＭＳ Ｐゴシック" pitchFamily="29" charset="-128"/>
              </a:rPr>
              <a:t>για να μειώσει τα κόστη</a:t>
            </a:r>
            <a:endParaRPr lang="en-US" sz="1900" dirty="0">
              <a:ea typeface="ＭＳ Ｐゴシック" pitchFamily="29" charset="-12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6992" y="2226702"/>
            <a:ext cx="6408712" cy="3857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729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49"/>
            <a:ext cx="9144000" cy="6250781"/>
          </a:xfrm>
          <a:prstGeom prst="rect">
            <a:avLst/>
          </a:prstGeom>
        </p:spPr>
      </p:pic>
      <p:sp>
        <p:nvSpPr>
          <p:cNvPr id="8" name="Title 7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1619672" y="1703187"/>
            <a:ext cx="5544616" cy="95410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 lIns="182880" tIns="91440" rIns="182880" bIns="182880">
            <a:spAutoFit/>
          </a:bodyPr>
          <a:lstStyle/>
          <a:p>
            <a:pPr marL="627063" indent="-627063">
              <a:defRPr/>
            </a:pPr>
            <a:r>
              <a:rPr lang="el-GR" sz="4400" b="1" i="1" dirty="0">
                <a:solidFill>
                  <a:schemeClr val="bg1"/>
                </a:solidFill>
                <a:latin typeface="Calibri" pitchFamily="29" charset="0"/>
              </a:rPr>
              <a:t>Τέλος </a:t>
            </a:r>
            <a:r>
              <a:rPr lang="en-US" sz="4400" b="1" i="1" dirty="0">
                <a:solidFill>
                  <a:schemeClr val="bg1"/>
                </a:solidFill>
                <a:latin typeface="Calibri" pitchFamily="29" charset="0"/>
              </a:rPr>
              <a:t>12</a:t>
            </a:r>
            <a:r>
              <a:rPr lang="el-GR" sz="4400" b="1" i="1" baseline="30000" dirty="0">
                <a:solidFill>
                  <a:schemeClr val="bg1"/>
                </a:solidFill>
                <a:latin typeface="Calibri" pitchFamily="29" charset="0"/>
              </a:rPr>
              <a:t>ου</a:t>
            </a:r>
            <a:r>
              <a:rPr lang="el-GR" sz="4400" b="1" i="1" dirty="0">
                <a:solidFill>
                  <a:schemeClr val="bg1"/>
                </a:solidFill>
                <a:latin typeface="Calibri" pitchFamily="29" charset="0"/>
              </a:rPr>
              <a:t> κεφαλαίου</a:t>
            </a:r>
            <a:endParaRPr lang="en-US" sz="4400" b="1" i="1" dirty="0">
              <a:solidFill>
                <a:schemeClr val="bg1"/>
              </a:solidFill>
              <a:latin typeface="Calibri" pitchFamily="29" charset="0"/>
            </a:endParaRPr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id="{87ECB5F3-DE65-4FBF-A264-F97ECE318D6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260648"/>
            <a:ext cx="1689397" cy="2457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650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662" y="4357"/>
            <a:ext cx="8724338" cy="6230393"/>
          </a:xfrm>
          <a:prstGeom prst="rect">
            <a:avLst/>
          </a:prstGeom>
        </p:spPr>
      </p:pic>
      <p:sp>
        <p:nvSpPr>
          <p:cNvPr id="7" name="Text Placeholder 7"/>
          <p:cNvSpPr txBox="1">
            <a:spLocks/>
          </p:cNvSpPr>
          <p:nvPr/>
        </p:nvSpPr>
        <p:spPr>
          <a:xfrm>
            <a:off x="9396536" y="957263"/>
            <a:ext cx="4041775" cy="520700"/>
          </a:xfrm>
          <a:prstGeom prst="rect">
            <a:avLst/>
          </a:prstGeom>
        </p:spPr>
        <p:txBody>
          <a:bodyPr/>
          <a:lstStyle>
            <a:lvl1pPr marL="344488" indent="-344488" algn="l" defTabSz="914400" rtl="0" eaLnBrk="1" latinLnBrk="0" hangingPunct="1">
              <a:spcBef>
                <a:spcPct val="20000"/>
              </a:spcBef>
              <a:buClr>
                <a:srgbClr val="FFCF37"/>
              </a:buClr>
              <a:buSzPct val="120000"/>
              <a:buFont typeface="Wingdings" pitchFamily="2" charset="2"/>
              <a:buChar char="§"/>
              <a:defRPr lang="en-US" sz="320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25475" indent="-285750" algn="l" defTabSz="914400" rtl="0" eaLnBrk="1" latinLnBrk="0" hangingPunct="1">
              <a:spcBef>
                <a:spcPct val="20000"/>
              </a:spcBef>
              <a:buClr>
                <a:srgbClr val="966432"/>
              </a:buClr>
              <a:buFont typeface="Wingdings" pitchFamily="2" charset="2"/>
              <a:buChar char="§"/>
              <a:defRPr lang="en-US" sz="300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628650" indent="0" algn="l" defTabSz="914400" rtl="0" eaLnBrk="1" latinLnBrk="0" hangingPunct="1">
              <a:spcBef>
                <a:spcPct val="20000"/>
              </a:spcBef>
              <a:buClr>
                <a:srgbClr val="F26922"/>
              </a:buClr>
              <a:buFont typeface="Arial" pitchFamily="34" charset="0"/>
              <a:buNone/>
              <a:defRPr lang="en-US" sz="240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914400" indent="-284163" algn="l" defTabSz="914400" rtl="0" eaLnBrk="1" latinLnBrk="0" hangingPunct="1">
              <a:spcBef>
                <a:spcPct val="20000"/>
              </a:spcBef>
              <a:buClr>
                <a:srgbClr val="F29122"/>
              </a:buClr>
              <a:buFont typeface="Wingdings" pitchFamily="2" charset="2"/>
              <a:buChar char="ü"/>
              <a:tabLst/>
              <a:defRPr lang="en-US" sz="280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4CACD6"/>
              </a:buClr>
              <a:buFont typeface="Arial" pitchFamily="34" charset="0"/>
              <a:buChar char="»"/>
              <a:defRPr lang="en-GB" sz="200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dirty="0"/>
          </a:p>
        </p:txBody>
      </p:sp>
      <p:sp>
        <p:nvSpPr>
          <p:cNvPr id="8" name="Content Placeholder 8"/>
          <p:cNvSpPr txBox="1">
            <a:spLocks/>
          </p:cNvSpPr>
          <p:nvPr/>
        </p:nvSpPr>
        <p:spPr>
          <a:xfrm>
            <a:off x="9396536" y="1477963"/>
            <a:ext cx="4041775" cy="4387850"/>
          </a:xfrm>
          <a:prstGeom prst="rect">
            <a:avLst/>
          </a:prstGeom>
        </p:spPr>
        <p:txBody>
          <a:bodyPr/>
          <a:lstStyle>
            <a:lvl1pPr marL="344488" indent="-344488" algn="l" defTabSz="914400" rtl="0" eaLnBrk="1" latinLnBrk="0" hangingPunct="1">
              <a:spcBef>
                <a:spcPct val="20000"/>
              </a:spcBef>
              <a:buClr>
                <a:srgbClr val="FFCF37"/>
              </a:buClr>
              <a:buSzPct val="120000"/>
              <a:buFont typeface="Wingdings" pitchFamily="2" charset="2"/>
              <a:buChar char="§"/>
              <a:defRPr lang="en-US" sz="320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25475" indent="-285750" algn="l" defTabSz="914400" rtl="0" eaLnBrk="1" latinLnBrk="0" hangingPunct="1">
              <a:spcBef>
                <a:spcPct val="20000"/>
              </a:spcBef>
              <a:buClr>
                <a:srgbClr val="966432"/>
              </a:buClr>
              <a:buFont typeface="Wingdings" pitchFamily="2" charset="2"/>
              <a:buChar char="§"/>
              <a:defRPr lang="en-US" sz="300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628650" indent="0" algn="l" defTabSz="914400" rtl="0" eaLnBrk="1" latinLnBrk="0" hangingPunct="1">
              <a:spcBef>
                <a:spcPct val="20000"/>
              </a:spcBef>
              <a:buClr>
                <a:srgbClr val="F26922"/>
              </a:buClr>
              <a:buFont typeface="Arial" pitchFamily="34" charset="0"/>
              <a:buNone/>
              <a:defRPr lang="en-US" sz="240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914400" indent="-284163" algn="l" defTabSz="914400" rtl="0" eaLnBrk="1" latinLnBrk="0" hangingPunct="1">
              <a:spcBef>
                <a:spcPct val="20000"/>
              </a:spcBef>
              <a:buClr>
                <a:srgbClr val="F29122"/>
              </a:buClr>
              <a:buFont typeface="Wingdings" pitchFamily="2" charset="2"/>
              <a:buChar char="ü"/>
              <a:tabLst/>
              <a:defRPr lang="en-US" sz="280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4CACD6"/>
              </a:buClr>
              <a:buFont typeface="Arial" pitchFamily="34" charset="0"/>
              <a:buChar char="»"/>
              <a:defRPr lang="en-GB" sz="200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0" name="Content Placeholder 4"/>
          <p:cNvSpPr txBox="1">
            <a:spLocks/>
          </p:cNvSpPr>
          <p:nvPr/>
        </p:nvSpPr>
        <p:spPr>
          <a:xfrm>
            <a:off x="4570620" y="1738983"/>
            <a:ext cx="4573379" cy="4387850"/>
          </a:xfrm>
          <a:prstGeom prst="rect">
            <a:avLst/>
          </a:prstGeom>
        </p:spPr>
        <p:txBody>
          <a:bodyPr/>
          <a:lstStyle>
            <a:lvl1pPr marL="344488" indent="-344488" algn="l" defTabSz="914400" rtl="0" eaLnBrk="1" latinLnBrk="0" hangingPunct="1">
              <a:spcBef>
                <a:spcPct val="20000"/>
              </a:spcBef>
              <a:buClr>
                <a:srgbClr val="FFCF37"/>
              </a:buClr>
              <a:buSzPct val="120000"/>
              <a:buFont typeface="Wingdings" pitchFamily="2" charset="2"/>
              <a:buChar char="§"/>
              <a:defRPr lang="en-US" sz="320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25475" indent="-285750" algn="l" defTabSz="914400" rtl="0" eaLnBrk="1" latinLnBrk="0" hangingPunct="1">
              <a:spcBef>
                <a:spcPct val="20000"/>
              </a:spcBef>
              <a:buClr>
                <a:srgbClr val="966432"/>
              </a:buClr>
              <a:buFont typeface="Wingdings" pitchFamily="2" charset="2"/>
              <a:buChar char="§"/>
              <a:defRPr lang="en-US" sz="300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628650" indent="0" algn="l" defTabSz="914400" rtl="0" eaLnBrk="1" latinLnBrk="0" hangingPunct="1">
              <a:spcBef>
                <a:spcPct val="20000"/>
              </a:spcBef>
              <a:buClr>
                <a:srgbClr val="F26922"/>
              </a:buClr>
              <a:buFont typeface="Arial" pitchFamily="34" charset="0"/>
              <a:buNone/>
              <a:defRPr lang="en-US" sz="240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914400" indent="-284163" algn="l" defTabSz="914400" rtl="0" eaLnBrk="1" latinLnBrk="0" hangingPunct="1">
              <a:spcBef>
                <a:spcPct val="20000"/>
              </a:spcBef>
              <a:buClr>
                <a:srgbClr val="F29122"/>
              </a:buClr>
              <a:buFont typeface="Wingdings" pitchFamily="2" charset="2"/>
              <a:buChar char="ü"/>
              <a:tabLst/>
              <a:defRPr lang="en-US" sz="280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4CACD6"/>
              </a:buClr>
              <a:buFont typeface="Arial" pitchFamily="34" charset="0"/>
              <a:buChar char="»"/>
              <a:defRPr lang="en-GB" sz="200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dirty="0"/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522486" y="1124744"/>
            <a:ext cx="8082538" cy="1466156"/>
          </a:xfrm>
        </p:spPr>
        <p:txBody>
          <a:bodyPr/>
          <a:lstStyle/>
          <a:p>
            <a:pPr marL="625475" indent="-625475" algn="ctr"/>
            <a:r>
              <a:rPr lang="en-US" sz="4000" i="1" dirty="0">
                <a:solidFill>
                  <a:srgbClr val="193EF7"/>
                </a:solidFill>
                <a:latin typeface="Calibri" pitchFamily="34" charset="0"/>
              </a:rPr>
              <a:t>1. </a:t>
            </a:r>
            <a:r>
              <a:rPr lang="el-GR" i="1" dirty="0">
                <a:solidFill>
                  <a:srgbClr val="193EF7"/>
                </a:solidFill>
                <a:latin typeface="Calibri" pitchFamily="34" charset="0"/>
              </a:rPr>
              <a:t>Ατελής ανταγωνισμός</a:t>
            </a:r>
            <a:endParaRPr lang="en-US" sz="4000" i="1" dirty="0">
              <a:solidFill>
                <a:srgbClr val="193EF7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09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700" dirty="0"/>
              <a:t>Υπάρχουν διάφορα μοντέλα ατελούς ανταγωνισμού</a:t>
            </a:r>
            <a:endParaRPr lang="en-US" sz="27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60363" y="800100"/>
            <a:ext cx="8783637" cy="5257800"/>
          </a:xfrm>
        </p:spPr>
        <p:txBody>
          <a:bodyPr/>
          <a:lstStyle/>
          <a:p>
            <a:pPr>
              <a:spcBef>
                <a:spcPts val="1075"/>
              </a:spcBef>
              <a:spcAft>
                <a:spcPts val="500"/>
              </a:spcAft>
            </a:pPr>
            <a:r>
              <a:rPr lang="el-GR" sz="2150" dirty="0">
                <a:ea typeface="ＭＳ Ｐゴシック" pitchFamily="29" charset="-128"/>
              </a:rPr>
              <a:t>Οι ζωές μας επηρεάζονται από την αλληλεπίδραση με ένα σχετικά μικρό αριθμό πολύ μεγάλων επιχειρήσεων</a:t>
            </a:r>
            <a:endParaRPr lang="en-US" sz="2150" dirty="0">
              <a:ea typeface="ＭＳ Ｐゴシック" pitchFamily="29" charset="-128"/>
            </a:endParaRPr>
          </a:p>
          <a:p>
            <a:pPr>
              <a:spcBef>
                <a:spcPts val="1075"/>
              </a:spcBef>
              <a:spcAft>
                <a:spcPts val="500"/>
              </a:spcAft>
            </a:pPr>
            <a:r>
              <a:rPr lang="el-GR" sz="2150" dirty="0">
                <a:ea typeface="ＭＳ Ｐゴシック" pitchFamily="29" charset="-128"/>
              </a:rPr>
              <a:t>Αυτές οι επιχειρήσεις μπορεί να είναι διαμορφωτές τιμών αντί λήπτες</a:t>
            </a:r>
            <a:endParaRPr lang="en-US" sz="2150" dirty="0">
              <a:ea typeface="ＭＳ Ｐゴシック" pitchFamily="29" charset="-128"/>
            </a:endParaRPr>
          </a:p>
          <a:p>
            <a:pPr>
              <a:spcBef>
                <a:spcPts val="1075"/>
              </a:spcBef>
              <a:spcAft>
                <a:spcPts val="500"/>
              </a:spcAft>
            </a:pPr>
            <a:r>
              <a:rPr lang="el-GR" sz="2150" dirty="0">
                <a:ea typeface="ＭＳ Ｐゴシック" pitchFamily="29" charset="-128"/>
              </a:rPr>
              <a:t>Αυτές οι επιχειρήσεις προσπαθούν να κάνουν τους πελάτες τους να πιστεύον ότι τα δικά τους προϊόντα είναι καλύτερα από τα υπόλοιπα στην αγορά</a:t>
            </a:r>
            <a:endParaRPr lang="en-US" sz="2150" dirty="0">
              <a:solidFill>
                <a:srgbClr val="FF0000"/>
              </a:solidFill>
              <a:ea typeface="ＭＳ Ｐゴシック" pitchFamily="29" charset="-128"/>
            </a:endParaRPr>
          </a:p>
          <a:p>
            <a:pPr>
              <a:spcBef>
                <a:spcPts val="1075"/>
              </a:spcBef>
              <a:spcAft>
                <a:spcPts val="500"/>
              </a:spcAft>
            </a:pPr>
            <a:r>
              <a:rPr lang="el-GR" sz="2150" dirty="0">
                <a:ea typeface="ＭＳ Ｐゴシック" pitchFamily="29" charset="-128"/>
              </a:rPr>
              <a:t>Κατά αυτό το τρόπο μπορούν να ασκήσουν ισχύ στην αγορά</a:t>
            </a:r>
            <a:endParaRPr lang="en-US" sz="2150" dirty="0">
              <a:ea typeface="ＭＳ Ｐゴシック" pitchFamily="29" charset="-128"/>
            </a:endParaRPr>
          </a:p>
          <a:p>
            <a:pPr>
              <a:spcBef>
                <a:spcPts val="1075"/>
              </a:spcBef>
              <a:spcAft>
                <a:spcPts val="500"/>
              </a:spcAft>
            </a:pPr>
            <a:r>
              <a:rPr lang="el-GR" sz="2150" dirty="0">
                <a:ea typeface="ＭＳ Ｐゴシック" pitchFamily="29" charset="-128"/>
              </a:rPr>
              <a:t>Ο βαθμό ισχύος που απολαμβάνουν διαφέρει</a:t>
            </a:r>
            <a:endParaRPr lang="en-US" sz="2150" dirty="0">
              <a:ea typeface="ＭＳ Ｐゴシック" pitchFamily="29" charset="-128"/>
            </a:endParaRPr>
          </a:p>
          <a:p>
            <a:pPr lvl="1">
              <a:spcBef>
                <a:spcPts val="1075"/>
              </a:spcBef>
              <a:spcAft>
                <a:spcPts val="500"/>
              </a:spcAft>
            </a:pPr>
            <a:r>
              <a:rPr lang="el-GR" sz="1850" dirty="0">
                <a:ea typeface="ＭＳ Ｐゴシック" pitchFamily="29" charset="-128"/>
              </a:rPr>
              <a:t>Το </a:t>
            </a:r>
            <a:r>
              <a:rPr lang="el-GR" sz="1850" b="1" dirty="0">
                <a:ea typeface="ＭＳ Ｐゴシック" pitchFamily="29" charset="-128"/>
              </a:rPr>
              <a:t>μονοπώλιο</a:t>
            </a:r>
            <a:r>
              <a:rPr lang="el-GR" sz="1850" dirty="0">
                <a:ea typeface="ＭＳ Ｐゴシック" pitchFamily="29" charset="-128"/>
              </a:rPr>
              <a:t> (μοναδικός πωλητής) είναι η ακραία μορφή ατελούς φάσματος ανταγωνισμού</a:t>
            </a:r>
            <a:endParaRPr lang="en-US" sz="1850" dirty="0">
              <a:ea typeface="ＭＳ Ｐゴシック" pitchFamily="29" charset="-128"/>
            </a:endParaRPr>
          </a:p>
          <a:p>
            <a:pPr lvl="1">
              <a:spcBef>
                <a:spcPts val="1075"/>
              </a:spcBef>
              <a:spcAft>
                <a:spcPts val="500"/>
              </a:spcAft>
            </a:pPr>
            <a:r>
              <a:rPr lang="el-GR" sz="1850" dirty="0">
                <a:ea typeface="ＭＳ Ｐゴシック" pitchFamily="29" charset="-128"/>
              </a:rPr>
              <a:t>Μια επιχείρηση μπορεί να είναι σε θέση να εξασκήσει μονοπωλιακή ισχύ  ακόμα και αν δεν ελέγχει όλη την αγορά</a:t>
            </a:r>
            <a:endParaRPr lang="en-US" sz="1850" dirty="0">
              <a:ea typeface="ＭＳ Ｐゴシック" pitchFamily="2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57006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662" y="4357"/>
            <a:ext cx="8724338" cy="6230393"/>
          </a:xfrm>
          <a:prstGeom prst="rect">
            <a:avLst/>
          </a:prstGeom>
        </p:spPr>
      </p:pic>
      <p:sp>
        <p:nvSpPr>
          <p:cNvPr id="7" name="Text Placeholder 7"/>
          <p:cNvSpPr txBox="1">
            <a:spLocks/>
          </p:cNvSpPr>
          <p:nvPr/>
        </p:nvSpPr>
        <p:spPr>
          <a:xfrm>
            <a:off x="9396536" y="957263"/>
            <a:ext cx="4041775" cy="520700"/>
          </a:xfrm>
          <a:prstGeom prst="rect">
            <a:avLst/>
          </a:prstGeom>
        </p:spPr>
        <p:txBody>
          <a:bodyPr/>
          <a:lstStyle>
            <a:lvl1pPr marL="344488" indent="-344488" algn="l" defTabSz="914400" rtl="0" eaLnBrk="1" latinLnBrk="0" hangingPunct="1">
              <a:spcBef>
                <a:spcPct val="20000"/>
              </a:spcBef>
              <a:buClr>
                <a:srgbClr val="FFCF37"/>
              </a:buClr>
              <a:buSzPct val="120000"/>
              <a:buFont typeface="Wingdings" pitchFamily="2" charset="2"/>
              <a:buChar char="§"/>
              <a:defRPr lang="en-US" sz="320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25475" indent="-285750" algn="l" defTabSz="914400" rtl="0" eaLnBrk="1" latinLnBrk="0" hangingPunct="1">
              <a:spcBef>
                <a:spcPct val="20000"/>
              </a:spcBef>
              <a:buClr>
                <a:srgbClr val="966432"/>
              </a:buClr>
              <a:buFont typeface="Wingdings" pitchFamily="2" charset="2"/>
              <a:buChar char="§"/>
              <a:defRPr lang="en-US" sz="300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628650" indent="0" algn="l" defTabSz="914400" rtl="0" eaLnBrk="1" latinLnBrk="0" hangingPunct="1">
              <a:spcBef>
                <a:spcPct val="20000"/>
              </a:spcBef>
              <a:buClr>
                <a:srgbClr val="F26922"/>
              </a:buClr>
              <a:buFont typeface="Arial" pitchFamily="34" charset="0"/>
              <a:buNone/>
              <a:defRPr lang="en-US" sz="240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914400" indent="-284163" algn="l" defTabSz="914400" rtl="0" eaLnBrk="1" latinLnBrk="0" hangingPunct="1">
              <a:spcBef>
                <a:spcPct val="20000"/>
              </a:spcBef>
              <a:buClr>
                <a:srgbClr val="F29122"/>
              </a:buClr>
              <a:buFont typeface="Wingdings" pitchFamily="2" charset="2"/>
              <a:buChar char="ü"/>
              <a:tabLst/>
              <a:defRPr lang="en-US" sz="280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4CACD6"/>
              </a:buClr>
              <a:buFont typeface="Arial" pitchFamily="34" charset="0"/>
              <a:buChar char="»"/>
              <a:defRPr lang="en-GB" sz="200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dirty="0"/>
          </a:p>
        </p:txBody>
      </p:sp>
      <p:sp>
        <p:nvSpPr>
          <p:cNvPr id="8" name="Content Placeholder 8"/>
          <p:cNvSpPr txBox="1">
            <a:spLocks/>
          </p:cNvSpPr>
          <p:nvPr/>
        </p:nvSpPr>
        <p:spPr>
          <a:xfrm>
            <a:off x="9396536" y="1477963"/>
            <a:ext cx="4041775" cy="4387850"/>
          </a:xfrm>
          <a:prstGeom prst="rect">
            <a:avLst/>
          </a:prstGeom>
        </p:spPr>
        <p:txBody>
          <a:bodyPr/>
          <a:lstStyle>
            <a:lvl1pPr marL="344488" indent="-344488" algn="l" defTabSz="914400" rtl="0" eaLnBrk="1" latinLnBrk="0" hangingPunct="1">
              <a:spcBef>
                <a:spcPct val="20000"/>
              </a:spcBef>
              <a:buClr>
                <a:srgbClr val="FFCF37"/>
              </a:buClr>
              <a:buSzPct val="120000"/>
              <a:buFont typeface="Wingdings" pitchFamily="2" charset="2"/>
              <a:buChar char="§"/>
              <a:defRPr lang="en-US" sz="320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25475" indent="-285750" algn="l" defTabSz="914400" rtl="0" eaLnBrk="1" latinLnBrk="0" hangingPunct="1">
              <a:spcBef>
                <a:spcPct val="20000"/>
              </a:spcBef>
              <a:buClr>
                <a:srgbClr val="966432"/>
              </a:buClr>
              <a:buFont typeface="Wingdings" pitchFamily="2" charset="2"/>
              <a:buChar char="§"/>
              <a:defRPr lang="en-US" sz="300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628650" indent="0" algn="l" defTabSz="914400" rtl="0" eaLnBrk="1" latinLnBrk="0" hangingPunct="1">
              <a:spcBef>
                <a:spcPct val="20000"/>
              </a:spcBef>
              <a:buClr>
                <a:srgbClr val="F26922"/>
              </a:buClr>
              <a:buFont typeface="Arial" pitchFamily="34" charset="0"/>
              <a:buNone/>
              <a:defRPr lang="en-US" sz="240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914400" indent="-284163" algn="l" defTabSz="914400" rtl="0" eaLnBrk="1" latinLnBrk="0" hangingPunct="1">
              <a:spcBef>
                <a:spcPct val="20000"/>
              </a:spcBef>
              <a:buClr>
                <a:srgbClr val="F29122"/>
              </a:buClr>
              <a:buFont typeface="Wingdings" pitchFamily="2" charset="2"/>
              <a:buChar char="ü"/>
              <a:tabLst/>
              <a:defRPr lang="en-US" sz="280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4CACD6"/>
              </a:buClr>
              <a:buFont typeface="Arial" pitchFamily="34" charset="0"/>
              <a:buChar char="»"/>
              <a:defRPr lang="en-GB" sz="200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0" name="Content Placeholder 4"/>
          <p:cNvSpPr txBox="1">
            <a:spLocks/>
          </p:cNvSpPr>
          <p:nvPr/>
        </p:nvSpPr>
        <p:spPr>
          <a:xfrm>
            <a:off x="4570620" y="1738983"/>
            <a:ext cx="4573379" cy="4387850"/>
          </a:xfrm>
          <a:prstGeom prst="rect">
            <a:avLst/>
          </a:prstGeom>
        </p:spPr>
        <p:txBody>
          <a:bodyPr/>
          <a:lstStyle>
            <a:lvl1pPr marL="344488" indent="-344488" algn="l" defTabSz="914400" rtl="0" eaLnBrk="1" latinLnBrk="0" hangingPunct="1">
              <a:spcBef>
                <a:spcPct val="20000"/>
              </a:spcBef>
              <a:buClr>
                <a:srgbClr val="FFCF37"/>
              </a:buClr>
              <a:buSzPct val="120000"/>
              <a:buFont typeface="Wingdings" pitchFamily="2" charset="2"/>
              <a:buChar char="§"/>
              <a:defRPr lang="en-US" sz="320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25475" indent="-285750" algn="l" defTabSz="914400" rtl="0" eaLnBrk="1" latinLnBrk="0" hangingPunct="1">
              <a:spcBef>
                <a:spcPct val="20000"/>
              </a:spcBef>
              <a:buClr>
                <a:srgbClr val="966432"/>
              </a:buClr>
              <a:buFont typeface="Wingdings" pitchFamily="2" charset="2"/>
              <a:buChar char="§"/>
              <a:defRPr lang="en-US" sz="300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628650" indent="0" algn="l" defTabSz="914400" rtl="0" eaLnBrk="1" latinLnBrk="0" hangingPunct="1">
              <a:spcBef>
                <a:spcPct val="20000"/>
              </a:spcBef>
              <a:buClr>
                <a:srgbClr val="F26922"/>
              </a:buClr>
              <a:buFont typeface="Arial" pitchFamily="34" charset="0"/>
              <a:buNone/>
              <a:defRPr lang="en-US" sz="240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914400" indent="-284163" algn="l" defTabSz="914400" rtl="0" eaLnBrk="1" latinLnBrk="0" hangingPunct="1">
              <a:spcBef>
                <a:spcPct val="20000"/>
              </a:spcBef>
              <a:buClr>
                <a:srgbClr val="F29122"/>
              </a:buClr>
              <a:buFont typeface="Wingdings" pitchFamily="2" charset="2"/>
              <a:buChar char="ü"/>
              <a:tabLst/>
              <a:defRPr lang="en-US" sz="280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4CACD6"/>
              </a:buClr>
              <a:buFont typeface="Arial" pitchFamily="34" charset="0"/>
              <a:buChar char="»"/>
              <a:defRPr lang="en-GB" sz="200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dirty="0"/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522486" y="1124744"/>
            <a:ext cx="8082538" cy="1466156"/>
          </a:xfrm>
        </p:spPr>
        <p:txBody>
          <a:bodyPr/>
          <a:lstStyle/>
          <a:p>
            <a:pPr marL="625475" indent="-625475" algn="ctr"/>
            <a:r>
              <a:rPr lang="en-US" sz="4000" i="1" dirty="0">
                <a:solidFill>
                  <a:srgbClr val="193EF7"/>
                </a:solidFill>
                <a:latin typeface="Calibri" pitchFamily="34" charset="0"/>
              </a:rPr>
              <a:t>2. </a:t>
            </a:r>
            <a:r>
              <a:rPr lang="el-GR" i="1" dirty="0">
                <a:solidFill>
                  <a:srgbClr val="193EF7"/>
                </a:solidFill>
                <a:latin typeface="Calibri" pitchFamily="34" charset="0"/>
              </a:rPr>
              <a:t>Μονοπώλιο </a:t>
            </a:r>
            <a:endParaRPr lang="en-US" sz="4000" i="1" dirty="0">
              <a:solidFill>
                <a:srgbClr val="193EF7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1526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815361" cy="896913"/>
          </a:xfrm>
        </p:spPr>
        <p:txBody>
          <a:bodyPr/>
          <a:lstStyle/>
          <a:p>
            <a:r>
              <a:rPr lang="el-GR" dirty="0"/>
              <a:t>Πώς δημιουργούνται τα μονοπώλια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spcBef>
                <a:spcPts val="1075"/>
              </a:spcBef>
              <a:buNone/>
            </a:pPr>
            <a:r>
              <a:rPr lang="el-GR" sz="1950" dirty="0">
                <a:ea typeface="ＭＳ Ｐゴシック" pitchFamily="29" charset="-128"/>
              </a:rPr>
              <a:t>Τα </a:t>
            </a:r>
            <a:r>
              <a:rPr lang="el-GR" sz="1950" b="1" dirty="0">
                <a:ea typeface="ＭＳ Ｐゴシック" pitchFamily="29" charset="-128"/>
              </a:rPr>
              <a:t>μονοπώλια</a:t>
            </a:r>
            <a:r>
              <a:rPr lang="en-US" sz="1950" dirty="0">
                <a:ea typeface="ＭＳ Ｐゴシック" pitchFamily="29" charset="-128"/>
              </a:rPr>
              <a:t> </a:t>
            </a:r>
            <a:r>
              <a:rPr lang="el-GR" sz="1950" dirty="0">
                <a:ea typeface="ＭＳ Ｐゴシック" pitchFamily="29" charset="-128"/>
              </a:rPr>
              <a:t>αποτελούν εμπόδια που αποτρέπουν άλλες επιχειρήσεις να μπουν στην αγορά</a:t>
            </a:r>
            <a:endParaRPr lang="en-US" sz="800" dirty="0">
              <a:ea typeface="ＭＳ Ｐゴシック" pitchFamily="29" charset="-128"/>
            </a:endParaRPr>
          </a:p>
          <a:p>
            <a:pPr>
              <a:spcBef>
                <a:spcPts val="900"/>
              </a:spcBef>
            </a:pPr>
            <a:r>
              <a:rPr lang="el-GR" sz="1950" b="1" dirty="0">
                <a:ea typeface="ＭＳ Ｐゴシック" pitchFamily="29" charset="-128"/>
              </a:rPr>
              <a:t>Μονοπωλιακοί πόροι</a:t>
            </a:r>
            <a:endParaRPr lang="en-US" sz="1950" b="1" dirty="0">
              <a:ea typeface="ＭＳ Ｐゴシック" pitchFamily="29" charset="-128"/>
            </a:endParaRPr>
          </a:p>
          <a:p>
            <a:pPr lvl="1">
              <a:spcBef>
                <a:spcPts val="900"/>
              </a:spcBef>
            </a:pPr>
            <a:r>
              <a:rPr lang="el-GR" sz="1600" dirty="0">
                <a:ea typeface="ＭＳ Ｐゴシック" pitchFamily="29" charset="-128"/>
              </a:rPr>
              <a:t>Έχοντας την αποκλειστική ιδιοκτησία ενός πόρου</a:t>
            </a:r>
            <a:endParaRPr lang="en-US" sz="1600" dirty="0">
              <a:ea typeface="ＭＳ Ｐゴシック" pitchFamily="29" charset="-128"/>
            </a:endParaRPr>
          </a:p>
          <a:p>
            <a:pPr>
              <a:spcBef>
                <a:spcPts val="900"/>
              </a:spcBef>
            </a:pPr>
            <a:r>
              <a:rPr lang="el-GR" sz="1950" b="1" dirty="0">
                <a:solidFill>
                  <a:srgbClr val="000000"/>
                </a:solidFill>
                <a:ea typeface="ＭＳ Ｐゴシック" pitchFamily="29" charset="-128"/>
              </a:rPr>
              <a:t>Μονοπώλιο που δημιουργείται από την κυβέρνηση</a:t>
            </a:r>
            <a:endParaRPr lang="en-US" sz="1950" b="1" dirty="0">
              <a:solidFill>
                <a:srgbClr val="000000"/>
              </a:solidFill>
              <a:ea typeface="ＭＳ Ｐゴシック" pitchFamily="29" charset="-128"/>
            </a:endParaRPr>
          </a:p>
          <a:p>
            <a:pPr lvl="1">
              <a:spcBef>
                <a:spcPts val="900"/>
              </a:spcBef>
            </a:pPr>
            <a:r>
              <a:rPr lang="el-GR" sz="1600" dirty="0">
                <a:solidFill>
                  <a:srgbClr val="000000"/>
                </a:solidFill>
                <a:ea typeface="ＭＳ Ｐゴシック" pitchFamily="29" charset="-128"/>
              </a:rPr>
              <a:t>Νομοθεσία περί ευρεσιτεχνιών και πνευματικών δικαιωμάτων</a:t>
            </a:r>
            <a:endParaRPr lang="en-US" sz="1600" dirty="0">
              <a:solidFill>
                <a:srgbClr val="000000"/>
              </a:solidFill>
              <a:ea typeface="ＭＳ Ｐゴシック" pitchFamily="29" charset="-128"/>
            </a:endParaRPr>
          </a:p>
          <a:p>
            <a:pPr lvl="1">
              <a:spcBef>
                <a:spcPts val="900"/>
              </a:spcBef>
            </a:pPr>
            <a:r>
              <a:rPr lang="el-GR" sz="1600" dirty="0">
                <a:solidFill>
                  <a:srgbClr val="000000"/>
                </a:solidFill>
                <a:ea typeface="ＭＳ Ｐゴシック" pitchFamily="29" charset="-128"/>
              </a:rPr>
              <a:t>Για το κοινό καλό</a:t>
            </a:r>
            <a:r>
              <a:rPr lang="en-US" sz="1600" dirty="0">
                <a:solidFill>
                  <a:srgbClr val="000000"/>
                </a:solidFill>
                <a:ea typeface="ＭＳ Ｐゴシック" pitchFamily="29" charset="-128"/>
              </a:rPr>
              <a:t> </a:t>
            </a:r>
          </a:p>
          <a:p>
            <a:pPr>
              <a:spcBef>
                <a:spcPts val="900"/>
              </a:spcBef>
            </a:pPr>
            <a:r>
              <a:rPr lang="el-GR" sz="1950" b="1" dirty="0">
                <a:solidFill>
                  <a:srgbClr val="000000"/>
                </a:solidFill>
                <a:ea typeface="ＭＳ Ｐゴシック" pitchFamily="29" charset="-128"/>
              </a:rPr>
              <a:t>Φυσικά μονοπώλια</a:t>
            </a:r>
            <a:r>
              <a:rPr lang="en-US" sz="1950" b="1" dirty="0">
                <a:ea typeface="ＭＳ Ｐゴシック" pitchFamily="29" charset="-128"/>
              </a:rPr>
              <a:t> </a:t>
            </a:r>
          </a:p>
          <a:p>
            <a:pPr lvl="1">
              <a:spcBef>
                <a:spcPts val="900"/>
              </a:spcBef>
            </a:pPr>
            <a:r>
              <a:rPr lang="el-GR" sz="1600" dirty="0">
                <a:ea typeface="ＭＳ Ｐゴシック" pitchFamily="29" charset="-128"/>
              </a:rPr>
              <a:t>Όταν μια μοναδική επιχείρηση μπορεί να προσφέρει ένα αγαθό ή μια υπηρεσία σε μια ολόκληρη αγορά σε ένα χαμηλότερο κόστος σε σύγκριση με το αν υπήρχαν δύο ή περισσότερες επιχειρήσεις</a:t>
            </a:r>
            <a:endParaRPr lang="en-US" sz="1600" dirty="0">
              <a:ea typeface="ＭＳ Ｐゴシック" pitchFamily="29" charset="-128"/>
            </a:endParaRPr>
          </a:p>
          <a:p>
            <a:pPr lvl="1">
              <a:spcBef>
                <a:spcPts val="900"/>
              </a:spcBef>
            </a:pPr>
            <a:r>
              <a:rPr lang="el-GR" sz="1600" dirty="0">
                <a:solidFill>
                  <a:srgbClr val="000000"/>
                </a:solidFill>
                <a:ea typeface="ＭＳ Ｐゴシック" pitchFamily="29" charset="-128"/>
              </a:rPr>
              <a:t>Τα φυσικά μονοπώλια εκμεταλλεύονται τις οικονομίες κλίμακας</a:t>
            </a:r>
            <a:endParaRPr lang="en-US" sz="1600" dirty="0">
              <a:solidFill>
                <a:srgbClr val="000000"/>
              </a:solidFill>
              <a:ea typeface="ＭＳ Ｐゴシック" pitchFamily="29" charset="-128"/>
            </a:endParaRPr>
          </a:p>
          <a:p>
            <a:pPr>
              <a:spcBef>
                <a:spcPts val="900"/>
              </a:spcBef>
            </a:pPr>
            <a:r>
              <a:rPr lang="el-GR" sz="1950" b="1" dirty="0">
                <a:solidFill>
                  <a:srgbClr val="000000"/>
                </a:solidFill>
                <a:ea typeface="ＭＳ Ｐゴシック" pitchFamily="29" charset="-128"/>
              </a:rPr>
              <a:t>Εξωτερική ανάπτυξη</a:t>
            </a:r>
            <a:endParaRPr lang="en-US" sz="1950" b="1" dirty="0">
              <a:solidFill>
                <a:srgbClr val="000000"/>
              </a:solidFill>
              <a:ea typeface="ＭＳ Ｐゴシック" pitchFamily="29" charset="-128"/>
            </a:endParaRPr>
          </a:p>
          <a:p>
            <a:pPr lvl="1">
              <a:spcBef>
                <a:spcPts val="900"/>
              </a:spcBef>
            </a:pPr>
            <a:r>
              <a:rPr lang="el-GR" sz="1600" dirty="0">
                <a:solidFill>
                  <a:srgbClr val="000000"/>
                </a:solidFill>
                <a:ea typeface="ＭＳ Ｐゴシック" pitchFamily="29" charset="-128"/>
              </a:rPr>
              <a:t>Συγχωνεύσεις και </a:t>
            </a:r>
            <a:r>
              <a:rPr lang="el-GR" sz="1600" dirty="0">
                <a:ea typeface="ＭＳ Ｐゴシック" pitchFamily="29" charset="-128"/>
              </a:rPr>
              <a:t>εξαγορές</a:t>
            </a:r>
            <a:r>
              <a:rPr lang="el-GR" sz="1600" dirty="0">
                <a:solidFill>
                  <a:srgbClr val="FF0000"/>
                </a:solidFill>
                <a:ea typeface="ＭＳ Ｐゴシック" pitchFamily="29" charset="-128"/>
              </a:rPr>
              <a:t> </a:t>
            </a:r>
            <a:endParaRPr lang="en-US" sz="1600" dirty="0">
              <a:solidFill>
                <a:srgbClr val="FF0000"/>
              </a:solidFill>
              <a:ea typeface="ＭＳ Ｐゴシック" pitchFamily="29" charset="-128"/>
            </a:endParaRPr>
          </a:p>
          <a:p>
            <a:pPr lvl="1">
              <a:spcBef>
                <a:spcPts val="900"/>
              </a:spcBef>
            </a:pPr>
            <a:r>
              <a:rPr lang="el-GR" sz="1600" dirty="0">
                <a:solidFill>
                  <a:srgbClr val="000000"/>
                </a:solidFill>
                <a:ea typeface="ＭＳ Ｐゴシック" pitchFamily="29" charset="-128"/>
              </a:rPr>
              <a:t>Η αγορά κυριαρχείται από έναν αριθμό μεγάλων επιχειρήσεων</a:t>
            </a:r>
            <a:endParaRPr lang="en-US" sz="1600" dirty="0">
              <a:solidFill>
                <a:srgbClr val="000000"/>
              </a:solidFill>
              <a:ea typeface="ＭＳ Ｐゴシック" pitchFamily="2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3234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662" y="4357"/>
            <a:ext cx="8724338" cy="6230393"/>
          </a:xfrm>
          <a:prstGeom prst="rect">
            <a:avLst/>
          </a:prstGeom>
        </p:spPr>
      </p:pic>
      <p:sp>
        <p:nvSpPr>
          <p:cNvPr id="7" name="Text Placeholder 7"/>
          <p:cNvSpPr txBox="1">
            <a:spLocks/>
          </p:cNvSpPr>
          <p:nvPr/>
        </p:nvSpPr>
        <p:spPr>
          <a:xfrm>
            <a:off x="9396536" y="957263"/>
            <a:ext cx="4041775" cy="520700"/>
          </a:xfrm>
          <a:prstGeom prst="rect">
            <a:avLst/>
          </a:prstGeom>
        </p:spPr>
        <p:txBody>
          <a:bodyPr/>
          <a:lstStyle>
            <a:lvl1pPr marL="344488" indent="-344488" algn="l" defTabSz="914400" rtl="0" eaLnBrk="1" latinLnBrk="0" hangingPunct="1">
              <a:spcBef>
                <a:spcPct val="20000"/>
              </a:spcBef>
              <a:buClr>
                <a:srgbClr val="FFCF37"/>
              </a:buClr>
              <a:buSzPct val="120000"/>
              <a:buFont typeface="Wingdings" pitchFamily="2" charset="2"/>
              <a:buChar char="§"/>
              <a:defRPr lang="en-US" sz="320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25475" indent="-285750" algn="l" defTabSz="914400" rtl="0" eaLnBrk="1" latinLnBrk="0" hangingPunct="1">
              <a:spcBef>
                <a:spcPct val="20000"/>
              </a:spcBef>
              <a:buClr>
                <a:srgbClr val="966432"/>
              </a:buClr>
              <a:buFont typeface="Wingdings" pitchFamily="2" charset="2"/>
              <a:buChar char="§"/>
              <a:defRPr lang="en-US" sz="300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628650" indent="0" algn="l" defTabSz="914400" rtl="0" eaLnBrk="1" latinLnBrk="0" hangingPunct="1">
              <a:spcBef>
                <a:spcPct val="20000"/>
              </a:spcBef>
              <a:buClr>
                <a:srgbClr val="F26922"/>
              </a:buClr>
              <a:buFont typeface="Arial" pitchFamily="34" charset="0"/>
              <a:buNone/>
              <a:defRPr lang="en-US" sz="240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914400" indent="-284163" algn="l" defTabSz="914400" rtl="0" eaLnBrk="1" latinLnBrk="0" hangingPunct="1">
              <a:spcBef>
                <a:spcPct val="20000"/>
              </a:spcBef>
              <a:buClr>
                <a:srgbClr val="F29122"/>
              </a:buClr>
              <a:buFont typeface="Wingdings" pitchFamily="2" charset="2"/>
              <a:buChar char="ü"/>
              <a:tabLst/>
              <a:defRPr lang="en-US" sz="280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4CACD6"/>
              </a:buClr>
              <a:buFont typeface="Arial" pitchFamily="34" charset="0"/>
              <a:buChar char="»"/>
              <a:defRPr lang="en-GB" sz="200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dirty="0"/>
          </a:p>
        </p:txBody>
      </p:sp>
      <p:sp>
        <p:nvSpPr>
          <p:cNvPr id="8" name="Content Placeholder 8"/>
          <p:cNvSpPr txBox="1">
            <a:spLocks/>
          </p:cNvSpPr>
          <p:nvPr/>
        </p:nvSpPr>
        <p:spPr>
          <a:xfrm>
            <a:off x="9396536" y="1477963"/>
            <a:ext cx="4041775" cy="4387850"/>
          </a:xfrm>
          <a:prstGeom prst="rect">
            <a:avLst/>
          </a:prstGeom>
        </p:spPr>
        <p:txBody>
          <a:bodyPr/>
          <a:lstStyle>
            <a:lvl1pPr marL="344488" indent="-344488" algn="l" defTabSz="914400" rtl="0" eaLnBrk="1" latinLnBrk="0" hangingPunct="1">
              <a:spcBef>
                <a:spcPct val="20000"/>
              </a:spcBef>
              <a:buClr>
                <a:srgbClr val="FFCF37"/>
              </a:buClr>
              <a:buSzPct val="120000"/>
              <a:buFont typeface="Wingdings" pitchFamily="2" charset="2"/>
              <a:buChar char="§"/>
              <a:defRPr lang="en-US" sz="320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25475" indent="-285750" algn="l" defTabSz="914400" rtl="0" eaLnBrk="1" latinLnBrk="0" hangingPunct="1">
              <a:spcBef>
                <a:spcPct val="20000"/>
              </a:spcBef>
              <a:buClr>
                <a:srgbClr val="966432"/>
              </a:buClr>
              <a:buFont typeface="Wingdings" pitchFamily="2" charset="2"/>
              <a:buChar char="§"/>
              <a:defRPr lang="en-US" sz="300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628650" indent="0" algn="l" defTabSz="914400" rtl="0" eaLnBrk="1" latinLnBrk="0" hangingPunct="1">
              <a:spcBef>
                <a:spcPct val="20000"/>
              </a:spcBef>
              <a:buClr>
                <a:srgbClr val="F26922"/>
              </a:buClr>
              <a:buFont typeface="Arial" pitchFamily="34" charset="0"/>
              <a:buNone/>
              <a:defRPr lang="en-US" sz="240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914400" indent="-284163" algn="l" defTabSz="914400" rtl="0" eaLnBrk="1" latinLnBrk="0" hangingPunct="1">
              <a:spcBef>
                <a:spcPct val="20000"/>
              </a:spcBef>
              <a:buClr>
                <a:srgbClr val="F29122"/>
              </a:buClr>
              <a:buFont typeface="Wingdings" pitchFamily="2" charset="2"/>
              <a:buChar char="ü"/>
              <a:tabLst/>
              <a:defRPr lang="en-US" sz="280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4CACD6"/>
              </a:buClr>
              <a:buFont typeface="Arial" pitchFamily="34" charset="0"/>
              <a:buChar char="»"/>
              <a:defRPr lang="en-GB" sz="200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0" name="Content Placeholder 4"/>
          <p:cNvSpPr txBox="1">
            <a:spLocks/>
          </p:cNvSpPr>
          <p:nvPr/>
        </p:nvSpPr>
        <p:spPr>
          <a:xfrm>
            <a:off x="4570620" y="1738983"/>
            <a:ext cx="4573379" cy="4387850"/>
          </a:xfrm>
          <a:prstGeom prst="rect">
            <a:avLst/>
          </a:prstGeom>
        </p:spPr>
        <p:txBody>
          <a:bodyPr/>
          <a:lstStyle>
            <a:lvl1pPr marL="344488" indent="-344488" algn="l" defTabSz="914400" rtl="0" eaLnBrk="1" latinLnBrk="0" hangingPunct="1">
              <a:spcBef>
                <a:spcPct val="20000"/>
              </a:spcBef>
              <a:buClr>
                <a:srgbClr val="FFCF37"/>
              </a:buClr>
              <a:buSzPct val="120000"/>
              <a:buFont typeface="Wingdings" pitchFamily="2" charset="2"/>
              <a:buChar char="§"/>
              <a:defRPr lang="en-US" sz="320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25475" indent="-285750" algn="l" defTabSz="914400" rtl="0" eaLnBrk="1" latinLnBrk="0" hangingPunct="1">
              <a:spcBef>
                <a:spcPct val="20000"/>
              </a:spcBef>
              <a:buClr>
                <a:srgbClr val="966432"/>
              </a:buClr>
              <a:buFont typeface="Wingdings" pitchFamily="2" charset="2"/>
              <a:buChar char="§"/>
              <a:defRPr lang="en-US" sz="300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628650" indent="0" algn="l" defTabSz="914400" rtl="0" eaLnBrk="1" latinLnBrk="0" hangingPunct="1">
              <a:spcBef>
                <a:spcPct val="20000"/>
              </a:spcBef>
              <a:buClr>
                <a:srgbClr val="F26922"/>
              </a:buClr>
              <a:buFont typeface="Arial" pitchFamily="34" charset="0"/>
              <a:buNone/>
              <a:defRPr lang="en-US" sz="240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914400" indent="-284163" algn="l" defTabSz="914400" rtl="0" eaLnBrk="1" latinLnBrk="0" hangingPunct="1">
              <a:spcBef>
                <a:spcPct val="20000"/>
              </a:spcBef>
              <a:buClr>
                <a:srgbClr val="F29122"/>
              </a:buClr>
              <a:buFont typeface="Wingdings" pitchFamily="2" charset="2"/>
              <a:buChar char="ü"/>
              <a:tabLst/>
              <a:defRPr lang="en-US" sz="280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4CACD6"/>
              </a:buClr>
              <a:buFont typeface="Arial" pitchFamily="34" charset="0"/>
              <a:buChar char="»"/>
              <a:defRPr lang="en-GB" sz="200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dirty="0"/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1259632" y="1124744"/>
            <a:ext cx="6624736" cy="1466156"/>
          </a:xfrm>
        </p:spPr>
        <p:txBody>
          <a:bodyPr/>
          <a:lstStyle/>
          <a:p>
            <a:pPr marL="511175" indent="-511175"/>
            <a:r>
              <a:rPr lang="en-US" sz="4000" i="1" dirty="0">
                <a:solidFill>
                  <a:srgbClr val="193EF7"/>
                </a:solidFill>
                <a:latin typeface="Calibri" pitchFamily="34" charset="0"/>
              </a:rPr>
              <a:t>3. </a:t>
            </a:r>
            <a:r>
              <a:rPr lang="el-GR" i="1" dirty="0">
                <a:solidFill>
                  <a:srgbClr val="193EF7"/>
                </a:solidFill>
                <a:latin typeface="Calibri" pitchFamily="34" charset="0"/>
              </a:rPr>
              <a:t>Οι παραγωγικές &amp; τιμολογιακές</a:t>
            </a:r>
            <a:r>
              <a:rPr lang="el-GR" i="1" dirty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l-GR" i="1" dirty="0">
                <a:solidFill>
                  <a:srgbClr val="193EF7"/>
                </a:solidFill>
                <a:latin typeface="Calibri" pitchFamily="34" charset="0"/>
              </a:rPr>
              <a:t>αποφάσεις των μονοπωλίων</a:t>
            </a:r>
            <a:endParaRPr lang="en-US" sz="4000" i="1" dirty="0">
              <a:solidFill>
                <a:srgbClr val="193EF7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4590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Μονοπώλιο </a:t>
            </a:r>
            <a:r>
              <a:rPr lang="en-US" dirty="0"/>
              <a:t>vs </a:t>
            </a:r>
            <a:r>
              <a:rPr lang="el-GR" dirty="0"/>
              <a:t>ανταγωνισμός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68313" y="908050"/>
            <a:ext cx="8496175" cy="5257800"/>
          </a:xfrm>
        </p:spPr>
        <p:txBody>
          <a:bodyPr/>
          <a:lstStyle/>
          <a:p>
            <a:r>
              <a:rPr lang="el-GR" sz="3200" dirty="0">
                <a:ea typeface="ＭＳ Ｐゴシック" pitchFamily="29" charset="-128"/>
              </a:rPr>
              <a:t>Μια μονοπωλιακή επιχείρηση αντιμετωπίζει μια αγοραία καμπύλη ζήτησης με αρνητική κλίση</a:t>
            </a:r>
            <a:endParaRPr lang="en-US" sz="3200" dirty="0">
              <a:ea typeface="ＭＳ Ｐゴシック" pitchFamily="29" charset="-128"/>
            </a:endParaRPr>
          </a:p>
          <a:p>
            <a:pPr lvl="1"/>
            <a:r>
              <a:rPr lang="el-GR" sz="2800" dirty="0">
                <a:ea typeface="ＭＳ Ｐゴシック" pitchFamily="29" charset="-128"/>
              </a:rPr>
              <a:t>Η καμπύλη ζήτησης της είναι η αγοραία καμπύλη ζήτησης</a:t>
            </a:r>
            <a:endParaRPr lang="en-US" sz="2800" dirty="0">
              <a:ea typeface="ＭＳ Ｐゴシック" pitchFamily="29" charset="-128"/>
            </a:endParaRPr>
          </a:p>
          <a:p>
            <a:pPr lvl="1">
              <a:spcAft>
                <a:spcPts val="2500"/>
              </a:spcAft>
            </a:pPr>
            <a:r>
              <a:rPr lang="el-GR" sz="2800" dirty="0">
                <a:ea typeface="ＭＳ Ｐゴシック" pitchFamily="29" charset="-128"/>
              </a:rPr>
              <a:t>Πρέπει να αποδεχθεί χαμηλότερη τιμή εάν θέλει να πουλήσει περισσότερα</a:t>
            </a:r>
            <a:endParaRPr lang="en-US" sz="2800" dirty="0">
              <a:ea typeface="ＭＳ Ｐゴシック" pitchFamily="29" charset="-128"/>
            </a:endParaRPr>
          </a:p>
          <a:p>
            <a:r>
              <a:rPr lang="el-GR" sz="3200" dirty="0">
                <a:ea typeface="ＭＳ Ｐゴシック" pitchFamily="29" charset="-128"/>
              </a:rPr>
              <a:t>Οι επιχειρήσεις σε ανταγωνιστικές αγορές αντιμετωπίζουν οριζόντιες καμπύλες ζήτησης</a:t>
            </a:r>
            <a:endParaRPr lang="en-US" sz="3200" dirty="0">
              <a:ea typeface="ＭＳ Ｐゴシック" pitchFamily="2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93480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07"/>
            <a:ext cx="8815361" cy="968921"/>
          </a:xfrm>
        </p:spPr>
        <p:txBody>
          <a:bodyPr/>
          <a:lstStyle/>
          <a:p>
            <a:r>
              <a:rPr lang="el-GR" sz="3200" dirty="0"/>
              <a:t>Καμπύλες ζήτησης και οριακών εσόδων για μια μονοπωλιακή επιχείρηση</a:t>
            </a:r>
            <a:endParaRPr lang="en-US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68313" y="1052736"/>
            <a:ext cx="8568183" cy="5113114"/>
          </a:xfrm>
        </p:spPr>
        <p:txBody>
          <a:bodyPr/>
          <a:lstStyle/>
          <a:p>
            <a:r>
              <a:rPr lang="el-GR" sz="2150" dirty="0">
                <a:ea typeface="ＭＳ Ｐゴシック" pitchFamily="29" charset="-128"/>
              </a:rPr>
              <a:t>Επειδή η τιμή πρέπει να μειωθεί σε όλες τις μονάδες που πωλούνται  αν η μονοπωλιακή επιχείρηση αυξήσει την παραγωγή, τα οριακά έσοδα είναι πάντα χαμηλότερα από την τιμή</a:t>
            </a:r>
            <a:endParaRPr lang="en-US" sz="2150" dirty="0">
              <a:ea typeface="ＭＳ Ｐゴシック" pitchFamily="29" charset="-12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2204864"/>
            <a:ext cx="5636308" cy="367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833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Μεγιστοποίηση των κερδών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68311" y="908050"/>
            <a:ext cx="4100627" cy="5257800"/>
          </a:xfrm>
        </p:spPr>
        <p:txBody>
          <a:bodyPr/>
          <a:lstStyle/>
          <a:p>
            <a:r>
              <a:rPr lang="el-GR" sz="1800" dirty="0">
                <a:ea typeface="ＭＳ Ｐゴシック" pitchFamily="29" charset="-128"/>
              </a:rPr>
              <a:t>Μια μονοπωλιακή επιχείρηση μεγιστοποιεί τα κέρδη της, επιλέγοντας ένα επίπεδο παραγωγής όπου τα οριακά έσοδα ισούνται με το οριακό κόστος </a:t>
            </a:r>
            <a:r>
              <a:rPr lang="en-US" sz="1800" dirty="0">
                <a:ea typeface="ＭＳ Ｐゴシック" pitchFamily="29" charset="-128"/>
              </a:rPr>
              <a:t>(</a:t>
            </a:r>
            <a:r>
              <a:rPr lang="el-GR" sz="1800" dirty="0">
                <a:ea typeface="ＭＳ Ｐゴシック" pitchFamily="29" charset="-128"/>
              </a:rPr>
              <a:t>σημείο </a:t>
            </a:r>
            <a:r>
              <a:rPr lang="en-US" sz="1800" b="1" dirty="0">
                <a:solidFill>
                  <a:srgbClr val="203FFF"/>
                </a:solidFill>
                <a:ea typeface="ＭＳ Ｐゴシック" pitchFamily="29" charset="-128"/>
              </a:rPr>
              <a:t>A</a:t>
            </a:r>
            <a:r>
              <a:rPr lang="en-US" sz="1800" dirty="0">
                <a:ea typeface="ＭＳ Ｐゴシック" pitchFamily="29" charset="-128"/>
              </a:rPr>
              <a:t>)</a:t>
            </a:r>
            <a:br>
              <a:rPr lang="en-US" sz="1800" dirty="0">
                <a:ea typeface="ＭＳ Ｐゴシック" pitchFamily="29" charset="-128"/>
              </a:rPr>
            </a:br>
            <a:endParaRPr lang="en-US" sz="1800" dirty="0">
              <a:ea typeface="ＭＳ Ｐゴシック" pitchFamily="29" charset="-128"/>
            </a:endParaRPr>
          </a:p>
          <a:p>
            <a:r>
              <a:rPr lang="el-GR" sz="1800" dirty="0">
                <a:ea typeface="ＭＳ Ｐゴシック" pitchFamily="29" charset="-128"/>
              </a:rPr>
              <a:t>Έπειτα χρησιμοποιεί την καμπύλη ζήτησής της για να εντοπίσει την τιμή που θα προσελκύσει τους καταναλωτές να αγοράσουν αυτήν την ποσότητα </a:t>
            </a:r>
            <a:r>
              <a:rPr lang="en-US" sz="1800" dirty="0">
                <a:ea typeface="ＭＳ Ｐゴシック" pitchFamily="29" charset="-128"/>
              </a:rPr>
              <a:t>(</a:t>
            </a:r>
            <a:r>
              <a:rPr lang="el-GR" sz="1800" dirty="0">
                <a:ea typeface="ＭＳ Ｐゴシック" pitchFamily="29" charset="-128"/>
              </a:rPr>
              <a:t>σημείο </a:t>
            </a:r>
            <a:r>
              <a:rPr lang="en-US" sz="1800" b="1" dirty="0">
                <a:solidFill>
                  <a:srgbClr val="203FFF"/>
                </a:solidFill>
                <a:ea typeface="ＭＳ Ｐゴシック" pitchFamily="29" charset="-128"/>
              </a:rPr>
              <a:t>B</a:t>
            </a:r>
            <a:r>
              <a:rPr lang="en-US" sz="1800" dirty="0">
                <a:ea typeface="ＭＳ Ｐゴシック" pitchFamily="29" charset="-128"/>
              </a:rPr>
              <a:t>) </a:t>
            </a:r>
          </a:p>
          <a:p>
            <a:endParaRPr lang="en-US" sz="1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1517" y="1009706"/>
            <a:ext cx="4457926" cy="3049782"/>
          </a:xfrm>
          <a:prstGeom prst="rect">
            <a:avLst/>
          </a:prstGeom>
        </p:spPr>
      </p:pic>
      <p:sp>
        <p:nvSpPr>
          <p:cNvPr id="6" name="Text Placeholder 2"/>
          <p:cNvSpPr txBox="1">
            <a:spLocks/>
          </p:cNvSpPr>
          <p:nvPr/>
        </p:nvSpPr>
        <p:spPr>
          <a:xfrm>
            <a:off x="1331640" y="4653136"/>
            <a:ext cx="6480720" cy="1152128"/>
          </a:xfrm>
          <a:prstGeom prst="rect">
            <a:avLst/>
          </a:prstGeom>
          <a:gradFill>
            <a:gsLst>
              <a:gs pos="0">
                <a:srgbClr val="E5EEFF"/>
              </a:gs>
              <a:gs pos="100000">
                <a:srgbClr val="A3C4FF"/>
              </a:gs>
            </a:gsLst>
            <a:lin ang="5400000" scaled="1"/>
          </a:gradFill>
          <a:ln>
            <a:solidFill>
              <a:srgbClr val="A3C4FF"/>
            </a:solidFill>
          </a:ln>
        </p:spPr>
        <p:txBody>
          <a:bodyPr vert="horz" lIns="457200" tIns="73152" rIns="457200" bIns="73152" rtlCol="0" anchor="ctr">
            <a:noAutofit/>
          </a:bodyPr>
          <a:lstStyle>
            <a:lvl1pPr marL="344488" indent="-344488" algn="l" defTabSz="914400" rtl="0" eaLnBrk="1" latinLnBrk="0" hangingPunct="1">
              <a:spcBef>
                <a:spcPts val="576"/>
              </a:spcBef>
              <a:spcAft>
                <a:spcPts val="1000"/>
              </a:spcAft>
              <a:buClr>
                <a:srgbClr val="EAB200"/>
              </a:buClr>
              <a:buSzPct val="150000"/>
              <a:buFont typeface="Wingdings" pitchFamily="2" charset="2"/>
              <a:buChar char="§"/>
              <a:defRPr lang="en-US" sz="32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25475" indent="-285750" algn="l" defTabSz="914400" rtl="0" eaLnBrk="1" latinLnBrk="0" hangingPunct="1">
              <a:spcBef>
                <a:spcPct val="20000"/>
              </a:spcBef>
              <a:buClr>
                <a:srgbClr val="203FFF"/>
              </a:buClr>
              <a:buFont typeface="Arial" pitchFamily="34" charset="0"/>
              <a:buChar char="•"/>
              <a:defRPr lang="en-US" sz="300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628650" indent="0" algn="l" defTabSz="914400" rtl="0" eaLnBrk="1" latinLnBrk="0" hangingPunct="1">
              <a:spcBef>
                <a:spcPct val="20000"/>
              </a:spcBef>
              <a:buClr>
                <a:srgbClr val="F26922"/>
              </a:buClr>
              <a:buFont typeface="Arial" pitchFamily="34" charset="0"/>
              <a:buNone/>
              <a:defRPr lang="en-US" sz="240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914400" indent="-284163" algn="l" defTabSz="914400" rtl="0" eaLnBrk="1" latinLnBrk="0" hangingPunct="1">
              <a:spcBef>
                <a:spcPct val="20000"/>
              </a:spcBef>
              <a:buClr>
                <a:srgbClr val="F29122"/>
              </a:buClr>
              <a:buFont typeface="Wingdings" pitchFamily="2" charset="2"/>
              <a:buChar char="ü"/>
              <a:tabLst/>
              <a:defRPr lang="en-US" sz="280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4CACD6"/>
              </a:buClr>
              <a:buFont typeface="Arial" pitchFamily="34" charset="0"/>
              <a:buNone/>
              <a:defRPr lang="en-GB" sz="200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l-GR" sz="2300" dirty="0">
                <a:ea typeface="ＭＳ Ｐゴシック" pitchFamily="29" charset="-128"/>
              </a:rPr>
              <a:t>Ανταγωνιστική επιχείρηση</a:t>
            </a:r>
            <a:r>
              <a:rPr lang="en-US" sz="2300" dirty="0">
                <a:ea typeface="ＭＳ Ｐゴシック" pitchFamily="29" charset="-128"/>
              </a:rPr>
              <a:t>:  	</a:t>
            </a:r>
            <a:r>
              <a:rPr lang="en-US" sz="2300" b="1" dirty="0">
                <a:ea typeface="ＭＳ Ｐゴシック" pitchFamily="29" charset="-128"/>
              </a:rPr>
              <a:t>P = MR = MC</a:t>
            </a:r>
          </a:p>
          <a:p>
            <a:pPr marL="0" indent="0">
              <a:buNone/>
            </a:pPr>
            <a:r>
              <a:rPr lang="el-GR" sz="2300" dirty="0">
                <a:ea typeface="ＭＳ Ｐゴシック" pitchFamily="29" charset="-128"/>
              </a:rPr>
              <a:t>Μονοπωλιακή επιχείρηση:</a:t>
            </a:r>
            <a:r>
              <a:rPr lang="en-US" sz="2300" dirty="0">
                <a:ea typeface="ＭＳ Ｐゴシック" pitchFamily="29" charset="-128"/>
              </a:rPr>
              <a:t> 	</a:t>
            </a:r>
            <a:r>
              <a:rPr lang="en-US" sz="2300" b="1" dirty="0">
                <a:ea typeface="ＭＳ Ｐゴシック" pitchFamily="29" charset="-128"/>
              </a:rPr>
              <a:t>P &gt; MR = MC</a:t>
            </a:r>
          </a:p>
        </p:txBody>
      </p:sp>
    </p:spTree>
    <p:extLst>
      <p:ext uri="{BB962C8B-B14F-4D97-AF65-F5344CB8AC3E}">
        <p14:creationId xmlns:p14="http://schemas.microsoft.com/office/powerpoint/2010/main" val="1045855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IHRM 6e">
      <a:dk1>
        <a:sysClr val="windowText" lastClr="000000"/>
      </a:dk1>
      <a:lt1>
        <a:sysClr val="window" lastClr="FFFFFF"/>
      </a:lt1>
      <a:dk2>
        <a:srgbClr val="B4ECFC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265392"/>
      </a:hlink>
      <a:folHlink>
        <a:srgbClr val="26539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t" anchorCtr="0">
        <a:noAutofit/>
      </a:bodyPr>
      <a:lstStyle>
        <a:defPPr>
          <a:defRPr sz="4400" dirty="0" smtClean="0">
            <a:solidFill>
              <a:schemeClr val="bg1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18754</TotalTime>
  <Words>624</Words>
  <Application>Microsoft Office PowerPoint</Application>
  <PresentationFormat>Προβολή στην οθόνη (4:3)</PresentationFormat>
  <Paragraphs>86</Paragraphs>
  <Slides>19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5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19</vt:i4>
      </vt:variant>
    </vt:vector>
  </HeadingPairs>
  <TitlesOfParts>
    <vt:vector size="25" baseType="lpstr">
      <vt:lpstr>ＭＳ Ｐゴシック</vt:lpstr>
      <vt:lpstr>Arial</vt:lpstr>
      <vt:lpstr>Calibri</vt:lpstr>
      <vt:lpstr>Tahoma</vt:lpstr>
      <vt:lpstr>Wingdings</vt:lpstr>
      <vt:lpstr>Office Theme</vt:lpstr>
      <vt:lpstr>Παρουσίαση του PowerPoint</vt:lpstr>
      <vt:lpstr>1. Ατελής ανταγωνισμός</vt:lpstr>
      <vt:lpstr>Υπάρχουν διάφορα μοντέλα ατελούς ανταγωνισμού</vt:lpstr>
      <vt:lpstr>2. Μονοπώλιο </vt:lpstr>
      <vt:lpstr>Πώς δημιουργούνται τα μονοπώλια</vt:lpstr>
      <vt:lpstr>3. Οι παραγωγικές &amp; τιμολογιακές αποφάσεις των μονοπωλίων</vt:lpstr>
      <vt:lpstr>Μονοπώλιο vs ανταγωνισμός</vt:lpstr>
      <vt:lpstr>Καμπύλες ζήτησης και οριακών εσόδων για μια μονοπωλιακή επιχείρηση</vt:lpstr>
      <vt:lpstr>Μεγιστοποίηση των κερδών</vt:lpstr>
      <vt:lpstr>Το κέρδος μιας μονοπωλιακής επιχείρησης</vt:lpstr>
      <vt:lpstr>4. Το κόστος ευημερίας του μονοπωλίου</vt:lpstr>
      <vt:lpstr>Απώλεια κοινωνικής ευημερίας</vt:lpstr>
      <vt:lpstr>5. Τιμολογιακή διάκριση</vt:lpstr>
      <vt:lpstr>Τιμολογιακή διάκριση</vt:lpstr>
      <vt:lpstr>Παραδείγματα τιμολογιακής διάκρισης</vt:lpstr>
      <vt:lpstr>6. Δημόσια πολιτική έναντι των μονοπωλίων</vt:lpstr>
      <vt:lpstr>Οι επιλογές του κράτους</vt:lpstr>
      <vt:lpstr>Ρυθμιστική πολιτική</vt:lpstr>
      <vt:lpstr>Τέλος 12ου κεφαλαίου</vt:lpstr>
    </vt:vector>
  </TitlesOfParts>
  <Company>Cengage Learning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Ron Yoder for Cengage Learning IHRM 6e</dc:creator>
  <cp:lastModifiedBy>PCUser</cp:lastModifiedBy>
  <cp:revision>705</cp:revision>
  <dcterms:created xsi:type="dcterms:W3CDTF">2011-07-28T14:21:34Z</dcterms:created>
  <dcterms:modified xsi:type="dcterms:W3CDTF">2017-11-22T11:46:40Z</dcterms:modified>
</cp:coreProperties>
</file>