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99" r:id="rId3"/>
    <p:sldId id="303" r:id="rId4"/>
    <p:sldId id="304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2" r:id="rId17"/>
  </p:sldIdLst>
  <p:sldSz cx="9144000" cy="6858000" type="screen4x3"/>
  <p:notesSz cx="11422063" cy="7939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117" d="100"/>
          <a:sy n="117" d="100"/>
        </p:scale>
        <p:origin x="3016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GB" alt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21139EFA-5DD9-4899-B022-E17E19D218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1565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73825" y="0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27450" y="595313"/>
            <a:ext cx="3970338" cy="297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524000" y="3770313"/>
            <a:ext cx="8374063" cy="357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defTabSz="1066800">
              <a:defRPr sz="1400"/>
            </a:lvl1pPr>
          </a:lstStyle>
          <a:p>
            <a:endParaRPr lang="en-US" alt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473825" y="7540625"/>
            <a:ext cx="4948238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651" tIns="53325" rIns="106651" bIns="53325" numCol="1" anchor="b" anchorCtr="0" compatLnSpc="1">
            <a:prstTxWarp prst="textNoShape">
              <a:avLst/>
            </a:prstTxWarp>
          </a:bodyPr>
          <a:lstStyle>
            <a:lvl1pPr algn="r" defTabSz="1066800">
              <a:defRPr sz="1400"/>
            </a:lvl1pPr>
          </a:lstStyle>
          <a:p>
            <a:fld id="{6DC3A3E1-9B5B-429D-B071-E9242D0AF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08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1493" indent="-19149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0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5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0" y="2286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447800" y="1143000"/>
            <a:ext cx="67056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l-GR" altLang="en-US" noProof="0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743200"/>
            <a:ext cx="6400800" cy="2895600"/>
          </a:xfrm>
        </p:spPr>
        <p:txBody>
          <a:bodyPr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n-US" noProof="0" smtClean="0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endParaRPr lang="el-GR" alt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53AB8237-AE85-4DCA-A559-750E51AB9C45}" type="slidenum">
              <a:rPr lang="el-GR" altLang="en-US"/>
              <a:pPr/>
              <a:t>‹#›</a:t>
            </a:fld>
            <a:endParaRPr lang="el-GR" altLang="en-US"/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 userDrawn="1"/>
        </p:nvGraphicFramePr>
        <p:xfrm>
          <a:off x="134938" y="996950"/>
          <a:ext cx="1298575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Microsoft Drawing" r:id="rId3" imgW="928809" imgH="896743" progId="MSDraw">
                  <p:embed/>
                </p:oleObj>
              </mc:Choice>
              <mc:Fallback>
                <p:oleObj name="Microsoft Drawing" r:id="rId3" imgW="928809" imgH="896743" progId="MSDraw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996950"/>
                        <a:ext cx="1298575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2407A6A4-080E-4F8D-B96E-E2B2BAB1A8C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92892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14300"/>
            <a:ext cx="209550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4300"/>
            <a:ext cx="613410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F1B2E1B8-CC98-43AC-B3D9-949F3B426DDC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70566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59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9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515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65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1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1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EE291AD3-7827-477E-B323-95841014E840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96701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911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60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FE2909DD-4015-42F6-AC91-5C9CCC447111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76942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A915D980-B38F-432E-8FD1-4CA54F7689D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7757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1277286E-AA54-4A55-BB8B-2B251772358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938227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0FB05C53-7F8C-40CD-94F9-D468565D19A5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976636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40AFB5EF-7715-4D47-8A5B-88665F7F9A06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50562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CB7098FA-20D0-456C-952C-CF6D7F17613D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8104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099EE172-8AAB-41BA-A67C-2209C434BA82}" type="slidenum">
              <a:rPr lang="el-GR" altLang="en-US"/>
              <a:pPr/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5812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1219200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14300"/>
            <a:ext cx="83820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 smtClean="0"/>
              <a:t>Click to edit Master text styles</a:t>
            </a:r>
          </a:p>
          <a:p>
            <a:pPr lvl="1"/>
            <a:r>
              <a:rPr lang="el-GR" altLang="en-US" smtClean="0"/>
              <a:t>Second Level</a:t>
            </a:r>
          </a:p>
          <a:p>
            <a:pPr lvl="2"/>
            <a:r>
              <a:rPr lang="el-GR" altLang="en-US" smtClean="0"/>
              <a:t>Third Level</a:t>
            </a:r>
          </a:p>
          <a:p>
            <a:pPr lvl="3"/>
            <a:r>
              <a:rPr lang="el-GR" altLang="en-US" smtClean="0"/>
              <a:t>Fourth Level</a:t>
            </a:r>
          </a:p>
          <a:p>
            <a:pPr lvl="4"/>
            <a:r>
              <a:rPr lang="el-GR" alt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52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endParaRPr lang="el-GR" alt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3992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Information-Centric Networks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9213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+mn-lt"/>
              </a:defRPr>
            </a:lvl1pPr>
          </a:lstStyle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875B9369-8050-468B-BEA2-3592CC1C3F3B}" type="slidenum">
              <a:rPr lang="el-GR" altLang="en-US"/>
              <a:pPr/>
              <a:t>‹#›</a:t>
            </a:fld>
            <a:endParaRPr lang="el-GR" altLang="en-US"/>
          </a:p>
        </p:txBody>
      </p:sp>
      <p:sp>
        <p:nvSpPr>
          <p:cNvPr id="1044" name="Line 20"/>
          <p:cNvSpPr>
            <a:spLocks noChangeShapeType="1"/>
          </p:cNvSpPr>
          <p:nvPr userDrawn="1"/>
        </p:nvSpPr>
        <p:spPr bwMode="auto">
          <a:xfrm>
            <a:off x="0" y="6429375"/>
            <a:ext cx="8763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>
            <a:outerShdw dist="99190" dir="238833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4726A-630D-4CB4-B088-BAB00F4188E9}" type="slidenum">
              <a:rPr lang="el-GR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21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Information-Centric Networks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Section</a:t>
            </a:r>
            <a:r>
              <a:rPr lang="el-GR" sz="2800" b="1" dirty="0"/>
              <a:t> </a:t>
            </a:r>
            <a:r>
              <a:rPr lang="en-US" sz="2800" b="1" dirty="0"/>
              <a:t># </a:t>
            </a:r>
            <a:r>
              <a:rPr lang="fr-FR" sz="2800" b="1" smtClean="0"/>
              <a:t>4.3</a:t>
            </a:r>
            <a:r>
              <a:rPr lang="el-GR" sz="2800" b="1" smtClean="0"/>
              <a:t>:</a:t>
            </a:r>
            <a:r>
              <a:rPr lang="en-US" sz="2800" dirty="0" smtClean="0"/>
              <a:t> </a:t>
            </a:r>
            <a:r>
              <a:rPr lang="en-US" sz="2800" b="1" dirty="0"/>
              <a:t>Routing Issues</a:t>
            </a:r>
          </a:p>
          <a:p>
            <a:r>
              <a:rPr lang="en-US" sz="2800" b="1" dirty="0"/>
              <a:t>Instructor</a:t>
            </a:r>
            <a:r>
              <a:rPr lang="el-GR" sz="2800" b="1" dirty="0"/>
              <a:t>: </a:t>
            </a:r>
            <a:r>
              <a:rPr lang="en-US" sz="2800" dirty="0"/>
              <a:t>George </a:t>
            </a:r>
            <a:r>
              <a:rPr lang="en-US" sz="2800" dirty="0" err="1"/>
              <a:t>Xylomenos</a:t>
            </a:r>
            <a:endParaRPr lang="el-GR" sz="2800" dirty="0"/>
          </a:p>
          <a:p>
            <a:r>
              <a:rPr lang="en-US" sz="2800" b="1" dirty="0"/>
              <a:t>Department:</a:t>
            </a:r>
            <a:r>
              <a:rPr lang="el-GR" sz="2800" b="1" dirty="0"/>
              <a:t> </a:t>
            </a:r>
            <a:r>
              <a:rPr lang="en-US" sz="2800" dirty="0"/>
              <a:t>Informatics</a:t>
            </a:r>
            <a:endParaRPr lang="el-GR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6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CCF57FB6-F23C-483A-8DB0-87C506739D78}" type="slidenum">
              <a:rPr lang="el-GR" altLang="en-US"/>
              <a:pPr/>
              <a:t>10</a:t>
            </a:fld>
            <a:endParaRPr lang="el-GR" alt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Protecting BGP sessions</a:t>
            </a:r>
            <a:endParaRPr lang="el-GR" altLang="en-US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Integrity protection: use of MACs for sensitive data</a:t>
            </a:r>
          </a:p>
          <a:p>
            <a:pPr lvl="1"/>
            <a:r>
              <a:rPr lang="en-US" altLang="en-US"/>
              <a:t>MD5 or arbitrary digests and digital signatures</a:t>
            </a:r>
          </a:p>
          <a:p>
            <a:r>
              <a:rPr lang="en-US" altLang="en-US"/>
              <a:t>Session and message protection</a:t>
            </a:r>
          </a:p>
          <a:p>
            <a:pPr lvl="1"/>
            <a:r>
              <a:rPr lang="en-US" altLang="en-US"/>
              <a:t>Encryption and numbering of BGP messages</a:t>
            </a:r>
          </a:p>
          <a:p>
            <a:r>
              <a:rPr lang="en-US" altLang="en-US"/>
              <a:t>Hop integrity protocols</a:t>
            </a:r>
          </a:p>
          <a:p>
            <a:r>
              <a:rPr lang="en-US" altLang="en-US"/>
              <a:t>Generalized TTL security mechanism (GTSM)</a:t>
            </a:r>
          </a:p>
          <a:p>
            <a:pPr lvl="1"/>
            <a:r>
              <a:rPr lang="en-US" altLang="en-US"/>
              <a:t>Drops packets with TTL lower than expected</a:t>
            </a:r>
          </a:p>
          <a:p>
            <a:pPr lvl="1"/>
            <a:r>
              <a:rPr lang="en-US" altLang="en-US"/>
              <a:t>Limited protection for a limited surrounding area</a:t>
            </a:r>
          </a:p>
          <a:p>
            <a:r>
              <a:rPr lang="en-US" altLang="en-US"/>
              <a:t>IPsec: lower level session encryption</a:t>
            </a:r>
          </a:p>
          <a:p>
            <a:pPr lvl="1"/>
            <a:r>
              <a:rPr lang="en-US" altLang="en-US"/>
              <a:t>Extensively used for VPNs, therefore widely available</a:t>
            </a:r>
            <a:endParaRPr lang="el-G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C797C164-6B73-41FD-BF81-A993465A47AB}" type="slidenum">
              <a:rPr lang="el-GR" altLang="en-US"/>
              <a:pPr/>
              <a:t>11</a:t>
            </a:fld>
            <a:endParaRPr lang="el-GR" alt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Defensive filtering</a:t>
            </a:r>
            <a:endParaRPr lang="el-GR" altLang="en-US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Filtering rules for suspicious routes</a:t>
            </a:r>
          </a:p>
          <a:p>
            <a:pPr lvl="1"/>
            <a:r>
              <a:rPr lang="en-US" altLang="en-US"/>
              <a:t>Using special address prefixes or private AS numbers</a:t>
            </a:r>
          </a:p>
          <a:p>
            <a:pPr lvl="2"/>
            <a:r>
              <a:rPr lang="en-US" altLang="en-US"/>
              <a:t>These should never exit an AS</a:t>
            </a:r>
          </a:p>
          <a:p>
            <a:pPr lvl="1"/>
            <a:r>
              <a:rPr lang="en-US" altLang="en-US"/>
              <a:t>Using unallocated prefixes</a:t>
            </a:r>
          </a:p>
          <a:p>
            <a:pPr lvl="2"/>
            <a:r>
              <a:rPr lang="en-US" altLang="en-US"/>
              <a:t>Requires a service that knows what is allocated</a:t>
            </a:r>
          </a:p>
          <a:p>
            <a:pPr lvl="1"/>
            <a:r>
              <a:rPr lang="en-US" altLang="en-US"/>
              <a:t>More aggressive filtering for customers</a:t>
            </a:r>
          </a:p>
          <a:p>
            <a:pPr lvl="2"/>
            <a:r>
              <a:rPr lang="en-US" altLang="en-US"/>
              <a:t>You know what to expect from a customer</a:t>
            </a:r>
          </a:p>
          <a:p>
            <a:pPr lvl="1"/>
            <a:r>
              <a:rPr lang="en-US" altLang="en-US"/>
              <a:t>Rewriting rules for malformed routes</a:t>
            </a:r>
          </a:p>
          <a:p>
            <a:pPr lvl="1"/>
            <a:r>
              <a:rPr lang="en-US" altLang="en-US"/>
              <a:t>Good practice but inherently limited</a:t>
            </a:r>
          </a:p>
          <a:p>
            <a:pPr lvl="2"/>
            <a:r>
              <a:rPr lang="en-US" altLang="en-US"/>
              <a:t>Can only catch obvious errors</a:t>
            </a:r>
            <a:endParaRPr lang="el-G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9BD05845-7D81-437A-A493-28500F5D3940}" type="slidenum">
              <a:rPr lang="el-GR" altLang="en-US"/>
              <a:pPr/>
              <a:t>12</a:t>
            </a:fld>
            <a:endParaRPr lang="el-GR" alt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registries</a:t>
            </a:r>
            <a:endParaRPr lang="el-GR" altLang="en-US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global view of routing would prevent many attacks</a:t>
            </a:r>
          </a:p>
          <a:p>
            <a:pPr lvl="1"/>
            <a:r>
              <a:rPr lang="en-US" altLang="en-US"/>
              <a:t>An accurate routing registry would be invaluable</a:t>
            </a:r>
          </a:p>
          <a:p>
            <a:pPr lvl="2"/>
            <a:r>
              <a:rPr lang="en-US" altLang="en-US"/>
              <a:t>Prefix ownership, AS-level connectivity, routing policies</a:t>
            </a:r>
          </a:p>
          <a:p>
            <a:pPr lvl="1"/>
            <a:r>
              <a:rPr lang="en-US" altLang="en-US"/>
              <a:t>But ASes do not want to expose their policies</a:t>
            </a:r>
          </a:p>
          <a:p>
            <a:pPr lvl="1"/>
            <a:r>
              <a:rPr lang="en-US" altLang="en-US"/>
              <a:t>And the registry is also a target for attacks</a:t>
            </a:r>
          </a:p>
          <a:p>
            <a:r>
              <a:rPr lang="en-US" altLang="en-US"/>
              <a:t>Unfortunately even address registrars are inaccurate</a:t>
            </a:r>
          </a:p>
          <a:p>
            <a:pPr lvl="1"/>
            <a:r>
              <a:rPr lang="en-US" altLang="en-US"/>
              <a:t>Registries allocate addresses to networks</a:t>
            </a:r>
          </a:p>
          <a:p>
            <a:pPr lvl="1"/>
            <a:r>
              <a:rPr lang="en-US" altLang="en-US"/>
              <a:t>But address delegations change and are not updated</a:t>
            </a:r>
          </a:p>
          <a:p>
            <a:r>
              <a:rPr lang="en-US" altLang="en-US"/>
              <a:t>Many approaches also require a PKI</a:t>
            </a:r>
          </a:p>
          <a:p>
            <a:pPr lvl="1"/>
            <a:r>
              <a:rPr lang="en-US" altLang="en-US"/>
              <a:t>Essentially a registry for public keys</a:t>
            </a:r>
          </a:p>
          <a:p>
            <a:pPr lvl="1"/>
            <a:r>
              <a:rPr lang="en-US" altLang="en-US"/>
              <a:t>Also for certificate revocation lists</a:t>
            </a:r>
            <a:endParaRPr lang="el-G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E42EAA4F-1B37-4594-B2F0-1D4FCE8B297A}" type="slidenum">
              <a:rPr lang="el-GR" altLang="en-US"/>
              <a:pPr/>
              <a:t>13</a:t>
            </a:fld>
            <a:endParaRPr lang="el-GR" altLang="en-US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Securing router management</a:t>
            </a:r>
            <a:endParaRPr lang="el-GR" altLang="en-US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BGP router interface has to resist attacks</a:t>
            </a:r>
          </a:p>
          <a:p>
            <a:pPr lvl="1"/>
            <a:r>
              <a:rPr lang="en-US" altLang="en-US"/>
              <a:t>Gaining access to the CLI allows lots of attacks</a:t>
            </a:r>
          </a:p>
          <a:p>
            <a:pPr lvl="1"/>
            <a:r>
              <a:rPr lang="en-US" altLang="en-US"/>
              <a:t>Physical and network security required</a:t>
            </a:r>
          </a:p>
          <a:p>
            <a:pPr lvl="1"/>
            <a:r>
              <a:rPr lang="en-US" altLang="en-US"/>
              <a:t>Management interfaces need to be secured</a:t>
            </a:r>
          </a:p>
          <a:p>
            <a:pPr lvl="1"/>
            <a:r>
              <a:rPr lang="en-US" altLang="en-US"/>
              <a:t>Only secure management connections should be allowed</a:t>
            </a:r>
          </a:p>
          <a:p>
            <a:pPr lvl="1"/>
            <a:r>
              <a:rPr lang="en-US" altLang="en-US"/>
              <a:t>Physical redundancy to guard against DoS attacks</a:t>
            </a:r>
          </a:p>
          <a:p>
            <a:pPr lvl="1"/>
            <a:r>
              <a:rPr lang="en-US" altLang="en-US"/>
              <a:t>General security hardening is even more important for BGP</a:t>
            </a:r>
          </a:p>
          <a:p>
            <a:pPr lvl="2"/>
            <a:r>
              <a:rPr lang="en-US" altLang="en-US"/>
              <a:t>Bringing down router connections allows more attacks</a:t>
            </a:r>
            <a:endParaRPr lang="el-G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5E76D9AB-80C0-48C6-AD9C-562186D6D03D}" type="slidenum">
              <a:rPr lang="el-GR" altLang="en-US"/>
              <a:pPr/>
              <a:t>14</a:t>
            </a:fld>
            <a:endParaRPr lang="el-GR" alt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BGP security solution issues</a:t>
            </a:r>
            <a:endParaRPr lang="el-GR" altLang="en-US"/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Implementing security solutions is a scalability issue</a:t>
            </a:r>
          </a:p>
          <a:p>
            <a:pPr lvl="1"/>
            <a:r>
              <a:rPr lang="en-US" altLang="en-US"/>
              <a:t>40000 AS numbers have been allocated to regional registries</a:t>
            </a:r>
          </a:p>
          <a:p>
            <a:pPr lvl="1"/>
            <a:r>
              <a:rPr lang="en-US" altLang="en-US"/>
              <a:t>35000 have been allocated to institutions</a:t>
            </a:r>
          </a:p>
          <a:p>
            <a:pPr lvl="1"/>
            <a:r>
              <a:rPr lang="en-US" altLang="en-US"/>
              <a:t>32000 are being routed</a:t>
            </a:r>
          </a:p>
          <a:p>
            <a:pPr lvl="1"/>
            <a:r>
              <a:rPr lang="en-US" altLang="en-US"/>
              <a:t>Advertised routing prefixes increase continuously</a:t>
            </a:r>
          </a:p>
          <a:p>
            <a:r>
              <a:rPr lang="en-US" altLang="en-US"/>
              <a:t>Many security solutions exist</a:t>
            </a:r>
          </a:p>
          <a:p>
            <a:pPr lvl="1"/>
            <a:r>
              <a:rPr lang="en-US" altLang="en-US"/>
              <a:t>Some have been implemented, some proposed</a:t>
            </a:r>
          </a:p>
          <a:p>
            <a:pPr lvl="1"/>
            <a:r>
              <a:rPr lang="en-US" altLang="en-US"/>
              <a:t>But they are not widely deployed and accepted</a:t>
            </a:r>
          </a:p>
          <a:p>
            <a:r>
              <a:rPr lang="en-US" altLang="en-US"/>
              <a:t>Routing registries</a:t>
            </a:r>
          </a:p>
          <a:p>
            <a:pPr lvl="1"/>
            <a:r>
              <a:rPr lang="en-US" altLang="en-US"/>
              <a:t>Too much information to keep accurate</a:t>
            </a:r>
          </a:p>
          <a:p>
            <a:r>
              <a:rPr lang="en-US" altLang="en-US"/>
              <a:t>Computational complexity</a:t>
            </a:r>
          </a:p>
          <a:p>
            <a:pPr lvl="1"/>
            <a:r>
              <a:rPr lang="en-US" altLang="en-US"/>
              <a:t>Overload of BGP servers due to cryptography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of Section </a:t>
            </a:r>
            <a:r>
              <a:rPr lang="el-GR" dirty="0"/>
              <a:t>#</a:t>
            </a:r>
            <a:r>
              <a:rPr lang="en-US" dirty="0"/>
              <a:t> </a:t>
            </a:r>
            <a:r>
              <a:rPr lang="fr-FR" dirty="0" smtClean="0"/>
              <a:t>4.3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Course</a:t>
            </a:r>
            <a:r>
              <a:rPr lang="el-GR" b="1" dirty="0"/>
              <a:t>: </a:t>
            </a:r>
            <a:r>
              <a:rPr lang="en-US" dirty="0"/>
              <a:t>Information-Centric Networks</a:t>
            </a:r>
            <a:r>
              <a:rPr lang="el-GR" dirty="0"/>
              <a:t>, </a:t>
            </a:r>
            <a:r>
              <a:rPr lang="en-US" b="1" dirty="0"/>
              <a:t>Section # </a:t>
            </a:r>
            <a:r>
              <a:rPr lang="fr-FR" b="1" dirty="0" smtClean="0"/>
              <a:t>4.3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n-US" b="1" dirty="0"/>
              <a:t>Routing Issues</a:t>
            </a:r>
          </a:p>
          <a:p>
            <a:r>
              <a:rPr lang="en-US" b="1" dirty="0"/>
              <a:t>Instructor</a:t>
            </a:r>
            <a:r>
              <a:rPr lang="el-GR" b="1" dirty="0"/>
              <a:t>: </a:t>
            </a:r>
            <a:r>
              <a:rPr lang="en-US" dirty="0"/>
              <a:t>George </a:t>
            </a:r>
            <a:r>
              <a:rPr lang="en-US" dirty="0" err="1"/>
              <a:t>Xylomenos</a:t>
            </a:r>
            <a:r>
              <a:rPr lang="el-GR" dirty="0"/>
              <a:t>, </a:t>
            </a:r>
            <a:r>
              <a:rPr lang="en-US" b="1" dirty="0"/>
              <a:t>Department:</a:t>
            </a:r>
            <a:r>
              <a:rPr lang="el-GR" b="1" dirty="0"/>
              <a:t> </a:t>
            </a:r>
            <a:r>
              <a:rPr lang="en-US" dirty="0"/>
              <a:t>Informatics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  <p:pic>
        <p:nvPicPr>
          <p:cNvPr id="8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3" y="5663332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8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These educational materials have been developed as part of the instructors educational tasks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b="1" dirty="0" smtClean="0"/>
              <a:t>“Athens University of Economics and Business Open Courses”</a:t>
            </a:r>
            <a:r>
              <a:rPr lang="en-US" sz="2400" dirty="0" smtClean="0"/>
              <a:t> project onl</a:t>
            </a:r>
            <a:r>
              <a:rPr lang="en-US" sz="2400" dirty="0" smtClean="0"/>
              <a:t>y funded the reformatting of these educational materials</a:t>
            </a:r>
            <a:r>
              <a:rPr lang="el-GR" sz="2400" dirty="0" smtClean="0"/>
              <a:t>. </a:t>
            </a:r>
            <a:endParaRPr lang="el-GR" sz="2400" dirty="0" smtClean="0"/>
          </a:p>
          <a:p>
            <a:r>
              <a:rPr lang="en-US" sz="2400" dirty="0" smtClean="0"/>
              <a:t>The project is being implemented as part of the Operational Program</a:t>
            </a:r>
            <a:r>
              <a:rPr lang="el-GR" sz="2400" dirty="0" smtClean="0"/>
              <a:t> </a:t>
            </a:r>
            <a:r>
              <a:rPr lang="en-US" sz="2400" dirty="0" smtClean="0"/>
              <a:t>“Instruction and Lifelong Learning” and is co-financed by the European Union (European Social Fund) and national funds</a:t>
            </a:r>
            <a:r>
              <a:rPr lang="el-GR" sz="2400" dirty="0" smtClean="0"/>
              <a:t>.</a:t>
            </a:r>
            <a:endParaRPr lang="el-GR" sz="2400" dirty="0" smtClean="0"/>
          </a:p>
        </p:txBody>
      </p:sp>
      <p:pic>
        <p:nvPicPr>
          <p:cNvPr id="10" name="Picture 37" descr="C:\Documents and Settings\xgeorge\My Documents\Docs\2013\IIMC\ppt\EPEDBM 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589240"/>
            <a:ext cx="3619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8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Licencing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These educational materials are subject to a Creative Commons License. </a:t>
            </a:r>
            <a:endParaRPr lang="el-GR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F702D835-6613-475A-99C4-F3D88E59F977}" type="slidenum">
              <a:rPr lang="el-GR" altLang="en-US"/>
              <a:pPr/>
              <a:t>4</a:t>
            </a:fld>
            <a:endParaRPr lang="el-GR" alt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Week 4 / Paper 3</a:t>
            </a:r>
            <a:endParaRPr lang="el-GR" alt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A Survey of BGP Security Issues and Solutions</a:t>
            </a:r>
            <a:endParaRPr lang="en-US" altLang="en-US"/>
          </a:p>
          <a:p>
            <a:pPr lvl="1"/>
            <a:r>
              <a:rPr lang="en-GB" altLang="en-US"/>
              <a:t>Kevin Butler, Toni Farley, Patrick McDaniel, and Jennifer Rexford</a:t>
            </a:r>
          </a:p>
          <a:p>
            <a:pPr lvl="1"/>
            <a:r>
              <a:rPr lang="en-GB" altLang="en-US"/>
              <a:t>Proceedings of the IEEE, 98(1):100--122, January </a:t>
            </a:r>
            <a:r>
              <a:rPr lang="en-US" altLang="en-US"/>
              <a:t>2010</a:t>
            </a:r>
          </a:p>
          <a:p>
            <a:r>
              <a:rPr lang="en-US" altLang="en-US"/>
              <a:t>Main point</a:t>
            </a:r>
          </a:p>
          <a:p>
            <a:pPr lvl="1"/>
            <a:r>
              <a:rPr lang="en-US" altLang="en-US"/>
              <a:t>BGP is the glue that holds the Internet together</a:t>
            </a:r>
          </a:p>
          <a:p>
            <a:pPr lvl="1"/>
            <a:r>
              <a:rPr lang="en-US" altLang="en-US"/>
              <a:t>It is however highly vulnerable</a:t>
            </a:r>
          </a:p>
          <a:p>
            <a:pPr lvl="1"/>
            <a:r>
              <a:rPr lang="en-US" altLang="en-US"/>
              <a:t>It does not adequately address security</a:t>
            </a:r>
          </a:p>
          <a:p>
            <a:pPr lvl="1"/>
            <a:r>
              <a:rPr lang="en-US" altLang="en-US"/>
              <a:t>Review of proposed improvements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290051FA-AD58-46A5-BC7F-246FEA580BFE}" type="slidenum">
              <a:rPr lang="el-GR" altLang="en-US"/>
              <a:pPr/>
              <a:t>5</a:t>
            </a:fld>
            <a:endParaRPr lang="el-GR" alt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  <a:endParaRPr lang="el-GR" alt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Serious security incidents</a:t>
            </a:r>
          </a:p>
          <a:p>
            <a:pPr lvl="1"/>
            <a:r>
              <a:rPr lang="en-US" altLang="en-US"/>
              <a:t>A misconfigured router in Florida became a black hole</a:t>
            </a:r>
          </a:p>
          <a:p>
            <a:pPr lvl="2"/>
            <a:r>
              <a:rPr lang="en-US" altLang="en-US"/>
              <a:t>It advertised incorrect routes (too good)</a:t>
            </a:r>
          </a:p>
          <a:p>
            <a:pPr lvl="2"/>
            <a:r>
              <a:rPr lang="en-US" altLang="en-US"/>
              <a:t>But nobody validates these routes</a:t>
            </a:r>
          </a:p>
          <a:p>
            <a:pPr lvl="1"/>
            <a:r>
              <a:rPr lang="en-US" altLang="en-US"/>
              <a:t>Pakistan Telecom hid YouTube</a:t>
            </a:r>
          </a:p>
          <a:p>
            <a:pPr lvl="2"/>
            <a:r>
              <a:rPr lang="en-US" altLang="en-US"/>
              <a:t>Attempt to close access to local customers</a:t>
            </a:r>
          </a:p>
          <a:p>
            <a:pPr lvl="1"/>
            <a:r>
              <a:rPr lang="en-US" altLang="en-US"/>
              <a:t>Spammers introduce fake prefixes</a:t>
            </a:r>
          </a:p>
          <a:p>
            <a:pPr lvl="2"/>
            <a:r>
              <a:rPr lang="en-US" altLang="en-US"/>
              <a:t>Avoid spam registries by exploiting unused addresses</a:t>
            </a:r>
          </a:p>
          <a:p>
            <a:pPr lvl="1"/>
            <a:r>
              <a:rPr lang="en-US" altLang="en-US"/>
              <a:t>Snoopers introduce fake routes to snoop on traffic</a:t>
            </a:r>
          </a:p>
          <a:p>
            <a:r>
              <a:rPr lang="en-US" altLang="en-US"/>
              <a:t>Operational and security concerns</a:t>
            </a:r>
          </a:p>
          <a:p>
            <a:pPr lvl="1"/>
            <a:r>
              <a:rPr lang="en-US" altLang="en-US"/>
              <a:t>Interrelated to a high degree</a:t>
            </a:r>
          </a:p>
          <a:p>
            <a:r>
              <a:rPr lang="en-US" altLang="en-US"/>
              <a:t>Survey of current practice and research</a:t>
            </a:r>
            <a:endParaRPr lang="el-GR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6AAC44B7-BA2C-47B2-BFA7-A4FB0963330F}" type="slidenum">
              <a:rPr lang="el-GR" altLang="en-US"/>
              <a:pPr/>
              <a:t>6</a:t>
            </a:fld>
            <a:endParaRPr lang="el-GR" alt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IP prefixes and AS numbers</a:t>
            </a:r>
            <a:endParaRPr lang="el-GR" alt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Addresses are assigned hierarchically</a:t>
            </a:r>
          </a:p>
          <a:p>
            <a:pPr lvl="1"/>
            <a:r>
              <a:rPr lang="en-US" altLang="en-US"/>
              <a:t>IANA to regional authorities, then national authorities, then ISPs</a:t>
            </a:r>
          </a:p>
          <a:p>
            <a:pPr lvl="1"/>
            <a:r>
              <a:rPr lang="en-US" altLang="en-US"/>
              <a:t>Each gets and address block represented as IP/prefix</a:t>
            </a:r>
          </a:p>
          <a:p>
            <a:pPr lvl="2"/>
            <a:r>
              <a:rPr lang="en-US" altLang="en-US"/>
              <a:t>Each block is the allocated further down</a:t>
            </a:r>
          </a:p>
          <a:p>
            <a:pPr lvl="2"/>
            <a:r>
              <a:rPr lang="en-US" altLang="en-US"/>
              <a:t>Longer prefixes indicate smaller address blocks</a:t>
            </a:r>
          </a:p>
          <a:p>
            <a:pPr lvl="1"/>
            <a:r>
              <a:rPr lang="en-US" altLang="en-US"/>
              <a:t>Autonomous System Numbers from IANA</a:t>
            </a:r>
          </a:p>
          <a:p>
            <a:pPr lvl="2"/>
            <a:r>
              <a:rPr lang="en-US" altLang="en-US"/>
              <a:t>Each network has one or more public ASNs</a:t>
            </a:r>
          </a:p>
          <a:p>
            <a:pPr lvl="2"/>
            <a:r>
              <a:rPr lang="en-US" altLang="en-US"/>
              <a:t>Networks with a single upstream provider can have a private ASN</a:t>
            </a:r>
          </a:p>
          <a:p>
            <a:pPr lvl="1"/>
            <a:r>
              <a:rPr lang="en-US" altLang="en-US"/>
              <a:t>BGP paths are expressed in terms of ASNs to a prefix</a:t>
            </a:r>
          </a:p>
          <a:p>
            <a:pPr lvl="2"/>
            <a:r>
              <a:rPr lang="en-US" altLang="en-US"/>
              <a:t>But there is no foolproof way to check the validity of either</a:t>
            </a:r>
          </a:p>
          <a:p>
            <a:pPr lvl="2"/>
            <a:r>
              <a:rPr lang="en-US" altLang="en-US"/>
              <a:t>Announcing prefixes you do not have is prefix hijacking</a:t>
            </a:r>
          </a:p>
          <a:p>
            <a:pPr lvl="3"/>
            <a:r>
              <a:rPr lang="en-US" altLang="en-US"/>
              <a:t>Black holes: data ends up nowhere (maybe just a mistake)</a:t>
            </a:r>
          </a:p>
          <a:p>
            <a:pPr lvl="3"/>
            <a:r>
              <a:rPr lang="en-US" altLang="en-US"/>
              <a:t>Impersonation: the hijacker pretends to offer services</a:t>
            </a:r>
          </a:p>
          <a:p>
            <a:pPr lvl="3"/>
            <a:r>
              <a:rPr lang="en-US" altLang="en-US"/>
              <a:t>Interception: the hijacker inspects traffic</a:t>
            </a:r>
            <a:endParaRPr lang="el-G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60CFBB96-3A5C-411C-AC93-74A7C0FFADDB}" type="slidenum">
              <a:rPr lang="el-GR" altLang="en-US"/>
              <a:pPr/>
              <a:t>7</a:t>
            </a:fld>
            <a:endParaRPr lang="el-GR" alt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TCP as the transport protocol </a:t>
            </a:r>
            <a:endParaRPr lang="el-GR" altLang="en-US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BGP routers communicate via TCP</a:t>
            </a:r>
          </a:p>
          <a:p>
            <a:pPr lvl="1"/>
            <a:r>
              <a:rPr lang="en-US" altLang="en-US"/>
              <a:t>No need to deal with error, flow and congestion control</a:t>
            </a:r>
          </a:p>
          <a:p>
            <a:pPr lvl="2"/>
            <a:r>
              <a:rPr lang="en-US" altLang="en-US"/>
              <a:t>But TCP in itself is quite insecure</a:t>
            </a:r>
          </a:p>
          <a:p>
            <a:pPr lvl="1"/>
            <a:r>
              <a:rPr lang="en-US" altLang="en-US"/>
              <a:t>Attacks against confidentiality</a:t>
            </a:r>
          </a:p>
          <a:p>
            <a:pPr lvl="2"/>
            <a:r>
              <a:rPr lang="en-US" altLang="en-US"/>
              <a:t>Eavesdropping on multi hop connections</a:t>
            </a:r>
          </a:p>
          <a:p>
            <a:pPr lvl="1"/>
            <a:r>
              <a:rPr lang="en-US" altLang="en-US"/>
              <a:t>Attacks against message integrity</a:t>
            </a:r>
          </a:p>
          <a:p>
            <a:pPr lvl="2"/>
            <a:r>
              <a:rPr lang="en-US" altLang="en-US"/>
              <a:t>Various types of man in the middle attacks</a:t>
            </a:r>
          </a:p>
          <a:p>
            <a:pPr lvl="2"/>
            <a:r>
              <a:rPr lang="en-US" altLang="en-US"/>
              <a:t>Message replays, forged messages, resets</a:t>
            </a:r>
          </a:p>
          <a:p>
            <a:pPr lvl="1"/>
            <a:r>
              <a:rPr lang="en-US" altLang="en-US"/>
              <a:t>Denial of service attacks</a:t>
            </a:r>
          </a:p>
          <a:p>
            <a:pPr lvl="2"/>
            <a:r>
              <a:rPr lang="en-US" altLang="en-US"/>
              <a:t>More feasible from off path intruders</a:t>
            </a:r>
          </a:p>
          <a:p>
            <a:pPr lvl="2"/>
            <a:r>
              <a:rPr lang="en-US" altLang="en-US"/>
              <a:t>Link cutting to force use of alternative paths</a:t>
            </a:r>
            <a:endParaRPr lang="el-GR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F0CC9800-8F79-46A7-AF6C-EBDAB315CD13}" type="slidenum">
              <a:rPr lang="el-GR" altLang="en-US"/>
              <a:pPr/>
              <a:t>8</a:t>
            </a:fld>
            <a:endParaRPr lang="el-GR" altLang="en-US"/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Routing policy &amp; route attributes</a:t>
            </a:r>
            <a:endParaRPr lang="el-GR" altLang="en-US"/>
          </a:p>
        </p:txBody>
      </p:sp>
      <p:sp>
        <p:nvSpPr>
          <p:cNvPr id="3348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BGP employs route attributes to enforce policy routing</a:t>
            </a:r>
          </a:p>
          <a:p>
            <a:pPr lvl="1"/>
            <a:r>
              <a:rPr lang="en-US" altLang="en-US"/>
              <a:t>Local preference: select routes inside an AS</a:t>
            </a:r>
          </a:p>
          <a:p>
            <a:pPr lvl="1"/>
            <a:r>
              <a:rPr lang="en-US" altLang="en-US"/>
              <a:t>AS path length: prepending an AS number inflates route length</a:t>
            </a:r>
          </a:p>
          <a:p>
            <a:pPr lvl="1"/>
            <a:r>
              <a:rPr lang="en-US" altLang="en-US"/>
              <a:t>Origin type: routes learned from within the AS are preferred</a:t>
            </a:r>
          </a:p>
          <a:p>
            <a:pPr lvl="1"/>
            <a:r>
              <a:rPr lang="en-US" altLang="en-US"/>
              <a:t>Multi-exit discriminator: select one of many connections</a:t>
            </a:r>
          </a:p>
          <a:p>
            <a:pPr lvl="1"/>
            <a:r>
              <a:rPr lang="en-US" altLang="en-US"/>
              <a:t>Route filtering also allows complex policies to be enforced</a:t>
            </a:r>
          </a:p>
          <a:p>
            <a:pPr lvl="2"/>
            <a:r>
              <a:rPr lang="en-US" altLang="en-US"/>
              <a:t>Which routes are propagated and which are not</a:t>
            </a:r>
          </a:p>
          <a:p>
            <a:pPr lvl="1"/>
            <a:r>
              <a:rPr lang="en-US" altLang="en-US"/>
              <a:t>The problem is that advertised routes may be fake!</a:t>
            </a:r>
          </a:p>
          <a:p>
            <a:pPr lvl="2"/>
            <a:r>
              <a:rPr lang="en-US" altLang="en-US"/>
              <a:t>A route may be truncated to become more attractive</a:t>
            </a:r>
          </a:p>
          <a:p>
            <a:pPr lvl="2"/>
            <a:r>
              <a:rPr lang="en-US" altLang="en-US"/>
              <a:t>A route may be extended to seem valid</a:t>
            </a:r>
          </a:p>
          <a:p>
            <a:pPr lvl="2"/>
            <a:r>
              <a:rPr lang="en-US" altLang="en-US"/>
              <a:t>A route may be edited to hide undesirable 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n-US"/>
              <a:t>Information-Centric Networks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altLang="en-US"/>
              <a:t>0</a:t>
            </a:r>
            <a:r>
              <a:rPr lang="en-US" altLang="en-US"/>
              <a:t>4c</a:t>
            </a:r>
            <a:r>
              <a:rPr lang="el-GR" altLang="en-US"/>
              <a:t>-</a:t>
            </a:r>
            <a:fld id="{C04A88D5-8248-42B0-8822-03B46D1F1ED5}" type="slidenum">
              <a:rPr lang="el-GR" altLang="en-US"/>
              <a:pPr/>
              <a:t>9</a:t>
            </a:fld>
            <a:endParaRPr lang="el-GR" alt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Cryptographic techniques for BGP</a:t>
            </a:r>
            <a:endParaRPr lang="el-GR" alt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Basic security limitation: the system is decentralized</a:t>
            </a:r>
          </a:p>
          <a:p>
            <a:pPr lvl="1"/>
            <a:r>
              <a:rPr lang="en-US" altLang="en-US"/>
              <a:t>Localized solutions are far more practical</a:t>
            </a:r>
          </a:p>
          <a:p>
            <a:r>
              <a:rPr lang="en-US" altLang="en-US"/>
              <a:t>Cryptographic techniques applicable to BGP</a:t>
            </a:r>
          </a:p>
          <a:p>
            <a:pPr lvl="1"/>
            <a:r>
              <a:rPr lang="en-US" altLang="en-US"/>
              <a:t>Pairwise keying: relies on shared secret keys</a:t>
            </a:r>
          </a:p>
          <a:p>
            <a:pPr lvl="1"/>
            <a:r>
              <a:rPr lang="en-US" altLang="en-US"/>
              <a:t>Cryptographic hash functions: to produce digests</a:t>
            </a:r>
          </a:p>
          <a:p>
            <a:pPr lvl="1"/>
            <a:r>
              <a:rPr lang="en-US" altLang="en-US"/>
              <a:t>Message authentication codes: to verify signed digests</a:t>
            </a:r>
          </a:p>
          <a:p>
            <a:pPr lvl="1"/>
            <a:r>
              <a:rPr lang="en-US" altLang="en-US"/>
              <a:t>Diffie-Hellman key negotiation: jointly select secret keys</a:t>
            </a:r>
          </a:p>
          <a:p>
            <a:pPr lvl="1"/>
            <a:r>
              <a:rPr lang="en-US" altLang="en-US"/>
              <a:t>Public key infrastructure: allows public key cryptography</a:t>
            </a:r>
          </a:p>
          <a:p>
            <a:pPr lvl="1"/>
            <a:r>
              <a:rPr lang="en-US" altLang="en-US"/>
              <a:t>Public key cryptography: simplifies authentication</a:t>
            </a:r>
          </a:p>
          <a:p>
            <a:pPr lvl="1"/>
            <a:r>
              <a:rPr lang="en-US" altLang="en-US"/>
              <a:t>Certificates and attestations: allows building chains of trust</a:t>
            </a:r>
            <a:endParaRPr lang="el-G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1032</Words>
  <Application>Microsoft Macintosh PowerPoint</Application>
  <PresentationFormat>On-screen Show (4:3)</PresentationFormat>
  <Paragraphs>167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Times New Roman</vt:lpstr>
      <vt:lpstr>Arial</vt:lpstr>
      <vt:lpstr>Default Design</vt:lpstr>
      <vt:lpstr>Θέμα του Office</vt:lpstr>
      <vt:lpstr>Microsoft Drawing</vt:lpstr>
      <vt:lpstr>Information-Centric Networks</vt:lpstr>
      <vt:lpstr>Funding</vt:lpstr>
      <vt:lpstr>Licencing</vt:lpstr>
      <vt:lpstr>Week 4 / Paper 3</vt:lpstr>
      <vt:lpstr>Introduction</vt:lpstr>
      <vt:lpstr>IP prefixes and AS numbers</vt:lpstr>
      <vt:lpstr>Using TCP as the transport protocol </vt:lpstr>
      <vt:lpstr>Routing policy &amp; route attributes</vt:lpstr>
      <vt:lpstr>Cryptographic techniques for BGP</vt:lpstr>
      <vt:lpstr>Protecting BGP sessions</vt:lpstr>
      <vt:lpstr>Defensive filtering</vt:lpstr>
      <vt:lpstr>Routing registries</vt:lpstr>
      <vt:lpstr>Securing router management</vt:lpstr>
      <vt:lpstr>BGP security solution issues</vt:lpstr>
      <vt:lpstr>End of Section # 4.3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Κατανεμημένα Συστήματα</dc:title>
  <dc:creator>George Xylomenos</dc:creator>
  <cp:lastModifiedBy>George Xylomenos</cp:lastModifiedBy>
  <cp:revision>199</cp:revision>
  <dcterms:created xsi:type="dcterms:W3CDTF">2002-02-24T19:33:17Z</dcterms:created>
  <dcterms:modified xsi:type="dcterms:W3CDTF">2015-11-23T21:32:55Z</dcterms:modified>
</cp:coreProperties>
</file>