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80" r:id="rId7"/>
    <p:sldId id="262" r:id="rId8"/>
    <p:sldId id="263" r:id="rId9"/>
    <p:sldId id="264" r:id="rId10"/>
    <p:sldId id="282" r:id="rId11"/>
    <p:sldId id="265" r:id="rId12"/>
    <p:sldId id="281" r:id="rId13"/>
    <p:sldId id="266" r:id="rId14"/>
    <p:sldId id="283" r:id="rId15"/>
    <p:sldId id="284" r:id="rId16"/>
    <p:sldId id="267" r:id="rId17"/>
    <p:sldId id="268" r:id="rId18"/>
    <p:sldId id="285" r:id="rId19"/>
    <p:sldId id="286" r:id="rId20"/>
    <p:sldId id="269" r:id="rId21"/>
    <p:sldId id="270" r:id="rId22"/>
    <p:sldId id="271" r:id="rId23"/>
    <p:sldId id="273" r:id="rId24"/>
    <p:sldId id="275" r:id="rId25"/>
    <p:sldId id="287" r:id="rId26"/>
    <p:sldId id="288" r:id="rId27"/>
    <p:sldId id="274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43F33-0AF1-4BC1-9041-7ADA9550E4EF}" type="doc">
      <dgm:prSet loTypeId="urn:microsoft.com/office/officeart/2005/8/layout/radial5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34FBED-F917-49E7-9AE5-42D672C92C72}">
      <dgm:prSet phldrT="[Text]" custT="1"/>
      <dgm:spPr/>
      <dgm:t>
        <a:bodyPr/>
        <a:lstStyle/>
        <a:p>
          <a:r>
            <a:rPr lang="el-GR" sz="1800" b="1" dirty="0" smtClean="0"/>
            <a:t>ΗΓΕΤΗΣ</a:t>
          </a:r>
          <a:endParaRPr lang="en-US" sz="1800" b="1" dirty="0"/>
        </a:p>
      </dgm:t>
    </dgm:pt>
    <dgm:pt modelId="{80F0E548-7BA9-4EC9-A77B-7CC40A12C4E3}" type="parTrans" cxnId="{4DEF847C-C921-4155-BC3B-55E9940E5743}">
      <dgm:prSet/>
      <dgm:spPr/>
      <dgm:t>
        <a:bodyPr/>
        <a:lstStyle/>
        <a:p>
          <a:endParaRPr lang="en-US"/>
        </a:p>
      </dgm:t>
    </dgm:pt>
    <dgm:pt modelId="{C6FC3B77-CF06-4E60-A3B7-2707672DB929}" type="sibTrans" cxnId="{4DEF847C-C921-4155-BC3B-55E9940E5743}">
      <dgm:prSet/>
      <dgm:spPr/>
      <dgm:t>
        <a:bodyPr/>
        <a:lstStyle/>
        <a:p>
          <a:endParaRPr lang="en-US"/>
        </a:p>
      </dgm:t>
    </dgm:pt>
    <dgm:pt modelId="{14F1E440-5428-4FA6-8181-D65865A9A122}">
      <dgm:prSet phldrT="[Text]" custT="1"/>
      <dgm:spPr/>
      <dgm:t>
        <a:bodyPr/>
        <a:lstStyle/>
        <a:p>
          <a:r>
            <a:rPr lang="el-GR" sz="1600" b="1" dirty="0" smtClean="0"/>
            <a:t>ΧΤΙΖΩ ΤΟ ΜΕΛΛΟΝ</a:t>
          </a:r>
          <a:endParaRPr lang="en-US" sz="1600" b="1" dirty="0"/>
        </a:p>
      </dgm:t>
    </dgm:pt>
    <dgm:pt modelId="{DBF8EA9A-D713-4909-885F-89D4613172EF}" type="parTrans" cxnId="{190B8514-6DAF-47F5-A5CB-F7CE46501E6F}">
      <dgm:prSet/>
      <dgm:spPr/>
      <dgm:t>
        <a:bodyPr/>
        <a:lstStyle/>
        <a:p>
          <a:endParaRPr lang="en-US" b="1" dirty="0"/>
        </a:p>
      </dgm:t>
    </dgm:pt>
    <dgm:pt modelId="{B8B28B7E-158E-4D0F-AA49-205405298F91}" type="sibTrans" cxnId="{190B8514-6DAF-47F5-A5CB-F7CE46501E6F}">
      <dgm:prSet/>
      <dgm:spPr/>
      <dgm:t>
        <a:bodyPr/>
        <a:lstStyle/>
        <a:p>
          <a:endParaRPr lang="en-US"/>
        </a:p>
      </dgm:t>
    </dgm:pt>
    <dgm:pt modelId="{B3FF3C64-4974-4A12-803A-6A737393E2DE}">
      <dgm:prSet phldrT="[Text]" custT="1"/>
      <dgm:spPr/>
      <dgm:t>
        <a:bodyPr/>
        <a:lstStyle/>
        <a:p>
          <a:r>
            <a:rPr lang="el-GR" sz="1600" b="1" dirty="0" smtClean="0"/>
            <a:t>ΣΥΣΤΗΜΑΤΑ</a:t>
          </a:r>
          <a:endParaRPr lang="en-US" sz="1600" b="1" dirty="0"/>
        </a:p>
      </dgm:t>
    </dgm:pt>
    <dgm:pt modelId="{94899C21-3F1E-440D-9D8E-7FA38E2A4262}" type="parTrans" cxnId="{180E1FC8-7542-4C2E-9997-8440067FC0A9}">
      <dgm:prSet/>
      <dgm:spPr/>
      <dgm:t>
        <a:bodyPr/>
        <a:lstStyle/>
        <a:p>
          <a:endParaRPr lang="en-US" dirty="0"/>
        </a:p>
      </dgm:t>
    </dgm:pt>
    <dgm:pt modelId="{C19E3D36-D974-4C04-923C-14CBD70B0CC0}" type="sibTrans" cxnId="{180E1FC8-7542-4C2E-9997-8440067FC0A9}">
      <dgm:prSet/>
      <dgm:spPr/>
      <dgm:t>
        <a:bodyPr/>
        <a:lstStyle/>
        <a:p>
          <a:endParaRPr lang="en-US"/>
        </a:p>
      </dgm:t>
    </dgm:pt>
    <dgm:pt modelId="{9624A862-82E7-4391-8C29-64E3E3DB5190}">
      <dgm:prSet phldrT="[Text]" custT="1"/>
      <dgm:spPr/>
      <dgm:t>
        <a:bodyPr/>
        <a:lstStyle/>
        <a:p>
          <a:r>
            <a:rPr lang="el-GR" sz="1600" b="1" dirty="0" smtClean="0"/>
            <a:t>ΚΕΡΔΙΖΩ ΤΟ ΣΗΜΕΡΑ</a:t>
          </a:r>
          <a:endParaRPr lang="en-US" sz="1600" b="1" dirty="0"/>
        </a:p>
      </dgm:t>
    </dgm:pt>
    <dgm:pt modelId="{1BD6D2B3-3AC6-412D-9FDF-A39A6A82592E}" type="parTrans" cxnId="{D8E45FFC-A56F-4F52-AD2B-438868A759D4}">
      <dgm:prSet/>
      <dgm:spPr/>
      <dgm:t>
        <a:bodyPr/>
        <a:lstStyle/>
        <a:p>
          <a:endParaRPr lang="en-US" dirty="0"/>
        </a:p>
      </dgm:t>
    </dgm:pt>
    <dgm:pt modelId="{BB8073ED-324E-441B-88E4-320E9195C0EC}" type="sibTrans" cxnId="{D8E45FFC-A56F-4F52-AD2B-438868A759D4}">
      <dgm:prSet/>
      <dgm:spPr/>
      <dgm:t>
        <a:bodyPr/>
        <a:lstStyle/>
        <a:p>
          <a:endParaRPr lang="en-US"/>
        </a:p>
      </dgm:t>
    </dgm:pt>
    <dgm:pt modelId="{6BFC0F4A-3F16-486B-A5EF-FA1A57832712}">
      <dgm:prSet phldrT="[Text]" custT="1"/>
      <dgm:spPr/>
      <dgm:t>
        <a:bodyPr/>
        <a:lstStyle/>
        <a:p>
          <a:r>
            <a:rPr lang="el-GR" sz="1600" b="1" dirty="0" smtClean="0"/>
            <a:t>ΑΝΘΡΩΠΟΙ</a:t>
          </a:r>
          <a:endParaRPr lang="en-US" sz="1600" b="1" dirty="0"/>
        </a:p>
      </dgm:t>
    </dgm:pt>
    <dgm:pt modelId="{720329D9-612A-4B3A-8239-650CD3DE4FB6}" type="parTrans" cxnId="{07D395A7-D0DA-4A8E-820A-2E21A3B3689F}">
      <dgm:prSet/>
      <dgm:spPr/>
      <dgm:t>
        <a:bodyPr/>
        <a:lstStyle/>
        <a:p>
          <a:endParaRPr lang="en-US" dirty="0"/>
        </a:p>
      </dgm:t>
    </dgm:pt>
    <dgm:pt modelId="{95CA5C7A-5B8A-4271-9178-28480857ED28}" type="sibTrans" cxnId="{07D395A7-D0DA-4A8E-820A-2E21A3B3689F}">
      <dgm:prSet/>
      <dgm:spPr/>
      <dgm:t>
        <a:bodyPr/>
        <a:lstStyle/>
        <a:p>
          <a:endParaRPr lang="en-US"/>
        </a:p>
      </dgm:t>
    </dgm:pt>
    <dgm:pt modelId="{0E8E7BAD-1617-40E1-A2CF-2F185ADD1756}" type="pres">
      <dgm:prSet presAssocID="{37643F33-0AF1-4BC1-9041-7ADA9550E4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26EA127-79CE-48EB-99BE-7B5D4108800B}" type="pres">
      <dgm:prSet presAssocID="{8434FBED-F917-49E7-9AE5-42D672C92C72}" presName="centerShape" presStyleLbl="node0" presStyleIdx="0" presStyleCnt="1"/>
      <dgm:spPr/>
      <dgm:t>
        <a:bodyPr/>
        <a:lstStyle/>
        <a:p>
          <a:endParaRPr lang="en-US"/>
        </a:p>
      </dgm:t>
    </dgm:pt>
    <dgm:pt modelId="{9C274BC3-5044-4403-BE7D-69296CF9B49C}" type="pres">
      <dgm:prSet presAssocID="{DBF8EA9A-D713-4909-885F-89D4613172EF}" presName="parTrans" presStyleLbl="sibTrans2D1" presStyleIdx="0" presStyleCnt="4"/>
      <dgm:spPr/>
      <dgm:t>
        <a:bodyPr/>
        <a:lstStyle/>
        <a:p>
          <a:endParaRPr lang="el-GR"/>
        </a:p>
      </dgm:t>
    </dgm:pt>
    <dgm:pt modelId="{0F2C8BBD-0FD1-4D78-882E-61D147246D4A}" type="pres">
      <dgm:prSet presAssocID="{DBF8EA9A-D713-4909-885F-89D4613172EF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237FF136-5084-4B59-9603-BEFDC0BBA51C}" type="pres">
      <dgm:prSet presAssocID="{14F1E440-5428-4FA6-8181-D65865A9A1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AA8005-C1A4-4154-9817-13E4915D60FD}" type="pres">
      <dgm:prSet presAssocID="{94899C21-3F1E-440D-9D8E-7FA38E2A4262}" presName="parTrans" presStyleLbl="sibTrans2D1" presStyleIdx="1" presStyleCnt="4"/>
      <dgm:spPr/>
      <dgm:t>
        <a:bodyPr/>
        <a:lstStyle/>
        <a:p>
          <a:endParaRPr lang="el-GR"/>
        </a:p>
      </dgm:t>
    </dgm:pt>
    <dgm:pt modelId="{C2F6AB70-C2FB-4169-99ED-B4AA0B3754B9}" type="pres">
      <dgm:prSet presAssocID="{94899C21-3F1E-440D-9D8E-7FA38E2A4262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FF084BEC-FE5F-47B1-8771-28611338D727}" type="pres">
      <dgm:prSet presAssocID="{B3FF3C64-4974-4A12-803A-6A737393E2DE}" presName="node" presStyleLbl="node1" presStyleIdx="1" presStyleCnt="4" custScaleX="1300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0F7026-3ADC-4165-BB79-F1F58034FE1F}" type="pres">
      <dgm:prSet presAssocID="{1BD6D2B3-3AC6-412D-9FDF-A39A6A82592E}" presName="parTrans" presStyleLbl="sibTrans2D1" presStyleIdx="2" presStyleCnt="4"/>
      <dgm:spPr/>
      <dgm:t>
        <a:bodyPr/>
        <a:lstStyle/>
        <a:p>
          <a:endParaRPr lang="el-GR"/>
        </a:p>
      </dgm:t>
    </dgm:pt>
    <dgm:pt modelId="{F464282D-EFD0-4C7F-8960-B711781BBABC}" type="pres">
      <dgm:prSet presAssocID="{1BD6D2B3-3AC6-412D-9FDF-A39A6A82592E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59AC22E2-C87E-49CF-A790-7702D541223F}" type="pres">
      <dgm:prSet presAssocID="{9624A862-82E7-4391-8C29-64E3E3DB51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EA879-9A5C-4427-9F87-97918C8ABAE3}" type="pres">
      <dgm:prSet presAssocID="{720329D9-612A-4B3A-8239-650CD3DE4FB6}" presName="parTrans" presStyleLbl="sibTrans2D1" presStyleIdx="3" presStyleCnt="4"/>
      <dgm:spPr/>
      <dgm:t>
        <a:bodyPr/>
        <a:lstStyle/>
        <a:p>
          <a:endParaRPr lang="el-GR"/>
        </a:p>
      </dgm:t>
    </dgm:pt>
    <dgm:pt modelId="{5354CD5A-2AB6-4F30-9030-0B9D43F85477}" type="pres">
      <dgm:prSet presAssocID="{720329D9-612A-4B3A-8239-650CD3DE4FB6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94FF09B3-224B-4D7D-870C-331CEC89B86E}" type="pres">
      <dgm:prSet presAssocID="{6BFC0F4A-3F16-486B-A5EF-FA1A57832712}" presName="node" presStyleLbl="node1" presStyleIdx="3" presStyleCnt="4" custScaleX="1278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E064936-BFEF-408C-B06E-5E58717BD9BA}" type="presOf" srcId="{B3FF3C64-4974-4A12-803A-6A737393E2DE}" destId="{FF084BEC-FE5F-47B1-8771-28611338D727}" srcOrd="0" destOrd="0" presId="urn:microsoft.com/office/officeart/2005/8/layout/radial5"/>
    <dgm:cxn modelId="{07D395A7-D0DA-4A8E-820A-2E21A3B3689F}" srcId="{8434FBED-F917-49E7-9AE5-42D672C92C72}" destId="{6BFC0F4A-3F16-486B-A5EF-FA1A57832712}" srcOrd="3" destOrd="0" parTransId="{720329D9-612A-4B3A-8239-650CD3DE4FB6}" sibTransId="{95CA5C7A-5B8A-4271-9178-28480857ED28}"/>
    <dgm:cxn modelId="{D8E45FFC-A56F-4F52-AD2B-438868A759D4}" srcId="{8434FBED-F917-49E7-9AE5-42D672C92C72}" destId="{9624A862-82E7-4391-8C29-64E3E3DB5190}" srcOrd="2" destOrd="0" parTransId="{1BD6D2B3-3AC6-412D-9FDF-A39A6A82592E}" sibTransId="{BB8073ED-324E-441B-88E4-320E9195C0EC}"/>
    <dgm:cxn modelId="{CC352A73-C8E2-4101-AD87-8A416398984A}" type="presOf" srcId="{94899C21-3F1E-440D-9D8E-7FA38E2A4262}" destId="{06AA8005-C1A4-4154-9817-13E4915D60FD}" srcOrd="0" destOrd="0" presId="urn:microsoft.com/office/officeart/2005/8/layout/radial5"/>
    <dgm:cxn modelId="{4DEF847C-C921-4155-BC3B-55E9940E5743}" srcId="{37643F33-0AF1-4BC1-9041-7ADA9550E4EF}" destId="{8434FBED-F917-49E7-9AE5-42D672C92C72}" srcOrd="0" destOrd="0" parTransId="{80F0E548-7BA9-4EC9-A77B-7CC40A12C4E3}" sibTransId="{C6FC3B77-CF06-4E60-A3B7-2707672DB929}"/>
    <dgm:cxn modelId="{15924F43-1784-4142-80AE-2FB00C4E6D0E}" type="presOf" srcId="{1BD6D2B3-3AC6-412D-9FDF-A39A6A82592E}" destId="{990F7026-3ADC-4165-BB79-F1F58034FE1F}" srcOrd="0" destOrd="0" presId="urn:microsoft.com/office/officeart/2005/8/layout/radial5"/>
    <dgm:cxn modelId="{81DC68D9-AB40-4899-9870-56818BF3C516}" type="presOf" srcId="{9624A862-82E7-4391-8C29-64E3E3DB5190}" destId="{59AC22E2-C87E-49CF-A790-7702D541223F}" srcOrd="0" destOrd="0" presId="urn:microsoft.com/office/officeart/2005/8/layout/radial5"/>
    <dgm:cxn modelId="{0D32F99F-72A8-4882-8F70-A1B85CB1CEBB}" type="presOf" srcId="{94899C21-3F1E-440D-9D8E-7FA38E2A4262}" destId="{C2F6AB70-C2FB-4169-99ED-B4AA0B3754B9}" srcOrd="1" destOrd="0" presId="urn:microsoft.com/office/officeart/2005/8/layout/radial5"/>
    <dgm:cxn modelId="{0F72A765-9DEE-4842-ACF6-EE895E5DE111}" type="presOf" srcId="{8434FBED-F917-49E7-9AE5-42D672C92C72}" destId="{E26EA127-79CE-48EB-99BE-7B5D4108800B}" srcOrd="0" destOrd="0" presId="urn:microsoft.com/office/officeart/2005/8/layout/radial5"/>
    <dgm:cxn modelId="{D6F0D515-6940-41EB-9F68-A7B74CD481E7}" type="presOf" srcId="{720329D9-612A-4B3A-8239-650CD3DE4FB6}" destId="{3DAEA879-9A5C-4427-9F87-97918C8ABAE3}" srcOrd="0" destOrd="0" presId="urn:microsoft.com/office/officeart/2005/8/layout/radial5"/>
    <dgm:cxn modelId="{0BF1DBC4-8099-40F8-B9AB-FE73585E66C5}" type="presOf" srcId="{DBF8EA9A-D713-4909-885F-89D4613172EF}" destId="{0F2C8BBD-0FD1-4D78-882E-61D147246D4A}" srcOrd="1" destOrd="0" presId="urn:microsoft.com/office/officeart/2005/8/layout/radial5"/>
    <dgm:cxn modelId="{5437B8A6-1B20-4CB2-BD54-EAB1E4CDF96B}" type="presOf" srcId="{DBF8EA9A-D713-4909-885F-89D4613172EF}" destId="{9C274BC3-5044-4403-BE7D-69296CF9B49C}" srcOrd="0" destOrd="0" presId="urn:microsoft.com/office/officeart/2005/8/layout/radial5"/>
    <dgm:cxn modelId="{E0B2AE3C-2867-4EA8-A310-C07E0E0EE154}" type="presOf" srcId="{37643F33-0AF1-4BC1-9041-7ADA9550E4EF}" destId="{0E8E7BAD-1617-40E1-A2CF-2F185ADD1756}" srcOrd="0" destOrd="0" presId="urn:microsoft.com/office/officeart/2005/8/layout/radial5"/>
    <dgm:cxn modelId="{990DCB26-B614-43BA-85BD-E9D2F06A24B8}" type="presOf" srcId="{14F1E440-5428-4FA6-8181-D65865A9A122}" destId="{237FF136-5084-4B59-9603-BEFDC0BBA51C}" srcOrd="0" destOrd="0" presId="urn:microsoft.com/office/officeart/2005/8/layout/radial5"/>
    <dgm:cxn modelId="{AE6E31DF-751E-400E-9D17-35CA7BC06F3F}" type="presOf" srcId="{6BFC0F4A-3F16-486B-A5EF-FA1A57832712}" destId="{94FF09B3-224B-4D7D-870C-331CEC89B86E}" srcOrd="0" destOrd="0" presId="urn:microsoft.com/office/officeart/2005/8/layout/radial5"/>
    <dgm:cxn modelId="{190B8514-6DAF-47F5-A5CB-F7CE46501E6F}" srcId="{8434FBED-F917-49E7-9AE5-42D672C92C72}" destId="{14F1E440-5428-4FA6-8181-D65865A9A122}" srcOrd="0" destOrd="0" parTransId="{DBF8EA9A-D713-4909-885F-89D4613172EF}" sibTransId="{B8B28B7E-158E-4D0F-AA49-205405298F91}"/>
    <dgm:cxn modelId="{180E1FC8-7542-4C2E-9997-8440067FC0A9}" srcId="{8434FBED-F917-49E7-9AE5-42D672C92C72}" destId="{B3FF3C64-4974-4A12-803A-6A737393E2DE}" srcOrd="1" destOrd="0" parTransId="{94899C21-3F1E-440D-9D8E-7FA38E2A4262}" sibTransId="{C19E3D36-D974-4C04-923C-14CBD70B0CC0}"/>
    <dgm:cxn modelId="{606E75A4-A7DE-4EE2-9DFE-FEAD2F1C785E}" type="presOf" srcId="{720329D9-612A-4B3A-8239-650CD3DE4FB6}" destId="{5354CD5A-2AB6-4F30-9030-0B9D43F85477}" srcOrd="1" destOrd="0" presId="urn:microsoft.com/office/officeart/2005/8/layout/radial5"/>
    <dgm:cxn modelId="{F5597098-7D00-4F4C-B158-7410975088A4}" type="presOf" srcId="{1BD6D2B3-3AC6-412D-9FDF-A39A6A82592E}" destId="{F464282D-EFD0-4C7F-8960-B711781BBABC}" srcOrd="1" destOrd="0" presId="urn:microsoft.com/office/officeart/2005/8/layout/radial5"/>
    <dgm:cxn modelId="{D1CDF6C6-3015-4DDE-B7C7-3F24E7672959}" type="presParOf" srcId="{0E8E7BAD-1617-40E1-A2CF-2F185ADD1756}" destId="{E26EA127-79CE-48EB-99BE-7B5D4108800B}" srcOrd="0" destOrd="0" presId="urn:microsoft.com/office/officeart/2005/8/layout/radial5"/>
    <dgm:cxn modelId="{C45A3C4F-54F3-4094-B18C-765240BCE57F}" type="presParOf" srcId="{0E8E7BAD-1617-40E1-A2CF-2F185ADD1756}" destId="{9C274BC3-5044-4403-BE7D-69296CF9B49C}" srcOrd="1" destOrd="0" presId="urn:microsoft.com/office/officeart/2005/8/layout/radial5"/>
    <dgm:cxn modelId="{42C4A9CE-8B5C-4061-9F8A-A65234A57161}" type="presParOf" srcId="{9C274BC3-5044-4403-BE7D-69296CF9B49C}" destId="{0F2C8BBD-0FD1-4D78-882E-61D147246D4A}" srcOrd="0" destOrd="0" presId="urn:microsoft.com/office/officeart/2005/8/layout/radial5"/>
    <dgm:cxn modelId="{7DCFD233-FD9F-4FC8-8EEA-161A1498902D}" type="presParOf" srcId="{0E8E7BAD-1617-40E1-A2CF-2F185ADD1756}" destId="{237FF136-5084-4B59-9603-BEFDC0BBA51C}" srcOrd="2" destOrd="0" presId="urn:microsoft.com/office/officeart/2005/8/layout/radial5"/>
    <dgm:cxn modelId="{8D9CEF76-776E-43B1-A1A4-395CE7B6F0FA}" type="presParOf" srcId="{0E8E7BAD-1617-40E1-A2CF-2F185ADD1756}" destId="{06AA8005-C1A4-4154-9817-13E4915D60FD}" srcOrd="3" destOrd="0" presId="urn:microsoft.com/office/officeart/2005/8/layout/radial5"/>
    <dgm:cxn modelId="{4F75E22B-ED82-487F-A3AA-E2F32DC434A4}" type="presParOf" srcId="{06AA8005-C1A4-4154-9817-13E4915D60FD}" destId="{C2F6AB70-C2FB-4169-99ED-B4AA0B3754B9}" srcOrd="0" destOrd="0" presId="urn:microsoft.com/office/officeart/2005/8/layout/radial5"/>
    <dgm:cxn modelId="{0590ACB9-33A1-4EB3-AA13-5B58E6AEE5C1}" type="presParOf" srcId="{0E8E7BAD-1617-40E1-A2CF-2F185ADD1756}" destId="{FF084BEC-FE5F-47B1-8771-28611338D727}" srcOrd="4" destOrd="0" presId="urn:microsoft.com/office/officeart/2005/8/layout/radial5"/>
    <dgm:cxn modelId="{D45423F8-0DCA-44B8-BEF7-300A57D8AE8D}" type="presParOf" srcId="{0E8E7BAD-1617-40E1-A2CF-2F185ADD1756}" destId="{990F7026-3ADC-4165-BB79-F1F58034FE1F}" srcOrd="5" destOrd="0" presId="urn:microsoft.com/office/officeart/2005/8/layout/radial5"/>
    <dgm:cxn modelId="{6979B68E-D32E-46AD-8020-D3EF893F36E6}" type="presParOf" srcId="{990F7026-3ADC-4165-BB79-F1F58034FE1F}" destId="{F464282D-EFD0-4C7F-8960-B711781BBABC}" srcOrd="0" destOrd="0" presId="urn:microsoft.com/office/officeart/2005/8/layout/radial5"/>
    <dgm:cxn modelId="{97932E5F-601F-41CD-9F39-2404ABF4D2C1}" type="presParOf" srcId="{0E8E7BAD-1617-40E1-A2CF-2F185ADD1756}" destId="{59AC22E2-C87E-49CF-A790-7702D541223F}" srcOrd="6" destOrd="0" presId="urn:microsoft.com/office/officeart/2005/8/layout/radial5"/>
    <dgm:cxn modelId="{3F6C889D-8F43-4216-BA1B-35423D4091C7}" type="presParOf" srcId="{0E8E7BAD-1617-40E1-A2CF-2F185ADD1756}" destId="{3DAEA879-9A5C-4427-9F87-97918C8ABAE3}" srcOrd="7" destOrd="0" presId="urn:microsoft.com/office/officeart/2005/8/layout/radial5"/>
    <dgm:cxn modelId="{47694CF7-DD6E-4C3A-B4C4-B7D2F2CF0E18}" type="presParOf" srcId="{3DAEA879-9A5C-4427-9F87-97918C8ABAE3}" destId="{5354CD5A-2AB6-4F30-9030-0B9D43F85477}" srcOrd="0" destOrd="0" presId="urn:microsoft.com/office/officeart/2005/8/layout/radial5"/>
    <dgm:cxn modelId="{4A0D572F-E3F5-4EFB-B4C6-19DF85296A85}" type="presParOf" srcId="{0E8E7BAD-1617-40E1-A2CF-2F185ADD1756}" destId="{94FF09B3-224B-4D7D-870C-331CEC89B8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A127-79CE-48EB-99BE-7B5D4108800B}">
      <dsp:nvSpPr>
        <dsp:cNvPr id="0" name=""/>
        <dsp:cNvSpPr/>
      </dsp:nvSpPr>
      <dsp:spPr>
        <a:xfrm>
          <a:off x="3538747" y="1693467"/>
          <a:ext cx="1139027" cy="1139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ΗΓΕΤΗΣ</a:t>
          </a:r>
          <a:endParaRPr lang="en-US" sz="1800" b="1" kern="1200" dirty="0"/>
        </a:p>
      </dsp:txBody>
      <dsp:txXfrm>
        <a:off x="3705554" y="1860274"/>
        <a:ext cx="805413" cy="805413"/>
      </dsp:txXfrm>
    </dsp:sp>
    <dsp:sp modelId="{9C274BC3-5044-4403-BE7D-69296CF9B49C}">
      <dsp:nvSpPr>
        <dsp:cNvPr id="0" name=""/>
        <dsp:cNvSpPr/>
      </dsp:nvSpPr>
      <dsp:spPr>
        <a:xfrm rot="16200000">
          <a:off x="3975522" y="1248327"/>
          <a:ext cx="265476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4015344" y="1369030"/>
        <a:ext cx="185833" cy="242645"/>
      </dsp:txXfrm>
    </dsp:sp>
    <dsp:sp modelId="{237FF136-5084-4B59-9603-BEFDC0BBA51C}">
      <dsp:nvSpPr>
        <dsp:cNvPr id="0" name=""/>
        <dsp:cNvSpPr/>
      </dsp:nvSpPr>
      <dsp:spPr>
        <a:xfrm>
          <a:off x="3513543" y="313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ΧΤΙΖΩ ΤΟ ΜΕΛΛΟΝ</a:t>
          </a:r>
          <a:endParaRPr lang="en-US" sz="1600" b="1" kern="1200" dirty="0"/>
        </a:p>
      </dsp:txBody>
      <dsp:txXfrm>
        <a:off x="3687732" y="177323"/>
        <a:ext cx="841056" cy="841056"/>
      </dsp:txXfrm>
    </dsp:sp>
    <dsp:sp modelId="{06AA8005-C1A4-4154-9817-13E4915D60FD}">
      <dsp:nvSpPr>
        <dsp:cNvPr id="0" name=""/>
        <dsp:cNvSpPr/>
      </dsp:nvSpPr>
      <dsp:spPr>
        <a:xfrm>
          <a:off x="4748691" y="2060777"/>
          <a:ext cx="170844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748691" y="2141658"/>
        <a:ext cx="119591" cy="242645"/>
      </dsp:txXfrm>
    </dsp:sp>
    <dsp:sp modelId="{FF084BEC-FE5F-47B1-8771-28611338D727}">
      <dsp:nvSpPr>
        <dsp:cNvPr id="0" name=""/>
        <dsp:cNvSpPr/>
      </dsp:nvSpPr>
      <dsp:spPr>
        <a:xfrm>
          <a:off x="5000122" y="1668264"/>
          <a:ext cx="1546538" cy="118943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ΣΥΣΤΗΜΑΤΑ</a:t>
          </a:r>
          <a:endParaRPr lang="en-US" sz="1600" b="1" kern="1200" dirty="0"/>
        </a:p>
      </dsp:txBody>
      <dsp:txXfrm>
        <a:off x="5226607" y="1842453"/>
        <a:ext cx="1093568" cy="841056"/>
      </dsp:txXfrm>
    </dsp:sp>
    <dsp:sp modelId="{990F7026-3ADC-4165-BB79-F1F58034FE1F}">
      <dsp:nvSpPr>
        <dsp:cNvPr id="0" name=""/>
        <dsp:cNvSpPr/>
      </dsp:nvSpPr>
      <dsp:spPr>
        <a:xfrm rot="5400000">
          <a:off x="3975522" y="2873227"/>
          <a:ext cx="265476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015344" y="2914287"/>
        <a:ext cx="185833" cy="242645"/>
      </dsp:txXfrm>
    </dsp:sp>
    <dsp:sp modelId="{59AC22E2-C87E-49CF-A790-7702D541223F}">
      <dsp:nvSpPr>
        <dsp:cNvPr id="0" name=""/>
        <dsp:cNvSpPr/>
      </dsp:nvSpPr>
      <dsp:spPr>
        <a:xfrm>
          <a:off x="3513543" y="3333394"/>
          <a:ext cx="1189434" cy="1189434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ΚΕΡΔΙΖΩ ΤΟ ΣΗΜΕΡΑ</a:t>
          </a:r>
          <a:endParaRPr lang="en-US" sz="1600" b="1" kern="1200" dirty="0"/>
        </a:p>
      </dsp:txBody>
      <dsp:txXfrm>
        <a:off x="3687732" y="3507583"/>
        <a:ext cx="841056" cy="841056"/>
      </dsp:txXfrm>
    </dsp:sp>
    <dsp:sp modelId="{3DAEA879-9A5C-4427-9F87-97918C8ABAE3}">
      <dsp:nvSpPr>
        <dsp:cNvPr id="0" name=""/>
        <dsp:cNvSpPr/>
      </dsp:nvSpPr>
      <dsp:spPr>
        <a:xfrm rot="10800000">
          <a:off x="3287178" y="2060777"/>
          <a:ext cx="177775" cy="404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3340510" y="2141658"/>
        <a:ext cx="124443" cy="242645"/>
      </dsp:txXfrm>
    </dsp:sp>
    <dsp:sp modelId="{94FF09B3-224B-4D7D-870C-331CEC89B86E}">
      <dsp:nvSpPr>
        <dsp:cNvPr id="0" name=""/>
        <dsp:cNvSpPr/>
      </dsp:nvSpPr>
      <dsp:spPr>
        <a:xfrm>
          <a:off x="1682939" y="1668264"/>
          <a:ext cx="1520382" cy="118943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ΑΝΘΡΩΠΟΙ</a:t>
          </a:r>
          <a:endParaRPr lang="en-US" sz="1600" b="1" kern="1200" dirty="0"/>
        </a:p>
      </dsp:txBody>
      <dsp:txXfrm>
        <a:off x="1905594" y="1842453"/>
        <a:ext cx="1075072" cy="84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3471-8131-4799-BD42-C0FDCCB13C6D}" type="datetimeFigureOut">
              <a:rPr lang="el-GR" smtClean="0"/>
              <a:t>15/10/2019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130BC-080D-4B8D-B044-82EBB6273AF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390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130BC-080D-4B8D-B044-82EBB6273AF7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48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BDC2-1E4A-45FE-B333-4FE066CB1A0B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29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D1BA-399B-47F8-A44D-94E0E1448AB5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61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1006-0839-432F-ADB7-93FB5897DE50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50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4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FD28-61EF-4827-B4A5-C3C3682A914B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195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5145-DB32-443A-93CA-0321A3333D21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38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C1A0-1F15-4F45-8F41-49DE34BFBCFA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6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8509-C1B2-4BE2-AA45-27FE459D73E9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899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9436-4476-4F9A-8F88-3C373710DEDA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23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F709-2E53-4875-894C-CB7CD8268409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6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B8B2-F117-497F-932F-A5A3A4A7E24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85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15E9-C77E-40A2-819C-5E6D2DF80197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9261-5AEA-44EF-8DA9-0E089F09D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9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Διοίκηση Ανθρώπινου Δυναμικού στον Δημόσιο και Ευρύτερο Δημόσιο Τομέα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53124"/>
            <a:ext cx="6735077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3906"/>
            <a:ext cx="4248471" cy="21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3906"/>
            <a:ext cx="316835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332656"/>
            <a:ext cx="3096344" cy="141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10</a:t>
            </a:fld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577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Προγραμματισμός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2" y="1412777"/>
            <a:ext cx="7699915" cy="44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252F-6013-423B-861F-3D9FBA0BAD84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11</a:t>
            </a:fld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683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75" y="4941168"/>
            <a:ext cx="218122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>
            <a:normAutofit/>
          </a:bodyPr>
          <a:lstStyle/>
          <a:p>
            <a:r>
              <a:rPr lang="el-GR" dirty="0" smtClean="0"/>
              <a:t>Δείκτες Μέτρησης Προόδου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12</a:t>
            </a:fld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344025" cy="51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9F1-5057-42BC-A771-F7178FA6A02F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13</a:t>
            </a:fld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8" y="1826941"/>
            <a:ext cx="7791363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02" y="482379"/>
            <a:ext cx="20557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864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5557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14</a:t>
            </a:fld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7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15</a:t>
            </a:fld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49694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Διεύθυνση </a:t>
            </a:r>
            <a:r>
              <a:rPr lang="el-GR" dirty="0" smtClean="0"/>
              <a:t>- Ηγεσία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964C-909D-4E4C-8D6E-E1B46F5CF056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8" y="1826941"/>
            <a:ext cx="7791363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2060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1622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5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59F7-6192-4E85-BFA2-79254776E396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17</a:t>
            </a:fld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9" y="1600200"/>
            <a:ext cx="72234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0" y="1"/>
            <a:ext cx="2771775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520280" cy="14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18</a:t>
            </a:fld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71438"/>
            <a:ext cx="79533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19</a:t>
            </a:fld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4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Δημόσια Διοίκηση</a:t>
            </a:r>
            <a:br>
              <a:rPr lang="el-GR" dirty="0" smtClean="0"/>
            </a:br>
            <a:r>
              <a:rPr lang="en-US" dirty="0" smtClean="0"/>
              <a:t>(Public Administration)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</a:t>
            </a:r>
            <a:r>
              <a:rPr lang="en-GB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σύνολο των δραστηριοτήτων που αποβλέπουν στην επίτευξη των </a:t>
            </a: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οικονομικών και κοινωνικών στόχων του Κράτους και της Κυβέρνησης </a:t>
            </a:r>
            <a:r>
              <a:rPr lang="en-GB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της αξιοποίησης των υλικών</a:t>
            </a: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πόρων</a:t>
            </a:r>
            <a:r>
              <a:rPr lang="en-GB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ανθρώπινου δυναμικού</a:t>
            </a:r>
            <a:endParaRPr lang="en-GB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E4E2-DF56-4E4B-A89B-FAACD59613BE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7764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6" y="4577642"/>
            <a:ext cx="255400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68" y="4915779"/>
            <a:ext cx="1905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Αποτελεσματικότητα </a:t>
            </a:r>
            <a:br>
              <a:rPr lang="el-GR" dirty="0" smtClean="0"/>
            </a:br>
            <a:r>
              <a:rPr lang="el-GR" dirty="0" smtClean="0"/>
              <a:t>Δημόσιας Διοίκησης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1"/>
                </a:solidFill>
              </a:rPr>
              <a:t>Σημαντικό ρόλο στην επιτυχή άσκηση Δημόσιας Διοίκησης παίζει:</a:t>
            </a:r>
          </a:p>
          <a:p>
            <a:r>
              <a:rPr lang="el-GR" b="1" dirty="0" smtClean="0">
                <a:solidFill>
                  <a:schemeClr val="accent1"/>
                </a:solidFill>
              </a:rPr>
              <a:t>Η αποτελεσματική διαχείριση του ανθρώπινου δυναμικού</a:t>
            </a:r>
          </a:p>
          <a:p>
            <a:r>
              <a:rPr lang="el-GR" b="1" dirty="0" smtClean="0">
                <a:solidFill>
                  <a:schemeClr val="accent1"/>
                </a:solidFill>
              </a:rPr>
              <a:t>Η κατάλληλη ηγετική συμπεριφορά</a:t>
            </a:r>
          </a:p>
          <a:p>
            <a:r>
              <a:rPr lang="el-GR" b="1" dirty="0" smtClean="0">
                <a:solidFill>
                  <a:schemeClr val="accent1"/>
                </a:solidFill>
              </a:rPr>
              <a:t>Η καλλιέργεια θετικής οργανωσιακής κουλτούρας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A10B-1BFB-47EF-AF21-EC72E914E7D9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20</a:t>
            </a:fld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32277"/>
            <a:ext cx="3500611" cy="176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Ορισμός ΔΑΔ </a:t>
            </a:r>
            <a:br>
              <a:rPr lang="el-GR" dirty="0" smtClean="0"/>
            </a:br>
            <a:r>
              <a:rPr lang="el-GR" dirty="0" smtClean="0"/>
              <a:t>Διοίκηση Ανθρώπινου Δυναμικού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Διοίκηση Ανθρώπινου Δυναμικού (ΔΑΔ), Διοίκηση Ανθρώπινων Πόρων (ΔΑΠ) ή Διοίκηση Προσωπικού (ΔΠ) ονομάζεται η διοικητική λειτουργία που μελετά, εφαρμόζει και εποπτεύει μια σειρά από δραστηριότητες που έχουν άμεση σχέση με τη διοίκηση και ανάπτυξη του ανθρώπινου παράγοντα στα πλαίσια της οργάνωσης.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869E-B147-4DB4-982F-2976E9034061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3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Περιεχόμενο ΔΑΔ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Διοίκηση Ανθρώπινου Δυναμικού περιλαμβάνει την προσέλκυση, επιλογή, κατανομή, διατήρηση, ανάπτυξη, αξιοποίηση και προσαρμογή του ανθρώπινου δυναμικού</a:t>
            </a:r>
          </a:p>
          <a:p>
            <a:r>
              <a:rPr lang="el-GR" dirty="0"/>
              <a:t>Μ</a:t>
            </a:r>
            <a:r>
              <a:rPr lang="el-GR" dirty="0" smtClean="0"/>
              <a:t>ε σκοπό τη συνεχή εξασφάλιση της ικανοποίησης, των στάσεων, των συμπεριφορών και των ικανοτήτων που απαιτούνται για την αποτελεσματική επίτευξη των στόχων της οργάνωσης.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1923-9E83-42E8-8C41-E4D1AC628E6B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6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Αποτελεσματική ΔΑΔ σημαίνει ότι οι εργαζόμενοι είναι..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875A5-8BE4-4C87-8DEC-76E6AA59E369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23</a:t>
            </a:fld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932430" cy="29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8" y="1988840"/>
            <a:ext cx="40846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0" y="4005064"/>
            <a:ext cx="3600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EB9A-1C40-4BF5-A530-B038B99BCCA3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24</a:t>
            </a:fld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1125"/>
            <a:ext cx="83216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06264"/>
            <a:ext cx="18224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474788"/>
            <a:ext cx="529748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995613"/>
            <a:ext cx="173196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98" y="1772816"/>
            <a:ext cx="1377950" cy="120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23" y="2302958"/>
            <a:ext cx="15732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48" y="2250035"/>
            <a:ext cx="16637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10" y="2995613"/>
            <a:ext cx="16700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04" y="3709802"/>
            <a:ext cx="157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54" y="4220462"/>
            <a:ext cx="12192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065463"/>
            <a:ext cx="12795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94" y="3434556"/>
            <a:ext cx="11160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29" y="3986451"/>
            <a:ext cx="13176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723790"/>
            <a:ext cx="20240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64" y="2735796"/>
            <a:ext cx="1347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94" y="4724638"/>
            <a:ext cx="1663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41" y="5538029"/>
            <a:ext cx="15367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232566"/>
            <a:ext cx="12557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8554"/>
            <a:ext cx="15430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3" y="1191308"/>
            <a:ext cx="22431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25</a:t>
            </a:fld>
            <a:endParaRPr lang="el-G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8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26</a:t>
            </a:fld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ΔΑΔ </a:t>
            </a:r>
            <a:br>
              <a:rPr lang="el-GR" dirty="0" smtClean="0"/>
            </a:br>
            <a:r>
              <a:rPr lang="el-GR" dirty="0" smtClean="0"/>
              <a:t>με τη Σύγχρονη Φιλοσοφία ΔΑΔ!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E345-4F81-4B3C-9EDA-9FCE4596212D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27</a:t>
            </a:fld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6" y="1600200"/>
            <a:ext cx="79279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ΔΑΔ </a:t>
            </a:r>
            <a:br>
              <a:rPr lang="el-GR" dirty="0" smtClean="0"/>
            </a:br>
            <a:r>
              <a:rPr lang="el-GR" dirty="0" smtClean="0"/>
              <a:t>Δημοσίου Τομέα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2351-3ACE-4D0E-B750-6F9A80257D93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28</a:t>
            </a:fld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" y="1775120"/>
            <a:ext cx="7895004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ΔΑΔ </a:t>
            </a:r>
            <a:br>
              <a:rPr lang="el-GR" dirty="0" smtClean="0"/>
            </a:br>
            <a:r>
              <a:rPr lang="el-GR" dirty="0" smtClean="0"/>
              <a:t>Δημοσίου Τομέα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01C-3F60-4599-B7F9-6CDD9DFD6CD7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29</a:t>
            </a:fld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628"/>
            <a:ext cx="8229600" cy="41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Διοίκηση Ιδιωτικού Τομέα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Management)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σύνολο των δραστηριοτήτων που </a:t>
            </a: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αποβλέπουν στην επίτευξη των οικονομικών κυρίως στόχων μιας επιχείρησης μέσω της αξιοποίησης των υλικών πόρων και του ανθρώπινου δυναμικού</a:t>
            </a:r>
            <a:endParaRPr lang="en-GB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17F-7E47-42DD-BE7D-B8D5C6D36B53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3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29342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9"/>
            <a:ext cx="3528392" cy="17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ΔΑΔ </a:t>
            </a:r>
            <a:br>
              <a:rPr lang="el-GR" dirty="0" smtClean="0"/>
            </a:br>
            <a:r>
              <a:rPr lang="el-GR" dirty="0" smtClean="0"/>
              <a:t>Δημοσίου Τομέα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2EA3-602C-48D7-8739-B6EDDDCAAFC4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30</a:t>
            </a:fld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628"/>
            <a:ext cx="8229600" cy="415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ΔΑΔ </a:t>
            </a:r>
            <a:br>
              <a:rPr lang="el-GR" dirty="0" smtClean="0"/>
            </a:br>
            <a:r>
              <a:rPr lang="el-GR" dirty="0" smtClean="0"/>
              <a:t>Ιδιωτικού Τομέα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55FB-00B0-49A0-83C5-D40B3AE69046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31</a:t>
            </a:fld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4" y="1600200"/>
            <a:ext cx="76467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6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Πώς πρέπει να διοικεί </a:t>
            </a:r>
            <a:br>
              <a:rPr lang="el-GR" sz="3600" dirty="0" smtClean="0"/>
            </a:br>
            <a:r>
              <a:rPr lang="el-GR" sz="3600" dirty="0" smtClean="0"/>
              <a:t>ο ηγέτης σε Θέση Ευθύνης στον ιδιωτικό και στον δημόσιο τομέα?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V="1">
            <a:off x="3314700" y="25527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467100" y="25527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276600" y="28194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6"/>
          <p:cNvSpPr txBox="1">
            <a:spLocks noChangeArrowheads="1"/>
          </p:cNvSpPr>
          <p:nvPr/>
        </p:nvSpPr>
        <p:spPr bwMode="auto">
          <a:xfrm>
            <a:off x="990600" y="20574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600" b="1" dirty="0"/>
              <a:t>               ΠΡΟΣΩΠΙΚΗ ΑΝΑΠΤΥΞΗ</a:t>
            </a:r>
          </a:p>
          <a:p>
            <a:r>
              <a:rPr lang="el-GR" sz="1600" b="1" dirty="0"/>
              <a:t>    ΑΝΑΠΤΥΞΗ ΑΝΘΡΩΠΩΝ ΑΝΑΠΤΥΞΗ ΚΟΥΛΤΟΥΡΑΣ</a:t>
            </a:r>
            <a:endParaRPr lang="en-US" sz="1600" b="1" dirty="0"/>
          </a:p>
        </p:txBody>
      </p:sp>
      <p:sp>
        <p:nvSpPr>
          <p:cNvPr id="6152" name="TextBox 23"/>
          <p:cNvSpPr txBox="1">
            <a:spLocks noChangeArrowheads="1"/>
          </p:cNvSpPr>
          <p:nvPr/>
        </p:nvSpPr>
        <p:spPr bwMode="auto">
          <a:xfrm>
            <a:off x="5334000" y="1905000"/>
            <a:ext cx="312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600" b="1" dirty="0"/>
              <a:t>ΑΝΑΠΤΥΞΗ ΣΤΡΑΤΗΓΙΚΗΣ – ΟΡΑΜΑ       </a:t>
            </a:r>
          </a:p>
          <a:p>
            <a:r>
              <a:rPr lang="el-GR" sz="1600" b="1" dirty="0"/>
              <a:t>        ΑΝΑΠΤΥΞΗ - ΔΙΟΙΚΗΣΗ ΚΑΙΝΟΤΟΜΙΩΝ &amp; ΣΥΝΕΧΟΥΣ ΒΕΛΤΙΩΣΗΣ</a:t>
            </a:r>
          </a:p>
          <a:p>
            <a:r>
              <a:rPr lang="el-GR" sz="1600" b="1" dirty="0"/>
              <a:t>              ΑΝΑΠΤΥΞΗ ΔΙΚΤΥΟΥ      </a:t>
            </a:r>
          </a:p>
          <a:p>
            <a:r>
              <a:rPr lang="el-GR" sz="1600" b="1" dirty="0"/>
              <a:t>          ΥΠΟΣΤΗΡΙΚΤΩΝ ΚΑΙ ΦΗΜΗΣ</a:t>
            </a:r>
            <a:endParaRPr lang="en-US" sz="1600" b="1" dirty="0"/>
          </a:p>
        </p:txBody>
      </p:sp>
      <p:sp>
        <p:nvSpPr>
          <p:cNvPr id="6153" name="TextBox 26"/>
          <p:cNvSpPr txBox="1">
            <a:spLocks noChangeArrowheads="1"/>
          </p:cNvSpPr>
          <p:nvPr/>
        </p:nvSpPr>
        <p:spPr bwMode="auto">
          <a:xfrm>
            <a:off x="5334000" y="45720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600" b="1" dirty="0"/>
              <a:t>           ΥΛΟΠΟΙΗΣΗ ΕΡΓΟΥ</a:t>
            </a:r>
          </a:p>
          <a:p>
            <a:r>
              <a:rPr lang="el-GR" sz="1600" b="1" dirty="0"/>
              <a:t>         ΔΙΟΙΚΗΣΗ ΣΥΝΤΟΝΙΣΜΟΥ</a:t>
            </a:r>
          </a:p>
          <a:p>
            <a:r>
              <a:rPr lang="el-GR" sz="1600" b="1" dirty="0"/>
              <a:t>   ΔΙΟΙΚΗΣΗ ΕΞΥΠΗΡΕΤΗΣΗΣ ΠΕΛΑΤΩΝ</a:t>
            </a:r>
            <a:endParaRPr lang="en-US" sz="1600" b="1" dirty="0"/>
          </a:p>
        </p:txBody>
      </p:sp>
      <p:sp>
        <p:nvSpPr>
          <p:cNvPr id="6154" name="TextBox 27"/>
          <p:cNvSpPr txBox="1">
            <a:spLocks noChangeArrowheads="1"/>
          </p:cNvSpPr>
          <p:nvPr/>
        </p:nvSpPr>
        <p:spPr bwMode="auto">
          <a:xfrm>
            <a:off x="838200" y="49530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600" b="1" dirty="0"/>
              <a:t>                  ΠΑΡΑΚΙΝΗΣΗ</a:t>
            </a:r>
          </a:p>
          <a:p>
            <a:r>
              <a:rPr lang="el-GR" sz="1600" b="1" dirty="0"/>
              <a:t>                ΑΝΑΠΤΥΞΗ ΟΜΑΔΑΣ</a:t>
            </a:r>
          </a:p>
          <a:p>
            <a:r>
              <a:rPr lang="el-GR" sz="1600" b="1" dirty="0"/>
              <a:t>             ΥΠΟΣΤΗΡΙΞΗ ΑΝΘΡΩΠΩΝ</a:t>
            </a:r>
            <a:endParaRPr lang="en-US" sz="1600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2743200" y="41148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3048000" y="42672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314700" y="43815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4038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24400" y="40386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4648200" y="41148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4419600" y="2590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4610100" y="26289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4762500" y="29337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64ED-62B9-45D4-AE1D-9A157EE65626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7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Νέα Δημόσια Διοίκηση</a:t>
            </a:r>
            <a:br>
              <a:rPr lang="el-GR" dirty="0" smtClean="0"/>
            </a:br>
            <a:r>
              <a:rPr lang="en-US" dirty="0" smtClean="0"/>
              <a:t>(</a:t>
            </a:r>
            <a:r>
              <a:rPr lang="en-US" i="1" dirty="0" smtClean="0"/>
              <a:t>New Public Management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νέα τάση στη δημόσια διοίκηση που υιοθετεί αρχές του </a:t>
            </a:r>
            <a:r>
              <a:rPr lang="en-US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management</a:t>
            </a:r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περιλαμβάνει</a:t>
            </a:r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b="1" dirty="0" smtClean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Έμφαση στην υλοποίηση στόχων και αποτελεσμάτων</a:t>
            </a:r>
          </a:p>
          <a:p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Συνεργασία με ιδιωτικούς φορείς</a:t>
            </a:r>
          </a:p>
          <a:p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Εξωτερική ανάθεση</a:t>
            </a:r>
          </a:p>
          <a:p>
            <a:r>
              <a:rPr lang="el-GR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Ευέλικτες μορφές εργασίας</a:t>
            </a:r>
            <a:endParaRPr lang="el-GR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868A-1CAE-4A40-B120-CC6EBC705B04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6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     New Public Management</a:t>
            </a:r>
            <a:endParaRPr lang="el-GR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C531-D664-4507-AC3D-0F219C203E92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6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12776"/>
            <a:ext cx="80962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389"/>
            <a:ext cx="191452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Συντελεστές Διοίκησης</a:t>
            </a:r>
            <a:br>
              <a:rPr lang="el-GR" dirty="0" smtClean="0"/>
            </a:br>
            <a:r>
              <a:rPr lang="el-GR" dirty="0" smtClean="0"/>
              <a:t>Α. Υλικοί Πόροι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Κεφάλαια</a:t>
            </a:r>
          </a:p>
          <a:p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Εγκαταστάσεις</a:t>
            </a:r>
          </a:p>
          <a:p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Εξοπλισμός</a:t>
            </a:r>
          </a:p>
          <a:p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Πληροφοριακά Συστήματα</a:t>
            </a:r>
          </a:p>
          <a:p>
            <a:r>
              <a:rPr lang="el-GR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Τεχνολογία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9093-0DCA-4B90-9A96-6376D7EF9350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7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10" y="4221088"/>
            <a:ext cx="3856087" cy="18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Συντελεστές Διοίκησης</a:t>
            </a:r>
            <a:br>
              <a:rPr lang="el-GR" dirty="0" smtClean="0"/>
            </a:br>
            <a:r>
              <a:rPr lang="el-GR" dirty="0" smtClean="0"/>
              <a:t>Β. Ανθρώπινοι Πόροι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72808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80434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4563"/>
            <a:ext cx="8424936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1B40-3A67-41D4-AC0E-1EC5304083BD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6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κύκλος των Λειτουργιών της Διοίκησης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1" y="2189684"/>
            <a:ext cx="6011177" cy="33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60" y="3434555"/>
            <a:ext cx="3097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6300"/>
            <a:ext cx="1493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09" y="1700807"/>
            <a:ext cx="28051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34555"/>
            <a:ext cx="19018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40" y="5661248"/>
            <a:ext cx="1828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57612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88" y="3617117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647676"/>
            <a:ext cx="731837" cy="21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88" y="3775867"/>
            <a:ext cx="7381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15" y="2383432"/>
            <a:ext cx="4445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20" y="4365104"/>
            <a:ext cx="3778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FF2F-7A1C-44DB-B3AB-E3E52633EC54}" type="datetime1">
              <a:rPr lang="el-GR" smtClean="0"/>
              <a:t>15/10/2019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9261-5AEA-44EF-8DA9-0E089F09D3A8}" type="slidenum">
              <a:rPr lang="el-GR" smtClean="0"/>
              <a:t>9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2926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392</Words>
  <Application>Microsoft Office PowerPoint</Application>
  <PresentationFormat>On-screen Show (4:3)</PresentationFormat>
  <Paragraphs>120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Διοίκηση Ανθρώπινου Δυναμικού στον Δημόσιο και Ευρύτερο Δημόσιο Τομέα </vt:lpstr>
      <vt:lpstr>Δημόσια Διοίκηση (Public Administration)</vt:lpstr>
      <vt:lpstr>Διοίκηση Ιδιωτικού Τομέα (Management)</vt:lpstr>
      <vt:lpstr>Πώς πρέπει να διοικεί  ο ηγέτης σε Θέση Ευθύνης στον ιδιωτικό και στον δημόσιο τομέα?</vt:lpstr>
      <vt:lpstr>Νέα Δημόσια Διοίκηση (New Public Management)</vt:lpstr>
      <vt:lpstr>     New Public Management</vt:lpstr>
      <vt:lpstr>Συντελεστές Διοίκησης Α. Υλικοί Πόροι</vt:lpstr>
      <vt:lpstr>Συντελεστές Διοίκησης Β. Ανθρώπινοι Πόροι</vt:lpstr>
      <vt:lpstr>Ο κύκλος των Λειτουργιών της Διοίκησης</vt:lpstr>
      <vt:lpstr>PowerPoint Presentation</vt:lpstr>
      <vt:lpstr>Προγραμματισμός</vt:lpstr>
      <vt:lpstr>Δείκτες Μέτρησης Προόδου</vt:lpstr>
      <vt:lpstr>Οργάνωση</vt:lpstr>
      <vt:lpstr>PowerPoint Presentation</vt:lpstr>
      <vt:lpstr>PowerPoint Presentation</vt:lpstr>
      <vt:lpstr>     Διεύθυνση - Ηγεσία</vt:lpstr>
      <vt:lpstr>Έλεγχος</vt:lpstr>
      <vt:lpstr>PowerPoint Presentation</vt:lpstr>
      <vt:lpstr>PowerPoint Presentation</vt:lpstr>
      <vt:lpstr>Αποτελεσματικότητα  Δημόσιας Διοίκησης</vt:lpstr>
      <vt:lpstr>Ορισμός ΔΑΔ  Διοίκηση Ανθρώπινου Δυναμικού</vt:lpstr>
      <vt:lpstr>Περιεχόμενο ΔΑΔ</vt:lpstr>
      <vt:lpstr>Αποτελεσματική ΔΑΔ σημαίνει ότι οι εργαζόμενοι είναι..</vt:lpstr>
      <vt:lpstr>PowerPoint Presentation</vt:lpstr>
      <vt:lpstr>PowerPoint Presentation</vt:lpstr>
      <vt:lpstr>PowerPoint Presentation</vt:lpstr>
      <vt:lpstr>Χαρακτηριστικά ΔΑΔ  με τη Σύγχρονη Φιλοσοφία ΔΑΔ!</vt:lpstr>
      <vt:lpstr>Χαρακτηριστικά ΔΑΔ  Δημοσίου Τομέα</vt:lpstr>
      <vt:lpstr>Χαρακτηριστικά ΔΑΔ  Δημοσίου Τομέα</vt:lpstr>
      <vt:lpstr>Χαρακτηριστικά ΔΑΔ  Δημοσίου Τομέα</vt:lpstr>
      <vt:lpstr>Χαρακτηριστικά ΔΑΔ  Ιδιωτικού Τομέα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Ανθρώπινου Δυναμικού στον Δημόσιο και Ευρύτερο Δημόσιο Τομέα</dc:title>
  <dc:creator>Ioanna</dc:creator>
  <cp:lastModifiedBy>Ioanna</cp:lastModifiedBy>
  <cp:revision>43</cp:revision>
  <dcterms:created xsi:type="dcterms:W3CDTF">2019-10-14T05:22:49Z</dcterms:created>
  <dcterms:modified xsi:type="dcterms:W3CDTF">2019-10-15T13:22:48Z</dcterms:modified>
</cp:coreProperties>
</file>