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1"/>
  </p:notesMasterIdLst>
  <p:handoutMasterIdLst>
    <p:handoutMasterId r:id="rId32"/>
  </p:handoutMasterIdLst>
  <p:sldIdLst>
    <p:sldId id="281" r:id="rId2"/>
    <p:sldId id="273" r:id="rId3"/>
    <p:sldId id="285" r:id="rId4"/>
    <p:sldId id="274" r:id="rId5"/>
    <p:sldId id="282" r:id="rId6"/>
    <p:sldId id="283" r:id="rId7"/>
    <p:sldId id="284" r:id="rId8"/>
    <p:sldId id="276" r:id="rId9"/>
    <p:sldId id="277" r:id="rId10"/>
    <p:sldId id="278" r:id="rId11"/>
    <p:sldId id="279" r:id="rId12"/>
    <p:sldId id="280" r:id="rId13"/>
    <p:sldId id="259" r:id="rId14"/>
    <p:sldId id="260" r:id="rId15"/>
    <p:sldId id="262" r:id="rId16"/>
    <p:sldId id="286" r:id="rId17"/>
    <p:sldId id="263" r:id="rId18"/>
    <p:sldId id="264" r:id="rId19"/>
    <p:sldId id="287" r:id="rId20"/>
    <p:sldId id="275" r:id="rId21"/>
    <p:sldId id="289" r:id="rId22"/>
    <p:sldId id="290" r:id="rId23"/>
    <p:sldId id="266" r:id="rId24"/>
    <p:sldId id="288" r:id="rId25"/>
    <p:sldId id="267" r:id="rId26"/>
    <p:sldId id="268" r:id="rId27"/>
    <p:sldId id="271" r:id="rId28"/>
    <p:sldId id="272" r:id="rId29"/>
    <p:sldId id="269" r:id="rId30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65" autoAdjust="0"/>
    <p:restoredTop sz="94681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23850" y="6248400"/>
            <a:ext cx="7272338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37288"/>
            <a:ext cx="2133600" cy="46831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8.</a:t>
            </a:r>
            <a:fld id="{C1156C61-FD82-41A4-8051-DA652EB9B19B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6554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8.</a:t>
            </a:r>
            <a:fld id="{529C2C2A-2CCB-4E41-872C-36F36D9190D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8.</a:t>
            </a:r>
            <a:fld id="{7FF8358B-310C-4C14-A4EC-61DC040428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8.</a:t>
            </a:r>
            <a:fld id="{9CE4002C-D1AB-4858-8417-3465FE233E0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8.</a:t>
            </a:r>
            <a:fld id="{619CF020-116B-4303-86DF-3922394120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8.</a:t>
            </a:r>
            <a:fld id="{7610F447-6B15-4D96-AAE4-04681A4091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8.</a:t>
            </a:r>
            <a:fld id="{82F9AA44-BA7B-4B2B-92B5-AAF6993917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8.</a:t>
            </a:r>
            <a:fld id="{52DCD1BD-AD52-4C4A-B680-C71E78E0DF7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8.</a:t>
            </a:r>
            <a:fld id="{711181E9-0B5F-4282-BFF5-05FFF84EA8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8.</a:t>
            </a:r>
            <a:fld id="{73C9AFFC-F7F3-4530-9605-C4EA9F92247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8.</a:t>
            </a:r>
            <a:fld id="{DC78C6AB-A650-45F0-9470-ED3ABEFCA4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248400"/>
            <a:ext cx="756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/>
            </a:lvl1pPr>
          </a:lstStyle>
          <a:p>
            <a:r>
              <a:rPr lang="en-US" altLang="en-US"/>
              <a:t>Options, Futures, and Other Derivatives 6</a:t>
            </a:r>
            <a:r>
              <a:rPr lang="en-US" altLang="en-US" baseline="30000"/>
              <a:t>th</a:t>
            </a:r>
            <a:r>
              <a:rPr lang="en-US" altLang="en-US"/>
              <a:t> Edition, Copyright </a:t>
            </a:r>
            <a:r>
              <a:rPr lang="en-US" altLang="en-US">
                <a:cs typeface="Arial" charset="0"/>
              </a:rPr>
              <a:t>© John C. Hull 2005</a:t>
            </a:r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/>
            </a:lvl1pPr>
          </a:lstStyle>
          <a:p>
            <a:r>
              <a:rPr lang="en-US" altLang="en-US"/>
              <a:t>8.</a:t>
            </a:r>
            <a:fld id="{A5E94F9A-D631-4C43-9F00-DD22F38AFA21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6452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452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2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2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2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2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2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2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2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2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3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3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3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3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3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3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3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3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3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3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5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5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0AFBFDFE-2A7E-463B-AEB2-0B1D0D4FBE7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Mechanics of Options Markets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8CC2A076-F7F5-44A5-A08B-549CA399112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77200" cy="1524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Long Put on IBM </a:t>
            </a:r>
            <a:br>
              <a:rPr lang="en-US"/>
            </a:br>
            <a:r>
              <a:rPr lang="en-US" sz="2200"/>
              <a:t>(Figure 8.2, page 18</a:t>
            </a:r>
            <a:r>
              <a:rPr lang="en-CA" sz="2200"/>
              <a:t>3</a:t>
            </a:r>
            <a:r>
              <a:rPr lang="en-US" sz="2200"/>
              <a:t>)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34350" cy="4114800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/>
              <a:t>   </a:t>
            </a:r>
            <a:r>
              <a:rPr lang="en-US" sz="2400"/>
              <a:t>Profit from buying an IBM European put option: option price = $7, strike price = $70</a:t>
            </a:r>
          </a:p>
        </p:txBody>
      </p:sp>
      <p:grpSp>
        <p:nvGrpSpPr>
          <p:cNvPr id="50180" name="Group 4"/>
          <p:cNvGrpSpPr>
            <a:grpSpLocks/>
          </p:cNvGrpSpPr>
          <p:nvPr/>
        </p:nvGrpSpPr>
        <p:grpSpPr bwMode="auto">
          <a:xfrm>
            <a:off x="1566863" y="2709863"/>
            <a:ext cx="6637337" cy="3132137"/>
            <a:chOff x="987" y="1707"/>
            <a:chExt cx="4181" cy="1973"/>
          </a:xfrm>
        </p:grpSpPr>
        <p:sp>
          <p:nvSpPr>
            <p:cNvPr id="50181" name="Line 5"/>
            <p:cNvSpPr>
              <a:spLocks noChangeShapeType="1"/>
            </p:cNvSpPr>
            <p:nvPr/>
          </p:nvSpPr>
          <p:spPr bwMode="auto">
            <a:xfrm>
              <a:off x="1248" y="1721"/>
              <a:ext cx="0" cy="19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82" name="Line 6"/>
            <p:cNvSpPr>
              <a:spLocks noChangeShapeType="1"/>
            </p:cNvSpPr>
            <p:nvPr/>
          </p:nvSpPr>
          <p:spPr bwMode="auto">
            <a:xfrm>
              <a:off x="1530" y="3206"/>
              <a:ext cx="33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83" name="Line 7"/>
            <p:cNvSpPr>
              <a:spLocks noChangeShapeType="1"/>
            </p:cNvSpPr>
            <p:nvPr/>
          </p:nvSpPr>
          <p:spPr bwMode="auto">
            <a:xfrm flipV="1">
              <a:off x="1448" y="3110"/>
              <a:ext cx="36" cy="1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84" name="Line 8"/>
            <p:cNvSpPr>
              <a:spLocks noChangeShapeType="1"/>
            </p:cNvSpPr>
            <p:nvPr/>
          </p:nvSpPr>
          <p:spPr bwMode="auto">
            <a:xfrm flipH="1" flipV="1">
              <a:off x="1485" y="3113"/>
              <a:ext cx="42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85" name="Line 9"/>
            <p:cNvSpPr>
              <a:spLocks noChangeShapeType="1"/>
            </p:cNvSpPr>
            <p:nvPr/>
          </p:nvSpPr>
          <p:spPr bwMode="auto">
            <a:xfrm flipH="1" flipV="1">
              <a:off x="1392" y="3110"/>
              <a:ext cx="51" cy="1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86" name="Line 10"/>
            <p:cNvSpPr>
              <a:spLocks noChangeShapeType="1"/>
            </p:cNvSpPr>
            <p:nvPr/>
          </p:nvSpPr>
          <p:spPr bwMode="auto">
            <a:xfrm flipH="1">
              <a:off x="1359" y="3121"/>
              <a:ext cx="40" cy="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87" name="Line 11"/>
            <p:cNvSpPr>
              <a:spLocks noChangeShapeType="1"/>
            </p:cNvSpPr>
            <p:nvPr/>
          </p:nvSpPr>
          <p:spPr bwMode="auto">
            <a:xfrm flipH="1">
              <a:off x="1245" y="3206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88" name="Line 12"/>
            <p:cNvSpPr>
              <a:spLocks noChangeShapeType="1"/>
            </p:cNvSpPr>
            <p:nvPr/>
          </p:nvSpPr>
          <p:spPr bwMode="auto">
            <a:xfrm>
              <a:off x="1253" y="2772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89" name="Line 13"/>
            <p:cNvSpPr>
              <a:spLocks noChangeShapeType="1"/>
            </p:cNvSpPr>
            <p:nvPr/>
          </p:nvSpPr>
          <p:spPr bwMode="auto">
            <a:xfrm>
              <a:off x="1256" y="2337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0" name="Line 14"/>
            <p:cNvSpPr>
              <a:spLocks noChangeShapeType="1"/>
            </p:cNvSpPr>
            <p:nvPr/>
          </p:nvSpPr>
          <p:spPr bwMode="auto">
            <a:xfrm>
              <a:off x="1252" y="1911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1" name="Line 15"/>
            <p:cNvSpPr>
              <a:spLocks noChangeShapeType="1"/>
            </p:cNvSpPr>
            <p:nvPr/>
          </p:nvSpPr>
          <p:spPr bwMode="auto">
            <a:xfrm>
              <a:off x="1596" y="315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2" name="Line 16"/>
            <p:cNvSpPr>
              <a:spLocks noChangeShapeType="1"/>
            </p:cNvSpPr>
            <p:nvPr/>
          </p:nvSpPr>
          <p:spPr bwMode="auto">
            <a:xfrm>
              <a:off x="2028" y="315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3" name="Line 17"/>
            <p:cNvSpPr>
              <a:spLocks noChangeShapeType="1"/>
            </p:cNvSpPr>
            <p:nvPr/>
          </p:nvSpPr>
          <p:spPr bwMode="auto">
            <a:xfrm>
              <a:off x="2457" y="315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4" name="Line 18"/>
            <p:cNvSpPr>
              <a:spLocks noChangeShapeType="1"/>
            </p:cNvSpPr>
            <p:nvPr/>
          </p:nvSpPr>
          <p:spPr bwMode="auto">
            <a:xfrm>
              <a:off x="2892" y="315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5" name="Line 19"/>
            <p:cNvSpPr>
              <a:spLocks noChangeShapeType="1"/>
            </p:cNvSpPr>
            <p:nvPr/>
          </p:nvSpPr>
          <p:spPr bwMode="auto">
            <a:xfrm>
              <a:off x="3324" y="315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6" name="Line 20"/>
            <p:cNvSpPr>
              <a:spLocks noChangeShapeType="1"/>
            </p:cNvSpPr>
            <p:nvPr/>
          </p:nvSpPr>
          <p:spPr bwMode="auto">
            <a:xfrm>
              <a:off x="3753" y="3160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7" name="Line 21"/>
            <p:cNvSpPr>
              <a:spLocks noChangeShapeType="1"/>
            </p:cNvSpPr>
            <p:nvPr/>
          </p:nvSpPr>
          <p:spPr bwMode="auto">
            <a:xfrm>
              <a:off x="4185" y="315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8" name="Line 22"/>
            <p:cNvSpPr>
              <a:spLocks noChangeShapeType="1"/>
            </p:cNvSpPr>
            <p:nvPr/>
          </p:nvSpPr>
          <p:spPr bwMode="auto">
            <a:xfrm>
              <a:off x="1253" y="3633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9" name="Line 23"/>
            <p:cNvSpPr>
              <a:spLocks noChangeShapeType="1"/>
            </p:cNvSpPr>
            <p:nvPr/>
          </p:nvSpPr>
          <p:spPr bwMode="auto">
            <a:xfrm flipH="1">
              <a:off x="1245" y="3420"/>
              <a:ext cx="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0" name="Rectangle 24"/>
            <p:cNvSpPr>
              <a:spLocks noChangeArrowheads="1"/>
            </p:cNvSpPr>
            <p:nvPr/>
          </p:nvSpPr>
          <p:spPr bwMode="auto">
            <a:xfrm>
              <a:off x="987" y="1765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30</a:t>
              </a:r>
            </a:p>
          </p:txBody>
        </p:sp>
        <p:sp>
          <p:nvSpPr>
            <p:cNvPr id="50201" name="Rectangle 25"/>
            <p:cNvSpPr>
              <a:spLocks noChangeArrowheads="1"/>
            </p:cNvSpPr>
            <p:nvPr/>
          </p:nvSpPr>
          <p:spPr bwMode="auto">
            <a:xfrm>
              <a:off x="987" y="2221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20</a:t>
              </a:r>
            </a:p>
          </p:txBody>
        </p:sp>
        <p:sp>
          <p:nvSpPr>
            <p:cNvPr id="50202" name="Rectangle 26"/>
            <p:cNvSpPr>
              <a:spLocks noChangeArrowheads="1"/>
            </p:cNvSpPr>
            <p:nvPr/>
          </p:nvSpPr>
          <p:spPr bwMode="auto">
            <a:xfrm>
              <a:off x="999" y="2655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10</a:t>
              </a:r>
            </a:p>
          </p:txBody>
        </p:sp>
        <p:sp>
          <p:nvSpPr>
            <p:cNvPr id="50203" name="Rectangle 27"/>
            <p:cNvSpPr>
              <a:spLocks noChangeArrowheads="1"/>
            </p:cNvSpPr>
            <p:nvPr/>
          </p:nvSpPr>
          <p:spPr bwMode="auto">
            <a:xfrm>
              <a:off x="1059" y="3063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0</a:t>
              </a:r>
            </a:p>
          </p:txBody>
        </p:sp>
        <p:sp>
          <p:nvSpPr>
            <p:cNvPr id="50204" name="Rectangle 28"/>
            <p:cNvSpPr>
              <a:spLocks noChangeArrowheads="1"/>
            </p:cNvSpPr>
            <p:nvPr/>
          </p:nvSpPr>
          <p:spPr bwMode="auto">
            <a:xfrm>
              <a:off x="1011" y="3373"/>
              <a:ext cx="285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-7</a:t>
              </a:r>
            </a:p>
          </p:txBody>
        </p:sp>
        <p:sp>
          <p:nvSpPr>
            <p:cNvPr id="50205" name="Rectangle 29"/>
            <p:cNvSpPr>
              <a:spLocks noChangeArrowheads="1"/>
            </p:cNvSpPr>
            <p:nvPr/>
          </p:nvSpPr>
          <p:spPr bwMode="auto">
            <a:xfrm>
              <a:off x="2785" y="3219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70</a:t>
              </a:r>
            </a:p>
          </p:txBody>
        </p:sp>
        <p:sp>
          <p:nvSpPr>
            <p:cNvPr id="50206" name="Rectangle 30"/>
            <p:cNvSpPr>
              <a:spLocks noChangeArrowheads="1"/>
            </p:cNvSpPr>
            <p:nvPr/>
          </p:nvSpPr>
          <p:spPr bwMode="auto">
            <a:xfrm>
              <a:off x="2343" y="3219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60</a:t>
              </a:r>
            </a:p>
          </p:txBody>
        </p:sp>
        <p:sp>
          <p:nvSpPr>
            <p:cNvPr id="50207" name="Rectangle 31"/>
            <p:cNvSpPr>
              <a:spLocks noChangeArrowheads="1"/>
            </p:cNvSpPr>
            <p:nvPr/>
          </p:nvSpPr>
          <p:spPr bwMode="auto">
            <a:xfrm>
              <a:off x="1917" y="3219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50</a:t>
              </a:r>
            </a:p>
          </p:txBody>
        </p:sp>
        <p:sp>
          <p:nvSpPr>
            <p:cNvPr id="50208" name="Rectangle 32"/>
            <p:cNvSpPr>
              <a:spLocks noChangeArrowheads="1"/>
            </p:cNvSpPr>
            <p:nvPr/>
          </p:nvSpPr>
          <p:spPr bwMode="auto">
            <a:xfrm>
              <a:off x="1489" y="3219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40</a:t>
              </a:r>
            </a:p>
          </p:txBody>
        </p:sp>
        <p:sp>
          <p:nvSpPr>
            <p:cNvPr id="50209" name="Rectangle 33"/>
            <p:cNvSpPr>
              <a:spLocks noChangeArrowheads="1"/>
            </p:cNvSpPr>
            <p:nvPr/>
          </p:nvSpPr>
          <p:spPr bwMode="auto">
            <a:xfrm>
              <a:off x="3213" y="3219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80</a:t>
              </a:r>
            </a:p>
          </p:txBody>
        </p:sp>
        <p:sp>
          <p:nvSpPr>
            <p:cNvPr id="50210" name="Rectangle 34"/>
            <p:cNvSpPr>
              <a:spLocks noChangeArrowheads="1"/>
            </p:cNvSpPr>
            <p:nvPr/>
          </p:nvSpPr>
          <p:spPr bwMode="auto">
            <a:xfrm>
              <a:off x="3627" y="3219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90</a:t>
              </a:r>
            </a:p>
          </p:txBody>
        </p:sp>
        <p:sp>
          <p:nvSpPr>
            <p:cNvPr id="50211" name="Rectangle 35"/>
            <p:cNvSpPr>
              <a:spLocks noChangeArrowheads="1"/>
            </p:cNvSpPr>
            <p:nvPr/>
          </p:nvSpPr>
          <p:spPr bwMode="auto">
            <a:xfrm>
              <a:off x="4023" y="3219"/>
              <a:ext cx="435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100</a:t>
              </a:r>
            </a:p>
          </p:txBody>
        </p:sp>
        <p:sp>
          <p:nvSpPr>
            <p:cNvPr id="50212" name="Rectangle 36"/>
            <p:cNvSpPr>
              <a:spLocks noChangeArrowheads="1"/>
            </p:cNvSpPr>
            <p:nvPr/>
          </p:nvSpPr>
          <p:spPr bwMode="auto">
            <a:xfrm>
              <a:off x="1335" y="1707"/>
              <a:ext cx="850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Profit ($)</a:t>
              </a:r>
            </a:p>
          </p:txBody>
        </p:sp>
        <p:sp>
          <p:nvSpPr>
            <p:cNvPr id="50213" name="Rectangle 37"/>
            <p:cNvSpPr>
              <a:spLocks noChangeArrowheads="1"/>
            </p:cNvSpPr>
            <p:nvPr/>
          </p:nvSpPr>
          <p:spPr bwMode="auto">
            <a:xfrm>
              <a:off x="3848" y="2667"/>
              <a:ext cx="1320" cy="5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2400"/>
                <a:t>Terminal</a:t>
              </a:r>
            </a:p>
            <a:p>
              <a:pPr algn="ctr" eaLnBrk="0" hangingPunct="0"/>
              <a:r>
                <a:rPr lang="en-US" sz="2400"/>
                <a:t>stock price ($)</a:t>
              </a:r>
            </a:p>
          </p:txBody>
        </p:sp>
        <p:sp>
          <p:nvSpPr>
            <p:cNvPr id="50214" name="Line 38"/>
            <p:cNvSpPr>
              <a:spLocks noChangeShapeType="1"/>
            </p:cNvSpPr>
            <p:nvPr/>
          </p:nvSpPr>
          <p:spPr bwMode="auto">
            <a:xfrm flipH="1">
              <a:off x="1211" y="3492"/>
              <a:ext cx="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15" name="Line 39"/>
            <p:cNvSpPr>
              <a:spLocks noChangeShapeType="1"/>
            </p:cNvSpPr>
            <p:nvPr/>
          </p:nvSpPr>
          <p:spPr bwMode="auto">
            <a:xfrm>
              <a:off x="2909" y="3496"/>
              <a:ext cx="169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16" name="Line 40"/>
            <p:cNvSpPr>
              <a:spLocks noChangeShapeType="1"/>
            </p:cNvSpPr>
            <p:nvPr/>
          </p:nvSpPr>
          <p:spPr bwMode="auto">
            <a:xfrm flipH="1" flipV="1">
              <a:off x="1513" y="2119"/>
              <a:ext cx="1402" cy="140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02F09F49-F5FA-4A46-96AF-44655F5619C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16002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Short Put on IBM </a:t>
            </a:r>
            <a:br>
              <a:rPr lang="en-US"/>
            </a:br>
            <a:r>
              <a:rPr lang="en-US" sz="2200"/>
              <a:t>(Figure 8.4, page 18</a:t>
            </a:r>
            <a:r>
              <a:rPr lang="en-CA" sz="2200"/>
              <a:t>4</a:t>
            </a:r>
            <a:r>
              <a:rPr lang="en-US" sz="2200"/>
              <a:t>)</a:t>
            </a: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72450" cy="4114800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/>
              <a:t>   </a:t>
            </a:r>
            <a:r>
              <a:rPr lang="en-US" sz="2400"/>
              <a:t>Profit from writing an IBM European put option: option price = $7, strike price = $70</a:t>
            </a:r>
          </a:p>
        </p:txBody>
      </p:sp>
      <p:grpSp>
        <p:nvGrpSpPr>
          <p:cNvPr id="52228" name="Group 4"/>
          <p:cNvGrpSpPr>
            <a:grpSpLocks/>
          </p:cNvGrpSpPr>
          <p:nvPr/>
        </p:nvGrpSpPr>
        <p:grpSpPr bwMode="auto">
          <a:xfrm>
            <a:off x="1485900" y="2541588"/>
            <a:ext cx="6784975" cy="3535362"/>
            <a:chOff x="936" y="1601"/>
            <a:chExt cx="4274" cy="2227"/>
          </a:xfrm>
        </p:grpSpPr>
        <p:sp>
          <p:nvSpPr>
            <p:cNvPr id="52229" name="Rectangle 5"/>
            <p:cNvSpPr>
              <a:spLocks noChangeArrowheads="1"/>
            </p:cNvSpPr>
            <p:nvPr/>
          </p:nvSpPr>
          <p:spPr bwMode="auto">
            <a:xfrm>
              <a:off x="937" y="3542"/>
              <a:ext cx="39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-30</a:t>
              </a:r>
            </a:p>
          </p:txBody>
        </p:sp>
        <p:sp>
          <p:nvSpPr>
            <p:cNvPr id="52230" name="Rectangle 6"/>
            <p:cNvSpPr>
              <a:spLocks noChangeArrowheads="1"/>
            </p:cNvSpPr>
            <p:nvPr/>
          </p:nvSpPr>
          <p:spPr bwMode="auto">
            <a:xfrm>
              <a:off x="936" y="3115"/>
              <a:ext cx="39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-20</a:t>
              </a:r>
            </a:p>
          </p:txBody>
        </p:sp>
        <p:sp>
          <p:nvSpPr>
            <p:cNvPr id="52231" name="Rectangle 7"/>
            <p:cNvSpPr>
              <a:spLocks noChangeArrowheads="1"/>
            </p:cNvSpPr>
            <p:nvPr/>
          </p:nvSpPr>
          <p:spPr bwMode="auto">
            <a:xfrm>
              <a:off x="937" y="2683"/>
              <a:ext cx="39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-10</a:t>
              </a:r>
            </a:p>
          </p:txBody>
        </p:sp>
        <p:sp>
          <p:nvSpPr>
            <p:cNvPr id="52232" name="Rectangle 8"/>
            <p:cNvSpPr>
              <a:spLocks noChangeArrowheads="1"/>
            </p:cNvSpPr>
            <p:nvPr/>
          </p:nvSpPr>
          <p:spPr bwMode="auto">
            <a:xfrm>
              <a:off x="1053" y="1956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7</a:t>
              </a:r>
            </a:p>
          </p:txBody>
        </p:sp>
        <p:sp>
          <p:nvSpPr>
            <p:cNvPr id="52233" name="Line 9"/>
            <p:cNvSpPr>
              <a:spLocks noChangeShapeType="1"/>
            </p:cNvSpPr>
            <p:nvPr/>
          </p:nvSpPr>
          <p:spPr bwMode="auto">
            <a:xfrm>
              <a:off x="1248" y="1601"/>
              <a:ext cx="0" cy="20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34" name="Line 10"/>
            <p:cNvSpPr>
              <a:spLocks noChangeShapeType="1"/>
            </p:cNvSpPr>
            <p:nvPr/>
          </p:nvSpPr>
          <p:spPr bwMode="auto">
            <a:xfrm>
              <a:off x="1530" y="2396"/>
              <a:ext cx="33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35" name="Line 11"/>
            <p:cNvSpPr>
              <a:spLocks noChangeShapeType="1"/>
            </p:cNvSpPr>
            <p:nvPr/>
          </p:nvSpPr>
          <p:spPr bwMode="auto">
            <a:xfrm flipV="1">
              <a:off x="1448" y="2300"/>
              <a:ext cx="36" cy="1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36" name="Line 12"/>
            <p:cNvSpPr>
              <a:spLocks noChangeShapeType="1"/>
            </p:cNvSpPr>
            <p:nvPr/>
          </p:nvSpPr>
          <p:spPr bwMode="auto">
            <a:xfrm flipH="1" flipV="1">
              <a:off x="1485" y="2303"/>
              <a:ext cx="42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37" name="Line 13"/>
            <p:cNvSpPr>
              <a:spLocks noChangeShapeType="1"/>
            </p:cNvSpPr>
            <p:nvPr/>
          </p:nvSpPr>
          <p:spPr bwMode="auto">
            <a:xfrm flipH="1" flipV="1">
              <a:off x="1392" y="2300"/>
              <a:ext cx="51" cy="1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38" name="Line 14"/>
            <p:cNvSpPr>
              <a:spLocks noChangeShapeType="1"/>
            </p:cNvSpPr>
            <p:nvPr/>
          </p:nvSpPr>
          <p:spPr bwMode="auto">
            <a:xfrm flipH="1">
              <a:off x="1359" y="2311"/>
              <a:ext cx="40" cy="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39" name="Line 15"/>
            <p:cNvSpPr>
              <a:spLocks noChangeShapeType="1"/>
            </p:cNvSpPr>
            <p:nvPr/>
          </p:nvSpPr>
          <p:spPr bwMode="auto">
            <a:xfrm flipH="1">
              <a:off x="1245" y="2396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40" name="Line 16"/>
            <p:cNvSpPr>
              <a:spLocks noChangeShapeType="1"/>
            </p:cNvSpPr>
            <p:nvPr/>
          </p:nvSpPr>
          <p:spPr bwMode="auto">
            <a:xfrm>
              <a:off x="1253" y="1962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1596" y="234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42" name="Line 18"/>
            <p:cNvSpPr>
              <a:spLocks noChangeShapeType="1"/>
            </p:cNvSpPr>
            <p:nvPr/>
          </p:nvSpPr>
          <p:spPr bwMode="auto">
            <a:xfrm>
              <a:off x="2028" y="234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2457" y="234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44" name="Line 20"/>
            <p:cNvSpPr>
              <a:spLocks noChangeShapeType="1"/>
            </p:cNvSpPr>
            <p:nvPr/>
          </p:nvSpPr>
          <p:spPr bwMode="auto">
            <a:xfrm>
              <a:off x="2892" y="234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45" name="Line 21"/>
            <p:cNvSpPr>
              <a:spLocks noChangeShapeType="1"/>
            </p:cNvSpPr>
            <p:nvPr/>
          </p:nvSpPr>
          <p:spPr bwMode="auto">
            <a:xfrm>
              <a:off x="3324" y="234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46" name="Line 22"/>
            <p:cNvSpPr>
              <a:spLocks noChangeShapeType="1"/>
            </p:cNvSpPr>
            <p:nvPr/>
          </p:nvSpPr>
          <p:spPr bwMode="auto">
            <a:xfrm>
              <a:off x="3753" y="2350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47" name="Line 23"/>
            <p:cNvSpPr>
              <a:spLocks noChangeShapeType="1"/>
            </p:cNvSpPr>
            <p:nvPr/>
          </p:nvSpPr>
          <p:spPr bwMode="auto">
            <a:xfrm>
              <a:off x="4185" y="234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48" name="Line 24"/>
            <p:cNvSpPr>
              <a:spLocks noChangeShapeType="1"/>
            </p:cNvSpPr>
            <p:nvPr/>
          </p:nvSpPr>
          <p:spPr bwMode="auto">
            <a:xfrm>
              <a:off x="1253" y="2823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49" name="Line 25"/>
            <p:cNvSpPr>
              <a:spLocks noChangeShapeType="1"/>
            </p:cNvSpPr>
            <p:nvPr/>
          </p:nvSpPr>
          <p:spPr bwMode="auto">
            <a:xfrm flipH="1">
              <a:off x="1245" y="2177"/>
              <a:ext cx="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50" name="Rectangle 26"/>
            <p:cNvSpPr>
              <a:spLocks noChangeArrowheads="1"/>
            </p:cNvSpPr>
            <p:nvPr/>
          </p:nvSpPr>
          <p:spPr bwMode="auto">
            <a:xfrm>
              <a:off x="1059" y="2253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0</a:t>
              </a:r>
            </a:p>
          </p:txBody>
        </p:sp>
        <p:sp>
          <p:nvSpPr>
            <p:cNvPr id="52251" name="Rectangle 27"/>
            <p:cNvSpPr>
              <a:spLocks noChangeArrowheads="1"/>
            </p:cNvSpPr>
            <p:nvPr/>
          </p:nvSpPr>
          <p:spPr bwMode="auto">
            <a:xfrm>
              <a:off x="2761" y="2402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70</a:t>
              </a:r>
            </a:p>
          </p:txBody>
        </p:sp>
        <p:sp>
          <p:nvSpPr>
            <p:cNvPr id="52252" name="Rectangle 28"/>
            <p:cNvSpPr>
              <a:spLocks noChangeArrowheads="1"/>
            </p:cNvSpPr>
            <p:nvPr/>
          </p:nvSpPr>
          <p:spPr bwMode="auto">
            <a:xfrm>
              <a:off x="2324" y="2080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60</a:t>
              </a:r>
            </a:p>
          </p:txBody>
        </p:sp>
        <p:sp>
          <p:nvSpPr>
            <p:cNvPr id="52253" name="Rectangle 29"/>
            <p:cNvSpPr>
              <a:spLocks noChangeArrowheads="1"/>
            </p:cNvSpPr>
            <p:nvPr/>
          </p:nvSpPr>
          <p:spPr bwMode="auto">
            <a:xfrm>
              <a:off x="1897" y="2080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50</a:t>
              </a:r>
            </a:p>
          </p:txBody>
        </p:sp>
        <p:sp>
          <p:nvSpPr>
            <p:cNvPr id="52254" name="Rectangle 30"/>
            <p:cNvSpPr>
              <a:spLocks noChangeArrowheads="1"/>
            </p:cNvSpPr>
            <p:nvPr/>
          </p:nvSpPr>
          <p:spPr bwMode="auto">
            <a:xfrm>
              <a:off x="1466" y="2080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40</a:t>
              </a:r>
            </a:p>
          </p:txBody>
        </p:sp>
        <p:sp>
          <p:nvSpPr>
            <p:cNvPr id="52255" name="Rectangle 31"/>
            <p:cNvSpPr>
              <a:spLocks noChangeArrowheads="1"/>
            </p:cNvSpPr>
            <p:nvPr/>
          </p:nvSpPr>
          <p:spPr bwMode="auto">
            <a:xfrm>
              <a:off x="3194" y="2402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80</a:t>
              </a:r>
            </a:p>
          </p:txBody>
        </p:sp>
        <p:sp>
          <p:nvSpPr>
            <p:cNvPr id="52256" name="Rectangle 32"/>
            <p:cNvSpPr>
              <a:spLocks noChangeArrowheads="1"/>
            </p:cNvSpPr>
            <p:nvPr/>
          </p:nvSpPr>
          <p:spPr bwMode="auto">
            <a:xfrm>
              <a:off x="3623" y="2402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90</a:t>
              </a:r>
            </a:p>
          </p:txBody>
        </p:sp>
        <p:sp>
          <p:nvSpPr>
            <p:cNvPr id="52257" name="Rectangle 33"/>
            <p:cNvSpPr>
              <a:spLocks noChangeArrowheads="1"/>
            </p:cNvSpPr>
            <p:nvPr/>
          </p:nvSpPr>
          <p:spPr bwMode="auto">
            <a:xfrm>
              <a:off x="4018" y="2402"/>
              <a:ext cx="435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100</a:t>
              </a:r>
            </a:p>
          </p:txBody>
        </p:sp>
        <p:sp>
          <p:nvSpPr>
            <p:cNvPr id="52258" name="Rectangle 34"/>
            <p:cNvSpPr>
              <a:spLocks noChangeArrowheads="1"/>
            </p:cNvSpPr>
            <p:nvPr/>
          </p:nvSpPr>
          <p:spPr bwMode="auto">
            <a:xfrm>
              <a:off x="1335" y="1689"/>
              <a:ext cx="850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Profit ($)</a:t>
              </a:r>
            </a:p>
          </p:txBody>
        </p:sp>
        <p:sp>
          <p:nvSpPr>
            <p:cNvPr id="52259" name="Rectangle 35"/>
            <p:cNvSpPr>
              <a:spLocks noChangeArrowheads="1"/>
            </p:cNvSpPr>
            <p:nvPr/>
          </p:nvSpPr>
          <p:spPr bwMode="auto">
            <a:xfrm>
              <a:off x="3890" y="1857"/>
              <a:ext cx="1320" cy="5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2400"/>
                <a:t>Terminal</a:t>
              </a:r>
            </a:p>
            <a:p>
              <a:pPr algn="ctr" eaLnBrk="0" hangingPunct="0"/>
              <a:r>
                <a:rPr lang="en-US" sz="2400"/>
                <a:t>stock price ($)</a:t>
              </a:r>
            </a:p>
          </p:txBody>
        </p:sp>
        <p:sp>
          <p:nvSpPr>
            <p:cNvPr id="52260" name="Line 36"/>
            <p:cNvSpPr>
              <a:spLocks noChangeShapeType="1"/>
            </p:cNvSpPr>
            <p:nvPr/>
          </p:nvSpPr>
          <p:spPr bwMode="auto">
            <a:xfrm flipH="1">
              <a:off x="1211" y="2098"/>
              <a:ext cx="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61" name="Line 37"/>
            <p:cNvSpPr>
              <a:spLocks noChangeShapeType="1"/>
            </p:cNvSpPr>
            <p:nvPr/>
          </p:nvSpPr>
          <p:spPr bwMode="auto">
            <a:xfrm>
              <a:off x="2909" y="2096"/>
              <a:ext cx="126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62" name="Line 38"/>
            <p:cNvSpPr>
              <a:spLocks noChangeShapeType="1"/>
            </p:cNvSpPr>
            <p:nvPr/>
          </p:nvSpPr>
          <p:spPr bwMode="auto">
            <a:xfrm flipH="1">
              <a:off x="1509" y="2104"/>
              <a:ext cx="1408" cy="134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63" name="Line 39"/>
            <p:cNvSpPr>
              <a:spLocks noChangeShapeType="1"/>
            </p:cNvSpPr>
            <p:nvPr/>
          </p:nvSpPr>
          <p:spPr bwMode="auto">
            <a:xfrm>
              <a:off x="1253" y="3255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264" name="Line 40"/>
            <p:cNvSpPr>
              <a:spLocks noChangeShapeType="1"/>
            </p:cNvSpPr>
            <p:nvPr/>
          </p:nvSpPr>
          <p:spPr bwMode="auto">
            <a:xfrm>
              <a:off x="1253" y="3684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95C212DC-DEC1-4EA4-92BA-CBFBC8094CD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5600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Payoffs from Options</a:t>
            </a:r>
            <a:br>
              <a:rPr lang="en-US"/>
            </a:br>
            <a:r>
              <a:rPr lang="en-US" sz="2200" b="0">
                <a:latin typeface="Arial" charset="0"/>
              </a:rPr>
              <a:t>What is the Option Position in Each Case?</a:t>
            </a:r>
            <a:r>
              <a:rPr lang="en-US" sz="2200"/>
              <a:t> </a:t>
            </a:r>
            <a:r>
              <a:rPr lang="en-US"/>
              <a:t>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/>
              <a:t>   </a:t>
            </a:r>
            <a:r>
              <a:rPr lang="en-US" sz="2400" i="1">
                <a:latin typeface="Times New Roman" pitchFamily="18" charset="0"/>
              </a:rPr>
              <a:t>K</a:t>
            </a:r>
            <a:r>
              <a:rPr lang="en-US" sz="2400"/>
              <a:t> = Strike price, </a:t>
            </a:r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i="1" baseline="-25000">
                <a:latin typeface="Times New Roman" pitchFamily="18" charset="0"/>
              </a:rPr>
              <a:t>T</a:t>
            </a:r>
            <a:r>
              <a:rPr lang="en-US" sz="2400" i="1"/>
              <a:t> </a:t>
            </a:r>
            <a:r>
              <a:rPr lang="en-US" sz="2400"/>
              <a:t>= Price of asset at maturity</a:t>
            </a:r>
          </a:p>
        </p:txBody>
      </p:sp>
      <p:grpSp>
        <p:nvGrpSpPr>
          <p:cNvPr id="54277" name="Group 5"/>
          <p:cNvGrpSpPr>
            <a:grpSpLocks/>
          </p:cNvGrpSpPr>
          <p:nvPr/>
        </p:nvGrpSpPr>
        <p:grpSpPr bwMode="auto">
          <a:xfrm>
            <a:off x="1600200" y="2198688"/>
            <a:ext cx="2317750" cy="1700212"/>
            <a:chOff x="1008" y="1385"/>
            <a:chExt cx="1460" cy="1071"/>
          </a:xfrm>
        </p:grpSpPr>
        <p:sp>
          <p:nvSpPr>
            <p:cNvPr id="54278" name="Line 6"/>
            <p:cNvSpPr>
              <a:spLocks noChangeShapeType="1"/>
            </p:cNvSpPr>
            <p:nvPr/>
          </p:nvSpPr>
          <p:spPr bwMode="auto">
            <a:xfrm>
              <a:off x="1008" y="1385"/>
              <a:ext cx="0" cy="107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4279" name="Line 7"/>
            <p:cNvSpPr>
              <a:spLocks noChangeShapeType="1"/>
            </p:cNvSpPr>
            <p:nvPr/>
          </p:nvSpPr>
          <p:spPr bwMode="auto">
            <a:xfrm>
              <a:off x="1013" y="1944"/>
              <a:ext cx="145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4280" name="Group 8"/>
          <p:cNvGrpSpPr>
            <a:grpSpLocks/>
          </p:cNvGrpSpPr>
          <p:nvPr/>
        </p:nvGrpSpPr>
        <p:grpSpPr bwMode="auto">
          <a:xfrm>
            <a:off x="5124450" y="2198688"/>
            <a:ext cx="2317750" cy="1700212"/>
            <a:chOff x="3228" y="1385"/>
            <a:chExt cx="1460" cy="1071"/>
          </a:xfrm>
        </p:grpSpPr>
        <p:sp>
          <p:nvSpPr>
            <p:cNvPr id="54281" name="Line 9"/>
            <p:cNvSpPr>
              <a:spLocks noChangeShapeType="1"/>
            </p:cNvSpPr>
            <p:nvPr/>
          </p:nvSpPr>
          <p:spPr bwMode="auto">
            <a:xfrm>
              <a:off x="3228" y="1385"/>
              <a:ext cx="0" cy="107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4282" name="Line 10"/>
            <p:cNvSpPr>
              <a:spLocks noChangeShapeType="1"/>
            </p:cNvSpPr>
            <p:nvPr/>
          </p:nvSpPr>
          <p:spPr bwMode="auto">
            <a:xfrm>
              <a:off x="3233" y="1944"/>
              <a:ext cx="145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1643063" y="2043113"/>
            <a:ext cx="1044575" cy="4540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Payoff</a:t>
            </a: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5186363" y="2043113"/>
            <a:ext cx="1044575" cy="4540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Payoff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3624263" y="3109913"/>
            <a:ext cx="446087" cy="4540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7167563" y="3109913"/>
            <a:ext cx="446087" cy="4540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2527300" y="3090863"/>
            <a:ext cx="384175" cy="4540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K</a:t>
            </a:r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6070600" y="2633663"/>
            <a:ext cx="384175" cy="4540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K</a:t>
            </a:r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>
            <a:off x="1608138" y="3086100"/>
            <a:ext cx="1077912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V="1">
            <a:off x="2700338" y="2336800"/>
            <a:ext cx="720725" cy="771525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>
            <a:off x="5137150" y="3086100"/>
            <a:ext cx="1077913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54292" name="Group 20"/>
          <p:cNvGrpSpPr>
            <a:grpSpLocks/>
          </p:cNvGrpSpPr>
          <p:nvPr/>
        </p:nvGrpSpPr>
        <p:grpSpPr bwMode="auto">
          <a:xfrm>
            <a:off x="1600200" y="4227513"/>
            <a:ext cx="2317750" cy="1700212"/>
            <a:chOff x="1008" y="2663"/>
            <a:chExt cx="1460" cy="1071"/>
          </a:xfrm>
        </p:grpSpPr>
        <p:sp>
          <p:nvSpPr>
            <p:cNvPr id="54293" name="Line 21"/>
            <p:cNvSpPr>
              <a:spLocks noChangeShapeType="1"/>
            </p:cNvSpPr>
            <p:nvPr/>
          </p:nvSpPr>
          <p:spPr bwMode="auto">
            <a:xfrm>
              <a:off x="1008" y="2663"/>
              <a:ext cx="0" cy="107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4294" name="Line 22"/>
            <p:cNvSpPr>
              <a:spLocks noChangeShapeType="1"/>
            </p:cNvSpPr>
            <p:nvPr/>
          </p:nvSpPr>
          <p:spPr bwMode="auto">
            <a:xfrm>
              <a:off x="1013" y="3222"/>
              <a:ext cx="145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4295" name="Group 23"/>
          <p:cNvGrpSpPr>
            <a:grpSpLocks/>
          </p:cNvGrpSpPr>
          <p:nvPr/>
        </p:nvGrpSpPr>
        <p:grpSpPr bwMode="auto">
          <a:xfrm>
            <a:off x="5124450" y="4227513"/>
            <a:ext cx="2317750" cy="1700212"/>
            <a:chOff x="3228" y="2663"/>
            <a:chExt cx="1460" cy="1071"/>
          </a:xfrm>
        </p:grpSpPr>
        <p:sp>
          <p:nvSpPr>
            <p:cNvPr id="54296" name="Line 24"/>
            <p:cNvSpPr>
              <a:spLocks noChangeShapeType="1"/>
            </p:cNvSpPr>
            <p:nvPr/>
          </p:nvSpPr>
          <p:spPr bwMode="auto">
            <a:xfrm>
              <a:off x="3228" y="2663"/>
              <a:ext cx="0" cy="107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4297" name="Line 25"/>
            <p:cNvSpPr>
              <a:spLocks noChangeShapeType="1"/>
            </p:cNvSpPr>
            <p:nvPr/>
          </p:nvSpPr>
          <p:spPr bwMode="auto">
            <a:xfrm>
              <a:off x="3233" y="3222"/>
              <a:ext cx="145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4298" name="Rectangle 26"/>
          <p:cNvSpPr>
            <a:spLocks noChangeArrowheads="1"/>
          </p:cNvSpPr>
          <p:nvPr/>
        </p:nvSpPr>
        <p:spPr bwMode="auto">
          <a:xfrm>
            <a:off x="1643063" y="4090988"/>
            <a:ext cx="1044575" cy="4540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Payoff</a:t>
            </a:r>
          </a:p>
        </p:txBody>
      </p:sp>
      <p:sp>
        <p:nvSpPr>
          <p:cNvPr id="54299" name="Rectangle 27"/>
          <p:cNvSpPr>
            <a:spLocks noChangeArrowheads="1"/>
          </p:cNvSpPr>
          <p:nvPr/>
        </p:nvSpPr>
        <p:spPr bwMode="auto">
          <a:xfrm>
            <a:off x="5186363" y="4090988"/>
            <a:ext cx="1044575" cy="4540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Payoff</a:t>
            </a:r>
          </a:p>
        </p:txBody>
      </p:sp>
      <p:sp>
        <p:nvSpPr>
          <p:cNvPr id="54300" name="Rectangle 28"/>
          <p:cNvSpPr>
            <a:spLocks noChangeArrowheads="1"/>
          </p:cNvSpPr>
          <p:nvPr/>
        </p:nvSpPr>
        <p:spPr bwMode="auto">
          <a:xfrm>
            <a:off x="3624263" y="5138738"/>
            <a:ext cx="446087" cy="4540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54301" name="Rectangle 29"/>
          <p:cNvSpPr>
            <a:spLocks noChangeArrowheads="1"/>
          </p:cNvSpPr>
          <p:nvPr/>
        </p:nvSpPr>
        <p:spPr bwMode="auto">
          <a:xfrm>
            <a:off x="7167563" y="5138738"/>
            <a:ext cx="446087" cy="4540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54302" name="Rectangle 30"/>
          <p:cNvSpPr>
            <a:spLocks noChangeArrowheads="1"/>
          </p:cNvSpPr>
          <p:nvPr/>
        </p:nvSpPr>
        <p:spPr bwMode="auto">
          <a:xfrm>
            <a:off x="2527300" y="5119688"/>
            <a:ext cx="384175" cy="4540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K</a:t>
            </a:r>
          </a:p>
        </p:txBody>
      </p:sp>
      <p:sp>
        <p:nvSpPr>
          <p:cNvPr id="54303" name="Rectangle 31"/>
          <p:cNvSpPr>
            <a:spLocks noChangeArrowheads="1"/>
          </p:cNvSpPr>
          <p:nvPr/>
        </p:nvSpPr>
        <p:spPr bwMode="auto">
          <a:xfrm>
            <a:off x="6070600" y="4662488"/>
            <a:ext cx="384175" cy="4540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K</a:t>
            </a:r>
          </a:p>
        </p:txBody>
      </p:sp>
      <p:sp>
        <p:nvSpPr>
          <p:cNvPr id="54304" name="Line 32"/>
          <p:cNvSpPr>
            <a:spLocks noChangeShapeType="1"/>
          </p:cNvSpPr>
          <p:nvPr/>
        </p:nvSpPr>
        <p:spPr bwMode="auto">
          <a:xfrm flipV="1">
            <a:off x="5494338" y="5102225"/>
            <a:ext cx="722312" cy="773113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4305" name="Line 33"/>
          <p:cNvSpPr>
            <a:spLocks noChangeShapeType="1"/>
          </p:cNvSpPr>
          <p:nvPr/>
        </p:nvSpPr>
        <p:spPr bwMode="auto">
          <a:xfrm>
            <a:off x="6242050" y="5114925"/>
            <a:ext cx="996950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4306" name="Line 34"/>
          <p:cNvSpPr>
            <a:spLocks noChangeShapeType="1"/>
          </p:cNvSpPr>
          <p:nvPr/>
        </p:nvSpPr>
        <p:spPr bwMode="auto">
          <a:xfrm>
            <a:off x="2714625" y="5114925"/>
            <a:ext cx="1016000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4307" name="Line 35"/>
          <p:cNvSpPr>
            <a:spLocks noChangeShapeType="1"/>
          </p:cNvSpPr>
          <p:nvPr/>
        </p:nvSpPr>
        <p:spPr bwMode="auto">
          <a:xfrm flipH="1" flipV="1">
            <a:off x="2028825" y="4443413"/>
            <a:ext cx="693738" cy="693737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4308" name="Line 36"/>
          <p:cNvSpPr>
            <a:spLocks noChangeShapeType="1"/>
          </p:cNvSpPr>
          <p:nvPr/>
        </p:nvSpPr>
        <p:spPr bwMode="auto">
          <a:xfrm flipH="1" flipV="1">
            <a:off x="6216650" y="3068638"/>
            <a:ext cx="685800" cy="6858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30F33595-BDCC-411B-BF7F-07641DA0E7FE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162800" cy="9906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Assets Underlying</a:t>
            </a:r>
            <a:br>
              <a:rPr lang="en-US"/>
            </a:br>
            <a:r>
              <a:rPr lang="en-US"/>
              <a:t>Exchange-Traded Options</a:t>
            </a:r>
            <a:br>
              <a:rPr lang="en-US"/>
            </a:b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34400" cy="44958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 b="1" i="1"/>
              <a:t>Stocks</a:t>
            </a:r>
            <a:r>
              <a:rPr lang="en-US" sz="2800"/>
              <a:t>. Each option contract represents 100 shares. </a:t>
            </a:r>
          </a:p>
          <a:p>
            <a:pPr>
              <a:lnSpc>
                <a:spcPct val="90000"/>
              </a:lnSpc>
            </a:pPr>
            <a:r>
              <a:rPr lang="en-US" sz="2800" b="1" i="1"/>
              <a:t>Foreign Currency</a:t>
            </a:r>
            <a:r>
              <a:rPr lang="en-US" sz="2800"/>
              <a:t>. Both American and European contracts are traded</a:t>
            </a:r>
          </a:p>
          <a:p>
            <a:pPr>
              <a:lnSpc>
                <a:spcPct val="90000"/>
              </a:lnSpc>
            </a:pPr>
            <a:r>
              <a:rPr lang="en-US" sz="2800" b="1" i="1"/>
              <a:t>Stock Indices</a:t>
            </a:r>
            <a:r>
              <a:rPr lang="en-US" sz="2800"/>
              <a:t>. One contract is for 100 times the index. Settlement is for cash. Example: if K=560 and S(T)=590, the writer pays the buyer 30*100=$3.000</a:t>
            </a:r>
          </a:p>
          <a:p>
            <a:pPr>
              <a:lnSpc>
                <a:spcPct val="90000"/>
              </a:lnSpc>
            </a:pPr>
            <a:r>
              <a:rPr lang="en-US" sz="2800" b="1" i="1"/>
              <a:t>Futures</a:t>
            </a:r>
            <a:r>
              <a:rPr lang="en-US" sz="2800"/>
              <a:t>. Deliverable is a futures contract plus the difference between the futures price and exercise price. Settlement based on futures price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22EF8647-5AA8-4020-93C7-890468C49E2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Specification of</a:t>
            </a:r>
            <a:br>
              <a:rPr lang="en-US"/>
            </a:br>
            <a:r>
              <a:rPr lang="en-US"/>
              <a:t>Exchange-Traded Options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4084638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Expiration date (usually the Saturday immediately following the third Friday of the expiration month</a:t>
            </a:r>
          </a:p>
          <a:p>
            <a:r>
              <a:rPr lang="en-US"/>
              <a:t>Strike price</a:t>
            </a:r>
          </a:p>
          <a:p>
            <a:r>
              <a:rPr lang="en-US"/>
              <a:t>European or American</a:t>
            </a:r>
          </a:p>
          <a:p>
            <a:r>
              <a:rPr lang="en-US"/>
              <a:t>Call or Put (option class)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07E888CB-1FFB-43C5-8196-C89B0C716EC3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Terminology</a:t>
            </a:r>
            <a:br>
              <a:rPr lang="en-US"/>
            </a:br>
            <a:endParaRPr lang="en-US" sz="26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077200" cy="44958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3600"/>
              <a:t> </a:t>
            </a:r>
            <a:r>
              <a:rPr lang="en-US" sz="3600" b="1" i="1"/>
              <a:t>Option class</a:t>
            </a:r>
            <a:r>
              <a:rPr lang="en-US" sz="3600"/>
              <a:t> :calls or puts</a:t>
            </a:r>
          </a:p>
          <a:p>
            <a:pPr>
              <a:lnSpc>
                <a:spcPct val="90000"/>
              </a:lnSpc>
            </a:pPr>
            <a:r>
              <a:rPr lang="en-US" sz="3600"/>
              <a:t> </a:t>
            </a:r>
            <a:r>
              <a:rPr lang="en-US" sz="3600" b="1" i="1"/>
              <a:t>Option series</a:t>
            </a:r>
            <a:r>
              <a:rPr lang="en-US" sz="3600"/>
              <a:t> :All options of a given class with the same expiration date and strike price</a:t>
            </a:r>
          </a:p>
          <a:p>
            <a:pPr>
              <a:lnSpc>
                <a:spcPct val="90000"/>
              </a:lnSpc>
            </a:pPr>
            <a:r>
              <a:rPr lang="en-US" sz="3600"/>
              <a:t> </a:t>
            </a:r>
            <a:r>
              <a:rPr lang="en-US" sz="3600" b="1" i="1"/>
              <a:t>Intrinsic value </a:t>
            </a:r>
            <a:r>
              <a:rPr lang="en-US" sz="3600"/>
              <a:t>:max(K-S,0), if it were exercised immediately </a:t>
            </a:r>
            <a:endParaRPr lang="en-US" sz="3600" b="1" i="1"/>
          </a:p>
          <a:p>
            <a:pPr>
              <a:lnSpc>
                <a:spcPct val="90000"/>
              </a:lnSpc>
            </a:pPr>
            <a:r>
              <a:rPr lang="en-US" sz="3600"/>
              <a:t> </a:t>
            </a:r>
            <a:r>
              <a:rPr lang="en-US" sz="3600" b="1" i="1"/>
              <a:t>Time value </a:t>
            </a:r>
            <a:r>
              <a:rPr lang="en-US" sz="3600"/>
              <a:t>:wait rather than exercise immediately </a:t>
            </a:r>
            <a:endParaRPr lang="en-US" sz="3600" b="1" i="1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6C4D6713-81BD-49C5-B1DF-FF64E8C4BA6A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Exercise price spacing:</a:t>
            </a:r>
            <a:br>
              <a:rPr lang="en-US"/>
            </a:br>
            <a:endParaRPr lang="en-US" sz="260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915400" cy="48006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/>
              <a:t>$2 ½ spacing for S(t) &lt; $25 </a:t>
            </a:r>
          </a:p>
          <a:p>
            <a:pPr>
              <a:lnSpc>
                <a:spcPct val="90000"/>
              </a:lnSpc>
            </a:pPr>
            <a:r>
              <a:rPr lang="en-US"/>
              <a:t>$5 spacing for $25 &lt; S(t)</a:t>
            </a:r>
          </a:p>
          <a:p>
            <a:pPr>
              <a:lnSpc>
                <a:spcPct val="90000"/>
              </a:lnSpc>
            </a:pPr>
            <a:r>
              <a:rPr lang="en-US"/>
              <a:t>$10 spacing for S(t) &gt; $200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 b="1" i="1"/>
              <a:t>Example:</a:t>
            </a:r>
            <a:r>
              <a:rPr lang="en-US"/>
              <a:t> Suppose S(t)=$84. The exercise prices offered are of $80, $85 and $90. </a:t>
            </a:r>
          </a:p>
          <a:p>
            <a:pPr>
              <a:lnSpc>
                <a:spcPct val="90000"/>
              </a:lnSpc>
            </a:pPr>
            <a:r>
              <a:rPr lang="en-US"/>
              <a:t>If the stock price rose above $90, a strike price of $95 may be offered. </a:t>
            </a:r>
          </a:p>
          <a:p>
            <a:pPr>
              <a:lnSpc>
                <a:spcPct val="90000"/>
              </a:lnSpc>
            </a:pPr>
            <a:r>
              <a:rPr lang="en-US"/>
              <a:t>If the stock price fell bellow $80, a strike price of $75 may be offered. 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28AB885C-4F0D-4414-A1B3-B8BBB53864E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77200" cy="1524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Dividends &amp; Stock Splits </a:t>
            </a:r>
            <a:br>
              <a:rPr lang="en-US"/>
            </a:br>
            <a:r>
              <a:rPr lang="en-US" sz="2200"/>
              <a:t>(Page 18</a:t>
            </a:r>
            <a:r>
              <a:rPr lang="en-CA" sz="2200"/>
              <a:t>8</a:t>
            </a:r>
            <a:r>
              <a:rPr lang="en-US" sz="2200"/>
              <a:t>-1</a:t>
            </a:r>
            <a:r>
              <a:rPr lang="en-CA" sz="2200"/>
              <a:t>90</a:t>
            </a:r>
            <a:r>
              <a:rPr lang="en-US" sz="2200"/>
              <a:t>)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743075"/>
            <a:ext cx="7600950" cy="4352925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/>
              <a:t>Suppose you own </a:t>
            </a:r>
            <a:r>
              <a:rPr lang="en-US" sz="2800" i="1">
                <a:latin typeface="Times New Roman" pitchFamily="18" charset="0"/>
              </a:rPr>
              <a:t>N</a:t>
            </a:r>
            <a:r>
              <a:rPr lang="en-US" sz="2800"/>
              <a:t> options with a strike price of </a:t>
            </a:r>
            <a:r>
              <a:rPr lang="en-US" sz="2800" i="1">
                <a:latin typeface="Times New Roman" pitchFamily="18" charset="0"/>
              </a:rPr>
              <a:t>K</a:t>
            </a:r>
            <a:r>
              <a:rPr lang="en-US" sz="2800"/>
              <a:t> :</a:t>
            </a:r>
          </a:p>
          <a:p>
            <a:pPr lvl="1">
              <a:lnSpc>
                <a:spcPct val="90000"/>
              </a:lnSpc>
            </a:pPr>
            <a:r>
              <a:rPr lang="en-US"/>
              <a:t>No adjustments are made to the option terms for cash dividends</a:t>
            </a:r>
          </a:p>
          <a:p>
            <a:pPr lvl="1">
              <a:lnSpc>
                <a:spcPct val="90000"/>
              </a:lnSpc>
            </a:pPr>
            <a:r>
              <a:rPr lang="en-US"/>
              <a:t>When there is an </a:t>
            </a:r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-for-</a:t>
            </a:r>
            <a:r>
              <a:rPr lang="en-US" i="1">
                <a:latin typeface="Times New Roman" pitchFamily="18" charset="0"/>
              </a:rPr>
              <a:t>m</a:t>
            </a:r>
            <a:r>
              <a:rPr lang="en-US"/>
              <a:t> stock split,</a:t>
            </a:r>
          </a:p>
          <a:p>
            <a:pPr lvl="2">
              <a:lnSpc>
                <a:spcPct val="90000"/>
              </a:lnSpc>
            </a:pPr>
            <a:r>
              <a:rPr lang="en-US" sz="2800"/>
              <a:t>the strike price is reduced to </a:t>
            </a:r>
            <a:r>
              <a:rPr lang="en-US" sz="2800" i="1">
                <a:latin typeface="Times New Roman" pitchFamily="18" charset="0"/>
              </a:rPr>
              <a:t>mK</a:t>
            </a:r>
            <a:r>
              <a:rPr lang="en-US" sz="2800">
                <a:latin typeface="Times New Roman" pitchFamily="18" charset="0"/>
              </a:rPr>
              <a:t>/</a:t>
            </a:r>
            <a:r>
              <a:rPr lang="en-US" sz="2800" i="1">
                <a:latin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sz="2800"/>
              <a:t>the no. of shares is increased to </a:t>
            </a:r>
            <a:r>
              <a:rPr lang="en-US" sz="2800" i="1">
                <a:latin typeface="Times New Roman" pitchFamily="18" charset="0"/>
              </a:rPr>
              <a:t>nN</a:t>
            </a:r>
            <a:r>
              <a:rPr lang="en-US" sz="2800">
                <a:latin typeface="Times New Roman" pitchFamily="18" charset="0"/>
              </a:rPr>
              <a:t>/</a:t>
            </a:r>
            <a:r>
              <a:rPr lang="en-US" sz="2800" i="1">
                <a:latin typeface="Times New Roman" pitchFamily="18" charset="0"/>
              </a:rPr>
              <a:t>m</a:t>
            </a:r>
          </a:p>
          <a:p>
            <a:pPr lvl="1">
              <a:lnSpc>
                <a:spcPct val="90000"/>
              </a:lnSpc>
            </a:pPr>
            <a:r>
              <a:rPr lang="en-US"/>
              <a:t>Stock dividends are handled in a manner similar to stock splits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A24B204B-78DC-4F0E-9BDA-5ED986E609A3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Dividends &amp; Stock Splits</a:t>
            </a:r>
            <a:br>
              <a:rPr lang="en-US"/>
            </a:br>
            <a:r>
              <a:rPr lang="en-US" sz="2600"/>
              <a:t>(continued)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7848600" cy="44958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/>
              <a:t>Consider a call option to buy 100 shares for $30/share</a:t>
            </a:r>
          </a:p>
          <a:p>
            <a:pPr>
              <a:lnSpc>
                <a:spcPct val="90000"/>
              </a:lnSpc>
            </a:pPr>
            <a:r>
              <a:rPr lang="en-US"/>
              <a:t>How should terms be adjusted for a      2-for-1 stock split?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320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3200"/>
              <a:t>The terms of the option contract are changed so that it gives the holder the right to purchase 200 shares for $15 per share.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145EED43-B81D-4684-BBB8-3783FD0626B7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Dividends &amp; Stock Splits</a:t>
            </a:r>
            <a:br>
              <a:rPr lang="en-US"/>
            </a:br>
            <a:r>
              <a:rPr lang="en-US" sz="2600"/>
              <a:t>(continued)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7848600" cy="44958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/>
              <a:t>Consider a call option to buy 100 shares for $30/share</a:t>
            </a:r>
          </a:p>
          <a:p>
            <a:pPr>
              <a:lnSpc>
                <a:spcPct val="90000"/>
              </a:lnSpc>
            </a:pPr>
            <a:r>
              <a:rPr lang="en-US"/>
              <a:t>How should terms be adjusted for a      25% stock dividends?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320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3200"/>
              <a:t>This is equivalent to a 5-for-4 stock split. The terms of the option contract are changed so that it gives the holder the right to sell 125 shares for $24.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523AE683-EEF9-4936-AFE3-EBFE569CC50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CA"/>
              <a:t>Review of Option Types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/>
              <a:t>A call is an option to buy an asset at a fixed price</a:t>
            </a:r>
          </a:p>
          <a:p>
            <a:pPr>
              <a:lnSpc>
                <a:spcPct val="90000"/>
              </a:lnSpc>
            </a:pPr>
            <a:r>
              <a:rPr lang="en-US"/>
              <a:t>A put is an option to sell an asset at a fixed price</a:t>
            </a:r>
          </a:p>
          <a:p>
            <a:pPr>
              <a:lnSpc>
                <a:spcPct val="90000"/>
              </a:lnSpc>
            </a:pPr>
            <a:r>
              <a:rPr lang="en-US" b="1" i="1">
                <a:solidFill>
                  <a:schemeClr val="tx2"/>
                </a:solidFill>
              </a:rPr>
              <a:t>Important:</a:t>
            </a:r>
            <a:r>
              <a:rPr lang="en-US"/>
              <a:t> Unlike for forwards/futures, the purchaser of an option is not obliged to buy or sell the asset – it is his or her option</a:t>
            </a:r>
          </a:p>
          <a:p>
            <a:pPr>
              <a:lnSpc>
                <a:spcPct val="90000"/>
              </a:lnSpc>
            </a:pPr>
            <a:r>
              <a:rPr lang="en-US"/>
              <a:t>The holder will not exercise unless his or her payoff is positive.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61456082-C97D-43FD-B048-BF8493F3536E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Market Makers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Most exchanges use market makers to facilitate options trading</a:t>
            </a:r>
          </a:p>
          <a:p>
            <a:r>
              <a:rPr lang="en-US"/>
              <a:t>A market maker quotes both bid and ask prices when requested</a:t>
            </a:r>
          </a:p>
          <a:p>
            <a:r>
              <a:rPr lang="en-US"/>
              <a:t>The market maker does not know whether the individual requesting the quotes wants to buy or sell</a:t>
            </a:r>
          </a:p>
          <a:p>
            <a:r>
              <a:rPr lang="en-US"/>
              <a:t>Market makers add liquidity to the market.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53B99E39-AC6C-4861-A49A-45A2B9CE6213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Commissions: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200400"/>
            <a:ext cx="8686800" cy="3048000"/>
          </a:xfrm>
          <a:noFill/>
          <a:ln/>
        </p:spPr>
        <p:txBody>
          <a:bodyPr lIns="90488" tIns="44450" rIns="90488" bIns="44450"/>
          <a:lstStyle/>
          <a:p>
            <a:pPr lvl="1">
              <a:lnSpc>
                <a:spcPct val="90000"/>
              </a:lnSpc>
            </a:pPr>
            <a:r>
              <a:rPr lang="en-US" sz="3200"/>
              <a:t>Maximum commission is $30 per contract for the first 5 contracts plus $20 per contract for each additional contract</a:t>
            </a:r>
          </a:p>
          <a:p>
            <a:pPr lvl="1">
              <a:lnSpc>
                <a:spcPct val="90000"/>
              </a:lnSpc>
            </a:pPr>
            <a:r>
              <a:rPr lang="en-US" sz="3200"/>
              <a:t>Minimum commission is $30 per contract for the first contract plus $2 per contract for each additional contract</a:t>
            </a:r>
          </a:p>
        </p:txBody>
      </p:sp>
      <p:graphicFrame>
        <p:nvGraphicFramePr>
          <p:cNvPr id="89115" name="Group 27"/>
          <p:cNvGraphicFramePr>
            <a:graphicFrameLocks noGrp="1"/>
          </p:cNvGraphicFramePr>
          <p:nvPr/>
        </p:nvGraphicFramePr>
        <p:xfrm>
          <a:off x="152400" y="1066800"/>
          <a:ext cx="8686800" cy="1724025"/>
        </p:xfrm>
        <a:graphic>
          <a:graphicData uri="http://schemas.openxmlformats.org/drawingml/2006/table">
            <a:tbl>
              <a:tblPr/>
              <a:tblGrid>
                <a:gridCol w="8686800"/>
              </a:tblGrid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Dollar amount of trade                        Commission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 $2.500                                                        $20 + 2% of dollar amount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$2.500 to $10.000                                         $45 + 1% of dollar amount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 $10.000                                                     $120 + 0.25% of dollar amount</a:t>
                      </a: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5DC6CDE9-15A0-4516-B74B-D59EB5AD351F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Commissions: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181600"/>
          </a:xfrm>
          <a:noFill/>
          <a:ln/>
        </p:spPr>
        <p:txBody>
          <a:bodyPr lIns="90488" tIns="44450" rIns="90488" bIns="44450"/>
          <a:lstStyle/>
          <a:p>
            <a:pPr lvl="1">
              <a:buFont typeface="Wingdings" pitchFamily="2" charset="2"/>
              <a:buNone/>
            </a:pPr>
            <a:r>
              <a:rPr lang="en-US"/>
              <a:t>Example: </a:t>
            </a:r>
          </a:p>
          <a:p>
            <a:pPr lvl="1"/>
            <a:r>
              <a:rPr lang="en-US"/>
              <a:t>Consider an investor who buys a call with K=$50, S</a:t>
            </a:r>
            <a:r>
              <a:rPr lang="en-US" baseline="-25000"/>
              <a:t>0</a:t>
            </a:r>
            <a:r>
              <a:rPr lang="en-US"/>
              <a:t>=$49, and c=$4.5, so the cost of the contract is $450. </a:t>
            </a:r>
          </a:p>
          <a:p>
            <a:pPr lvl="1"/>
            <a:r>
              <a:rPr lang="en-US"/>
              <a:t>Suppose the stock price is $60 when the option is exercised. The investor pays 1.5% commission on stock trades. The commission payable is therefore: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			0.015*60*100+$30=$120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Net profit: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			$1000-$450-$120=$430</a:t>
            </a:r>
          </a:p>
          <a:p>
            <a:pPr lvl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FFFC9F09-5396-43B6-8939-32ACF403F5DD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8125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Margins </a:t>
            </a:r>
            <a:r>
              <a:rPr lang="en-US" sz="2200"/>
              <a:t>(Page 194-19</a:t>
            </a:r>
            <a:r>
              <a:rPr lang="en-CA" sz="2200"/>
              <a:t>5</a:t>
            </a:r>
            <a:r>
              <a:rPr lang="en-US" sz="2200"/>
              <a:t>)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2963" y="1371600"/>
            <a:ext cx="7458075" cy="4743450"/>
          </a:xfrm>
          <a:noFill/>
          <a:ln/>
        </p:spPr>
        <p:txBody>
          <a:bodyPr lIns="90488" tIns="44450" rIns="90488" bIns="44450"/>
          <a:lstStyle/>
          <a:p>
            <a:r>
              <a:rPr lang="en-US" sz="2400"/>
              <a:t>Margins are required when options are sold</a:t>
            </a:r>
          </a:p>
          <a:p>
            <a:r>
              <a:rPr lang="en-US" sz="2400"/>
              <a:t>When a </a:t>
            </a:r>
            <a:r>
              <a:rPr lang="en-US" sz="2400" b="1" i="1"/>
              <a:t>naked option</a:t>
            </a:r>
            <a:r>
              <a:rPr lang="en-US" sz="2400"/>
              <a:t> is written the margin is the greater of:</a:t>
            </a:r>
          </a:p>
          <a:p>
            <a:pPr lvl="1">
              <a:buFontTx/>
              <a:buChar char="1"/>
            </a:pPr>
            <a:r>
              <a:rPr lang="en-US" sz="2400"/>
              <a:t>A total of 100% of the proceeds of the sale plus 20% of the underlying share price less the amount (if any) by which the option is out of the money</a:t>
            </a:r>
          </a:p>
          <a:p>
            <a:pPr lvl="1">
              <a:buFontTx/>
              <a:buChar char="2"/>
            </a:pPr>
            <a:r>
              <a:rPr lang="en-US" sz="2400"/>
              <a:t>A total of 100% of the proceeds of the sale plus 10% of the underlying share price</a:t>
            </a:r>
          </a:p>
          <a:p>
            <a:r>
              <a:rPr lang="en-US" sz="2400"/>
              <a:t>For other trading strategies there are special rules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02E41783-5CF4-401C-895C-38230C87E45A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8125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Example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4743450"/>
          </a:xfrm>
          <a:noFill/>
          <a:ln/>
        </p:spPr>
        <p:txBody>
          <a:bodyPr lIns="90488" tIns="44450" rIns="90488" bIns="44450"/>
          <a:lstStyle/>
          <a:p>
            <a:r>
              <a:rPr lang="en-US" sz="2400"/>
              <a:t>An investor writes 4 naked call option contracts with K=$40, S</a:t>
            </a:r>
            <a:r>
              <a:rPr lang="en-US" sz="2400" baseline="-25000"/>
              <a:t>0</a:t>
            </a:r>
            <a:r>
              <a:rPr lang="en-US" sz="2400"/>
              <a:t>=$38, and c=$5.</a:t>
            </a:r>
          </a:p>
          <a:p>
            <a:r>
              <a:rPr lang="en-US" sz="2400"/>
              <a:t>Because the options is $2 OTM, the first calculation gives: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	400*(5+0.2*38-2)=$4.240</a:t>
            </a:r>
          </a:p>
          <a:p>
            <a:r>
              <a:rPr lang="en-US" sz="2400"/>
              <a:t>The second calculation gives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	400*(5+0.1*38)=$3.520</a:t>
            </a:r>
          </a:p>
          <a:p>
            <a:r>
              <a:rPr lang="en-US" sz="2400"/>
              <a:t>The initial requirement is therefore $4.240. </a:t>
            </a:r>
          </a:p>
          <a:p>
            <a:r>
              <a:rPr lang="en-US" sz="2400"/>
              <a:t>If the option had been a put, it would be $2 ITM and then: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	400*(5+0.2*38)=$5.040</a:t>
            </a:r>
          </a:p>
          <a:p>
            <a:r>
              <a:rPr lang="en-US" sz="2400"/>
              <a:t>In both cases the proceeds of the sale, $2000, can be used to form part of the margin account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042BDD4F-C532-4FF4-A4B4-0EABA6285601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Warrants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01025" cy="45720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Warrants are options that are issued by a</a:t>
            </a:r>
            <a:r>
              <a:rPr lang="en-CA"/>
              <a:t> </a:t>
            </a:r>
            <a:r>
              <a:rPr lang="en-US"/>
              <a:t>corporation or a financial institution</a:t>
            </a:r>
          </a:p>
          <a:p>
            <a:r>
              <a:rPr lang="en-US"/>
              <a:t>The number of warrants outstanding is determined by the size of the original issue </a:t>
            </a:r>
            <a:r>
              <a:rPr lang="en-CA"/>
              <a:t>and</a:t>
            </a:r>
            <a:r>
              <a:rPr lang="en-US"/>
              <a:t> changes only when they are exercised or when they expire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D5C6CA07-2D92-4B7B-A560-3A825DA151C7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Warrants</a:t>
            </a:r>
            <a:br>
              <a:rPr lang="en-US"/>
            </a:br>
            <a:r>
              <a:rPr lang="en-US" sz="2600"/>
              <a:t>(continued)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524000"/>
            <a:ext cx="7829550" cy="43434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The issuer settles up with the holder when a warrant is exercised</a:t>
            </a:r>
          </a:p>
          <a:p>
            <a:r>
              <a:rPr lang="en-US"/>
              <a:t>When call warrants are issued by a corporation on its own stock, exercise will lead to new treasury stock being issued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B7704BF9-79A3-447E-906A-3852FCB2FFA5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Executive Stock Options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Executive stock options are a form of remuneration</a:t>
            </a:r>
            <a:r>
              <a:rPr lang="en-US"/>
              <a:t> issued by a company to </a:t>
            </a:r>
            <a:r>
              <a:rPr lang="en-CA"/>
              <a:t>its </a:t>
            </a:r>
            <a:r>
              <a:rPr lang="en-US"/>
              <a:t>executives</a:t>
            </a:r>
            <a:endParaRPr lang="en-CA"/>
          </a:p>
          <a:p>
            <a:r>
              <a:rPr lang="en-CA"/>
              <a:t>They are usually at the money when issued</a:t>
            </a:r>
            <a:endParaRPr lang="en-US"/>
          </a:p>
          <a:p>
            <a:r>
              <a:rPr lang="en-US"/>
              <a:t>When option</a:t>
            </a:r>
            <a:r>
              <a:rPr lang="en-CA"/>
              <a:t>s</a:t>
            </a:r>
            <a:r>
              <a:rPr lang="en-US"/>
              <a:t> </a:t>
            </a:r>
            <a:r>
              <a:rPr lang="en-CA"/>
              <a:t>are</a:t>
            </a:r>
            <a:r>
              <a:rPr lang="en-US"/>
              <a:t> exercised the company issues more stock </a:t>
            </a:r>
            <a:r>
              <a:rPr lang="en-CA"/>
              <a:t>and sells it to the option holder for the strike price</a:t>
            </a: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82E32FB0-3229-44D0-96DE-3C35B8F4C888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2238"/>
            <a:ext cx="7391400" cy="1295400"/>
          </a:xfrm>
        </p:spPr>
        <p:txBody>
          <a:bodyPr/>
          <a:lstStyle/>
          <a:p>
            <a:r>
              <a:rPr lang="en-US"/>
              <a:t>Executive Stock Options </a:t>
            </a:r>
            <a:r>
              <a:rPr lang="en-US" sz="2600"/>
              <a:t>continued</a:t>
            </a: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They become vested after a period of time (usually 1 to 4 years)</a:t>
            </a:r>
          </a:p>
          <a:p>
            <a:r>
              <a:rPr lang="en-US"/>
              <a:t>They cannot be sold</a:t>
            </a:r>
          </a:p>
          <a:p>
            <a:r>
              <a:rPr lang="en-US"/>
              <a:t>They often last for as long as 10 or 15 years</a:t>
            </a:r>
          </a:p>
          <a:p>
            <a:r>
              <a:rPr lang="en-US"/>
              <a:t>Accounting standards </a:t>
            </a:r>
            <a:r>
              <a:rPr lang="en-CA"/>
              <a:t>now </a:t>
            </a:r>
            <a:r>
              <a:rPr lang="en-US"/>
              <a:t>require the expensing of executive stock options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68B08BC8-B89C-4F67-82E5-0D99BE9797B1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Convertible Bonds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825" y="1524000"/>
            <a:ext cx="7715250" cy="45720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/>
              <a:t>Convertible bonds are regular bonds that can be exchanged for equity at certain times in the future according to a predetermined exchange ratio</a:t>
            </a:r>
            <a:endParaRPr lang="en-CA"/>
          </a:p>
          <a:p>
            <a:pPr>
              <a:lnSpc>
                <a:spcPct val="90000"/>
              </a:lnSpc>
            </a:pPr>
            <a:r>
              <a:rPr lang="en-US"/>
              <a:t>Very often a convertible is callable</a:t>
            </a:r>
          </a:p>
          <a:p>
            <a:pPr>
              <a:lnSpc>
                <a:spcPct val="90000"/>
              </a:lnSpc>
            </a:pPr>
            <a:r>
              <a:rPr lang="en-US"/>
              <a:t>The call provision is a way in which the issuer can force conversion at a time earlier than the holder might otherwise choose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D6697671-D0C8-4133-A2BA-733D15C1E2A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CA"/>
              <a:t>Review of Option Types</a:t>
            </a: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A European option can be exercised only at the end of its life (when the contract expires)</a:t>
            </a:r>
          </a:p>
          <a:p>
            <a:r>
              <a:rPr lang="en-US"/>
              <a:t>An American option can be exercised at any time up to the expiration</a:t>
            </a:r>
          </a:p>
          <a:p>
            <a:r>
              <a:rPr lang="en-US"/>
              <a:t>All exchange traded options are American. All index options are European except for the S&amp;P 100 Index.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9FAF845B-9614-4E76-A65C-4DD46532223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Option Positions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7924800" cy="49530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3600"/>
              <a:t>Long position in a call. Payoff: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/>
              <a:t>			max(S</a:t>
            </a:r>
            <a:r>
              <a:rPr lang="en-US" sz="3600" baseline="-25000"/>
              <a:t>T</a:t>
            </a:r>
            <a:r>
              <a:rPr lang="en-US" sz="3600"/>
              <a:t>-K,0)</a:t>
            </a:r>
          </a:p>
          <a:p>
            <a:pPr>
              <a:lnSpc>
                <a:spcPct val="90000"/>
              </a:lnSpc>
            </a:pPr>
            <a:r>
              <a:rPr lang="en-US" sz="3600"/>
              <a:t>Long position in a put. Payoff: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/>
              <a:t>			max(K-S</a:t>
            </a:r>
            <a:r>
              <a:rPr lang="en-US" sz="3600" baseline="-25000"/>
              <a:t>T</a:t>
            </a:r>
            <a:r>
              <a:rPr lang="en-US" sz="3600"/>
              <a:t>,0)</a:t>
            </a:r>
          </a:p>
          <a:p>
            <a:pPr>
              <a:lnSpc>
                <a:spcPct val="90000"/>
              </a:lnSpc>
            </a:pPr>
            <a:r>
              <a:rPr lang="en-US" sz="3600"/>
              <a:t>Short position in a call. Payoff: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/>
              <a:t>			- max(S</a:t>
            </a:r>
            <a:r>
              <a:rPr lang="en-US" sz="3600" baseline="-25000"/>
              <a:t>T</a:t>
            </a:r>
            <a:r>
              <a:rPr lang="en-US" sz="3600"/>
              <a:t>-K,0) = min(K-S</a:t>
            </a:r>
            <a:r>
              <a:rPr lang="en-US" sz="3600" baseline="-25000"/>
              <a:t>T</a:t>
            </a:r>
            <a:r>
              <a:rPr lang="en-US" sz="3600"/>
              <a:t>,0)</a:t>
            </a:r>
          </a:p>
          <a:p>
            <a:pPr>
              <a:lnSpc>
                <a:spcPct val="90000"/>
              </a:lnSpc>
            </a:pPr>
            <a:r>
              <a:rPr lang="en-US" sz="3600"/>
              <a:t>Short position in a put. Payoff: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/>
              <a:t>			- max(K-S</a:t>
            </a:r>
            <a:r>
              <a:rPr lang="en-US" sz="3600" baseline="-25000"/>
              <a:t>T</a:t>
            </a:r>
            <a:r>
              <a:rPr lang="en-US" sz="3600"/>
              <a:t>,0) = min(S</a:t>
            </a:r>
            <a:r>
              <a:rPr lang="en-US" sz="3600" baseline="-25000"/>
              <a:t>T</a:t>
            </a:r>
            <a:r>
              <a:rPr lang="en-US" sz="3600"/>
              <a:t>-K,0)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360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7EEBC9E1-DBA8-4B00-8032-A353AEAC99A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Terminology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257800"/>
          </a:xfrm>
          <a:noFill/>
          <a:ln/>
        </p:spPr>
        <p:txBody>
          <a:bodyPr lIns="90488" tIns="44450" rIns="90488" bIns="44450"/>
          <a:lstStyle/>
          <a:p>
            <a:r>
              <a:rPr lang="en-US" sz="3600"/>
              <a:t>Current time				t</a:t>
            </a:r>
          </a:p>
          <a:p>
            <a:r>
              <a:rPr lang="en-US" sz="3600"/>
              <a:t>Maturity at expiration		T</a:t>
            </a:r>
          </a:p>
          <a:p>
            <a:r>
              <a:rPr lang="en-US" sz="3600"/>
              <a:t>Price of the underlying		S(t)</a:t>
            </a:r>
          </a:p>
          <a:p>
            <a:r>
              <a:rPr lang="en-US" sz="3600"/>
              <a:t>Exercise price				K (or X)</a:t>
            </a:r>
          </a:p>
          <a:p>
            <a:r>
              <a:rPr lang="en-US" sz="3600"/>
              <a:t>Value of a European Call		c(S,K,t,T)</a:t>
            </a:r>
          </a:p>
          <a:p>
            <a:r>
              <a:rPr lang="en-US" sz="3600"/>
              <a:t>Value of an American Call	C(S,K,t,T)</a:t>
            </a:r>
          </a:p>
          <a:p>
            <a:r>
              <a:rPr lang="en-US" sz="3600"/>
              <a:t>Value of a European Put		p(S,K,t,T)</a:t>
            </a:r>
          </a:p>
          <a:p>
            <a:r>
              <a:rPr lang="en-US" sz="3600"/>
              <a:t>Value of an American Pall	P(S,K,t,T)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82509BFD-4063-4554-A86D-84C0832B8F6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Moneyness: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686800" cy="4267200"/>
          </a:xfrm>
          <a:noFill/>
          <a:ln/>
        </p:spPr>
        <p:txBody>
          <a:bodyPr lIns="90488" tIns="44450" rIns="90488" bIns="44450"/>
          <a:lstStyle/>
          <a:p>
            <a:pPr lvl="1">
              <a:lnSpc>
                <a:spcPct val="90000"/>
              </a:lnSpc>
            </a:pPr>
            <a:r>
              <a:rPr lang="en-US" sz="3200"/>
              <a:t>A call is </a:t>
            </a:r>
            <a:r>
              <a:rPr lang="en-US" sz="3200" b="1" i="1"/>
              <a:t>in-the-money</a:t>
            </a:r>
            <a:r>
              <a:rPr lang="en-US" sz="3200"/>
              <a:t> (ITM) if the asset price is greater than the exercise price (i.e. it would be worth something exercised) </a:t>
            </a:r>
          </a:p>
          <a:p>
            <a:pPr lvl="1">
              <a:lnSpc>
                <a:spcPct val="90000"/>
              </a:lnSpc>
            </a:pPr>
            <a:r>
              <a:rPr lang="en-US" sz="3200"/>
              <a:t>A put is </a:t>
            </a:r>
            <a:r>
              <a:rPr lang="en-US" sz="3200" b="1" i="1"/>
              <a:t>in-the-money</a:t>
            </a:r>
            <a:r>
              <a:rPr lang="en-US" sz="3200"/>
              <a:t> if the asset price is less than the exercise price (i.e. it would be worth something exercised) </a:t>
            </a:r>
          </a:p>
          <a:p>
            <a:pPr lvl="1">
              <a:lnSpc>
                <a:spcPct val="90000"/>
              </a:lnSpc>
            </a:pPr>
            <a:r>
              <a:rPr lang="en-US" sz="3200"/>
              <a:t>A call is </a:t>
            </a:r>
            <a:r>
              <a:rPr lang="en-US" sz="3200" b="1" i="1"/>
              <a:t>out-of-the-money</a:t>
            </a:r>
            <a:r>
              <a:rPr lang="en-US" sz="3200"/>
              <a:t> (OTM) if the asset price is less than the exercise price (i.e. it would be worth nothing exercised)</a:t>
            </a:r>
          </a:p>
          <a:p>
            <a:pPr lvl="1">
              <a:lnSpc>
                <a:spcPct val="90000"/>
              </a:lnSpc>
            </a:pPr>
            <a:r>
              <a:rPr lang="en-US" sz="3200"/>
              <a:t>A put is </a:t>
            </a:r>
            <a:r>
              <a:rPr lang="en-US" sz="3200" b="1" i="1"/>
              <a:t>out-of-the-money</a:t>
            </a:r>
            <a:r>
              <a:rPr lang="en-US" sz="3200"/>
              <a:t> if the asset price is greater than the exercise price (i.e. it would be worth nothing exercised)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 sz="320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89ABA89D-4D43-418A-ACAE-93C355CEC46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Moneyness: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686800" cy="3200400"/>
          </a:xfrm>
          <a:noFill/>
          <a:ln/>
        </p:spPr>
        <p:txBody>
          <a:bodyPr lIns="90488" tIns="44450" rIns="90488" bIns="44450"/>
          <a:lstStyle/>
          <a:p>
            <a:pPr lvl="1">
              <a:lnSpc>
                <a:spcPct val="90000"/>
              </a:lnSpc>
            </a:pPr>
            <a:r>
              <a:rPr lang="en-US" sz="3600"/>
              <a:t>A call is </a:t>
            </a:r>
            <a:r>
              <a:rPr lang="en-US" sz="3600" b="1" i="1"/>
              <a:t>at-the-money</a:t>
            </a:r>
            <a:r>
              <a:rPr lang="en-US" sz="3600"/>
              <a:t> (ATM) if the asset price is equal with the exercise price</a:t>
            </a:r>
          </a:p>
          <a:p>
            <a:pPr lvl="1">
              <a:lnSpc>
                <a:spcPct val="90000"/>
              </a:lnSpc>
            </a:pPr>
            <a:r>
              <a:rPr lang="en-US" sz="3600"/>
              <a:t>A put is </a:t>
            </a:r>
            <a:r>
              <a:rPr lang="en-US" sz="3600" b="1" i="1"/>
              <a:t>at-the-money</a:t>
            </a:r>
            <a:r>
              <a:rPr lang="en-US" sz="3600"/>
              <a:t> (ATM) if the asset price is equal with the exercise price</a:t>
            </a:r>
          </a:p>
        </p:txBody>
      </p:sp>
      <p:graphicFrame>
        <p:nvGraphicFramePr>
          <p:cNvPr id="76828" name="Group 28"/>
          <p:cNvGraphicFramePr>
            <a:graphicFrameLocks noGrp="1"/>
          </p:cNvGraphicFramePr>
          <p:nvPr/>
        </p:nvGraphicFramePr>
        <p:xfrm>
          <a:off x="304800" y="4419600"/>
          <a:ext cx="8686800" cy="1358900"/>
        </p:xfrm>
        <a:graphic>
          <a:graphicData uri="http://schemas.openxmlformats.org/drawingml/2006/table">
            <a:tbl>
              <a:tblPr/>
              <a:tblGrid>
                <a:gridCol w="1368425"/>
                <a:gridCol w="7318375"/>
              </a:tblGrid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S&lt;K                   S=K                        S&gt;K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Put</a:t>
                      </a: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Out-of-the money      At-the-money                In-the-money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In-the-money          At-the-money            Out-of-the-money</a:t>
                      </a: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3268D3E2-7D68-4C7B-A11E-796A6B432CB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77200" cy="12954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Long Call on eBay</a:t>
            </a:r>
            <a:br>
              <a:rPr lang="en-US"/>
            </a:br>
            <a:r>
              <a:rPr lang="en-US" sz="2200"/>
              <a:t>(Figure 8.1, Page 18</a:t>
            </a:r>
            <a:r>
              <a:rPr lang="en-CA" sz="2200"/>
              <a:t>2</a:t>
            </a:r>
            <a:r>
              <a:rPr lang="en-US" sz="2200"/>
              <a:t>)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72450" cy="4114800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/>
              <a:t>  	</a:t>
            </a:r>
            <a:r>
              <a:rPr lang="en-US" sz="2400"/>
              <a:t>Profit from buying one eBay European call option: option price = $5, strike price = $100, option life = 2 months</a:t>
            </a: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1566863" y="2819400"/>
            <a:ext cx="6637337" cy="3200400"/>
            <a:chOff x="987" y="1707"/>
            <a:chExt cx="4181" cy="1973"/>
          </a:xfrm>
        </p:grpSpPr>
        <p:sp>
          <p:nvSpPr>
            <p:cNvPr id="46085" name="Line 5"/>
            <p:cNvSpPr>
              <a:spLocks noChangeShapeType="1"/>
            </p:cNvSpPr>
            <p:nvPr/>
          </p:nvSpPr>
          <p:spPr bwMode="auto">
            <a:xfrm>
              <a:off x="1248" y="1721"/>
              <a:ext cx="0" cy="19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86" name="Line 6"/>
            <p:cNvSpPr>
              <a:spLocks noChangeShapeType="1"/>
            </p:cNvSpPr>
            <p:nvPr/>
          </p:nvSpPr>
          <p:spPr bwMode="auto">
            <a:xfrm>
              <a:off x="1530" y="3204"/>
              <a:ext cx="338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87" name="Line 7"/>
            <p:cNvSpPr>
              <a:spLocks noChangeShapeType="1"/>
            </p:cNvSpPr>
            <p:nvPr/>
          </p:nvSpPr>
          <p:spPr bwMode="auto">
            <a:xfrm flipV="1">
              <a:off x="1448" y="3110"/>
              <a:ext cx="36" cy="1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88" name="Line 8"/>
            <p:cNvSpPr>
              <a:spLocks noChangeShapeType="1"/>
            </p:cNvSpPr>
            <p:nvPr/>
          </p:nvSpPr>
          <p:spPr bwMode="auto">
            <a:xfrm flipH="1" flipV="1">
              <a:off x="1486" y="3112"/>
              <a:ext cx="39" cy="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89" name="Line 9"/>
            <p:cNvSpPr>
              <a:spLocks noChangeShapeType="1"/>
            </p:cNvSpPr>
            <p:nvPr/>
          </p:nvSpPr>
          <p:spPr bwMode="auto">
            <a:xfrm flipH="1" flipV="1">
              <a:off x="1392" y="3111"/>
              <a:ext cx="51" cy="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90" name="Line 10"/>
            <p:cNvSpPr>
              <a:spLocks noChangeShapeType="1"/>
            </p:cNvSpPr>
            <p:nvPr/>
          </p:nvSpPr>
          <p:spPr bwMode="auto">
            <a:xfrm flipH="1">
              <a:off x="1361" y="3121"/>
              <a:ext cx="38" cy="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91" name="Line 11"/>
            <p:cNvSpPr>
              <a:spLocks noChangeShapeType="1"/>
            </p:cNvSpPr>
            <p:nvPr/>
          </p:nvSpPr>
          <p:spPr bwMode="auto">
            <a:xfrm flipH="1">
              <a:off x="1245" y="3206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92" name="Line 12"/>
            <p:cNvSpPr>
              <a:spLocks noChangeShapeType="1"/>
            </p:cNvSpPr>
            <p:nvPr/>
          </p:nvSpPr>
          <p:spPr bwMode="auto">
            <a:xfrm>
              <a:off x="1253" y="2772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93" name="Line 13"/>
            <p:cNvSpPr>
              <a:spLocks noChangeShapeType="1"/>
            </p:cNvSpPr>
            <p:nvPr/>
          </p:nvSpPr>
          <p:spPr bwMode="auto">
            <a:xfrm>
              <a:off x="1256" y="2337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94" name="Line 14"/>
            <p:cNvSpPr>
              <a:spLocks noChangeShapeType="1"/>
            </p:cNvSpPr>
            <p:nvPr/>
          </p:nvSpPr>
          <p:spPr bwMode="auto">
            <a:xfrm>
              <a:off x="1252" y="1911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95" name="Line 15"/>
            <p:cNvSpPr>
              <a:spLocks noChangeShapeType="1"/>
            </p:cNvSpPr>
            <p:nvPr/>
          </p:nvSpPr>
          <p:spPr bwMode="auto">
            <a:xfrm>
              <a:off x="1596" y="315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96" name="Line 16"/>
            <p:cNvSpPr>
              <a:spLocks noChangeShapeType="1"/>
            </p:cNvSpPr>
            <p:nvPr/>
          </p:nvSpPr>
          <p:spPr bwMode="auto">
            <a:xfrm>
              <a:off x="2028" y="315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97" name="Line 17"/>
            <p:cNvSpPr>
              <a:spLocks noChangeShapeType="1"/>
            </p:cNvSpPr>
            <p:nvPr/>
          </p:nvSpPr>
          <p:spPr bwMode="auto">
            <a:xfrm>
              <a:off x="2457" y="315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98" name="Line 18"/>
            <p:cNvSpPr>
              <a:spLocks noChangeShapeType="1"/>
            </p:cNvSpPr>
            <p:nvPr/>
          </p:nvSpPr>
          <p:spPr bwMode="auto">
            <a:xfrm>
              <a:off x="2892" y="315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99" name="Line 19"/>
            <p:cNvSpPr>
              <a:spLocks noChangeShapeType="1"/>
            </p:cNvSpPr>
            <p:nvPr/>
          </p:nvSpPr>
          <p:spPr bwMode="auto">
            <a:xfrm>
              <a:off x="3324" y="315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100" name="Line 20"/>
            <p:cNvSpPr>
              <a:spLocks noChangeShapeType="1"/>
            </p:cNvSpPr>
            <p:nvPr/>
          </p:nvSpPr>
          <p:spPr bwMode="auto">
            <a:xfrm>
              <a:off x="3753" y="315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101" name="Line 21"/>
            <p:cNvSpPr>
              <a:spLocks noChangeShapeType="1"/>
            </p:cNvSpPr>
            <p:nvPr/>
          </p:nvSpPr>
          <p:spPr bwMode="auto">
            <a:xfrm>
              <a:off x="4185" y="3158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102" name="Line 22"/>
            <p:cNvSpPr>
              <a:spLocks noChangeShapeType="1"/>
            </p:cNvSpPr>
            <p:nvPr/>
          </p:nvSpPr>
          <p:spPr bwMode="auto">
            <a:xfrm>
              <a:off x="1254" y="3633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103" name="Line 23"/>
            <p:cNvSpPr>
              <a:spLocks noChangeShapeType="1"/>
            </p:cNvSpPr>
            <p:nvPr/>
          </p:nvSpPr>
          <p:spPr bwMode="auto">
            <a:xfrm flipH="1">
              <a:off x="1245" y="3420"/>
              <a:ext cx="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104" name="Line 24"/>
            <p:cNvSpPr>
              <a:spLocks noChangeShapeType="1"/>
            </p:cNvSpPr>
            <p:nvPr/>
          </p:nvSpPr>
          <p:spPr bwMode="auto">
            <a:xfrm>
              <a:off x="1541" y="3420"/>
              <a:ext cx="133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105" name="Line 25"/>
            <p:cNvSpPr>
              <a:spLocks noChangeShapeType="1"/>
            </p:cNvSpPr>
            <p:nvPr/>
          </p:nvSpPr>
          <p:spPr bwMode="auto">
            <a:xfrm flipV="1">
              <a:off x="2907" y="1981"/>
              <a:ext cx="1393" cy="145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106" name="Rectangle 26"/>
            <p:cNvSpPr>
              <a:spLocks noChangeArrowheads="1"/>
            </p:cNvSpPr>
            <p:nvPr/>
          </p:nvSpPr>
          <p:spPr bwMode="auto">
            <a:xfrm>
              <a:off x="987" y="1765"/>
              <a:ext cx="328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30</a:t>
              </a:r>
            </a:p>
          </p:txBody>
        </p:sp>
        <p:sp>
          <p:nvSpPr>
            <p:cNvPr id="46107" name="Rectangle 27"/>
            <p:cNvSpPr>
              <a:spLocks noChangeArrowheads="1"/>
            </p:cNvSpPr>
            <p:nvPr/>
          </p:nvSpPr>
          <p:spPr bwMode="auto">
            <a:xfrm>
              <a:off x="987" y="2221"/>
              <a:ext cx="328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20</a:t>
              </a:r>
            </a:p>
          </p:txBody>
        </p:sp>
        <p:sp>
          <p:nvSpPr>
            <p:cNvPr id="46108" name="Rectangle 28"/>
            <p:cNvSpPr>
              <a:spLocks noChangeArrowheads="1"/>
            </p:cNvSpPr>
            <p:nvPr/>
          </p:nvSpPr>
          <p:spPr bwMode="auto">
            <a:xfrm>
              <a:off x="999" y="2655"/>
              <a:ext cx="328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10</a:t>
              </a:r>
            </a:p>
          </p:txBody>
        </p:sp>
        <p:sp>
          <p:nvSpPr>
            <p:cNvPr id="46109" name="Rectangle 29"/>
            <p:cNvSpPr>
              <a:spLocks noChangeArrowheads="1"/>
            </p:cNvSpPr>
            <p:nvPr/>
          </p:nvSpPr>
          <p:spPr bwMode="auto">
            <a:xfrm>
              <a:off x="1059" y="3063"/>
              <a:ext cx="221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0</a:t>
              </a:r>
            </a:p>
          </p:txBody>
        </p:sp>
        <p:sp>
          <p:nvSpPr>
            <p:cNvPr id="46110" name="Rectangle 30"/>
            <p:cNvSpPr>
              <a:spLocks noChangeArrowheads="1"/>
            </p:cNvSpPr>
            <p:nvPr/>
          </p:nvSpPr>
          <p:spPr bwMode="auto">
            <a:xfrm>
              <a:off x="1011" y="3279"/>
              <a:ext cx="285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-5</a:t>
              </a:r>
            </a:p>
          </p:txBody>
        </p:sp>
        <p:sp>
          <p:nvSpPr>
            <p:cNvPr id="46111" name="Rectangle 31"/>
            <p:cNvSpPr>
              <a:spLocks noChangeArrowheads="1"/>
            </p:cNvSpPr>
            <p:nvPr/>
          </p:nvSpPr>
          <p:spPr bwMode="auto">
            <a:xfrm>
              <a:off x="1464" y="2859"/>
              <a:ext cx="328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70</a:t>
              </a:r>
            </a:p>
          </p:txBody>
        </p:sp>
        <p:sp>
          <p:nvSpPr>
            <p:cNvPr id="46112" name="Rectangle 32"/>
            <p:cNvSpPr>
              <a:spLocks noChangeArrowheads="1"/>
            </p:cNvSpPr>
            <p:nvPr/>
          </p:nvSpPr>
          <p:spPr bwMode="auto">
            <a:xfrm>
              <a:off x="1896" y="2859"/>
              <a:ext cx="328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80</a:t>
              </a:r>
            </a:p>
          </p:txBody>
        </p:sp>
        <p:sp>
          <p:nvSpPr>
            <p:cNvPr id="46113" name="Rectangle 33"/>
            <p:cNvSpPr>
              <a:spLocks noChangeArrowheads="1"/>
            </p:cNvSpPr>
            <p:nvPr/>
          </p:nvSpPr>
          <p:spPr bwMode="auto">
            <a:xfrm>
              <a:off x="2316" y="2859"/>
              <a:ext cx="328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90</a:t>
              </a:r>
            </a:p>
          </p:txBody>
        </p:sp>
        <p:sp>
          <p:nvSpPr>
            <p:cNvPr id="46114" name="Rectangle 34"/>
            <p:cNvSpPr>
              <a:spLocks noChangeArrowheads="1"/>
            </p:cNvSpPr>
            <p:nvPr/>
          </p:nvSpPr>
          <p:spPr bwMode="auto">
            <a:xfrm>
              <a:off x="2727" y="2859"/>
              <a:ext cx="435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100</a:t>
              </a:r>
            </a:p>
          </p:txBody>
        </p:sp>
        <p:sp>
          <p:nvSpPr>
            <p:cNvPr id="46115" name="Rectangle 35"/>
            <p:cNvSpPr>
              <a:spLocks noChangeArrowheads="1"/>
            </p:cNvSpPr>
            <p:nvPr/>
          </p:nvSpPr>
          <p:spPr bwMode="auto">
            <a:xfrm>
              <a:off x="3159" y="3255"/>
              <a:ext cx="435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110</a:t>
              </a:r>
            </a:p>
          </p:txBody>
        </p:sp>
        <p:sp>
          <p:nvSpPr>
            <p:cNvPr id="46116" name="Rectangle 36"/>
            <p:cNvSpPr>
              <a:spLocks noChangeArrowheads="1"/>
            </p:cNvSpPr>
            <p:nvPr/>
          </p:nvSpPr>
          <p:spPr bwMode="auto">
            <a:xfrm>
              <a:off x="3591" y="3255"/>
              <a:ext cx="435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120</a:t>
              </a:r>
            </a:p>
          </p:txBody>
        </p:sp>
        <p:sp>
          <p:nvSpPr>
            <p:cNvPr id="46117" name="Rectangle 37"/>
            <p:cNvSpPr>
              <a:spLocks noChangeArrowheads="1"/>
            </p:cNvSpPr>
            <p:nvPr/>
          </p:nvSpPr>
          <p:spPr bwMode="auto">
            <a:xfrm>
              <a:off x="4023" y="3255"/>
              <a:ext cx="435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130</a:t>
              </a:r>
            </a:p>
          </p:txBody>
        </p:sp>
        <p:sp>
          <p:nvSpPr>
            <p:cNvPr id="46118" name="Rectangle 38"/>
            <p:cNvSpPr>
              <a:spLocks noChangeArrowheads="1"/>
            </p:cNvSpPr>
            <p:nvPr/>
          </p:nvSpPr>
          <p:spPr bwMode="auto">
            <a:xfrm>
              <a:off x="1335" y="1707"/>
              <a:ext cx="850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Profit ($)</a:t>
              </a:r>
            </a:p>
          </p:txBody>
        </p:sp>
        <p:sp>
          <p:nvSpPr>
            <p:cNvPr id="46119" name="Rectangle 39"/>
            <p:cNvSpPr>
              <a:spLocks noChangeArrowheads="1"/>
            </p:cNvSpPr>
            <p:nvPr/>
          </p:nvSpPr>
          <p:spPr bwMode="auto">
            <a:xfrm>
              <a:off x="3848" y="2667"/>
              <a:ext cx="1320" cy="50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2400"/>
                <a:t>Terminal</a:t>
              </a:r>
            </a:p>
            <a:p>
              <a:pPr algn="ctr" eaLnBrk="0" hangingPunct="0"/>
              <a:r>
                <a:rPr lang="en-US" sz="2400"/>
                <a:t>stock price ($)</a:t>
              </a:r>
            </a:p>
          </p:txBody>
        </p: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8.</a:t>
            </a:r>
            <a:fld id="{0BDAD36F-E4A0-45B3-AB30-3E454E106E0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77200" cy="1524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Short Call on eBay </a:t>
            </a:r>
            <a:br>
              <a:rPr lang="en-US"/>
            </a:br>
            <a:r>
              <a:rPr lang="en-US" sz="2200"/>
              <a:t>(Figure 8.3, page 18</a:t>
            </a:r>
            <a:r>
              <a:rPr lang="en-CA" sz="2200"/>
              <a:t>4</a:t>
            </a:r>
            <a:r>
              <a:rPr lang="en-US" sz="2200"/>
              <a:t>)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114800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/>
              <a:t>   </a:t>
            </a:r>
            <a:r>
              <a:rPr lang="en-US" sz="2400"/>
              <a:t>Profit from writing one eBay European call option: option price = $5, strike price = $100</a:t>
            </a:r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1492250" y="2619375"/>
            <a:ext cx="6626225" cy="3413125"/>
            <a:chOff x="940" y="1650"/>
            <a:chExt cx="4174" cy="2150"/>
          </a:xfrm>
        </p:grpSpPr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940" y="3514"/>
              <a:ext cx="39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-30</a:t>
              </a: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940" y="3088"/>
              <a:ext cx="39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-20</a:t>
              </a: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940" y="2634"/>
              <a:ext cx="39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-10</a:t>
              </a:r>
            </a:p>
          </p:txBody>
        </p:sp>
        <p:sp>
          <p:nvSpPr>
            <p:cNvPr id="48136" name="Rectangle 8"/>
            <p:cNvSpPr>
              <a:spLocks noChangeArrowheads="1"/>
            </p:cNvSpPr>
            <p:nvPr/>
          </p:nvSpPr>
          <p:spPr bwMode="auto">
            <a:xfrm>
              <a:off x="1059" y="2217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0</a:t>
              </a:r>
            </a:p>
          </p:txBody>
        </p:sp>
        <p:sp>
          <p:nvSpPr>
            <p:cNvPr id="48137" name="Rectangle 9"/>
            <p:cNvSpPr>
              <a:spLocks noChangeArrowheads="1"/>
            </p:cNvSpPr>
            <p:nvPr/>
          </p:nvSpPr>
          <p:spPr bwMode="auto">
            <a:xfrm>
              <a:off x="1059" y="2014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5</a:t>
              </a:r>
            </a:p>
          </p:txBody>
        </p:sp>
        <p:sp>
          <p:nvSpPr>
            <p:cNvPr id="48138" name="Line 10"/>
            <p:cNvSpPr>
              <a:spLocks noChangeShapeType="1"/>
            </p:cNvSpPr>
            <p:nvPr/>
          </p:nvSpPr>
          <p:spPr bwMode="auto">
            <a:xfrm>
              <a:off x="1248" y="1706"/>
              <a:ext cx="0" cy="20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39" name="Line 11"/>
            <p:cNvSpPr>
              <a:spLocks noChangeShapeType="1"/>
            </p:cNvSpPr>
            <p:nvPr/>
          </p:nvSpPr>
          <p:spPr bwMode="auto">
            <a:xfrm>
              <a:off x="1530" y="2340"/>
              <a:ext cx="338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0" name="Line 12"/>
            <p:cNvSpPr>
              <a:spLocks noChangeShapeType="1"/>
            </p:cNvSpPr>
            <p:nvPr/>
          </p:nvSpPr>
          <p:spPr bwMode="auto">
            <a:xfrm flipV="1">
              <a:off x="1448" y="2246"/>
              <a:ext cx="36" cy="1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1" name="Line 13"/>
            <p:cNvSpPr>
              <a:spLocks noChangeShapeType="1"/>
            </p:cNvSpPr>
            <p:nvPr/>
          </p:nvSpPr>
          <p:spPr bwMode="auto">
            <a:xfrm flipH="1" flipV="1">
              <a:off x="1486" y="2248"/>
              <a:ext cx="39" cy="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2" name="Line 14"/>
            <p:cNvSpPr>
              <a:spLocks noChangeShapeType="1"/>
            </p:cNvSpPr>
            <p:nvPr/>
          </p:nvSpPr>
          <p:spPr bwMode="auto">
            <a:xfrm flipH="1" flipV="1">
              <a:off x="1392" y="2247"/>
              <a:ext cx="51" cy="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3" name="Line 15"/>
            <p:cNvSpPr>
              <a:spLocks noChangeShapeType="1"/>
            </p:cNvSpPr>
            <p:nvPr/>
          </p:nvSpPr>
          <p:spPr bwMode="auto">
            <a:xfrm flipH="1">
              <a:off x="1361" y="2257"/>
              <a:ext cx="38" cy="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4" name="Line 16"/>
            <p:cNvSpPr>
              <a:spLocks noChangeShapeType="1"/>
            </p:cNvSpPr>
            <p:nvPr/>
          </p:nvSpPr>
          <p:spPr bwMode="auto">
            <a:xfrm flipH="1">
              <a:off x="1245" y="2342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5" name="Line 17"/>
            <p:cNvSpPr>
              <a:spLocks noChangeShapeType="1"/>
            </p:cNvSpPr>
            <p:nvPr/>
          </p:nvSpPr>
          <p:spPr bwMode="auto">
            <a:xfrm>
              <a:off x="1596" y="2294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6" name="Line 18"/>
            <p:cNvSpPr>
              <a:spLocks noChangeShapeType="1"/>
            </p:cNvSpPr>
            <p:nvPr/>
          </p:nvSpPr>
          <p:spPr bwMode="auto">
            <a:xfrm>
              <a:off x="2028" y="2294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7" name="Line 19"/>
            <p:cNvSpPr>
              <a:spLocks noChangeShapeType="1"/>
            </p:cNvSpPr>
            <p:nvPr/>
          </p:nvSpPr>
          <p:spPr bwMode="auto">
            <a:xfrm>
              <a:off x="2457" y="2294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8" name="Line 20"/>
            <p:cNvSpPr>
              <a:spLocks noChangeShapeType="1"/>
            </p:cNvSpPr>
            <p:nvPr/>
          </p:nvSpPr>
          <p:spPr bwMode="auto">
            <a:xfrm>
              <a:off x="2892" y="2294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9" name="Line 21"/>
            <p:cNvSpPr>
              <a:spLocks noChangeShapeType="1"/>
            </p:cNvSpPr>
            <p:nvPr/>
          </p:nvSpPr>
          <p:spPr bwMode="auto">
            <a:xfrm>
              <a:off x="3324" y="2294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50" name="Line 22"/>
            <p:cNvSpPr>
              <a:spLocks noChangeShapeType="1"/>
            </p:cNvSpPr>
            <p:nvPr/>
          </p:nvSpPr>
          <p:spPr bwMode="auto">
            <a:xfrm>
              <a:off x="3753" y="2294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51" name="Line 23"/>
            <p:cNvSpPr>
              <a:spLocks noChangeShapeType="1"/>
            </p:cNvSpPr>
            <p:nvPr/>
          </p:nvSpPr>
          <p:spPr bwMode="auto">
            <a:xfrm>
              <a:off x="4185" y="2294"/>
              <a:ext cx="0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52" name="Line 24"/>
            <p:cNvSpPr>
              <a:spLocks noChangeShapeType="1"/>
            </p:cNvSpPr>
            <p:nvPr/>
          </p:nvSpPr>
          <p:spPr bwMode="auto">
            <a:xfrm>
              <a:off x="1254" y="2769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53" name="Rectangle 25"/>
            <p:cNvSpPr>
              <a:spLocks noChangeArrowheads="1"/>
            </p:cNvSpPr>
            <p:nvPr/>
          </p:nvSpPr>
          <p:spPr bwMode="auto">
            <a:xfrm>
              <a:off x="1476" y="2391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70</a:t>
              </a:r>
            </a:p>
          </p:txBody>
        </p:sp>
        <p:sp>
          <p:nvSpPr>
            <p:cNvPr id="48154" name="Rectangle 26"/>
            <p:cNvSpPr>
              <a:spLocks noChangeArrowheads="1"/>
            </p:cNvSpPr>
            <p:nvPr/>
          </p:nvSpPr>
          <p:spPr bwMode="auto">
            <a:xfrm>
              <a:off x="1908" y="2391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80</a:t>
              </a:r>
            </a:p>
          </p:txBody>
        </p:sp>
        <p:sp>
          <p:nvSpPr>
            <p:cNvPr id="48155" name="Rectangle 27"/>
            <p:cNvSpPr>
              <a:spLocks noChangeArrowheads="1"/>
            </p:cNvSpPr>
            <p:nvPr/>
          </p:nvSpPr>
          <p:spPr bwMode="auto">
            <a:xfrm>
              <a:off x="2340" y="2391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90</a:t>
              </a:r>
            </a:p>
          </p:txBody>
        </p:sp>
        <p:sp>
          <p:nvSpPr>
            <p:cNvPr id="48156" name="Rectangle 28"/>
            <p:cNvSpPr>
              <a:spLocks noChangeArrowheads="1"/>
            </p:cNvSpPr>
            <p:nvPr/>
          </p:nvSpPr>
          <p:spPr bwMode="auto">
            <a:xfrm>
              <a:off x="2727" y="2391"/>
              <a:ext cx="435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100</a:t>
              </a:r>
            </a:p>
          </p:txBody>
        </p:sp>
        <p:sp>
          <p:nvSpPr>
            <p:cNvPr id="48157" name="Rectangle 29"/>
            <p:cNvSpPr>
              <a:spLocks noChangeArrowheads="1"/>
            </p:cNvSpPr>
            <p:nvPr/>
          </p:nvSpPr>
          <p:spPr bwMode="auto">
            <a:xfrm>
              <a:off x="3159" y="1995"/>
              <a:ext cx="435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110</a:t>
              </a:r>
            </a:p>
          </p:txBody>
        </p:sp>
        <p:sp>
          <p:nvSpPr>
            <p:cNvPr id="48158" name="Rectangle 30"/>
            <p:cNvSpPr>
              <a:spLocks noChangeArrowheads="1"/>
            </p:cNvSpPr>
            <p:nvPr/>
          </p:nvSpPr>
          <p:spPr bwMode="auto">
            <a:xfrm>
              <a:off x="3591" y="1995"/>
              <a:ext cx="435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120</a:t>
              </a:r>
            </a:p>
          </p:txBody>
        </p:sp>
        <p:sp>
          <p:nvSpPr>
            <p:cNvPr id="48159" name="Rectangle 31"/>
            <p:cNvSpPr>
              <a:spLocks noChangeArrowheads="1"/>
            </p:cNvSpPr>
            <p:nvPr/>
          </p:nvSpPr>
          <p:spPr bwMode="auto">
            <a:xfrm>
              <a:off x="4023" y="1995"/>
              <a:ext cx="435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130</a:t>
              </a:r>
            </a:p>
          </p:txBody>
        </p:sp>
        <p:sp>
          <p:nvSpPr>
            <p:cNvPr id="48160" name="Rectangle 32"/>
            <p:cNvSpPr>
              <a:spLocks noChangeArrowheads="1"/>
            </p:cNvSpPr>
            <p:nvPr/>
          </p:nvSpPr>
          <p:spPr bwMode="auto">
            <a:xfrm>
              <a:off x="1335" y="1650"/>
              <a:ext cx="850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/>
                <a:t>Profit ($)</a:t>
              </a:r>
            </a:p>
          </p:txBody>
        </p:sp>
        <p:sp>
          <p:nvSpPr>
            <p:cNvPr id="48161" name="Rectangle 33"/>
            <p:cNvSpPr>
              <a:spLocks noChangeArrowheads="1"/>
            </p:cNvSpPr>
            <p:nvPr/>
          </p:nvSpPr>
          <p:spPr bwMode="auto">
            <a:xfrm>
              <a:off x="3794" y="2397"/>
              <a:ext cx="1320" cy="5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2400"/>
                <a:t>Terminal</a:t>
              </a:r>
            </a:p>
            <a:p>
              <a:pPr algn="ctr" eaLnBrk="0" hangingPunct="0"/>
              <a:r>
                <a:rPr lang="en-US" sz="2400"/>
                <a:t>stock price ($)</a:t>
              </a:r>
            </a:p>
          </p:txBody>
        </p:sp>
        <p:sp>
          <p:nvSpPr>
            <p:cNvPr id="48162" name="Line 34"/>
            <p:cNvSpPr>
              <a:spLocks noChangeShapeType="1"/>
            </p:cNvSpPr>
            <p:nvPr/>
          </p:nvSpPr>
          <p:spPr bwMode="auto">
            <a:xfrm flipH="1">
              <a:off x="1248" y="2136"/>
              <a:ext cx="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63" name="Line 35"/>
            <p:cNvSpPr>
              <a:spLocks noChangeShapeType="1"/>
            </p:cNvSpPr>
            <p:nvPr/>
          </p:nvSpPr>
          <p:spPr bwMode="auto">
            <a:xfrm>
              <a:off x="1255" y="3205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64" name="Line 36"/>
            <p:cNvSpPr>
              <a:spLocks noChangeShapeType="1"/>
            </p:cNvSpPr>
            <p:nvPr/>
          </p:nvSpPr>
          <p:spPr bwMode="auto">
            <a:xfrm>
              <a:off x="1256" y="3639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65" name="Line 37"/>
            <p:cNvSpPr>
              <a:spLocks noChangeShapeType="1"/>
            </p:cNvSpPr>
            <p:nvPr/>
          </p:nvSpPr>
          <p:spPr bwMode="auto">
            <a:xfrm>
              <a:off x="1559" y="2136"/>
              <a:ext cx="130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66" name="Line 38"/>
            <p:cNvSpPr>
              <a:spLocks noChangeShapeType="1"/>
            </p:cNvSpPr>
            <p:nvPr/>
          </p:nvSpPr>
          <p:spPr bwMode="auto">
            <a:xfrm>
              <a:off x="2886" y="2142"/>
              <a:ext cx="1528" cy="152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1_Network">
  <a:themeElements>
    <a:clrScheme name="1_Network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1_Network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Ch02HullFundamentals5thEd</Template>
  <TotalTime>2302312798</TotalTime>
  <Pages>17</Pages>
  <Words>1964</Words>
  <Application>Microsoft PowerPoint 4.0</Application>
  <PresentationFormat>Letter Paper (8.5x11 in)</PresentationFormat>
  <Paragraphs>276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Times New Roman</vt:lpstr>
      <vt:lpstr>Arial</vt:lpstr>
      <vt:lpstr>Wingdings</vt:lpstr>
      <vt:lpstr>1_Network</vt:lpstr>
      <vt:lpstr>Mechanics of Options Markets</vt:lpstr>
      <vt:lpstr>Review of Option Types</vt:lpstr>
      <vt:lpstr>Review of Option Types</vt:lpstr>
      <vt:lpstr>Option Positions</vt:lpstr>
      <vt:lpstr>Terminology</vt:lpstr>
      <vt:lpstr>Moneyness:</vt:lpstr>
      <vt:lpstr>Moneyness:</vt:lpstr>
      <vt:lpstr>Long Call on eBay (Figure 8.1, Page 182)</vt:lpstr>
      <vt:lpstr>Short Call on eBay  (Figure 8.3, page 184)</vt:lpstr>
      <vt:lpstr>Long Put on IBM  (Figure 8.2, page 183)</vt:lpstr>
      <vt:lpstr>Short Put on IBM  (Figure 8.4, page 184)</vt:lpstr>
      <vt:lpstr>Payoffs from Options What is the Option Position in Each Case?  </vt:lpstr>
      <vt:lpstr>Assets Underlying Exchange-Traded Options </vt:lpstr>
      <vt:lpstr>Specification of Exchange-Traded Options</vt:lpstr>
      <vt:lpstr>Terminology </vt:lpstr>
      <vt:lpstr>Exercise price spacing: </vt:lpstr>
      <vt:lpstr>Dividends &amp; Stock Splits  (Page 188-190)</vt:lpstr>
      <vt:lpstr>Dividends &amp; Stock Splits (continued)</vt:lpstr>
      <vt:lpstr>Dividends &amp; Stock Splits (continued)</vt:lpstr>
      <vt:lpstr>Market Makers</vt:lpstr>
      <vt:lpstr>Commissions:</vt:lpstr>
      <vt:lpstr>Commissions:</vt:lpstr>
      <vt:lpstr>Margins (Page 194-195)</vt:lpstr>
      <vt:lpstr>Example</vt:lpstr>
      <vt:lpstr>Warrants</vt:lpstr>
      <vt:lpstr>Warrants (continued)</vt:lpstr>
      <vt:lpstr>Executive Stock Options</vt:lpstr>
      <vt:lpstr>Executive Stock Options continued</vt:lpstr>
      <vt:lpstr>Convertible Bonds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Mechanics of Options Markets</dc:title>
  <dc:subject>Fundamentals of Futures and Options Markets, 5E</dc:subject>
  <dc:creator>John C. Hull</dc:creator>
  <cp:keywords>Chapter 8</cp:keywords>
  <dc:description>Copyright 2004 by John C. Hull._x000d_
All rights reserved. Published 2004</dc:description>
  <cp:lastModifiedBy>nikolas</cp:lastModifiedBy>
  <cp:revision>74</cp:revision>
  <cp:lastPrinted>2001-05-03T11:57:30Z</cp:lastPrinted>
  <dcterms:created xsi:type="dcterms:W3CDTF">1996-10-23T19:29:20Z</dcterms:created>
  <dcterms:modified xsi:type="dcterms:W3CDTF">2011-02-13T16:04:45Z</dcterms:modified>
</cp:coreProperties>
</file>