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handoutMasterIdLst>
    <p:handoutMasterId r:id="rId36"/>
  </p:handoutMasterIdLst>
  <p:sldIdLst>
    <p:sldId id="256" r:id="rId3"/>
    <p:sldId id="257" r:id="rId4"/>
    <p:sldId id="259" r:id="rId5"/>
    <p:sldId id="260" r:id="rId6"/>
    <p:sldId id="345" r:id="rId7"/>
    <p:sldId id="262" r:id="rId8"/>
    <p:sldId id="346" r:id="rId9"/>
    <p:sldId id="366" r:id="rId10"/>
    <p:sldId id="347" r:id="rId11"/>
    <p:sldId id="348" r:id="rId12"/>
    <p:sldId id="367" r:id="rId13"/>
    <p:sldId id="350" r:id="rId14"/>
    <p:sldId id="369" r:id="rId15"/>
    <p:sldId id="351" r:id="rId16"/>
    <p:sldId id="352" r:id="rId17"/>
    <p:sldId id="353" r:id="rId18"/>
    <p:sldId id="354" r:id="rId19"/>
    <p:sldId id="370" r:id="rId20"/>
    <p:sldId id="355" r:id="rId21"/>
    <p:sldId id="368" r:id="rId22"/>
    <p:sldId id="356" r:id="rId23"/>
    <p:sldId id="357" r:id="rId24"/>
    <p:sldId id="358" r:id="rId25"/>
    <p:sldId id="359" r:id="rId26"/>
    <p:sldId id="360" r:id="rId27"/>
    <p:sldId id="361" r:id="rId28"/>
    <p:sldId id="362" r:id="rId29"/>
    <p:sldId id="363" r:id="rId30"/>
    <p:sldId id="364" r:id="rId31"/>
    <p:sldId id="371" r:id="rId32"/>
    <p:sldId id="365" r:id="rId33"/>
    <p:sldId id="319" r:id="rId34"/>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9309" autoAdjust="0"/>
  </p:normalViewPr>
  <p:slideViewPr>
    <p:cSldViewPr>
      <p:cViewPr varScale="1">
        <p:scale>
          <a:sx n="88" d="100"/>
          <a:sy n="88" d="100"/>
        </p:scale>
        <p:origin x="-1296" y="-72"/>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7462B2-EF6B-8545-A43C-DE7059F08D25}" type="datetime1">
              <a:rPr lang="en-US" smtClean="0"/>
              <a:t>5/26/2015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33711F-83CD-AA4D-B953-E66B74A56BBD}" type="slidenum">
              <a:rPr lang="en-US" smtClean="0"/>
              <a:t>‹#›</a:t>
            </a:fld>
            <a:endParaRPr lang="en-US"/>
          </a:p>
        </p:txBody>
      </p:sp>
    </p:spTree>
    <p:extLst>
      <p:ext uri="{BB962C8B-B14F-4D97-AF65-F5344CB8AC3E}">
        <p14:creationId xmlns:p14="http://schemas.microsoft.com/office/powerpoint/2010/main" val="2447317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CF1ED0-5A1F-624C-AEDB-4B189B23CED5}" type="datetime1">
              <a:rPr lang="en-US" smtClean="0"/>
              <a:t>5/26/2015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A0E00-655F-9241-AD57-9B65BC8F2D10}" type="slidenum">
              <a:rPr lang="en-US"/>
              <a:pPr/>
              <a:t>26</a:t>
            </a:fld>
            <a:endParaRPr lang="en-US"/>
          </a:p>
        </p:txBody>
      </p:sp>
      <p:sp>
        <p:nvSpPr>
          <p:cNvPr id="244738" name="Rectangle 2"/>
          <p:cNvSpPr>
            <a:spLocks noGrp="1" noRot="1" noChangeAspect="1" noChangeArrowheads="1" noTextEdit="1"/>
          </p:cNvSpPr>
          <p:nvPr>
            <p:ph type="sldImg"/>
          </p:nvPr>
        </p:nvSpPr>
        <p:spPr>
          <a:xfrm>
            <a:off x="1143000" y="685800"/>
            <a:ext cx="4573588" cy="3430588"/>
          </a:xfrm>
          <a:ln/>
          <a:extLst>
            <a:ext uri="{FAA26D3D-D897-4be2-8F04-BA451C77F1D7}">
              <ma14:placeholderFlag xmlns="" xmlns:ma14="http://schemas.microsoft.com/office/mac/drawingml/2011/main" val="1"/>
            </a:ext>
          </a:extLst>
        </p:spPr>
      </p:sp>
      <p:sp>
        <p:nvSpPr>
          <p:cNvPr id="244739" name="Rectangle 3"/>
          <p:cNvSpPr>
            <a:spLocks noGrp="1" noChangeArrowheads="1"/>
          </p:cNvSpPr>
          <p:nvPr>
            <p:ph type="body" idx="1"/>
          </p:nvPr>
        </p:nvSpPr>
        <p:spPr>
          <a:xfrm>
            <a:off x="913986" y="4343869"/>
            <a:ext cx="5030029" cy="4114175"/>
          </a:xfrm>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418D-FE21-574F-A3FC-2CB0DEC9B6E4}" type="slidenum">
              <a:rPr lang="en-US"/>
              <a:pPr/>
              <a:t>9</a:t>
            </a:fld>
            <a:endParaRPr lang="en-US"/>
          </a:p>
        </p:txBody>
      </p:sp>
      <p:sp>
        <p:nvSpPr>
          <p:cNvPr id="24883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48835" name="Rectangle 3"/>
          <p:cNvSpPr>
            <a:spLocks noGrp="1" noChangeArrowheads="1"/>
          </p:cNvSpPr>
          <p:nvPr>
            <p:ph type="body" idx="1"/>
          </p:nvPr>
        </p:nvSpPr>
        <p:spPr>
          <a:xfrm>
            <a:off x="913986" y="4343869"/>
            <a:ext cx="5030029" cy="4114175"/>
          </a:xfrm>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418D-FE21-574F-A3FC-2CB0DEC9B6E4}" type="slidenum">
              <a:rPr lang="en-US"/>
              <a:pPr/>
              <a:t>11</a:t>
            </a:fld>
            <a:endParaRPr lang="en-US"/>
          </a:p>
        </p:txBody>
      </p:sp>
      <p:sp>
        <p:nvSpPr>
          <p:cNvPr id="24883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48835" name="Rectangle 3"/>
          <p:cNvSpPr>
            <a:spLocks noGrp="1" noChangeArrowheads="1"/>
          </p:cNvSpPr>
          <p:nvPr>
            <p:ph type="body" idx="1"/>
          </p:nvPr>
        </p:nvSpPr>
        <p:spPr>
          <a:xfrm>
            <a:off x="913986" y="4343869"/>
            <a:ext cx="5030029" cy="4114175"/>
          </a:xfrm>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x-none" smtClean="0"/>
              <a:t>Click to edit Master title style</a:t>
            </a:r>
            <a:endParaRPr lang="en-US"/>
          </a:p>
        </p:txBody>
      </p:sp>
      <p:sp>
        <p:nvSpPr>
          <p:cNvPr id="3" name="Table Placeholder 2"/>
          <p:cNvSpPr>
            <a:spLocks noGrp="1"/>
          </p:cNvSpPr>
          <p:nvPr>
            <p:ph type="tbl" idx="1"/>
          </p:nvPr>
        </p:nvSpPr>
        <p:spPr>
          <a:xfrm>
            <a:off x="609600" y="1981200"/>
            <a:ext cx="7848600" cy="4114800"/>
          </a:xfrm>
        </p:spPr>
        <p:txBody>
          <a:bodyPr/>
          <a:lstStyle/>
          <a:p>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3B1AC3E-877A-1B41-B521-AD3E15B8B549}" type="slidenum">
              <a:rPr lang="en-US"/>
              <a:pPr/>
              <a:t>‹#›</a:t>
            </a:fld>
            <a:endParaRPr lang="en-US"/>
          </a:p>
        </p:txBody>
      </p:sp>
    </p:spTree>
    <p:extLst>
      <p:ext uri="{BB962C8B-B14F-4D97-AF65-F5344CB8AC3E}">
        <p14:creationId xmlns:p14="http://schemas.microsoft.com/office/powerpoint/2010/main" val="2517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Θέματα </a:t>
            </a:r>
            <a:r>
              <a:rPr lang="en-US" dirty="0" smtClean="0"/>
              <a:t>Συστημάτων Πολυμέσων</a:t>
            </a:r>
            <a:br>
              <a:rPr lang="en-US" dirty="0" smtClean="0"/>
            </a:br>
            <a:endParaRPr lang="el-GR"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t>Ενότητα </a:t>
            </a:r>
            <a:r>
              <a:rPr lang="en-US" sz="2800" dirty="0" smtClean="0"/>
              <a:t>#</a:t>
            </a:r>
            <a:r>
              <a:rPr lang="en-US" sz="2800" b="1" dirty="0" smtClean="0"/>
              <a:t>3</a:t>
            </a:r>
            <a:r>
              <a:rPr lang="el-GR" sz="2800" b="1" dirty="0" smtClean="0"/>
              <a:t>:</a:t>
            </a:r>
            <a:r>
              <a:rPr lang="en-US" sz="2800" dirty="0" smtClean="0"/>
              <a:t> </a:t>
            </a:r>
            <a:r>
              <a:rPr lang="el-GR" sz="2800" dirty="0" smtClean="0"/>
              <a:t>Ιδιότητες μέσων</a:t>
            </a:r>
            <a:endParaRPr lang="en-US" sz="2800" dirty="0" smtClean="0"/>
          </a:p>
          <a:p>
            <a:r>
              <a:rPr lang="el-GR" sz="2800" b="1" dirty="0" smtClean="0"/>
              <a:t>Διδάσκων</a:t>
            </a:r>
            <a:r>
              <a:rPr lang="en-US" sz="2800" b="1" dirty="0" smtClean="0"/>
              <a:t>:</a:t>
            </a:r>
            <a:r>
              <a:rPr lang="en-US" sz="2800" dirty="0" smtClean="0"/>
              <a:t> Γεώργιος K. Πολύζος</a:t>
            </a:r>
            <a:endParaRPr lang="el-GR" sz="2800" dirty="0" smtClean="0"/>
          </a:p>
          <a:p>
            <a:r>
              <a:rPr lang="el-GR" sz="2800" b="1" dirty="0" smtClean="0"/>
              <a:t>Τμήμα</a:t>
            </a:r>
            <a:r>
              <a:rPr lang="en-US" sz="2800" b="1" dirty="0" smtClean="0"/>
              <a:t>: </a:t>
            </a:r>
            <a:r>
              <a:rPr lang="el-GR" sz="2800" dirty="0" smtClean="0"/>
              <a:t>Μεταπτυχιακό</a:t>
            </a:r>
            <a:r>
              <a:rPr lang="en-US" sz="2800" dirty="0" smtClean="0"/>
              <a:t> Πρόγραμμα Σπουδών “Επιστήμη των Υπολογιστών”</a:t>
            </a:r>
            <a:endParaRPr lang="el-GR" sz="2800" b="1" dirty="0" smtClean="0"/>
          </a:p>
        </p:txBody>
      </p:sp>
      <p:grpSp>
        <p:nvGrpSpPr>
          <p:cNvPr id="8" name="Group 7" descr="Λογότυπο ΕΣΠΑ."/>
          <p:cNvGrpSpPr/>
          <p:nvPr/>
        </p:nvGrpSpPr>
        <p:grpSpPr>
          <a:xfrm>
            <a:off x="2080877" y="5591694"/>
            <a:ext cx="5820550" cy="1025873"/>
            <a:chOff x="2080877" y="5591694"/>
            <a:chExt cx="5820550" cy="1025873"/>
          </a:xfrm>
        </p:grpSpPr>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7" y="5827935"/>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8" y="5591694"/>
              <a:ext cx="4310289" cy="1025873"/>
            </a:xfrm>
            <a:prstGeom prst="rect">
              <a:avLst/>
            </a:prstGeom>
            <a:noFill/>
          </p:spPr>
        </p:pic>
      </p:grpSp>
    </p:spTree>
    <p:extLst>
      <p:ext uri="{BB962C8B-B14F-4D97-AF65-F5344CB8AC3E}">
        <p14:creationId xmlns:p14="http://schemas.microsoft.com/office/powerpoint/2010/main" val="2253556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11560" y="188640"/>
            <a:ext cx="7848600" cy="1143000"/>
          </a:xfrm>
        </p:spPr>
        <p:txBody>
          <a:bodyPr>
            <a:normAutofit/>
          </a:bodyPr>
          <a:lstStyle/>
          <a:p>
            <a:r>
              <a:rPr lang="el-GR" sz="4400" dirty="0" smtClean="0"/>
              <a:t>Κατηγοριοποίηση των μέσων</a:t>
            </a:r>
            <a:endParaRPr lang="en-US" sz="4400" dirty="0"/>
          </a:p>
        </p:txBody>
      </p:sp>
      <p:grpSp>
        <p:nvGrpSpPr>
          <p:cNvPr id="4" name="Group 3" descr="Σχήμα που παρουσιάζει την διάκριση των μέσων σε διακριτά και συνεχή."/>
          <p:cNvGrpSpPr/>
          <p:nvPr/>
        </p:nvGrpSpPr>
        <p:grpSpPr>
          <a:xfrm>
            <a:off x="900113" y="1677988"/>
            <a:ext cx="7488238" cy="4505323"/>
            <a:chOff x="900113" y="1677988"/>
            <a:chExt cx="7488238" cy="4505323"/>
          </a:xfrm>
        </p:grpSpPr>
        <p:grpSp>
          <p:nvGrpSpPr>
            <p:cNvPr id="249859" name="Group 3" descr="Διάγραμμα που παρουσιάσει την κατηγοριοποίηση των μέσων με βάση την φύση του (συνεχή ή διακριτά)"/>
            <p:cNvGrpSpPr>
              <a:grpSpLocks/>
            </p:cNvGrpSpPr>
            <p:nvPr/>
          </p:nvGrpSpPr>
          <p:grpSpPr bwMode="auto">
            <a:xfrm>
              <a:off x="900113" y="1677988"/>
              <a:ext cx="7488238" cy="4505323"/>
              <a:chOff x="567" y="816"/>
              <a:chExt cx="4717" cy="2838"/>
            </a:xfrm>
          </p:grpSpPr>
          <p:sp>
            <p:nvSpPr>
              <p:cNvPr id="249860" name="Rectangle 4" descr="Σχήμα που παρουσιάζει την διάκριση των μέσων σε διακριτά και συνεχή."/>
              <p:cNvSpPr>
                <a:spLocks noChangeArrowheads="1"/>
              </p:cNvSpPr>
              <p:nvPr/>
            </p:nvSpPr>
            <p:spPr bwMode="auto">
              <a:xfrm>
                <a:off x="576" y="960"/>
                <a:ext cx="4656" cy="2112"/>
              </a:xfrm>
              <a:prstGeom prst="rect">
                <a:avLst/>
              </a:prstGeom>
              <a:solidFill>
                <a:srgbClr val="CCFFCC"/>
              </a:solidFill>
              <a:ln>
                <a:noFill/>
              </a:ln>
              <a:effectLst/>
              <a:extLs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9861" name="Rectangle 5"/>
              <p:cNvSpPr>
                <a:spLocks noChangeArrowheads="1"/>
              </p:cNvSpPr>
              <p:nvPr/>
            </p:nvSpPr>
            <p:spPr bwMode="auto">
              <a:xfrm>
                <a:off x="720" y="1104"/>
                <a:ext cx="864" cy="480"/>
              </a:xfrm>
              <a:prstGeom prst="rect">
                <a:avLst/>
              </a:prstGeom>
              <a:solidFill>
                <a:schemeClr val="accent1"/>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l-GR" sz="2400" b="0" dirty="0" smtClean="0"/>
                  <a:t>Ήχος</a:t>
                </a:r>
                <a:endParaRPr lang="en-US" sz="2400" b="0" dirty="0"/>
              </a:p>
            </p:txBody>
          </p:sp>
          <p:sp>
            <p:nvSpPr>
              <p:cNvPr id="249862" name="Rectangle 6"/>
              <p:cNvSpPr>
                <a:spLocks noChangeArrowheads="1"/>
              </p:cNvSpPr>
              <p:nvPr/>
            </p:nvSpPr>
            <p:spPr bwMode="auto">
              <a:xfrm>
                <a:off x="1728" y="1104"/>
                <a:ext cx="864" cy="480"/>
              </a:xfrm>
              <a:prstGeom prst="rect">
                <a:avLst/>
              </a:prstGeom>
              <a:solidFill>
                <a:schemeClr val="accent1"/>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l-GR" sz="2400" b="0" dirty="0" smtClean="0"/>
                  <a:t>Βίντεο</a:t>
                </a:r>
                <a:endParaRPr lang="en-US" sz="2400" b="0" dirty="0"/>
              </a:p>
            </p:txBody>
          </p:sp>
          <p:sp>
            <p:nvSpPr>
              <p:cNvPr id="249863" name="Rectangle 7"/>
              <p:cNvSpPr>
                <a:spLocks noChangeArrowheads="1"/>
              </p:cNvSpPr>
              <p:nvPr/>
            </p:nvSpPr>
            <p:spPr bwMode="auto">
              <a:xfrm>
                <a:off x="768" y="2208"/>
                <a:ext cx="864" cy="480"/>
              </a:xfrm>
              <a:prstGeom prst="rect">
                <a:avLst/>
              </a:prstGeom>
              <a:solidFill>
                <a:srgbClr val="FFCC00"/>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l-GR" sz="2400" b="0" dirty="0" smtClean="0">
                    <a:solidFill>
                      <a:srgbClr val="000000"/>
                    </a:solidFill>
                  </a:rPr>
                  <a:t>Εικόνα</a:t>
                </a:r>
                <a:endParaRPr lang="en-US" sz="2400" b="0" dirty="0">
                  <a:solidFill>
                    <a:srgbClr val="000000"/>
                  </a:solidFill>
                </a:endParaRPr>
              </a:p>
            </p:txBody>
          </p:sp>
          <p:sp>
            <p:nvSpPr>
              <p:cNvPr id="249864" name="Rectangle 8"/>
              <p:cNvSpPr>
                <a:spLocks noChangeArrowheads="1"/>
              </p:cNvSpPr>
              <p:nvPr/>
            </p:nvSpPr>
            <p:spPr bwMode="auto">
              <a:xfrm>
                <a:off x="3168" y="1104"/>
                <a:ext cx="1617" cy="480"/>
              </a:xfrm>
              <a:prstGeom prst="rect">
                <a:avLst/>
              </a:prstGeom>
              <a:solidFill>
                <a:srgbClr val="FFCC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l-GR" sz="2400" b="0" dirty="0" smtClean="0">
                    <a:solidFill>
                      <a:srgbClr val="000000"/>
                    </a:solidFill>
                  </a:rPr>
                  <a:t>Κινούμενη εικόνα</a:t>
                </a:r>
                <a:endParaRPr lang="en-US" sz="2400" b="0" dirty="0">
                  <a:solidFill>
                    <a:srgbClr val="000000"/>
                  </a:solidFill>
                </a:endParaRPr>
              </a:p>
            </p:txBody>
          </p:sp>
          <p:sp>
            <p:nvSpPr>
              <p:cNvPr id="249865" name="Rectangle 9"/>
              <p:cNvSpPr>
                <a:spLocks noChangeArrowheads="1"/>
              </p:cNvSpPr>
              <p:nvPr/>
            </p:nvSpPr>
            <p:spPr bwMode="auto">
              <a:xfrm>
                <a:off x="3168" y="2160"/>
                <a:ext cx="864" cy="480"/>
              </a:xfrm>
              <a:prstGeom prst="rect">
                <a:avLst/>
              </a:prstGeom>
              <a:solidFill>
                <a:srgbClr val="FF99CC"/>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l-GR" sz="2400" b="0" dirty="0" smtClean="0">
                    <a:solidFill>
                      <a:srgbClr val="000000"/>
                    </a:solidFill>
                  </a:rPr>
                  <a:t>Κείμενο</a:t>
                </a:r>
                <a:endParaRPr lang="en-US" sz="2400" b="0" dirty="0">
                  <a:solidFill>
                    <a:srgbClr val="000000"/>
                  </a:solidFill>
                </a:endParaRPr>
              </a:p>
            </p:txBody>
          </p:sp>
          <p:sp>
            <p:nvSpPr>
              <p:cNvPr id="249866" name="Rectangle 10"/>
              <p:cNvSpPr>
                <a:spLocks noChangeArrowheads="1"/>
              </p:cNvSpPr>
              <p:nvPr/>
            </p:nvSpPr>
            <p:spPr bwMode="auto">
              <a:xfrm>
                <a:off x="4226" y="2159"/>
                <a:ext cx="864" cy="478"/>
              </a:xfrm>
              <a:prstGeom prst="rect">
                <a:avLst/>
              </a:prstGeom>
              <a:solidFill>
                <a:srgbClr val="FF99CC"/>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r>
                  <a:rPr lang="el-GR" sz="2400" b="0" dirty="0" smtClean="0">
                    <a:solidFill>
                      <a:srgbClr val="000000"/>
                    </a:solidFill>
                  </a:rPr>
                  <a:t>Γραφικά</a:t>
                </a:r>
                <a:endParaRPr lang="en-US" sz="2400" b="0" dirty="0">
                  <a:solidFill>
                    <a:srgbClr val="000000"/>
                  </a:solidFill>
                </a:endParaRPr>
              </a:p>
            </p:txBody>
          </p:sp>
          <p:sp>
            <p:nvSpPr>
              <p:cNvPr id="249867" name="Line 11"/>
              <p:cNvSpPr>
                <a:spLocks noChangeShapeType="1"/>
              </p:cNvSpPr>
              <p:nvPr/>
            </p:nvSpPr>
            <p:spPr bwMode="auto">
              <a:xfrm>
                <a:off x="624" y="1968"/>
                <a:ext cx="4608" cy="0"/>
              </a:xfrm>
              <a:prstGeom prst="line">
                <a:avLst/>
              </a:prstGeom>
              <a:noFill/>
              <a:ln w="25400">
                <a:solidFill>
                  <a:srgbClr val="99CCFF"/>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249868" name="Line 12"/>
              <p:cNvSpPr>
                <a:spLocks noChangeShapeType="1"/>
              </p:cNvSpPr>
              <p:nvPr/>
            </p:nvSpPr>
            <p:spPr bwMode="auto">
              <a:xfrm>
                <a:off x="2880" y="816"/>
                <a:ext cx="0" cy="2352"/>
              </a:xfrm>
              <a:prstGeom prst="line">
                <a:avLst/>
              </a:prstGeom>
              <a:noFill/>
              <a:ln w="25400">
                <a:solidFill>
                  <a:srgbClr val="99CCFF"/>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249869" name="Text Box 13"/>
              <p:cNvSpPr txBox="1">
                <a:spLocks noChangeArrowheads="1"/>
              </p:cNvSpPr>
              <p:nvPr/>
            </p:nvSpPr>
            <p:spPr bwMode="auto">
              <a:xfrm>
                <a:off x="567" y="3216"/>
                <a:ext cx="2268"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lnSpc>
                    <a:spcPct val="80000"/>
                  </a:lnSpc>
                  <a:spcBef>
                    <a:spcPct val="50000"/>
                  </a:spcBef>
                </a:pPr>
                <a:r>
                  <a:rPr lang="el-GR" sz="2400" dirty="0" smtClean="0">
                    <a:solidFill>
                      <a:srgbClr val="000000"/>
                    </a:solidFill>
                    <a:latin typeface="Calibri"/>
                  </a:rPr>
                  <a:t>«τραβηγμένα» από τον πραγματικό κόσμο</a:t>
                </a:r>
                <a:endParaRPr lang="en-US" sz="2400" b="0" dirty="0">
                  <a:solidFill>
                    <a:srgbClr val="000000"/>
                  </a:solidFill>
                  <a:latin typeface="Calibri"/>
                </a:endParaRPr>
              </a:p>
            </p:txBody>
          </p:sp>
          <p:sp>
            <p:nvSpPr>
              <p:cNvPr id="249870" name="Text Box 14"/>
              <p:cNvSpPr txBox="1">
                <a:spLocks noChangeArrowheads="1"/>
              </p:cNvSpPr>
              <p:nvPr/>
            </p:nvSpPr>
            <p:spPr bwMode="auto">
              <a:xfrm>
                <a:off x="2880" y="3216"/>
                <a:ext cx="240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lnSpc>
                    <a:spcPct val="80000"/>
                  </a:lnSpc>
                  <a:spcBef>
                    <a:spcPct val="50000"/>
                  </a:spcBef>
                </a:pPr>
                <a:r>
                  <a:rPr lang="el-GR" sz="2400" dirty="0" smtClean="0">
                    <a:solidFill>
                      <a:srgbClr val="000000"/>
                    </a:solidFill>
                    <a:latin typeface="Calibri"/>
                  </a:rPr>
                  <a:t>Συνθέτονται από υπολογιστή</a:t>
                </a:r>
                <a:endParaRPr lang="en-US" sz="2400" b="0" dirty="0">
                  <a:solidFill>
                    <a:srgbClr val="000000"/>
                  </a:solidFill>
                  <a:latin typeface="Calibri"/>
                </a:endParaRPr>
              </a:p>
            </p:txBody>
          </p:sp>
          <p:sp>
            <p:nvSpPr>
              <p:cNvPr id="249872" name="Text Box 16"/>
              <p:cNvSpPr txBox="1">
                <a:spLocks noChangeArrowheads="1"/>
              </p:cNvSpPr>
              <p:nvPr/>
            </p:nvSpPr>
            <p:spPr bwMode="auto">
              <a:xfrm>
                <a:off x="1200" y="2832"/>
                <a:ext cx="86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55000"/>
                  </a:lnSpc>
                  <a:spcBef>
                    <a:spcPct val="50000"/>
                  </a:spcBef>
                </a:pPr>
                <a:r>
                  <a:rPr lang="el-GR" sz="2000" dirty="0" smtClean="0">
                    <a:solidFill>
                      <a:srgbClr val="660066"/>
                    </a:solidFill>
                    <a:latin typeface="Calibri"/>
                  </a:rPr>
                  <a:t>Διακριτά</a:t>
                </a:r>
                <a:endParaRPr lang="en-US" sz="1800" dirty="0">
                  <a:solidFill>
                    <a:srgbClr val="660066"/>
                  </a:solidFill>
                </a:endParaRPr>
              </a:p>
            </p:txBody>
          </p:sp>
          <p:grpSp>
            <p:nvGrpSpPr>
              <p:cNvPr id="249874" name="Group 18"/>
              <p:cNvGrpSpPr>
                <a:grpSpLocks/>
              </p:cNvGrpSpPr>
              <p:nvPr/>
            </p:nvGrpSpPr>
            <p:grpSpPr bwMode="auto">
              <a:xfrm>
                <a:off x="1152" y="1776"/>
                <a:ext cx="3312" cy="179"/>
                <a:chOff x="1152" y="1776"/>
                <a:chExt cx="3312" cy="179"/>
              </a:xfrm>
            </p:grpSpPr>
            <p:sp>
              <p:nvSpPr>
                <p:cNvPr id="249875" name="Text Box 19"/>
                <p:cNvSpPr txBox="1">
                  <a:spLocks noChangeArrowheads="1"/>
                </p:cNvSpPr>
                <p:nvPr/>
              </p:nvSpPr>
              <p:spPr bwMode="auto">
                <a:xfrm>
                  <a:off x="1152" y="1776"/>
                  <a:ext cx="86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5000"/>
                    </a:lnSpc>
                    <a:spcBef>
                      <a:spcPct val="50000"/>
                    </a:spcBef>
                  </a:pPr>
                  <a:r>
                    <a:rPr lang="el-GR" sz="2000" dirty="0">
                      <a:solidFill>
                        <a:srgbClr val="660066"/>
                      </a:solidFill>
                      <a:latin typeface="Calibri"/>
                    </a:rPr>
                    <a:t>Συνεχή</a:t>
                  </a:r>
                  <a:endParaRPr lang="en-US" sz="2000" dirty="0">
                    <a:solidFill>
                      <a:schemeClr val="bg1"/>
                    </a:solidFill>
                  </a:endParaRPr>
                </a:p>
              </p:txBody>
            </p:sp>
            <p:sp>
              <p:nvSpPr>
                <p:cNvPr id="249876" name="Text Box 20"/>
                <p:cNvSpPr txBox="1">
                  <a:spLocks noChangeArrowheads="1"/>
                </p:cNvSpPr>
                <p:nvPr/>
              </p:nvSpPr>
              <p:spPr bwMode="auto">
                <a:xfrm>
                  <a:off x="3600" y="1776"/>
                  <a:ext cx="864"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55000"/>
                    </a:lnSpc>
                    <a:spcBef>
                      <a:spcPct val="50000"/>
                    </a:spcBef>
                  </a:pPr>
                  <a:r>
                    <a:rPr lang="el-GR" sz="2000" dirty="0" smtClean="0">
                      <a:solidFill>
                        <a:srgbClr val="660066"/>
                      </a:solidFill>
                      <a:latin typeface="Calibri"/>
                    </a:rPr>
                    <a:t>Συνεχή</a:t>
                  </a:r>
                  <a:endParaRPr lang="en-US" sz="2400" b="0" dirty="0">
                    <a:solidFill>
                      <a:schemeClr val="bg1"/>
                    </a:solidFill>
                  </a:endParaRPr>
                </a:p>
              </p:txBody>
            </p:sp>
          </p:grpSp>
        </p:grpSp>
        <p:sp>
          <p:nvSpPr>
            <p:cNvPr id="23" name="Text Box 16"/>
            <p:cNvSpPr txBox="1">
              <a:spLocks noChangeArrowheads="1"/>
            </p:cNvSpPr>
            <p:nvPr/>
          </p:nvSpPr>
          <p:spPr bwMode="auto">
            <a:xfrm>
              <a:off x="5724128" y="4869160"/>
              <a:ext cx="13716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55000"/>
                </a:lnSpc>
                <a:spcBef>
                  <a:spcPct val="50000"/>
                </a:spcBef>
              </a:pPr>
              <a:r>
                <a:rPr lang="el-GR" sz="2000" dirty="0" smtClean="0">
                  <a:solidFill>
                    <a:srgbClr val="660066"/>
                  </a:solidFill>
                  <a:latin typeface="Calibri"/>
                </a:rPr>
                <a:t>Διακριτά</a:t>
              </a:r>
              <a:endParaRPr lang="en-US" sz="1800" dirty="0">
                <a:solidFill>
                  <a:srgbClr val="660066"/>
                </a:solidFill>
              </a:endParaRPr>
            </a:p>
          </p:txBody>
        </p:sp>
      </p:grpSp>
      <p:sp>
        <p:nvSpPr>
          <p:cNvPr id="3" name="Slide Number Placeholder 2"/>
          <p:cNvSpPr>
            <a:spLocks noGrp="1"/>
          </p:cNvSpPr>
          <p:nvPr>
            <p:ph type="sldNum" sz="quarter" idx="12"/>
          </p:nvPr>
        </p:nvSpPr>
        <p:spPr/>
        <p:txBody>
          <a:bodyPr/>
          <a:lstStyle/>
          <a:p>
            <a:fld id="{53C4726A-630D-4CB4-B088-BAB00F4188E9}" type="slidenum">
              <a:rPr lang="el-GR" smtClean="0"/>
              <a:pPr/>
              <a:t>10</a:t>
            </a:fld>
            <a:endParaRPr lang="el-GR"/>
          </a:p>
        </p:txBody>
      </p:sp>
    </p:spTree>
    <p:extLst>
      <p:ext uri="{BB962C8B-B14F-4D97-AF65-F5344CB8AC3E}">
        <p14:creationId xmlns:p14="http://schemas.microsoft.com/office/powerpoint/2010/main" val="2895129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09600" y="197768"/>
            <a:ext cx="7848600" cy="1143000"/>
          </a:xfrm>
        </p:spPr>
        <p:txBody>
          <a:bodyPr/>
          <a:lstStyle/>
          <a:p>
            <a:r>
              <a:rPr lang="el-GR" sz="4800" dirty="0" smtClean="0">
                <a:latin typeface="Calibri"/>
              </a:rPr>
              <a:t>Πολυμέσα</a:t>
            </a:r>
            <a:endParaRPr lang="en-US" sz="4400" dirty="0">
              <a:latin typeface="Calibri"/>
            </a:endParaRPr>
          </a:p>
        </p:txBody>
      </p:sp>
      <p:sp>
        <p:nvSpPr>
          <p:cNvPr id="247811" name="Rectangle 3"/>
          <p:cNvSpPr>
            <a:spLocks noGrp="1" noChangeArrowheads="1"/>
          </p:cNvSpPr>
          <p:nvPr>
            <p:ph type="body" idx="1"/>
          </p:nvPr>
        </p:nvSpPr>
        <p:spPr>
          <a:xfrm>
            <a:off x="755576" y="1700808"/>
            <a:ext cx="3923853" cy="4343400"/>
          </a:xfrm>
        </p:spPr>
        <p:txBody>
          <a:bodyPr>
            <a:noAutofit/>
          </a:bodyPr>
          <a:lstStyle/>
          <a:p>
            <a:r>
              <a:rPr lang="el-GR" sz="2400" dirty="0" smtClean="0">
                <a:solidFill>
                  <a:srgbClr val="000000"/>
                </a:solidFill>
                <a:latin typeface="Calibri"/>
              </a:rPr>
              <a:t>Ήχος</a:t>
            </a:r>
          </a:p>
          <a:p>
            <a:r>
              <a:rPr lang="el-GR" sz="2400" dirty="0" smtClean="0">
                <a:solidFill>
                  <a:srgbClr val="000000"/>
                </a:solidFill>
                <a:latin typeface="Calibri"/>
              </a:rPr>
              <a:t>Βίντεο</a:t>
            </a:r>
          </a:p>
          <a:p>
            <a:r>
              <a:rPr lang="el-GR" sz="2400" b="0" dirty="0" smtClean="0">
                <a:solidFill>
                  <a:srgbClr val="000000"/>
                </a:solidFill>
                <a:latin typeface="Calibri"/>
              </a:rPr>
              <a:t>Επεξεργασία φυσικής γλώσσας</a:t>
            </a:r>
          </a:p>
          <a:p>
            <a:r>
              <a:rPr lang="el-GR" sz="2400" dirty="0" smtClean="0">
                <a:solidFill>
                  <a:srgbClr val="000000"/>
                </a:solidFill>
                <a:latin typeface="Calibri"/>
              </a:rPr>
              <a:t>Ανάκτηση πληροφορίας </a:t>
            </a:r>
          </a:p>
          <a:p>
            <a:r>
              <a:rPr lang="el-GR" sz="2400" dirty="0" smtClean="0">
                <a:solidFill>
                  <a:srgbClr val="000000"/>
                </a:solidFill>
                <a:latin typeface="Calibri"/>
              </a:rPr>
              <a:t>Εικόνες</a:t>
            </a:r>
          </a:p>
          <a:p>
            <a:r>
              <a:rPr lang="el-GR" sz="2400" b="0" dirty="0" smtClean="0">
                <a:solidFill>
                  <a:srgbClr val="000000"/>
                </a:solidFill>
                <a:latin typeface="Calibri"/>
              </a:rPr>
              <a:t>Συστήματα αποθήκευσης</a:t>
            </a:r>
          </a:p>
          <a:p>
            <a:endParaRPr lang="en-US" sz="2400" b="0" dirty="0">
              <a:solidFill>
                <a:srgbClr val="000000"/>
              </a:solidFill>
              <a:latin typeface="Calibri"/>
            </a:endParaRPr>
          </a:p>
        </p:txBody>
      </p:sp>
      <p:sp>
        <p:nvSpPr>
          <p:cNvPr id="4" name="Rectangle 3"/>
          <p:cNvSpPr txBox="1">
            <a:spLocks noChangeArrowheads="1"/>
          </p:cNvSpPr>
          <p:nvPr/>
        </p:nvSpPr>
        <p:spPr>
          <a:xfrm>
            <a:off x="4824611" y="1749896"/>
            <a:ext cx="3923853" cy="43434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solidFill>
                  <a:srgbClr val="000000"/>
                </a:solidFill>
                <a:latin typeface="Calibri"/>
              </a:rPr>
              <a:t>Συμπίεση δεδομένων</a:t>
            </a:r>
          </a:p>
          <a:p>
            <a:r>
              <a:rPr lang="el-GR" sz="2400" dirty="0">
                <a:solidFill>
                  <a:srgbClr val="000000"/>
                </a:solidFill>
                <a:latin typeface="Calibri"/>
              </a:rPr>
              <a:t>Δικτύωση </a:t>
            </a:r>
          </a:p>
          <a:p>
            <a:r>
              <a:rPr lang="el-GR" sz="2400" dirty="0" smtClean="0">
                <a:solidFill>
                  <a:srgbClr val="000000"/>
                </a:solidFill>
                <a:latin typeface="Calibri"/>
              </a:rPr>
              <a:t>Ψυχολογία</a:t>
            </a:r>
          </a:p>
          <a:p>
            <a:r>
              <a:rPr lang="el-GR" sz="2400" dirty="0" smtClean="0">
                <a:solidFill>
                  <a:srgbClr val="000000"/>
                </a:solidFill>
                <a:latin typeface="Calibri"/>
              </a:rPr>
              <a:t>Επικοινωνία ανθρώπου υπολογιστή</a:t>
            </a:r>
            <a:endParaRPr lang="en-US" sz="240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11</a:t>
            </a:fld>
            <a:endParaRPr lang="el-GR"/>
          </a:p>
        </p:txBody>
      </p:sp>
    </p:spTree>
    <p:extLst>
      <p:ext uri="{BB962C8B-B14F-4D97-AF65-F5344CB8AC3E}">
        <p14:creationId xmlns:p14="http://schemas.microsoft.com/office/powerpoint/2010/main" val="1072007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3" name="Rectangle 2055"/>
          <p:cNvSpPr>
            <a:spLocks noGrp="1" noChangeArrowheads="1"/>
          </p:cNvSpPr>
          <p:nvPr>
            <p:ph type="title"/>
          </p:nvPr>
        </p:nvSpPr>
        <p:spPr>
          <a:xfrm>
            <a:off x="152400" y="228600"/>
            <a:ext cx="8839200" cy="1112168"/>
          </a:xfrm>
          <a:noFill/>
          <a:ln/>
        </p:spPr>
        <p:txBody>
          <a:bodyPr>
            <a:noAutofit/>
          </a:bodyPr>
          <a:lstStyle/>
          <a:p>
            <a:pPr>
              <a:lnSpc>
                <a:spcPct val="110000"/>
              </a:lnSpc>
            </a:pPr>
            <a:r>
              <a:rPr lang="el-GR" dirty="0" smtClean="0">
                <a:latin typeface="Calibri"/>
              </a:rPr>
              <a:t>Εξέλιξη πολυμέσων σε κινητές συσκευές</a:t>
            </a:r>
            <a:endParaRPr lang="en-US" dirty="0">
              <a:latin typeface="Calibri"/>
            </a:endParaRPr>
          </a:p>
        </p:txBody>
      </p:sp>
      <p:pic>
        <p:nvPicPr>
          <p:cNvPr id="198659" name="Picture 2051" descr="Διάγραμμα που παρουσιάζει την εξέλιξη των δικτύων επικοινωνιών μαζί με τα χαρακτηριστικά τους όπως εύρος ζώνης και φάσμα, αλλά και τις πολυμεσικές εφαρμογές που φιλοξενούν. "/>
          <p:cNvPicPr>
            <a:picLocks noChangeAspect="1" noChangeArrowheads="1"/>
          </p:cNvPicPr>
          <p:nvPr/>
        </p:nvPicPr>
        <p:blipFill>
          <a:blip r:embed="rId2">
            <a:extLst>
              <a:ext uri="{28A0092B-C50C-407E-A947-70E740481C1C}">
                <a14:useLocalDpi xmlns:a14="http://schemas.microsoft.com/office/drawing/2010/main" val="0"/>
              </a:ext>
            </a:extLst>
          </a:blip>
          <a:srcRect t="3160"/>
          <a:stretch>
            <a:fillRect/>
          </a:stretch>
        </p:blipFill>
        <p:spPr bwMode="auto">
          <a:xfrm>
            <a:off x="609600" y="1676400"/>
            <a:ext cx="76200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p:cNvSpPr>
            <a:spLocks noGrp="1"/>
          </p:cNvSpPr>
          <p:nvPr>
            <p:ph type="sldNum" sz="quarter" idx="12"/>
          </p:nvPr>
        </p:nvSpPr>
        <p:spPr/>
        <p:txBody>
          <a:bodyPr/>
          <a:lstStyle/>
          <a:p>
            <a:fld id="{53C4726A-630D-4CB4-B088-BAB00F4188E9}" type="slidenum">
              <a:rPr lang="el-GR" smtClean="0"/>
              <a:pPr/>
              <a:t>12</a:t>
            </a:fld>
            <a:endParaRPr lang="el-GR"/>
          </a:p>
        </p:txBody>
      </p:sp>
    </p:spTree>
    <p:extLst>
      <p:ext uri="{BB962C8B-B14F-4D97-AF65-F5344CB8AC3E}">
        <p14:creationId xmlns:p14="http://schemas.microsoft.com/office/powerpoint/2010/main" val="2150627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Ψηφιοποίηση μέσων</a:t>
            </a:r>
            <a:endParaRPr lang="el-GR" dirty="0"/>
          </a:p>
        </p:txBody>
      </p:sp>
      <p:sp>
        <p:nvSpPr>
          <p:cNvPr id="6" name="Θέση κειμένου 5"/>
          <p:cNvSpPr txBox="1">
            <a:spLocks/>
          </p:cNvSpPr>
          <p:nvPr/>
        </p:nvSpPr>
        <p:spPr>
          <a:xfrm>
            <a:off x="683568" y="4365104"/>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a:t>
            </a:r>
            <a:r>
              <a:rPr lang="en-US" sz="2400" b="1" dirty="0" smtClean="0"/>
              <a:t>μ</a:t>
            </a:r>
            <a:r>
              <a:rPr lang="el-GR" sz="2400" b="1" dirty="0" smtClean="0"/>
              <a:t>α</a:t>
            </a:r>
            <a:r>
              <a:rPr lang="el-GR" sz="2400" b="1" dirty="0"/>
              <a:t>: </a:t>
            </a:r>
            <a:r>
              <a:rPr lang="el-GR" sz="2400" dirty="0"/>
              <a:t>Θέματα </a:t>
            </a:r>
            <a:r>
              <a:rPr lang="en-US" sz="2400" dirty="0"/>
              <a:t>Συστημάτων </a:t>
            </a:r>
            <a:r>
              <a:rPr lang="en-US" sz="2400" dirty="0" smtClean="0"/>
              <a:t>Πολυμέσων</a:t>
            </a:r>
            <a:r>
              <a:rPr lang="el-GR" sz="2400" dirty="0" smtClean="0"/>
              <a:t> </a:t>
            </a:r>
            <a:endParaRPr lang="en-US" sz="2400" dirty="0"/>
          </a:p>
          <a:p>
            <a:pPr algn="l"/>
            <a:r>
              <a:rPr lang="el-GR" sz="2400" b="1" dirty="0"/>
              <a:t>Ενότητα </a:t>
            </a:r>
            <a:r>
              <a:rPr lang="en-US" sz="2400" b="1" dirty="0" smtClean="0"/>
              <a:t>#</a:t>
            </a:r>
            <a:r>
              <a:rPr lang="en-US" sz="2000" b="1" dirty="0" smtClean="0"/>
              <a:t>3</a:t>
            </a:r>
            <a:r>
              <a:rPr lang="el-GR" sz="2000" b="1" dirty="0"/>
              <a:t>:</a:t>
            </a:r>
            <a:r>
              <a:rPr lang="en-US" sz="2000" dirty="0"/>
              <a:t> </a:t>
            </a:r>
            <a:r>
              <a:rPr lang="el-GR" sz="2400" dirty="0" smtClean="0"/>
              <a:t>Ιδιότητες μέσων</a:t>
            </a:r>
            <a:endParaRPr lang="en-US" sz="2400" dirty="0" smtClean="0"/>
          </a:p>
          <a:p>
            <a:pPr algn="l"/>
            <a:r>
              <a:rPr lang="el-GR" sz="2400" b="1" dirty="0" smtClean="0"/>
              <a:t>Διδάσκων</a:t>
            </a:r>
            <a:r>
              <a:rPr lang="el-GR" sz="2400" b="1" dirty="0"/>
              <a:t>: </a:t>
            </a:r>
            <a:r>
              <a:rPr lang="el-GR" sz="2400" dirty="0"/>
              <a:t>Γεώργιος </a:t>
            </a:r>
            <a:r>
              <a:rPr lang="el-GR" sz="2400" dirty="0" smtClean="0"/>
              <a:t>Κ. </a:t>
            </a:r>
            <a:r>
              <a:rPr lang="en-US" sz="2400" dirty="0" smtClean="0"/>
              <a:t>Πολύζος</a:t>
            </a:r>
            <a:r>
              <a:rPr lang="el-GR" sz="2400" dirty="0" smtClean="0"/>
              <a:t> </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a:t>Επιστήμη των Υπολογιστών</a:t>
            </a:r>
            <a:r>
              <a:rPr lang="en-US" sz="2400" dirty="0"/>
              <a:t>”</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2716162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585788" y="197768"/>
            <a:ext cx="8140700" cy="1143000"/>
          </a:xfrm>
        </p:spPr>
        <p:txBody>
          <a:bodyPr/>
          <a:lstStyle/>
          <a:p>
            <a:r>
              <a:rPr lang="el-GR" sz="4400" dirty="0" smtClean="0">
                <a:latin typeface="Calibri"/>
              </a:rPr>
              <a:t>Φυσική πολυμέσων</a:t>
            </a:r>
            <a:endParaRPr lang="en-US" sz="4400" dirty="0">
              <a:latin typeface="Calibri"/>
            </a:endParaRPr>
          </a:p>
        </p:txBody>
      </p:sp>
      <p:sp>
        <p:nvSpPr>
          <p:cNvPr id="219139" name="Rectangle 3"/>
          <p:cNvSpPr>
            <a:spLocks noGrp="1" noChangeArrowheads="1"/>
          </p:cNvSpPr>
          <p:nvPr>
            <p:ph type="body" idx="1"/>
          </p:nvPr>
        </p:nvSpPr>
        <p:spPr>
          <a:xfrm>
            <a:off x="683568" y="1676400"/>
            <a:ext cx="7848600" cy="4114800"/>
          </a:xfrm>
        </p:spPr>
        <p:txBody>
          <a:bodyPr/>
          <a:lstStyle/>
          <a:p>
            <a:pPr>
              <a:lnSpc>
                <a:spcPct val="100000"/>
              </a:lnSpc>
            </a:pPr>
            <a:r>
              <a:rPr lang="en-US" sz="2800" b="0" dirty="0" smtClean="0">
                <a:solidFill>
                  <a:srgbClr val="000000"/>
                </a:solidFill>
                <a:latin typeface="Calibri"/>
              </a:rPr>
              <a:t>O </a:t>
            </a:r>
            <a:r>
              <a:rPr lang="el-GR" sz="2800" b="0" dirty="0" smtClean="0">
                <a:solidFill>
                  <a:srgbClr val="000000"/>
                </a:solidFill>
                <a:latin typeface="Calibri"/>
              </a:rPr>
              <a:t>ήχος είναι κυματομορφή</a:t>
            </a:r>
            <a:endParaRPr lang="en-US" sz="2800" b="0" dirty="0">
              <a:solidFill>
                <a:srgbClr val="000000"/>
              </a:solidFill>
              <a:latin typeface="Calibri"/>
            </a:endParaRPr>
          </a:p>
          <a:p>
            <a:pPr>
              <a:lnSpc>
                <a:spcPct val="100000"/>
              </a:lnSpc>
            </a:pPr>
            <a:r>
              <a:rPr lang="en-US" sz="2800" b="0" dirty="0" smtClean="0">
                <a:solidFill>
                  <a:srgbClr val="000000"/>
                </a:solidFill>
                <a:latin typeface="Calibri"/>
              </a:rPr>
              <a:t>H </a:t>
            </a:r>
            <a:r>
              <a:rPr lang="el-GR" sz="2800" dirty="0" smtClean="0">
                <a:solidFill>
                  <a:srgbClr val="000000"/>
                </a:solidFill>
                <a:latin typeface="Calibri"/>
              </a:rPr>
              <a:t>εικόνα </a:t>
            </a:r>
            <a:r>
              <a:rPr lang="el-GR" sz="2800" b="0" dirty="0" smtClean="0">
                <a:solidFill>
                  <a:srgbClr val="000000"/>
                </a:solidFill>
                <a:latin typeface="Calibri"/>
              </a:rPr>
              <a:t>είναι κυματομορφή</a:t>
            </a:r>
            <a:endParaRPr lang="en-US" sz="2800" b="0" dirty="0">
              <a:solidFill>
                <a:srgbClr val="000000"/>
              </a:solidFill>
              <a:latin typeface="Calibri"/>
            </a:endParaRPr>
          </a:p>
          <a:p>
            <a:pPr lvl="1">
              <a:lnSpc>
                <a:spcPct val="100000"/>
              </a:lnSpc>
            </a:pPr>
            <a:r>
              <a:rPr lang="el-GR" sz="2400" b="0" dirty="0" smtClean="0">
                <a:solidFill>
                  <a:srgbClr val="000000"/>
                </a:solidFill>
                <a:latin typeface="Calibri"/>
              </a:rPr>
              <a:t>Το φως είναι ηλεκτρομαγνητική ακτινοβολία με διαφορετική ένταση σε διαφορετικές χωρικές συντεταγμένες</a:t>
            </a:r>
          </a:p>
          <a:p>
            <a:pPr lvl="1">
              <a:lnSpc>
                <a:spcPct val="100000"/>
              </a:lnSpc>
            </a:pPr>
            <a:r>
              <a:rPr lang="el-GR" sz="2400" dirty="0" smtClean="0">
                <a:solidFill>
                  <a:srgbClr val="000000"/>
                </a:solidFill>
              </a:rPr>
              <a:t>Το χρώμα </a:t>
            </a:r>
            <a:r>
              <a:rPr lang="el-GR" sz="2400" dirty="0">
                <a:solidFill>
                  <a:srgbClr val="000000"/>
                </a:solidFill>
              </a:rPr>
              <a:t>αντιστοιχεί στο μήκος κύματος (το κόκκινο είναι το μακρύτερο μήκος κύματος ορατό από τους ανθρώπους)</a:t>
            </a:r>
            <a:endParaRPr lang="en-US" sz="24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14</a:t>
            </a:fld>
            <a:endParaRPr lang="el-GR"/>
          </a:p>
        </p:txBody>
      </p:sp>
    </p:spTree>
    <p:extLst>
      <p:ext uri="{BB962C8B-B14F-4D97-AF65-F5344CB8AC3E}">
        <p14:creationId xmlns:p14="http://schemas.microsoft.com/office/powerpoint/2010/main" val="4127224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152400" y="197768"/>
            <a:ext cx="8839200" cy="1143000"/>
          </a:xfrm>
        </p:spPr>
        <p:txBody>
          <a:bodyPr>
            <a:normAutofit fontScale="90000"/>
          </a:bodyPr>
          <a:lstStyle/>
          <a:p>
            <a:r>
              <a:rPr lang="el-GR" dirty="0" smtClean="0">
                <a:latin typeface="Calibri"/>
              </a:rPr>
              <a:t>Μήκος κύματος </a:t>
            </a:r>
            <a:r>
              <a:rPr lang="en-US" sz="4400" dirty="0" smtClean="0">
                <a:latin typeface="Calibri"/>
              </a:rPr>
              <a:t>/ </a:t>
            </a:r>
            <a:r>
              <a:rPr lang="el-GR" sz="4400" dirty="0" smtClean="0">
                <a:latin typeface="Calibri"/>
              </a:rPr>
              <a:t>Φάσμα συχνοτήτων</a:t>
            </a:r>
            <a:endParaRPr lang="en-US" sz="4400" dirty="0">
              <a:latin typeface="Calibri"/>
            </a:endParaRPr>
          </a:p>
        </p:txBody>
      </p:sp>
      <p:grpSp>
        <p:nvGrpSpPr>
          <p:cNvPr id="222211" name="Group 3" descr="Σχήμα που εμφανίζει το φάσμα συχνοτήτων και τις αντίστοιχε ειδικές περιοχές σε αυτό όπως υπέρυθρη, υπεριώδης και ορατή. "/>
          <p:cNvGrpSpPr>
            <a:grpSpLocks/>
          </p:cNvGrpSpPr>
          <p:nvPr/>
        </p:nvGrpSpPr>
        <p:grpSpPr bwMode="auto">
          <a:xfrm>
            <a:off x="838202" y="1448518"/>
            <a:ext cx="7737477" cy="5076826"/>
            <a:chOff x="643" y="825"/>
            <a:chExt cx="4874" cy="3198"/>
          </a:xfrm>
        </p:grpSpPr>
        <p:pic>
          <p:nvPicPr>
            <p:cNvPr id="222212" name="Picture 4" descr="colo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 y="825"/>
              <a:ext cx="4874" cy="3198"/>
            </a:xfrm>
            <a:prstGeom prst="rect">
              <a:avLst/>
            </a:prstGeom>
            <a:noFill/>
            <a:extLst>
              <a:ext uri="{909E8E84-426E-40DD-AFC4-6F175D3DCCD1}">
                <a14:hiddenFill xmlns:a14="http://schemas.microsoft.com/office/drawing/2010/main">
                  <a:solidFill>
                    <a:srgbClr val="FFFFFF"/>
                  </a:solidFill>
                </a14:hiddenFill>
              </a:ext>
            </a:extLst>
          </p:spPr>
        </p:pic>
        <p:sp>
          <p:nvSpPr>
            <p:cNvPr id="222213" name="Text Box 5"/>
            <p:cNvSpPr txBox="1">
              <a:spLocks noChangeArrowheads="1"/>
            </p:cNvSpPr>
            <p:nvPr/>
          </p:nvSpPr>
          <p:spPr bwMode="auto">
            <a:xfrm>
              <a:off x="665" y="1957"/>
              <a:ext cx="151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000" b="0" dirty="0" smtClean="0">
                  <a:solidFill>
                    <a:srgbClr val="000009"/>
                  </a:solidFill>
                  <a:latin typeface="Calibri"/>
                </a:rPr>
                <a:t>Μακρά ραδιοκύματα</a:t>
              </a:r>
              <a:endParaRPr lang="en-US" sz="2000" b="0" dirty="0">
                <a:solidFill>
                  <a:srgbClr val="000009"/>
                </a:solidFill>
                <a:latin typeface="Calibri"/>
              </a:endParaRPr>
            </a:p>
          </p:txBody>
        </p:sp>
        <p:sp>
          <p:nvSpPr>
            <p:cNvPr id="222214" name="Text Box 6"/>
            <p:cNvSpPr txBox="1">
              <a:spLocks noChangeArrowheads="1"/>
            </p:cNvSpPr>
            <p:nvPr/>
          </p:nvSpPr>
          <p:spPr bwMode="auto">
            <a:xfrm>
              <a:off x="2269" y="1957"/>
              <a:ext cx="103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000" b="0" dirty="0" smtClean="0">
                  <a:solidFill>
                    <a:srgbClr val="000009"/>
                  </a:solidFill>
                  <a:latin typeface="Calibri"/>
                </a:rPr>
                <a:t>Μικροκύματα</a:t>
              </a:r>
              <a:endParaRPr lang="en-US" sz="2000" b="0" dirty="0">
                <a:solidFill>
                  <a:srgbClr val="000009"/>
                </a:solidFill>
                <a:latin typeface="Calibri"/>
              </a:endParaRPr>
            </a:p>
          </p:txBody>
        </p:sp>
        <p:sp>
          <p:nvSpPr>
            <p:cNvPr id="222215" name="Text Box 7"/>
            <p:cNvSpPr txBox="1">
              <a:spLocks noChangeArrowheads="1"/>
            </p:cNvSpPr>
            <p:nvPr/>
          </p:nvSpPr>
          <p:spPr bwMode="auto">
            <a:xfrm>
              <a:off x="3585" y="1957"/>
              <a:ext cx="7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000" b="0" dirty="0" smtClean="0">
                  <a:solidFill>
                    <a:srgbClr val="000009"/>
                  </a:solidFill>
                  <a:latin typeface="Calibri"/>
                </a:rPr>
                <a:t>Ακτίνες-Χ</a:t>
              </a:r>
              <a:endParaRPr lang="en-US" sz="2000" b="0" dirty="0">
                <a:solidFill>
                  <a:srgbClr val="000009"/>
                </a:solidFill>
                <a:latin typeface="Calibri"/>
              </a:endParaRPr>
            </a:p>
          </p:txBody>
        </p:sp>
        <p:sp>
          <p:nvSpPr>
            <p:cNvPr id="222216" name="Text Box 8"/>
            <p:cNvSpPr txBox="1">
              <a:spLocks noChangeArrowheads="1"/>
            </p:cNvSpPr>
            <p:nvPr/>
          </p:nvSpPr>
          <p:spPr bwMode="auto">
            <a:xfrm>
              <a:off x="4340" y="1957"/>
              <a:ext cx="72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000" b="0" dirty="0" smtClean="0">
                  <a:solidFill>
                    <a:srgbClr val="000009"/>
                  </a:solidFill>
                  <a:latin typeface="Calibri"/>
                </a:rPr>
                <a:t>Ακτίνες-Γ</a:t>
              </a:r>
              <a:endParaRPr lang="en-US" sz="2000" b="0" dirty="0">
                <a:solidFill>
                  <a:srgbClr val="000009"/>
                </a:solidFill>
                <a:latin typeface="Calibri"/>
              </a:endParaRPr>
            </a:p>
          </p:txBody>
        </p:sp>
        <p:sp>
          <p:nvSpPr>
            <p:cNvPr id="222217" name="Text Box 9"/>
            <p:cNvSpPr txBox="1">
              <a:spLocks noChangeArrowheads="1"/>
            </p:cNvSpPr>
            <p:nvPr/>
          </p:nvSpPr>
          <p:spPr bwMode="auto">
            <a:xfrm>
              <a:off x="2048" y="1567"/>
              <a:ext cx="53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0" dirty="0">
                  <a:solidFill>
                    <a:srgbClr val="000009"/>
                  </a:solidFill>
                  <a:latin typeface="Calibri"/>
                </a:rPr>
                <a:t>TV, FM</a:t>
              </a:r>
            </a:p>
          </p:txBody>
        </p:sp>
        <p:sp>
          <p:nvSpPr>
            <p:cNvPr id="222218" name="Text Box 10"/>
            <p:cNvSpPr txBox="1">
              <a:spLocks noChangeArrowheads="1"/>
            </p:cNvSpPr>
            <p:nvPr/>
          </p:nvSpPr>
          <p:spPr bwMode="auto">
            <a:xfrm>
              <a:off x="2632" y="1495"/>
              <a:ext cx="78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000" dirty="0" smtClean="0">
                  <a:solidFill>
                    <a:srgbClr val="000009"/>
                  </a:solidFill>
                  <a:latin typeface="Calibri"/>
                </a:rPr>
                <a:t>Υπέρυθρη</a:t>
              </a:r>
              <a:endParaRPr lang="en-US" b="0" dirty="0">
                <a:solidFill>
                  <a:srgbClr val="000009"/>
                </a:solidFill>
                <a:latin typeface="Calibri"/>
              </a:endParaRPr>
            </a:p>
          </p:txBody>
        </p:sp>
        <p:sp>
          <p:nvSpPr>
            <p:cNvPr id="222219" name="Text Box 11"/>
            <p:cNvSpPr txBox="1">
              <a:spLocks noChangeArrowheads="1"/>
            </p:cNvSpPr>
            <p:nvPr/>
          </p:nvSpPr>
          <p:spPr bwMode="auto">
            <a:xfrm>
              <a:off x="3539" y="1495"/>
              <a:ext cx="83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l-GR" sz="2000" b="0" dirty="0" smtClean="0">
                  <a:solidFill>
                    <a:srgbClr val="000009"/>
                  </a:solidFill>
                  <a:latin typeface="Calibri"/>
                </a:rPr>
                <a:t>Υπεριώδης</a:t>
              </a:r>
              <a:endParaRPr lang="en-US" b="0" dirty="0">
                <a:solidFill>
                  <a:srgbClr val="000009"/>
                </a:solidFill>
                <a:latin typeface="Calibri"/>
              </a:endParaRPr>
            </a:p>
          </p:txBody>
        </p:sp>
        <p:sp>
          <p:nvSpPr>
            <p:cNvPr id="222220" name="Text Box 12"/>
            <p:cNvSpPr txBox="1">
              <a:spLocks noChangeArrowheads="1"/>
            </p:cNvSpPr>
            <p:nvPr/>
          </p:nvSpPr>
          <p:spPr bwMode="auto">
            <a:xfrm>
              <a:off x="914" y="2657"/>
              <a:ext cx="5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700 nm</a:t>
              </a:r>
            </a:p>
          </p:txBody>
        </p:sp>
        <p:sp>
          <p:nvSpPr>
            <p:cNvPr id="222221" name="Text Box 13"/>
            <p:cNvSpPr txBox="1">
              <a:spLocks noChangeArrowheads="1"/>
            </p:cNvSpPr>
            <p:nvPr/>
          </p:nvSpPr>
          <p:spPr bwMode="auto">
            <a:xfrm>
              <a:off x="2204" y="2657"/>
              <a:ext cx="5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600 nm</a:t>
              </a:r>
            </a:p>
          </p:txBody>
        </p:sp>
        <p:sp>
          <p:nvSpPr>
            <p:cNvPr id="222222" name="Text Box 14"/>
            <p:cNvSpPr txBox="1">
              <a:spLocks noChangeArrowheads="1"/>
            </p:cNvSpPr>
            <p:nvPr/>
          </p:nvSpPr>
          <p:spPr bwMode="auto">
            <a:xfrm>
              <a:off x="3518" y="2657"/>
              <a:ext cx="5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500 nm</a:t>
              </a:r>
            </a:p>
          </p:txBody>
        </p:sp>
        <p:sp>
          <p:nvSpPr>
            <p:cNvPr id="222223" name="Text Box 15"/>
            <p:cNvSpPr txBox="1">
              <a:spLocks noChangeArrowheads="1"/>
            </p:cNvSpPr>
            <p:nvPr/>
          </p:nvSpPr>
          <p:spPr bwMode="auto">
            <a:xfrm>
              <a:off x="4772" y="2657"/>
              <a:ext cx="5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400 nm</a:t>
              </a:r>
            </a:p>
          </p:txBody>
        </p:sp>
        <p:sp>
          <p:nvSpPr>
            <p:cNvPr id="222224" name="Text Box 16"/>
            <p:cNvSpPr txBox="1">
              <a:spLocks noChangeArrowheads="1"/>
            </p:cNvSpPr>
            <p:nvPr/>
          </p:nvSpPr>
          <p:spPr bwMode="auto">
            <a:xfrm>
              <a:off x="1268" y="3719"/>
              <a:ext cx="7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4.5x10</a:t>
              </a:r>
              <a:r>
                <a:rPr lang="en-US" sz="1800" b="0" baseline="30000" dirty="0">
                  <a:solidFill>
                    <a:srgbClr val="000009"/>
                  </a:solidFill>
                  <a:latin typeface="Calibri"/>
                </a:rPr>
                <a:t>14</a:t>
              </a:r>
              <a:r>
                <a:rPr lang="en-US" sz="1800" b="0" dirty="0">
                  <a:solidFill>
                    <a:srgbClr val="000009"/>
                  </a:solidFill>
                  <a:latin typeface="Calibri"/>
                </a:rPr>
                <a:t> Hz</a:t>
              </a:r>
            </a:p>
          </p:txBody>
        </p:sp>
        <p:sp>
          <p:nvSpPr>
            <p:cNvPr id="222225" name="Text Box 17"/>
            <p:cNvSpPr txBox="1">
              <a:spLocks noChangeArrowheads="1"/>
            </p:cNvSpPr>
            <p:nvPr/>
          </p:nvSpPr>
          <p:spPr bwMode="auto">
            <a:xfrm>
              <a:off x="2234" y="3719"/>
              <a:ext cx="6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5x10</a:t>
              </a:r>
              <a:r>
                <a:rPr lang="en-US" sz="1800" b="0" baseline="30000" dirty="0">
                  <a:solidFill>
                    <a:srgbClr val="000009"/>
                  </a:solidFill>
                  <a:latin typeface="Calibri"/>
                </a:rPr>
                <a:t>14</a:t>
              </a:r>
              <a:r>
                <a:rPr lang="en-US" sz="1800" b="0" dirty="0">
                  <a:solidFill>
                    <a:srgbClr val="000009"/>
                  </a:solidFill>
                  <a:latin typeface="Calibri"/>
                </a:rPr>
                <a:t> Hz</a:t>
              </a:r>
            </a:p>
          </p:txBody>
        </p:sp>
        <p:sp>
          <p:nvSpPr>
            <p:cNvPr id="222226" name="Text Box 18"/>
            <p:cNvSpPr txBox="1">
              <a:spLocks noChangeArrowheads="1"/>
            </p:cNvSpPr>
            <p:nvPr/>
          </p:nvSpPr>
          <p:spPr bwMode="auto">
            <a:xfrm>
              <a:off x="3476" y="3719"/>
              <a:ext cx="6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6x10</a:t>
              </a:r>
              <a:r>
                <a:rPr lang="en-US" sz="1800" b="0" baseline="30000" dirty="0">
                  <a:solidFill>
                    <a:srgbClr val="000009"/>
                  </a:solidFill>
                  <a:latin typeface="Calibri"/>
                </a:rPr>
                <a:t>14</a:t>
              </a:r>
              <a:r>
                <a:rPr lang="en-US" sz="1800" b="0" dirty="0">
                  <a:solidFill>
                    <a:srgbClr val="000009"/>
                  </a:solidFill>
                  <a:latin typeface="Calibri"/>
                </a:rPr>
                <a:t> Hz</a:t>
              </a:r>
            </a:p>
          </p:txBody>
        </p:sp>
        <p:sp>
          <p:nvSpPr>
            <p:cNvPr id="222227" name="Text Box 19"/>
            <p:cNvSpPr txBox="1">
              <a:spLocks noChangeArrowheads="1"/>
            </p:cNvSpPr>
            <p:nvPr/>
          </p:nvSpPr>
          <p:spPr bwMode="auto">
            <a:xfrm>
              <a:off x="4418" y="3719"/>
              <a:ext cx="68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0" dirty="0">
                  <a:solidFill>
                    <a:srgbClr val="000009"/>
                  </a:solidFill>
                  <a:latin typeface="Calibri"/>
                </a:rPr>
                <a:t>7x10</a:t>
              </a:r>
              <a:r>
                <a:rPr lang="en-US" sz="1800" b="0" baseline="30000" dirty="0">
                  <a:solidFill>
                    <a:srgbClr val="000009"/>
                  </a:solidFill>
                  <a:latin typeface="Calibri"/>
                </a:rPr>
                <a:t>14</a:t>
              </a:r>
              <a:r>
                <a:rPr lang="en-US" sz="1800" b="0" dirty="0">
                  <a:solidFill>
                    <a:srgbClr val="000009"/>
                  </a:solidFill>
                  <a:latin typeface="Calibri"/>
                </a:rPr>
                <a:t> Hz</a:t>
              </a:r>
            </a:p>
          </p:txBody>
        </p:sp>
      </p:grpSp>
      <p:sp>
        <p:nvSpPr>
          <p:cNvPr id="2" name="Slide Number Placeholder 1"/>
          <p:cNvSpPr>
            <a:spLocks noGrp="1"/>
          </p:cNvSpPr>
          <p:nvPr>
            <p:ph type="sldNum" sz="quarter" idx="12"/>
          </p:nvPr>
        </p:nvSpPr>
        <p:spPr/>
        <p:txBody>
          <a:bodyPr/>
          <a:lstStyle/>
          <a:p>
            <a:fld id="{53C4726A-630D-4CB4-B088-BAB00F4188E9}" type="slidenum">
              <a:rPr lang="el-GR" smtClean="0"/>
              <a:pPr/>
              <a:t>15</a:t>
            </a:fld>
            <a:endParaRPr lang="el-GR"/>
          </a:p>
        </p:txBody>
      </p:sp>
    </p:spTree>
    <p:extLst>
      <p:ext uri="{BB962C8B-B14F-4D97-AF65-F5344CB8AC3E}">
        <p14:creationId xmlns:p14="http://schemas.microsoft.com/office/powerpoint/2010/main" val="3839527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685800" y="197768"/>
            <a:ext cx="7772400" cy="1143000"/>
          </a:xfrm>
        </p:spPr>
        <p:txBody>
          <a:bodyPr>
            <a:normAutofit fontScale="90000"/>
          </a:bodyPr>
          <a:lstStyle/>
          <a:p>
            <a:r>
              <a:rPr lang="el-GR" sz="4400" dirty="0" smtClean="0">
                <a:latin typeface="Calibri"/>
              </a:rPr>
              <a:t>Δειγματοληψία και κβαντοποίηση</a:t>
            </a:r>
            <a:endParaRPr lang="en-US" sz="4400" dirty="0">
              <a:latin typeface="Calibri"/>
            </a:endParaRPr>
          </a:p>
        </p:txBody>
      </p:sp>
      <p:pic>
        <p:nvPicPr>
          <p:cNvPr id="228356" name="Picture 4" descr="Σχήμα που περιέχει 3 διαγράμματα στα οποία περιγράφεται η διαδικασία ψηφιοποίησης του αναλογικού σήματος σε ψηφιακ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730375"/>
            <a:ext cx="8653462"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8355" name="AutoShape 3"/>
          <p:cNvSpPr>
            <a:spLocks noGrp="1" noChangeAspect="1" noChangeArrowheads="1"/>
          </p:cNvSpPr>
          <p:nvPr>
            <p:ph type="body" idx="1"/>
          </p:nvPr>
        </p:nvSpPr>
        <p:spPr>
          <a:xfrm>
            <a:off x="609600" y="5029200"/>
            <a:ext cx="7848600" cy="1250950"/>
          </a:xfrm>
        </p:spPr>
        <p:txBody>
          <a:bodyPr>
            <a:normAutofit fontScale="92500" lnSpcReduction="20000"/>
          </a:bodyPr>
          <a:lstStyle/>
          <a:p>
            <a:r>
              <a:rPr lang="el-GR" sz="2800" b="0" dirty="0" smtClean="0">
                <a:solidFill>
                  <a:srgbClr val="000000"/>
                </a:solidFill>
                <a:latin typeface="Calibri"/>
              </a:rPr>
              <a:t>Κύματα που μετασχηματίζονται σε ψηφιακά σήματα</a:t>
            </a:r>
            <a:endParaRPr lang="en-US" sz="2800" b="0" dirty="0">
              <a:solidFill>
                <a:srgbClr val="000000"/>
              </a:solidFill>
              <a:latin typeface="Calibri"/>
            </a:endParaRPr>
          </a:p>
          <a:p>
            <a:pPr lvl="1"/>
            <a:r>
              <a:rPr lang="el-GR" sz="2400" b="0" dirty="0" smtClean="0">
                <a:solidFill>
                  <a:srgbClr val="000000"/>
                </a:solidFill>
                <a:latin typeface="Calibri"/>
              </a:rPr>
              <a:t>Είσοδος: ηλεκτρικ</a:t>
            </a:r>
            <a:r>
              <a:rPr lang="el-GR" sz="2400" dirty="0" smtClean="0">
                <a:solidFill>
                  <a:srgbClr val="000000"/>
                </a:solidFill>
                <a:latin typeface="Calibri"/>
              </a:rPr>
              <a:t>ή τάση</a:t>
            </a:r>
            <a:r>
              <a:rPr lang="el-GR" sz="2400" b="0" dirty="0" smtClean="0">
                <a:solidFill>
                  <a:srgbClr val="000000"/>
                </a:solidFill>
                <a:latin typeface="Calibri"/>
              </a:rPr>
              <a:t> </a:t>
            </a:r>
            <a:endParaRPr lang="en-US" sz="2400" b="0" dirty="0" smtClean="0">
              <a:solidFill>
                <a:srgbClr val="000000"/>
              </a:solidFill>
              <a:latin typeface="Calibri"/>
            </a:endParaRPr>
          </a:p>
          <a:p>
            <a:pPr lvl="1"/>
            <a:r>
              <a:rPr lang="el-GR" sz="2400" b="0" dirty="0" smtClean="0">
                <a:solidFill>
                  <a:srgbClr val="000000"/>
                </a:solidFill>
                <a:latin typeface="Calibri"/>
              </a:rPr>
              <a:t>Έξοδος: δυαδικός αριθμός</a:t>
            </a:r>
            <a:endParaRPr lang="en-US" sz="24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16</a:t>
            </a:fld>
            <a:endParaRPr lang="el-GR"/>
          </a:p>
        </p:txBody>
      </p:sp>
    </p:spTree>
    <p:extLst>
      <p:ext uri="{BB962C8B-B14F-4D97-AF65-F5344CB8AC3E}">
        <p14:creationId xmlns:p14="http://schemas.microsoft.com/office/powerpoint/2010/main" val="1042780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09600" y="197768"/>
            <a:ext cx="7848600" cy="1143000"/>
          </a:xfrm>
        </p:spPr>
        <p:txBody>
          <a:bodyPr/>
          <a:lstStyle/>
          <a:p>
            <a:r>
              <a:rPr lang="el-GR" sz="4400" dirty="0" smtClean="0">
                <a:latin typeface="Calibri"/>
              </a:rPr>
              <a:t>Βάθος χρ</a:t>
            </a:r>
            <a:r>
              <a:rPr lang="el-GR" dirty="0" smtClean="0">
                <a:latin typeface="Calibri"/>
              </a:rPr>
              <a:t>ώματος</a:t>
            </a:r>
            <a:endParaRPr lang="en-US" sz="4400" dirty="0">
              <a:latin typeface="Calibri"/>
            </a:endParaRPr>
          </a:p>
        </p:txBody>
      </p:sp>
      <p:sp>
        <p:nvSpPr>
          <p:cNvPr id="242691" name="Rectangle 3"/>
          <p:cNvSpPr>
            <a:spLocks noGrp="1" noChangeArrowheads="1"/>
          </p:cNvSpPr>
          <p:nvPr>
            <p:ph type="body" idx="1"/>
          </p:nvPr>
        </p:nvSpPr>
        <p:spPr>
          <a:xfrm>
            <a:off x="755650" y="1628800"/>
            <a:ext cx="6026150" cy="3948113"/>
          </a:xfrm>
        </p:spPr>
        <p:txBody>
          <a:bodyPr>
            <a:noAutofit/>
          </a:bodyPr>
          <a:lstStyle/>
          <a:p>
            <a:pPr>
              <a:lnSpc>
                <a:spcPct val="90000"/>
              </a:lnSpc>
            </a:pPr>
            <a:r>
              <a:rPr lang="en-US" sz="2400" dirty="0">
                <a:solidFill>
                  <a:srgbClr val="000000"/>
                </a:solidFill>
                <a:latin typeface="Calibri"/>
              </a:rPr>
              <a:t>8-</a:t>
            </a:r>
            <a:r>
              <a:rPr lang="en-US" sz="2400" dirty="0" smtClean="0">
                <a:solidFill>
                  <a:srgbClr val="000000"/>
                </a:solidFill>
                <a:latin typeface="Calibri"/>
              </a:rPr>
              <a:t>bit(</a:t>
            </a:r>
            <a:r>
              <a:rPr lang="el-GR" sz="2400" dirty="0" smtClean="0">
                <a:solidFill>
                  <a:srgbClr val="000000"/>
                </a:solidFill>
                <a:latin typeface="Calibri"/>
              </a:rPr>
              <a:t>δυφία)</a:t>
            </a:r>
            <a:r>
              <a:rPr lang="en-US" sz="2400" dirty="0" smtClean="0">
                <a:solidFill>
                  <a:srgbClr val="000000"/>
                </a:solidFill>
                <a:latin typeface="Calibri"/>
              </a:rPr>
              <a:t> </a:t>
            </a:r>
            <a:r>
              <a:rPr lang="el-GR" sz="2400" dirty="0" smtClean="0">
                <a:solidFill>
                  <a:srgbClr val="000000"/>
                </a:solidFill>
                <a:latin typeface="Calibri"/>
              </a:rPr>
              <a:t>ασπρόμαυρο</a:t>
            </a:r>
            <a:r>
              <a:rPr lang="en-US" sz="2400" dirty="0" smtClean="0">
                <a:solidFill>
                  <a:srgbClr val="000000"/>
                </a:solidFill>
                <a:latin typeface="Calibri"/>
              </a:rPr>
              <a:t>:</a:t>
            </a:r>
            <a:r>
              <a:rPr lang="en-US" sz="2400" b="0" dirty="0" smtClean="0">
                <a:solidFill>
                  <a:srgbClr val="000000"/>
                </a:solidFill>
                <a:latin typeface="Calibri"/>
              </a:rPr>
              <a:t>  </a:t>
            </a:r>
            <a:endParaRPr lang="en-US" sz="2400" b="0" dirty="0">
              <a:solidFill>
                <a:srgbClr val="000000"/>
              </a:solidFill>
              <a:latin typeface="Calibri"/>
            </a:endParaRPr>
          </a:p>
          <a:p>
            <a:pPr lvl="1">
              <a:lnSpc>
                <a:spcPct val="90000"/>
              </a:lnSpc>
            </a:pPr>
            <a:r>
              <a:rPr lang="el-GR" sz="2000" b="0" dirty="0">
                <a:solidFill>
                  <a:srgbClr val="000000"/>
                </a:solidFill>
                <a:latin typeface="Calibri"/>
              </a:rPr>
              <a:t>1</a:t>
            </a:r>
            <a:r>
              <a:rPr lang="en-US" sz="2000" b="0" dirty="0">
                <a:solidFill>
                  <a:srgbClr val="000000"/>
                </a:solidFill>
                <a:latin typeface="Calibri"/>
              </a:rPr>
              <a:t> byte (8 bits) </a:t>
            </a:r>
            <a:r>
              <a:rPr lang="el-GR" sz="2000" b="0" dirty="0" smtClean="0">
                <a:solidFill>
                  <a:srgbClr val="000000"/>
                </a:solidFill>
                <a:latin typeface="Calibri"/>
              </a:rPr>
              <a:t>περιγράφουν ένα εικονοστοιχείο (pixel)</a:t>
            </a:r>
            <a:endParaRPr lang="en-US" sz="2000" b="0" dirty="0">
              <a:solidFill>
                <a:srgbClr val="000000"/>
              </a:solidFill>
              <a:latin typeface="Calibri"/>
            </a:endParaRPr>
          </a:p>
          <a:p>
            <a:pPr lvl="1">
              <a:lnSpc>
                <a:spcPct val="90000"/>
              </a:lnSpc>
            </a:pPr>
            <a:r>
              <a:rPr lang="el-GR" sz="2000" b="0" dirty="0" smtClean="0">
                <a:solidFill>
                  <a:srgbClr val="000000"/>
                </a:solidFill>
                <a:latin typeface="Calibri"/>
              </a:rPr>
              <a:t>Π</a:t>
            </a:r>
            <a:r>
              <a:rPr lang="el-GR" sz="2000" dirty="0" smtClean="0">
                <a:solidFill>
                  <a:srgbClr val="000000"/>
                </a:solidFill>
                <a:latin typeface="Calibri"/>
              </a:rPr>
              <a:t>οσό γκρι από </a:t>
            </a:r>
            <a:r>
              <a:rPr lang="en-US" sz="2000" b="0" dirty="0" smtClean="0">
                <a:solidFill>
                  <a:srgbClr val="000000"/>
                </a:solidFill>
                <a:latin typeface="Calibri"/>
              </a:rPr>
              <a:t>0</a:t>
            </a:r>
            <a:r>
              <a:rPr lang="en-US" sz="2000" b="0" dirty="0">
                <a:solidFill>
                  <a:srgbClr val="000000"/>
                </a:solidFill>
                <a:latin typeface="Calibri"/>
              </a:rPr>
              <a:t>-255</a:t>
            </a:r>
          </a:p>
          <a:p>
            <a:pPr lvl="1">
              <a:lnSpc>
                <a:spcPct val="90000"/>
              </a:lnSpc>
            </a:pPr>
            <a:r>
              <a:rPr lang="en-US" sz="2000" b="0" dirty="0">
                <a:solidFill>
                  <a:srgbClr val="000000"/>
                </a:solidFill>
                <a:latin typeface="Calibri"/>
              </a:rPr>
              <a:t>01001110</a:t>
            </a:r>
            <a:r>
              <a:rPr lang="el-GR" sz="2000" b="0" dirty="0">
                <a:solidFill>
                  <a:srgbClr val="000000"/>
                </a:solidFill>
                <a:latin typeface="Calibri"/>
              </a:rPr>
              <a:t>,</a:t>
            </a:r>
            <a:r>
              <a:rPr lang="en-US" sz="2000" b="0" dirty="0">
                <a:solidFill>
                  <a:srgbClr val="000000"/>
                </a:solidFill>
                <a:latin typeface="Calibri"/>
              </a:rPr>
              <a:t> 11000000</a:t>
            </a:r>
            <a:r>
              <a:rPr lang="el-GR" sz="2000" b="0" dirty="0">
                <a:solidFill>
                  <a:srgbClr val="000000"/>
                </a:solidFill>
                <a:latin typeface="Calibri"/>
              </a:rPr>
              <a:t>,</a:t>
            </a:r>
            <a:r>
              <a:rPr lang="en-US" sz="2000" b="0" dirty="0">
                <a:solidFill>
                  <a:srgbClr val="000000"/>
                </a:solidFill>
                <a:latin typeface="Calibri"/>
              </a:rPr>
              <a:t> </a:t>
            </a:r>
            <a:r>
              <a:rPr lang="en-US" sz="2000" b="0" dirty="0" smtClean="0">
                <a:solidFill>
                  <a:srgbClr val="000000"/>
                </a:solidFill>
                <a:latin typeface="Calibri"/>
              </a:rPr>
              <a:t>01011100</a:t>
            </a:r>
            <a:endParaRPr lang="en-US" sz="2000" b="0" dirty="0">
              <a:solidFill>
                <a:srgbClr val="000000"/>
              </a:solidFill>
              <a:latin typeface="Calibri"/>
            </a:endParaRPr>
          </a:p>
          <a:p>
            <a:pPr>
              <a:lnSpc>
                <a:spcPct val="90000"/>
              </a:lnSpc>
            </a:pPr>
            <a:r>
              <a:rPr lang="en-US" sz="2400" dirty="0">
                <a:solidFill>
                  <a:srgbClr val="000000"/>
                </a:solidFill>
                <a:latin typeface="Calibri"/>
              </a:rPr>
              <a:t>24-bit </a:t>
            </a:r>
            <a:r>
              <a:rPr lang="el-GR" sz="2400" dirty="0" smtClean="0">
                <a:solidFill>
                  <a:srgbClr val="000000"/>
                </a:solidFill>
                <a:latin typeface="Calibri"/>
              </a:rPr>
              <a:t>έγχρωμο</a:t>
            </a:r>
            <a:r>
              <a:rPr lang="en-US" sz="2400" dirty="0" smtClean="0">
                <a:solidFill>
                  <a:srgbClr val="000000"/>
                </a:solidFill>
                <a:latin typeface="Calibri"/>
              </a:rPr>
              <a:t>:</a:t>
            </a:r>
            <a:endParaRPr lang="en-US" sz="2400" dirty="0">
              <a:solidFill>
                <a:srgbClr val="000000"/>
              </a:solidFill>
              <a:latin typeface="Calibri"/>
            </a:endParaRPr>
          </a:p>
          <a:p>
            <a:pPr lvl="1">
              <a:lnSpc>
                <a:spcPct val="90000"/>
              </a:lnSpc>
            </a:pPr>
            <a:r>
              <a:rPr lang="en-US" sz="2000" b="0" dirty="0">
                <a:solidFill>
                  <a:srgbClr val="000000"/>
                </a:solidFill>
                <a:latin typeface="Calibri"/>
              </a:rPr>
              <a:t>3 bytes </a:t>
            </a:r>
            <a:r>
              <a:rPr lang="el-GR" sz="2000" dirty="0">
                <a:solidFill>
                  <a:srgbClr val="000000"/>
                </a:solidFill>
              </a:rPr>
              <a:t>περιγράφουν ένα εικονοστοιχείο </a:t>
            </a:r>
            <a:endParaRPr lang="el-GR" sz="2000" dirty="0" smtClean="0">
              <a:solidFill>
                <a:srgbClr val="000000"/>
              </a:solidFill>
            </a:endParaRPr>
          </a:p>
          <a:p>
            <a:pPr lvl="1">
              <a:lnSpc>
                <a:spcPct val="90000"/>
              </a:lnSpc>
            </a:pPr>
            <a:r>
              <a:rPr lang="el-GR" sz="2000" dirty="0" smtClean="0">
                <a:solidFill>
                  <a:srgbClr val="000000"/>
                </a:solidFill>
                <a:latin typeface="Calibri"/>
              </a:rPr>
              <a:t>Κάθε εικονοστοιχείο αποτελείται από </a:t>
            </a:r>
            <a:r>
              <a:rPr lang="el-GR" sz="2000" b="0" dirty="0" smtClean="0">
                <a:solidFill>
                  <a:srgbClr val="000000"/>
                </a:solidFill>
                <a:latin typeface="Calibri"/>
              </a:rPr>
              <a:t>κόκκινο</a:t>
            </a:r>
            <a:r>
              <a:rPr lang="en-US" sz="2000" b="0" dirty="0" smtClean="0">
                <a:solidFill>
                  <a:srgbClr val="000000"/>
                </a:solidFill>
                <a:latin typeface="Calibri"/>
              </a:rPr>
              <a:t>, </a:t>
            </a:r>
            <a:r>
              <a:rPr lang="el-GR" sz="2000" dirty="0">
                <a:solidFill>
                  <a:srgbClr val="000000"/>
                </a:solidFill>
                <a:latin typeface="Calibri"/>
              </a:rPr>
              <a:t>μ</a:t>
            </a:r>
            <a:r>
              <a:rPr lang="el-GR" sz="2000" b="0" dirty="0" smtClean="0">
                <a:solidFill>
                  <a:srgbClr val="000000"/>
                </a:solidFill>
                <a:latin typeface="Calibri"/>
              </a:rPr>
              <a:t>πλε, πράσινο</a:t>
            </a:r>
            <a:endParaRPr lang="en-US" sz="2000" b="0" dirty="0">
              <a:solidFill>
                <a:srgbClr val="000000"/>
              </a:solidFill>
              <a:latin typeface="Calibri"/>
            </a:endParaRPr>
          </a:p>
          <a:p>
            <a:pPr lvl="1">
              <a:lnSpc>
                <a:spcPct val="90000"/>
              </a:lnSpc>
            </a:pPr>
            <a:r>
              <a:rPr lang="en-US" sz="2000" b="0" dirty="0">
                <a:solidFill>
                  <a:srgbClr val="000000"/>
                </a:solidFill>
                <a:latin typeface="Calibri"/>
              </a:rPr>
              <a:t>01001110 11000000 01011100</a:t>
            </a:r>
          </a:p>
          <a:p>
            <a:pPr lvl="1">
              <a:lnSpc>
                <a:spcPct val="90000"/>
              </a:lnSpc>
            </a:pPr>
            <a:r>
              <a:rPr lang="el-GR" sz="2000" b="0" dirty="0" smtClean="0">
                <a:solidFill>
                  <a:srgbClr val="000000"/>
                </a:solidFill>
                <a:latin typeface="Calibri"/>
              </a:rPr>
              <a:t>Κόκκινο</a:t>
            </a:r>
            <a:r>
              <a:rPr lang="en-US" sz="2000" b="0" dirty="0" smtClean="0">
                <a:solidFill>
                  <a:srgbClr val="000000"/>
                </a:solidFill>
                <a:latin typeface="Calibri"/>
              </a:rPr>
              <a:t>(92</a:t>
            </a:r>
            <a:r>
              <a:rPr lang="el-GR" sz="2000" dirty="0">
                <a:solidFill>
                  <a:srgbClr val="000000"/>
                </a:solidFill>
                <a:latin typeface="Calibri"/>
              </a:rPr>
              <a:t>/</a:t>
            </a:r>
            <a:r>
              <a:rPr lang="en-US" sz="2000" b="0" dirty="0" smtClean="0">
                <a:solidFill>
                  <a:srgbClr val="000000"/>
                </a:solidFill>
                <a:latin typeface="Calibri"/>
              </a:rPr>
              <a:t>5C</a:t>
            </a:r>
            <a:r>
              <a:rPr lang="en-US" sz="2000" b="0" dirty="0">
                <a:solidFill>
                  <a:srgbClr val="000000"/>
                </a:solidFill>
                <a:latin typeface="Calibri"/>
              </a:rPr>
              <a:t>)</a:t>
            </a:r>
            <a:r>
              <a:rPr lang="en-US" sz="2000" b="0" dirty="0" smtClean="0">
                <a:solidFill>
                  <a:srgbClr val="000000"/>
                </a:solidFill>
                <a:latin typeface="Calibri"/>
              </a:rPr>
              <a:t>,</a:t>
            </a:r>
            <a:r>
              <a:rPr lang="el-GR" sz="2000" b="0" dirty="0" smtClean="0">
                <a:solidFill>
                  <a:srgbClr val="000000"/>
                </a:solidFill>
                <a:latin typeface="Calibri"/>
              </a:rPr>
              <a:t> Πράσινο</a:t>
            </a:r>
            <a:r>
              <a:rPr lang="en-US" sz="2000" b="0" dirty="0" smtClean="0">
                <a:solidFill>
                  <a:srgbClr val="000000"/>
                </a:solidFill>
                <a:latin typeface="Calibri"/>
              </a:rPr>
              <a:t>(192/C0</a:t>
            </a:r>
            <a:r>
              <a:rPr lang="en-US" sz="2000" b="0" dirty="0">
                <a:solidFill>
                  <a:srgbClr val="000000"/>
                </a:solidFill>
                <a:latin typeface="Calibri"/>
              </a:rPr>
              <a:t>), </a:t>
            </a:r>
            <a:r>
              <a:rPr lang="el-GR" sz="2000" b="0" dirty="0" smtClean="0">
                <a:solidFill>
                  <a:srgbClr val="000000"/>
                </a:solidFill>
                <a:latin typeface="Calibri"/>
              </a:rPr>
              <a:t>Μπλε</a:t>
            </a:r>
            <a:r>
              <a:rPr lang="en-US" sz="2000" b="0" dirty="0" smtClean="0">
                <a:solidFill>
                  <a:srgbClr val="000000"/>
                </a:solidFill>
                <a:latin typeface="Calibri"/>
              </a:rPr>
              <a:t>(92/5C</a:t>
            </a:r>
            <a:r>
              <a:rPr lang="en-US" sz="2000" b="0" dirty="0">
                <a:solidFill>
                  <a:srgbClr val="000000"/>
                </a:solidFill>
                <a:latin typeface="Calibri"/>
              </a:rPr>
              <a:t>)</a:t>
            </a:r>
          </a:p>
          <a:p>
            <a:pPr lvl="1">
              <a:lnSpc>
                <a:spcPct val="90000"/>
              </a:lnSpc>
              <a:buFont typeface="Wingdings" charset="0"/>
              <a:buNone/>
            </a:pPr>
            <a:endParaRPr lang="en-US" sz="20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17</a:t>
            </a:fld>
            <a:endParaRPr lang="el-GR"/>
          </a:p>
        </p:txBody>
      </p:sp>
    </p:spTree>
    <p:extLst>
      <p:ext uri="{BB962C8B-B14F-4D97-AF65-F5344CB8AC3E}">
        <p14:creationId xmlns:p14="http://schemas.microsoft.com/office/powerpoint/2010/main" val="3701509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Δικτυακά πολυμέσα</a:t>
            </a:r>
            <a:endParaRPr lang="el-GR" dirty="0"/>
          </a:p>
        </p:txBody>
      </p:sp>
      <p:sp>
        <p:nvSpPr>
          <p:cNvPr id="6" name="Θέση κειμένου 5"/>
          <p:cNvSpPr txBox="1">
            <a:spLocks/>
          </p:cNvSpPr>
          <p:nvPr/>
        </p:nvSpPr>
        <p:spPr>
          <a:xfrm>
            <a:off x="683568" y="4365104"/>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a:t>
            </a:r>
            <a:r>
              <a:rPr lang="en-US" sz="2400" b="1" dirty="0" smtClean="0"/>
              <a:t>μ</a:t>
            </a:r>
            <a:r>
              <a:rPr lang="el-GR" sz="2400" b="1" dirty="0" smtClean="0"/>
              <a:t>α</a:t>
            </a:r>
            <a:r>
              <a:rPr lang="el-GR" sz="2400" b="1" dirty="0"/>
              <a:t>: </a:t>
            </a:r>
            <a:r>
              <a:rPr lang="el-GR" sz="2400" dirty="0"/>
              <a:t>Θέματα </a:t>
            </a:r>
            <a:r>
              <a:rPr lang="en-US" sz="2400" dirty="0"/>
              <a:t>Συστημάτων </a:t>
            </a:r>
            <a:r>
              <a:rPr lang="en-US" sz="2400" dirty="0" smtClean="0"/>
              <a:t>Πολυμέσων</a:t>
            </a:r>
            <a:r>
              <a:rPr lang="el-GR" sz="2400" dirty="0" smtClean="0"/>
              <a:t> </a:t>
            </a:r>
            <a:endParaRPr lang="en-US" sz="2400" dirty="0"/>
          </a:p>
          <a:p>
            <a:pPr algn="l"/>
            <a:r>
              <a:rPr lang="el-GR" sz="2400" b="1" dirty="0"/>
              <a:t>Ενότητα </a:t>
            </a:r>
            <a:r>
              <a:rPr lang="en-US" sz="2400" b="1" dirty="0" smtClean="0"/>
              <a:t>#</a:t>
            </a:r>
            <a:r>
              <a:rPr lang="en-US" sz="2000" b="1" dirty="0" smtClean="0"/>
              <a:t>3</a:t>
            </a:r>
            <a:r>
              <a:rPr lang="el-GR" sz="2000" b="1" dirty="0"/>
              <a:t>:</a:t>
            </a:r>
            <a:r>
              <a:rPr lang="en-US" sz="2000" dirty="0"/>
              <a:t> </a:t>
            </a:r>
            <a:r>
              <a:rPr lang="el-GR" sz="2400" dirty="0" smtClean="0"/>
              <a:t>Ιδιότητες πολυμέσων</a:t>
            </a:r>
            <a:endParaRPr lang="en-US" sz="2400" dirty="0" smtClean="0"/>
          </a:p>
          <a:p>
            <a:pPr algn="l"/>
            <a:r>
              <a:rPr lang="el-GR" sz="2400" b="1" dirty="0" smtClean="0"/>
              <a:t>Διδάσκων</a:t>
            </a:r>
            <a:r>
              <a:rPr lang="el-GR" sz="2400" b="1" dirty="0"/>
              <a:t>: </a:t>
            </a:r>
            <a:r>
              <a:rPr lang="el-GR" sz="2400" dirty="0"/>
              <a:t>Γεώργιος </a:t>
            </a:r>
            <a:r>
              <a:rPr lang="el-GR" sz="2400" dirty="0" smtClean="0"/>
              <a:t>Κ. </a:t>
            </a:r>
            <a:r>
              <a:rPr lang="en-US" sz="2400" dirty="0" smtClean="0"/>
              <a:t>Πολύζος</a:t>
            </a:r>
            <a:r>
              <a:rPr lang="el-GR" sz="2400" dirty="0" smtClean="0"/>
              <a:t> </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a:t>Επιστήμη των Υπολογιστών</a:t>
            </a:r>
            <a:r>
              <a:rPr lang="en-US" sz="2400" dirty="0"/>
              <a:t>”</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110453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09600" y="197768"/>
            <a:ext cx="7848600" cy="1143000"/>
          </a:xfrm>
        </p:spPr>
        <p:txBody>
          <a:bodyPr/>
          <a:lstStyle/>
          <a:p>
            <a:r>
              <a:rPr lang="el-GR" sz="4400" dirty="0" smtClean="0">
                <a:latin typeface="Calibri"/>
              </a:rPr>
              <a:t>Δικτυακά πολυμέσα (1 από 2)</a:t>
            </a:r>
            <a:endParaRPr lang="en-US" sz="4400" dirty="0">
              <a:latin typeface="Calibri"/>
            </a:endParaRPr>
          </a:p>
        </p:txBody>
      </p:sp>
      <p:sp>
        <p:nvSpPr>
          <p:cNvPr id="237571" name="Rectangle 3"/>
          <p:cNvSpPr>
            <a:spLocks noGrp="1" noChangeArrowheads="1"/>
          </p:cNvSpPr>
          <p:nvPr>
            <p:ph type="body" idx="1"/>
          </p:nvPr>
        </p:nvSpPr>
        <p:spPr>
          <a:xfrm>
            <a:off x="685800" y="1524000"/>
            <a:ext cx="7772400" cy="4953000"/>
          </a:xfrm>
        </p:spPr>
        <p:txBody>
          <a:bodyPr>
            <a:noAutofit/>
          </a:bodyPr>
          <a:lstStyle/>
          <a:p>
            <a:pPr>
              <a:lnSpc>
                <a:spcPct val="100000"/>
              </a:lnSpc>
            </a:pPr>
            <a:r>
              <a:rPr lang="el-GR" sz="2800" b="0" dirty="0" smtClean="0">
                <a:solidFill>
                  <a:srgbClr val="000000"/>
                </a:solidFill>
                <a:latin typeface="Calibri"/>
              </a:rPr>
              <a:t>Χαρακτηριστικά πολυμεσικής πληροφορίας</a:t>
            </a:r>
            <a:endParaRPr lang="en-US" sz="2800" b="0" dirty="0">
              <a:solidFill>
                <a:srgbClr val="000000"/>
              </a:solidFill>
              <a:latin typeface="Calibri"/>
            </a:endParaRPr>
          </a:p>
          <a:p>
            <a:pPr lvl="1">
              <a:lnSpc>
                <a:spcPct val="100000"/>
              </a:lnSpc>
            </a:pPr>
            <a:r>
              <a:rPr lang="el-GR" sz="2400" b="0" dirty="0" smtClean="0">
                <a:solidFill>
                  <a:srgbClr val="000000"/>
                </a:solidFill>
                <a:latin typeface="Calibri"/>
              </a:rPr>
              <a:t>Τεράστιο μέγεθος δεδομένων</a:t>
            </a:r>
            <a:endParaRPr lang="en-US" sz="2400" b="0" dirty="0">
              <a:solidFill>
                <a:srgbClr val="000000"/>
              </a:solidFill>
              <a:latin typeface="Calibri"/>
            </a:endParaRPr>
          </a:p>
          <a:p>
            <a:pPr lvl="2"/>
            <a:r>
              <a:rPr lang="el-GR" sz="2000" b="0" dirty="0" smtClean="0">
                <a:solidFill>
                  <a:srgbClr val="000000"/>
                </a:solidFill>
                <a:latin typeface="Calibri"/>
              </a:rPr>
              <a:t>Άσκηση</a:t>
            </a:r>
            <a:r>
              <a:rPr lang="en-US" sz="2000" dirty="0" smtClean="0">
                <a:solidFill>
                  <a:srgbClr val="000000"/>
                </a:solidFill>
                <a:latin typeface="Calibri"/>
              </a:rPr>
              <a:t>:</a:t>
            </a:r>
            <a:r>
              <a:rPr lang="en-US" sz="2000" b="0" dirty="0" smtClean="0">
                <a:solidFill>
                  <a:srgbClr val="000000"/>
                </a:solidFill>
                <a:latin typeface="Calibri"/>
              </a:rPr>
              <a:t> </a:t>
            </a:r>
            <a:r>
              <a:rPr lang="el-GR" sz="2000" b="0" dirty="0" smtClean="0">
                <a:solidFill>
                  <a:srgbClr val="000000"/>
                </a:solidFill>
                <a:latin typeface="Calibri"/>
              </a:rPr>
              <a:t>Ποιο το μέγεθος ενός βίντεο με διάρκεια 60 λεπτά αν το μέγεθος κάθε πλαισίου (frame) είναι 640*480 εικονοστοιχεία, το βάθος του εικονοστοιχείου 24bits και ο ρυθμός αλλαγής πλαισίων (fps) είναι 24;</a:t>
            </a:r>
          </a:p>
          <a:p>
            <a:pPr lvl="1">
              <a:lnSpc>
                <a:spcPct val="100000"/>
              </a:lnSpc>
            </a:pPr>
            <a:r>
              <a:rPr lang="el-GR" sz="2400" b="0" dirty="0" smtClean="0">
                <a:solidFill>
                  <a:srgbClr val="000000"/>
                </a:solidFill>
                <a:latin typeface="Calibri"/>
              </a:rPr>
              <a:t>Είναι </a:t>
            </a:r>
            <a:r>
              <a:rPr lang="el-GR" sz="2400" dirty="0">
                <a:solidFill>
                  <a:srgbClr val="000000"/>
                </a:solidFill>
                <a:latin typeface="Calibri"/>
              </a:rPr>
              <a:t>π</a:t>
            </a:r>
            <a:r>
              <a:rPr lang="el-GR" sz="2400" b="0" dirty="0" smtClean="0">
                <a:solidFill>
                  <a:srgbClr val="000000"/>
                </a:solidFill>
                <a:latin typeface="Calibri"/>
              </a:rPr>
              <a:t>ραγματικού χρόνου (real-time)</a:t>
            </a:r>
            <a:endParaRPr lang="en-US" sz="2400" b="0" dirty="0">
              <a:solidFill>
                <a:srgbClr val="000000"/>
              </a:solidFill>
              <a:latin typeface="Calibri"/>
            </a:endParaRPr>
          </a:p>
          <a:p>
            <a:pPr lvl="2">
              <a:lnSpc>
                <a:spcPct val="100000"/>
              </a:lnSpc>
            </a:pPr>
            <a:r>
              <a:rPr lang="el-GR" sz="2000" b="0" dirty="0" smtClean="0">
                <a:solidFill>
                  <a:srgbClr val="000000"/>
                </a:solidFill>
                <a:latin typeface="Calibri"/>
              </a:rPr>
              <a:t>Συνεχής απεικόνιση</a:t>
            </a:r>
            <a:endParaRPr lang="en-US" sz="2000" b="0" dirty="0">
              <a:solidFill>
                <a:srgbClr val="000000"/>
              </a:solidFill>
              <a:latin typeface="Calibri"/>
            </a:endParaRPr>
          </a:p>
          <a:p>
            <a:pPr lvl="2">
              <a:lnSpc>
                <a:spcPct val="100000"/>
              </a:lnSpc>
            </a:pPr>
            <a:r>
              <a:rPr lang="el-GR" sz="2000" b="0" dirty="0" smtClean="0">
                <a:solidFill>
                  <a:srgbClr val="000000"/>
                </a:solidFill>
                <a:latin typeface="Calibri"/>
              </a:rPr>
              <a:t>Απαιτήσεις ελάχιστης καθυστέρησης</a:t>
            </a:r>
            <a:endParaRPr lang="en-US" sz="20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19</a:t>
            </a:fld>
            <a:endParaRPr lang="el-GR"/>
          </a:p>
        </p:txBody>
      </p:sp>
    </p:spTree>
    <p:extLst>
      <p:ext uri="{BB962C8B-B14F-4D97-AF65-F5344CB8AC3E}">
        <p14:creationId xmlns:p14="http://schemas.microsoft.com/office/powerpoint/2010/main" val="42450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4" y="4941168"/>
            <a:ext cx="1581685" cy="553393"/>
          </a:xfrm>
          <a:prstGeom prst="rect">
            <a:avLst/>
          </a:prstGeom>
        </p:spPr>
      </p:pic>
      <p:sp>
        <p:nvSpPr>
          <p:cNvPr id="2" name="Slide Number Placeholder 1"/>
          <p:cNvSpPr>
            <a:spLocks noGrp="1"/>
          </p:cNvSpPr>
          <p:nvPr>
            <p:ph type="sldNum" sz="quarter" idx="12"/>
          </p:nvPr>
        </p:nvSpPr>
        <p:spPr/>
        <p:txBody>
          <a:bodyPr/>
          <a:lstStyle/>
          <a:p>
            <a:fld id="{53C4726A-630D-4CB4-B088-BAB00F4188E9}" type="slidenum">
              <a:rPr lang="el-GR" smtClean="0"/>
              <a:pPr/>
              <a:t>2</a:t>
            </a:fld>
            <a:endParaRPr lang="el-GR"/>
          </a:p>
        </p:txBody>
      </p:sp>
    </p:spTree>
    <p:extLst>
      <p:ext uri="{BB962C8B-B14F-4D97-AF65-F5344CB8AC3E}">
        <p14:creationId xmlns:p14="http://schemas.microsoft.com/office/powerpoint/2010/main" val="4159845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609600" y="197768"/>
            <a:ext cx="7848600" cy="1143000"/>
          </a:xfrm>
        </p:spPr>
        <p:txBody>
          <a:bodyPr/>
          <a:lstStyle/>
          <a:p>
            <a:r>
              <a:rPr lang="el-GR" sz="4400" dirty="0" smtClean="0">
                <a:latin typeface="Calibri"/>
              </a:rPr>
              <a:t>Δικτυακά πολυμέσα (2 από 2)</a:t>
            </a:r>
            <a:endParaRPr lang="en-US" sz="4400" dirty="0">
              <a:latin typeface="Calibri"/>
            </a:endParaRPr>
          </a:p>
        </p:txBody>
      </p:sp>
      <p:sp>
        <p:nvSpPr>
          <p:cNvPr id="237571" name="Rectangle 3"/>
          <p:cNvSpPr>
            <a:spLocks noGrp="1" noChangeArrowheads="1"/>
          </p:cNvSpPr>
          <p:nvPr>
            <p:ph type="body" idx="1"/>
          </p:nvPr>
        </p:nvSpPr>
        <p:spPr>
          <a:xfrm>
            <a:off x="685800" y="1524000"/>
            <a:ext cx="7772400" cy="4953000"/>
          </a:xfrm>
        </p:spPr>
        <p:txBody>
          <a:bodyPr>
            <a:normAutofit/>
          </a:bodyPr>
          <a:lstStyle/>
          <a:p>
            <a:pPr>
              <a:lnSpc>
                <a:spcPct val="100000"/>
              </a:lnSpc>
            </a:pPr>
            <a:r>
              <a:rPr lang="el-GR" sz="2800" dirty="0" smtClean="0">
                <a:solidFill>
                  <a:srgbClr val="000000"/>
                </a:solidFill>
                <a:latin typeface="Calibri"/>
              </a:rPr>
              <a:t>Ιδιότητες του Ίντερνετ σήμερα</a:t>
            </a:r>
            <a:endParaRPr lang="en-US" sz="2800" b="0" dirty="0">
              <a:solidFill>
                <a:srgbClr val="000000"/>
              </a:solidFill>
              <a:latin typeface="Calibri"/>
            </a:endParaRPr>
          </a:p>
          <a:p>
            <a:pPr lvl="1">
              <a:lnSpc>
                <a:spcPct val="100000"/>
              </a:lnSpc>
            </a:pPr>
            <a:r>
              <a:rPr lang="el-GR" sz="2400" b="0" dirty="0" smtClean="0">
                <a:solidFill>
                  <a:srgbClr val="000000"/>
                </a:solidFill>
                <a:latin typeface="Calibri"/>
              </a:rPr>
              <a:t>Περιορισμένο </a:t>
            </a:r>
            <a:r>
              <a:rPr lang="el-GR" sz="2400" dirty="0" smtClean="0">
                <a:solidFill>
                  <a:srgbClr val="000000"/>
                </a:solidFill>
                <a:latin typeface="Calibri"/>
              </a:rPr>
              <a:t>εύρος ζώνης (bandwidth)</a:t>
            </a:r>
            <a:endParaRPr lang="en-US" sz="2400" b="0" dirty="0">
              <a:solidFill>
                <a:srgbClr val="000000"/>
              </a:solidFill>
              <a:latin typeface="Calibri"/>
            </a:endParaRPr>
          </a:p>
          <a:p>
            <a:pPr lvl="1">
              <a:lnSpc>
                <a:spcPct val="100000"/>
              </a:lnSpc>
            </a:pPr>
            <a:r>
              <a:rPr lang="el-GR" sz="2400" dirty="0" smtClean="0">
                <a:solidFill>
                  <a:srgbClr val="000000"/>
                </a:solidFill>
                <a:latin typeface="Calibri"/>
              </a:rPr>
              <a:t>Δίκτυο καλύτερης προσπάθειας – χωρίς εγγυήσεις (</a:t>
            </a:r>
            <a:r>
              <a:rPr lang="en-US" sz="2400" b="0" dirty="0" smtClean="0">
                <a:solidFill>
                  <a:srgbClr val="000000"/>
                </a:solidFill>
                <a:latin typeface="Calibri"/>
              </a:rPr>
              <a:t>Best effort</a:t>
            </a:r>
            <a:r>
              <a:rPr lang="el-GR" sz="2400" b="0" dirty="0" smtClean="0">
                <a:solidFill>
                  <a:srgbClr val="000000"/>
                </a:solidFill>
                <a:latin typeface="Calibri"/>
              </a:rPr>
              <a:t>)</a:t>
            </a:r>
            <a:r>
              <a:rPr lang="en-US" sz="2400" b="0" dirty="0" smtClean="0">
                <a:solidFill>
                  <a:srgbClr val="000000"/>
                </a:solidFill>
                <a:latin typeface="Calibri"/>
              </a:rPr>
              <a:t>, </a:t>
            </a:r>
            <a:r>
              <a:rPr lang="el-GR" sz="2400" b="0" dirty="0" smtClean="0">
                <a:solidFill>
                  <a:srgbClr val="000000"/>
                </a:solidFill>
                <a:latin typeface="Calibri"/>
              </a:rPr>
              <a:t>δεν εγγυάται ποιότητα στις πολυμεσικές εφαρμογές</a:t>
            </a:r>
            <a:endParaRPr lang="en-US" sz="2400" b="0" dirty="0">
              <a:solidFill>
                <a:srgbClr val="000000"/>
              </a:solidFill>
              <a:latin typeface="Calibri"/>
            </a:endParaRPr>
          </a:p>
          <a:p>
            <a:pPr lvl="1">
              <a:lnSpc>
                <a:spcPct val="100000"/>
              </a:lnSpc>
            </a:pPr>
            <a:r>
              <a:rPr lang="el-GR" sz="2400" b="0" dirty="0" smtClean="0">
                <a:solidFill>
                  <a:srgbClr val="000000"/>
                </a:solidFill>
                <a:latin typeface="Calibri"/>
              </a:rPr>
              <a:t>Ετερογένεια</a:t>
            </a:r>
            <a:endParaRPr lang="en-US" sz="2400" b="0" dirty="0">
              <a:solidFill>
                <a:srgbClr val="000000"/>
              </a:solidFill>
              <a:latin typeface="Calibri"/>
            </a:endParaRPr>
          </a:p>
          <a:p>
            <a:pPr lvl="2">
              <a:lnSpc>
                <a:spcPct val="100000"/>
              </a:lnSpc>
            </a:pPr>
            <a:r>
              <a:rPr lang="el-GR" sz="2000" b="0" dirty="0" smtClean="0">
                <a:solidFill>
                  <a:srgbClr val="000000"/>
                </a:solidFill>
                <a:latin typeface="Calibri"/>
              </a:rPr>
              <a:t>Διαφορετικές απαιτήσεις χρηστών</a:t>
            </a:r>
            <a:endParaRPr lang="en-US" sz="2000" b="0" dirty="0">
              <a:solidFill>
                <a:srgbClr val="000000"/>
              </a:solidFill>
              <a:latin typeface="Calibri"/>
            </a:endParaRPr>
          </a:p>
          <a:p>
            <a:pPr lvl="2">
              <a:lnSpc>
                <a:spcPct val="100000"/>
              </a:lnSpc>
            </a:pPr>
            <a:r>
              <a:rPr lang="el-GR" sz="2000" b="0" dirty="0" smtClean="0">
                <a:solidFill>
                  <a:srgbClr val="000000"/>
                </a:solidFill>
                <a:latin typeface="Calibri"/>
              </a:rPr>
              <a:t>Διαφορετικ</a:t>
            </a:r>
            <a:r>
              <a:rPr lang="el-GR" sz="2000" dirty="0" smtClean="0">
                <a:solidFill>
                  <a:srgbClr val="000000"/>
                </a:solidFill>
                <a:latin typeface="Calibri"/>
              </a:rPr>
              <a:t>ές δικτυακές συνθήκες σε κάθε χρήστη</a:t>
            </a:r>
            <a:endParaRPr lang="en-US" sz="20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20</a:t>
            </a:fld>
            <a:endParaRPr lang="el-GR"/>
          </a:p>
        </p:txBody>
      </p:sp>
    </p:spTree>
    <p:extLst>
      <p:ext uri="{BB962C8B-B14F-4D97-AF65-F5344CB8AC3E}">
        <p14:creationId xmlns:p14="http://schemas.microsoft.com/office/powerpoint/2010/main" val="3090647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00" y="228600"/>
            <a:ext cx="8991600" cy="838200"/>
          </a:xfrm>
        </p:spPr>
        <p:txBody>
          <a:bodyPr/>
          <a:lstStyle/>
          <a:p>
            <a:r>
              <a:rPr lang="el-GR" sz="4400" dirty="0" smtClean="0"/>
              <a:t>Στρατηγικές συμπίεσης</a:t>
            </a:r>
            <a:endParaRPr lang="en-US" sz="4400" dirty="0"/>
          </a:p>
        </p:txBody>
      </p:sp>
      <p:sp>
        <p:nvSpPr>
          <p:cNvPr id="223235" name="Rectangle 3"/>
          <p:cNvSpPr>
            <a:spLocks noGrp="1" noChangeArrowheads="1"/>
          </p:cNvSpPr>
          <p:nvPr>
            <p:ph type="body" idx="1"/>
          </p:nvPr>
        </p:nvSpPr>
        <p:spPr>
          <a:xfrm>
            <a:off x="683840" y="1412776"/>
            <a:ext cx="7848600" cy="4114800"/>
          </a:xfrm>
        </p:spPr>
        <p:txBody>
          <a:bodyPr>
            <a:normAutofit/>
          </a:bodyPr>
          <a:lstStyle/>
          <a:p>
            <a:r>
              <a:rPr lang="el-GR" b="0" dirty="0" smtClean="0">
                <a:solidFill>
                  <a:srgbClr val="000000"/>
                </a:solidFill>
                <a:latin typeface="Calibri"/>
              </a:rPr>
              <a:t>Μη απωλεστική Συμπίεση</a:t>
            </a:r>
            <a:endParaRPr lang="en-US" b="0" dirty="0">
              <a:solidFill>
                <a:srgbClr val="000000"/>
              </a:solidFill>
              <a:latin typeface="Calibri"/>
            </a:endParaRPr>
          </a:p>
          <a:p>
            <a:pPr lvl="1"/>
            <a:r>
              <a:rPr lang="el-GR" b="0" dirty="0" smtClean="0">
                <a:solidFill>
                  <a:srgbClr val="000000"/>
                </a:solidFill>
                <a:latin typeface="Calibri"/>
              </a:rPr>
              <a:t>Κωδικοποίηση </a:t>
            </a:r>
            <a:r>
              <a:rPr lang="en-US" b="0" dirty="0" smtClean="0">
                <a:solidFill>
                  <a:srgbClr val="000000"/>
                </a:solidFill>
                <a:latin typeface="Calibri"/>
              </a:rPr>
              <a:t>Huffman</a:t>
            </a:r>
            <a:endParaRPr lang="en-US" b="0" dirty="0">
              <a:solidFill>
                <a:srgbClr val="000000"/>
              </a:solidFill>
              <a:latin typeface="Calibri"/>
            </a:endParaRPr>
          </a:p>
          <a:p>
            <a:pPr lvl="1"/>
            <a:r>
              <a:rPr lang="en-US" b="0" dirty="0">
                <a:solidFill>
                  <a:srgbClr val="000000"/>
                </a:solidFill>
                <a:latin typeface="Calibri"/>
              </a:rPr>
              <a:t>Lempel-Ziv-Welch (LZW)</a:t>
            </a:r>
          </a:p>
          <a:p>
            <a:pPr lvl="2"/>
            <a:r>
              <a:rPr lang="el-GR" b="0" dirty="0" smtClean="0">
                <a:solidFill>
                  <a:srgbClr val="000000"/>
                </a:solidFill>
                <a:latin typeface="Calibri"/>
              </a:rPr>
              <a:t>Χρησιμοποιείται στο GIF</a:t>
            </a:r>
            <a:endParaRPr lang="en-US" b="0" dirty="0">
              <a:solidFill>
                <a:srgbClr val="000000"/>
              </a:solidFill>
              <a:latin typeface="Calibri"/>
            </a:endParaRPr>
          </a:p>
          <a:p>
            <a:r>
              <a:rPr lang="el-GR" dirty="0" smtClean="0">
                <a:solidFill>
                  <a:srgbClr val="000000"/>
                </a:solidFill>
                <a:latin typeface="Calibri"/>
              </a:rPr>
              <a:t>Απωλεστική συμπίεση</a:t>
            </a:r>
            <a:endParaRPr lang="en-US" b="0" dirty="0">
              <a:solidFill>
                <a:srgbClr val="000000"/>
              </a:solidFill>
              <a:latin typeface="Calibri"/>
            </a:endParaRPr>
          </a:p>
          <a:p>
            <a:pPr lvl="1"/>
            <a:r>
              <a:rPr lang="en-US" b="0" dirty="0">
                <a:solidFill>
                  <a:srgbClr val="000000"/>
                </a:solidFill>
                <a:latin typeface="Calibri"/>
              </a:rPr>
              <a:t>JPEG</a:t>
            </a:r>
          </a:p>
          <a:p>
            <a:pPr lvl="1"/>
            <a:r>
              <a:rPr lang="en-US" b="0" dirty="0">
                <a:solidFill>
                  <a:srgbClr val="000000"/>
                </a:solidFill>
                <a:latin typeface="Calibri"/>
              </a:rPr>
              <a:t>H.261, MPEG-1, MPEG-2, …</a:t>
            </a:r>
          </a:p>
        </p:txBody>
      </p:sp>
      <p:sp>
        <p:nvSpPr>
          <p:cNvPr id="2" name="Slide Number Placeholder 1"/>
          <p:cNvSpPr>
            <a:spLocks noGrp="1"/>
          </p:cNvSpPr>
          <p:nvPr>
            <p:ph type="sldNum" sz="quarter" idx="12"/>
          </p:nvPr>
        </p:nvSpPr>
        <p:spPr/>
        <p:txBody>
          <a:bodyPr/>
          <a:lstStyle/>
          <a:p>
            <a:fld id="{53C4726A-630D-4CB4-B088-BAB00F4188E9}" type="slidenum">
              <a:rPr lang="el-GR" smtClean="0"/>
              <a:pPr/>
              <a:t>21</a:t>
            </a:fld>
            <a:endParaRPr lang="el-GR"/>
          </a:p>
        </p:txBody>
      </p:sp>
    </p:spTree>
    <p:extLst>
      <p:ext uri="{BB962C8B-B14F-4D97-AF65-F5344CB8AC3E}">
        <p14:creationId xmlns:p14="http://schemas.microsoft.com/office/powerpoint/2010/main" val="1494074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Τίτλος  2"/>
          <p:cNvSpPr>
            <a:spLocks noGrp="1" noChangeArrowheads="1"/>
          </p:cNvSpPr>
          <p:nvPr>
            <p:ph type="title"/>
          </p:nvPr>
        </p:nvSpPr>
        <p:spPr>
          <a:xfrm>
            <a:off x="609600" y="197768"/>
            <a:ext cx="7772400" cy="1143000"/>
          </a:xfrm>
        </p:spPr>
        <p:txBody>
          <a:bodyPr/>
          <a:lstStyle/>
          <a:p>
            <a:r>
              <a:rPr lang="en-US" sz="4400" dirty="0">
                <a:latin typeface="Calibri"/>
              </a:rPr>
              <a:t>JPEG </a:t>
            </a:r>
            <a:r>
              <a:rPr lang="en-US" sz="4400" dirty="0" smtClean="0">
                <a:latin typeface="Calibri"/>
              </a:rPr>
              <a:t>(</a:t>
            </a:r>
            <a:r>
              <a:rPr lang="el-GR" sz="4400" dirty="0" smtClean="0">
                <a:latin typeface="Calibri"/>
              </a:rPr>
              <a:t>Εικόνα </a:t>
            </a:r>
            <a:r>
              <a:rPr lang="en-US" sz="4400" dirty="0" err="1" smtClean="0">
                <a:latin typeface="Calibri"/>
              </a:rPr>
              <a:t>Lenna</a:t>
            </a:r>
            <a:r>
              <a:rPr lang="en-US" sz="4400" dirty="0" smtClean="0">
                <a:latin typeface="Calibri"/>
              </a:rPr>
              <a:t>)</a:t>
            </a:r>
            <a:endParaRPr lang="en-US" sz="4400" dirty="0">
              <a:latin typeface="Calibri"/>
            </a:endParaRPr>
          </a:p>
        </p:txBody>
      </p:sp>
      <p:pic>
        <p:nvPicPr>
          <p:cNvPr id="231427" name="Picture 3" descr="Σχήμα που περιέχει έξι εκδόσεις της ίδιας φωτογραφίας αλλά σε διαφορετικά βάθου χρώματος (δυφία ανά εικονοστοιχείο - b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96752"/>
            <a:ext cx="7670800" cy="5249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p:cNvSpPr>
            <a:spLocks noGrp="1"/>
          </p:cNvSpPr>
          <p:nvPr>
            <p:ph type="sldNum" sz="quarter" idx="12"/>
          </p:nvPr>
        </p:nvSpPr>
        <p:spPr/>
        <p:txBody>
          <a:bodyPr/>
          <a:lstStyle/>
          <a:p>
            <a:fld id="{53C4726A-630D-4CB4-B088-BAB00F4188E9}" type="slidenum">
              <a:rPr lang="el-GR" smtClean="0"/>
              <a:pPr/>
              <a:t>22</a:t>
            </a:fld>
            <a:endParaRPr lang="el-GR"/>
          </a:p>
        </p:txBody>
      </p:sp>
    </p:spTree>
    <p:extLst>
      <p:ext uri="{BB962C8B-B14F-4D97-AF65-F5344CB8AC3E}">
        <p14:creationId xmlns:p14="http://schemas.microsoft.com/office/powerpoint/2010/main" val="2957327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47700" y="197768"/>
            <a:ext cx="7848600" cy="1143000"/>
          </a:xfrm>
        </p:spPr>
        <p:txBody>
          <a:bodyPr/>
          <a:lstStyle/>
          <a:p>
            <a:r>
              <a:rPr lang="en-US" altLang="ko-KR" sz="4400" dirty="0">
                <a:latin typeface="Calibri"/>
                <a:ea typeface="Gulim" charset="0"/>
                <a:cs typeface="Gulim" charset="0"/>
              </a:rPr>
              <a:t>MPEG</a:t>
            </a:r>
          </a:p>
        </p:txBody>
      </p:sp>
      <p:grpSp>
        <p:nvGrpSpPr>
          <p:cNvPr id="3" name="Group 2" descr="Σχήμα που εμφανίζει τρία διαδοχικά πλαίσια σε ένα MPEG βίντεο."/>
          <p:cNvGrpSpPr/>
          <p:nvPr/>
        </p:nvGrpSpPr>
        <p:grpSpPr>
          <a:xfrm>
            <a:off x="609600" y="1772816"/>
            <a:ext cx="8534400" cy="2587625"/>
            <a:chOff x="609600" y="1828800"/>
            <a:chExt cx="8534400" cy="2587625"/>
          </a:xfrm>
        </p:grpSpPr>
        <p:pic>
          <p:nvPicPr>
            <p:cNvPr id="235524" name="Picture 4" descr="Σχήμα που εμφανίζει τρία διαδοχικά πλαίσια σε ένα MPEG βίντεο."/>
            <p:cNvPicPr>
              <a:picLocks noChangeAspect="1" noChangeArrowheads="1"/>
            </p:cNvPicPr>
            <p:nvPr/>
          </p:nvPicPr>
          <p:blipFill>
            <a:blip r:embed="rId2">
              <a:grayscl/>
              <a:biLevel thresh="50000"/>
              <a:alphaModFix amt="50000"/>
              <a:extLst>
                <a:ext uri="{28A0092B-C50C-407E-A947-70E740481C1C}">
                  <a14:useLocalDpi xmlns:a14="http://schemas.microsoft.com/office/drawing/2010/main" val="0"/>
                </a:ext>
              </a:extLst>
            </a:blip>
            <a:srcRect l="19075" t="43388" r="14594" b="44893"/>
            <a:stretch>
              <a:fillRect/>
            </a:stretch>
          </p:blipFill>
          <p:spPr bwMode="auto">
            <a:xfrm>
              <a:off x="609600" y="1828800"/>
              <a:ext cx="8534400" cy="2587625"/>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grpSp>
          <p:nvGrpSpPr>
            <p:cNvPr id="235525" name="Group 5"/>
            <p:cNvGrpSpPr>
              <a:grpSpLocks/>
            </p:cNvGrpSpPr>
            <p:nvPr/>
          </p:nvGrpSpPr>
          <p:grpSpPr bwMode="auto">
            <a:xfrm>
              <a:off x="685800" y="3276600"/>
              <a:ext cx="6553200" cy="1066800"/>
              <a:chOff x="384" y="2208"/>
              <a:chExt cx="4128" cy="672"/>
            </a:xfrm>
          </p:grpSpPr>
          <p:sp>
            <p:nvSpPr>
              <p:cNvPr id="235526" name="Oval 6"/>
              <p:cNvSpPr>
                <a:spLocks noChangeArrowheads="1"/>
              </p:cNvSpPr>
              <p:nvPr/>
            </p:nvSpPr>
            <p:spPr bwMode="auto">
              <a:xfrm>
                <a:off x="384" y="2208"/>
                <a:ext cx="720" cy="62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27" name="Oval 7"/>
              <p:cNvSpPr>
                <a:spLocks noChangeArrowheads="1"/>
              </p:cNvSpPr>
              <p:nvPr/>
            </p:nvSpPr>
            <p:spPr bwMode="auto">
              <a:xfrm>
                <a:off x="2160" y="2208"/>
                <a:ext cx="720" cy="62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28" name="Oval 8"/>
              <p:cNvSpPr>
                <a:spLocks noChangeArrowheads="1"/>
              </p:cNvSpPr>
              <p:nvPr/>
            </p:nvSpPr>
            <p:spPr bwMode="auto">
              <a:xfrm>
                <a:off x="3792" y="2256"/>
                <a:ext cx="720" cy="62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35523" name="Rectangle 3"/>
          <p:cNvSpPr>
            <a:spLocks noGrp="1" noChangeArrowheads="1"/>
          </p:cNvSpPr>
          <p:nvPr>
            <p:ph type="body" idx="1"/>
          </p:nvPr>
        </p:nvSpPr>
        <p:spPr>
          <a:xfrm>
            <a:off x="1690688" y="4992688"/>
            <a:ext cx="5603875" cy="669925"/>
          </a:xfrm>
        </p:spPr>
        <p:txBody>
          <a:bodyPr/>
          <a:lstStyle/>
          <a:p>
            <a:pPr algn="ctr">
              <a:buFont typeface="Wingdings" charset="0"/>
              <a:buNone/>
            </a:pPr>
            <a:r>
              <a:rPr lang="el-GR" altLang="ko-KR" b="0" dirty="0" smtClean="0">
                <a:latin typeface="Calibri"/>
                <a:ea typeface="Gulim" charset="0"/>
                <a:cs typeface="Gulim" charset="0"/>
              </a:rPr>
              <a:t>Αλληλουχία πλαισίων βίντεο</a:t>
            </a:r>
            <a:endParaRPr lang="en-US" altLang="ko-KR" sz="4000" b="0" dirty="0">
              <a:latin typeface="Calibri"/>
              <a:ea typeface="Gulim" charset="0"/>
              <a:cs typeface="Gulim" charset="0"/>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23</a:t>
            </a:fld>
            <a:endParaRPr lang="el-GR"/>
          </a:p>
        </p:txBody>
      </p:sp>
    </p:spTree>
    <p:extLst>
      <p:ext uri="{BB962C8B-B14F-4D97-AF65-F5344CB8AC3E}">
        <p14:creationId xmlns:p14="http://schemas.microsoft.com/office/powerpoint/2010/main" val="151656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09600" y="197768"/>
            <a:ext cx="7848600" cy="1143000"/>
          </a:xfrm>
        </p:spPr>
        <p:txBody>
          <a:bodyPr>
            <a:normAutofit fontScale="90000"/>
          </a:bodyPr>
          <a:lstStyle/>
          <a:p>
            <a:r>
              <a:rPr lang="el-GR" altLang="zh-TW" dirty="0" smtClean="0">
                <a:latin typeface="Calibri"/>
                <a:ea typeface="PMingLiU" charset="0"/>
                <a:cs typeface="PMingLiU" charset="0"/>
              </a:rPr>
              <a:t>Διανυσματικά γραφικά αντί για εικόνα</a:t>
            </a:r>
            <a:endParaRPr lang="en-US" altLang="zh-TW" dirty="0">
              <a:latin typeface="Calibri"/>
              <a:ea typeface="PMingLiU" charset="0"/>
              <a:cs typeface="PMingLiU" charset="0"/>
            </a:endParaRPr>
          </a:p>
        </p:txBody>
      </p:sp>
      <p:grpSp>
        <p:nvGrpSpPr>
          <p:cNvPr id="2" name="Group 1" descr="Σχήμα που περιέχει δύο εικόνες με αναπαράσταση τις ίδιας πληροφορίας χρησιμοποιώντας γραφικά και εικόνα. Το σχήμα εμφανίζει την διαδικασία της μεγέθυνσης και στις δύο περιπτώσεις."/>
          <p:cNvGrpSpPr/>
          <p:nvPr/>
        </p:nvGrpSpPr>
        <p:grpSpPr>
          <a:xfrm>
            <a:off x="381000" y="1535113"/>
            <a:ext cx="8579743" cy="4789487"/>
            <a:chOff x="381000" y="1535113"/>
            <a:chExt cx="8579743" cy="4789487"/>
          </a:xfrm>
        </p:grpSpPr>
        <p:pic>
          <p:nvPicPr>
            <p:cNvPr id="232451" name="Picture 3" descr="BD0521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1384300" cy="1296988"/>
            </a:xfrm>
            <a:prstGeom prst="rect">
              <a:avLst/>
            </a:prstGeom>
            <a:noFill/>
            <a:extLst>
              <a:ext uri="{909E8E84-426E-40DD-AFC4-6F175D3DCCD1}">
                <a14:hiddenFill xmlns:a14="http://schemas.microsoft.com/office/drawing/2010/main">
                  <a:solidFill>
                    <a:srgbClr val="FFFFFF"/>
                  </a:solidFill>
                </a14:hiddenFill>
              </a:ext>
            </a:extLst>
          </p:spPr>
        </p:pic>
        <p:sp>
          <p:nvSpPr>
            <p:cNvPr id="232452" name="Text Box 4"/>
            <p:cNvSpPr txBox="1">
              <a:spLocks noGrp="1" noChangeArrowheads="1"/>
            </p:cNvSpPr>
            <p:nvPr>
              <p:ph type="body" idx="1"/>
            </p:nvPr>
          </p:nvSpPr>
          <p:spPr>
            <a:xfrm>
              <a:off x="381000" y="1535113"/>
              <a:ext cx="4735513" cy="484187"/>
            </a:xfrm>
            <a:noFill/>
            <a:ln/>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91440" tIns="45720" rIns="91440" bIns="45720">
              <a:normAutofit lnSpcReduction="10000"/>
            </a:bodyPr>
            <a:lstStyle>
              <a:lvl1pPr/>
              <a:lvl2pPr marL="762000"/>
              <a:lvl3pPr marL="1181100"/>
              <a:lvl4pPr/>
              <a:lvl5pPr/>
              <a:lvl6pPr/>
              <a:lvl7pPr/>
              <a:lvl8pPr/>
              <a:lvl9pPr/>
            </a:lstStyle>
            <a:p>
              <a:pPr marL="0" indent="0" algn="ctr">
                <a:lnSpc>
                  <a:spcPct val="130000"/>
                </a:lnSpc>
                <a:spcBef>
                  <a:spcPct val="50000"/>
                </a:spcBef>
                <a:buClrTx/>
                <a:buSzTx/>
                <a:buFontTx/>
                <a:buNone/>
              </a:pPr>
              <a:r>
                <a:rPr lang="el-GR" altLang="zh-TW" sz="2000" b="0" dirty="0" smtClean="0">
                  <a:solidFill>
                    <a:srgbClr val="000000"/>
                  </a:solidFill>
                  <a:latin typeface="Calibri"/>
                  <a:ea typeface="PMingLiU" charset="0"/>
                  <a:cs typeface="PMingLiU" charset="0"/>
                </a:rPr>
                <a:t>Γραφικά </a:t>
              </a:r>
              <a:r>
                <a:rPr lang="en-US" altLang="zh-TW" sz="2000" b="0" dirty="0" smtClean="0">
                  <a:solidFill>
                    <a:srgbClr val="000000"/>
                  </a:solidFill>
                  <a:latin typeface="Calibri"/>
                  <a:ea typeface="PMingLiU" charset="0"/>
                  <a:cs typeface="PMingLiU" charset="0"/>
                </a:rPr>
                <a:t>(</a:t>
              </a:r>
              <a:r>
                <a:rPr lang="el-GR" altLang="zh-TW" sz="2000" b="0" dirty="0" smtClean="0">
                  <a:solidFill>
                    <a:srgbClr val="000000"/>
                  </a:solidFill>
                  <a:latin typeface="Calibri"/>
                  <a:ea typeface="PMingLiU" charset="0"/>
                  <a:cs typeface="PMingLiU" charset="0"/>
                </a:rPr>
                <a:t>τύπου </a:t>
              </a:r>
              <a:r>
                <a:rPr lang="en-US" altLang="zh-TW" sz="2000" b="0" dirty="0" smtClean="0">
                  <a:solidFill>
                    <a:srgbClr val="000000"/>
                  </a:solidFill>
                  <a:latin typeface="Calibri"/>
                  <a:ea typeface="PMingLiU" charset="0"/>
                  <a:cs typeface="PMingLiU" charset="0"/>
                </a:rPr>
                <a:t>WMF</a:t>
              </a:r>
              <a:r>
                <a:rPr lang="en-US" altLang="zh-TW" sz="2000" b="0" dirty="0">
                  <a:solidFill>
                    <a:srgbClr val="000000"/>
                  </a:solidFill>
                  <a:latin typeface="Calibri"/>
                  <a:ea typeface="PMingLiU" charset="0"/>
                  <a:cs typeface="PMingLiU" charset="0"/>
                </a:rPr>
                <a:t>): 10262 bytes</a:t>
              </a:r>
            </a:p>
          </p:txBody>
        </p:sp>
        <p:pic>
          <p:nvPicPr>
            <p:cNvPr id="232453" name="Picture 5" descr="BD0521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352800"/>
              <a:ext cx="3048000" cy="2854325"/>
            </a:xfrm>
            <a:prstGeom prst="rect">
              <a:avLst/>
            </a:prstGeom>
            <a:noFill/>
            <a:extLst>
              <a:ext uri="{909E8E84-426E-40DD-AFC4-6F175D3DCCD1}">
                <a14:hiddenFill xmlns:a14="http://schemas.microsoft.com/office/drawing/2010/main">
                  <a:solidFill>
                    <a:srgbClr val="FFFFFF"/>
                  </a:solidFill>
                </a14:hiddenFill>
              </a:ext>
            </a:extLst>
          </p:spPr>
        </p:pic>
        <p:pic>
          <p:nvPicPr>
            <p:cNvPr id="232454" name="Picture 6" descr="BD0521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133600"/>
              <a:ext cx="1384300" cy="1296988"/>
            </a:xfrm>
            <a:prstGeom prst="rect">
              <a:avLst/>
            </a:prstGeom>
            <a:noFill/>
            <a:extLst>
              <a:ext uri="{909E8E84-426E-40DD-AFC4-6F175D3DCCD1}">
                <a14:hiddenFill xmlns:a14="http://schemas.microsoft.com/office/drawing/2010/main">
                  <a:solidFill>
                    <a:srgbClr val="FFFFFF"/>
                  </a:solidFill>
                </a14:hiddenFill>
              </a:ext>
            </a:extLst>
          </p:spPr>
        </p:pic>
        <p:sp>
          <p:nvSpPr>
            <p:cNvPr id="232455" name="Text Box 7"/>
            <p:cNvSpPr txBox="1">
              <a:spLocks noChangeArrowheads="1"/>
            </p:cNvSpPr>
            <p:nvPr/>
          </p:nvSpPr>
          <p:spPr bwMode="auto">
            <a:xfrm>
              <a:off x="4889500" y="1549400"/>
              <a:ext cx="3786956"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130000"/>
                </a:lnSpc>
                <a:spcBef>
                  <a:spcPct val="50000"/>
                </a:spcBef>
              </a:pPr>
              <a:r>
                <a:rPr lang="el-GR" sz="2000" b="0" dirty="0" smtClean="0">
                  <a:solidFill>
                    <a:srgbClr val="000000"/>
                  </a:solidFill>
                  <a:latin typeface="Calibri"/>
                </a:rPr>
                <a:t>Εικόνα </a:t>
              </a:r>
              <a:r>
                <a:rPr lang="en-US" sz="2000" b="0" dirty="0" smtClean="0">
                  <a:solidFill>
                    <a:srgbClr val="000000"/>
                  </a:solidFill>
                  <a:latin typeface="Calibri"/>
                </a:rPr>
                <a:t>(</a:t>
              </a:r>
              <a:r>
                <a:rPr lang="el-GR" sz="2000" b="0" dirty="0" smtClean="0">
                  <a:solidFill>
                    <a:srgbClr val="000000"/>
                  </a:solidFill>
                  <a:latin typeface="Calibri"/>
                </a:rPr>
                <a:t>τύπου </a:t>
              </a:r>
              <a:r>
                <a:rPr lang="en-US" sz="2000" b="0" dirty="0" smtClean="0">
                  <a:solidFill>
                    <a:srgbClr val="000000"/>
                  </a:solidFill>
                  <a:latin typeface="Calibri"/>
                </a:rPr>
                <a:t>BMP</a:t>
              </a:r>
              <a:r>
                <a:rPr lang="en-US" sz="2000" b="0" dirty="0">
                  <a:solidFill>
                    <a:srgbClr val="000000"/>
                  </a:solidFill>
                  <a:latin typeface="Calibri"/>
                </a:rPr>
                <a:t>): </a:t>
              </a:r>
              <a:r>
                <a:rPr lang="en-US" sz="2000" b="0" dirty="0" smtClean="0">
                  <a:solidFill>
                    <a:srgbClr val="000000"/>
                  </a:solidFill>
                  <a:latin typeface="Calibri"/>
                </a:rPr>
                <a:t>51054 bytes</a:t>
              </a:r>
              <a:endParaRPr lang="en-US" sz="2000" b="0" dirty="0">
                <a:solidFill>
                  <a:srgbClr val="000000"/>
                </a:solidFill>
                <a:latin typeface="Calibri"/>
              </a:endParaRPr>
            </a:p>
          </p:txBody>
        </p:sp>
        <p:pic>
          <p:nvPicPr>
            <p:cNvPr id="232456" name="Picture 8"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52800"/>
              <a:ext cx="3048000" cy="2822575"/>
            </a:xfrm>
            <a:prstGeom prst="rect">
              <a:avLst/>
            </a:prstGeom>
            <a:noFill/>
            <a:extLst>
              <a:ext uri="{909E8E84-426E-40DD-AFC4-6F175D3DCCD1}">
                <a14:hiddenFill xmlns:a14="http://schemas.microsoft.com/office/drawing/2010/main">
                  <a:solidFill>
                    <a:srgbClr val="FFFFFF"/>
                  </a:solidFill>
                </a14:hiddenFill>
              </a:ext>
            </a:extLst>
          </p:spPr>
        </p:pic>
        <p:sp>
          <p:nvSpPr>
            <p:cNvPr id="232457" name="AutoShape 9"/>
            <p:cNvSpPr>
              <a:spLocks noChangeArrowheads="1"/>
            </p:cNvSpPr>
            <p:nvPr/>
          </p:nvSpPr>
          <p:spPr bwMode="auto">
            <a:xfrm rot="3527826">
              <a:off x="2139951" y="2347912"/>
              <a:ext cx="1492250" cy="1927225"/>
            </a:xfrm>
            <a:custGeom>
              <a:avLst/>
              <a:gdLst>
                <a:gd name="G0" fmla="+- -377104 0 0"/>
                <a:gd name="G1" fmla="+- -11796480 0 0"/>
                <a:gd name="G2" fmla="+- -377104 0 -11796480"/>
                <a:gd name="G3" fmla="+- 10800 0 0"/>
                <a:gd name="G4" fmla="+- 0 0 -377104"/>
                <a:gd name="T0" fmla="*/ 360 256 1"/>
                <a:gd name="T1" fmla="*/ 0 256 1"/>
                <a:gd name="G5" fmla="+- G2 T0 T1"/>
                <a:gd name="G6" fmla="?: G2 G2 G5"/>
                <a:gd name="G7" fmla="+- 0 0 G6"/>
                <a:gd name="G8" fmla="+- 9425 0 0"/>
                <a:gd name="G9" fmla="+- 0 0 -11796480"/>
                <a:gd name="G10" fmla="+- 9425 0 2700"/>
                <a:gd name="G11" fmla="cos G10 -377104"/>
                <a:gd name="G12" fmla="sin G10 -377104"/>
                <a:gd name="G13" fmla="cos 13500 -377104"/>
                <a:gd name="G14" fmla="sin 13500 -377104"/>
                <a:gd name="G15" fmla="+- G11 10800 0"/>
                <a:gd name="G16" fmla="+- G12 10800 0"/>
                <a:gd name="G17" fmla="+- G13 10800 0"/>
                <a:gd name="G18" fmla="+- G14 10800 0"/>
                <a:gd name="G19" fmla="*/ 9425 1 2"/>
                <a:gd name="G20" fmla="+- G19 5400 0"/>
                <a:gd name="G21" fmla="cos G20 -377104"/>
                <a:gd name="G22" fmla="sin G20 -377104"/>
                <a:gd name="G23" fmla="+- G21 10800 0"/>
                <a:gd name="G24" fmla="+- G12 G23 G22"/>
                <a:gd name="G25" fmla="+- G22 G23 G11"/>
                <a:gd name="G26" fmla="cos 10800 -377104"/>
                <a:gd name="G27" fmla="sin 10800 -377104"/>
                <a:gd name="G28" fmla="cos 9425 -377104"/>
                <a:gd name="G29" fmla="sin 9425 -377104"/>
                <a:gd name="G30" fmla="+- G26 10800 0"/>
                <a:gd name="G31" fmla="+- G27 10800 0"/>
                <a:gd name="G32" fmla="+- G28 10800 0"/>
                <a:gd name="G33" fmla="+- G29 10800 0"/>
                <a:gd name="G34" fmla="+- G19 5400 0"/>
                <a:gd name="G35" fmla="cos G34 -11796480"/>
                <a:gd name="G36" fmla="sin G34 -11796480"/>
                <a:gd name="G37" fmla="+/ -11796480 -377104 2"/>
                <a:gd name="T2" fmla="*/ 180 256 1"/>
                <a:gd name="T3" fmla="*/ 0 256 1"/>
                <a:gd name="G38" fmla="+- G37 T2 T3"/>
                <a:gd name="G39" fmla="?: G2 G37 G38"/>
                <a:gd name="G40" fmla="cos 10800 G39"/>
                <a:gd name="G41" fmla="sin 10800 G39"/>
                <a:gd name="G42" fmla="cos 9425 G39"/>
                <a:gd name="G43" fmla="sin 9425 G39"/>
                <a:gd name="G44" fmla="+- G40 10800 0"/>
                <a:gd name="G45" fmla="+- G41 10800 0"/>
                <a:gd name="G46" fmla="+- G42 10800 0"/>
                <a:gd name="G47" fmla="+- G43 10800 0"/>
                <a:gd name="G48" fmla="+- G35 10800 0"/>
                <a:gd name="G49" fmla="+- G36 10800 0"/>
                <a:gd name="T4" fmla="*/ 10257 w 21600"/>
                <a:gd name="T5" fmla="*/ 13 h 21600"/>
                <a:gd name="T6" fmla="*/ 686 w 21600"/>
                <a:gd name="T7" fmla="*/ 10799 h 21600"/>
                <a:gd name="T8" fmla="*/ 10326 w 21600"/>
                <a:gd name="T9" fmla="*/ 1386 h 21600"/>
                <a:gd name="T10" fmla="*/ 24231 w 21600"/>
                <a:gd name="T11" fmla="*/ 9446 h 21600"/>
                <a:gd name="T12" fmla="*/ 21201 w 21600"/>
                <a:gd name="T13" fmla="*/ 13157 h 21600"/>
                <a:gd name="T14" fmla="*/ 17491 w 21600"/>
                <a:gd name="T15" fmla="*/ 101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177" y="9855"/>
                  </a:moveTo>
                  <a:cubicBezTo>
                    <a:pt x="19692" y="5040"/>
                    <a:pt x="15639" y="1374"/>
                    <a:pt x="10800" y="1374"/>
                  </a:cubicBezTo>
                  <a:cubicBezTo>
                    <a:pt x="5594" y="1375"/>
                    <a:pt x="1375" y="5594"/>
                    <a:pt x="1375" y="10800"/>
                  </a:cubicBezTo>
                  <a:lnTo>
                    <a:pt x="-1" y="10799"/>
                  </a:lnTo>
                  <a:cubicBezTo>
                    <a:pt x="0" y="4835"/>
                    <a:pt x="4835" y="0"/>
                    <a:pt x="10800" y="0"/>
                  </a:cubicBezTo>
                  <a:cubicBezTo>
                    <a:pt x="16345" y="-1"/>
                    <a:pt x="20989" y="4199"/>
                    <a:pt x="21545" y="9717"/>
                  </a:cubicBezTo>
                  <a:lnTo>
                    <a:pt x="24231" y="9446"/>
                  </a:lnTo>
                  <a:lnTo>
                    <a:pt x="21201" y="13157"/>
                  </a:lnTo>
                  <a:lnTo>
                    <a:pt x="17491" y="10125"/>
                  </a:lnTo>
                  <a:lnTo>
                    <a:pt x="20177" y="9855"/>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8" name="Text Box 10"/>
            <p:cNvSpPr txBox="1">
              <a:spLocks noChangeArrowheads="1"/>
            </p:cNvSpPr>
            <p:nvPr/>
          </p:nvSpPr>
          <p:spPr bwMode="auto">
            <a:xfrm>
              <a:off x="2991569" y="2895327"/>
              <a:ext cx="21564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pPr>
              <a:r>
                <a:rPr lang="el-GR" sz="2400" b="0" dirty="0" smtClean="0"/>
                <a:t>Μεγέθυνση</a:t>
              </a:r>
              <a:endParaRPr lang="en-US" sz="2400" b="0" dirty="0"/>
            </a:p>
          </p:txBody>
        </p:sp>
        <p:sp>
          <p:nvSpPr>
            <p:cNvPr id="232459" name="AutoShape 11"/>
            <p:cNvSpPr>
              <a:spLocks noChangeArrowheads="1"/>
            </p:cNvSpPr>
            <p:nvPr/>
          </p:nvSpPr>
          <p:spPr bwMode="auto">
            <a:xfrm rot="3527826">
              <a:off x="6026151" y="2424112"/>
              <a:ext cx="1492250" cy="1927225"/>
            </a:xfrm>
            <a:custGeom>
              <a:avLst/>
              <a:gdLst>
                <a:gd name="G0" fmla="+- -377104 0 0"/>
                <a:gd name="G1" fmla="+- -11796480 0 0"/>
                <a:gd name="G2" fmla="+- -377104 0 -11796480"/>
                <a:gd name="G3" fmla="+- 10800 0 0"/>
                <a:gd name="G4" fmla="+- 0 0 -377104"/>
                <a:gd name="T0" fmla="*/ 360 256 1"/>
                <a:gd name="T1" fmla="*/ 0 256 1"/>
                <a:gd name="G5" fmla="+- G2 T0 T1"/>
                <a:gd name="G6" fmla="?: G2 G2 G5"/>
                <a:gd name="G7" fmla="+- 0 0 G6"/>
                <a:gd name="G8" fmla="+- 9425 0 0"/>
                <a:gd name="G9" fmla="+- 0 0 -11796480"/>
                <a:gd name="G10" fmla="+- 9425 0 2700"/>
                <a:gd name="G11" fmla="cos G10 -377104"/>
                <a:gd name="G12" fmla="sin G10 -377104"/>
                <a:gd name="G13" fmla="cos 13500 -377104"/>
                <a:gd name="G14" fmla="sin 13500 -377104"/>
                <a:gd name="G15" fmla="+- G11 10800 0"/>
                <a:gd name="G16" fmla="+- G12 10800 0"/>
                <a:gd name="G17" fmla="+- G13 10800 0"/>
                <a:gd name="G18" fmla="+- G14 10800 0"/>
                <a:gd name="G19" fmla="*/ 9425 1 2"/>
                <a:gd name="G20" fmla="+- G19 5400 0"/>
                <a:gd name="G21" fmla="cos G20 -377104"/>
                <a:gd name="G22" fmla="sin G20 -377104"/>
                <a:gd name="G23" fmla="+- G21 10800 0"/>
                <a:gd name="G24" fmla="+- G12 G23 G22"/>
                <a:gd name="G25" fmla="+- G22 G23 G11"/>
                <a:gd name="G26" fmla="cos 10800 -377104"/>
                <a:gd name="G27" fmla="sin 10800 -377104"/>
                <a:gd name="G28" fmla="cos 9425 -377104"/>
                <a:gd name="G29" fmla="sin 9425 -377104"/>
                <a:gd name="G30" fmla="+- G26 10800 0"/>
                <a:gd name="G31" fmla="+- G27 10800 0"/>
                <a:gd name="G32" fmla="+- G28 10800 0"/>
                <a:gd name="G33" fmla="+- G29 10800 0"/>
                <a:gd name="G34" fmla="+- G19 5400 0"/>
                <a:gd name="G35" fmla="cos G34 -11796480"/>
                <a:gd name="G36" fmla="sin G34 -11796480"/>
                <a:gd name="G37" fmla="+/ -11796480 -377104 2"/>
                <a:gd name="T2" fmla="*/ 180 256 1"/>
                <a:gd name="T3" fmla="*/ 0 256 1"/>
                <a:gd name="G38" fmla="+- G37 T2 T3"/>
                <a:gd name="G39" fmla="?: G2 G37 G38"/>
                <a:gd name="G40" fmla="cos 10800 G39"/>
                <a:gd name="G41" fmla="sin 10800 G39"/>
                <a:gd name="G42" fmla="cos 9425 G39"/>
                <a:gd name="G43" fmla="sin 9425 G39"/>
                <a:gd name="G44" fmla="+- G40 10800 0"/>
                <a:gd name="G45" fmla="+- G41 10800 0"/>
                <a:gd name="G46" fmla="+- G42 10800 0"/>
                <a:gd name="G47" fmla="+- G43 10800 0"/>
                <a:gd name="G48" fmla="+- G35 10800 0"/>
                <a:gd name="G49" fmla="+- G36 10800 0"/>
                <a:gd name="T4" fmla="*/ 10257 w 21600"/>
                <a:gd name="T5" fmla="*/ 13 h 21600"/>
                <a:gd name="T6" fmla="*/ 686 w 21600"/>
                <a:gd name="T7" fmla="*/ 10799 h 21600"/>
                <a:gd name="T8" fmla="*/ 10326 w 21600"/>
                <a:gd name="T9" fmla="*/ 1386 h 21600"/>
                <a:gd name="T10" fmla="*/ 24231 w 21600"/>
                <a:gd name="T11" fmla="*/ 9446 h 21600"/>
                <a:gd name="T12" fmla="*/ 21201 w 21600"/>
                <a:gd name="T13" fmla="*/ 13157 h 21600"/>
                <a:gd name="T14" fmla="*/ 17491 w 21600"/>
                <a:gd name="T15" fmla="*/ 101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20177" y="9855"/>
                  </a:moveTo>
                  <a:cubicBezTo>
                    <a:pt x="19692" y="5040"/>
                    <a:pt x="15639" y="1374"/>
                    <a:pt x="10800" y="1374"/>
                  </a:cubicBezTo>
                  <a:cubicBezTo>
                    <a:pt x="5594" y="1375"/>
                    <a:pt x="1375" y="5594"/>
                    <a:pt x="1375" y="10800"/>
                  </a:cubicBezTo>
                  <a:lnTo>
                    <a:pt x="-1" y="10799"/>
                  </a:lnTo>
                  <a:cubicBezTo>
                    <a:pt x="0" y="4835"/>
                    <a:pt x="4835" y="0"/>
                    <a:pt x="10800" y="0"/>
                  </a:cubicBezTo>
                  <a:cubicBezTo>
                    <a:pt x="16345" y="-1"/>
                    <a:pt x="20989" y="4199"/>
                    <a:pt x="21545" y="9717"/>
                  </a:cubicBezTo>
                  <a:lnTo>
                    <a:pt x="24231" y="9446"/>
                  </a:lnTo>
                  <a:lnTo>
                    <a:pt x="21201" y="13157"/>
                  </a:lnTo>
                  <a:lnTo>
                    <a:pt x="17491" y="10125"/>
                  </a:lnTo>
                  <a:lnTo>
                    <a:pt x="20177" y="9855"/>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1" name="Rectangle 13"/>
            <p:cNvSpPr>
              <a:spLocks noChangeArrowheads="1"/>
            </p:cNvSpPr>
            <p:nvPr/>
          </p:nvSpPr>
          <p:spPr bwMode="auto">
            <a:xfrm>
              <a:off x="762000" y="2057400"/>
              <a:ext cx="3810000" cy="4267200"/>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2" name="Rectangle 14"/>
            <p:cNvSpPr>
              <a:spLocks noChangeArrowheads="1"/>
            </p:cNvSpPr>
            <p:nvPr/>
          </p:nvSpPr>
          <p:spPr bwMode="auto">
            <a:xfrm>
              <a:off x="4800600" y="2057400"/>
              <a:ext cx="3810000" cy="4267200"/>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Text Box 10"/>
            <p:cNvSpPr txBox="1">
              <a:spLocks noChangeArrowheads="1"/>
            </p:cNvSpPr>
            <p:nvPr/>
          </p:nvSpPr>
          <p:spPr bwMode="auto">
            <a:xfrm>
              <a:off x="6804248" y="2895327"/>
              <a:ext cx="21564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pPr>
              <a:r>
                <a:rPr lang="el-GR" sz="2400" b="0" dirty="0" smtClean="0"/>
                <a:t>Μεγέθυνση</a:t>
              </a:r>
              <a:endParaRPr lang="en-US" sz="2400" b="0" dirty="0"/>
            </a:p>
          </p:txBody>
        </p:sp>
      </p:grpSp>
      <p:sp>
        <p:nvSpPr>
          <p:cNvPr id="3" name="Slide Number Placeholder 2"/>
          <p:cNvSpPr>
            <a:spLocks noGrp="1"/>
          </p:cNvSpPr>
          <p:nvPr>
            <p:ph type="sldNum" sz="quarter" idx="12"/>
          </p:nvPr>
        </p:nvSpPr>
        <p:spPr/>
        <p:txBody>
          <a:bodyPr/>
          <a:lstStyle/>
          <a:p>
            <a:fld id="{53C4726A-630D-4CB4-B088-BAB00F4188E9}" type="slidenum">
              <a:rPr lang="el-GR" smtClean="0"/>
              <a:pPr/>
              <a:t>24</a:t>
            </a:fld>
            <a:endParaRPr lang="el-GR"/>
          </a:p>
        </p:txBody>
      </p:sp>
    </p:spTree>
    <p:extLst>
      <p:ext uri="{BB962C8B-B14F-4D97-AF65-F5344CB8AC3E}">
        <p14:creationId xmlns:p14="http://schemas.microsoft.com/office/powerpoint/2010/main" val="3232342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09600" y="197768"/>
            <a:ext cx="7848600" cy="1143000"/>
          </a:xfrm>
        </p:spPr>
        <p:txBody>
          <a:bodyPr/>
          <a:lstStyle/>
          <a:p>
            <a:r>
              <a:rPr lang="el-GR" sz="4400" dirty="0" smtClean="0">
                <a:latin typeface="Calibri"/>
              </a:rPr>
              <a:t>Συμπίεση βίντεο</a:t>
            </a:r>
            <a:endParaRPr lang="en-US" sz="4400" dirty="0">
              <a:latin typeface="Calibri"/>
            </a:endParaRPr>
          </a:p>
        </p:txBody>
      </p:sp>
      <p:sp>
        <p:nvSpPr>
          <p:cNvPr id="238595" name="Rectangle 3"/>
          <p:cNvSpPr>
            <a:spLocks noGrp="1" noChangeArrowheads="1"/>
          </p:cNvSpPr>
          <p:nvPr>
            <p:ph type="body" idx="1"/>
          </p:nvPr>
        </p:nvSpPr>
        <p:spPr>
          <a:xfrm>
            <a:off x="533400" y="1628800"/>
            <a:ext cx="7772400" cy="5140325"/>
          </a:xfrm>
        </p:spPr>
        <p:txBody>
          <a:bodyPr>
            <a:normAutofit/>
          </a:bodyPr>
          <a:lstStyle/>
          <a:p>
            <a:pPr>
              <a:lnSpc>
                <a:spcPct val="100000"/>
              </a:lnSpc>
            </a:pPr>
            <a:r>
              <a:rPr lang="el-GR" sz="2800" b="0" dirty="0" smtClean="0">
                <a:solidFill>
                  <a:srgbClr val="000000"/>
                </a:solidFill>
                <a:latin typeface="Calibri"/>
              </a:rPr>
              <a:t>Ανεπεξέργαστο βίντεο</a:t>
            </a:r>
            <a:r>
              <a:rPr lang="en-US" sz="2800" b="0" dirty="0" smtClean="0">
                <a:solidFill>
                  <a:srgbClr val="000000"/>
                </a:solidFill>
                <a:latin typeface="Calibri"/>
              </a:rPr>
              <a:t>:</a:t>
            </a:r>
            <a:endParaRPr lang="en-US" sz="2800" b="0" dirty="0">
              <a:solidFill>
                <a:srgbClr val="000000"/>
              </a:solidFill>
              <a:latin typeface="Calibri"/>
            </a:endParaRPr>
          </a:p>
          <a:p>
            <a:pPr lvl="1">
              <a:lnSpc>
                <a:spcPct val="100000"/>
              </a:lnSpc>
            </a:pPr>
            <a:r>
              <a:rPr lang="el-GR" sz="2400" b="0" dirty="0" smtClean="0">
                <a:solidFill>
                  <a:srgbClr val="000000"/>
                </a:solidFill>
                <a:latin typeface="Calibri"/>
              </a:rPr>
              <a:t>Εικόνες</a:t>
            </a:r>
            <a:r>
              <a:rPr lang="en-US" sz="2400" b="0" dirty="0" smtClean="0">
                <a:solidFill>
                  <a:srgbClr val="000000"/>
                </a:solidFill>
                <a:latin typeface="Calibri"/>
              </a:rPr>
              <a:t>: </a:t>
            </a:r>
            <a:r>
              <a:rPr lang="en-US" sz="2400" b="0" dirty="0">
                <a:solidFill>
                  <a:srgbClr val="000000"/>
                </a:solidFill>
                <a:latin typeface="Calibri"/>
              </a:rPr>
              <a:t>24 </a:t>
            </a:r>
            <a:r>
              <a:rPr lang="el-GR" sz="2400" b="0" dirty="0" smtClean="0">
                <a:solidFill>
                  <a:srgbClr val="000000"/>
                </a:solidFill>
                <a:latin typeface="Calibri"/>
              </a:rPr>
              <a:t>ή </a:t>
            </a:r>
            <a:r>
              <a:rPr lang="en-US" sz="2400" b="0" dirty="0" smtClean="0">
                <a:solidFill>
                  <a:srgbClr val="000000"/>
                </a:solidFill>
                <a:latin typeface="Calibri"/>
              </a:rPr>
              <a:t>30 </a:t>
            </a:r>
            <a:r>
              <a:rPr lang="el-GR" sz="2400" b="0" dirty="0" smtClean="0">
                <a:solidFill>
                  <a:srgbClr val="000000"/>
                </a:solidFill>
                <a:latin typeface="Calibri"/>
              </a:rPr>
              <a:t>κάθε δεύτερο</a:t>
            </a:r>
            <a:r>
              <a:rPr lang="en-US" sz="2400" b="0" dirty="0" smtClean="0">
                <a:solidFill>
                  <a:srgbClr val="000000"/>
                </a:solidFill>
                <a:latin typeface="Calibri"/>
              </a:rPr>
              <a:t>.</a:t>
            </a:r>
            <a:endParaRPr lang="en-US" sz="2400" b="0" dirty="0">
              <a:solidFill>
                <a:srgbClr val="000000"/>
              </a:solidFill>
              <a:latin typeface="Calibri"/>
            </a:endParaRPr>
          </a:p>
          <a:p>
            <a:pPr lvl="1">
              <a:lnSpc>
                <a:spcPct val="100000"/>
              </a:lnSpc>
            </a:pPr>
            <a:r>
              <a:rPr lang="el-GR" sz="2400" b="0" dirty="0" smtClean="0">
                <a:solidFill>
                  <a:srgbClr val="000000"/>
                </a:solidFill>
                <a:latin typeface="Calibri"/>
              </a:rPr>
              <a:t>Μέγεθος</a:t>
            </a:r>
            <a:r>
              <a:rPr lang="en-US" sz="2400" b="0" dirty="0" smtClean="0">
                <a:solidFill>
                  <a:srgbClr val="000000"/>
                </a:solidFill>
                <a:latin typeface="Calibri"/>
              </a:rPr>
              <a:t>: </a:t>
            </a:r>
            <a:r>
              <a:rPr lang="en-US" sz="2400" b="0" dirty="0">
                <a:solidFill>
                  <a:srgbClr val="000000"/>
                </a:solidFill>
                <a:latin typeface="Calibri"/>
              </a:rPr>
              <a:t>1024 x 1024 = 1 </a:t>
            </a:r>
            <a:r>
              <a:rPr lang="en-US" sz="2400" b="0" dirty="0" smtClean="0">
                <a:solidFill>
                  <a:srgbClr val="000000"/>
                </a:solidFill>
                <a:latin typeface="Calibri"/>
              </a:rPr>
              <a:t>M </a:t>
            </a:r>
            <a:r>
              <a:rPr lang="el-GR" sz="2400" b="0" dirty="0" smtClean="0">
                <a:solidFill>
                  <a:srgbClr val="000000"/>
                </a:solidFill>
                <a:latin typeface="Calibri"/>
              </a:rPr>
              <a:t>εικονοστοιχ</a:t>
            </a:r>
            <a:r>
              <a:rPr lang="el-GR" sz="2400" dirty="0" smtClean="0">
                <a:solidFill>
                  <a:srgbClr val="000000"/>
                </a:solidFill>
                <a:latin typeface="Calibri"/>
              </a:rPr>
              <a:t>εία</a:t>
            </a:r>
            <a:endParaRPr lang="en-US" sz="2400" b="0" dirty="0">
              <a:solidFill>
                <a:srgbClr val="000000"/>
              </a:solidFill>
              <a:latin typeface="Calibri"/>
            </a:endParaRPr>
          </a:p>
          <a:p>
            <a:pPr lvl="1">
              <a:lnSpc>
                <a:spcPct val="100000"/>
              </a:lnSpc>
            </a:pPr>
            <a:r>
              <a:rPr lang="el-GR" sz="2400" b="0" dirty="0" smtClean="0">
                <a:solidFill>
                  <a:srgbClr val="000000"/>
                </a:solidFill>
                <a:latin typeface="Calibri"/>
              </a:rPr>
              <a:t>Κωδικοποίηση εικονοστοιχείων με 24 bit</a:t>
            </a:r>
            <a:endParaRPr lang="en-US" sz="2400" b="0" dirty="0">
              <a:solidFill>
                <a:srgbClr val="000000"/>
              </a:solidFill>
              <a:latin typeface="Calibri"/>
            </a:endParaRPr>
          </a:p>
          <a:p>
            <a:pPr lvl="1">
              <a:lnSpc>
                <a:spcPct val="100000"/>
              </a:lnSpc>
            </a:pPr>
            <a:r>
              <a:rPr lang="el-GR" sz="2400" dirty="0" smtClean="0">
                <a:solidFill>
                  <a:srgbClr val="000000"/>
                </a:solidFill>
                <a:latin typeface="Calibri"/>
              </a:rPr>
              <a:t>Ρυθμός μετάδοσης</a:t>
            </a:r>
            <a:r>
              <a:rPr lang="en-US" sz="2400" b="0" dirty="0" smtClean="0">
                <a:solidFill>
                  <a:srgbClr val="000000"/>
                </a:solidFill>
                <a:latin typeface="Calibri"/>
              </a:rPr>
              <a:t>: </a:t>
            </a:r>
            <a:r>
              <a:rPr lang="en-US" sz="2400" b="0" dirty="0">
                <a:solidFill>
                  <a:srgbClr val="000000"/>
                </a:solidFill>
                <a:latin typeface="Calibri"/>
              </a:rPr>
              <a:t>576 </a:t>
            </a:r>
            <a:r>
              <a:rPr lang="el-GR" sz="2400" b="0" dirty="0" smtClean="0">
                <a:solidFill>
                  <a:srgbClr val="000000"/>
                </a:solidFill>
                <a:latin typeface="Calibri"/>
              </a:rPr>
              <a:t>ή </a:t>
            </a:r>
            <a:r>
              <a:rPr lang="en-US" sz="2400" b="0" dirty="0" smtClean="0">
                <a:solidFill>
                  <a:srgbClr val="000000"/>
                </a:solidFill>
                <a:latin typeface="Calibri"/>
              </a:rPr>
              <a:t>900 </a:t>
            </a:r>
            <a:r>
              <a:rPr lang="en-US" sz="2400" b="0" dirty="0">
                <a:solidFill>
                  <a:srgbClr val="000000"/>
                </a:solidFill>
                <a:latin typeface="Calibri"/>
              </a:rPr>
              <a:t>Mbps</a:t>
            </a:r>
            <a:r>
              <a:rPr lang="en-US" sz="2400" b="0" dirty="0" smtClean="0">
                <a:solidFill>
                  <a:srgbClr val="000000"/>
                </a:solidFill>
                <a:latin typeface="Calibri"/>
              </a:rPr>
              <a:t>!</a:t>
            </a:r>
            <a:endParaRPr lang="en-US" sz="2400" b="0" dirty="0">
              <a:solidFill>
                <a:srgbClr val="000000"/>
              </a:solidFill>
              <a:latin typeface="Calibri"/>
            </a:endParaRPr>
          </a:p>
          <a:p>
            <a:pPr>
              <a:lnSpc>
                <a:spcPct val="100000"/>
              </a:lnSpc>
            </a:pPr>
            <a:r>
              <a:rPr lang="el-GR" sz="2800" b="0" dirty="0" smtClean="0">
                <a:solidFill>
                  <a:srgbClr val="000000"/>
                </a:solidFill>
                <a:latin typeface="Calibri"/>
              </a:rPr>
              <a:t>Σχ</a:t>
            </a:r>
            <a:r>
              <a:rPr lang="el-GR" sz="2800" dirty="0" smtClean="0">
                <a:solidFill>
                  <a:srgbClr val="000000"/>
                </a:solidFill>
                <a:latin typeface="Calibri"/>
              </a:rPr>
              <a:t>ήματα συμπίεσης</a:t>
            </a:r>
            <a:r>
              <a:rPr lang="en-US" sz="2800" b="0" dirty="0" smtClean="0">
                <a:solidFill>
                  <a:srgbClr val="000000"/>
                </a:solidFill>
                <a:latin typeface="Calibri"/>
              </a:rPr>
              <a:t> (</a:t>
            </a:r>
            <a:r>
              <a:rPr lang="el-GR" sz="2800" b="0" dirty="0" smtClean="0">
                <a:solidFill>
                  <a:srgbClr val="000000"/>
                </a:solidFill>
                <a:latin typeface="Calibri"/>
              </a:rPr>
              <a:t>πολλά</a:t>
            </a:r>
            <a:r>
              <a:rPr lang="en-US" sz="2800" b="0" dirty="0" smtClean="0">
                <a:solidFill>
                  <a:srgbClr val="000000"/>
                </a:solidFill>
                <a:latin typeface="Calibri"/>
              </a:rPr>
              <a:t>)</a:t>
            </a:r>
            <a:r>
              <a:rPr lang="en-US" sz="2800" b="0" dirty="0">
                <a:solidFill>
                  <a:srgbClr val="000000"/>
                </a:solidFill>
                <a:latin typeface="Calibri"/>
              </a:rPr>
              <a:t>:</a:t>
            </a:r>
          </a:p>
          <a:p>
            <a:pPr lvl="1">
              <a:lnSpc>
                <a:spcPct val="100000"/>
              </a:lnSpc>
            </a:pPr>
            <a:r>
              <a:rPr lang="en-US" sz="2400" b="0" dirty="0">
                <a:solidFill>
                  <a:srgbClr val="000000"/>
                </a:solidFill>
                <a:latin typeface="Calibri"/>
              </a:rPr>
              <a:t>MPEG 1 (1.5 Mbps) </a:t>
            </a:r>
            <a:r>
              <a:rPr lang="el-GR" sz="2400" b="0" dirty="0" smtClean="0">
                <a:solidFill>
                  <a:srgbClr val="000000"/>
                </a:solidFill>
                <a:latin typeface="Calibri"/>
              </a:rPr>
              <a:t>πο</a:t>
            </a:r>
            <a:r>
              <a:rPr lang="el-GR" sz="2400" dirty="0" smtClean="0">
                <a:solidFill>
                  <a:srgbClr val="000000"/>
                </a:solidFill>
                <a:latin typeface="Calibri"/>
              </a:rPr>
              <a:t>ιότητα </a:t>
            </a:r>
            <a:r>
              <a:rPr lang="en-US" sz="2400" b="0" dirty="0" smtClean="0">
                <a:solidFill>
                  <a:srgbClr val="000000"/>
                </a:solidFill>
                <a:latin typeface="Calibri"/>
              </a:rPr>
              <a:t>VCD</a:t>
            </a:r>
            <a:endParaRPr lang="en-US" sz="2400" b="0" dirty="0">
              <a:solidFill>
                <a:srgbClr val="000000"/>
              </a:solidFill>
              <a:latin typeface="Calibri"/>
            </a:endParaRPr>
          </a:p>
          <a:p>
            <a:pPr lvl="1">
              <a:lnSpc>
                <a:spcPct val="100000"/>
              </a:lnSpc>
            </a:pPr>
            <a:r>
              <a:rPr lang="en-US" sz="2400" b="0" dirty="0">
                <a:solidFill>
                  <a:srgbClr val="000000"/>
                </a:solidFill>
                <a:latin typeface="Calibri"/>
              </a:rPr>
              <a:t>MPEG 2 (3-6 Mbps) </a:t>
            </a:r>
            <a:r>
              <a:rPr lang="el-GR" sz="2400" b="0" dirty="0" smtClean="0">
                <a:solidFill>
                  <a:srgbClr val="000000"/>
                </a:solidFill>
                <a:latin typeface="Calibri"/>
              </a:rPr>
              <a:t>ποιότητα </a:t>
            </a:r>
            <a:r>
              <a:rPr lang="en-US" sz="2400" b="0" dirty="0" smtClean="0">
                <a:solidFill>
                  <a:srgbClr val="000000"/>
                </a:solidFill>
                <a:latin typeface="Calibri"/>
              </a:rPr>
              <a:t>DVD</a:t>
            </a:r>
            <a:endParaRPr lang="en-US" sz="2800" b="0" dirty="0">
              <a:solidFill>
                <a:srgbClr val="000000"/>
              </a:solidFill>
              <a:latin typeface="Calibri"/>
            </a:endParaRPr>
          </a:p>
          <a:p>
            <a:pPr>
              <a:lnSpc>
                <a:spcPct val="100000"/>
              </a:lnSpc>
            </a:pPr>
            <a:r>
              <a:rPr lang="el-GR" sz="2800" b="0" dirty="0" smtClean="0">
                <a:solidFill>
                  <a:srgbClr val="000000"/>
                </a:solidFill>
                <a:latin typeface="Calibri"/>
              </a:rPr>
              <a:t>Συμπίεση μεταβαλλόμενου ρυθμού</a:t>
            </a:r>
            <a:endParaRPr lang="en-US" sz="28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25</a:t>
            </a:fld>
            <a:endParaRPr lang="el-GR"/>
          </a:p>
        </p:txBody>
      </p:sp>
    </p:spTree>
    <p:extLst>
      <p:ext uri="{BB962C8B-B14F-4D97-AF65-F5344CB8AC3E}">
        <p14:creationId xmlns:p14="http://schemas.microsoft.com/office/powerpoint/2010/main" val="4001726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09600" y="197768"/>
            <a:ext cx="7848600" cy="1143000"/>
          </a:xfrm>
        </p:spPr>
        <p:txBody>
          <a:bodyPr>
            <a:normAutofit fontScale="90000"/>
          </a:bodyPr>
          <a:lstStyle/>
          <a:p>
            <a:r>
              <a:rPr lang="el-GR" sz="4400" dirty="0" smtClean="0">
                <a:latin typeface="Calibri"/>
              </a:rPr>
              <a:t>Μεταφορά δεδομένων στο Ίντερνετ</a:t>
            </a:r>
            <a:endParaRPr lang="en-GB" sz="4400" dirty="0">
              <a:latin typeface="Calibri"/>
            </a:endParaRPr>
          </a:p>
        </p:txBody>
      </p:sp>
      <p:graphicFrame>
        <p:nvGraphicFramePr>
          <p:cNvPr id="244443" name="Group 731" descr="Πίνακας που παρέχει χρόνους μετάδοσεις  αρχείων σε διάφορες συνδέσεις στο Ίντερνετ."/>
          <p:cNvGraphicFramePr>
            <a:graphicFrameLocks noGrp="1"/>
          </p:cNvGraphicFramePr>
          <p:nvPr>
            <p:ph type="tbl" idx="1"/>
            <p:extLst>
              <p:ext uri="{D42A27DB-BD31-4B8C-83A1-F6EECF244321}">
                <p14:modId xmlns:p14="http://schemas.microsoft.com/office/powerpoint/2010/main" val="3426560364"/>
              </p:ext>
            </p:extLst>
          </p:nvPr>
        </p:nvGraphicFramePr>
        <p:xfrm>
          <a:off x="755576" y="1628800"/>
          <a:ext cx="7704854" cy="4418106"/>
        </p:xfrm>
        <a:graphic>
          <a:graphicData uri="http://schemas.openxmlformats.org/drawingml/2006/table">
            <a:tbl>
              <a:tblPr firstRow="1"/>
              <a:tblGrid>
                <a:gridCol w="1728192"/>
                <a:gridCol w="1152128"/>
                <a:gridCol w="1584176"/>
                <a:gridCol w="1700816"/>
                <a:gridCol w="1539542"/>
              </a:tblGrid>
              <a:tr h="650857">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endParaRPr kumimoji="0" lang="en-GB" sz="36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1" i="0" u="none" strike="noStrike" cap="none" normalizeH="0" baseline="0" dirty="0" err="1">
                          <a:ln>
                            <a:noFill/>
                          </a:ln>
                          <a:solidFill>
                            <a:srgbClr val="000000"/>
                          </a:solidFill>
                          <a:effectLst/>
                          <a:latin typeface="Calibri"/>
                          <a:ea typeface="ＭＳ Ｐゴシック" charset="0"/>
                        </a:rPr>
                        <a:t>kbits</a:t>
                      </a:r>
                      <a:r>
                        <a:rPr kumimoji="0" lang="en-GB" sz="2000" b="1" i="0" u="none" strike="noStrike" cap="none" normalizeH="0" baseline="0" dirty="0">
                          <a:ln>
                            <a:noFill/>
                          </a:ln>
                          <a:solidFill>
                            <a:srgbClr val="000000"/>
                          </a:solidFill>
                          <a:effectLst/>
                          <a:latin typeface="Calibri"/>
                          <a:ea typeface="ＭＳ Ｐゴシック" charset="0"/>
                        </a:rPr>
                        <a:t>/s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1" i="0" u="none" strike="noStrike" cap="none" normalizeH="0" baseline="0" dirty="0">
                          <a:ln>
                            <a:noFill/>
                          </a:ln>
                          <a:solidFill>
                            <a:srgbClr val="000000"/>
                          </a:solidFill>
                          <a:effectLst/>
                          <a:latin typeface="Calibri"/>
                          <a:ea typeface="ＭＳ Ｐゴシック" charset="0"/>
                        </a:rPr>
                        <a:t>6KB </a:t>
                      </a:r>
                      <a:r>
                        <a:rPr kumimoji="0" lang="el-GR" sz="2000" b="1" i="0" u="none" strike="noStrike" cap="none" normalizeH="0" baseline="0" dirty="0" smtClean="0">
                          <a:ln>
                            <a:noFill/>
                          </a:ln>
                          <a:solidFill>
                            <a:srgbClr val="000000"/>
                          </a:solidFill>
                          <a:effectLst/>
                          <a:latin typeface="Calibri"/>
                          <a:ea typeface="ＭＳ Ｐゴシック" charset="0"/>
                        </a:rPr>
                        <a:t>Κείμενο</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1" i="0" u="none" strike="noStrike" cap="none" normalizeH="0" baseline="0" dirty="0">
                          <a:ln>
                            <a:noFill/>
                          </a:ln>
                          <a:solidFill>
                            <a:srgbClr val="000000"/>
                          </a:solidFill>
                          <a:effectLst/>
                          <a:latin typeface="Calibri"/>
                          <a:ea typeface="ＭＳ Ｐゴシック" charset="0"/>
                        </a:rPr>
                        <a:t>100KB </a:t>
                      </a:r>
                      <a:r>
                        <a:rPr kumimoji="0" lang="el-GR" sz="2000" b="1" i="0" u="none" strike="noStrike" cap="none" normalizeH="0" baseline="0" dirty="0" smtClean="0">
                          <a:ln>
                            <a:noFill/>
                          </a:ln>
                          <a:solidFill>
                            <a:srgbClr val="000000"/>
                          </a:solidFill>
                          <a:effectLst/>
                          <a:latin typeface="Calibri"/>
                          <a:ea typeface="ＭＳ Ｐゴシック" charset="0"/>
                        </a:rPr>
                        <a:t>Εικόνα</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1" i="0" u="none" strike="noStrike" cap="none" normalizeH="0" baseline="0" dirty="0">
                          <a:ln>
                            <a:noFill/>
                          </a:ln>
                          <a:solidFill>
                            <a:srgbClr val="000000"/>
                          </a:solidFill>
                          <a:effectLst/>
                          <a:latin typeface="Calibri"/>
                          <a:ea typeface="ＭＳ Ｐゴシック" charset="0"/>
                        </a:rPr>
                        <a:t>4MB </a:t>
                      </a:r>
                      <a:r>
                        <a:rPr kumimoji="0" lang="el-GR" sz="2000" b="1" i="0" u="none" strike="noStrike" cap="none" normalizeH="0" baseline="0" dirty="0" smtClean="0">
                          <a:ln>
                            <a:noFill/>
                          </a:ln>
                          <a:solidFill>
                            <a:srgbClr val="000000"/>
                          </a:solidFill>
                          <a:effectLst/>
                          <a:latin typeface="Calibri"/>
                          <a:ea typeface="ＭＳ Ｐゴシック" charset="0"/>
                        </a:rPr>
                        <a:t>Ταινία</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223">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1" i="0" u="none" strike="noStrike" cap="none" normalizeH="0" baseline="0" dirty="0" smtClean="0">
                          <a:ln>
                            <a:noFill/>
                          </a:ln>
                          <a:solidFill>
                            <a:srgbClr val="000000"/>
                          </a:solidFill>
                          <a:effectLst/>
                          <a:latin typeface="Calibri"/>
                          <a:ea typeface="ＭＳ Ｐゴシック" charset="0"/>
                        </a:rPr>
                        <a:t>GSM</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9.6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84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56 </a:t>
                      </a:r>
                      <a:r>
                        <a:rPr kumimoji="0" lang="el-GR" sz="2000" b="0" i="0" u="none" strike="noStrike" cap="none" normalizeH="0" baseline="0" dirty="0" smtClean="0">
                          <a:ln>
                            <a:noFill/>
                          </a:ln>
                          <a:solidFill>
                            <a:srgbClr val="000000"/>
                          </a:solidFill>
                          <a:effectLst/>
                          <a:latin typeface="+mn-lt"/>
                          <a:ea typeface="ＭＳ Ｐゴシック" charset="0"/>
                        </a:rPr>
                        <a:t>λεπτά</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223">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l-GR" sz="2000" b="1" i="0" u="none" strike="noStrike" cap="none" normalizeH="0" baseline="0" dirty="0" smtClean="0">
                          <a:ln>
                            <a:noFill/>
                          </a:ln>
                          <a:solidFill>
                            <a:srgbClr val="000000"/>
                          </a:solidFill>
                          <a:effectLst/>
                          <a:latin typeface="Calibri"/>
                          <a:ea typeface="ＭＳ Ｐゴシック" charset="0"/>
                        </a:rPr>
                        <a:t>Αργό </a:t>
                      </a:r>
                      <a:r>
                        <a:rPr kumimoji="0" lang="en-GB" sz="2000" b="1" i="0" u="none" strike="noStrike" cap="none" normalizeH="0" baseline="0" dirty="0" smtClean="0">
                          <a:ln>
                            <a:noFill/>
                          </a:ln>
                          <a:solidFill>
                            <a:srgbClr val="000000"/>
                          </a:solidFill>
                          <a:effectLst/>
                          <a:latin typeface="Calibri"/>
                          <a:ea typeface="ＭＳ Ｐゴシック" charset="0"/>
                        </a:rPr>
                        <a:t>Modem</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14.4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3 </a:t>
                      </a:r>
                      <a:r>
                        <a:rPr kumimoji="0" lang="el-GR" sz="2000" b="0" i="0" u="none" strike="noStrike" cap="none" normalizeH="0" baseline="0" dirty="0" smtClean="0">
                          <a:ln>
                            <a:noFill/>
                          </a:ln>
                          <a:solidFill>
                            <a:srgbClr val="000000"/>
                          </a:solidFill>
                          <a:effectLst/>
                          <a:latin typeface="Calibri"/>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56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37 </a:t>
                      </a:r>
                      <a:r>
                        <a:rPr kumimoji="0" lang="el-GR" sz="2000" b="0" i="0" u="none" strike="noStrike" cap="none" normalizeH="0" baseline="0" dirty="0" smtClean="0">
                          <a:ln>
                            <a:noFill/>
                          </a:ln>
                          <a:solidFill>
                            <a:srgbClr val="000000"/>
                          </a:solidFill>
                          <a:effectLst/>
                          <a:latin typeface="+mn-lt"/>
                          <a:ea typeface="ＭＳ Ｐゴシック" charset="0"/>
                        </a:rPr>
                        <a:t>λεπτά</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223">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1" i="0" u="none" strike="noStrike" cap="none" normalizeH="0" baseline="0" dirty="0">
                          <a:ln>
                            <a:noFill/>
                          </a:ln>
                          <a:solidFill>
                            <a:srgbClr val="000000"/>
                          </a:solidFill>
                          <a:effectLst/>
                          <a:latin typeface="Calibri"/>
                          <a:ea typeface="ＭＳ Ｐゴシック" charset="0"/>
                        </a:rPr>
                        <a:t>GPRS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36.6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1.25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22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15 </a:t>
                      </a:r>
                      <a:r>
                        <a:rPr kumimoji="0" lang="el-GR" sz="2000" b="0" i="0" u="none" strike="noStrike" cap="none" normalizeH="0" baseline="0" dirty="0" smtClean="0">
                          <a:ln>
                            <a:noFill/>
                          </a:ln>
                          <a:solidFill>
                            <a:srgbClr val="000000"/>
                          </a:solidFill>
                          <a:effectLst/>
                          <a:latin typeface="+mn-lt"/>
                          <a:ea typeface="ＭＳ Ｐゴシック" charset="0"/>
                        </a:rPr>
                        <a:t>λεπτά</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756">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l-GR" sz="2000" b="1" i="0" u="none" strike="noStrike" cap="none" normalizeH="0" baseline="0" dirty="0" smtClean="0">
                          <a:ln>
                            <a:noFill/>
                          </a:ln>
                          <a:solidFill>
                            <a:srgbClr val="000000"/>
                          </a:solidFill>
                          <a:effectLst/>
                          <a:latin typeface="Calibri"/>
                          <a:ea typeface="ＭＳ Ｐゴシック" charset="0"/>
                        </a:rPr>
                        <a:t>Γρήγορο </a:t>
                      </a:r>
                      <a:r>
                        <a:rPr kumimoji="0" lang="en-GB" sz="2000" b="1" i="0" u="none" strike="noStrike" cap="none" normalizeH="0" baseline="0" dirty="0" smtClean="0">
                          <a:ln>
                            <a:noFill/>
                          </a:ln>
                          <a:solidFill>
                            <a:srgbClr val="000000"/>
                          </a:solidFill>
                          <a:effectLst/>
                          <a:latin typeface="Calibri"/>
                          <a:ea typeface="ＭＳ Ｐゴシック" charset="0"/>
                        </a:rPr>
                        <a:t>Modem</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14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9 </a:t>
                      </a:r>
                      <a:r>
                        <a:rPr kumimoji="0" lang="el-GR" sz="2000" b="0" i="0" u="none" strike="noStrike" cap="none" normalizeH="0" baseline="0" dirty="0" smtClean="0">
                          <a:ln>
                            <a:noFill/>
                          </a:ln>
                          <a:solidFill>
                            <a:srgbClr val="000000"/>
                          </a:solidFill>
                          <a:effectLst/>
                          <a:latin typeface="+mn-lt"/>
                          <a:ea typeface="ＭＳ Ｐゴシック" charset="0"/>
                        </a:rPr>
                        <a:t>λεπτά</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223">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1" i="0" u="none" strike="noStrike" cap="none" normalizeH="0" baseline="0" dirty="0">
                          <a:ln>
                            <a:noFill/>
                          </a:ln>
                          <a:solidFill>
                            <a:srgbClr val="000000"/>
                          </a:solidFill>
                          <a:effectLst/>
                          <a:latin typeface="Calibri"/>
                          <a:ea typeface="ＭＳ Ｐゴシック" charset="0"/>
                        </a:rPr>
                        <a:t>ISDN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&lt;1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6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4.3 </a:t>
                      </a:r>
                      <a:r>
                        <a:rPr kumimoji="0" lang="el-GR" sz="2000" b="0" i="0" u="none" strike="noStrike" cap="none" normalizeH="0" baseline="0" dirty="0" smtClean="0">
                          <a:ln>
                            <a:noFill/>
                          </a:ln>
                          <a:solidFill>
                            <a:srgbClr val="000000"/>
                          </a:solidFill>
                          <a:effectLst/>
                          <a:latin typeface="Calibri"/>
                          <a:ea typeface="ＭＳ Ｐゴシック" charset="0"/>
                        </a:rPr>
                        <a:t>λεπτά</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223">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l-GR" sz="2000" b="1" i="0" u="none" strike="noStrike" cap="none" normalizeH="0" baseline="0" dirty="0" smtClean="0">
                          <a:ln>
                            <a:noFill/>
                          </a:ln>
                          <a:solidFill>
                            <a:srgbClr val="000000"/>
                          </a:solidFill>
                          <a:effectLst/>
                          <a:latin typeface="Calibri"/>
                          <a:ea typeface="ＭＳ Ｐゴシック" charset="0"/>
                        </a:rPr>
                        <a:t>Γραμμή </a:t>
                      </a:r>
                      <a:r>
                        <a:rPr kumimoji="0" lang="en-GB" sz="2000" b="1" i="0" u="none" strike="noStrike" cap="none" normalizeH="0" baseline="0" dirty="0" smtClean="0">
                          <a:ln>
                            <a:noFill/>
                          </a:ln>
                          <a:solidFill>
                            <a:srgbClr val="000000"/>
                          </a:solidFill>
                          <a:effectLst/>
                          <a:latin typeface="Calibri"/>
                          <a:ea typeface="ＭＳ Ｐゴシック" charset="0"/>
                        </a:rPr>
                        <a:t>T1</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1544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&lt;1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1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21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223">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l-GR" sz="2000" b="1" i="0" u="none" strike="noStrike" cap="none" normalizeH="0" baseline="0" dirty="0" smtClean="0">
                          <a:ln>
                            <a:noFill/>
                          </a:ln>
                          <a:solidFill>
                            <a:srgbClr val="000000"/>
                          </a:solidFill>
                          <a:effectLst/>
                          <a:latin typeface="Calibri"/>
                          <a:ea typeface="ＭＳ Ｐゴシック" charset="0"/>
                        </a:rPr>
                        <a:t>Νέες </a:t>
                      </a:r>
                      <a:r>
                        <a:rPr kumimoji="0" lang="en-GB" sz="2000" b="1" i="0" u="none" strike="noStrike" cap="none" normalizeH="0" baseline="0" dirty="0" smtClean="0">
                          <a:ln>
                            <a:noFill/>
                          </a:ln>
                          <a:solidFill>
                            <a:srgbClr val="000000"/>
                          </a:solidFill>
                          <a:effectLst/>
                          <a:latin typeface="Calibri"/>
                          <a:ea typeface="ＭＳ Ｐゴシック" charset="0"/>
                        </a:rPr>
                        <a:t>ADSL</a:t>
                      </a:r>
                      <a:endParaRPr kumimoji="0" lang="en-GB" sz="2000" b="1"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8000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&lt;1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&lt;1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rgbClr val="0000CC"/>
                        </a:buClr>
                        <a:buSzPct val="75000"/>
                        <a:buFont typeface="Wingdings" charset="0"/>
                        <a:buNone/>
                        <a:tabLst/>
                      </a:pPr>
                      <a:r>
                        <a:rPr kumimoji="0" lang="en-GB" sz="2000" b="0" i="0" u="none" strike="noStrike" cap="none" normalizeH="0" baseline="0" dirty="0">
                          <a:ln>
                            <a:noFill/>
                          </a:ln>
                          <a:solidFill>
                            <a:srgbClr val="000000"/>
                          </a:solidFill>
                          <a:effectLst/>
                          <a:latin typeface="Calibri"/>
                          <a:ea typeface="ＭＳ Ｐゴシック" charset="0"/>
                        </a:rPr>
                        <a:t>4 </a:t>
                      </a:r>
                      <a:r>
                        <a:rPr kumimoji="0" lang="el-GR" sz="2000" b="0" i="0" u="none" strike="noStrike" cap="none" normalizeH="0" baseline="0" dirty="0" smtClean="0">
                          <a:ln>
                            <a:noFill/>
                          </a:ln>
                          <a:solidFill>
                            <a:srgbClr val="000000"/>
                          </a:solidFill>
                          <a:effectLst/>
                          <a:latin typeface="+mn-lt"/>
                          <a:ea typeface="ＭＳ Ｐゴシック" charset="0"/>
                        </a:rPr>
                        <a:t>δεύτερα</a:t>
                      </a:r>
                      <a:endParaRPr kumimoji="0" lang="en-GB" sz="2000" b="0" i="0" u="none" strike="noStrike" cap="none" normalizeH="0" baseline="0" dirty="0">
                        <a:ln>
                          <a:noFill/>
                        </a:ln>
                        <a:solidFill>
                          <a:srgbClr val="000000"/>
                        </a:solidFill>
                        <a:effectLst/>
                        <a:latin typeface="Calibri"/>
                        <a:ea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93B1AC3E-877A-1B41-B521-AD3E15B8B549}" type="slidenum">
              <a:rPr lang="en-US" smtClean="0"/>
              <a:pPr/>
              <a:t>26</a:t>
            </a:fld>
            <a:endParaRPr lang="en-US"/>
          </a:p>
        </p:txBody>
      </p:sp>
    </p:spTree>
    <p:extLst>
      <p:ext uri="{BB962C8B-B14F-4D97-AF65-F5344CB8AC3E}">
        <p14:creationId xmlns:p14="http://schemas.microsoft.com/office/powerpoint/2010/main" val="1805227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09600" y="197768"/>
            <a:ext cx="7848600" cy="1143000"/>
          </a:xfrm>
        </p:spPr>
        <p:txBody>
          <a:bodyPr>
            <a:normAutofit fontScale="90000"/>
          </a:bodyPr>
          <a:lstStyle/>
          <a:p>
            <a:r>
              <a:rPr lang="el-GR" sz="4400" dirty="0" smtClean="0">
                <a:latin typeface="Calibri"/>
              </a:rPr>
              <a:t>Ροή Πολυμεσικών δεδομένων – Streaming </a:t>
            </a:r>
            <a:r>
              <a:rPr lang="en-US" sz="4400" dirty="0" smtClean="0">
                <a:latin typeface="Calibri"/>
              </a:rPr>
              <a:t>(1</a:t>
            </a:r>
            <a:r>
              <a:rPr lang="el-GR" sz="4400" dirty="0" smtClean="0">
                <a:latin typeface="Calibri"/>
              </a:rPr>
              <a:t> από 2</a:t>
            </a:r>
            <a:r>
              <a:rPr lang="en-US" sz="4400" dirty="0" smtClean="0">
                <a:latin typeface="Calibri"/>
              </a:rPr>
              <a:t>)</a:t>
            </a:r>
            <a:endParaRPr lang="en-US" sz="4400" dirty="0">
              <a:latin typeface="Calibri"/>
            </a:endParaRPr>
          </a:p>
        </p:txBody>
      </p:sp>
      <p:sp>
        <p:nvSpPr>
          <p:cNvPr id="239619" name="Rectangle 3"/>
          <p:cNvSpPr>
            <a:spLocks noGrp="1" noChangeArrowheads="1"/>
          </p:cNvSpPr>
          <p:nvPr>
            <p:ph type="body" idx="1"/>
          </p:nvPr>
        </p:nvSpPr>
        <p:spPr>
          <a:xfrm>
            <a:off x="609600" y="1690464"/>
            <a:ext cx="7848600" cy="4114800"/>
          </a:xfrm>
        </p:spPr>
        <p:txBody>
          <a:bodyPr>
            <a:normAutofit fontScale="92500" lnSpcReduction="20000"/>
          </a:bodyPr>
          <a:lstStyle/>
          <a:p>
            <a:r>
              <a:rPr lang="el-GR" sz="2800" dirty="0" smtClean="0">
                <a:solidFill>
                  <a:srgbClr val="000000"/>
                </a:solidFill>
                <a:latin typeface="Calibri"/>
              </a:rPr>
              <a:t>Σημαντικές και αναπτυσσόμενες εφαρμογές καθώς:</a:t>
            </a:r>
            <a:endParaRPr lang="en-US" sz="2800" b="0" dirty="0">
              <a:solidFill>
                <a:srgbClr val="000000"/>
              </a:solidFill>
              <a:latin typeface="Calibri"/>
            </a:endParaRPr>
          </a:p>
          <a:p>
            <a:pPr lvl="1">
              <a:lnSpc>
                <a:spcPct val="110000"/>
              </a:lnSpc>
            </a:pPr>
            <a:r>
              <a:rPr lang="el-GR" sz="2400" dirty="0" smtClean="0">
                <a:solidFill>
                  <a:srgbClr val="000000"/>
                </a:solidFill>
                <a:latin typeface="Calibri"/>
              </a:rPr>
              <a:t>Μ</a:t>
            </a:r>
            <a:r>
              <a:rPr lang="el-GR" sz="2400" b="0" dirty="0" smtClean="0">
                <a:solidFill>
                  <a:srgbClr val="000000"/>
                </a:solidFill>
                <a:latin typeface="Calibri"/>
              </a:rPr>
              <a:t>ειώνουν το κόστος αποθήκευσης</a:t>
            </a:r>
            <a:r>
              <a:rPr lang="en-US" sz="2400" b="0" dirty="0" smtClean="0">
                <a:solidFill>
                  <a:srgbClr val="000000"/>
                </a:solidFill>
                <a:latin typeface="Calibri"/>
              </a:rPr>
              <a:t>, </a:t>
            </a:r>
            <a:endParaRPr lang="en-US" sz="2400" b="0" dirty="0">
              <a:solidFill>
                <a:srgbClr val="000000"/>
              </a:solidFill>
              <a:latin typeface="Calibri"/>
            </a:endParaRPr>
          </a:p>
          <a:p>
            <a:pPr lvl="1">
              <a:lnSpc>
                <a:spcPct val="110000"/>
              </a:lnSpc>
            </a:pPr>
            <a:r>
              <a:rPr lang="el-GR" sz="2400" dirty="0" smtClean="0">
                <a:solidFill>
                  <a:srgbClr val="000000"/>
                </a:solidFill>
                <a:latin typeface="Calibri"/>
              </a:rPr>
              <a:t>Α</a:t>
            </a:r>
            <a:r>
              <a:rPr lang="el-GR" sz="2400" b="0" dirty="0" smtClean="0">
                <a:solidFill>
                  <a:srgbClr val="000000"/>
                </a:solidFill>
                <a:latin typeface="Calibri"/>
              </a:rPr>
              <a:t>υξάνεται η ταχύτητα των οικιακών συνδέσεων στο Ίντερνετ</a:t>
            </a:r>
            <a:endParaRPr lang="en-US" sz="2400" b="0" dirty="0">
              <a:solidFill>
                <a:srgbClr val="000000"/>
              </a:solidFill>
              <a:latin typeface="Calibri"/>
            </a:endParaRPr>
          </a:p>
          <a:p>
            <a:pPr lvl="1">
              <a:lnSpc>
                <a:spcPct val="110000"/>
              </a:lnSpc>
            </a:pPr>
            <a:r>
              <a:rPr lang="el-GR" sz="2400" b="0" dirty="0" smtClean="0">
                <a:solidFill>
                  <a:srgbClr val="000000"/>
                </a:solidFill>
                <a:latin typeface="Calibri"/>
              </a:rPr>
              <a:t>Ενισχύονται από την </a:t>
            </a:r>
            <a:r>
              <a:rPr lang="el-GR" sz="2400" dirty="0" smtClean="0">
                <a:solidFill>
                  <a:srgbClr val="000000"/>
                </a:solidFill>
                <a:latin typeface="Calibri"/>
              </a:rPr>
              <a:t>προσωρινή </a:t>
            </a:r>
            <a:r>
              <a:rPr lang="el-GR" sz="2400" b="0" dirty="0" smtClean="0">
                <a:solidFill>
                  <a:srgbClr val="000000"/>
                </a:solidFill>
                <a:latin typeface="Calibri"/>
              </a:rPr>
              <a:t>ενταμίευση (caching)</a:t>
            </a:r>
            <a:endParaRPr lang="en-US" sz="2400" b="0" dirty="0">
              <a:solidFill>
                <a:srgbClr val="000000"/>
              </a:solidFill>
              <a:latin typeface="Calibri"/>
            </a:endParaRPr>
          </a:p>
          <a:p>
            <a:pPr lvl="1">
              <a:lnSpc>
                <a:spcPct val="110000"/>
              </a:lnSpc>
            </a:pPr>
            <a:r>
              <a:rPr lang="el-GR" sz="2400" b="0" dirty="0" smtClean="0">
                <a:solidFill>
                  <a:srgbClr val="000000"/>
                </a:solidFill>
                <a:latin typeface="Calibri"/>
              </a:rPr>
              <a:t>Εισάγεται το </a:t>
            </a:r>
            <a:r>
              <a:rPr lang="el-GR" sz="2400" b="0" dirty="0" err="1" smtClean="0">
                <a:solidFill>
                  <a:srgbClr val="000000"/>
                </a:solidFill>
                <a:latin typeface="Calibri"/>
              </a:rPr>
              <a:t>QoS</a:t>
            </a:r>
            <a:r>
              <a:rPr lang="el-GR" sz="2400" b="0" dirty="0" smtClean="0">
                <a:solidFill>
                  <a:srgbClr val="000000"/>
                </a:solidFill>
                <a:latin typeface="Calibri"/>
              </a:rPr>
              <a:t> στα ΙP δίκτυα</a:t>
            </a:r>
            <a:endParaRPr lang="en-US" sz="2800" b="0" dirty="0">
              <a:solidFill>
                <a:srgbClr val="000000"/>
              </a:solidFill>
              <a:latin typeface="Calibri"/>
            </a:endParaRPr>
          </a:p>
          <a:p>
            <a:r>
              <a:rPr lang="el-GR" sz="2800" b="0" dirty="0" smtClean="0">
                <a:solidFill>
                  <a:srgbClr val="000000"/>
                </a:solidFill>
                <a:latin typeface="Calibri"/>
              </a:rPr>
              <a:t>Τα αρχεία (ήχου ή βίντεο) «διασπώνται» και στέλνονται </a:t>
            </a:r>
            <a:r>
              <a:rPr lang="el-GR" sz="2800" dirty="0" smtClean="0">
                <a:solidFill>
                  <a:srgbClr val="000000"/>
                </a:solidFill>
                <a:latin typeface="Calibri"/>
              </a:rPr>
              <a:t>μέσα σε </a:t>
            </a:r>
            <a:r>
              <a:rPr lang="el-GR" sz="2800" b="0" dirty="0" smtClean="0">
                <a:solidFill>
                  <a:srgbClr val="000000"/>
                </a:solidFill>
                <a:latin typeface="Calibri"/>
              </a:rPr>
              <a:t>TCP ή UDP πακέτα. </a:t>
            </a:r>
          </a:p>
          <a:p>
            <a:r>
              <a:rPr lang="el-GR" sz="2800" b="0" dirty="0" smtClean="0">
                <a:solidFill>
                  <a:srgbClr val="000000"/>
                </a:solidFill>
                <a:latin typeface="Calibri"/>
              </a:rPr>
              <a:t>Η διάσπαση γίνεται από το </a:t>
            </a:r>
            <a:r>
              <a:rPr lang="el-GR" sz="2800" b="0" i="1" dirty="0" smtClean="0">
                <a:solidFill>
                  <a:srgbClr val="000000"/>
                </a:solidFill>
                <a:latin typeface="Calibri"/>
              </a:rPr>
              <a:t>πρωτόκολλο </a:t>
            </a:r>
            <a:r>
              <a:rPr lang="en-US" sz="2800" b="1" i="1" dirty="0" smtClean="0">
                <a:solidFill>
                  <a:srgbClr val="000000"/>
                </a:solidFill>
              </a:rPr>
              <a:t>R</a:t>
            </a:r>
            <a:r>
              <a:rPr lang="en-US" sz="2800" i="1" dirty="0" smtClean="0">
                <a:solidFill>
                  <a:srgbClr val="000000"/>
                </a:solidFill>
              </a:rPr>
              <a:t>eal</a:t>
            </a:r>
            <a:r>
              <a:rPr lang="en-US" sz="2800" i="1" dirty="0">
                <a:solidFill>
                  <a:srgbClr val="000000"/>
                </a:solidFill>
              </a:rPr>
              <a:t>-Time </a:t>
            </a:r>
            <a:r>
              <a:rPr lang="en-US" sz="2800" b="1" i="1" dirty="0">
                <a:solidFill>
                  <a:srgbClr val="000000"/>
                </a:solidFill>
              </a:rPr>
              <a:t>T</a:t>
            </a:r>
            <a:r>
              <a:rPr lang="en-US" sz="2800" i="1" dirty="0">
                <a:solidFill>
                  <a:srgbClr val="000000"/>
                </a:solidFill>
              </a:rPr>
              <a:t>ransport </a:t>
            </a:r>
            <a:r>
              <a:rPr lang="en-US" sz="2800" b="1" i="1" dirty="0">
                <a:solidFill>
                  <a:srgbClr val="000000"/>
                </a:solidFill>
              </a:rPr>
              <a:t>P</a:t>
            </a:r>
            <a:r>
              <a:rPr lang="en-US" sz="2800" i="1" dirty="0">
                <a:solidFill>
                  <a:srgbClr val="000000"/>
                </a:solidFill>
              </a:rPr>
              <a:t>rotocol</a:t>
            </a:r>
            <a:r>
              <a:rPr lang="en-US" sz="2800" dirty="0">
                <a:solidFill>
                  <a:srgbClr val="000000"/>
                </a:solidFill>
              </a:rPr>
              <a:t> </a:t>
            </a:r>
            <a:r>
              <a:rPr lang="en-US" sz="2800" dirty="0" smtClean="0">
                <a:solidFill>
                  <a:srgbClr val="000000"/>
                </a:solidFill>
              </a:rPr>
              <a:t>(</a:t>
            </a:r>
            <a:r>
              <a:rPr lang="el-GR" sz="2800" dirty="0" smtClean="0">
                <a:solidFill>
                  <a:srgbClr val="000000"/>
                </a:solidFill>
              </a:rPr>
              <a:t>RTP)</a:t>
            </a:r>
            <a:endParaRPr lang="en-US" sz="28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27</a:t>
            </a:fld>
            <a:endParaRPr lang="el-GR"/>
          </a:p>
        </p:txBody>
      </p:sp>
    </p:spTree>
    <p:extLst>
      <p:ext uri="{BB962C8B-B14F-4D97-AF65-F5344CB8AC3E}">
        <p14:creationId xmlns:p14="http://schemas.microsoft.com/office/powerpoint/2010/main" val="2226777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609600" y="197768"/>
            <a:ext cx="7848600" cy="1143000"/>
          </a:xfrm>
        </p:spPr>
        <p:txBody>
          <a:bodyPr>
            <a:normAutofit fontScale="90000"/>
          </a:bodyPr>
          <a:lstStyle/>
          <a:p>
            <a:r>
              <a:rPr lang="el-GR" dirty="0"/>
              <a:t>Ροή Πολυμεσικών δεδομένων – Streaming </a:t>
            </a:r>
            <a:r>
              <a:rPr lang="en-US" dirty="0" smtClean="0"/>
              <a:t>(</a:t>
            </a:r>
            <a:r>
              <a:rPr lang="el-GR" dirty="0" smtClean="0"/>
              <a:t>2 </a:t>
            </a:r>
            <a:r>
              <a:rPr lang="el-GR" dirty="0"/>
              <a:t>από 2</a:t>
            </a:r>
            <a:r>
              <a:rPr lang="en-US" dirty="0"/>
              <a:t>)</a:t>
            </a:r>
            <a:endParaRPr lang="en-US" sz="4400" b="0" dirty="0">
              <a:latin typeface="Calibri"/>
            </a:endParaRPr>
          </a:p>
        </p:txBody>
      </p:sp>
      <p:sp>
        <p:nvSpPr>
          <p:cNvPr id="240643" name="Rectangle 3"/>
          <p:cNvSpPr>
            <a:spLocks noGrp="1" noChangeArrowheads="1"/>
          </p:cNvSpPr>
          <p:nvPr>
            <p:ph type="body" idx="1"/>
          </p:nvPr>
        </p:nvSpPr>
        <p:spPr>
          <a:xfrm>
            <a:off x="609600" y="1676400"/>
            <a:ext cx="7848600" cy="4114800"/>
          </a:xfrm>
        </p:spPr>
        <p:txBody>
          <a:bodyPr>
            <a:noAutofit/>
          </a:bodyPr>
          <a:lstStyle/>
          <a:p>
            <a:r>
              <a:rPr lang="el-GR" sz="2400" b="0" dirty="0" smtClean="0">
                <a:solidFill>
                  <a:srgbClr val="000000"/>
                </a:solidFill>
                <a:latin typeface="Calibri"/>
              </a:rPr>
              <a:t>Αλληλεπίδραση με τον χρήστη, πχ μέσω του πρωτοκόλλου </a:t>
            </a:r>
            <a:r>
              <a:rPr lang="en-US" sz="2400" b="1" i="1" dirty="0">
                <a:solidFill>
                  <a:srgbClr val="000000"/>
                </a:solidFill>
              </a:rPr>
              <a:t>R</a:t>
            </a:r>
            <a:r>
              <a:rPr lang="en-US" sz="2400" i="1" dirty="0">
                <a:solidFill>
                  <a:srgbClr val="000000"/>
                </a:solidFill>
              </a:rPr>
              <a:t>eal </a:t>
            </a:r>
            <a:r>
              <a:rPr lang="en-US" sz="2400" b="1" i="1" dirty="0">
                <a:solidFill>
                  <a:srgbClr val="000000"/>
                </a:solidFill>
              </a:rPr>
              <a:t>T</a:t>
            </a:r>
            <a:r>
              <a:rPr lang="en-US" sz="2400" i="1" dirty="0">
                <a:solidFill>
                  <a:srgbClr val="000000"/>
                </a:solidFill>
              </a:rPr>
              <a:t>ime </a:t>
            </a:r>
            <a:r>
              <a:rPr lang="en-US" sz="2400" b="1" i="1" dirty="0">
                <a:solidFill>
                  <a:srgbClr val="000000"/>
                </a:solidFill>
              </a:rPr>
              <a:t>S</a:t>
            </a:r>
            <a:r>
              <a:rPr lang="en-US" sz="2400" i="1" dirty="0">
                <a:solidFill>
                  <a:srgbClr val="000000"/>
                </a:solidFill>
              </a:rPr>
              <a:t>treaming </a:t>
            </a:r>
            <a:r>
              <a:rPr lang="en-US" sz="2400" b="1" i="1" dirty="0">
                <a:solidFill>
                  <a:srgbClr val="000000"/>
                </a:solidFill>
              </a:rPr>
              <a:t>P</a:t>
            </a:r>
            <a:r>
              <a:rPr lang="en-US" sz="2400" i="1" dirty="0">
                <a:solidFill>
                  <a:srgbClr val="000000"/>
                </a:solidFill>
              </a:rPr>
              <a:t>rotocol </a:t>
            </a:r>
            <a:r>
              <a:rPr lang="en-US" sz="2400" dirty="0">
                <a:solidFill>
                  <a:srgbClr val="000000"/>
                </a:solidFill>
              </a:rPr>
              <a:t>(RTSP)</a:t>
            </a:r>
            <a:r>
              <a:rPr lang="el-GR" sz="2400" b="0" dirty="0" smtClean="0">
                <a:solidFill>
                  <a:srgbClr val="000000"/>
                </a:solidFill>
                <a:latin typeface="Calibri"/>
              </a:rPr>
              <a:t> </a:t>
            </a:r>
          </a:p>
          <a:p>
            <a:r>
              <a:rPr lang="el-GR" sz="2400" b="0" dirty="0" smtClean="0">
                <a:solidFill>
                  <a:srgbClr val="000000"/>
                </a:solidFill>
                <a:latin typeface="Calibri"/>
              </a:rPr>
              <a:t>Βοηθητικές εφαρμογές: εμφανίζουν το περιεχόμενο, που συνήθως ζητούν οι </a:t>
            </a:r>
            <a:r>
              <a:rPr lang="el-GR" sz="2400" dirty="0" smtClean="0">
                <a:solidFill>
                  <a:srgbClr val="000000"/>
                </a:solidFill>
                <a:latin typeface="Calibri"/>
              </a:rPr>
              <a:t>περιηγητές (</a:t>
            </a:r>
            <a:r>
              <a:rPr lang="el-GR" sz="2400" b="0" dirty="0" smtClean="0">
                <a:solidFill>
                  <a:srgbClr val="000000"/>
                </a:solidFill>
                <a:latin typeface="Calibri"/>
              </a:rPr>
              <a:t>Web browsers) πχ RealPlayer</a:t>
            </a:r>
          </a:p>
          <a:p>
            <a:r>
              <a:rPr lang="el-GR" sz="2400" dirty="0" smtClean="0">
                <a:solidFill>
                  <a:srgbClr val="000000"/>
                </a:solidFill>
                <a:latin typeface="Calibri"/>
              </a:rPr>
              <a:t>Τυπικές εφαρμογές:</a:t>
            </a:r>
          </a:p>
          <a:p>
            <a:pPr lvl="1">
              <a:lnSpc>
                <a:spcPct val="80000"/>
              </a:lnSpc>
            </a:pPr>
            <a:r>
              <a:rPr lang="el-GR" sz="2000" b="0" dirty="0" smtClean="0">
                <a:solidFill>
                  <a:srgbClr val="000000"/>
                </a:solidFill>
                <a:latin typeface="Calibri"/>
              </a:rPr>
              <a:t>Αποσυμπίεση</a:t>
            </a:r>
          </a:p>
          <a:p>
            <a:pPr lvl="1">
              <a:lnSpc>
                <a:spcPct val="80000"/>
              </a:lnSpc>
            </a:pPr>
            <a:r>
              <a:rPr lang="el-GR" sz="2000" b="0" dirty="0" smtClean="0">
                <a:solidFill>
                  <a:srgbClr val="000000"/>
                </a:solidFill>
                <a:latin typeface="Calibri"/>
              </a:rPr>
              <a:t>Αφαίρεση προκαθορισμένης καθυστέρησης αναπαραγωγής (jitter)</a:t>
            </a:r>
          </a:p>
          <a:p>
            <a:pPr lvl="1">
              <a:lnSpc>
                <a:spcPct val="80000"/>
              </a:lnSpc>
            </a:pPr>
            <a:r>
              <a:rPr lang="el-GR" sz="2000" dirty="0" smtClean="0">
                <a:solidFill>
                  <a:srgbClr val="000000"/>
                </a:solidFill>
                <a:latin typeface="Calibri"/>
              </a:rPr>
              <a:t>Διόρθωση σφαλμάτων με χρήση πλεονασματικών πακέτων </a:t>
            </a:r>
            <a:endParaRPr lang="el-GR" sz="2000" b="0" dirty="0" smtClean="0">
              <a:solidFill>
                <a:srgbClr val="000000"/>
              </a:solidFill>
              <a:latin typeface="Calibri"/>
            </a:endParaRPr>
          </a:p>
          <a:p>
            <a:pPr lvl="1">
              <a:lnSpc>
                <a:spcPct val="80000"/>
              </a:lnSpc>
            </a:pPr>
            <a:r>
              <a:rPr lang="el-GR" sz="2000" b="0" dirty="0" smtClean="0">
                <a:solidFill>
                  <a:srgbClr val="000000"/>
                </a:solidFill>
                <a:latin typeface="Calibri"/>
              </a:rPr>
              <a:t>Γραφική διεπαφή για αλληλεπίδραση με τον χρήστη</a:t>
            </a:r>
            <a:endParaRPr lang="en-US" sz="2000" b="0" dirty="0">
              <a:solidFill>
                <a:srgbClr val="000000"/>
              </a:solidFill>
              <a:latin typeface="Calibri"/>
            </a:endParaRPr>
          </a:p>
          <a:p>
            <a:pPr lvl="1">
              <a:lnSpc>
                <a:spcPct val="120000"/>
              </a:lnSpc>
            </a:pPr>
            <a:endParaRPr lang="en-US" sz="2000" b="0" dirty="0">
              <a:solidFill>
                <a:srgbClr val="000000"/>
              </a:solidFill>
              <a:latin typeface="Calibri"/>
            </a:endParaRPr>
          </a:p>
          <a:p>
            <a:endParaRPr lang="en-US" sz="2400" b="0" dirty="0">
              <a:solidFill>
                <a:srgbClr val="000000"/>
              </a:solidFill>
              <a:latin typeface="Calibri"/>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28</a:t>
            </a:fld>
            <a:endParaRPr lang="el-GR"/>
          </a:p>
        </p:txBody>
      </p:sp>
    </p:spTree>
    <p:extLst>
      <p:ext uri="{BB962C8B-B14F-4D97-AF65-F5344CB8AC3E}">
        <p14:creationId xmlns:p14="http://schemas.microsoft.com/office/powerpoint/2010/main" val="1235069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0" y="197768"/>
            <a:ext cx="8915400" cy="1143000"/>
          </a:xfrm>
        </p:spPr>
        <p:txBody>
          <a:bodyPr>
            <a:normAutofit fontScale="90000"/>
          </a:bodyPr>
          <a:lstStyle/>
          <a:p>
            <a:r>
              <a:rPr lang="el-GR" sz="4400" dirty="0" smtClean="0">
                <a:latin typeface="Calibri"/>
              </a:rPr>
              <a:t>Καθορισμένη καθυστέρηση αναπαραγωγής </a:t>
            </a:r>
            <a:r>
              <a:rPr lang="en-US" sz="4400" dirty="0" smtClean="0">
                <a:latin typeface="Calibri"/>
              </a:rPr>
              <a:t>(</a:t>
            </a:r>
            <a:r>
              <a:rPr lang="en-US" sz="4400" dirty="0">
                <a:latin typeface="Calibri"/>
              </a:rPr>
              <a:t>Delay Jitter)</a:t>
            </a:r>
          </a:p>
        </p:txBody>
      </p:sp>
      <p:pic>
        <p:nvPicPr>
          <p:cNvPr id="241667" name="Picture 3" descr="Σχεδιάγραμμα που εμφανίζει την εισαγωγή προκαθορισμένης καθυστέρησης στην αναπαρωγή ενός βίντεο (jitter). Το σχεδιάγραμμα παρουσιάζει την διαδικασία από την στιγμή που δημιουργούνται τα πακέτα μέχρι την στιγμή που αναπαράγονται συναρτήσει του χρόντου.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24" y="1556792"/>
            <a:ext cx="7772400" cy="4921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3C4726A-630D-4CB4-B088-BAB00F4188E9}" type="slidenum">
              <a:rPr lang="el-GR" smtClean="0"/>
              <a:pPr/>
              <a:t>29</a:t>
            </a:fld>
            <a:endParaRPr lang="el-GR"/>
          </a:p>
        </p:txBody>
      </p:sp>
    </p:spTree>
    <p:extLst>
      <p:ext uri="{BB962C8B-B14F-4D97-AF65-F5344CB8AC3E}">
        <p14:creationId xmlns:p14="http://schemas.microsoft.com/office/powerpoint/2010/main" val="1593854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3</a:t>
            </a:fld>
            <a:endParaRPr lang="el-GR"/>
          </a:p>
        </p:txBody>
      </p:sp>
    </p:spTree>
    <p:extLst>
      <p:ext uri="{BB962C8B-B14F-4D97-AF65-F5344CB8AC3E}">
        <p14:creationId xmlns:p14="http://schemas.microsoft.com/office/powerpoint/2010/main" val="2512444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Πολυμεσικός εξοπλισμός</a:t>
            </a:r>
            <a:endParaRPr lang="el-GR" dirty="0"/>
          </a:p>
        </p:txBody>
      </p:sp>
      <p:sp>
        <p:nvSpPr>
          <p:cNvPr id="6" name="Θέση κειμένου 5"/>
          <p:cNvSpPr txBox="1">
            <a:spLocks/>
          </p:cNvSpPr>
          <p:nvPr/>
        </p:nvSpPr>
        <p:spPr>
          <a:xfrm>
            <a:off x="683568" y="4365104"/>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a:t>
            </a:r>
            <a:r>
              <a:rPr lang="en-US" sz="2400" b="1" dirty="0" smtClean="0"/>
              <a:t>μ</a:t>
            </a:r>
            <a:r>
              <a:rPr lang="el-GR" sz="2400" b="1" dirty="0" smtClean="0"/>
              <a:t>α</a:t>
            </a:r>
            <a:r>
              <a:rPr lang="el-GR" sz="2400" b="1" dirty="0"/>
              <a:t>: </a:t>
            </a:r>
            <a:r>
              <a:rPr lang="el-GR" sz="2400" dirty="0"/>
              <a:t>Θέματα </a:t>
            </a:r>
            <a:r>
              <a:rPr lang="en-US" sz="2400" dirty="0"/>
              <a:t>Συστημάτων </a:t>
            </a:r>
            <a:r>
              <a:rPr lang="en-US" sz="2400" dirty="0" smtClean="0"/>
              <a:t>Πολυμέσων</a:t>
            </a:r>
            <a:r>
              <a:rPr lang="el-GR" sz="2400" dirty="0" smtClean="0"/>
              <a:t> </a:t>
            </a:r>
            <a:endParaRPr lang="en-US" sz="2400" dirty="0"/>
          </a:p>
          <a:p>
            <a:pPr algn="l"/>
            <a:r>
              <a:rPr lang="el-GR" sz="2400" b="1" dirty="0"/>
              <a:t>Ενότητα </a:t>
            </a:r>
            <a:r>
              <a:rPr lang="en-US" sz="2400" b="1" dirty="0" smtClean="0"/>
              <a:t>#</a:t>
            </a:r>
            <a:r>
              <a:rPr lang="en-US" sz="2000" b="1" dirty="0" smtClean="0"/>
              <a:t>3</a:t>
            </a:r>
            <a:r>
              <a:rPr lang="el-GR" sz="2000" b="1" dirty="0"/>
              <a:t>:</a:t>
            </a:r>
            <a:r>
              <a:rPr lang="en-US" sz="2000" dirty="0"/>
              <a:t> </a:t>
            </a:r>
            <a:r>
              <a:rPr lang="el-GR" sz="2400" dirty="0" smtClean="0"/>
              <a:t>Ιδιότητες πολυμέσων</a:t>
            </a:r>
            <a:endParaRPr lang="en-US" sz="2400" dirty="0" smtClean="0"/>
          </a:p>
          <a:p>
            <a:pPr algn="l"/>
            <a:r>
              <a:rPr lang="el-GR" sz="2400" b="1" dirty="0" smtClean="0"/>
              <a:t>Διδάσκων</a:t>
            </a:r>
            <a:r>
              <a:rPr lang="el-GR" sz="2400" b="1" dirty="0"/>
              <a:t>: </a:t>
            </a:r>
            <a:r>
              <a:rPr lang="el-GR" sz="2400" dirty="0"/>
              <a:t>Γεώργιος </a:t>
            </a:r>
            <a:r>
              <a:rPr lang="el-GR" sz="2400" dirty="0" smtClean="0"/>
              <a:t>Κ. </a:t>
            </a:r>
            <a:r>
              <a:rPr lang="en-US" sz="2400" dirty="0" smtClean="0"/>
              <a:t>Πολύζος</a:t>
            </a:r>
            <a:r>
              <a:rPr lang="el-GR" sz="2400" dirty="0" smtClean="0"/>
              <a:t> </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a:t>Επιστήμη των Υπολογιστών</a:t>
            </a:r>
            <a:r>
              <a:rPr lang="en-US" sz="2400" dirty="0"/>
              <a:t>”</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2603179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197768"/>
            <a:ext cx="9144000" cy="1143000"/>
          </a:xfrm>
        </p:spPr>
        <p:txBody>
          <a:bodyPr/>
          <a:lstStyle/>
          <a:p>
            <a:r>
              <a:rPr lang="el-GR" altLang="zh-TW" sz="4200" dirty="0" smtClean="0">
                <a:latin typeface="Calibri"/>
                <a:ea typeface="PMingLiU" charset="0"/>
                <a:cs typeface="PMingLiU" charset="0"/>
              </a:rPr>
              <a:t>Μέρη πολυμεσικού συστήματος</a:t>
            </a:r>
            <a:endParaRPr lang="en-US" altLang="zh-TW" sz="4200" dirty="0">
              <a:latin typeface="Calibri"/>
              <a:ea typeface="PMingLiU" charset="0"/>
              <a:cs typeface="PMingLiU" charset="0"/>
            </a:endParaRPr>
          </a:p>
        </p:txBody>
      </p:sp>
      <p:sp>
        <p:nvSpPr>
          <p:cNvPr id="225283" name="Rectangle 3"/>
          <p:cNvSpPr>
            <a:spLocks noGrp="1" noChangeArrowheads="1"/>
          </p:cNvSpPr>
          <p:nvPr>
            <p:ph type="body" idx="1"/>
          </p:nvPr>
        </p:nvSpPr>
        <p:spPr>
          <a:xfrm>
            <a:off x="633536" y="1546448"/>
            <a:ext cx="8330952" cy="4690864"/>
          </a:xfrm>
        </p:spPr>
        <p:txBody>
          <a:bodyPr>
            <a:noAutofit/>
          </a:bodyPr>
          <a:lstStyle/>
          <a:p>
            <a:pPr>
              <a:lnSpc>
                <a:spcPct val="60000"/>
              </a:lnSpc>
              <a:spcAft>
                <a:spcPct val="25000"/>
              </a:spcAft>
            </a:pPr>
            <a:r>
              <a:rPr lang="el-GR" altLang="zh-TW" sz="2400" b="0" dirty="0" smtClean="0">
                <a:solidFill>
                  <a:srgbClr val="000000"/>
                </a:solidFill>
                <a:latin typeface="Calibri"/>
                <a:ea typeface="PMingLiU" charset="0"/>
                <a:cs typeface="PMingLiU" charset="0"/>
              </a:rPr>
              <a:t>Συσκευές σύλληψης </a:t>
            </a:r>
            <a:endParaRPr lang="en-US" altLang="zh-TW" sz="2400" b="0" dirty="0">
              <a:solidFill>
                <a:srgbClr val="000000"/>
              </a:solidFill>
              <a:latin typeface="Calibri"/>
              <a:ea typeface="PMingLiU" charset="0"/>
              <a:cs typeface="PMingLiU" charset="0"/>
            </a:endParaRPr>
          </a:p>
          <a:p>
            <a:pPr lvl="1">
              <a:lnSpc>
                <a:spcPct val="60000"/>
              </a:lnSpc>
              <a:spcAft>
                <a:spcPct val="25000"/>
              </a:spcAft>
            </a:pPr>
            <a:r>
              <a:rPr lang="el-GR" altLang="zh-TW" sz="2000" dirty="0" err="1">
                <a:solidFill>
                  <a:srgbClr val="000000"/>
                </a:solidFill>
                <a:ea typeface="PMingLiU" charset="0"/>
                <a:cs typeface="PMingLiU" charset="0"/>
              </a:rPr>
              <a:t>Π.χ</a:t>
            </a:r>
            <a:r>
              <a:rPr lang="en-US" altLang="zh-TW" sz="2000" b="0" dirty="0" smtClean="0">
                <a:solidFill>
                  <a:srgbClr val="000000"/>
                </a:solidFill>
                <a:latin typeface="Calibri"/>
                <a:ea typeface="PMingLiU" charset="0"/>
                <a:cs typeface="PMingLiU" charset="0"/>
              </a:rPr>
              <a:t>. </a:t>
            </a:r>
            <a:r>
              <a:rPr lang="el-GR" altLang="zh-TW" sz="2000" b="0" dirty="0" smtClean="0">
                <a:solidFill>
                  <a:srgbClr val="000000"/>
                </a:solidFill>
                <a:latin typeface="Calibri"/>
                <a:ea typeface="PMingLiU" charset="0"/>
                <a:cs typeface="PMingLiU" charset="0"/>
              </a:rPr>
              <a:t>βιντεοκάμερα</a:t>
            </a:r>
            <a:r>
              <a:rPr lang="en-US" altLang="zh-TW" sz="2000" b="0" dirty="0" smtClean="0">
                <a:solidFill>
                  <a:srgbClr val="000000"/>
                </a:solidFill>
                <a:latin typeface="Calibri"/>
                <a:ea typeface="PMingLiU" charset="0"/>
                <a:cs typeface="PMingLiU" charset="0"/>
              </a:rPr>
              <a:t>, </a:t>
            </a:r>
            <a:r>
              <a:rPr lang="el-GR" altLang="zh-TW" sz="2000" dirty="0" smtClean="0">
                <a:solidFill>
                  <a:srgbClr val="000000"/>
                </a:solidFill>
                <a:latin typeface="Calibri"/>
                <a:ea typeface="PMingLiU" charset="0"/>
                <a:cs typeface="PMingLiU" charset="0"/>
              </a:rPr>
              <a:t>μικρόφωνο</a:t>
            </a:r>
            <a:r>
              <a:rPr lang="en-US" altLang="zh-TW" sz="2000" b="0" dirty="0" smtClean="0">
                <a:solidFill>
                  <a:srgbClr val="000000"/>
                </a:solidFill>
                <a:latin typeface="Calibri"/>
                <a:ea typeface="PMingLiU" charset="0"/>
                <a:cs typeface="PMingLiU" charset="0"/>
              </a:rPr>
              <a:t>, </a:t>
            </a:r>
            <a:r>
              <a:rPr lang="el-GR" altLang="zh-TW" sz="2000" b="0" dirty="0" smtClean="0">
                <a:solidFill>
                  <a:srgbClr val="000000"/>
                </a:solidFill>
                <a:latin typeface="Calibri"/>
                <a:ea typeface="PMingLiU" charset="0"/>
                <a:cs typeface="PMingLiU" charset="0"/>
              </a:rPr>
              <a:t>υλικό ψηφιοποίησης/δειγματοληψίας</a:t>
            </a:r>
            <a:endParaRPr lang="en-US" altLang="zh-TW" sz="2000" b="0" dirty="0">
              <a:solidFill>
                <a:srgbClr val="000000"/>
              </a:solidFill>
              <a:latin typeface="Calibri"/>
              <a:ea typeface="PMingLiU" charset="0"/>
              <a:cs typeface="PMingLiU" charset="0"/>
            </a:endParaRPr>
          </a:p>
          <a:p>
            <a:pPr>
              <a:lnSpc>
                <a:spcPct val="60000"/>
              </a:lnSpc>
              <a:spcAft>
                <a:spcPct val="25000"/>
              </a:spcAft>
            </a:pPr>
            <a:r>
              <a:rPr lang="el-GR" altLang="zh-TW" sz="2400" b="0" dirty="0" smtClean="0">
                <a:solidFill>
                  <a:srgbClr val="000000"/>
                </a:solidFill>
                <a:latin typeface="Calibri"/>
                <a:ea typeface="PMingLiU" charset="0"/>
                <a:cs typeface="PMingLiU" charset="0"/>
              </a:rPr>
              <a:t>Συσκευές αποθήκευσης</a:t>
            </a:r>
            <a:endParaRPr lang="en-US" altLang="zh-TW" sz="2400" b="0" dirty="0">
              <a:solidFill>
                <a:srgbClr val="000000"/>
              </a:solidFill>
              <a:latin typeface="Calibri"/>
              <a:ea typeface="PMingLiU" charset="0"/>
              <a:cs typeface="PMingLiU" charset="0"/>
            </a:endParaRPr>
          </a:p>
          <a:p>
            <a:pPr lvl="1">
              <a:lnSpc>
                <a:spcPct val="60000"/>
              </a:lnSpc>
              <a:spcAft>
                <a:spcPct val="25000"/>
              </a:spcAft>
            </a:pPr>
            <a:r>
              <a:rPr lang="el-GR" altLang="zh-TW" sz="2000" b="0" dirty="0" err="1" smtClean="0">
                <a:solidFill>
                  <a:srgbClr val="000000"/>
                </a:solidFill>
                <a:latin typeface="Calibri"/>
                <a:ea typeface="PMingLiU" charset="0"/>
                <a:cs typeface="PMingLiU" charset="0"/>
              </a:rPr>
              <a:t>Π.χ</a:t>
            </a:r>
            <a:r>
              <a:rPr lang="en-US" altLang="zh-TW" sz="2000" b="0" dirty="0" smtClean="0">
                <a:solidFill>
                  <a:srgbClr val="000000"/>
                </a:solidFill>
                <a:latin typeface="Calibri"/>
                <a:ea typeface="PMingLiU" charset="0"/>
                <a:cs typeface="PMingLiU" charset="0"/>
              </a:rPr>
              <a:t>. </a:t>
            </a:r>
            <a:r>
              <a:rPr lang="el-GR" altLang="zh-TW" sz="2000" dirty="0" smtClean="0">
                <a:solidFill>
                  <a:srgbClr val="000000"/>
                </a:solidFill>
                <a:latin typeface="Calibri"/>
                <a:ea typeface="PMingLiU" charset="0"/>
                <a:cs typeface="PMingLiU" charset="0"/>
              </a:rPr>
              <a:t>Σκληροί δίσκοι</a:t>
            </a:r>
            <a:r>
              <a:rPr lang="en-US" altLang="zh-TW" sz="2000" b="0" dirty="0" smtClean="0">
                <a:solidFill>
                  <a:srgbClr val="000000"/>
                </a:solidFill>
                <a:latin typeface="Calibri"/>
                <a:ea typeface="PMingLiU" charset="0"/>
                <a:cs typeface="PMingLiU" charset="0"/>
              </a:rPr>
              <a:t>, </a:t>
            </a:r>
            <a:r>
              <a:rPr lang="en-US" altLang="zh-TW" sz="2000" b="0" dirty="0">
                <a:solidFill>
                  <a:srgbClr val="000000"/>
                </a:solidFill>
                <a:latin typeface="Calibri"/>
                <a:ea typeface="PMingLiU" charset="0"/>
                <a:cs typeface="PMingLiU" charset="0"/>
              </a:rPr>
              <a:t>CD-ROMs, DVDs</a:t>
            </a:r>
          </a:p>
          <a:p>
            <a:pPr>
              <a:lnSpc>
                <a:spcPct val="60000"/>
              </a:lnSpc>
              <a:spcAft>
                <a:spcPct val="25000"/>
              </a:spcAft>
            </a:pPr>
            <a:r>
              <a:rPr lang="el-GR" altLang="zh-TW" sz="2400" b="0" dirty="0" smtClean="0">
                <a:solidFill>
                  <a:srgbClr val="000000"/>
                </a:solidFill>
                <a:latin typeface="Calibri"/>
                <a:ea typeface="PMingLiU" charset="0"/>
                <a:cs typeface="PMingLiU" charset="0"/>
              </a:rPr>
              <a:t>Δίκτυα επικοινωνιών</a:t>
            </a:r>
            <a:endParaRPr lang="en-US" altLang="zh-TW" sz="2400" b="0" dirty="0">
              <a:solidFill>
                <a:srgbClr val="000000"/>
              </a:solidFill>
              <a:latin typeface="Calibri"/>
              <a:ea typeface="PMingLiU" charset="0"/>
              <a:cs typeface="PMingLiU" charset="0"/>
            </a:endParaRPr>
          </a:p>
          <a:p>
            <a:pPr lvl="1">
              <a:lnSpc>
                <a:spcPct val="60000"/>
              </a:lnSpc>
              <a:spcAft>
                <a:spcPct val="25000"/>
              </a:spcAft>
            </a:pPr>
            <a:r>
              <a:rPr lang="el-GR" altLang="zh-TW" sz="2000" dirty="0" err="1">
                <a:solidFill>
                  <a:srgbClr val="000000"/>
                </a:solidFill>
                <a:ea typeface="PMingLiU" charset="0"/>
                <a:cs typeface="PMingLiU" charset="0"/>
              </a:rPr>
              <a:t>Π.χ</a:t>
            </a:r>
            <a:r>
              <a:rPr lang="en-US" altLang="zh-TW" sz="2000" b="0" dirty="0" smtClean="0">
                <a:solidFill>
                  <a:srgbClr val="000000"/>
                </a:solidFill>
                <a:latin typeface="Calibri"/>
                <a:ea typeface="PMingLiU" charset="0"/>
                <a:cs typeface="PMingLiU" charset="0"/>
              </a:rPr>
              <a:t>. </a:t>
            </a:r>
            <a:r>
              <a:rPr lang="en-US" altLang="zh-TW" sz="2000" b="0" dirty="0">
                <a:solidFill>
                  <a:srgbClr val="000000"/>
                </a:solidFill>
                <a:latin typeface="Calibri"/>
                <a:ea typeface="PMingLiU" charset="0"/>
                <a:cs typeface="PMingLiU" charset="0"/>
              </a:rPr>
              <a:t>Ethernet, IP </a:t>
            </a:r>
            <a:r>
              <a:rPr lang="el-GR" altLang="zh-TW" sz="2000" b="0" dirty="0" smtClean="0">
                <a:solidFill>
                  <a:srgbClr val="000000"/>
                </a:solidFill>
                <a:latin typeface="Calibri"/>
                <a:ea typeface="PMingLiU" charset="0"/>
                <a:cs typeface="PMingLiU" charset="0"/>
              </a:rPr>
              <a:t>δίκτυα</a:t>
            </a:r>
            <a:endParaRPr lang="en-US" altLang="zh-TW" sz="2000" b="0" dirty="0">
              <a:solidFill>
                <a:srgbClr val="000000"/>
              </a:solidFill>
              <a:latin typeface="Calibri"/>
              <a:ea typeface="PMingLiU" charset="0"/>
              <a:cs typeface="PMingLiU" charset="0"/>
            </a:endParaRPr>
          </a:p>
          <a:p>
            <a:pPr>
              <a:lnSpc>
                <a:spcPct val="60000"/>
              </a:lnSpc>
              <a:spcAft>
                <a:spcPct val="25000"/>
              </a:spcAft>
            </a:pPr>
            <a:r>
              <a:rPr lang="el-GR" altLang="zh-TW" sz="2400" b="0" dirty="0" smtClean="0">
                <a:solidFill>
                  <a:srgbClr val="000000"/>
                </a:solidFill>
                <a:latin typeface="Calibri"/>
                <a:ea typeface="PMingLiU" charset="0"/>
                <a:cs typeface="PMingLiU" charset="0"/>
              </a:rPr>
              <a:t>Υπολογιστικά συστήματα</a:t>
            </a:r>
            <a:endParaRPr lang="en-US" altLang="zh-TW" sz="2400" b="0" dirty="0">
              <a:solidFill>
                <a:srgbClr val="000000"/>
              </a:solidFill>
              <a:latin typeface="Calibri"/>
              <a:ea typeface="PMingLiU" charset="0"/>
              <a:cs typeface="PMingLiU" charset="0"/>
            </a:endParaRPr>
          </a:p>
          <a:p>
            <a:pPr lvl="1">
              <a:lnSpc>
                <a:spcPct val="60000"/>
              </a:lnSpc>
              <a:spcAft>
                <a:spcPct val="25000"/>
              </a:spcAft>
            </a:pPr>
            <a:r>
              <a:rPr lang="el-GR" altLang="zh-TW" sz="2400" dirty="0" err="1">
                <a:solidFill>
                  <a:srgbClr val="000000"/>
                </a:solidFill>
                <a:ea typeface="PMingLiU" charset="0"/>
                <a:cs typeface="PMingLiU" charset="0"/>
              </a:rPr>
              <a:t>Π.χ</a:t>
            </a:r>
            <a:r>
              <a:rPr lang="en-US" altLang="zh-TW" sz="2400" b="0" dirty="0" smtClean="0">
                <a:solidFill>
                  <a:srgbClr val="000000"/>
                </a:solidFill>
                <a:latin typeface="Calibri"/>
                <a:ea typeface="PMingLiU" charset="0"/>
                <a:cs typeface="PMingLiU" charset="0"/>
              </a:rPr>
              <a:t>. </a:t>
            </a:r>
            <a:r>
              <a:rPr lang="el-GR" altLang="zh-TW" sz="2000" b="0" dirty="0" smtClean="0">
                <a:solidFill>
                  <a:srgbClr val="000000"/>
                </a:solidFill>
                <a:latin typeface="Calibri"/>
                <a:ea typeface="PMingLiU" charset="0"/>
                <a:cs typeface="PMingLiU" charset="0"/>
              </a:rPr>
              <a:t>Πολυμεσικ</a:t>
            </a:r>
            <a:r>
              <a:rPr lang="el-GR" altLang="zh-TW" sz="2000" dirty="0" smtClean="0">
                <a:solidFill>
                  <a:srgbClr val="000000"/>
                </a:solidFill>
                <a:latin typeface="Calibri"/>
                <a:ea typeface="PMingLiU" charset="0"/>
                <a:cs typeface="PMingLiU" charset="0"/>
              </a:rPr>
              <a:t>οί </a:t>
            </a:r>
            <a:r>
              <a:rPr lang="el-GR" altLang="zh-TW" sz="2400" dirty="0" smtClean="0">
                <a:solidFill>
                  <a:srgbClr val="000000"/>
                </a:solidFill>
                <a:latin typeface="Calibri"/>
                <a:ea typeface="PMingLiU" charset="0"/>
                <a:cs typeface="PMingLiU" charset="0"/>
              </a:rPr>
              <a:t>σταθμοί εργασίας</a:t>
            </a:r>
            <a:r>
              <a:rPr lang="en-US" altLang="zh-TW" sz="2400" b="0" dirty="0" smtClean="0">
                <a:solidFill>
                  <a:srgbClr val="000000"/>
                </a:solidFill>
                <a:latin typeface="Calibri"/>
                <a:ea typeface="PMingLiU" charset="0"/>
                <a:cs typeface="PMingLiU" charset="0"/>
              </a:rPr>
              <a:t>, </a:t>
            </a:r>
            <a:r>
              <a:rPr lang="el-GR" altLang="zh-TW" sz="2400" b="0" dirty="0" smtClean="0">
                <a:solidFill>
                  <a:srgbClr val="000000"/>
                </a:solidFill>
                <a:latin typeface="Calibri"/>
                <a:ea typeface="PMingLiU" charset="0"/>
                <a:cs typeface="PMingLiU" charset="0"/>
              </a:rPr>
              <a:t>Εξυπηρετητ</a:t>
            </a:r>
            <a:r>
              <a:rPr lang="el-GR" altLang="zh-TW" sz="2400" dirty="0" smtClean="0">
                <a:solidFill>
                  <a:srgbClr val="000000"/>
                </a:solidFill>
                <a:latin typeface="Calibri"/>
                <a:ea typeface="PMingLiU" charset="0"/>
                <a:cs typeface="PMingLiU" charset="0"/>
              </a:rPr>
              <a:t>έ</a:t>
            </a:r>
            <a:r>
              <a:rPr lang="el-GR" altLang="zh-TW" sz="2400" b="0" dirty="0" smtClean="0">
                <a:solidFill>
                  <a:srgbClr val="000000"/>
                </a:solidFill>
                <a:latin typeface="Calibri"/>
                <a:ea typeface="PMingLiU" charset="0"/>
                <a:cs typeface="PMingLiU" charset="0"/>
              </a:rPr>
              <a:t>ς</a:t>
            </a:r>
            <a:endParaRPr lang="en-US" altLang="zh-TW" sz="2400" b="0" dirty="0">
              <a:solidFill>
                <a:srgbClr val="000000"/>
              </a:solidFill>
              <a:latin typeface="Calibri"/>
              <a:ea typeface="PMingLiU" charset="0"/>
              <a:cs typeface="PMingLiU" charset="0"/>
            </a:endParaRPr>
          </a:p>
          <a:p>
            <a:pPr>
              <a:lnSpc>
                <a:spcPct val="60000"/>
              </a:lnSpc>
              <a:spcAft>
                <a:spcPct val="25000"/>
              </a:spcAft>
            </a:pPr>
            <a:r>
              <a:rPr lang="el-GR" altLang="zh-TW" sz="2400" b="0" dirty="0" smtClean="0">
                <a:solidFill>
                  <a:srgbClr val="000000"/>
                </a:solidFill>
                <a:latin typeface="Calibri"/>
                <a:ea typeface="PMingLiU" charset="0"/>
                <a:cs typeface="PMingLiU" charset="0"/>
              </a:rPr>
              <a:t>Συσκευές αναπαραγωγής</a:t>
            </a:r>
            <a:endParaRPr lang="en-US" altLang="zh-TW" sz="2400" b="0" dirty="0">
              <a:solidFill>
                <a:srgbClr val="000000"/>
              </a:solidFill>
              <a:latin typeface="Calibri"/>
              <a:ea typeface="PMingLiU" charset="0"/>
              <a:cs typeface="PMingLiU" charset="0"/>
            </a:endParaRPr>
          </a:p>
          <a:p>
            <a:pPr lvl="1">
              <a:spcAft>
                <a:spcPct val="25000"/>
              </a:spcAft>
            </a:pPr>
            <a:r>
              <a:rPr lang="el-GR" altLang="zh-TW" sz="2000" dirty="0" err="1">
                <a:solidFill>
                  <a:srgbClr val="000000"/>
                </a:solidFill>
                <a:ea typeface="PMingLiU" charset="0"/>
                <a:cs typeface="PMingLiU" charset="0"/>
              </a:rPr>
              <a:t>Π.χ</a:t>
            </a:r>
            <a:r>
              <a:rPr lang="en-US" altLang="zh-TW" sz="2000" b="0" dirty="0" smtClean="0">
                <a:solidFill>
                  <a:srgbClr val="000000"/>
                </a:solidFill>
                <a:latin typeface="Calibri"/>
                <a:ea typeface="PMingLiU" charset="0"/>
                <a:cs typeface="PMingLiU" charset="0"/>
              </a:rPr>
              <a:t>. </a:t>
            </a:r>
            <a:r>
              <a:rPr lang="el-GR" altLang="zh-TW" sz="2000" b="0" dirty="0" smtClean="0">
                <a:solidFill>
                  <a:srgbClr val="000000"/>
                </a:solidFill>
                <a:latin typeface="Calibri"/>
                <a:ea typeface="PMingLiU" charset="0"/>
                <a:cs typeface="PMingLiU" charset="0"/>
              </a:rPr>
              <a:t>Ηχεία με ποιότητα CD</a:t>
            </a:r>
            <a:r>
              <a:rPr lang="en-US" altLang="zh-TW" sz="2000" b="0" dirty="0" smtClean="0">
                <a:solidFill>
                  <a:srgbClr val="000000"/>
                </a:solidFill>
                <a:latin typeface="Calibri"/>
                <a:ea typeface="PMingLiU" charset="0"/>
                <a:cs typeface="PMingLiU" charset="0"/>
              </a:rPr>
              <a:t>, </a:t>
            </a:r>
            <a:r>
              <a:rPr lang="en-US" altLang="zh-TW" sz="2000" b="0" dirty="0">
                <a:solidFill>
                  <a:srgbClr val="000000"/>
                </a:solidFill>
                <a:latin typeface="Calibri"/>
                <a:ea typeface="PMingLiU" charset="0"/>
                <a:cs typeface="PMingLiU" charset="0"/>
              </a:rPr>
              <a:t>HDTV, </a:t>
            </a:r>
            <a:r>
              <a:rPr lang="el-GR" altLang="zh-TW" sz="2000" b="0" dirty="0" smtClean="0">
                <a:solidFill>
                  <a:srgbClr val="000000"/>
                </a:solidFill>
                <a:latin typeface="Calibri"/>
                <a:ea typeface="PMingLiU" charset="0"/>
                <a:cs typeface="PMingLiU" charset="0"/>
              </a:rPr>
              <a:t>οθόνη υψηλής ευκρίνειας</a:t>
            </a:r>
            <a:r>
              <a:rPr lang="en-US" altLang="zh-TW" sz="2000" b="0" dirty="0" smtClean="0">
                <a:solidFill>
                  <a:srgbClr val="000000"/>
                </a:solidFill>
                <a:latin typeface="Calibri"/>
                <a:ea typeface="PMingLiU" charset="0"/>
                <a:cs typeface="PMingLiU" charset="0"/>
              </a:rPr>
              <a:t>,</a:t>
            </a:r>
            <a:r>
              <a:rPr lang="el-GR" altLang="zh-TW" sz="2000" b="0" dirty="0" smtClean="0">
                <a:solidFill>
                  <a:srgbClr val="000000"/>
                </a:solidFill>
                <a:latin typeface="Calibri"/>
                <a:ea typeface="PMingLiU" charset="0"/>
                <a:cs typeface="PMingLiU" charset="0"/>
              </a:rPr>
              <a:t> έγχρωμοι εκτυπωτές</a:t>
            </a:r>
            <a:endParaRPr lang="en-US" altLang="zh-TW" sz="2000" b="0" dirty="0">
              <a:solidFill>
                <a:srgbClr val="000000"/>
              </a:solidFill>
              <a:latin typeface="Calibri"/>
              <a:ea typeface="PMingLiU" charset="0"/>
              <a:cs typeface="PMingLiU" charset="0"/>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31</a:t>
            </a:fld>
            <a:endParaRPr lang="el-GR"/>
          </a:p>
        </p:txBody>
      </p:sp>
    </p:spTree>
    <p:extLst>
      <p:ext uri="{BB962C8B-B14F-4D97-AF65-F5344CB8AC3E}">
        <p14:creationId xmlns:p14="http://schemas.microsoft.com/office/powerpoint/2010/main" val="1928841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r>
              <a:rPr lang="en-US" dirty="0" smtClean="0"/>
              <a:t> #3</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5733256"/>
            <a:ext cx="3240360" cy="771224"/>
          </a:xfrm>
          <a:prstGeom prst="rect">
            <a:avLst/>
          </a:prstGeom>
          <a:noFill/>
        </p:spPr>
      </p:pic>
      <p:sp>
        <p:nvSpPr>
          <p:cNvPr id="6" name="Θέση κειμένου 5"/>
          <p:cNvSpPr txBox="1">
            <a:spLocks/>
          </p:cNvSpPr>
          <p:nvPr/>
        </p:nvSpPr>
        <p:spPr>
          <a:xfrm>
            <a:off x="683568" y="4077072"/>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a:t>
            </a:r>
            <a:r>
              <a:rPr lang="en-US" sz="2400" b="1" dirty="0" smtClean="0"/>
              <a:t>μ</a:t>
            </a:r>
            <a:r>
              <a:rPr lang="el-GR" sz="2400" b="1" dirty="0" smtClean="0"/>
              <a:t>α</a:t>
            </a:r>
            <a:r>
              <a:rPr lang="el-GR" sz="2400" b="1" dirty="0"/>
              <a:t>: </a:t>
            </a:r>
            <a:r>
              <a:rPr lang="el-GR" sz="2400" dirty="0"/>
              <a:t>Θέματα </a:t>
            </a:r>
            <a:r>
              <a:rPr lang="en-US" sz="2400" dirty="0"/>
              <a:t>Συστημάτων </a:t>
            </a:r>
            <a:r>
              <a:rPr lang="en-US" sz="2400" dirty="0" smtClean="0"/>
              <a:t>Πολυμέσων</a:t>
            </a:r>
            <a:r>
              <a:rPr lang="el-GR" sz="2400" dirty="0" smtClean="0"/>
              <a:t> </a:t>
            </a:r>
            <a:endParaRPr lang="en-US" sz="2400" dirty="0"/>
          </a:p>
          <a:p>
            <a:pPr algn="l"/>
            <a:r>
              <a:rPr lang="el-GR" sz="2400" b="1" dirty="0"/>
              <a:t>Ενότητα </a:t>
            </a:r>
            <a:r>
              <a:rPr lang="en-US" sz="2400" b="1" dirty="0" smtClean="0"/>
              <a:t>#</a:t>
            </a:r>
            <a:r>
              <a:rPr lang="en-US" sz="2000" b="1" dirty="0" smtClean="0"/>
              <a:t>3</a:t>
            </a:r>
            <a:r>
              <a:rPr lang="el-GR" sz="2000" b="1" dirty="0"/>
              <a:t>:</a:t>
            </a:r>
            <a:r>
              <a:rPr lang="en-US" sz="2000" dirty="0"/>
              <a:t> </a:t>
            </a:r>
            <a:r>
              <a:rPr lang="el-GR" sz="2400" dirty="0" smtClean="0"/>
              <a:t>Ιδιότητες πολυμέσων</a:t>
            </a:r>
            <a:endParaRPr lang="en-US" sz="2400" dirty="0" smtClean="0"/>
          </a:p>
          <a:p>
            <a:pPr algn="l"/>
            <a:r>
              <a:rPr lang="el-GR" sz="2400" b="1" dirty="0" smtClean="0"/>
              <a:t>Διδάσκων</a:t>
            </a:r>
            <a:r>
              <a:rPr lang="el-GR" sz="2400" b="1" dirty="0"/>
              <a:t>: </a:t>
            </a:r>
            <a:r>
              <a:rPr lang="el-GR" sz="2400" dirty="0"/>
              <a:t>Γεώργιος </a:t>
            </a:r>
            <a:r>
              <a:rPr lang="el-GR" sz="2400" dirty="0" smtClean="0"/>
              <a:t>Κ. </a:t>
            </a:r>
            <a:r>
              <a:rPr lang="en-US" sz="2400" dirty="0" smtClean="0"/>
              <a:t>Πολύζος</a:t>
            </a:r>
            <a:r>
              <a:rPr lang="el-GR" sz="2400" dirty="0" smtClean="0"/>
              <a:t> </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a:t>Επιστήμη των Υπολογιστών</a:t>
            </a:r>
            <a:r>
              <a:rPr lang="en-US" sz="2400" dirty="0"/>
              <a:t>”</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149464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n-US" dirty="0" err="1" smtClean="0"/>
              <a:t>Περιγρ</a:t>
            </a:r>
            <a:r>
              <a:rPr lang="en-US" dirty="0" smtClean="0"/>
              <a:t>αφή ιδιοτήτων πολυμέσων </a:t>
            </a:r>
          </a:p>
          <a:p>
            <a:pPr marL="0"/>
            <a:r>
              <a:rPr lang="en-US" dirty="0" err="1" smtClean="0"/>
              <a:t>Εισ</a:t>
            </a:r>
            <a:r>
              <a:rPr lang="en-US" dirty="0" smtClean="0"/>
              <a:t>αγωγή στην δικτυακή μετάδοση πολυμεσικής πληροφορίας </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a:p>
        </p:txBody>
      </p:sp>
    </p:spTree>
    <p:extLst>
      <p:ext uri="{BB962C8B-B14F-4D97-AF65-F5344CB8AC3E}">
        <p14:creationId xmlns:p14="http://schemas.microsoft.com/office/powerpoint/2010/main" val="4132846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lstStyle/>
          <a:p>
            <a:r>
              <a:rPr lang="el-GR" dirty="0" smtClean="0"/>
              <a:t>Εισαγωγή στα πολυμέσα</a:t>
            </a:r>
          </a:p>
          <a:p>
            <a:r>
              <a:rPr lang="el-GR" dirty="0" smtClean="0"/>
              <a:t>Ψηφιοποίηση μέσων</a:t>
            </a:r>
          </a:p>
          <a:p>
            <a:r>
              <a:rPr lang="el-GR" dirty="0" smtClean="0"/>
              <a:t>Δικτυακά πολυμέσα</a:t>
            </a:r>
          </a:p>
          <a:p>
            <a:r>
              <a:rPr lang="el-GR" dirty="0" smtClean="0"/>
              <a:t>Πολυμεσικός εξοπλισμός</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a:p>
        </p:txBody>
      </p:sp>
    </p:spTree>
    <p:extLst>
      <p:ext uri="{BB962C8B-B14F-4D97-AF65-F5344CB8AC3E}">
        <p14:creationId xmlns:p14="http://schemas.microsoft.com/office/powerpoint/2010/main" val="390698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smtClean="0"/>
              <a:t>Εισαγωγή στα πολυμέσα</a:t>
            </a:r>
            <a:endParaRPr lang="el-GR" dirty="0"/>
          </a:p>
        </p:txBody>
      </p:sp>
      <p:sp>
        <p:nvSpPr>
          <p:cNvPr id="6" name="Θέση κειμένου 5"/>
          <p:cNvSpPr txBox="1">
            <a:spLocks/>
          </p:cNvSpPr>
          <p:nvPr/>
        </p:nvSpPr>
        <p:spPr>
          <a:xfrm>
            <a:off x="683568" y="4365104"/>
            <a:ext cx="7772400" cy="150018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400" b="1" dirty="0" smtClean="0"/>
              <a:t>Μάθη</a:t>
            </a:r>
            <a:r>
              <a:rPr lang="en-US" sz="2400" b="1" dirty="0" smtClean="0"/>
              <a:t>μ</a:t>
            </a:r>
            <a:r>
              <a:rPr lang="el-GR" sz="2400" b="1" dirty="0" smtClean="0"/>
              <a:t>α</a:t>
            </a:r>
            <a:r>
              <a:rPr lang="el-GR" sz="2400" b="1" dirty="0"/>
              <a:t>: </a:t>
            </a:r>
            <a:r>
              <a:rPr lang="el-GR" sz="2400" dirty="0"/>
              <a:t>Θέματα </a:t>
            </a:r>
            <a:r>
              <a:rPr lang="en-US" sz="2400" dirty="0"/>
              <a:t>Συστημάτων </a:t>
            </a:r>
            <a:r>
              <a:rPr lang="en-US" sz="2400" dirty="0" smtClean="0"/>
              <a:t>Πολυμέσων</a:t>
            </a:r>
            <a:r>
              <a:rPr lang="el-GR" sz="2400" dirty="0" smtClean="0"/>
              <a:t> </a:t>
            </a:r>
            <a:endParaRPr lang="en-US" sz="2400" dirty="0"/>
          </a:p>
          <a:p>
            <a:pPr algn="l"/>
            <a:r>
              <a:rPr lang="el-GR" sz="2400" b="1" dirty="0"/>
              <a:t>Ενότητα </a:t>
            </a:r>
            <a:r>
              <a:rPr lang="en-US" sz="2400" b="1" dirty="0" smtClean="0"/>
              <a:t>#</a:t>
            </a:r>
            <a:r>
              <a:rPr lang="en-US" sz="2000" b="1" dirty="0" smtClean="0"/>
              <a:t>3</a:t>
            </a:r>
            <a:r>
              <a:rPr lang="el-GR" sz="2000" b="1" dirty="0"/>
              <a:t>:</a:t>
            </a:r>
            <a:r>
              <a:rPr lang="en-US" sz="2000" dirty="0"/>
              <a:t> </a:t>
            </a:r>
            <a:r>
              <a:rPr lang="el-GR" sz="2400" dirty="0" smtClean="0"/>
              <a:t>Ιδιότητες μέσων </a:t>
            </a:r>
            <a:endParaRPr lang="en-US" sz="2400" dirty="0" smtClean="0"/>
          </a:p>
          <a:p>
            <a:pPr algn="l"/>
            <a:r>
              <a:rPr lang="el-GR" sz="2400" b="1" dirty="0" smtClean="0"/>
              <a:t>Διδάσκων</a:t>
            </a:r>
            <a:r>
              <a:rPr lang="el-GR" sz="2400" b="1" dirty="0"/>
              <a:t>: </a:t>
            </a:r>
            <a:r>
              <a:rPr lang="el-GR" sz="2400" dirty="0"/>
              <a:t>Γεώργιος </a:t>
            </a:r>
            <a:r>
              <a:rPr lang="el-GR" sz="2400" dirty="0" smtClean="0"/>
              <a:t>Κ. </a:t>
            </a:r>
            <a:r>
              <a:rPr lang="en-US" sz="2400" dirty="0" smtClean="0"/>
              <a:t>Πολύζος</a:t>
            </a:r>
            <a:r>
              <a:rPr lang="el-GR" sz="2400" dirty="0" smtClean="0"/>
              <a:t> </a:t>
            </a:r>
            <a:endParaRPr lang="el-GR" sz="2400" dirty="0"/>
          </a:p>
          <a:p>
            <a:pPr algn="l"/>
            <a:r>
              <a:rPr lang="el-GR" sz="2400" b="1" dirty="0"/>
              <a:t>Τμήμα: </a:t>
            </a:r>
            <a:r>
              <a:rPr lang="el-GR" sz="2400" dirty="0"/>
              <a:t>Μεταπτυχιακό</a:t>
            </a:r>
            <a:r>
              <a:rPr lang="en-US" sz="2400" dirty="0"/>
              <a:t> </a:t>
            </a:r>
            <a:r>
              <a:rPr lang="el-GR" sz="2400" dirty="0"/>
              <a:t>Πρόγραμμα </a:t>
            </a:r>
            <a:r>
              <a:rPr lang="en-US" sz="2400" dirty="0"/>
              <a:t>Σπουδών “</a:t>
            </a:r>
            <a:r>
              <a:rPr lang="el-GR" sz="2400" dirty="0"/>
              <a:t>Επιστήμη των Υπολογιστών</a:t>
            </a:r>
            <a:r>
              <a:rPr lang="en-US" sz="2400" dirty="0"/>
              <a:t>”</a:t>
            </a:r>
            <a:endParaRPr lang="el-GR" sz="2400" b="1" dirty="0"/>
          </a:p>
          <a:p>
            <a:pPr algn="l"/>
            <a:endParaRPr lang="el-GR" sz="2400" dirty="0"/>
          </a:p>
          <a:p>
            <a:pPr algn="l"/>
            <a:endParaRPr lang="el-GR" sz="2400" dirty="0"/>
          </a:p>
        </p:txBody>
      </p:sp>
    </p:spTree>
    <p:extLst>
      <p:ext uri="{BB962C8B-B14F-4D97-AF65-F5344CB8AC3E}">
        <p14:creationId xmlns:p14="http://schemas.microsoft.com/office/powerpoint/2010/main" val="916296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269776"/>
            <a:ext cx="9144000" cy="1143000"/>
          </a:xfrm>
        </p:spPr>
        <p:txBody>
          <a:bodyPr/>
          <a:lstStyle/>
          <a:p>
            <a:pPr>
              <a:lnSpc>
                <a:spcPct val="110000"/>
              </a:lnSpc>
            </a:pPr>
            <a:r>
              <a:rPr lang="el-GR" sz="4400" dirty="0"/>
              <a:t>Στόχοι </a:t>
            </a:r>
            <a:r>
              <a:rPr lang="el-GR" sz="4400" dirty="0" smtClean="0"/>
              <a:t>Μαθήματος (1 από 2)</a:t>
            </a:r>
            <a:r>
              <a:rPr lang="en-US" sz="4400" dirty="0"/>
              <a:t/>
            </a:r>
            <a:br>
              <a:rPr lang="en-US" sz="4400" dirty="0"/>
            </a:br>
            <a:endParaRPr lang="en-US" sz="1800" dirty="0"/>
          </a:p>
        </p:txBody>
      </p:sp>
      <p:sp>
        <p:nvSpPr>
          <p:cNvPr id="217091" name="Rectangle 3"/>
          <p:cNvSpPr>
            <a:spLocks noGrp="1" noChangeArrowheads="1"/>
          </p:cNvSpPr>
          <p:nvPr>
            <p:ph type="body" idx="1"/>
          </p:nvPr>
        </p:nvSpPr>
        <p:spPr>
          <a:xfrm>
            <a:off x="773360" y="1752600"/>
            <a:ext cx="7615064" cy="4953000"/>
          </a:xfrm>
        </p:spPr>
        <p:txBody>
          <a:bodyPr>
            <a:normAutofit/>
          </a:bodyPr>
          <a:lstStyle/>
          <a:p>
            <a:r>
              <a:rPr lang="el-GR" sz="2800" b="0" dirty="0">
                <a:solidFill>
                  <a:srgbClr val="000000"/>
                </a:solidFill>
              </a:rPr>
              <a:t>Ψηφιακή πληροφορία </a:t>
            </a:r>
            <a:r>
              <a:rPr lang="en-US" sz="2800" b="0" dirty="0" smtClean="0">
                <a:solidFill>
                  <a:srgbClr val="000000"/>
                </a:solidFill>
              </a:rPr>
              <a:t>(bits</a:t>
            </a:r>
            <a:r>
              <a:rPr lang="en-US" sz="2800" b="0" dirty="0">
                <a:solidFill>
                  <a:srgbClr val="000000"/>
                </a:solidFill>
              </a:rPr>
              <a:t>)</a:t>
            </a:r>
            <a:r>
              <a:rPr lang="el-GR" sz="2800" b="0" dirty="0">
                <a:solidFill>
                  <a:srgbClr val="000000"/>
                </a:solidFill>
              </a:rPr>
              <a:t>: εύκολη στην αντιγραφή, μετάδοση</a:t>
            </a:r>
            <a:endParaRPr lang="en-US" sz="2800" b="0" dirty="0">
              <a:solidFill>
                <a:srgbClr val="000000"/>
              </a:solidFill>
            </a:endParaRPr>
          </a:p>
          <a:p>
            <a:r>
              <a:rPr lang="el-GR" sz="2800" b="0" dirty="0">
                <a:solidFill>
                  <a:srgbClr val="000000"/>
                </a:solidFill>
              </a:rPr>
              <a:t>Μετάδοση </a:t>
            </a:r>
            <a:r>
              <a:rPr lang="en-US" sz="2800" b="0" dirty="0">
                <a:solidFill>
                  <a:srgbClr val="000000"/>
                </a:solidFill>
              </a:rPr>
              <a:t>bits </a:t>
            </a:r>
            <a:r>
              <a:rPr lang="el-GR" sz="2800" b="0" dirty="0">
                <a:solidFill>
                  <a:srgbClr val="000000"/>
                </a:solidFill>
              </a:rPr>
              <a:t>σε πακέτα: απώλειες, καθυστερήσεις, περιορισμός στον ρυθμό μετάδοσης</a:t>
            </a:r>
            <a:endParaRPr lang="en-US" sz="2800" b="0" dirty="0">
              <a:solidFill>
                <a:srgbClr val="000000"/>
              </a:solidFill>
            </a:endParaRPr>
          </a:p>
          <a:p>
            <a:r>
              <a:rPr lang="el-GR" sz="2800" b="0" dirty="0">
                <a:solidFill>
                  <a:srgbClr val="000000"/>
                </a:solidFill>
              </a:rPr>
              <a:t>Απωλεστική συμπίεση και δυνατότητές </a:t>
            </a:r>
            <a:r>
              <a:rPr lang="el-GR" sz="2800" b="0" dirty="0" smtClean="0">
                <a:solidFill>
                  <a:srgbClr val="000000"/>
                </a:solidFill>
              </a:rPr>
              <a:t>της</a:t>
            </a:r>
            <a:endParaRPr lang="el-GR" sz="2800" b="0" dirty="0">
              <a:solidFill>
                <a:srgbClr val="000000"/>
              </a:solidFill>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7</a:t>
            </a:fld>
            <a:endParaRPr lang="el-GR"/>
          </a:p>
        </p:txBody>
      </p:sp>
    </p:spTree>
    <p:extLst>
      <p:ext uri="{BB962C8B-B14F-4D97-AF65-F5344CB8AC3E}">
        <p14:creationId xmlns:p14="http://schemas.microsoft.com/office/powerpoint/2010/main" val="249797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269776"/>
            <a:ext cx="9144000" cy="1143000"/>
          </a:xfrm>
        </p:spPr>
        <p:txBody>
          <a:bodyPr>
            <a:normAutofit/>
          </a:bodyPr>
          <a:lstStyle/>
          <a:p>
            <a:pPr>
              <a:lnSpc>
                <a:spcPct val="110000"/>
              </a:lnSpc>
            </a:pPr>
            <a:r>
              <a:rPr lang="el-GR" sz="4400" dirty="0" smtClean="0"/>
              <a:t>Στόχοι Μαθήματος (2 από 2)</a:t>
            </a:r>
            <a:r>
              <a:rPr lang="en-US" sz="4400" dirty="0" smtClean="0"/>
              <a:t/>
            </a:r>
            <a:br>
              <a:rPr lang="en-US" sz="4400" dirty="0" smtClean="0"/>
            </a:br>
            <a:endParaRPr lang="en-US" sz="1800" dirty="0"/>
          </a:p>
        </p:txBody>
      </p:sp>
      <p:sp>
        <p:nvSpPr>
          <p:cNvPr id="217091" name="Rectangle 3"/>
          <p:cNvSpPr>
            <a:spLocks noGrp="1" noChangeArrowheads="1"/>
          </p:cNvSpPr>
          <p:nvPr>
            <p:ph type="body" idx="1"/>
          </p:nvPr>
        </p:nvSpPr>
        <p:spPr>
          <a:xfrm>
            <a:off x="773360" y="1752600"/>
            <a:ext cx="7759080" cy="4953000"/>
          </a:xfrm>
        </p:spPr>
        <p:txBody>
          <a:bodyPr>
            <a:normAutofit/>
          </a:bodyPr>
          <a:lstStyle/>
          <a:p>
            <a:r>
              <a:rPr lang="en-US" sz="2800" b="0" dirty="0" smtClean="0">
                <a:solidFill>
                  <a:srgbClr val="000000"/>
                </a:solidFill>
              </a:rPr>
              <a:t>IP </a:t>
            </a:r>
            <a:r>
              <a:rPr lang="en-US" sz="2800" b="0" dirty="0">
                <a:solidFill>
                  <a:srgbClr val="000000"/>
                </a:solidFill>
              </a:rPr>
              <a:t>over everything, IP under everything</a:t>
            </a:r>
          </a:p>
          <a:p>
            <a:r>
              <a:rPr lang="el-GR" sz="2800" b="0" dirty="0">
                <a:solidFill>
                  <a:srgbClr val="000000"/>
                </a:solidFill>
              </a:rPr>
              <a:t>Πρότυπα για σηματοδοσία / έλεγχο ροής πολυμέσων πάνω από </a:t>
            </a:r>
            <a:r>
              <a:rPr lang="en-US" sz="2800" b="0" dirty="0">
                <a:solidFill>
                  <a:srgbClr val="000000"/>
                </a:solidFill>
              </a:rPr>
              <a:t>IP</a:t>
            </a:r>
          </a:p>
          <a:p>
            <a:r>
              <a:rPr lang="el-GR" sz="2800" b="0" dirty="0">
                <a:solidFill>
                  <a:srgbClr val="000000"/>
                </a:solidFill>
              </a:rPr>
              <a:t>Ώριμο ελεύθερο λογισμικό ανοιχτού κώδικα</a:t>
            </a:r>
          </a:p>
          <a:p>
            <a:r>
              <a:rPr lang="el-GR" sz="2800" b="0" dirty="0">
                <a:solidFill>
                  <a:srgbClr val="000000"/>
                </a:solidFill>
              </a:rPr>
              <a:t>Πρόσβαση στο </a:t>
            </a:r>
            <a:r>
              <a:rPr lang="el-GR" sz="2800" b="0" dirty="0" smtClean="0">
                <a:solidFill>
                  <a:srgbClr val="000000"/>
                </a:solidFill>
              </a:rPr>
              <a:t>Ίντερνετ:</a:t>
            </a:r>
            <a:r>
              <a:rPr lang="en-US" sz="2800" b="0" dirty="0" smtClean="0">
                <a:solidFill>
                  <a:srgbClr val="000000"/>
                </a:solidFill>
              </a:rPr>
              <a:t> </a:t>
            </a:r>
            <a:r>
              <a:rPr lang="el-GR" sz="2800" b="0" dirty="0">
                <a:solidFill>
                  <a:srgbClr val="000000"/>
                </a:solidFill>
              </a:rPr>
              <a:t>σταδιακά ευκολότερη, φθηνότερη, γρηγορότερη</a:t>
            </a:r>
          </a:p>
          <a:p>
            <a:r>
              <a:rPr lang="en-US" sz="2800" b="0" dirty="0">
                <a:solidFill>
                  <a:srgbClr val="000000"/>
                </a:solidFill>
                <a:sym typeface="Wingdings" charset="0"/>
              </a:rPr>
              <a:t> </a:t>
            </a:r>
            <a:r>
              <a:rPr lang="el-GR" sz="2800" b="0" dirty="0">
                <a:solidFill>
                  <a:srgbClr val="000000"/>
                </a:solidFill>
              </a:rPr>
              <a:t>Νέες δυνατότητες για επικοινωνία, συνεργασία, ψυχαγωγία</a:t>
            </a:r>
          </a:p>
        </p:txBody>
      </p:sp>
      <p:sp>
        <p:nvSpPr>
          <p:cNvPr id="2" name="Slide Number Placeholder 1"/>
          <p:cNvSpPr>
            <a:spLocks noGrp="1"/>
          </p:cNvSpPr>
          <p:nvPr>
            <p:ph type="sldNum" sz="quarter" idx="12"/>
          </p:nvPr>
        </p:nvSpPr>
        <p:spPr/>
        <p:txBody>
          <a:bodyPr/>
          <a:lstStyle/>
          <a:p>
            <a:fld id="{53C4726A-630D-4CB4-B088-BAB00F4188E9}" type="slidenum">
              <a:rPr lang="el-GR" smtClean="0"/>
              <a:pPr/>
              <a:t>8</a:t>
            </a:fld>
            <a:endParaRPr lang="el-GR"/>
          </a:p>
        </p:txBody>
      </p:sp>
    </p:spTree>
    <p:extLst>
      <p:ext uri="{BB962C8B-B14F-4D97-AF65-F5344CB8AC3E}">
        <p14:creationId xmlns:p14="http://schemas.microsoft.com/office/powerpoint/2010/main" val="117404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09600" y="197768"/>
            <a:ext cx="7848600" cy="1143000"/>
          </a:xfrm>
        </p:spPr>
        <p:txBody>
          <a:bodyPr/>
          <a:lstStyle/>
          <a:p>
            <a:r>
              <a:rPr lang="el-GR" sz="4800" dirty="0" smtClean="0"/>
              <a:t>Ορισμοί</a:t>
            </a:r>
            <a:endParaRPr lang="en-US" sz="4400" dirty="0"/>
          </a:p>
        </p:txBody>
      </p:sp>
      <p:sp>
        <p:nvSpPr>
          <p:cNvPr id="247811" name="Rectangle 3"/>
          <p:cNvSpPr>
            <a:spLocks noGrp="1" noChangeArrowheads="1"/>
          </p:cNvSpPr>
          <p:nvPr>
            <p:ph type="body" idx="1"/>
          </p:nvPr>
        </p:nvSpPr>
        <p:spPr>
          <a:xfrm>
            <a:off x="792163" y="1556792"/>
            <a:ext cx="7596261" cy="4343400"/>
          </a:xfrm>
        </p:spPr>
        <p:txBody>
          <a:bodyPr>
            <a:noAutofit/>
          </a:bodyPr>
          <a:lstStyle/>
          <a:p>
            <a:pPr>
              <a:lnSpc>
                <a:spcPct val="90000"/>
              </a:lnSpc>
            </a:pPr>
            <a:r>
              <a:rPr lang="el-GR" sz="2400" b="0" dirty="0" smtClean="0">
                <a:solidFill>
                  <a:srgbClr val="000000"/>
                </a:solidFill>
              </a:rPr>
              <a:t>Πολυμέσα ονομάζουμε </a:t>
            </a:r>
            <a:r>
              <a:rPr lang="el-GR" sz="2400" b="1" dirty="0" smtClean="0">
                <a:solidFill>
                  <a:srgbClr val="000000"/>
                </a:solidFill>
              </a:rPr>
              <a:t>κάθε</a:t>
            </a:r>
            <a:r>
              <a:rPr lang="el-GR" sz="2400" b="0" dirty="0" smtClean="0">
                <a:solidFill>
                  <a:srgbClr val="000000"/>
                </a:solidFill>
              </a:rPr>
              <a:t> συνδυασμό από </a:t>
            </a:r>
            <a:r>
              <a:rPr lang="el-GR" sz="2400" b="1" dirty="0" smtClean="0">
                <a:solidFill>
                  <a:srgbClr val="000000"/>
                </a:solidFill>
              </a:rPr>
              <a:t>ψηφιακά</a:t>
            </a:r>
            <a:r>
              <a:rPr lang="el-GR" sz="2400" b="0" dirty="0" smtClean="0">
                <a:solidFill>
                  <a:srgbClr val="000000"/>
                </a:solidFill>
              </a:rPr>
              <a:t> επεξεργάσιμο κείμενο, τέχνη, ήχο, κινούμενη εικόνα και βίντεο.</a:t>
            </a:r>
          </a:p>
          <a:p>
            <a:pPr>
              <a:lnSpc>
                <a:spcPct val="90000"/>
              </a:lnSpc>
            </a:pPr>
            <a:r>
              <a:rPr lang="el-GR" sz="2400" b="0" dirty="0" smtClean="0">
                <a:solidFill>
                  <a:srgbClr val="000000"/>
                </a:solidFill>
              </a:rPr>
              <a:t>Πιο αυστηρός ορισμός δεν επιτρέπει κάθε συνδυασμό από μέσα.</a:t>
            </a:r>
          </a:p>
          <a:p>
            <a:pPr>
              <a:lnSpc>
                <a:spcPct val="90000"/>
              </a:lnSpc>
            </a:pPr>
            <a:r>
              <a:rPr lang="el-GR" sz="2400" b="0" dirty="0" smtClean="0">
                <a:solidFill>
                  <a:srgbClr val="000000"/>
                </a:solidFill>
              </a:rPr>
              <a:t> </a:t>
            </a:r>
            <a:r>
              <a:rPr lang="el-GR" sz="2400" dirty="0" smtClean="0">
                <a:solidFill>
                  <a:srgbClr val="000000"/>
                </a:solidFill>
              </a:rPr>
              <a:t>Απαιτεί:</a:t>
            </a:r>
            <a:endParaRPr lang="en-US" sz="2400" b="0" dirty="0">
              <a:solidFill>
                <a:srgbClr val="000000"/>
              </a:solidFill>
            </a:endParaRPr>
          </a:p>
          <a:p>
            <a:pPr lvl="1">
              <a:lnSpc>
                <a:spcPct val="90000"/>
              </a:lnSpc>
            </a:pPr>
            <a:r>
              <a:rPr lang="el-GR" sz="2000" b="0" dirty="0" smtClean="0">
                <a:solidFill>
                  <a:srgbClr val="000000"/>
                </a:solidFill>
              </a:rPr>
              <a:t>Την χρήση </a:t>
            </a:r>
            <a:r>
              <a:rPr lang="el-GR" sz="2000" dirty="0">
                <a:solidFill>
                  <a:srgbClr val="000000"/>
                </a:solidFill>
              </a:rPr>
              <a:t>τ</a:t>
            </a:r>
            <a:r>
              <a:rPr lang="el-GR" sz="2000" dirty="0" smtClean="0">
                <a:solidFill>
                  <a:srgbClr val="000000"/>
                </a:solidFill>
              </a:rPr>
              <a:t>όσο συνεχών (ήχος, βίντεο) όσο και διακριτών (κείμενο/γραφικά) μέσων </a:t>
            </a:r>
            <a:endParaRPr lang="el-GR" sz="2000" b="0" dirty="0" smtClean="0">
              <a:solidFill>
                <a:srgbClr val="000000"/>
              </a:solidFill>
            </a:endParaRPr>
          </a:p>
          <a:p>
            <a:pPr lvl="1">
              <a:lnSpc>
                <a:spcPct val="90000"/>
              </a:lnSpc>
            </a:pPr>
            <a:r>
              <a:rPr lang="el-GR" sz="2000" b="0" dirty="0" smtClean="0">
                <a:solidFill>
                  <a:srgbClr val="000000"/>
                </a:solidFill>
              </a:rPr>
              <a:t>Σημαντικό επίπεδο ανεξαρτησίας μεταξύ των μέσων που χρησιμοποιούνται</a:t>
            </a:r>
            <a:endParaRPr lang="en-US" sz="2000" b="0" dirty="0">
              <a:solidFill>
                <a:srgbClr val="000000"/>
              </a:solidFill>
            </a:endParaRPr>
          </a:p>
          <a:p>
            <a:pPr>
              <a:lnSpc>
                <a:spcPct val="90000"/>
              </a:lnSpc>
            </a:pPr>
            <a:r>
              <a:rPr lang="el-GR" sz="2400" b="0" dirty="0" smtClean="0">
                <a:solidFill>
                  <a:srgbClr val="000000"/>
                </a:solidFill>
              </a:rPr>
              <a:t>Ο λιγότερο αυστηρός ορισμός χρησιμοποιείται στην πράξη.</a:t>
            </a:r>
            <a:endParaRPr lang="en-US" sz="2400" b="0" dirty="0">
              <a:solidFill>
                <a:srgbClr val="000000"/>
              </a:solidFill>
            </a:endParaRPr>
          </a:p>
        </p:txBody>
      </p:sp>
      <p:sp>
        <p:nvSpPr>
          <p:cNvPr id="2" name="Slide Number Placeholder 1"/>
          <p:cNvSpPr>
            <a:spLocks noGrp="1"/>
          </p:cNvSpPr>
          <p:nvPr>
            <p:ph type="sldNum" sz="quarter" idx="12"/>
          </p:nvPr>
        </p:nvSpPr>
        <p:spPr/>
        <p:txBody>
          <a:bodyPr/>
          <a:lstStyle/>
          <a:p>
            <a:fld id="{53C4726A-630D-4CB4-B088-BAB00F4188E9}" type="slidenum">
              <a:rPr lang="el-GR" smtClean="0"/>
              <a:pPr/>
              <a:t>9</a:t>
            </a:fld>
            <a:endParaRPr lang="el-GR"/>
          </a:p>
        </p:txBody>
      </p:sp>
    </p:spTree>
    <p:extLst>
      <p:ext uri="{BB962C8B-B14F-4D97-AF65-F5344CB8AC3E}">
        <p14:creationId xmlns:p14="http://schemas.microsoft.com/office/powerpoint/2010/main" val="3419234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7/6/2014 10:54:15 μμ"/>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A6BC7F-B0F9-44A9-A02A-728AD0AF459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5236</TotalTime>
  <Words>1193</Words>
  <Application>Microsoft Office PowerPoint</Application>
  <PresentationFormat>On-screen Show (4:3)</PresentationFormat>
  <Paragraphs>275</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Θέμα του Office</vt:lpstr>
      <vt:lpstr>Θέματα Συστημάτων Πολυμέσων </vt:lpstr>
      <vt:lpstr>Άδειες Χρήσης</vt:lpstr>
      <vt:lpstr>Χρηματοδότηση</vt:lpstr>
      <vt:lpstr>Σκοποί  ενότητας</vt:lpstr>
      <vt:lpstr>Περιεχόμενα ενότητας</vt:lpstr>
      <vt:lpstr>Εισαγωγή στα πολυμέσα</vt:lpstr>
      <vt:lpstr>Στόχοι Μαθήματος (1 από 2) </vt:lpstr>
      <vt:lpstr>Στόχοι Μαθήματος (2 από 2) </vt:lpstr>
      <vt:lpstr>Ορισμοί</vt:lpstr>
      <vt:lpstr>Κατηγοριοποίηση των μέσων</vt:lpstr>
      <vt:lpstr>Πολυμέσα</vt:lpstr>
      <vt:lpstr>Εξέλιξη πολυμέσων σε κινητές συσκευές</vt:lpstr>
      <vt:lpstr>Ψηφιοποίηση μέσων</vt:lpstr>
      <vt:lpstr>Φυσική πολυμέσων</vt:lpstr>
      <vt:lpstr>Μήκος κύματος / Φάσμα συχνοτήτων</vt:lpstr>
      <vt:lpstr>Δειγματοληψία και κβαντοποίηση</vt:lpstr>
      <vt:lpstr>Βάθος χρώματος</vt:lpstr>
      <vt:lpstr>Δικτυακά πολυμέσα</vt:lpstr>
      <vt:lpstr>Δικτυακά πολυμέσα (1 από 2)</vt:lpstr>
      <vt:lpstr>Δικτυακά πολυμέσα (2 από 2)</vt:lpstr>
      <vt:lpstr>Στρατηγικές συμπίεσης</vt:lpstr>
      <vt:lpstr>JPEG (Εικόνα Lenna)</vt:lpstr>
      <vt:lpstr>MPEG</vt:lpstr>
      <vt:lpstr>Διανυσματικά γραφικά αντί για εικόνα</vt:lpstr>
      <vt:lpstr>Συμπίεση βίντεο</vt:lpstr>
      <vt:lpstr>Μεταφορά δεδομένων στο Ίντερνετ</vt:lpstr>
      <vt:lpstr>Ροή Πολυμεσικών δεδομένων – Streaming (1 από 2)</vt:lpstr>
      <vt:lpstr>Ροή Πολυμεσικών δεδομένων – Streaming (2 από 2)</vt:lpstr>
      <vt:lpstr>Καθορισμένη καθυστέρηση αναπαραγωγής (Delay Jitter)</vt:lpstr>
      <vt:lpstr>Πολυμεσικός εξοπλισμός</vt:lpstr>
      <vt:lpstr>Μέρη πολυμεσικού συστήματος</vt:lpstr>
      <vt:lpstr>Τέλος Ενότητας #3</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Ιδιότητες μέσων</dc:title>
  <dc:subject>Θέματα Συστημάτων Πολυμέσων</dc:subject>
  <dc:creator>Γεώργιος K. Πολύζος</dc:creator>
  <cp:keywords>Είδη μέσων; ψηφιοποίηση; συμπίεση βίντεο; ροή πολυμέσων; καθυστερημένη αναπαραγωγή</cp:keywords>
  <cp:lastModifiedBy>georgex</cp:lastModifiedBy>
  <cp:revision>479</cp:revision>
  <cp:lastPrinted>2014-02-16T13:16:25Z</cp:lastPrinted>
  <dcterms:created xsi:type="dcterms:W3CDTF">2012-09-06T09:03:05Z</dcterms:created>
  <dcterms:modified xsi:type="dcterms:W3CDTF">2015-05-26T17:58:06Z</dcterms:modified>
</cp:coreProperties>
</file>