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13" r:id="rId2"/>
    <p:sldMasterId id="2147483725" r:id="rId3"/>
  </p:sldMasterIdLst>
  <p:notesMasterIdLst>
    <p:notesMasterId r:id="rId128"/>
  </p:notesMasterIdLst>
  <p:handoutMasterIdLst>
    <p:handoutMasterId r:id="rId129"/>
  </p:handoutMasterIdLst>
  <p:sldIdLst>
    <p:sldId id="391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3" r:id="rId18"/>
    <p:sldId id="282" r:id="rId19"/>
    <p:sldId id="284" r:id="rId20"/>
    <p:sldId id="285" r:id="rId21"/>
    <p:sldId id="286" r:id="rId22"/>
    <p:sldId id="287" r:id="rId23"/>
    <p:sldId id="291" r:id="rId24"/>
    <p:sldId id="289" r:id="rId25"/>
    <p:sldId id="288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40" r:id="rId74"/>
    <p:sldId id="341" r:id="rId75"/>
    <p:sldId id="338" r:id="rId76"/>
    <p:sldId id="339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2" r:id="rId127"/>
  </p:sldIdLst>
  <p:sldSz cx="9144000" cy="6858000" type="screen4x3"/>
  <p:notesSz cx="6797675" cy="987425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77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ableStyles" Target="tableStyle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7C6-CDB4-1F4A-8098-826AB2A21ECB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3DA8-1728-E74C-A840-A1CBE4488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75BB-4EF7-498A-B19F-65DBDB95DF4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3AFB-225A-4F1E-8FBE-B804C43BAF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2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dirty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9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46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94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35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800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3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126565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861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62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39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3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5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3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721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30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0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1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60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7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0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7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9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952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6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86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517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17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35981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3632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dirty="0" smtClean="0"/>
              <a:t>Δεύτερου επιπέδου</a:t>
            </a:r>
          </a:p>
          <a:p>
            <a:pPr lvl="2"/>
            <a:r>
              <a:rPr lang="el-GR" altLang="el-GR" dirty="0" smtClean="0"/>
              <a:t>Τρίτου επιπέδου</a:t>
            </a:r>
          </a:p>
          <a:p>
            <a:pPr lvl="3"/>
            <a:r>
              <a:rPr lang="el-GR" altLang="el-GR" dirty="0" smtClean="0"/>
              <a:t>Τέταρτου επιπέδου</a:t>
            </a:r>
          </a:p>
          <a:p>
            <a:pPr lvl="4"/>
            <a:r>
              <a:rPr lang="el-GR" altLang="el-GR" dirty="0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1EF33-CBB9-4625-A526-46E2E46C8D62}" type="slidenum">
              <a:rPr lang="el-GR" altLang="el-GR" smtClean="0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030"/>
            <a:ext cx="7931224" cy="11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5" y="246058"/>
            <a:ext cx="575567" cy="10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/>
              <a:t>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Υπο-Επίπεδο Ελέγχου Προσπέλασης Μέσων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Παραδοχές για δυναμική εκχώρηση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Ανίχνευση φέροντος ή μη ανίχνευση φέροντος</a:t>
            </a:r>
          </a:p>
          <a:p>
            <a:pPr lvl="1"/>
            <a:r>
              <a:rPr lang="el-GR" dirty="0" smtClean="0"/>
              <a:t>Είτε οι σταθμοί μπορούν να ανιχνεύσουν τις μεταδόσεις</a:t>
            </a:r>
          </a:p>
          <a:p>
            <a:pPr lvl="2"/>
            <a:r>
              <a:rPr lang="el-GR" dirty="0" smtClean="0"/>
              <a:t>Άρα δεν ξεκινάνε την αποστολή όσο μεταδίδουν άλλοι</a:t>
            </a:r>
          </a:p>
          <a:p>
            <a:pPr lvl="2"/>
            <a:r>
              <a:rPr lang="el-GR" dirty="0" smtClean="0"/>
              <a:t>Συνηθισμένο στα ενσύρματα κανάλια</a:t>
            </a:r>
          </a:p>
          <a:p>
            <a:pPr lvl="1"/>
            <a:r>
              <a:rPr lang="el-GR" dirty="0" smtClean="0"/>
              <a:t>Είτε οι σταθμοί δεν μπορούν να ανιχνεύσουν τις μεταδόσεις</a:t>
            </a:r>
          </a:p>
          <a:p>
            <a:pPr lvl="2"/>
            <a:r>
              <a:rPr lang="el-GR" dirty="0" smtClean="0"/>
              <a:t>Πιθανόν να μπορούν να ανιχνεύσουν μόνο ορισμένες</a:t>
            </a:r>
          </a:p>
          <a:p>
            <a:pPr lvl="2"/>
            <a:r>
              <a:rPr lang="el-GR" dirty="0" smtClean="0"/>
              <a:t>Άρα θα δουν τις συγκρούσεις μόνο εκ των υστέρων</a:t>
            </a:r>
          </a:p>
          <a:p>
            <a:pPr lvl="2"/>
            <a:r>
              <a:rPr lang="el-GR" dirty="0" smtClean="0"/>
              <a:t>Συνηθισμένο στα ασύρματα κανάλια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</a:t>
            </a:fld>
            <a:endParaRPr lang="el-GR" altLang="el-G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προσπέλασης μέσων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Μεταγωγή συνδέσμου μετάδοσης δεδομένων</a:t>
            </a:r>
          </a:p>
          <a:p>
            <a:pPr lvl="1"/>
            <a:r>
              <a:rPr lang="el-GR" dirty="0" smtClean="0"/>
              <a:t>Χρήσεις γεφυρών</a:t>
            </a:r>
          </a:p>
          <a:p>
            <a:pPr lvl="1"/>
            <a:r>
              <a:rPr lang="el-GR" dirty="0" smtClean="0"/>
              <a:t>Γέφυρες εκμάθησης</a:t>
            </a:r>
          </a:p>
          <a:p>
            <a:pPr lvl="1"/>
            <a:r>
              <a:rPr lang="el-GR" dirty="0" smtClean="0"/>
              <a:t>Γέφυρες δένδρου κάλυψης</a:t>
            </a:r>
          </a:p>
          <a:p>
            <a:pPr lvl="1"/>
            <a:r>
              <a:rPr lang="el-GR" dirty="0" smtClean="0"/>
              <a:t>Είδη μεταγωγέων</a:t>
            </a:r>
          </a:p>
          <a:p>
            <a:pPr lvl="1"/>
            <a:r>
              <a:rPr lang="el-GR" dirty="0" smtClean="0"/>
              <a:t>Εικονικά </a:t>
            </a:r>
            <a:r>
              <a:rPr lang="en-GB" dirty="0" smtClean="0"/>
              <a:t>LAN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100</a:t>
            </a:fld>
            <a:endParaRPr lang="el-GR" altLang="el-G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γεφυρών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Γέφυρες </a:t>
            </a:r>
            <a:r>
              <a:rPr lang="en-US" dirty="0" smtClean="0"/>
              <a:t>(bridges)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Συνδέουν διαφορετικά </a:t>
            </a:r>
            <a:r>
              <a:rPr lang="en-US" dirty="0" smtClean="0"/>
              <a:t>LAN</a:t>
            </a:r>
            <a:r>
              <a:rPr lang="el-GR" dirty="0" smtClean="0"/>
              <a:t> μεταξύ τους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Εξετάζουν μόνο τη διεύθυνση επιπέδου </a:t>
            </a:r>
            <a:r>
              <a:rPr lang="en-US" dirty="0" smtClean="0"/>
              <a:t>MAC</a:t>
            </a:r>
            <a:endParaRPr lang="el-GR" dirty="0" smtClean="0"/>
          </a:p>
          <a:p>
            <a:pPr lvl="2">
              <a:spcBef>
                <a:spcPts val="0"/>
              </a:spcBef>
            </a:pPr>
            <a:r>
              <a:rPr lang="el-GR" dirty="0" smtClean="0"/>
              <a:t>Οι δρομολογητές εξετάζουν τη διεύθυνση επιπέδου δικτύου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Οι μεταγωγείς ουσιαστικά είναι γέφυρες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Ιδανικά θέλουμε να είναι διαφανείς και να μη θέλουν διαχείριση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101</a:t>
            </a:fld>
            <a:endParaRPr lang="el-GR" altLang="el-G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Χρήσεις γεφυρών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Γιατί να συνδέσουμε διαφορετικά </a:t>
            </a:r>
            <a:r>
              <a:rPr lang="en-US" dirty="0" smtClean="0"/>
              <a:t>LAN</a:t>
            </a:r>
            <a:r>
              <a:rPr lang="el-GR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Μπορεί να έχουν δημιουργηθεί ανεξάρτητα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Παράδειγμα:</a:t>
            </a:r>
            <a:r>
              <a:rPr lang="en-US" dirty="0" smtClean="0"/>
              <a:t> </a:t>
            </a:r>
            <a:r>
              <a:rPr lang="el-GR" dirty="0" smtClean="0"/>
              <a:t>τμήματα ενός οργανισμού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Μπορεί να είναι σε διαφορετικούς χώρους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Παράδειγμα: κτίρια ενός οργανισμού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Μπορεί να επιτυγχάνουν την κλιμάκωση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Κάθε </a:t>
            </a:r>
            <a:r>
              <a:rPr lang="en-US" dirty="0" smtClean="0"/>
              <a:t>LAN</a:t>
            </a:r>
            <a:r>
              <a:rPr lang="el-GR" dirty="0" smtClean="0"/>
              <a:t> λειτουργεί στη μέγιστη ταχύτητα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Οι γέφυρες προωθούν μόνο την αναγκαία κίνηση μεταξύ τους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102</a:t>
            </a:fld>
            <a:endParaRPr lang="el-GR" altLang="el-G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εκμάθησης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Τοπολογίες </a:t>
            </a:r>
            <a:r>
              <a:rPr lang="en-US" dirty="0" smtClean="0"/>
              <a:t>LAN</a:t>
            </a:r>
            <a:r>
              <a:rPr lang="el-GR" dirty="0" smtClean="0"/>
              <a:t> με γέφυρες</a:t>
            </a:r>
          </a:p>
          <a:p>
            <a:pPr lvl="1"/>
            <a:r>
              <a:rPr lang="el-GR" dirty="0" smtClean="0"/>
              <a:t>Σύνδεση κλασικών δικτύων </a:t>
            </a:r>
            <a:r>
              <a:rPr lang="en-US" dirty="0" smtClean="0"/>
              <a:t>Ethernet</a:t>
            </a:r>
            <a:endParaRPr lang="el-GR" dirty="0" smtClean="0"/>
          </a:p>
          <a:p>
            <a:pPr lvl="1"/>
            <a:r>
              <a:rPr lang="el-GR" dirty="0" smtClean="0"/>
              <a:t>Σύνδεση </a:t>
            </a:r>
            <a:r>
              <a:rPr lang="en-US" dirty="0" smtClean="0"/>
              <a:t>Ethernet</a:t>
            </a:r>
            <a:r>
              <a:rPr lang="el-GR" dirty="0" smtClean="0"/>
              <a:t> με διανομείς ή μεταγωγείς</a:t>
            </a:r>
          </a:p>
          <a:p>
            <a:pPr lvl="2"/>
            <a:r>
              <a:rPr lang="el-GR" dirty="0" smtClean="0"/>
              <a:t>Σταδιακά οι μεταγωγείς αντικαθιστούν τους διανομείς</a:t>
            </a:r>
          </a:p>
          <a:p>
            <a:pPr lvl="1"/>
            <a:r>
              <a:rPr lang="el-GR" dirty="0" smtClean="0"/>
              <a:t>Κάθε καλώδιο/θύρα είναι ένα πεδίο συγκρούσεων</a:t>
            </a:r>
          </a:p>
          <a:p>
            <a:pPr lvl="1"/>
            <a:r>
              <a:rPr lang="el-GR" dirty="0" smtClean="0"/>
              <a:t>Χάλκινα καλώδια ή οπτικές ίνες</a:t>
            </a:r>
          </a:p>
          <a:p>
            <a:pPr lvl="1"/>
            <a:r>
              <a:rPr lang="el-GR" dirty="0" smtClean="0"/>
              <a:t>Η γέφυρα λαμβάνει όλα τα πλαίσια σε κάθε θύρα</a:t>
            </a:r>
          </a:p>
          <a:p>
            <a:pPr lvl="1"/>
            <a:r>
              <a:rPr lang="el-GR" dirty="0" smtClean="0"/>
              <a:t>Τα πλαίσια αναμεταδίδονται μόνο στη σωστή θύρα</a:t>
            </a:r>
          </a:p>
          <a:p>
            <a:pPr lvl="2"/>
            <a:r>
              <a:rPr lang="el-GR" dirty="0" smtClean="0"/>
              <a:t>Με βάση τη διεύθυνση προορισμού των πλαισίων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103</a:t>
            </a:fld>
            <a:endParaRPr lang="el-GR" altLang="el-G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εκμάθησης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104</a:t>
            </a:fld>
            <a:endParaRPr lang="el-GR" altLang="el-GR"/>
          </a:p>
        </p:txBody>
      </p:sp>
      <p:pic>
        <p:nvPicPr>
          <p:cNvPr id="6" name="Picture 5" descr="Γέφυρες Εκμάθησ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71" y="1700808"/>
            <a:ext cx="73926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εκμάθησης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Μεταγωγή στις γέφυρες εκμάθησης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Η γέφυρα περιέχει έναν πίνακα κατακερματισμού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Για κάθε διεύθυνση, δίνει μία θύρα προορισμού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Αρχικά ο πίνακας είναι κενός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Για κάθε πλαίσιο που λαμβάνουμε, εξετάζουμε την προέλευση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Σημειώνουμε ότι η προέλευση βρίσκεται προς τη θύρα αυτά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Σταδιακά ο πίνακας συμπληρώνεται με εγγραφές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Η εγγραφή διαγράφεται μετά από κάποια ώρα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Αν λάβουμε νέα πλαίσια, ανανεώνουμε την εγγραφή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105</a:t>
            </a:fld>
            <a:endParaRPr lang="el-GR" altLang="el-GR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εκμάθησης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Αλγόριθμος μεταγωγής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το πλαίσιο έρχεται από τη θύρα προορισμού, απόρριψη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Αλλιώς, προώθηση προς τη θύρα που λέει ο πίνακας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 είναι άγνωστη, μετάδοση σε όλες τις θύρες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Εκτός από τη θύρα από όπου το λάβαμε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106</a:t>
            </a:fld>
            <a:endParaRPr lang="el-GR" altLang="el-G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107</a:t>
            </a:fld>
            <a:endParaRPr lang="el-GR" altLang="el-GR"/>
          </a:p>
        </p:txBody>
      </p:sp>
      <p:pic>
        <p:nvPicPr>
          <p:cNvPr id="6" name="Picture 6" descr="Γέφυρες Δένδρου Κάλυψ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488" y="1412776"/>
            <a:ext cx="5704976" cy="27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3933056"/>
            <a:ext cx="8568952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Γέφυρες δένδρου κάλυψης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Για να αυξηθεί η αξιοπιστία προσθέτουμε ζεύξεις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Αν η τοπολογία αποκτήσει κύκλους, έχουμε πρόβλημα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Το πλαίσιο </a:t>
            </a: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l-GR" dirty="0" smtClean="0"/>
              <a:t> μεταδίδεται σε δύο αντίγραφα από την</a:t>
            </a:r>
            <a:r>
              <a:rPr lang="en-US" dirty="0" smtClean="0"/>
              <a:t> B</a:t>
            </a:r>
            <a:r>
              <a:rPr lang="en-US" baseline="-25000" dirty="0" smtClean="0"/>
              <a:t>1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l-GR" dirty="0" smtClean="0"/>
              <a:t> επιστρέφει δύο αντίγραφα στην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</a:p>
          <a:p>
            <a:pPr lvl="1"/>
            <a:r>
              <a:rPr lang="el-GR" dirty="0" smtClean="0"/>
              <a:t>Το πλαίσιο θα συνεχίσει να μεταδίδεται για πάντα!</a:t>
            </a:r>
          </a:p>
          <a:p>
            <a:pPr lvl="1"/>
            <a:r>
              <a:rPr lang="el-GR" dirty="0" smtClean="0"/>
              <a:t>Οι γέφυρες δένδρου κάλυψης συντονίζονται</a:t>
            </a:r>
          </a:p>
          <a:p>
            <a:pPr lvl="2"/>
            <a:r>
              <a:rPr lang="el-GR" dirty="0" smtClean="0"/>
              <a:t>Χρησιμοποιούν δένδρο κάλυψης για να αποφύγουν τους κύκλους</a:t>
            </a:r>
          </a:p>
          <a:p>
            <a:pPr lvl="2"/>
            <a:r>
              <a:rPr lang="el-GR" dirty="0" smtClean="0"/>
              <a:t>Ουσιαστικά θυσιάζουν ορισμένες ζεύξεις για να λύσουν το πρόβλημα</a:t>
            </a:r>
          </a:p>
          <a:p>
            <a:pPr lvl="2"/>
            <a:r>
              <a:rPr lang="el-GR" dirty="0" smtClean="0"/>
              <a:t>Οι ζεύξεις αυτές θα χρησιμοποιηθούν αν χαθεί η επικοινωνία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108</a:t>
            </a:fld>
            <a:endParaRPr lang="el-GR" altLang="el-GR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363272" cy="1728192"/>
          </a:xfrm>
        </p:spPr>
        <p:txBody>
          <a:bodyPr/>
          <a:lstStyle/>
          <a:p>
            <a:r>
              <a:rPr lang="el-GR" dirty="0" smtClean="0"/>
              <a:t>Παράδειγμα δένδρου κάλυψης</a:t>
            </a:r>
          </a:p>
          <a:p>
            <a:pPr lvl="1"/>
            <a:r>
              <a:rPr lang="el-GR" dirty="0" smtClean="0"/>
              <a:t>Η τοπολογία αρχικά περιέχει κύκλους</a:t>
            </a:r>
          </a:p>
          <a:p>
            <a:pPr lvl="1"/>
            <a:r>
              <a:rPr lang="el-GR" dirty="0" smtClean="0"/>
              <a:t>Με την αφαίρεση δύο ζεύξεων γίνεται δένδρο</a:t>
            </a:r>
          </a:p>
          <a:p>
            <a:pPr lvl="1"/>
            <a:r>
              <a:rPr lang="el-GR" dirty="0" smtClean="0"/>
              <a:t>Στο δένδρο δεν υπάρχουν κύκλοι εξ ορισμού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109</a:t>
            </a:fld>
            <a:endParaRPr lang="el-GR" altLang="el-GR"/>
          </a:p>
        </p:txBody>
      </p:sp>
      <p:pic>
        <p:nvPicPr>
          <p:cNvPr id="6" name="Picture 6" descr="Γέφυρες Δένδρου Κάλυψη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77" y="1484784"/>
            <a:ext cx="77099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Το σύστημα </a:t>
            </a:r>
            <a:r>
              <a:rPr lang="en-US" dirty="0" smtClean="0"/>
              <a:t>Aloha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Κάθε σταθμός μεταδίδει όποτε θέλει πλαίσια σταθερού μεγέθους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Αν δύο μεταδόσεις επικαλυφθούν, έχουμε σύγκρουση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Ακόμη και για 1 </a:t>
            </a:r>
            <a:r>
              <a:rPr lang="en-US" dirty="0" smtClean="0"/>
              <a:t>bit</a:t>
            </a:r>
            <a:r>
              <a:rPr lang="el-GR" dirty="0" smtClean="0"/>
              <a:t> επικάλυψης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Εντοπισμός μέσω </a:t>
            </a:r>
            <a:r>
              <a:rPr lang="en-US" dirty="0" smtClean="0"/>
              <a:t>CRC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Σε περίπτωση σύγκρουσης ξαναδοκιμάζουμε αργότερα</a:t>
            </a:r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Περιμένουμε τυχαίο διάστημα για να μην συγκρουστούμε ξανά</a:t>
            </a:r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Μπορεί να ακούμε το κανάλι για συγκρούσεις</a:t>
            </a:r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Μπορεί ένας κεντρικός σταθμός να αναμεταδίδει τα πλαίσια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r>
              <a:rPr lang="el-GR" dirty="0" smtClean="0"/>
              <a:t>Λειτουργία γεφυρών δένδρου κάλυψης</a:t>
            </a:r>
          </a:p>
          <a:p>
            <a:pPr lvl="1"/>
            <a:r>
              <a:rPr lang="el-GR" dirty="0" smtClean="0"/>
              <a:t>Περιοδική εκπομπή μηνυμάτων σε όλες τις θύρες</a:t>
            </a:r>
          </a:p>
          <a:p>
            <a:pPr lvl="1"/>
            <a:r>
              <a:rPr lang="el-GR" dirty="0" smtClean="0"/>
              <a:t>Τα μηνύματα αυτά δεν αναμεταδίδονται</a:t>
            </a:r>
          </a:p>
          <a:p>
            <a:pPr lvl="1"/>
            <a:r>
              <a:rPr lang="el-GR" dirty="0" smtClean="0"/>
              <a:t>Κάθε γέφυρα επεξεργάζεται τα μηνύματα των γειτόνων της</a:t>
            </a:r>
          </a:p>
          <a:p>
            <a:pPr lvl="1"/>
            <a:r>
              <a:rPr lang="el-GR" dirty="0" smtClean="0"/>
              <a:t>Ο αλγόριθμος βασίζεται στη μοναδικότητα των διευθύνσεων </a:t>
            </a:r>
            <a:r>
              <a:rPr lang="en-US" dirty="0" smtClean="0"/>
              <a:t>MAC</a:t>
            </a:r>
            <a:endParaRPr lang="el-GR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110</a:t>
            </a:fld>
            <a:endParaRPr lang="el-GR" altLang="el-G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r>
              <a:rPr lang="el-GR" dirty="0" smtClean="0"/>
              <a:t>Εκλογή ρίζας</a:t>
            </a:r>
          </a:p>
          <a:p>
            <a:pPr lvl="1"/>
            <a:r>
              <a:rPr lang="el-GR" dirty="0" smtClean="0"/>
              <a:t>Κάθε γέφυρα στέλνει ένα μήνυμα με το αναγνωριστικό της</a:t>
            </a:r>
          </a:p>
          <a:p>
            <a:pPr lvl="2"/>
            <a:r>
              <a:rPr lang="el-GR" dirty="0" smtClean="0"/>
              <a:t>Το αναγνωριστικό προέρχεται από τη διεύθυνση </a:t>
            </a:r>
            <a:r>
              <a:rPr lang="en-US" dirty="0" smtClean="0"/>
              <a:t>MAC</a:t>
            </a:r>
            <a:endParaRPr lang="el-GR" dirty="0" smtClean="0"/>
          </a:p>
          <a:p>
            <a:pPr lvl="1"/>
            <a:r>
              <a:rPr lang="el-GR" dirty="0" smtClean="0"/>
              <a:t>Το μήνυμα περιλαμβάνει και τη γέφυρα που θεωρεί ρίζα</a:t>
            </a:r>
            <a:endParaRPr lang="en-US" dirty="0" smtClean="0"/>
          </a:p>
          <a:p>
            <a:pPr lvl="2"/>
            <a:r>
              <a:rPr lang="el-GR" dirty="0" smtClean="0"/>
              <a:t>Είναι η γέφυρα με το μικρότερο αναγνωριστικό</a:t>
            </a:r>
          </a:p>
          <a:p>
            <a:pPr lvl="1"/>
            <a:r>
              <a:rPr lang="el-GR" dirty="0" smtClean="0"/>
              <a:t>Σταδιακά όλες οι γέφυρες συμφωνούν στη ρίζα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111</a:t>
            </a:fld>
            <a:endParaRPr lang="el-GR" altLang="el-G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Γέφυρες δένδρου κάλυψης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Κατασκευή δένδρου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Κάθε μήνυμα περιέχει την απόσταση από τη ρίζα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Κάθε γέφυρα επιλέγει τη γείτονα με τη μικρότερη απόσταση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Αν είναι πολλοί, διαλέγει αυτή με το μικρότερο αναγνωριστικό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Όλες οι θύρες εκτός από την επιλεγμένη απενεργοποιούνται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Στην πραγματικότητα δεν χρησιμοποιούνται για προώθηση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 αλγόριθμος συνεχίζει να τρέχει σε όλες τις θύρες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Γρήγορη ανάκαμψη από αποτυχίες ζεύξεων/γεφυρών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112</a:t>
            </a:fld>
            <a:endParaRPr lang="el-GR" altLang="el-G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μεταγωγέων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17032"/>
            <a:ext cx="8568952" cy="2448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sz="2800" dirty="0" smtClean="0"/>
              <a:t>Πώς διαφοροποιούνται όλα τα είδη μεταγωγέων;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Εξαρτάται από το επίπεδο στο οποίο λειτουργούν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Μεταγωγή φυσικού επιπέδου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Επαναλήπτης: συνδέει δύο καλώδια και ενισχύει το σήμα</a:t>
            </a:r>
          </a:p>
          <a:p>
            <a:pPr lvl="1">
              <a:spcBef>
                <a:spcPts val="0"/>
              </a:spcBef>
            </a:pPr>
            <a:r>
              <a:rPr lang="el-GR" sz="2400" dirty="0" smtClean="0"/>
              <a:t>Διανομέας: συνδέει πολλά καλώδια, συνήθως χωρίς ενίσχυση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113</a:t>
            </a:fld>
            <a:endParaRPr lang="el-GR" altLang="el-GR"/>
          </a:p>
        </p:txBody>
      </p:sp>
      <p:pic>
        <p:nvPicPr>
          <p:cNvPr id="6" name="Picture 5" descr="Μεταγωγεί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2172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μεταγωγέων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Μεταγωγή επιπέδου ζεύξης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Μεταγωγέας: προωθεί πλαίσια ανάμεσα στα καλώδια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Εξετάζει διευθύνσεις </a:t>
            </a:r>
            <a:r>
              <a:rPr lang="en-US" dirty="0" smtClean="0"/>
              <a:t>MAC</a:t>
            </a:r>
            <a:r>
              <a:rPr lang="el-GR" dirty="0" smtClean="0"/>
              <a:t>, μπορεί να είναι 10/100/1000 </a:t>
            </a:r>
            <a:r>
              <a:rPr lang="en-US" dirty="0" smtClean="0"/>
              <a:t>Mbps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Γέφυρα: συνδέει διαφορετικά </a:t>
            </a:r>
            <a:r>
              <a:rPr lang="en-US" dirty="0" smtClean="0"/>
              <a:t>LAN</a:t>
            </a:r>
            <a:r>
              <a:rPr lang="el-GR" dirty="0" smtClean="0"/>
              <a:t> και κάνει μετατροπές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Μεταγωγέας ή γέφυρα;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Στην πράξη, οι γέφυρες διασυνδέουν</a:t>
            </a:r>
            <a:r>
              <a:rPr lang="en-US" dirty="0" smtClean="0"/>
              <a:t> LAN</a:t>
            </a:r>
            <a:r>
              <a:rPr lang="el-GR" dirty="0" smtClean="0"/>
              <a:t> του ίδιου τύπου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114</a:t>
            </a:fld>
            <a:endParaRPr lang="el-GR" altLang="el-G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μεταγωγέων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Μεταγωγή επιπέδου δικτύου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Δρομολογητής: προωθεί πακέτα ανάμεσα σε δίκτυα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Τα δίκτυα μπορεί να είναι διαφορετικού τύπου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Δεν εξετάζει (δεν βλέπει καν) τις διευθύνσεις </a:t>
            </a:r>
            <a:r>
              <a:rPr lang="en-US" dirty="0" smtClean="0"/>
              <a:t>MAC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Ασχολείται μόνο με τις διευθύνσεις </a:t>
            </a:r>
            <a:r>
              <a:rPr lang="en-US" dirty="0" smtClean="0"/>
              <a:t>IP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Μεταγωγή επιπέδου μεταφοράς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Πύλη μεταφοράς: διασύνδεση συνδέσεων μεταφοράς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Παράδειγμα: σύνδεση </a:t>
            </a:r>
            <a:r>
              <a:rPr lang="en-US" dirty="0" smtClean="0"/>
              <a:t>TCP</a:t>
            </a:r>
            <a:r>
              <a:rPr lang="el-GR" dirty="0" smtClean="0"/>
              <a:t> με σύνδεση </a:t>
            </a:r>
            <a:r>
              <a:rPr lang="en-US" dirty="0" smtClean="0"/>
              <a:t>SCTP</a:t>
            </a: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Μεταγωγή επιπέδου εφαρμογής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Πύλη εφαρμογής: διασύνδεση πρωτοκόλλων εφαρμογής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Παράδειγμα: σύνδεση </a:t>
            </a:r>
            <a:r>
              <a:rPr lang="en-US" dirty="0" smtClean="0"/>
              <a:t>e-mail</a:t>
            </a:r>
            <a:r>
              <a:rPr lang="el-GR" dirty="0" smtClean="0"/>
              <a:t> με </a:t>
            </a:r>
            <a:r>
              <a:rPr lang="en-US" dirty="0" smtClean="0"/>
              <a:t>SMS</a:t>
            </a:r>
            <a:endParaRPr lang="el-GR" dirty="0" smtClean="0"/>
          </a:p>
          <a:p>
            <a:pPr lvl="2"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115</a:t>
            </a:fld>
            <a:endParaRPr lang="el-GR" altLang="el-G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116</a:t>
            </a:fld>
            <a:endParaRPr lang="el-GR" altLang="el-GR"/>
          </a:p>
        </p:txBody>
      </p:sp>
      <p:pic>
        <p:nvPicPr>
          <p:cNvPr id="6" name="Picture 5" descr="Εικονικά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5"/>
            <a:ext cx="6805034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Η ανάγκη των διακριτών </a:t>
            </a:r>
            <a:r>
              <a:rPr lang="en-US" dirty="0" smtClean="0"/>
              <a:t>LAN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Γιατί να μην έχουμε ένα μόνο </a:t>
            </a:r>
            <a:r>
              <a:rPr lang="en-US" dirty="0" smtClean="0"/>
              <a:t>LAN</a:t>
            </a:r>
            <a:r>
              <a:rPr lang="el-GR" dirty="0" smtClean="0"/>
              <a:t> ανά οργανισμό;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Ασφάλεια: διαχωρισμός των </a:t>
            </a:r>
            <a:r>
              <a:rPr lang="en-US" dirty="0" smtClean="0"/>
              <a:t>LAN</a:t>
            </a:r>
            <a:r>
              <a:rPr lang="el-GR" dirty="0" smtClean="0"/>
              <a:t> ανάλογα με λειτουργία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Οι εξυπηρετητές του λογιστηρίου να είναι ορατοί μόνο στο λογιστήριο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Κλιμάκωση: περιορισμός κίνησης μέσα σε ένα </a:t>
            </a:r>
            <a:r>
              <a:rPr lang="en-US" dirty="0" smtClean="0"/>
              <a:t>LAN</a:t>
            </a:r>
            <a:endParaRPr lang="el-GR" dirty="0" smtClean="0"/>
          </a:p>
          <a:p>
            <a:pPr lvl="2">
              <a:spcBef>
                <a:spcPts val="0"/>
              </a:spcBef>
            </a:pPr>
            <a:r>
              <a:rPr lang="el-GR" dirty="0" smtClean="0"/>
              <a:t>Η κίνηση του λογιστηρίου δεν φορτώνει το τεχνικό τμήμα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Περιορισμός εκπομπής: τα πλαίσια εκπομπής μένουν στο </a:t>
            </a:r>
            <a:r>
              <a:rPr lang="en-US" dirty="0" smtClean="0"/>
              <a:t>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Πακέτα που δεν γνωρίζουμε τον προορισμό τους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Πακέτα εντοπισμού διευθύνσεων </a:t>
            </a:r>
            <a:r>
              <a:rPr lang="en-US" dirty="0" smtClean="0"/>
              <a:t>IP </a:t>
            </a:r>
            <a:r>
              <a:rPr lang="el-GR" dirty="0" smtClean="0"/>
              <a:t>(</a:t>
            </a:r>
            <a:r>
              <a:rPr lang="en-US" dirty="0" smtClean="0"/>
              <a:t>ARP)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117</a:t>
            </a:fld>
            <a:endParaRPr lang="el-GR" altLang="el-G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6642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Η ανάγκη των εικονικών </a:t>
            </a:r>
            <a:r>
              <a:rPr lang="en-US" dirty="0" smtClean="0"/>
              <a:t>LAN</a:t>
            </a:r>
            <a:r>
              <a:rPr lang="el-GR" dirty="0" smtClean="0"/>
              <a:t> </a:t>
            </a:r>
            <a:r>
              <a:rPr lang="en-US" dirty="0" smtClean="0"/>
              <a:t>(VLAN)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Γιατί να μην έχουμε έναν μεταγωγέα ανά τμήμα;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Το μήκος των καλωδίων δεν είναι απεριόριστο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Οι θύρες ανά τμήμα δεν είναι σταθερές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Είναι πιο απλό να διαχωρίσουμε τη φυσική από τη λογική δομή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118</a:t>
            </a:fld>
            <a:endParaRPr lang="el-GR" altLang="el-GR"/>
          </a:p>
        </p:txBody>
      </p:sp>
      <p:pic>
        <p:nvPicPr>
          <p:cNvPr id="6" name="Picture 7" descr="Εικονικά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76965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Δομή των εικονικών </a:t>
            </a:r>
            <a:r>
              <a:rPr lang="en-US" dirty="0" smtClean="0"/>
              <a:t>VLAN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Αρχικά αποφασίζουμε ποιοι σταθμοί ανήκουν σε ποιο </a:t>
            </a:r>
            <a:r>
              <a:rPr lang="en-US" dirty="0" smtClean="0"/>
              <a:t>VLAN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Συνήθως χρησιμοποιούμε χρώματα για να φτιάχνουμε χάρτες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Στη συνέχεια αντιστοιχίζουμε θύρες σε </a:t>
            </a:r>
            <a:r>
              <a:rPr lang="en-US" dirty="0" smtClean="0"/>
              <a:t>VLAN</a:t>
            </a:r>
            <a:endParaRPr lang="el-GR" dirty="0" smtClean="0"/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Χρήση πινάκων διάρθρωσης σε κάθε μεταγωγέα</a:t>
            </a:r>
            <a:endParaRPr lang="en-US" dirty="0" smtClean="0"/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Η διάδοση της κίνησης γίνεται μόνο μέσα στο ίδιο</a:t>
            </a:r>
            <a:r>
              <a:rPr lang="en-US" dirty="0" smtClean="0"/>
              <a:t> VLAN</a:t>
            </a:r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Παράδειγμα: δύο </a:t>
            </a:r>
            <a:r>
              <a:rPr lang="en-US" dirty="0" smtClean="0"/>
              <a:t>VLAN</a:t>
            </a:r>
            <a:r>
              <a:rPr lang="el-GR" dirty="0" smtClean="0"/>
              <a:t>, το </a:t>
            </a:r>
            <a:r>
              <a:rPr lang="en-US" dirty="0" smtClean="0"/>
              <a:t>Gray </a:t>
            </a:r>
            <a:r>
              <a:rPr lang="el-GR" dirty="0" smtClean="0"/>
              <a:t>και το </a:t>
            </a:r>
            <a:r>
              <a:rPr lang="en-US" dirty="0" smtClean="0"/>
              <a:t>White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Ο μεταγωγέας </a:t>
            </a:r>
            <a:r>
              <a:rPr lang="en-US" dirty="0" smtClean="0"/>
              <a:t>B1</a:t>
            </a:r>
            <a:r>
              <a:rPr lang="el-GR" dirty="0" smtClean="0"/>
              <a:t> έχει μόνο θύρες </a:t>
            </a:r>
            <a:r>
              <a:rPr lang="en-US" dirty="0" smtClean="0"/>
              <a:t>Gray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Άρα ο μεταγωγέας </a:t>
            </a:r>
            <a:r>
              <a:rPr lang="en-US" dirty="0" smtClean="0"/>
              <a:t>B2</a:t>
            </a:r>
            <a:r>
              <a:rPr lang="el-GR" dirty="0" smtClean="0"/>
              <a:t> του στέλνει μόνο κίνηση για το </a:t>
            </a:r>
            <a:r>
              <a:rPr lang="en-US" dirty="0" smtClean="0"/>
              <a:t>Gray</a:t>
            </a:r>
          </a:p>
          <a:p>
            <a:pPr marL="541338" lvl="2" indent="-180975">
              <a:spcBef>
                <a:spcPts val="0"/>
              </a:spcBef>
            </a:pPr>
            <a:r>
              <a:rPr lang="el-GR" dirty="0" smtClean="0"/>
              <a:t>Η θύρα του </a:t>
            </a:r>
            <a:r>
              <a:rPr lang="en-US" dirty="0" smtClean="0"/>
              <a:t>B2</a:t>
            </a:r>
            <a:r>
              <a:rPr lang="el-GR" dirty="0" smtClean="0"/>
              <a:t> προς τον διανομέα είναι και </a:t>
            </a:r>
            <a:r>
              <a:rPr lang="en-US" dirty="0" smtClean="0"/>
              <a:t>Gray </a:t>
            </a:r>
            <a:r>
              <a:rPr lang="el-GR" dirty="0" smtClean="0"/>
              <a:t>και </a:t>
            </a:r>
            <a:r>
              <a:rPr lang="en-US" dirty="0" smtClean="0"/>
              <a:t>White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119</a:t>
            </a:fld>
            <a:endParaRPr lang="el-GR" alt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pic>
        <p:nvPicPr>
          <p:cNvPr id="7" name="Picture 7" descr="Aloh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277" y="1772816"/>
            <a:ext cx="7409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363272" cy="2448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Πρότυπο 802.1</a:t>
            </a:r>
            <a:r>
              <a:rPr lang="en-US" dirty="0" smtClean="0"/>
              <a:t>q</a:t>
            </a:r>
            <a:r>
              <a:rPr lang="el-GR" dirty="0" smtClean="0"/>
              <a:t>: ετικέτες </a:t>
            </a:r>
            <a:r>
              <a:rPr lang="en-US" dirty="0" smtClean="0"/>
              <a:t>VLAN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Πώς ξέρουμε σε ποιο </a:t>
            </a:r>
            <a:r>
              <a:rPr lang="en-US" dirty="0" smtClean="0"/>
              <a:t>VLAN</a:t>
            </a:r>
            <a:r>
              <a:rPr lang="el-GR" dirty="0" smtClean="0"/>
              <a:t> ανήκει ένα πλαίσιο;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Ο μεταγωγέας ξέρει ποιο </a:t>
            </a:r>
            <a:r>
              <a:rPr lang="en-US" dirty="0" smtClean="0"/>
              <a:t>VLAN</a:t>
            </a:r>
            <a:r>
              <a:rPr lang="el-GR" dirty="0" smtClean="0"/>
              <a:t> αντιστοιχεί σε κάθε θύρα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Άρα οι σταθμοί δεν χρειάζεται να κάνουν κάτι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120</a:t>
            </a:fld>
            <a:endParaRPr lang="el-GR" altLang="el-GR"/>
          </a:p>
        </p:txBody>
      </p:sp>
      <p:pic>
        <p:nvPicPr>
          <p:cNvPr id="7" name="Picture 5" descr="Εικονικά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2785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Πρότυπο 802.1</a:t>
            </a:r>
            <a:r>
              <a:rPr lang="en-US" dirty="0" smtClean="0"/>
              <a:t>q</a:t>
            </a:r>
            <a:r>
              <a:rPr lang="el-GR" dirty="0" smtClean="0"/>
              <a:t>: ετικέτες </a:t>
            </a:r>
            <a:r>
              <a:rPr lang="en-US" dirty="0" smtClean="0"/>
              <a:t>VLAN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Ανάμεσα στους μεταγωγείς περνάνε πλαίσια πολλών </a:t>
            </a:r>
            <a:r>
              <a:rPr lang="en-US" dirty="0" smtClean="0"/>
              <a:t>VLAN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Άρα οι μεταγωγείς χρειάζονται ένα πεδίο ετικέτας </a:t>
            </a:r>
            <a:r>
              <a:rPr lang="en-US" dirty="0" smtClean="0"/>
              <a:t>VLAN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Μεταγωγείς και σταθμοί μπορεί να υποστηρίζουν </a:t>
            </a:r>
            <a:r>
              <a:rPr lang="en-US" dirty="0" smtClean="0"/>
              <a:t>VLAN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Οι υπόλοιποι βασίζονται σε όσους υποστηρίζουν </a:t>
            </a:r>
            <a:r>
              <a:rPr lang="en-US" dirty="0" smtClean="0"/>
              <a:t>VLAN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Προβλήματα όταν έχουμε διανομείς που δεν υποστηρίζουν </a:t>
            </a:r>
            <a:r>
              <a:rPr lang="en-US" dirty="0" smtClean="0"/>
              <a:t>VLAN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Άλλες δυνατότητες προσθήκης ετικέτας (πρωτόκολλο, διεύθυνση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121</a:t>
            </a:fld>
            <a:endParaRPr lang="el-GR" altLang="el-G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363272" cy="23762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Δομή πλαισίων </a:t>
            </a:r>
            <a:r>
              <a:rPr lang="en-US" dirty="0" smtClean="0"/>
              <a:t>802.1Q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Αύξηση μέγιστου μήκους πλαισίου στα 1522 </a:t>
            </a:r>
            <a:r>
              <a:rPr lang="en-US" dirty="0" smtClean="0"/>
              <a:t>byte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Το πρώτο πεδίο δείχνει ότι το πλαίσιο έχει ετικέτα </a:t>
            </a:r>
            <a:r>
              <a:rPr lang="en-US" dirty="0" smtClean="0"/>
              <a:t>VLAN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Ίδιο μήκος και μορφή με το πεδίο μήκος/τύπος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122</a:t>
            </a:fld>
            <a:endParaRPr lang="el-GR" altLang="el-GR"/>
          </a:p>
        </p:txBody>
      </p:sp>
      <p:pic>
        <p:nvPicPr>
          <p:cNvPr id="6" name="Picture 6" descr="Εικονικά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72783"/>
            <a:ext cx="6624736" cy="21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Εικονικά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56992"/>
            <a:ext cx="8568952" cy="28083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Δομή πλαισίων </a:t>
            </a:r>
            <a:r>
              <a:rPr lang="en-US" dirty="0" smtClean="0"/>
              <a:t>802.1Q</a:t>
            </a:r>
            <a:endParaRPr lang="el-GR" dirty="0" smtClean="0"/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Αναγνωριστικό </a:t>
            </a:r>
            <a:r>
              <a:rPr lang="en-US" dirty="0" smtClean="0"/>
              <a:t>VLAN: 12 bit</a:t>
            </a:r>
          </a:p>
          <a:p>
            <a:pPr marL="631825" lvl="2" indent="-271463">
              <a:spcBef>
                <a:spcPts val="0"/>
              </a:spcBef>
            </a:pPr>
            <a:r>
              <a:rPr lang="el-GR" dirty="0" smtClean="0"/>
              <a:t>Προτεραιότητα</a:t>
            </a:r>
            <a:r>
              <a:rPr lang="en-US" dirty="0" smtClean="0"/>
              <a:t>:</a:t>
            </a:r>
            <a:r>
              <a:rPr lang="el-GR" dirty="0" smtClean="0"/>
              <a:t> 3 </a:t>
            </a:r>
            <a:r>
              <a:rPr lang="en-US" dirty="0" smtClean="0"/>
              <a:t>bit (</a:t>
            </a:r>
            <a:r>
              <a:rPr lang="el-GR" dirty="0" smtClean="0"/>
              <a:t>δεν σχετίζεται με τα </a:t>
            </a:r>
            <a:r>
              <a:rPr lang="en-US" dirty="0" smtClean="0"/>
              <a:t>VLAN)</a:t>
            </a:r>
          </a:p>
          <a:p>
            <a:pPr marL="631825" lvl="2" indent="-271463">
              <a:spcBef>
                <a:spcPts val="0"/>
              </a:spcBef>
            </a:pPr>
            <a:r>
              <a:rPr lang="en-US" dirty="0" smtClean="0"/>
              <a:t>CFI: 1 bit (</a:t>
            </a:r>
            <a:r>
              <a:rPr lang="el-GR" dirty="0" smtClean="0"/>
              <a:t>περιέχεται πλαίσιο 802.5, δηλαδή </a:t>
            </a:r>
            <a:r>
              <a:rPr lang="en-US" dirty="0" smtClean="0"/>
              <a:t>Token Ring)</a:t>
            </a:r>
            <a:endParaRPr lang="el-GR" dirty="0" smtClean="0"/>
          </a:p>
          <a:p>
            <a:pPr marL="450850" lvl="1" indent="-269875">
              <a:spcBef>
                <a:spcPts val="0"/>
              </a:spcBef>
            </a:pPr>
            <a:r>
              <a:rPr lang="el-GR" dirty="0" smtClean="0"/>
              <a:t>Ημιαυτόματη διάρθρωση </a:t>
            </a:r>
            <a:r>
              <a:rPr lang="en-US" dirty="0" smtClean="0"/>
              <a:t>VLAN</a:t>
            </a:r>
            <a:r>
              <a:rPr lang="el-GR" dirty="0" smtClean="0"/>
              <a:t> στους μεταγωγείς</a:t>
            </a:r>
          </a:p>
          <a:p>
            <a:pPr marL="631825" lvl="2" indent="-271463">
              <a:spcBef>
                <a:spcPts val="0"/>
              </a:spcBef>
            </a:pPr>
            <a:r>
              <a:rPr lang="el-GR" dirty="0" smtClean="0"/>
              <a:t>Αν από μία θύρα έρχονται πλαίσια από ένα </a:t>
            </a:r>
            <a:r>
              <a:rPr lang="en-US" dirty="0" smtClean="0"/>
              <a:t>VLAN</a:t>
            </a:r>
            <a:r>
              <a:rPr lang="el-GR" dirty="0" smtClean="0"/>
              <a:t>, ανήκει σε αυτό</a:t>
            </a:r>
          </a:p>
          <a:p>
            <a:pPr marL="631825" lvl="2" indent="-271463">
              <a:spcBef>
                <a:spcPts val="0"/>
              </a:spcBef>
            </a:pPr>
            <a:r>
              <a:rPr lang="el-GR" dirty="0" smtClean="0"/>
              <a:t>Αρκεί ορισμένοι σταθμοί/μεταγωγείς να βάζουν τις ετικέτες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123</a:t>
            </a:fld>
            <a:endParaRPr lang="el-GR" altLang="el-GR"/>
          </a:p>
        </p:txBody>
      </p:sp>
      <p:pic>
        <p:nvPicPr>
          <p:cNvPr id="6" name="Picture 6" descr="Εικονικά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72783"/>
            <a:ext cx="6336704" cy="203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3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dirty="0"/>
              <a:t>: </a:t>
            </a:r>
            <a:r>
              <a:rPr lang="el-GR" sz="2800" dirty="0" smtClean="0"/>
              <a:t>Δίκτυα Επικοινωνιών</a:t>
            </a:r>
          </a:p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b="1" dirty="0"/>
              <a:t>Υπο-Επίπεδο Ελέγχου Προσπέλασης Μέσων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Θεόδωρος Αποστολόπουλος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834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Απόδοση συστήματος </a:t>
            </a:r>
            <a:r>
              <a:rPr lang="en-US" dirty="0" smtClean="0"/>
              <a:t>Aloha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Ποια είναι η πιθανότητα επιτυχούς μετάδοσης 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;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Έστω μία τυχαία μετάδοση στο σκιασμένο διάστημα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Θα συγκρουστεί με οποιεσδήποτε μεταδόσεις την καλύπτουν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Το ευαίσθητο διάστημα είναι δύο χρόνοι μετάδοσης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Έστω παραγωγή πλαισίων κατά </a:t>
            </a:r>
            <a:r>
              <a:rPr lang="en-US" dirty="0" smtClean="0"/>
              <a:t>Poisson</a:t>
            </a:r>
            <a:r>
              <a:rPr lang="el-GR" dirty="0" smtClean="0"/>
              <a:t> με μέσο ρυθμό </a:t>
            </a:r>
            <a:r>
              <a:rPr lang="en-US" dirty="0" smtClean="0"/>
              <a:t>G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Τότε ισχύει ότι 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=e</a:t>
            </a:r>
            <a:r>
              <a:rPr lang="en-US" baseline="30000" dirty="0" smtClean="0"/>
              <a:t>-2G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13</a:t>
            </a:fld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14</a:t>
            </a:fld>
            <a:endParaRPr lang="el-GR" altLang="el-GR"/>
          </a:p>
        </p:txBody>
      </p:sp>
      <p:pic>
        <p:nvPicPr>
          <p:cNvPr id="6" name="Picture 5" descr="Aloh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760640" cy="313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r>
              <a:rPr lang="el-GR" dirty="0" smtClean="0"/>
              <a:t>Απόδοση συστήματος </a:t>
            </a:r>
            <a:r>
              <a:rPr lang="en-US" dirty="0" smtClean="0"/>
              <a:t>Aloha</a:t>
            </a:r>
          </a:p>
          <a:p>
            <a:pPr lvl="1"/>
            <a:r>
              <a:rPr lang="el-GR" dirty="0" smtClean="0"/>
              <a:t>Ο ρυθμός παραγωγής νέων πλαισίων είναι </a:t>
            </a:r>
            <a:r>
              <a:rPr lang="en-US" dirty="0" smtClean="0"/>
              <a:t>N</a:t>
            </a:r>
            <a:r>
              <a:rPr lang="el-GR" dirty="0" smtClean="0"/>
              <a:t> πλαίσια</a:t>
            </a:r>
          </a:p>
          <a:p>
            <a:pPr lvl="1"/>
            <a:r>
              <a:rPr lang="el-GR" dirty="0" smtClean="0"/>
              <a:t>Μαζί με τις αναμεταδόσεις ο ρυθμός γίνεται </a:t>
            </a:r>
            <a:r>
              <a:rPr lang="en-US" dirty="0" smtClean="0"/>
              <a:t>G</a:t>
            </a:r>
            <a:r>
              <a:rPr lang="el-GR" dirty="0" smtClean="0"/>
              <a:t> πλαίσια</a:t>
            </a:r>
          </a:p>
          <a:p>
            <a:pPr lvl="1"/>
            <a:r>
              <a:rPr lang="el-GR" dirty="0" smtClean="0"/>
              <a:t>Έστω ότι η πιθανότητα επιτυχούς μετάδοσης είναι 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</a:p>
          <a:p>
            <a:pPr lvl="1"/>
            <a:r>
              <a:rPr lang="el-GR" dirty="0" smtClean="0"/>
              <a:t>Τότε η ρυθμαπόδοση είναι </a:t>
            </a:r>
            <a:r>
              <a:rPr lang="en-US" dirty="0" smtClean="0"/>
              <a:t>S=GP</a:t>
            </a:r>
            <a:r>
              <a:rPr lang="en-US" baseline="-25000" dirty="0" smtClean="0"/>
              <a:t>0</a:t>
            </a:r>
            <a:r>
              <a:rPr lang="en-US" dirty="0" smtClean="0"/>
              <a:t>=Ge</a:t>
            </a:r>
            <a:r>
              <a:rPr lang="en-US" baseline="30000" dirty="0" smtClean="0"/>
              <a:t>-2G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S</a:t>
            </a:r>
            <a:r>
              <a:rPr lang="el-GR" dirty="0" smtClean="0"/>
              <a:t> μεγιστοποιείται με </a:t>
            </a:r>
            <a:r>
              <a:rPr lang="en-US" dirty="0" smtClean="0"/>
              <a:t>G=0.5, </a:t>
            </a:r>
            <a:r>
              <a:rPr lang="el-GR" dirty="0" smtClean="0"/>
              <a:t>όπου </a:t>
            </a:r>
            <a:r>
              <a:rPr lang="en-US" dirty="0" smtClean="0"/>
              <a:t>S=1/2e=18.4%</a:t>
            </a:r>
          </a:p>
          <a:p>
            <a:pPr lvl="1"/>
            <a:r>
              <a:rPr lang="el-GR" dirty="0" smtClean="0"/>
              <a:t>Προσοχή: ισχύει όταν έχουμε πολύ φόρτο!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16</a:t>
            </a:fld>
            <a:endParaRPr lang="el-GR" altLang="el-GR"/>
          </a:p>
        </p:txBody>
      </p:sp>
      <p:pic>
        <p:nvPicPr>
          <p:cNvPr id="7" name="Picture 5" descr="Aloh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5832648" cy="37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ALOHA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Έστω ότι χωρίζουμε το χρόνο σε υποδοχές ενός πλαισίου</a:t>
            </a:r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Η μετάδοση επιτρέπεται μόνο στην αρχή κάθε υποδοχής</a:t>
            </a:r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Αυτό απαιτεί κάποιο κεντρικό σήμα συγχρονισμού</a:t>
            </a:r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Το ευαίσθητο διάστημα γίνεται ένας χρόνος μετάδοσης</a:t>
            </a:r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Με τις ίδιες υποθέσεις, ισχύει ότι 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=e</a:t>
            </a:r>
            <a:r>
              <a:rPr lang="en-US" baseline="30000" dirty="0" smtClean="0"/>
              <a:t>-G</a:t>
            </a:r>
            <a:endParaRPr lang="el-GR" baseline="30000" dirty="0" smtClean="0"/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Η ρυθμαπόδοση είναι </a:t>
            </a:r>
            <a:r>
              <a:rPr lang="en-US" dirty="0" smtClean="0"/>
              <a:t>S=GP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err="1" smtClean="0"/>
              <a:t>Ge</a:t>
            </a:r>
            <a:r>
              <a:rPr lang="en-US" baseline="30000" dirty="0" smtClean="0"/>
              <a:t>-G</a:t>
            </a:r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Το </a:t>
            </a:r>
            <a:r>
              <a:rPr lang="en-US" dirty="0" smtClean="0"/>
              <a:t>S</a:t>
            </a:r>
            <a:r>
              <a:rPr lang="el-GR" dirty="0" smtClean="0"/>
              <a:t> μεγιστοποιείται με </a:t>
            </a:r>
            <a:r>
              <a:rPr lang="en-US" dirty="0" smtClean="0"/>
              <a:t>G=</a:t>
            </a:r>
            <a:r>
              <a:rPr lang="el-GR" dirty="0" smtClean="0"/>
              <a:t>1</a:t>
            </a:r>
            <a:r>
              <a:rPr lang="en-US" dirty="0" smtClean="0"/>
              <a:t>, </a:t>
            </a:r>
            <a:r>
              <a:rPr lang="el-GR" dirty="0" smtClean="0"/>
              <a:t>όπου </a:t>
            </a:r>
            <a:r>
              <a:rPr lang="en-US" dirty="0" smtClean="0"/>
              <a:t>S=1/e=</a:t>
            </a:r>
            <a:r>
              <a:rPr lang="el-GR" dirty="0" smtClean="0"/>
              <a:t>36</a:t>
            </a:r>
            <a:r>
              <a:rPr lang="en-US" dirty="0" smtClean="0"/>
              <a:t>.</a:t>
            </a:r>
            <a:r>
              <a:rPr lang="el-GR" dirty="0" smtClean="0"/>
              <a:t>8</a:t>
            </a:r>
            <a:r>
              <a:rPr lang="en-US" dirty="0" smtClean="0"/>
              <a:t>%</a:t>
            </a:r>
            <a:endParaRPr lang="el-GR" dirty="0" smtClean="0"/>
          </a:p>
          <a:p>
            <a:pPr marL="360363" lvl="1" indent="-276225">
              <a:spcBef>
                <a:spcPts val="0"/>
              </a:spcBef>
            </a:pPr>
            <a:r>
              <a:rPr lang="el-GR" dirty="0" smtClean="0"/>
              <a:t>Πάλι, ισχύει όταν έχουμε πολύ φόρτο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17</a:t>
            </a:fld>
            <a:endParaRPr lang="el-GR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 μας ενδιαφέρει το </a:t>
            </a:r>
            <a:r>
              <a:rPr lang="en-US" dirty="0" smtClean="0"/>
              <a:t>Aloha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Αν και έχει χαμηλή απόδοση, είναι πάρα πολύ απλό!</a:t>
            </a:r>
          </a:p>
          <a:p>
            <a:pPr lvl="1"/>
            <a:r>
              <a:rPr lang="el-GR" dirty="0" smtClean="0"/>
              <a:t>Χρησιμοποιείται ευρέως για δέσμευση πόρων</a:t>
            </a:r>
          </a:p>
          <a:p>
            <a:pPr lvl="2"/>
            <a:r>
              <a:rPr lang="el-GR" dirty="0" smtClean="0"/>
              <a:t>Παραδείγματα: κινητή τηλεφωνία, </a:t>
            </a:r>
            <a:r>
              <a:rPr lang="en-US" dirty="0" err="1" smtClean="0"/>
              <a:t>WiMAX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18</a:t>
            </a:fld>
            <a:endParaRPr lang="el-GR" alt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Ανίχνευση φέροντος </a:t>
            </a:r>
            <a:r>
              <a:rPr lang="en-US" dirty="0" smtClean="0"/>
              <a:t>(Carrier Sense)</a:t>
            </a:r>
            <a:endParaRPr lang="el-GR" dirty="0" smtClean="0"/>
          </a:p>
          <a:p>
            <a:pPr lvl="1"/>
            <a:r>
              <a:rPr lang="el-GR" dirty="0" smtClean="0"/>
              <a:t>Στο </a:t>
            </a:r>
            <a:r>
              <a:rPr lang="en-US" dirty="0" smtClean="0"/>
              <a:t>Aloha</a:t>
            </a:r>
            <a:r>
              <a:rPr lang="el-GR" dirty="0" smtClean="0"/>
              <a:t> κάθε σταθμός μεταδίδει όποτε θέλει</a:t>
            </a:r>
          </a:p>
          <a:p>
            <a:pPr lvl="1"/>
            <a:r>
              <a:rPr lang="el-GR" dirty="0" smtClean="0"/>
              <a:t>Στην ανίχνευση φέροντος ακούμε το κανάλι πρώτα</a:t>
            </a:r>
          </a:p>
          <a:p>
            <a:pPr lvl="2"/>
            <a:r>
              <a:rPr lang="el-GR" dirty="0" smtClean="0"/>
              <a:t>Αν γίνεται άλλη μετάδοση, περιμένουμε</a:t>
            </a:r>
          </a:p>
          <a:p>
            <a:pPr lvl="2"/>
            <a:r>
              <a:rPr lang="el-GR" dirty="0" smtClean="0"/>
              <a:t>Έτσι αποφεύγουμε τις βέβαιες συγκρούσεις</a:t>
            </a:r>
          </a:p>
          <a:p>
            <a:pPr lvl="1"/>
            <a:r>
              <a:rPr lang="el-GR" dirty="0" smtClean="0"/>
              <a:t>Πολλές παραλλαγές σε αυτή τη βασική τεχνική</a:t>
            </a:r>
            <a:endParaRPr lang="en-US" dirty="0" smtClean="0"/>
          </a:p>
          <a:p>
            <a:pPr lvl="2"/>
            <a:r>
              <a:rPr lang="el-GR" dirty="0" smtClean="0"/>
              <a:t>Λέγεται πολλαπλή πρόσβαση με ανίχνευση φέροντος </a:t>
            </a:r>
            <a:r>
              <a:rPr lang="en-US" dirty="0" smtClean="0"/>
              <a:t>(CSMA)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Υπο-επιπεδο ελεγχου προσπελασησ μεσων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DCDE4-A2CB-4978-B505-1724DFF9556C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5400599" y="5589588"/>
            <a:ext cx="449999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2000">
                <a:solidFill>
                  <a:srgbClr val="16161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8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None/>
              <a:defRPr sz="16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rgbClr val="161616"/>
                </a:solidFill>
                <a:latin typeface="Calibri" panose="020F0502020204030204" pitchFamily="34" charset="0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l-GR" altLang="el-GR" sz="2800" kern="0" smtClean="0">
                <a:solidFill>
                  <a:srgbClr val="000000"/>
                </a:solidFill>
              </a:rPr>
              <a:t>Επιμέλεια παρουσίασης</a:t>
            </a:r>
            <a:br>
              <a:rPr lang="el-GR" altLang="el-GR" sz="2800" kern="0" smtClean="0">
                <a:solidFill>
                  <a:srgbClr val="000000"/>
                </a:solidFill>
              </a:rPr>
            </a:br>
            <a:r>
              <a:rPr lang="el-GR" altLang="el-GR" sz="2800" kern="0" smtClean="0">
                <a:solidFill>
                  <a:srgbClr val="000000"/>
                </a:solidFill>
              </a:rPr>
              <a:t>Άννα Κεφάλα</a:t>
            </a:r>
            <a:endParaRPr lang="el-GR" altLang="el-GR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Επίμονο </a:t>
            </a:r>
            <a:r>
              <a:rPr lang="en-US" dirty="0" smtClean="0"/>
              <a:t>CSMA</a:t>
            </a:r>
          </a:p>
          <a:p>
            <a:pPr lvl="1"/>
            <a:r>
              <a:rPr lang="el-GR" dirty="0" smtClean="0"/>
              <a:t>Όταν το μέσο είναι κενό, μεταδίδουμε αμέσως</a:t>
            </a:r>
          </a:p>
          <a:p>
            <a:pPr lvl="1"/>
            <a:r>
              <a:rPr lang="el-GR" dirty="0" smtClean="0"/>
              <a:t>Αν περιμένουν πολλοί, θα συγκρουστούν</a:t>
            </a:r>
          </a:p>
          <a:p>
            <a:pPr lvl="2"/>
            <a:r>
              <a:rPr lang="el-GR" dirty="0" smtClean="0"/>
              <a:t>Θα ξαναδοκιμάσουν μετά από τυχαίο χρονικό διάστημα</a:t>
            </a:r>
          </a:p>
          <a:p>
            <a:pPr lvl="1"/>
            <a:r>
              <a:rPr lang="el-GR" dirty="0" smtClean="0"/>
              <a:t>Πιθανότητα σύγκρουσης και λόγω καθυστέρησης διάδοσης</a:t>
            </a:r>
          </a:p>
          <a:p>
            <a:pPr lvl="2"/>
            <a:r>
              <a:rPr lang="el-GR" dirty="0" smtClean="0"/>
              <a:t>Μπορεί να συγκρουστούμε με μια μετάδοση που ξεκίνησε πριν λίγο</a:t>
            </a:r>
          </a:p>
          <a:p>
            <a:pPr lvl="2"/>
            <a:r>
              <a:rPr lang="el-GR" dirty="0" smtClean="0"/>
              <a:t>Η πιθανότητα εξαρτάται από την καθυστέρησης διάδοσης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Μη επίμονο </a:t>
            </a:r>
            <a:r>
              <a:rPr lang="en-US" dirty="0" smtClean="0"/>
              <a:t>CSMA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Όταν το μέσο δεν είναι κενό, περιμένουμε τυχαίο διάστημα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Αποφεύγονται οι συγκρούσεις στο τέλος μιας μετάδοσης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Επίμονο</a:t>
            </a:r>
            <a:r>
              <a:rPr lang="en-US" dirty="0" smtClean="0"/>
              <a:t>-p CSMA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Μεταδίδουμε μόνο σε υποδοχές (άρα απαιτείται συγχρονισμός)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Αν το κανάλι είναι κενό μεταδίδουμε με πιθανότητα </a:t>
            </a:r>
            <a:r>
              <a:rPr lang="en-US" dirty="0" smtClean="0"/>
              <a:t>p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Με πιθανότητα </a:t>
            </a:r>
            <a:r>
              <a:rPr lang="en-US" dirty="0" smtClean="0"/>
              <a:t>1-p</a:t>
            </a:r>
            <a:r>
              <a:rPr lang="el-GR" dirty="0" smtClean="0"/>
              <a:t> περιμένουμε την επόμενη υποδοχή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21</a:t>
            </a:fld>
            <a:endParaRPr lang="el-GR" alt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22</a:t>
            </a:fld>
            <a:endParaRPr lang="el-GR" altLang="el-GR"/>
          </a:p>
        </p:txBody>
      </p:sp>
      <p:pic>
        <p:nvPicPr>
          <p:cNvPr id="7" name="Picture 5" descr="Πολλαπλή Πρόσβαση με Ανίχνευση Φέροντο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332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CSMA</a:t>
            </a:r>
            <a:r>
              <a:rPr lang="el-GR" dirty="0" smtClean="0"/>
              <a:t> με ανίχνευση συγκρούσεων (</a:t>
            </a:r>
            <a:r>
              <a:rPr lang="en-US" dirty="0" smtClean="0"/>
              <a:t>CSMA/CD)</a:t>
            </a:r>
          </a:p>
          <a:p>
            <a:pPr marL="444500" lvl="1" indent="-263525">
              <a:spcBef>
                <a:spcPts val="0"/>
              </a:spcBef>
            </a:pPr>
            <a:r>
              <a:rPr lang="el-GR" dirty="0" smtClean="0"/>
              <a:t>Έστω ότι ο αποστολέας μπορεί να ανιχνεύει τις συγκρούσεις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Δύσκολο στα ασύρματα μέσα όπου η μετάδοση καλύπτει τη λήψη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Πρέπει και το σύστημα σηματοδοσίας να βοηθάει</a:t>
            </a:r>
          </a:p>
          <a:p>
            <a:pPr marL="444500" lvl="1" indent="-263525">
              <a:spcBef>
                <a:spcPts val="0"/>
              </a:spcBef>
            </a:pPr>
            <a:r>
              <a:rPr lang="el-GR" dirty="0" smtClean="0"/>
              <a:t>Τότε μπορούμε να σταματήσουμε τη μετάδοση σε σύγκρουση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Σπατάλη λιγότερου χρόνου μετάδοσης</a:t>
            </a:r>
          </a:p>
          <a:p>
            <a:pPr marL="444500" lvl="1" indent="-263525">
              <a:spcBef>
                <a:spcPts val="0"/>
              </a:spcBef>
            </a:pPr>
            <a:r>
              <a:rPr lang="el-GR" dirty="0" smtClean="0"/>
              <a:t>Ουσιαστικά το κανάλι βρίσκεται σε τρεις καταστάσεις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Είτε μεταδίδεται κάποιο πλαίσιο και όλοι περιμένουν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Είτε είμαστε σε περίοδο ανταγωνισμού για μεταδόσεις</a:t>
            </a:r>
          </a:p>
          <a:p>
            <a:pPr marL="625475" lvl="2" indent="-360363">
              <a:spcBef>
                <a:spcPts val="0"/>
              </a:spcBef>
            </a:pPr>
            <a:r>
              <a:rPr lang="el-GR" dirty="0" smtClean="0"/>
              <a:t>Είτε δεν θέλει να μεταδώσει κανείς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23</a:t>
            </a:fld>
            <a:endParaRPr lang="el-GR" alt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πρόσβαση με ανίχνευση φέροντος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24</a:t>
            </a:fld>
            <a:endParaRPr lang="el-GR" altLang="el-GR"/>
          </a:p>
        </p:txBody>
      </p:sp>
      <p:pic>
        <p:nvPicPr>
          <p:cNvPr id="6" name="Picture 5" descr="04-05.jpg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3534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Πόσο κοστίζει μία σύγκρουση στο </a:t>
            </a:r>
            <a:r>
              <a:rPr lang="en-US" dirty="0" smtClean="0"/>
              <a:t>CSMA/CD;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Έστω ότι χρόνος διάδοσης από άκρο σε άκρο είναι </a:t>
            </a:r>
            <a:r>
              <a:rPr lang="en-US" dirty="0" smtClean="0"/>
              <a:t>t</a:t>
            </a:r>
            <a:endParaRPr lang="el-GR" dirty="0" smtClean="0"/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Ένας σταθμός αρχίζει να μεταδίδει τη στιγμή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Η μετάδοσή θα φτάσει στο άλλο άκρο τη στιγμή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+t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Μπορεί κάποιος άλλος να άρχισε να μεταδίδει τότε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Η σύγκρουση θα γίνει αντιληπτή λοιπόν τη στιγμή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+2t</a:t>
            </a:r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Παρόμοιο με </a:t>
            </a:r>
            <a:r>
              <a:rPr lang="en-US" dirty="0" smtClean="0"/>
              <a:t>slotted Aloha </a:t>
            </a:r>
            <a:r>
              <a:rPr lang="el-GR" dirty="0" smtClean="0"/>
              <a:t>με διάρκεια υποδοχής </a:t>
            </a:r>
            <a:r>
              <a:rPr lang="en-US" dirty="0" smtClean="0"/>
              <a:t>2t</a:t>
            </a:r>
            <a:endParaRPr lang="el-GR" dirty="0" smtClean="0"/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Αυτό όμως ισχύει μόνο για την περίοδο ανταγωνισμού!</a:t>
            </a:r>
          </a:p>
          <a:p>
            <a:pPr marL="541338" lvl="2" indent="-276225">
              <a:spcBef>
                <a:spcPts val="0"/>
              </a:spcBef>
            </a:pPr>
            <a:r>
              <a:rPr lang="el-GR" dirty="0" smtClean="0"/>
              <a:t>Στο </a:t>
            </a:r>
            <a:r>
              <a:rPr lang="en-US" dirty="0" smtClean="0"/>
              <a:t>Aloha</a:t>
            </a:r>
            <a:r>
              <a:rPr lang="el-GR" dirty="0" smtClean="0"/>
              <a:t>, η σύγκρουση καταστρέφει όλο το πλαίσιο</a:t>
            </a:r>
          </a:p>
          <a:p>
            <a:pPr marL="541338" lvl="2" indent="-276225">
              <a:spcBef>
                <a:spcPts val="0"/>
              </a:spcBef>
            </a:pPr>
            <a:r>
              <a:rPr lang="el-GR" dirty="0" smtClean="0"/>
              <a:t>Στο </a:t>
            </a:r>
            <a:r>
              <a:rPr lang="en-US" dirty="0" smtClean="0"/>
              <a:t>CSMA/CD</a:t>
            </a:r>
            <a:r>
              <a:rPr lang="el-GR" dirty="0" smtClean="0"/>
              <a:t>, καταστρέφει μόνο την υποδοχή</a:t>
            </a:r>
            <a:endParaRPr lang="en-US" dirty="0" smtClean="0"/>
          </a:p>
          <a:p>
            <a:pPr marL="265113" lvl="1" indent="-265113">
              <a:spcBef>
                <a:spcPts val="0"/>
              </a:spcBef>
            </a:pPr>
            <a:r>
              <a:rPr lang="el-GR" dirty="0" smtClean="0"/>
              <a:t>Η τεχνική αυτή χρησιμοποιείται στο κλασικό </a:t>
            </a:r>
            <a:r>
              <a:rPr lang="en-US" dirty="0" smtClean="0"/>
              <a:t>Ethernet</a:t>
            </a:r>
          </a:p>
          <a:p>
            <a:pPr marL="541338" lvl="2" indent="-276225">
              <a:spcBef>
                <a:spcPts val="0"/>
              </a:spcBef>
            </a:pPr>
            <a:r>
              <a:rPr lang="el-GR" dirty="0" smtClean="0"/>
              <a:t>Χρήση κοινού καλωδίου περιορισμένου μήκους</a:t>
            </a:r>
          </a:p>
          <a:p>
            <a:pPr marL="541338" lvl="2" indent="-276225">
              <a:spcBef>
                <a:spcPts val="0"/>
              </a:spcBef>
            </a:pPr>
            <a:r>
              <a:rPr lang="el-GR" dirty="0" smtClean="0"/>
              <a:t>Δυνατότητα ανίχνευσης φέροντος</a:t>
            </a:r>
          </a:p>
          <a:p>
            <a:pPr marL="541338" lvl="2" indent="-276225">
              <a:spcBef>
                <a:spcPts val="0"/>
              </a:spcBef>
            </a:pPr>
            <a:r>
              <a:rPr lang="el-GR" dirty="0" smtClean="0"/>
              <a:t>Δεν χρησιμοποιείται πια, γιατί δεν έχουμε κοινό καλώδιο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25</a:t>
            </a:fld>
            <a:endParaRPr lang="el-GR" alt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για 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r>
              <a:rPr lang="el-GR" dirty="0" smtClean="0"/>
              <a:t>Ιδιαιτερότητες ασύρματων </a:t>
            </a:r>
            <a:r>
              <a:rPr lang="en-US" dirty="0" smtClean="0"/>
              <a:t>LAN</a:t>
            </a:r>
          </a:p>
          <a:p>
            <a:pPr marL="444500" lvl="1" indent="-263525"/>
            <a:r>
              <a:rPr lang="el-GR" dirty="0" smtClean="0"/>
              <a:t>Η ανίχνευση συγκρούσεων είναι ανέφικτη</a:t>
            </a:r>
          </a:p>
          <a:p>
            <a:pPr marL="444500" lvl="2" indent="-179388"/>
            <a:r>
              <a:rPr lang="el-GR" dirty="0" smtClean="0"/>
              <a:t>Ο τοπικός πομπός εξαφανίζει τον απομακρυσμένο</a:t>
            </a:r>
          </a:p>
          <a:p>
            <a:pPr marL="444500" lvl="2" indent="-179388"/>
            <a:r>
              <a:rPr lang="el-GR" dirty="0" smtClean="0"/>
              <a:t>Οι συγκρούσεις ανακαλύπτονται με επιβεβαιώσεις</a:t>
            </a:r>
          </a:p>
          <a:p>
            <a:pPr marL="444500" lvl="1" indent="-263525"/>
            <a:r>
              <a:rPr lang="el-GR" dirty="0" smtClean="0"/>
              <a:t>Χρησιμοποιείται ένα κοινό κανάλι μετάδοσης</a:t>
            </a:r>
          </a:p>
          <a:p>
            <a:pPr marL="444500" lvl="2" indent="-179388"/>
            <a:r>
              <a:rPr lang="el-GR" dirty="0" smtClean="0"/>
              <a:t>Κάθε μετάδοση λαμβάνεται σε μια περιορισμένη ακτίνα</a:t>
            </a:r>
          </a:p>
          <a:p>
            <a:pPr marL="444500" lvl="1" indent="-263525"/>
            <a:r>
              <a:rPr lang="el-GR" dirty="0" smtClean="0"/>
              <a:t>Πρόβλημα κρυφού σταθμού</a:t>
            </a:r>
          </a:p>
          <a:p>
            <a:pPr marL="444500" lvl="2" indent="-179388"/>
            <a:r>
              <a:rPr lang="el-GR" dirty="0" smtClean="0"/>
              <a:t>Ο </a:t>
            </a:r>
            <a:r>
              <a:rPr lang="en-US" dirty="0" smtClean="0"/>
              <a:t>A</a:t>
            </a:r>
            <a:r>
              <a:rPr lang="el-GR" dirty="0" smtClean="0"/>
              <a:t> και ο </a:t>
            </a:r>
            <a:r>
              <a:rPr lang="en-US" dirty="0" smtClean="0"/>
              <a:t>C</a:t>
            </a:r>
            <a:r>
              <a:rPr lang="el-GR" dirty="0" smtClean="0"/>
              <a:t> δεν ακούνε ο ένας τον άλλον, τους ακούει όμως ο </a:t>
            </a:r>
            <a:r>
              <a:rPr lang="en-US" dirty="0" smtClean="0"/>
              <a:t>B</a:t>
            </a:r>
            <a:endParaRPr lang="el-GR" dirty="0" smtClean="0"/>
          </a:p>
          <a:p>
            <a:pPr marL="444500" lvl="1" indent="-263525"/>
            <a:r>
              <a:rPr lang="el-GR" dirty="0" smtClean="0"/>
              <a:t>Πρόβλημα εκτεθειμένου σταθμού</a:t>
            </a:r>
            <a:endParaRPr lang="en-US" dirty="0" smtClean="0"/>
          </a:p>
          <a:p>
            <a:pPr marL="444500" lvl="2" indent="-179388"/>
            <a:r>
              <a:rPr lang="el-GR" dirty="0" smtClean="0"/>
              <a:t>Ο </a:t>
            </a:r>
            <a:r>
              <a:rPr lang="en-US" dirty="0" smtClean="0"/>
              <a:t>B</a:t>
            </a:r>
            <a:r>
              <a:rPr lang="el-GR" dirty="0" smtClean="0"/>
              <a:t> και ο </a:t>
            </a:r>
            <a:r>
              <a:rPr lang="en-US" dirty="0" smtClean="0"/>
              <a:t>C</a:t>
            </a:r>
            <a:r>
              <a:rPr lang="el-GR" dirty="0" smtClean="0"/>
              <a:t> ακούνε ο ένας τον άλλον</a:t>
            </a:r>
          </a:p>
          <a:p>
            <a:pPr marL="444500" lvl="2" indent="-179388"/>
            <a:r>
              <a:rPr lang="el-GR" dirty="0" smtClean="0"/>
              <a:t>Οι μεταδόσεις τους όμως δεν συγκρούονται στον </a:t>
            </a:r>
            <a:r>
              <a:rPr lang="en-US" dirty="0" smtClean="0"/>
              <a:t>A</a:t>
            </a:r>
            <a:r>
              <a:rPr lang="el-GR" dirty="0" smtClean="0"/>
              <a:t> και στον </a:t>
            </a:r>
            <a:r>
              <a:rPr lang="en-US" dirty="0" smtClean="0"/>
              <a:t>D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26</a:t>
            </a:fld>
            <a:endParaRPr lang="el-GR" alt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για 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27</a:t>
            </a:fld>
            <a:endParaRPr lang="el-GR" altLang="el-GR"/>
          </a:p>
        </p:txBody>
      </p:sp>
      <p:pic>
        <p:nvPicPr>
          <p:cNvPr id="6" name="Content Placeholder 5" descr="Ασύρματα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972" y="1340768"/>
            <a:ext cx="62913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Εμβέλεια Πομπών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01281"/>
            <a:ext cx="6480720" cy="30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για 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r>
              <a:rPr lang="el-GR" dirty="0" smtClean="0"/>
              <a:t>Πολλαπλή πρόσβαση με αποφυγή συγκρούσεων (</a:t>
            </a:r>
            <a:r>
              <a:rPr lang="en-US" dirty="0" smtClean="0"/>
              <a:t>MACA)</a:t>
            </a:r>
          </a:p>
          <a:p>
            <a:pPr lvl="1"/>
            <a:r>
              <a:rPr lang="el-GR" dirty="0" smtClean="0"/>
              <a:t>Έστω ότι ο </a:t>
            </a:r>
            <a:r>
              <a:rPr lang="en-US" dirty="0" smtClean="0"/>
              <a:t>A</a:t>
            </a:r>
            <a:r>
              <a:rPr lang="el-GR" dirty="0" smtClean="0"/>
              <a:t> θέλει να στείλει στον </a:t>
            </a:r>
            <a:r>
              <a:rPr lang="en-US" dirty="0" smtClean="0"/>
              <a:t>B</a:t>
            </a:r>
            <a:r>
              <a:rPr lang="el-GR" dirty="0" smtClean="0"/>
              <a:t> ένα πλαίσιο μήκους </a:t>
            </a:r>
            <a:r>
              <a:rPr lang="en-US" dirty="0" smtClean="0"/>
              <a:t>n</a:t>
            </a:r>
          </a:p>
          <a:p>
            <a:pPr lvl="1"/>
            <a:r>
              <a:rPr lang="el-GR" dirty="0" smtClean="0"/>
              <a:t>Αρχικά ο </a:t>
            </a:r>
            <a:r>
              <a:rPr lang="en-US" dirty="0" smtClean="0"/>
              <a:t>A</a:t>
            </a:r>
            <a:r>
              <a:rPr lang="el-GR" dirty="0" smtClean="0"/>
              <a:t> στέλνει ένα μικρό πλαίσιο </a:t>
            </a:r>
            <a:r>
              <a:rPr lang="en-US" dirty="0" smtClean="0"/>
              <a:t>RTS(n)</a:t>
            </a:r>
          </a:p>
          <a:p>
            <a:pPr lvl="2"/>
            <a:r>
              <a:rPr lang="el-GR" dirty="0" smtClean="0"/>
              <a:t>Αυτό κάνει την περιοχή κοντά στον </a:t>
            </a:r>
            <a:r>
              <a:rPr lang="en-US" dirty="0" smtClean="0"/>
              <a:t>A</a:t>
            </a:r>
            <a:r>
              <a:rPr lang="el-GR" dirty="0" smtClean="0"/>
              <a:t> να σιωπήσει</a:t>
            </a:r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B</a:t>
            </a:r>
            <a:r>
              <a:rPr lang="el-GR" dirty="0" smtClean="0"/>
              <a:t> απαντά με ένα μικρό πλαίσιο </a:t>
            </a:r>
            <a:r>
              <a:rPr lang="en-US" dirty="0" smtClean="0"/>
              <a:t>CTS(n)</a:t>
            </a:r>
          </a:p>
          <a:p>
            <a:pPr lvl="2"/>
            <a:r>
              <a:rPr lang="el-GR" dirty="0" smtClean="0"/>
              <a:t>Αυτό κάνει την περιοχή κοντά στον </a:t>
            </a:r>
            <a:r>
              <a:rPr lang="en-US" dirty="0" smtClean="0"/>
              <a:t>B</a:t>
            </a:r>
            <a:r>
              <a:rPr lang="el-GR" dirty="0" smtClean="0"/>
              <a:t> να σιωπήσει</a:t>
            </a:r>
          </a:p>
          <a:p>
            <a:pPr lvl="1"/>
            <a:r>
              <a:rPr lang="el-GR" dirty="0" smtClean="0"/>
              <a:t>Μπορούμε να έχουμε συγκρούσεις μόνο στα </a:t>
            </a:r>
            <a:r>
              <a:rPr lang="en-US" dirty="0" smtClean="0"/>
              <a:t>RTS/CTS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28</a:t>
            </a:fld>
            <a:endParaRPr lang="el-GR" alt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smtClean="0"/>
              <a:t>Φυσικό επίπεδο κλασικού Ethernet</a:t>
            </a:r>
          </a:p>
          <a:p>
            <a:pPr lvl="1"/>
            <a:r>
              <a:rPr lang="el-GR" dirty="0" smtClean="0"/>
              <a:t>MAC κλασικού Ethernet</a:t>
            </a:r>
          </a:p>
          <a:p>
            <a:pPr lvl="1"/>
            <a:r>
              <a:rPr lang="el-GR" dirty="0" smtClean="0"/>
              <a:t>Απόδοση Ethernet</a:t>
            </a:r>
          </a:p>
          <a:p>
            <a:pPr lvl="1"/>
            <a:r>
              <a:rPr lang="en-GB" dirty="0" smtClean="0"/>
              <a:t>Ethernet </a:t>
            </a:r>
            <a:r>
              <a:rPr lang="el-GR" dirty="0" smtClean="0"/>
              <a:t>μεταγωγής</a:t>
            </a:r>
          </a:p>
          <a:p>
            <a:pPr lvl="1"/>
            <a:r>
              <a:rPr lang="el-GR" dirty="0" smtClean="0"/>
              <a:t>Γρήγορο </a:t>
            </a:r>
            <a:r>
              <a:rPr lang="en-GB" dirty="0" smtClean="0"/>
              <a:t>Ethernet</a:t>
            </a:r>
          </a:p>
          <a:p>
            <a:pPr lvl="1"/>
            <a:r>
              <a:rPr lang="en-GB" dirty="0" smtClean="0"/>
              <a:t>Gigabit Ethernet</a:t>
            </a:r>
          </a:p>
          <a:p>
            <a:pPr lvl="1"/>
            <a:r>
              <a:rPr lang="en-GB" dirty="0" smtClean="0"/>
              <a:t>Ethernet 10 </a:t>
            </a:r>
            <a:r>
              <a:rPr lang="en-US" dirty="0" smtClean="0"/>
              <a:t>G</a:t>
            </a:r>
            <a:r>
              <a:rPr lang="en-GB" dirty="0" err="1" smtClean="0"/>
              <a:t>igabit</a:t>
            </a:r>
            <a:endParaRPr lang="en-GB" dirty="0" smtClean="0"/>
          </a:p>
          <a:p>
            <a:pPr lvl="1"/>
            <a:r>
              <a:rPr lang="el-GR" dirty="0" smtClean="0"/>
              <a:t>Ανασκόπηση του Ethernet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29</a:t>
            </a:fld>
            <a:endParaRPr lang="el-G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Έλεγχος προσπέλασης μέσων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πρόβλημα κατανομής καναλιού </a:t>
            </a:r>
            <a:endParaRPr lang="en-US" dirty="0" smtClean="0"/>
          </a:p>
          <a:p>
            <a:pPr lvl="1"/>
            <a:r>
              <a:rPr lang="el-GR" dirty="0" smtClean="0"/>
              <a:t>Στατική κατανομή καναλιού</a:t>
            </a:r>
            <a:endParaRPr lang="en-US" dirty="0" smtClean="0"/>
          </a:p>
          <a:p>
            <a:pPr lvl="1"/>
            <a:r>
              <a:rPr lang="el-GR" dirty="0" smtClean="0"/>
              <a:t>Παραδοχές για δυναμική εκχώρηση</a:t>
            </a:r>
          </a:p>
          <a:p>
            <a:r>
              <a:rPr lang="el-GR" dirty="0" smtClean="0"/>
              <a:t>Πρωτόκολλα πολλαπλής πρόσβασης </a:t>
            </a:r>
            <a:endParaRPr lang="en-US" dirty="0" smtClean="0"/>
          </a:p>
          <a:p>
            <a:pPr lvl="1"/>
            <a:r>
              <a:rPr lang="en-GB" dirty="0" smtClean="0"/>
              <a:t>ALOHA</a:t>
            </a:r>
            <a:endParaRPr lang="el-GR" dirty="0" smtClean="0"/>
          </a:p>
          <a:p>
            <a:pPr lvl="1"/>
            <a:r>
              <a:rPr lang="el-GR" dirty="0" smtClean="0"/>
              <a:t>Πολλαπλή πρόσβαση με ανίχνευση φέροντος</a:t>
            </a:r>
          </a:p>
          <a:p>
            <a:pPr lvl="1"/>
            <a:r>
              <a:rPr lang="el-GR" dirty="0" smtClean="0"/>
              <a:t>Πρωτόκολλα για ασύρματα </a:t>
            </a:r>
            <a:r>
              <a:rPr lang="en-US" dirty="0" smtClean="0"/>
              <a:t>LAN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Εξέλιξη του </a:t>
            </a:r>
            <a:r>
              <a:rPr lang="en-US" dirty="0" smtClean="0"/>
              <a:t>Ethernet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Το κλασικό </a:t>
            </a:r>
            <a:r>
              <a:rPr lang="en-US" dirty="0" smtClean="0"/>
              <a:t>Ethernet</a:t>
            </a:r>
            <a:r>
              <a:rPr lang="el-GR" dirty="0" smtClean="0"/>
              <a:t> χρησιμοποιούσε κοινό καλώδιο</a:t>
            </a:r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Ταχύτητες 3-10 </a:t>
            </a:r>
            <a:r>
              <a:rPr lang="en-US" dirty="0" smtClean="0"/>
              <a:t>Mbps</a:t>
            </a:r>
            <a:endParaRPr lang="el-GR" dirty="0" smtClean="0"/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Το σύγχρονο </a:t>
            </a:r>
            <a:r>
              <a:rPr lang="en-US" dirty="0" smtClean="0"/>
              <a:t>Ethernet</a:t>
            </a:r>
            <a:r>
              <a:rPr lang="el-GR" dirty="0" smtClean="0"/>
              <a:t> χρησιμοποιεί μεταγωγείς</a:t>
            </a:r>
            <a:endParaRPr lang="en-US" dirty="0" smtClean="0"/>
          </a:p>
          <a:p>
            <a:pPr marL="625475" lvl="2" indent="-265113">
              <a:spcBef>
                <a:spcPts val="0"/>
              </a:spcBef>
            </a:pPr>
            <a:r>
              <a:rPr lang="el-GR" dirty="0" smtClean="0"/>
              <a:t>Ταχύτητες 100</a:t>
            </a:r>
            <a:r>
              <a:rPr lang="en-US" dirty="0" smtClean="0"/>
              <a:t> Mbps – 10 </a:t>
            </a:r>
            <a:r>
              <a:rPr lang="en-US" dirty="0" err="1" smtClean="0"/>
              <a:t>Gbps</a:t>
            </a:r>
            <a:r>
              <a:rPr lang="en-US" dirty="0" smtClean="0"/>
              <a:t> (</a:t>
            </a:r>
            <a:r>
              <a:rPr lang="el-GR" dirty="0" smtClean="0"/>
              <a:t>και πλέον)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Τυποποιήθηκε ως </a:t>
            </a:r>
            <a:r>
              <a:rPr lang="en-US" dirty="0" smtClean="0"/>
              <a:t>IEEE 802.3 </a:t>
            </a:r>
            <a:r>
              <a:rPr lang="el-GR" dirty="0" smtClean="0"/>
              <a:t>(και επεκτάσεις)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Κλασικό </a:t>
            </a:r>
            <a:r>
              <a:rPr lang="en-US" dirty="0" smtClean="0"/>
              <a:t>Ethernet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Σχεδιάστηκε στη </a:t>
            </a:r>
            <a:r>
              <a:rPr lang="en-US" dirty="0" smtClean="0"/>
              <a:t>Xerox</a:t>
            </a:r>
            <a:r>
              <a:rPr lang="el-GR" dirty="0" smtClean="0"/>
              <a:t> με βάση το </a:t>
            </a:r>
            <a:r>
              <a:rPr lang="en-US" dirty="0" smtClean="0"/>
              <a:t>Aloha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Τυποποιήθηκε από </a:t>
            </a:r>
            <a:r>
              <a:rPr lang="en-US" dirty="0" smtClean="0"/>
              <a:t>Digital, Intel </a:t>
            </a:r>
            <a:r>
              <a:rPr lang="el-GR" dirty="0" smtClean="0"/>
              <a:t>και </a:t>
            </a:r>
            <a:r>
              <a:rPr lang="en-US" dirty="0" smtClean="0"/>
              <a:t>Xerox (DIX)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Χρήση ενός καλωδίου που πηγαίνει από μηχανή σε μηχανή</a:t>
            </a:r>
          </a:p>
          <a:p>
            <a:pPr marL="625475" lvl="2" indent="-265113">
              <a:spcBef>
                <a:spcPts val="0"/>
              </a:spcBef>
            </a:pPr>
            <a:r>
              <a:rPr lang="en-US" dirty="0" smtClean="0"/>
              <a:t>Thick Ethernet</a:t>
            </a:r>
            <a:r>
              <a:rPr lang="el-GR" dirty="0" smtClean="0"/>
              <a:t>: παχύ ομοαξονικό καλώδιο</a:t>
            </a:r>
          </a:p>
          <a:p>
            <a:pPr marL="625475" lvl="2" indent="-265113">
              <a:spcBef>
                <a:spcPts val="0"/>
              </a:spcBef>
            </a:pPr>
            <a:r>
              <a:rPr lang="en-US" dirty="0" smtClean="0"/>
              <a:t>Thin Ethernet:</a:t>
            </a:r>
            <a:r>
              <a:rPr lang="el-GR" dirty="0" smtClean="0"/>
              <a:t> λεπτό ομοαξονικό καλώδιο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/>
              <a:t>Δίκτυα Επικοινωνιών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30</a:t>
            </a:fld>
            <a:endParaRPr lang="el-GR" alt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302433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Φυσικό επίπεδο</a:t>
            </a:r>
          </a:p>
          <a:p>
            <a:pPr marL="444500" lvl="1" indent="-263525">
              <a:defRPr/>
            </a:pPr>
            <a:r>
              <a:rPr lang="el-GR" dirty="0" smtClean="0"/>
              <a:t>Κωδικοποίηση </a:t>
            </a:r>
            <a:r>
              <a:rPr lang="en-US" dirty="0" smtClean="0"/>
              <a:t>Manchester</a:t>
            </a:r>
          </a:p>
          <a:p>
            <a:pPr marL="444500" lvl="1" indent="-263525">
              <a:defRPr/>
            </a:pPr>
            <a:r>
              <a:rPr lang="el-GR" dirty="0" smtClean="0"/>
              <a:t>Μέγιστο συνολικό μήκος καλωδίου 2.5 </a:t>
            </a:r>
            <a:r>
              <a:rPr lang="en-US" dirty="0" smtClean="0"/>
              <a:t>km</a:t>
            </a:r>
          </a:p>
          <a:p>
            <a:pPr marL="444500" lvl="1" indent="-263525">
              <a:defRPr/>
            </a:pPr>
            <a:r>
              <a:rPr lang="el-GR" dirty="0" smtClean="0"/>
              <a:t>Μέχρι 4 επαναλήπτες (ενισχυτές) στο καλώδιο</a:t>
            </a:r>
          </a:p>
          <a:p>
            <a:pPr>
              <a:defRPr/>
            </a:pPr>
            <a:r>
              <a:rPr lang="el-GR" dirty="0" smtClean="0"/>
              <a:t>Επίπεδο </a:t>
            </a:r>
            <a:r>
              <a:rPr lang="en-US" dirty="0" smtClean="0"/>
              <a:t>MAC</a:t>
            </a:r>
          </a:p>
          <a:p>
            <a:pPr marL="444500" lvl="1" indent="-263525">
              <a:defRPr/>
            </a:pPr>
            <a:r>
              <a:rPr lang="el-GR" dirty="0" smtClean="0"/>
              <a:t>Προοίμιο 8 </a:t>
            </a:r>
            <a:r>
              <a:rPr lang="en-US" dirty="0" smtClean="0"/>
              <a:t>byte</a:t>
            </a:r>
            <a:r>
              <a:rPr lang="el-GR" dirty="0" smtClean="0"/>
              <a:t> στην αρχή του πλαισίου</a:t>
            </a:r>
          </a:p>
          <a:p>
            <a:pPr marL="444500" lvl="2" indent="-263525">
              <a:defRPr/>
            </a:pPr>
            <a:r>
              <a:rPr lang="el-GR" dirty="0" smtClean="0"/>
              <a:t>Ακολουθία 101010….11 </a:t>
            </a:r>
            <a:endParaRPr lang="en-US" dirty="0" smtClean="0"/>
          </a:p>
          <a:p>
            <a:pPr marL="444500" lvl="2" indent="-263525">
              <a:defRPr/>
            </a:pPr>
            <a:r>
              <a:rPr lang="el-GR" dirty="0" smtClean="0"/>
              <a:t>για συγχρονισμό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31</a:t>
            </a:fld>
            <a:endParaRPr lang="el-GR" altLang="el-GR"/>
          </a:p>
        </p:txBody>
      </p:sp>
      <p:pic>
        <p:nvPicPr>
          <p:cNvPr id="6" name="Picture 5" descr="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085184"/>
            <a:ext cx="50859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therne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49845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2453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l-GR" dirty="0" smtClean="0"/>
              <a:t>Διεύθυνση αποστολέα και παραλήπτη 6 </a:t>
            </a:r>
            <a:r>
              <a:rPr lang="en-US" dirty="0" smtClean="0"/>
              <a:t>bytes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Αν το πρώτο </a:t>
            </a:r>
            <a:r>
              <a:rPr lang="en-US" dirty="0" smtClean="0"/>
              <a:t>bit</a:t>
            </a:r>
            <a:r>
              <a:rPr lang="el-GR" dirty="0" smtClean="0"/>
              <a:t> είναι 1 είναι διεύθυνση πολυεκπομπής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Αν όλα τα </a:t>
            </a:r>
            <a:r>
              <a:rPr lang="en-US" dirty="0" smtClean="0"/>
              <a:t>bit</a:t>
            </a:r>
            <a:r>
              <a:rPr lang="el-GR" dirty="0" smtClean="0"/>
              <a:t> είναι 1 είναι η διεύθυνση ευρείας εκπομπής</a:t>
            </a:r>
          </a:p>
          <a:p>
            <a:pPr>
              <a:spcBef>
                <a:spcPts val="0"/>
              </a:spcBef>
              <a:defRPr/>
            </a:pPr>
            <a:r>
              <a:rPr lang="el-GR" dirty="0" smtClean="0"/>
              <a:t>Οι διευθύνσεις </a:t>
            </a:r>
            <a:r>
              <a:rPr lang="en-US" dirty="0" smtClean="0"/>
              <a:t>Ethernet</a:t>
            </a:r>
            <a:r>
              <a:rPr lang="el-GR" dirty="0" smtClean="0"/>
              <a:t> είναι μοναδικές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Τα πρώτα 3 </a:t>
            </a:r>
            <a:r>
              <a:rPr lang="en-US" dirty="0" smtClean="0"/>
              <a:t>byte</a:t>
            </a:r>
            <a:r>
              <a:rPr lang="el-GR" dirty="0" smtClean="0"/>
              <a:t> εξαρτώνται από τον κατασκευαστή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Τα υπόλοιπα </a:t>
            </a:r>
            <a:r>
              <a:rPr lang="en-US" dirty="0" smtClean="0"/>
              <a:t>3 byte</a:t>
            </a:r>
            <a:r>
              <a:rPr lang="el-GR" dirty="0" smtClean="0"/>
              <a:t> είναι μοναδικά ανά κατασκευαστή</a:t>
            </a:r>
          </a:p>
          <a:p>
            <a:pPr lvl="1">
              <a:spcBef>
                <a:spcPts val="0"/>
              </a:spcBef>
              <a:defRPr/>
            </a:pPr>
            <a:r>
              <a:rPr lang="el-GR" dirty="0" smtClean="0"/>
              <a:t>Προγραμματίζονται στην κάρτα από το εργοστάσιο</a:t>
            </a:r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32</a:t>
            </a:fld>
            <a:endParaRPr lang="el-GR" alt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Δεδομένα έως 1500 </a:t>
            </a:r>
            <a:r>
              <a:rPr lang="en-US" dirty="0" smtClean="0"/>
              <a:t>byte</a:t>
            </a:r>
          </a:p>
          <a:p>
            <a:pPr lvl="1">
              <a:defRPr/>
            </a:pPr>
            <a:r>
              <a:rPr lang="el-GR" dirty="0" smtClean="0"/>
              <a:t>Λόγω περιορισμένης μνήμης την εποχή της σχεδίασης!</a:t>
            </a:r>
          </a:p>
          <a:p>
            <a:pPr>
              <a:defRPr/>
            </a:pPr>
            <a:r>
              <a:rPr lang="el-GR" dirty="0" smtClean="0"/>
              <a:t>Συμπλήρωση έως 46 </a:t>
            </a:r>
            <a:r>
              <a:rPr lang="en-US" dirty="0" smtClean="0"/>
              <a:t>byte</a:t>
            </a:r>
          </a:p>
          <a:p>
            <a:pPr lvl="1">
              <a:defRPr/>
            </a:pPr>
            <a:r>
              <a:rPr lang="el-GR" dirty="0" smtClean="0"/>
              <a:t>Ένα έγκυρο πλαίσιο πρέπει να είναι τουλάχιστον 64 </a:t>
            </a:r>
            <a:r>
              <a:rPr lang="en-US" dirty="0" smtClean="0"/>
              <a:t>byte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Οι κεφαλίδες είναι </a:t>
            </a:r>
            <a:r>
              <a:rPr lang="en-US" dirty="0" smtClean="0"/>
              <a:t>18</a:t>
            </a:r>
            <a:r>
              <a:rPr lang="el-GR" dirty="0" smtClean="0"/>
              <a:t> </a:t>
            </a:r>
            <a:r>
              <a:rPr lang="en-US" dirty="0" smtClean="0"/>
              <a:t>byte</a:t>
            </a:r>
            <a:r>
              <a:rPr lang="el-GR" dirty="0" smtClean="0"/>
              <a:t>, άρα συμπλήρωση έως </a:t>
            </a:r>
            <a:r>
              <a:rPr lang="en-US" dirty="0" smtClean="0"/>
              <a:t>46 byte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Άθροισμα ελέγχου 4 </a:t>
            </a:r>
            <a:r>
              <a:rPr lang="en-US" dirty="0" smtClean="0"/>
              <a:t>byte</a:t>
            </a:r>
          </a:p>
          <a:p>
            <a:pPr lvl="1">
              <a:defRPr/>
            </a:pPr>
            <a:r>
              <a:rPr lang="el-GR" dirty="0" smtClean="0"/>
              <a:t>Χρήση </a:t>
            </a:r>
            <a:r>
              <a:rPr lang="en-US" dirty="0" smtClean="0"/>
              <a:t>CRC-32 </a:t>
            </a:r>
            <a:r>
              <a:rPr lang="el-GR" dirty="0" smtClean="0"/>
              <a:t>για εντοπισμό σφαλμάτων</a:t>
            </a:r>
          </a:p>
          <a:p>
            <a:pPr lvl="1">
              <a:defRPr/>
            </a:pPr>
            <a:endParaRPr lang="el-GR" dirty="0" smtClean="0"/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33</a:t>
            </a:fld>
            <a:endParaRPr lang="el-GR" alt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Γιατί χρειάζεται ελάχιστο μήκος πλαισίου;</a:t>
            </a:r>
          </a:p>
          <a:p>
            <a:pPr lvl="1">
              <a:defRPr/>
            </a:pPr>
            <a:r>
              <a:rPr lang="el-GR" dirty="0" smtClean="0"/>
              <a:t>Έστω ότι ο χρόνος διάδοσης από άκρο σε άκρο είναι </a:t>
            </a:r>
            <a:r>
              <a:rPr lang="en-US" dirty="0" smtClean="0"/>
              <a:t>t</a:t>
            </a:r>
          </a:p>
          <a:p>
            <a:pPr lvl="1">
              <a:defRPr/>
            </a:pPr>
            <a:r>
              <a:rPr lang="el-GR" dirty="0" smtClean="0"/>
              <a:t>Το ελάχιστο πακέτο πρέπει να διαρκεί 2</a:t>
            </a:r>
            <a:r>
              <a:rPr lang="en-US" dirty="0" smtClean="0"/>
              <a:t>t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Αλλιώς δεν θα καταλάβουμε ότι έχουμε σύγκρουση!</a:t>
            </a:r>
          </a:p>
          <a:p>
            <a:pPr lvl="1">
              <a:defRPr/>
            </a:pPr>
            <a:r>
              <a:rPr lang="el-GR" dirty="0" smtClean="0"/>
              <a:t>Σε περίπτωση σύγκρουσης στέλνουμε 48 </a:t>
            </a:r>
            <a:r>
              <a:rPr lang="en-US" dirty="0" smtClean="0"/>
              <a:t>bit</a:t>
            </a:r>
            <a:r>
              <a:rPr lang="el-GR" dirty="0" smtClean="0"/>
              <a:t> θορύβου</a:t>
            </a:r>
          </a:p>
          <a:p>
            <a:pPr lvl="1">
              <a:buNone/>
              <a:defRPr/>
            </a:pPr>
            <a:endParaRPr lang="el-GR" dirty="0" smtClean="0"/>
          </a:p>
          <a:p>
            <a:pPr lvl="1">
              <a:defRPr/>
            </a:pPr>
            <a:endParaRPr lang="el-GR" dirty="0" smtClean="0"/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34</a:t>
            </a:fld>
            <a:endParaRPr lang="el-GR" alt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933056"/>
            <a:ext cx="8640960" cy="2232248"/>
          </a:xfrm>
        </p:spPr>
        <p:txBody>
          <a:bodyPr/>
          <a:lstStyle/>
          <a:p>
            <a:r>
              <a:rPr lang="el-GR" dirty="0" smtClean="0"/>
              <a:t>Πόσο είναι το ελάχιστο μήκος πλαισίου;</a:t>
            </a:r>
          </a:p>
          <a:p>
            <a:pPr lvl="1"/>
            <a:r>
              <a:rPr lang="el-GR" dirty="0" smtClean="0"/>
              <a:t>Το 2</a:t>
            </a:r>
            <a:r>
              <a:rPr lang="en-US" dirty="0" smtClean="0"/>
              <a:t>t</a:t>
            </a:r>
            <a:r>
              <a:rPr lang="el-GR" dirty="0" smtClean="0"/>
              <a:t> είναι μέχρι 50 μ</a:t>
            </a:r>
            <a:r>
              <a:rPr lang="en-US" dirty="0" smtClean="0"/>
              <a:t>sec</a:t>
            </a:r>
            <a:r>
              <a:rPr lang="el-GR" dirty="0" smtClean="0"/>
              <a:t> στο κλασικό </a:t>
            </a:r>
            <a:r>
              <a:rPr lang="en-US" dirty="0" smtClean="0"/>
              <a:t>Ethernet</a:t>
            </a:r>
          </a:p>
          <a:p>
            <a:pPr lvl="2"/>
            <a:r>
              <a:rPr lang="el-GR" dirty="0" smtClean="0"/>
              <a:t>Αυτός είναι ο λόγος για το μέγιστο μήκος καλωδίου</a:t>
            </a:r>
          </a:p>
          <a:p>
            <a:pPr lvl="1"/>
            <a:r>
              <a:rPr lang="el-GR" dirty="0" smtClean="0"/>
              <a:t>Με ταχύτητα 10 </a:t>
            </a:r>
            <a:r>
              <a:rPr lang="en-US" dirty="0" smtClean="0"/>
              <a:t>Mbps</a:t>
            </a:r>
            <a:r>
              <a:rPr lang="el-GR" dirty="0" smtClean="0"/>
              <a:t>, στέλνουμε 500 </a:t>
            </a:r>
            <a:r>
              <a:rPr lang="en-US" dirty="0" smtClean="0"/>
              <a:t>bits</a:t>
            </a:r>
            <a:r>
              <a:rPr lang="el-GR" dirty="0" smtClean="0"/>
              <a:t> σε </a:t>
            </a:r>
            <a:r>
              <a:rPr lang="en-US" dirty="0" smtClean="0"/>
              <a:t>2t</a:t>
            </a:r>
          </a:p>
          <a:p>
            <a:pPr lvl="1"/>
            <a:r>
              <a:rPr lang="el-GR" dirty="0" smtClean="0"/>
              <a:t>Ορίζουμε λοιπόν ελάχιστο μήκος 512 </a:t>
            </a:r>
            <a:r>
              <a:rPr lang="en-US" dirty="0" smtClean="0"/>
              <a:t>bits = 64 bytes</a:t>
            </a:r>
          </a:p>
          <a:p>
            <a:pPr lvl="1">
              <a:buNone/>
              <a:defRPr/>
            </a:pPr>
            <a:endParaRPr lang="el-GR" dirty="0" smtClean="0"/>
          </a:p>
          <a:p>
            <a:pPr lvl="1">
              <a:defRPr/>
            </a:pPr>
            <a:endParaRPr lang="el-GR" dirty="0" smtClean="0"/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35</a:t>
            </a:fld>
            <a:endParaRPr lang="el-GR" altLang="el-GR"/>
          </a:p>
        </p:txBody>
      </p:sp>
      <p:pic>
        <p:nvPicPr>
          <p:cNvPr id="6" name="Picture 6" descr="MAC 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514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824536"/>
          </a:xfrm>
        </p:spPr>
        <p:txBody>
          <a:bodyPr/>
          <a:lstStyle/>
          <a:p>
            <a:r>
              <a:rPr lang="el-GR" dirty="0" smtClean="0"/>
              <a:t>Χρήση επίμονου </a:t>
            </a:r>
            <a:r>
              <a:rPr lang="en-US" dirty="0" smtClean="0"/>
              <a:t>CSMA</a:t>
            </a:r>
          </a:p>
          <a:p>
            <a:pPr lvl="1"/>
            <a:r>
              <a:rPr lang="el-GR" dirty="0" smtClean="0"/>
              <a:t>Μόλις το κανάλι γίνει διαθέσιμο, στέλνουμε αμέσως</a:t>
            </a:r>
          </a:p>
          <a:p>
            <a:pPr lvl="1"/>
            <a:r>
              <a:rPr lang="el-GR" dirty="0" smtClean="0"/>
              <a:t>Σε περίπτωση σύγκρουσης περιμένουμε τυχαίο διάστημα</a:t>
            </a:r>
          </a:p>
          <a:p>
            <a:pPr lvl="1"/>
            <a:r>
              <a:rPr lang="el-GR" dirty="0" smtClean="0"/>
              <a:t>Αν το κανάλι είναι κενό, στέλνουμε πάλι αμέσως</a:t>
            </a:r>
          </a:p>
          <a:p>
            <a:r>
              <a:rPr lang="el-GR" dirty="0" smtClean="0"/>
              <a:t>Δυαδική εκθετική οπισθοχώρηση</a:t>
            </a:r>
          </a:p>
          <a:p>
            <a:pPr lvl="1"/>
            <a:r>
              <a:rPr lang="el-GR" dirty="0" smtClean="0"/>
              <a:t>Μετά από μία σύγκρουση ο χρόνος χωρίζεται σε υποδοχές</a:t>
            </a:r>
          </a:p>
          <a:p>
            <a:pPr lvl="1"/>
            <a:r>
              <a:rPr lang="el-GR" dirty="0" smtClean="0"/>
              <a:t>Κάθε υποδοχή διαρκεί </a:t>
            </a:r>
            <a:r>
              <a:rPr lang="en-US" dirty="0" smtClean="0"/>
              <a:t>2t</a:t>
            </a:r>
            <a:r>
              <a:rPr lang="el-GR" dirty="0" smtClean="0"/>
              <a:t>, δηλαδή 512</a:t>
            </a:r>
            <a:r>
              <a:rPr lang="en-US" dirty="0" smtClean="0"/>
              <a:t> bits / 51.2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36</a:t>
            </a:fld>
            <a:endParaRPr lang="el-GR" alt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l-GR" dirty="0" smtClean="0"/>
              <a:t>κλασικού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Δυαδική εκθετική οπισθοχώρηση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σύγκρουση: ο σταθμός μεταδίδει στην υποδοχή 0 ή 1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σύγκρουση: ο σταθμός μεταδίδει στην υποδοχή 0, 1, 2 ή 3</a:t>
            </a:r>
          </a:p>
          <a:p>
            <a:pPr marL="444500" lvl="1" indent="-263525">
              <a:spcBef>
                <a:spcPts val="0"/>
              </a:spcBef>
            </a:pPr>
            <a:r>
              <a:rPr lang="en-US" sz="2400" dirty="0" err="1" smtClean="0"/>
              <a:t>i</a:t>
            </a:r>
            <a:r>
              <a:rPr lang="el-GR" sz="2400" dirty="0" smtClean="0"/>
              <a:t>-στη σύγκρουση: ο σταθμός μεταδίδει στην υποδοχή 0, … , 2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-1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Κάθε υποδοχή έχει ίση πιθανότητα επιλογής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Όποιος μεταδώσει πρώτος κερδίζει, οι άλλοι περιμένουν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Δεν αυξάνουμε άλλο μετά τη 10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σύγκρουση (1024 υποδοχές)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Τα παρατάμε εντελώς (σφάλμα) μετά την 16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σύγκρουση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Αυξάνουμε σταδιακά το διάστημα ανταγωνισμού</a:t>
            </a:r>
          </a:p>
          <a:p>
            <a:pPr marL="444500" lvl="1" indent="-263525">
              <a:spcBef>
                <a:spcPts val="0"/>
              </a:spcBef>
            </a:pPr>
            <a:r>
              <a:rPr lang="el-GR" sz="2400" dirty="0" smtClean="0"/>
              <a:t>Αυτόματη προσαρμογή στον φόρτο του δικτύου</a:t>
            </a:r>
            <a:endParaRPr lang="en-US" sz="2400" dirty="0" smtClean="0"/>
          </a:p>
          <a:p>
            <a:pPr lvl="1">
              <a:spcBef>
                <a:spcPts val="0"/>
              </a:spcBef>
              <a:buNone/>
              <a:defRPr/>
            </a:pPr>
            <a:endParaRPr lang="el-GR" dirty="0" smtClean="0"/>
          </a:p>
          <a:p>
            <a:pPr lvl="1">
              <a:spcBef>
                <a:spcPts val="0"/>
              </a:spcBef>
              <a:defRPr/>
            </a:pPr>
            <a:endParaRPr lang="el-GR" dirty="0" smtClean="0"/>
          </a:p>
          <a:p>
            <a:pPr>
              <a:spcBef>
                <a:spcPts val="0"/>
              </a:spcBef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37</a:t>
            </a:fld>
            <a:endParaRPr lang="el-GR" alt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896544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Ανάλυση απόδοσης του </a:t>
            </a:r>
            <a:r>
              <a:rPr lang="en-US" dirty="0" smtClean="0"/>
              <a:t>Ethernet</a:t>
            </a:r>
          </a:p>
          <a:p>
            <a:pPr marL="444500" lvl="1" indent="-263525">
              <a:defRPr/>
            </a:pPr>
            <a:r>
              <a:rPr lang="el-GR" dirty="0" smtClean="0"/>
              <a:t>Υποθέτουμε ότι η πιθανότητα αναμετάδοσης είναι </a:t>
            </a:r>
            <a:r>
              <a:rPr lang="en-US" dirty="0" smtClean="0"/>
              <a:t>p</a:t>
            </a:r>
            <a:endParaRPr lang="el-GR" dirty="0" smtClean="0"/>
          </a:p>
          <a:p>
            <a:pPr lvl="2">
              <a:defRPr/>
            </a:pPr>
            <a:r>
              <a:rPr lang="el-GR" dirty="0" smtClean="0"/>
              <a:t>Η πλήρης μοντελοποίηση της οπισθοχώρησης είναι περίπλοκη</a:t>
            </a:r>
          </a:p>
          <a:p>
            <a:pPr marL="444500" lvl="1" indent="-263525">
              <a:defRPr/>
            </a:pPr>
            <a:r>
              <a:rPr lang="el-GR" dirty="0" smtClean="0"/>
              <a:t>Με </a:t>
            </a:r>
            <a:r>
              <a:rPr lang="en-US" dirty="0" smtClean="0"/>
              <a:t>k</a:t>
            </a:r>
            <a:r>
              <a:rPr lang="el-GR" dirty="0" smtClean="0"/>
              <a:t> χρήστες η πιθανότητα επιτυχίας είναι </a:t>
            </a:r>
            <a:r>
              <a:rPr lang="en-US" dirty="0" smtClean="0"/>
              <a:t>A=</a:t>
            </a:r>
            <a:r>
              <a:rPr lang="en-US" dirty="0" err="1" smtClean="0"/>
              <a:t>kp</a:t>
            </a:r>
            <a:r>
              <a:rPr lang="en-US" dirty="0" smtClean="0"/>
              <a:t>(1-p)</a:t>
            </a:r>
            <a:r>
              <a:rPr lang="en-US" baseline="30000" dirty="0" smtClean="0"/>
              <a:t>k-1</a:t>
            </a:r>
          </a:p>
          <a:p>
            <a:pPr lvl="2">
              <a:defRPr/>
            </a:pPr>
            <a:r>
              <a:rPr lang="el-GR" dirty="0" smtClean="0"/>
              <a:t>Μεγιστοποιείται με </a:t>
            </a:r>
            <a:r>
              <a:rPr lang="en-US" dirty="0" smtClean="0"/>
              <a:t>p=1/k</a:t>
            </a:r>
            <a:r>
              <a:rPr lang="el-GR" dirty="0" smtClean="0"/>
              <a:t> οπότε</a:t>
            </a:r>
            <a:r>
              <a:rPr lang="en-US" dirty="0" smtClean="0"/>
              <a:t> A=1/e </a:t>
            </a:r>
            <a:r>
              <a:rPr lang="el-GR" dirty="0" smtClean="0"/>
              <a:t>όταν το </a:t>
            </a:r>
            <a:r>
              <a:rPr lang="en-US" dirty="0" smtClean="0"/>
              <a:t>k </a:t>
            </a:r>
            <a:r>
              <a:rPr lang="el-GR" dirty="0" smtClean="0"/>
              <a:t>γίνεται άπειρο</a:t>
            </a:r>
          </a:p>
          <a:p>
            <a:pPr marL="444500" lvl="1" indent="-263525">
              <a:defRPr/>
            </a:pPr>
            <a:r>
              <a:rPr lang="el-GR" dirty="0" smtClean="0"/>
              <a:t>Η πιθανότητα να φτάσουμε τις </a:t>
            </a:r>
            <a:r>
              <a:rPr lang="en-US" dirty="0" smtClean="0"/>
              <a:t>j </a:t>
            </a:r>
            <a:r>
              <a:rPr lang="el-GR" dirty="0" smtClean="0"/>
              <a:t>υποδοχές είναι </a:t>
            </a:r>
            <a:r>
              <a:rPr lang="en-US" dirty="0" smtClean="0"/>
              <a:t>A(1-A)</a:t>
            </a:r>
            <a:r>
              <a:rPr lang="en-US" baseline="30000" dirty="0" smtClean="0"/>
              <a:t>j-1</a:t>
            </a:r>
          </a:p>
          <a:p>
            <a:pPr marL="444500" lvl="1" indent="-263525">
              <a:defRPr/>
            </a:pPr>
            <a:r>
              <a:rPr lang="el-GR" dirty="0" smtClean="0"/>
              <a:t>Το μέσο πλήθος υποδοχών μέχρι την επιτυχία είναι </a:t>
            </a:r>
            <a:r>
              <a:rPr lang="en-US" dirty="0" smtClean="0"/>
              <a:t>1/A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38</a:t>
            </a:fld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896544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Ανάλυση απόδοσης του </a:t>
            </a:r>
            <a:r>
              <a:rPr lang="en-US" dirty="0" smtClean="0"/>
              <a:t>Ethernet</a:t>
            </a:r>
          </a:p>
          <a:p>
            <a:pPr lvl="1">
              <a:defRPr/>
            </a:pPr>
            <a:r>
              <a:rPr lang="el-GR" dirty="0" smtClean="0"/>
              <a:t>Άρα με χρόνο διάδοσης 2</a:t>
            </a:r>
            <a:r>
              <a:rPr lang="en-US" dirty="0" smtClean="0"/>
              <a:t>t</a:t>
            </a:r>
            <a:r>
              <a:rPr lang="el-GR" dirty="0" smtClean="0"/>
              <a:t>, θα περιμένουμε 2</a:t>
            </a:r>
            <a:r>
              <a:rPr lang="en-US" dirty="0" smtClean="0"/>
              <a:t>t/</a:t>
            </a:r>
            <a:r>
              <a:rPr lang="el-GR" dirty="0" smtClean="0"/>
              <a:t>Α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Έστω ότι το μέσο πλαίσιο προς μετάδοση απαιτεί </a:t>
            </a:r>
            <a:r>
              <a:rPr lang="en-US" dirty="0" smtClean="0"/>
              <a:t>P sec</a:t>
            </a:r>
          </a:p>
          <a:p>
            <a:pPr lvl="1">
              <a:defRPr/>
            </a:pPr>
            <a:r>
              <a:rPr lang="el-GR" dirty="0" smtClean="0"/>
              <a:t>Τότε η απόδοση είναι </a:t>
            </a:r>
            <a:r>
              <a:rPr lang="en-US" dirty="0" smtClean="0"/>
              <a:t>P/(P+2t/A) </a:t>
            </a:r>
            <a:r>
              <a:rPr lang="el-GR" dirty="0" smtClean="0"/>
              <a:t>ή 1/(1+2</a:t>
            </a:r>
            <a:r>
              <a:rPr lang="en-US" dirty="0" err="1" smtClean="0"/>
              <a:t>BLe</a:t>
            </a:r>
            <a:r>
              <a:rPr lang="en-US" dirty="0" smtClean="0"/>
              <a:t>/</a:t>
            </a:r>
            <a:r>
              <a:rPr lang="en-US" dirty="0" err="1" smtClean="0"/>
              <a:t>cF</a:t>
            </a:r>
            <a:r>
              <a:rPr lang="en-US" dirty="0" smtClean="0"/>
              <a:t>)</a:t>
            </a:r>
            <a:endParaRPr lang="el-GR" dirty="0" smtClean="0"/>
          </a:p>
          <a:p>
            <a:pPr lvl="2">
              <a:defRPr/>
            </a:pPr>
            <a:r>
              <a:rPr lang="en-US" dirty="0" smtClean="0"/>
              <a:t>F</a:t>
            </a:r>
            <a:r>
              <a:rPr lang="el-GR" dirty="0" smtClean="0"/>
              <a:t> </a:t>
            </a:r>
            <a:r>
              <a:rPr lang="en-US" dirty="0" smtClean="0"/>
              <a:t>bits </a:t>
            </a:r>
            <a:r>
              <a:rPr lang="el-GR" dirty="0" smtClean="0"/>
              <a:t>ανά πλαίσιο, </a:t>
            </a:r>
            <a:r>
              <a:rPr lang="en-US" dirty="0" smtClean="0"/>
              <a:t>B bps</a:t>
            </a:r>
            <a:r>
              <a:rPr lang="el-GR" dirty="0" smtClean="0"/>
              <a:t> ταχύτητα</a:t>
            </a:r>
            <a:r>
              <a:rPr lang="en-US" dirty="0" smtClean="0"/>
              <a:t>, L</a:t>
            </a:r>
            <a:r>
              <a:rPr lang="el-GR" dirty="0" smtClean="0"/>
              <a:t> μήκος καλωδίου</a:t>
            </a:r>
          </a:p>
          <a:p>
            <a:pPr lvl="1">
              <a:defRPr/>
            </a:pPr>
            <a:r>
              <a:rPr lang="el-GR" dirty="0" smtClean="0"/>
              <a:t>Η αύξηση ταχύτητας ή/και απόστασης μειώνει την απόδοση</a:t>
            </a:r>
          </a:p>
          <a:p>
            <a:pPr lvl="2">
              <a:defRPr/>
            </a:pPr>
            <a:r>
              <a:rPr lang="el-GR" dirty="0" smtClean="0"/>
              <a:t>Δεν κάνει για γρήγορα δίκτυα μεγάλων αποστάσεων</a:t>
            </a:r>
          </a:p>
          <a:p>
            <a:pPr lvl="1">
              <a:defRPr/>
            </a:pPr>
            <a:r>
              <a:rPr lang="el-GR" dirty="0" smtClean="0"/>
              <a:t>Η αύξηση του μεγέθους των πλαισίων αυξάνει την απόδοση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39</a:t>
            </a:fld>
            <a:endParaRPr lang="el-GR" alt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κατανομής καναλιού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Υπάρχουν δύο είδη ζεύξεων</a:t>
            </a:r>
          </a:p>
          <a:p>
            <a:pPr lvl="1"/>
            <a:r>
              <a:rPr lang="el-GR" dirty="0" smtClean="0"/>
              <a:t>Σημείο σε σημείο (</a:t>
            </a:r>
            <a:r>
              <a:rPr lang="en-US" dirty="0" smtClean="0"/>
              <a:t>point to point)</a:t>
            </a:r>
            <a:endParaRPr lang="el-GR" dirty="0" smtClean="0"/>
          </a:p>
          <a:p>
            <a:pPr lvl="1"/>
            <a:r>
              <a:rPr lang="el-GR" dirty="0" smtClean="0"/>
              <a:t>Ευρείας εκπομπής </a:t>
            </a:r>
            <a:r>
              <a:rPr lang="en-US" dirty="0" smtClean="0"/>
              <a:t>(broadcast)</a:t>
            </a:r>
            <a:endParaRPr lang="el-GR" dirty="0" smtClean="0"/>
          </a:p>
          <a:p>
            <a:pPr lvl="2"/>
            <a:r>
              <a:rPr lang="el-GR" dirty="0" smtClean="0"/>
              <a:t>Ή τυχαίας προσπέλασης ή πολλαπλής προσπέλασης</a:t>
            </a:r>
          </a:p>
          <a:p>
            <a:r>
              <a:rPr lang="el-GR" dirty="0" smtClean="0"/>
              <a:t>Κανάλια ευρείας εκπομπής</a:t>
            </a:r>
          </a:p>
          <a:p>
            <a:pPr lvl="1"/>
            <a:r>
              <a:rPr lang="el-GR" dirty="0" smtClean="0"/>
              <a:t>Κάθε μετάδοση γίνεται αντιληπτή από όλους</a:t>
            </a:r>
          </a:p>
          <a:p>
            <a:pPr lvl="1"/>
            <a:r>
              <a:rPr lang="el-GR" dirty="0" smtClean="0"/>
              <a:t>Συνηθισμένο σε τοπικά και ασύρματα δίκτυα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Ανάλυση απόδοσης του </a:t>
            </a:r>
            <a:r>
              <a:rPr lang="en-US" dirty="0" smtClean="0"/>
              <a:t>Ethernet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Απόδοση ανάλογα με το πλήθος των έτοιμων σταθμών</a:t>
            </a:r>
          </a:p>
          <a:p>
            <a:pPr lvl="1">
              <a:defRPr/>
            </a:pPr>
            <a:r>
              <a:rPr lang="el-GR" dirty="0" smtClean="0"/>
              <a:t>Με λίγους σταθμούς έχουμε καλύτερη αξιοποίηση</a:t>
            </a:r>
          </a:p>
          <a:p>
            <a:pPr lvl="2">
              <a:defRPr/>
            </a:pPr>
            <a:r>
              <a:rPr lang="el-GR" dirty="0" smtClean="0"/>
              <a:t>Σταδιακά πάμε στο ασυμπτωτικό όριο</a:t>
            </a:r>
          </a:p>
          <a:p>
            <a:pPr lvl="1">
              <a:defRPr/>
            </a:pPr>
            <a:r>
              <a:rPr lang="el-GR" dirty="0" smtClean="0"/>
              <a:t>Συμφέρουν τα μεγαλύτερα πακέτα</a:t>
            </a:r>
          </a:p>
          <a:p>
            <a:pPr lvl="2">
              <a:defRPr/>
            </a:pPr>
            <a:r>
              <a:rPr lang="el-GR" dirty="0" smtClean="0"/>
              <a:t>Με πακέτα 1 </a:t>
            </a:r>
            <a:r>
              <a:rPr lang="en-US" dirty="0" smtClean="0"/>
              <a:t>KB</a:t>
            </a:r>
            <a:r>
              <a:rPr lang="el-GR" dirty="0" smtClean="0"/>
              <a:t> έχουμε απόδοση τουλάχιστον 85%</a:t>
            </a:r>
          </a:p>
          <a:p>
            <a:pPr lvl="2">
              <a:defRPr/>
            </a:pPr>
            <a:r>
              <a:rPr lang="el-GR" dirty="0" smtClean="0"/>
              <a:t>Πολύ καλύτερο από το </a:t>
            </a:r>
            <a:r>
              <a:rPr lang="en-US" dirty="0" smtClean="0"/>
              <a:t>Aloha (</a:t>
            </a:r>
            <a:r>
              <a:rPr lang="el-GR" dirty="0" smtClean="0"/>
              <a:t>με ή χωρίς υποδοχές)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40</a:t>
            </a:fld>
            <a:endParaRPr lang="el-GR" alt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 </a:t>
            </a:r>
            <a:r>
              <a:rPr lang="en-US" dirty="0" smtClean="0"/>
              <a:t>Ethernet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41</a:t>
            </a:fld>
            <a:endParaRPr lang="el-GR" altLang="el-GR"/>
          </a:p>
        </p:txBody>
      </p:sp>
      <p:pic>
        <p:nvPicPr>
          <p:cNvPr id="7" name="Picture 5" descr="Απόδοση 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25806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el-GR" dirty="0" smtClean="0"/>
              <a:t>μεταγωγής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Διανομείς </a:t>
            </a:r>
            <a:r>
              <a:rPr lang="en-US" dirty="0" smtClean="0"/>
              <a:t>(hubs)</a:t>
            </a:r>
            <a:r>
              <a:rPr lang="el-GR" dirty="0" smtClean="0"/>
              <a:t>: εξέλιξη του κλασικού </a:t>
            </a:r>
            <a:r>
              <a:rPr lang="en-US" dirty="0" smtClean="0"/>
              <a:t>Ethernet</a:t>
            </a:r>
          </a:p>
          <a:p>
            <a:pPr lvl="1">
              <a:defRPr/>
            </a:pPr>
            <a:r>
              <a:rPr lang="el-GR" dirty="0" smtClean="0"/>
              <a:t>Το ενιαίο καλώδιο δυσκολεύει τον εντοπισμό προβλημάτων</a:t>
            </a:r>
          </a:p>
          <a:p>
            <a:pPr lvl="1">
              <a:defRPr/>
            </a:pPr>
            <a:r>
              <a:rPr lang="el-GR" dirty="0" smtClean="0"/>
              <a:t>Με τον διανομέα έχουμε καλώδια προς όλους τους σταθμούς</a:t>
            </a:r>
          </a:p>
          <a:p>
            <a:pPr lvl="2">
              <a:defRPr/>
            </a:pPr>
            <a:r>
              <a:rPr lang="el-GR" dirty="0" smtClean="0"/>
              <a:t>Άμεσος εντοπισμός αποσυνδέσεων</a:t>
            </a:r>
          </a:p>
          <a:p>
            <a:pPr lvl="2">
              <a:defRPr/>
            </a:pPr>
            <a:r>
              <a:rPr lang="el-GR" dirty="0" smtClean="0"/>
              <a:t>Εύκολη σύνδεση/αποσύνδεση σταθμών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42</a:t>
            </a:fld>
            <a:endParaRPr lang="el-GR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el-GR" dirty="0" smtClean="0"/>
              <a:t>μεταγωγής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38437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Διανομείς </a:t>
            </a:r>
            <a:r>
              <a:rPr lang="en-US" dirty="0" smtClean="0"/>
              <a:t>(hubs)</a:t>
            </a:r>
            <a:r>
              <a:rPr lang="el-GR" dirty="0" smtClean="0"/>
              <a:t>: εξέλιξη του κλασικού </a:t>
            </a:r>
            <a:r>
              <a:rPr lang="en-US" dirty="0" smtClean="0"/>
              <a:t>Ethernet</a:t>
            </a:r>
          </a:p>
          <a:p>
            <a:pPr marL="444500" lvl="1" indent="-263525">
              <a:defRPr/>
            </a:pPr>
            <a:r>
              <a:rPr lang="el-GR" dirty="0" smtClean="0"/>
              <a:t>Τα καλώδια ενώνονται ηλεκτρικά μέσα στον διανομέα</a:t>
            </a:r>
          </a:p>
          <a:p>
            <a:pPr lvl="2">
              <a:defRPr/>
            </a:pPr>
            <a:r>
              <a:rPr lang="el-GR" dirty="0" smtClean="0"/>
              <a:t>Χρήση καλωδίων τηλεφωνίας </a:t>
            </a:r>
            <a:r>
              <a:rPr lang="en-US" dirty="0" smtClean="0"/>
              <a:t>UTP Cat 3</a:t>
            </a:r>
          </a:p>
          <a:p>
            <a:pPr lvl="2">
              <a:defRPr/>
            </a:pPr>
            <a:r>
              <a:rPr lang="el-GR" dirty="0" smtClean="0"/>
              <a:t>Καλώδια </a:t>
            </a:r>
            <a:r>
              <a:rPr lang="en-US" dirty="0" smtClean="0"/>
              <a:t>UTP Cat 5</a:t>
            </a:r>
            <a:r>
              <a:rPr lang="el-GR" dirty="0" smtClean="0"/>
              <a:t> για μεγαλύτερες αποστάσεις</a:t>
            </a:r>
          </a:p>
          <a:p>
            <a:pPr marL="444500" lvl="1" indent="-263525">
              <a:defRPr/>
            </a:pPr>
            <a:r>
              <a:rPr lang="el-GR" dirty="0" smtClean="0"/>
              <a:t>Η χωρητικότητα/απόδοση παραμένει η ίδια</a:t>
            </a:r>
          </a:p>
          <a:p>
            <a:pPr lvl="2">
              <a:defRPr/>
            </a:pPr>
            <a:r>
              <a:rPr lang="el-GR" dirty="0" smtClean="0"/>
              <a:t>Οι συγκρούσεις περιορίζουν πάντα την απόδοση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43</a:t>
            </a:fld>
            <a:endParaRPr lang="el-GR" altLang="el-GR"/>
          </a:p>
        </p:txBody>
      </p:sp>
      <p:pic>
        <p:nvPicPr>
          <p:cNvPr id="6" name="Picture 6" descr="Ethernet Μεταγωγή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25144"/>
            <a:ext cx="5256584" cy="19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el-GR" dirty="0" smtClean="0"/>
              <a:t>μεταγωγής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38437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Μεταγωγείς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switches)</a:t>
            </a:r>
            <a:r>
              <a:rPr lang="el-GR" dirty="0" smtClean="0"/>
              <a:t>: το σύγχρονο </a:t>
            </a:r>
            <a:r>
              <a:rPr lang="en-US" dirty="0" smtClean="0"/>
              <a:t>Ethernet</a:t>
            </a:r>
          </a:p>
          <a:p>
            <a:pPr lvl="1">
              <a:defRPr/>
            </a:pPr>
            <a:r>
              <a:rPr lang="el-GR" dirty="0" smtClean="0"/>
              <a:t>Εξωτερικά παρόμοιοι με τους διανομείς</a:t>
            </a:r>
          </a:p>
          <a:p>
            <a:pPr lvl="1">
              <a:defRPr/>
            </a:pPr>
            <a:r>
              <a:rPr lang="el-GR" dirty="0" smtClean="0"/>
              <a:t>Εσωτερικά όμως, πολύ διαφορετικοί!</a:t>
            </a:r>
          </a:p>
          <a:p>
            <a:pPr lvl="2">
              <a:defRPr/>
            </a:pPr>
            <a:r>
              <a:rPr lang="el-GR" dirty="0" smtClean="0"/>
              <a:t>Κάθε πλαίσιο αντιγράφεται μόνο στην σωστή έξοδο</a:t>
            </a:r>
          </a:p>
          <a:p>
            <a:pPr lvl="2">
              <a:defRPr/>
            </a:pPr>
            <a:r>
              <a:rPr lang="el-GR" dirty="0" smtClean="0"/>
              <a:t>Κάθε παραλήπτης λαμβάνει μόνο τα πλαίσια που πρέπει</a:t>
            </a:r>
          </a:p>
          <a:p>
            <a:pPr lvl="1">
              <a:defRPr/>
            </a:pPr>
            <a:r>
              <a:rPr lang="el-GR" dirty="0" smtClean="0"/>
              <a:t>Αποφυγή των συγκρούσεων</a:t>
            </a:r>
          </a:p>
          <a:p>
            <a:pPr lvl="2">
              <a:defRPr/>
            </a:pPr>
            <a:r>
              <a:rPr lang="el-GR" dirty="0" smtClean="0"/>
              <a:t>Μπορούμε να έχουμε πολλές μεταδόσεις ταυτόχρονα</a:t>
            </a:r>
          </a:p>
          <a:p>
            <a:pPr lvl="2">
              <a:defRPr/>
            </a:pPr>
            <a:r>
              <a:rPr lang="el-GR" dirty="0" smtClean="0"/>
              <a:t>Χρήση αμφίδρομης μετάδοσης σε κάθε καλώδιο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44</a:t>
            </a:fld>
            <a:endParaRPr lang="el-GR" alt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</a:t>
            </a:r>
            <a:r>
              <a:rPr lang="el-GR" dirty="0" smtClean="0"/>
              <a:t>μεταγωγής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80831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Μεταγωγείς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switches)</a:t>
            </a:r>
            <a:r>
              <a:rPr lang="el-GR" dirty="0" smtClean="0"/>
              <a:t>: το σύγχρονο </a:t>
            </a:r>
            <a:r>
              <a:rPr lang="en-US" dirty="0" smtClean="0"/>
              <a:t>Ethernet</a:t>
            </a:r>
          </a:p>
          <a:p>
            <a:pPr lvl="1">
              <a:defRPr/>
            </a:pPr>
            <a:r>
              <a:rPr lang="el-GR" dirty="0" smtClean="0"/>
              <a:t>Ανάγκη αποθήκευσης πλαισίων</a:t>
            </a:r>
          </a:p>
          <a:p>
            <a:pPr lvl="2">
              <a:defRPr/>
            </a:pPr>
            <a:r>
              <a:rPr lang="el-GR" dirty="0" smtClean="0"/>
              <a:t>Για ταυτόχρονες αποστολές πλαισίων στον ίδιο παραλήπτη</a:t>
            </a:r>
          </a:p>
          <a:p>
            <a:pPr lvl="1">
              <a:defRPr/>
            </a:pPr>
            <a:r>
              <a:rPr lang="el-GR" dirty="0" smtClean="0"/>
              <a:t>Σύνδεση μεταγωγέων μεταξύ τους ή/και με διανομείς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45</a:t>
            </a:fld>
            <a:endParaRPr lang="el-GR" altLang="el-GR"/>
          </a:p>
        </p:txBody>
      </p:sp>
      <p:pic>
        <p:nvPicPr>
          <p:cNvPr id="6" name="Picture 5" descr="Ethernet Μεταγωγής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75215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Γρήγορο</a:t>
            </a:r>
            <a:r>
              <a:rPr lang="en-US" dirty="0" smtClean="0"/>
              <a:t> Ethernet</a:t>
            </a:r>
            <a:r>
              <a:rPr lang="el-GR" dirty="0" smtClean="0"/>
              <a:t> (802.3</a:t>
            </a:r>
            <a:r>
              <a:rPr lang="en-US" dirty="0" smtClean="0"/>
              <a:t>u)</a:t>
            </a:r>
            <a:endParaRPr lang="el-GR" dirty="0" smtClean="0"/>
          </a:p>
          <a:p>
            <a:pPr lvl="1" eaLnBrk="1" hangingPunct="1"/>
            <a:r>
              <a:rPr lang="el-GR" dirty="0" smtClean="0"/>
              <a:t>Ανάγκη αύξησης ταχύτητας του δικτύου</a:t>
            </a:r>
            <a:endParaRPr lang="en-US" dirty="0" smtClean="0"/>
          </a:p>
          <a:p>
            <a:pPr lvl="2" eaLnBrk="1" hangingPunct="1"/>
            <a:r>
              <a:rPr lang="el-GR" dirty="0" smtClean="0"/>
              <a:t>Οι μεταγωγείς δεν αυξάνουν την ταχύτητα ανά σταθμό</a:t>
            </a:r>
          </a:p>
          <a:p>
            <a:pPr lvl="1" eaLnBrk="1" hangingPunct="1"/>
            <a:r>
              <a:rPr lang="el-GR" dirty="0" smtClean="0"/>
              <a:t>Ίδιο μορφότυπο πακέτων, ίδια διεπαφή, ίδια λειτουργία</a:t>
            </a:r>
          </a:p>
          <a:p>
            <a:pPr lvl="2" eaLnBrk="1" hangingPunct="1"/>
            <a:r>
              <a:rPr lang="el-GR" dirty="0" smtClean="0"/>
              <a:t>Υπήρχε εναλλακτική πρόταση</a:t>
            </a:r>
            <a:r>
              <a:rPr lang="en-US" dirty="0" smtClean="0"/>
              <a:t> </a:t>
            </a:r>
            <a:r>
              <a:rPr lang="el-GR" dirty="0" smtClean="0"/>
              <a:t>για μεγαλύτερες αλλαγές</a:t>
            </a:r>
          </a:p>
          <a:p>
            <a:pPr lvl="2" eaLnBrk="1" hangingPunct="1"/>
            <a:r>
              <a:rPr lang="el-GR" dirty="0" smtClean="0"/>
              <a:t>Τυποποιήθηκε ως 802.12 αλλά απέτυχε στην αγορά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46</a:t>
            </a:fld>
            <a:endParaRPr lang="el-GR" alt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1944216"/>
          </a:xfrm>
        </p:spPr>
        <p:txBody>
          <a:bodyPr/>
          <a:lstStyle/>
          <a:p>
            <a:pPr lvl="1" eaLnBrk="1" hangingPunct="1"/>
            <a:r>
              <a:rPr lang="el-GR" dirty="0" smtClean="0"/>
              <a:t>Ο χρόνος</a:t>
            </a:r>
            <a:r>
              <a:rPr lang="en-US" dirty="0" smtClean="0"/>
              <a:t> bit</a:t>
            </a:r>
            <a:r>
              <a:rPr lang="el-GR" dirty="0" smtClean="0"/>
              <a:t> από 100 </a:t>
            </a:r>
            <a:r>
              <a:rPr lang="en-US" dirty="0" err="1" smtClean="0"/>
              <a:t>nsec</a:t>
            </a:r>
            <a:r>
              <a:rPr lang="el-GR" dirty="0" smtClean="0"/>
              <a:t> έγινε 10 </a:t>
            </a:r>
            <a:r>
              <a:rPr lang="en-US" dirty="0" err="1" smtClean="0"/>
              <a:t>nsec</a:t>
            </a:r>
            <a:endParaRPr lang="en-US" dirty="0" smtClean="0"/>
          </a:p>
          <a:p>
            <a:pPr lvl="1" eaLnBrk="1" hangingPunct="1"/>
            <a:r>
              <a:rPr lang="el-GR" dirty="0" smtClean="0"/>
              <a:t>Επιτρέπονται μόνο καλωδιώσεις με διανομείς ή μεταγωγείς</a:t>
            </a:r>
          </a:p>
          <a:p>
            <a:pPr lvl="2" eaLnBrk="1" hangingPunct="1"/>
            <a:r>
              <a:rPr lang="el-GR" dirty="0" smtClean="0"/>
              <a:t>Το ενιαίο καλώδιο θα έπρεπε να είναι μέχρι 250 μέτρα!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47</a:t>
            </a:fld>
            <a:endParaRPr lang="el-GR" altLang="el-GR"/>
          </a:p>
        </p:txBody>
      </p:sp>
      <p:pic>
        <p:nvPicPr>
          <p:cNvPr id="6" name="Picture 1" descr="Fast 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83336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 – 3 </a:t>
            </a:r>
            <a:r>
              <a:rPr lang="el-GR" dirty="0" smtClean="0"/>
              <a:t>τύποι καλωδιώσεων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100</a:t>
            </a:r>
            <a:r>
              <a:rPr lang="en-US" dirty="0" smtClean="0"/>
              <a:t>Base-T4:</a:t>
            </a:r>
            <a:r>
              <a:rPr lang="el-GR" dirty="0" smtClean="0"/>
              <a:t> Τέσσερα ζεύγη </a:t>
            </a:r>
            <a:r>
              <a:rPr lang="en-US" dirty="0" smtClean="0"/>
              <a:t>UTP Cat 3</a:t>
            </a:r>
            <a:endParaRPr lang="el-GR" dirty="0" smtClean="0"/>
          </a:p>
          <a:p>
            <a:pPr lvl="1" eaLnBrk="1" hangingPunct="1"/>
            <a:r>
              <a:rPr lang="el-GR" dirty="0" smtClean="0"/>
              <a:t>Συμβατότητα με υπάρχοντα καλώδια τηλεφωνίας</a:t>
            </a:r>
          </a:p>
          <a:p>
            <a:pPr lvl="1" eaLnBrk="1" hangingPunct="1"/>
            <a:r>
              <a:rPr lang="el-GR" dirty="0" smtClean="0"/>
              <a:t>Ταχύτητα σηματοδοσίας 25 </a:t>
            </a:r>
            <a:r>
              <a:rPr lang="en-US" dirty="0" smtClean="0"/>
              <a:t>MHz </a:t>
            </a:r>
            <a:r>
              <a:rPr lang="el-GR" dirty="0" smtClean="0"/>
              <a:t>σε κάθε ζεύγος</a:t>
            </a:r>
          </a:p>
          <a:p>
            <a:pPr lvl="2" eaLnBrk="1" hangingPunct="1"/>
            <a:r>
              <a:rPr lang="el-GR" dirty="0" smtClean="0"/>
              <a:t>Στο απλό </a:t>
            </a:r>
            <a:r>
              <a:rPr lang="en-US" dirty="0" smtClean="0"/>
              <a:t>Ethernet</a:t>
            </a:r>
            <a:r>
              <a:rPr lang="el-GR" dirty="0" smtClean="0"/>
              <a:t> η σηματοδοσία είναι 20</a:t>
            </a:r>
            <a:r>
              <a:rPr lang="en-US" dirty="0" smtClean="0"/>
              <a:t> MHz (Manchester)</a:t>
            </a:r>
          </a:p>
          <a:p>
            <a:pPr lvl="1" eaLnBrk="1" hangingPunct="1"/>
            <a:r>
              <a:rPr lang="el-GR" dirty="0" smtClean="0"/>
              <a:t>Τα 2 ζεύγη έχουν σταθερή κατεύθυνση, τα άλλα 2 αλλάζουν</a:t>
            </a:r>
          </a:p>
          <a:p>
            <a:pPr lvl="2" eaLnBrk="1" hangingPunct="1"/>
            <a:r>
              <a:rPr lang="el-GR" dirty="0" smtClean="0"/>
              <a:t>Σε κάθε στιγμή έχουμε 3 ζεύγη προς την σωστή κατεύθυνση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48</a:t>
            </a:fld>
            <a:endParaRPr lang="el-GR" alt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 – 3 </a:t>
            </a:r>
            <a:r>
              <a:rPr lang="el-GR" dirty="0" smtClean="0"/>
              <a:t>τύποι καλωδιώσεων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100</a:t>
            </a:r>
            <a:r>
              <a:rPr lang="en-US" dirty="0" smtClean="0"/>
              <a:t>Base-T</a:t>
            </a:r>
            <a:r>
              <a:rPr lang="el-GR" dirty="0" smtClean="0"/>
              <a:t>Χ</a:t>
            </a:r>
            <a:r>
              <a:rPr lang="en-US" dirty="0" smtClean="0"/>
              <a:t>:</a:t>
            </a:r>
            <a:r>
              <a:rPr lang="el-GR" dirty="0" smtClean="0"/>
              <a:t> Δύο ζεύγη </a:t>
            </a:r>
            <a:r>
              <a:rPr lang="en-US" dirty="0" smtClean="0"/>
              <a:t>UTP Cat </a:t>
            </a:r>
            <a:r>
              <a:rPr lang="el-GR" dirty="0" smtClean="0"/>
              <a:t>5</a:t>
            </a:r>
          </a:p>
          <a:p>
            <a:pPr lvl="1" eaLnBrk="1" hangingPunct="1"/>
            <a:r>
              <a:rPr lang="el-GR" dirty="0" smtClean="0"/>
              <a:t>Σηματοδοσία στα 125 </a:t>
            </a:r>
            <a:r>
              <a:rPr lang="en-US" dirty="0" smtClean="0"/>
              <a:t>MHz</a:t>
            </a:r>
            <a:r>
              <a:rPr lang="el-GR" dirty="0" smtClean="0"/>
              <a:t> σε κάθε ζεύγος</a:t>
            </a:r>
          </a:p>
          <a:p>
            <a:pPr lvl="1" eaLnBrk="1" hangingPunct="1"/>
            <a:r>
              <a:rPr lang="el-GR" dirty="0" smtClean="0"/>
              <a:t>Κωδικοποίηση </a:t>
            </a:r>
            <a:r>
              <a:rPr lang="en-US" dirty="0" smtClean="0"/>
              <a:t>4B/5B:</a:t>
            </a:r>
            <a:r>
              <a:rPr lang="el-GR" dirty="0" smtClean="0"/>
              <a:t> προέρχεται από το </a:t>
            </a:r>
            <a:r>
              <a:rPr lang="en-US" dirty="0" smtClean="0"/>
              <a:t>FDDI</a:t>
            </a:r>
          </a:p>
          <a:p>
            <a:pPr lvl="2" eaLnBrk="1" hangingPunct="1"/>
            <a:r>
              <a:rPr lang="el-GR" dirty="0" smtClean="0"/>
              <a:t>Ομαδοποίηση 5 σημάτων με 2 επίπεδα: 32 συνδυασμοί</a:t>
            </a:r>
          </a:p>
          <a:p>
            <a:pPr lvl="2" eaLnBrk="1" hangingPunct="1"/>
            <a:r>
              <a:rPr lang="el-GR" dirty="0" smtClean="0"/>
              <a:t>Οι 16 συνδυασμοί κωδικοποιούν 4</a:t>
            </a:r>
            <a:r>
              <a:rPr lang="en-US" dirty="0" smtClean="0"/>
              <a:t> bit </a:t>
            </a:r>
            <a:r>
              <a:rPr lang="el-GR" dirty="0" smtClean="0"/>
              <a:t>δεδομένων</a:t>
            </a:r>
          </a:p>
          <a:p>
            <a:pPr lvl="2" eaLnBrk="1" hangingPunct="1"/>
            <a:r>
              <a:rPr lang="el-GR" dirty="0" smtClean="0"/>
              <a:t>Άλλοι συνδυασμοί χρησιμοποιούνται για έλεγχο και πλαισίωση</a:t>
            </a:r>
          </a:p>
          <a:p>
            <a:pPr lvl="1" eaLnBrk="1" hangingPunct="1"/>
            <a:r>
              <a:rPr lang="el-GR" dirty="0" smtClean="0"/>
              <a:t>Χρήση δύο μόνο ζευγών (ένα ανά κατεύθυνση)</a:t>
            </a:r>
          </a:p>
          <a:p>
            <a:pPr lvl="2" eaLnBrk="1" hangingPunct="1"/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49</a:t>
            </a:fld>
            <a:endParaRPr lang="el-GR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κατανομής καναλιού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Επίπεδο ελέγχου πρόσβασης στο μέσο (</a:t>
            </a:r>
            <a:r>
              <a:rPr lang="en-US" dirty="0" smtClean="0"/>
              <a:t>MAC</a:t>
            </a:r>
            <a:r>
              <a:rPr lang="el-GR" dirty="0" smtClean="0"/>
              <a:t>, </a:t>
            </a:r>
            <a:r>
              <a:rPr lang="en-US" dirty="0" smtClean="0"/>
              <a:t>Medium Access Control)</a:t>
            </a:r>
          </a:p>
          <a:p>
            <a:pPr lvl="1"/>
            <a:r>
              <a:rPr lang="el-GR" dirty="0" smtClean="0"/>
              <a:t>Χρησιμοποιείται σε κανάλια εκπομπής</a:t>
            </a:r>
          </a:p>
          <a:p>
            <a:pPr lvl="1"/>
            <a:r>
              <a:rPr lang="el-GR" dirty="0" smtClean="0"/>
              <a:t>Καθορίζει ποιος θα μεταδώσει σε κάθε στιγμή</a:t>
            </a:r>
          </a:p>
          <a:p>
            <a:pPr lvl="1"/>
            <a:r>
              <a:rPr lang="el-GR" dirty="0" smtClean="0"/>
              <a:t>Ουσιαστικά βρίσκεται κάτω από το επίπεδο ζεύξης</a:t>
            </a:r>
          </a:p>
          <a:p>
            <a:pPr lvl="1"/>
            <a:r>
              <a:rPr lang="el-GR" dirty="0" smtClean="0"/>
              <a:t>Χρησιμοποιούνται διάφορα πρωτόκολλα και προσεγγίσεις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 – 3 </a:t>
            </a:r>
            <a:r>
              <a:rPr lang="el-GR" dirty="0" smtClean="0"/>
              <a:t>τύποι καλωδιώσεων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100Base-FX:</a:t>
            </a:r>
            <a:r>
              <a:rPr lang="el-GR" dirty="0" smtClean="0"/>
              <a:t> δύο πολύτροπες οπτικές ίνες</a:t>
            </a:r>
          </a:p>
          <a:p>
            <a:pPr lvl="1" eaLnBrk="1" hangingPunct="1"/>
            <a:r>
              <a:rPr lang="el-GR" dirty="0" smtClean="0"/>
              <a:t>Πλήρως αμφίδρομη επικοινωνία σε μεγάλες αποστάσεις (</a:t>
            </a:r>
            <a:r>
              <a:rPr lang="en-US" dirty="0" smtClean="0"/>
              <a:t>2 km)</a:t>
            </a:r>
            <a:endParaRPr lang="el-GR" dirty="0" smtClean="0"/>
          </a:p>
          <a:p>
            <a:pPr eaLnBrk="1" hangingPunct="1"/>
            <a:r>
              <a:rPr lang="el-GR" dirty="0" smtClean="0"/>
              <a:t>Εξοπλισμός μεταγωγής</a:t>
            </a:r>
          </a:p>
          <a:p>
            <a:pPr lvl="1" eaLnBrk="1" hangingPunct="1"/>
            <a:r>
              <a:rPr lang="el-GR" dirty="0" smtClean="0"/>
              <a:t>Στο </a:t>
            </a:r>
            <a:r>
              <a:rPr lang="en-US" dirty="0" smtClean="0"/>
              <a:t>100Base-T (TX </a:t>
            </a:r>
            <a:r>
              <a:rPr lang="el-GR" dirty="0" smtClean="0"/>
              <a:t>ή </a:t>
            </a:r>
            <a:r>
              <a:rPr lang="en-US" dirty="0" smtClean="0"/>
              <a:t>T4)</a:t>
            </a:r>
            <a:r>
              <a:rPr lang="el-GR" dirty="0" smtClean="0"/>
              <a:t> επιτρέπονται και διανομείς</a:t>
            </a:r>
            <a:endParaRPr lang="en-US" dirty="0" smtClean="0"/>
          </a:p>
          <a:p>
            <a:pPr lvl="1" eaLnBrk="1" hangingPunct="1"/>
            <a:r>
              <a:rPr lang="el-GR" dirty="0" smtClean="0"/>
              <a:t>Στο 100</a:t>
            </a:r>
            <a:r>
              <a:rPr lang="en-US" dirty="0" smtClean="0"/>
              <a:t>Base-FX</a:t>
            </a:r>
            <a:r>
              <a:rPr lang="el-GR" dirty="0" smtClean="0"/>
              <a:t> επιτρέπονται μόνο μεταγωγείς λόγω απόστασης</a:t>
            </a:r>
          </a:p>
          <a:p>
            <a:pPr lvl="1" eaLnBrk="1" hangingPunct="1"/>
            <a:r>
              <a:rPr lang="el-GR" dirty="0" smtClean="0"/>
              <a:t>Όλοι σχεδόν οι μεταγωγείς λειτουργούν σε 10/100 </a:t>
            </a:r>
            <a:r>
              <a:rPr lang="en-US" dirty="0" smtClean="0"/>
              <a:t>Mbps</a:t>
            </a:r>
            <a:endParaRPr lang="el-GR" dirty="0" smtClean="0"/>
          </a:p>
          <a:p>
            <a:pPr lvl="2" eaLnBrk="1" hangingPunct="1"/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50</a:t>
            </a:fld>
            <a:endParaRPr lang="el-GR" alt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Gigabit Ethernet</a:t>
            </a:r>
            <a:r>
              <a:rPr lang="el-GR" dirty="0" smtClean="0"/>
              <a:t>: τυποποιήθηκε ως 802.3</a:t>
            </a:r>
            <a:r>
              <a:rPr lang="en-US" dirty="0" err="1" smtClean="0"/>
              <a:t>ab</a:t>
            </a:r>
            <a:endParaRPr lang="en-US" dirty="0" smtClean="0"/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Ίδια ιδέα με το Γρήγορο</a:t>
            </a:r>
            <a:r>
              <a:rPr lang="en-US" dirty="0" smtClean="0"/>
              <a:t> Ethernet</a:t>
            </a:r>
            <a:r>
              <a:rPr lang="el-GR" dirty="0" smtClean="0"/>
              <a:t>: δεκαπλασιασμός ταχύτητας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Πλήρως αμφίδρομο: χρήση μεταγωγέα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Σε κάθε καλώδιο είναι αδύνατον να συμβεί σύγκρουση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Ο μεταγωγέας επιπλέον αποθηκεύει τα εισερχόμενα πλαίσια</a:t>
            </a:r>
          </a:p>
          <a:p>
            <a:pPr marL="444500" lvl="2" indent="-263525" eaLnBrk="1" hangingPunct="1">
              <a:spcBef>
                <a:spcPts val="0"/>
              </a:spcBef>
            </a:pPr>
            <a:r>
              <a:rPr lang="el-GR" dirty="0" smtClean="0"/>
              <a:t>Αν η εξερχόμενη θύρα δεν είναι διαθέσιμη τα διατηρεί στη μνήμη</a:t>
            </a:r>
          </a:p>
          <a:p>
            <a:pPr marL="444500" lvl="1" indent="-263525" eaLnBrk="1" hangingPunct="1">
              <a:spcBef>
                <a:spcPts val="0"/>
              </a:spcBef>
            </a:pPr>
            <a:r>
              <a:rPr lang="el-GR" dirty="0" smtClean="0"/>
              <a:t>Δεν χρειάζεται το </a:t>
            </a:r>
            <a:r>
              <a:rPr lang="en-US" dirty="0" smtClean="0"/>
              <a:t>CSMA/CD</a:t>
            </a:r>
            <a:r>
              <a:rPr lang="el-GR" dirty="0" smtClean="0"/>
              <a:t> αφού δεν υπάρχουν συγκρούσεις</a:t>
            </a:r>
          </a:p>
          <a:p>
            <a:pPr marL="444500" lvl="2" indent="-263525" eaLnBrk="1" hangingPunct="1">
              <a:spcBef>
                <a:spcPts val="0"/>
              </a:spcBef>
            </a:pPr>
            <a:r>
              <a:rPr lang="el-GR" dirty="0" smtClean="0"/>
              <a:t>Το μέγιστο μήκος καλωδίου εξαρτάται μόνο από το θόρυβο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51</a:t>
            </a:fld>
            <a:endParaRPr lang="el-GR" alt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l-GR" dirty="0" smtClean="0"/>
              <a:t>Ημιαμφίδρομο: χρήση διανομέα</a:t>
            </a:r>
          </a:p>
          <a:p>
            <a:pPr lvl="1" eaLnBrk="1" hangingPunct="1"/>
            <a:r>
              <a:rPr lang="el-GR" dirty="0" smtClean="0"/>
              <a:t>Χρήση του </a:t>
            </a:r>
            <a:r>
              <a:rPr lang="en-US" dirty="0" smtClean="0"/>
              <a:t>CSMA/CD </a:t>
            </a:r>
            <a:r>
              <a:rPr lang="el-GR" dirty="0" smtClean="0"/>
              <a:t>για αποφυγή συγκρούσεων</a:t>
            </a:r>
          </a:p>
          <a:p>
            <a:pPr lvl="1" eaLnBrk="1" hangingPunct="1"/>
            <a:r>
              <a:rPr lang="el-GR" dirty="0" smtClean="0"/>
              <a:t>Το ελάχιστο πακέτο όμως μεταδίδεται 100 φορές πιο γρήγορα</a:t>
            </a:r>
          </a:p>
          <a:p>
            <a:pPr lvl="1" eaLnBrk="1" hangingPunct="1"/>
            <a:r>
              <a:rPr lang="el-GR" dirty="0" smtClean="0"/>
              <a:t>Άρα μέγιστο μήκος καλωδίου 100 φορές μικρότερο?</a:t>
            </a:r>
          </a:p>
          <a:p>
            <a:pPr lvl="1" eaLnBrk="1" hangingPunct="1"/>
            <a:r>
              <a:rPr lang="el-GR" dirty="0" smtClean="0"/>
              <a:t>Δύο λύσεις για χρήση καλωδίων έως 100+100 μέτρα</a:t>
            </a:r>
            <a:endParaRPr lang="en-US" dirty="0" smtClean="0"/>
          </a:p>
          <a:p>
            <a:pPr eaLnBrk="1" hangingPunct="1"/>
            <a:r>
              <a:rPr lang="el-GR" dirty="0" smtClean="0"/>
              <a:t>Επέκταση φορέα</a:t>
            </a:r>
          </a:p>
          <a:p>
            <a:pPr lvl="1" eaLnBrk="1" hangingPunct="1"/>
            <a:r>
              <a:rPr lang="el-GR" dirty="0" smtClean="0"/>
              <a:t>Το υλισμικό συμπληρώνει τα πλαίσια σε τουλάχιστον 512 </a:t>
            </a:r>
            <a:r>
              <a:rPr lang="en-US" dirty="0" smtClean="0"/>
              <a:t>byte</a:t>
            </a:r>
          </a:p>
          <a:p>
            <a:pPr lvl="1" eaLnBrk="1" hangingPunct="1"/>
            <a:r>
              <a:rPr lang="el-GR" dirty="0" smtClean="0"/>
              <a:t>Μεγάλη σπατάλη εύρους ζώνης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52</a:t>
            </a:fld>
            <a:endParaRPr lang="el-GR" alt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592288"/>
          </a:xfrm>
        </p:spPr>
        <p:txBody>
          <a:bodyPr/>
          <a:lstStyle/>
          <a:p>
            <a:pPr eaLnBrk="1" hangingPunct="1"/>
            <a:r>
              <a:rPr lang="el-GR" dirty="0" smtClean="0"/>
              <a:t>Ριπή πλαισίων</a:t>
            </a:r>
          </a:p>
          <a:p>
            <a:pPr lvl="1" eaLnBrk="1" hangingPunct="1"/>
            <a:r>
              <a:rPr lang="el-GR" dirty="0" smtClean="0"/>
              <a:t>Συνένωση πολλών πλαισίων σε μία μετάδοση</a:t>
            </a:r>
          </a:p>
          <a:p>
            <a:pPr lvl="1" eaLnBrk="1" hangingPunct="1"/>
            <a:r>
              <a:rPr lang="el-GR" dirty="0" smtClean="0"/>
              <a:t>Το συνενωμένο πλαίσιο συμπληρώνεται σε τουλάχιστον 512 </a:t>
            </a:r>
            <a:r>
              <a:rPr lang="en-US" dirty="0" smtClean="0"/>
              <a:t>byte</a:t>
            </a:r>
          </a:p>
          <a:p>
            <a:pPr eaLnBrk="1" hangingPunct="1"/>
            <a:r>
              <a:rPr lang="el-GR" dirty="0" smtClean="0"/>
              <a:t>Στην πράξη, χρησιμοποιούμε πάντα μεταγωγείς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53</a:t>
            </a:fld>
            <a:endParaRPr lang="el-GR" altLang="el-GR"/>
          </a:p>
        </p:txBody>
      </p:sp>
      <p:pic>
        <p:nvPicPr>
          <p:cNvPr id="6" name="Picture 1" descr="Gigabit 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6336704" cy="28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eaLnBrk="1" hangingPunct="1"/>
            <a:r>
              <a:rPr lang="en-US" dirty="0" smtClean="0"/>
              <a:t>1000Base-CX:</a:t>
            </a:r>
            <a:r>
              <a:rPr lang="el-GR" dirty="0" smtClean="0"/>
              <a:t> </a:t>
            </a:r>
            <a:r>
              <a:rPr lang="en-US" dirty="0" smtClean="0"/>
              <a:t>2 </a:t>
            </a:r>
            <a:r>
              <a:rPr lang="el-GR" dirty="0" smtClean="0"/>
              <a:t>ζεύγη θωρακισμένων καλωδίων</a:t>
            </a:r>
            <a:r>
              <a:rPr lang="en-US" dirty="0" smtClean="0"/>
              <a:t> (STP)</a:t>
            </a:r>
          </a:p>
          <a:p>
            <a:pPr lvl="1" eaLnBrk="1" hangingPunct="1"/>
            <a:r>
              <a:rPr lang="el-GR" dirty="0" smtClean="0"/>
              <a:t>Δεν χρησιμοποιείται λόγω κόστους και μικρής απόστασης</a:t>
            </a:r>
          </a:p>
          <a:p>
            <a:pPr eaLnBrk="1" hangingPunct="1"/>
            <a:r>
              <a:rPr lang="el-GR" dirty="0" smtClean="0"/>
              <a:t>Καλώδια οπτικών ινών: χρήση 2 τύπων λέιζερ</a:t>
            </a:r>
          </a:p>
          <a:p>
            <a:pPr lvl="1" eaLnBrk="1" hangingPunct="1"/>
            <a:r>
              <a:rPr lang="en-US" dirty="0" smtClean="0"/>
              <a:t>SX: </a:t>
            </a:r>
            <a:r>
              <a:rPr lang="el-GR" dirty="0" smtClean="0"/>
              <a:t>λέιζερ πλάτους 0.85 </a:t>
            </a:r>
            <a:r>
              <a:rPr lang="en-US" dirty="0" smtClean="0"/>
              <a:t>micron</a:t>
            </a:r>
            <a:r>
              <a:rPr lang="el-GR" dirty="0" smtClean="0"/>
              <a:t>, πολύτροπες ίνες</a:t>
            </a:r>
          </a:p>
          <a:p>
            <a:pPr lvl="1" eaLnBrk="1" hangingPunct="1"/>
            <a:r>
              <a:rPr lang="en-US" dirty="0" smtClean="0"/>
              <a:t>LX: </a:t>
            </a:r>
            <a:r>
              <a:rPr lang="el-GR" dirty="0" smtClean="0"/>
              <a:t>λέιζερ πλάτους </a:t>
            </a:r>
            <a:r>
              <a:rPr lang="en-US" dirty="0" smtClean="0"/>
              <a:t>1.3</a:t>
            </a:r>
            <a:r>
              <a:rPr lang="el-GR" dirty="0" smtClean="0"/>
              <a:t> </a:t>
            </a:r>
            <a:r>
              <a:rPr lang="en-US" dirty="0" smtClean="0"/>
              <a:t>micron</a:t>
            </a:r>
            <a:r>
              <a:rPr lang="el-GR" dirty="0" smtClean="0"/>
              <a:t>, μονότροπες ή πολύτροπες ίνες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54</a:t>
            </a:fld>
            <a:endParaRPr lang="el-GR" alt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2448272"/>
          </a:xfrm>
        </p:spPr>
        <p:txBody>
          <a:bodyPr/>
          <a:lstStyle/>
          <a:p>
            <a:pPr eaLnBrk="1" hangingPunct="1"/>
            <a:r>
              <a:rPr lang="el-GR" dirty="0" smtClean="0"/>
              <a:t>Κωδικοποίηση </a:t>
            </a:r>
            <a:r>
              <a:rPr lang="en-US" dirty="0" smtClean="0"/>
              <a:t>8B/10B:</a:t>
            </a:r>
            <a:r>
              <a:rPr lang="el-GR" dirty="0" smtClean="0"/>
              <a:t> χρήση με οπτικές ίνες</a:t>
            </a:r>
          </a:p>
          <a:p>
            <a:pPr lvl="1" eaLnBrk="1" hangingPunct="1"/>
            <a:r>
              <a:rPr lang="el-GR" dirty="0" smtClean="0"/>
              <a:t>Κάθε ομάδα 8</a:t>
            </a:r>
            <a:r>
              <a:rPr lang="en-US" dirty="0" smtClean="0"/>
              <a:t> bit</a:t>
            </a:r>
            <a:r>
              <a:rPr lang="el-GR" dirty="0" smtClean="0"/>
              <a:t> κωδικοποιείται με 10</a:t>
            </a:r>
            <a:r>
              <a:rPr lang="en-US" dirty="0" smtClean="0"/>
              <a:t> bit</a:t>
            </a:r>
          </a:p>
          <a:p>
            <a:pPr lvl="1" eaLnBrk="1" hangingPunct="1"/>
            <a:r>
              <a:rPr lang="el-GR" dirty="0" smtClean="0"/>
              <a:t>Στόχος: ισορροπία 0 και 1, ύπαρξη αρκετών μεταβάσεων</a:t>
            </a:r>
          </a:p>
          <a:p>
            <a:pPr lvl="2" eaLnBrk="1" hangingPunct="1"/>
            <a:r>
              <a:rPr lang="el-GR" dirty="0" smtClean="0"/>
              <a:t>Κωδικοποίηση τύπου </a:t>
            </a:r>
            <a:r>
              <a:rPr lang="en-US" dirty="0" smtClean="0"/>
              <a:t>NRZ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55</a:t>
            </a:fld>
            <a:endParaRPr lang="el-GR" altLang="el-GR"/>
          </a:p>
        </p:txBody>
      </p:sp>
      <p:pic>
        <p:nvPicPr>
          <p:cNvPr id="6" name="Picture 1" descr="Gigabit Ethern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4695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040560"/>
          </a:xfrm>
        </p:spPr>
        <p:txBody>
          <a:bodyPr/>
          <a:lstStyle/>
          <a:p>
            <a:pPr eaLnBrk="1" hangingPunct="1"/>
            <a:r>
              <a:rPr lang="en-US" dirty="0" smtClean="0"/>
              <a:t>1000Base-T: 4 </a:t>
            </a:r>
            <a:r>
              <a:rPr lang="el-GR" dirty="0" smtClean="0"/>
              <a:t>ζεύγη </a:t>
            </a:r>
            <a:r>
              <a:rPr lang="en-US" dirty="0" smtClean="0"/>
              <a:t>UTP</a:t>
            </a:r>
            <a:r>
              <a:rPr lang="el-GR" dirty="0" smtClean="0"/>
              <a:t> </a:t>
            </a:r>
            <a:r>
              <a:rPr lang="en-US" dirty="0" smtClean="0"/>
              <a:t>Cat 5</a:t>
            </a:r>
            <a:r>
              <a:rPr lang="el-GR" dirty="0" smtClean="0"/>
              <a:t> ή </a:t>
            </a:r>
            <a:r>
              <a:rPr lang="en-US" dirty="0" smtClean="0"/>
              <a:t>Cat 6</a:t>
            </a:r>
            <a:endParaRPr lang="el-GR" dirty="0" smtClean="0"/>
          </a:p>
          <a:p>
            <a:pPr lvl="1" eaLnBrk="1" hangingPunct="1"/>
            <a:r>
              <a:rPr lang="el-GR" dirty="0" smtClean="0"/>
              <a:t>Αμφίδρομη μετάδοση σε κάθε ζεύγος</a:t>
            </a:r>
          </a:p>
          <a:p>
            <a:pPr lvl="2" eaLnBrk="1" hangingPunct="1"/>
            <a:r>
              <a:rPr lang="el-GR" dirty="0" smtClean="0"/>
              <a:t>Απαιτεί ψηφιακή επεξεργασία για διαχωρισμό των σημάτων</a:t>
            </a:r>
          </a:p>
          <a:p>
            <a:pPr lvl="1" eaLnBrk="1" hangingPunct="1"/>
            <a:r>
              <a:rPr lang="el-GR" dirty="0" smtClean="0"/>
              <a:t>Παράλληλη μετάδοση και στα 4 ζεύγη με 5 επίπεδα σήματος</a:t>
            </a:r>
          </a:p>
          <a:p>
            <a:pPr lvl="2" eaLnBrk="1" hangingPunct="1"/>
            <a:r>
              <a:rPr lang="el-GR" dirty="0" smtClean="0"/>
              <a:t>Κωδικοποίηση 2 </a:t>
            </a:r>
            <a:r>
              <a:rPr lang="en-US" dirty="0" smtClean="0"/>
              <a:t>bit</a:t>
            </a:r>
            <a:r>
              <a:rPr lang="el-GR" dirty="0" smtClean="0"/>
              <a:t> δεδομένων σε κάθε καλώδιο</a:t>
            </a:r>
          </a:p>
          <a:p>
            <a:pPr lvl="2" eaLnBrk="1" hangingPunct="1"/>
            <a:r>
              <a:rPr lang="el-GR" dirty="0" smtClean="0"/>
              <a:t>Προσθήκη </a:t>
            </a:r>
            <a:r>
              <a:rPr lang="en-US" dirty="0" smtClean="0"/>
              <a:t>bit</a:t>
            </a:r>
            <a:r>
              <a:rPr lang="el-GR" dirty="0" smtClean="0"/>
              <a:t> διόρθωσης σφαλμάτων</a:t>
            </a:r>
          </a:p>
          <a:p>
            <a:pPr lvl="1" eaLnBrk="1" hangingPunct="1"/>
            <a:r>
              <a:rPr lang="el-GR" dirty="0" smtClean="0"/>
              <a:t>Σηματοδοσία στα 125 </a:t>
            </a:r>
            <a:r>
              <a:rPr lang="en-US" dirty="0" smtClean="0"/>
              <a:t>MHz, </a:t>
            </a:r>
            <a:r>
              <a:rPr lang="el-GR" dirty="0" smtClean="0"/>
              <a:t>άρα </a:t>
            </a:r>
            <a:r>
              <a:rPr lang="en-US" dirty="0" smtClean="0"/>
              <a:t>2 x 4 x 125 = 1000 Mbps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56</a:t>
            </a:fld>
            <a:endParaRPr lang="el-GR" alt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Gigabit Ethernet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040560"/>
          </a:xfrm>
        </p:spPr>
        <p:txBody>
          <a:bodyPr/>
          <a:lstStyle/>
          <a:p>
            <a:pPr eaLnBrk="1" hangingPunct="1"/>
            <a:r>
              <a:rPr lang="el-GR" dirty="0" smtClean="0"/>
              <a:t>Έλεγχος ροής: δυνατότητα παύσης μετάδοσης</a:t>
            </a:r>
          </a:p>
          <a:p>
            <a:pPr lvl="1" eaLnBrk="1" hangingPunct="1"/>
            <a:r>
              <a:rPr lang="el-GR" dirty="0" smtClean="0"/>
              <a:t>Ειδικός τύπος πλαισίου με παράμετρο το χρόνο παύσης</a:t>
            </a:r>
          </a:p>
          <a:p>
            <a:pPr lvl="2" eaLnBrk="1" hangingPunct="1"/>
            <a:r>
              <a:rPr lang="el-GR" dirty="0" smtClean="0"/>
              <a:t>Ο χρόνος δίνεται σε χρόνους μετάδοσης 1 </a:t>
            </a:r>
            <a:r>
              <a:rPr lang="en-US" dirty="0" smtClean="0"/>
              <a:t>bit</a:t>
            </a:r>
          </a:p>
          <a:p>
            <a:pPr eaLnBrk="1" hangingPunct="1"/>
            <a:r>
              <a:rPr lang="el-GR" dirty="0" smtClean="0"/>
              <a:t>Πλαίσια </a:t>
            </a:r>
            <a:r>
              <a:rPr lang="en-US" dirty="0" smtClean="0"/>
              <a:t>Jumbo:</a:t>
            </a:r>
            <a:r>
              <a:rPr lang="el-GR" dirty="0" smtClean="0"/>
              <a:t> μέγεθος έως 9 </a:t>
            </a:r>
            <a:r>
              <a:rPr lang="en-US" dirty="0" smtClean="0"/>
              <a:t>KB</a:t>
            </a:r>
          </a:p>
          <a:p>
            <a:pPr lvl="1" eaLnBrk="1" hangingPunct="1"/>
            <a:r>
              <a:rPr lang="el-GR" dirty="0" smtClean="0"/>
              <a:t>Μικρότερη επιβάρυνση στα πλαίσια και στους επεξεργαστές</a:t>
            </a:r>
          </a:p>
          <a:p>
            <a:pPr lvl="1" eaLnBrk="1" hangingPunct="1"/>
            <a:r>
              <a:rPr lang="el-GR" dirty="0" smtClean="0"/>
              <a:t>Δεν είναι μέρος του προτύπου</a:t>
            </a:r>
            <a:r>
              <a:rPr lang="en-US" dirty="0" smtClean="0"/>
              <a:t> </a:t>
            </a:r>
            <a:r>
              <a:rPr lang="el-GR" dirty="0" smtClean="0"/>
              <a:t>αλλά υποστηρίζονται ευρέως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57</a:t>
            </a:fld>
            <a:endParaRPr lang="el-GR" alt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10 Gigabit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363272" cy="2160240"/>
          </a:xfrm>
        </p:spPr>
        <p:txBody>
          <a:bodyPr/>
          <a:lstStyle/>
          <a:p>
            <a:r>
              <a:rPr lang="en-US" dirty="0" smtClean="0"/>
              <a:t>Ethernet 10 Gigabit</a:t>
            </a:r>
            <a:endParaRPr lang="el-GR" dirty="0" smtClean="0"/>
          </a:p>
          <a:p>
            <a:pPr lvl="1"/>
            <a:r>
              <a:rPr lang="el-GR" dirty="0" smtClean="0"/>
              <a:t>Βασίζεται αποκλειστικά σε μεταγωγείς</a:t>
            </a:r>
          </a:p>
          <a:p>
            <a:pPr lvl="1"/>
            <a:r>
              <a:rPr lang="el-GR" dirty="0" smtClean="0"/>
              <a:t>Τρεις τύποι οπτικών ινών για μεγάλες αποστάσεις</a:t>
            </a:r>
          </a:p>
          <a:p>
            <a:pPr lvl="1"/>
            <a:r>
              <a:rPr lang="el-GR" dirty="0" smtClean="0"/>
              <a:t>Χάλκινο διδυμοαξονικό καλώδιο (αρχική λύση)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58</a:t>
            </a:fld>
            <a:endParaRPr lang="el-GR" altLang="el-GR"/>
          </a:p>
        </p:txBody>
      </p:sp>
      <p:pic>
        <p:nvPicPr>
          <p:cNvPr id="6" name="Picture 1" descr="Ethernet 10 Gigabi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9982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10 Gigabit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608512"/>
          </a:xfrm>
        </p:spPr>
        <p:txBody>
          <a:bodyPr/>
          <a:lstStyle/>
          <a:p>
            <a:r>
              <a:rPr lang="en-US" dirty="0" smtClean="0"/>
              <a:t>Ethernet 10 Gigabit</a:t>
            </a:r>
            <a:endParaRPr lang="el-GR" dirty="0" smtClean="0"/>
          </a:p>
          <a:p>
            <a:pPr lvl="1"/>
            <a:r>
              <a:rPr lang="el-GR" dirty="0" smtClean="0"/>
              <a:t>Καλώδιο </a:t>
            </a:r>
            <a:r>
              <a:rPr lang="en-US" dirty="0" smtClean="0"/>
              <a:t>UTP Cat 6a (</a:t>
            </a:r>
            <a:r>
              <a:rPr lang="el-GR" dirty="0" smtClean="0"/>
              <a:t>μεταγενέστερη λύση)</a:t>
            </a:r>
          </a:p>
          <a:p>
            <a:pPr lvl="2"/>
            <a:r>
              <a:rPr lang="el-GR" dirty="0" smtClean="0"/>
              <a:t>Μπορεί να χρησιμοποιηθεί και </a:t>
            </a:r>
            <a:r>
              <a:rPr lang="en-US" dirty="0" smtClean="0"/>
              <a:t>UTP Cat 5</a:t>
            </a:r>
            <a:r>
              <a:rPr lang="el-GR" dirty="0" smtClean="0"/>
              <a:t> για μικρές αποστάσεις</a:t>
            </a:r>
          </a:p>
          <a:p>
            <a:pPr lvl="2"/>
            <a:r>
              <a:rPr lang="el-GR" dirty="0" smtClean="0"/>
              <a:t>Σηματοδοσία 800 </a:t>
            </a:r>
            <a:r>
              <a:rPr lang="en-US" dirty="0" err="1" smtClean="0"/>
              <a:t>Msymbols</a:t>
            </a:r>
            <a:r>
              <a:rPr lang="en-US" dirty="0" smtClean="0"/>
              <a:t>/sec </a:t>
            </a:r>
            <a:r>
              <a:rPr lang="el-GR" dirty="0" smtClean="0"/>
              <a:t>με 16 επίπεδα</a:t>
            </a:r>
            <a:endParaRPr lang="en-US" dirty="0" smtClean="0"/>
          </a:p>
          <a:p>
            <a:pPr lvl="2"/>
            <a:r>
              <a:rPr lang="el-GR" dirty="0" smtClean="0"/>
              <a:t>Κώδικας </a:t>
            </a:r>
            <a:r>
              <a:rPr lang="en-US" dirty="0" smtClean="0"/>
              <a:t>LDPC</a:t>
            </a:r>
            <a:r>
              <a:rPr lang="el-GR" dirty="0" smtClean="0"/>
              <a:t> για προστασία από σφάλματα</a:t>
            </a:r>
          </a:p>
          <a:p>
            <a:pPr lvl="2"/>
            <a:r>
              <a:rPr lang="el-GR" dirty="0" smtClean="0"/>
              <a:t>Ταχύτητα 2.5 </a:t>
            </a:r>
            <a:r>
              <a:rPr lang="en-US" dirty="0" err="1" smtClean="0"/>
              <a:t>Gbps</a:t>
            </a:r>
            <a:r>
              <a:rPr lang="el-GR" dirty="0" smtClean="0"/>
              <a:t> ανά κατεύθυνση και ζεύγος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59</a:t>
            </a:fld>
            <a:endParaRPr lang="el-G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 κατανομή καναλιού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Γιατί όχι </a:t>
            </a:r>
            <a:r>
              <a:rPr lang="en-US" dirty="0" smtClean="0"/>
              <a:t>FDM</a:t>
            </a:r>
            <a:r>
              <a:rPr lang="el-GR" dirty="0" smtClean="0"/>
              <a:t> ή</a:t>
            </a:r>
            <a:r>
              <a:rPr lang="en-US" dirty="0" smtClean="0"/>
              <a:t> TDM</a:t>
            </a:r>
            <a:r>
              <a:rPr lang="el-GR" dirty="0" smtClean="0"/>
              <a:t>;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Οι τεχνικές αυτές μοιράζουν το κανάλι σε </a:t>
            </a:r>
            <a:r>
              <a:rPr lang="en-US" b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μέρη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Κατάλληλες για σταθερή κίνηση και χρήστες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Παράδειγμα: μετάδοση ραδιοφώνου ή τηλεόρασης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Σταθερό πλήθος σταθμών με σταθερό εύρος ζώνης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Αν ένας χρήστης έχει περισσότερη κίνηση;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Τότε η κίνησή του καθυστερεί σε μια ουρά μετάδοσης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Αν ένας χρήστης έχει λιγότερη κίνηση;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Τότε το κανάλι του πάει χαμένο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Ακατάλληλες για τα δίκτυα υπολογιστών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Απρόβλεπτο πλήθος χρηστών</a:t>
            </a:r>
          </a:p>
          <a:p>
            <a:pPr lvl="2">
              <a:spcBef>
                <a:spcPts val="0"/>
              </a:spcBef>
            </a:pPr>
            <a:r>
              <a:rPr lang="el-GR" dirty="0" smtClean="0"/>
              <a:t>Απρόβλεπτη κίνηση ανά χρήστη</a:t>
            </a:r>
          </a:p>
          <a:p>
            <a:pPr marL="541338" lvl="1" indent="-276225">
              <a:spcBef>
                <a:spcPts val="0"/>
              </a:spcBef>
            </a:pPr>
            <a:r>
              <a:rPr lang="el-GR" dirty="0" smtClean="0"/>
              <a:t>Χρειαζόμαστε δυναμικές μεθόδους κατανομής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το </a:t>
            </a:r>
            <a:r>
              <a:rPr lang="en-US" dirty="0" smtClean="0"/>
              <a:t>Ethernet </a:t>
            </a:r>
            <a:r>
              <a:rPr lang="el-GR" dirty="0" smtClean="0"/>
              <a:t>επιβιώνει επί 30 χρόνια;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Απλότητα: δεν χρειάζεται αναδιάρθρωση σε κάθε προσθήκη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Δεν χρειάζονται πίνακες διάρθρωσης και διευθυνσιοδότησης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Εύκολη σύνδεση καλωδίων</a:t>
            </a:r>
          </a:p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Οικονομία: φτηνά καλώδια </a:t>
            </a:r>
            <a:r>
              <a:rPr lang="en-US" dirty="0" smtClean="0"/>
              <a:t>Thin Ethernet </a:t>
            </a:r>
            <a:r>
              <a:rPr lang="el-GR" dirty="0" smtClean="0"/>
              <a:t>και </a:t>
            </a:r>
            <a:r>
              <a:rPr lang="en-US" dirty="0" smtClean="0"/>
              <a:t>UTP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Επαναχρησιμοποίηση καλωδίων </a:t>
            </a:r>
            <a:r>
              <a:rPr lang="en-US" dirty="0" smtClean="0"/>
              <a:t>UTP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Οι μεταγωγείς αρχικά δεν ήταν φτηνοί, αλλά έγιναν</a:t>
            </a:r>
          </a:p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Συμβατότητα: ασυνδεσμικό όπως το </a:t>
            </a:r>
            <a:r>
              <a:rPr lang="en-US" dirty="0" smtClean="0"/>
              <a:t>IP</a:t>
            </a:r>
          </a:p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Αξιοπιστία: συζευκτήρες </a:t>
            </a:r>
            <a:r>
              <a:rPr lang="en-US" dirty="0" smtClean="0"/>
              <a:t>BNC </a:t>
            </a:r>
            <a:r>
              <a:rPr lang="el-GR" dirty="0" smtClean="0"/>
              <a:t>και </a:t>
            </a:r>
            <a:r>
              <a:rPr lang="en-US" dirty="0" smtClean="0"/>
              <a:t>RJ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Ακόμη πιο αξιόπιστο με τους μεταγωγείς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60</a:t>
            </a:fld>
            <a:endParaRPr lang="el-GR" alt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το </a:t>
            </a:r>
            <a:r>
              <a:rPr lang="en-US" dirty="0" smtClean="0"/>
              <a:t>Ethernet </a:t>
            </a:r>
            <a:r>
              <a:rPr lang="el-GR" dirty="0" smtClean="0"/>
              <a:t>επιβιώνει επί 30 χρόνια;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Εξέλιξη: αύξηση ταχύτητας κατά 1000 φορές</a:t>
            </a:r>
          </a:p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Σταθερότητα: η διεπαφή του </a:t>
            </a:r>
            <a:r>
              <a:rPr lang="en-US" dirty="0" smtClean="0"/>
              <a:t>Ethernet</a:t>
            </a:r>
            <a:r>
              <a:rPr lang="el-GR" dirty="0" smtClean="0"/>
              <a:t> δεν έχει αλλάξει</a:t>
            </a:r>
          </a:p>
          <a:p>
            <a:pPr marL="265113" lvl="1" indent="-265113" eaLnBrk="1" hangingPunct="1">
              <a:spcBef>
                <a:spcPts val="0"/>
              </a:spcBef>
            </a:pPr>
            <a:r>
              <a:rPr lang="el-GR" dirty="0" smtClean="0"/>
              <a:t>Ευελιξία: υιοθέτηση ιδεών από άλλα πρότυπα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Παράδειγμα: κωδικοποιήσεις από </a:t>
            </a:r>
            <a:r>
              <a:rPr lang="en-US" dirty="0" err="1" smtClean="0"/>
              <a:t>Fibre</a:t>
            </a:r>
            <a:r>
              <a:rPr lang="en-US" dirty="0" smtClean="0"/>
              <a:t> Channel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61</a:t>
            </a:fld>
            <a:endParaRPr lang="el-GR" alt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προσπέλασης μέσων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GB" dirty="0" smtClean="0"/>
              <a:t>LAN</a:t>
            </a:r>
          </a:p>
          <a:p>
            <a:pPr lvl="1"/>
            <a:r>
              <a:rPr lang="el-GR" dirty="0" smtClean="0"/>
              <a:t>Στοίβα πρωτοκόλλων 802.11</a:t>
            </a:r>
          </a:p>
          <a:p>
            <a:pPr lvl="1"/>
            <a:r>
              <a:rPr lang="el-GR" dirty="0" smtClean="0"/>
              <a:t>Φυσικό επίπεδο 802.11</a:t>
            </a:r>
          </a:p>
          <a:p>
            <a:pPr lvl="1"/>
            <a:r>
              <a:rPr lang="el-GR" dirty="0" smtClean="0"/>
              <a:t>Υποεπίπεδο MAC 802.11</a:t>
            </a:r>
          </a:p>
          <a:p>
            <a:pPr lvl="1"/>
            <a:r>
              <a:rPr lang="el-GR" dirty="0" smtClean="0"/>
              <a:t>Δομή πλαισίων 802.11</a:t>
            </a:r>
          </a:p>
          <a:p>
            <a:pPr lvl="1"/>
            <a:r>
              <a:rPr lang="el-GR" dirty="0" smtClean="0"/>
              <a:t>Υπηρεσίες</a:t>
            </a:r>
            <a:r>
              <a:rPr lang="en-US" dirty="0" smtClean="0"/>
              <a:t> 802.11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62</a:t>
            </a:fld>
            <a:endParaRPr lang="el-GR" altLang="el-G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363272" cy="1728192"/>
          </a:xfrm>
        </p:spPr>
        <p:txBody>
          <a:bodyPr/>
          <a:lstStyle/>
          <a:p>
            <a:r>
              <a:rPr lang="el-GR" dirty="0" smtClean="0"/>
              <a:t>Το πρότυπο 802.11 της </a:t>
            </a:r>
            <a:r>
              <a:rPr lang="en-US" dirty="0" smtClean="0"/>
              <a:t>IEEE</a:t>
            </a:r>
          </a:p>
          <a:p>
            <a:pPr lvl="1"/>
            <a:r>
              <a:rPr lang="el-GR" dirty="0" smtClean="0"/>
              <a:t>Κυρίαρχο πρότυπο στα ασύρματα </a:t>
            </a:r>
            <a:r>
              <a:rPr lang="en-US" dirty="0" smtClean="0"/>
              <a:t>LAN</a:t>
            </a:r>
          </a:p>
          <a:p>
            <a:pPr lvl="1"/>
            <a:r>
              <a:rPr lang="el-GR" dirty="0" smtClean="0"/>
              <a:t>Δύο τρόποι λειτουργίας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63</a:t>
            </a:fld>
            <a:endParaRPr lang="el-GR" altLang="el-GR"/>
          </a:p>
        </p:txBody>
      </p:sp>
      <p:pic>
        <p:nvPicPr>
          <p:cNvPr id="6" name="Picture 5" descr="Ασύρματα LA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5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Ασύρματα </a:t>
            </a:r>
            <a:r>
              <a:rPr lang="en-US" dirty="0" smtClean="0"/>
              <a:t>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52528"/>
          </a:xfrm>
        </p:spPr>
        <p:txBody>
          <a:bodyPr/>
          <a:lstStyle/>
          <a:p>
            <a:r>
              <a:rPr lang="el-GR" dirty="0" smtClean="0"/>
              <a:t>Με υποδομή (</a:t>
            </a:r>
            <a:r>
              <a:rPr lang="en-US" dirty="0" smtClean="0"/>
              <a:t>infrastructure mode)</a:t>
            </a:r>
          </a:p>
          <a:p>
            <a:pPr lvl="1"/>
            <a:r>
              <a:rPr lang="el-GR" dirty="0" smtClean="0"/>
              <a:t>Όλοι οι πελάτες συνδέονται σε ένα σημείο πρόσβασης</a:t>
            </a:r>
          </a:p>
          <a:p>
            <a:pPr lvl="2"/>
            <a:r>
              <a:rPr lang="el-GR" dirty="0" smtClean="0"/>
              <a:t>Δεν υπάρχει άμεση επικοινωνία μέσω των πελατών</a:t>
            </a:r>
          </a:p>
          <a:p>
            <a:pPr lvl="1"/>
            <a:r>
              <a:rPr lang="el-GR" dirty="0" smtClean="0"/>
              <a:t>Το σημείο πρόσβασης συνδέεται με άλλα ή/και με το Διαδίκτυο</a:t>
            </a:r>
          </a:p>
          <a:p>
            <a:r>
              <a:rPr lang="el-GR" dirty="0" smtClean="0"/>
              <a:t>Χωρίς υποδομή (</a:t>
            </a:r>
            <a:r>
              <a:rPr lang="en-US" dirty="0" smtClean="0"/>
              <a:t>ad hoc mode)</a:t>
            </a:r>
          </a:p>
          <a:p>
            <a:pPr lvl="1"/>
            <a:r>
              <a:rPr lang="el-GR" dirty="0" smtClean="0"/>
              <a:t>Απευθείας επικοινωνία των πελατών μεταξύ τους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64</a:t>
            </a:fld>
            <a:endParaRPr lang="el-GR" alt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Στοίβα πρωτοκόλλων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Κοινό επίπεδο </a:t>
            </a:r>
            <a:r>
              <a:rPr lang="en-US" dirty="0" smtClean="0"/>
              <a:t>MAC</a:t>
            </a:r>
            <a:r>
              <a:rPr lang="el-GR" dirty="0" smtClean="0"/>
              <a:t>, διάφορα φυσικά επίπεδα</a:t>
            </a:r>
          </a:p>
          <a:p>
            <a:pPr lvl="1" eaLnBrk="1" hangingPunct="1"/>
            <a:r>
              <a:rPr lang="el-GR" dirty="0" smtClean="0"/>
              <a:t>Θεωρητικά υπάρχει </a:t>
            </a:r>
            <a:r>
              <a:rPr lang="en-US" dirty="0" smtClean="0"/>
              <a:t>LLC</a:t>
            </a:r>
            <a:r>
              <a:rPr lang="el-GR" dirty="0" smtClean="0"/>
              <a:t>, αλλά δεν χρησιμοποιείται</a:t>
            </a:r>
          </a:p>
          <a:p>
            <a:pPr lvl="1" eaLnBrk="1" hangingPunct="1"/>
            <a:r>
              <a:rPr lang="el-GR" dirty="0" smtClean="0"/>
              <a:t>802.11</a:t>
            </a:r>
            <a:r>
              <a:rPr lang="en-US" dirty="0" smtClean="0"/>
              <a:t>: </a:t>
            </a:r>
            <a:r>
              <a:rPr lang="el-GR" dirty="0" smtClean="0"/>
              <a:t>έως και 2 </a:t>
            </a:r>
            <a:r>
              <a:rPr lang="en-US" dirty="0" smtClean="0"/>
              <a:t>Mbps</a:t>
            </a:r>
          </a:p>
          <a:p>
            <a:pPr lvl="2" eaLnBrk="1" hangingPunct="1"/>
            <a:r>
              <a:rPr lang="el-GR" dirty="0" smtClean="0"/>
              <a:t>Υπέρυθρες ακτίνες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FHSS</a:t>
            </a:r>
            <a:r>
              <a:rPr lang="el-GR" dirty="0" smtClean="0"/>
              <a:t> (εξαφανίστηκαν), </a:t>
            </a:r>
            <a:r>
              <a:rPr lang="en-US" dirty="0" smtClean="0"/>
              <a:t>DSSS (</a:t>
            </a:r>
            <a:r>
              <a:rPr lang="el-GR" dirty="0" smtClean="0"/>
              <a:t>υπάρχει)</a:t>
            </a:r>
          </a:p>
          <a:p>
            <a:pPr lvl="1" eaLnBrk="1" hangingPunct="1"/>
            <a:r>
              <a:rPr lang="el-GR" dirty="0" smtClean="0"/>
              <a:t>802.11</a:t>
            </a:r>
            <a:r>
              <a:rPr lang="en-US" dirty="0" smtClean="0"/>
              <a:t>b</a:t>
            </a:r>
            <a:r>
              <a:rPr lang="el-GR" dirty="0" smtClean="0"/>
              <a:t>: έως και 11 </a:t>
            </a:r>
            <a:r>
              <a:rPr lang="en-US" dirty="0" smtClean="0"/>
              <a:t>Mbps</a:t>
            </a:r>
            <a:r>
              <a:rPr lang="el-GR" dirty="0" smtClean="0"/>
              <a:t>, </a:t>
            </a:r>
            <a:r>
              <a:rPr lang="en-US" dirty="0" smtClean="0"/>
              <a:t>HR-DSSS </a:t>
            </a:r>
            <a:r>
              <a:rPr lang="el-GR" dirty="0" smtClean="0"/>
              <a:t>στα 2.4 </a:t>
            </a:r>
            <a:r>
              <a:rPr lang="en-US" dirty="0" smtClean="0"/>
              <a:t>GHz</a:t>
            </a:r>
          </a:p>
          <a:p>
            <a:pPr lvl="1" eaLnBrk="1" hangingPunct="1"/>
            <a:r>
              <a:rPr lang="el-GR" dirty="0" smtClean="0"/>
              <a:t>802.11</a:t>
            </a:r>
            <a:r>
              <a:rPr lang="en-US" dirty="0" smtClean="0"/>
              <a:t>a</a:t>
            </a:r>
            <a:r>
              <a:rPr lang="el-GR" dirty="0" smtClean="0"/>
              <a:t>: έως και </a:t>
            </a:r>
            <a:r>
              <a:rPr lang="en-US" dirty="0" smtClean="0"/>
              <a:t>54</a:t>
            </a:r>
            <a:r>
              <a:rPr lang="el-GR" dirty="0" smtClean="0"/>
              <a:t> </a:t>
            </a:r>
            <a:r>
              <a:rPr lang="en-US" dirty="0" smtClean="0"/>
              <a:t>Mbps, OFDM</a:t>
            </a:r>
            <a:r>
              <a:rPr lang="el-GR" dirty="0" smtClean="0"/>
              <a:t> στα 5.4</a:t>
            </a:r>
            <a:r>
              <a:rPr lang="en-US" dirty="0" smtClean="0"/>
              <a:t> GHz</a:t>
            </a:r>
          </a:p>
          <a:p>
            <a:pPr lvl="1" eaLnBrk="1" hangingPunct="1"/>
            <a:r>
              <a:rPr lang="el-GR" dirty="0" smtClean="0"/>
              <a:t>802.11</a:t>
            </a:r>
            <a:r>
              <a:rPr lang="en-US" dirty="0" smtClean="0"/>
              <a:t>g</a:t>
            </a:r>
            <a:r>
              <a:rPr lang="el-GR" dirty="0" smtClean="0"/>
              <a:t>: έως και 54 </a:t>
            </a:r>
            <a:r>
              <a:rPr lang="en-US" dirty="0" smtClean="0"/>
              <a:t>Mbps, OFDM </a:t>
            </a:r>
            <a:r>
              <a:rPr lang="el-GR" dirty="0" smtClean="0"/>
              <a:t>στα </a:t>
            </a:r>
            <a:r>
              <a:rPr lang="en-US" dirty="0" smtClean="0"/>
              <a:t>2.4 GHz</a:t>
            </a:r>
            <a:endParaRPr lang="el-GR" dirty="0" smtClean="0"/>
          </a:p>
          <a:p>
            <a:pPr lvl="1" eaLnBrk="1" hangingPunct="1"/>
            <a:r>
              <a:rPr lang="el-GR" dirty="0" smtClean="0"/>
              <a:t>802.11</a:t>
            </a:r>
            <a:r>
              <a:rPr lang="en-US" dirty="0" smtClean="0"/>
              <a:t>n: </a:t>
            </a:r>
            <a:r>
              <a:rPr lang="el-GR" dirty="0" smtClean="0"/>
              <a:t>έως και 600 </a:t>
            </a:r>
            <a:r>
              <a:rPr lang="en-US" dirty="0" smtClean="0"/>
              <a:t>Mbps, OFDM-MIMO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65</a:t>
            </a:fld>
            <a:endParaRPr lang="el-GR" alt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Στοίβα πρωτοκόλλων 802.11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66</a:t>
            </a:fld>
            <a:endParaRPr lang="el-GR" altLang="el-GR"/>
          </a:p>
        </p:txBody>
      </p:sp>
      <p:pic>
        <p:nvPicPr>
          <p:cNvPr id="7" name="Picture 1" descr="802.11 στοίβα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075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Ορθογώνια πολύπλεξη </a:t>
            </a:r>
            <a:r>
              <a:rPr lang="en-US" dirty="0" smtClean="0"/>
              <a:t>OFDM (</a:t>
            </a:r>
            <a:r>
              <a:rPr lang="el-GR" dirty="0" smtClean="0"/>
              <a:t>802.11</a:t>
            </a:r>
            <a:r>
              <a:rPr lang="en-US" dirty="0" smtClean="0"/>
              <a:t>a)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Έως και 54 </a:t>
            </a:r>
            <a:r>
              <a:rPr lang="en-US" dirty="0" smtClean="0"/>
              <a:t>Mbps </a:t>
            </a:r>
            <a:r>
              <a:rPr lang="el-GR" dirty="0" smtClean="0"/>
              <a:t>στα 5 </a:t>
            </a:r>
            <a:r>
              <a:rPr lang="en-US" dirty="0" smtClean="0"/>
              <a:t>GHz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52 συχνότητες, 48 για δεδομένα και 4 για συγχρονισμό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Πολλές επιλογές διαμόρφωσης και διόρθωσης σφαλμάτων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7 φορές μικρότερη εμβέλεια από το 802.11</a:t>
            </a:r>
            <a:r>
              <a:rPr lang="en-US" dirty="0" smtClean="0"/>
              <a:t>b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67</a:t>
            </a:fld>
            <a:endParaRPr lang="el-GR" altLang="el-G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Ορθογώνια πολύπλεξη </a:t>
            </a:r>
            <a:r>
              <a:rPr lang="en-US" dirty="0" smtClean="0"/>
              <a:t>OFDM (</a:t>
            </a:r>
            <a:r>
              <a:rPr lang="el-GR" dirty="0" smtClean="0"/>
              <a:t>802.11</a:t>
            </a:r>
            <a:r>
              <a:rPr lang="en-US" dirty="0" smtClean="0"/>
              <a:t>g)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Διαμόρφωση </a:t>
            </a:r>
            <a:r>
              <a:rPr lang="en-US" dirty="0" smtClean="0"/>
              <a:t>OFDM</a:t>
            </a:r>
            <a:r>
              <a:rPr lang="el-GR" dirty="0" smtClean="0"/>
              <a:t> όπως στο 802.11</a:t>
            </a:r>
            <a:r>
              <a:rPr lang="en-US" dirty="0" smtClean="0"/>
              <a:t>a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Μετάδοση στα 2.4 </a:t>
            </a:r>
            <a:r>
              <a:rPr lang="en-US" dirty="0" smtClean="0"/>
              <a:t>GHz</a:t>
            </a:r>
            <a:r>
              <a:rPr lang="el-GR" dirty="0" smtClean="0"/>
              <a:t> όπως στο 802.11</a:t>
            </a:r>
            <a:r>
              <a:rPr lang="en-US" dirty="0" smtClean="0"/>
              <a:t>b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περισσότερες κάρτες υποστηρίζουν και τα τρία πρότυπα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OFDM</a:t>
            </a:r>
            <a:r>
              <a:rPr lang="el-GR" dirty="0" smtClean="0"/>
              <a:t> και </a:t>
            </a:r>
            <a:r>
              <a:rPr lang="en-US" dirty="0" smtClean="0"/>
              <a:t>MIMO (</a:t>
            </a:r>
            <a:r>
              <a:rPr lang="el-GR" dirty="0" smtClean="0"/>
              <a:t>802.11</a:t>
            </a:r>
            <a:r>
              <a:rPr lang="en-US" dirty="0" smtClean="0"/>
              <a:t>n)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Κανάλια </a:t>
            </a:r>
            <a:r>
              <a:rPr lang="en-US" dirty="0" smtClean="0"/>
              <a:t>40 MHz</a:t>
            </a:r>
            <a:r>
              <a:rPr lang="el-GR" dirty="0" smtClean="0"/>
              <a:t> αντί για </a:t>
            </a:r>
            <a:r>
              <a:rPr lang="en-US" dirty="0" smtClean="0"/>
              <a:t>20 MHz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Αποστολή πολλών πλαισίων μαζί για οικονομία σε πλαισίωση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Μέχρι και 4 παράλληλες μεταδόσεις με χωριστές κεραίες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68</a:t>
            </a:fld>
            <a:endParaRPr lang="el-GR" altLang="el-G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Αποφυγή των συγκρούσεων με αναμονή πριν την αποστολή</a:t>
            </a:r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Επιβεβαίωση των πλαισίων αντί για ανίχνευση συγκρούσεων</a:t>
            </a:r>
            <a:endParaRPr lang="en-US" dirty="0" smtClean="0"/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Ο σταθμός επιλέγει έναν τυχαίο αριθμό υποδοχών</a:t>
            </a:r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Μόλις ελευθερωθεί το κανάλι, μετράει υποδοχές προς τα κάτω</a:t>
            </a:r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Αν αρχίσει άλλη μετάδοση, το μέτρημα σταματάει</a:t>
            </a:r>
          </a:p>
          <a:p>
            <a:pPr marL="541338" lvl="2" indent="-271463" eaLnBrk="1" hangingPunct="1">
              <a:spcBef>
                <a:spcPts val="0"/>
              </a:spcBef>
            </a:pPr>
            <a:r>
              <a:rPr lang="el-GR" dirty="0" smtClean="0"/>
              <a:t>Ξεκινάει ξανά όταν ελευθερωθεί το κανάλι</a:t>
            </a:r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Όταν ο μετρητής φτάσει στο μηδέν, ο σταθμός μεταδίδει</a:t>
            </a:r>
          </a:p>
          <a:p>
            <a:pPr lvl="1" eaLnBrk="1" hangingPunct="1">
              <a:spcBef>
                <a:spcPts val="0"/>
              </a:spcBef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69</a:t>
            </a:fld>
            <a:endParaRPr lang="el-G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Παραδοχές για δυναμική εκχώρηση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Ανεξάρτητη κίνηση</a:t>
            </a:r>
          </a:p>
          <a:p>
            <a:pPr lvl="1"/>
            <a:r>
              <a:rPr lang="el-GR" dirty="0" smtClean="0"/>
              <a:t>Κάθε σταθμός (χρήστης) παράγει κίνηση ανεξάρτητα</a:t>
            </a:r>
          </a:p>
          <a:p>
            <a:pPr lvl="1"/>
            <a:r>
              <a:rPr lang="el-GR" dirty="0" smtClean="0"/>
              <a:t>Συνήθως υποθέτουμε κίνηση </a:t>
            </a:r>
            <a:r>
              <a:rPr lang="en-US" dirty="0" smtClean="0"/>
              <a:t>Poisson</a:t>
            </a:r>
          </a:p>
          <a:p>
            <a:pPr lvl="2"/>
            <a:r>
              <a:rPr lang="el-GR" dirty="0" smtClean="0"/>
              <a:t>Μη ρεαλιστική υπόθεση, αλλά πιο εύκολη στο χειρισμό</a:t>
            </a:r>
          </a:p>
          <a:p>
            <a:r>
              <a:rPr lang="el-GR" dirty="0" smtClean="0"/>
              <a:t>Μοναδικό κανάλι</a:t>
            </a:r>
          </a:p>
          <a:p>
            <a:pPr lvl="1"/>
            <a:r>
              <a:rPr lang="el-GR" dirty="0" smtClean="0"/>
              <a:t>Όλη η επικοινωνία γίνεται από το κανάλι αυτό</a:t>
            </a:r>
          </a:p>
          <a:p>
            <a:pPr lvl="1"/>
            <a:r>
              <a:rPr lang="el-GR" dirty="0" smtClean="0"/>
              <a:t>Όλοι ακούνε όλους τους άλλους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1728192"/>
          </a:xfrm>
        </p:spPr>
        <p:txBody>
          <a:bodyPr/>
          <a:lstStyle/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Στο τέλος λαμβάνει άμεση επιβεβαίωση από το άλλο άκρο</a:t>
            </a:r>
          </a:p>
          <a:p>
            <a:pPr marL="269875" lvl="1" indent="-269875" eaLnBrk="1" hangingPunct="1">
              <a:spcBef>
                <a:spcPts val="0"/>
              </a:spcBef>
            </a:pPr>
            <a:r>
              <a:rPr lang="el-GR" dirty="0" smtClean="0"/>
              <a:t>Σε περίπτωση αποτυχίας, διπλασιάζονται οι υποδοχές αναμονής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70</a:t>
            </a:fld>
            <a:endParaRPr lang="el-GR" altLang="el-GR"/>
          </a:p>
        </p:txBody>
      </p:sp>
      <p:pic>
        <p:nvPicPr>
          <p:cNvPr id="6" name="Picture 1" descr="CSMA/C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68555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71</a:t>
            </a:fld>
            <a:endParaRPr lang="el-GR" altLang="el-GR"/>
          </a:p>
        </p:txBody>
      </p:sp>
      <p:pic>
        <p:nvPicPr>
          <p:cNvPr id="6" name="Picture 1" descr="CSMA/C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52728" cy="29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 eaLnBrk="1" hangingPunct="1"/>
            <a:r>
              <a:rPr lang="el-GR" dirty="0" smtClean="0"/>
              <a:t>Προβλήματα κρυφού και εκτεθειμένου σταθμού</a:t>
            </a:r>
          </a:p>
          <a:p>
            <a:pPr marL="269875" lvl="1" indent="-269875" eaLnBrk="1" hangingPunct="1"/>
            <a:r>
              <a:rPr lang="el-GR" dirty="0" smtClean="0"/>
              <a:t>Προσθήκη εικονικής ανίχνευσης φέροντος</a:t>
            </a:r>
          </a:p>
          <a:p>
            <a:pPr marL="269875" lvl="1" indent="-269875" eaLnBrk="1" hangingPunct="1"/>
            <a:r>
              <a:rPr lang="el-GR" dirty="0" smtClean="0"/>
              <a:t>Κάθε πλαίσιο περιέχει ένα διάνυσμα εκχώρησης δικτύου (</a:t>
            </a:r>
            <a:r>
              <a:rPr lang="en-US" dirty="0" smtClean="0"/>
              <a:t>NAV</a:t>
            </a:r>
            <a:r>
              <a:rPr lang="el-GR" dirty="0" smtClean="0"/>
              <a:t>)</a:t>
            </a:r>
          </a:p>
          <a:p>
            <a:pPr lvl="2" eaLnBrk="1" hangingPunct="1"/>
            <a:r>
              <a:rPr lang="el-GR" dirty="0" smtClean="0"/>
              <a:t>Πόσο θα απασχοληθεί το δίκτυο από μια ομάδα μεταδόσεων</a:t>
            </a:r>
          </a:p>
          <a:p>
            <a:pPr lvl="2" eaLnBrk="1" hangingPunct="1"/>
            <a:r>
              <a:rPr lang="el-GR" dirty="0" smtClean="0"/>
              <a:t>Το </a:t>
            </a:r>
            <a:r>
              <a:rPr lang="en-US" dirty="0" smtClean="0"/>
              <a:t>NAV</a:t>
            </a:r>
            <a:r>
              <a:rPr lang="el-GR" dirty="0" smtClean="0"/>
              <a:t> ενός πακέτου δεδομένων υπολογίζει και την επιβεβαίωση</a:t>
            </a:r>
          </a:p>
          <a:p>
            <a:pPr marL="269875" lvl="1" indent="-269875" eaLnBrk="1" hangingPunct="1"/>
            <a:r>
              <a:rPr lang="el-GR" dirty="0" smtClean="0"/>
              <a:t>Ακούγοντας ένα πακέτο, ξέρουμε τι θα γίνει και με τα επόμενα</a:t>
            </a:r>
          </a:p>
          <a:p>
            <a:pPr marL="269875" lvl="1" indent="-269875" eaLnBrk="1" hangingPunct="1"/>
            <a:r>
              <a:rPr lang="el-GR" dirty="0" smtClean="0"/>
              <a:t>Μέχρι να λήξει το </a:t>
            </a:r>
            <a:r>
              <a:rPr lang="en-US" dirty="0" smtClean="0"/>
              <a:t>NAV</a:t>
            </a:r>
            <a:r>
              <a:rPr lang="el-GR" dirty="0" smtClean="0"/>
              <a:t> οι γειτονικοί σταθμοί σιωπούν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72</a:t>
            </a:fld>
            <a:endParaRPr lang="el-GR" alt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marL="269875" lvl="1" indent="-269875" eaLnBrk="1" hangingPunct="1"/>
            <a:r>
              <a:rPr lang="el-GR" dirty="0" smtClean="0"/>
              <a:t>Χρήση </a:t>
            </a:r>
            <a:r>
              <a:rPr lang="en-US" dirty="0" smtClean="0"/>
              <a:t>NAV</a:t>
            </a:r>
            <a:r>
              <a:rPr lang="el-GR" dirty="0" smtClean="0"/>
              <a:t> με προαιρετικά πακέτα </a:t>
            </a:r>
            <a:r>
              <a:rPr lang="en-US" dirty="0" smtClean="0"/>
              <a:t>RTS/CTS</a:t>
            </a:r>
          </a:p>
          <a:p>
            <a:pPr marL="541338" lvl="2" indent="-271463" eaLnBrk="1" hangingPunct="1"/>
            <a:r>
              <a:rPr lang="el-GR" dirty="0" smtClean="0"/>
              <a:t>Ο</a:t>
            </a:r>
            <a:r>
              <a:rPr lang="en-US" dirty="0" smtClean="0"/>
              <a:t> C</a:t>
            </a:r>
            <a:r>
              <a:rPr lang="el-GR" dirty="0" smtClean="0"/>
              <a:t> ακούει τον </a:t>
            </a:r>
            <a:r>
              <a:rPr lang="en-US" dirty="0" smtClean="0"/>
              <a:t>A</a:t>
            </a:r>
            <a:r>
              <a:rPr lang="el-GR" dirty="0" smtClean="0"/>
              <a:t>, ο </a:t>
            </a:r>
            <a:r>
              <a:rPr lang="en-US" dirty="0" smtClean="0"/>
              <a:t>D</a:t>
            </a:r>
            <a:r>
              <a:rPr lang="el-GR" dirty="0" smtClean="0"/>
              <a:t> ακούει τον </a:t>
            </a:r>
            <a:r>
              <a:rPr lang="en-US" dirty="0" smtClean="0"/>
              <a:t>B</a:t>
            </a:r>
          </a:p>
          <a:p>
            <a:pPr marL="269875" lvl="1" indent="-269875" eaLnBrk="1" hangingPunct="1"/>
            <a:r>
              <a:rPr lang="el-GR" dirty="0" smtClean="0"/>
              <a:t>Το </a:t>
            </a:r>
            <a:r>
              <a:rPr lang="en-US" dirty="0" smtClean="0"/>
              <a:t>RTS</a:t>
            </a:r>
            <a:r>
              <a:rPr lang="el-GR" dirty="0" smtClean="0"/>
              <a:t> δείχνει πόσο διαρκεί όλη η μετάδοση</a:t>
            </a:r>
          </a:p>
          <a:p>
            <a:pPr marL="541338" lvl="2" indent="-271463" eaLnBrk="1" hangingPunct="1"/>
            <a:r>
              <a:rPr lang="el-GR" dirty="0" smtClean="0"/>
              <a:t>Ο </a:t>
            </a:r>
            <a:r>
              <a:rPr lang="en-US" dirty="0" smtClean="0"/>
              <a:t>C</a:t>
            </a:r>
            <a:r>
              <a:rPr lang="el-GR" dirty="0" smtClean="0"/>
              <a:t> δεν μεταδίδει σε αυτό το διάστημα</a:t>
            </a:r>
          </a:p>
          <a:p>
            <a:pPr marL="269875" lvl="1" indent="-269875" eaLnBrk="1" hangingPunct="1"/>
            <a:r>
              <a:rPr lang="el-GR" dirty="0" smtClean="0"/>
              <a:t>Το</a:t>
            </a:r>
            <a:r>
              <a:rPr lang="en-US" dirty="0" smtClean="0"/>
              <a:t> CTS</a:t>
            </a:r>
            <a:r>
              <a:rPr lang="el-GR" dirty="0" smtClean="0"/>
              <a:t> δείχνει πόσο διαρκεί η υπόλοιπη μετάδοση</a:t>
            </a:r>
          </a:p>
          <a:p>
            <a:pPr marL="541338" lvl="2" indent="-271463" eaLnBrk="1" hangingPunct="1"/>
            <a:r>
              <a:rPr lang="el-GR" dirty="0" smtClean="0"/>
              <a:t>Ο </a:t>
            </a:r>
            <a:r>
              <a:rPr lang="en-US" dirty="0" smtClean="0"/>
              <a:t>D </a:t>
            </a:r>
            <a:r>
              <a:rPr lang="el-GR" dirty="0" smtClean="0"/>
              <a:t>δεν μεταδίδει σε αυτό το διάστημα</a:t>
            </a:r>
            <a:endParaRPr lang="en-US" dirty="0" smtClean="0"/>
          </a:p>
          <a:p>
            <a:pPr marL="269875" lvl="1" indent="-269875" eaLnBrk="1" hangingPunct="1"/>
            <a:r>
              <a:rPr lang="el-GR" dirty="0" smtClean="0"/>
              <a:t>Στην πράξη χρησιμοποιείται σπάνια</a:t>
            </a:r>
          </a:p>
          <a:p>
            <a:pPr marL="541338" lvl="2" indent="-271463" eaLnBrk="1" hangingPunct="1"/>
            <a:r>
              <a:rPr lang="el-GR" dirty="0" smtClean="0"/>
              <a:t>Δεν έχει νόημα για μικρά πλαίσια</a:t>
            </a:r>
          </a:p>
          <a:p>
            <a:pPr marL="541338" lvl="2" indent="-271463" eaLnBrk="1" hangingPunct="1"/>
            <a:r>
              <a:rPr lang="el-GR" dirty="0" smtClean="0"/>
              <a:t>Συνήθως όλοι οι σταθμοί ακούνε τα πάντα στο </a:t>
            </a:r>
            <a:r>
              <a:rPr lang="en-US" dirty="0" smtClean="0"/>
              <a:t>802.11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73</a:t>
            </a:fld>
            <a:endParaRPr lang="el-GR" alt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CSMA/CA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74</a:t>
            </a:fld>
            <a:endParaRPr lang="el-GR" altLang="el-GR"/>
          </a:p>
        </p:txBody>
      </p:sp>
      <p:pic>
        <p:nvPicPr>
          <p:cNvPr id="6" name="Picture 1" descr="CSMA/C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13765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Υπο-επίπεδο </a:t>
            </a:r>
            <a:r>
              <a:rPr lang="en-US" dirty="0" smtClean="0"/>
              <a:t>MAC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Προσαρμογή ρυθμού μετάδοσης</a:t>
            </a:r>
          </a:p>
          <a:p>
            <a:pPr lvl="1" eaLnBrk="1" hangingPunct="1"/>
            <a:r>
              <a:rPr lang="el-GR" dirty="0" smtClean="0"/>
              <a:t>Αν έχουμε πολλές απώλειες, στέλνουμε πιο αργά</a:t>
            </a:r>
          </a:p>
          <a:p>
            <a:pPr lvl="1" eaLnBrk="1" hangingPunct="1"/>
            <a:r>
              <a:rPr lang="el-GR" dirty="0" smtClean="0"/>
              <a:t>Πιο εύκολο να αποκωδικοποιηθούν τα πλαίσια</a:t>
            </a:r>
          </a:p>
          <a:p>
            <a:pPr eaLnBrk="1" hangingPunct="1"/>
            <a:r>
              <a:rPr lang="el-GR" dirty="0" smtClean="0"/>
              <a:t>Θρυμματισμός πλαισίων</a:t>
            </a:r>
          </a:p>
          <a:p>
            <a:pPr lvl="1" eaLnBrk="1" hangingPunct="1"/>
            <a:r>
              <a:rPr lang="el-GR" dirty="0" smtClean="0"/>
              <a:t>Μείωση του μέσου μήκους των πλαισίων</a:t>
            </a:r>
          </a:p>
          <a:p>
            <a:pPr lvl="1" eaLnBrk="1" hangingPunct="1"/>
            <a:r>
              <a:rPr lang="el-GR" dirty="0" smtClean="0"/>
              <a:t>Κάθε θραύσμα επιβεβαιώνεται και αναμεταδίδεται χωριστά</a:t>
            </a:r>
          </a:p>
          <a:p>
            <a:pPr lvl="1" eaLnBrk="1" hangingPunct="1"/>
            <a:r>
              <a:rPr lang="el-GR" dirty="0" smtClean="0"/>
              <a:t>Το </a:t>
            </a:r>
            <a:r>
              <a:rPr lang="en-US" dirty="0" smtClean="0"/>
              <a:t>NAV</a:t>
            </a:r>
            <a:r>
              <a:rPr lang="el-GR" dirty="0" smtClean="0"/>
              <a:t> καλύπτει μόνο το πρώτο θραύσμα</a:t>
            </a:r>
          </a:p>
          <a:p>
            <a:pPr lvl="2" eaLnBrk="1" hangingPunct="1"/>
            <a:r>
              <a:rPr lang="el-GR" dirty="0" smtClean="0"/>
              <a:t>Μετά χρησιμοποιείται άλλος μηχανισμός αποφυγής συγκρούσεων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75</a:t>
            </a:fld>
            <a:endParaRPr lang="el-GR" alt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Υπο-επίπεδο </a:t>
            </a:r>
            <a:r>
              <a:rPr lang="en-US" dirty="0" smtClean="0"/>
              <a:t>MAC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Πλαίσια φάροι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Ο σταθμός βάσης περιοδικά εκπέμπει ένα πλαίσιο φάρου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Πληροφορίες για τη βάση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Περίοδος αποστολής φάρων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Πληροφορίες ελέγχου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Εξοικονόμηση ενέργειας (κλασική)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Ο πελάτης μπορεί να πει ότι πηγαίνει για ύπνο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Ο σταθμός βάσης ενταμιεύει τα πλαίσια για τον πελάτη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Σε κάθε πλαίσιο φάρο ο σταθμός βάσης αναφέρει τι έχει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Όταν ξυπνήσει ο πελάτης, ζητάει τα εκκρεμή πλαίσια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76</a:t>
            </a:fld>
            <a:endParaRPr lang="el-GR" alt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Υπο-επίπεδο </a:t>
            </a:r>
            <a:r>
              <a:rPr lang="en-US" dirty="0" smtClean="0"/>
              <a:t>MAC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dirty="0" smtClean="0"/>
              <a:t>Εξοικονόμηση ενέργειας</a:t>
            </a:r>
            <a:r>
              <a:rPr lang="en-US" dirty="0" smtClean="0"/>
              <a:t> (APSD)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Ο σταθμός βάσης ενταμιεύει τα πλαίσια για τους πελάτες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Τα στέλνει όταν λάβει ένα πλαίσιο από τον αντίστοιχο πελάτη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Κατάλληλο για εφαρμογές με αμφίδρομη κίνηση (π.χ. </a:t>
            </a:r>
            <a:r>
              <a:rPr lang="en-US" dirty="0" smtClean="0"/>
              <a:t>VoIP)</a:t>
            </a:r>
          </a:p>
          <a:p>
            <a:pPr>
              <a:spcBef>
                <a:spcPts val="0"/>
              </a:spcBef>
            </a:pPr>
            <a:r>
              <a:rPr lang="el-GR" dirty="0" smtClean="0"/>
              <a:t>Προτεραιότητες πλαισίων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Πώς μπορούμε να δώσουμε προτεραιότητα π.χ. στο </a:t>
            </a:r>
            <a:r>
              <a:rPr lang="en-US" dirty="0" smtClean="0"/>
              <a:t>VoIP</a:t>
            </a:r>
            <a:r>
              <a:rPr lang="el-GR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el-GR" dirty="0" smtClean="0"/>
              <a:t>Αρχικά μέθοδος </a:t>
            </a:r>
            <a:r>
              <a:rPr lang="en-US" dirty="0" smtClean="0"/>
              <a:t>PCF</a:t>
            </a:r>
            <a:r>
              <a:rPr lang="el-GR" dirty="0" smtClean="0"/>
              <a:t> με έλεγχο από το σταθμό βάσης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l-GR" dirty="0" smtClean="0"/>
              <a:t>Αντικαταστάθηκε στην πράξη από το 802.11</a:t>
            </a:r>
            <a:r>
              <a:rPr lang="en-US" dirty="0" smtClean="0"/>
              <a:t>e</a:t>
            </a: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77</a:t>
            </a:fld>
            <a:endParaRPr lang="el-GR" altLang="el-G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πλαισίων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8568952" cy="273630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Πλαίσια δεδομένων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Έλεγχος πλαισίου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Έκδοση, τύπος (π.χ. δεδομένα), δευτερεύων τύπος (π.χ. </a:t>
            </a:r>
            <a:r>
              <a:rPr lang="en-US" dirty="0" smtClean="0"/>
              <a:t>RTS)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Από ή προς σύστημα διανομής, περισσότερα θραύσματα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Αναμετάδοση, λήθαργος σταθμού, περισσότερα πλαίσια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Προστατευμένο (κρυπτογραφημένο) πλαίσιο, παράδοση με τη σειρά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78</a:t>
            </a:fld>
            <a:endParaRPr lang="el-GR" altLang="el-GR"/>
          </a:p>
        </p:txBody>
      </p:sp>
      <p:pic>
        <p:nvPicPr>
          <p:cNvPr id="6" name="Picture 1" descr="Πλαίσια Δεδομέν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39270"/>
            <a:ext cx="6120680" cy="18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πλαισίων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6" cy="30963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Πλαίσια δεδομένων</a:t>
            </a:r>
          </a:p>
          <a:p>
            <a:pPr marL="360363" lvl="1" indent="-179388" eaLnBrk="1" hangingPunct="1">
              <a:spcBef>
                <a:spcPts val="0"/>
              </a:spcBef>
            </a:pPr>
            <a:r>
              <a:rPr lang="el-GR" dirty="0" smtClean="0"/>
              <a:t>Διάρκεια πλαισίου και επιβεβαίωσης (για ορισμό των </a:t>
            </a:r>
            <a:r>
              <a:rPr lang="en-US" dirty="0" smtClean="0"/>
              <a:t>NAV)</a:t>
            </a:r>
          </a:p>
          <a:p>
            <a:pPr marL="360363" lvl="1" indent="-179388" eaLnBrk="1" hangingPunct="1">
              <a:spcBef>
                <a:spcPts val="0"/>
              </a:spcBef>
            </a:pPr>
            <a:r>
              <a:rPr lang="el-GR" dirty="0" smtClean="0"/>
              <a:t>Διευθύνσεις προέλευσης και προορισμού (σταθμών και βάσεων)</a:t>
            </a:r>
          </a:p>
          <a:p>
            <a:pPr marL="360363" lvl="1" indent="-179388" eaLnBrk="1" hangingPunct="1">
              <a:spcBef>
                <a:spcPts val="0"/>
              </a:spcBef>
            </a:pPr>
            <a:r>
              <a:rPr lang="el-GR" dirty="0" smtClean="0"/>
              <a:t>Αρίθμηση θραυσμάτων: 12 </a:t>
            </a:r>
            <a:r>
              <a:rPr lang="en-US" dirty="0" smtClean="0"/>
              <a:t>bit</a:t>
            </a:r>
            <a:r>
              <a:rPr lang="el-GR" dirty="0" smtClean="0"/>
              <a:t> για πλαίσιο, 4 για θραύσμα</a:t>
            </a:r>
          </a:p>
          <a:p>
            <a:pPr marL="360363" lvl="1" indent="-179388" eaLnBrk="1" hangingPunct="1">
              <a:spcBef>
                <a:spcPts val="0"/>
              </a:spcBef>
            </a:pPr>
            <a:r>
              <a:rPr lang="el-GR" dirty="0" smtClean="0"/>
              <a:t>Τα δεδομένα περιέχουν και κεφαλίδα </a:t>
            </a:r>
            <a:r>
              <a:rPr lang="en-US" dirty="0" smtClean="0"/>
              <a:t>LLC (</a:t>
            </a:r>
            <a:r>
              <a:rPr lang="el-GR" dirty="0" smtClean="0"/>
              <a:t>πρωτόκολλο)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79</a:t>
            </a:fld>
            <a:endParaRPr lang="el-GR" altLang="el-GR"/>
          </a:p>
        </p:txBody>
      </p:sp>
      <p:pic>
        <p:nvPicPr>
          <p:cNvPr id="6" name="Picture 1" descr="Πλαίσια Δεδομένω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20680" cy="18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Παραδοχές για δυναμική εκχώρηση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Εμφανείς συγκρούσεις</a:t>
            </a:r>
          </a:p>
          <a:p>
            <a:pPr lvl="1"/>
            <a:r>
              <a:rPr lang="el-GR" dirty="0" smtClean="0"/>
              <a:t>Αν δύο σταθμοί στείλουν ταυτόχρονα συγκρούονται</a:t>
            </a:r>
          </a:p>
          <a:p>
            <a:pPr lvl="1"/>
            <a:r>
              <a:rPr lang="el-GR" dirty="0" smtClean="0"/>
              <a:t>Τα πλαίσια που συγκρούονται χάνονται</a:t>
            </a:r>
          </a:p>
          <a:p>
            <a:pPr lvl="2"/>
            <a:r>
              <a:rPr lang="el-GR" dirty="0" smtClean="0"/>
              <a:t>Δεν ισχύει πάντα στα ασύρματα δίκτυα</a:t>
            </a:r>
          </a:p>
          <a:p>
            <a:pPr lvl="1"/>
            <a:r>
              <a:rPr lang="el-GR" dirty="0" smtClean="0"/>
              <a:t>Όλοι μπορούν να παρατηρήσουν ότι έχουμε σύγκρουση</a:t>
            </a:r>
          </a:p>
          <a:p>
            <a:pPr lvl="2"/>
            <a:r>
              <a:rPr lang="el-GR" dirty="0" smtClean="0"/>
              <a:t>Δεν είναι τόσο εύκολο στα ασύρματα δίκτυα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Συσχέτιση: εγγραφή σταθμού σε βάση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 σταθμός μαθαίνει και τα στοιχεία της κυψέλης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Αποσυσχέτιση: διαγραφή σταθμού από βάση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Επανασυσχέτιση: αλλαγή βάσης στο ίδιο σύστημα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Παράδοση δεδομένων: αποστολή και λήψη πλαισίων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Μη αξιόπιστη, όπως και στο </a:t>
            </a:r>
            <a:r>
              <a:rPr lang="en-US" dirty="0" smtClean="0"/>
              <a:t>Ethernet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80</a:t>
            </a:fld>
            <a:endParaRPr lang="el-GR" altLang="el-G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Διανομή: δρομολόγηση πλαισίων σε σταθμούς βάσης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Διασύνδεση πολλών κυψελών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Ενοποίηση: μετατροπή πλαισίων από και προς 802.11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Παράδειγμα: Διασύνδεση με δίκτυα </a:t>
            </a:r>
            <a:r>
              <a:rPr lang="en-US" dirty="0" smtClean="0"/>
              <a:t>Ethernet</a:t>
            </a:r>
            <a:endParaRPr lang="el-GR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Χρονοπρογραμματισμός: προτεραιότητα πλαισίων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Προαιρετικός συγχρονισμός ρολογιών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81</a:t>
            </a:fld>
            <a:endParaRPr lang="el-GR" altLang="el-G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Έλεγχος ισχύος μετάδοσης: όρια μετάδοσης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Εξαρτάται από την περιοχή που βρισκόμαστε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Δυναμική επιλογή συχνότητας: απαγορευμένες περιοχές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Πιστοποίηση ταυτότητας: πιστοποίηση σταθμού / βάσης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Γίνεται μετά τη συσχέτιση και πριν την παράδοση δεδομένων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αρχικό σύστημα (</a:t>
            </a:r>
            <a:r>
              <a:rPr lang="en-US" dirty="0" smtClean="0"/>
              <a:t>WEP)</a:t>
            </a:r>
            <a:r>
              <a:rPr lang="el-GR" dirty="0" smtClean="0"/>
              <a:t> είναι προβληματικό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Βασιζόταν σε κοινά κλειδιά αλλά είχε σφάλματα σχεδίασης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82</a:t>
            </a:fld>
            <a:endParaRPr lang="el-GR" altLang="el-G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802.11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τρέχον σύστημα </a:t>
            </a:r>
            <a:r>
              <a:rPr lang="en-US" dirty="0" smtClean="0"/>
              <a:t>WPA2</a:t>
            </a:r>
            <a:r>
              <a:rPr lang="el-GR" dirty="0" smtClean="0"/>
              <a:t> λειτουργεί με δύο τρόπους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Είτε κοινό κλειδί για όλο το δίκτυο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Είτε πιστοποίηση ταυτότητας χρήστη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Προστασία απορρήτου: κρυπτογράφηση πλαισίων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Βασίζεται στο σύστημα </a:t>
            </a:r>
            <a:r>
              <a:rPr lang="en-US" dirty="0" smtClean="0"/>
              <a:t>AES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Τα κλειδιά ορίζονται κατά την πιστοποίηση ταυτότητας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83</a:t>
            </a:fld>
            <a:endParaRPr lang="el-GR" altLang="el-G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προσπέλασης μέσων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Ευρυζωνικά ασύρματα δίκτυα</a:t>
            </a:r>
            <a:endParaRPr lang="en-US" dirty="0" smtClean="0"/>
          </a:p>
          <a:p>
            <a:pPr lvl="1"/>
            <a:r>
              <a:rPr lang="el-GR" dirty="0" smtClean="0"/>
              <a:t>Σύγκριση 802.11 με 802.16</a:t>
            </a:r>
          </a:p>
          <a:p>
            <a:pPr lvl="1"/>
            <a:r>
              <a:rPr lang="el-GR" dirty="0" smtClean="0"/>
              <a:t>Στοίβα πρωτοκόλλων 802.16</a:t>
            </a:r>
          </a:p>
          <a:p>
            <a:pPr lvl="1"/>
            <a:r>
              <a:rPr lang="el-GR" dirty="0" smtClean="0"/>
              <a:t>Φυσικό επίπεδο 802.16</a:t>
            </a:r>
          </a:p>
          <a:p>
            <a:pPr lvl="1"/>
            <a:r>
              <a:rPr lang="el-GR" dirty="0" smtClean="0"/>
              <a:t>Υποεπίπεδο MAC 802.16</a:t>
            </a:r>
          </a:p>
          <a:p>
            <a:pPr lvl="1"/>
            <a:r>
              <a:rPr lang="el-GR" dirty="0" smtClean="0"/>
              <a:t>Δομή πλαισίων 802.16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84</a:t>
            </a:fld>
            <a:endParaRPr lang="el-GR" altLang="el-G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Ευρυζωνικά ασύρματα 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Γιατί ευρυζωνικά ασύρματα δίκτυα;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Κάλυψη συνδρομητών από εναλλακτικούς παρόχους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Οι κεραίες είναι πιο οικονομικές από τα καλώδια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Πρότυπο ΙΕΕΕ </a:t>
            </a:r>
            <a:r>
              <a:rPr lang="en-US" dirty="0" smtClean="0"/>
              <a:t>802.16</a:t>
            </a:r>
            <a:r>
              <a:rPr lang="el-GR" dirty="0" smtClean="0"/>
              <a:t> ή </a:t>
            </a:r>
            <a:r>
              <a:rPr lang="en-US" dirty="0" err="1" smtClean="0"/>
              <a:t>WiMAX</a:t>
            </a: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Παραλλαγές 802.16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Αρχικά για σταθερούς σταθμούς με οπτική επαφή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Προσθήκη επικοινωνίας χωρίς οπτική επαφή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Στη συνέχεια υποστήριξη κινητών σταθμών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Σύνθετο πρότυπο με πολλές δυνατότητες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85</a:t>
            </a:fld>
            <a:endParaRPr lang="el-GR" alt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Ευρυζωνικά ασύρματα δίκτυα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Γιατί χρειάζεται ένα νέο πρότυπο;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To 802.11 </a:t>
            </a:r>
            <a:r>
              <a:rPr lang="el-GR" dirty="0" smtClean="0"/>
              <a:t>είναι ασύρματο </a:t>
            </a:r>
            <a:r>
              <a:rPr lang="en-US" dirty="0" smtClean="0"/>
              <a:t>Ethernet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3</a:t>
            </a:r>
            <a:r>
              <a:rPr lang="en-US" dirty="0" smtClean="0"/>
              <a:t>G </a:t>
            </a:r>
            <a:r>
              <a:rPr lang="el-GR" dirty="0" smtClean="0"/>
              <a:t>είναι κινητή τηλεφωνία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Το </a:t>
            </a:r>
            <a:r>
              <a:rPr lang="en-US" dirty="0" smtClean="0"/>
              <a:t>802.16</a:t>
            </a:r>
            <a:r>
              <a:rPr lang="el-GR" dirty="0" smtClean="0"/>
              <a:t> έχει στοιχεία και από τα δύο (όπως το </a:t>
            </a:r>
            <a:r>
              <a:rPr lang="en-US" dirty="0" smtClean="0"/>
              <a:t>4G)</a:t>
            </a:r>
            <a:endParaRPr lang="el-GR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86</a:t>
            </a:fld>
            <a:endParaRPr lang="el-GR" altLang="el-G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802.11 με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86808" cy="2016224"/>
          </a:xfrm>
          <a:ln w="25400">
            <a:solidFill>
              <a:srgbClr val="FF6600"/>
            </a:solidFill>
          </a:ln>
        </p:spPr>
        <p:txBody>
          <a:bodyPr/>
          <a:lstStyle/>
          <a:p>
            <a:pPr marL="269875" indent="-269875">
              <a:spcBef>
                <a:spcPts val="0"/>
              </a:spcBef>
            </a:pPr>
            <a:r>
              <a:rPr lang="el-GR" sz="2800" dirty="0" smtClean="0"/>
              <a:t>Ομοιότητες με </a:t>
            </a:r>
            <a:r>
              <a:rPr lang="en-US" sz="2800" dirty="0" smtClean="0"/>
              <a:t>802.11</a:t>
            </a:r>
            <a:endParaRPr lang="el-GR" sz="2800" dirty="0" smtClean="0"/>
          </a:p>
          <a:p>
            <a:pPr marL="450850" lvl="1" indent="-269875">
              <a:spcBef>
                <a:spcPts val="0"/>
              </a:spcBef>
            </a:pPr>
            <a:r>
              <a:rPr lang="el-GR" sz="2400" dirty="0" smtClean="0"/>
              <a:t>Σύνδεση με το Διαδίκτυο</a:t>
            </a:r>
          </a:p>
          <a:p>
            <a:pPr marL="450850" lvl="1" indent="-269875">
              <a:spcBef>
                <a:spcPts val="0"/>
              </a:spcBef>
            </a:pPr>
            <a:r>
              <a:rPr lang="el-GR" sz="2400" dirty="0" smtClean="0"/>
              <a:t>Πιθανόν κινητοί σταθμοί</a:t>
            </a:r>
          </a:p>
          <a:p>
            <a:pPr marL="450850" lvl="1" indent="-269875">
              <a:spcBef>
                <a:spcPts val="0"/>
              </a:spcBef>
            </a:pPr>
            <a:r>
              <a:rPr lang="el-GR" sz="2400" dirty="0" smtClean="0"/>
              <a:t>Τεχνολογίες </a:t>
            </a:r>
            <a:r>
              <a:rPr lang="en-US" sz="2400" dirty="0" smtClean="0"/>
              <a:t>OFDM</a:t>
            </a:r>
            <a:r>
              <a:rPr lang="el-GR" sz="2400" dirty="0" smtClean="0"/>
              <a:t> και </a:t>
            </a:r>
            <a:r>
              <a:rPr lang="en-US" sz="2400" dirty="0" smtClean="0"/>
              <a:t>MIMO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87</a:t>
            </a:fld>
            <a:endParaRPr lang="el-GR" alt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33664" y="2132856"/>
            <a:ext cx="4186808" cy="3384376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Ομοιότητες με 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lang="el-GR" sz="2400" kern="0" noProof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Κάλυψη μεγάλων περιοχών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Προηγμένοι σταθμοί και επεξεργασία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lang="el-GR" sz="24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Ακριβής χρονοπρογραμματισμός μεταδόσεων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Χρήση</a:t>
            </a:r>
            <a:r>
              <a:rPr kumimoji="0" lang="el-GR" sz="24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με αδειοδοτημένο φάσμα</a:t>
            </a:r>
            <a:endParaRPr kumimoji="0" lang="el-GR" sz="24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3933056"/>
            <a:ext cx="4176464" cy="2376264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Σχέση με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4G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Παρόμοιες τεχνολογίες και αδειοδοτημένο</a:t>
            </a:r>
            <a:r>
              <a:rPr kumimoji="0" lang="el-GR" sz="2400" b="0" i="0" u="none" strike="noStrike" kern="0" cap="none" spc="0" normalizeH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φάσμα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lang="el-GR" sz="2400" kern="0" baseline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Έμφαση</a:t>
            </a:r>
            <a:r>
              <a:rPr lang="el-GR" sz="2400" kern="0" dirty="0" smtClean="0">
                <a:solidFill>
                  <a:srgbClr val="161616"/>
                </a:solidFill>
                <a:latin typeface="Calibri" panose="020F0502020204030204" pitchFamily="34" charset="0"/>
                <a:cs typeface="+mn-cs"/>
              </a:rPr>
              <a:t> σε σταθερή χρήση</a:t>
            </a:r>
          </a:p>
          <a:p>
            <a:pPr marL="450850" marR="0" lvl="1" indent="-269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ahoma" charset="0"/>
              <a:buChar char="–"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Δύσκολο να επιβιώσουν και οι δύο τεχνολογίες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Στοίβα πρωτοκόλλων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8363272" cy="2088232"/>
          </a:xfrm>
        </p:spPr>
        <p:txBody>
          <a:bodyPr/>
          <a:lstStyle/>
          <a:p>
            <a:r>
              <a:rPr lang="el-GR" dirty="0" smtClean="0"/>
              <a:t>Αρχιτεκτονική 802.16</a:t>
            </a:r>
          </a:p>
          <a:p>
            <a:pPr lvl="1"/>
            <a:r>
              <a:rPr lang="el-GR" dirty="0" smtClean="0"/>
              <a:t>Οι σταθμοί βάσης επικοινωνούν με δίκτυο κορμού</a:t>
            </a:r>
          </a:p>
          <a:p>
            <a:pPr lvl="1"/>
            <a:r>
              <a:rPr lang="el-GR" dirty="0" smtClean="0"/>
              <a:t>Οι σταθμοί πελατών επικοινωνούν με τη βάση</a:t>
            </a:r>
          </a:p>
          <a:p>
            <a:pPr lvl="2"/>
            <a:r>
              <a:rPr lang="el-GR" dirty="0" smtClean="0"/>
              <a:t>Σταθμοί συνδρομητών και κινητοί σταθμοί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88</a:t>
            </a:fld>
            <a:endParaRPr lang="el-GR" altLang="el-GR"/>
          </a:p>
        </p:txBody>
      </p:sp>
      <p:pic>
        <p:nvPicPr>
          <p:cNvPr id="6" name="Picture 1" descr="Αρχιτεκτονική 802.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17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Στοίβα πρωτοκόλλων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259228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Στοίβα πρωτοκόλλων 802.16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Παρόμοια αλλά πιο σύνθετη από άλλα πρότυπα </a:t>
            </a:r>
            <a:r>
              <a:rPr lang="en-US" dirty="0" smtClean="0"/>
              <a:t>802.x</a:t>
            </a:r>
            <a:endParaRPr lang="el-GR" dirty="0" smtClean="0"/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Φυσικά υποπεπίπεδα με διάφορες τεχνικές διαμόρφωσης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Τεχνικές </a:t>
            </a:r>
            <a:r>
              <a:rPr lang="en-US" dirty="0" smtClean="0"/>
              <a:t>OFDM/OFDMA</a:t>
            </a:r>
            <a:r>
              <a:rPr lang="el-GR" dirty="0" smtClean="0"/>
              <a:t> και μετάδοση στα 2-11 </a:t>
            </a:r>
            <a:r>
              <a:rPr lang="en-US" dirty="0" smtClean="0"/>
              <a:t>GHz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Υπάρχουν και άλλες παραλλαγές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89</a:t>
            </a:fld>
            <a:endParaRPr lang="el-GR" altLang="el-GR"/>
          </a:p>
        </p:txBody>
      </p:sp>
      <p:pic>
        <p:nvPicPr>
          <p:cNvPr id="6" name="Picture 1" descr="Στοίβα 802.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71267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Παραδοχές για δυναμική εκχώρηση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Συνεχής ή διακριτός χρόνος</a:t>
            </a:r>
          </a:p>
          <a:p>
            <a:pPr lvl="1"/>
            <a:r>
              <a:rPr lang="el-GR" dirty="0" smtClean="0"/>
              <a:t>Είτε μπορούμε να στείλουμε σε οποιαδήποτε στιγμή</a:t>
            </a:r>
          </a:p>
          <a:p>
            <a:pPr lvl="1"/>
            <a:r>
              <a:rPr lang="el-GR" dirty="0" smtClean="0"/>
              <a:t>Είτε μπορούμε να στείλουμε μόνο στην αρχή μιας υποδοχής</a:t>
            </a:r>
          </a:p>
          <a:p>
            <a:pPr lvl="2"/>
            <a:r>
              <a:rPr lang="el-GR" dirty="0" smtClean="0"/>
              <a:t>Πιο αποδοτικό αλλά απαιτεί συγχρονισμό των υποδοχών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Στοίβα πρωτοκόλλων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Παρόμοιο αλλά πιο σύνθετο από άλλα πρότυπα </a:t>
            </a:r>
            <a:r>
              <a:rPr lang="en-US" dirty="0" smtClean="0"/>
              <a:t>802.x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Υποεπίπεδο ασφάλειας:</a:t>
            </a:r>
            <a:r>
              <a:rPr lang="en-US" dirty="0" smtClean="0"/>
              <a:t> </a:t>
            </a:r>
            <a:r>
              <a:rPr lang="el-GR" dirty="0" smtClean="0"/>
              <a:t>κρυπτογραφία και διαχείριση κλειδιών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Κοινό υποπεπίπεδο </a:t>
            </a:r>
            <a:r>
              <a:rPr lang="en-US" dirty="0" smtClean="0"/>
              <a:t>MAC</a:t>
            </a:r>
            <a:endParaRPr lang="el-GR" dirty="0" smtClean="0"/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Προσανατολισμένο σε σύνδεση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Διαχείριση καναλιού, χρονοπρογραμματισμός μεταδόσεων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Η βάση διαχειρίζεται το εύρος ζώνης</a:t>
            </a:r>
            <a:endParaRPr lang="en-US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Υποπεπίπεδο σύγκλισης αναλόγως υπηρεσίας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Ανάλογο με το </a:t>
            </a:r>
            <a:r>
              <a:rPr lang="en-US" dirty="0" smtClean="0"/>
              <a:t>LLC,</a:t>
            </a:r>
            <a:r>
              <a:rPr lang="el-GR" dirty="0" smtClean="0"/>
              <a:t> διαφορετικές επιλογές για </a:t>
            </a:r>
            <a:r>
              <a:rPr lang="en-US" dirty="0" smtClean="0"/>
              <a:t>IP</a:t>
            </a:r>
            <a:r>
              <a:rPr lang="el-GR" dirty="0" smtClean="0"/>
              <a:t> και </a:t>
            </a:r>
            <a:r>
              <a:rPr lang="en-US" dirty="0" smtClean="0"/>
              <a:t>ATM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90</a:t>
            </a:fld>
            <a:endParaRPr lang="el-GR" altLang="el-G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Τεχνολογία μετάδοσης στα 2-11 </a:t>
            </a:r>
            <a:r>
              <a:rPr lang="en-US" dirty="0" smtClean="0"/>
              <a:t>GHz</a:t>
            </a:r>
            <a:endParaRPr lang="el-GR" dirty="0" smtClean="0"/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Συνήθως χρήση φάσματος στα 2.5 </a:t>
            </a:r>
            <a:r>
              <a:rPr lang="en-US" dirty="0" smtClean="0"/>
              <a:t>GHz </a:t>
            </a:r>
            <a:r>
              <a:rPr lang="el-GR" dirty="0" smtClean="0"/>
              <a:t>ή στα 3.5 </a:t>
            </a:r>
            <a:r>
              <a:rPr lang="en-US" dirty="0" smtClean="0"/>
              <a:t>GHz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Διάφοροι τύποι καναλιών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3.5 </a:t>
            </a:r>
            <a:r>
              <a:rPr lang="en-US" dirty="0" smtClean="0"/>
              <a:t>MHz</a:t>
            </a:r>
            <a:r>
              <a:rPr lang="el-GR" dirty="0" smtClean="0"/>
              <a:t> για σταθερό και 1.25-20 </a:t>
            </a:r>
            <a:r>
              <a:rPr lang="en-US" dirty="0" smtClean="0"/>
              <a:t>MHz</a:t>
            </a:r>
            <a:r>
              <a:rPr lang="el-GR" dirty="0" smtClean="0"/>
              <a:t> για κινητό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/>
              <a:t>OFDM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βελτιστοποιημένο για μεγάλες αποστάσεις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Περισσότερα κανάλια και σύμβολα μεγαλύτερης διάρκειας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Διαμόρφωση </a:t>
            </a:r>
            <a:r>
              <a:rPr lang="en-US" dirty="0" smtClean="0"/>
              <a:t>QPSK, QAM-16, QAM-64 </a:t>
            </a:r>
            <a:r>
              <a:rPr lang="el-GR" dirty="0" smtClean="0"/>
              <a:t>ανάλογα με την απόσταση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Χρήση κωδικών διόρθωσης σφαλμάτων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Ταχύτητες έως 12.6/6.2 </a:t>
            </a:r>
            <a:r>
              <a:rPr lang="en-US" dirty="0" smtClean="0"/>
              <a:t>Mbps</a:t>
            </a:r>
            <a:r>
              <a:rPr lang="el-GR" dirty="0" smtClean="0"/>
              <a:t> ανά κανάλι 5</a:t>
            </a:r>
            <a:r>
              <a:rPr lang="en-US" dirty="0" smtClean="0"/>
              <a:t> MHz</a:t>
            </a:r>
            <a:r>
              <a:rPr lang="el-GR" dirty="0" smtClean="0"/>
              <a:t> και ανά κεραία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91</a:t>
            </a:fld>
            <a:endParaRPr lang="el-GR" altLang="el-G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n-US" dirty="0" smtClean="0"/>
              <a:t>OFDMA:</a:t>
            </a:r>
            <a:r>
              <a:rPr lang="el-GR" dirty="0" smtClean="0"/>
              <a:t> κατανομή καναλιών στους σταθμούς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Περισσότερα κανάλια στην κατεύθυνση που τα χρειάζεται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Χρήση καναλιών από τους σταθμούς που έχουν καλό σήμα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Χρήση είτε </a:t>
            </a:r>
            <a:r>
              <a:rPr lang="en-US" dirty="0" smtClean="0"/>
              <a:t>FDD</a:t>
            </a:r>
            <a:r>
              <a:rPr lang="el-GR" dirty="0" smtClean="0"/>
              <a:t> είτε </a:t>
            </a:r>
            <a:r>
              <a:rPr lang="en-US" dirty="0" smtClean="0"/>
              <a:t>TDD</a:t>
            </a:r>
            <a:r>
              <a:rPr lang="el-GR" dirty="0" smtClean="0"/>
              <a:t> για αμφίδρομη επικοινωνία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Συνήθως χρησιμοποιείται το </a:t>
            </a:r>
            <a:r>
              <a:rPr lang="en-US" dirty="0" smtClean="0"/>
              <a:t>TDD (</a:t>
            </a:r>
            <a:r>
              <a:rPr lang="el-GR" dirty="0" smtClean="0"/>
              <a:t>πιο ευέλικτο)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92</a:t>
            </a:fld>
            <a:endParaRPr lang="el-GR" altLang="el-G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52528"/>
          </a:xfrm>
        </p:spPr>
        <p:txBody>
          <a:bodyPr/>
          <a:lstStyle/>
          <a:p>
            <a:pPr eaLnBrk="1" hangingPunct="1"/>
            <a:r>
              <a:rPr lang="el-GR" dirty="0" smtClean="0"/>
              <a:t>Χρονοπρογραμματισμός μετάδοσης</a:t>
            </a:r>
          </a:p>
          <a:p>
            <a:pPr lvl="1" eaLnBrk="1" hangingPunct="1"/>
            <a:r>
              <a:rPr lang="el-GR" dirty="0" smtClean="0"/>
              <a:t>Κάθε πλαίσιο αρχίζει με ένα προοίμιο για συγχρονισμό</a:t>
            </a:r>
          </a:p>
          <a:p>
            <a:pPr lvl="1" eaLnBrk="1" hangingPunct="1"/>
            <a:r>
              <a:rPr lang="el-GR" dirty="0" smtClean="0"/>
              <a:t>Ακολουθεί ο χάρτης μεταδόσεων</a:t>
            </a:r>
          </a:p>
          <a:p>
            <a:pPr lvl="2" eaLnBrk="1" hangingPunct="1"/>
            <a:r>
              <a:rPr lang="el-GR" dirty="0" smtClean="0"/>
              <a:t>Ο σταθμός βάσης αποφασίζει ποιος θα στείλει και πότε</a:t>
            </a:r>
          </a:p>
          <a:p>
            <a:pPr lvl="1" eaLnBrk="1" hangingPunct="1"/>
            <a:r>
              <a:rPr lang="el-GR" dirty="0" smtClean="0"/>
              <a:t>Μεταδίδεται όλη η κατερχόμενη κίνηση</a:t>
            </a:r>
          </a:p>
          <a:p>
            <a:pPr lvl="1" eaLnBrk="1" hangingPunct="1"/>
            <a:r>
              <a:rPr lang="el-GR" dirty="0" smtClean="0"/>
              <a:t>Μικρό κενό για αλλαγή των πομποδεκτών</a:t>
            </a:r>
          </a:p>
          <a:p>
            <a:pPr lvl="1" eaLnBrk="1" hangingPunct="1"/>
            <a:r>
              <a:rPr lang="el-GR" dirty="0" smtClean="0"/>
              <a:t>Μεταδίδεται όλη η ανερχόμενη κίνηση</a:t>
            </a:r>
          </a:p>
          <a:p>
            <a:pPr lvl="1" eaLnBrk="1" hangingPunct="1"/>
            <a:r>
              <a:rPr lang="el-GR" dirty="0" smtClean="0"/>
              <a:t>Παράταξη: σύνδεση με σύστημα και αιτήσεις για εύρος ζώνης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93</a:t>
            </a:fld>
            <a:endParaRPr lang="el-GR" altLang="el-G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 802.16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94</a:t>
            </a:fld>
            <a:endParaRPr lang="el-GR" altLang="el-GR"/>
          </a:p>
        </p:txBody>
      </p:sp>
      <p:pic>
        <p:nvPicPr>
          <p:cNvPr id="6" name="Picture 1" descr="Φυσικό Επίπεδο 802.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368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</a:t>
            </a:r>
            <a:r>
              <a:rPr lang="en-US" dirty="0" smtClean="0"/>
              <a:t>MAC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Υποεπίπεδο ασφάλειας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Κρυπτογράφηση δεδομένων αλλά όχι κεφαλίδων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Αμοιβαία πιστοποίηση ταυτότητας με δημόσια κλειδιά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Συμμετρική κρυπτογραφία με ιδιωτικά κλειδιά</a:t>
            </a: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Κοινό υποεπίπεδο </a:t>
            </a:r>
            <a:r>
              <a:rPr lang="en-US" dirty="0" smtClean="0"/>
              <a:t>MAC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Η κατερχόμενη κατεύθυνση είναι απλή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Ο σταθμός βάσης αποφασίζει για τα πάντα</a:t>
            </a:r>
          </a:p>
          <a:p>
            <a:pPr lvl="2" eaLnBrk="1" hangingPunct="1">
              <a:spcBef>
                <a:spcPts val="0"/>
              </a:spcBef>
            </a:pPr>
            <a:r>
              <a:rPr lang="el-GR" dirty="0" smtClean="0"/>
              <a:t>Μπορεί να ομαδοποιεί πολλά πλαίσια για οικονομία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95</a:t>
            </a:fld>
            <a:endParaRPr lang="el-GR" altLang="el-G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</a:t>
            </a:r>
            <a:r>
              <a:rPr lang="en-US" dirty="0" smtClean="0"/>
              <a:t>MAC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Η ανερχόμενη κατεύθυνση απαιτεί κατανομή εύρους ζώνης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Υποστήριξη διαφορετικών τύπων υπηρεσίας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Διαφορετικός τρόπος κατανομής ανά υπηρεσία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Υπηρεσία σταθερού ρυθμού </a:t>
            </a:r>
            <a:r>
              <a:rPr lang="en-US" dirty="0" smtClean="0"/>
              <a:t>bit</a:t>
            </a:r>
            <a:r>
              <a:rPr lang="el-GR" dirty="0" smtClean="0"/>
              <a:t> </a:t>
            </a:r>
            <a:r>
              <a:rPr lang="en-US" dirty="0" smtClean="0"/>
              <a:t>(CBR)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Κατάλληλη για μετάδοση μη συμπιεσμένων μέσων (φωνή)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Περιοδική απόδοση υποδοχών σε κάθε σύνδεση</a:t>
            </a:r>
            <a:endParaRPr lang="en-US" dirty="0" smtClean="0"/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Κοινό υποεπίπεδο </a:t>
            </a:r>
            <a:r>
              <a:rPr lang="en-US" dirty="0" smtClean="0"/>
              <a:t>MAC</a:t>
            </a:r>
          </a:p>
          <a:p>
            <a:pPr marL="450850" lvl="1" indent="-269875" eaLnBrk="1" hangingPunct="1">
              <a:spcBef>
                <a:spcPts val="0"/>
              </a:spcBef>
            </a:pPr>
            <a:r>
              <a:rPr lang="el-GR" dirty="0" smtClean="0"/>
              <a:t>Υπηρεσία μεταβλητού ρυθμού </a:t>
            </a:r>
            <a:r>
              <a:rPr lang="en-US" dirty="0" smtClean="0"/>
              <a:t>bit</a:t>
            </a:r>
            <a:r>
              <a:rPr lang="el-GR" dirty="0" smtClean="0"/>
              <a:t> πραγματικού χρόνου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Κατάλληλη για μετάδοση συμπιεσμένων μέσων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Περιοδικό </a:t>
            </a:r>
            <a:r>
              <a:rPr lang="en-US" dirty="0" smtClean="0"/>
              <a:t>polling </a:t>
            </a:r>
            <a:r>
              <a:rPr lang="el-GR" dirty="0" smtClean="0"/>
              <a:t>κάθε σύνδεσης από το σταθμό βάσης</a:t>
            </a:r>
          </a:p>
          <a:p>
            <a:pPr marL="631825" lvl="2" indent="-271463" eaLnBrk="1" hangingPunct="1">
              <a:spcBef>
                <a:spcPts val="0"/>
              </a:spcBef>
            </a:pPr>
            <a:r>
              <a:rPr lang="el-GR" dirty="0" smtClean="0"/>
              <a:t>Ο σταθμός αναφέρει πόσο εύρος ζώνης χρειάζεται</a:t>
            </a:r>
          </a:p>
          <a:p>
            <a:pPr lvl="2" eaLnBrk="1" hangingPunct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96</a:t>
            </a:fld>
            <a:endParaRPr lang="el-GR" altLang="el-G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</a:t>
            </a:r>
            <a:r>
              <a:rPr lang="en-US" dirty="0" smtClean="0"/>
              <a:t>MAC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txBody>
          <a:bodyPr/>
          <a:lstStyle/>
          <a:p>
            <a:pPr lvl="1" eaLnBrk="1" hangingPunct="1"/>
            <a:r>
              <a:rPr lang="el-GR" dirty="0" smtClean="0"/>
              <a:t>Υπηρεσία μεταβλητού ρυθμού </a:t>
            </a:r>
            <a:r>
              <a:rPr lang="en-US" dirty="0" smtClean="0"/>
              <a:t>bit</a:t>
            </a:r>
            <a:r>
              <a:rPr lang="el-GR" dirty="0" smtClean="0"/>
              <a:t> μη πραγματικού χρόνου</a:t>
            </a:r>
          </a:p>
          <a:p>
            <a:pPr lvl="2" eaLnBrk="1" hangingPunct="1"/>
            <a:r>
              <a:rPr lang="el-GR" dirty="0" smtClean="0"/>
              <a:t>Κατάλληλη για μεταφορές δεδομένων</a:t>
            </a:r>
          </a:p>
          <a:p>
            <a:pPr lvl="2" eaLnBrk="1" hangingPunct="1"/>
            <a:r>
              <a:rPr lang="el-GR" dirty="0" smtClean="0"/>
              <a:t>Μη περιοδικό </a:t>
            </a:r>
            <a:r>
              <a:rPr lang="en-US" dirty="0" smtClean="0"/>
              <a:t>polling</a:t>
            </a:r>
            <a:r>
              <a:rPr lang="el-GR" dirty="0" smtClean="0"/>
              <a:t> κάθε σύνδεσης</a:t>
            </a:r>
          </a:p>
          <a:p>
            <a:pPr lvl="2" eaLnBrk="1" hangingPunct="1"/>
            <a:r>
              <a:rPr lang="el-GR" dirty="0" smtClean="0"/>
              <a:t>Ο σταθμός μπορεί να χρησιμοποιήσει και αιτήσεις εύρους ζώνης</a:t>
            </a:r>
          </a:p>
          <a:p>
            <a:pPr lvl="1" eaLnBrk="1" hangingPunct="1"/>
            <a:r>
              <a:rPr lang="el-GR" dirty="0" smtClean="0"/>
              <a:t>Υπηρεσία καλύτερης προσπάθειας</a:t>
            </a:r>
          </a:p>
          <a:p>
            <a:pPr lvl="2" eaLnBrk="1" hangingPunct="1"/>
            <a:r>
              <a:rPr lang="el-GR" dirty="0" smtClean="0"/>
              <a:t>Για όλες τις άλλες χρήσεις</a:t>
            </a:r>
          </a:p>
          <a:p>
            <a:pPr lvl="2" eaLnBrk="1" hangingPunct="1"/>
            <a:r>
              <a:rPr lang="el-GR" dirty="0" smtClean="0"/>
              <a:t>Αιτήσεις για εύρος ζώνης προς τη βάση</a:t>
            </a:r>
          </a:p>
          <a:p>
            <a:pPr lvl="2" eaLnBrk="1" hangingPunct="1"/>
            <a:r>
              <a:rPr lang="el-GR" dirty="0" smtClean="0"/>
              <a:t>Χρήση κοινού καναλιού για τις αιτήσεις</a:t>
            </a:r>
          </a:p>
          <a:p>
            <a:pPr lvl="2" eaLnBrk="1" hangingPunct="1"/>
            <a:r>
              <a:rPr lang="el-GR" dirty="0" smtClean="0"/>
              <a:t>Ανακοίνωση των αποτελεσμάτων μέσω του χάρτη μεταδόσεων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97</a:t>
            </a:fld>
            <a:endParaRPr lang="el-GR" altLang="el-G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πλαισίων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56992"/>
            <a:ext cx="8496944" cy="28083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Κοινή κεφαλίδα πλαισίων </a:t>
            </a:r>
            <a:r>
              <a:rPr lang="en-US" dirty="0" smtClean="0"/>
              <a:t>MAC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Προαιρετικό ωφέλιμο φορτίο και </a:t>
            </a:r>
            <a:r>
              <a:rPr lang="en-US" dirty="0" smtClean="0"/>
              <a:t>CRC</a:t>
            </a:r>
            <a:r>
              <a:rPr lang="el-GR" dirty="0" smtClean="0"/>
              <a:t> δεδομένων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ΚΡ</a:t>
            </a:r>
            <a:r>
              <a:rPr lang="en-US" dirty="0" smtClean="0"/>
              <a:t>:</a:t>
            </a:r>
            <a:r>
              <a:rPr lang="el-GR" dirty="0" smtClean="0"/>
              <a:t> κρυπτογραφημένο πλαίσιο, ΑΕ</a:t>
            </a:r>
            <a:r>
              <a:rPr lang="en-US" dirty="0" smtClean="0"/>
              <a:t>: </a:t>
            </a:r>
            <a:r>
              <a:rPr lang="el-GR" dirty="0" smtClean="0"/>
              <a:t>αν υπάρχει </a:t>
            </a:r>
            <a:r>
              <a:rPr lang="en-US" dirty="0" smtClean="0"/>
              <a:t>CRC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Κ</a:t>
            </a:r>
            <a:r>
              <a:rPr lang="en-US" dirty="0" smtClean="0"/>
              <a:t>K:</a:t>
            </a:r>
            <a:r>
              <a:rPr lang="el-GR" dirty="0" smtClean="0"/>
              <a:t> κλειδί κρυπτογράφησης, </a:t>
            </a:r>
            <a:r>
              <a:rPr lang="en-US" dirty="0" smtClean="0"/>
              <a:t>CRC</a:t>
            </a:r>
            <a:r>
              <a:rPr lang="el-GR" dirty="0" smtClean="0"/>
              <a:t> κεφαλίδας (μόνο)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Τύπος: δείχνει αν έχουμε πακετάρισμα ή θρυμματισμό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98</a:t>
            </a:fld>
            <a:endParaRPr lang="el-GR" altLang="el-GR"/>
          </a:p>
        </p:txBody>
      </p:sp>
      <p:pic>
        <p:nvPicPr>
          <p:cNvPr id="6" name="Picture 1" descr="Δομή Πλαισίων 802.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1402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πλαισίων 802.16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56992"/>
            <a:ext cx="8496944" cy="28083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l-GR" dirty="0" smtClean="0"/>
              <a:t>Κοινή κεφαλίδα πλαισίων </a:t>
            </a:r>
            <a:r>
              <a:rPr lang="en-US" dirty="0" smtClean="0"/>
              <a:t>MAC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Μήκος: περιλαμβάνει την κεφαλίδα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Αναγνωριστικό σύνδεσης (αφού έχουμε συνδέσεις)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/>
              <a:t>Κεφαλίδα πλαισίων αίτησης εύρους ζώνης</a:t>
            </a:r>
          </a:p>
          <a:p>
            <a:pPr lvl="1" eaLnBrk="1" hangingPunct="1">
              <a:spcBef>
                <a:spcPts val="0"/>
              </a:spcBef>
            </a:pPr>
            <a:r>
              <a:rPr lang="el-GR" dirty="0" smtClean="0"/>
              <a:t>Περιέχει μόνο αιτούμενο μέγεθος και αναγνωριστικό σύνδεσης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mtClean="0"/>
              <a:t>Δίκτυα Επικοινωνιών</a:t>
            </a:r>
            <a:endParaRPr lang="el-GR" alt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/>
              <a:pPr>
                <a:defRPr/>
              </a:pPr>
              <a:t>99</a:t>
            </a:fld>
            <a:endParaRPr lang="el-GR" altLang="el-GR"/>
          </a:p>
        </p:txBody>
      </p:sp>
      <p:pic>
        <p:nvPicPr>
          <p:cNvPr id="6" name="Picture 1" descr="Δομή Πλαισίων 802.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1402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3454</TotalTime>
  <Words>5696</Words>
  <Application>Microsoft Office PowerPoint</Application>
  <PresentationFormat>On-screen Show (4:3)</PresentationFormat>
  <Paragraphs>1119</Paragraphs>
  <Slides>124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124</vt:i4>
      </vt:variant>
    </vt:vector>
  </HeadingPairs>
  <TitlesOfParts>
    <vt:vector size="127" baseType="lpstr">
      <vt:lpstr>Ωκεανός</vt:lpstr>
      <vt:lpstr>Θέμα του Office</vt:lpstr>
      <vt:lpstr>Default Design</vt:lpstr>
      <vt:lpstr>Δίκτυα Επικοινωνιών</vt:lpstr>
      <vt:lpstr>Υπο-επιπεδο ελεγχου προσπελασησ μεσων</vt:lpstr>
      <vt:lpstr> Έλεγχος προσπέλασης μέσων</vt:lpstr>
      <vt:lpstr>Το πρόβλημα κατανομής καναλιού</vt:lpstr>
      <vt:lpstr>Το πρόβλημα κατανομής καναλιού</vt:lpstr>
      <vt:lpstr>Στατική κατανομή καναλιού</vt:lpstr>
      <vt:lpstr>Παραδοχές για δυναμική εκχώρηση</vt:lpstr>
      <vt:lpstr>Παραδοχές για δυναμική εκχώρηση</vt:lpstr>
      <vt:lpstr>Παραδοχές για δυναμική εκχώρηση</vt:lpstr>
      <vt:lpstr>Παραδοχές για δυναμική εκχώρηση</vt:lpstr>
      <vt:lpstr>ALOHA</vt:lpstr>
      <vt:lpstr>ALOHA</vt:lpstr>
      <vt:lpstr>ALOHA</vt:lpstr>
      <vt:lpstr>ALOHA</vt:lpstr>
      <vt:lpstr>ALOHA</vt:lpstr>
      <vt:lpstr>ALOHA</vt:lpstr>
      <vt:lpstr>Slotted ALOHA</vt:lpstr>
      <vt:lpstr>ALOHA</vt:lpstr>
      <vt:lpstr>Πολλαπλή πρόσβαση με ανίχνευση φέροντος</vt:lpstr>
      <vt:lpstr>Πολλαπλή πρόσβαση με ανίχνευση φέροντος</vt:lpstr>
      <vt:lpstr>Πολλαπλή πρόσβαση με ανίχνευση φέροντος</vt:lpstr>
      <vt:lpstr>Πολλαπλή πρόσβαση με ανίχνευση φέροντος</vt:lpstr>
      <vt:lpstr>Πολλαπλή πρόσβαση με ανίχνευση φέροντος</vt:lpstr>
      <vt:lpstr>Πολλαπλή πρόσβαση με ανίχνευση φέροντος</vt:lpstr>
      <vt:lpstr>Πόσο κοστίζει μία σύγκρουση στο CSMA/CD;</vt:lpstr>
      <vt:lpstr>Πρωτόκολλα για ασύρματα LANs</vt:lpstr>
      <vt:lpstr>Πρωτόκολλα για ασύρματα LANs</vt:lpstr>
      <vt:lpstr>Πρωτόκολλα για ασύρματα LANs</vt:lpstr>
      <vt:lpstr>Ethernet</vt:lpstr>
      <vt:lpstr>Ethernet</vt:lpstr>
      <vt:lpstr>Φυσικό επίπεδο κλασικού Ethernet</vt:lpstr>
      <vt:lpstr>MAC κλασικού Ethernet</vt:lpstr>
      <vt:lpstr>MAC κλασικού Ethernet</vt:lpstr>
      <vt:lpstr>MAC κλασικού Ethernet</vt:lpstr>
      <vt:lpstr>MAC κλασικού Ethernet</vt:lpstr>
      <vt:lpstr>MAC κλασικού Ethernet</vt:lpstr>
      <vt:lpstr>MAC κλασικού Ethernet</vt:lpstr>
      <vt:lpstr>Απόδοση Ethernet</vt:lpstr>
      <vt:lpstr>Απόδοση Ethernet</vt:lpstr>
      <vt:lpstr>Απόδοση Ethernet</vt:lpstr>
      <vt:lpstr>Απόδοση Ethernet</vt:lpstr>
      <vt:lpstr>Ethernet μεταγωγής</vt:lpstr>
      <vt:lpstr>Ethernet μεταγωγής</vt:lpstr>
      <vt:lpstr>Ethernet μεταγωγής</vt:lpstr>
      <vt:lpstr>Ethernet μεταγωγής</vt:lpstr>
      <vt:lpstr>Fast Ethernet</vt:lpstr>
      <vt:lpstr>Fast Ethernet</vt:lpstr>
      <vt:lpstr>Fast Ethernet – 3 τύποι καλωδιώσεων</vt:lpstr>
      <vt:lpstr>Fast Ethernet – 3 τύποι καλωδιώσεων</vt:lpstr>
      <vt:lpstr>Fast Ethernet – 3 τύποι καλωδιώσεων</vt:lpstr>
      <vt:lpstr>Gigabit Ethernet</vt:lpstr>
      <vt:lpstr>Gigabit Ethernet</vt:lpstr>
      <vt:lpstr>Gigabit Ethernet</vt:lpstr>
      <vt:lpstr>Gigabit Ethernet</vt:lpstr>
      <vt:lpstr>Gigabit Ethernet</vt:lpstr>
      <vt:lpstr>Gigabit Ethernet</vt:lpstr>
      <vt:lpstr>Gigabit Ethernet</vt:lpstr>
      <vt:lpstr>Ethernet 10 Gigabit</vt:lpstr>
      <vt:lpstr>Ethernet 10 Gigabit</vt:lpstr>
      <vt:lpstr>Γιατί το Ethernet επιβιώνει επί 30 χρόνια;</vt:lpstr>
      <vt:lpstr>Γιατί το Ethernet επιβιώνει επί 30 χρόνια;</vt:lpstr>
      <vt:lpstr>Έλεγχος προσπέλασης μέσων</vt:lpstr>
      <vt:lpstr>Ασύρματα LANs</vt:lpstr>
      <vt:lpstr>Ασύρματα LANs</vt:lpstr>
      <vt:lpstr>Στοίβα πρωτοκόλλων 802.11</vt:lpstr>
      <vt:lpstr>Στοίβα πρωτοκόλλων 802.11</vt:lpstr>
      <vt:lpstr>Φυσικό επίπεδο 802.11</vt:lpstr>
      <vt:lpstr>Φυσικό επίπεδο 802.11</vt:lpstr>
      <vt:lpstr>Πρωτόκολλο CSMA/CA</vt:lpstr>
      <vt:lpstr>Πρωτόκολλο CSMA/CA</vt:lpstr>
      <vt:lpstr>Πρωτόκολλο CSMA/CA</vt:lpstr>
      <vt:lpstr>Πρωτόκολλο CSMA/CA</vt:lpstr>
      <vt:lpstr>Πρωτόκολλο CSMA/CA</vt:lpstr>
      <vt:lpstr>Πρωτόκολλο CSMA/CA</vt:lpstr>
      <vt:lpstr>Υπο-επίπεδο MAC 802.11</vt:lpstr>
      <vt:lpstr>Υπο-επίπεδο MAC 802.11</vt:lpstr>
      <vt:lpstr>Υπο-επίπεδο MAC 802.11</vt:lpstr>
      <vt:lpstr>Δομή πλαισίων 802.11</vt:lpstr>
      <vt:lpstr>Δομή πλαισίων 802.11</vt:lpstr>
      <vt:lpstr>Υπηρεσίες 802.11</vt:lpstr>
      <vt:lpstr>Υπηρεσίες 802.11</vt:lpstr>
      <vt:lpstr>Υπηρεσίες 802.11</vt:lpstr>
      <vt:lpstr>Υπηρεσίες 802.11</vt:lpstr>
      <vt:lpstr>Έλεγχος προσπέλασης μέσων</vt:lpstr>
      <vt:lpstr>Ευρυζωνικά ασύρματα δίκτυα</vt:lpstr>
      <vt:lpstr>Ευρυζωνικά ασύρματα δίκτυα</vt:lpstr>
      <vt:lpstr>Σύγκριση 802.11 με 802.16</vt:lpstr>
      <vt:lpstr>Στοίβα πρωτοκόλλων 802.16</vt:lpstr>
      <vt:lpstr>Στοίβα πρωτοκόλλων 802.16</vt:lpstr>
      <vt:lpstr>Στοίβα πρωτοκόλλων 802.16</vt:lpstr>
      <vt:lpstr>Φυσικό επίπεδο 802.16</vt:lpstr>
      <vt:lpstr>Φυσικό επίπεδο 802.16</vt:lpstr>
      <vt:lpstr>Φυσικό επίπεδο 802.16</vt:lpstr>
      <vt:lpstr>Φυσικό επίπεδο 802.16</vt:lpstr>
      <vt:lpstr>Επίπεδο MAC 802.16</vt:lpstr>
      <vt:lpstr>Επίπεδο MAC 802.16</vt:lpstr>
      <vt:lpstr>Επίπεδο MAC 802.16</vt:lpstr>
      <vt:lpstr>Δομή πλαισίων 802.16</vt:lpstr>
      <vt:lpstr>Δομή πλαισίων 802.16</vt:lpstr>
      <vt:lpstr>Έλεγχος προσπέλασης μέσων</vt:lpstr>
      <vt:lpstr>Χρήσεις γεφυρών</vt:lpstr>
      <vt:lpstr>Χρήσεις γεφυρών</vt:lpstr>
      <vt:lpstr>Γέφυρες εκμάθησης</vt:lpstr>
      <vt:lpstr>Γέφυρες εκμάθησης</vt:lpstr>
      <vt:lpstr>Γέφυρες εκμάθησης</vt:lpstr>
      <vt:lpstr>Γέφυρες εκμάθησης</vt:lpstr>
      <vt:lpstr>Γέφυρες δένδρου κάλυψης</vt:lpstr>
      <vt:lpstr>Γέφυρες δένδρου κάλυψης</vt:lpstr>
      <vt:lpstr>Γέφυρες δένδρου κάλυψης</vt:lpstr>
      <vt:lpstr>Γέφυρες δένδρου κάλυψης</vt:lpstr>
      <vt:lpstr>Γέφυρες δένδρου κάλυψης</vt:lpstr>
      <vt:lpstr>Γέφυρες δένδρου κάλυψης</vt:lpstr>
      <vt:lpstr>Είδη μεταγωγέων</vt:lpstr>
      <vt:lpstr>Είδη μεταγωγέων</vt:lpstr>
      <vt:lpstr>Είδη μεταγωγέων</vt:lpstr>
      <vt:lpstr>Εικονικά LANs</vt:lpstr>
      <vt:lpstr>Εικονικά LANs</vt:lpstr>
      <vt:lpstr>Εικονικά LANs</vt:lpstr>
      <vt:lpstr>Εικονικά LANs</vt:lpstr>
      <vt:lpstr>Εικονικά LANs</vt:lpstr>
      <vt:lpstr>Εικονικά LANs</vt:lpstr>
      <vt:lpstr>Εικονικά LANs</vt:lpstr>
      <vt:lpstr>Εικονικά LANs</vt:lpstr>
      <vt:lpstr>Τέλος Ενότητας # 3</vt:lpstr>
    </vt:vector>
  </TitlesOfParts>
  <Company>Οικονομικό Πανεπιστήμιο Αθηνών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University of Economics and Business</dc:title>
  <dc:creator>me-ss</dc:creator>
  <cp:lastModifiedBy>vaggelisdouros</cp:lastModifiedBy>
  <cp:revision>347</cp:revision>
  <dcterms:created xsi:type="dcterms:W3CDTF">2013-04-17T07:05:36Z</dcterms:created>
  <dcterms:modified xsi:type="dcterms:W3CDTF">2015-11-26T00:09:17Z</dcterms:modified>
</cp:coreProperties>
</file>