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23" r:id="rId2"/>
    <p:sldId id="724" r:id="rId3"/>
    <p:sldId id="725" r:id="rId4"/>
    <p:sldId id="726" r:id="rId5"/>
    <p:sldId id="727" r:id="rId6"/>
    <p:sldId id="728" r:id="rId7"/>
    <p:sldId id="721" r:id="rId8"/>
    <p:sldId id="514" r:id="rId9"/>
    <p:sldId id="701" r:id="rId10"/>
    <p:sldId id="702" r:id="rId11"/>
    <p:sldId id="703" r:id="rId12"/>
    <p:sldId id="704" r:id="rId13"/>
    <p:sldId id="567" r:id="rId14"/>
    <p:sldId id="566" r:id="rId15"/>
    <p:sldId id="569" r:id="rId16"/>
    <p:sldId id="667" r:id="rId17"/>
    <p:sldId id="668" r:id="rId18"/>
    <p:sldId id="669" r:id="rId19"/>
    <p:sldId id="670" r:id="rId20"/>
    <p:sldId id="671" r:id="rId21"/>
    <p:sldId id="672" r:id="rId22"/>
    <p:sldId id="68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22" r:id="rId37"/>
    <p:sldId id="729" r:id="rId38"/>
  </p:sldIdLst>
  <p:sldSz cx="9144000" cy="6858000" type="screen4x3"/>
  <p:notesSz cx="6858000" cy="97742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Times New Roman Greek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800000"/>
    <a:srgbClr val="003399"/>
    <a:srgbClr val="CC0099"/>
    <a:srgbClr val="FFCC66"/>
    <a:srgbClr val="6600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Γ. Πανηγυράκης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anose="02020603050405020304" pitchFamily="18" charset="0"/>
              </a:defRPr>
            </a:lvl1pPr>
          </a:lstStyle>
          <a:p>
            <a:fld id="{6F88FE9F-1B95-4E32-A8A8-C84EFCC5261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525221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l-GR"/>
              <a:t>Γ. Πανηγυράκης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imes New Roman" panose="02020603050405020304" pitchFamily="18" charset="0"/>
              </a:defRPr>
            </a:lvl1pPr>
          </a:lstStyle>
          <a:p>
            <a:fld id="{90DEE7C1-3B53-439F-B07C-F9AC0C0349D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855151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735EFEDB-A406-4981-BF34-AC829F19AABE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A09E9BD0-C587-4AA8-8FB4-76EB8BA824AB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11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01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986906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96BEAC7C-B3E8-4B11-92A2-8947437A7BBA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12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12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5806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2E5DF531-053D-475A-A1B6-1C31C9BD53E3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13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22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6233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E166EE71-A1D1-47E0-9BAC-0BC66AAD3FEE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14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32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73529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2F1C9609-97D1-44E1-A5E2-437011F5210B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15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42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36895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51225B03-12D0-42A1-836A-61662CAB122D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16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53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0840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71CA297E-142F-4EB1-9FCC-9C410F481420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17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63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06082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4FB6A969-FF27-44E9-B892-A03EC0B9D062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18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73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41312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62AA1685-3897-4DA9-BEC3-289F1DFDA6D7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19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83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4926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B0BEB3C7-B278-4A48-B005-CB0AB4DF5D25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20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593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8553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EEC7CF30-4680-47DD-A7F9-FCD00E552102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5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8CEDBDD9-D8B7-458D-944D-80A07FAE1E0E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21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04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738577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C5612B92-1392-4472-AE5C-1E68950B8263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22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14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60474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CE21C4FB-5804-4AEF-A9F3-92D621D85C83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23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24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507479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B160FAC4-1D86-4DDB-A0D9-B9EECDB0A8F0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24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34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23952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D71E5DD9-C354-45A9-839E-39F4354E065A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25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45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280826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4785B259-63CD-4DA5-BDFE-1464DEC1CA53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26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55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82770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526858CD-41B6-403F-9A91-314E223773CF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27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65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747618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1A464746-A534-46EB-82EB-FD647808ADFA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28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75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572333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3686066C-0F10-4D08-BBE9-34C732FB30C0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29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86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88744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F6D68372-7303-47B8-9816-E7EA348DDD3F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30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96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73871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A15D4A09-B2B8-42AD-B8BF-560CD5FB1CDE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57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C4568773-AFF0-4462-94FD-C5B50238DCA0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31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06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17211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BB307145-86B1-4462-A2D1-7DBE750B9377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32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16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946401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000BB350-73E0-47E5-8057-CF8777479992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33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27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88269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44C77258-0749-42DB-87DD-E6512E829966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34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37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717127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BB34E934-DCBF-4116-A8CF-9222CB174929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35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47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64382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3C129CAF-5076-4923-904B-482AF22212B8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37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40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76ECBA27-ED70-4588-B894-0D43BEC4F2C9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4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56491522-74D0-4857-8C63-2259369472DD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5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7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C4A5B2DB-E6F1-42AA-AF4B-C728830034FB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6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1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E0B2BAAF-D63F-49D8-9E0D-EB71A5E72B9C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8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71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99821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A3482D9B-99BE-4743-89E0-8FF2524C20CB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9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81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4306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C7C8E1A9-0706-4BCD-BD3D-F0483516E628}" type="slidenum">
              <a:rPr lang="el-GR" altLang="el-GR" sz="1200" u="none">
                <a:latin typeface="Times New Roman" panose="02020603050405020304" pitchFamily="18" charset="0"/>
              </a:rPr>
              <a:pPr eaLnBrk="1" hangingPunct="1"/>
              <a:t>10</a:t>
            </a:fld>
            <a:endParaRPr lang="el-GR" altLang="el-GR" sz="1200" u="none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91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u="none" smtClean="0">
                <a:latin typeface="Times New Roman" panose="02020603050405020304" pitchFamily="18" charset="0"/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8807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9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80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86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83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63774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1329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1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5635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2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8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89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5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414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12292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Διαφήμιση και Επιχειρησιακή Επικοινωνία</a:t>
            </a:r>
          </a:p>
        </p:txBody>
      </p:sp>
      <p:sp>
        <p:nvSpPr>
          <p:cNvPr id="2051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/>
          <a:lstStyle/>
          <a:p>
            <a:r>
              <a:rPr lang="el-GR" altLang="el-GR" sz="2800" b="1" smtClean="0"/>
              <a:t>Ενότητα </a:t>
            </a:r>
            <a:r>
              <a:rPr lang="en-US" altLang="el-GR" sz="2800" b="1" smtClean="0"/>
              <a:t># </a:t>
            </a:r>
            <a:r>
              <a:rPr lang="el-GR" altLang="el-GR" sz="2800" b="1" smtClean="0"/>
              <a:t>5:</a:t>
            </a:r>
            <a:r>
              <a:rPr lang="en-US" altLang="el-GR" sz="2800" smtClean="0"/>
              <a:t> </a:t>
            </a:r>
            <a:r>
              <a:rPr lang="el-GR" altLang="el-GR" sz="2800" smtClean="0"/>
              <a:t>Έρευνα Διαφήμισης</a:t>
            </a:r>
            <a:endParaRPr lang="en-US" altLang="el-GR" sz="2800" smtClean="0"/>
          </a:p>
          <a:p>
            <a:r>
              <a:rPr lang="el-GR" altLang="el-GR" sz="2800" b="1" smtClean="0"/>
              <a:t>Διδάσκων: </a:t>
            </a:r>
            <a:r>
              <a:rPr lang="el-GR" altLang="el-GR" sz="2800" smtClean="0"/>
              <a:t>Γεώργιος Πανηγυράκης</a:t>
            </a:r>
          </a:p>
          <a:p>
            <a:r>
              <a:rPr lang="el-GR" altLang="el-GR" sz="2800" b="1" smtClean="0"/>
              <a:t>Τμήμα: </a:t>
            </a:r>
            <a:r>
              <a:rPr lang="el-GR" altLang="el-GR" sz="2800" smtClean="0"/>
              <a:t>Οργάνωσης και Διοίκησης Επιχειρήσεων</a:t>
            </a:r>
          </a:p>
        </p:txBody>
      </p:sp>
      <p:pic>
        <p:nvPicPr>
          <p:cNvPr id="205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457200" y="1447800"/>
            <a:ext cx="84582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44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Τεστ Διαφήμισης - Pre Testing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3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Σκοπός είναι η ανίχνευση του Περιεχομένου και Δημιουργικού μίας Διαφήμισης ή Διαφημιστικής Καμπανιάς σε συνάρτηση με τους Επικοινωνιακούς Στόχους που έχουν καθοριστεί για το  επώνυμο προϊόν ή υπηρεσία…….</a:t>
            </a:r>
            <a:endParaRPr lang="el-GR" sz="3600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60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altLang="el-GR" sz="1800" b="1" smtClean="0">
                <a:solidFill>
                  <a:srgbClr val="000099"/>
                </a:solidFill>
              </a:rPr>
              <a:t>ΔΙΑΦΗΜΙΣΗ </a:t>
            </a:r>
            <a:br>
              <a:rPr lang="el-GR" altLang="el-GR" sz="1800" b="1" smtClean="0">
                <a:solidFill>
                  <a:srgbClr val="000099"/>
                </a:solidFill>
              </a:rPr>
            </a:br>
            <a:r>
              <a:rPr lang="el-GR" altLang="el-GR" sz="1800" b="1" smtClean="0">
                <a:solidFill>
                  <a:srgbClr val="000099"/>
                </a:solidFill>
              </a:rPr>
              <a:t>Αξιολόγηση &amp; Ελεγχος</a:t>
            </a:r>
          </a:p>
        </p:txBody>
      </p:sp>
      <p:pic>
        <p:nvPicPr>
          <p:cNvPr id="11268" name="Picture 4" descr="PE0357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04800" y="5867400"/>
            <a:ext cx="8305800" cy="0"/>
          </a:xfrm>
          <a:prstGeom prst="line">
            <a:avLst/>
          </a:prstGeom>
          <a:noFill/>
          <a:ln w="762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04800" y="2286000"/>
            <a:ext cx="8305800" cy="0"/>
          </a:xfrm>
          <a:prstGeom prst="line">
            <a:avLst/>
          </a:prstGeom>
          <a:noFill/>
          <a:ln w="381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609600" y="1219200"/>
            <a:ext cx="80010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90513" indent="-290513" eaLnBrk="0" hangingPunct="0"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Τεστ Διαφήμισης - Pre Testing</a:t>
            </a:r>
          </a:p>
          <a:p>
            <a:pPr marL="290513" indent="-290513" eaLnBrk="0" hangingPunct="0">
              <a:spcBef>
                <a:spcPct val="50000"/>
              </a:spcBef>
              <a:defRPr/>
            </a:pPr>
            <a:r>
              <a:rPr lang="el-GR" sz="24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Ερευνητικοί Προβληματισμοί σε σχέση με:</a:t>
            </a:r>
            <a:endParaRPr lang="el-GR" sz="2400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Προσωπικές Συνεντεύξεις ή Focus Group ;</a:t>
            </a:r>
          </a:p>
          <a:p>
            <a:pPr marL="290513" indent="-290513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</a:t>
            </a:r>
            <a:r>
              <a:rPr lang="en-US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παιχτεί</a:t>
            </a:r>
            <a:r>
              <a:rPr lang="en-US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διαφήμιση μόνη της ή σε ανταγωνιστικό περιβάλλον όταν πραγματοποιείται η έρευνα ;</a:t>
            </a:r>
          </a:p>
          <a:p>
            <a:pPr marL="290513" indent="-290513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Πόσες διαφημίσεις να δει ι ερωτώμενος ;</a:t>
            </a:r>
          </a:p>
          <a:p>
            <a:pPr marL="290513" indent="-290513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άποψη παραγωγής μέχρι ποιου σημείου να είναι έτοιμες (τελική μορφή) οι διαφημίσεις όταν παρουσιάζονται στην έρευνα ;</a:t>
            </a:r>
          </a:p>
          <a:p>
            <a:pPr marL="290513" indent="-290513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Πόσες φορές να δει την ίδια διαφήμιση η ερωτώμενος ;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  <a:latin typeface="Times New Roman" panose="02020603050405020304" pitchFamily="18" charset="0"/>
              </a:rPr>
              <a:t>ΔΙΑΦΗΜΙΣΗ </a:t>
            </a:r>
            <a:br>
              <a:rPr lang="el-GR" altLang="el-GR" sz="1800" b="1" u="none">
                <a:solidFill>
                  <a:srgbClr val="000099"/>
                </a:solidFill>
                <a:latin typeface="Times New Roman" panose="02020603050405020304" pitchFamily="18" charset="0"/>
              </a:rPr>
            </a:br>
            <a:r>
              <a:rPr lang="el-GR" altLang="el-GR" sz="1800" b="1" u="none">
                <a:solidFill>
                  <a:srgbClr val="000099"/>
                </a:solidFill>
                <a:latin typeface="Times New Roman" panose="02020603050405020304" pitchFamily="18" charset="0"/>
              </a:rPr>
              <a:t>Αξιολόγηση &amp; Ελεγχος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381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81000" y="1828800"/>
            <a:ext cx="8305800" cy="0"/>
          </a:xfrm>
          <a:prstGeom prst="line">
            <a:avLst/>
          </a:prstGeom>
          <a:noFill/>
          <a:ln w="381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2294" name="Picture 6" descr="pe015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812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59436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ΜΕΤΑΤΡΟΠΗ ΙΔΕΩΝ ΣΕ </a:t>
            </a:r>
            <a:r>
              <a:rPr lang="en-GB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l-GR" sz="26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600200" y="2362200"/>
            <a:ext cx="6324600" cy="3068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ΑΝΑΜΕΝΟΜΕΝΗ ΑΠΟΔΟΣΗ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ΕΠΙΧΕΙΡΗΣΙΑΚΟ ΚΙΝΔΥΝΟ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ΕΠΙΔΡΑΣΗ ΣΤΟΥΣ ΕΝΔΙΑΦΕΡΟΜΕΝΟΥΣ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ΑΠΑΙΤΗΣΗ ΕΠΙΧΕΙΡΗΣΙΑΚΩΝ ΠΟΡΩΝ</a:t>
            </a:r>
          </a:p>
        </p:txBody>
      </p:sp>
      <p:pic>
        <p:nvPicPr>
          <p:cNvPr id="13316" name="Picture 4" descr="bd04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9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295400" y="1219200"/>
            <a:ext cx="5943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3318" name="Picture 6" descr="en0063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33400" y="1981200"/>
            <a:ext cx="0" cy="4267200"/>
          </a:xfrm>
          <a:prstGeom prst="line">
            <a:avLst/>
          </a:prstGeom>
          <a:noFill/>
          <a:ln w="57150">
            <a:solidFill>
              <a:srgbClr val="4B4BB7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04800" y="6019800"/>
            <a:ext cx="80010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8229600" y="1752600"/>
            <a:ext cx="0" cy="44196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6400800" cy="588963"/>
          </a:xfrm>
          <a:prstGeom prst="rect">
            <a:avLst/>
          </a:prstGeom>
          <a:solidFill>
            <a:srgbClr val="E6E5CC"/>
          </a:solidFill>
          <a:ln w="9525">
            <a:solidFill>
              <a:srgbClr val="E6E5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ΜΕΤΡΗΣΗ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7313613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 ΤΗ ΔΙΑΡΚΕΙΑ ΤΗΣ ΔΙΑΦΗΜΙΣΤΙΚΗΣ ΕΚΣΤΡΑΤΕΙΑΣ </a:t>
            </a: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(CAMPAIGN IN PROCESS)                                             (a)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                                                             </a:t>
            </a:r>
            <a:endParaRPr lang="el-GR" sz="2200" b="1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Creativity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ΜΕΤΑ ΤΗΝ ΕΚΣΤΡΑΤΕΙΑ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-Panels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-Interviews</a:t>
            </a:r>
          </a:p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-Surveys</a:t>
            </a:r>
          </a:p>
          <a:p>
            <a:pPr>
              <a:spcBef>
                <a:spcPct val="50000"/>
              </a:spcBef>
              <a:defRPr/>
            </a:pPr>
            <a:endParaRPr lang="el-GR" sz="2200" b="1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09600" y="5943600"/>
            <a:ext cx="7848600" cy="0"/>
          </a:xfrm>
          <a:prstGeom prst="line">
            <a:avLst/>
          </a:prstGeom>
          <a:noFill/>
          <a:ln w="28575">
            <a:solidFill>
              <a:srgbClr val="E6E5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4341" name="Picture 5" descr="SY0097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2133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495800" cy="519113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ΜΕΘΟΔΟΙ ΜΕΤΡΗΣΗΣ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5486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ΜΕΤΡΗΣΗ ΠΡΟΔΙΑΘΕΣΕΩΝ     (</a:t>
            </a:r>
            <a:r>
              <a:rPr lang="en-GB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ATTITUDE TESTS)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ΠΡΟΘΕΣΗ ΑΓΟΡΑΣ                </a:t>
            </a:r>
            <a:r>
              <a:rPr lang="en-GB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(INTENTION TO BUY)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l-GR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ΨΥΧΟΣΩΜΑΤΙΚΕΣ ΜΕΤΡΗΣΕΙΣ   </a:t>
            </a:r>
            <a:r>
              <a:rPr lang="en-GB" sz="25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(PHYSIOLOGICAL TESTS)</a:t>
            </a:r>
            <a:endParaRPr lang="el-GR" sz="25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4" descr="ph02745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d0713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035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90600" y="2057400"/>
            <a:ext cx="0" cy="4267200"/>
          </a:xfrm>
          <a:prstGeom prst="line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04800" y="5867400"/>
            <a:ext cx="8458200" cy="0"/>
          </a:xfrm>
          <a:prstGeom prst="line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7620000" y="4876800"/>
            <a:ext cx="0" cy="91440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7543800" y="838200"/>
            <a:ext cx="0" cy="91440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467600" cy="457200"/>
          </a:xfrm>
          <a:prstGeom prst="rect">
            <a:avLst/>
          </a:prstGeom>
          <a:solidFill>
            <a:srgbClr val="E43C0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ΑΠΟΤΕΛΕΣΜΑΤΙΚΟΤΗΤΑ ΤΗΣ ΔΙΑΦΗΜΙΣΗΣ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2209800" y="12192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ΕΠΙΤΕΥΞΗ ΣΤΟΧΩΝ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ΑΠΟΔΟΣΗ ΕΠΕΝΔΥΣΗΣ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ΕΠΑΝΑΠΛΗΡΟΦΟΡΗΣΗ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676400" y="4419600"/>
            <a:ext cx="571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ΑΝΘΡΩΠΙΝΟΣ ΠΑΡΑΓΩΝ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ΧΡΟΝΙΚΗ ΜΕΤΡΗΣΗ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ΜΑΚΡΟΧΡΟΝΙΑ ΑΠΟΤΕΛΕΣΜΑΤΑ</a:t>
            </a: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990600" y="3581400"/>
            <a:ext cx="6858000" cy="457200"/>
          </a:xfrm>
          <a:prstGeom prst="rect">
            <a:avLst/>
          </a:prstGeom>
          <a:solidFill>
            <a:srgbClr val="FB9E8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ΠΡΟΒΛΗΜΑΤΑ</a:t>
            </a:r>
          </a:p>
        </p:txBody>
      </p:sp>
      <p:pic>
        <p:nvPicPr>
          <p:cNvPr id="16390" name="Picture 6" descr="bs0134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6002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d0646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905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25425" algn="ctr" eaLnBrk="0" hangingPunct="0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Μετρήσεις Εκθεσης του Κοινού στη Διαφήμιση</a:t>
            </a:r>
          </a:p>
          <a:p>
            <a:pPr marL="225425" algn="ctr" eaLnBrk="0" hangingPunct="0">
              <a:spcBef>
                <a:spcPct val="50000"/>
              </a:spcBef>
              <a:defRPr/>
            </a:pPr>
            <a:r>
              <a:rPr lang="el-GR" sz="27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Gross Rating Points (GRPs)</a:t>
            </a:r>
            <a:r>
              <a:rPr lang="el-GR" sz="27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αυτός ο δείκτης που μπορεί να έχει χρονική βάση την εβδομάδα, μήνα ή τον κύκλο επαναγοράς του προϊόντος ισοδυναμεί με το άθροισμα του κοινού ακροατηρίου (ποσοστά) από όλα τα οχήματα που έχουμε χρησιμοποιήσει στην καμπάνια διαιρεμένο με  τον συνολικό αριθμό των καταχωρήσεων….. 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04800" y="5715000"/>
            <a:ext cx="8305800" cy="0"/>
          </a:xfrm>
          <a:prstGeom prst="line">
            <a:avLst/>
          </a:prstGeom>
          <a:noFill/>
          <a:ln w="5715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3400" y="2590800"/>
            <a:ext cx="8305800" cy="0"/>
          </a:xfrm>
          <a:prstGeom prst="line">
            <a:avLst/>
          </a:prstGeom>
          <a:noFill/>
          <a:ln w="381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7414" name="Picture 6" descr="ed0012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3200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533400" y="1066800"/>
            <a:ext cx="81946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568325" indent="-568325" algn="ctr" eaLnBrk="0" hangingPunct="0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Μετρήσεις Επεξεργασίας από το Κοινό της Διαφήμισης</a:t>
            </a:r>
          </a:p>
          <a:p>
            <a:pPr marL="568325" indent="-568325" eaLnBrk="0" hangingPunct="0">
              <a:lnSpc>
                <a:spcPct val="120000"/>
              </a:lnSpc>
              <a:spcBef>
                <a:spcPct val="50000"/>
              </a:spcBef>
              <a:defRPr/>
            </a:pPr>
            <a:endParaRPr lang="en-GB" sz="28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8325" indent="-568325" algn="ct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l-GR" sz="28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Ερευνα για το αν οι πελάτες/καταναλωτές θυμούνται:</a:t>
            </a:r>
          </a:p>
          <a:p>
            <a:pPr marL="568325" indent="-568325" algn="ctr" eaLnBrk="0" hangingPunct="0">
              <a:lnSpc>
                <a:spcPct val="120000"/>
              </a:lnSpc>
              <a:spcBef>
                <a:spcPct val="10000"/>
              </a:spcBef>
              <a:buClr>
                <a:srgbClr val="C9C892"/>
              </a:buClr>
              <a:buSzPct val="130000"/>
              <a:buFontTx/>
              <a:buChar char="•"/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 διαφήμιση</a:t>
            </a:r>
          </a:p>
          <a:p>
            <a:pPr marL="568325" indent="-568325" algn="ctr" eaLnBrk="0" hangingPunct="0">
              <a:lnSpc>
                <a:spcPct val="120000"/>
              </a:lnSpc>
              <a:spcBef>
                <a:spcPct val="10000"/>
              </a:spcBef>
              <a:buClr>
                <a:srgbClr val="C9C892"/>
              </a:buClr>
              <a:buSzPct val="130000"/>
              <a:buFontTx/>
              <a:buChar char="•"/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την επώνυμη μάρκα που διαφημίζεται</a:t>
            </a:r>
          </a:p>
          <a:p>
            <a:pPr marL="568325" indent="-568325" algn="ctr" eaLnBrk="0" hangingPunct="0">
              <a:lnSpc>
                <a:spcPct val="120000"/>
              </a:lnSpc>
              <a:spcBef>
                <a:spcPct val="10000"/>
              </a:spcBef>
              <a:buClr>
                <a:srgbClr val="C9C892"/>
              </a:buClr>
              <a:buSzPct val="130000"/>
              <a:buFontTx/>
              <a:buChar char="•"/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κάποιες διαφημίσεις από την κατηγορία που ανήκει το προϊόν ή υπηρεσία</a:t>
            </a:r>
            <a:endParaRPr lang="el-GR" sz="2800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28600" y="2590800"/>
            <a:ext cx="8610600" cy="0"/>
          </a:xfrm>
          <a:prstGeom prst="line">
            <a:avLst/>
          </a:prstGeom>
          <a:noFill/>
          <a:ln w="762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8437" name="Picture 5" descr="ed0004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946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762000" y="1600200"/>
            <a:ext cx="7848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Μετρήσεις για τις Ενέργειες του Ακροατηρίου Στόχου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30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Ανάλογα με ποιο συγκεκριμένα ήταν το  </a:t>
            </a:r>
            <a:r>
              <a:rPr lang="el-GR" sz="30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Audience</a:t>
            </a:r>
            <a:r>
              <a:rPr lang="el-GR" sz="30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περιμένουμε και κάποια εξέλιξη στην στάση του απέναντι στο επώνυμο προϊόν/υπηρεσία που διαφημίζεται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l-GR" sz="3000" u="none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</p:txBody>
      </p:sp>
      <p:pic>
        <p:nvPicPr>
          <p:cNvPr id="19460" name="Picture 4" descr="ed000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5946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3400" y="2819400"/>
            <a:ext cx="8153400" cy="0"/>
          </a:xfrm>
          <a:prstGeom prst="line">
            <a:avLst/>
          </a:prstGeom>
          <a:noFill/>
          <a:ln w="762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9462" name="Picture 6" descr="CTOFF0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28956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762000" y="1371600"/>
            <a:ext cx="78486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Μετρήσεις για τις Ενέργειες του Ακροατηρίου Στόχου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Για παράδειγμα όταν το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Audience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είναι οι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Brand Loyals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είναι φυσικό να αναμένουμε ότι δεν θα μειωθούν στον αριθμό. Αν το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Audience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είναι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Brand Switchers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δηλ. καταναλωτές/πελάτες που αλλάζουν μάρκες αλλά μέσα σ’ αυτές δεν είναι η διαφημιζόμενη, αναμένουμε μετά την ένθεσή τους στην διαφημιστική καμπάνια να </a:t>
            </a:r>
            <a:r>
              <a:rPr lang="en-US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μεταφερθούν</a:t>
            </a:r>
            <a:r>
              <a:rPr lang="en-US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τουλάχιστον στο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Audience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που είναι οι </a:t>
            </a:r>
            <a:r>
              <a:rPr lang="el-GR" sz="2400" b="1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Favourable Brand Switcers</a:t>
            </a: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286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  <a:p>
            <a:pPr eaLnBrk="1" hangingPunct="1"/>
            <a:endParaRPr lang="el-GR" altLang="el-GR" sz="1800" b="1" u="none">
              <a:solidFill>
                <a:srgbClr val="000099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3400" y="2438400"/>
            <a:ext cx="8153400" cy="0"/>
          </a:xfrm>
          <a:prstGeom prst="line">
            <a:avLst/>
          </a:prstGeom>
          <a:noFill/>
          <a:ln w="762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20485" name="Picture 5" descr="ed000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5946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TOFF0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4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Οικονομικό Πανεπιστήμιο Αθηνών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307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A63EB7C7-EE61-4FD3-BCBF-B3C1C743208B}" type="slidenum">
              <a:rPr lang="el-GR" altLang="el-GR"/>
              <a:pPr eaLnBrk="1" hangingPunct="1"/>
              <a:t>2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609600" y="990600"/>
            <a:ext cx="8534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l-GR" sz="3600" b="1" u="none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Ερευνα tracking ή Post-Testing</a:t>
            </a:r>
          </a:p>
          <a:p>
            <a:pPr eaLnBrk="0" hangingPunct="0">
              <a:defRPr/>
            </a:pPr>
            <a:endParaRPr lang="el-GR" sz="3600" u="none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l-GR" sz="28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Οταν κάνουμε μία έρευνα tracking σαν σκοπό έχουμε την ανίχνευση και μέτρηση δεδομένων που έχουν να κάνουν με όλα τα στάδια του μοντέλου διαφημιστικής αλληλουχίας: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Εκθεση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Επεξεργασία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Επιδράσεις Επικοινωνίας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Ενέργειες/Δράση του Ακροατηρίου Στόχου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Μερίδιο Αγοράς ή Πωλήσεις</a:t>
            </a:r>
          </a:p>
          <a:p>
            <a:pPr marL="1547813" lvl="1" indent="-520700" eaLnBrk="0" hangingPunct="0">
              <a:buClr>
                <a:schemeClr val="hlink"/>
              </a:buClr>
              <a:buSzPct val="140000"/>
              <a:buFontTx/>
              <a:buChar char="•"/>
              <a:defRPr/>
            </a:pPr>
            <a:r>
              <a:rPr lang="el-GR" sz="2400" u="none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Κέρδη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81000" y="1600200"/>
            <a:ext cx="8305800" cy="0"/>
          </a:xfrm>
          <a:prstGeom prst="line">
            <a:avLst/>
          </a:prstGeom>
          <a:noFill/>
          <a:ln w="38100">
            <a:solidFill>
              <a:srgbClr val="C9C89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21509" name="Picture 5" descr="hm0031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66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762000" y="1066800"/>
            <a:ext cx="7772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4488" indent="-173038" algn="ctr" eaLnBrk="0" hangingPunct="0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B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Advertising Wearout ή </a:t>
            </a:r>
            <a:r>
              <a:rPr lang="en-GB" sz="3600" b="1" u="none">
                <a:solidFill>
                  <a:srgbClr val="B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l-GR" sz="3600" b="1" u="none">
                <a:solidFill>
                  <a:srgbClr val="B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Φθορά της Διαφήμισης</a:t>
            </a:r>
            <a:endParaRPr lang="el-GR" sz="3600" u="none">
              <a:solidFill>
                <a:srgbClr val="B2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4488" indent="-173038" eaLnBrk="0" hangingPunct="0">
              <a:spcBef>
                <a:spcPct val="50000"/>
              </a:spcBef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Μπορεί να οφείλεται σε:</a:t>
            </a:r>
          </a:p>
          <a:p>
            <a:pPr marL="34448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Απαξίωση της Διαφημιστικής Καμπάνιας</a:t>
            </a:r>
          </a:p>
          <a:p>
            <a:pPr marL="34448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Προβλήματα στον Προγραμματισμό των Μέσων</a:t>
            </a:r>
          </a:p>
          <a:p>
            <a:pPr marL="34448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Πρόβλημα στην ίδια την Διαφήμιση (Δημιουργικό)</a:t>
            </a:r>
          </a:p>
          <a:p>
            <a:pPr marL="344488" indent="-173038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Γενικότερα Προβλήματα Marketing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ΔΙΑΦΗΜΙΣΗ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Αξιολόγηση &amp;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99"/>
                </a:solidFill>
              </a:rPr>
              <a:t>Ελεγχος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3400" y="2362200"/>
            <a:ext cx="8153400" cy="0"/>
          </a:xfrm>
          <a:prstGeom prst="line">
            <a:avLst/>
          </a:prstGeom>
          <a:noFill/>
          <a:ln w="57150">
            <a:solidFill>
              <a:srgbClr val="FB9E8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63738" y="304800"/>
            <a:ext cx="5264150" cy="5159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2800" b="1">
                <a:solidFill>
                  <a:srgbClr val="000066"/>
                </a:solidFill>
              </a:rPr>
              <a:t>Το Διεθνές Διαφημιστικό Μείγμα</a:t>
            </a:r>
            <a:endParaRPr lang="el-GR" altLang="el-GR" sz="2400" b="1" u="none">
              <a:solidFill>
                <a:srgbClr val="000066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914400" y="3886200"/>
            <a:ext cx="1136650" cy="5334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520950" y="2978150"/>
            <a:ext cx="1968500" cy="1435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endParaRPr lang="en-GB" altLang="el-GR" sz="2400" b="1" u="none">
              <a:solidFill>
                <a:srgbClr val="000066"/>
              </a:solidFill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264150" y="2597150"/>
            <a:ext cx="1441450" cy="1054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endParaRPr lang="en-GB" altLang="el-GR" sz="2400" b="1" u="none">
              <a:solidFill>
                <a:srgbClr val="000066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264150" y="4578350"/>
            <a:ext cx="1441450" cy="1054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7321550" y="4883150"/>
            <a:ext cx="1517650" cy="1054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7321550" y="1301750"/>
            <a:ext cx="1517650" cy="1054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321550" y="2597150"/>
            <a:ext cx="1517650" cy="1054100"/>
          </a:xfrm>
          <a:prstGeom prst="roundRect">
            <a:avLst>
              <a:gd name="adj" fmla="val 1249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16810" name="Rectangle 10"/>
          <p:cNvSpPr>
            <a:spLocks noChangeArrowheads="1"/>
          </p:cNvSpPr>
          <p:nvPr/>
        </p:nvSpPr>
        <p:spPr bwMode="auto">
          <a:xfrm>
            <a:off x="914400" y="3962400"/>
            <a:ext cx="1028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 b="1" u="none">
                <a:solidFill>
                  <a:srgbClr val="000066"/>
                </a:solidFill>
              </a:rPr>
              <a:t>Πελάτης</a:t>
            </a:r>
          </a:p>
        </p:txBody>
      </p:sp>
      <p:sp>
        <p:nvSpPr>
          <p:cNvPr id="716811" name="Rectangle 11"/>
          <p:cNvSpPr>
            <a:spLocks noChangeArrowheads="1"/>
          </p:cNvSpPr>
          <p:nvPr/>
        </p:nvSpPr>
        <p:spPr bwMode="auto">
          <a:xfrm>
            <a:off x="2824163" y="3124200"/>
            <a:ext cx="147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Διαφ. (Lead)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Λογαριασμός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Διοίκηση</a:t>
            </a:r>
          </a:p>
        </p:txBody>
      </p:sp>
      <p:sp>
        <p:nvSpPr>
          <p:cNvPr id="716812" name="Rectangle 12"/>
          <p:cNvSpPr>
            <a:spLocks noChangeArrowheads="1"/>
          </p:cNvSpPr>
          <p:nvPr/>
        </p:nvSpPr>
        <p:spPr bwMode="auto">
          <a:xfrm>
            <a:off x="5243513" y="2644775"/>
            <a:ext cx="13700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Διαφ.(Lead)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ΜΜΕ</a:t>
            </a:r>
          </a:p>
        </p:txBody>
      </p:sp>
      <p:sp>
        <p:nvSpPr>
          <p:cNvPr id="716813" name="Rectangle 13"/>
          <p:cNvSpPr>
            <a:spLocks noChangeArrowheads="1"/>
          </p:cNvSpPr>
          <p:nvPr/>
        </p:nvSpPr>
        <p:spPr bwMode="auto">
          <a:xfrm>
            <a:off x="5243513" y="4625975"/>
            <a:ext cx="146208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ΜΜΕ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Αγοράς</a:t>
            </a:r>
          </a:p>
        </p:txBody>
      </p:sp>
      <p:sp>
        <p:nvSpPr>
          <p:cNvPr id="716814" name="Rectangle 14"/>
          <p:cNvSpPr>
            <a:spLocks noChangeArrowheads="1"/>
          </p:cNvSpPr>
          <p:nvPr/>
        </p:nvSpPr>
        <p:spPr bwMode="auto">
          <a:xfrm>
            <a:off x="7461250" y="1371600"/>
            <a:ext cx="13081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Τοπικό 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ΜΜΕ</a:t>
            </a:r>
          </a:p>
        </p:txBody>
      </p:sp>
      <p:sp>
        <p:nvSpPr>
          <p:cNvPr id="716815" name="Rectangle 15"/>
          <p:cNvSpPr>
            <a:spLocks noChangeArrowheads="1"/>
          </p:cNvSpPr>
          <p:nvPr/>
        </p:nvSpPr>
        <p:spPr bwMode="auto">
          <a:xfrm>
            <a:off x="7461250" y="2743200"/>
            <a:ext cx="13081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Τοπικό 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ΜΜΕ</a:t>
            </a:r>
          </a:p>
        </p:txBody>
      </p:sp>
      <p:sp>
        <p:nvSpPr>
          <p:cNvPr id="716816" name="Rectangle 16"/>
          <p:cNvSpPr>
            <a:spLocks noChangeArrowheads="1"/>
          </p:cNvSpPr>
          <p:nvPr/>
        </p:nvSpPr>
        <p:spPr bwMode="auto">
          <a:xfrm>
            <a:off x="7391400" y="4953000"/>
            <a:ext cx="1295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Τοπικό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πρακτορείοΜΜΕ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914400" y="1517650"/>
            <a:ext cx="1588" cy="214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20750" y="1524000"/>
            <a:ext cx="4940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867400" y="1530350"/>
            <a:ext cx="1588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1676400" y="1746250"/>
            <a:ext cx="1588" cy="191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682750" y="1752600"/>
            <a:ext cx="38735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562600" y="1758950"/>
            <a:ext cx="1588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502150" y="3200400"/>
            <a:ext cx="749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562600" y="3663950"/>
            <a:ext cx="1588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943600" y="3657600"/>
            <a:ext cx="1588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V="1">
            <a:off x="6178550" y="1822450"/>
            <a:ext cx="113030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6559550" y="3352800"/>
            <a:ext cx="749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6330950" y="3663950"/>
            <a:ext cx="977900" cy="173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066800" y="4800600"/>
            <a:ext cx="40528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Ο ρόλος της επικεφαλής</a:t>
            </a:r>
          </a:p>
          <a:p>
            <a:pPr algn="ctr" eaLnBrk="1" hangingPunct="1"/>
            <a:r>
              <a:rPr lang="el-GR" altLang="el-GR" sz="1800" b="1" u="none">
                <a:solidFill>
                  <a:srgbClr val="000066"/>
                </a:solidFill>
              </a:rPr>
              <a:t>διαφημιστικής εταιρίας (πηγή BBDO)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2119313" y="1120775"/>
            <a:ext cx="14081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 b="1" u="none">
                <a:solidFill>
                  <a:srgbClr val="000066"/>
                </a:solidFill>
              </a:rPr>
              <a:t>Συντονισμός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2057400" y="4114800"/>
            <a:ext cx="4445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0" grpId="0" autoUpdateAnimBg="0"/>
      <p:bldP spid="716811" grpId="0" autoUpdateAnimBg="0"/>
      <p:bldP spid="716812" grpId="0" autoUpdateAnimBg="0"/>
      <p:bldP spid="716813" grpId="0" autoUpdateAnimBg="0"/>
      <p:bldP spid="716814" grpId="0" autoUpdateAnimBg="0"/>
      <p:bldP spid="716815" grpId="0" autoUpdateAnimBg="0"/>
      <p:bldP spid="7168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858000" cy="898525"/>
          </a:xfrm>
          <a:prstGeom prst="rect">
            <a:avLst/>
          </a:prstGeom>
          <a:gradFill rotWithShape="0">
            <a:gsLst>
              <a:gs pos="0">
                <a:srgbClr val="FB9E81">
                  <a:gamma/>
                  <a:tint val="42745"/>
                  <a:invGamma/>
                </a:srgbClr>
              </a:gs>
              <a:gs pos="100000">
                <a:srgbClr val="FB9E81"/>
              </a:gs>
            </a:gsLst>
            <a:lin ang="27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ΠΑΡΑΓΟΝΤΕΣ ΠΟΥ ΕΛΕΓΧΟΝΤΑΙ                                         ΑΠΟ ΤΗ ΔΙΑΦΗΜΙΣΗ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579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ΕΠΙΛΟΓΗ ΤΟΥ ΚΟΙΝΟΥ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ΕΠΙΛΟΓΗ Μ.Μ.Ε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ΔΙΑΦΗΜΙΣΤΙΚΟΙ ΣΤΟΧΟΙ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ΟΡΓΑΝΩΣΗ-            ΠΡΟΓΡΑΜΜΑΤΙΣΜΟΣ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ΕΛΕΓΧΟΣ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ΜΙΓΜΑ ΜΑΡΚΕΤΙΝΓΚ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457200" y="6019800"/>
            <a:ext cx="82296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24581" name="Picture 5" descr="bd0496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927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781800" cy="8985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tint val="42745"/>
                  <a:invGamma/>
                </a:srgbClr>
              </a:gs>
            </a:gsLst>
            <a:path path="rect">
              <a:fillToRect l="100000" b="100000"/>
            </a:path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ΠΑΡΑΓΟΝΤΕΣ ΠΟΥ ΔΕΝ ΕΛΕΓΧΟΝΤΑΙ    ΑΠΟ ΤΗ ΔΙΑΦΗΜΙΣΗ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6324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ΚΑΤΑΝΑΛΩΤΕΣ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ΑΝΤΑΓΩΝΙΣΜΟΣ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ΚΥΒΕΡΝΗΣΗ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ΟΙΚΟΝΟΜΙΑ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ΤΕΧΝΟΛΟΓΙΑ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Μ.Μ.Ε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ΠΟΛΙΤΙΣΤΙΚΟ ΠΕΡΙΒΑΛΛΟΝ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ΝΟΜΟΘΕΣΙΑ</a:t>
            </a:r>
          </a:p>
        </p:txBody>
      </p:sp>
      <p:pic>
        <p:nvPicPr>
          <p:cNvPr id="25604" name="Picture 4" descr="bd049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282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4953000" cy="701675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4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ΣΕΒΑΣΜΟ ΣΕ</a:t>
            </a:r>
            <a:r>
              <a:rPr lang="en-GB" sz="40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sz="4000" b="1" u="none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752600" y="2209800"/>
            <a:ext cx="6096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COPYRIGHTS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TRADEMARKS</a:t>
            </a:r>
            <a:endParaRPr lang="el-GR" sz="2800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ΣΥΓΚΡΙΣΗ ΤΙΜΩΝ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ΣΥΓΚΡΙΣΗ ΜΕ ΑΝΤΑΓΩΝΙΣΤΗ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ΑΤΟΜΑ ΜΕ ΕΙΔΙΚΕΣ ΑΝΑΓΚΕΣ</a:t>
            </a:r>
          </a:p>
        </p:txBody>
      </p:sp>
      <p:pic>
        <p:nvPicPr>
          <p:cNvPr id="26628" name="Picture 6" descr="GC301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4130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1066800" y="990600"/>
            <a:ext cx="0" cy="5410200"/>
          </a:xfrm>
          <a:prstGeom prst="line">
            <a:avLst/>
          </a:prstGeom>
          <a:noFill/>
          <a:ln w="57150">
            <a:solidFill>
              <a:srgbClr val="E6E5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381000" y="5791200"/>
            <a:ext cx="8001000" cy="0"/>
          </a:xfrm>
          <a:prstGeom prst="line">
            <a:avLst/>
          </a:prstGeom>
          <a:noFill/>
          <a:ln w="38100">
            <a:solidFill>
              <a:srgbClr val="E6E5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4343400" cy="579438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996633">
                  <a:gamma/>
                  <a:tint val="32157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E6E5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ΝΟΜΙΚΟ ΠΛΑΙΣΙΟ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ΔΙΑΦΗΜΙΣΗ ΚΑΙ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438400" y="22860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ΑΝΤΑΓΩΝΙΣΜΟΣ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ΠΡΟΣΤΑΣΙΑ ΚΑΤΑΝΑΛΩΤΗ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ΦΟΡΟΛΟΓΙΑ &amp; ΡΥΘΜΙΣΕΙΣ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3581400" y="4572000"/>
            <a:ext cx="1828800" cy="4572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tint val="21176"/>
                  <a:invGamma/>
                </a:srgbClr>
              </a:gs>
              <a:gs pos="100000">
                <a:srgbClr val="FF33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E6E5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ΠΡΟΣΟΧΗ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2133600" y="5562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ΕΡΜΗΝΕΙΑ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4800600" y="556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ΕΦΑΡΜΟΓΗ</a:t>
            </a:r>
          </a:p>
        </p:txBody>
      </p:sp>
      <p:pic>
        <p:nvPicPr>
          <p:cNvPr id="27656" name="Picture 10" descr="pe0266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Line 11"/>
          <p:cNvSpPr>
            <a:spLocks noChangeShapeType="1"/>
          </p:cNvSpPr>
          <p:nvPr/>
        </p:nvSpPr>
        <p:spPr bwMode="auto">
          <a:xfrm flipH="1">
            <a:off x="3657600" y="5029200"/>
            <a:ext cx="838200" cy="533400"/>
          </a:xfrm>
          <a:prstGeom prst="line">
            <a:avLst/>
          </a:prstGeom>
          <a:noFill/>
          <a:ln w="38100">
            <a:solidFill>
              <a:srgbClr val="CC99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4495800" y="5029200"/>
            <a:ext cx="685800" cy="533400"/>
          </a:xfrm>
          <a:prstGeom prst="line">
            <a:avLst/>
          </a:prstGeom>
          <a:noFill/>
          <a:ln w="38100">
            <a:solidFill>
              <a:srgbClr val="CC99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762000" y="2133600"/>
            <a:ext cx="0" cy="434340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9525">
            <a:solidFill>
              <a:srgbClr val="CC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2057400" y="457200"/>
            <a:ext cx="5943600" cy="1066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00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ΠΑΡΑΠΛΑΝΗΤΙΚΗ ΔΙΑΦΗΜΙΣΗ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447800" y="1828800"/>
            <a:ext cx="6553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ΠΑΡΑΠΛΑΝΗΤΙΚΕΣ ΔΗΛΩΣΕΙΣ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ΠΑΡΑΠΛΑΝΗΤΙΚΕΣ ΕΝΤΥΠΩΣΕΙΣ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ΠΑΡΑΠΛΑΝΗΤΙΚΗ ΧΡΗΣΗ ΔΙΑΣΗΜΟΤΗΤΩΝ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ΠΑΡΑΠΛΑΝΗΤΙΚΗ ΧΡΗΣΗ ΤΗΣ ΛΕΞΗΣ ‘’ΔΩΡΕΑΝ’’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ΠΑΡΑΠΛΑΝΗΤΙΚΗ ΕΠΙΔΕΙΞΗ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BAIT &amp; SWITCH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ΙΣΧΥΡΙΣΜΟΣ = ΓΕΓΟΝΟΣ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352800" y="4953000"/>
            <a:ext cx="76200" cy="304800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85800" y="5867400"/>
            <a:ext cx="7696200" cy="0"/>
          </a:xfrm>
          <a:prstGeom prst="line">
            <a:avLst/>
          </a:prstGeom>
          <a:noFill/>
          <a:ln w="38100">
            <a:solidFill>
              <a:srgbClr val="99FF9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28678" name="Picture 6" descr="sy011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1889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36576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ΠΡΟΣΟΧΗ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6781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ΑΝΗΘΙΚΗ ΣΥΜΠΕΡΙΦΟΡΑ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ΑΠΕΥΘΥΝΕΤΑΙ ΣΕ ΠΑΙΔΙΑ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ΣΥΓΚΡΙΤΙΚΗ ΔΙΑΦΗΜΙΣΗ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ΣΕΒΑΣΜΟ ΣΤΟ ΔΙΑΦΗΜΙΣΤΙΚΟ ΚΩΔΙΚΑ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895600" y="3733800"/>
            <a:ext cx="3048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71F79"/>
              </a:buClr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Φαρμακευτικά προιόντα</a:t>
            </a:r>
          </a:p>
          <a:p>
            <a:pPr>
              <a:spcBef>
                <a:spcPct val="50000"/>
              </a:spcBef>
              <a:buClr>
                <a:srgbClr val="E71F79"/>
              </a:buClr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Βιταμίνες</a:t>
            </a:r>
          </a:p>
          <a:p>
            <a:pPr>
              <a:spcBef>
                <a:spcPct val="50000"/>
              </a:spcBef>
              <a:buClr>
                <a:srgbClr val="E71F79"/>
              </a:buClr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Καλλυντικά</a:t>
            </a:r>
          </a:p>
          <a:p>
            <a:pPr>
              <a:spcBef>
                <a:spcPct val="50000"/>
              </a:spcBef>
              <a:buClr>
                <a:srgbClr val="E71F79"/>
              </a:buClr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Ασφάλειες </a:t>
            </a:r>
          </a:p>
          <a:p>
            <a:pPr>
              <a:spcBef>
                <a:spcPct val="50000"/>
              </a:spcBef>
              <a:buClr>
                <a:srgbClr val="E71F79"/>
              </a:buClr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Απασχόληση</a:t>
            </a:r>
          </a:p>
        </p:txBody>
      </p:sp>
      <p:pic>
        <p:nvPicPr>
          <p:cNvPr id="29701" name="Picture 5" descr="pe014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39553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533400" y="533400"/>
            <a:ext cx="0" cy="5791200"/>
          </a:xfrm>
          <a:prstGeom prst="line">
            <a:avLst/>
          </a:prstGeom>
          <a:noFill/>
          <a:ln w="38100">
            <a:solidFill>
              <a:srgbClr val="E71F7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04800" y="6248400"/>
            <a:ext cx="8305800" cy="0"/>
          </a:xfrm>
          <a:prstGeom prst="line">
            <a:avLst/>
          </a:prstGeom>
          <a:noFill/>
          <a:ln w="38100">
            <a:solidFill>
              <a:srgbClr val="E71F79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ΔΙΑΦΗΜΙΣΤΙΚΗ ΠΕΙΡΑΤΕΙΑ</a:t>
            </a: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2438400" y="838200"/>
            <a:ext cx="1905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Colgate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Cartier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Porsche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XEROX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Pyrex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Champaign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Marlboro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SONY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Hilton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943600" y="838200"/>
            <a:ext cx="16002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Coldgate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Kartier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Porse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ZEROX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Pyreks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Sampaign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Malboro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LIE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SONI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Ilton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5" name="Picture 5" descr="pe0171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43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3810000" y="2667000"/>
            <a:ext cx="1981200" cy="762000"/>
          </a:xfrm>
          <a:prstGeom prst="rightArrow">
            <a:avLst>
              <a:gd name="adj1" fmla="val 50000"/>
              <a:gd name="adj2" fmla="val 65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0727" name="Picture 8" descr="an0255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209800"/>
            <a:ext cx="17668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Άδειες Χρήσης</a:t>
            </a:r>
          </a:p>
        </p:txBody>
      </p:sp>
      <p:sp>
        <p:nvSpPr>
          <p:cNvPr id="409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  <a:endParaRPr lang="el-GR" altLang="el-GR" sz="2800" smtClean="0"/>
          </a:p>
          <a:p>
            <a:r>
              <a:rPr lang="el-GR" alt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altLang="el-GR" sz="2800" smtClean="0"/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7E70CE41-03D0-44D8-90D4-722E12B41EAC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5638800" cy="51911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E6E5C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ΠΟΛΙΤΙΚΟ ΠΕΡΙΒΑΛΛΟΝ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ΑΝΑΛΥΣΗ ΜΕ ΣΚΟΠΟ ΝΑ ΒΕΛΤΙΩΘΕΙ Η ΕΙΚΟΝΑ ΠΟΥ ΟΙ ΠΟΛΙΤΙΚΟΙ ΑΝΤΙΠΡΟΣΩΠΟΙ ‘’ΒΛΕΠΟΥΝ’’ ΤΗΝ ΕΠΙΧΕΙΡΗΣΗ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3200400" y="3276600"/>
            <a:ext cx="2895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Lobbies…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Opinion Leaders</a:t>
            </a:r>
            <a:endParaRPr lang="el-GR" sz="2400" b="1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7848600" cy="457200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Επίδραση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Νομοθεσία,Αγορά,Χρηματοδότηση,Εκλογές</a:t>
            </a:r>
          </a:p>
        </p:txBody>
      </p:sp>
      <p:pic>
        <p:nvPicPr>
          <p:cNvPr id="31750" name="Picture 6" descr="bd0712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0"/>
            <a:ext cx="18081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026"/>
          <p:cNvSpPr txBox="1">
            <a:spLocks noChangeArrowheads="1"/>
          </p:cNvSpPr>
          <p:nvPr/>
        </p:nvSpPr>
        <p:spPr bwMode="auto">
          <a:xfrm>
            <a:off x="1828800" y="228600"/>
            <a:ext cx="5105400" cy="528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ΔΗΜΟΣΙΕΣ ΣΧΕΣΕΙΣ</a:t>
            </a:r>
          </a:p>
        </p:txBody>
      </p:sp>
      <p:sp>
        <p:nvSpPr>
          <p:cNvPr id="285699" name="Text Box 1027"/>
          <p:cNvSpPr txBox="1">
            <a:spLocks noChangeArrowheads="1"/>
          </p:cNvSpPr>
          <p:nvPr/>
        </p:nvSpPr>
        <p:spPr bwMode="auto">
          <a:xfrm>
            <a:off x="1905000" y="9144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4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‘’</a:t>
            </a:r>
            <a:r>
              <a:rPr lang="en-GB" sz="4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MEGAMARKETING’’</a:t>
            </a:r>
            <a:endParaRPr lang="el-GR" sz="40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5700" name="Text Box 1028"/>
          <p:cNvSpPr txBox="1">
            <a:spLocks noChangeArrowheads="1"/>
          </p:cNvSpPr>
          <p:nvPr/>
        </p:nvSpPr>
        <p:spPr bwMode="auto">
          <a:xfrm>
            <a:off x="1447800" y="1905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Χρησιμοποίησε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5702" name="Text Box 1030"/>
          <p:cNvSpPr txBox="1">
            <a:spLocks noChangeArrowheads="1"/>
          </p:cNvSpPr>
          <p:nvPr/>
        </p:nvSpPr>
        <p:spPr bwMode="auto">
          <a:xfrm>
            <a:off x="2362200" y="2514600"/>
            <a:ext cx="3886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Τον Πρόεδρο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n-GB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Lacocca-Chrysler                   Ribout-BSN</a:t>
            </a:r>
            <a:endParaRPr lang="el-GR" sz="2400" b="1" u="non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Επιχειρησιακή Διαφήμιση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Κυβερνητική Υποστήριξη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Lobbies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4" name="Line 1031"/>
          <p:cNvSpPr>
            <a:spLocks noChangeShapeType="1"/>
          </p:cNvSpPr>
          <p:nvPr/>
        </p:nvSpPr>
        <p:spPr bwMode="auto">
          <a:xfrm>
            <a:off x="762000" y="914400"/>
            <a:ext cx="0" cy="54864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2775" name="Line 1032"/>
          <p:cNvSpPr>
            <a:spLocks noChangeShapeType="1"/>
          </p:cNvSpPr>
          <p:nvPr/>
        </p:nvSpPr>
        <p:spPr bwMode="auto">
          <a:xfrm>
            <a:off x="381000" y="6096000"/>
            <a:ext cx="8305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32776" name="Picture 1033" descr="bd0506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270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553200" cy="579438"/>
          </a:xfrm>
          <a:prstGeom prst="rect">
            <a:avLst/>
          </a:prstGeom>
          <a:solidFill>
            <a:srgbClr val="B7B36B"/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chemeClr val="accent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ΤΕΧΝΟΛΟΓΙΑ ΚΑΙ ΔΙΑΦΗΜΙΣΗ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4114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ΝΕΑ ΠΡΟΙΟΝΤΑ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ΣΥΣΚΕΥΑΣΙΕΣ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ΕΠΙΛΟΓΗ ΟΝΟΜΑΤΟΣ ΠΡΟΙΟΝΤΟΣ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COUPONS</a:t>
            </a:r>
            <a:endParaRPr lang="el-GR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533400" y="4327525"/>
            <a:ext cx="4419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ΔΗΜΙΟΥΡΓΙΑ ΜΗΝΥΜΑΤΟΣ ΜΕ ΤΟΝ ΥΠΟΛΟΓΙΣΤΗ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ΒΕΛΤΙΩΣΕΙΣ ΣΤΗΝ ΕΚΤΥΠΩΣΗ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ΑΝΑΜΕΤΑΔΟΣΗ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ΛΗΨΗ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l-GR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6019800" y="243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ΕΠΗΡΕΑΖΕΙ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867400" y="3200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u="none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ΑΝΑΜΕΤΑΔΟΣΗ</a:t>
            </a: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5029200" y="3505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5715000" y="3886200"/>
            <a:ext cx="2438400" cy="762000"/>
          </a:xfrm>
          <a:prstGeom prst="ellipse">
            <a:avLst/>
          </a:prstGeom>
          <a:solidFill>
            <a:srgbClr val="E6E5CC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5CC"/>
            </a:extrusionClr>
            <a:contourClr>
              <a:srgbClr val="E6E5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5638800" y="3505200"/>
            <a:ext cx="457200" cy="381000"/>
          </a:xfrm>
          <a:prstGeom prst="line">
            <a:avLst/>
          </a:prstGeom>
          <a:noFill/>
          <a:ln w="28575">
            <a:solidFill>
              <a:srgbClr val="0033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6858000" y="3505200"/>
            <a:ext cx="0" cy="304800"/>
          </a:xfrm>
          <a:prstGeom prst="line">
            <a:avLst/>
          </a:prstGeom>
          <a:noFill/>
          <a:ln w="38100">
            <a:solidFill>
              <a:srgbClr val="0033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7620000" y="3505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88781" name="Text Box 13"/>
          <p:cNvSpPr txBox="1">
            <a:spLocks noChangeArrowheads="1"/>
          </p:cNvSpPr>
          <p:nvPr/>
        </p:nvSpPr>
        <p:spPr bwMode="auto">
          <a:xfrm>
            <a:off x="6096000" y="4038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ΜΗΝΥΜΑ</a:t>
            </a:r>
          </a:p>
        </p:txBody>
      </p:sp>
      <p:sp>
        <p:nvSpPr>
          <p:cNvPr id="288782" name="Text Box 14"/>
          <p:cNvSpPr txBox="1">
            <a:spLocks noChangeArrowheads="1"/>
          </p:cNvSpPr>
          <p:nvPr/>
        </p:nvSpPr>
        <p:spPr bwMode="auto">
          <a:xfrm>
            <a:off x="685800" y="3733800"/>
            <a:ext cx="36576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ΑΜΕΣΕΣ ΕΠΙΔΡΑΣΕΙΣ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457200" y="1222375"/>
            <a:ext cx="387985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ΕΜΜΕΣΕΣ ΕΠΙΔΡΑΣΕΙΣ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3807" name="Picture 16" descr="bs0054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7" descr="bs0107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236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4343400" y="2971800"/>
            <a:ext cx="168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u="none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ΠΑΡΑΓΩΓΗ</a:t>
            </a: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7848600" y="3505200"/>
            <a:ext cx="99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u="none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ΛΗΨΗ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781800" cy="579438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6667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ΔΙΑΦΗΜΙΣΤΙΚΕΣ ΡΥΘΜΙΣΕΙΣ</a:t>
            </a: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Ναι στις ρυθμίσεις εαν  </a:t>
            </a:r>
            <a:r>
              <a:rPr lang="el-GR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</a:t>
            </a:r>
            <a:r>
              <a:rPr lang="el-GR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(ωφέλη)</a:t>
            </a:r>
            <a:r>
              <a:rPr lang="el-GR" sz="36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l-GR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</a:t>
            </a:r>
            <a:r>
              <a:rPr lang="el-GR" sz="24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(κόστη)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981200" y="1981200"/>
            <a:ext cx="464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ΚΑΛΥΤΕΡΗ ΕΠΙΛΟΓΗ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ΚΑΛΥΤΕΡΗ ΠΟΙΟΤΗΤΑ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ΧΑΜΗΛΟΤΕΡΕΣ ΤΙΜΕΣ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743200" y="396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Προσοχή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!!!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2590800" y="449580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Κόστος εφαρμογής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Κόστος προσαρμογής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 effects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62000" y="838200"/>
            <a:ext cx="0" cy="56388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81000" y="62484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34825" name="Picture 9" descr="PE0357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1256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1026"/>
          <p:cNvSpPr txBox="1">
            <a:spLocks noChangeArrowheads="1"/>
          </p:cNvSpPr>
          <p:nvPr/>
        </p:nvSpPr>
        <p:spPr bwMode="auto">
          <a:xfrm>
            <a:off x="457200" y="304800"/>
            <a:ext cx="8153400" cy="588963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ΙΑΠΩΝΙΚΕΣ ΕΠΙΧΕΙΡΗΣΕΙΣ 1990 ΗΠΑ</a:t>
            </a:r>
          </a:p>
        </p:txBody>
      </p:sp>
      <p:sp>
        <p:nvSpPr>
          <p:cNvPr id="290819" name="Text Box 1027"/>
          <p:cNvSpPr txBox="1">
            <a:spLocks noChangeArrowheads="1"/>
          </p:cNvSpPr>
          <p:nvPr/>
        </p:nvSpPr>
        <p:spPr bwMode="auto">
          <a:xfrm>
            <a:off x="1219200" y="1066800"/>
            <a:ext cx="5943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ΦΙΛΑΝΘΡΩΠΙΑ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LOBBIES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ΔΗΜΟΣΙΕΣ ΣΧΕΣΕΙΣ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ΕΡΕΥΝΕΣ ΠΑΝ/ΜΙΩΝ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CLUB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ΙΑΠΩΝ.ΕΠΙΧ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ΤΗΛΕΟΡΑΣΗ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CLUB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ΙΑΠ-ΑΜΕΡΙΚ. ΦΙΛΙΑΣ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ΥΠΟΥΡΓΕΙΟ ΕΞΩΤΕΡΙΚΩΝ</a:t>
            </a:r>
            <a:endParaRPr lang="en-GB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JETRO</a:t>
            </a:r>
          </a:p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ΣΥΝΟΛΟ</a:t>
            </a:r>
          </a:p>
        </p:txBody>
      </p:sp>
      <p:sp>
        <p:nvSpPr>
          <p:cNvPr id="290820" name="Text Box 1028"/>
          <p:cNvSpPr txBox="1">
            <a:spLocks noChangeArrowheads="1"/>
          </p:cNvSpPr>
          <p:nvPr/>
        </p:nvSpPr>
        <p:spPr bwMode="auto">
          <a:xfrm>
            <a:off x="5715000" y="1066800"/>
            <a:ext cx="1752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140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310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5" name="Line 1029"/>
          <p:cNvSpPr>
            <a:spLocks noChangeShapeType="1"/>
          </p:cNvSpPr>
          <p:nvPr/>
        </p:nvSpPr>
        <p:spPr bwMode="auto">
          <a:xfrm>
            <a:off x="533400" y="5943600"/>
            <a:ext cx="6858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0822" name="Text Box 1030"/>
          <p:cNvSpPr txBox="1">
            <a:spLocks noChangeArrowheads="1"/>
          </p:cNvSpPr>
          <p:nvPr/>
        </p:nvSpPr>
        <p:spPr bwMode="auto">
          <a:xfrm>
            <a:off x="6629400" y="1066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Εκ. $</a:t>
            </a:r>
          </a:p>
        </p:txBody>
      </p:sp>
      <p:pic>
        <p:nvPicPr>
          <p:cNvPr id="35847" name="Picture 1031" descr="en004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2161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248400" cy="519113"/>
          </a:xfrm>
          <a:prstGeom prst="rect">
            <a:avLst/>
          </a:prstGeom>
          <a:gradFill rotWithShape="0">
            <a:gsLst>
              <a:gs pos="0">
                <a:srgbClr val="FFBF0B"/>
              </a:gs>
              <a:gs pos="100000">
                <a:srgbClr val="FFBF0B">
                  <a:gamma/>
                  <a:tint val="26667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CC99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ΧΡΗΜΑΤΟΔΟΤΗΣΗ ΑΓΩΝΩΝ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533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ΟΛΥΜΠΙΑΚΟΙ ΑΓΩΝΕΣ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ΠΑΓΚΟΣΜΙΟ ΚΥΠΕΛΛΟ ΠΟΔΟΣΦΑΙΡΟΥ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ΑΓΩΝΕΣ ΑΥΤΟΚΙΝΗΤΟΥ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ΤΟΥΡΝΟΥΑ ΤΕΝΝΙΣ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30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TOUR DE FRANCE</a:t>
            </a:r>
            <a:endParaRPr lang="el-GR" sz="30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868" name="Picture 4" descr="sl0073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400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logo-renw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743200"/>
            <a:ext cx="2686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pe0373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51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762000" y="1447800"/>
            <a:ext cx="0" cy="48768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57200" y="6172200"/>
            <a:ext cx="5791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Βιβλιογραφία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Ray, M. L. (1982). </a:t>
            </a:r>
            <a:r>
              <a:rPr lang="en-US" altLang="el-GR" i="1" smtClean="0"/>
              <a:t>Advertising and communication management</a:t>
            </a:r>
            <a:r>
              <a:rPr lang="en-US" altLang="el-GR" smtClean="0"/>
              <a:t> (pp. 176-195). Englewood Cliffs, NJ: Prentice-Hall.</a:t>
            </a:r>
            <a:endParaRPr lang="el-GR" altLang="el-GR" smtClean="0"/>
          </a:p>
          <a:p>
            <a:r>
              <a:rPr lang="en-US" altLang="el-GR" smtClean="0"/>
              <a:t>Watson Dunn, S. (1967). Advertising its role in modern marketing.</a:t>
            </a:r>
            <a:endParaRPr lang="el-GR" altLang="el-GR" smtClean="0"/>
          </a:p>
          <a:p>
            <a:r>
              <a:rPr lang="en-US" altLang="el-GR" smtClean="0"/>
              <a:t>Vakratsas, D., &amp; Ambler, T. (1999). How advertising works: what do we really know?. </a:t>
            </a:r>
            <a:r>
              <a:rPr lang="en-US" altLang="el-GR" i="1" smtClean="0"/>
              <a:t>The Journal of Marketing</a:t>
            </a:r>
            <a:r>
              <a:rPr lang="en-US" altLang="el-GR" smtClean="0"/>
              <a:t>, 26-43.</a:t>
            </a:r>
            <a:endParaRPr lang="el-GR" altLang="el-GR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altLang="el-GR" smtClean="0"/>
              <a:t>Τέλος Ενότητας #</a:t>
            </a:r>
            <a:r>
              <a:rPr lang="en-US" altLang="el-GR" smtClean="0"/>
              <a:t> </a:t>
            </a:r>
            <a:r>
              <a:rPr lang="el-GR" altLang="el-GR" smtClean="0"/>
              <a:t>5</a:t>
            </a:r>
          </a:p>
        </p:txBody>
      </p:sp>
      <p:sp>
        <p:nvSpPr>
          <p:cNvPr id="38915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r>
              <a:rPr lang="el-GR" altLang="el-GR" b="1" smtClean="0"/>
              <a:t>Μάθημα: </a:t>
            </a:r>
            <a:r>
              <a:rPr lang="el-GR" altLang="el-GR" smtClean="0"/>
              <a:t>Διαφήμιση και Επιχειρησιακή Επικοινωνία, </a:t>
            </a:r>
            <a:r>
              <a:rPr lang="el-GR" altLang="el-GR" b="1" smtClean="0"/>
              <a:t>Ενότητα </a:t>
            </a:r>
            <a:r>
              <a:rPr lang="en-US" altLang="el-GR" b="1" smtClean="0"/>
              <a:t># </a:t>
            </a:r>
            <a:r>
              <a:rPr lang="el-GR" altLang="el-GR" b="1" smtClean="0"/>
              <a:t>5:</a:t>
            </a:r>
            <a:r>
              <a:rPr lang="en-US" altLang="el-GR" b="1" smtClean="0"/>
              <a:t> </a:t>
            </a:r>
            <a:r>
              <a:rPr lang="el-GR" altLang="el-GR" smtClean="0"/>
              <a:t>Έρευνα Διαφήμισης</a:t>
            </a:r>
          </a:p>
          <a:p>
            <a:r>
              <a:rPr lang="el-GR" altLang="el-GR" b="1" smtClean="0"/>
              <a:t>Διδάσκων: </a:t>
            </a:r>
            <a:r>
              <a:rPr lang="el-GR" altLang="el-GR" smtClean="0"/>
              <a:t>Γεώργιος Πανηγυράκης, </a:t>
            </a:r>
          </a:p>
          <a:p>
            <a:r>
              <a:rPr lang="el-GR" altLang="el-GR" b="1" smtClean="0"/>
              <a:t>Τμήμα: </a:t>
            </a:r>
            <a:r>
              <a:rPr lang="el-GR" altLang="el-GR" smtClean="0"/>
              <a:t>Οργάνωσης και Διοίκησης Επιχειρήσεων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pic>
        <p:nvPicPr>
          <p:cNvPr id="3891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Σκοποί ενότητας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Να γνωρίσουν τα είδη της έρευνας για μέτρηση αποτελεσματικότητας της διαφημιστικής εκστρατείας</a:t>
            </a:r>
          </a:p>
          <a:p>
            <a:r>
              <a:rPr lang="el-GR" altLang="el-GR" smtClean="0"/>
              <a:t>Είδη μετρήσεων</a:t>
            </a:r>
          </a:p>
          <a:p>
            <a:r>
              <a:rPr lang="el-GR" altLang="el-GR" smtClean="0"/>
              <a:t>Περιβάλλον διαφήμισης</a:t>
            </a:r>
          </a:p>
          <a:p>
            <a:endParaRPr lang="el-GR" altLang="el-G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E0124F5F-BD96-4989-820A-75DD3FFAB949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Περιεχόμενα ενότητας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mtClean="0"/>
              <a:t>Έρευνα διαφημιστικής στρατηγικής</a:t>
            </a:r>
          </a:p>
          <a:p>
            <a:pPr>
              <a:buFontTx/>
              <a:buNone/>
            </a:pPr>
            <a:r>
              <a:rPr lang="el-GR" altLang="el-GR" smtClean="0"/>
              <a:t>Μέθοδοι μέτρησης</a:t>
            </a:r>
          </a:p>
          <a:p>
            <a:pPr>
              <a:buFontTx/>
              <a:buNone/>
            </a:pPr>
            <a:r>
              <a:rPr lang="el-GR" altLang="el-GR" smtClean="0"/>
              <a:t>Περιβάλλον διαφήμισης</a:t>
            </a:r>
          </a:p>
          <a:p>
            <a:endParaRPr lang="el-GR" altLang="el-GR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fld id="{122BBDD5-CC36-4792-87EB-731ED2A85A32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Ερευνα</a:t>
            </a:r>
            <a:r>
              <a:rPr lang="el-GR" dirty="0" smtClean="0"/>
              <a:t> </a:t>
            </a:r>
            <a:r>
              <a:rPr lang="el-GR" dirty="0" err="1" smtClean="0"/>
              <a:t>ΔιαφΗμιςης</a:t>
            </a:r>
            <a:endParaRPr lang="el-GR" dirty="0"/>
          </a:p>
        </p:txBody>
      </p:sp>
      <p:sp>
        <p:nvSpPr>
          <p:cNvPr id="7171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b="1" smtClean="0"/>
              <a:t>Μάθημα: </a:t>
            </a:r>
            <a:r>
              <a:rPr lang="el-GR" altLang="el-GR" smtClean="0"/>
              <a:t>Διαφήμιση και Επιχειρησιακή Επικοινωνία, </a:t>
            </a:r>
            <a:r>
              <a:rPr lang="el-GR" altLang="el-GR" b="1" smtClean="0"/>
              <a:t>Ενότητα </a:t>
            </a:r>
            <a:r>
              <a:rPr lang="en-US" altLang="el-GR" b="1" smtClean="0"/>
              <a:t># </a:t>
            </a:r>
            <a:r>
              <a:rPr lang="el-GR" altLang="el-GR" b="1" smtClean="0"/>
              <a:t>5:</a:t>
            </a:r>
            <a:r>
              <a:rPr lang="en-US" altLang="el-GR" b="1" smtClean="0"/>
              <a:t> </a:t>
            </a:r>
            <a:r>
              <a:rPr lang="el-GR" altLang="el-GR" smtClean="0"/>
              <a:t>Έρευνα Διαφήμισης</a:t>
            </a:r>
          </a:p>
          <a:p>
            <a:r>
              <a:rPr lang="el-GR" altLang="el-GR" b="1" smtClean="0"/>
              <a:t>Διδάσκων: </a:t>
            </a:r>
            <a:r>
              <a:rPr lang="el-GR" altLang="el-GR" smtClean="0"/>
              <a:t>Γεώργιος Πανηγυράκης, </a:t>
            </a:r>
            <a:r>
              <a:rPr lang="el-GR" altLang="el-GR" b="1" smtClean="0"/>
              <a:t>Τμήμα: </a:t>
            </a:r>
            <a:r>
              <a:rPr lang="el-GR" altLang="el-GR" smtClean="0"/>
              <a:t>Οργάνωσης και Διοίκησης Επιχειρήσεων</a:t>
            </a:r>
          </a:p>
          <a:p>
            <a:endParaRPr lang="el-GR" altLang="el-GR" smtClean="0"/>
          </a:p>
        </p:txBody>
      </p:sp>
      <p:pic>
        <p:nvPicPr>
          <p:cNvPr id="717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Λέξεις κλειδιά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mtClean="0"/>
              <a:t>Έρευνα διαφημιστικής στρατηγικής</a:t>
            </a:r>
          </a:p>
          <a:p>
            <a:pPr>
              <a:buFontTx/>
              <a:buNone/>
            </a:pPr>
            <a:r>
              <a:rPr lang="el-GR" altLang="el-GR" smtClean="0"/>
              <a:t>Μέθοδοι μέτρησης</a:t>
            </a:r>
          </a:p>
          <a:p>
            <a:pPr>
              <a:buFontTx/>
              <a:buNone/>
            </a:pPr>
            <a:r>
              <a:rPr lang="el-GR" altLang="el-GR" smtClean="0"/>
              <a:t>Περιβάλλον διαφήμισης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53200" cy="12636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tint val="47843"/>
                  <a:invGamma/>
                </a:srgbClr>
              </a:gs>
            </a:gsLst>
            <a:path path="rect">
              <a:fillToRect l="100000" b="10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ΕΡΕΥΝΑ ΑΠΟΤΕΛΕΣΜΑΤΙΚΟΤΗΤΑΣ ΔΙΑΦΗΜΙΣΤΙΚΗΣ ΕΚΣΤΡΑΤΕΙΑΣ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 EFFECT RESEARCH)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2209800" cy="427038"/>
          </a:xfrm>
          <a:prstGeom prst="rect">
            <a:avLst/>
          </a:prstGeom>
          <a:solidFill>
            <a:srgbClr val="E6E5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6E5CC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PRE-TESTING</a:t>
            </a:r>
            <a:endParaRPr lang="el-GR" sz="2200" b="1" u="none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6781800" y="2819400"/>
            <a:ext cx="2362200" cy="436563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POST-TESTING</a:t>
            </a:r>
            <a:endParaRPr lang="el-GR" sz="2200" b="1" u="none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5941" name="Oval 5"/>
          <p:cNvSpPr>
            <a:spLocks noChangeArrowheads="1"/>
          </p:cNvSpPr>
          <p:nvPr/>
        </p:nvSpPr>
        <p:spPr bwMode="auto">
          <a:xfrm>
            <a:off x="2895600" y="2286000"/>
            <a:ext cx="3276600" cy="1600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ΥΛΟΠΟΙΗΣΗ </a:t>
            </a:r>
          </a:p>
          <a:p>
            <a:pPr algn="ctr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ΔΙΑΦΗΜΙΣΤΙΚΗΣ </a:t>
            </a:r>
          </a:p>
          <a:p>
            <a:pPr algn="ctr"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ΕΚΣΤΡΑΤΕΙΑΣ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457200" y="3352800"/>
            <a:ext cx="304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762000" y="3352800"/>
            <a:ext cx="457200" cy="990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762000" y="3352800"/>
            <a:ext cx="1524000" cy="9144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H="1">
            <a:off x="6934200" y="3429000"/>
            <a:ext cx="914400" cy="838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7848600" y="3429000"/>
            <a:ext cx="304800" cy="1143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0" y="4572000"/>
            <a:ext cx="125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 ratings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838200" y="44196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Portfolio tests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2133600" y="4191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Laboratory tests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6324600" y="43434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Recall tests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5954" name="Text Box 18"/>
          <p:cNvSpPr txBox="1">
            <a:spLocks noChangeArrowheads="1"/>
          </p:cNvSpPr>
          <p:nvPr/>
        </p:nvSpPr>
        <p:spPr bwMode="auto">
          <a:xfrm>
            <a:off x="7138988" y="4581525"/>
            <a:ext cx="2005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Recognition  tests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>
            <a:off x="2514600" y="2895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3" name="AutoShape 20"/>
          <p:cNvSpPr>
            <a:spLocks noChangeArrowheads="1"/>
          </p:cNvSpPr>
          <p:nvPr/>
        </p:nvSpPr>
        <p:spPr bwMode="auto">
          <a:xfrm>
            <a:off x="6248400" y="2895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 Greek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>
            <a:off x="228600" y="6096000"/>
            <a:ext cx="8610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60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altLang="el-GR" sz="1800" b="1" smtClean="0">
                <a:solidFill>
                  <a:srgbClr val="000099"/>
                </a:solidFill>
              </a:rPr>
              <a:t>ΔΙΑΦΗΜΙΣΗ </a:t>
            </a:r>
            <a:br>
              <a:rPr lang="el-GR" altLang="el-GR" sz="1800" b="1" smtClean="0">
                <a:solidFill>
                  <a:srgbClr val="000099"/>
                </a:solidFill>
              </a:rPr>
            </a:br>
            <a:r>
              <a:rPr lang="el-GR" altLang="el-GR" sz="1800" b="1" smtClean="0">
                <a:solidFill>
                  <a:srgbClr val="000099"/>
                </a:solidFill>
              </a:rPr>
              <a:t>Αξιολόγηση &amp; Ελεγχος</a:t>
            </a:r>
          </a:p>
        </p:txBody>
      </p:sp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1295400" y="609600"/>
            <a:ext cx="73152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25425" indent="-225425" algn="ctr" eaLnBrk="0" hangingPunct="0"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Ερευνα Διαφημιστικής Στρατηγικής</a:t>
            </a:r>
          </a:p>
          <a:p>
            <a:pPr marL="225425" indent="-225425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Ελεγχος Παρούσης Καταστάσεων</a:t>
            </a:r>
          </a:p>
          <a:p>
            <a:pPr marL="225425" indent="-225425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Χρήση Ποιοτικής Ερευνας για</a:t>
            </a:r>
            <a:endParaRPr lang="el-GR" sz="2200" u="none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5425" indent="-225425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α) 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την αναγνώριση του κοινού ακροατηρίου	       </a:t>
            </a:r>
            <a:r>
              <a:rPr lang="en-US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β)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την αναγνώριση και σκιαγράφηση του </a:t>
            </a:r>
            <a:r>
              <a:rPr lang="en-US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αποφασίζοντα την αγορά</a:t>
            </a:r>
            <a:r>
              <a:rPr lang="en-US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		                                                                   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γ)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την κατασκευή του μοντέλου συμπεριφοράς του καταναλωτή/πελάτη </a:t>
            </a:r>
            <a:r>
              <a:rPr lang="en-GB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δ)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να καθορίσει τους επικοινωνιακούς στόχους             </a:t>
            </a:r>
            <a:r>
              <a:rPr lang="en-US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ε)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να αποκαλύψει τα κίνητρα και τα οφέλη των πελατών/καταναλωτών που πηγάζουν από τη χρήση του προϊόντος/υπηρεσίας</a:t>
            </a:r>
          </a:p>
          <a:p>
            <a:pPr marL="225425" indent="-225425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Χρήση Ποσοτικής Ερευνας για </a:t>
            </a:r>
            <a:r>
              <a:rPr lang="en-GB" sz="22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</a:t>
            </a:r>
            <a:r>
              <a:rPr lang="el-GR" sz="22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α)</a:t>
            </a:r>
            <a:r>
              <a:rPr lang="el-GR" sz="2200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αναγνώριση του κοινού ακροατηρίου αριθμητικά </a:t>
            </a:r>
            <a:r>
              <a:rPr lang="en-GB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</a:t>
            </a:r>
            <a:r>
              <a:rPr lang="el-GR" sz="2200" b="1" u="none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β)</a:t>
            </a:r>
            <a:r>
              <a:rPr lang="el-GR" sz="2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προγραμματισμό των μέσων 	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81000" y="1219200"/>
            <a:ext cx="8077200" cy="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0245" name="Picture 5" descr="pe0350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981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 Greek"/>
        <a:ea typeface=""/>
        <a:cs typeface=""/>
      </a:majorFont>
      <a:minorFont>
        <a:latin typeface="Times New Roman Gree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1169</Words>
  <Application>Microsoft Office PowerPoint</Application>
  <PresentationFormat>On-screen Show (4:3)</PresentationFormat>
  <Paragraphs>355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 Greek</vt:lpstr>
      <vt:lpstr>Arial</vt:lpstr>
      <vt:lpstr>Times New Roman</vt:lpstr>
      <vt:lpstr>Wingdings</vt:lpstr>
      <vt:lpstr>Default Design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Ερευνα ΔιαφΗμιςης</vt:lpstr>
      <vt:lpstr>Λέξεις κλειδιά</vt:lpstr>
      <vt:lpstr>PowerPoint Presentation</vt:lpstr>
      <vt:lpstr>ΔΙΑΦΗΜΙΣΗ  Αξιολόγηση &amp; Ελεγχος</vt:lpstr>
      <vt:lpstr>ΔΙΑΦΗΜΙΣΗ  Αξιολόγηση &amp; Ελεγχος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Βιβλιογραφία</vt:lpstr>
      <vt:lpstr>Τέλος Ενότητας #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 ÄÉÁÄÉÊÁÓÉÁ ÁÍÁÐÔÕÎÇÓ ÔÇÓ ÄÉÁÖÇÌÉÓÔÉÊÇÓ ÊÁÌÐÁÍÉÁÓ</dc:title>
  <dc:creator>MISSIOS NEKTARIOS</dc:creator>
  <cp:lastModifiedBy>georgex</cp:lastModifiedBy>
  <cp:revision>179</cp:revision>
  <dcterms:created xsi:type="dcterms:W3CDTF">2000-01-31T23:54:48Z</dcterms:created>
  <dcterms:modified xsi:type="dcterms:W3CDTF">2015-11-26T08:34:35Z</dcterms:modified>
</cp:coreProperties>
</file>