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6"/>
  </p:notesMasterIdLst>
  <p:sldIdLst>
    <p:sldId id="473" r:id="rId3"/>
    <p:sldId id="474" r:id="rId4"/>
    <p:sldId id="377" r:id="rId5"/>
    <p:sldId id="378" r:id="rId6"/>
    <p:sldId id="379" r:id="rId7"/>
    <p:sldId id="468" r:id="rId8"/>
    <p:sldId id="382" r:id="rId9"/>
    <p:sldId id="407" r:id="rId10"/>
    <p:sldId id="446" r:id="rId11"/>
    <p:sldId id="447" r:id="rId12"/>
    <p:sldId id="448" r:id="rId13"/>
    <p:sldId id="411" r:id="rId14"/>
    <p:sldId id="449" r:id="rId15"/>
    <p:sldId id="413" r:id="rId16"/>
    <p:sldId id="464" r:id="rId17"/>
    <p:sldId id="415" r:id="rId18"/>
    <p:sldId id="416" r:id="rId19"/>
    <p:sldId id="417" r:id="rId20"/>
    <p:sldId id="418" r:id="rId21"/>
    <p:sldId id="419" r:id="rId22"/>
    <p:sldId id="420" r:id="rId23"/>
    <p:sldId id="465" r:id="rId24"/>
    <p:sldId id="421" r:id="rId25"/>
    <p:sldId id="467" r:id="rId26"/>
    <p:sldId id="422" r:id="rId27"/>
    <p:sldId id="423" r:id="rId28"/>
    <p:sldId id="479" r:id="rId29"/>
    <p:sldId id="469" r:id="rId30"/>
    <p:sldId id="483" r:id="rId31"/>
    <p:sldId id="470" r:id="rId32"/>
    <p:sldId id="428" r:id="rId33"/>
    <p:sldId id="429" r:id="rId34"/>
    <p:sldId id="430" r:id="rId35"/>
    <p:sldId id="480" r:id="rId36"/>
    <p:sldId id="431" r:id="rId37"/>
    <p:sldId id="432" r:id="rId38"/>
    <p:sldId id="481" r:id="rId39"/>
    <p:sldId id="433" r:id="rId40"/>
    <p:sldId id="434" r:id="rId41"/>
    <p:sldId id="471" r:id="rId42"/>
    <p:sldId id="472" r:id="rId43"/>
    <p:sldId id="435" r:id="rId44"/>
    <p:sldId id="482" r:id="rId45"/>
    <p:sldId id="437" r:id="rId46"/>
    <p:sldId id="484" r:id="rId47"/>
    <p:sldId id="511" r:id="rId48"/>
    <p:sldId id="512" r:id="rId49"/>
    <p:sldId id="439" r:id="rId50"/>
    <p:sldId id="486" r:id="rId51"/>
    <p:sldId id="487" r:id="rId52"/>
    <p:sldId id="441" r:id="rId53"/>
    <p:sldId id="442" r:id="rId54"/>
    <p:sldId id="493" r:id="rId55"/>
    <p:sldId id="492" r:id="rId56"/>
    <p:sldId id="494" r:id="rId57"/>
    <p:sldId id="497" r:id="rId58"/>
    <p:sldId id="495" r:id="rId59"/>
    <p:sldId id="498" r:id="rId60"/>
    <p:sldId id="445" r:id="rId61"/>
    <p:sldId id="450" r:id="rId62"/>
    <p:sldId id="451" r:id="rId63"/>
    <p:sldId id="499" r:id="rId64"/>
    <p:sldId id="500" r:id="rId65"/>
    <p:sldId id="452" r:id="rId66"/>
    <p:sldId id="453" r:id="rId67"/>
    <p:sldId id="454" r:id="rId68"/>
    <p:sldId id="501" r:id="rId69"/>
    <p:sldId id="455" r:id="rId70"/>
    <p:sldId id="503" r:id="rId71"/>
    <p:sldId id="502" r:id="rId72"/>
    <p:sldId id="456" r:id="rId73"/>
    <p:sldId id="505" r:id="rId74"/>
    <p:sldId id="457" r:id="rId75"/>
    <p:sldId id="506" r:id="rId76"/>
    <p:sldId id="507" r:id="rId77"/>
    <p:sldId id="458" r:id="rId78"/>
    <p:sldId id="508" r:id="rId79"/>
    <p:sldId id="459" r:id="rId80"/>
    <p:sldId id="509" r:id="rId81"/>
    <p:sldId id="461" r:id="rId82"/>
    <p:sldId id="462" r:id="rId83"/>
    <p:sldId id="510" r:id="rId84"/>
    <p:sldId id="504" r:id="rId85"/>
  </p:sldIdLst>
  <p:sldSz cx="9144000" cy="6858000" type="screen4x3"/>
  <p:notesSz cx="6669088" cy="97536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275" autoAdjust="0"/>
    <p:restoredTop sz="99309" autoAdjust="0"/>
  </p:normalViewPr>
  <p:slideViewPr>
    <p:cSldViewPr>
      <p:cViewPr>
        <p:scale>
          <a:sx n="50" d="100"/>
          <a:sy n="50" d="100"/>
        </p:scale>
        <p:origin x="-228" y="-114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commentAuthors" Target="commentAuthor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5/1/2016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5" rIns="91010" bIns="45505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010" tIns="45505" rIns="91010" bIns="45505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1" y="9264228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latin typeface="Calibri" panose="020F0502020204030204" pitchFamily="34" charset="0"/>
              </a:rPr>
              <a:pPr/>
              <a:t>1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latin typeface="Calibri" panose="020F0502020204030204" pitchFamily="34" charset="0"/>
              </a:rPr>
              <a:pPr/>
              <a:t>83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B7DEC7-E39D-4625-95E7-220B456BB537}" type="slidenum">
              <a:rPr lang="el-GR" altLang="en-US">
                <a:latin typeface="Calibri" panose="020F0502020204030204" pitchFamily="34" charset="0"/>
              </a:rPr>
              <a:pPr/>
              <a:t>2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38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27BBB1-081D-4CDD-8445-B5EDE532C049}" type="slidenum">
              <a:rPr lang="el-GR" altLang="en-US">
                <a:latin typeface="Calibri" panose="020F0502020204030204" pitchFamily="34" charset="0"/>
              </a:rPr>
              <a:pPr/>
              <a:t>3</a:t>
            </a:fld>
            <a:endParaRPr lang="el-G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1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105C4B-EC00-4675-BC99-4CD0229659A0}" type="slidenum">
              <a:rPr lang="el-GR" altLang="en-US">
                <a:latin typeface="Calibri" panose="020F0502020204030204" pitchFamily="34" charset="0"/>
              </a:rPr>
              <a:pPr/>
              <a:t>4</a:t>
            </a:fld>
            <a:endParaRPr lang="el-G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0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09B3A7-D4E5-47BA-B68D-64FEFB7B3347}" type="slidenum">
              <a:rPr lang="el-GR" altLang="en-US">
                <a:latin typeface="Calibri" panose="020F0502020204030204" pitchFamily="34" charset="0"/>
              </a:rPr>
              <a:pPr/>
              <a:t>5</a:t>
            </a:fld>
            <a:endParaRPr lang="el-G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13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0644" indent="-170644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latin typeface="Calibri" panose="020F0502020204030204" pitchFamily="34" charset="0"/>
              </a:rPr>
              <a:pPr/>
              <a:t>6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0644" indent="-170644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latin typeface="Calibri" panose="020F0502020204030204" pitchFamily="34" charset="0"/>
              </a:rPr>
              <a:pPr/>
              <a:t>24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0644" indent="-170644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latin typeface="Calibri" panose="020F0502020204030204" pitchFamily="34" charset="0"/>
              </a:rPr>
              <a:pPr/>
              <a:t>29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 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17575"/>
          </a:xfrm>
        </p:spPr>
        <p:txBody>
          <a:bodyPr/>
          <a:lstStyle/>
          <a:p>
            <a:r>
              <a:rPr lang="el-GR" dirty="0"/>
              <a:t>Επιχειρηματικότητα</a:t>
            </a:r>
            <a:endParaRPr lang="el-GR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3124201"/>
            <a:ext cx="7775575" cy="2466974"/>
          </a:xfrm>
        </p:spPr>
        <p:txBody>
          <a:bodyPr>
            <a:noAutofit/>
          </a:bodyPr>
          <a:lstStyle/>
          <a:p>
            <a:r>
              <a:rPr lang="el-GR" sz="2300" b="1" dirty="0" smtClean="0"/>
              <a:t>Ενότητα #3:</a:t>
            </a:r>
            <a:r>
              <a:rPr lang="el-GR" sz="2300" dirty="0" smtClean="0"/>
              <a:t> Γενικές επισκοπήσεις για την επιχειρηματική δράση στην πράξη στην Ελλάδα. </a:t>
            </a:r>
            <a:r>
              <a:rPr lang="en-US" sz="2300" dirty="0" smtClean="0"/>
              <a:t>Family Firms Growth Strategies and Practices.</a:t>
            </a:r>
          </a:p>
          <a:p>
            <a:r>
              <a:rPr lang="el-GR" sz="2300" b="1" dirty="0" smtClean="0"/>
              <a:t>Διδάσκουσα: </a:t>
            </a:r>
            <a:r>
              <a:rPr lang="el-GR" sz="2300" dirty="0" smtClean="0"/>
              <a:t>Ιωάννα Πεπελάση</a:t>
            </a:r>
          </a:p>
          <a:p>
            <a:r>
              <a:rPr lang="el-GR" sz="2300" b="1" dirty="0" smtClean="0"/>
              <a:t>Επιμέλεια παρουσίασης</a:t>
            </a:r>
            <a:r>
              <a:rPr lang="en-US" sz="2300" b="1" dirty="0" smtClean="0"/>
              <a:t>: </a:t>
            </a:r>
            <a:r>
              <a:rPr lang="en-US" sz="2300" dirty="0" smtClean="0"/>
              <a:t>Sarah Drakopoulou Dodd</a:t>
            </a:r>
            <a:endParaRPr lang="en-US" sz="2300" dirty="0"/>
          </a:p>
          <a:p>
            <a:r>
              <a:rPr lang="el-GR" sz="2300" b="1" dirty="0"/>
              <a:t>Τμήμα: </a:t>
            </a:r>
            <a:r>
              <a:rPr lang="el-GR" sz="2300" dirty="0"/>
              <a:t>Οικονομικής Επιστήμης</a:t>
            </a:r>
          </a:p>
        </p:txBody>
      </p:sp>
      <p:pic>
        <p:nvPicPr>
          <p:cNvPr id="512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</a:t>
            </a:r>
            <a:r>
              <a:rPr lang="en-US" dirty="0" smtClean="0"/>
              <a:t>Businesses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Constitute 80–98% of businesses in U.S. and other market </a:t>
            </a:r>
            <a:r>
              <a:rPr lang="en-US" dirty="0" smtClean="0"/>
              <a:t>economies.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Generate 49% of GDP in U.S. and more than 75% in most other </a:t>
            </a:r>
            <a:r>
              <a:rPr lang="en-US" dirty="0" smtClean="0"/>
              <a:t>countries.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Employ 59% of private sector U.S. workforce and more than 85% of working population </a:t>
            </a:r>
            <a:r>
              <a:rPr lang="en-US" dirty="0" smtClean="0"/>
              <a:t>overseas.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Created about 80% of all new jobs in the </a:t>
            </a:r>
            <a:r>
              <a:rPr lang="en-US" dirty="0" smtClean="0"/>
              <a:t>1980’s </a:t>
            </a:r>
            <a:r>
              <a:rPr lang="en-US" dirty="0"/>
              <a:t>and </a:t>
            </a:r>
            <a:r>
              <a:rPr lang="en-US" dirty="0" smtClean="0"/>
              <a:t>1990’s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535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Family firms are among the world’s largest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25% of top 500 US companies are family controlled.</a:t>
            </a:r>
          </a:p>
          <a:p>
            <a:r>
              <a:rPr lang="en-US" dirty="0" smtClean="0"/>
              <a:t>1/3</a:t>
            </a:r>
            <a:r>
              <a:rPr lang="en-US" baseline="30000" dirty="0" smtClean="0"/>
              <a:t>rd</a:t>
            </a:r>
            <a:r>
              <a:rPr lang="en-US" dirty="0" smtClean="0"/>
              <a:t> of Standard &amp; Poor’s top 500.</a:t>
            </a:r>
          </a:p>
          <a:p>
            <a:r>
              <a:rPr lang="en-US" dirty="0" smtClean="0"/>
              <a:t>Half of Top French and German public companies are still family owned.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0749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Family Businesses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1: Wal-Mart Stores, </a:t>
            </a:r>
            <a:r>
              <a:rPr lang="en-US" dirty="0" smtClean="0"/>
              <a:t>USA.</a:t>
            </a:r>
          </a:p>
          <a:p>
            <a:pPr lvl="1"/>
            <a:r>
              <a:rPr lang="en-US" dirty="0" smtClean="0"/>
              <a:t>Founded</a:t>
            </a:r>
            <a:r>
              <a:rPr lang="en-US" dirty="0"/>
              <a:t>: </a:t>
            </a:r>
            <a:r>
              <a:rPr lang="en-US" dirty="0" smtClean="0"/>
              <a:t>1962.</a:t>
            </a:r>
          </a:p>
          <a:p>
            <a:pPr lvl="1"/>
            <a:r>
              <a:rPr lang="en-US" dirty="0" smtClean="0"/>
              <a:t>Revenues</a:t>
            </a:r>
            <a:r>
              <a:rPr lang="en-US" dirty="0"/>
              <a:t>: </a:t>
            </a:r>
            <a:r>
              <a:rPr lang="en-US" dirty="0" smtClean="0"/>
              <a:t>(in </a:t>
            </a:r>
            <a:r>
              <a:rPr lang="en-US" dirty="0"/>
              <a:t>$ </a:t>
            </a:r>
            <a:r>
              <a:rPr lang="en-US" dirty="0" smtClean="0"/>
              <a:t>million) 469,000.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No 10: Samsung, </a:t>
            </a:r>
            <a:r>
              <a:rPr lang="en-US" dirty="0" smtClean="0"/>
              <a:t>Korea.</a:t>
            </a:r>
          </a:p>
          <a:p>
            <a:pPr lvl="1"/>
            <a:r>
              <a:rPr lang="en-US" dirty="0" smtClean="0"/>
              <a:t>Founded</a:t>
            </a:r>
            <a:r>
              <a:rPr lang="en-US" dirty="0"/>
              <a:t>: </a:t>
            </a:r>
            <a:r>
              <a:rPr lang="en-US" dirty="0" smtClean="0"/>
              <a:t>1938.</a:t>
            </a:r>
          </a:p>
          <a:p>
            <a:pPr lvl="1"/>
            <a:r>
              <a:rPr lang="en-US" dirty="0" smtClean="0"/>
              <a:t>Revenues: </a:t>
            </a:r>
            <a:r>
              <a:rPr lang="en-US" dirty="0"/>
              <a:t>(in $ million) </a:t>
            </a:r>
            <a:r>
              <a:rPr lang="en-US" dirty="0" smtClean="0"/>
              <a:t>268,000.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6184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World’s Biggest Family Firms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Wal-mart, USA.</a:t>
            </a:r>
          </a:p>
          <a:p>
            <a:pPr marL="742950" lvl="2" indent="-342900">
              <a:buFont typeface="Calibri" panose="020F0502020204030204" pitchFamily="34" charset="0"/>
              <a:buChar char="—"/>
            </a:pPr>
            <a:r>
              <a:rPr lang="en-US" dirty="0"/>
              <a:t>Turnover (in $ million) 469,000</a:t>
            </a:r>
            <a:r>
              <a:rPr lang="en-US" dirty="0" smtClean="0"/>
              <a:t>.</a:t>
            </a:r>
          </a:p>
          <a:p>
            <a:r>
              <a:rPr lang="en-US" dirty="0" smtClean="0"/>
              <a:t>Samsung, Korea.</a:t>
            </a:r>
          </a:p>
          <a:p>
            <a:pPr marL="800100" lvl="3" indent="-342900"/>
            <a:r>
              <a:rPr lang="en-US" sz="2400" dirty="0"/>
              <a:t>Turnover (in $ million) </a:t>
            </a:r>
            <a:r>
              <a:rPr lang="en-US" sz="2400" dirty="0" smtClean="0"/>
              <a:t>268,000.</a:t>
            </a:r>
          </a:p>
          <a:p>
            <a:r>
              <a:rPr lang="en-US" dirty="0" smtClean="0"/>
              <a:t>Toyota, Japan.</a:t>
            </a:r>
          </a:p>
          <a:p>
            <a:pPr marL="800100" lvl="3" indent="-342900"/>
            <a:r>
              <a:rPr lang="en-US" sz="2400" dirty="0"/>
              <a:t>Turnover (in $ million) </a:t>
            </a:r>
            <a:r>
              <a:rPr lang="en-US" sz="2400" dirty="0" smtClean="0"/>
              <a:t>222,000.</a:t>
            </a:r>
          </a:p>
          <a:p>
            <a:r>
              <a:rPr lang="en-US" dirty="0" smtClean="0"/>
              <a:t>Cargill, USA.</a:t>
            </a:r>
          </a:p>
          <a:p>
            <a:pPr marL="800100" lvl="3" indent="-342900"/>
            <a:r>
              <a:rPr lang="en-US" sz="2400" dirty="0" smtClean="0"/>
              <a:t>Turnover </a:t>
            </a:r>
            <a:r>
              <a:rPr lang="en-US" sz="2400" dirty="0"/>
              <a:t>(in $ million) </a:t>
            </a:r>
            <a:r>
              <a:rPr lang="en-US" sz="2400" dirty="0" smtClean="0"/>
              <a:t>136,000</a:t>
            </a:r>
            <a:r>
              <a:rPr lang="en-US" sz="2400" dirty="0"/>
              <a:t>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941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/>
              <a:t>The world’s oldest businesses </a:t>
            </a:r>
            <a:br>
              <a:rPr lang="en-US" dirty="0"/>
            </a:br>
            <a:r>
              <a:rPr lang="en-US" dirty="0"/>
              <a:t>are family </a:t>
            </a:r>
            <a:r>
              <a:rPr lang="en-US" dirty="0" smtClean="0"/>
              <a:t>firms (1 of 4)</a:t>
            </a: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The </a:t>
            </a:r>
            <a:r>
              <a:rPr lang="en-US" dirty="0"/>
              <a:t>world’s oldest family </a:t>
            </a:r>
            <a:r>
              <a:rPr lang="en-US" dirty="0" smtClean="0"/>
              <a:t>business: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dirty="0" smtClean="0"/>
              <a:t>Houshi </a:t>
            </a:r>
            <a:r>
              <a:rPr lang="en-US" dirty="0"/>
              <a:t>inn and </a:t>
            </a:r>
            <a:r>
              <a:rPr lang="en-US" dirty="0" smtClean="0"/>
              <a:t>spa is a Japanese traditional inn in Komatsu, Japan. Founded in 718.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46th generation.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“</a:t>
            </a:r>
            <a:r>
              <a:rPr lang="en-US" dirty="0"/>
              <a:t>Loved and enriched by all who have visited her, at 1,300 years of age, Houshi is the oldest inn in the </a:t>
            </a:r>
            <a:r>
              <a:rPr lang="en-US" dirty="0" smtClean="0"/>
              <a:t>world”.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5347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world’s oldest businesses </a:t>
            </a:r>
            <a:br>
              <a:rPr lang="en-US" dirty="0"/>
            </a:br>
            <a:r>
              <a:rPr lang="en-US" dirty="0"/>
              <a:t>are family firms </a:t>
            </a:r>
            <a:r>
              <a:rPr lang="en-US" dirty="0" smtClean="0"/>
              <a:t>(2 </a:t>
            </a:r>
            <a:r>
              <a:rPr lang="en-US" dirty="0"/>
              <a:t>of </a:t>
            </a:r>
            <a:r>
              <a:rPr lang="en-US" dirty="0" smtClean="0"/>
              <a:t>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world’s longest-lived family business:</a:t>
            </a:r>
          </a:p>
          <a:p>
            <a:pPr lvl="1"/>
            <a:r>
              <a:rPr lang="en-US" dirty="0"/>
              <a:t>Kongo </a:t>
            </a:r>
            <a:r>
              <a:rPr lang="en-US" dirty="0" smtClean="0"/>
              <a:t>Gumi is a construction firm in Osaka</a:t>
            </a:r>
            <a:r>
              <a:rPr lang="en-US" dirty="0"/>
              <a:t>, </a:t>
            </a:r>
            <a:r>
              <a:rPr lang="en-US" dirty="0" smtClean="0"/>
              <a:t>Japan.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Founded in 578 and sold in 2007.</a:t>
            </a:r>
            <a:endParaRPr lang="en-US" dirty="0"/>
          </a:p>
          <a:p>
            <a:pPr lvl="1"/>
            <a:r>
              <a:rPr lang="en-US" dirty="0"/>
              <a:t>40th </a:t>
            </a:r>
            <a:r>
              <a:rPr lang="en-US" dirty="0" smtClean="0"/>
              <a:t>generation.</a:t>
            </a:r>
            <a:endParaRPr lang="en-US" dirty="0"/>
          </a:p>
          <a:p>
            <a:pPr lvl="1"/>
            <a:r>
              <a:rPr lang="en-US" dirty="0" smtClean="0"/>
              <a:t>Prince Shotoku brought Kongo family members to Japan from Korea.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than 1,400 years ago to build the Buddhist Shitennoji Temple, which still stands.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4472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world’s oldest businesses </a:t>
            </a:r>
            <a:br>
              <a:rPr lang="en-US" dirty="0"/>
            </a:br>
            <a:r>
              <a:rPr lang="en-US" dirty="0"/>
              <a:t>are family </a:t>
            </a:r>
            <a:r>
              <a:rPr lang="en-US" dirty="0" smtClean="0"/>
              <a:t>firms (3 of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Islay’s Ice Cream – from a dairy founded in </a:t>
            </a:r>
            <a:r>
              <a:rPr lang="en-US" dirty="0" smtClean="0"/>
              <a:t>1598.</a:t>
            </a:r>
          </a:p>
          <a:p>
            <a:pPr lvl="1"/>
            <a:r>
              <a:rPr lang="en-US" dirty="0" smtClean="0"/>
              <a:t>It is </a:t>
            </a:r>
            <a:r>
              <a:rPr lang="en-US" dirty="0"/>
              <a:t>based </a:t>
            </a:r>
            <a:r>
              <a:rPr lang="en-US" dirty="0" smtClean="0"/>
              <a:t>where </a:t>
            </a:r>
            <a:r>
              <a:rPr lang="en-US" dirty="0"/>
              <a:t>the family has lived for more than 900 </a:t>
            </a:r>
            <a:r>
              <a:rPr lang="en-US" dirty="0" smtClean="0"/>
              <a:t>years!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5328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world’s oldest businesses </a:t>
            </a:r>
            <a:br>
              <a:rPr lang="en-US" dirty="0"/>
            </a:br>
            <a:r>
              <a:rPr lang="en-US" dirty="0"/>
              <a:t>are family firms (3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fr-FR" sz="3300" dirty="0" smtClean="0"/>
              <a:t>Château de Goulaine</a:t>
            </a:r>
            <a:r>
              <a:rPr lang="en-US" sz="3300" dirty="0" smtClean="0"/>
              <a:t>, Vineyard</a:t>
            </a:r>
            <a:r>
              <a:rPr lang="en-US" sz="3300" dirty="0"/>
              <a:t>, museum, butterfly </a:t>
            </a:r>
            <a:r>
              <a:rPr lang="en-US" sz="3300" dirty="0" smtClean="0"/>
              <a:t>collection in Haute </a:t>
            </a:r>
            <a:r>
              <a:rPr lang="fr-FR" sz="3300" dirty="0" smtClean="0"/>
              <a:t>Goulaine</a:t>
            </a:r>
            <a:r>
              <a:rPr lang="en-US" sz="3300" dirty="0" smtClean="0"/>
              <a:t>, France. Founded</a:t>
            </a:r>
            <a:r>
              <a:rPr lang="en-US" sz="3300" dirty="0"/>
              <a:t> </a:t>
            </a:r>
            <a:r>
              <a:rPr lang="en-US" sz="3300" dirty="0" smtClean="0"/>
              <a:t>in 1000.</a:t>
            </a:r>
          </a:p>
          <a:p>
            <a:pPr lvl="1">
              <a:lnSpc>
                <a:spcPct val="120000"/>
              </a:lnSpc>
            </a:pPr>
            <a:r>
              <a:rPr lang="en-US" sz="2900" dirty="0" smtClean="0"/>
              <a:t>It is Europe’s </a:t>
            </a:r>
            <a:r>
              <a:rPr lang="en-US" sz="2900" dirty="0"/>
              <a:t>oldest business </a:t>
            </a:r>
            <a:r>
              <a:rPr lang="en-US" sz="2900" dirty="0" smtClean="0"/>
              <a:t>- more </a:t>
            </a:r>
            <a:r>
              <a:rPr lang="en-US" sz="2900" dirty="0"/>
              <a:t>than 1000 years </a:t>
            </a:r>
            <a:r>
              <a:rPr lang="en-US" sz="2900" dirty="0" smtClean="0"/>
              <a:t>old.</a:t>
            </a:r>
            <a:endParaRPr lang="en-US" sz="2900" dirty="0"/>
          </a:p>
          <a:p>
            <a:pPr>
              <a:lnSpc>
                <a:spcPct val="120000"/>
              </a:lnSpc>
            </a:pPr>
            <a:r>
              <a:rPr lang="it-IT" sz="3300" dirty="0" smtClean="0"/>
              <a:t>Fonderia Pontificia Marinelli</a:t>
            </a:r>
            <a:r>
              <a:rPr lang="en-US" sz="3300" dirty="0" smtClean="0"/>
              <a:t>, </a:t>
            </a:r>
            <a:r>
              <a:rPr lang="en-US" sz="3300" dirty="0"/>
              <a:t>Bell </a:t>
            </a:r>
            <a:r>
              <a:rPr lang="en-US" sz="3300" dirty="0" smtClean="0"/>
              <a:t>foundry in </a:t>
            </a:r>
            <a:r>
              <a:rPr lang="it-IT" sz="3300" dirty="0" smtClean="0"/>
              <a:t>Agnone</a:t>
            </a:r>
            <a:r>
              <a:rPr lang="en-US" sz="3300" dirty="0" smtClean="0"/>
              <a:t>, Italy. Founded in 1000.</a:t>
            </a:r>
            <a:endParaRPr lang="en-US" sz="3300" dirty="0"/>
          </a:p>
          <a:p>
            <a:pPr>
              <a:lnSpc>
                <a:spcPct val="120000"/>
              </a:lnSpc>
            </a:pPr>
            <a:r>
              <a:rPr lang="it-IT" sz="3300" dirty="0" smtClean="0"/>
              <a:t>Barone Ricasoli</a:t>
            </a:r>
            <a:r>
              <a:rPr lang="en-US" sz="3300" dirty="0" smtClean="0"/>
              <a:t>, </a:t>
            </a:r>
            <a:r>
              <a:rPr lang="en-US" sz="3300" dirty="0"/>
              <a:t>Wine and olive </a:t>
            </a:r>
            <a:r>
              <a:rPr lang="en-US" sz="3300" dirty="0" smtClean="0"/>
              <a:t>oil in Siena</a:t>
            </a:r>
            <a:r>
              <a:rPr lang="en-US" sz="3300" dirty="0"/>
              <a:t>, </a:t>
            </a:r>
            <a:r>
              <a:rPr lang="en-US" sz="3300" dirty="0" smtClean="0"/>
              <a:t>Italy. Founded in 1141.</a:t>
            </a:r>
            <a:endParaRPr lang="en-US" sz="3300" dirty="0"/>
          </a:p>
          <a:p>
            <a:pPr>
              <a:lnSpc>
                <a:spcPct val="120000"/>
              </a:lnSpc>
            </a:pPr>
            <a:r>
              <a:rPr lang="it-IT" sz="3300" dirty="0" smtClean="0"/>
              <a:t>Barovier &amp; Toso </a:t>
            </a:r>
            <a:r>
              <a:rPr lang="en-US" sz="3300" dirty="0" smtClean="0"/>
              <a:t>, </a:t>
            </a:r>
            <a:r>
              <a:rPr lang="en-US" sz="3300" dirty="0"/>
              <a:t>Glass </a:t>
            </a:r>
            <a:r>
              <a:rPr lang="en-US" sz="3300" dirty="0" smtClean="0"/>
              <a:t>making in </a:t>
            </a:r>
            <a:r>
              <a:rPr lang="it-IT" sz="3300" dirty="0" smtClean="0"/>
              <a:t>Murano Venezia</a:t>
            </a:r>
            <a:r>
              <a:rPr lang="en-US" sz="3300" dirty="0" smtClean="0"/>
              <a:t>, Italy.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 smtClean="0"/>
              <a:t>Founded in 1295</a:t>
            </a:r>
          </a:p>
          <a:p>
            <a:pPr lvl="1">
              <a:lnSpc>
                <a:spcPct val="120000"/>
              </a:lnSpc>
            </a:pPr>
            <a:r>
              <a:rPr lang="en-US" sz="2900" dirty="0" smtClean="0"/>
              <a:t>20th generation.</a:t>
            </a:r>
            <a:endParaRPr lang="en-US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296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world’s oldest businesses </a:t>
            </a:r>
            <a:br>
              <a:rPr lang="en-US" dirty="0"/>
            </a:br>
            <a:r>
              <a:rPr lang="en-US" dirty="0"/>
              <a:t>are family firms </a:t>
            </a:r>
            <a:r>
              <a:rPr lang="en-US" dirty="0" smtClean="0"/>
              <a:t>(4 of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el-GR" dirty="0"/>
              <a:t>Zildjian </a:t>
            </a:r>
            <a:r>
              <a:rPr lang="en-US" altLang="el-GR" dirty="0" smtClean="0"/>
              <a:t>is America’s oldest company.</a:t>
            </a:r>
          </a:p>
          <a:p>
            <a:pPr lvl="1">
              <a:lnSpc>
                <a:spcPct val="110000"/>
              </a:lnSpc>
            </a:pPr>
            <a:r>
              <a:rPr lang="en-US" altLang="el-GR" dirty="0" smtClean="0"/>
              <a:t>The company`s cymbals have been made since 1623.</a:t>
            </a:r>
          </a:p>
          <a:p>
            <a:pPr lvl="1">
              <a:lnSpc>
                <a:spcPct val="110000"/>
              </a:lnSpc>
            </a:pPr>
            <a:r>
              <a:rPr lang="en-US" altLang="el-GR" dirty="0" smtClean="0"/>
              <a:t>An alchemist in Constantinople developed a special melting method for making cymbals.</a:t>
            </a:r>
          </a:p>
          <a:p>
            <a:pPr lvl="1">
              <a:lnSpc>
                <a:spcPct val="110000"/>
              </a:lnSpc>
            </a:pPr>
            <a:r>
              <a:rPr lang="en-US" altLang="el-GR" dirty="0" smtClean="0"/>
              <a:t>Which is still a closely guarded trade secret today.</a:t>
            </a:r>
          </a:p>
          <a:p>
            <a:pPr lvl="1">
              <a:lnSpc>
                <a:spcPct val="110000"/>
              </a:lnSpc>
            </a:pPr>
            <a:r>
              <a:rPr lang="en-US" altLang="el-GR" dirty="0" smtClean="0"/>
              <a:t>His family were given the name Zildjian, which means son of the cymbal maker.</a:t>
            </a:r>
            <a:endParaRPr lang="en-US" alt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9373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Many of the world’s best known brands are family </a:t>
            </a:r>
            <a:r>
              <a:rPr lang="en-US" altLang="zh-TW" dirty="0" smtClean="0"/>
              <a:t>firms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Heineken,</a:t>
            </a:r>
          </a:p>
          <a:p>
            <a:r>
              <a:rPr lang="en-US" altLang="zh-TW" dirty="0" smtClean="0"/>
              <a:t>Michelin,</a:t>
            </a:r>
          </a:p>
          <a:p>
            <a:r>
              <a:rPr lang="en-US" altLang="zh-TW" dirty="0" smtClean="0"/>
              <a:t>Ikea,</a:t>
            </a:r>
          </a:p>
          <a:p>
            <a:r>
              <a:rPr lang="fr-FR" altLang="zh-TW" dirty="0" smtClean="0"/>
              <a:t>L'Oréal</a:t>
            </a:r>
            <a:r>
              <a:rPr lang="en-US" altLang="zh-TW" dirty="0" smtClean="0"/>
              <a:t>,</a:t>
            </a:r>
          </a:p>
          <a:p>
            <a:r>
              <a:rPr lang="fr-FR" altLang="zh-TW" dirty="0" smtClean="0"/>
              <a:t>Estée Lauder</a:t>
            </a:r>
            <a:r>
              <a:rPr lang="en-US" altLang="zh-TW" dirty="0" smtClean="0"/>
              <a:t>,</a:t>
            </a:r>
          </a:p>
          <a:p>
            <a:r>
              <a:rPr lang="en-US" altLang="zh-TW" dirty="0" smtClean="0"/>
              <a:t>United Colors of Benetton,</a:t>
            </a:r>
          </a:p>
          <a:p>
            <a:r>
              <a:rPr lang="en-US" altLang="zh-TW" dirty="0" smtClean="0"/>
              <a:t>Marriot.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15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Χρηματοδότηση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n-US" sz="2400" dirty="0" smtClean="0"/>
              <a:t>Το παρόν εκπαιδευτικό υλικό έχει αναπτυχθεί στα πλαίσια του εκπαιδευτικού έργου του διδάσκοντα.</a:t>
            </a:r>
          </a:p>
          <a:p>
            <a:pPr eaLnBrk="1" hangingPunct="1"/>
            <a:r>
              <a:rPr lang="el-GR" altLang="en-US" sz="2400" dirty="0" smtClean="0"/>
              <a:t>Το έργο «</a:t>
            </a:r>
            <a:r>
              <a:rPr lang="el-GR" altLang="en-US" sz="2400" b="1" dirty="0" smtClean="0"/>
              <a:t>Ανοικτά Ακαδημαϊκά Μαθήματα στο Οικονομικό Πανεπιστήμιο Αθηνών</a:t>
            </a:r>
            <a:r>
              <a:rPr lang="el-GR" altLang="en-US" sz="2400" dirty="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n-US" sz="24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172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62E363-DD1B-4ADF-AC8F-F4B0A91AA561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l-GR" altLang="en-US" sz="1400"/>
          </a:p>
        </p:txBody>
      </p:sp>
    </p:spTree>
    <p:extLst>
      <p:ext uri="{BB962C8B-B14F-4D97-AF65-F5344CB8AC3E}">
        <p14:creationId xmlns:p14="http://schemas.microsoft.com/office/powerpoint/2010/main" val="26715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family firms have a special place in Greece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Between 50% and 65% of very large firms are in family </a:t>
            </a:r>
            <a:r>
              <a:rPr lang="en-US" dirty="0" smtClean="0"/>
              <a:t>control.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And fully 100% of middle sized firms.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3E </a:t>
            </a:r>
            <a:r>
              <a:rPr lang="en-US" dirty="0"/>
              <a:t>/ Frigoglass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Titan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Alphabank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MOH / Bardinoyiannis Group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Fourlis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Boutaris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20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Family firms have lots </a:t>
            </a:r>
            <a:br>
              <a:rPr lang="en-US" dirty="0"/>
            </a:br>
            <a:r>
              <a:rPr lang="en-US" dirty="0"/>
              <a:t>of strategic </a:t>
            </a:r>
            <a:r>
              <a:rPr lang="en-US" dirty="0" smtClean="0"/>
              <a:t>advantages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Heightened commitment, </a:t>
            </a:r>
          </a:p>
          <a:p>
            <a:r>
              <a:rPr lang="en-US" dirty="0"/>
              <a:t>longer term perspectives, </a:t>
            </a:r>
          </a:p>
          <a:p>
            <a:r>
              <a:rPr lang="en-US" dirty="0"/>
              <a:t>patient capital; </a:t>
            </a:r>
          </a:p>
          <a:p>
            <a:r>
              <a:rPr lang="en-US" dirty="0"/>
              <a:t>sustained values and vision; </a:t>
            </a:r>
          </a:p>
          <a:p>
            <a:r>
              <a:rPr lang="en-US" dirty="0"/>
              <a:t>continuity</a:t>
            </a:r>
            <a:r>
              <a:rPr lang="en-US" dirty="0" smtClean="0"/>
              <a:t>,</a:t>
            </a:r>
          </a:p>
          <a:p>
            <a:r>
              <a:rPr lang="en-US" dirty="0"/>
              <a:t>specialized knowledge;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4632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Family firms have lots </a:t>
            </a:r>
            <a:br>
              <a:rPr lang="en-US" dirty="0"/>
            </a:br>
            <a:r>
              <a:rPr lang="en-US" dirty="0"/>
              <a:t>of strategic </a:t>
            </a:r>
            <a:r>
              <a:rPr lang="en-US" dirty="0" smtClean="0"/>
              <a:t>advantages (2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easier </a:t>
            </a:r>
            <a:r>
              <a:rPr lang="en-US" dirty="0"/>
              <a:t>organizational renewal, due to lack of external owners </a:t>
            </a:r>
            <a:r>
              <a:rPr lang="en-US" dirty="0" smtClean="0"/>
              <a:t>or directors</a:t>
            </a:r>
            <a:r>
              <a:rPr lang="el-GR" dirty="0" smtClean="0"/>
              <a:t>;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cultural preferences for entrepreneurship and </a:t>
            </a:r>
            <a:r>
              <a:rPr lang="en-US" dirty="0" smtClean="0"/>
              <a:t>innovation</a:t>
            </a:r>
            <a:r>
              <a:rPr lang="el-GR" dirty="0" smtClean="0"/>
              <a:t>;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“the personalism and particularism associated with the family firm form enhance rapid and flexible opportunistic investments based on intuitive heuristics” (Carney, 2005).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2918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Special organizational competencies of the family firm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Overlapping responsibilities of owners and managers, along with small company size, enable rapid speed to </a:t>
            </a:r>
            <a:r>
              <a:rPr lang="en-US" dirty="0" smtClean="0"/>
              <a:t>market.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Concentrated ownership structure leads to higher returns on </a:t>
            </a:r>
            <a:r>
              <a:rPr lang="en-US" dirty="0" smtClean="0"/>
              <a:t>investment.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Desire to protect the family name and reputation often translates into high product quality and higher </a:t>
            </a:r>
            <a:r>
              <a:rPr lang="en-US" dirty="0" smtClean="0"/>
              <a:t>Return On Investment (“ROI”)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Patient capital, lower admin costs, </a:t>
            </a:r>
            <a:r>
              <a:rPr lang="en-US" dirty="0" smtClean="0"/>
              <a:t>skills, knowledge </a:t>
            </a:r>
            <a:r>
              <a:rPr lang="en-US" dirty="0"/>
              <a:t>transfer, agility in rapidly changing markets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7191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Bad </a:t>
            </a:r>
            <a:r>
              <a:rPr lang="en-US" dirty="0"/>
              <a:t>news about family enterprises</a:t>
            </a:r>
            <a:endParaRPr lang="el-GR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5575" cy="2238375"/>
          </a:xfrm>
        </p:spPr>
        <p:txBody>
          <a:bodyPr>
            <a:noAutofit/>
          </a:bodyPr>
          <a:lstStyle/>
          <a:p>
            <a:pPr algn="l"/>
            <a:r>
              <a:rPr lang="el-GR" sz="2300" b="1" dirty="0"/>
              <a:t>Μάθημα: </a:t>
            </a:r>
            <a:r>
              <a:rPr lang="el-GR" sz="2300" dirty="0"/>
              <a:t>Επιχειρηματικότητα, </a:t>
            </a:r>
            <a:r>
              <a:rPr lang="el-GR" sz="2300" b="1" dirty="0"/>
              <a:t>Ενότητα </a:t>
            </a:r>
            <a:r>
              <a:rPr lang="el-GR" sz="2300" b="1" dirty="0" smtClean="0"/>
              <a:t>#3</a:t>
            </a:r>
            <a:r>
              <a:rPr lang="el-GR" sz="2300" b="1" dirty="0"/>
              <a:t>: </a:t>
            </a:r>
            <a:r>
              <a:rPr lang="el-GR" sz="2300" dirty="0"/>
              <a:t>Γενικές επισκοπήσεις για την επιχειρηματική δράση στην πράξη στην Ελλάδα</a:t>
            </a:r>
            <a:r>
              <a:rPr lang="en-US" sz="2300" dirty="0"/>
              <a:t>. Family Firms Growth Strategies and Practices.</a:t>
            </a:r>
          </a:p>
          <a:p>
            <a:pPr algn="l"/>
            <a:r>
              <a:rPr lang="el-GR" sz="2300" b="1" dirty="0"/>
              <a:t>Διδάσκουσά: </a:t>
            </a:r>
            <a:r>
              <a:rPr lang="el-GR" sz="2300" dirty="0"/>
              <a:t>Ιωάννα Σαπφώ Πεπελάση, </a:t>
            </a:r>
            <a:r>
              <a:rPr lang="el-GR" sz="2300" b="1" dirty="0"/>
              <a:t>Επιμέλεια παρουσίασης</a:t>
            </a:r>
            <a:r>
              <a:rPr lang="en-US" sz="2300" b="1" dirty="0"/>
              <a:t>:</a:t>
            </a:r>
            <a:r>
              <a:rPr lang="el-GR" sz="2300" dirty="0"/>
              <a:t> </a:t>
            </a:r>
            <a:r>
              <a:rPr lang="en-US" sz="2300" dirty="0"/>
              <a:t>Sarah Drakopoulou Dodd</a:t>
            </a:r>
            <a:r>
              <a:rPr lang="el-GR" sz="2300" dirty="0"/>
              <a:t>, </a:t>
            </a:r>
            <a:r>
              <a:rPr lang="el-GR" sz="2300" b="1" dirty="0"/>
              <a:t>Τμήμα: </a:t>
            </a:r>
            <a:r>
              <a:rPr lang="el-GR" sz="2300" dirty="0"/>
              <a:t>Οικονομικής Επιστήμης</a:t>
            </a:r>
          </a:p>
        </p:txBody>
      </p:sp>
    </p:spTree>
    <p:extLst>
      <p:ext uri="{BB962C8B-B14F-4D97-AF65-F5344CB8AC3E}">
        <p14:creationId xmlns:p14="http://schemas.microsoft.com/office/powerpoint/2010/main" val="34298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Surviving Transition</a:t>
            </a:r>
          </a:p>
          <a:p>
            <a:r>
              <a:rPr lang="en-US" dirty="0"/>
              <a:t>Family </a:t>
            </a:r>
            <a:r>
              <a:rPr lang="en-US" dirty="0" smtClean="0"/>
              <a:t>and Business </a:t>
            </a:r>
            <a:r>
              <a:rPr lang="en-US" dirty="0"/>
              <a:t>Boundary Problems</a:t>
            </a:r>
          </a:p>
          <a:p>
            <a:r>
              <a:rPr lang="en-US" dirty="0"/>
              <a:t>Succession Imperatives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1813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Surviving Transition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dirty="0"/>
              <a:t>In their first 5 years of operation, approximately 85% of entrepreneurial and family-owned companies </a:t>
            </a:r>
            <a:r>
              <a:rPr lang="en-US" sz="3200" dirty="0" smtClean="0"/>
              <a:t>disappear.</a:t>
            </a:r>
            <a:endParaRPr lang="en-US" sz="3200" dirty="0"/>
          </a:p>
          <a:p>
            <a:pPr marL="34290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dirty="0"/>
              <a:t>Among those that survive</a:t>
            </a:r>
            <a:r>
              <a:rPr lang="en-US" sz="3200" dirty="0" smtClean="0"/>
              <a:t>,</a:t>
            </a:r>
          </a:p>
          <a:p>
            <a:pPr marL="800100" lvl="3" indent="-342900">
              <a:lnSpc>
                <a:spcPct val="120000"/>
              </a:lnSpc>
            </a:pPr>
            <a:r>
              <a:rPr lang="en-US" sz="2800" dirty="0" smtClean="0"/>
              <a:t>only </a:t>
            </a:r>
            <a:r>
              <a:rPr lang="en-US" sz="2800" dirty="0"/>
              <a:t>30% are successfully transferred to the second generation of the founding-family owners.</a:t>
            </a:r>
          </a:p>
          <a:p>
            <a:pPr marL="800100" lvl="3" indent="-342900">
              <a:lnSpc>
                <a:spcPct val="120000"/>
              </a:lnSpc>
            </a:pPr>
            <a:r>
              <a:rPr lang="en-US" sz="2800" dirty="0"/>
              <a:t>o</a:t>
            </a:r>
            <a:r>
              <a:rPr lang="en-US" sz="2800" dirty="0" smtClean="0"/>
              <a:t>nly </a:t>
            </a:r>
            <a:r>
              <a:rPr lang="en-US" sz="2800" dirty="0"/>
              <a:t>12% survive under current ownership to the third </a:t>
            </a:r>
            <a:r>
              <a:rPr lang="en-US" sz="2800" dirty="0" smtClean="0"/>
              <a:t>generation.</a:t>
            </a:r>
          </a:p>
          <a:p>
            <a:pPr marL="342900" lvl="2" indent="-342900">
              <a:lnSpc>
                <a:spcPct val="120000"/>
              </a:lnSpc>
            </a:pPr>
            <a:r>
              <a:rPr lang="en-US" sz="3200" dirty="0"/>
              <a:t>Separating family and business roles can be very tough </a:t>
            </a:r>
            <a:r>
              <a:rPr lang="en-US" sz="3200" dirty="0" smtClean="0"/>
              <a:t>too.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8531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Family </a:t>
            </a:r>
            <a:r>
              <a:rPr lang="en-US" dirty="0" smtClean="0"/>
              <a:t>and </a:t>
            </a:r>
            <a:r>
              <a:rPr lang="en-US" dirty="0"/>
              <a:t>Business Boundary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Nepotism,</a:t>
            </a:r>
          </a:p>
          <a:p>
            <a:r>
              <a:rPr lang="en-US" dirty="0" smtClean="0"/>
              <a:t>confusion,</a:t>
            </a:r>
          </a:p>
          <a:p>
            <a:r>
              <a:rPr lang="en-US" dirty="0" smtClean="0"/>
              <a:t>expectations and exploitations,</a:t>
            </a:r>
          </a:p>
          <a:p>
            <a:r>
              <a:rPr lang="en-US" dirty="0" smtClean="0"/>
              <a:t>forming one’s own identity,</a:t>
            </a:r>
          </a:p>
          <a:p>
            <a:r>
              <a:rPr lang="en-US" dirty="0" smtClean="0"/>
              <a:t>the path of self- validation versus zone of comfort,</a:t>
            </a:r>
          </a:p>
          <a:p>
            <a:r>
              <a:rPr lang="en-US" dirty="0" smtClean="0"/>
              <a:t>supervising family members.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35153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Challenge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dirty="0" smtClean="0"/>
              <a:t>maximize </a:t>
            </a:r>
            <a:r>
              <a:rPr lang="en-US" dirty="0"/>
              <a:t>the good news and </a:t>
            </a:r>
            <a:r>
              <a:rPr lang="en-US" dirty="0" smtClean="0"/>
              <a:t>minimize </a:t>
            </a:r>
            <a:r>
              <a:rPr lang="en-US" dirty="0"/>
              <a:t>the bad news about family enterprises, by working out how to build on their special features.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30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Family and Firm: </a:t>
            </a:r>
            <a:br>
              <a:rPr lang="en-US" dirty="0"/>
            </a:br>
            <a:r>
              <a:rPr lang="en-US" dirty="0"/>
              <a:t>Systems, Subsystems and Overlaps</a:t>
            </a:r>
            <a:endParaRPr lang="el-GR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775575" cy="2162175"/>
          </a:xfrm>
        </p:spPr>
        <p:txBody>
          <a:bodyPr>
            <a:noAutofit/>
          </a:bodyPr>
          <a:lstStyle/>
          <a:p>
            <a:pPr algn="l"/>
            <a:r>
              <a:rPr lang="el-GR" sz="2300" b="1" dirty="0"/>
              <a:t>Μάθημα: </a:t>
            </a:r>
            <a:r>
              <a:rPr lang="el-GR" sz="2300" dirty="0"/>
              <a:t>Επιχειρηματικότητα, </a:t>
            </a:r>
            <a:r>
              <a:rPr lang="el-GR" sz="2300" b="1" dirty="0"/>
              <a:t>Ενότητα #3: </a:t>
            </a:r>
            <a:r>
              <a:rPr lang="el-GR" sz="2300" dirty="0"/>
              <a:t>Γενικές επισκοπήσεις για την επιχειρηματική δράση στην πράξη στην Ελλάδα.</a:t>
            </a:r>
            <a:r>
              <a:rPr lang="en-US" sz="2300" dirty="0"/>
              <a:t> Family Firms Growth Strategies and Practices.</a:t>
            </a:r>
          </a:p>
          <a:p>
            <a:pPr algn="l"/>
            <a:r>
              <a:rPr lang="el-GR" sz="2300" b="1" dirty="0"/>
              <a:t>Διδάσκουσά: </a:t>
            </a:r>
            <a:r>
              <a:rPr lang="el-GR" sz="2300" dirty="0"/>
              <a:t>Ιωάννα Σαπφώ Πεπελάση, </a:t>
            </a:r>
            <a:r>
              <a:rPr lang="el-GR" sz="2300" b="1" dirty="0"/>
              <a:t>Επιμέλεια παρουσίασης:</a:t>
            </a:r>
            <a:r>
              <a:rPr lang="el-GR" sz="2300" dirty="0"/>
              <a:t> </a:t>
            </a:r>
            <a:r>
              <a:rPr lang="en-US" sz="2300" dirty="0"/>
              <a:t>Sarah Drakopoulou Dodd</a:t>
            </a:r>
            <a:r>
              <a:rPr lang="el-GR" sz="2300" dirty="0"/>
              <a:t>, </a:t>
            </a:r>
            <a:r>
              <a:rPr lang="el-GR" sz="2300" b="1" dirty="0"/>
              <a:t>Τμήμα: </a:t>
            </a:r>
            <a:r>
              <a:rPr lang="el-GR" sz="2300" dirty="0"/>
              <a:t>Οικονομικής Επιστήμης</a:t>
            </a:r>
          </a:p>
        </p:txBody>
      </p:sp>
    </p:spTree>
    <p:extLst>
      <p:ext uri="{BB962C8B-B14F-4D97-AF65-F5344CB8AC3E}">
        <p14:creationId xmlns:p14="http://schemas.microsoft.com/office/powerpoint/2010/main" val="14031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Άδειες Χρήσης</a:t>
            </a:r>
          </a:p>
        </p:txBody>
      </p:sp>
      <p:sp>
        <p:nvSpPr>
          <p:cNvPr id="921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sz="2800" dirty="0" smtClean="0"/>
              <a:t>Το παρόν εκπαιδευτικό υλικό υπόκειται σε άδειες χρήσης </a:t>
            </a:r>
            <a:r>
              <a:rPr lang="en-US" altLang="en-US" sz="2800" dirty="0" smtClean="0"/>
              <a:t>Creative Commons</a:t>
            </a:r>
            <a:r>
              <a:rPr lang="el-GR" altLang="en-US" sz="2800" dirty="0" smtClean="0"/>
              <a:t>.</a:t>
            </a:r>
          </a:p>
          <a:p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  <a:endParaRPr lang="el-GR" sz="2800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ABDFCD-DE1D-45FA-B467-2618E71A0A92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l-GR" altLang="en-US" sz="1400" dirty="0"/>
          </a:p>
        </p:txBody>
      </p:sp>
      <p:pic>
        <p:nvPicPr>
          <p:cNvPr id="922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9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family to the </a:t>
            </a:r>
            <a:r>
              <a:rPr lang="en-US" dirty="0" smtClean="0"/>
              <a:t>mix (1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Family </a:t>
            </a:r>
            <a:r>
              <a:rPr lang="en-US" dirty="0"/>
              <a:t>CEO </a:t>
            </a:r>
            <a:r>
              <a:rPr lang="en-US" dirty="0" smtClean="0"/>
              <a:t>owner.</a:t>
            </a:r>
          </a:p>
          <a:p>
            <a:r>
              <a:rPr lang="en-US" dirty="0"/>
              <a:t>2. Heir who works elsewhere, spouse, </a:t>
            </a:r>
            <a:r>
              <a:rPr lang="en-US" dirty="0" smtClean="0"/>
              <a:t>minor.</a:t>
            </a:r>
            <a:endParaRPr lang="en-US" dirty="0"/>
          </a:p>
          <a:p>
            <a:r>
              <a:rPr lang="en-US" dirty="0"/>
              <a:t>3. Non-family manager, rewarded with stock; business partner of family </a:t>
            </a:r>
            <a:r>
              <a:rPr lang="en-US" dirty="0" smtClean="0"/>
              <a:t>founder.</a:t>
            </a:r>
            <a:endParaRPr lang="en-US" dirty="0"/>
          </a:p>
          <a:p>
            <a:r>
              <a:rPr lang="en-US" dirty="0"/>
              <a:t>4. New generation, without  shares. Working </a:t>
            </a:r>
            <a:r>
              <a:rPr lang="en-US" dirty="0" smtClean="0"/>
              <a:t>spouse.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91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family to the </a:t>
            </a:r>
            <a:r>
              <a:rPr lang="en-US" dirty="0" smtClean="0"/>
              <a:t>mix (2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Silent equity </a:t>
            </a:r>
            <a:r>
              <a:rPr lang="en-US" dirty="0" smtClean="0"/>
              <a:t>partner.</a:t>
            </a:r>
            <a:endParaRPr lang="en-US" dirty="0"/>
          </a:p>
          <a:p>
            <a:r>
              <a:rPr lang="en-US" dirty="0"/>
              <a:t>6. All the rest of the family, who don’t own the firm, or work in </a:t>
            </a:r>
            <a:r>
              <a:rPr lang="en-US" dirty="0" smtClean="0"/>
              <a:t>it.</a:t>
            </a:r>
            <a:endParaRPr lang="en-US" dirty="0"/>
          </a:p>
          <a:p>
            <a:r>
              <a:rPr lang="en-US" dirty="0"/>
              <a:t>7. Non-family employees and </a:t>
            </a:r>
            <a:r>
              <a:rPr lang="en-US" dirty="0" smtClean="0"/>
              <a:t>managers.</a:t>
            </a:r>
          </a:p>
          <a:p>
            <a:r>
              <a:rPr lang="en-US" dirty="0"/>
              <a:t>People can make great contributions to the family business from </a:t>
            </a:r>
            <a:r>
              <a:rPr lang="en-US" b="1" dirty="0" smtClean="0"/>
              <a:t>any</a:t>
            </a:r>
            <a:r>
              <a:rPr lang="en-US" dirty="0" smtClean="0"/>
              <a:t> </a:t>
            </a:r>
            <a:r>
              <a:rPr lang="en-US" dirty="0"/>
              <a:t>of these </a:t>
            </a:r>
            <a:r>
              <a:rPr lang="en-US" dirty="0" smtClean="0"/>
              <a:t>positions.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56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Family Business </a:t>
            </a:r>
            <a:r>
              <a:rPr lang="en-US" dirty="0" smtClean="0"/>
              <a:t>Overlap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Family</a:t>
            </a:r>
            <a:r>
              <a:rPr lang="en-US" dirty="0"/>
              <a:t>: </a:t>
            </a:r>
            <a:r>
              <a:rPr lang="en-US" dirty="0" smtClean="0"/>
              <a:t>Harmony, Unity, Self-esteem.</a:t>
            </a:r>
            <a:endParaRPr lang="en-US" dirty="0"/>
          </a:p>
          <a:p>
            <a:r>
              <a:rPr lang="en-US" dirty="0" smtClean="0"/>
              <a:t>Ownership: Stewardship, Values, Return On Investment (“ROI”).</a:t>
            </a:r>
          </a:p>
          <a:p>
            <a:r>
              <a:rPr lang="en-US" dirty="0" smtClean="0"/>
              <a:t>Management: Production, Profit.</a:t>
            </a:r>
          </a:p>
          <a:p>
            <a:r>
              <a:rPr lang="en-US" dirty="0" smtClean="0"/>
              <a:t>What happens if one of these domains dominates?</a:t>
            </a:r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788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Family-First </a:t>
            </a:r>
            <a:r>
              <a:rPr lang="en-US" dirty="0" smtClean="0"/>
              <a:t>Businesses (1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family dominates, we have a “family first” firm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Employment </a:t>
            </a:r>
            <a:r>
              <a:rPr lang="en-US" dirty="0"/>
              <a:t>in the business is a </a:t>
            </a:r>
            <a:r>
              <a:rPr lang="en-US" dirty="0" smtClean="0"/>
              <a:t>birthright.</a:t>
            </a:r>
            <a:endParaRPr lang="en-US" dirty="0"/>
          </a:p>
          <a:p>
            <a:r>
              <a:rPr lang="en-US" dirty="0"/>
              <a:t>Members of the same generation are paid </a:t>
            </a:r>
            <a:r>
              <a:rPr lang="en-US" dirty="0" smtClean="0"/>
              <a:t>equally.</a:t>
            </a:r>
            <a:endParaRPr lang="en-US" dirty="0"/>
          </a:p>
          <a:p>
            <a:r>
              <a:rPr lang="en-US" dirty="0"/>
              <a:t>Perks that transfer from the business to family members are often </a:t>
            </a:r>
            <a:r>
              <a:rPr lang="en-US" dirty="0" smtClean="0"/>
              <a:t>extensive.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13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Family-First Businesses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 systems may be obtuse by design, and secrecy is often paramount.</a:t>
            </a:r>
          </a:p>
          <a:p>
            <a:r>
              <a:rPr lang="en-US" dirty="0"/>
              <a:t>Commitment to continuity depends on the agendas of individual family members.</a:t>
            </a:r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95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Ownership-First Businesses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ownership dominates, we have an “ownership first” </a:t>
            </a:r>
            <a:r>
              <a:rPr lang="en-US" dirty="0" smtClean="0"/>
              <a:t>firm.</a:t>
            </a:r>
            <a:endParaRPr lang="en-US" dirty="0"/>
          </a:p>
          <a:p>
            <a:r>
              <a:rPr lang="en-US" dirty="0"/>
              <a:t>Investment time horizons and perceived risk are the most significant issues</a:t>
            </a:r>
          </a:p>
          <a:p>
            <a:r>
              <a:rPr lang="en-US" dirty="0"/>
              <a:t>Have shorter time frames within which financial results are </a:t>
            </a:r>
            <a:r>
              <a:rPr lang="en-US" dirty="0" smtClean="0"/>
              <a:t>evaluated.</a:t>
            </a:r>
            <a:endParaRPr lang="en-US" dirty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89796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Management-First </a:t>
            </a:r>
            <a:r>
              <a:rPr lang="en-US" dirty="0" smtClean="0"/>
              <a:t>Businesses (1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management dominates, we have a “management first” </a:t>
            </a:r>
            <a:r>
              <a:rPr lang="en-US" dirty="0" smtClean="0"/>
              <a:t>firm.</a:t>
            </a:r>
            <a:endParaRPr lang="en-US" dirty="0"/>
          </a:p>
          <a:p>
            <a:r>
              <a:rPr lang="en-US" altLang="el-GR" dirty="0"/>
              <a:t>Employment is on the basis of qualifications</a:t>
            </a:r>
            <a:r>
              <a:rPr lang="en-US" altLang="el-GR" dirty="0">
                <a:cs typeface="Arial" charset="0"/>
              </a:rPr>
              <a:t>—family is discouraged from working in the </a:t>
            </a:r>
            <a:r>
              <a:rPr lang="en-US" altLang="el-GR" dirty="0" smtClean="0">
                <a:cs typeface="Arial" charset="0"/>
              </a:rPr>
              <a:t>business.</a:t>
            </a:r>
            <a:endParaRPr lang="en-US" altLang="el-GR" dirty="0">
              <a:cs typeface="Arial" charset="0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63080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Management-First Businesses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>
                <a:cs typeface="Arial" charset="0"/>
              </a:rPr>
              <a:t>Performance of employed family members is reviewed in the same manner as the performance of nonfamily managers.</a:t>
            </a:r>
          </a:p>
          <a:p>
            <a:r>
              <a:rPr lang="en-US" altLang="el-GR" dirty="0">
                <a:cs typeface="Arial" charset="0"/>
              </a:rPr>
              <a:t>Compensation is based on responsibility and performance.</a:t>
            </a:r>
          </a:p>
          <a:p>
            <a:r>
              <a:rPr lang="en-US" altLang="el-GR" dirty="0">
                <a:cs typeface="Arial" charset="0"/>
              </a:rPr>
              <a:t>Conversation between family members is usually all business</a:t>
            </a:r>
            <a:r>
              <a:rPr lang="en-US" altLang="el-GR" dirty="0" smtClean="0">
                <a:cs typeface="Arial" charset="0"/>
              </a:rPr>
              <a:t>.</a:t>
            </a:r>
            <a:endParaRPr lang="en-US" altLang="el-GR" dirty="0"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39433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key to </a:t>
            </a:r>
            <a:r>
              <a:rPr lang="en-US" dirty="0" smtClean="0"/>
              <a:t>Optimizing </a:t>
            </a:r>
            <a:r>
              <a:rPr lang="en-US" dirty="0"/>
              <a:t>Family Firm Performance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Balancing and Separating the Domains is the key to </a:t>
            </a:r>
            <a:r>
              <a:rPr lang="en-US" dirty="0" smtClean="0"/>
              <a:t>Optimizing </a:t>
            </a:r>
            <a:r>
              <a:rPr lang="en-US" dirty="0"/>
              <a:t>Family Firm </a:t>
            </a:r>
            <a:r>
              <a:rPr lang="en-US" dirty="0" smtClean="0"/>
              <a:t>Performance.</a:t>
            </a:r>
          </a:p>
          <a:p>
            <a:pPr lvl="1"/>
            <a:r>
              <a:rPr lang="en-US" dirty="0" smtClean="0"/>
              <a:t>Process,</a:t>
            </a:r>
          </a:p>
          <a:p>
            <a:pPr lvl="1"/>
            <a:r>
              <a:rPr lang="en-US" dirty="0" smtClean="0"/>
              <a:t>Systems,</a:t>
            </a:r>
          </a:p>
          <a:p>
            <a:pPr lvl="1"/>
            <a:r>
              <a:rPr lang="en-US" dirty="0" smtClean="0"/>
              <a:t>Professionalization.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0074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Process, Systems, Professionalization (1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distance the three domains?</a:t>
            </a:r>
          </a:p>
          <a:p>
            <a:pPr lvl="1"/>
            <a:r>
              <a:rPr lang="en-US" dirty="0" smtClean="0"/>
              <a:t>Spelling </a:t>
            </a:r>
            <a:r>
              <a:rPr lang="en-US" dirty="0"/>
              <a:t>out rules and roles </a:t>
            </a:r>
            <a:r>
              <a:rPr lang="en-US" dirty="0" smtClean="0"/>
              <a:t>clearly.</a:t>
            </a:r>
            <a:endParaRPr lang="en-US" dirty="0"/>
          </a:p>
          <a:p>
            <a:pPr lvl="1"/>
            <a:r>
              <a:rPr lang="en-US" dirty="0" smtClean="0"/>
              <a:t>Communicating </a:t>
            </a:r>
            <a:r>
              <a:rPr lang="en-US" dirty="0"/>
              <a:t>them </a:t>
            </a:r>
            <a:r>
              <a:rPr lang="en-US" dirty="0" smtClean="0"/>
              <a:t>well.</a:t>
            </a:r>
            <a:endParaRPr lang="en-US" dirty="0"/>
          </a:p>
          <a:p>
            <a:pPr lvl="1"/>
            <a:r>
              <a:rPr lang="en-US" dirty="0"/>
              <a:t>Planning </a:t>
            </a:r>
            <a:r>
              <a:rPr lang="en-US" dirty="0" smtClean="0"/>
              <a:t>professionally:</a:t>
            </a:r>
            <a:endParaRPr lang="en-US" dirty="0"/>
          </a:p>
          <a:p>
            <a:pPr lvl="2"/>
            <a:r>
              <a:rPr lang="en-US" dirty="0"/>
              <a:t>strategic plan</a:t>
            </a:r>
          </a:p>
          <a:p>
            <a:pPr lvl="2"/>
            <a:r>
              <a:rPr lang="en-US" dirty="0"/>
              <a:t>succession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109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Σκοποί ενότητας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Family Firms: Growth Strategies and </a:t>
            </a:r>
            <a:r>
              <a:rPr lang="en-US" dirty="0" smtClean="0"/>
              <a:t>Practices.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Strengths and Weaknesses of the Family </a:t>
            </a:r>
            <a:r>
              <a:rPr lang="en-US" dirty="0" smtClean="0"/>
              <a:t>Firm.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Mapping the Stakeholders in Family </a:t>
            </a:r>
            <a:r>
              <a:rPr lang="en-US" dirty="0" smtClean="0"/>
              <a:t>Firms.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Balancing Family &amp; Firm: Systems &amp; </a:t>
            </a:r>
            <a:r>
              <a:rPr lang="en-US" dirty="0" smtClean="0"/>
              <a:t>Subsystems.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Familiness and continuous strategic renewal in the family firms. </a:t>
            </a:r>
          </a:p>
          <a:p>
            <a:pPr>
              <a:lnSpc>
                <a:spcPct val="120000"/>
              </a:lnSpc>
            </a:pPr>
            <a:r>
              <a:rPr lang="en-US" dirty="0"/>
              <a:t>The Role of Networking in the Growth Processes of Family Firms: An International </a:t>
            </a:r>
            <a:r>
              <a:rPr lang="en-US" dirty="0" smtClean="0"/>
              <a:t>Study.</a:t>
            </a:r>
            <a:endParaRPr lang="en-US" dirty="0"/>
          </a:p>
          <a:p>
            <a:pPr eaLnBrk="1" hangingPunct="1"/>
            <a:endParaRPr lang="el-GR" alt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B8DBC-A905-4E0D-BBA1-1663A717B796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l-G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540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Process, Systems, </a:t>
            </a:r>
            <a:r>
              <a:rPr lang="en-US" dirty="0" smtClean="0"/>
              <a:t>Professionalization (2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Preparing </a:t>
            </a:r>
            <a:r>
              <a:rPr lang="en-US" dirty="0"/>
              <a:t>and using (for family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r>
              <a:rPr lang="en-US" dirty="0"/>
              <a:t>non-family staff):</a:t>
            </a:r>
          </a:p>
          <a:p>
            <a:pPr lvl="2"/>
            <a:r>
              <a:rPr lang="en-US" dirty="0"/>
              <a:t>clear job </a:t>
            </a:r>
            <a:r>
              <a:rPr lang="en-US" dirty="0" smtClean="0"/>
              <a:t>descriptions,</a:t>
            </a:r>
            <a:endParaRPr lang="en-US" dirty="0"/>
          </a:p>
          <a:p>
            <a:pPr lvl="2"/>
            <a:r>
              <a:rPr lang="en-US" dirty="0"/>
              <a:t>HR policy and </a:t>
            </a:r>
            <a:r>
              <a:rPr lang="en-US" dirty="0" smtClean="0"/>
              <a:t>procedures,</a:t>
            </a:r>
            <a:endParaRPr lang="en-US" dirty="0"/>
          </a:p>
          <a:p>
            <a:pPr lvl="2"/>
            <a:r>
              <a:rPr lang="en-US" dirty="0"/>
              <a:t>career development </a:t>
            </a:r>
            <a:r>
              <a:rPr lang="en-US" dirty="0" smtClean="0"/>
              <a:t>guidelines,</a:t>
            </a:r>
            <a:endParaRPr lang="en-US" dirty="0"/>
          </a:p>
          <a:p>
            <a:pPr lvl="2"/>
            <a:r>
              <a:rPr lang="en-US" dirty="0"/>
              <a:t>organizational </a:t>
            </a:r>
            <a:r>
              <a:rPr lang="en-US" dirty="0" smtClean="0"/>
              <a:t>chart,</a:t>
            </a:r>
            <a:endParaRPr lang="en-US" dirty="0"/>
          </a:p>
          <a:p>
            <a:pPr lvl="2"/>
            <a:r>
              <a:rPr lang="en-US" dirty="0"/>
              <a:t>code of </a:t>
            </a:r>
            <a:r>
              <a:rPr lang="en-US" dirty="0" smtClean="0"/>
              <a:t>conduct,</a:t>
            </a:r>
            <a:endParaRPr lang="en-US" dirty="0"/>
          </a:p>
          <a:p>
            <a:pPr lvl="2"/>
            <a:r>
              <a:rPr lang="en-US" dirty="0"/>
              <a:t>performance evaluation </a:t>
            </a:r>
            <a:r>
              <a:rPr lang="en-US" dirty="0" smtClean="0"/>
              <a:t>measures.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15026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Process, Systems, </a:t>
            </a:r>
            <a:r>
              <a:rPr lang="en-US" dirty="0" smtClean="0"/>
              <a:t>Professionalization (3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Respect </a:t>
            </a:r>
            <a:r>
              <a:rPr lang="en-US" dirty="0"/>
              <a:t>the need for </a:t>
            </a:r>
            <a:r>
              <a:rPr lang="en-US" dirty="0" smtClean="0"/>
              <a:t>privacy.</a:t>
            </a:r>
            <a:endParaRPr lang="en-US" dirty="0"/>
          </a:p>
          <a:p>
            <a:pPr lvl="1"/>
            <a:r>
              <a:rPr lang="en-US" dirty="0" smtClean="0"/>
              <a:t>Family </a:t>
            </a:r>
            <a:r>
              <a:rPr lang="en-US" dirty="0"/>
              <a:t>members encouraged to work outside business to get experience, and some </a:t>
            </a:r>
            <a:r>
              <a:rPr lang="en-US" dirty="0" smtClean="0"/>
              <a:t>space.</a:t>
            </a:r>
            <a:endParaRPr lang="en-US" dirty="0"/>
          </a:p>
          <a:p>
            <a:pPr lvl="1"/>
            <a:r>
              <a:rPr lang="en-US" dirty="0" smtClean="0"/>
              <a:t>Developing </a:t>
            </a:r>
            <a:r>
              <a:rPr lang="en-US" dirty="0"/>
              <a:t>formal governance systems for family and </a:t>
            </a:r>
            <a:r>
              <a:rPr lang="en-US" dirty="0" smtClean="0"/>
              <a:t>business.</a:t>
            </a:r>
            <a:endParaRPr lang="en-US" dirty="0"/>
          </a:p>
          <a:p>
            <a:pPr lvl="1"/>
            <a:r>
              <a:rPr lang="en-US" dirty="0" smtClean="0"/>
              <a:t>Writing </a:t>
            </a:r>
            <a:r>
              <a:rPr lang="en-US" dirty="0"/>
              <a:t>a family business </a:t>
            </a:r>
            <a:r>
              <a:rPr lang="en-US" dirty="0" smtClean="0"/>
              <a:t>protocol.</a:t>
            </a:r>
            <a:endParaRPr lang="en-US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55082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</a:t>
            </a:r>
            <a:r>
              <a:rPr lang="en-US" dirty="0"/>
              <a:t>look at some of our studies in Greece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Family Firms: Growth Strategies and </a:t>
            </a:r>
            <a:r>
              <a:rPr lang="en-US" dirty="0" smtClean="0"/>
              <a:t>Practices.</a:t>
            </a:r>
          </a:p>
          <a:p>
            <a:pPr lvl="1"/>
            <a:r>
              <a:rPr lang="en-US" dirty="0" smtClean="0"/>
              <a:t>Strengths </a:t>
            </a:r>
            <a:r>
              <a:rPr lang="en-US" dirty="0"/>
              <a:t>and Weaknesses of the Family </a:t>
            </a:r>
            <a:r>
              <a:rPr lang="en-US" dirty="0" smtClean="0"/>
              <a:t>Firm.</a:t>
            </a:r>
            <a:endParaRPr lang="en-US" dirty="0"/>
          </a:p>
          <a:p>
            <a:pPr lvl="1"/>
            <a:r>
              <a:rPr lang="en-US" dirty="0"/>
              <a:t>Mapping the Stakeholders in Family </a:t>
            </a:r>
            <a:r>
              <a:rPr lang="en-US" dirty="0" smtClean="0"/>
              <a:t>Firms.</a:t>
            </a:r>
            <a:endParaRPr lang="en-US" dirty="0"/>
          </a:p>
          <a:p>
            <a:pPr lvl="1"/>
            <a:r>
              <a:rPr lang="en-US" dirty="0"/>
              <a:t>Balancing Family &amp; Firm: Systems &amp; </a:t>
            </a:r>
            <a:r>
              <a:rPr lang="en-US" dirty="0" smtClean="0"/>
              <a:t>Subsystems.</a:t>
            </a:r>
            <a:endParaRPr lang="en-US" dirty="0"/>
          </a:p>
          <a:p>
            <a:pPr lvl="1"/>
            <a:r>
              <a:rPr lang="en-US" dirty="0"/>
              <a:t>Familiness and continuous strategic renewal in the family firms. </a:t>
            </a:r>
          </a:p>
          <a:p>
            <a:pPr lvl="1"/>
            <a:r>
              <a:rPr lang="en-US" dirty="0"/>
              <a:t>The Role of Networking in the Growth Processes of Family Firms: An International </a:t>
            </a:r>
            <a:r>
              <a:rPr lang="en-US" dirty="0" smtClean="0"/>
              <a:t>Study.</a:t>
            </a:r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36039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Which aspects of “familiness “ influence continuous strategic renewal in family firms?</a:t>
            </a:r>
            <a:endParaRPr lang="el-GR" dirty="0"/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4038600"/>
            <a:ext cx="77724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300" b="1" dirty="0"/>
              <a:t>Μάθημα: </a:t>
            </a:r>
            <a:r>
              <a:rPr lang="el-GR" sz="2300" dirty="0"/>
              <a:t>Επιχειρηματικότητα, </a:t>
            </a:r>
            <a:r>
              <a:rPr lang="el-GR" sz="2300" b="1" dirty="0"/>
              <a:t>Ενότητα #3: </a:t>
            </a:r>
            <a:r>
              <a:rPr lang="el-GR" sz="2300" dirty="0"/>
              <a:t>Γενικές επισκοπήσεις για την επιχειρηματική δράση στην πράξη στην Ελλάδα</a:t>
            </a:r>
            <a:r>
              <a:rPr lang="en-US" sz="2300" dirty="0"/>
              <a:t>. Family Firms Growth Strategies and Practices.</a:t>
            </a:r>
          </a:p>
          <a:p>
            <a:pPr algn="l"/>
            <a:r>
              <a:rPr lang="el-GR" sz="2300" b="1" dirty="0"/>
              <a:t>Διδάσκουσά: </a:t>
            </a:r>
            <a:r>
              <a:rPr lang="el-GR" sz="2300" dirty="0"/>
              <a:t>Ιωάννα Σαπφώ Πεπελάση, </a:t>
            </a:r>
            <a:r>
              <a:rPr lang="el-GR" sz="2300" b="1" dirty="0"/>
              <a:t>Επιμέλεια παρουσίασης</a:t>
            </a:r>
            <a:r>
              <a:rPr lang="en-US" sz="2300" b="1" dirty="0"/>
              <a:t>:</a:t>
            </a:r>
            <a:r>
              <a:rPr lang="el-GR" sz="2300" dirty="0"/>
              <a:t> </a:t>
            </a:r>
            <a:r>
              <a:rPr lang="en-US" sz="2300" dirty="0"/>
              <a:t>Sarah Drakopoulou Dodd</a:t>
            </a:r>
            <a:r>
              <a:rPr lang="el-GR" sz="2300" dirty="0"/>
              <a:t>, </a:t>
            </a:r>
            <a:r>
              <a:rPr lang="el-GR" sz="2300" b="1" dirty="0"/>
              <a:t>Τμήμα: </a:t>
            </a:r>
            <a:r>
              <a:rPr lang="el-GR" sz="2300" dirty="0"/>
              <a:t>Οικονομικής Επιστήμης</a:t>
            </a:r>
          </a:p>
        </p:txBody>
      </p:sp>
    </p:spTree>
    <p:extLst>
      <p:ext uri="{BB962C8B-B14F-4D97-AF65-F5344CB8AC3E}">
        <p14:creationId xmlns:p14="http://schemas.microsoft.com/office/powerpoint/2010/main" val="12509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(1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strategic renewal impact upon the performance of family firms?</a:t>
            </a:r>
          </a:p>
          <a:p>
            <a:r>
              <a:rPr lang="en-US" dirty="0"/>
              <a:t>Which aspects of “familiness” act as facilitators or inhibitors of strategic renewal.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469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survey instrument captured data on relevant family-related characteristics, organizational renewal, and firm performance. </a:t>
            </a:r>
          </a:p>
          <a:p>
            <a:r>
              <a:rPr lang="en-US" dirty="0"/>
              <a:t>Usable responses were collected from CEOs of 140 family firms in Greece. </a:t>
            </a:r>
          </a:p>
          <a:p>
            <a:r>
              <a:rPr lang="en-US" dirty="0"/>
              <a:t>Regression analysis was used to test </a:t>
            </a:r>
            <a:r>
              <a:rPr lang="en-US" dirty="0" smtClean="0"/>
              <a:t>hypotheses.</a:t>
            </a:r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11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moves a business from now into the future</a:t>
            </a:r>
            <a:r>
              <a:rPr lang="en-US" dirty="0" smtClean="0"/>
              <a:t>? (1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Corporate Entrepreneurship shows us that “entrepreneurial firms are risk-taking, innovative and </a:t>
            </a:r>
            <a:r>
              <a:rPr lang="en-US" dirty="0" smtClean="0"/>
              <a:t>proactive”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(</a:t>
            </a:r>
            <a:r>
              <a:rPr lang="en-US" dirty="0" smtClean="0"/>
              <a:t>Barringer </a:t>
            </a:r>
            <a:r>
              <a:rPr lang="en-US" dirty="0"/>
              <a:t>and Bluedorn,1999, Dess and Lumpkin, </a:t>
            </a:r>
            <a:r>
              <a:rPr lang="en-US" dirty="0" smtClean="0"/>
              <a:t>2005.)</a:t>
            </a:r>
          </a:p>
          <a:p>
            <a:r>
              <a:rPr lang="en-US" dirty="0" smtClean="0"/>
              <a:t>Dynamic </a:t>
            </a:r>
            <a:r>
              <a:rPr lang="en-US" dirty="0"/>
              <a:t>Capabilities scholars  argue for constant renewal of the  resource base.</a:t>
            </a:r>
          </a:p>
          <a:p>
            <a:pPr lvl="1"/>
            <a:r>
              <a:rPr lang="en-US" dirty="0"/>
              <a:t>(Bowman and Ambrosini, 2003, Eisenhardt and Martin, 2000; Teece, Pisano and Shuen, 1997.)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91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moves a business from now into the future? </a:t>
            </a:r>
            <a:r>
              <a:rPr lang="en-US" dirty="0" smtClean="0"/>
              <a:t>(2 </a:t>
            </a:r>
            <a:r>
              <a:rPr lang="en-US" dirty="0"/>
              <a:t>of </a:t>
            </a:r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Strategic </a:t>
            </a:r>
            <a:r>
              <a:rPr lang="en-US" dirty="0"/>
              <a:t>marketers stress a firm’s capacity to adjust to change </a:t>
            </a:r>
            <a:r>
              <a:rPr lang="en-US" dirty="0" smtClean="0"/>
              <a:t>and/or </a:t>
            </a:r>
            <a:r>
              <a:rPr lang="en-US" dirty="0"/>
              <a:t>exploit opportunities resulting from environmental </a:t>
            </a:r>
            <a:r>
              <a:rPr lang="en-US" dirty="0" smtClean="0"/>
              <a:t>changes.</a:t>
            </a:r>
          </a:p>
          <a:p>
            <a:pPr lvl="1"/>
            <a:r>
              <a:rPr lang="en-US" dirty="0"/>
              <a:t>(</a:t>
            </a:r>
            <a:r>
              <a:rPr lang="en-US" dirty="0" smtClean="0"/>
              <a:t>Dreyer </a:t>
            </a:r>
            <a:r>
              <a:rPr lang="en-US" dirty="0"/>
              <a:t>and </a:t>
            </a:r>
            <a:r>
              <a:rPr lang="en-US" dirty="0" smtClean="0"/>
              <a:t>Gronhaug, 2000.)</a:t>
            </a:r>
          </a:p>
          <a:p>
            <a:pPr>
              <a:lnSpc>
                <a:spcPct val="110000"/>
              </a:lnSpc>
            </a:pPr>
            <a:r>
              <a:rPr lang="en-US" dirty="0"/>
              <a:t>“Flexible Strategists” emphasize developing enabling strategies for organizing towards Iterative Self-renewal.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(Volberda and Lewin ,2003.)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1798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moves a business from now into the future? </a:t>
            </a:r>
            <a:r>
              <a:rPr lang="en-US" dirty="0" smtClean="0"/>
              <a:t>(3 </a:t>
            </a:r>
            <a:r>
              <a:rPr lang="en-US" dirty="0"/>
              <a:t>of </a:t>
            </a:r>
            <a:r>
              <a:rPr lang="en-US" dirty="0" smtClean="0"/>
              <a:t>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/>
              <a:t>Organizational </a:t>
            </a:r>
            <a:r>
              <a:rPr lang="en-US" altLang="el-GR" dirty="0" smtClean="0"/>
              <a:t>Renewal.</a:t>
            </a:r>
            <a:endParaRPr lang="en-US" altLang="el-GR" dirty="0"/>
          </a:p>
          <a:p>
            <a:r>
              <a:rPr lang="en-US" dirty="0"/>
              <a:t>Continuous and radical re-creation of  organizational structures, processes, and products</a:t>
            </a:r>
            <a:r>
              <a:rPr lang="en-US" dirty="0" smtClean="0"/>
              <a:t>”.</a:t>
            </a:r>
            <a:endParaRPr lang="en-US" dirty="0"/>
          </a:p>
          <a:p>
            <a:r>
              <a:rPr lang="en-US" dirty="0" smtClean="0"/>
              <a:t>Morphing.</a:t>
            </a:r>
          </a:p>
          <a:p>
            <a:pPr lvl="1"/>
            <a:r>
              <a:rPr lang="en-US" dirty="0" smtClean="0"/>
              <a:t>(Rindova </a:t>
            </a:r>
            <a:r>
              <a:rPr lang="en-US" dirty="0"/>
              <a:t>and Kotha </a:t>
            </a:r>
            <a:r>
              <a:rPr lang="en-US" dirty="0" smtClean="0"/>
              <a:t>2001.)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468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Organizational Renewal Imperative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Organizational Renewal Imperative also apply to family firms, given the benefits of strategic benefits of their stability?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91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Περιεχόμενα ενότητας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news about family enterprises.</a:t>
            </a:r>
          </a:p>
          <a:p>
            <a:r>
              <a:rPr lang="en-US" dirty="0" smtClean="0"/>
              <a:t>Bad news about family enterprises.</a:t>
            </a:r>
          </a:p>
          <a:p>
            <a:r>
              <a:rPr lang="en-US" dirty="0" smtClean="0"/>
              <a:t>Family and Firm: Systems, Subsystems and Overlaps.</a:t>
            </a:r>
          </a:p>
          <a:p>
            <a:r>
              <a:rPr lang="en-US" dirty="0" smtClean="0"/>
              <a:t>Which aspects of “familiness“ influence continuous strategic renewal in family firms?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AA4AC7-23DD-4A1E-9599-5FA0C5EBB78D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l-G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884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 of Family Firms Stability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heightened </a:t>
            </a:r>
            <a:r>
              <a:rPr lang="en-US" sz="3200" dirty="0"/>
              <a:t>commitment,</a:t>
            </a:r>
          </a:p>
          <a:p>
            <a:r>
              <a:rPr lang="en-US" dirty="0"/>
              <a:t>longer term </a:t>
            </a:r>
            <a:r>
              <a:rPr lang="en-US" dirty="0" smtClean="0"/>
              <a:t>perspectives,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patient capital</a:t>
            </a:r>
            <a:r>
              <a:rPr lang="en-US" sz="3200" dirty="0" smtClean="0"/>
              <a:t>,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sustained values and vision</a:t>
            </a:r>
            <a:r>
              <a:rPr lang="en-US" sz="3200" dirty="0" smtClean="0"/>
              <a:t>,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continuity</a:t>
            </a:r>
            <a:r>
              <a:rPr lang="en-US" sz="3200" dirty="0" smtClean="0"/>
              <a:t>,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specialized knowledge.</a:t>
            </a:r>
            <a:endParaRPr lang="el-GR" sz="3200" dirty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68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Does Organizational Renewal Improve Performance for Family Firms</a:t>
            </a:r>
            <a:r>
              <a:rPr lang="en-US" dirty="0" smtClean="0"/>
              <a:t>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Hypothesis </a:t>
            </a:r>
            <a:r>
              <a:rPr lang="en-US" dirty="0"/>
              <a:t>1: </a:t>
            </a:r>
            <a:endParaRPr lang="en-US" dirty="0" smtClean="0"/>
          </a:p>
          <a:p>
            <a:pPr lvl="1"/>
            <a:r>
              <a:rPr lang="en-US" sz="3200" dirty="0" smtClean="0"/>
              <a:t>Family </a:t>
            </a:r>
            <a:r>
              <a:rPr lang="en-US" sz="3200" dirty="0"/>
              <a:t>firms with higher levels of organizational renewal will also report higher levels of financial performance.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353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firms and Organizational </a:t>
            </a:r>
            <a:r>
              <a:rPr lang="en-US" dirty="0"/>
              <a:t>Renewal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family firms have  special features </a:t>
            </a:r>
            <a:br>
              <a:rPr lang="en-US" dirty="0"/>
            </a:br>
            <a:r>
              <a:rPr lang="en-US" dirty="0"/>
              <a:t>which fuel or block the Organizational Renewal?</a:t>
            </a:r>
          </a:p>
          <a:p>
            <a:r>
              <a:rPr lang="en-US" dirty="0" smtClean="0"/>
              <a:t>What </a:t>
            </a:r>
            <a:r>
              <a:rPr lang="en-US" dirty="0"/>
              <a:t>does the literature suggest so far? </a:t>
            </a:r>
          </a:p>
          <a:p>
            <a:r>
              <a:rPr lang="en-US" dirty="0"/>
              <a:t>Is this worth further exploration?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83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/>
              <a:t>Special features </a:t>
            </a:r>
            <a:br>
              <a:rPr lang="en-US" dirty="0"/>
            </a:br>
            <a:r>
              <a:rPr lang="en-US" dirty="0" smtClean="0"/>
              <a:t>that </a:t>
            </a:r>
            <a:r>
              <a:rPr lang="en-US" dirty="0"/>
              <a:t>fuel the Organizational Renewal </a:t>
            </a:r>
            <a:r>
              <a:rPr lang="en-US" dirty="0" smtClean="0"/>
              <a:t>rocket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lnSpc>
                <a:spcPct val="110000"/>
              </a:lnSpc>
              <a:buFont typeface="Arial" pitchFamily="34" charset="0"/>
              <a:buChar char="•"/>
            </a:pPr>
            <a:r>
              <a:rPr lang="en-US" sz="3200" dirty="0"/>
              <a:t>Some family firms have a cultural preference for entrepreneurship (Zahra et al., 2004).</a:t>
            </a:r>
          </a:p>
          <a:p>
            <a:pPr marL="342900" lvl="1" indent="-342900">
              <a:lnSpc>
                <a:spcPct val="110000"/>
              </a:lnSpc>
              <a:buFont typeface="Arial" pitchFamily="34" charset="0"/>
              <a:buChar char="•"/>
            </a:pPr>
            <a:r>
              <a:rPr lang="en-US" sz="3200" dirty="0"/>
              <a:t>“family firms appear to place substantial importance on innovation practices and strategy” (Craig and Moores 2006, p7</a:t>
            </a:r>
            <a:r>
              <a:rPr lang="en-US" sz="3200" dirty="0" smtClean="0"/>
              <a:t>).</a:t>
            </a:r>
          </a:p>
          <a:p>
            <a:pPr marL="342900" lvl="1" indent="-342900">
              <a:lnSpc>
                <a:spcPct val="110000"/>
              </a:lnSpc>
              <a:buFont typeface="Arial" pitchFamily="34" charset="0"/>
              <a:buChar char="•"/>
            </a:pPr>
            <a:r>
              <a:rPr lang="en-US" sz="3200" dirty="0"/>
              <a:t>The personalism and particularism associated with the family firm form enhance rapid and flexible opportunistic </a:t>
            </a:r>
            <a:r>
              <a:rPr lang="en-US" sz="3200" dirty="0" smtClean="0"/>
              <a:t>investments. (Carney</a:t>
            </a:r>
            <a:r>
              <a:rPr lang="en-US" sz="3200" dirty="0"/>
              <a:t>, 2005)</a:t>
            </a:r>
          </a:p>
          <a:p>
            <a:pPr marL="342900" lvl="1" indent="-342900">
              <a:lnSpc>
                <a:spcPct val="110000"/>
              </a:lnSpc>
              <a:buFont typeface="Arial" pitchFamily="34" charset="0"/>
              <a:buChar char="•"/>
            </a:pPr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35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Special features </a:t>
            </a:r>
            <a:br>
              <a:rPr lang="en-US" dirty="0"/>
            </a:br>
            <a:r>
              <a:rPr lang="en-US" dirty="0" smtClean="0"/>
              <a:t>that </a:t>
            </a:r>
            <a:r>
              <a:rPr lang="en-US" dirty="0"/>
              <a:t>fuel the Organizational Renewal </a:t>
            </a:r>
            <a:r>
              <a:rPr lang="en-US" dirty="0" smtClean="0"/>
              <a:t>rocket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“Concentration </a:t>
            </a:r>
            <a:r>
              <a:rPr lang="en-US" sz="3200" dirty="0"/>
              <a:t>of control … may facilitate organizational renewal, by removing any potential outside </a:t>
            </a:r>
            <a:r>
              <a:rPr lang="en-US" sz="3200" dirty="0" smtClean="0"/>
              <a:t>interference”. </a:t>
            </a:r>
            <a:r>
              <a:rPr lang="en-US" sz="3200" dirty="0"/>
              <a:t>(Miller and Le Breton-Miller, 2006</a:t>
            </a:r>
            <a:r>
              <a:rPr lang="en-US" sz="3200" dirty="0" smtClean="0"/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“…</a:t>
            </a:r>
            <a:r>
              <a:rPr lang="en-US" sz="3200" dirty="0"/>
              <a:t>and permit them to be “more aggressive in entering new markets</a:t>
            </a:r>
            <a:r>
              <a:rPr lang="en-US" sz="3200" dirty="0" smtClean="0"/>
              <a:t>””. </a:t>
            </a:r>
            <a:r>
              <a:rPr lang="en-US" sz="3200" dirty="0"/>
              <a:t>(Chrisman et al 2009; 745</a:t>
            </a:r>
            <a:r>
              <a:rPr lang="en-US" sz="3200" dirty="0" smtClean="0"/>
              <a:t>)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95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Special features </a:t>
            </a:r>
            <a:br>
              <a:rPr lang="en-US" dirty="0"/>
            </a:br>
            <a:r>
              <a:rPr lang="en-US" dirty="0"/>
              <a:t>that block the Organizational Renewal rocket</a:t>
            </a:r>
            <a:r>
              <a:rPr lang="en-US" dirty="0" smtClean="0"/>
              <a:t>? (1 of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Continuity and command priorities make family firms a more stable “organizational form” than non-family firms. (Chrisman et al 2009; 754).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084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Special features </a:t>
            </a:r>
            <a:br>
              <a:rPr lang="en-US" dirty="0"/>
            </a:br>
            <a:r>
              <a:rPr lang="en-US" dirty="0"/>
              <a:t>that block the Organizational Renewal rocket</a:t>
            </a:r>
            <a:r>
              <a:rPr lang="en-US" dirty="0" smtClean="0"/>
              <a:t>? (2 of </a:t>
            </a:r>
            <a:r>
              <a:rPr lang="en-US" dirty="0"/>
              <a:t>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Conservative, established routines promoting “strategic simplicity” and sclerosis are associated with the longer CEO tenure of family firms. (Shepherd and Zahra, 2003; Zahra, 2005; Zahra, Hayton and Salvato, 2004).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03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Special features </a:t>
            </a:r>
            <a:br>
              <a:rPr lang="en-US" dirty="0"/>
            </a:br>
            <a:r>
              <a:rPr lang="en-US" dirty="0"/>
              <a:t>that block the Organizational Renewal rocket</a:t>
            </a:r>
            <a:r>
              <a:rPr lang="en-US" dirty="0" smtClean="0"/>
              <a:t>? (3 of </a:t>
            </a:r>
            <a:r>
              <a:rPr lang="en-US" dirty="0"/>
              <a:t>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/>
              <a:t>Family-specific altruism constrains kin </a:t>
            </a:r>
            <a:r>
              <a:rPr lang="en-US" dirty="0" smtClean="0"/>
              <a:t>behavior </a:t>
            </a:r>
            <a:r>
              <a:rPr lang="en-US" dirty="0"/>
              <a:t>in the making of commercial decisions (Lubatkin, Schulze, Ling and Dino, 2005; Schulze, Lubatkin and Dino, 2002).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640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dirty="0"/>
              <a:t>Special features </a:t>
            </a:r>
            <a:br>
              <a:rPr lang="en-US" dirty="0"/>
            </a:br>
            <a:r>
              <a:rPr lang="en-US" dirty="0"/>
              <a:t>that block the Organizational Renewal rocket</a:t>
            </a:r>
            <a:r>
              <a:rPr lang="en-US" dirty="0" smtClean="0"/>
              <a:t>? (4 of </a:t>
            </a:r>
            <a:r>
              <a:rPr lang="en-US" dirty="0"/>
              <a:t>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“stagnation perspective”, Miller et al (</a:t>
            </a:r>
            <a:r>
              <a:rPr lang="en-US" dirty="0" smtClean="0"/>
              <a:t>2008:57-59).</a:t>
            </a:r>
          </a:p>
          <a:p>
            <a:pPr lvl="1"/>
            <a:r>
              <a:rPr lang="en-US" dirty="0" smtClean="0"/>
              <a:t>Large </a:t>
            </a:r>
            <a:r>
              <a:rPr lang="en-US" dirty="0"/>
              <a:t>family firms owners become ossified, change-resistant, remote, and </a:t>
            </a:r>
            <a:r>
              <a:rPr lang="en-US" dirty="0" smtClean="0"/>
              <a:t>exploitative.</a:t>
            </a:r>
          </a:p>
          <a:p>
            <a:pPr lvl="1"/>
            <a:r>
              <a:rPr lang="en-US" dirty="0" smtClean="0"/>
              <a:t>Small </a:t>
            </a:r>
            <a:r>
              <a:rPr lang="en-US" dirty="0"/>
              <a:t>family firm owners lack the vision, resources, and culture to </a:t>
            </a:r>
            <a:r>
              <a:rPr lang="en-US" dirty="0" smtClean="0"/>
              <a:t>grow.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590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r>
              <a:rPr lang="el-GR" dirty="0" smtClean="0"/>
              <a:t> (1 </a:t>
            </a:r>
            <a:r>
              <a:rPr lang="en-US" dirty="0" smtClean="0"/>
              <a:t>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Literature implies that family firms </a:t>
            </a:r>
            <a:r>
              <a:rPr lang="en-US" dirty="0" smtClean="0"/>
              <a:t>experience both </a:t>
            </a:r>
            <a:r>
              <a:rPr lang="en-US" dirty="0"/>
              <a:t>very specific inhibitors </a:t>
            </a:r>
            <a:r>
              <a:rPr lang="en-US" dirty="0" smtClean="0"/>
              <a:t> and </a:t>
            </a:r>
            <a:r>
              <a:rPr lang="en-US" dirty="0"/>
              <a:t>idiosyncratic facilitators </a:t>
            </a:r>
            <a:r>
              <a:rPr lang="en-US" dirty="0" smtClean="0"/>
              <a:t>of </a:t>
            </a:r>
            <a:r>
              <a:rPr lang="en-US" dirty="0"/>
              <a:t>organizational </a:t>
            </a:r>
            <a:r>
              <a:rPr lang="en-US" dirty="0" smtClean="0"/>
              <a:t>renewal. And </a:t>
            </a:r>
            <a:r>
              <a:rPr lang="en-US" dirty="0"/>
              <a:t>that </a:t>
            </a:r>
            <a:r>
              <a:rPr lang="en-US" b="1" dirty="0" smtClean="0"/>
              <a:t>both</a:t>
            </a:r>
            <a:r>
              <a:rPr lang="en-US" dirty="0" smtClean="0"/>
              <a:t> </a:t>
            </a:r>
            <a:r>
              <a:rPr lang="en-US" dirty="0"/>
              <a:t>stability </a:t>
            </a:r>
            <a:r>
              <a:rPr lang="en-US" b="1" dirty="0" smtClean="0"/>
              <a:t>and</a:t>
            </a:r>
            <a:r>
              <a:rPr lang="en-US" dirty="0" smtClean="0"/>
              <a:t> change are </a:t>
            </a:r>
            <a:r>
              <a:rPr lang="en-US" dirty="0"/>
              <a:t>probably strategically important for family </a:t>
            </a:r>
            <a:r>
              <a:rPr lang="en-US" dirty="0" smtClean="0"/>
              <a:t>firms.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765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Good news about family enterprises</a:t>
            </a:r>
            <a:endParaRPr lang="en-US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5575" cy="2162175"/>
          </a:xfrm>
        </p:spPr>
        <p:txBody>
          <a:bodyPr>
            <a:noAutofit/>
          </a:bodyPr>
          <a:lstStyle/>
          <a:p>
            <a:pPr algn="l"/>
            <a:r>
              <a:rPr lang="el-GR" sz="2300" b="1" dirty="0" smtClean="0"/>
              <a:t>Μάθημα: </a:t>
            </a:r>
            <a:r>
              <a:rPr lang="el-GR" sz="2300" dirty="0" smtClean="0"/>
              <a:t>Επιχειρηματικότητα, </a:t>
            </a:r>
            <a:r>
              <a:rPr lang="el-GR" sz="2300" b="1" dirty="0" smtClean="0"/>
              <a:t>Ενότητα #3: </a:t>
            </a:r>
            <a:r>
              <a:rPr lang="el-GR" sz="2300" dirty="0" smtClean="0"/>
              <a:t>Γενικές επισκοπήσεις για την επιχειρηματική δράση στην πράξη στην Ελλάδα.</a:t>
            </a:r>
            <a:r>
              <a:rPr lang="en-US" sz="2300" dirty="0" smtClean="0"/>
              <a:t> </a:t>
            </a:r>
            <a:r>
              <a:rPr lang="en-US" sz="2300" dirty="0"/>
              <a:t>Family Firms Growth Strategies and Practices.</a:t>
            </a:r>
          </a:p>
          <a:p>
            <a:pPr algn="l"/>
            <a:r>
              <a:rPr lang="el-GR" sz="2300" b="1" dirty="0" smtClean="0"/>
              <a:t>Διδάσκουσά: </a:t>
            </a:r>
            <a:r>
              <a:rPr lang="el-GR" sz="2300" dirty="0" smtClean="0"/>
              <a:t>Ιωάννα Σαπφώ Πεπελάση, </a:t>
            </a:r>
            <a:r>
              <a:rPr lang="el-GR" sz="2300" b="1" dirty="0" smtClean="0"/>
              <a:t>Επιμέλεια παρουσίασης:</a:t>
            </a:r>
            <a:r>
              <a:rPr lang="el-GR" sz="2300" dirty="0" smtClean="0"/>
              <a:t> </a:t>
            </a:r>
            <a:r>
              <a:rPr lang="en-US" sz="2300" dirty="0" smtClean="0"/>
              <a:t>Sarah </a:t>
            </a:r>
            <a:r>
              <a:rPr lang="en-US" sz="2300" dirty="0"/>
              <a:t>Drakopoulou </a:t>
            </a:r>
            <a:r>
              <a:rPr lang="en-US" sz="2300" dirty="0" smtClean="0"/>
              <a:t>Dodd</a:t>
            </a:r>
            <a:r>
              <a:rPr lang="el-GR" sz="2300" dirty="0" smtClean="0"/>
              <a:t>, </a:t>
            </a:r>
            <a:r>
              <a:rPr lang="el-GR" sz="2300" b="1" dirty="0"/>
              <a:t>Τμήμα: </a:t>
            </a:r>
            <a:r>
              <a:rPr lang="el-GR" sz="2300" dirty="0"/>
              <a:t>Οικονομικής Επιστήμης</a:t>
            </a:r>
          </a:p>
        </p:txBody>
      </p:sp>
    </p:spTree>
    <p:extLst>
      <p:ext uri="{BB962C8B-B14F-4D97-AF65-F5344CB8AC3E}">
        <p14:creationId xmlns:p14="http://schemas.microsoft.com/office/powerpoint/2010/main" val="29749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Literature </a:t>
            </a:r>
            <a:r>
              <a:rPr lang="en-US" dirty="0" smtClean="0"/>
              <a:t>Review (2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suggests a wide range of structural and cultural aspects of familiness which probably facilitate or inhibit continuous strategic renewal in family firms. </a:t>
            </a:r>
          </a:p>
          <a:p>
            <a:r>
              <a:rPr lang="en-US" dirty="0"/>
              <a:t>We selected some which seemed likely to be especially important, and </a:t>
            </a:r>
            <a:r>
              <a:rPr lang="en-US" altLang="el-GR" dirty="0"/>
              <a:t>were feasible to explore in the planned survey.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06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Are Founder CEOs more likely to enact  Organizational Renewal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(1 of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l-GR" sz="4100" dirty="0"/>
              <a:t>Successors may be more prone to political rent-seeking, than to entrepreneurship (Morck and Young 2003, 2004).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l-GR" sz="4100" dirty="0"/>
              <a:t>Successors often consider it their duty to show respect to foregoing generations by continuing to enact their decisions (Bertrand and Schoar, 2006). </a:t>
            </a:r>
            <a:endParaRPr lang="en-US" altLang="el-GR" sz="4100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l-GR" sz="4100" dirty="0"/>
              <a:t>They may thus fall into cross-generational path dependency (Arregle et al 2007</a:t>
            </a:r>
            <a:r>
              <a:rPr lang="en-US" altLang="el-GR" sz="4100" dirty="0" smtClean="0"/>
              <a:t>).</a:t>
            </a:r>
            <a:endParaRPr lang="en-US" altLang="el-GR" sz="4100" dirty="0"/>
          </a:p>
          <a:p>
            <a:pPr marL="0" indent="0">
              <a:spcBef>
                <a:spcPct val="0"/>
              </a:spcBef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346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/>
              <a:t>Are Founder CEOs more likely to enact  Organizational Renewal?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(2 </a:t>
            </a:r>
            <a:r>
              <a:rPr lang="en-US" dirty="0"/>
              <a:t>of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l-GR" dirty="0" smtClean="0"/>
              <a:t>A </a:t>
            </a:r>
            <a:r>
              <a:rPr lang="en-US" altLang="el-GR" dirty="0"/>
              <a:t>firm founder has already enacted a dramatic adaptive organizational event: the creation of a new venture (Gedajlovic, Lubatkin and Schulze, </a:t>
            </a:r>
            <a:r>
              <a:rPr lang="en-US" altLang="el-GR" dirty="0" smtClean="0"/>
              <a:t>2004).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altLang="el-GR" dirty="0"/>
              <a:t>The fit of first gen firms to the environment is better and CEOs have more actual and symbolic power (Gedajlovic, Lubatkin and Schulze, 2004</a:t>
            </a:r>
            <a:r>
              <a:rPr lang="en-US" altLang="el-GR" dirty="0" smtClean="0"/>
              <a:t>).</a:t>
            </a:r>
            <a:endParaRPr lang="en-US" altLang="el-GR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alt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321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Are Founder CEOs more likely to enact  Organizational Renewal?</a:t>
            </a:r>
            <a:br>
              <a:rPr lang="en-US" dirty="0"/>
            </a:br>
            <a:r>
              <a:rPr lang="en-US" dirty="0" smtClean="0"/>
              <a:t>(3 </a:t>
            </a:r>
            <a:r>
              <a:rPr lang="en-US" dirty="0"/>
              <a:t>of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el-GR" dirty="0"/>
              <a:t>There is less squabbling over resources than in later generations (Miller and Le Breton-Miller, 2006). </a:t>
            </a:r>
          </a:p>
          <a:p>
            <a:pPr>
              <a:spcBef>
                <a:spcPct val="0"/>
              </a:spcBef>
            </a:pPr>
            <a:r>
              <a:rPr lang="en-US" altLang="el-GR" dirty="0"/>
              <a:t>Founder CEOs </a:t>
            </a:r>
            <a:r>
              <a:rPr lang="en-US" altLang="el-GR" dirty="0" smtClean="0"/>
              <a:t>prioritize </a:t>
            </a:r>
            <a:r>
              <a:rPr lang="en-US" altLang="el-GR" dirty="0"/>
              <a:t>rapid growth and innovation over longevity objectives  - lower social risk than later generations. (Miller et al, </a:t>
            </a:r>
            <a:r>
              <a:rPr lang="en-US" altLang="el-GR" dirty="0" smtClean="0"/>
              <a:t>2008;54). </a:t>
            </a:r>
            <a:endParaRPr lang="en-US" altLang="el-GR" dirty="0"/>
          </a:p>
          <a:p>
            <a:pPr marL="0" indent="0">
              <a:spcBef>
                <a:spcPct val="0"/>
              </a:spcBef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894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Are Founder CEOs more likely to enact  Organizational Renewal?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(4 </a:t>
            </a:r>
            <a:r>
              <a:rPr lang="en-US" dirty="0"/>
              <a:t>of 4)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r>
              <a:rPr lang="en-US" dirty="0"/>
              <a:t>Hypothesis 2: </a:t>
            </a:r>
            <a:endParaRPr lang="en-US" dirty="0" smtClean="0"/>
          </a:p>
          <a:p>
            <a:pPr lvl="1"/>
            <a:r>
              <a:rPr lang="en-US" sz="3200" dirty="0" smtClean="0"/>
              <a:t>Founder </a:t>
            </a:r>
            <a:r>
              <a:rPr lang="en-US" sz="3200" dirty="0"/>
              <a:t>family firm CEOs will display higher levels of organizational renewal.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76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psychologists does it take to change a light bulb?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/>
              <a:t>Only one ….</a:t>
            </a:r>
          </a:p>
          <a:p>
            <a:r>
              <a:rPr lang="en-US" b="1" dirty="0" smtClean="0"/>
              <a:t>But</a:t>
            </a:r>
            <a:r>
              <a:rPr lang="en-US" dirty="0" smtClean="0"/>
              <a:t> </a:t>
            </a:r>
            <a:r>
              <a:rPr lang="en-US" dirty="0"/>
              <a:t>the lightbulb has to really, really want to </a:t>
            </a:r>
            <a:r>
              <a:rPr lang="en-US" dirty="0" smtClean="0"/>
              <a:t>change.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893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/>
              <a:t>Do you have to really want to grow to enact Organizational Renewal? </a:t>
            </a:r>
            <a:br>
              <a:rPr lang="en-US" dirty="0"/>
            </a:br>
            <a:r>
              <a:rPr lang="en-US" dirty="0" smtClean="0"/>
              <a:t>(1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/>
              <a:t>Conscious management intentionality enables proactivity (Bloodgood and Morrow, 2003; Flier et al., 2003; Whittington, 1988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“growth is a function of growth aspiration” (Covin and Slevin, 1997; Wiklund and Shepherd, 2003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66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/>
              <a:t>Do you have to really want to grow to enact Organizational Renewal? </a:t>
            </a:r>
            <a:br>
              <a:rPr lang="en-US" dirty="0"/>
            </a:br>
            <a:r>
              <a:rPr lang="en-US" dirty="0" smtClean="0"/>
              <a:t>(2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Hypothesis </a:t>
            </a:r>
            <a:r>
              <a:rPr lang="en-US" dirty="0"/>
              <a:t>3: </a:t>
            </a:r>
            <a:endParaRPr lang="en-US" dirty="0" smtClean="0"/>
          </a:p>
          <a:p>
            <a:pPr lvl="1"/>
            <a:r>
              <a:rPr lang="en-US" sz="3200" dirty="0" smtClean="0"/>
              <a:t>Strong </a:t>
            </a:r>
            <a:r>
              <a:rPr lang="en-US" sz="3200" dirty="0"/>
              <a:t>family CEO growth aspiration will lead to higher levels of organizational </a:t>
            </a:r>
            <a:r>
              <a:rPr lang="en-US" sz="3200" dirty="0" smtClean="0"/>
              <a:t>renewal.</a:t>
            </a:r>
            <a:endParaRPr lang="el-G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96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/>
              <a:t>Does wanting the kids in the business make you too conservative to enact Organizational Renewal</a:t>
            </a:r>
            <a:r>
              <a:rPr lang="en-US" dirty="0" smtClean="0"/>
              <a:t>? (1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An intention to transfer business ownership to subsequent generations is likely to enhance stewardship issues, including caution in strategy, and financial conservatism (Miller and Le Breton-Miller, 2006). </a:t>
            </a:r>
          </a:p>
          <a:p>
            <a:pPr>
              <a:lnSpc>
                <a:spcPct val="110000"/>
              </a:lnSpc>
            </a:pPr>
            <a:r>
              <a:rPr lang="en-US" dirty="0"/>
              <a:t>The altruism associated with parenthood may cause family CEOs to act in risk-averse and conservative ways to protect their children’s future livelihoods (Schulze, Lubatkin, Dino and Buchholtz, 2001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110000"/>
              </a:lnSpc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19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/>
              <a:t>Does wanting the kids in the business make you too conservative to enact Organizational Renewal</a:t>
            </a:r>
            <a:r>
              <a:rPr lang="en-US" dirty="0" smtClean="0"/>
              <a:t>? (2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en-US" b="1" dirty="0" smtClean="0"/>
              <a:t>But, </a:t>
            </a:r>
            <a:r>
              <a:rPr lang="en-US" dirty="0" smtClean="0"/>
              <a:t>CEO self-control, and the fairness inspired by organizational justice, can mitigate the potentially negative impact of parental altruism on family firm performance (Lubatkin et al, 2007).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85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a Family Business?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en-US" dirty="0"/>
              <a:t>A family business is a synthesis of:</a:t>
            </a:r>
          </a:p>
          <a:p>
            <a:pPr lvl="1">
              <a:spcBef>
                <a:spcPct val="20000"/>
              </a:spcBef>
            </a:pPr>
            <a:r>
              <a:rPr lang="en-US" altLang="en-US" dirty="0"/>
              <a:t>Ownership control (15%+) by two or more members of a family or a partnership of </a:t>
            </a:r>
            <a:r>
              <a:rPr lang="en-US" altLang="en-US" dirty="0" smtClean="0"/>
              <a:t>families.</a:t>
            </a:r>
            <a:endParaRPr lang="en-US" altLang="en-US" dirty="0"/>
          </a:p>
          <a:p>
            <a:pPr lvl="1">
              <a:spcBef>
                <a:spcPct val="20000"/>
              </a:spcBef>
            </a:pPr>
            <a:r>
              <a:rPr lang="en-US" altLang="en-US" dirty="0"/>
              <a:t>Strategic influence by family members on the management of the </a:t>
            </a:r>
            <a:r>
              <a:rPr lang="en-US" altLang="en-US" dirty="0" smtClean="0"/>
              <a:t>firm.</a:t>
            </a:r>
            <a:endParaRPr lang="en-US" altLang="en-US" dirty="0"/>
          </a:p>
          <a:p>
            <a:pPr lvl="1">
              <a:spcBef>
                <a:spcPct val="20000"/>
              </a:spcBef>
            </a:pPr>
            <a:r>
              <a:rPr lang="en-US" altLang="en-US" dirty="0"/>
              <a:t>Concern for family </a:t>
            </a:r>
            <a:r>
              <a:rPr lang="en-US" altLang="en-US" dirty="0" smtClean="0"/>
              <a:t>relationships.</a:t>
            </a:r>
            <a:endParaRPr lang="en-US" altLang="en-US" dirty="0"/>
          </a:p>
          <a:p>
            <a:pPr lvl="1">
              <a:spcBef>
                <a:spcPct val="20000"/>
              </a:spcBef>
            </a:pPr>
            <a:r>
              <a:rPr lang="en-US" altLang="en-US" dirty="0"/>
              <a:t>The dream (possibility) of continuity across </a:t>
            </a:r>
            <a:r>
              <a:rPr lang="en-US" altLang="en-US" dirty="0" smtClean="0"/>
              <a:t>generations.</a:t>
            </a:r>
            <a:endParaRPr lang="en-US" altLang="en-US" dirty="0"/>
          </a:p>
          <a:p>
            <a:pPr>
              <a:spcBef>
                <a:spcPct val="20000"/>
              </a:spcBef>
            </a:pP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17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/>
              <a:t>Does wanting the kids in the business make you too conservative to enact Organizational Renewal? </a:t>
            </a:r>
            <a:r>
              <a:rPr lang="en-US" dirty="0" smtClean="0"/>
              <a:t>(3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en-US" dirty="0" smtClean="0"/>
              <a:t>Hypothesis </a:t>
            </a:r>
            <a:r>
              <a:rPr lang="en-US" dirty="0"/>
              <a:t>4:  </a:t>
            </a:r>
          </a:p>
          <a:p>
            <a:pPr lvl="1"/>
            <a:r>
              <a:rPr lang="en-US" sz="3200" dirty="0"/>
              <a:t>A desire to employ younger generation family members will lead to lower levels of organizational renewal.</a:t>
            </a:r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066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US" dirty="0"/>
              <a:t>Does planning and managing for Successor Development and Transfer, make it more likely to enact Organizational Renewal</a:t>
            </a:r>
            <a:r>
              <a:rPr lang="en-US" dirty="0" smtClean="0"/>
              <a:t>?</a:t>
            </a:r>
            <a:r>
              <a:rPr lang="el-GR" dirty="0" smtClean="0"/>
              <a:t> (</a:t>
            </a:r>
            <a:r>
              <a:rPr lang="en-US" dirty="0" smtClean="0"/>
              <a:t>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 strong family vision of the firm’s future is a specific kind of growth and survival aspiration, and may be expected to enhance morphing activities. </a:t>
            </a:r>
          </a:p>
          <a:p>
            <a:pPr>
              <a:lnSpc>
                <a:spcPct val="120000"/>
              </a:lnSpc>
            </a:pPr>
            <a:r>
              <a:rPr lang="en-US" dirty="0"/>
              <a:t>The undertaking of planning activities aimed at readying the firm for cross-generation transfer offer tremendous potential for organizational renewal and re-invention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13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 fontScale="90000"/>
          </a:bodyPr>
          <a:lstStyle/>
          <a:p>
            <a:r>
              <a:rPr lang="en-US" dirty="0"/>
              <a:t>Does planning and managing for Successor Development and Transfer, make it more likely to enact Organizational Renewal? </a:t>
            </a:r>
            <a:r>
              <a:rPr lang="en-US" dirty="0" smtClean="0"/>
              <a:t>(2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/>
          </a:bodyPr>
          <a:lstStyle/>
          <a:p>
            <a:r>
              <a:rPr lang="en-US" dirty="0" smtClean="0"/>
              <a:t>Hypothesis </a:t>
            </a:r>
            <a:r>
              <a:rPr lang="en-US" dirty="0"/>
              <a:t>5: </a:t>
            </a:r>
          </a:p>
          <a:p>
            <a:pPr lvl="1"/>
            <a:r>
              <a:rPr lang="en-US" sz="3200" dirty="0"/>
              <a:t>Higher levels of succession planning lead to higher levels of organizational renewal.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882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 fontScale="90000"/>
          </a:bodyPr>
          <a:lstStyle/>
          <a:p>
            <a:r>
              <a:rPr lang="en-US" dirty="0"/>
              <a:t>Does employing lots of family in the business make you too conservative to enact Organizational Renewal?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dirty="0"/>
              <a:t>The more family employees dominate a firm numerically, the more their familial norms, mind-sets, </a:t>
            </a:r>
            <a:r>
              <a:rPr lang="en-US" dirty="0" smtClean="0"/>
              <a:t>behaviors, </a:t>
            </a:r>
            <a:r>
              <a:rPr lang="en-US" dirty="0"/>
              <a:t>and values will also dominate the firm, and the more resistant these will be to change.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76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dirty="0"/>
              <a:t>Does employing lots of family in the business make you too conservative to enact Organizational Renewal?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(2 of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86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Increases </a:t>
            </a:r>
            <a:r>
              <a:rPr lang="en-US" dirty="0"/>
              <a:t>in conflict, resource depletion and succession </a:t>
            </a:r>
            <a:r>
              <a:rPr lang="en-US" dirty="0" smtClean="0"/>
              <a:t>or leadership </a:t>
            </a:r>
            <a:r>
              <a:rPr lang="en-US" dirty="0"/>
              <a:t>challenges divert family attention away from continuous strategic renewal, and towards intra-family allocation of status and resources (Miller and Le-Bretton Miller, 2006, p. 83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greater the number of family members whose salary income is contingent upon the firm, the lower the likelihood that this will be routinely jeopardized by organizational </a:t>
            </a:r>
            <a:r>
              <a:rPr lang="en-US" dirty="0" smtClean="0"/>
              <a:t>re-invention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159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/>
              <a:t>Does employing lots of family in the business make you too conservative to enact Organizational Renewal?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en-US" dirty="0" smtClean="0"/>
              <a:t>Hypothesis </a:t>
            </a:r>
            <a:r>
              <a:rPr lang="en-US" dirty="0"/>
              <a:t>6: </a:t>
            </a:r>
          </a:p>
          <a:p>
            <a:pPr lvl="1"/>
            <a:r>
              <a:rPr lang="en-US" sz="3200" dirty="0"/>
              <a:t>The higher the percentage of family employees within the firm, the lower the level of organizational renewal.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159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(1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Our study was conducted in Greece: </a:t>
            </a:r>
          </a:p>
          <a:p>
            <a:pPr>
              <a:lnSpc>
                <a:spcPct val="120000"/>
              </a:lnSpc>
            </a:pPr>
            <a:r>
              <a:rPr lang="en-US" dirty="0"/>
              <a:t>between 50% and 65% of very large firms in family control (La Porta, Lopez-de-</a:t>
            </a:r>
            <a:r>
              <a:rPr lang="en-US" dirty="0" err="1"/>
              <a:t>Silanes</a:t>
            </a:r>
            <a:r>
              <a:rPr lang="en-US" dirty="0"/>
              <a:t> and Shleifer, 1999; Morck and Yeung, 2004) and fully 100% of middle sized firms.</a:t>
            </a:r>
          </a:p>
          <a:p>
            <a:pPr>
              <a:lnSpc>
                <a:spcPct val="120000"/>
              </a:lnSpc>
            </a:pPr>
            <a:r>
              <a:rPr lang="en-US" dirty="0"/>
              <a:t>We surveyed the CEOs of small and medium family firms (excluding micro-firms of less than 10 employees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Our sample was drawn from the ICAP (the Gallup International Association member in Greece) company </a:t>
            </a:r>
            <a:r>
              <a:rPr lang="en-US" dirty="0" smtClean="0"/>
              <a:t>directory.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752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(2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After </a:t>
            </a:r>
            <a:r>
              <a:rPr lang="en-US" dirty="0"/>
              <a:t>identifying and pre-notifying the appropriate person at each firm, 520 surveys were faxed to the CEOs. Two weeks later, a second copy of the survey was sent to </a:t>
            </a:r>
            <a:r>
              <a:rPr lang="en-US" dirty="0" smtClean="0"/>
              <a:t>non-respondents.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All respondents self-categorized as family firm CEOs. </a:t>
            </a:r>
          </a:p>
          <a:p>
            <a:pPr>
              <a:lnSpc>
                <a:spcPct val="110000"/>
              </a:lnSpc>
            </a:pPr>
            <a:r>
              <a:rPr lang="en-US" dirty="0"/>
              <a:t>141 usable surveys corresponding to a 27.1 percent response </a:t>
            </a:r>
            <a:r>
              <a:rPr lang="en-US" dirty="0" smtClean="0"/>
              <a:t>rate.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The appropriate measures were developed or adopted from previous </a:t>
            </a:r>
            <a:r>
              <a:rPr lang="en-US" dirty="0" smtClean="0"/>
              <a:t>research.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457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found </a:t>
            </a:r>
            <a:r>
              <a:rPr lang="en-US" dirty="0" smtClean="0"/>
              <a:t>out (1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The financial performance of our family firms was only explained by organizational renewal (H1). </a:t>
            </a:r>
          </a:p>
          <a:p>
            <a:pPr>
              <a:lnSpc>
                <a:spcPct val="110000"/>
              </a:lnSpc>
            </a:pPr>
            <a:r>
              <a:rPr lang="en-US" dirty="0"/>
              <a:t>Organizational renewal fully mediates the relationship between our antecedents and financial performance.</a:t>
            </a:r>
          </a:p>
          <a:p>
            <a:pPr>
              <a:lnSpc>
                <a:spcPct val="110000"/>
              </a:lnSpc>
            </a:pPr>
            <a:r>
              <a:rPr lang="en-US" dirty="0"/>
              <a:t>CEO: Founder CEOs (H2) and those with higher growth aspirations (H3) enjoy higher levels of organizational renewal. </a:t>
            </a:r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955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found </a:t>
            </a:r>
            <a:r>
              <a:rPr lang="en-US" dirty="0" smtClean="0"/>
              <a:t>out (2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Succession</a:t>
            </a:r>
            <a:r>
              <a:rPr lang="en-US" dirty="0"/>
              <a:t>: Succession planning does enhance morphing (H5), but the intention to transfer ownership to following generations does not have a significant effect (H4). </a:t>
            </a:r>
          </a:p>
          <a:p>
            <a:pPr>
              <a:lnSpc>
                <a:spcPct val="110000"/>
              </a:lnSpc>
            </a:pPr>
            <a:r>
              <a:rPr lang="en-US" dirty="0"/>
              <a:t>Higher levels of family employment within the firm are negatively correlated with organizational renewal (H6). </a:t>
            </a:r>
          </a:p>
          <a:p>
            <a:pPr>
              <a:lnSpc>
                <a:spcPct val="110000"/>
              </a:lnSpc>
            </a:pPr>
            <a:r>
              <a:rPr lang="en-US" dirty="0"/>
              <a:t>Market competitiveness, our control variable, does not have an effect on organizational renewal. This indicates that organizational renewal is not a reaction to the environment, but more of a function of the CEO and their intention.</a:t>
            </a:r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317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start with the good news about family enterprises (1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Family firms make a vital contribution to the world </a:t>
            </a:r>
            <a:r>
              <a:rPr lang="en-US" dirty="0" smtClean="0"/>
              <a:t>economy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dirty="0"/>
              <a:t>Growing Contribution to GNP of Family </a:t>
            </a:r>
            <a:r>
              <a:rPr lang="en-US" dirty="0" smtClean="0"/>
              <a:t>Firms</a:t>
            </a:r>
            <a:r>
              <a:rPr lang="el-GR" dirty="0" smtClean="0"/>
              <a:t>.</a:t>
            </a:r>
            <a:endParaRPr lang="en-US" dirty="0"/>
          </a:p>
          <a:p>
            <a:r>
              <a:rPr lang="en-US" dirty="0"/>
              <a:t>Family firms are among the world’s </a:t>
            </a:r>
            <a:r>
              <a:rPr lang="en-US" dirty="0" smtClean="0"/>
              <a:t>largest</a:t>
            </a:r>
            <a:r>
              <a:rPr lang="el-GR" dirty="0" smtClean="0"/>
              <a:t>.</a:t>
            </a:r>
            <a:endParaRPr lang="en-US" dirty="0"/>
          </a:p>
          <a:p>
            <a:r>
              <a:rPr lang="en-US" dirty="0"/>
              <a:t>The world’s oldest businesses are family </a:t>
            </a:r>
            <a:r>
              <a:rPr lang="en-US" dirty="0" smtClean="0"/>
              <a:t>firms</a:t>
            </a:r>
            <a:r>
              <a:rPr lang="el-GR" dirty="0" smtClean="0"/>
              <a:t>.</a:t>
            </a:r>
            <a:endParaRPr lang="en-US" dirty="0"/>
          </a:p>
          <a:p>
            <a:r>
              <a:rPr lang="en-US" dirty="0"/>
              <a:t>Many of the world’s best known brands are family </a:t>
            </a:r>
            <a:r>
              <a:rPr lang="en-US" dirty="0" smtClean="0"/>
              <a:t>firms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221487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 dynamic capability for profound organizational renewal is a key strategic weapon for family firms, alongside the stability of stewardship</a:t>
            </a:r>
          </a:p>
          <a:p>
            <a:pPr>
              <a:lnSpc>
                <a:spcPct val="120000"/>
              </a:lnSpc>
            </a:pPr>
            <a:r>
              <a:rPr lang="en-US" dirty="0"/>
              <a:t>The key role of the family firm CEO emerged from the data. </a:t>
            </a:r>
          </a:p>
          <a:p>
            <a:pPr>
              <a:lnSpc>
                <a:spcPct val="120000"/>
              </a:lnSpc>
            </a:pPr>
            <a:r>
              <a:rPr lang="en-US" dirty="0"/>
              <a:t>Professional Succession Planning appears to liberate family firms from the stagnation of too familial and conservative a culture.</a:t>
            </a:r>
          </a:p>
          <a:p>
            <a:pPr>
              <a:lnSpc>
                <a:spcPct val="120000"/>
              </a:lnSpc>
            </a:pPr>
            <a:r>
              <a:rPr lang="en-US" dirty="0"/>
              <a:t>Generic family succession intention is not enough!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629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</a:t>
            </a:r>
            <a:r>
              <a:rPr lang="en-US" dirty="0"/>
              <a:t>future focus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CEO growth aspiration comes together with structured succession planning and practice to generate a future-focused culture. </a:t>
            </a:r>
          </a:p>
          <a:p>
            <a:pPr>
              <a:lnSpc>
                <a:spcPct val="120000"/>
              </a:lnSpc>
            </a:pPr>
            <a:r>
              <a:rPr lang="en-US" dirty="0"/>
              <a:t>These CEOs are creating a business which will thrive in the future, and not curating an organizational heirloom shaped and constrained by the past. </a:t>
            </a:r>
          </a:p>
          <a:p>
            <a:pPr>
              <a:lnSpc>
                <a:spcPct val="120000"/>
              </a:lnSpc>
            </a:pPr>
            <a:r>
              <a:rPr lang="en-US" dirty="0"/>
              <a:t>Their strong future focus liberates them from possible cross-generational path dependency, </a:t>
            </a:r>
          </a:p>
          <a:p>
            <a:pPr>
              <a:lnSpc>
                <a:spcPct val="120000"/>
              </a:lnSpc>
            </a:pPr>
            <a:r>
              <a:rPr lang="en-US" dirty="0"/>
              <a:t>A</a:t>
            </a:r>
            <a:r>
              <a:rPr lang="en-US" dirty="0" smtClean="0"/>
              <a:t>llowing </a:t>
            </a:r>
            <a:r>
              <a:rPr lang="en-US" dirty="0"/>
              <a:t>the special resources of their family's business to act instead as a springboard for on-going organizational renewal.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18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 CEOs producing financial growth through organizational renewal are creating a business which will thrive in the future, </a:t>
            </a:r>
            <a:br>
              <a:rPr lang="en-US" dirty="0"/>
            </a:br>
            <a:r>
              <a:rPr lang="en-US" dirty="0"/>
              <a:t>and not curating an organizational heirloom shaped and constrained by the past.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860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69975"/>
          </a:xfrm>
        </p:spPr>
        <p:txBody>
          <a:bodyPr/>
          <a:lstStyle/>
          <a:p>
            <a:r>
              <a:rPr lang="el-GR" altLang="en-US" dirty="0" smtClean="0"/>
              <a:t>Τέλος Ενότητας #</a:t>
            </a:r>
            <a:r>
              <a:rPr lang="en-US" altLang="en-US" dirty="0" smtClean="0"/>
              <a:t>3</a:t>
            </a:r>
            <a:endParaRPr lang="el-GR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3124199"/>
            <a:ext cx="7775575" cy="2466975"/>
          </a:xfrm>
        </p:spPr>
        <p:txBody>
          <a:bodyPr>
            <a:noAutofit/>
          </a:bodyPr>
          <a:lstStyle/>
          <a:p>
            <a:r>
              <a:rPr lang="el-GR" sz="2300" b="1" dirty="0"/>
              <a:t>Μάθημα: </a:t>
            </a:r>
            <a:r>
              <a:rPr lang="el-GR" sz="2300" dirty="0" smtClean="0"/>
              <a:t>Επιχειρηματικότητα, </a:t>
            </a:r>
            <a:r>
              <a:rPr lang="el-GR" sz="2300" b="1" dirty="0" smtClean="0"/>
              <a:t>Ενότητα </a:t>
            </a:r>
            <a:r>
              <a:rPr lang="el-GR" sz="2300" b="1" dirty="0"/>
              <a:t>#3:</a:t>
            </a:r>
            <a:r>
              <a:rPr lang="el-GR" sz="2300" dirty="0"/>
              <a:t> Γενικές επισκοπήσεις για την επιχειρηματική δράση στην πράξη στην Ελλάδα. </a:t>
            </a:r>
            <a:r>
              <a:rPr lang="en-US" sz="2300" dirty="0"/>
              <a:t>Family Firms Growth Strategies and Practices.</a:t>
            </a:r>
          </a:p>
          <a:p>
            <a:r>
              <a:rPr lang="el-GR" sz="2300" b="1" dirty="0"/>
              <a:t>Διδάσκουσα: </a:t>
            </a:r>
            <a:r>
              <a:rPr lang="el-GR" sz="2300" dirty="0"/>
              <a:t>Ιωάννα Πεπελάση</a:t>
            </a:r>
          </a:p>
          <a:p>
            <a:r>
              <a:rPr lang="el-GR" sz="2300" b="1" dirty="0"/>
              <a:t>Επιμέλεια παρουσίασης</a:t>
            </a:r>
            <a:r>
              <a:rPr lang="en-US" sz="2300" b="1" dirty="0"/>
              <a:t>: </a:t>
            </a:r>
            <a:r>
              <a:rPr lang="en-US" sz="2300" dirty="0"/>
              <a:t>Sarah Drakopoulou Dodd</a:t>
            </a:r>
          </a:p>
          <a:p>
            <a:r>
              <a:rPr lang="el-GR" sz="2300" b="1" dirty="0"/>
              <a:t>Τμήμα: </a:t>
            </a:r>
            <a:r>
              <a:rPr lang="el-GR" sz="2300" dirty="0"/>
              <a:t>Οικονομικής Επιστήμης</a:t>
            </a:r>
          </a:p>
        </p:txBody>
      </p:sp>
      <p:pic>
        <p:nvPicPr>
          <p:cNvPr id="512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9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dirty="0"/>
              <a:t>Let’s start with the good news about family </a:t>
            </a:r>
            <a:r>
              <a:rPr lang="en-US" dirty="0" smtClean="0"/>
              <a:t>enterprises (2 of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 firms perform better than non-family </a:t>
            </a:r>
            <a:r>
              <a:rPr lang="en-US" dirty="0" smtClean="0"/>
              <a:t>firms.</a:t>
            </a:r>
            <a:endParaRPr lang="en-US" dirty="0"/>
          </a:p>
          <a:p>
            <a:r>
              <a:rPr lang="en-US" dirty="0"/>
              <a:t>Family firms have lots of strategic </a:t>
            </a:r>
            <a:r>
              <a:rPr lang="en-US" dirty="0" smtClean="0"/>
              <a:t>advantages.</a:t>
            </a:r>
            <a:endParaRPr lang="en-US" dirty="0"/>
          </a:p>
          <a:p>
            <a:r>
              <a:rPr lang="en-US" dirty="0"/>
              <a:t>And family firms have a special place in </a:t>
            </a:r>
            <a:r>
              <a:rPr lang="en-US" dirty="0" smtClean="0"/>
              <a:t>Greece.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445640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778</TotalTime>
  <Words>3953</Words>
  <Application>Microsoft Office PowerPoint</Application>
  <PresentationFormat>On-screen Show (4:3)</PresentationFormat>
  <Paragraphs>451</Paragraphs>
  <Slides>83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4" baseType="lpstr">
      <vt:lpstr>Θέμα του Office</vt:lpstr>
      <vt:lpstr>Επιχειρηματικότητα</vt:lpstr>
      <vt:lpstr>Χρηματοδότηση</vt:lpstr>
      <vt:lpstr>Άδειες Χρήσης</vt:lpstr>
      <vt:lpstr>Σκοποί ενότητας</vt:lpstr>
      <vt:lpstr>Περιεχόμενα ενότητας</vt:lpstr>
      <vt:lpstr>Good news about family enterprises</vt:lpstr>
      <vt:lpstr>What is a Family Business?</vt:lpstr>
      <vt:lpstr>Let’s start with the good news about family enterprises (1 of 2)</vt:lpstr>
      <vt:lpstr>Let’s start with the good news about family enterprises (2 of 2)</vt:lpstr>
      <vt:lpstr>Family Businesses</vt:lpstr>
      <vt:lpstr>Family firms are among the world’s largest</vt:lpstr>
      <vt:lpstr>Examples of Family Businesses</vt:lpstr>
      <vt:lpstr>The World’s Biggest Family Firms</vt:lpstr>
      <vt:lpstr>The world’s oldest businesses  are family firms (1 of 4) </vt:lpstr>
      <vt:lpstr>The world’s oldest businesses  are family firms (2 of 4)</vt:lpstr>
      <vt:lpstr>The world’s oldest businesses  are family firms (3 of 4)</vt:lpstr>
      <vt:lpstr>The world’s oldest businesses  are family firms (3 of 3)</vt:lpstr>
      <vt:lpstr>The world’s oldest businesses  are family firms (4 of 4)</vt:lpstr>
      <vt:lpstr>Many of the world’s best known brands are family firms</vt:lpstr>
      <vt:lpstr>And family firms have a special place in Greece</vt:lpstr>
      <vt:lpstr>Family firms have lots  of strategic advantages (1 of 2)</vt:lpstr>
      <vt:lpstr>Family firms have lots  of strategic advantages (2 of 2)</vt:lpstr>
      <vt:lpstr>Special organizational competencies of the family firm</vt:lpstr>
      <vt:lpstr>Bad news about family enterprises</vt:lpstr>
      <vt:lpstr>Weaknesses</vt:lpstr>
      <vt:lpstr>Surviving Transition</vt:lpstr>
      <vt:lpstr>Family and Business Boundary Problems</vt:lpstr>
      <vt:lpstr>The Challenge</vt:lpstr>
      <vt:lpstr>Family and Firm:  Systems, Subsystems and Overlaps</vt:lpstr>
      <vt:lpstr>Adding family to the mix (1 of 2)</vt:lpstr>
      <vt:lpstr>Adding family to the mix (2 of 2)</vt:lpstr>
      <vt:lpstr>Family Business Overlap</vt:lpstr>
      <vt:lpstr>Family-First Businesses (1 of 2)</vt:lpstr>
      <vt:lpstr>Family-First Businesses (2 of 2)</vt:lpstr>
      <vt:lpstr>Ownership-First Businesses</vt:lpstr>
      <vt:lpstr>Management-First Businesses (1 of 2)</vt:lpstr>
      <vt:lpstr>Management-First Businesses (2 of 2)</vt:lpstr>
      <vt:lpstr>The key to Optimizing Family Firm Performance</vt:lpstr>
      <vt:lpstr>Process, Systems, Professionalization (1 of 3)</vt:lpstr>
      <vt:lpstr>Process, Systems, Professionalization (2 of 3)</vt:lpstr>
      <vt:lpstr>Process, Systems, Professionalization (3 of 3)</vt:lpstr>
      <vt:lpstr>Let’s look at some of our studies in Greece</vt:lpstr>
      <vt:lpstr>Which aspects of “familiness “ influence continuous strategic renewal in family firms?</vt:lpstr>
      <vt:lpstr>Overview (1 of 2)</vt:lpstr>
      <vt:lpstr>Overview (2 of 2)</vt:lpstr>
      <vt:lpstr>What moves a business from now into the future? (1 of 3)</vt:lpstr>
      <vt:lpstr>What moves a business from now into the future? (2 of 3)</vt:lpstr>
      <vt:lpstr>What moves a business from now into the future? (3 of 3)</vt:lpstr>
      <vt:lpstr>Organizational Renewal Imperative</vt:lpstr>
      <vt:lpstr>Benefits of Family Firms Stability:</vt:lpstr>
      <vt:lpstr>Does Organizational Renewal Improve Performance for Family Firms?</vt:lpstr>
      <vt:lpstr>Family firms and Organizational Renewal</vt:lpstr>
      <vt:lpstr>Special features  that fuel the Organizational Renewal rocket (1 of 2)</vt:lpstr>
      <vt:lpstr>Special features  that fuel the Organizational Renewal rocket (2 of 2)</vt:lpstr>
      <vt:lpstr>Special features  that block the Organizational Renewal rocket? (1 of 4)</vt:lpstr>
      <vt:lpstr>Special features  that block the Organizational Renewal rocket? (2 of 4)</vt:lpstr>
      <vt:lpstr>Special features  that block the Organizational Renewal rocket? (3 of 4)</vt:lpstr>
      <vt:lpstr>Special features  that block the Organizational Renewal rocket? (4 of 4)</vt:lpstr>
      <vt:lpstr>Literature Review (1 of 2)</vt:lpstr>
      <vt:lpstr>Literature Review (2 of 2)</vt:lpstr>
      <vt:lpstr>Are Founder CEOs more likely to enact  Organizational Renewal? (1 of 4)</vt:lpstr>
      <vt:lpstr>Are Founder CEOs more likely to enact  Organizational Renewal?  (2 of 4)</vt:lpstr>
      <vt:lpstr>Are Founder CEOs more likely to enact  Organizational Renewal? (3 of 4)</vt:lpstr>
      <vt:lpstr>Are Founder CEOs more likely to enact  Organizational Renewal?  (4 of 4) </vt:lpstr>
      <vt:lpstr>How many psychologists does it take to change a light bulb?</vt:lpstr>
      <vt:lpstr>Do you have to really want to grow to enact Organizational Renewal?  (1 of 2)</vt:lpstr>
      <vt:lpstr>Do you have to really want to grow to enact Organizational Renewal?  (2 of 2)</vt:lpstr>
      <vt:lpstr>Does wanting the kids in the business make you too conservative to enact Organizational Renewal? (1 of 3)</vt:lpstr>
      <vt:lpstr>Does wanting the kids in the business make you too conservative to enact Organizational Renewal? (2 of 3)</vt:lpstr>
      <vt:lpstr>Does wanting the kids in the business make you too conservative to enact Organizational Renewal? (3 of 3)</vt:lpstr>
      <vt:lpstr>Does planning and managing for Successor Development and Transfer, make it more likely to enact Organizational Renewal? (1 of 2)</vt:lpstr>
      <vt:lpstr>Does planning and managing for Successor Development and Transfer, make it more likely to enact Organizational Renewal? (2 of 2)</vt:lpstr>
      <vt:lpstr>Does employing lots of family in the business make you too conservative to enact Organizational Renewal?  (1 of 3)</vt:lpstr>
      <vt:lpstr>Does employing lots of family in the business make you too conservative to enact Organizational Renewal?  (2 of 3)</vt:lpstr>
      <vt:lpstr>Does employing lots of family in the business make you too conservative to enact Organizational Renewal? </vt:lpstr>
      <vt:lpstr>Methodology (1 of 2)</vt:lpstr>
      <vt:lpstr>Methodology (2 of 2)</vt:lpstr>
      <vt:lpstr>What we found out (1 of 2)</vt:lpstr>
      <vt:lpstr>What we found out (2 of 2)</vt:lpstr>
      <vt:lpstr>So what? </vt:lpstr>
      <vt:lpstr>Strong future focus </vt:lpstr>
      <vt:lpstr>Conclusion</vt:lpstr>
      <vt:lpstr>Τέλος Ενότητας #3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Επιχειρηματικότητα</dc:title>
  <dc:creator>Krokida Styliani Irida</dc:creator>
  <cp:lastModifiedBy>dtsoukni</cp:lastModifiedBy>
  <cp:revision>92</cp:revision>
  <cp:lastPrinted>2015-10-12T10:18:44Z</cp:lastPrinted>
  <dcterms:created xsi:type="dcterms:W3CDTF">2015-05-23T08:12:51Z</dcterms:created>
  <dcterms:modified xsi:type="dcterms:W3CDTF">2016-01-05T21:09:57Z</dcterms:modified>
</cp:coreProperties>
</file>