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8.36879" units="1/cm"/>
          <inkml:channelProperty channel="Y" name="resolution" value="28.30189" units="1/cm"/>
        </inkml:channelProperties>
      </inkml:inkSource>
      <inkml:timestamp xml:id="ts0" timeString="2019-03-12T13:13:53.346"/>
    </inkml:context>
    <inkml:brush xml:id="br0">
      <inkml:brushProperty name="width" value="0.05292" units="cm"/>
      <inkml:brushProperty name="height" value="0.05292" units="cm"/>
      <inkml:brushProperty name="color" value="#FF0000"/>
    </inkml:brush>
  </inkml:definitions>
  <inkml:trace contextRef="#ctx0" brushRef="#br0">0 0</inkml:trace>
  <inkml:trace contextRef="#ctx0" brushRef="#br0" timeOffset="739290.285">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3CD26357-CB86-4D5D-8139-B1D9B52C5659}" type="datetimeFigureOut">
              <a:rPr lang="el-GR" smtClean="0"/>
              <a:t>12/3/2019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D26357-CB86-4D5D-8139-B1D9B52C5659}" type="datetimeFigureOut">
              <a:rPr lang="el-GR" smtClean="0"/>
              <a:t>12/3/2019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D26357-CB86-4D5D-8139-B1D9B52C5659}" type="datetimeFigureOut">
              <a:rPr lang="el-GR" smtClean="0"/>
              <a:t>12/3/2019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D26357-CB86-4D5D-8139-B1D9B52C5659}" type="datetimeFigureOut">
              <a:rPr lang="el-GR" smtClean="0"/>
              <a:t>12/3/2019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D26357-CB86-4D5D-8139-B1D9B52C5659}" type="datetimeFigureOut">
              <a:rPr lang="el-GR" smtClean="0"/>
              <a:t>12/3/2019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3CD26357-CB86-4D5D-8139-B1D9B52C5659}" type="datetimeFigureOut">
              <a:rPr lang="el-GR" smtClean="0"/>
              <a:t>12/3/2019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3CD26357-CB86-4D5D-8139-B1D9B52C5659}" type="datetimeFigureOut">
              <a:rPr lang="el-GR" smtClean="0"/>
              <a:t>12/3/2019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3CD26357-CB86-4D5D-8139-B1D9B52C5659}" type="datetimeFigureOut">
              <a:rPr lang="el-GR" smtClean="0"/>
              <a:t>12/3/2019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26357-CB86-4D5D-8139-B1D9B52C5659}" type="datetimeFigureOut">
              <a:rPr lang="el-GR" smtClean="0"/>
              <a:t>12/3/2019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26357-CB86-4D5D-8139-B1D9B52C5659}" type="datetimeFigureOut">
              <a:rPr lang="el-GR" smtClean="0"/>
              <a:t>12/3/2019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26357-CB86-4D5D-8139-B1D9B52C5659}" type="datetimeFigureOut">
              <a:rPr lang="el-GR" smtClean="0"/>
              <a:t>12/3/2019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F36B5A1-4E8F-456C-A8E0-95ED51ABD07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26357-CB86-4D5D-8139-B1D9B52C5659}" type="datetimeFigureOut">
              <a:rPr lang="el-GR" smtClean="0"/>
              <a:t>12/3/2019</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6B5A1-4E8F-456C-A8E0-95ED51ABD07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5760640"/>
          </a:xfrm>
        </p:spPr>
        <p:txBody>
          <a:bodyPr>
            <a:noAutofit/>
          </a:bodyPr>
          <a:lstStyle/>
          <a:p>
            <a:r>
              <a:rPr lang="en-US" sz="2400" b="1" dirty="0">
                <a:solidFill>
                  <a:srgbClr val="FF0000"/>
                </a:solidFill>
              </a:rPr>
              <a:t>The city-state of </a:t>
            </a:r>
            <a:r>
              <a:rPr lang="en-US" sz="2400" b="1" dirty="0" smtClean="0">
                <a:solidFill>
                  <a:srgbClr val="FF0000"/>
                </a:solidFill>
              </a:rPr>
              <a:t>ancient </a:t>
            </a:r>
            <a:r>
              <a:rPr lang="en-US" sz="2400" b="1" dirty="0">
                <a:solidFill>
                  <a:srgbClr val="FF0000"/>
                </a:solidFill>
              </a:rPr>
              <a:t>Athens as </a:t>
            </a:r>
            <a:r>
              <a:rPr lang="en-US" sz="2400" b="1" dirty="0" smtClean="0">
                <a:solidFill>
                  <a:srgbClr val="FF0000"/>
                </a:solidFill>
              </a:rPr>
              <a:t>a prototype </a:t>
            </a:r>
            <a:r>
              <a:rPr lang="en-US" sz="2400" b="1" dirty="0">
                <a:solidFill>
                  <a:srgbClr val="FF0000"/>
                </a:solidFill>
              </a:rPr>
              <a:t>for </a:t>
            </a:r>
            <a:r>
              <a:rPr lang="en-US" sz="2400" b="1" dirty="0" smtClean="0">
                <a:solidFill>
                  <a:srgbClr val="FF0000"/>
                </a:solidFill>
              </a:rPr>
              <a:t/>
            </a:r>
            <a:br>
              <a:rPr lang="en-US" sz="2400" b="1" dirty="0" smtClean="0">
                <a:solidFill>
                  <a:srgbClr val="FF0000"/>
                </a:solidFill>
              </a:rPr>
            </a:br>
            <a:r>
              <a:rPr lang="en-US" sz="2400" b="1" dirty="0" smtClean="0">
                <a:solidFill>
                  <a:srgbClr val="FF0000"/>
                </a:solidFill>
              </a:rPr>
              <a:t>an entrepreneurial and </a:t>
            </a:r>
            <a:r>
              <a:rPr lang="en-US" sz="2400" b="1" dirty="0">
                <a:solidFill>
                  <a:srgbClr val="FF0000"/>
                </a:solidFill>
              </a:rPr>
              <a:t>managerial society</a:t>
            </a:r>
            <a:r>
              <a:rPr lang="el-GR" sz="2400" dirty="0">
                <a:solidFill>
                  <a:srgbClr val="FF0000"/>
                </a:solidFill>
              </a:rPr>
              <a:t/>
            </a:r>
            <a:br>
              <a:rPr lang="el-GR" sz="2400" dirty="0">
                <a:solidFill>
                  <a:srgbClr val="FF0000"/>
                </a:solidFill>
              </a:rPr>
            </a:br>
            <a:r>
              <a:rPr lang="en-US" sz="2000" b="1" dirty="0"/>
              <a:t> </a:t>
            </a:r>
            <a:r>
              <a:rPr lang="el-GR" sz="2000" dirty="0"/>
              <a:t/>
            </a:r>
            <a:br>
              <a:rPr lang="el-GR" sz="2000" dirty="0"/>
            </a:br>
            <a:r>
              <a:rPr lang="en-US" sz="2000" dirty="0" smtClean="0">
                <a:sym typeface="Wingdings"/>
              </a:rPr>
              <a:t></a:t>
            </a:r>
            <a:r>
              <a:rPr lang="el-GR" sz="2000" dirty="0"/>
              <a:t/>
            </a:r>
            <a:br>
              <a:rPr lang="el-GR" sz="2000" dirty="0"/>
            </a:br>
            <a:r>
              <a:rPr lang="en-US" sz="2000" dirty="0"/>
              <a:t> </a:t>
            </a:r>
            <a:r>
              <a:rPr lang="el-GR" sz="2000" dirty="0"/>
              <a:t/>
            </a:r>
            <a:br>
              <a:rPr lang="el-GR" sz="2000" dirty="0"/>
            </a:br>
            <a:r>
              <a:rPr lang="en-US" sz="2000" dirty="0"/>
              <a:t>George C. </a:t>
            </a:r>
            <a:r>
              <a:rPr lang="en-US" sz="2000" dirty="0" smtClean="0"/>
              <a:t>Bitros </a:t>
            </a:r>
            <a:r>
              <a:rPr lang="en-US" sz="2000" dirty="0"/>
              <a:t/>
            </a:r>
            <a:br>
              <a:rPr lang="en-US" sz="2000" dirty="0"/>
            </a:br>
            <a:r>
              <a:rPr lang="en-US" sz="2000" dirty="0" smtClean="0"/>
              <a:t>Professor of Political Economy, Emeritus</a:t>
            </a: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dirty="0"/>
              <a:t>Athens</a:t>
            </a:r>
            <a:r>
              <a:rPr lang="el-GR" sz="2000" dirty="0"/>
              <a:t/>
            </a:r>
            <a:br>
              <a:rPr lang="el-GR" sz="2000" dirty="0"/>
            </a:br>
            <a:r>
              <a:rPr lang="en-US" sz="2000" dirty="0" smtClean="0"/>
              <a:t>March 12, 2019</a:t>
            </a:r>
            <a:r>
              <a:rPr lang="el-GR" sz="2000" dirty="0"/>
              <a:t/>
            </a:r>
            <a:br>
              <a:rPr lang="el-GR" sz="2000" dirty="0"/>
            </a:br>
            <a:endParaRPr lang="el-GR" sz="2000" dirty="0"/>
          </a:p>
        </p:txBody>
      </p:sp>
      <mc:AlternateContent xmlns:mc="http://schemas.openxmlformats.org/markup-compatibility/2006">
        <mc:Choice xmlns:p14="http://schemas.microsoft.com/office/powerpoint/2010/main" Requires="p14">
          <p:contentPart p14:bwMode="auto" r:id="rId2">
            <p14:nvContentPartPr>
              <p14:cNvPr id="3" name="Ink 2"/>
              <p14:cNvContentPartPr/>
              <p14:nvPr/>
            </p14:nvContentPartPr>
            <p14:xfrm>
              <a:off x="0" y="0"/>
              <a:ext cx="360" cy="360"/>
            </p14:xfrm>
          </p:contentPart>
        </mc:Choice>
        <mc:Fallback>
          <p:pic>
            <p:nvPicPr>
              <p:cNvPr id="3" name="Ink 2"/>
              <p:cNvPicPr/>
              <p:nvPr/>
            </p:nvPicPr>
            <p:blipFill>
              <a:blip r:embed="rId3"/>
              <a:stretch>
                <a:fillRect/>
              </a:stretch>
            </p:blipFill>
            <p:spPr>
              <a:xfrm>
                <a:off x="-9360" y="-9360"/>
                <a:ext cx="19080" cy="19080"/>
              </a:xfrm>
              <a:prstGeom prst="rect">
                <a:avLst/>
              </a:prstGeom>
            </p:spPr>
          </p:pic>
        </mc:Fallback>
      </mc:AlternateContent>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429684" cy="6555641"/>
          </a:xfrm>
          <a:prstGeom prst="rect">
            <a:avLst/>
          </a:prstGeom>
          <a:noFill/>
        </p:spPr>
        <p:txBody>
          <a:bodyPr wrap="square" rtlCol="0">
            <a:spAutoFit/>
          </a:bodyPr>
          <a:lstStyle/>
          <a:p>
            <a:r>
              <a:rPr lang="en-US" b="1" dirty="0" smtClean="0"/>
              <a:t>6</a:t>
            </a:r>
            <a:r>
              <a:rPr lang="en-US" b="1" dirty="0" smtClean="0">
                <a:solidFill>
                  <a:srgbClr val="FF0000"/>
                </a:solidFill>
              </a:rPr>
              <a:t>. </a:t>
            </a:r>
            <a:r>
              <a:rPr lang="en-US" sz="2000" b="1" dirty="0" smtClean="0">
                <a:solidFill>
                  <a:srgbClr val="FF0000"/>
                </a:solidFill>
                <a:latin typeface="Arial Narrow" pitchFamily="34" charset="0"/>
              </a:rPr>
              <a:t>Institutions </a:t>
            </a:r>
            <a:r>
              <a:rPr lang="en-US" sz="2000" b="1" dirty="0">
                <a:solidFill>
                  <a:srgbClr val="FF0000"/>
                </a:solidFill>
                <a:latin typeface="Arial Narrow" pitchFamily="34" charset="0"/>
              </a:rPr>
              <a:t>and principles </a:t>
            </a:r>
            <a:r>
              <a:rPr lang="en-US" sz="2000" b="1" dirty="0" smtClean="0">
                <a:solidFill>
                  <a:srgbClr val="FF0000"/>
                </a:solidFill>
                <a:latin typeface="Arial Narrow" pitchFamily="34" charset="0"/>
              </a:rPr>
              <a:t>of governance </a:t>
            </a:r>
            <a:endParaRPr lang="el-GR" sz="2000" b="1" dirty="0">
              <a:solidFill>
                <a:srgbClr val="FF0000"/>
              </a:solidFill>
              <a:latin typeface="Arial Narrow" pitchFamily="34" charset="0"/>
            </a:endParaRPr>
          </a:p>
          <a:p>
            <a:pPr lvl="0"/>
            <a:endParaRPr lang="en-US" sz="2000" dirty="0" smtClean="0">
              <a:latin typeface="Arial Narrow" pitchFamily="34" charset="0"/>
            </a:endParaRPr>
          </a:p>
          <a:p>
            <a:pPr marL="185738" lvl="0" indent="-185738" algn="just">
              <a:buFont typeface="Arial" pitchFamily="34" charset="0"/>
              <a:buChar char="•"/>
            </a:pPr>
            <a:r>
              <a:rPr lang="en-US" sz="2000" dirty="0" smtClean="0">
                <a:latin typeface="Arial Narrow" pitchFamily="34" charset="0"/>
              </a:rPr>
              <a:t>The </a:t>
            </a:r>
            <a:r>
              <a:rPr lang="en-US" sz="2000" dirty="0">
                <a:latin typeface="Arial Narrow" pitchFamily="34" charset="0"/>
              </a:rPr>
              <a:t>city-state of Athens was governed </a:t>
            </a:r>
            <a:r>
              <a:rPr lang="en-US" sz="2000" dirty="0" smtClean="0">
                <a:latin typeface="Arial Narrow" pitchFamily="34" charset="0"/>
              </a:rPr>
              <a:t>by the </a:t>
            </a:r>
            <a:r>
              <a:rPr lang="en-US" sz="2000" dirty="0">
                <a:latin typeface="Arial Narrow" pitchFamily="34" charset="0"/>
              </a:rPr>
              <a:t>Assembly (</a:t>
            </a:r>
            <a:r>
              <a:rPr lang="en-US" sz="2000" i="1" dirty="0" smtClean="0">
                <a:latin typeface="Arial Narrow" pitchFamily="34" charset="0"/>
              </a:rPr>
              <a:t>Ekklesiatou Demou</a:t>
            </a:r>
            <a:r>
              <a:rPr lang="en-US" sz="2000" dirty="0">
                <a:latin typeface="Arial Narrow" pitchFamily="34" charset="0"/>
              </a:rPr>
              <a:t>), the Council (</a:t>
            </a:r>
            <a:r>
              <a:rPr lang="en-US" sz="2000" i="1" dirty="0">
                <a:latin typeface="Arial Narrow" pitchFamily="34" charset="0"/>
              </a:rPr>
              <a:t>Boule</a:t>
            </a:r>
            <a:r>
              <a:rPr lang="en-US" sz="2000" dirty="0">
                <a:latin typeface="Arial Narrow" pitchFamily="34" charset="0"/>
              </a:rPr>
              <a:t>), and the 10 Generals (</a:t>
            </a:r>
            <a:r>
              <a:rPr lang="en-US" sz="2000" i="1" dirty="0">
                <a:latin typeface="Arial Narrow" pitchFamily="34" charset="0"/>
              </a:rPr>
              <a:t>Stategoi</a:t>
            </a:r>
            <a:r>
              <a:rPr lang="en-US" sz="2000" dirty="0">
                <a:latin typeface="Arial Narrow" pitchFamily="34" charset="0"/>
              </a:rPr>
              <a:t>).  The Assembly was the supreme decision-making body with executive, legislative, judicial and auditing powers</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Equally important with the process of democracy were the following  principles that Pericles proudly declared in his epitaph (Thucydides, II, 34</a:t>
            </a:r>
            <a:r>
              <a:rPr lang="en-US" sz="2000" dirty="0" smtClean="0">
                <a:latin typeface="Arial Narrow" pitchFamily="34" charset="0"/>
              </a:rPr>
              <a:t>):</a:t>
            </a:r>
          </a:p>
          <a:p>
            <a:pPr marL="185738" lvl="0" indent="-185738" algn="just"/>
            <a:r>
              <a:rPr lang="en-US" sz="2000" dirty="0" smtClean="0">
                <a:latin typeface="Arial Narrow" pitchFamily="34" charset="0"/>
              </a:rPr>
              <a:t> </a:t>
            </a:r>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The government was in the hands, not of the few, but of many (i.e</a:t>
            </a:r>
            <a:r>
              <a:rPr lang="en-US" sz="2000" dirty="0">
                <a:solidFill>
                  <a:srgbClr val="FF0000"/>
                </a:solidFill>
                <a:latin typeface="Arial Narrow" pitchFamily="34" charset="0"/>
              </a:rPr>
              <a:t>. the majority principle</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In legal affairs all citizens were equal for the settlement of their private disputes (</a:t>
            </a:r>
            <a:r>
              <a:rPr lang="en-US" sz="2000" dirty="0">
                <a:solidFill>
                  <a:srgbClr val="FF0000"/>
                </a:solidFill>
                <a:latin typeface="Arial Narrow" pitchFamily="34" charset="0"/>
              </a:rPr>
              <a:t>the principle of equality before the law</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Public honors were conferred not because a citizen belonged to a particular class, but because of personal merits </a:t>
            </a:r>
            <a:r>
              <a:rPr lang="en-US" sz="2000" dirty="0">
                <a:solidFill>
                  <a:srgbClr val="FF0000"/>
                </a:solidFill>
                <a:latin typeface="Arial Narrow" pitchFamily="34" charset="0"/>
              </a:rPr>
              <a:t>(the principle of meritocracy</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There prevailed freedom from suspicion of one another in the pursuit of every-day life (</a:t>
            </a:r>
            <a:r>
              <a:rPr lang="en-US" sz="2000" dirty="0">
                <a:solidFill>
                  <a:srgbClr val="FF0000"/>
                </a:solidFill>
                <a:latin typeface="Arial Narrow" pitchFamily="34" charset="0"/>
              </a:rPr>
              <a:t>the principle of personal liberty</a:t>
            </a:r>
            <a:r>
              <a:rPr lang="en-US" sz="2000" dirty="0">
                <a:latin typeface="Arial Narrow" pitchFamily="34" charset="0"/>
              </a:rPr>
              <a:t>).</a:t>
            </a:r>
            <a:endParaRPr lang="el-GR" sz="2000" dirty="0">
              <a:latin typeface="Arial Narrow" pitchFamily="34" charset="0"/>
            </a:endParaRPr>
          </a:p>
          <a:p>
            <a:pPr algn="just"/>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500042"/>
            <a:ext cx="8143932" cy="4678204"/>
          </a:xfrm>
          <a:prstGeom prst="rect">
            <a:avLst/>
          </a:prstGeom>
          <a:noFill/>
        </p:spPr>
        <p:txBody>
          <a:bodyPr wrap="square" rtlCol="0">
            <a:spAutoFit/>
          </a:bodyPr>
          <a:lstStyle/>
          <a:p>
            <a:pPr marL="185738" lvl="0" indent="-185738">
              <a:buFont typeface="Arial" pitchFamily="34" charset="0"/>
              <a:buChar char="•"/>
            </a:pPr>
            <a:r>
              <a:rPr lang="en-US" sz="2000" dirty="0">
                <a:latin typeface="Arial Narrow" pitchFamily="34" charset="0"/>
              </a:rPr>
              <a:t>Every citizen had an independent “voice” to all state mechanisms and departments (</a:t>
            </a:r>
            <a:r>
              <a:rPr lang="en-US" sz="2000" dirty="0">
                <a:solidFill>
                  <a:srgbClr val="FF0000"/>
                </a:solidFill>
                <a:latin typeface="Arial Narrow" pitchFamily="34" charset="0"/>
              </a:rPr>
              <a:t>The principle of isigoria</a:t>
            </a:r>
            <a:r>
              <a:rPr lang="en-US" sz="2000" dirty="0">
                <a:latin typeface="Arial Narrow" pitchFamily="34" charset="0"/>
              </a:rPr>
              <a:t>). </a:t>
            </a:r>
            <a:endParaRPr lang="en-US" sz="2000" dirty="0" smtClean="0">
              <a:latin typeface="Arial Narrow" pitchFamily="34" charset="0"/>
            </a:endParaRPr>
          </a:p>
          <a:p>
            <a:pPr marL="185738" lvl="0" indent="-185738">
              <a:buFont typeface="Arial" pitchFamily="34" charset="0"/>
              <a:buChar char="•"/>
            </a:pPr>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All state mechanisms and departments were subject to auditing by citizens (</a:t>
            </a:r>
            <a:r>
              <a:rPr lang="en-US" sz="2000" dirty="0">
                <a:solidFill>
                  <a:srgbClr val="FF0000"/>
                </a:solidFill>
                <a:latin typeface="Arial Narrow" pitchFamily="34" charset="0"/>
              </a:rPr>
              <a:t>The principle of transparency</a:t>
            </a:r>
            <a:r>
              <a:rPr lang="en-US" sz="2000" dirty="0" smtClean="0">
                <a:latin typeface="Arial Narrow" pitchFamily="34" charset="0"/>
              </a:rPr>
              <a:t>).</a:t>
            </a:r>
          </a:p>
          <a:p>
            <a:pPr marL="185738" lvl="0" indent="-185738"/>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Citizens were educated to praise democracy, spill their blood to defend it, and have a strong spirit of solidarity (</a:t>
            </a:r>
            <a:r>
              <a:rPr lang="en-US" sz="2000" dirty="0">
                <a:solidFill>
                  <a:srgbClr val="FF0000"/>
                </a:solidFill>
                <a:latin typeface="Arial Narrow" pitchFamily="34" charset="0"/>
              </a:rPr>
              <a:t>The principle of solidarity</a:t>
            </a:r>
            <a:r>
              <a:rPr lang="en-US" sz="2000" dirty="0" smtClean="0">
                <a:latin typeface="Arial Narrow" pitchFamily="34" charset="0"/>
              </a:rPr>
              <a:t>).</a:t>
            </a:r>
          </a:p>
          <a:p>
            <a:pPr marL="185738" lvl="0" indent="-185738"/>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Violations of the law and particularly those that influenced the general spirit of society were severely punished after due process (</a:t>
            </a:r>
            <a:r>
              <a:rPr lang="en-US" sz="2000" dirty="0">
                <a:solidFill>
                  <a:srgbClr val="FF0000"/>
                </a:solidFill>
                <a:latin typeface="Arial Narrow" pitchFamily="34" charset="0"/>
              </a:rPr>
              <a:t>The principle of Justice</a:t>
            </a:r>
            <a:r>
              <a:rPr lang="en-US" sz="2000" dirty="0">
                <a:latin typeface="Arial Narrow" pitchFamily="34" charset="0"/>
              </a:rPr>
              <a:t>). </a:t>
            </a:r>
            <a:endParaRPr lang="en-US" sz="2000" dirty="0" smtClean="0">
              <a:latin typeface="Arial Narrow" pitchFamily="34" charset="0"/>
            </a:endParaRPr>
          </a:p>
          <a:p>
            <a:pPr marL="185738" lvl="0" indent="-185738"/>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The city-state cared for the children of those killed in wars as well as for the less well to do (</a:t>
            </a:r>
            <a:r>
              <a:rPr lang="en-US" sz="2000" dirty="0">
                <a:solidFill>
                  <a:srgbClr val="FF0000"/>
                </a:solidFill>
                <a:latin typeface="Arial Narrow" pitchFamily="34" charset="0"/>
              </a:rPr>
              <a:t>The principle of compassion</a:t>
            </a:r>
            <a:r>
              <a:rPr lang="en-US" sz="2000" dirty="0">
                <a:latin typeface="Arial Narrow" pitchFamily="34" charset="0"/>
              </a:rPr>
              <a:t>).</a:t>
            </a:r>
            <a:endParaRPr lang="el-GR" sz="2000" dirty="0">
              <a:latin typeface="Arial Narrow" pitchFamily="34" charset="0"/>
            </a:endParaRP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357166"/>
            <a:ext cx="871543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AutoNum type="arabicPeriod"/>
              <a:tabLst>
                <a:tab pos="457200" algn="l"/>
              </a:tabLst>
            </a:pPr>
            <a:r>
              <a:rPr kumimoji="0" lang="en-US" sz="2000"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Introduction</a:t>
            </a:r>
          </a:p>
          <a:p>
            <a:pPr marL="457200" marR="0" lvl="0" indent="-457200" algn="l" defTabSz="914400" rtl="0" eaLnBrk="1" fontAlgn="base" latinLnBrk="0" hangingPunct="1">
              <a:lnSpc>
                <a:spcPct val="100000"/>
              </a:lnSpc>
              <a:spcBef>
                <a:spcPct val="0"/>
              </a:spcBef>
              <a:spcAft>
                <a:spcPct val="0"/>
              </a:spcAft>
              <a:buClrTx/>
              <a:buSzTx/>
              <a:buAutoNum type="arabicPeriod"/>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Past studies have attributed the economic development of ancient Athens to many reasons, including the imperialist policies of the city and the high rate of slaves. </a:t>
            </a:r>
          </a:p>
          <a:p>
            <a:pPr marL="185738" marR="0" lvl="0" indent="-185738" algn="just" defTabSz="914400" rtl="0" eaLnBrk="0" fontAlgn="base" latinLnBrk="0" hangingPunct="0">
              <a:lnSpc>
                <a:spcPct val="100000"/>
              </a:lnSpc>
              <a:spcBef>
                <a:spcPct val="0"/>
              </a:spcBef>
              <a:spcAft>
                <a:spcPct val="0"/>
              </a:spcAft>
              <a:buClrTx/>
              <a:buSzTx/>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Unlike them we argue that a significant part of the wealth of the city emanated from the entrepreneurial incentives and functions that Athenians adopted, rather deliberately. </a:t>
            </a: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To establish this proposition we give first a brief account of the economy within which entrepreneurs operated.</a:t>
            </a: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Afterwards we explain why Athenians established an economy based on international trade and identify the incentives that applied for everyone (including slaves) to pursue an entrepreneurial career.</a:t>
            </a: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Next, we present a “protagonist of management science,” i.e. Xenophon, who developed explicitly the first principles and imperatives of managerial actions, </a:t>
            </a: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endParaRPr kumimoji="0" lang="el-GR" sz="2000" b="0" i="0" u="none" strike="noStrike" cap="none" normalizeH="0" baseline="0" dirty="0" smtClean="0">
              <a:ln>
                <a:noFill/>
              </a:ln>
              <a:solidFill>
                <a:schemeClr val="tx1"/>
              </a:solidFill>
              <a:effectLst/>
              <a:latin typeface="Arial Narrow" pitchFamily="34" charset="0"/>
            </a:endParaRPr>
          </a:p>
          <a:p>
            <a:pPr marL="185738" marR="0" lvl="0" indent="-185738"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Finally, we conclude with a synopsis of the political institutions and rules of governance that maintained law and order and validated the operation of entrepreneurial incentives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982" y="214290"/>
            <a:ext cx="8865031" cy="6524863"/>
          </a:xfrm>
          <a:prstGeom prst="rect">
            <a:avLst/>
          </a:prstGeom>
          <a:noFill/>
        </p:spPr>
        <p:txBody>
          <a:bodyPr wrap="square" rtlCol="0">
            <a:spAutoFit/>
          </a:bodyPr>
          <a:lstStyle/>
          <a:p>
            <a:r>
              <a:rPr lang="en-US" b="1" dirty="0" smtClean="0"/>
              <a:t>2. </a:t>
            </a:r>
            <a:r>
              <a:rPr lang="en-US" sz="2000" b="1" dirty="0" smtClean="0">
                <a:solidFill>
                  <a:srgbClr val="FF0000"/>
                </a:solidFill>
                <a:latin typeface="Arial Narrow" pitchFamily="34" charset="0"/>
                <a:cs typeface="Times New Roman" pitchFamily="18" charset="0"/>
              </a:rPr>
              <a:t>The </a:t>
            </a:r>
            <a:r>
              <a:rPr lang="en-US" sz="2000" b="1" dirty="0">
                <a:solidFill>
                  <a:srgbClr val="FF0000"/>
                </a:solidFill>
                <a:latin typeface="Arial Narrow" pitchFamily="34" charset="0"/>
                <a:cs typeface="Times New Roman" pitchFamily="18" charset="0"/>
              </a:rPr>
              <a:t>economy in ancient </a:t>
            </a:r>
            <a:r>
              <a:rPr lang="en-US" sz="2000" b="1" dirty="0" smtClean="0">
                <a:solidFill>
                  <a:srgbClr val="FF0000"/>
                </a:solidFill>
                <a:latin typeface="Arial Narrow" pitchFamily="34" charset="0"/>
                <a:cs typeface="Times New Roman" pitchFamily="18" charset="0"/>
              </a:rPr>
              <a:t>Athens</a:t>
            </a:r>
          </a:p>
          <a:p>
            <a:endParaRPr lang="el-GR" sz="2000" b="1" dirty="0">
              <a:solidFill>
                <a:srgbClr val="FF0000"/>
              </a:solidFill>
              <a:latin typeface="Arial Narrow" pitchFamily="34" charset="0"/>
              <a:cs typeface="Times New Roman" pitchFamily="18" charset="0"/>
            </a:endParaRPr>
          </a:p>
          <a:p>
            <a:pPr marL="185738" lvl="0" indent="-185738" algn="just">
              <a:buFont typeface="Arial" pitchFamily="34" charset="0"/>
              <a:buChar char="•"/>
            </a:pPr>
            <a:r>
              <a:rPr lang="en-US" sz="2000" dirty="0" smtClean="0">
                <a:latin typeface="Arial Narrow" pitchFamily="34" charset="0"/>
                <a:cs typeface="Times New Roman" pitchFamily="18" charset="0"/>
              </a:rPr>
              <a:t>In addition to the public sector, the economy comprised a large sector in which production and distribution, import-export activities, and money and banking, were operated privately.</a:t>
            </a:r>
          </a:p>
          <a:p>
            <a:pPr marL="185738" lvl="0" indent="-185738" algn="just"/>
            <a:endParaRPr lang="el-GR" sz="2000" b="1" dirty="0">
              <a:latin typeface="Arial Narrow" pitchFamily="34" charset="0"/>
              <a:cs typeface="Times New Roman" pitchFamily="18" charset="0"/>
            </a:endParaRPr>
          </a:p>
          <a:p>
            <a:pPr marL="185738" lvl="0" indent="-185738" algn="just">
              <a:buFont typeface="Arial" pitchFamily="34" charset="0"/>
              <a:buChar char="•"/>
            </a:pPr>
            <a:r>
              <a:rPr lang="en-US" sz="2000" spc="-20" dirty="0">
                <a:latin typeface="Arial Narrow" pitchFamily="34" charset="0"/>
                <a:cs typeface="Times New Roman" pitchFamily="18" charset="0"/>
              </a:rPr>
              <a:t>Enterprises were small-scale, sole proprietor operations, run by their owners as free citizens, freedmen or metics with the help of slaves. Also, there were partnerships in which profits and losses were shared in accordance with the share of capital contributed by the partners</a:t>
            </a:r>
            <a:r>
              <a:rPr lang="en-US" sz="2000" spc="-20" dirty="0" smtClean="0">
                <a:latin typeface="Arial Narrow" pitchFamily="34" charset="0"/>
                <a:cs typeface="Times New Roman" pitchFamily="18" charset="0"/>
              </a:rPr>
              <a:t>.</a:t>
            </a:r>
          </a:p>
          <a:p>
            <a:pPr marL="185738" lvl="0" indent="-185738" algn="just"/>
            <a:endParaRPr lang="el-GR" sz="2000" dirty="0">
              <a:latin typeface="Arial Narrow" pitchFamily="34" charset="0"/>
              <a:cs typeface="Times New Roman" pitchFamily="18" charset="0"/>
            </a:endParaRPr>
          </a:p>
          <a:p>
            <a:pPr marL="185738" lvl="0" indent="-185738" algn="just">
              <a:buFont typeface="Arial" pitchFamily="34" charset="0"/>
              <a:buChar char="•"/>
            </a:pPr>
            <a:r>
              <a:rPr lang="en-US" sz="2000" dirty="0">
                <a:latin typeface="Arial Narrow" pitchFamily="34" charset="0"/>
                <a:cs typeface="Times New Roman" pitchFamily="18" charset="0"/>
              </a:rPr>
              <a:t>The supply and demand for goods and services met in a marketplace called </a:t>
            </a:r>
            <a:r>
              <a:rPr lang="en-US" sz="2000" i="1" dirty="0">
                <a:latin typeface="Arial Narrow" pitchFamily="34" charset="0"/>
                <a:cs typeface="Times New Roman" pitchFamily="18" charset="0"/>
              </a:rPr>
              <a:t>agora</a:t>
            </a:r>
            <a:r>
              <a:rPr lang="en-US" sz="2000" dirty="0">
                <a:latin typeface="Arial Narrow" pitchFamily="34" charset="0"/>
                <a:cs typeface="Times New Roman" pitchFamily="18" charset="0"/>
              </a:rPr>
              <a:t>, </a:t>
            </a:r>
            <a:r>
              <a:rPr lang="en-US" sz="2000" dirty="0" smtClean="0">
                <a:latin typeface="Arial Narrow" pitchFamily="34" charset="0"/>
                <a:cs typeface="Times New Roman" pitchFamily="18" charset="0"/>
              </a:rPr>
              <a:t>where in </a:t>
            </a:r>
            <a:r>
              <a:rPr lang="en-US" sz="2000" dirty="0">
                <a:latin typeface="Arial Narrow" pitchFamily="34" charset="0"/>
                <a:cs typeface="Times New Roman" pitchFamily="18" charset="0"/>
              </a:rPr>
              <a:t>cases of excess demand or supply prices changed as </a:t>
            </a:r>
            <a:r>
              <a:rPr lang="en-US" sz="2000" dirty="0" smtClean="0">
                <a:latin typeface="Arial Narrow" pitchFamily="34" charset="0"/>
                <a:cs typeface="Times New Roman" pitchFamily="18" charset="0"/>
              </a:rPr>
              <a:t>required to </a:t>
            </a:r>
            <a:r>
              <a:rPr lang="en-US" sz="2000" dirty="0">
                <a:latin typeface="Arial Narrow" pitchFamily="34" charset="0"/>
                <a:cs typeface="Times New Roman" pitchFamily="18" charset="0"/>
              </a:rPr>
              <a:t>restore equilibrium</a:t>
            </a:r>
            <a:r>
              <a:rPr lang="en-US" sz="2000" dirty="0" smtClean="0">
                <a:latin typeface="Arial Narrow" pitchFamily="34" charset="0"/>
                <a:cs typeface="Times New Roman" pitchFamily="18" charset="0"/>
              </a:rPr>
              <a:t>.</a:t>
            </a:r>
          </a:p>
          <a:p>
            <a:pPr marL="185738" lvl="0" indent="-185738" algn="just"/>
            <a:endParaRPr lang="el-GR" sz="2000" dirty="0">
              <a:latin typeface="Arial Narrow" pitchFamily="34" charset="0"/>
              <a:cs typeface="Times New Roman" pitchFamily="18" charset="0"/>
            </a:endParaRPr>
          </a:p>
          <a:p>
            <a:pPr marL="185738" lvl="0" indent="-185738" algn="just">
              <a:buFont typeface="Arial" pitchFamily="34" charset="0"/>
              <a:buChar char="•"/>
            </a:pPr>
            <a:r>
              <a:rPr lang="en-US" sz="2000" dirty="0">
                <a:latin typeface="Arial Narrow" pitchFamily="34" charset="0"/>
                <a:cs typeface="Times New Roman" pitchFamily="18" charset="0"/>
              </a:rPr>
              <a:t>With the exception of grain</a:t>
            </a:r>
            <a:r>
              <a:rPr lang="en-US" sz="2000" dirty="0" smtClean="0">
                <a:latin typeface="Arial Narrow" pitchFamily="34" charset="0"/>
                <a:cs typeface="Times New Roman" pitchFamily="18" charset="0"/>
              </a:rPr>
              <a:t>, there </a:t>
            </a:r>
            <a:r>
              <a:rPr lang="en-US" sz="2000" dirty="0">
                <a:latin typeface="Arial Narrow" pitchFamily="34" charset="0"/>
                <a:cs typeface="Times New Roman" pitchFamily="18" charset="0"/>
              </a:rPr>
              <a:t>were no price controls, and the city with its various officers monitored closely the quality and the weight of the goods sold. So, the circumstances for sellers to practice opportunism were extremely limited and this enhanced the efficiency of the market</a:t>
            </a:r>
            <a:r>
              <a:rPr lang="en-US" sz="2000" dirty="0" smtClean="0">
                <a:latin typeface="Arial Narrow" pitchFamily="34" charset="0"/>
                <a:cs typeface="Times New Roman" pitchFamily="18" charset="0"/>
              </a:rPr>
              <a:t>.</a:t>
            </a:r>
          </a:p>
          <a:p>
            <a:pPr marL="185738" lvl="0" indent="-185738" algn="just">
              <a:buFont typeface="Arial" pitchFamily="34" charset="0"/>
              <a:buChar char="•"/>
            </a:pPr>
            <a:endParaRPr lang="en-US" sz="2000" dirty="0" smtClean="0">
              <a:latin typeface="Arial Narrow" pitchFamily="34" charset="0"/>
              <a:cs typeface="Times New Roman" pitchFamily="18" charset="0"/>
            </a:endParaRPr>
          </a:p>
          <a:p>
            <a:pPr marL="185738" indent="-185738" algn="just">
              <a:buFont typeface="Arial" pitchFamily="34" charset="0"/>
              <a:buChar char="•"/>
            </a:pPr>
            <a:r>
              <a:rPr lang="en-US" sz="2000" spc="-10" dirty="0" smtClean="0">
                <a:latin typeface="Arial Narrow" pitchFamily="34" charset="0"/>
                <a:cs typeface="Times New Roman" pitchFamily="18" charset="0"/>
              </a:rPr>
              <a:t>Banking functioned </a:t>
            </a:r>
            <a:r>
              <a:rPr lang="en-US" sz="2000" spc="-10" dirty="0">
                <a:latin typeface="Arial Narrow" pitchFamily="34" charset="0"/>
                <a:cs typeface="Times New Roman" pitchFamily="18" charset="0"/>
              </a:rPr>
              <a:t>much like to day. Athenians encouraged the intermediation in the demand and supply of interest paying loans to potential entrepreneurs</a:t>
            </a:r>
            <a:r>
              <a:rPr lang="en-US" sz="2000" spc="-10" dirty="0" smtClean="0">
                <a:latin typeface="Arial Narrow" pitchFamily="34" charset="0"/>
                <a:cs typeface="Times New Roman" pitchFamily="18" charset="0"/>
              </a:rPr>
              <a:t>, because </a:t>
            </a:r>
            <a:r>
              <a:rPr lang="en-US" sz="2000" spc="-10" dirty="0">
                <a:latin typeface="Arial Narrow" pitchFamily="34" charset="0"/>
                <a:cs typeface="Times New Roman" pitchFamily="18" charset="0"/>
              </a:rPr>
              <a:t>they attached prime importance to their activities for the survival and economic development of their city. </a:t>
            </a:r>
            <a:endParaRPr lang="el-GR" sz="2000" spc="-10" dirty="0">
              <a:latin typeface="Arial Narrow" pitchFamily="34" charset="0"/>
            </a:endParaRP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214422"/>
            <a:ext cx="8501122" cy="4955203"/>
          </a:xfrm>
          <a:prstGeom prst="rect">
            <a:avLst/>
          </a:prstGeom>
          <a:noFill/>
        </p:spPr>
        <p:txBody>
          <a:bodyPr wrap="square" rtlCol="0">
            <a:spAutoFit/>
          </a:bodyPr>
          <a:lstStyle/>
          <a:p>
            <a:pPr lvl="0"/>
            <a:r>
              <a:rPr lang="en-US" b="1" dirty="0">
                <a:solidFill>
                  <a:srgbClr val="FF0000"/>
                </a:solidFill>
              </a:rPr>
              <a:t>Synopsis</a:t>
            </a:r>
            <a:r>
              <a:rPr lang="en-US" b="1" dirty="0" smtClean="0">
                <a:solidFill>
                  <a:srgbClr val="FF0000"/>
                </a:solidFill>
              </a:rPr>
              <a:t>:</a:t>
            </a:r>
          </a:p>
          <a:p>
            <a:pPr lvl="0"/>
            <a:endParaRPr lang="en-US" b="1" dirty="0"/>
          </a:p>
          <a:p>
            <a:pPr marL="185738" lvl="0" indent="-185738" algn="just">
              <a:buFont typeface="Arial" pitchFamily="34" charset="0"/>
              <a:buChar char="•"/>
            </a:pPr>
            <a:r>
              <a:rPr lang="en-US" sz="2000" dirty="0" smtClean="0">
                <a:latin typeface="Arial Narrow" pitchFamily="34" charset="0"/>
              </a:rPr>
              <a:t>The </a:t>
            </a:r>
            <a:r>
              <a:rPr lang="en-US" sz="2000" dirty="0">
                <a:latin typeface="Arial Narrow" pitchFamily="34" charset="0"/>
              </a:rPr>
              <a:t>Athenian economy in the 5</a:t>
            </a:r>
            <a:r>
              <a:rPr lang="en-US" sz="2000" baseline="30000" dirty="0">
                <a:latin typeface="Arial Narrow" pitchFamily="34" charset="0"/>
              </a:rPr>
              <a:t>th</a:t>
            </a:r>
            <a:r>
              <a:rPr lang="en-US" sz="2000" dirty="0">
                <a:latin typeface="Arial Narrow" pitchFamily="34" charset="0"/>
              </a:rPr>
              <a:t> century BC functioned much like a modern market economy. </a:t>
            </a:r>
            <a:endParaRPr lang="en-US" sz="2000" dirty="0" smtClean="0">
              <a:latin typeface="Arial Narrow" pitchFamily="34" charset="0"/>
            </a:endParaRPr>
          </a:p>
          <a:p>
            <a:pPr marL="185738" lvl="0" indent="-185738" algn="just"/>
            <a:endParaRPr lang="en-US" sz="2000" dirty="0">
              <a:latin typeface="Arial Narrow" pitchFamily="34" charset="0"/>
            </a:endParaRPr>
          </a:p>
          <a:p>
            <a:pPr marL="185738" lvl="0" indent="-185738" algn="just">
              <a:buFont typeface="Arial" pitchFamily="34" charset="0"/>
              <a:buChar char="•"/>
            </a:pPr>
            <a:r>
              <a:rPr lang="en-US" sz="2000" dirty="0" smtClean="0">
                <a:latin typeface="Arial Narrow" pitchFamily="34" charset="0"/>
              </a:rPr>
              <a:t>Its </a:t>
            </a:r>
            <a:r>
              <a:rPr lang="en-US" sz="2000" dirty="0">
                <a:latin typeface="Arial Narrow" pitchFamily="34" charset="0"/>
              </a:rPr>
              <a:t>dominant sector was agriculture and animal husbandry. But mining, </a:t>
            </a:r>
            <a:r>
              <a:rPr lang="en-US" sz="2000" dirty="0" smtClean="0">
                <a:latin typeface="Arial Narrow" pitchFamily="34" charset="0"/>
              </a:rPr>
              <a:t>manufacturing, </a:t>
            </a:r>
            <a:r>
              <a:rPr lang="en-US" sz="2000" dirty="0">
                <a:latin typeface="Arial Narrow" pitchFamily="34" charset="0"/>
              </a:rPr>
              <a:t>banking </a:t>
            </a:r>
            <a:r>
              <a:rPr lang="en-US" sz="2000" dirty="0" smtClean="0">
                <a:latin typeface="Arial Narrow" pitchFamily="34" charset="0"/>
              </a:rPr>
              <a:t>services, </a:t>
            </a:r>
            <a:r>
              <a:rPr lang="en-US" sz="2000" dirty="0">
                <a:latin typeface="Arial Narrow" pitchFamily="34" charset="0"/>
              </a:rPr>
              <a:t>and export-import activities were also present and contributed significantly to the economy. </a:t>
            </a:r>
            <a:endParaRPr lang="en-US" sz="2000" dirty="0" smtClean="0">
              <a:latin typeface="Arial Narrow" pitchFamily="34" charset="0"/>
            </a:endParaRPr>
          </a:p>
          <a:p>
            <a:pPr marL="185738" lvl="0" indent="-185738" algn="just"/>
            <a:endParaRPr lang="en-US" sz="2000" dirty="0">
              <a:latin typeface="Arial Narrow" pitchFamily="34" charset="0"/>
            </a:endParaRPr>
          </a:p>
          <a:p>
            <a:pPr marL="185738" lvl="0" indent="-185738" algn="just">
              <a:buFont typeface="Arial" pitchFamily="34" charset="0"/>
              <a:buChar char="•"/>
            </a:pPr>
            <a:r>
              <a:rPr lang="en-US" sz="2000" dirty="0" smtClean="0">
                <a:latin typeface="Arial Narrow" pitchFamily="34" charset="0"/>
              </a:rPr>
              <a:t>The </a:t>
            </a:r>
            <a:r>
              <a:rPr lang="en-US" sz="2000" dirty="0">
                <a:latin typeface="Arial Narrow" pitchFamily="34" charset="0"/>
              </a:rPr>
              <a:t>distribution system comprised retail and wholesale markets. Exchanges were facilitated by silver base money and the financial intermediation of banks. </a:t>
            </a:r>
            <a:endParaRPr lang="en-US" sz="2000" dirty="0" smtClean="0">
              <a:latin typeface="Arial Narrow" pitchFamily="34" charset="0"/>
            </a:endParaRPr>
          </a:p>
          <a:p>
            <a:pPr marL="185738" lvl="0" indent="-185738" algn="just"/>
            <a:endParaRPr lang="en-US" sz="2000" dirty="0">
              <a:latin typeface="Arial Narrow" pitchFamily="34" charset="0"/>
            </a:endParaRPr>
          </a:p>
          <a:p>
            <a:pPr marL="185738" lvl="0" indent="-185738" algn="just">
              <a:buFont typeface="Arial" pitchFamily="34" charset="0"/>
              <a:buChar char="•"/>
            </a:pPr>
            <a:r>
              <a:rPr lang="en-US" sz="2000" dirty="0" smtClean="0">
                <a:latin typeface="Arial Narrow" pitchFamily="34" charset="0"/>
              </a:rPr>
              <a:t>The </a:t>
            </a:r>
            <a:r>
              <a:rPr lang="en-US" sz="2000" dirty="0">
                <a:latin typeface="Arial Narrow" pitchFamily="34" charset="0"/>
              </a:rPr>
              <a:t>state supervised the operation of markets through specially assigned officers and mostly without imposing price controls, </a:t>
            </a:r>
            <a:r>
              <a:rPr lang="en-US" sz="2000" dirty="0" smtClean="0">
                <a:latin typeface="Arial Narrow" pitchFamily="34" charset="0"/>
              </a:rPr>
              <a:t>whereas trade </a:t>
            </a:r>
            <a:r>
              <a:rPr lang="en-US" sz="2000" dirty="0">
                <a:latin typeface="Arial Narrow" pitchFamily="34" charset="0"/>
              </a:rPr>
              <a:t>disputes were resolved through an efficient legal system and arbitration. </a:t>
            </a:r>
            <a:endParaRPr lang="el-GR" sz="2000" dirty="0">
              <a:latin typeface="Arial Narrow" pitchFamily="34" charset="0"/>
            </a:endParaRPr>
          </a:p>
          <a:p>
            <a:pPr marL="185738" indent="-185738" algn="just"/>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501122" cy="4708981"/>
          </a:xfrm>
          <a:prstGeom prst="rect">
            <a:avLst/>
          </a:prstGeom>
          <a:noFill/>
        </p:spPr>
        <p:txBody>
          <a:bodyPr wrap="square" rtlCol="0">
            <a:spAutoFit/>
          </a:bodyPr>
          <a:lstStyle/>
          <a:p>
            <a:r>
              <a:rPr lang="en-US" sz="2000" b="1" dirty="0" smtClean="0">
                <a:solidFill>
                  <a:srgbClr val="FF0000"/>
                </a:solidFill>
                <a:latin typeface="Arial Narrow" pitchFamily="34" charset="0"/>
              </a:rPr>
              <a:t>3.The </a:t>
            </a:r>
            <a:r>
              <a:rPr lang="en-US" sz="2000" b="1" dirty="0">
                <a:solidFill>
                  <a:srgbClr val="FF0000"/>
                </a:solidFill>
                <a:latin typeface="Arial Narrow" pitchFamily="34" charset="0"/>
              </a:rPr>
              <a:t>reasons for an open market </a:t>
            </a:r>
            <a:r>
              <a:rPr lang="en-US" sz="2000" b="1" dirty="0" smtClean="0">
                <a:solidFill>
                  <a:srgbClr val="FF0000"/>
                </a:solidFill>
                <a:latin typeface="Arial Narrow" pitchFamily="34" charset="0"/>
              </a:rPr>
              <a:t>economy</a:t>
            </a:r>
          </a:p>
          <a:p>
            <a:endParaRPr lang="el-GR" sz="2000" b="1" dirty="0">
              <a:solidFill>
                <a:srgbClr val="FF0000"/>
              </a:solidFill>
              <a:latin typeface="Arial Narrow" pitchFamily="34" charset="0"/>
            </a:endParaRPr>
          </a:p>
          <a:p>
            <a:pPr marL="185738" lvl="0" indent="-185738" algn="just">
              <a:buFont typeface="Arial" pitchFamily="34" charset="0"/>
              <a:buChar char="•"/>
            </a:pPr>
            <a:r>
              <a:rPr lang="en-US" sz="2000" dirty="0">
                <a:latin typeface="Arial Narrow" pitchFamily="34" charset="0"/>
              </a:rPr>
              <a:t>Due to the relative scarcity </a:t>
            </a:r>
            <a:r>
              <a:rPr lang="en-US" sz="2000" dirty="0" smtClean="0">
                <a:latin typeface="Arial Narrow" pitchFamily="34" charset="0"/>
              </a:rPr>
              <a:t>and low </a:t>
            </a:r>
            <a:r>
              <a:rPr lang="en-US" sz="2000" dirty="0">
                <a:latin typeface="Arial Narrow" pitchFamily="34" charset="0"/>
              </a:rPr>
              <a:t>fertility of soils, Athens suffered perennially from shortages of grain. </a:t>
            </a:r>
            <a:endParaRPr lang="en-US" sz="2000" dirty="0" smtClean="0">
              <a:latin typeface="Arial Narrow" pitchFamily="34" charset="0"/>
            </a:endParaRP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Thus, to feed its population</a:t>
            </a:r>
            <a:r>
              <a:rPr lang="en-US" sz="2000" dirty="0" smtClean="0">
                <a:latin typeface="Arial Narrow" pitchFamily="34" charset="0"/>
              </a:rPr>
              <a:t>, it </a:t>
            </a:r>
            <a:r>
              <a:rPr lang="en-US" sz="2000" dirty="0">
                <a:latin typeface="Arial Narrow" pitchFamily="34" charset="0"/>
              </a:rPr>
              <a:t>had to rely on export-import activities</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Not only </a:t>
            </a:r>
            <a:r>
              <a:rPr lang="en-US" sz="2000" dirty="0" smtClean="0">
                <a:latin typeface="Arial Narrow" pitchFamily="34" charset="0"/>
              </a:rPr>
              <a:t>citizens, </a:t>
            </a:r>
            <a:r>
              <a:rPr lang="en-US" sz="2000" dirty="0">
                <a:latin typeface="Arial Narrow" pitchFamily="34" charset="0"/>
              </a:rPr>
              <a:t>but also metics established and directed wholesale enterprises in importing grain and exporting Athenian products. They were considered as offering a special and valuable service to the </a:t>
            </a:r>
            <a:r>
              <a:rPr lang="en-US" sz="2000" dirty="0" smtClean="0">
                <a:latin typeface="Arial Narrow" pitchFamily="34" charset="0"/>
              </a:rPr>
              <a:t>city. In </a:t>
            </a:r>
            <a:r>
              <a:rPr lang="en-US" sz="2000" dirty="0">
                <a:latin typeface="Arial Narrow" pitchFamily="34" charset="0"/>
              </a:rPr>
              <a:t>particular, Athenians recognized that the importers of grain by assuming various risks deserved special profit and their riches were justified.</a:t>
            </a:r>
            <a:endParaRPr lang="el-GR" sz="2000" dirty="0">
              <a:latin typeface="Arial Narrow" pitchFamily="34" charset="0"/>
            </a:endParaRPr>
          </a:p>
          <a:p>
            <a:pPr algn="just"/>
            <a:endParaRPr lang="en-US" sz="2000" b="1" dirty="0" smtClean="0">
              <a:latin typeface="Arial Narrow" pitchFamily="34" charset="0"/>
            </a:endParaRPr>
          </a:p>
          <a:p>
            <a:pPr algn="just"/>
            <a:r>
              <a:rPr lang="en-US" sz="2000" b="1" dirty="0" smtClean="0">
                <a:latin typeface="Arial Narrow" pitchFamily="34" charset="0"/>
              </a:rPr>
              <a:t>Synopsis: </a:t>
            </a:r>
            <a:r>
              <a:rPr lang="en-US" sz="2000" dirty="0" smtClean="0">
                <a:latin typeface="Arial Narrow" pitchFamily="34" charset="0"/>
              </a:rPr>
              <a:t>The city-state of </a:t>
            </a:r>
            <a:r>
              <a:rPr lang="en-US" sz="2000" dirty="0">
                <a:latin typeface="Arial Narrow" pitchFamily="34" charset="0"/>
              </a:rPr>
              <a:t>Athens established an open market economy to confront the scarcity in fertile lands that it faced.</a:t>
            </a:r>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571480"/>
            <a:ext cx="8572560" cy="5940088"/>
          </a:xfrm>
          <a:prstGeom prst="rect">
            <a:avLst/>
          </a:prstGeom>
          <a:noFill/>
        </p:spPr>
        <p:txBody>
          <a:bodyPr wrap="square" rtlCol="0">
            <a:spAutoFit/>
          </a:bodyPr>
          <a:lstStyle/>
          <a:p>
            <a:r>
              <a:rPr lang="en-US" sz="2000" b="1" dirty="0" smtClean="0">
                <a:latin typeface="Arial Narrow" pitchFamily="34" charset="0"/>
              </a:rPr>
              <a:t>4</a:t>
            </a:r>
            <a:r>
              <a:rPr lang="en-US" sz="2000" b="1" dirty="0" smtClean="0">
                <a:solidFill>
                  <a:srgbClr val="FF0000"/>
                </a:solidFill>
                <a:latin typeface="Arial Narrow" pitchFamily="34" charset="0"/>
              </a:rPr>
              <a:t>. Entrepreneurial incentives</a:t>
            </a:r>
          </a:p>
          <a:p>
            <a:endParaRPr lang="el-GR" sz="2000" b="1" dirty="0">
              <a:solidFill>
                <a:srgbClr val="FF0000"/>
              </a:solidFill>
              <a:latin typeface="Arial Narrow" pitchFamily="34" charset="0"/>
            </a:endParaRPr>
          </a:p>
          <a:p>
            <a:pPr marL="185738" lvl="0" indent="-185738" algn="just">
              <a:buFont typeface="Arial" pitchFamily="34" charset="0"/>
              <a:buChar char="•"/>
            </a:pPr>
            <a:r>
              <a:rPr lang="en-US" sz="2000" dirty="0">
                <a:latin typeface="Arial Narrow" pitchFamily="34" charset="0"/>
              </a:rPr>
              <a:t>The laws and the courts provided full guarantee for private property and property rights</a:t>
            </a:r>
            <a:r>
              <a:rPr lang="en-US" sz="2000" dirty="0" smtClean="0">
                <a:latin typeface="Arial Narrow" pitchFamily="34" charset="0"/>
              </a:rPr>
              <a:t>.</a:t>
            </a:r>
          </a:p>
          <a:p>
            <a:pPr marL="185738" lvl="0" indent="-185738" algn="just">
              <a:buFont typeface="Arial" pitchFamily="34" charset="0"/>
              <a:buChar char="•"/>
            </a:pPr>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Taxation was least coercive. It imposed fair taxes, enforced through various means that included the famous mechanism of </a:t>
            </a:r>
            <a:r>
              <a:rPr lang="en-US" sz="2000" i="1" dirty="0">
                <a:latin typeface="Arial Narrow" pitchFamily="34" charset="0"/>
              </a:rPr>
              <a:t>antidosis</a:t>
            </a:r>
            <a:r>
              <a:rPr lang="en-US" sz="2000" dirty="0">
                <a:latin typeface="Arial Narrow" pitchFamily="34" charset="0"/>
              </a:rPr>
              <a:t>, and cultivated willful giving through “liturgies”, i.e. the financing of public works</a:t>
            </a:r>
            <a:r>
              <a:rPr lang="en-US" sz="2000" dirty="0" smtClean="0">
                <a:latin typeface="Arial Narrow" pitchFamily="34" charset="0"/>
              </a:rPr>
              <a:t>.</a:t>
            </a:r>
          </a:p>
          <a:p>
            <a:pPr marL="185738" lvl="0" indent="-185738" algn="just">
              <a:buFont typeface="Arial" pitchFamily="34" charset="0"/>
              <a:buChar char="•"/>
            </a:pPr>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The society accepted that: a) </a:t>
            </a:r>
            <a:r>
              <a:rPr lang="en-GB" sz="2000" dirty="0">
                <a:latin typeface="Arial Narrow" pitchFamily="34" charset="0"/>
              </a:rPr>
              <a:t>profit and/or wealth seeking activities benefited their city, and, (</a:t>
            </a:r>
            <a:r>
              <a:rPr lang="en-GB" sz="2000" dirty="0" err="1">
                <a:latin typeface="Arial Narrow" pitchFamily="34" charset="0"/>
              </a:rPr>
              <a:t>b</a:t>
            </a:r>
            <a:r>
              <a:rPr lang="en-GB" sz="2000" dirty="0">
                <a:latin typeface="Arial Narrow" pitchFamily="34" charset="0"/>
              </a:rPr>
              <a:t>) a moderately unequal distribution of wealth promoted the work effort of individuals. </a:t>
            </a:r>
            <a:r>
              <a:rPr lang="en-US" sz="2000" dirty="0">
                <a:latin typeface="Arial Narrow" pitchFamily="34" charset="0"/>
              </a:rPr>
              <a:t>For these reasons</a:t>
            </a:r>
            <a:r>
              <a:rPr lang="en-GB" sz="2000" dirty="0">
                <a:latin typeface="Arial Narrow" pitchFamily="34" charset="0"/>
              </a:rPr>
              <a:t> they encouraged entrepreneurial activities under three conditions: first, that entrepreneurs would seek to realise “moderate” profits; second, that wealth would be spent according to certain social and ethical standards; and, third, that the distribution of wealth would not become “too unequal</a:t>
            </a:r>
            <a:r>
              <a:rPr lang="en-GB" sz="2000" dirty="0" smtClean="0">
                <a:latin typeface="Arial Narrow" pitchFamily="34" charset="0"/>
              </a:rPr>
              <a:t>”.</a:t>
            </a:r>
          </a:p>
          <a:p>
            <a:pPr marL="185738" lvl="0" indent="-185738" algn="just">
              <a:buFont typeface="Arial" pitchFamily="34" charset="0"/>
              <a:buChar char="•"/>
            </a:pPr>
            <a:endParaRPr lang="el-GR" sz="2000" dirty="0">
              <a:latin typeface="Arial Narrow" pitchFamily="34" charset="0"/>
            </a:endParaRPr>
          </a:p>
          <a:p>
            <a:pPr marL="185738" lvl="0" indent="-185738" algn="just">
              <a:buFont typeface="Arial" pitchFamily="34" charset="0"/>
              <a:buChar char="•"/>
            </a:pPr>
            <a:r>
              <a:rPr lang="en-GB" sz="2000" dirty="0">
                <a:latin typeface="Arial Narrow" pitchFamily="34" charset="0"/>
              </a:rPr>
              <a:t>Athenians esteemed rich citizens who had not inherited but earned their wealth by employing their resources for productive and risky trade activities and then “shared” their wealth with the rest of the citizens through the voluntary undertaking of public expenses. </a:t>
            </a:r>
            <a:endParaRPr lang="el-GR" sz="2000" dirty="0">
              <a:latin typeface="Arial Narrow" pitchFamily="34" charset="0"/>
            </a:endParaRPr>
          </a:p>
          <a:p>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285728"/>
            <a:ext cx="8286808" cy="6154402"/>
          </a:xfrm>
          <a:prstGeom prst="rect">
            <a:avLst/>
          </a:prstGeom>
          <a:noFill/>
        </p:spPr>
        <p:txBody>
          <a:bodyPr wrap="square" rtlCol="0">
            <a:spAutoFit/>
          </a:bodyPr>
          <a:lstStyle/>
          <a:p>
            <a:pPr marL="185738" lvl="0" indent="-185738" algn="just">
              <a:buFont typeface="Arial" pitchFamily="34" charset="0"/>
              <a:buChar char="•"/>
            </a:pPr>
            <a:r>
              <a:rPr lang="en-GB" sz="2000" dirty="0">
                <a:latin typeface="Arial Narrow" pitchFamily="34" charset="0"/>
              </a:rPr>
              <a:t>They blamed rich citizens and metics who did not undertake public expenses commensurate with their wealth. Moreover, they did not respect rich citizens who spent their wealth and property in luxury consumption</a:t>
            </a:r>
            <a:r>
              <a:rPr lang="en-GB"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GB" sz="2000" dirty="0">
                <a:latin typeface="Arial Narrow" pitchFamily="34" charset="0"/>
              </a:rPr>
              <a:t>Successful entrepreneurs received social and many times political distinctions, which in the cases of some slaves reached the level of gaining their freedom</a:t>
            </a:r>
            <a:r>
              <a:rPr lang="en-GB" sz="2000" dirty="0" smtClean="0">
                <a:latin typeface="Arial Narrow" pitchFamily="34" charset="0"/>
              </a:rPr>
              <a:t>.</a:t>
            </a:r>
          </a:p>
          <a:p>
            <a:pPr marL="185738" lvl="0" indent="-185738" algn="just"/>
            <a:r>
              <a:rPr lang="en-GB" sz="2000" dirty="0" smtClean="0">
                <a:latin typeface="Arial Narrow" pitchFamily="34" charset="0"/>
              </a:rPr>
              <a:t> </a:t>
            </a:r>
            <a:endParaRPr lang="el-GR" sz="2000" dirty="0">
              <a:latin typeface="Arial Narrow" pitchFamily="34" charset="0"/>
            </a:endParaRPr>
          </a:p>
          <a:p>
            <a:pPr marL="185738" lvl="0" indent="-185738" algn="just">
              <a:buFont typeface="Arial" pitchFamily="34" charset="0"/>
              <a:buChar char="•"/>
            </a:pPr>
            <a:r>
              <a:rPr lang="en-GB" sz="2000" dirty="0">
                <a:latin typeface="Arial Narrow" pitchFamily="34" charset="0"/>
              </a:rPr>
              <a:t>Metics who obtained their wealth from fair entrepreneurial practices and spent a part of it in undertaking “liturgies” gained a “ticket” to their social advancement and reputation</a:t>
            </a:r>
            <a:r>
              <a:rPr lang="en-GB"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GB" sz="2000" dirty="0">
                <a:latin typeface="Arial Narrow" pitchFamily="34" charset="0"/>
              </a:rPr>
              <a:t>The incentives for citizens applied equally for slaves. A famous case of a slave who gained his freedom is the banker Passion. </a:t>
            </a:r>
            <a:endParaRPr lang="en-GB" sz="2000" dirty="0" smtClean="0">
              <a:latin typeface="Arial Narrow" pitchFamily="34" charset="0"/>
            </a:endParaRPr>
          </a:p>
          <a:p>
            <a:pPr lvl="0" algn="just"/>
            <a:r>
              <a:rPr lang="en-GB" sz="2000" dirty="0" smtClean="0">
                <a:latin typeface="Arial Narrow" pitchFamily="34" charset="0"/>
              </a:rPr>
              <a:t> </a:t>
            </a:r>
            <a:endParaRPr lang="el-GR" sz="2000" dirty="0">
              <a:latin typeface="Arial Narrow" pitchFamily="34" charset="0"/>
            </a:endParaRPr>
          </a:p>
          <a:p>
            <a:pPr algn="just"/>
            <a:r>
              <a:rPr lang="en-GB" sz="2000" b="1" dirty="0">
                <a:solidFill>
                  <a:srgbClr val="FF0000"/>
                </a:solidFill>
                <a:latin typeface="Arial Narrow" pitchFamily="34" charset="0"/>
              </a:rPr>
              <a:t>Synopsis</a:t>
            </a:r>
            <a:r>
              <a:rPr lang="en-GB" sz="2000" dirty="0">
                <a:solidFill>
                  <a:srgbClr val="FF0000"/>
                </a:solidFill>
                <a:latin typeface="Arial Narrow" pitchFamily="34" charset="0"/>
              </a:rPr>
              <a:t>:</a:t>
            </a:r>
            <a:r>
              <a:rPr lang="en-GB" sz="2000" dirty="0">
                <a:latin typeface="Arial Narrow" pitchFamily="34" charset="0"/>
              </a:rPr>
              <a:t> Athenians had embedded into their values and institutions a sophisticated system of incentives for undertaking entrepreneurial activities and for using the wealth created thereof in a socially responsible way. For citizens and metics entrepreneurial success meant social and economic advancement, whereas for slaves the same success led frequently to their freedom.</a:t>
            </a:r>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428604"/>
            <a:ext cx="8643998" cy="6247864"/>
          </a:xfrm>
          <a:prstGeom prst="rect">
            <a:avLst/>
          </a:prstGeom>
          <a:noFill/>
        </p:spPr>
        <p:txBody>
          <a:bodyPr wrap="square" rtlCol="0">
            <a:spAutoFit/>
          </a:bodyPr>
          <a:lstStyle/>
          <a:p>
            <a:r>
              <a:rPr lang="en-US" b="1" dirty="0" smtClean="0"/>
              <a:t>5. </a:t>
            </a:r>
            <a:r>
              <a:rPr lang="en-US" sz="2000" b="1" dirty="0" smtClean="0">
                <a:solidFill>
                  <a:srgbClr val="FF0000"/>
                </a:solidFill>
                <a:latin typeface="Arial Narrow" pitchFamily="34" charset="0"/>
              </a:rPr>
              <a:t>Managerial </a:t>
            </a:r>
            <a:r>
              <a:rPr lang="en-US" sz="2000" b="1" dirty="0">
                <a:solidFill>
                  <a:srgbClr val="FF0000"/>
                </a:solidFill>
                <a:latin typeface="Arial Narrow" pitchFamily="34" charset="0"/>
              </a:rPr>
              <a:t>functions and </a:t>
            </a:r>
            <a:r>
              <a:rPr lang="en-US" sz="2000" b="1" dirty="0" smtClean="0">
                <a:solidFill>
                  <a:srgbClr val="FF0000"/>
                </a:solidFill>
                <a:latin typeface="Arial Narrow" pitchFamily="34" charset="0"/>
              </a:rPr>
              <a:t>qualifications</a:t>
            </a:r>
          </a:p>
          <a:p>
            <a:endParaRPr lang="el-GR" sz="2000" b="1" dirty="0">
              <a:latin typeface="Arial Narrow" pitchFamily="34" charset="0"/>
            </a:endParaRPr>
          </a:p>
          <a:p>
            <a:pPr marL="185738" lvl="0" indent="-185738">
              <a:buFont typeface="Arial" pitchFamily="34" charset="0"/>
              <a:buChar char="•"/>
            </a:pPr>
            <a:r>
              <a:rPr lang="en-US" sz="2000" dirty="0" smtClean="0">
                <a:latin typeface="Arial Narrow" pitchFamily="34" charset="0"/>
              </a:rPr>
              <a:t>Xenophon </a:t>
            </a:r>
            <a:r>
              <a:rPr lang="en-US" sz="2000" dirty="0">
                <a:latin typeface="Arial Narrow" pitchFamily="34" charset="0"/>
              </a:rPr>
              <a:t>had a very clear view of the market.  He perceived that prices brought </a:t>
            </a:r>
            <a:r>
              <a:rPr lang="en-US" sz="2000" dirty="0" smtClean="0">
                <a:latin typeface="Arial Narrow" pitchFamily="34" charset="0"/>
              </a:rPr>
              <a:t>about </a:t>
            </a:r>
            <a:r>
              <a:rPr lang="en-US" sz="2000" dirty="0">
                <a:latin typeface="Arial Narrow" pitchFamily="34" charset="0"/>
              </a:rPr>
              <a:t>equilibrium between supply and demand in the short run, whereas in the long run they determined the </a:t>
            </a:r>
            <a:r>
              <a:rPr lang="en-US" sz="2000" dirty="0" smtClean="0">
                <a:latin typeface="Arial Narrow" pitchFamily="34" charset="0"/>
              </a:rPr>
              <a:t>number of </a:t>
            </a:r>
            <a:r>
              <a:rPr lang="en-US" sz="2000" dirty="0">
                <a:latin typeface="Arial Narrow" pitchFamily="34" charset="0"/>
              </a:rPr>
              <a:t>enterprises in the market</a:t>
            </a:r>
            <a:r>
              <a:rPr lang="en-US" sz="2000" dirty="0" smtClean="0">
                <a:latin typeface="Arial Narrow" pitchFamily="34" charset="0"/>
              </a:rPr>
              <a:t>.</a:t>
            </a:r>
          </a:p>
          <a:p>
            <a:pPr marL="185738" lvl="0" indent="-185738"/>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In </a:t>
            </a:r>
            <a:r>
              <a:rPr lang="en-US" sz="2000" dirty="0" smtClean="0">
                <a:latin typeface="Arial Narrow" pitchFamily="34" charset="0"/>
              </a:rPr>
              <a:t>this environment, he </a:t>
            </a:r>
            <a:r>
              <a:rPr lang="en-US" sz="2000" dirty="0">
                <a:latin typeface="Arial Narrow" pitchFamily="34" charset="0"/>
              </a:rPr>
              <a:t>envisioned that equilibrium was established through </a:t>
            </a:r>
            <a:r>
              <a:rPr lang="en-US" sz="2000" dirty="0" smtClean="0">
                <a:latin typeface="Arial Narrow" pitchFamily="34" charset="0"/>
              </a:rPr>
              <a:t>three functions </a:t>
            </a:r>
            <a:r>
              <a:rPr lang="en-US" sz="2000" dirty="0">
                <a:latin typeface="Arial Narrow" pitchFamily="34" charset="0"/>
              </a:rPr>
              <a:t>at the individual firm level. These were: a)discovering disequilibrium situations or previously unforeseen opportunities for profit (entrepreneurial function); b) providing the required capital and assuming the risks and uncertainty involved (capitalist function); and c) managing operations so as to increase productivity (managerial function</a:t>
            </a:r>
            <a:r>
              <a:rPr lang="en-US" sz="2000" dirty="0" smtClean="0">
                <a:latin typeface="Arial Narrow" pitchFamily="34" charset="0"/>
              </a:rPr>
              <a:t>).</a:t>
            </a:r>
          </a:p>
          <a:p>
            <a:pPr marL="185738" lvl="0" indent="-185738"/>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For the head of an enterprise as manager he singled out the following functions and qualifications</a:t>
            </a:r>
            <a:r>
              <a:rPr lang="en-US" sz="2000" dirty="0" smtClean="0">
                <a:latin typeface="Arial Narrow" pitchFamily="34" charset="0"/>
              </a:rPr>
              <a:t>:</a:t>
            </a:r>
          </a:p>
          <a:p>
            <a:pPr marL="185738" lvl="0" indent="-185738"/>
            <a:r>
              <a:rPr lang="en-US" sz="2000" dirty="0" smtClean="0">
                <a:latin typeface="Arial Narrow" pitchFamily="34" charset="0"/>
              </a:rPr>
              <a:t> </a:t>
            </a:r>
            <a:endParaRPr lang="el-GR" sz="2000" dirty="0">
              <a:latin typeface="Arial Narrow" pitchFamily="34" charset="0"/>
            </a:endParaRPr>
          </a:p>
          <a:p>
            <a:pPr marL="185738" lvl="0" indent="-185738">
              <a:buFont typeface="Arial" pitchFamily="34" charset="0"/>
              <a:buChar char="•"/>
            </a:pPr>
            <a:r>
              <a:rPr lang="en-US" sz="2000" dirty="0">
                <a:latin typeface="Arial Narrow" pitchFamily="34" charset="0"/>
              </a:rPr>
              <a:t>Organize, control and supervise all activities to enhance productive efficiency</a:t>
            </a:r>
            <a:r>
              <a:rPr lang="en-US" sz="2000" dirty="0" smtClean="0">
                <a:latin typeface="Arial Narrow" pitchFamily="34" charset="0"/>
              </a:rPr>
              <a:t>.</a:t>
            </a:r>
          </a:p>
          <a:p>
            <a:pPr marL="185738" lvl="0" indent="-185738">
              <a:buFont typeface="Arial" pitchFamily="34" charset="0"/>
              <a:buChar char="•"/>
            </a:pPr>
            <a:endParaRPr lang="el-GR" sz="2000" dirty="0">
              <a:latin typeface="Arial Narrow" pitchFamily="34" charset="0"/>
            </a:endParaRPr>
          </a:p>
          <a:p>
            <a:pPr marL="173038" lvl="0" indent="-173038">
              <a:buFont typeface="Arial" pitchFamily="34" charset="0"/>
              <a:buChar char="•"/>
            </a:pPr>
            <a:r>
              <a:rPr lang="en-US" sz="2000" dirty="0" smtClean="0">
                <a:latin typeface="Arial Narrow" pitchFamily="34" charset="0"/>
              </a:rPr>
              <a:t> Introduce </a:t>
            </a:r>
            <a:r>
              <a:rPr lang="en-US" sz="2000" dirty="0">
                <a:latin typeface="Arial Narrow" pitchFamily="34" charset="0"/>
              </a:rPr>
              <a:t>division of labour according to the skills, training, experience and knowledge of laborers and slaves</a:t>
            </a:r>
            <a:r>
              <a:rPr lang="en-US" sz="2000" dirty="0" smtClean="0">
                <a:latin typeface="Arial Narrow" pitchFamily="34" charset="0"/>
              </a:rPr>
              <a:t>.</a:t>
            </a:r>
          </a:p>
          <a:p>
            <a:pPr marL="185738" lvl="0" indent="-185738"/>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501122" cy="6247864"/>
          </a:xfrm>
          <a:prstGeom prst="rect">
            <a:avLst/>
          </a:prstGeom>
          <a:noFill/>
        </p:spPr>
        <p:txBody>
          <a:bodyPr wrap="square" rtlCol="0">
            <a:spAutoFit/>
          </a:bodyPr>
          <a:lstStyle/>
          <a:p>
            <a:pPr marL="185738" indent="-185738" algn="just">
              <a:buFont typeface="Arial" pitchFamily="34" charset="0"/>
              <a:buChar char="•"/>
            </a:pPr>
            <a:r>
              <a:rPr lang="en-US" sz="2000" dirty="0">
                <a:latin typeface="Arial Narrow" pitchFamily="34" charset="0"/>
              </a:rPr>
              <a:t>Select the most efficient laborers and/or slaves.</a:t>
            </a:r>
            <a:endParaRPr lang="el-GR" sz="2000" dirty="0"/>
          </a:p>
          <a:p>
            <a:pPr lvl="0" algn="just"/>
            <a:endParaRPr lang="en-US" sz="2000" dirty="0" smtClean="0">
              <a:latin typeface="Arial Narrow" pitchFamily="34" charset="0"/>
            </a:endParaRPr>
          </a:p>
          <a:p>
            <a:pPr marL="185738" lvl="0" indent="-185738" algn="just">
              <a:buFont typeface="Arial" pitchFamily="34" charset="0"/>
              <a:buChar char="•"/>
            </a:pPr>
            <a:r>
              <a:rPr lang="en-US" sz="2000" spc="-20" dirty="0" smtClean="0">
                <a:latin typeface="Arial Narrow" pitchFamily="34" charset="0"/>
              </a:rPr>
              <a:t>Teach </a:t>
            </a:r>
            <a:r>
              <a:rPr lang="en-US" sz="2000" spc="-20" dirty="0">
                <a:latin typeface="Arial Narrow" pitchFamily="34" charset="0"/>
              </a:rPr>
              <a:t>and properly train </a:t>
            </a:r>
            <a:r>
              <a:rPr lang="en-US" sz="2000" spc="-20" dirty="0" smtClean="0">
                <a:latin typeface="Arial Narrow" pitchFamily="34" charset="0"/>
              </a:rPr>
              <a:t>through learning-by-doing </a:t>
            </a:r>
            <a:r>
              <a:rPr lang="en-US" sz="2000" spc="-20" dirty="0">
                <a:latin typeface="Arial Narrow" pitchFamily="34" charset="0"/>
              </a:rPr>
              <a:t>those placed in managerial positions</a:t>
            </a:r>
            <a:r>
              <a:rPr lang="en-US" sz="2000" spc="-2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Behave properly towards laborers and/or slaves and convince them to increase their work effort and performance</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Rationalize activities so as to gain a surplus</a:t>
            </a:r>
            <a:r>
              <a:rPr lang="en-US" sz="2000" dirty="0" smtClean="0">
                <a:latin typeface="Arial Narrow" pitchFamily="34" charset="0"/>
              </a:rPr>
              <a:t>.</a:t>
            </a:r>
          </a:p>
          <a:p>
            <a:pPr marL="185738" lvl="0" indent="-185738" algn="just"/>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Exploit price variations by buying low and selling high</a:t>
            </a:r>
            <a:r>
              <a:rPr lang="en-US" sz="2000" dirty="0" smtClean="0">
                <a:latin typeface="Arial Narrow" pitchFamily="34" charset="0"/>
              </a:rPr>
              <a:t>.</a:t>
            </a:r>
          </a:p>
          <a:p>
            <a:pPr marL="185738" lvl="0" indent="-185738" algn="just"/>
            <a:r>
              <a:rPr lang="en-US" sz="2000" dirty="0" smtClean="0">
                <a:latin typeface="Arial Narrow" pitchFamily="34" charset="0"/>
              </a:rPr>
              <a:t> </a:t>
            </a:r>
            <a:endParaRPr lang="el-GR" sz="2000" dirty="0">
              <a:latin typeface="Arial Narrow" pitchFamily="34" charset="0"/>
            </a:endParaRPr>
          </a:p>
          <a:p>
            <a:pPr marL="185738" lvl="0" indent="-185738" algn="just">
              <a:buFont typeface="Arial" pitchFamily="34" charset="0"/>
              <a:buChar char="•"/>
            </a:pPr>
            <a:r>
              <a:rPr lang="en-US" sz="2000" dirty="0">
                <a:latin typeface="Arial Narrow" pitchFamily="34" charset="0"/>
              </a:rPr>
              <a:t>From the above it follows that Xenophon identified and analyzed accurately the roles </a:t>
            </a:r>
            <a:r>
              <a:rPr lang="en-US" sz="2000" dirty="0" smtClean="0">
                <a:latin typeface="Arial Narrow" pitchFamily="34" charset="0"/>
              </a:rPr>
              <a:t>of the manager </a:t>
            </a:r>
            <a:r>
              <a:rPr lang="en-US" sz="2000" dirty="0">
                <a:latin typeface="Arial Narrow" pitchFamily="34" charset="0"/>
              </a:rPr>
              <a:t>and that is why his views received detailed analysis by many economists from the time of Smith and Marshall to the present</a:t>
            </a:r>
            <a:r>
              <a:rPr lang="en-US" sz="2000" dirty="0" smtClean="0">
                <a:latin typeface="Arial Narrow" pitchFamily="34" charset="0"/>
              </a:rPr>
              <a:t>.</a:t>
            </a:r>
          </a:p>
          <a:p>
            <a:pPr lvl="0" algn="just"/>
            <a:endParaRPr lang="el-GR" sz="2000" dirty="0">
              <a:latin typeface="Arial Narrow" pitchFamily="34" charset="0"/>
            </a:endParaRPr>
          </a:p>
          <a:p>
            <a:pPr lvl="0" algn="just"/>
            <a:r>
              <a:rPr lang="en-US" sz="2000" b="1" dirty="0">
                <a:solidFill>
                  <a:srgbClr val="FF0000"/>
                </a:solidFill>
                <a:latin typeface="Arial Narrow" pitchFamily="34" charset="0"/>
              </a:rPr>
              <a:t>Synopsis</a:t>
            </a:r>
            <a:r>
              <a:rPr lang="en-US" sz="2000" b="1" dirty="0" smtClean="0">
                <a:solidFill>
                  <a:srgbClr val="FF0000"/>
                </a:solidFill>
                <a:latin typeface="Arial Narrow" pitchFamily="34" charset="0"/>
              </a:rPr>
              <a:t>:</a:t>
            </a:r>
            <a:r>
              <a:rPr lang="en-US" sz="2000" b="1" dirty="0" smtClean="0">
                <a:latin typeface="Arial Narrow" pitchFamily="34" charset="0"/>
              </a:rPr>
              <a:t> </a:t>
            </a:r>
            <a:r>
              <a:rPr lang="en-US" sz="2000" dirty="0" smtClean="0">
                <a:latin typeface="Arial Narrow" pitchFamily="34" charset="0"/>
              </a:rPr>
              <a:t>Athens </a:t>
            </a:r>
            <a:r>
              <a:rPr lang="en-US" sz="2000" dirty="0">
                <a:latin typeface="Arial Narrow" pitchFamily="34" charset="0"/>
              </a:rPr>
              <a:t>became the first ever-entrepreneurial and managerial society. They put in place the right incentives to motivate entrepreneurship. In the management of enterprises they stressed the division of labour and the accumulation of knowledge and skills. And not the least they introduced the following institutions to maintain law and order and validate the incentives in place. </a:t>
            </a:r>
            <a:r>
              <a:rPr lang="en-US" sz="2000" dirty="0" smtClean="0">
                <a:latin typeface="Arial Narrow" pitchFamily="34" charset="0"/>
              </a:rPr>
              <a:t> </a:t>
            </a:r>
            <a:endParaRPr lang="el-GR" sz="2000" dirty="0">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2726</TotalTime>
  <Words>1569</Words>
  <Application>Microsoft Office PowerPoint</Application>
  <PresentationFormat>On-screen Show (4:3)</PresentationFormat>
  <Paragraphs>107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city-state of ancient Athens as a prototype for  an entrepreneurial and managerial society      George C. Bitros  Professor of Political Economy, Emeritus     Athens March 12, 2019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city-state of ancient Athens as prototype for an entrepreneurial and managerial society   By   George C. Bitros, Anastassios D. Karayiannis      Athens June 14, 2011</dc:title>
  <dc:creator>bitros</dc:creator>
  <cp:lastModifiedBy>user</cp:lastModifiedBy>
  <cp:revision>19</cp:revision>
  <dcterms:created xsi:type="dcterms:W3CDTF">2011-06-12T06:21:40Z</dcterms:created>
  <dcterms:modified xsi:type="dcterms:W3CDTF">2019-03-14T08:51:25Z</dcterms:modified>
</cp:coreProperties>
</file>