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5"/>
  </p:notesMasterIdLst>
  <p:sldIdLst>
    <p:sldId id="256" r:id="rId3"/>
    <p:sldId id="257" r:id="rId4"/>
    <p:sldId id="259" r:id="rId5"/>
    <p:sldId id="260" r:id="rId6"/>
    <p:sldId id="261" r:id="rId7"/>
    <p:sldId id="262" r:id="rId8"/>
    <p:sldId id="324" r:id="rId9"/>
    <p:sldId id="363" r:id="rId10"/>
    <p:sldId id="325" r:id="rId11"/>
    <p:sldId id="361" r:id="rId12"/>
    <p:sldId id="362" r:id="rId13"/>
    <p:sldId id="326" r:id="rId14"/>
    <p:sldId id="327" r:id="rId15"/>
    <p:sldId id="328" r:id="rId16"/>
    <p:sldId id="329" r:id="rId17"/>
    <p:sldId id="383" r:id="rId18"/>
    <p:sldId id="364" r:id="rId19"/>
    <p:sldId id="330" r:id="rId20"/>
    <p:sldId id="365" r:id="rId21"/>
    <p:sldId id="332" r:id="rId22"/>
    <p:sldId id="333" r:id="rId23"/>
    <p:sldId id="366" r:id="rId24"/>
    <p:sldId id="335" r:id="rId25"/>
    <p:sldId id="367" r:id="rId26"/>
    <p:sldId id="336" r:id="rId27"/>
    <p:sldId id="337" r:id="rId28"/>
    <p:sldId id="338" r:id="rId29"/>
    <p:sldId id="339" r:id="rId30"/>
    <p:sldId id="368" r:id="rId31"/>
    <p:sldId id="340" r:id="rId32"/>
    <p:sldId id="369" r:id="rId33"/>
    <p:sldId id="341" r:id="rId34"/>
    <p:sldId id="370" r:id="rId35"/>
    <p:sldId id="343" r:id="rId36"/>
    <p:sldId id="371" r:id="rId37"/>
    <p:sldId id="344" r:id="rId38"/>
    <p:sldId id="372" r:id="rId39"/>
    <p:sldId id="373" r:id="rId40"/>
    <p:sldId id="374" r:id="rId41"/>
    <p:sldId id="346" r:id="rId42"/>
    <p:sldId id="375" r:id="rId43"/>
    <p:sldId id="347" r:id="rId44"/>
    <p:sldId id="348" r:id="rId45"/>
    <p:sldId id="376" r:id="rId46"/>
    <p:sldId id="349" r:id="rId47"/>
    <p:sldId id="350" r:id="rId48"/>
    <p:sldId id="377" r:id="rId49"/>
    <p:sldId id="351" r:id="rId50"/>
    <p:sldId id="352" r:id="rId51"/>
    <p:sldId id="378" r:id="rId52"/>
    <p:sldId id="353" r:id="rId53"/>
    <p:sldId id="379" r:id="rId54"/>
    <p:sldId id="354" r:id="rId55"/>
    <p:sldId id="380" r:id="rId56"/>
    <p:sldId id="355" r:id="rId57"/>
    <p:sldId id="356" r:id="rId58"/>
    <p:sldId id="357" r:id="rId59"/>
    <p:sldId id="381" r:id="rId60"/>
    <p:sldId id="358" r:id="rId61"/>
    <p:sldId id="382" r:id="rId62"/>
    <p:sldId id="359" r:id="rId63"/>
    <p:sldId id="319" r:id="rId64"/>
  </p:sldIdLst>
  <p:sldSz cx="9144000" cy="6858000" type="screen4x3"/>
  <p:notesSz cx="6858000" cy="9144000"/>
  <p:custDataLst>
    <p:tags r:id="rId6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9309" autoAdjust="0"/>
  </p:normalViewPr>
  <p:slideViewPr>
    <p:cSldViewPr>
      <p:cViewPr varScale="1">
        <p:scale>
          <a:sx n="88" d="100"/>
          <a:sy n="88" d="100"/>
        </p:scale>
        <p:origin x="-1296" y="-72"/>
      </p:cViewPr>
      <p:guideLst>
        <p:guide orient="horz" pos="3657"/>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3.xml"/><Relationship Id="rId18" Type="http://schemas.openxmlformats.org/officeDocument/2006/relationships/slide" Target="slides/slide28.xml"/><Relationship Id="rId26" Type="http://schemas.openxmlformats.org/officeDocument/2006/relationships/slide" Target="slides/slide38.xml"/><Relationship Id="rId39" Type="http://schemas.openxmlformats.org/officeDocument/2006/relationships/slide" Target="slides/slide51.xml"/><Relationship Id="rId3" Type="http://schemas.openxmlformats.org/officeDocument/2006/relationships/slide" Target="slides/slide9.xml"/><Relationship Id="rId21" Type="http://schemas.openxmlformats.org/officeDocument/2006/relationships/slide" Target="slides/slide31.xml"/><Relationship Id="rId34" Type="http://schemas.openxmlformats.org/officeDocument/2006/relationships/slide" Target="slides/slide46.xml"/><Relationship Id="rId42" Type="http://schemas.openxmlformats.org/officeDocument/2006/relationships/slide" Target="slides/slide54.xml"/><Relationship Id="rId47" Type="http://schemas.openxmlformats.org/officeDocument/2006/relationships/slide" Target="slides/slide61.xml"/><Relationship Id="rId7" Type="http://schemas.openxmlformats.org/officeDocument/2006/relationships/slide" Target="slides/slide15.xml"/><Relationship Id="rId12" Type="http://schemas.openxmlformats.org/officeDocument/2006/relationships/slide" Target="slides/slide21.xml"/><Relationship Id="rId17" Type="http://schemas.openxmlformats.org/officeDocument/2006/relationships/slide" Target="slides/slide27.xml"/><Relationship Id="rId25" Type="http://schemas.openxmlformats.org/officeDocument/2006/relationships/slide" Target="slides/slide37.xml"/><Relationship Id="rId33" Type="http://schemas.openxmlformats.org/officeDocument/2006/relationships/slide" Target="slides/slide45.xml"/><Relationship Id="rId38" Type="http://schemas.openxmlformats.org/officeDocument/2006/relationships/slide" Target="slides/slide50.xml"/><Relationship Id="rId46" Type="http://schemas.openxmlformats.org/officeDocument/2006/relationships/slide" Target="slides/slide58.xml"/><Relationship Id="rId2" Type="http://schemas.openxmlformats.org/officeDocument/2006/relationships/slide" Target="slides/slide8.xml"/><Relationship Id="rId16" Type="http://schemas.openxmlformats.org/officeDocument/2006/relationships/slide" Target="slides/slide26.xml"/><Relationship Id="rId20" Type="http://schemas.openxmlformats.org/officeDocument/2006/relationships/slide" Target="slides/slide30.xml"/><Relationship Id="rId29" Type="http://schemas.openxmlformats.org/officeDocument/2006/relationships/slide" Target="slides/slide41.xml"/><Relationship Id="rId41" Type="http://schemas.openxmlformats.org/officeDocument/2006/relationships/slide" Target="slides/slide53.xml"/><Relationship Id="rId1" Type="http://schemas.openxmlformats.org/officeDocument/2006/relationships/slide" Target="slides/slide7.xml"/><Relationship Id="rId6" Type="http://schemas.openxmlformats.org/officeDocument/2006/relationships/slide" Target="slides/slide13.xml"/><Relationship Id="rId11" Type="http://schemas.openxmlformats.org/officeDocument/2006/relationships/slide" Target="slides/slide20.xml"/><Relationship Id="rId24" Type="http://schemas.openxmlformats.org/officeDocument/2006/relationships/slide" Target="slides/slide36.xml"/><Relationship Id="rId32" Type="http://schemas.openxmlformats.org/officeDocument/2006/relationships/slide" Target="slides/slide44.xml"/><Relationship Id="rId37" Type="http://schemas.openxmlformats.org/officeDocument/2006/relationships/slide" Target="slides/slide49.xml"/><Relationship Id="rId40" Type="http://schemas.openxmlformats.org/officeDocument/2006/relationships/slide" Target="slides/slide52.xml"/><Relationship Id="rId45" Type="http://schemas.openxmlformats.org/officeDocument/2006/relationships/slide" Target="slides/slide57.xml"/><Relationship Id="rId5" Type="http://schemas.openxmlformats.org/officeDocument/2006/relationships/slide" Target="slides/slide12.xml"/><Relationship Id="rId15" Type="http://schemas.openxmlformats.org/officeDocument/2006/relationships/slide" Target="slides/slide25.xml"/><Relationship Id="rId23" Type="http://schemas.openxmlformats.org/officeDocument/2006/relationships/slide" Target="slides/slide35.xml"/><Relationship Id="rId28" Type="http://schemas.openxmlformats.org/officeDocument/2006/relationships/slide" Target="slides/slide40.xml"/><Relationship Id="rId36" Type="http://schemas.openxmlformats.org/officeDocument/2006/relationships/slide" Target="slides/slide48.xml"/><Relationship Id="rId10" Type="http://schemas.openxmlformats.org/officeDocument/2006/relationships/slide" Target="slides/slide19.xml"/><Relationship Id="rId19" Type="http://schemas.openxmlformats.org/officeDocument/2006/relationships/slide" Target="slides/slide29.xml"/><Relationship Id="rId31" Type="http://schemas.openxmlformats.org/officeDocument/2006/relationships/slide" Target="slides/slide43.xml"/><Relationship Id="rId44" Type="http://schemas.openxmlformats.org/officeDocument/2006/relationships/slide" Target="slides/slide56.xml"/><Relationship Id="rId4" Type="http://schemas.openxmlformats.org/officeDocument/2006/relationships/slide" Target="slides/slide10.xml"/><Relationship Id="rId9" Type="http://schemas.openxmlformats.org/officeDocument/2006/relationships/slide" Target="slides/slide18.xml"/><Relationship Id="rId14" Type="http://schemas.openxmlformats.org/officeDocument/2006/relationships/slide" Target="slides/slide24.xml"/><Relationship Id="rId22" Type="http://schemas.openxmlformats.org/officeDocument/2006/relationships/slide" Target="slides/slide34.xml"/><Relationship Id="rId27" Type="http://schemas.openxmlformats.org/officeDocument/2006/relationships/slide" Target="slides/slide39.xml"/><Relationship Id="rId30" Type="http://schemas.openxmlformats.org/officeDocument/2006/relationships/slide" Target="slides/slide42.xml"/><Relationship Id="rId35" Type="http://schemas.openxmlformats.org/officeDocument/2006/relationships/slide" Target="slides/slide47.xml"/><Relationship Id="rId43"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26/5/2015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
            <a:ext cx="8382000" cy="1104900"/>
          </a:xfrm>
        </p:spPr>
        <p:txBody>
          <a:bodyPr/>
          <a:lstStyle/>
          <a:p>
            <a:r>
              <a:rPr lang="el-GR" smtClean="0"/>
              <a:t>Kλικ για επεξεργασία του τίτλου</a:t>
            </a:r>
            <a:endParaRPr lang="en-US"/>
          </a:p>
        </p:txBody>
      </p:sp>
      <p:sp>
        <p:nvSpPr>
          <p:cNvPr id="3" name="2 - Θέση πίνακα"/>
          <p:cNvSpPr>
            <a:spLocks noGrp="1"/>
          </p:cNvSpPr>
          <p:nvPr>
            <p:ph type="tbl" idx="1"/>
          </p:nvPr>
        </p:nvSpPr>
        <p:spPr>
          <a:xfrm>
            <a:off x="381000" y="1371600"/>
            <a:ext cx="8382000" cy="5029200"/>
          </a:xfrm>
        </p:spPr>
        <p:txBody>
          <a:bodyPr/>
          <a:lstStyle/>
          <a:p>
            <a:pPr lvl="0"/>
            <a:endParaRPr lang="en-US" noProof="0" smtClean="0"/>
          </a:p>
        </p:txBody>
      </p:sp>
      <p:sp>
        <p:nvSpPr>
          <p:cNvPr id="4" name="Rectangle 17"/>
          <p:cNvSpPr>
            <a:spLocks noGrp="1" noChangeArrowheads="1"/>
          </p:cNvSpPr>
          <p:nvPr>
            <p:ph type="dt" sz="half" idx="10"/>
          </p:nvPr>
        </p:nvSpPr>
        <p:spPr>
          <a:xfrm>
            <a:off x="3505200" y="6399213"/>
            <a:ext cx="1905000" cy="457200"/>
          </a:xfrm>
          <a:prstGeom prst="rect">
            <a:avLst/>
          </a:prstGeom>
          <a:ln/>
        </p:spPr>
        <p:txBody>
          <a:bodyPr/>
          <a:lstStyle>
            <a:lvl1pPr>
              <a:defRPr/>
            </a:lvl1pPr>
          </a:lstStyle>
          <a:p>
            <a:pPr>
              <a:defRPr/>
            </a:pPr>
            <a:endParaRPr lang="el-GR"/>
          </a:p>
        </p:txBody>
      </p:sp>
      <p:sp>
        <p:nvSpPr>
          <p:cNvPr id="5" name="Rectangle 18"/>
          <p:cNvSpPr>
            <a:spLocks noGrp="1" noChangeArrowheads="1"/>
          </p:cNvSpPr>
          <p:nvPr>
            <p:ph type="ftr" sz="quarter" idx="11"/>
          </p:nvPr>
        </p:nvSpPr>
        <p:spPr>
          <a:xfrm>
            <a:off x="381000" y="6399213"/>
            <a:ext cx="2895600" cy="457200"/>
          </a:xfrm>
          <a:prstGeom prst="rect">
            <a:avLst/>
          </a:prstGeom>
          <a:ln/>
        </p:spPr>
        <p:txBody>
          <a:bodyPr/>
          <a:lstStyle>
            <a:lvl1pPr>
              <a:defRPr/>
            </a:lvl1pPr>
          </a:lstStyle>
          <a:p>
            <a:r>
              <a:rPr lang="el-GR"/>
              <a:t>Θέματα Συστημάτων Πολυμέσων</a:t>
            </a:r>
          </a:p>
        </p:txBody>
      </p:sp>
      <p:sp>
        <p:nvSpPr>
          <p:cNvPr id="6" name="Rectangle 19"/>
          <p:cNvSpPr>
            <a:spLocks noGrp="1" noChangeArrowheads="1"/>
          </p:cNvSpPr>
          <p:nvPr>
            <p:ph type="sldNum" sz="quarter" idx="12"/>
          </p:nvPr>
        </p:nvSpPr>
        <p:spPr>
          <a:ln/>
        </p:spPr>
        <p:txBody>
          <a:bodyPr/>
          <a:lstStyle>
            <a:lvl1pPr>
              <a:defRPr/>
            </a:lvl1pPr>
          </a:lstStyle>
          <a:p>
            <a:r>
              <a:rPr lang="el-GR"/>
              <a:t>05-</a:t>
            </a:r>
            <a:fld id="{2C62B04B-0738-A643-9C2F-B226B7905B0F}" type="slidenum">
              <a:rPr lang="el-GR"/>
              <a:pPr/>
              <a:t>‹#›</a:t>
            </a:fld>
            <a:endParaRPr lang="el-GR"/>
          </a:p>
        </p:txBody>
      </p:sp>
    </p:spTree>
    <p:extLst>
      <p:ext uri="{BB962C8B-B14F-4D97-AF65-F5344CB8AC3E}">
        <p14:creationId xmlns:p14="http://schemas.microsoft.com/office/powerpoint/2010/main" val="81897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Θέματα </a:t>
            </a:r>
            <a:r>
              <a:rPr lang="en-US" dirty="0" smtClean="0"/>
              <a:t>Συστημάτων Πολυμέσων</a:t>
            </a:r>
            <a:br>
              <a:rPr lang="en-US" dirty="0" smtClean="0"/>
            </a:b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t>Ενότητα </a:t>
            </a:r>
            <a:r>
              <a:rPr lang="en-US" sz="2800" b="1" dirty="0" smtClean="0"/>
              <a:t># 10</a:t>
            </a:r>
            <a:r>
              <a:rPr lang="el-GR" sz="2800" b="1" dirty="0" smtClean="0"/>
              <a:t>:</a:t>
            </a:r>
            <a:r>
              <a:rPr lang="en-US" sz="2800" dirty="0" smtClean="0"/>
              <a:t> </a:t>
            </a:r>
            <a:r>
              <a:rPr lang="el-GR" sz="2800" dirty="0" smtClean="0"/>
              <a:t>RTP</a:t>
            </a:r>
            <a:endParaRPr lang="en-US" sz="2800" dirty="0" smtClean="0"/>
          </a:p>
          <a:p>
            <a:r>
              <a:rPr lang="el-GR" sz="2800" b="1" dirty="0" smtClean="0"/>
              <a:t>Διδάσκων</a:t>
            </a:r>
            <a:r>
              <a:rPr lang="en-US" sz="2800" b="1" dirty="0" smtClean="0"/>
              <a:t>:</a:t>
            </a:r>
            <a:r>
              <a:rPr lang="en-US" sz="2800" dirty="0" smtClean="0"/>
              <a:t> Γεώργιος K. Πολύζος</a:t>
            </a:r>
            <a:endParaRPr lang="el-GR" sz="2800" dirty="0" smtClean="0"/>
          </a:p>
          <a:p>
            <a:r>
              <a:rPr lang="el-GR" sz="2800" b="1" dirty="0" smtClean="0"/>
              <a:t>Τμήμα</a:t>
            </a:r>
            <a:r>
              <a:rPr lang="en-US" sz="2800" b="1" dirty="0" smtClean="0"/>
              <a:t>: </a:t>
            </a:r>
            <a:r>
              <a:rPr lang="el-GR" sz="2800" dirty="0" smtClean="0"/>
              <a:t>Μεταπτυχιακό</a:t>
            </a:r>
            <a:r>
              <a:rPr lang="en-US" sz="2800" dirty="0" smtClean="0"/>
              <a:t> Πρόγραμμα Σπουδών </a:t>
            </a:r>
            <a:r>
              <a:rPr lang="el-GR" sz="2800" dirty="0" smtClean="0"/>
              <a:t>«</a:t>
            </a:r>
            <a:r>
              <a:rPr lang="en-US" sz="2800" dirty="0" smtClean="0"/>
              <a:t>Επ</a:t>
            </a:r>
            <a:r>
              <a:rPr lang="en-US" sz="2800" dirty="0" err="1" smtClean="0"/>
              <a:t>ιστήμη</a:t>
            </a:r>
            <a:r>
              <a:rPr lang="en-US" sz="2800" dirty="0" smtClean="0"/>
              <a:t> των Υπ</a:t>
            </a:r>
            <a:r>
              <a:rPr lang="en-US" sz="2800" dirty="0" err="1" smtClean="0"/>
              <a:t>ολογιστών</a:t>
            </a:r>
            <a:r>
              <a:rPr lang="el-GR" sz="2800" dirty="0" smtClean="0"/>
              <a:t>»</a:t>
            </a:r>
            <a:endParaRPr lang="el-GR" sz="2800" b="1"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7"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spTree>
    <p:extLst>
      <p:ext uri="{BB962C8B-B14F-4D97-AF65-F5344CB8AC3E}">
        <p14:creationId xmlns:p14="http://schemas.microsoft.com/office/powerpoint/2010/main" val="225355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eaLnBrk="1" hangingPunct="1"/>
            <a:r>
              <a:rPr lang="el-GR" dirty="0">
                <a:latin typeface="Calibri"/>
              </a:rPr>
              <a:t>Βασικά πρωτόκολλα </a:t>
            </a:r>
            <a:r>
              <a:rPr lang="el-GR" dirty="0" smtClean="0">
                <a:latin typeface="Calibri"/>
              </a:rPr>
              <a:t>Διαδικτύου </a:t>
            </a:r>
            <a:br>
              <a:rPr lang="el-GR" dirty="0" smtClean="0">
                <a:latin typeface="Calibri"/>
              </a:rPr>
            </a:br>
            <a:r>
              <a:rPr lang="el-GR" dirty="0" smtClean="0">
                <a:latin typeface="Calibri"/>
              </a:rPr>
              <a:t>(2 από 2)</a:t>
            </a:r>
            <a:endParaRPr lang="el-GR" dirty="0">
              <a:latin typeface="Calibri"/>
            </a:endParaRPr>
          </a:p>
        </p:txBody>
      </p:sp>
      <p:sp>
        <p:nvSpPr>
          <p:cNvPr id="21509" name="Rectangle 3"/>
          <p:cNvSpPr>
            <a:spLocks noGrp="1" noChangeArrowheads="1"/>
          </p:cNvSpPr>
          <p:nvPr>
            <p:ph type="body" idx="1"/>
          </p:nvPr>
        </p:nvSpPr>
        <p:spPr/>
        <p:txBody>
          <a:bodyPr>
            <a:normAutofit/>
          </a:bodyPr>
          <a:lstStyle/>
          <a:p>
            <a:pPr eaLnBrk="1" hangingPunct="1"/>
            <a:r>
              <a:rPr lang="el-GR" dirty="0" smtClean="0">
                <a:latin typeface="Calibri"/>
              </a:rPr>
              <a:t>Επίπεδο μεταφοράς:</a:t>
            </a:r>
            <a:r>
              <a:rPr lang="en-US" dirty="0" smtClean="0">
                <a:latin typeface="Calibri"/>
              </a:rPr>
              <a:t> TCP</a:t>
            </a:r>
          </a:p>
          <a:p>
            <a:pPr lvl="1" eaLnBrk="1" hangingPunct="1"/>
            <a:r>
              <a:rPr lang="el-GR" dirty="0" smtClean="0">
                <a:latin typeface="Calibri"/>
              </a:rPr>
              <a:t>Έλεγχος σφαλμάτων, ροής και συμφόρησης</a:t>
            </a:r>
          </a:p>
          <a:p>
            <a:pPr lvl="1" eaLnBrk="1" hangingPunct="1"/>
            <a:r>
              <a:rPr lang="el-GR" dirty="0" smtClean="0">
                <a:latin typeface="Calibri"/>
              </a:rPr>
              <a:t>Αξιόπιστη μετάδοση δεδομένων</a:t>
            </a:r>
          </a:p>
          <a:p>
            <a:pPr lvl="2" eaLnBrk="1" hangingPunct="1"/>
            <a:r>
              <a:rPr lang="el-GR" dirty="0" smtClean="0">
                <a:latin typeface="Calibri"/>
              </a:rPr>
              <a:t>Όλα τα δεδομένα είναι εξίσου σημαντικά</a:t>
            </a:r>
          </a:p>
          <a:p>
            <a:pPr lvl="1" eaLnBrk="1" hangingPunct="1"/>
            <a:r>
              <a:rPr lang="el-GR" dirty="0" smtClean="0">
                <a:latin typeface="Calibri"/>
              </a:rPr>
              <a:t>Άγνωστη καθυστέρηση λόγω αναμεταδόσεων</a:t>
            </a:r>
          </a:p>
          <a:p>
            <a:pPr lvl="2" eaLnBrk="1" hangingPunct="1"/>
            <a:r>
              <a:rPr lang="el-GR" dirty="0" smtClean="0">
                <a:latin typeface="Calibri"/>
              </a:rPr>
              <a:t>Δεν χρησιμοποιείται από </a:t>
            </a:r>
            <a:r>
              <a:rPr lang="el-GR" dirty="0" err="1" smtClean="0">
                <a:latin typeface="Calibri"/>
              </a:rPr>
              <a:t>πολυμεσικές</a:t>
            </a:r>
            <a:r>
              <a:rPr lang="el-GR" dirty="0" smtClean="0">
                <a:latin typeface="Calibri"/>
              </a:rPr>
              <a:t> εφαρμογές</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46FFEF-729D-C946-A475-DD72DF56B523}" type="slidenum">
              <a:rPr lang="el-GR" sz="1200" smtClean="0">
                <a:latin typeface="Calibri"/>
              </a:rPr>
              <a:pPr/>
              <a:t>10</a:t>
            </a:fld>
            <a:endParaRPr lang="el-GR" sz="1200" dirty="0">
              <a:latin typeface="Calibri"/>
            </a:endParaRPr>
          </a:p>
        </p:txBody>
      </p:sp>
    </p:spTree>
    <p:extLst>
      <p:ext uri="{BB962C8B-B14F-4D97-AF65-F5344CB8AC3E}">
        <p14:creationId xmlns:p14="http://schemas.microsoft.com/office/powerpoint/2010/main" val="416527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pPr marL="0" algn="l"/>
            <a:r>
              <a:rPr lang="el-GR" dirty="0">
                <a:latin typeface="Calibri"/>
              </a:rPr>
              <a:t>Το πρωτόκολλο </a:t>
            </a:r>
            <a:r>
              <a:rPr lang="en-US" dirty="0">
                <a:latin typeface="Calibri"/>
              </a:rPr>
              <a:t>RTP</a:t>
            </a:r>
            <a:endParaRPr lang="el-GR"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l-GR" sz="2400" dirty="0" smtClean="0"/>
              <a:t>Κ. </a:t>
            </a:r>
            <a:r>
              <a:rPr lang="en-US" sz="2400" dirty="0"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smtClean="0"/>
              <a:t>«Επιστήμη </a:t>
            </a:r>
            <a:r>
              <a:rPr lang="el-GR" sz="2400" dirty="0"/>
              <a:t>των </a:t>
            </a:r>
            <a:r>
              <a:rPr lang="el-GR" sz="2400" dirty="0" smtClean="0"/>
              <a:t>Υπολογιστών»</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3123783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dirty="0" err="1" smtClean="0">
                <a:latin typeface="Calibri"/>
              </a:rPr>
              <a:t>Εισ</a:t>
            </a:r>
            <a:r>
              <a:rPr lang="en-US" dirty="0" smtClean="0">
                <a:latin typeface="Calibri"/>
              </a:rPr>
              <a:t>αγωγή στο RTP</a:t>
            </a:r>
            <a:endParaRPr lang="en-GB" dirty="0">
              <a:latin typeface="Calibri"/>
            </a:endParaRPr>
          </a:p>
        </p:txBody>
      </p:sp>
      <p:graphicFrame>
        <p:nvGraphicFramePr>
          <p:cNvPr id="2050" name="Object 4" descr="Σχεδιάγραμμα των επιπέδων του TCP/IP"/>
          <p:cNvGraphicFramePr>
            <a:graphicFrameLocks noGrp="1" noChangeAspect="1"/>
          </p:cNvGraphicFramePr>
          <p:nvPr>
            <p:ph sz="half" idx="4294967295"/>
            <p:extLst>
              <p:ext uri="{D42A27DB-BD31-4B8C-83A1-F6EECF244321}">
                <p14:modId xmlns:p14="http://schemas.microsoft.com/office/powerpoint/2010/main" val="4091008017"/>
              </p:ext>
            </p:extLst>
          </p:nvPr>
        </p:nvGraphicFramePr>
        <p:xfrm>
          <a:off x="2699792" y="1340768"/>
          <a:ext cx="3959225" cy="2230438"/>
        </p:xfrm>
        <a:graphic>
          <a:graphicData uri="http://schemas.openxmlformats.org/presentationml/2006/ole">
            <mc:AlternateContent xmlns:mc="http://schemas.openxmlformats.org/markup-compatibility/2006">
              <mc:Choice xmlns:v="urn:schemas-microsoft-com:vml" Requires="v">
                <p:oleObj spid="_x0000_s14383" name="VISIO" r:id="rId3" imgW="3299040" imgH="1859040" progId="Visio.Drawing.6">
                  <p:embed/>
                </p:oleObj>
              </mc:Choice>
              <mc:Fallback>
                <p:oleObj name="VISIO" r:id="rId3" imgW="3299040" imgH="18590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40768"/>
                        <a:ext cx="3959225" cy="223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54" name="Rectangle 3"/>
          <p:cNvSpPr>
            <a:spLocks noGrp="1" noChangeArrowheads="1"/>
          </p:cNvSpPr>
          <p:nvPr>
            <p:ph type="body" idx="1"/>
          </p:nvPr>
        </p:nvSpPr>
        <p:spPr>
          <a:xfrm>
            <a:off x="381000" y="3705944"/>
            <a:ext cx="8382000" cy="2819400"/>
          </a:xfrm>
        </p:spPr>
        <p:txBody>
          <a:bodyPr>
            <a:normAutofit fontScale="70000" lnSpcReduction="20000"/>
          </a:bodyPr>
          <a:lstStyle/>
          <a:p>
            <a:pPr eaLnBrk="1" hangingPunct="1"/>
            <a:r>
              <a:rPr lang="en-US" dirty="0">
                <a:latin typeface="Calibri"/>
              </a:rPr>
              <a:t>RTP</a:t>
            </a:r>
            <a:r>
              <a:rPr lang="el-GR" dirty="0">
                <a:latin typeface="Calibri"/>
              </a:rPr>
              <a:t> (</a:t>
            </a:r>
            <a:r>
              <a:rPr lang="en-US" dirty="0">
                <a:latin typeface="Calibri"/>
              </a:rPr>
              <a:t>Real Time Protocol</a:t>
            </a:r>
            <a:r>
              <a:rPr lang="el-GR" dirty="0">
                <a:latin typeface="Calibri"/>
              </a:rPr>
              <a:t>)</a:t>
            </a:r>
          </a:p>
          <a:p>
            <a:pPr lvl="1" eaLnBrk="1" hangingPunct="1"/>
            <a:r>
              <a:rPr lang="el-GR" dirty="0">
                <a:latin typeface="Calibri"/>
              </a:rPr>
              <a:t>«Πρωτόκολλο» μεταφοράς πολυμέσων</a:t>
            </a:r>
          </a:p>
          <a:p>
            <a:pPr lvl="1" eaLnBrk="1" hangingPunct="1"/>
            <a:r>
              <a:rPr lang="el-GR" dirty="0">
                <a:latin typeface="Calibri"/>
              </a:rPr>
              <a:t>Τυποποιημένη δομή κεφαλίδας</a:t>
            </a:r>
          </a:p>
          <a:p>
            <a:pPr lvl="1" eaLnBrk="1" hangingPunct="1"/>
            <a:r>
              <a:rPr lang="el-GR" dirty="0">
                <a:latin typeface="Calibri"/>
              </a:rPr>
              <a:t>Τοποθέτηση των μέσων σε πακέτα </a:t>
            </a:r>
            <a:r>
              <a:rPr lang="en-US" dirty="0">
                <a:latin typeface="Calibri"/>
              </a:rPr>
              <a:t>RTP</a:t>
            </a:r>
            <a:endParaRPr lang="el-GR" dirty="0">
              <a:latin typeface="Calibri"/>
            </a:endParaRPr>
          </a:p>
          <a:p>
            <a:pPr lvl="1" eaLnBrk="1" hangingPunct="1"/>
            <a:r>
              <a:rPr lang="el-GR" dirty="0">
                <a:latin typeface="Calibri"/>
              </a:rPr>
              <a:t>Τοποθέτηση πακέτων </a:t>
            </a:r>
            <a:r>
              <a:rPr lang="en-US" dirty="0">
                <a:latin typeface="Calibri"/>
              </a:rPr>
              <a:t>RTP </a:t>
            </a:r>
            <a:r>
              <a:rPr lang="el-GR" dirty="0">
                <a:latin typeface="Calibri"/>
              </a:rPr>
              <a:t>σε πακέτα </a:t>
            </a:r>
            <a:r>
              <a:rPr lang="en-US" dirty="0">
                <a:latin typeface="Calibri"/>
              </a:rPr>
              <a:t>UDP</a:t>
            </a:r>
            <a:endParaRPr lang="el-GR" dirty="0">
              <a:latin typeface="Calibri"/>
            </a:endParaRPr>
          </a:p>
          <a:p>
            <a:pPr lvl="1" eaLnBrk="1" hangingPunct="1"/>
            <a:r>
              <a:rPr lang="el-GR" dirty="0">
                <a:latin typeface="Calibri"/>
              </a:rPr>
              <a:t>Το </a:t>
            </a:r>
            <a:r>
              <a:rPr lang="en-US" dirty="0">
                <a:latin typeface="Calibri"/>
              </a:rPr>
              <a:t>RTP </a:t>
            </a:r>
            <a:r>
              <a:rPr lang="el-GR" dirty="0">
                <a:latin typeface="Calibri"/>
              </a:rPr>
              <a:t>παρέχει υπηρεσίες στην εφαρμογή</a:t>
            </a:r>
          </a:p>
          <a:p>
            <a:pPr lvl="1" eaLnBrk="1" hangingPunct="1"/>
            <a:r>
              <a:rPr lang="el-GR" dirty="0">
                <a:latin typeface="Calibri"/>
              </a:rPr>
              <a:t>Η εφαρμογή χρειάζεται κώδικα για το </a:t>
            </a:r>
            <a:r>
              <a:rPr lang="en-US" dirty="0">
                <a:latin typeface="Calibri"/>
              </a:rPr>
              <a:t>RTP</a:t>
            </a:r>
            <a:endParaRPr lang="el-GR" dirty="0">
              <a:latin typeface="Calibri"/>
            </a:endParaRPr>
          </a:p>
        </p:txBody>
      </p:sp>
      <p:sp>
        <p:nvSpPr>
          <p:cNvPr id="7"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3ACD79B-7F19-2048-99C5-B24E1F8EBF3C}" type="slidenum">
              <a:rPr lang="el-GR" sz="1200" smtClean="0">
                <a:latin typeface="Calibri"/>
              </a:rPr>
              <a:pPr/>
              <a:t>12</a:t>
            </a:fld>
            <a:endParaRPr lang="el-GR" sz="1200" dirty="0">
              <a:latin typeface="Calibri"/>
            </a:endParaRPr>
          </a:p>
        </p:txBody>
      </p:sp>
    </p:spTree>
    <p:extLst>
      <p:ext uri="{BB962C8B-B14F-4D97-AF65-F5344CB8AC3E}">
        <p14:creationId xmlns:p14="http://schemas.microsoft.com/office/powerpoint/2010/main" val="171583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l-GR" dirty="0">
                <a:latin typeface="Calibri"/>
              </a:rPr>
              <a:t>Δομή πακέτων </a:t>
            </a:r>
            <a:r>
              <a:rPr lang="en-US" dirty="0">
                <a:latin typeface="Calibri"/>
              </a:rPr>
              <a:t>RTP</a:t>
            </a:r>
            <a:endParaRPr lang="en-GB" dirty="0">
              <a:latin typeface="Calibri"/>
            </a:endParaRPr>
          </a:p>
        </p:txBody>
      </p:sp>
      <p:graphicFrame>
        <p:nvGraphicFramePr>
          <p:cNvPr id="3074" name="Object 5" descr="Σχεδιάγραμμα της δομής της κεφαλίδας των πακέτων RTP."/>
          <p:cNvGraphicFramePr>
            <a:graphicFrameLocks noChangeAspect="1"/>
          </p:cNvGraphicFramePr>
          <p:nvPr>
            <p:extLst>
              <p:ext uri="{D42A27DB-BD31-4B8C-83A1-F6EECF244321}">
                <p14:modId xmlns:p14="http://schemas.microsoft.com/office/powerpoint/2010/main" val="3445343436"/>
              </p:ext>
            </p:extLst>
          </p:nvPr>
        </p:nvGraphicFramePr>
        <p:xfrm>
          <a:off x="1524000" y="1344339"/>
          <a:ext cx="5942013" cy="3452813"/>
        </p:xfrm>
        <a:graphic>
          <a:graphicData uri="http://schemas.openxmlformats.org/presentationml/2006/ole">
            <mc:AlternateContent xmlns:mc="http://schemas.openxmlformats.org/markup-compatibility/2006">
              <mc:Choice xmlns:v="urn:schemas-microsoft-com:vml" Requires="v">
                <p:oleObj spid="_x0000_s15406" name="VISIO" r:id="rId3" imgW="4932000" imgH="2860920" progId="Visio.Drawing.6">
                  <p:embed/>
                </p:oleObj>
              </mc:Choice>
              <mc:Fallback>
                <p:oleObj name="VISIO" r:id="rId3" imgW="4932000" imgH="28609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44339"/>
                        <a:ext cx="5942013" cy="345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
          <p:cNvSpPr>
            <a:spLocks noGrp="1" noChangeArrowheads="1"/>
          </p:cNvSpPr>
          <p:nvPr>
            <p:ph type="body" idx="1"/>
          </p:nvPr>
        </p:nvSpPr>
        <p:spPr>
          <a:xfrm>
            <a:off x="381000" y="4848944"/>
            <a:ext cx="8382000" cy="1676400"/>
          </a:xfrm>
        </p:spPr>
        <p:txBody>
          <a:bodyPr>
            <a:normAutofit fontScale="70000" lnSpcReduction="20000"/>
          </a:bodyPr>
          <a:lstStyle/>
          <a:p>
            <a:pPr eaLnBrk="1" hangingPunct="1"/>
            <a:r>
              <a:rPr lang="el-GR" dirty="0">
                <a:latin typeface="Calibri"/>
              </a:rPr>
              <a:t>Κάθε πηγή μέσων παράγει μία ροή</a:t>
            </a:r>
            <a:r>
              <a:rPr lang="en-US" dirty="0">
                <a:latin typeface="Calibri"/>
              </a:rPr>
              <a:t> RTP</a:t>
            </a:r>
            <a:endParaRPr lang="el-GR" dirty="0">
              <a:latin typeface="Calibri"/>
            </a:endParaRPr>
          </a:p>
          <a:p>
            <a:pPr lvl="1" eaLnBrk="1" hangingPunct="1"/>
            <a:r>
              <a:rPr lang="el-GR" dirty="0">
                <a:latin typeface="Calibri"/>
              </a:rPr>
              <a:t>Διαφορετική ροή για κάθε κατεύθυνση</a:t>
            </a:r>
          </a:p>
          <a:p>
            <a:pPr eaLnBrk="1" hangingPunct="1"/>
            <a:r>
              <a:rPr lang="el-GR" dirty="0">
                <a:latin typeface="Calibri"/>
              </a:rPr>
              <a:t>Συνεδρία (</a:t>
            </a:r>
            <a:r>
              <a:rPr lang="en-US" dirty="0">
                <a:latin typeface="Calibri"/>
              </a:rPr>
              <a:t>session</a:t>
            </a:r>
            <a:r>
              <a:rPr lang="el-GR" dirty="0">
                <a:latin typeface="Calibri"/>
              </a:rPr>
              <a:t>) </a:t>
            </a:r>
            <a:r>
              <a:rPr lang="en-US" dirty="0">
                <a:latin typeface="Calibri"/>
              </a:rPr>
              <a:t>RTP</a:t>
            </a:r>
            <a:endParaRPr lang="el-GR" dirty="0">
              <a:latin typeface="Calibri"/>
            </a:endParaRPr>
          </a:p>
          <a:p>
            <a:pPr lvl="1" eaLnBrk="1" hangingPunct="1"/>
            <a:r>
              <a:rPr lang="el-GR" dirty="0">
                <a:latin typeface="Calibri"/>
              </a:rPr>
              <a:t>Όλες οι ροές </a:t>
            </a:r>
            <a:r>
              <a:rPr lang="en-US" dirty="0">
                <a:latin typeface="Calibri"/>
              </a:rPr>
              <a:t>RTP</a:t>
            </a:r>
            <a:r>
              <a:rPr lang="el-GR" dirty="0">
                <a:latin typeface="Calibri"/>
              </a:rPr>
              <a:t> που συμμετέχουν σε μία εφαρμογή</a:t>
            </a:r>
            <a:endParaRPr lang="en-US" dirty="0">
              <a:latin typeface="Calibri"/>
            </a:endParaRP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059EB24-884F-814B-BFE9-DB9516A30984}" type="slidenum">
              <a:rPr lang="el-GR" sz="1200" smtClean="0">
                <a:latin typeface="Calibri"/>
              </a:rPr>
              <a:pPr/>
              <a:t>13</a:t>
            </a:fld>
            <a:endParaRPr lang="el-GR" sz="1200" dirty="0">
              <a:latin typeface="Calibri"/>
            </a:endParaRPr>
          </a:p>
        </p:txBody>
      </p:sp>
    </p:spTree>
    <p:extLst>
      <p:ext uri="{BB962C8B-B14F-4D97-AF65-F5344CB8AC3E}">
        <p14:creationId xmlns:p14="http://schemas.microsoft.com/office/powerpoint/2010/main" val="136482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a:bodyPr>
          <a:lstStyle/>
          <a:p>
            <a:pPr eaLnBrk="1" hangingPunct="1"/>
            <a:r>
              <a:rPr lang="el-GR" dirty="0" smtClean="0">
                <a:latin typeface="Calibri"/>
              </a:rPr>
              <a:t>Πεδία κεφαλίδας πακέτου </a:t>
            </a:r>
            <a:r>
              <a:rPr lang="en-US" dirty="0" smtClean="0">
                <a:latin typeface="Calibri"/>
              </a:rPr>
              <a:t>RTP</a:t>
            </a:r>
            <a:endParaRPr lang="en-US" dirty="0">
              <a:latin typeface="Calibri"/>
            </a:endParaRPr>
          </a:p>
        </p:txBody>
      </p:sp>
      <p:sp>
        <p:nvSpPr>
          <p:cNvPr id="22531" name="2 - Θέση περιεχομένου"/>
          <p:cNvSpPr>
            <a:spLocks noGrp="1"/>
          </p:cNvSpPr>
          <p:nvPr>
            <p:ph idx="1"/>
          </p:nvPr>
        </p:nvSpPr>
        <p:spPr>
          <a:xfrm>
            <a:off x="228600" y="1371600"/>
            <a:ext cx="8763000" cy="5029200"/>
          </a:xfrm>
        </p:spPr>
        <p:txBody>
          <a:bodyPr>
            <a:normAutofit fontScale="92500" lnSpcReduction="10000"/>
          </a:bodyPr>
          <a:lstStyle/>
          <a:p>
            <a:pPr eaLnBrk="1" hangingPunct="1"/>
            <a:r>
              <a:rPr lang="el-GR" sz="1200" b="1" dirty="0" smtClean="0">
                <a:latin typeface="Calibri"/>
              </a:rPr>
              <a:t>Έκδοση</a:t>
            </a:r>
            <a:r>
              <a:rPr lang="en-US" sz="1200" b="1" dirty="0" smtClean="0">
                <a:latin typeface="Calibri"/>
              </a:rPr>
              <a:t>: </a:t>
            </a:r>
            <a:r>
              <a:rPr lang="en-US" sz="1200" dirty="0">
                <a:latin typeface="Calibri"/>
              </a:rPr>
              <a:t>(2 </a:t>
            </a:r>
            <a:r>
              <a:rPr lang="el-GR" sz="1200" dirty="0" err="1" smtClean="0">
                <a:latin typeface="Calibri"/>
              </a:rPr>
              <a:t>δυφία</a:t>
            </a:r>
            <a:r>
              <a:rPr lang="en-US" sz="1200" dirty="0" smtClean="0">
                <a:latin typeface="Calibri"/>
              </a:rPr>
              <a:t>) </a:t>
            </a:r>
            <a:r>
              <a:rPr lang="en-US" sz="1200" dirty="0">
                <a:latin typeface="Calibri"/>
              </a:rPr>
              <a:t>Indicates the version of the protocol. Current version is 2.</a:t>
            </a:r>
          </a:p>
          <a:p>
            <a:pPr eaLnBrk="1" hangingPunct="1"/>
            <a:r>
              <a:rPr lang="en-US" sz="1200" b="1" dirty="0">
                <a:latin typeface="Calibri"/>
              </a:rPr>
              <a:t>P </a:t>
            </a:r>
            <a:r>
              <a:rPr lang="en-US" sz="1200" b="1" dirty="0" smtClean="0">
                <a:latin typeface="Calibri"/>
              </a:rPr>
              <a:t>(</a:t>
            </a:r>
            <a:r>
              <a:rPr lang="el-GR" sz="1200" b="1" dirty="0" smtClean="0">
                <a:latin typeface="Calibri"/>
              </a:rPr>
              <a:t>Συμπλήρωση-</a:t>
            </a:r>
            <a:r>
              <a:rPr lang="en-US" sz="1200" b="1" dirty="0" smtClean="0">
                <a:latin typeface="Calibri"/>
              </a:rPr>
              <a:t>Padding</a:t>
            </a:r>
            <a:r>
              <a:rPr lang="en-US" sz="1200" b="1" dirty="0">
                <a:latin typeface="Calibri"/>
              </a:rPr>
              <a:t>): </a:t>
            </a:r>
            <a:r>
              <a:rPr lang="en-US" sz="1200" dirty="0">
                <a:latin typeface="Calibri"/>
              </a:rPr>
              <a:t>(1 bit) Used to indicate if there are extra padding bytes at the end of the RTP packet. A padding might be used to fill up a block of certain size, for example as required by an encryption algorithm. The last byte of the padding contains the number of how many padding bytes were added (including itself).</a:t>
            </a:r>
          </a:p>
          <a:p>
            <a:pPr eaLnBrk="1" hangingPunct="1"/>
            <a:r>
              <a:rPr lang="en-US" sz="1200" b="1" dirty="0">
                <a:latin typeface="Calibri"/>
              </a:rPr>
              <a:t>X </a:t>
            </a:r>
            <a:r>
              <a:rPr lang="en-US" sz="1200" b="1" dirty="0" smtClean="0">
                <a:latin typeface="Calibri"/>
              </a:rPr>
              <a:t>(</a:t>
            </a:r>
            <a:r>
              <a:rPr lang="el-GR" sz="1200" b="1" dirty="0" smtClean="0">
                <a:latin typeface="Calibri"/>
              </a:rPr>
              <a:t>Επέκταση-</a:t>
            </a:r>
            <a:r>
              <a:rPr lang="en-US" sz="1200" b="1" dirty="0" smtClean="0">
                <a:latin typeface="Calibri"/>
              </a:rPr>
              <a:t>Extension</a:t>
            </a:r>
            <a:r>
              <a:rPr lang="en-US" sz="1200" b="1" dirty="0">
                <a:latin typeface="Calibri"/>
              </a:rPr>
              <a:t>): (</a:t>
            </a:r>
            <a:r>
              <a:rPr lang="en-US" sz="1200" dirty="0">
                <a:latin typeface="Calibri"/>
              </a:rPr>
              <a:t>1 bit) Indicates presence of an Extension header between standard header and payload data.</a:t>
            </a:r>
          </a:p>
          <a:p>
            <a:pPr eaLnBrk="1" hangingPunct="1"/>
            <a:r>
              <a:rPr lang="en-US" sz="1200" b="1" dirty="0">
                <a:latin typeface="Calibri"/>
              </a:rPr>
              <a:t>CC (CSRC Count): </a:t>
            </a:r>
            <a:r>
              <a:rPr lang="en-US" sz="1200" dirty="0">
                <a:latin typeface="Calibri"/>
              </a:rPr>
              <a:t>(4 bits) Contains the number of CSRC identifiers (defined below) that follow the fixed header.</a:t>
            </a:r>
          </a:p>
          <a:p>
            <a:pPr eaLnBrk="1" hangingPunct="1"/>
            <a:r>
              <a:rPr lang="en-US" sz="1200" b="1" dirty="0">
                <a:latin typeface="Calibri"/>
              </a:rPr>
              <a:t>M (Marker): (</a:t>
            </a:r>
            <a:r>
              <a:rPr lang="en-US" sz="1200" dirty="0">
                <a:latin typeface="Calibri"/>
              </a:rPr>
              <a:t>1 bit) Used at the application level and defined by a profile. If it is set, it means that the current data has some special relevance for the application.</a:t>
            </a:r>
          </a:p>
          <a:p>
            <a:pPr eaLnBrk="1" hangingPunct="1"/>
            <a:r>
              <a:rPr lang="en-US" sz="1200" b="1" dirty="0">
                <a:latin typeface="Calibri"/>
              </a:rPr>
              <a:t>PT (Payload Type): (</a:t>
            </a:r>
            <a:r>
              <a:rPr lang="en-US" sz="1200" dirty="0">
                <a:latin typeface="Calibri"/>
              </a:rPr>
              <a:t>7 bits) Indicates the format of the payload and determines its interpretation by the application. This is specified by an RTP profile.</a:t>
            </a:r>
          </a:p>
          <a:p>
            <a:pPr eaLnBrk="1" hangingPunct="1"/>
            <a:r>
              <a:rPr lang="en-US" sz="1200" b="1" dirty="0">
                <a:latin typeface="Calibri"/>
              </a:rPr>
              <a:t>Sequence Number: </a:t>
            </a:r>
            <a:r>
              <a:rPr lang="en-US" sz="1200" dirty="0">
                <a:latin typeface="Calibri"/>
              </a:rPr>
              <a:t>(16 bits) The sequence number is incremented by one for each RTP data packet sent and is to be used by the receiver to detect packet loss and to restore packet sequence. The RTP does not specify any action on packet loss; it is left to the application to take appropriate action. For example, video applications may play the last known frame in place of the missing frame.</a:t>
            </a:r>
          </a:p>
          <a:p>
            <a:pPr eaLnBrk="1" hangingPunct="1"/>
            <a:r>
              <a:rPr lang="en-US" sz="1200" b="1" dirty="0">
                <a:latin typeface="Calibri"/>
              </a:rPr>
              <a:t>Timestamp: </a:t>
            </a:r>
            <a:r>
              <a:rPr lang="en-US" sz="1200" dirty="0">
                <a:latin typeface="Calibri"/>
              </a:rPr>
              <a:t>(32 bits) Used to enable the receiver to play back the received samples at appropriate intervals. When several media streams are present, the timestamps are independent in each stream, and may not be relied upon for media synchronization. The granularity of the timing is application specific. For example, an audio application that samples data once every 125 µs (8 kHz, a common sample rate in digital telephony) could use that value as its clock resolution. The clock granularity is one of the details that is specified in the RTP profile for an application.[</a:t>
            </a:r>
          </a:p>
          <a:p>
            <a:pPr eaLnBrk="1" hangingPunct="1"/>
            <a:r>
              <a:rPr lang="en-US" sz="1200" b="1" dirty="0">
                <a:latin typeface="Calibri"/>
              </a:rPr>
              <a:t>SSRC:</a:t>
            </a:r>
            <a:r>
              <a:rPr lang="en-US" sz="1200" dirty="0">
                <a:latin typeface="Calibri"/>
              </a:rPr>
              <a:t> (32 bits) Synchronization source identifier uniquely identifies the source of a stream. The synchronization sources within the same RTP session will be unique.</a:t>
            </a:r>
          </a:p>
          <a:p>
            <a:pPr eaLnBrk="1" hangingPunct="1"/>
            <a:r>
              <a:rPr lang="en-US" sz="1200" b="1" dirty="0">
                <a:latin typeface="Calibri"/>
              </a:rPr>
              <a:t>CSRC:</a:t>
            </a:r>
            <a:r>
              <a:rPr lang="en-US" sz="1200" dirty="0">
                <a:latin typeface="Calibri"/>
              </a:rPr>
              <a:t> Contributing source IDs enumerate contributing sources to a stream which has been generated from multiple sources.</a:t>
            </a:r>
          </a:p>
          <a:p>
            <a:pPr eaLnBrk="1" hangingPunct="1"/>
            <a:r>
              <a:rPr lang="en-US" sz="1200" b="1" dirty="0">
                <a:latin typeface="Calibri"/>
              </a:rPr>
              <a:t>Extension header: </a:t>
            </a:r>
            <a:r>
              <a:rPr lang="en-US" sz="1200" dirty="0">
                <a:latin typeface="Calibri"/>
              </a:rPr>
              <a:t>(optional) The first 32-bit word contains a profile-specific identifier (16 bits) and a length </a:t>
            </a:r>
            <a:r>
              <a:rPr lang="en-US" sz="1200" dirty="0" err="1">
                <a:latin typeface="Calibri"/>
              </a:rPr>
              <a:t>specifier</a:t>
            </a:r>
            <a:r>
              <a:rPr lang="en-US" sz="1200" dirty="0">
                <a:latin typeface="Calibri"/>
              </a:rPr>
              <a:t> (16 bits) that indicates the length of the extension (EHL) in 32-bit units, excluding the 32 bits of the extension header.</a:t>
            </a:r>
          </a:p>
        </p:txBody>
      </p:sp>
      <p:sp>
        <p:nvSpPr>
          <p:cNvPr id="5" name="4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B3C053-CD77-1C49-BDC4-1BF0B534128D}" type="slidenum">
              <a:rPr lang="el-GR" sz="1200" smtClean="0">
                <a:latin typeface="Calibri"/>
              </a:rPr>
              <a:pPr/>
              <a:t>14</a:t>
            </a:fld>
            <a:endParaRPr lang="el-GR" sz="1200" dirty="0">
              <a:latin typeface="Calibri"/>
            </a:endParaRPr>
          </a:p>
        </p:txBody>
      </p:sp>
    </p:spTree>
    <p:extLst>
      <p:ext uri="{BB962C8B-B14F-4D97-AF65-F5344CB8AC3E}">
        <p14:creationId xmlns:p14="http://schemas.microsoft.com/office/powerpoint/2010/main" val="359677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normAutofit/>
          </a:bodyPr>
          <a:lstStyle/>
          <a:p>
            <a:pPr eaLnBrk="1" hangingPunct="1"/>
            <a:r>
              <a:rPr lang="el-GR" dirty="0">
                <a:latin typeface="Calibri"/>
              </a:rPr>
              <a:t>Δομή πακέτων </a:t>
            </a:r>
            <a:r>
              <a:rPr lang="en-US" dirty="0" smtClean="0">
                <a:latin typeface="Calibri"/>
              </a:rPr>
              <a:t>RTP</a:t>
            </a:r>
            <a:r>
              <a:rPr lang="el-GR" dirty="0" smtClean="0">
                <a:latin typeface="Calibri"/>
              </a:rPr>
              <a:t> (1 από 2)</a:t>
            </a:r>
            <a:endParaRPr lang="en-GB" dirty="0">
              <a:latin typeface="Calibri"/>
            </a:endParaRPr>
          </a:p>
        </p:txBody>
      </p:sp>
      <p:sp>
        <p:nvSpPr>
          <p:cNvPr id="23557" name="Rectangle 3"/>
          <p:cNvSpPr>
            <a:spLocks noGrp="1" noChangeArrowheads="1"/>
          </p:cNvSpPr>
          <p:nvPr>
            <p:ph type="body" idx="1"/>
          </p:nvPr>
        </p:nvSpPr>
        <p:spPr/>
        <p:txBody>
          <a:bodyPr>
            <a:normAutofit/>
          </a:bodyPr>
          <a:lstStyle/>
          <a:p>
            <a:pPr eaLnBrk="1" hangingPunct="1"/>
            <a:r>
              <a:rPr lang="el-GR" sz="2400" b="1" dirty="0">
                <a:latin typeface="Calibri"/>
              </a:rPr>
              <a:t>Τύπος φορτίου: 7 </a:t>
            </a:r>
            <a:r>
              <a:rPr lang="en-US" sz="2400" b="1" dirty="0">
                <a:latin typeface="Calibri"/>
              </a:rPr>
              <a:t>bit</a:t>
            </a:r>
            <a:endParaRPr lang="el-GR" sz="2400" b="1" dirty="0">
              <a:latin typeface="Calibri"/>
            </a:endParaRPr>
          </a:p>
          <a:p>
            <a:pPr lvl="1" eaLnBrk="1" hangingPunct="1"/>
            <a:r>
              <a:rPr lang="el-GR" sz="2000" dirty="0">
                <a:latin typeface="Calibri"/>
              </a:rPr>
              <a:t>Επιτρέπεται αλλαγή κατά τη διάρκεια μίας συνεδρίας</a:t>
            </a:r>
          </a:p>
          <a:p>
            <a:pPr eaLnBrk="1" hangingPunct="1"/>
            <a:r>
              <a:rPr lang="el-GR" sz="2400" b="1" dirty="0">
                <a:latin typeface="Calibri"/>
              </a:rPr>
              <a:t>Αριθμός σειράς: 16 </a:t>
            </a:r>
            <a:r>
              <a:rPr lang="en-US" sz="2400" b="1" dirty="0">
                <a:latin typeface="Calibri"/>
              </a:rPr>
              <a:t>bit</a:t>
            </a:r>
            <a:endParaRPr lang="el-GR" sz="2400" b="1" dirty="0">
              <a:latin typeface="Calibri"/>
            </a:endParaRPr>
          </a:p>
          <a:p>
            <a:pPr lvl="1" eaLnBrk="1" hangingPunct="1"/>
            <a:r>
              <a:rPr lang="el-GR" sz="2000" dirty="0">
                <a:latin typeface="Calibri"/>
              </a:rPr>
              <a:t>Αυξάνει κατά ένα για κάθε πακέτο</a:t>
            </a:r>
          </a:p>
          <a:p>
            <a:pPr lvl="1" eaLnBrk="1" hangingPunct="1"/>
            <a:r>
              <a:rPr lang="el-GR" sz="2000" dirty="0">
                <a:latin typeface="Calibri"/>
              </a:rPr>
              <a:t>Ανίχνευση απώλειας πακέτων</a:t>
            </a:r>
          </a:p>
          <a:p>
            <a:pPr lvl="1" eaLnBrk="1" hangingPunct="1"/>
            <a:r>
              <a:rPr lang="el-GR" sz="2000" dirty="0">
                <a:latin typeface="Calibri"/>
              </a:rPr>
              <a:t>Αναδιάταξη πακέτων στον παραλήπτη</a:t>
            </a:r>
            <a:endParaRPr lang="en-US" sz="2000" dirty="0">
              <a:latin typeface="Calibri"/>
            </a:endParaRPr>
          </a:p>
          <a:p>
            <a:pPr eaLnBrk="1" hangingPunct="1"/>
            <a:r>
              <a:rPr lang="el-GR" sz="2400" dirty="0" smtClean="0">
                <a:latin typeface="Calibri"/>
              </a:rPr>
              <a:t>Χρονοσφραγίδα</a:t>
            </a:r>
            <a:endParaRPr lang="el-GR" sz="2400" dirty="0">
              <a:latin typeface="Calibri"/>
            </a:endParaRPr>
          </a:p>
          <a:p>
            <a:pPr eaLnBrk="1" hangingPunct="1"/>
            <a:r>
              <a:rPr lang="el-GR" sz="2400" dirty="0">
                <a:latin typeface="Calibri"/>
              </a:rPr>
              <a:t>Αναγνωριστικό πηγής </a:t>
            </a:r>
            <a:r>
              <a:rPr lang="el-GR" sz="2400" dirty="0" smtClean="0">
                <a:latin typeface="Calibri"/>
              </a:rPr>
              <a:t>συγχρονισμού</a:t>
            </a:r>
          </a:p>
          <a:p>
            <a:pPr eaLnBrk="1" hangingPunct="1"/>
            <a:r>
              <a:rPr lang="el-GR" sz="2400" dirty="0" smtClean="0">
                <a:latin typeface="Calibri"/>
              </a:rPr>
              <a:t>Αναγνωριστικά </a:t>
            </a:r>
            <a:r>
              <a:rPr lang="el-GR" sz="2400" dirty="0">
                <a:latin typeface="Calibri"/>
              </a:rPr>
              <a:t>συνεισφέρουσας </a:t>
            </a:r>
            <a:r>
              <a:rPr lang="el-GR" sz="2400" dirty="0" smtClean="0">
                <a:latin typeface="Calibri"/>
              </a:rPr>
              <a:t>πηγής</a:t>
            </a:r>
            <a:endParaRPr lang="el-GR"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330CABB-22CF-9644-AFB9-C1CC0972D96D}" type="slidenum">
              <a:rPr lang="el-GR" sz="1200" smtClean="0">
                <a:latin typeface="Calibri"/>
              </a:rPr>
              <a:pPr/>
              <a:t>15</a:t>
            </a:fld>
            <a:endParaRPr lang="el-GR" sz="1200" dirty="0">
              <a:latin typeface="Calibri"/>
            </a:endParaRPr>
          </a:p>
        </p:txBody>
      </p:sp>
    </p:spTree>
    <p:extLst>
      <p:ext uri="{BB962C8B-B14F-4D97-AF65-F5344CB8AC3E}">
        <p14:creationId xmlns:p14="http://schemas.microsoft.com/office/powerpoint/2010/main" val="4033180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l-GR" dirty="0">
                <a:latin typeface="Calibri"/>
              </a:rPr>
              <a:t>Δομή πακέτων </a:t>
            </a:r>
            <a:r>
              <a:rPr lang="en-US" dirty="0" smtClean="0">
                <a:latin typeface="Calibri"/>
              </a:rPr>
              <a:t>RTP (2 </a:t>
            </a:r>
            <a:r>
              <a:rPr lang="el-GR" dirty="0" smtClean="0">
                <a:latin typeface="Calibri"/>
              </a:rPr>
              <a:t>από 2)</a:t>
            </a:r>
            <a:endParaRPr lang="en-GB" dirty="0">
              <a:latin typeface="Calibri"/>
            </a:endParaRPr>
          </a:p>
        </p:txBody>
      </p:sp>
      <p:sp>
        <p:nvSpPr>
          <p:cNvPr id="23557" name="Rectangle 3"/>
          <p:cNvSpPr>
            <a:spLocks noGrp="1" noChangeArrowheads="1"/>
          </p:cNvSpPr>
          <p:nvPr>
            <p:ph type="body" idx="1"/>
          </p:nvPr>
        </p:nvSpPr>
        <p:spPr/>
        <p:txBody>
          <a:bodyPr>
            <a:normAutofit/>
          </a:bodyPr>
          <a:lstStyle/>
          <a:p>
            <a:pPr eaLnBrk="1" hangingPunct="1"/>
            <a:r>
              <a:rPr lang="el-GR" sz="2400" dirty="0" smtClean="0">
                <a:latin typeface="Calibri"/>
              </a:rPr>
              <a:t>Τύπος φορτίου</a:t>
            </a:r>
          </a:p>
          <a:p>
            <a:pPr eaLnBrk="1" hangingPunct="1"/>
            <a:r>
              <a:rPr lang="el-GR" sz="2400" dirty="0" smtClean="0">
                <a:latin typeface="Calibri"/>
              </a:rPr>
              <a:t>Αριθμός σειράς</a:t>
            </a:r>
          </a:p>
          <a:p>
            <a:pPr eaLnBrk="1" hangingPunct="1"/>
            <a:r>
              <a:rPr lang="el-GR" sz="2400" b="1" dirty="0" smtClean="0">
                <a:latin typeface="Calibri"/>
              </a:rPr>
              <a:t>Χρονοσφραγίδα</a:t>
            </a:r>
            <a:r>
              <a:rPr lang="el-GR" sz="2400" b="1" dirty="0">
                <a:latin typeface="Calibri"/>
              </a:rPr>
              <a:t>: 32 </a:t>
            </a:r>
            <a:r>
              <a:rPr lang="en-US" sz="2400" b="1" dirty="0">
                <a:latin typeface="Calibri"/>
              </a:rPr>
              <a:t>bit</a:t>
            </a:r>
            <a:endParaRPr lang="el-GR" sz="2400" b="1" dirty="0">
              <a:latin typeface="Calibri"/>
            </a:endParaRPr>
          </a:p>
          <a:p>
            <a:pPr lvl="1" eaLnBrk="1" hangingPunct="1"/>
            <a:r>
              <a:rPr lang="el-GR" sz="2000" dirty="0">
                <a:latin typeface="Calibri"/>
              </a:rPr>
              <a:t>Στιγμή δειγματοληψίας πρώτου δείγματος πακέτου</a:t>
            </a:r>
          </a:p>
          <a:p>
            <a:pPr lvl="1" eaLnBrk="1" hangingPunct="1"/>
            <a:r>
              <a:rPr lang="el-GR" sz="2000" dirty="0">
                <a:latin typeface="Calibri"/>
              </a:rPr>
              <a:t>Βασίζεται στο ρολόι δειγματοληψίας του αποστολέα</a:t>
            </a:r>
          </a:p>
          <a:p>
            <a:pPr eaLnBrk="1" hangingPunct="1"/>
            <a:r>
              <a:rPr lang="el-GR" sz="2400" b="1" dirty="0">
                <a:latin typeface="Calibri"/>
              </a:rPr>
              <a:t>Αναγνωριστικό πηγής συγχρονισμού: 32 </a:t>
            </a:r>
            <a:r>
              <a:rPr lang="en-US" sz="2400" b="1" dirty="0">
                <a:latin typeface="Calibri"/>
              </a:rPr>
              <a:t>bit</a:t>
            </a:r>
            <a:endParaRPr lang="el-GR" sz="2400" b="1" dirty="0">
              <a:latin typeface="Calibri"/>
            </a:endParaRPr>
          </a:p>
          <a:p>
            <a:pPr eaLnBrk="1" hangingPunct="1"/>
            <a:r>
              <a:rPr lang="el-GR" sz="2400" b="1" dirty="0">
                <a:latin typeface="Calibri"/>
              </a:rPr>
              <a:t>Αναγνωριστικά συνεισφέρουσας πηγής: 32 </a:t>
            </a:r>
            <a:r>
              <a:rPr lang="en-US" sz="2400" b="1" dirty="0">
                <a:latin typeface="Calibri"/>
              </a:rPr>
              <a:t>bit</a:t>
            </a:r>
            <a:endParaRPr lang="el-GR" sz="2400" b="1" dirty="0">
              <a:latin typeface="Calibri"/>
            </a:endParaRPr>
          </a:p>
          <a:p>
            <a:pPr lvl="1" eaLnBrk="1" hangingPunct="1"/>
            <a:r>
              <a:rPr lang="el-GR" sz="2000" dirty="0">
                <a:latin typeface="Calibri"/>
              </a:rPr>
              <a:t>Το πεδίο </a:t>
            </a:r>
            <a:r>
              <a:rPr lang="en-US" sz="2000" dirty="0">
                <a:latin typeface="Calibri"/>
              </a:rPr>
              <a:t>CC</a:t>
            </a:r>
            <a:r>
              <a:rPr lang="el-GR" sz="2000" dirty="0">
                <a:latin typeface="Calibri"/>
              </a:rPr>
              <a:t> δείχνει πόσες πηγές περιέχονται</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330CABB-22CF-9644-AFB9-C1CC0972D96D}" type="slidenum">
              <a:rPr lang="el-GR" sz="1200" smtClean="0">
                <a:latin typeface="Calibri"/>
              </a:rPr>
              <a:pPr/>
              <a:t>16</a:t>
            </a:fld>
            <a:endParaRPr lang="el-GR" sz="1200" dirty="0">
              <a:latin typeface="Calibri"/>
            </a:endParaRPr>
          </a:p>
        </p:txBody>
      </p:sp>
    </p:spTree>
    <p:extLst>
      <p:ext uri="{BB962C8B-B14F-4D97-AF65-F5344CB8AC3E}">
        <p14:creationId xmlns:p14="http://schemas.microsoft.com/office/powerpoint/2010/main" val="419282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pPr marL="0" algn="l"/>
            <a:r>
              <a:rPr lang="el-GR" dirty="0">
                <a:latin typeface="Calibri"/>
              </a:rPr>
              <a:t>Το πρωτόκολλο </a:t>
            </a:r>
            <a:r>
              <a:rPr lang="en-US" dirty="0" smtClean="0">
                <a:latin typeface="Calibri"/>
              </a:rPr>
              <a:t>RTCP</a:t>
            </a:r>
            <a:endParaRPr lang="el-GR" dirty="0"/>
          </a:p>
        </p:txBody>
      </p:sp>
      <p:sp>
        <p:nvSpPr>
          <p:cNvPr id="5" name="Θέση κειμένου 5"/>
          <p:cNvSpPr txBox="1">
            <a:spLocks/>
          </p:cNvSpPr>
          <p:nvPr/>
        </p:nvSpPr>
        <p:spPr>
          <a:xfrm>
            <a:off x="683568" y="4521101"/>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n-US" sz="2400" dirty="0" err="1"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183495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a:bodyPr>
          <a:lstStyle/>
          <a:p>
            <a:pPr eaLnBrk="1" hangingPunct="1"/>
            <a:r>
              <a:rPr lang="el-GR" dirty="0">
                <a:latin typeface="Calibri"/>
              </a:rPr>
              <a:t>Το πρωτόκολλο </a:t>
            </a:r>
            <a:r>
              <a:rPr lang="en-US" dirty="0" smtClean="0">
                <a:latin typeface="Calibri"/>
              </a:rPr>
              <a:t>RTCP (1 </a:t>
            </a:r>
            <a:r>
              <a:rPr lang="el-GR" dirty="0" smtClean="0">
                <a:latin typeface="Calibri"/>
              </a:rPr>
              <a:t>από 4)</a:t>
            </a:r>
            <a:endParaRPr lang="en-GB" dirty="0">
              <a:latin typeface="Calibri"/>
            </a:endParaRPr>
          </a:p>
        </p:txBody>
      </p:sp>
      <p:graphicFrame>
        <p:nvGraphicFramePr>
          <p:cNvPr id="4098" name="Object 4" descr="Σχεδιάγραμμα της ανταλλαγής πληροφορίας μεταξύ RTCP παραλλήπτη και αποστολέα"/>
          <p:cNvGraphicFramePr>
            <a:graphicFrameLocks noChangeAspect="1"/>
          </p:cNvGraphicFramePr>
          <p:nvPr>
            <p:extLst>
              <p:ext uri="{D42A27DB-BD31-4B8C-83A1-F6EECF244321}">
                <p14:modId xmlns:p14="http://schemas.microsoft.com/office/powerpoint/2010/main" val="1831751656"/>
              </p:ext>
            </p:extLst>
          </p:nvPr>
        </p:nvGraphicFramePr>
        <p:xfrm>
          <a:off x="1905000" y="1124744"/>
          <a:ext cx="5027613" cy="3073400"/>
        </p:xfrm>
        <a:graphic>
          <a:graphicData uri="http://schemas.openxmlformats.org/presentationml/2006/ole">
            <mc:AlternateContent xmlns:mc="http://schemas.openxmlformats.org/markup-compatibility/2006">
              <mc:Choice xmlns:v="urn:schemas-microsoft-com:vml" Requires="v">
                <p:oleObj spid="_x0000_s18481" name="VISIO" r:id="rId3" imgW="4186800" imgH="2565720" progId="Visio.Drawing.6">
                  <p:embed/>
                </p:oleObj>
              </mc:Choice>
              <mc:Fallback>
                <p:oleObj name="VISIO" r:id="rId3" imgW="4186800" imgH="25657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24744"/>
                        <a:ext cx="5027613"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
          <p:cNvSpPr>
            <a:spLocks noGrp="1" noChangeArrowheads="1"/>
          </p:cNvSpPr>
          <p:nvPr>
            <p:ph type="body" idx="1"/>
          </p:nvPr>
        </p:nvSpPr>
        <p:spPr>
          <a:xfrm>
            <a:off x="381000" y="4315544"/>
            <a:ext cx="8382000" cy="2209800"/>
          </a:xfrm>
        </p:spPr>
        <p:txBody>
          <a:bodyPr>
            <a:normAutofit fontScale="70000" lnSpcReduction="20000"/>
          </a:bodyPr>
          <a:lstStyle/>
          <a:p>
            <a:pPr eaLnBrk="1" hangingPunct="1">
              <a:lnSpc>
                <a:spcPct val="90000"/>
              </a:lnSpc>
            </a:pPr>
            <a:r>
              <a:rPr lang="en-US" dirty="0">
                <a:latin typeface="Calibri"/>
              </a:rPr>
              <a:t>RTCP</a:t>
            </a:r>
            <a:r>
              <a:rPr lang="el-GR" dirty="0">
                <a:latin typeface="Calibri"/>
              </a:rPr>
              <a:t> (</a:t>
            </a:r>
            <a:r>
              <a:rPr lang="en-US" dirty="0">
                <a:latin typeface="Calibri"/>
              </a:rPr>
              <a:t>Real Time Control Protocol</a:t>
            </a:r>
            <a:r>
              <a:rPr lang="el-GR" dirty="0">
                <a:latin typeface="Calibri"/>
              </a:rPr>
              <a:t>)</a:t>
            </a:r>
            <a:endParaRPr lang="en-US" dirty="0">
              <a:latin typeface="Calibri"/>
            </a:endParaRPr>
          </a:p>
          <a:p>
            <a:pPr lvl="1" eaLnBrk="1" hangingPunct="1">
              <a:lnSpc>
                <a:spcPct val="90000"/>
              </a:lnSpc>
            </a:pPr>
            <a:r>
              <a:rPr lang="el-GR" dirty="0">
                <a:latin typeface="Calibri"/>
              </a:rPr>
              <a:t>Παρακολούθηση των πολυμεσικών ροών</a:t>
            </a:r>
          </a:p>
          <a:p>
            <a:pPr lvl="1" eaLnBrk="1" hangingPunct="1">
              <a:lnSpc>
                <a:spcPct val="90000"/>
              </a:lnSpc>
            </a:pPr>
            <a:r>
              <a:rPr lang="el-GR" dirty="0">
                <a:latin typeface="Calibri"/>
              </a:rPr>
              <a:t>Κατάλληλο και για εφαρμογές ένας προς πολλούς</a:t>
            </a:r>
          </a:p>
          <a:p>
            <a:pPr eaLnBrk="1" hangingPunct="1">
              <a:lnSpc>
                <a:spcPct val="90000"/>
              </a:lnSpc>
            </a:pPr>
            <a:r>
              <a:rPr lang="el-GR" dirty="0">
                <a:latin typeface="Calibri"/>
              </a:rPr>
              <a:t>Περιοδική αποστολή πακέτων RTCP</a:t>
            </a:r>
            <a:endParaRPr lang="en-US" dirty="0">
              <a:latin typeface="Calibri"/>
            </a:endParaRPr>
          </a:p>
          <a:p>
            <a:pPr lvl="1" eaLnBrk="1" hangingPunct="1">
              <a:lnSpc>
                <a:spcPct val="90000"/>
              </a:lnSpc>
            </a:pPr>
            <a:r>
              <a:rPr lang="el-GR" dirty="0">
                <a:latin typeface="Calibri"/>
              </a:rPr>
              <a:t>Στο </a:t>
            </a:r>
            <a:r>
              <a:rPr lang="en-US" dirty="0">
                <a:latin typeface="Calibri"/>
              </a:rPr>
              <a:t>RTP</a:t>
            </a:r>
            <a:r>
              <a:rPr lang="el-GR" dirty="0">
                <a:latin typeface="Calibri"/>
              </a:rPr>
              <a:t> πακέτα στέλνουν μόνο οι πηγές</a:t>
            </a:r>
            <a:endParaRPr lang="en-US" dirty="0">
              <a:latin typeface="Calibri"/>
            </a:endParaRPr>
          </a:p>
          <a:p>
            <a:pPr lvl="1" eaLnBrk="1" hangingPunct="1">
              <a:lnSpc>
                <a:spcPct val="90000"/>
              </a:lnSpc>
            </a:pPr>
            <a:r>
              <a:rPr lang="el-GR" dirty="0">
                <a:latin typeface="Calibri"/>
              </a:rPr>
              <a:t>Στο </a:t>
            </a:r>
            <a:r>
              <a:rPr lang="en-US" dirty="0">
                <a:latin typeface="Calibri"/>
              </a:rPr>
              <a:t>RTCP</a:t>
            </a:r>
            <a:r>
              <a:rPr lang="el-GR" dirty="0">
                <a:latin typeface="Calibri"/>
              </a:rPr>
              <a:t> πακέτα στέλνουν και οι παραλήπτες</a:t>
            </a:r>
            <a:endParaRPr lang="en-US" dirty="0">
              <a:latin typeface="Calibri"/>
            </a:endParaRP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0057C1-9E97-1E47-91C0-EADCBB7E5E37}" type="slidenum">
              <a:rPr lang="el-GR" sz="1200" smtClean="0">
                <a:latin typeface="Calibri"/>
              </a:rPr>
              <a:pPr/>
              <a:t>18</a:t>
            </a:fld>
            <a:endParaRPr lang="el-GR" sz="1200" dirty="0">
              <a:latin typeface="Calibri"/>
            </a:endParaRPr>
          </a:p>
        </p:txBody>
      </p:sp>
    </p:spTree>
    <p:extLst>
      <p:ext uri="{BB962C8B-B14F-4D97-AF65-F5344CB8AC3E}">
        <p14:creationId xmlns:p14="http://schemas.microsoft.com/office/powerpoint/2010/main" val="113868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RTCP </a:t>
            </a:r>
            <a:r>
              <a:rPr lang="en-US" dirty="0" smtClean="0">
                <a:latin typeface="Calibri"/>
              </a:rPr>
              <a:t>(</a:t>
            </a:r>
            <a:r>
              <a:rPr lang="el-GR" dirty="0">
                <a:latin typeface="Calibri"/>
              </a:rPr>
              <a:t>2</a:t>
            </a:r>
            <a:r>
              <a:rPr lang="el-GR" dirty="0" smtClean="0">
                <a:latin typeface="Calibri"/>
              </a:rPr>
              <a:t> από 4)</a:t>
            </a:r>
            <a:endParaRPr lang="en-GB" dirty="0">
              <a:latin typeface="Calibri"/>
            </a:endParaRPr>
          </a:p>
        </p:txBody>
      </p:sp>
      <p:sp>
        <p:nvSpPr>
          <p:cNvPr id="24581" name="Rectangle 3"/>
          <p:cNvSpPr>
            <a:spLocks noGrp="1" noChangeArrowheads="1"/>
          </p:cNvSpPr>
          <p:nvPr>
            <p:ph type="body" idx="1"/>
          </p:nvPr>
        </p:nvSpPr>
        <p:spPr/>
        <p:txBody>
          <a:bodyPr>
            <a:normAutofit fontScale="92500" lnSpcReduction="20000"/>
          </a:bodyPr>
          <a:lstStyle/>
          <a:p>
            <a:pPr eaLnBrk="1" hangingPunct="1"/>
            <a:r>
              <a:rPr lang="el-GR" dirty="0">
                <a:latin typeface="Calibri"/>
              </a:rPr>
              <a:t>Αξιοποίηση στατιστικών στοιχείων</a:t>
            </a:r>
          </a:p>
          <a:p>
            <a:pPr lvl="1" eaLnBrk="1" hangingPunct="1"/>
            <a:r>
              <a:rPr lang="el-GR" dirty="0">
                <a:latin typeface="Calibri"/>
              </a:rPr>
              <a:t>Η χρήση δεν καθορίζεται από το πρότυπο</a:t>
            </a:r>
            <a:endParaRPr lang="en-US" dirty="0">
              <a:latin typeface="Calibri"/>
            </a:endParaRPr>
          </a:p>
          <a:p>
            <a:pPr lvl="2" eaLnBrk="1" hangingPunct="1"/>
            <a:r>
              <a:rPr lang="el-GR" dirty="0">
                <a:latin typeface="Calibri"/>
              </a:rPr>
              <a:t>Προσαρμογή ρυθμού μετάδοσης ή διάγνωση προβλημάτων</a:t>
            </a:r>
          </a:p>
          <a:p>
            <a:pPr lvl="1" eaLnBrk="1" hangingPunct="1"/>
            <a:r>
              <a:rPr lang="el-GR" dirty="0">
                <a:latin typeface="Calibri"/>
              </a:rPr>
              <a:t>Πολλαπλές αναφορές σε ένα πακέτο RTCP</a:t>
            </a:r>
            <a:endParaRPr lang="en-GB" dirty="0">
              <a:latin typeface="Calibri"/>
            </a:endParaRPr>
          </a:p>
          <a:p>
            <a:pPr eaLnBrk="1" hangingPunct="1"/>
            <a:r>
              <a:rPr lang="el-GR" dirty="0">
                <a:latin typeface="Calibri"/>
              </a:rPr>
              <a:t>Αναφορά λήψης: για κάθε ροή του παραλήπτη</a:t>
            </a:r>
            <a:endParaRPr lang="en-US" dirty="0">
              <a:latin typeface="Calibri"/>
            </a:endParaRPr>
          </a:p>
          <a:p>
            <a:pPr lvl="1" eaLnBrk="1" hangingPunct="1"/>
            <a:r>
              <a:rPr lang="el-GR" dirty="0">
                <a:latin typeface="Calibri"/>
              </a:rPr>
              <a:t>Αναγνωριστικό πηγής συγχρονισμού</a:t>
            </a:r>
            <a:endParaRPr lang="en-GB" dirty="0">
              <a:latin typeface="Calibri"/>
            </a:endParaRPr>
          </a:p>
          <a:p>
            <a:pPr lvl="1" eaLnBrk="1" hangingPunct="1"/>
            <a:r>
              <a:rPr lang="el-GR" dirty="0">
                <a:latin typeface="Calibri"/>
              </a:rPr>
              <a:t>Ποσοστό χαμένων πακέτων</a:t>
            </a:r>
          </a:p>
          <a:p>
            <a:pPr lvl="1" eaLnBrk="1" hangingPunct="1"/>
            <a:r>
              <a:rPr lang="el-GR" dirty="0">
                <a:latin typeface="Calibri"/>
              </a:rPr>
              <a:t>Τελευταίος αριθμός σειράς</a:t>
            </a:r>
            <a:endParaRPr lang="en-GB" dirty="0">
              <a:latin typeface="Calibri"/>
            </a:endParaRPr>
          </a:p>
          <a:p>
            <a:pPr lvl="1" eaLnBrk="1" hangingPunct="1"/>
            <a:r>
              <a:rPr lang="el-GR" dirty="0">
                <a:latin typeface="Calibri"/>
              </a:rPr>
              <a:t>Διαταραχή καθυστέρησης διαδοχικών </a:t>
            </a:r>
            <a:r>
              <a:rPr lang="el-GR" dirty="0" smtClean="0">
                <a:latin typeface="Calibri"/>
              </a:rPr>
              <a:t>πακέτων</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1A818F-AD18-E94D-9792-352D45DD4FEC}" type="slidenum">
              <a:rPr lang="el-GR" sz="1200" smtClean="0">
                <a:latin typeface="Calibri"/>
              </a:rPr>
              <a:pPr/>
              <a:t>19</a:t>
            </a:fld>
            <a:endParaRPr lang="el-GR" sz="1200" dirty="0">
              <a:latin typeface="Calibri"/>
            </a:endParaRPr>
          </a:p>
        </p:txBody>
      </p:sp>
    </p:spTree>
    <p:extLst>
      <p:ext uri="{BB962C8B-B14F-4D97-AF65-F5344CB8AC3E}">
        <p14:creationId xmlns:p14="http://schemas.microsoft.com/office/powerpoint/2010/main" val="304640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spTree>
    <p:extLst>
      <p:ext uri="{BB962C8B-B14F-4D97-AF65-F5344CB8AC3E}">
        <p14:creationId xmlns:p14="http://schemas.microsoft.com/office/powerpoint/2010/main" val="4159845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RTCP </a:t>
            </a:r>
            <a:r>
              <a:rPr lang="en-US" dirty="0" smtClean="0">
                <a:latin typeface="Calibri"/>
              </a:rPr>
              <a:t>(</a:t>
            </a:r>
            <a:r>
              <a:rPr lang="el-GR" dirty="0" smtClean="0">
                <a:latin typeface="Calibri"/>
              </a:rPr>
              <a:t>3</a:t>
            </a:r>
            <a:r>
              <a:rPr lang="en-US" dirty="0" smtClean="0">
                <a:latin typeface="Calibri"/>
              </a:rPr>
              <a:t> </a:t>
            </a:r>
            <a:r>
              <a:rPr lang="el-GR" dirty="0">
                <a:latin typeface="Calibri"/>
              </a:rPr>
              <a:t>από </a:t>
            </a:r>
            <a:r>
              <a:rPr lang="el-GR" dirty="0" smtClean="0">
                <a:latin typeface="Calibri"/>
              </a:rPr>
              <a:t>4)</a:t>
            </a:r>
            <a:endParaRPr lang="en-GB" dirty="0">
              <a:latin typeface="Calibri"/>
            </a:endParaRPr>
          </a:p>
        </p:txBody>
      </p:sp>
      <p:sp>
        <p:nvSpPr>
          <p:cNvPr id="25605" name="Rectangle 3"/>
          <p:cNvSpPr>
            <a:spLocks noGrp="1" noChangeArrowheads="1"/>
          </p:cNvSpPr>
          <p:nvPr>
            <p:ph type="body" idx="1"/>
          </p:nvPr>
        </p:nvSpPr>
        <p:spPr/>
        <p:txBody>
          <a:bodyPr>
            <a:normAutofit fontScale="92500" lnSpcReduction="10000"/>
          </a:bodyPr>
          <a:lstStyle/>
          <a:p>
            <a:pPr eaLnBrk="1" hangingPunct="1"/>
            <a:r>
              <a:rPr lang="el-GR" dirty="0" smtClean="0">
                <a:latin typeface="Calibri"/>
              </a:rPr>
              <a:t>Χρήση </a:t>
            </a:r>
            <a:r>
              <a:rPr lang="el-GR" dirty="0">
                <a:latin typeface="Calibri"/>
              </a:rPr>
              <a:t>αναφορών αποστολής</a:t>
            </a:r>
          </a:p>
          <a:p>
            <a:pPr lvl="1" eaLnBrk="1" hangingPunct="1"/>
            <a:r>
              <a:rPr lang="el-GR" dirty="0">
                <a:latin typeface="Calibri"/>
              </a:rPr>
              <a:t>Χρονοσφραγίδα και πραγματικός χρόνος τελευταίου πακέτου</a:t>
            </a:r>
          </a:p>
          <a:p>
            <a:pPr lvl="2" eaLnBrk="1" hangingPunct="1"/>
            <a:r>
              <a:rPr lang="el-GR" dirty="0">
                <a:latin typeface="Calibri"/>
              </a:rPr>
              <a:t>Συσχέτιση ρολογιών δειγματοληψίας με πραγματικό χρόνο</a:t>
            </a:r>
          </a:p>
          <a:p>
            <a:pPr lvl="1" eaLnBrk="1" hangingPunct="1"/>
            <a:r>
              <a:rPr lang="el-GR" dirty="0">
                <a:latin typeface="Calibri"/>
              </a:rPr>
              <a:t>Συγχρονισμός όλων των μέσων με την κοινή </a:t>
            </a:r>
            <a:r>
              <a:rPr lang="el-GR" dirty="0" smtClean="0">
                <a:latin typeface="Calibri"/>
              </a:rPr>
              <a:t>βάση</a:t>
            </a:r>
            <a:endParaRPr lang="el-GR" dirty="0">
              <a:latin typeface="Calibri"/>
            </a:endParaRPr>
          </a:p>
          <a:p>
            <a:r>
              <a:rPr lang="el-GR" dirty="0">
                <a:latin typeface="Calibri"/>
              </a:rPr>
              <a:t>Προβλήματα κλιμάκωσης</a:t>
            </a:r>
            <a:r>
              <a:rPr lang="en-US" dirty="0">
                <a:latin typeface="Calibri"/>
              </a:rPr>
              <a:t> </a:t>
            </a:r>
            <a:r>
              <a:rPr lang="el-GR" dirty="0">
                <a:latin typeface="Calibri"/>
              </a:rPr>
              <a:t>του </a:t>
            </a:r>
            <a:r>
              <a:rPr lang="en-US" dirty="0">
                <a:latin typeface="Calibri"/>
              </a:rPr>
              <a:t>RTCP</a:t>
            </a:r>
            <a:endParaRPr lang="el-GR" dirty="0">
              <a:latin typeface="Calibri"/>
            </a:endParaRPr>
          </a:p>
          <a:p>
            <a:pPr lvl="1"/>
            <a:r>
              <a:rPr lang="el-GR" dirty="0">
                <a:latin typeface="Calibri"/>
              </a:rPr>
              <a:t>Το </a:t>
            </a:r>
            <a:r>
              <a:rPr lang="en-US" dirty="0">
                <a:latin typeface="Calibri"/>
              </a:rPr>
              <a:t>RTP</a:t>
            </a:r>
            <a:r>
              <a:rPr lang="el-GR" dirty="0">
                <a:latin typeface="Calibri"/>
              </a:rPr>
              <a:t> εξαρτάται από (λίγες) πηγές</a:t>
            </a:r>
            <a:endParaRPr lang="en-US" dirty="0">
              <a:latin typeface="Calibri"/>
            </a:endParaRPr>
          </a:p>
          <a:p>
            <a:pPr lvl="1"/>
            <a:r>
              <a:rPr lang="el-GR" dirty="0">
                <a:latin typeface="Calibri"/>
              </a:rPr>
              <a:t>Το </a:t>
            </a:r>
            <a:r>
              <a:rPr lang="en-US" dirty="0">
                <a:latin typeface="Calibri"/>
              </a:rPr>
              <a:t>RTCP</a:t>
            </a:r>
            <a:r>
              <a:rPr lang="el-GR" dirty="0">
                <a:latin typeface="Calibri"/>
              </a:rPr>
              <a:t> εξαρτάται από (πολλούς) παραλήπτες</a:t>
            </a:r>
            <a:endParaRPr lang="en-US" dirty="0">
              <a:latin typeface="Calibri"/>
            </a:endParaRPr>
          </a:p>
          <a:p>
            <a:pPr lvl="1"/>
            <a:r>
              <a:rPr lang="el-GR" dirty="0">
                <a:latin typeface="Calibri"/>
              </a:rPr>
              <a:t>Τα πακέτα RTCP μπορεί να υπερβούν τα πακέτα RTP!</a:t>
            </a:r>
          </a:p>
          <a:p>
            <a:pPr lvl="1" eaLnBrk="1" hangingPunct="1"/>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850EA9-28E1-5940-82DC-30D4B28BEC1B}" type="slidenum">
              <a:rPr lang="el-GR" sz="1200" smtClean="0">
                <a:latin typeface="Calibri"/>
              </a:rPr>
              <a:pPr/>
              <a:t>20</a:t>
            </a:fld>
            <a:endParaRPr lang="el-GR" sz="1200" dirty="0">
              <a:latin typeface="Calibri"/>
            </a:endParaRPr>
          </a:p>
        </p:txBody>
      </p:sp>
    </p:spTree>
    <p:extLst>
      <p:ext uri="{BB962C8B-B14F-4D97-AF65-F5344CB8AC3E}">
        <p14:creationId xmlns:p14="http://schemas.microsoft.com/office/powerpoint/2010/main" val="3029641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RTCP </a:t>
            </a:r>
            <a:r>
              <a:rPr lang="en-US" dirty="0" smtClean="0">
                <a:latin typeface="Calibri"/>
              </a:rPr>
              <a:t>(</a:t>
            </a:r>
            <a:r>
              <a:rPr lang="el-GR" dirty="0" smtClean="0">
                <a:latin typeface="Calibri"/>
              </a:rPr>
              <a:t>4 </a:t>
            </a:r>
            <a:r>
              <a:rPr lang="el-GR" dirty="0">
                <a:latin typeface="Calibri"/>
              </a:rPr>
              <a:t>α</a:t>
            </a:r>
            <a:r>
              <a:rPr lang="el-GR" dirty="0" smtClean="0">
                <a:latin typeface="Calibri"/>
              </a:rPr>
              <a:t>πό 4)</a:t>
            </a:r>
            <a:endParaRPr lang="en-GB" dirty="0">
              <a:latin typeface="Calibri"/>
            </a:endParaRPr>
          </a:p>
        </p:txBody>
      </p:sp>
      <p:sp>
        <p:nvSpPr>
          <p:cNvPr id="5127" name="Rectangle 3"/>
          <p:cNvSpPr>
            <a:spLocks noGrp="1" noChangeArrowheads="1"/>
          </p:cNvSpPr>
          <p:nvPr>
            <p:ph type="body" idx="1"/>
          </p:nvPr>
        </p:nvSpPr>
        <p:spPr>
          <a:xfrm>
            <a:off x="381000" y="1605880"/>
            <a:ext cx="8382000" cy="4343400"/>
          </a:xfrm>
        </p:spPr>
        <p:txBody>
          <a:bodyPr>
            <a:normAutofit/>
          </a:bodyPr>
          <a:lstStyle/>
          <a:p>
            <a:pPr eaLnBrk="1" hangingPunct="1"/>
            <a:r>
              <a:rPr lang="el-GR" sz="2800" dirty="0" smtClean="0">
                <a:latin typeface="Calibri"/>
              </a:rPr>
              <a:t>Προσαρμογή </a:t>
            </a:r>
            <a:r>
              <a:rPr lang="el-GR" sz="2800" dirty="0">
                <a:latin typeface="Calibri"/>
              </a:rPr>
              <a:t>ρυθμού μετάδοσης πακέτων RTCP </a:t>
            </a:r>
          </a:p>
          <a:p>
            <a:pPr lvl="1" eaLnBrk="1" hangingPunct="1"/>
            <a:r>
              <a:rPr lang="el-GR" sz="2400" dirty="0">
                <a:latin typeface="Calibri"/>
              </a:rPr>
              <a:t>Αντιστρόφως ανάλογα με τους συμμετέχοντες</a:t>
            </a:r>
          </a:p>
          <a:p>
            <a:pPr lvl="1" eaLnBrk="1" hangingPunct="1"/>
            <a:r>
              <a:rPr lang="el-GR" sz="2400" dirty="0">
                <a:latin typeface="Calibri"/>
              </a:rPr>
              <a:t>Κάθε συμμετέχων γνωρίζει το συνολικό πλήθος</a:t>
            </a:r>
          </a:p>
          <a:p>
            <a:pPr lvl="1" eaLnBrk="1" hangingPunct="1"/>
            <a:r>
              <a:rPr lang="el-GR" sz="2400" dirty="0">
                <a:latin typeface="Calibri"/>
              </a:rPr>
              <a:t>5% πακέτα </a:t>
            </a:r>
            <a:r>
              <a:rPr lang="en-US" sz="2400" dirty="0">
                <a:latin typeface="Calibri"/>
              </a:rPr>
              <a:t>RTCP</a:t>
            </a:r>
            <a:r>
              <a:rPr lang="el-GR" sz="2400" dirty="0">
                <a:latin typeface="Calibri"/>
              </a:rPr>
              <a:t> - </a:t>
            </a:r>
            <a:r>
              <a:rPr lang="en-US" sz="2400" dirty="0">
                <a:latin typeface="Calibri"/>
              </a:rPr>
              <a:t> </a:t>
            </a:r>
            <a:r>
              <a:rPr lang="el-GR" sz="2400" dirty="0">
                <a:latin typeface="Calibri"/>
              </a:rPr>
              <a:t>95% πακέτα </a:t>
            </a:r>
            <a:r>
              <a:rPr lang="en-US" sz="2400" dirty="0">
                <a:latin typeface="Calibri"/>
              </a:rPr>
              <a:t>RTP</a:t>
            </a:r>
            <a:endParaRPr lang="el-GR" sz="2400" dirty="0">
              <a:latin typeface="Calibri"/>
            </a:endParaRPr>
          </a:p>
          <a:p>
            <a:pPr lvl="1" eaLnBrk="1" hangingPunct="1"/>
            <a:r>
              <a:rPr lang="el-GR" sz="2400" dirty="0">
                <a:latin typeface="Calibri"/>
              </a:rPr>
              <a:t>75% παραλήπτες - 25</a:t>
            </a:r>
            <a:r>
              <a:rPr lang="en-US" sz="2400" dirty="0">
                <a:latin typeface="Calibri"/>
              </a:rPr>
              <a:t>%</a:t>
            </a:r>
            <a:r>
              <a:rPr lang="el-GR" sz="2400" dirty="0">
                <a:latin typeface="Calibri"/>
              </a:rPr>
              <a:t> αποστολείς</a:t>
            </a:r>
          </a:p>
          <a:p>
            <a:pPr lvl="1" eaLnBrk="1" hangingPunct="1"/>
            <a:r>
              <a:rPr lang="el-GR" sz="2400" dirty="0">
                <a:latin typeface="Calibri"/>
              </a:rPr>
              <a:t>Οι συμμετέχοντες μοιράζονται εξίσου τη χωρητικότητα</a:t>
            </a:r>
          </a:p>
          <a:p>
            <a:pPr eaLnBrk="1" hangingPunct="1"/>
            <a:r>
              <a:rPr lang="el-GR" sz="2800" dirty="0">
                <a:latin typeface="Calibri"/>
              </a:rPr>
              <a:t>Υπολογισμός περιόδου μετάδοσης</a:t>
            </a:r>
          </a:p>
        </p:txBody>
      </p:sp>
      <p:grpSp>
        <p:nvGrpSpPr>
          <p:cNvPr id="2" name="Group 1" descr="Εχίσωση υπολογισμού του ρυθμού μετάδοσης αναφορών εξυπηρετητή και πελάτη"/>
          <p:cNvGrpSpPr/>
          <p:nvPr/>
        </p:nvGrpSpPr>
        <p:grpSpPr>
          <a:xfrm>
            <a:off x="2131965" y="5445224"/>
            <a:ext cx="4960315" cy="898426"/>
            <a:chOff x="2131965" y="5445224"/>
            <a:chExt cx="4960315" cy="898426"/>
          </a:xfrm>
        </p:grpSpPr>
        <p:graphicFrame>
          <p:nvGraphicFramePr>
            <p:cNvPr id="5122" name="Object 4" descr="Εξίσωση υπολογισμού της περιόδου μετάδοσης του αποστολέα."/>
            <p:cNvGraphicFramePr>
              <a:graphicFrameLocks noChangeAspect="1"/>
            </p:cNvGraphicFramePr>
            <p:nvPr>
              <p:extLst>
                <p:ext uri="{D42A27DB-BD31-4B8C-83A1-F6EECF244321}">
                  <p14:modId xmlns:p14="http://schemas.microsoft.com/office/powerpoint/2010/main" val="326183388"/>
                </p:ext>
              </p:extLst>
            </p:nvPr>
          </p:nvGraphicFramePr>
          <p:xfrm>
            <a:off x="2131965" y="5445224"/>
            <a:ext cx="2445715" cy="898426"/>
          </p:xfrm>
          <a:graphic>
            <a:graphicData uri="http://schemas.openxmlformats.org/presentationml/2006/ole">
              <mc:AlternateContent xmlns:mc="http://schemas.openxmlformats.org/markup-compatibility/2006">
                <mc:Choice xmlns:v="urn:schemas-microsoft-com:vml" Requires="v">
                  <p:oleObj spid="_x0000_s21597" name="Equation" r:id="rId3" imgW="1143000" imgH="419040" progId="Equation.3">
                    <p:embed/>
                  </p:oleObj>
                </mc:Choice>
                <mc:Fallback>
                  <p:oleObj name="Equation" r:id="rId3" imgW="11430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965" y="5445224"/>
                          <a:ext cx="2445715" cy="898426"/>
                        </a:xfrm>
                        <a:prstGeom prst="rect">
                          <a:avLst/>
                        </a:prstGeom>
                        <a:noFill/>
                      </p:spPr>
                    </p:pic>
                  </p:oleObj>
                </mc:Fallback>
              </mc:AlternateContent>
            </a:graphicData>
          </a:graphic>
        </p:graphicFrame>
        <p:graphicFrame>
          <p:nvGraphicFramePr>
            <p:cNvPr id="5123" name="Object 5" descr="Εξίσωση υπολογισμού της περιόδου μετάδοσης του παραλήπτη."/>
            <p:cNvGraphicFramePr>
              <a:graphicFrameLocks noChangeAspect="1"/>
            </p:cNvGraphicFramePr>
            <p:nvPr>
              <p:extLst>
                <p:ext uri="{D42A27DB-BD31-4B8C-83A1-F6EECF244321}">
                  <p14:modId xmlns:p14="http://schemas.microsoft.com/office/powerpoint/2010/main" val="1487504075"/>
                </p:ext>
              </p:extLst>
            </p:nvPr>
          </p:nvGraphicFramePr>
          <p:xfrm>
            <a:off x="4646565" y="5445224"/>
            <a:ext cx="2445715" cy="898426"/>
          </p:xfrm>
          <a:graphic>
            <a:graphicData uri="http://schemas.openxmlformats.org/presentationml/2006/ole">
              <mc:AlternateContent xmlns:mc="http://schemas.openxmlformats.org/markup-compatibility/2006">
                <mc:Choice xmlns:v="urn:schemas-microsoft-com:vml" Requires="v">
                  <p:oleObj spid="_x0000_s21598" name="Equation" r:id="rId5" imgW="1143000" imgH="419040" progId="Equation.3">
                    <p:embed/>
                  </p:oleObj>
                </mc:Choice>
                <mc:Fallback>
                  <p:oleObj name="Equation" r:id="rId5" imgW="114300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6565" y="5445224"/>
                          <a:ext cx="2445715" cy="898426"/>
                        </a:xfrm>
                        <a:prstGeom prst="rect">
                          <a:avLst/>
                        </a:prstGeom>
                        <a:noFill/>
                      </p:spPr>
                    </p:pic>
                  </p:oleObj>
                </mc:Fallback>
              </mc:AlternateContent>
            </a:graphicData>
          </a:graphic>
        </p:graphicFrame>
      </p:gr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1DA963B-336E-6446-BE7A-1E8D9B435969}" type="slidenum">
              <a:rPr lang="el-GR" sz="1200" smtClean="0">
                <a:latin typeface="Calibri"/>
              </a:rPr>
              <a:pPr/>
              <a:t>21</a:t>
            </a:fld>
            <a:endParaRPr lang="el-GR" sz="1200" dirty="0">
              <a:latin typeface="Calibri"/>
            </a:endParaRPr>
          </a:p>
        </p:txBody>
      </p:sp>
    </p:spTree>
    <p:extLst>
      <p:ext uri="{BB962C8B-B14F-4D97-AF65-F5344CB8AC3E}">
        <p14:creationId xmlns:p14="http://schemas.microsoft.com/office/powerpoint/2010/main" val="1492756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pPr marL="0" algn="l"/>
            <a:r>
              <a:rPr lang="el-GR" dirty="0">
                <a:latin typeface="Calibri"/>
              </a:rPr>
              <a:t>Ροή πολυμέσων</a:t>
            </a:r>
            <a:endParaRPr lang="el-GR"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l-GR" sz="2400" dirty="0" smtClean="0"/>
              <a:t>Κ. </a:t>
            </a:r>
            <a:r>
              <a:rPr lang="en-US" sz="2400" dirty="0"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smtClean="0"/>
              <a:t>«Επιστήμη </a:t>
            </a:r>
            <a:r>
              <a:rPr lang="el-GR" sz="2400" dirty="0"/>
              <a:t>των </a:t>
            </a:r>
            <a:r>
              <a:rPr lang="el-GR" sz="2400" dirty="0" smtClean="0"/>
              <a:t>Υπολογιστών»</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4253346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pPr eaLnBrk="1" hangingPunct="1"/>
            <a:r>
              <a:rPr lang="el-GR" dirty="0" smtClean="0">
                <a:latin typeface="Calibri"/>
              </a:rPr>
              <a:t>Ροή πολυμέσων – Εισαγωγή </a:t>
            </a:r>
            <a:br>
              <a:rPr lang="el-GR" dirty="0" smtClean="0">
                <a:latin typeface="Calibri"/>
              </a:rPr>
            </a:br>
            <a:r>
              <a:rPr lang="el-GR" dirty="0" smtClean="0">
                <a:latin typeface="Calibri"/>
              </a:rPr>
              <a:t>(1 από 2)</a:t>
            </a:r>
            <a:endParaRPr lang="en-GB" dirty="0">
              <a:latin typeface="Calibri"/>
            </a:endParaRPr>
          </a:p>
        </p:txBody>
      </p:sp>
      <p:sp>
        <p:nvSpPr>
          <p:cNvPr id="27653" name="Rectangle 3"/>
          <p:cNvSpPr>
            <a:spLocks noGrp="1" noChangeArrowheads="1"/>
          </p:cNvSpPr>
          <p:nvPr>
            <p:ph type="body" idx="1"/>
          </p:nvPr>
        </p:nvSpPr>
        <p:spPr/>
        <p:txBody>
          <a:bodyPr>
            <a:normAutofit fontScale="85000" lnSpcReduction="20000"/>
          </a:bodyPr>
          <a:lstStyle/>
          <a:p>
            <a:pPr eaLnBrk="1" hangingPunct="1"/>
            <a:r>
              <a:rPr lang="el-GR" b="1" dirty="0">
                <a:latin typeface="Calibri"/>
              </a:rPr>
              <a:t>Ροής μέσων (</a:t>
            </a:r>
            <a:r>
              <a:rPr lang="en-US" b="1" dirty="0">
                <a:latin typeface="Calibri"/>
              </a:rPr>
              <a:t>media streaming)</a:t>
            </a:r>
          </a:p>
          <a:p>
            <a:pPr lvl="1" eaLnBrk="1" hangingPunct="1"/>
            <a:r>
              <a:rPr lang="el-GR" dirty="0">
                <a:latin typeface="Calibri"/>
              </a:rPr>
              <a:t>Αναπαραγωγή παράλληλα με τη λήψη</a:t>
            </a:r>
          </a:p>
          <a:p>
            <a:pPr lvl="2" eaLnBrk="1" hangingPunct="1"/>
            <a:r>
              <a:rPr lang="el-GR" dirty="0">
                <a:latin typeface="Calibri"/>
              </a:rPr>
              <a:t>Αρκεί να έχει ληφθεί το πρώτο μέρος των μέσων</a:t>
            </a:r>
          </a:p>
          <a:p>
            <a:pPr lvl="1" eaLnBrk="1" hangingPunct="1"/>
            <a:r>
              <a:rPr lang="el-GR" dirty="0">
                <a:latin typeface="Calibri"/>
              </a:rPr>
              <a:t>Υλοποιείται με οποιοδήποτε πρωτόκολλο</a:t>
            </a:r>
          </a:p>
          <a:p>
            <a:pPr eaLnBrk="1" hangingPunct="1"/>
            <a:r>
              <a:rPr lang="el-GR" b="1" dirty="0">
                <a:latin typeface="Calibri"/>
              </a:rPr>
              <a:t>Πολυμεσικός</a:t>
            </a:r>
            <a:r>
              <a:rPr lang="el-GR" dirty="0">
                <a:latin typeface="Calibri"/>
              </a:rPr>
              <a:t> </a:t>
            </a:r>
            <a:r>
              <a:rPr lang="el-GR" b="1" dirty="0">
                <a:latin typeface="Calibri"/>
              </a:rPr>
              <a:t>εξυπηρετητής</a:t>
            </a:r>
            <a:endParaRPr lang="en-US" b="1" dirty="0">
              <a:latin typeface="Calibri"/>
            </a:endParaRPr>
          </a:p>
          <a:p>
            <a:pPr lvl="1" eaLnBrk="1" hangingPunct="1"/>
            <a:r>
              <a:rPr lang="el-GR" dirty="0">
                <a:latin typeface="Calibri"/>
              </a:rPr>
              <a:t>Περιέχει τα αρχεία συνεχών μέσων</a:t>
            </a:r>
          </a:p>
          <a:p>
            <a:pPr lvl="1" eaLnBrk="1" hangingPunct="1"/>
            <a:r>
              <a:rPr lang="el-GR" dirty="0">
                <a:latin typeface="Calibri"/>
              </a:rPr>
              <a:t>Εντοπισμός μέσω εξυπηρετητή ιστοσελίδων </a:t>
            </a:r>
            <a:endParaRPr lang="en-US" dirty="0">
              <a:latin typeface="Calibri"/>
            </a:endParaRPr>
          </a:p>
          <a:p>
            <a:pPr lvl="1" eaLnBrk="1" hangingPunct="1"/>
            <a:r>
              <a:rPr lang="el-GR" dirty="0">
                <a:latin typeface="Calibri"/>
              </a:rPr>
              <a:t>Απευθείας επικοινωνία με εφαρμογή αναπαραγωγής</a:t>
            </a:r>
            <a:endParaRPr lang="en-US" dirty="0">
              <a:latin typeface="Calibri"/>
            </a:endParaRPr>
          </a:p>
          <a:p>
            <a:pPr lvl="1" eaLnBrk="1" hangingPunct="1"/>
            <a:r>
              <a:rPr lang="el-GR" dirty="0">
                <a:latin typeface="Calibri"/>
              </a:rPr>
              <a:t>Ανταλλαγή πληροφοριών συγχρονισμού και ελέγχου</a:t>
            </a:r>
            <a:endParaRPr lang="en-US" dirty="0">
              <a:latin typeface="Calibri"/>
            </a:endParaRPr>
          </a:p>
          <a:p>
            <a:pPr eaLnBrk="1" hangingPunct="1"/>
            <a:r>
              <a:rPr lang="el-GR" dirty="0">
                <a:latin typeface="Calibri"/>
              </a:rPr>
              <a:t>Εφαρμογή </a:t>
            </a:r>
            <a:r>
              <a:rPr lang="el-GR" dirty="0" smtClean="0">
                <a:latin typeface="Calibri"/>
              </a:rPr>
              <a:t>αναπαραγωγής</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A2AB74E-535F-794E-8E04-0E07FB5DC989}" type="slidenum">
              <a:rPr lang="el-GR" sz="1200" smtClean="0">
                <a:latin typeface="Calibri"/>
              </a:rPr>
              <a:pPr/>
              <a:t>23</a:t>
            </a:fld>
            <a:endParaRPr lang="el-GR" sz="1200" dirty="0">
              <a:latin typeface="Calibri"/>
            </a:endParaRPr>
          </a:p>
        </p:txBody>
      </p:sp>
    </p:spTree>
    <p:extLst>
      <p:ext uri="{BB962C8B-B14F-4D97-AF65-F5344CB8AC3E}">
        <p14:creationId xmlns:p14="http://schemas.microsoft.com/office/powerpoint/2010/main" val="2317278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pPr eaLnBrk="1" hangingPunct="1"/>
            <a:r>
              <a:rPr lang="el-GR" dirty="0" smtClean="0">
                <a:latin typeface="Calibri"/>
              </a:rPr>
              <a:t>Ροή πολυμέσων – Εισαγωγή </a:t>
            </a:r>
            <a:br>
              <a:rPr lang="el-GR" dirty="0" smtClean="0">
                <a:latin typeface="Calibri"/>
              </a:rPr>
            </a:br>
            <a:r>
              <a:rPr lang="el-GR" dirty="0" smtClean="0">
                <a:latin typeface="Calibri"/>
              </a:rPr>
              <a:t>(2 από 2)</a:t>
            </a:r>
            <a:endParaRPr lang="en-GB" dirty="0">
              <a:latin typeface="Calibri"/>
            </a:endParaRPr>
          </a:p>
        </p:txBody>
      </p:sp>
      <p:sp>
        <p:nvSpPr>
          <p:cNvPr id="27653" name="Rectangle 3"/>
          <p:cNvSpPr>
            <a:spLocks noGrp="1" noChangeArrowheads="1"/>
          </p:cNvSpPr>
          <p:nvPr>
            <p:ph type="body" idx="1"/>
          </p:nvPr>
        </p:nvSpPr>
        <p:spPr/>
        <p:txBody>
          <a:bodyPr>
            <a:normAutofit/>
          </a:bodyPr>
          <a:lstStyle/>
          <a:p>
            <a:pPr eaLnBrk="1" hangingPunct="1"/>
            <a:r>
              <a:rPr lang="el-GR" sz="2800" dirty="0">
                <a:latin typeface="Calibri"/>
              </a:rPr>
              <a:t>Ροής μέσων (</a:t>
            </a:r>
            <a:r>
              <a:rPr lang="en-US" sz="2800" dirty="0">
                <a:latin typeface="Calibri"/>
              </a:rPr>
              <a:t>media streaming)</a:t>
            </a:r>
          </a:p>
          <a:p>
            <a:pPr eaLnBrk="1" hangingPunct="1"/>
            <a:r>
              <a:rPr lang="el-GR" sz="2800" dirty="0" smtClean="0">
                <a:latin typeface="Calibri"/>
              </a:rPr>
              <a:t>Πολυμεσικός εξυπηρετητής</a:t>
            </a:r>
            <a:endParaRPr lang="en-US" sz="2800" dirty="0" smtClean="0">
              <a:latin typeface="Calibri"/>
            </a:endParaRPr>
          </a:p>
          <a:p>
            <a:pPr eaLnBrk="1" hangingPunct="1"/>
            <a:r>
              <a:rPr lang="el-GR" b="1" dirty="0" smtClean="0">
                <a:latin typeface="Calibri"/>
              </a:rPr>
              <a:t>Εφαρμογή </a:t>
            </a:r>
            <a:r>
              <a:rPr lang="el-GR" b="1" dirty="0">
                <a:latin typeface="Calibri"/>
              </a:rPr>
              <a:t>αναπαραγωγής</a:t>
            </a:r>
          </a:p>
          <a:p>
            <a:pPr lvl="1" eaLnBrk="1" hangingPunct="1"/>
            <a:r>
              <a:rPr lang="el-GR" dirty="0">
                <a:latin typeface="Calibri"/>
              </a:rPr>
              <a:t>Αποσυμπίεση δεδομένων</a:t>
            </a:r>
            <a:endParaRPr lang="en-US" dirty="0">
              <a:latin typeface="Calibri"/>
            </a:endParaRPr>
          </a:p>
          <a:p>
            <a:pPr lvl="1" eaLnBrk="1" hangingPunct="1"/>
            <a:r>
              <a:rPr lang="el-GR" dirty="0">
                <a:latin typeface="Calibri"/>
              </a:rPr>
              <a:t>Εξομάλυνση διαταραχής: ενταμίευση δεδομένων</a:t>
            </a:r>
            <a:endParaRPr lang="en-GB" dirty="0">
              <a:latin typeface="Calibri"/>
            </a:endParaRPr>
          </a:p>
          <a:p>
            <a:pPr lvl="1" eaLnBrk="1" hangingPunct="1"/>
            <a:r>
              <a:rPr lang="el-GR" dirty="0">
                <a:latin typeface="Calibri"/>
              </a:rPr>
              <a:t>Διόρθωση λαθών: αναμετάδοση ή υποκατάσταση</a:t>
            </a:r>
            <a:endParaRPr lang="en-GB"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A2AB74E-535F-794E-8E04-0E07FB5DC989}" type="slidenum">
              <a:rPr lang="el-GR" sz="1200" smtClean="0">
                <a:latin typeface="Calibri"/>
              </a:rPr>
              <a:pPr/>
              <a:t>24</a:t>
            </a:fld>
            <a:endParaRPr lang="el-GR" sz="1200" dirty="0">
              <a:latin typeface="Calibri"/>
            </a:endParaRPr>
          </a:p>
        </p:txBody>
      </p:sp>
    </p:spTree>
    <p:extLst>
      <p:ext uri="{BB962C8B-B14F-4D97-AF65-F5344CB8AC3E}">
        <p14:creationId xmlns:p14="http://schemas.microsoft.com/office/powerpoint/2010/main" val="1044635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normAutofit fontScale="90000"/>
          </a:bodyPr>
          <a:lstStyle/>
          <a:p>
            <a:pPr eaLnBrk="1" hangingPunct="1"/>
            <a:r>
              <a:rPr lang="el-GR" dirty="0">
                <a:latin typeface="Calibri"/>
              </a:rPr>
              <a:t>Ροή από εξυπηρετητές </a:t>
            </a:r>
            <a:r>
              <a:rPr lang="el-GR" dirty="0" smtClean="0">
                <a:latin typeface="Calibri"/>
              </a:rPr>
              <a:t>ιστοσελίδων (1 από 2)</a:t>
            </a:r>
            <a:endParaRPr lang="en-GB" dirty="0">
              <a:latin typeface="Calibri"/>
            </a:endParaRPr>
          </a:p>
        </p:txBody>
      </p:sp>
      <p:sp>
        <p:nvSpPr>
          <p:cNvPr id="6150" name="Rectangle 3"/>
          <p:cNvSpPr>
            <a:spLocks noGrp="1" noChangeArrowheads="1"/>
          </p:cNvSpPr>
          <p:nvPr>
            <p:ph type="body" idx="1"/>
          </p:nvPr>
        </p:nvSpPr>
        <p:spPr>
          <a:xfrm>
            <a:off x="381000" y="1628800"/>
            <a:ext cx="4046984" cy="4772000"/>
          </a:xfrm>
        </p:spPr>
        <p:txBody>
          <a:bodyPr>
            <a:normAutofit fontScale="70000" lnSpcReduction="20000"/>
          </a:bodyPr>
          <a:lstStyle/>
          <a:p>
            <a:pPr eaLnBrk="1" hangingPunct="1">
              <a:lnSpc>
                <a:spcPct val="90000"/>
              </a:lnSpc>
            </a:pPr>
            <a:r>
              <a:rPr lang="el-GR" dirty="0">
                <a:latin typeface="Calibri"/>
              </a:rPr>
              <a:t>Πρόσβαση στα πολυμέσα μέσω ιστοσελίδων</a:t>
            </a:r>
          </a:p>
          <a:p>
            <a:pPr lvl="1" eaLnBrk="1" hangingPunct="1">
              <a:lnSpc>
                <a:spcPct val="90000"/>
              </a:lnSpc>
            </a:pPr>
            <a:r>
              <a:rPr lang="el-GR" dirty="0">
                <a:latin typeface="Calibri"/>
              </a:rPr>
              <a:t>Αντιμετώπιση όπως κάθε άλλο αρχείο</a:t>
            </a:r>
            <a:endParaRPr lang="en-US" dirty="0">
              <a:latin typeface="Calibri"/>
            </a:endParaRPr>
          </a:p>
          <a:p>
            <a:pPr eaLnBrk="1" hangingPunct="1">
              <a:lnSpc>
                <a:spcPct val="90000"/>
              </a:lnSpc>
            </a:pPr>
            <a:r>
              <a:rPr lang="el-GR" dirty="0">
                <a:latin typeface="Calibri"/>
              </a:rPr>
              <a:t>Επικοινωνία μέσω </a:t>
            </a:r>
            <a:r>
              <a:rPr lang="en-US" dirty="0">
                <a:latin typeface="Calibri"/>
              </a:rPr>
              <a:t>HTTP</a:t>
            </a:r>
            <a:r>
              <a:rPr lang="el-GR" dirty="0">
                <a:latin typeface="Calibri"/>
              </a:rPr>
              <a:t> </a:t>
            </a:r>
          </a:p>
          <a:p>
            <a:pPr lvl="1" eaLnBrk="1" hangingPunct="1">
              <a:lnSpc>
                <a:spcPct val="90000"/>
              </a:lnSpc>
            </a:pPr>
            <a:r>
              <a:rPr lang="el-GR" dirty="0">
                <a:latin typeface="Calibri"/>
              </a:rPr>
              <a:t>Αιτήσεις (</a:t>
            </a:r>
            <a:r>
              <a:rPr lang="en-US" dirty="0">
                <a:latin typeface="Calibri"/>
              </a:rPr>
              <a:t>requests</a:t>
            </a:r>
            <a:r>
              <a:rPr lang="el-GR" dirty="0">
                <a:latin typeface="Calibri"/>
              </a:rPr>
              <a:t>) για σελίδες</a:t>
            </a:r>
          </a:p>
          <a:p>
            <a:pPr lvl="1" eaLnBrk="1" hangingPunct="1">
              <a:lnSpc>
                <a:spcPct val="90000"/>
              </a:lnSpc>
            </a:pPr>
            <a:r>
              <a:rPr lang="el-GR" dirty="0">
                <a:latin typeface="Calibri"/>
              </a:rPr>
              <a:t>Απαντήσεις (</a:t>
            </a:r>
            <a:r>
              <a:rPr lang="en-US" dirty="0">
                <a:latin typeface="Calibri"/>
              </a:rPr>
              <a:t>replies</a:t>
            </a:r>
            <a:r>
              <a:rPr lang="el-GR" dirty="0">
                <a:latin typeface="Calibri"/>
              </a:rPr>
              <a:t>) με σελίδες, αντικείμενα και συνδέσμους</a:t>
            </a:r>
          </a:p>
          <a:p>
            <a:pPr eaLnBrk="1" hangingPunct="1">
              <a:lnSpc>
                <a:spcPct val="90000"/>
              </a:lnSpc>
            </a:pPr>
            <a:r>
              <a:rPr lang="el-GR" dirty="0">
                <a:latin typeface="Calibri"/>
              </a:rPr>
              <a:t>Αλληλεπίδραση μέσω φυλλομετρητή</a:t>
            </a:r>
          </a:p>
          <a:p>
            <a:pPr lvl="1" eaLnBrk="1" hangingPunct="1">
              <a:lnSpc>
                <a:spcPct val="90000"/>
              </a:lnSpc>
            </a:pPr>
            <a:r>
              <a:rPr lang="el-GR" dirty="0">
                <a:latin typeface="Calibri"/>
              </a:rPr>
              <a:t>Έμμεση επικοινωνία με τον εξυπηρετητή</a:t>
            </a:r>
          </a:p>
          <a:p>
            <a:pPr lvl="1" eaLnBrk="1" hangingPunct="1">
              <a:lnSpc>
                <a:spcPct val="90000"/>
              </a:lnSpc>
            </a:pPr>
            <a:r>
              <a:rPr lang="el-GR" dirty="0">
                <a:latin typeface="Calibri"/>
              </a:rPr>
              <a:t>Μεγάλη καθυστέρηση αναπαραγωγής</a:t>
            </a:r>
          </a:p>
        </p:txBody>
      </p:sp>
      <p:graphicFrame>
        <p:nvGraphicFramePr>
          <p:cNvPr id="6146" name="Object 4" descr="Σχεδιάγραμμα ανταλλαγής πακέτων HTTP για την πρόσβαση σε πολυμέσα μέσω ιστοσελίδας."/>
          <p:cNvGraphicFramePr>
            <a:graphicFrameLocks noChangeAspect="1"/>
          </p:cNvGraphicFramePr>
          <p:nvPr>
            <p:extLst>
              <p:ext uri="{D42A27DB-BD31-4B8C-83A1-F6EECF244321}">
                <p14:modId xmlns:p14="http://schemas.microsoft.com/office/powerpoint/2010/main" val="1914250701"/>
              </p:ext>
            </p:extLst>
          </p:nvPr>
        </p:nvGraphicFramePr>
        <p:xfrm>
          <a:off x="3995935" y="2420888"/>
          <a:ext cx="5171855" cy="2407791"/>
        </p:xfrm>
        <a:graphic>
          <a:graphicData uri="http://schemas.openxmlformats.org/presentationml/2006/ole">
            <mc:AlternateContent xmlns:mc="http://schemas.openxmlformats.org/markup-compatibility/2006">
              <mc:Choice xmlns:v="urn:schemas-microsoft-com:vml" Requires="v">
                <p:oleObj spid="_x0000_s24624" name="VISIO" r:id="rId3" imgW="4043520" imgH="1883520" progId="Visio.Drawing.6">
                  <p:embed/>
                </p:oleObj>
              </mc:Choice>
              <mc:Fallback>
                <p:oleObj name="VISIO" r:id="rId3" imgW="4043520" imgH="188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5" y="2420888"/>
                        <a:ext cx="5171855" cy="2407791"/>
                      </a:xfrm>
                      <a:prstGeom prst="rect">
                        <a:avLst/>
                      </a:prstGeom>
                      <a:noFill/>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140D043-4023-5847-985D-D9677362F50C}" type="slidenum">
              <a:rPr lang="el-GR" sz="1200" smtClean="0">
                <a:latin typeface="Calibri"/>
              </a:rPr>
              <a:pPr/>
              <a:t>25</a:t>
            </a:fld>
            <a:endParaRPr lang="el-GR" sz="1200" dirty="0">
              <a:latin typeface="Calibri"/>
            </a:endParaRPr>
          </a:p>
        </p:txBody>
      </p:sp>
    </p:spTree>
    <p:extLst>
      <p:ext uri="{BB962C8B-B14F-4D97-AF65-F5344CB8AC3E}">
        <p14:creationId xmlns:p14="http://schemas.microsoft.com/office/powerpoint/2010/main" val="802412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normAutofit fontScale="90000"/>
          </a:bodyPr>
          <a:lstStyle/>
          <a:p>
            <a:pPr eaLnBrk="1" hangingPunct="1"/>
            <a:r>
              <a:rPr lang="el-GR" dirty="0">
                <a:latin typeface="Calibri"/>
              </a:rPr>
              <a:t>Ροή από εξυπηρετητές </a:t>
            </a:r>
            <a:r>
              <a:rPr lang="el-GR" dirty="0" smtClean="0">
                <a:latin typeface="Calibri"/>
              </a:rPr>
              <a:t>ιστοσελίδων (2 από 2)</a:t>
            </a:r>
            <a:endParaRPr lang="en-GB" dirty="0">
              <a:latin typeface="Calibri"/>
            </a:endParaRPr>
          </a:p>
        </p:txBody>
      </p:sp>
      <p:sp>
        <p:nvSpPr>
          <p:cNvPr id="7174" name="Rectangle 3"/>
          <p:cNvSpPr>
            <a:spLocks noGrp="1" noChangeArrowheads="1"/>
          </p:cNvSpPr>
          <p:nvPr>
            <p:ph type="body" idx="1"/>
          </p:nvPr>
        </p:nvSpPr>
        <p:spPr>
          <a:xfrm>
            <a:off x="395536" y="1700808"/>
            <a:ext cx="4248472" cy="4699992"/>
          </a:xfrm>
        </p:spPr>
        <p:txBody>
          <a:bodyPr>
            <a:normAutofit fontScale="92500" lnSpcReduction="20000"/>
          </a:bodyPr>
          <a:lstStyle/>
          <a:p>
            <a:pPr eaLnBrk="1" hangingPunct="1"/>
            <a:r>
              <a:rPr lang="el-GR" sz="2800" dirty="0">
                <a:latin typeface="Calibri"/>
              </a:rPr>
              <a:t>Αλληλεπίδραση με την εφαρμογή αναπαραγωγής</a:t>
            </a:r>
            <a:endParaRPr lang="en-US" sz="2800" dirty="0">
              <a:latin typeface="Calibri"/>
            </a:endParaRPr>
          </a:p>
          <a:p>
            <a:pPr lvl="1" eaLnBrk="1" hangingPunct="1"/>
            <a:r>
              <a:rPr lang="el-GR" sz="2600" dirty="0">
                <a:latin typeface="Calibri"/>
              </a:rPr>
              <a:t>Μετα-αρχείο: διεύθυνση και τύπος αρχείου</a:t>
            </a:r>
            <a:r>
              <a:rPr lang="en-US" sz="2600" dirty="0">
                <a:latin typeface="Calibri"/>
              </a:rPr>
              <a:t> </a:t>
            </a:r>
            <a:r>
              <a:rPr lang="el-GR" sz="2600" dirty="0">
                <a:latin typeface="Calibri"/>
              </a:rPr>
              <a:t>πολυμέσων</a:t>
            </a:r>
          </a:p>
          <a:p>
            <a:pPr lvl="2" eaLnBrk="1" hangingPunct="1"/>
            <a:r>
              <a:rPr lang="el-GR" dirty="0">
                <a:latin typeface="Calibri"/>
              </a:rPr>
              <a:t>Διαβιβάζεται στην εφαρμογή αναπαραγωγής</a:t>
            </a:r>
          </a:p>
          <a:p>
            <a:pPr lvl="2" eaLnBrk="1" hangingPunct="1"/>
            <a:r>
              <a:rPr lang="el-GR" dirty="0">
                <a:latin typeface="Calibri"/>
              </a:rPr>
              <a:t>Η επικοινωνία συνεχίζεται παρακάμπτοντας τον φυλλομετρητή</a:t>
            </a:r>
          </a:p>
          <a:p>
            <a:pPr lvl="1" eaLnBrk="1" hangingPunct="1"/>
            <a:r>
              <a:rPr lang="el-GR" sz="2600" dirty="0">
                <a:latin typeface="Calibri"/>
              </a:rPr>
              <a:t>Ανταλλαγή στοιχείων μέσω HTTP και TCP</a:t>
            </a:r>
          </a:p>
        </p:txBody>
      </p:sp>
      <p:graphicFrame>
        <p:nvGraphicFramePr>
          <p:cNvPr id="7170" name="Object 5" descr="Σχεδιάγραμμα ανταλλαγής πακέτων HTTP για την πρόσβαση σε πολυμέσα μέσω ιστοσελίδας (συνέχεια)."/>
          <p:cNvGraphicFramePr>
            <a:graphicFrameLocks noChangeAspect="1"/>
          </p:cNvGraphicFramePr>
          <p:nvPr>
            <p:extLst>
              <p:ext uri="{D42A27DB-BD31-4B8C-83A1-F6EECF244321}">
                <p14:modId xmlns:p14="http://schemas.microsoft.com/office/powerpoint/2010/main" val="1240861620"/>
              </p:ext>
            </p:extLst>
          </p:nvPr>
        </p:nvGraphicFramePr>
        <p:xfrm>
          <a:off x="4203715" y="2348880"/>
          <a:ext cx="5082019" cy="3263454"/>
        </p:xfrm>
        <a:graphic>
          <a:graphicData uri="http://schemas.openxmlformats.org/presentationml/2006/ole">
            <mc:AlternateContent xmlns:mc="http://schemas.openxmlformats.org/markup-compatibility/2006">
              <mc:Choice xmlns:v="urn:schemas-microsoft-com:vml" Requires="v">
                <p:oleObj spid="_x0000_s25649" name="VISIO" r:id="rId3" imgW="4043520" imgH="2603520" progId="Visio.Drawing.6">
                  <p:embed/>
                </p:oleObj>
              </mc:Choice>
              <mc:Fallback>
                <p:oleObj name="VISIO" r:id="rId3" imgW="4043520" imgH="260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15" y="2348880"/>
                        <a:ext cx="5082019" cy="3263454"/>
                      </a:xfrm>
                      <a:prstGeom prst="rect">
                        <a:avLst/>
                      </a:prstGeom>
                      <a:noFill/>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52D0008-EDEC-CE4F-88DB-D107E297411A}" type="slidenum">
              <a:rPr lang="el-GR" sz="1200" smtClean="0">
                <a:latin typeface="Calibri"/>
              </a:rPr>
              <a:pPr/>
              <a:t>26</a:t>
            </a:fld>
            <a:endParaRPr lang="el-GR" sz="1200" dirty="0">
              <a:latin typeface="Calibri"/>
            </a:endParaRPr>
          </a:p>
        </p:txBody>
      </p:sp>
    </p:spTree>
    <p:extLst>
      <p:ext uri="{BB962C8B-B14F-4D97-AF65-F5344CB8AC3E}">
        <p14:creationId xmlns:p14="http://schemas.microsoft.com/office/powerpoint/2010/main" val="3102419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normAutofit fontScale="90000"/>
          </a:bodyPr>
          <a:lstStyle/>
          <a:p>
            <a:pPr eaLnBrk="1" hangingPunct="1"/>
            <a:r>
              <a:rPr lang="el-GR" dirty="0">
                <a:latin typeface="Calibri"/>
              </a:rPr>
              <a:t>Ροή από εξυπηρετητές </a:t>
            </a:r>
            <a:r>
              <a:rPr lang="el-GR" dirty="0" smtClean="0">
                <a:latin typeface="Calibri"/>
              </a:rPr>
              <a:t>μέσων </a:t>
            </a:r>
            <a:br>
              <a:rPr lang="el-GR" dirty="0" smtClean="0">
                <a:latin typeface="Calibri"/>
              </a:rPr>
            </a:br>
            <a:r>
              <a:rPr lang="el-GR" dirty="0" smtClean="0">
                <a:latin typeface="Calibri"/>
              </a:rPr>
              <a:t>(1 από 3)</a:t>
            </a:r>
            <a:endParaRPr lang="en-GB" dirty="0">
              <a:latin typeface="Calibri"/>
            </a:endParaRPr>
          </a:p>
        </p:txBody>
      </p:sp>
      <p:graphicFrame>
        <p:nvGraphicFramePr>
          <p:cNvPr id="8194" name="Object 5" descr="Σχεδιάγραμμα ανταλλαγής πακέτων HTTP για την πρόσβαση σε πολυμέσα από εξυπηρετητή μέσων."/>
          <p:cNvGraphicFramePr>
            <a:graphicFrameLocks noChangeAspect="1"/>
          </p:cNvGraphicFramePr>
          <p:nvPr>
            <p:extLst>
              <p:ext uri="{D42A27DB-BD31-4B8C-83A1-F6EECF244321}">
                <p14:modId xmlns:p14="http://schemas.microsoft.com/office/powerpoint/2010/main" val="3026134684"/>
              </p:ext>
            </p:extLst>
          </p:nvPr>
        </p:nvGraphicFramePr>
        <p:xfrm>
          <a:off x="1447800" y="1219200"/>
          <a:ext cx="5715000" cy="3119438"/>
        </p:xfrm>
        <a:graphic>
          <a:graphicData uri="http://schemas.openxmlformats.org/presentationml/2006/ole">
            <mc:AlternateContent xmlns:mc="http://schemas.openxmlformats.org/markup-compatibility/2006">
              <mc:Choice xmlns:v="urn:schemas-microsoft-com:vml" Requires="v">
                <p:oleObj spid="_x0000_s26672" name="VISIO" r:id="rId3" imgW="4763520" imgH="2603520" progId="Visio.Drawing.6">
                  <p:embed/>
                </p:oleObj>
              </mc:Choice>
              <mc:Fallback>
                <p:oleObj name="VISIO" r:id="rId3" imgW="4763520" imgH="260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19200"/>
                        <a:ext cx="5715000" cy="311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8" name="Rectangle 3"/>
          <p:cNvSpPr>
            <a:spLocks noGrp="1" noChangeArrowheads="1"/>
          </p:cNvSpPr>
          <p:nvPr>
            <p:ph type="body" idx="1"/>
          </p:nvPr>
        </p:nvSpPr>
        <p:spPr>
          <a:xfrm>
            <a:off x="381000" y="4437112"/>
            <a:ext cx="8382000" cy="2133600"/>
          </a:xfrm>
        </p:spPr>
        <p:txBody>
          <a:bodyPr>
            <a:normAutofit fontScale="92500" lnSpcReduction="20000"/>
          </a:bodyPr>
          <a:lstStyle/>
          <a:p>
            <a:pPr eaLnBrk="1" hangingPunct="1">
              <a:lnSpc>
                <a:spcPct val="90000"/>
              </a:lnSpc>
            </a:pPr>
            <a:r>
              <a:rPr lang="el-GR" sz="2800" dirty="0">
                <a:latin typeface="Calibri"/>
              </a:rPr>
              <a:t>Εξυπηρετητής ιστοσελίδων: αποθηκεύει </a:t>
            </a:r>
            <a:r>
              <a:rPr lang="el-GR" sz="2800" dirty="0" err="1">
                <a:latin typeface="Calibri"/>
              </a:rPr>
              <a:t>μετα</a:t>
            </a:r>
            <a:r>
              <a:rPr lang="el-GR" sz="2800" dirty="0">
                <a:latin typeface="Calibri"/>
              </a:rPr>
              <a:t>-αρχεία</a:t>
            </a:r>
          </a:p>
          <a:p>
            <a:pPr eaLnBrk="1" hangingPunct="1">
              <a:lnSpc>
                <a:spcPct val="90000"/>
              </a:lnSpc>
            </a:pPr>
            <a:r>
              <a:rPr lang="el-GR" sz="2800" dirty="0">
                <a:latin typeface="Calibri"/>
              </a:rPr>
              <a:t>Εξυπηρετητής ροής πολυμέσων</a:t>
            </a:r>
          </a:p>
          <a:p>
            <a:pPr lvl="1" eaLnBrk="1" hangingPunct="1">
              <a:lnSpc>
                <a:spcPct val="90000"/>
              </a:lnSpc>
            </a:pPr>
            <a:r>
              <a:rPr lang="el-GR" sz="2600" dirty="0">
                <a:latin typeface="Calibri"/>
              </a:rPr>
              <a:t>Επικοινωνεί άμεσα με εφαρμογή αναπαραγωγής</a:t>
            </a:r>
          </a:p>
          <a:p>
            <a:pPr lvl="2" eaLnBrk="1" hangingPunct="1">
              <a:lnSpc>
                <a:spcPct val="90000"/>
              </a:lnSpc>
            </a:pPr>
            <a:r>
              <a:rPr lang="el-GR" dirty="0">
                <a:latin typeface="Calibri"/>
              </a:rPr>
              <a:t>Η διεύθυνσή του περιλαμβάνεται στο </a:t>
            </a:r>
            <a:r>
              <a:rPr lang="el-GR" dirty="0" err="1">
                <a:latin typeface="Calibri"/>
              </a:rPr>
              <a:t>μετα</a:t>
            </a:r>
            <a:r>
              <a:rPr lang="el-GR" dirty="0">
                <a:latin typeface="Calibri"/>
              </a:rPr>
              <a:t>-αρχείο</a:t>
            </a:r>
          </a:p>
          <a:p>
            <a:pPr lvl="1" eaLnBrk="1" hangingPunct="1">
              <a:lnSpc>
                <a:spcPct val="90000"/>
              </a:lnSpc>
            </a:pPr>
            <a:r>
              <a:rPr lang="el-GR" sz="2600" dirty="0">
                <a:latin typeface="Calibri"/>
              </a:rPr>
              <a:t>Χρήση κατάλληλων πρωτοκόλλων επικοινωνίας</a:t>
            </a: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E486091-8E9E-FF4F-A43D-F0223302BC8F}" type="slidenum">
              <a:rPr lang="el-GR" sz="1200" smtClean="0">
                <a:latin typeface="Calibri"/>
              </a:rPr>
              <a:pPr/>
              <a:t>27</a:t>
            </a:fld>
            <a:endParaRPr lang="el-GR" sz="1200" dirty="0">
              <a:latin typeface="Calibri"/>
            </a:endParaRPr>
          </a:p>
        </p:txBody>
      </p:sp>
    </p:spTree>
    <p:extLst>
      <p:ext uri="{BB962C8B-B14F-4D97-AF65-F5344CB8AC3E}">
        <p14:creationId xmlns:p14="http://schemas.microsoft.com/office/powerpoint/2010/main" val="2667494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normAutofit fontScale="90000"/>
          </a:bodyPr>
          <a:lstStyle/>
          <a:p>
            <a:pPr eaLnBrk="1" hangingPunct="1"/>
            <a:r>
              <a:rPr lang="el-GR" dirty="0">
                <a:latin typeface="Calibri"/>
              </a:rPr>
              <a:t>Ροή από εξυπηρετητές </a:t>
            </a:r>
            <a:r>
              <a:rPr lang="el-GR" dirty="0" smtClean="0">
                <a:latin typeface="Calibri"/>
              </a:rPr>
              <a:t>μέσων </a:t>
            </a:r>
            <a:br>
              <a:rPr lang="el-GR" dirty="0" smtClean="0">
                <a:latin typeface="Calibri"/>
              </a:rPr>
            </a:br>
            <a:r>
              <a:rPr lang="el-GR" dirty="0" smtClean="0">
                <a:latin typeface="Calibri"/>
              </a:rPr>
              <a:t>(2 από 3)</a:t>
            </a:r>
            <a:endParaRPr lang="en-GB" dirty="0">
              <a:latin typeface="Calibri"/>
            </a:endParaRPr>
          </a:p>
        </p:txBody>
      </p:sp>
      <p:graphicFrame>
        <p:nvGraphicFramePr>
          <p:cNvPr id="9218" name="Object 5" descr="Σχεδιάγραμμα που εμφανίζει την διαδικασία εξάλειψης διαταραχής με την χρήση ενταμιευτή εξομάλυνσης."/>
          <p:cNvGraphicFramePr>
            <a:graphicFrameLocks noChangeAspect="1"/>
          </p:cNvGraphicFramePr>
          <p:nvPr>
            <p:extLst>
              <p:ext uri="{D42A27DB-BD31-4B8C-83A1-F6EECF244321}">
                <p14:modId xmlns:p14="http://schemas.microsoft.com/office/powerpoint/2010/main" val="4272306405"/>
              </p:ext>
            </p:extLst>
          </p:nvPr>
        </p:nvGraphicFramePr>
        <p:xfrm>
          <a:off x="1524000" y="1628800"/>
          <a:ext cx="5607050" cy="1349375"/>
        </p:xfrm>
        <a:graphic>
          <a:graphicData uri="http://schemas.openxmlformats.org/presentationml/2006/ole">
            <mc:AlternateContent xmlns:mc="http://schemas.openxmlformats.org/markup-compatibility/2006">
              <mc:Choice xmlns:v="urn:schemas-microsoft-com:vml" Requires="v">
                <p:oleObj spid="_x0000_s27696" name="VISIO" r:id="rId3" imgW="4667760" imgH="1126800" progId="Visio.Drawing.6">
                  <p:embed/>
                </p:oleObj>
              </mc:Choice>
              <mc:Fallback>
                <p:oleObj name="VISIO" r:id="rId3" imgW="4667760" imgH="11268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28800"/>
                        <a:ext cx="560705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3"/>
          <p:cNvSpPr>
            <a:spLocks noGrp="1" noChangeArrowheads="1"/>
          </p:cNvSpPr>
          <p:nvPr>
            <p:ph type="body" idx="1"/>
          </p:nvPr>
        </p:nvSpPr>
        <p:spPr>
          <a:xfrm>
            <a:off x="381000" y="2924944"/>
            <a:ext cx="8382000" cy="3810000"/>
          </a:xfrm>
        </p:spPr>
        <p:txBody>
          <a:bodyPr>
            <a:noAutofit/>
          </a:bodyPr>
          <a:lstStyle/>
          <a:p>
            <a:r>
              <a:rPr lang="el-GR" sz="2800" dirty="0">
                <a:latin typeface="Calibri"/>
              </a:rPr>
              <a:t>Εξάλειψη διαταραχής</a:t>
            </a:r>
          </a:p>
          <a:p>
            <a:pPr lvl="1"/>
            <a:r>
              <a:rPr lang="el-GR" sz="2400" dirty="0">
                <a:latin typeface="Calibri"/>
              </a:rPr>
              <a:t>Το δίκτυο μεταδίδει δεδομένα με απρόβλεπτο ρυθμό</a:t>
            </a:r>
          </a:p>
          <a:p>
            <a:pPr lvl="2"/>
            <a:r>
              <a:rPr lang="el-GR" sz="2000" dirty="0">
                <a:latin typeface="Calibri"/>
              </a:rPr>
              <a:t>Ακόμη και χωρίς το </a:t>
            </a:r>
            <a:r>
              <a:rPr lang="en-US" sz="2000" dirty="0">
                <a:latin typeface="Calibri"/>
              </a:rPr>
              <a:t>TCP</a:t>
            </a:r>
            <a:r>
              <a:rPr lang="el-GR" sz="2000" dirty="0">
                <a:latin typeface="Calibri"/>
              </a:rPr>
              <a:t> η μετάδοση είναι απρόβλεπτη</a:t>
            </a:r>
          </a:p>
          <a:p>
            <a:pPr lvl="1"/>
            <a:r>
              <a:rPr lang="el-GR" sz="2400" dirty="0">
                <a:latin typeface="Calibri"/>
              </a:rPr>
              <a:t>Η αναπαραγωγή πρέπει να γίνεται με σταθερό ρυθμό</a:t>
            </a:r>
          </a:p>
          <a:p>
            <a:pPr lvl="2"/>
            <a:r>
              <a:rPr lang="el-GR" sz="2000" dirty="0">
                <a:latin typeface="Calibri"/>
              </a:rPr>
              <a:t>Αλλιώς ο χρήστης ενοχλείται</a:t>
            </a:r>
          </a:p>
          <a:p>
            <a:pPr lvl="1"/>
            <a:r>
              <a:rPr lang="el-GR" sz="2400" dirty="0" smtClean="0">
                <a:latin typeface="Calibri"/>
              </a:rPr>
              <a:t>Παρεμβολή ενός ενταμιευτή εξομάλυνσης</a:t>
            </a:r>
            <a:endParaRPr lang="el-GR" sz="2400" dirty="0">
              <a:latin typeface="Calibri"/>
            </a:endParaRP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C13C664-9AC2-1C42-A14D-CA973BA965AC}" type="slidenum">
              <a:rPr lang="el-GR" sz="1200" smtClean="0">
                <a:latin typeface="Calibri"/>
              </a:rPr>
              <a:pPr/>
              <a:t>28</a:t>
            </a:fld>
            <a:endParaRPr lang="el-GR" sz="1200" dirty="0">
              <a:latin typeface="Calibri"/>
            </a:endParaRPr>
          </a:p>
        </p:txBody>
      </p:sp>
    </p:spTree>
    <p:extLst>
      <p:ext uri="{BB962C8B-B14F-4D97-AF65-F5344CB8AC3E}">
        <p14:creationId xmlns:p14="http://schemas.microsoft.com/office/powerpoint/2010/main" val="1011892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normAutofit fontScale="90000"/>
          </a:bodyPr>
          <a:lstStyle/>
          <a:p>
            <a:pPr eaLnBrk="1" hangingPunct="1"/>
            <a:r>
              <a:rPr lang="el-GR" dirty="0">
                <a:latin typeface="Calibri"/>
              </a:rPr>
              <a:t>Ροή από εξυπηρετητές </a:t>
            </a:r>
            <a:r>
              <a:rPr lang="el-GR" dirty="0" smtClean="0">
                <a:latin typeface="Calibri"/>
              </a:rPr>
              <a:t>μέσων </a:t>
            </a:r>
            <a:br>
              <a:rPr lang="el-GR" dirty="0" smtClean="0">
                <a:latin typeface="Calibri"/>
              </a:rPr>
            </a:br>
            <a:r>
              <a:rPr lang="el-GR" dirty="0" smtClean="0">
                <a:latin typeface="Calibri"/>
              </a:rPr>
              <a:t>(3 από 3)</a:t>
            </a:r>
            <a:endParaRPr lang="en-GB" dirty="0">
              <a:latin typeface="Calibri"/>
            </a:endParaRPr>
          </a:p>
        </p:txBody>
      </p:sp>
      <p:graphicFrame>
        <p:nvGraphicFramePr>
          <p:cNvPr id="9218" name="Object 5" descr="Σχεδιάγραμμα που εμφανίζει την διαδικασία εξάλειψης διαταραχής με την χρήση ενταμιευτή εξομάλυνσης."/>
          <p:cNvGraphicFramePr>
            <a:graphicFrameLocks noChangeAspect="1"/>
          </p:cNvGraphicFramePr>
          <p:nvPr>
            <p:extLst>
              <p:ext uri="{D42A27DB-BD31-4B8C-83A1-F6EECF244321}">
                <p14:modId xmlns:p14="http://schemas.microsoft.com/office/powerpoint/2010/main" val="3960607349"/>
              </p:ext>
            </p:extLst>
          </p:nvPr>
        </p:nvGraphicFramePr>
        <p:xfrm>
          <a:off x="1524000" y="1647577"/>
          <a:ext cx="5607050" cy="1349375"/>
        </p:xfrm>
        <a:graphic>
          <a:graphicData uri="http://schemas.openxmlformats.org/presentationml/2006/ole">
            <mc:AlternateContent xmlns:mc="http://schemas.openxmlformats.org/markup-compatibility/2006">
              <mc:Choice xmlns:v="urn:schemas-microsoft-com:vml" Requires="v">
                <p:oleObj spid="_x0000_s53291" name="VISIO" r:id="rId3" imgW="4667760" imgH="1126800" progId="Visio.Drawing.6">
                  <p:embed/>
                </p:oleObj>
              </mc:Choice>
              <mc:Fallback>
                <p:oleObj name="VISIO" r:id="rId3" imgW="4667760" imgH="11268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47577"/>
                        <a:ext cx="560705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2" name="Rectangle 3"/>
          <p:cNvSpPr>
            <a:spLocks noGrp="1" noChangeArrowheads="1"/>
          </p:cNvSpPr>
          <p:nvPr>
            <p:ph type="body" idx="1"/>
          </p:nvPr>
        </p:nvSpPr>
        <p:spPr>
          <a:xfrm>
            <a:off x="381000" y="2859360"/>
            <a:ext cx="8382000" cy="3810000"/>
          </a:xfrm>
        </p:spPr>
        <p:txBody>
          <a:bodyPr>
            <a:noAutofit/>
          </a:bodyPr>
          <a:lstStyle/>
          <a:p>
            <a:r>
              <a:rPr lang="el-GR" sz="2800" dirty="0">
                <a:latin typeface="Calibri"/>
              </a:rPr>
              <a:t>Εξάλειψη </a:t>
            </a:r>
            <a:r>
              <a:rPr lang="el-GR" sz="2800" dirty="0" smtClean="0">
                <a:latin typeface="Calibri"/>
              </a:rPr>
              <a:t>διαταραχής (συνέχεια)</a:t>
            </a:r>
            <a:endParaRPr lang="el-GR" sz="2800" dirty="0">
              <a:latin typeface="Calibri"/>
            </a:endParaRPr>
          </a:p>
          <a:p>
            <a:pPr lvl="1"/>
            <a:r>
              <a:rPr lang="el-GR" sz="2400" dirty="0" smtClean="0">
                <a:latin typeface="Calibri"/>
              </a:rPr>
              <a:t>Παρεμβολή </a:t>
            </a:r>
            <a:r>
              <a:rPr lang="el-GR" sz="2400" dirty="0">
                <a:latin typeface="Calibri"/>
              </a:rPr>
              <a:t>ενός ενταμιευτή εξομάλυνσης</a:t>
            </a:r>
          </a:p>
          <a:p>
            <a:pPr lvl="1"/>
            <a:r>
              <a:rPr lang="el-GR" sz="2400" dirty="0">
                <a:latin typeface="Calibri"/>
              </a:rPr>
              <a:t>Αναμονή μέχρι ο </a:t>
            </a:r>
            <a:r>
              <a:rPr lang="el-GR" sz="2400" dirty="0" err="1">
                <a:latin typeface="Calibri"/>
              </a:rPr>
              <a:t>ενταμιευτής</a:t>
            </a:r>
            <a:r>
              <a:rPr lang="el-GR" sz="2400" dirty="0">
                <a:latin typeface="Calibri"/>
              </a:rPr>
              <a:t> να γεμίσει αρκετά</a:t>
            </a:r>
          </a:p>
          <a:p>
            <a:pPr lvl="2"/>
            <a:r>
              <a:rPr lang="el-GR" dirty="0">
                <a:latin typeface="Calibri"/>
              </a:rPr>
              <a:t>Πόση αναμονή είναι αρκετή;</a:t>
            </a:r>
          </a:p>
          <a:p>
            <a:pPr lvl="1"/>
            <a:r>
              <a:rPr lang="el-GR" dirty="0">
                <a:latin typeface="Calibri"/>
              </a:rPr>
              <a:t>Αναπαραγωγή από τον ενταμιευτή με καθυστέρηση</a:t>
            </a:r>
          </a:p>
          <a:p>
            <a:pPr lvl="2"/>
            <a:r>
              <a:rPr lang="el-GR" dirty="0">
                <a:latin typeface="Calibri"/>
              </a:rPr>
              <a:t>Διασφάλιση συνεχούς αναπαραγωγής</a:t>
            </a: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C13C664-9AC2-1C42-A14D-CA973BA965AC}" type="slidenum">
              <a:rPr lang="el-GR" sz="1200" smtClean="0">
                <a:latin typeface="Calibri"/>
              </a:rPr>
              <a:pPr/>
              <a:t>29</a:t>
            </a:fld>
            <a:endParaRPr lang="el-GR" sz="1200" dirty="0">
              <a:latin typeface="Calibri"/>
            </a:endParaRPr>
          </a:p>
        </p:txBody>
      </p:sp>
    </p:spTree>
    <p:extLst>
      <p:ext uri="{BB962C8B-B14F-4D97-AF65-F5344CB8AC3E}">
        <p14:creationId xmlns:p14="http://schemas.microsoft.com/office/powerpoint/2010/main" val="25484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2512444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RTSP</a:t>
            </a:r>
            <a:r>
              <a:rPr lang="el-GR" dirty="0">
                <a:latin typeface="Calibri"/>
              </a:rPr>
              <a:t> (1 από 3)</a:t>
            </a:r>
            <a:endParaRPr lang="en-GB" dirty="0">
              <a:latin typeface="Calibri"/>
            </a:endParaRPr>
          </a:p>
        </p:txBody>
      </p:sp>
      <p:sp>
        <p:nvSpPr>
          <p:cNvPr id="28677" name="Rectangle 3"/>
          <p:cNvSpPr>
            <a:spLocks noGrp="1" noChangeArrowheads="1"/>
          </p:cNvSpPr>
          <p:nvPr>
            <p:ph type="body" idx="1"/>
          </p:nvPr>
        </p:nvSpPr>
        <p:spPr/>
        <p:txBody>
          <a:bodyPr>
            <a:normAutofit/>
          </a:bodyPr>
          <a:lstStyle/>
          <a:p>
            <a:pPr eaLnBrk="1" hangingPunct="1">
              <a:lnSpc>
                <a:spcPct val="90000"/>
              </a:lnSpc>
            </a:pPr>
            <a:r>
              <a:rPr lang="el-GR" sz="2400" dirty="0">
                <a:latin typeface="Calibri"/>
              </a:rPr>
              <a:t>Αλληλεπίδραση κατά τη ροή πολυμέσων</a:t>
            </a:r>
          </a:p>
          <a:p>
            <a:pPr lvl="1" eaLnBrk="1" hangingPunct="1">
              <a:lnSpc>
                <a:spcPct val="90000"/>
              </a:lnSpc>
            </a:pPr>
            <a:r>
              <a:rPr lang="el-GR" sz="2000" dirty="0">
                <a:latin typeface="Calibri"/>
              </a:rPr>
              <a:t>Διακοπή και επανεκκίνηση της αναπαραγωγής</a:t>
            </a:r>
          </a:p>
          <a:p>
            <a:pPr lvl="1" eaLnBrk="1" hangingPunct="1">
              <a:lnSpc>
                <a:spcPct val="90000"/>
              </a:lnSpc>
            </a:pPr>
            <a:r>
              <a:rPr lang="el-GR" sz="2000" dirty="0">
                <a:latin typeface="Calibri"/>
              </a:rPr>
              <a:t>Κίνηση σε οποιοδήποτε σημείο της παρουσίασης </a:t>
            </a:r>
          </a:p>
          <a:p>
            <a:pPr eaLnBrk="1" hangingPunct="1">
              <a:lnSpc>
                <a:spcPct val="90000"/>
              </a:lnSpc>
            </a:pPr>
            <a:r>
              <a:rPr lang="en-US" sz="2400" dirty="0">
                <a:latin typeface="Calibri"/>
              </a:rPr>
              <a:t>RTSP</a:t>
            </a:r>
            <a:r>
              <a:rPr lang="el-GR" sz="2400" dirty="0">
                <a:latin typeface="Calibri"/>
              </a:rPr>
              <a:t> (</a:t>
            </a:r>
            <a:r>
              <a:rPr lang="en-US" sz="2400" dirty="0">
                <a:latin typeface="Calibri"/>
              </a:rPr>
              <a:t>Real Time Streaming Protocol</a:t>
            </a:r>
            <a:r>
              <a:rPr lang="el-GR" sz="2400" dirty="0">
                <a:latin typeface="Calibri"/>
              </a:rPr>
              <a:t>)</a:t>
            </a:r>
          </a:p>
          <a:p>
            <a:pPr lvl="1" eaLnBrk="1" hangingPunct="1">
              <a:lnSpc>
                <a:spcPct val="90000"/>
              </a:lnSpc>
            </a:pPr>
            <a:r>
              <a:rPr lang="el-GR" sz="2000" dirty="0">
                <a:latin typeface="Calibri"/>
              </a:rPr>
              <a:t>Δεν προσδιορίζει τεχνικές συμπίεσης</a:t>
            </a:r>
            <a:endParaRPr lang="en-GB" sz="2000" dirty="0">
              <a:latin typeface="Calibri"/>
            </a:endParaRPr>
          </a:p>
          <a:p>
            <a:pPr lvl="1" eaLnBrk="1" hangingPunct="1">
              <a:lnSpc>
                <a:spcPct val="90000"/>
              </a:lnSpc>
            </a:pPr>
            <a:r>
              <a:rPr lang="el-GR" sz="2000" dirty="0">
                <a:latin typeface="Calibri"/>
              </a:rPr>
              <a:t>Δεν καθορίζει πως τα περιεχόμενα διασπώνται σε πακέτα</a:t>
            </a:r>
            <a:endParaRPr lang="en-GB" sz="2000" dirty="0">
              <a:latin typeface="Calibri"/>
            </a:endParaRPr>
          </a:p>
          <a:p>
            <a:pPr lvl="1" eaLnBrk="1" hangingPunct="1">
              <a:lnSpc>
                <a:spcPct val="90000"/>
              </a:lnSpc>
            </a:pPr>
            <a:r>
              <a:rPr lang="el-GR" sz="2000" dirty="0">
                <a:latin typeface="Calibri"/>
              </a:rPr>
              <a:t>Δεν καθορίζει τον τρόπο ενταμίευσης των μέσων</a:t>
            </a:r>
            <a:endParaRPr lang="en-GB" sz="2000" dirty="0">
              <a:latin typeface="Calibri"/>
            </a:endParaRPr>
          </a:p>
          <a:p>
            <a:pPr lvl="1" eaLnBrk="1" hangingPunct="1">
              <a:lnSpc>
                <a:spcPct val="90000"/>
              </a:lnSpc>
            </a:pPr>
            <a:r>
              <a:rPr lang="el-GR" sz="2000" dirty="0">
                <a:latin typeface="Calibri"/>
              </a:rPr>
              <a:t>Δεν καθορίζει τον τρόπο μετάδοσης (UDP ή TCP</a:t>
            </a:r>
            <a:r>
              <a:rPr lang="el-GR" sz="2000" dirty="0" smtClean="0">
                <a:latin typeface="Calibri"/>
              </a:rPr>
              <a:t>)</a:t>
            </a:r>
            <a:endParaRPr lang="el-GR" sz="20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B97221-CFB9-054C-A76F-1C5E9CFFDBA3}" type="slidenum">
              <a:rPr lang="el-GR" sz="1200" smtClean="0">
                <a:latin typeface="Calibri"/>
              </a:rPr>
              <a:pPr/>
              <a:t>30</a:t>
            </a:fld>
            <a:endParaRPr lang="el-GR" sz="1200" dirty="0">
              <a:latin typeface="Calibri"/>
            </a:endParaRPr>
          </a:p>
        </p:txBody>
      </p:sp>
    </p:spTree>
    <p:extLst>
      <p:ext uri="{BB962C8B-B14F-4D97-AF65-F5344CB8AC3E}">
        <p14:creationId xmlns:p14="http://schemas.microsoft.com/office/powerpoint/2010/main" val="254023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RTSP</a:t>
            </a:r>
            <a:r>
              <a:rPr lang="el-GR" dirty="0">
                <a:latin typeface="Calibri"/>
              </a:rPr>
              <a:t> </a:t>
            </a:r>
            <a:r>
              <a:rPr lang="el-GR" dirty="0" smtClean="0">
                <a:latin typeface="Calibri"/>
              </a:rPr>
              <a:t>(2 </a:t>
            </a:r>
            <a:r>
              <a:rPr lang="el-GR" dirty="0">
                <a:latin typeface="Calibri"/>
              </a:rPr>
              <a:t>από 3)</a:t>
            </a:r>
            <a:endParaRPr lang="en-GB" dirty="0">
              <a:latin typeface="Calibri"/>
            </a:endParaRPr>
          </a:p>
        </p:txBody>
      </p:sp>
      <p:sp>
        <p:nvSpPr>
          <p:cNvPr id="28677" name="Rectangle 3"/>
          <p:cNvSpPr>
            <a:spLocks noGrp="1" noChangeArrowheads="1"/>
          </p:cNvSpPr>
          <p:nvPr>
            <p:ph type="body" idx="1"/>
          </p:nvPr>
        </p:nvSpPr>
        <p:spPr/>
        <p:txBody>
          <a:bodyPr>
            <a:normAutofit/>
          </a:bodyPr>
          <a:lstStyle/>
          <a:p>
            <a:pPr eaLnBrk="1" hangingPunct="1">
              <a:lnSpc>
                <a:spcPct val="90000"/>
              </a:lnSpc>
            </a:pPr>
            <a:r>
              <a:rPr lang="el-GR" sz="2800" dirty="0" smtClean="0">
                <a:latin typeface="Calibri"/>
              </a:rPr>
              <a:t>Αρχείο </a:t>
            </a:r>
            <a:r>
              <a:rPr lang="el-GR" sz="2800" dirty="0">
                <a:latin typeface="Calibri"/>
              </a:rPr>
              <a:t>περιγραφής παρουσίασης</a:t>
            </a:r>
          </a:p>
          <a:p>
            <a:pPr lvl="1" eaLnBrk="1" hangingPunct="1">
              <a:lnSpc>
                <a:spcPct val="90000"/>
              </a:lnSpc>
            </a:pPr>
            <a:r>
              <a:rPr lang="el-GR" sz="2400" dirty="0">
                <a:latin typeface="Calibri"/>
              </a:rPr>
              <a:t>Σύνδεσμοι προς ροές πολυμέσων και οδηγίες συγχρονισμού</a:t>
            </a:r>
          </a:p>
          <a:p>
            <a:pPr eaLnBrk="1" hangingPunct="1">
              <a:lnSpc>
                <a:spcPct val="90000"/>
              </a:lnSpc>
            </a:pPr>
            <a:r>
              <a:rPr lang="el-GR" sz="2800" dirty="0">
                <a:latin typeface="Calibri"/>
              </a:rPr>
              <a:t>Έλεγχος μετάδοσης της ροής</a:t>
            </a:r>
          </a:p>
          <a:p>
            <a:pPr lvl="1" eaLnBrk="1" hangingPunct="1">
              <a:lnSpc>
                <a:spcPct val="90000"/>
              </a:lnSpc>
            </a:pPr>
            <a:r>
              <a:rPr lang="el-GR" sz="2400" dirty="0">
                <a:latin typeface="Calibri"/>
              </a:rPr>
              <a:t>Μετάδοση πληροφοριών ελέγχου εκτός ζώνης (out-of-band)</a:t>
            </a:r>
          </a:p>
          <a:p>
            <a:pPr lvl="1" eaLnBrk="1" hangingPunct="1">
              <a:lnSpc>
                <a:spcPct val="90000"/>
              </a:lnSpc>
            </a:pPr>
            <a:r>
              <a:rPr lang="el-GR" sz="2400" dirty="0">
                <a:latin typeface="Calibri"/>
              </a:rPr>
              <a:t>Μετάδοση πολυμέσων εντός ζώνης (</a:t>
            </a:r>
            <a:r>
              <a:rPr lang="en-US" sz="2400" dirty="0">
                <a:latin typeface="Calibri"/>
              </a:rPr>
              <a:t>in</a:t>
            </a:r>
            <a:r>
              <a:rPr lang="el-GR" sz="2400" dirty="0">
                <a:latin typeface="Calibri"/>
              </a:rPr>
              <a:t>-</a:t>
            </a:r>
            <a:r>
              <a:rPr lang="en-US" sz="2400" dirty="0">
                <a:latin typeface="Calibri"/>
              </a:rPr>
              <a:t>band</a:t>
            </a:r>
            <a:r>
              <a:rPr lang="el-GR" sz="2400" dirty="0">
                <a:latin typeface="Calibri"/>
              </a:rPr>
              <a:t>) </a:t>
            </a:r>
          </a:p>
          <a:p>
            <a:pPr lvl="2" eaLnBrk="1" hangingPunct="1">
              <a:lnSpc>
                <a:spcPct val="90000"/>
              </a:lnSpc>
            </a:pPr>
            <a:r>
              <a:rPr lang="el-GR" sz="2000" dirty="0">
                <a:latin typeface="Calibri"/>
              </a:rPr>
              <a:t>Χρήση χωριστής θύρας για το </a:t>
            </a:r>
            <a:r>
              <a:rPr lang="en-US" sz="2000" dirty="0">
                <a:latin typeface="Calibri"/>
              </a:rPr>
              <a:t>RTSP</a:t>
            </a:r>
            <a:r>
              <a:rPr lang="el-GR" sz="2000" dirty="0">
                <a:latin typeface="Calibri"/>
              </a:rPr>
              <a:t> (</a:t>
            </a:r>
            <a:r>
              <a:rPr lang="en-US" sz="2000" dirty="0">
                <a:latin typeface="Calibri"/>
              </a:rPr>
              <a:t>TCP/UDP </a:t>
            </a:r>
            <a:r>
              <a:rPr lang="el-GR" sz="2000" dirty="0">
                <a:latin typeface="Calibri"/>
              </a:rPr>
              <a:t>554)</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4B97221-CFB9-054C-A76F-1C5E9CFFDBA3}" type="slidenum">
              <a:rPr lang="el-GR" sz="1200" smtClean="0">
                <a:latin typeface="Calibri"/>
              </a:rPr>
              <a:pPr/>
              <a:t>31</a:t>
            </a:fld>
            <a:endParaRPr lang="el-GR" sz="1200" dirty="0">
              <a:latin typeface="Calibri"/>
            </a:endParaRPr>
          </a:p>
        </p:txBody>
      </p:sp>
    </p:spTree>
    <p:extLst>
      <p:ext uri="{BB962C8B-B14F-4D97-AF65-F5344CB8AC3E}">
        <p14:creationId xmlns:p14="http://schemas.microsoft.com/office/powerpoint/2010/main" val="93938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normAutofit/>
          </a:bodyPr>
          <a:lstStyle/>
          <a:p>
            <a:r>
              <a:rPr lang="el-GR" dirty="0">
                <a:latin typeface="Calibri"/>
              </a:rPr>
              <a:t>Το πρωτόκολλο </a:t>
            </a:r>
            <a:r>
              <a:rPr lang="en-US" dirty="0">
                <a:latin typeface="Calibri"/>
              </a:rPr>
              <a:t>RTSP</a:t>
            </a:r>
            <a:r>
              <a:rPr lang="el-GR" dirty="0">
                <a:latin typeface="Calibri"/>
              </a:rPr>
              <a:t> </a:t>
            </a:r>
            <a:r>
              <a:rPr lang="el-GR" dirty="0" smtClean="0">
                <a:latin typeface="Calibri"/>
              </a:rPr>
              <a:t>(3 </a:t>
            </a:r>
            <a:r>
              <a:rPr lang="el-GR" dirty="0">
                <a:latin typeface="Calibri"/>
              </a:rPr>
              <a:t>από 3)</a:t>
            </a:r>
            <a:endParaRPr lang="en-GB" dirty="0">
              <a:latin typeface="Calibri"/>
            </a:endParaRPr>
          </a:p>
        </p:txBody>
      </p:sp>
      <p:graphicFrame>
        <p:nvGraphicFramePr>
          <p:cNvPr id="10242" name="Object 5" descr="Σχήμα που εμφανίζει τα RTSP μηνύματα που ανταλλάσουν η εφαρμογή αναπαραγωγής μέσων,  ο φυλλομετριτής ιστοσελίδων, ο εξυπηρετητής ιστοσελίδων και ο εξυπηρετητης μέσων."/>
          <p:cNvGraphicFramePr>
            <a:graphicFrameLocks noChangeAspect="1"/>
          </p:cNvGraphicFramePr>
          <p:nvPr>
            <p:extLst>
              <p:ext uri="{D42A27DB-BD31-4B8C-83A1-F6EECF244321}">
                <p14:modId xmlns:p14="http://schemas.microsoft.com/office/powerpoint/2010/main" val="2385755459"/>
              </p:ext>
            </p:extLst>
          </p:nvPr>
        </p:nvGraphicFramePr>
        <p:xfrm>
          <a:off x="1907704" y="1052736"/>
          <a:ext cx="5256584" cy="5454647"/>
        </p:xfrm>
        <a:graphic>
          <a:graphicData uri="http://schemas.openxmlformats.org/presentationml/2006/ole">
            <mc:AlternateContent xmlns:mc="http://schemas.openxmlformats.org/markup-compatibility/2006">
              <mc:Choice xmlns:v="urn:schemas-microsoft-com:vml" Requires="v">
                <p:oleObj spid="_x0000_s29744" name="VISIO" r:id="rId3" imgW="4763520" imgH="4943520" progId="Visio.Drawing.6">
                  <p:embed/>
                </p:oleObj>
              </mc:Choice>
              <mc:Fallback>
                <p:oleObj name="VISIO" r:id="rId3" imgW="4763520" imgH="494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052736"/>
                        <a:ext cx="5256584" cy="5454647"/>
                      </a:xfrm>
                      <a:prstGeom prst="rect">
                        <a:avLst/>
                      </a:prstGeom>
                      <a:noFill/>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AB692E9-B67D-684E-BD8A-DF689F4047F4}" type="slidenum">
              <a:rPr lang="el-GR" sz="1200" smtClean="0">
                <a:latin typeface="Calibri"/>
              </a:rPr>
              <a:pPr/>
              <a:t>32</a:t>
            </a:fld>
            <a:endParaRPr lang="el-GR" sz="1200" dirty="0">
              <a:latin typeface="Calibri"/>
            </a:endParaRPr>
          </a:p>
        </p:txBody>
      </p:sp>
    </p:spTree>
    <p:extLst>
      <p:ext uri="{BB962C8B-B14F-4D97-AF65-F5344CB8AC3E}">
        <p14:creationId xmlns:p14="http://schemas.microsoft.com/office/powerpoint/2010/main" val="3642653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pPr marL="0" algn="l"/>
            <a:r>
              <a:rPr lang="el-GR" dirty="0" smtClean="0">
                <a:latin typeface="Calibri"/>
              </a:rPr>
              <a:t>Τηλεδιάσκεψη</a:t>
            </a:r>
            <a:endParaRPr lang="el-GR"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l-GR" sz="2400" dirty="0" smtClean="0"/>
              <a:t>Κ. </a:t>
            </a:r>
            <a:r>
              <a:rPr lang="en-US" sz="2400" dirty="0"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smtClean="0"/>
              <a:t>«Επιστήμη </a:t>
            </a:r>
            <a:r>
              <a:rPr lang="el-GR" sz="2400" dirty="0"/>
              <a:t>των </a:t>
            </a:r>
            <a:r>
              <a:rPr lang="el-GR" sz="2400" dirty="0" smtClean="0"/>
              <a:t>Υπολογιστών»</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2822387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pPr eaLnBrk="1" hangingPunct="1"/>
            <a:r>
              <a:rPr lang="el-GR" dirty="0">
                <a:latin typeface="Calibri"/>
              </a:rPr>
              <a:t>Το πρότυπο </a:t>
            </a:r>
            <a:r>
              <a:rPr lang="en-US" dirty="0">
                <a:latin typeface="Calibri"/>
              </a:rPr>
              <a:t>H.</a:t>
            </a:r>
            <a:r>
              <a:rPr lang="en-US" dirty="0" smtClean="0">
                <a:latin typeface="Calibri"/>
              </a:rPr>
              <a:t>320</a:t>
            </a:r>
            <a:r>
              <a:rPr lang="el-GR" dirty="0" smtClean="0">
                <a:latin typeface="Calibri"/>
              </a:rPr>
              <a:t> </a:t>
            </a:r>
            <a:br>
              <a:rPr lang="el-GR" dirty="0" smtClean="0">
                <a:latin typeface="Calibri"/>
              </a:rPr>
            </a:br>
            <a:r>
              <a:rPr lang="el-GR" dirty="0" smtClean="0">
                <a:latin typeface="Calibri"/>
              </a:rPr>
              <a:t>(1 από 4)</a:t>
            </a:r>
            <a:endParaRPr lang="en-US" dirty="0">
              <a:latin typeface="Calibri"/>
            </a:endParaRPr>
          </a:p>
        </p:txBody>
      </p:sp>
      <p:sp>
        <p:nvSpPr>
          <p:cNvPr id="30725" name="Rectangle 3"/>
          <p:cNvSpPr>
            <a:spLocks noGrp="1" noChangeArrowheads="1"/>
          </p:cNvSpPr>
          <p:nvPr>
            <p:ph type="body" idx="1"/>
          </p:nvPr>
        </p:nvSpPr>
        <p:spPr/>
        <p:txBody>
          <a:bodyPr>
            <a:normAutofit fontScale="92500" lnSpcReduction="20000"/>
          </a:bodyPr>
          <a:lstStyle/>
          <a:p>
            <a:pPr eaLnBrk="1" hangingPunct="1"/>
            <a:r>
              <a:rPr lang="el-GR" dirty="0">
                <a:latin typeface="Calibri"/>
              </a:rPr>
              <a:t>Πρότυπα τηλεδιάσκεψης </a:t>
            </a:r>
            <a:r>
              <a:rPr lang="en-US" dirty="0">
                <a:latin typeface="Calibri"/>
              </a:rPr>
              <a:t>H.32x </a:t>
            </a:r>
            <a:r>
              <a:rPr lang="el-GR" dirty="0">
                <a:latin typeface="Calibri"/>
              </a:rPr>
              <a:t>της </a:t>
            </a:r>
            <a:r>
              <a:rPr lang="en-US" dirty="0">
                <a:latin typeface="Calibri"/>
              </a:rPr>
              <a:t>ITU</a:t>
            </a:r>
          </a:p>
          <a:p>
            <a:pPr lvl="1" eaLnBrk="1" hangingPunct="1"/>
            <a:r>
              <a:rPr lang="el-GR" dirty="0">
                <a:latin typeface="Calibri"/>
              </a:rPr>
              <a:t>Αρχικά για δίκτυα μεταγωγής κυκλωμάτων (τηλεφωνία)</a:t>
            </a:r>
          </a:p>
          <a:p>
            <a:pPr lvl="1" eaLnBrk="1" hangingPunct="1"/>
            <a:r>
              <a:rPr lang="el-GR" dirty="0">
                <a:latin typeface="Calibri"/>
              </a:rPr>
              <a:t>Αργότερα και για δίκτυα μεταγωγής πακέτων (</a:t>
            </a:r>
            <a:r>
              <a:rPr lang="en-US" dirty="0">
                <a:latin typeface="Calibri"/>
              </a:rPr>
              <a:t>Internet)</a:t>
            </a:r>
            <a:endParaRPr lang="el-GR" dirty="0">
              <a:latin typeface="Calibri"/>
            </a:endParaRPr>
          </a:p>
          <a:p>
            <a:pPr eaLnBrk="1" hangingPunct="1"/>
            <a:r>
              <a:rPr lang="el-GR" dirty="0">
                <a:latin typeface="Calibri"/>
              </a:rPr>
              <a:t>H.320: Πρότυπο τηλεδιάσκεψης για δίκτυα </a:t>
            </a:r>
            <a:r>
              <a:rPr lang="en-US" dirty="0">
                <a:latin typeface="Calibri"/>
              </a:rPr>
              <a:t>ISDN</a:t>
            </a:r>
            <a:endParaRPr lang="el-GR" dirty="0">
              <a:latin typeface="Calibri"/>
            </a:endParaRPr>
          </a:p>
          <a:p>
            <a:pPr lvl="1" eaLnBrk="1" hangingPunct="1"/>
            <a:r>
              <a:rPr lang="el-GR" dirty="0">
                <a:latin typeface="Calibri"/>
              </a:rPr>
              <a:t>Ανταλλαγή ήχου, βίντεο, εικόνων και κειμένου</a:t>
            </a:r>
          </a:p>
          <a:p>
            <a:pPr lvl="1" eaLnBrk="1" hangingPunct="1"/>
            <a:r>
              <a:rPr lang="el-GR" dirty="0">
                <a:latin typeface="Calibri"/>
              </a:rPr>
              <a:t>Συλλογή διάφορων προτύπων</a:t>
            </a:r>
            <a:endParaRPr lang="en-US" dirty="0">
              <a:latin typeface="Calibri"/>
            </a:endParaRPr>
          </a:p>
          <a:p>
            <a:pPr lvl="1" eaLnBrk="1" hangingPunct="1"/>
            <a:r>
              <a:rPr lang="el-GR" dirty="0">
                <a:latin typeface="Calibri"/>
              </a:rPr>
              <a:t>H.221: Πολύπλεξη ήχου και βίντεο σε πλαίσια</a:t>
            </a:r>
          </a:p>
          <a:p>
            <a:pPr lvl="2" eaLnBrk="1" hangingPunct="1"/>
            <a:r>
              <a:rPr lang="el-GR" dirty="0">
                <a:latin typeface="Calibri"/>
              </a:rPr>
              <a:t>Χρησιμοποιεί κανάλια </a:t>
            </a:r>
            <a:r>
              <a:rPr lang="en-US" dirty="0">
                <a:latin typeface="Calibri"/>
              </a:rPr>
              <a:t>ISDN</a:t>
            </a:r>
            <a:r>
              <a:rPr lang="el-GR" dirty="0">
                <a:latin typeface="Calibri"/>
              </a:rPr>
              <a:t> τύπου </a:t>
            </a:r>
            <a:r>
              <a:rPr lang="en-US" dirty="0" smtClean="0">
                <a:latin typeface="Calibri"/>
              </a:rPr>
              <a:t>B</a:t>
            </a:r>
            <a:endParaRPr lang="en-US"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23722AE-989E-D643-9C3F-F3EFD7D7D819}" type="slidenum">
              <a:rPr lang="el-GR" sz="1200" smtClean="0">
                <a:latin typeface="Calibri"/>
              </a:rPr>
              <a:pPr/>
              <a:t>34</a:t>
            </a:fld>
            <a:endParaRPr lang="el-GR" sz="1200" dirty="0">
              <a:latin typeface="Calibri"/>
            </a:endParaRPr>
          </a:p>
        </p:txBody>
      </p:sp>
    </p:spTree>
    <p:extLst>
      <p:ext uri="{BB962C8B-B14F-4D97-AF65-F5344CB8AC3E}">
        <p14:creationId xmlns:p14="http://schemas.microsoft.com/office/powerpoint/2010/main" val="802779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l-GR" dirty="0">
                <a:latin typeface="Calibri"/>
              </a:rPr>
              <a:t>Το πρότυπο </a:t>
            </a:r>
            <a:r>
              <a:rPr lang="en-US" dirty="0">
                <a:latin typeface="Calibri"/>
              </a:rPr>
              <a:t>H.320</a:t>
            </a:r>
            <a:r>
              <a:rPr lang="el-GR" dirty="0">
                <a:latin typeface="Calibri"/>
              </a:rPr>
              <a:t> </a:t>
            </a:r>
            <a:br>
              <a:rPr lang="el-GR" dirty="0">
                <a:latin typeface="Calibri"/>
              </a:rPr>
            </a:br>
            <a:r>
              <a:rPr lang="el-GR" dirty="0" smtClean="0">
                <a:latin typeface="Calibri"/>
              </a:rPr>
              <a:t>(2 από </a:t>
            </a:r>
            <a:r>
              <a:rPr lang="el-GR" dirty="0">
                <a:latin typeface="Calibri"/>
              </a:rPr>
              <a:t>4)</a:t>
            </a:r>
            <a:endParaRPr lang="en-US" dirty="0">
              <a:latin typeface="Calibri"/>
            </a:endParaRPr>
          </a:p>
        </p:txBody>
      </p:sp>
      <p:sp>
        <p:nvSpPr>
          <p:cNvPr id="30725" name="Rectangle 3"/>
          <p:cNvSpPr>
            <a:spLocks noGrp="1" noChangeArrowheads="1"/>
          </p:cNvSpPr>
          <p:nvPr>
            <p:ph type="body" idx="1"/>
          </p:nvPr>
        </p:nvSpPr>
        <p:spPr/>
        <p:txBody>
          <a:bodyPr>
            <a:noAutofit/>
          </a:bodyPr>
          <a:lstStyle/>
          <a:p>
            <a:pPr eaLnBrk="1" hangingPunct="1"/>
            <a:r>
              <a:rPr lang="el-GR" sz="2800" dirty="0" smtClean="0">
                <a:latin typeface="Calibri"/>
              </a:rPr>
              <a:t>H</a:t>
            </a:r>
            <a:r>
              <a:rPr lang="el-GR" sz="2800" dirty="0">
                <a:latin typeface="Calibri"/>
              </a:rPr>
              <a:t>.320: Πρότυπο τηλεδιάσκεψης για δίκτυα </a:t>
            </a:r>
            <a:r>
              <a:rPr lang="en-US" sz="2800" dirty="0" smtClean="0">
                <a:latin typeface="Calibri"/>
              </a:rPr>
              <a:t>ISDN</a:t>
            </a:r>
            <a:r>
              <a:rPr lang="el-GR" sz="2800" dirty="0">
                <a:latin typeface="Calibri"/>
              </a:rPr>
              <a:t> </a:t>
            </a:r>
            <a:r>
              <a:rPr lang="el-GR" sz="2800" dirty="0" smtClean="0">
                <a:latin typeface="Calibri"/>
              </a:rPr>
              <a:t>(συνέχεια)</a:t>
            </a:r>
            <a:endParaRPr lang="el-GR" sz="2800" dirty="0">
              <a:latin typeface="Calibri"/>
            </a:endParaRPr>
          </a:p>
          <a:p>
            <a:pPr lvl="1" eaLnBrk="1" hangingPunct="1"/>
            <a:r>
              <a:rPr lang="el-GR" sz="2400" dirty="0" smtClean="0">
                <a:latin typeface="Calibri"/>
              </a:rPr>
              <a:t>H</a:t>
            </a:r>
            <a:r>
              <a:rPr lang="el-GR" sz="2400" dirty="0">
                <a:latin typeface="Calibri"/>
              </a:rPr>
              <a:t>.230: Πολύπλεξη σημάτων συγχρονισμού και ελέγχου</a:t>
            </a:r>
            <a:endParaRPr lang="en-US" sz="2400" dirty="0">
              <a:latin typeface="Calibri"/>
            </a:endParaRPr>
          </a:p>
          <a:p>
            <a:pPr lvl="1" eaLnBrk="1" hangingPunct="1"/>
            <a:r>
              <a:rPr lang="el-GR" sz="2400" dirty="0">
                <a:latin typeface="Calibri"/>
              </a:rPr>
              <a:t>H.231: Συσκευές τηλεδιάσκεψης πολλαπλών συμμετεχόντων</a:t>
            </a:r>
            <a:endParaRPr lang="en-US" sz="2400" dirty="0">
              <a:latin typeface="Calibri"/>
            </a:endParaRPr>
          </a:p>
          <a:p>
            <a:pPr lvl="1" eaLnBrk="1" hangingPunct="1"/>
            <a:r>
              <a:rPr lang="en-US" sz="2400" dirty="0">
                <a:latin typeface="Calibri"/>
              </a:rPr>
              <a:t>H</a:t>
            </a:r>
            <a:r>
              <a:rPr lang="el-GR" sz="2400" dirty="0">
                <a:latin typeface="Calibri"/>
              </a:rPr>
              <a:t>.242 / Η.243: Διαπραγμάτευση με δύο / πολλά τερματικά</a:t>
            </a:r>
            <a:endParaRPr lang="en-US" sz="2400" dirty="0">
              <a:latin typeface="Calibri"/>
            </a:endParaRPr>
          </a:p>
          <a:p>
            <a:pPr lvl="1" eaLnBrk="1" hangingPunct="1"/>
            <a:r>
              <a:rPr lang="en-US" sz="2400" dirty="0">
                <a:latin typeface="Calibri"/>
              </a:rPr>
              <a:t>Q.931:</a:t>
            </a:r>
            <a:r>
              <a:rPr lang="el-GR" sz="2400" dirty="0">
                <a:latin typeface="Calibri"/>
              </a:rPr>
              <a:t> Εγκαθίδρυση κλήσεων μεταξύ τερματικών</a:t>
            </a:r>
            <a:endParaRPr lang="en-US" sz="2400" dirty="0">
              <a:latin typeface="Calibri"/>
            </a:endParaRPr>
          </a:p>
          <a:p>
            <a:pPr lvl="1" eaLnBrk="1" hangingPunct="1"/>
            <a:r>
              <a:rPr lang="el-GR" sz="2400" dirty="0">
                <a:latin typeface="Calibri"/>
              </a:rPr>
              <a:t>H.233 / H.234: Τεχνικές κρυπτογράφησης δεδομένων</a:t>
            </a:r>
            <a:endParaRPr lang="en-US"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23722AE-989E-D643-9C3F-F3EFD7D7D819}" type="slidenum">
              <a:rPr lang="el-GR" sz="1200" smtClean="0">
                <a:latin typeface="Calibri"/>
              </a:rPr>
              <a:pPr/>
              <a:t>35</a:t>
            </a:fld>
            <a:endParaRPr lang="el-GR" sz="1200" dirty="0">
              <a:latin typeface="Calibri"/>
            </a:endParaRPr>
          </a:p>
        </p:txBody>
      </p:sp>
    </p:spTree>
    <p:extLst>
      <p:ext uri="{BB962C8B-B14F-4D97-AF65-F5344CB8AC3E}">
        <p14:creationId xmlns:p14="http://schemas.microsoft.com/office/powerpoint/2010/main" val="2264814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l-GR" dirty="0">
                <a:latin typeface="Calibri"/>
              </a:rPr>
              <a:t>Το πρότυπο </a:t>
            </a:r>
            <a:r>
              <a:rPr lang="en-US" dirty="0">
                <a:latin typeface="Calibri"/>
              </a:rPr>
              <a:t>H.320</a:t>
            </a:r>
            <a:r>
              <a:rPr lang="el-GR" dirty="0">
                <a:latin typeface="Calibri"/>
              </a:rPr>
              <a:t> </a:t>
            </a:r>
            <a:br>
              <a:rPr lang="el-GR" dirty="0">
                <a:latin typeface="Calibri"/>
              </a:rPr>
            </a:br>
            <a:r>
              <a:rPr lang="el-GR" dirty="0" smtClean="0">
                <a:latin typeface="Calibri"/>
              </a:rPr>
              <a:t>(3 </a:t>
            </a:r>
            <a:r>
              <a:rPr lang="el-GR" dirty="0">
                <a:latin typeface="Calibri"/>
              </a:rPr>
              <a:t>από 4)</a:t>
            </a:r>
            <a:endParaRPr lang="en-US" dirty="0">
              <a:latin typeface="Calibri"/>
            </a:endParaRPr>
          </a:p>
        </p:txBody>
      </p:sp>
      <p:sp>
        <p:nvSpPr>
          <p:cNvPr id="31749" name="Rectangle 3"/>
          <p:cNvSpPr>
            <a:spLocks noGrp="1" noChangeArrowheads="1"/>
          </p:cNvSpPr>
          <p:nvPr>
            <p:ph type="body" idx="1"/>
          </p:nvPr>
        </p:nvSpPr>
        <p:spPr/>
        <p:txBody>
          <a:bodyPr>
            <a:normAutofit/>
          </a:bodyPr>
          <a:lstStyle/>
          <a:p>
            <a:pPr eaLnBrk="1" hangingPunct="1"/>
            <a:r>
              <a:rPr lang="el-GR" dirty="0">
                <a:latin typeface="Calibri"/>
              </a:rPr>
              <a:t>H.320: πρότυπα ανταλλαγής μέσων</a:t>
            </a:r>
          </a:p>
          <a:p>
            <a:pPr lvl="1" eaLnBrk="1" hangingPunct="1"/>
            <a:r>
              <a:rPr lang="el-GR" dirty="0">
                <a:latin typeface="Calibri"/>
              </a:rPr>
              <a:t>H.261: Συμπίεση βίντεο ανάλυσης </a:t>
            </a:r>
            <a:r>
              <a:rPr lang="en-US" dirty="0">
                <a:latin typeface="Calibri"/>
              </a:rPr>
              <a:t>CIF</a:t>
            </a:r>
            <a:r>
              <a:rPr lang="el-GR" dirty="0">
                <a:latin typeface="Calibri"/>
              </a:rPr>
              <a:t> και </a:t>
            </a:r>
            <a:r>
              <a:rPr lang="en-US" dirty="0">
                <a:latin typeface="Calibri"/>
              </a:rPr>
              <a:t>QCIF</a:t>
            </a:r>
            <a:endParaRPr lang="el-GR" dirty="0">
              <a:latin typeface="Calibri"/>
            </a:endParaRPr>
          </a:p>
          <a:p>
            <a:pPr lvl="2" eaLnBrk="1" hangingPunct="1"/>
            <a:r>
              <a:rPr lang="en-US" dirty="0">
                <a:latin typeface="Calibri"/>
              </a:rPr>
              <a:t>CIF: 352x288, QCIF: 176x144</a:t>
            </a:r>
          </a:p>
          <a:p>
            <a:pPr lvl="1" eaLnBrk="1" hangingPunct="1"/>
            <a:r>
              <a:rPr lang="en-US" dirty="0">
                <a:latin typeface="Calibri"/>
              </a:rPr>
              <a:t>G</a:t>
            </a:r>
            <a:r>
              <a:rPr lang="el-GR" dirty="0">
                <a:latin typeface="Calibri"/>
              </a:rPr>
              <a:t>.711</a:t>
            </a:r>
            <a:r>
              <a:rPr lang="en-US" dirty="0">
                <a:latin typeface="Calibri"/>
              </a:rPr>
              <a:t>: </a:t>
            </a:r>
            <a:r>
              <a:rPr lang="el-GR" dirty="0">
                <a:latin typeface="Calibri"/>
              </a:rPr>
              <a:t>ήχος εύρους 3,7 </a:t>
            </a:r>
            <a:r>
              <a:rPr lang="en-US" dirty="0">
                <a:latin typeface="Calibri"/>
              </a:rPr>
              <a:t>KHz</a:t>
            </a:r>
            <a:r>
              <a:rPr lang="el-GR" dirty="0">
                <a:latin typeface="Calibri"/>
              </a:rPr>
              <a:t> στα 64 </a:t>
            </a:r>
            <a:r>
              <a:rPr lang="en-US" dirty="0">
                <a:latin typeface="Calibri"/>
              </a:rPr>
              <a:t>Kbps</a:t>
            </a:r>
            <a:endParaRPr lang="el-GR" dirty="0">
              <a:latin typeface="Calibri"/>
            </a:endParaRPr>
          </a:p>
          <a:p>
            <a:pPr lvl="1" eaLnBrk="1" hangingPunct="1"/>
            <a:r>
              <a:rPr lang="en-US" dirty="0">
                <a:latin typeface="Calibri"/>
              </a:rPr>
              <a:t>G</a:t>
            </a:r>
            <a:r>
              <a:rPr lang="el-GR" dirty="0">
                <a:latin typeface="Calibri"/>
              </a:rPr>
              <a:t>.722: ήχος εύρους 7,5 </a:t>
            </a:r>
            <a:r>
              <a:rPr lang="en-US" dirty="0">
                <a:latin typeface="Calibri"/>
              </a:rPr>
              <a:t>KHz</a:t>
            </a:r>
            <a:r>
              <a:rPr lang="el-GR" dirty="0">
                <a:latin typeface="Calibri"/>
              </a:rPr>
              <a:t> στα 64 </a:t>
            </a:r>
            <a:r>
              <a:rPr lang="en-US" dirty="0">
                <a:latin typeface="Calibri"/>
              </a:rPr>
              <a:t>Kbps</a:t>
            </a:r>
            <a:endParaRPr lang="el-GR" dirty="0">
              <a:latin typeface="Calibri"/>
            </a:endParaRPr>
          </a:p>
          <a:p>
            <a:pPr lvl="1" eaLnBrk="1" hangingPunct="1"/>
            <a:r>
              <a:rPr lang="en-US" dirty="0">
                <a:latin typeface="Calibri"/>
              </a:rPr>
              <a:t>G</a:t>
            </a:r>
            <a:r>
              <a:rPr lang="el-GR" dirty="0">
                <a:latin typeface="Calibri"/>
              </a:rPr>
              <a:t>.728: ήχος εύρους 3,7 </a:t>
            </a:r>
            <a:r>
              <a:rPr lang="en-US" dirty="0">
                <a:latin typeface="Calibri"/>
              </a:rPr>
              <a:t>KHz</a:t>
            </a:r>
            <a:r>
              <a:rPr lang="el-GR" dirty="0">
                <a:latin typeface="Calibri"/>
              </a:rPr>
              <a:t> στα 16 </a:t>
            </a:r>
            <a:r>
              <a:rPr lang="en-US" dirty="0">
                <a:latin typeface="Calibri"/>
              </a:rPr>
              <a:t>Kbps</a:t>
            </a:r>
            <a:endParaRPr lang="el-GR" dirty="0">
              <a:latin typeface="Calibri"/>
            </a:endParaRPr>
          </a:p>
          <a:p>
            <a:pPr lvl="1" eaLnBrk="1" hangingPunct="1"/>
            <a:r>
              <a:rPr lang="el-GR" dirty="0">
                <a:latin typeface="Calibri"/>
              </a:rPr>
              <a:t>Μόνο το </a:t>
            </a:r>
            <a:r>
              <a:rPr lang="en-US" dirty="0">
                <a:latin typeface="Calibri"/>
              </a:rPr>
              <a:t>G.711 </a:t>
            </a:r>
            <a:r>
              <a:rPr lang="el-GR" dirty="0">
                <a:latin typeface="Calibri"/>
              </a:rPr>
              <a:t>είναι υποχρεωτικό</a:t>
            </a:r>
            <a:r>
              <a:rPr lang="en-US" dirty="0" smtClean="0">
                <a:latin typeface="Calibri"/>
              </a:rPr>
              <a:t>!</a:t>
            </a:r>
            <a:r>
              <a:rPr lang="el-GR" dirty="0" smtClean="0">
                <a:latin typeface="Calibri"/>
              </a:rPr>
              <a:t> </a:t>
            </a:r>
            <a:r>
              <a:rPr lang="en-US" dirty="0" smtClean="0">
                <a:latin typeface="Calibri"/>
              </a:rPr>
              <a:t>I</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1A85C3A-B499-9D47-92FF-CC31533C19F2}" type="slidenum">
              <a:rPr lang="el-GR" sz="1200" smtClean="0">
                <a:latin typeface="Calibri"/>
              </a:rPr>
              <a:pPr/>
              <a:t>36</a:t>
            </a:fld>
            <a:endParaRPr lang="el-GR" sz="1200" dirty="0">
              <a:latin typeface="Calibri"/>
            </a:endParaRPr>
          </a:p>
        </p:txBody>
      </p:sp>
    </p:spTree>
    <p:extLst>
      <p:ext uri="{BB962C8B-B14F-4D97-AF65-F5344CB8AC3E}">
        <p14:creationId xmlns:p14="http://schemas.microsoft.com/office/powerpoint/2010/main" val="4042155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l-GR" dirty="0">
                <a:latin typeface="Calibri"/>
              </a:rPr>
              <a:t>Το πρότυπο </a:t>
            </a:r>
            <a:r>
              <a:rPr lang="en-US" dirty="0">
                <a:latin typeface="Calibri"/>
              </a:rPr>
              <a:t>H.320</a:t>
            </a:r>
            <a:r>
              <a:rPr lang="el-GR" dirty="0">
                <a:latin typeface="Calibri"/>
              </a:rPr>
              <a:t> </a:t>
            </a:r>
            <a:br>
              <a:rPr lang="el-GR" dirty="0">
                <a:latin typeface="Calibri"/>
              </a:rPr>
            </a:br>
            <a:r>
              <a:rPr lang="el-GR" dirty="0" smtClean="0">
                <a:latin typeface="Calibri"/>
              </a:rPr>
              <a:t>(4 </a:t>
            </a:r>
            <a:r>
              <a:rPr lang="el-GR" dirty="0">
                <a:latin typeface="Calibri"/>
              </a:rPr>
              <a:t>από 4)</a:t>
            </a:r>
            <a:endParaRPr lang="en-US" dirty="0">
              <a:latin typeface="Calibri"/>
            </a:endParaRPr>
          </a:p>
        </p:txBody>
      </p:sp>
      <p:sp>
        <p:nvSpPr>
          <p:cNvPr id="31749" name="Rectangle 3"/>
          <p:cNvSpPr>
            <a:spLocks noGrp="1" noChangeArrowheads="1"/>
          </p:cNvSpPr>
          <p:nvPr>
            <p:ph type="body" idx="1"/>
          </p:nvPr>
        </p:nvSpPr>
        <p:spPr/>
        <p:txBody>
          <a:bodyPr>
            <a:normAutofit/>
          </a:bodyPr>
          <a:lstStyle/>
          <a:p>
            <a:pPr eaLnBrk="1" hangingPunct="1"/>
            <a:r>
              <a:rPr lang="el-GR" dirty="0" smtClean="0">
                <a:latin typeface="Calibri"/>
              </a:rPr>
              <a:t>Απαιτούμενο </a:t>
            </a:r>
            <a:r>
              <a:rPr lang="el-GR" dirty="0">
                <a:latin typeface="Calibri"/>
              </a:rPr>
              <a:t>εύρος ζώνης: </a:t>
            </a:r>
            <a:r>
              <a:rPr lang="en-US" dirty="0">
                <a:latin typeface="Calibri"/>
              </a:rPr>
              <a:t>p x 64 kbps</a:t>
            </a:r>
          </a:p>
          <a:p>
            <a:pPr lvl="1" eaLnBrk="1" hangingPunct="1"/>
            <a:r>
              <a:rPr lang="el-GR" dirty="0">
                <a:latin typeface="Calibri"/>
              </a:rPr>
              <a:t>Για υποστήριξη βίντεο, τουλάχιστον </a:t>
            </a:r>
            <a:r>
              <a:rPr lang="en-US" dirty="0">
                <a:latin typeface="Calibri"/>
              </a:rPr>
              <a:t>128 kbps</a:t>
            </a:r>
            <a:endParaRPr lang="el-GR" dirty="0">
              <a:latin typeface="Calibri"/>
            </a:endParaRPr>
          </a:p>
          <a:p>
            <a:pPr lvl="2" eaLnBrk="1" hangingPunct="1"/>
            <a:r>
              <a:rPr lang="el-GR" dirty="0">
                <a:latin typeface="Calibri"/>
              </a:rPr>
              <a:t>Γραμμή </a:t>
            </a:r>
            <a:r>
              <a:rPr lang="en-US" dirty="0">
                <a:latin typeface="Calibri"/>
              </a:rPr>
              <a:t>ISDN BRI</a:t>
            </a:r>
            <a:r>
              <a:rPr lang="el-GR" dirty="0">
                <a:latin typeface="Calibri"/>
              </a:rPr>
              <a:t> (2 κανάλια </a:t>
            </a:r>
            <a:r>
              <a:rPr lang="en-US" dirty="0">
                <a:latin typeface="Calibri"/>
              </a:rPr>
              <a:t>B</a:t>
            </a:r>
            <a:r>
              <a:rPr lang="el-GR" dirty="0">
                <a:latin typeface="Calibri"/>
              </a:rPr>
              <a:t>)</a:t>
            </a:r>
          </a:p>
          <a:p>
            <a:pPr lvl="2" eaLnBrk="1" hangingPunct="1"/>
            <a:r>
              <a:rPr lang="en-US" dirty="0">
                <a:latin typeface="Calibri"/>
              </a:rPr>
              <a:t>H.261</a:t>
            </a:r>
            <a:r>
              <a:rPr lang="el-GR" dirty="0">
                <a:latin typeface="Calibri"/>
              </a:rPr>
              <a:t> με </a:t>
            </a:r>
            <a:r>
              <a:rPr lang="en-US" dirty="0">
                <a:latin typeface="Calibri"/>
              </a:rPr>
              <a:t>QCIF</a:t>
            </a:r>
            <a:r>
              <a:rPr lang="el-GR" dirty="0">
                <a:latin typeface="Calibri"/>
              </a:rPr>
              <a:t> και χαμηλό ρυθμό πλαισίου</a:t>
            </a:r>
          </a:p>
          <a:p>
            <a:pPr lvl="1" eaLnBrk="1" hangingPunct="1"/>
            <a:r>
              <a:rPr lang="el-GR" dirty="0">
                <a:latin typeface="Calibri"/>
              </a:rPr>
              <a:t>Ιδανικά, 384 </a:t>
            </a:r>
            <a:r>
              <a:rPr lang="en-US" dirty="0">
                <a:latin typeface="Calibri"/>
              </a:rPr>
              <a:t>kbps (6 </a:t>
            </a:r>
            <a:r>
              <a:rPr lang="el-GR" dirty="0">
                <a:latin typeface="Calibri"/>
              </a:rPr>
              <a:t>κανάλια </a:t>
            </a:r>
            <a:r>
              <a:rPr lang="en-US" dirty="0">
                <a:latin typeface="Calibri"/>
              </a:rPr>
              <a:t>B)</a:t>
            </a:r>
          </a:p>
          <a:p>
            <a:pPr lvl="2" eaLnBrk="1" hangingPunct="1"/>
            <a:r>
              <a:rPr lang="el-GR" dirty="0">
                <a:latin typeface="Calibri"/>
              </a:rPr>
              <a:t>3 γραμμές </a:t>
            </a:r>
            <a:r>
              <a:rPr lang="en-US" dirty="0">
                <a:latin typeface="Calibri"/>
              </a:rPr>
              <a:t>BRI</a:t>
            </a:r>
            <a:r>
              <a:rPr lang="el-GR" dirty="0">
                <a:latin typeface="Calibri"/>
              </a:rPr>
              <a:t> ή μέρος 1 γραμμής </a:t>
            </a:r>
            <a:r>
              <a:rPr lang="en-US" dirty="0">
                <a:latin typeface="Calibri"/>
              </a:rPr>
              <a:t>PRI</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1A85C3A-B499-9D47-92FF-CC31533C19F2}" type="slidenum">
              <a:rPr lang="el-GR" sz="1200" smtClean="0">
                <a:latin typeface="Calibri"/>
              </a:rPr>
              <a:pPr/>
              <a:t>37</a:t>
            </a:fld>
            <a:endParaRPr lang="el-GR" sz="1200" dirty="0">
              <a:latin typeface="Calibri"/>
            </a:endParaRPr>
          </a:p>
        </p:txBody>
      </p:sp>
    </p:spTree>
    <p:extLst>
      <p:ext uri="{BB962C8B-B14F-4D97-AF65-F5344CB8AC3E}">
        <p14:creationId xmlns:p14="http://schemas.microsoft.com/office/powerpoint/2010/main" val="3207559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l-GR" dirty="0">
                <a:latin typeface="Calibri"/>
              </a:rPr>
              <a:t>Το πρότυπο </a:t>
            </a:r>
            <a:r>
              <a:rPr lang="en-US" dirty="0">
                <a:latin typeface="Calibri"/>
              </a:rPr>
              <a:t>H.</a:t>
            </a:r>
            <a:r>
              <a:rPr lang="en-US" dirty="0" smtClean="0">
                <a:latin typeface="Calibri"/>
              </a:rPr>
              <a:t>324</a:t>
            </a:r>
            <a:r>
              <a:rPr lang="el-GR" dirty="0" smtClean="0">
                <a:latin typeface="Calibri"/>
              </a:rPr>
              <a:t> (1 από 2)</a:t>
            </a:r>
            <a:endParaRPr lang="en-US" dirty="0">
              <a:latin typeface="Calibri"/>
            </a:endParaRPr>
          </a:p>
        </p:txBody>
      </p:sp>
      <p:sp>
        <p:nvSpPr>
          <p:cNvPr id="32773" name="Rectangle 3"/>
          <p:cNvSpPr>
            <a:spLocks noGrp="1" noChangeArrowheads="1"/>
          </p:cNvSpPr>
          <p:nvPr>
            <p:ph type="body" idx="1"/>
          </p:nvPr>
        </p:nvSpPr>
        <p:spPr/>
        <p:txBody>
          <a:bodyPr>
            <a:normAutofit/>
          </a:bodyPr>
          <a:lstStyle/>
          <a:p>
            <a:pPr eaLnBrk="1" hangingPunct="1"/>
            <a:r>
              <a:rPr lang="en-US" dirty="0">
                <a:latin typeface="Calibri"/>
              </a:rPr>
              <a:t>H</a:t>
            </a:r>
            <a:r>
              <a:rPr lang="el-GR" dirty="0">
                <a:latin typeface="Calibri"/>
              </a:rPr>
              <a:t>.324: κατάλληλο για γραμμές </a:t>
            </a:r>
            <a:r>
              <a:rPr lang="en-US" dirty="0">
                <a:latin typeface="Calibri"/>
              </a:rPr>
              <a:t>PSTN</a:t>
            </a:r>
            <a:r>
              <a:rPr lang="el-GR" dirty="0">
                <a:latin typeface="Calibri"/>
              </a:rPr>
              <a:t> (56 </a:t>
            </a:r>
            <a:r>
              <a:rPr lang="en-US" dirty="0">
                <a:latin typeface="Calibri"/>
              </a:rPr>
              <a:t>kbps)</a:t>
            </a:r>
            <a:endParaRPr lang="el-GR" dirty="0">
              <a:latin typeface="Calibri"/>
            </a:endParaRPr>
          </a:p>
          <a:p>
            <a:pPr lvl="1" eaLnBrk="1" hangingPunct="1"/>
            <a:r>
              <a:rPr lang="el-GR" dirty="0">
                <a:latin typeface="Calibri"/>
              </a:rPr>
              <a:t>Βίντεο: χρήση </a:t>
            </a:r>
            <a:r>
              <a:rPr lang="en-US" dirty="0">
                <a:latin typeface="Calibri"/>
              </a:rPr>
              <a:t>H.263</a:t>
            </a:r>
            <a:r>
              <a:rPr lang="el-GR" dirty="0">
                <a:latin typeface="Calibri"/>
              </a:rPr>
              <a:t> για χαμηλότερο εύρος ζώνης</a:t>
            </a:r>
            <a:endParaRPr lang="en-US" dirty="0">
              <a:latin typeface="Calibri"/>
            </a:endParaRPr>
          </a:p>
          <a:p>
            <a:pPr lvl="1" eaLnBrk="1" hangingPunct="1"/>
            <a:r>
              <a:rPr lang="el-GR" dirty="0">
                <a:latin typeface="Calibri"/>
              </a:rPr>
              <a:t>Ήχος: </a:t>
            </a:r>
            <a:r>
              <a:rPr lang="en-US" dirty="0">
                <a:latin typeface="Calibri"/>
              </a:rPr>
              <a:t>G.723.1</a:t>
            </a:r>
            <a:r>
              <a:rPr lang="el-GR" dirty="0">
                <a:latin typeface="Calibri"/>
              </a:rPr>
              <a:t> (</a:t>
            </a:r>
            <a:r>
              <a:rPr lang="en-US" dirty="0">
                <a:latin typeface="Calibri"/>
              </a:rPr>
              <a:t>5,3 </a:t>
            </a:r>
            <a:r>
              <a:rPr lang="el-GR" dirty="0">
                <a:latin typeface="Calibri"/>
              </a:rPr>
              <a:t>και </a:t>
            </a:r>
            <a:r>
              <a:rPr lang="en-US" dirty="0">
                <a:latin typeface="Calibri"/>
              </a:rPr>
              <a:t>6.3 kbps</a:t>
            </a:r>
            <a:r>
              <a:rPr lang="el-GR" dirty="0">
                <a:latin typeface="Calibri"/>
              </a:rPr>
              <a:t>) ή </a:t>
            </a:r>
            <a:r>
              <a:rPr lang="en-US" dirty="0">
                <a:latin typeface="Calibri"/>
              </a:rPr>
              <a:t>G</a:t>
            </a:r>
            <a:r>
              <a:rPr lang="el-GR" dirty="0">
                <a:latin typeface="Calibri"/>
              </a:rPr>
              <a:t>.729:  8 </a:t>
            </a:r>
            <a:r>
              <a:rPr lang="en-US" dirty="0">
                <a:latin typeface="Calibri"/>
              </a:rPr>
              <a:t>Kbps</a:t>
            </a:r>
            <a:endParaRPr lang="el-GR" dirty="0">
              <a:latin typeface="Calibri"/>
            </a:endParaRPr>
          </a:p>
          <a:p>
            <a:pPr lvl="1" eaLnBrk="1" hangingPunct="1"/>
            <a:r>
              <a:rPr lang="el-GR" dirty="0">
                <a:latin typeface="Calibri"/>
              </a:rPr>
              <a:t>Προσαρμογή πρωτοκόλλων ελέγχου για το </a:t>
            </a:r>
            <a:r>
              <a:rPr lang="en-US" dirty="0">
                <a:latin typeface="Calibri"/>
              </a:rPr>
              <a:t>PSTN</a:t>
            </a:r>
          </a:p>
          <a:p>
            <a:pPr lvl="1" eaLnBrk="1" hangingPunct="1"/>
            <a:r>
              <a:rPr lang="el-GR" dirty="0">
                <a:latin typeface="Calibri"/>
              </a:rPr>
              <a:t>Η.245: διαπραγμάτευση </a:t>
            </a:r>
            <a:r>
              <a:rPr lang="el-GR" dirty="0" err="1">
                <a:latin typeface="Calibri"/>
              </a:rPr>
              <a:t>κωδικοποιητών</a:t>
            </a:r>
            <a:endParaRPr lang="el-GR" dirty="0">
              <a:latin typeface="Calibri"/>
            </a:endParaRPr>
          </a:p>
          <a:p>
            <a:pPr lvl="2" eaLnBrk="1" hangingPunct="1"/>
            <a:r>
              <a:rPr lang="el-GR" dirty="0">
                <a:latin typeface="Calibri"/>
              </a:rPr>
              <a:t>Διαπραγμάτευση πρόσθετης καθυστέρησης ήχου</a:t>
            </a:r>
            <a:endParaRPr lang="en-US" dirty="0">
              <a:latin typeface="Calibri"/>
            </a:endParaRPr>
          </a:p>
          <a:p>
            <a:pPr lvl="2" eaLnBrk="1" hangingPunct="1"/>
            <a:r>
              <a:rPr lang="el-GR" dirty="0">
                <a:latin typeface="Calibri"/>
              </a:rPr>
              <a:t>Δυνατότητα μεταβολής του ρυθμού μετάδοσης κάθε </a:t>
            </a:r>
            <a:r>
              <a:rPr lang="el-GR" dirty="0" smtClean="0">
                <a:latin typeface="Calibri"/>
              </a:rPr>
              <a:t>μέσου</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904DDB-224F-2D41-9EC1-C5D6179D974C}" type="slidenum">
              <a:rPr lang="el-GR" sz="1200" smtClean="0">
                <a:latin typeface="Calibri"/>
              </a:rPr>
              <a:pPr/>
              <a:t>38</a:t>
            </a:fld>
            <a:endParaRPr lang="el-GR" sz="1200" dirty="0">
              <a:latin typeface="Calibri"/>
            </a:endParaRPr>
          </a:p>
        </p:txBody>
      </p:sp>
    </p:spTree>
    <p:extLst>
      <p:ext uri="{BB962C8B-B14F-4D97-AF65-F5344CB8AC3E}">
        <p14:creationId xmlns:p14="http://schemas.microsoft.com/office/powerpoint/2010/main" val="48034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l-GR" dirty="0">
                <a:latin typeface="Calibri"/>
              </a:rPr>
              <a:t>Το πρότυπο </a:t>
            </a:r>
            <a:r>
              <a:rPr lang="en-US" dirty="0">
                <a:latin typeface="Calibri"/>
              </a:rPr>
              <a:t>H.</a:t>
            </a:r>
            <a:r>
              <a:rPr lang="en-US" dirty="0" smtClean="0">
                <a:latin typeface="Calibri"/>
              </a:rPr>
              <a:t>324</a:t>
            </a:r>
            <a:r>
              <a:rPr lang="el-GR" dirty="0" smtClean="0">
                <a:latin typeface="Calibri"/>
              </a:rPr>
              <a:t> (2 από 2)</a:t>
            </a:r>
            <a:endParaRPr lang="en-US" dirty="0">
              <a:latin typeface="Calibri"/>
            </a:endParaRPr>
          </a:p>
        </p:txBody>
      </p:sp>
      <p:sp>
        <p:nvSpPr>
          <p:cNvPr id="32773" name="Rectangle 3"/>
          <p:cNvSpPr>
            <a:spLocks noGrp="1" noChangeArrowheads="1"/>
          </p:cNvSpPr>
          <p:nvPr>
            <p:ph type="body" idx="1"/>
          </p:nvPr>
        </p:nvSpPr>
        <p:spPr/>
        <p:txBody>
          <a:bodyPr>
            <a:normAutofit fontScale="92500" lnSpcReduction="20000"/>
          </a:bodyPr>
          <a:lstStyle/>
          <a:p>
            <a:pPr eaLnBrk="1" hangingPunct="1"/>
            <a:r>
              <a:rPr lang="en-US" dirty="0">
                <a:latin typeface="Calibri"/>
              </a:rPr>
              <a:t>H</a:t>
            </a:r>
            <a:r>
              <a:rPr lang="el-GR" dirty="0">
                <a:latin typeface="Calibri"/>
              </a:rPr>
              <a:t>.324: κατάλληλο για γραμμές </a:t>
            </a:r>
            <a:r>
              <a:rPr lang="en-US" dirty="0">
                <a:latin typeface="Calibri"/>
              </a:rPr>
              <a:t>PSTN</a:t>
            </a:r>
            <a:r>
              <a:rPr lang="el-GR" dirty="0">
                <a:latin typeface="Calibri"/>
              </a:rPr>
              <a:t> </a:t>
            </a:r>
            <a:r>
              <a:rPr lang="el-GR" dirty="0" smtClean="0">
                <a:latin typeface="Calibri"/>
              </a:rPr>
              <a:t>(συνέχεια</a:t>
            </a:r>
            <a:r>
              <a:rPr lang="en-US" dirty="0" smtClean="0">
                <a:latin typeface="Calibri"/>
              </a:rPr>
              <a:t>)</a:t>
            </a:r>
            <a:endParaRPr lang="el-GR" dirty="0" smtClean="0">
              <a:latin typeface="Calibri"/>
            </a:endParaRPr>
          </a:p>
          <a:p>
            <a:pPr lvl="1" eaLnBrk="1" hangingPunct="1"/>
            <a:r>
              <a:rPr lang="en-US" dirty="0" smtClean="0">
                <a:latin typeface="Calibri"/>
              </a:rPr>
              <a:t>H.223: </a:t>
            </a:r>
            <a:r>
              <a:rPr lang="el-GR" dirty="0" smtClean="0">
                <a:latin typeface="Calibri"/>
              </a:rPr>
              <a:t>πολύπλεξη μέσων</a:t>
            </a:r>
          </a:p>
          <a:p>
            <a:pPr lvl="2" eaLnBrk="1" hangingPunct="1"/>
            <a:r>
              <a:rPr lang="el-GR" dirty="0" smtClean="0">
                <a:latin typeface="Calibri"/>
              </a:rPr>
              <a:t>Εντοπισμός και διόρθωση σφαλμάτων μετάδοσης</a:t>
            </a:r>
          </a:p>
          <a:p>
            <a:pPr lvl="2" eaLnBrk="1" hangingPunct="1"/>
            <a:r>
              <a:rPr lang="el-GR" dirty="0" smtClean="0">
                <a:latin typeface="Calibri"/>
              </a:rPr>
              <a:t>Επιτρέπει διάφορους τρόπους πολύπλεξης των μέσων</a:t>
            </a:r>
          </a:p>
          <a:p>
            <a:pPr lvl="1" eaLnBrk="1" hangingPunct="1"/>
            <a:r>
              <a:rPr lang="en-US" dirty="0" smtClean="0">
                <a:latin typeface="Calibri"/>
              </a:rPr>
              <a:t>V.25: </a:t>
            </a:r>
            <a:r>
              <a:rPr lang="el-GR" dirty="0" smtClean="0">
                <a:latin typeface="Calibri"/>
              </a:rPr>
              <a:t>εγκαθίδρυση κλήσεων μεταξύ (αναλογικών) μόντεμ</a:t>
            </a:r>
          </a:p>
          <a:p>
            <a:pPr eaLnBrk="1" hangingPunct="1"/>
            <a:r>
              <a:rPr lang="el-GR" dirty="0" smtClean="0">
                <a:latin typeface="Calibri"/>
              </a:rPr>
              <a:t>Η.321:</a:t>
            </a:r>
            <a:r>
              <a:rPr lang="en-US" dirty="0" smtClean="0">
                <a:latin typeface="Calibri"/>
              </a:rPr>
              <a:t> </a:t>
            </a:r>
            <a:r>
              <a:rPr lang="el-GR" dirty="0" smtClean="0">
                <a:latin typeface="Calibri"/>
              </a:rPr>
              <a:t>παραλλαγή του </a:t>
            </a:r>
            <a:r>
              <a:rPr lang="en-US" dirty="0" smtClean="0">
                <a:latin typeface="Calibri"/>
              </a:rPr>
              <a:t>H.320</a:t>
            </a:r>
            <a:r>
              <a:rPr lang="el-GR" dirty="0" smtClean="0">
                <a:latin typeface="Calibri"/>
              </a:rPr>
              <a:t> για </a:t>
            </a:r>
            <a:r>
              <a:rPr lang="el-GR" dirty="0" err="1" smtClean="0">
                <a:latin typeface="Calibri"/>
              </a:rPr>
              <a:t>ευρυζωνικά</a:t>
            </a:r>
            <a:r>
              <a:rPr lang="el-GR" dirty="0" smtClean="0">
                <a:latin typeface="Calibri"/>
              </a:rPr>
              <a:t> </a:t>
            </a:r>
            <a:r>
              <a:rPr lang="en-US" dirty="0" smtClean="0">
                <a:latin typeface="Calibri"/>
              </a:rPr>
              <a:t>WAN</a:t>
            </a:r>
            <a:endParaRPr lang="el-GR" dirty="0" smtClean="0">
              <a:latin typeface="Calibri"/>
            </a:endParaRPr>
          </a:p>
          <a:p>
            <a:pPr eaLnBrk="1" hangingPunct="1"/>
            <a:r>
              <a:rPr lang="el-GR" dirty="0" smtClean="0">
                <a:latin typeface="Calibri"/>
              </a:rPr>
              <a:t>Η.322: παραλλαγή του </a:t>
            </a:r>
            <a:r>
              <a:rPr lang="en-US" dirty="0" smtClean="0">
                <a:latin typeface="Calibri"/>
              </a:rPr>
              <a:t>H.320</a:t>
            </a:r>
            <a:r>
              <a:rPr lang="el-GR" dirty="0" smtClean="0">
                <a:latin typeface="Calibri"/>
              </a:rPr>
              <a:t> για </a:t>
            </a:r>
            <a:r>
              <a:rPr lang="el-GR" dirty="0" err="1" smtClean="0">
                <a:latin typeface="Calibri"/>
              </a:rPr>
              <a:t>ευρυζωνικά</a:t>
            </a:r>
            <a:r>
              <a:rPr lang="el-GR" dirty="0" smtClean="0">
                <a:latin typeface="Calibri"/>
              </a:rPr>
              <a:t> </a:t>
            </a:r>
            <a:r>
              <a:rPr lang="en-US" dirty="0" smtClean="0">
                <a:latin typeface="Calibri"/>
              </a:rPr>
              <a:t>LAN</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904DDB-224F-2D41-9EC1-C5D6179D974C}" type="slidenum">
              <a:rPr lang="el-GR" sz="1200" smtClean="0">
                <a:latin typeface="Calibri"/>
              </a:rPr>
              <a:pPr/>
              <a:t>39</a:t>
            </a:fld>
            <a:endParaRPr lang="el-GR" sz="1200" dirty="0">
              <a:latin typeface="Calibri"/>
            </a:endParaRPr>
          </a:p>
        </p:txBody>
      </p:sp>
    </p:spTree>
    <p:extLst>
      <p:ext uri="{BB962C8B-B14F-4D97-AF65-F5344CB8AC3E}">
        <p14:creationId xmlns:p14="http://schemas.microsoft.com/office/powerpoint/2010/main" val="211008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n-US" dirty="0" err="1" smtClean="0"/>
              <a:t>Εκτενής</a:t>
            </a:r>
            <a:r>
              <a:rPr lang="en-US" dirty="0" smtClean="0"/>
              <a:t> πα</a:t>
            </a:r>
            <a:r>
              <a:rPr lang="en-US" dirty="0" err="1" smtClean="0"/>
              <a:t>ρουσί</a:t>
            </a:r>
            <a:r>
              <a:rPr lang="en-US" dirty="0" smtClean="0"/>
              <a:t>αση του πρωτοκόλλου RTP </a:t>
            </a:r>
          </a:p>
          <a:p>
            <a:pPr marL="0"/>
            <a:r>
              <a:rPr lang="en-US" dirty="0" smtClean="0"/>
              <a:t>Κατα</a:t>
            </a:r>
            <a:r>
              <a:rPr lang="en-US" dirty="0" err="1" smtClean="0"/>
              <a:t>νόηση</a:t>
            </a:r>
            <a:r>
              <a:rPr lang="en-US" dirty="0" smtClean="0"/>
              <a:t> </a:t>
            </a:r>
            <a:r>
              <a:rPr lang="en-US" dirty="0" err="1" smtClean="0"/>
              <a:t>της</a:t>
            </a:r>
            <a:r>
              <a:rPr lang="en-US" dirty="0" smtClean="0"/>
              <a:t> </a:t>
            </a:r>
            <a:r>
              <a:rPr lang="en-US" dirty="0" err="1" smtClean="0"/>
              <a:t>εφ</a:t>
            </a:r>
            <a:r>
              <a:rPr lang="en-US" dirty="0" smtClean="0"/>
              <a:t>αρμογής του RTP σε συνεργασία με το πρωτόκολλο RTCP </a:t>
            </a:r>
          </a:p>
          <a:p>
            <a:pPr marL="0"/>
            <a:r>
              <a:rPr lang="en-US" dirty="0" smtClean="0"/>
              <a:t>Πα</a:t>
            </a:r>
            <a:r>
              <a:rPr lang="en-US" dirty="0" err="1" smtClean="0"/>
              <a:t>ρουσί</a:t>
            </a:r>
            <a:r>
              <a:rPr lang="en-US" dirty="0" smtClean="0"/>
              <a:t>αση άλλων πρωτοκόλλων που ειδικεύονται στην δικτυακή αναπαραγωγή πολυμεσικής πληροφορίας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4132846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l-GR" dirty="0">
                <a:latin typeface="Calibri"/>
              </a:rPr>
              <a:t>Το πρότυπο </a:t>
            </a:r>
            <a:r>
              <a:rPr lang="en-US" dirty="0">
                <a:latin typeface="Calibri"/>
              </a:rPr>
              <a:t>H.</a:t>
            </a:r>
            <a:r>
              <a:rPr lang="en-US" dirty="0" smtClean="0">
                <a:latin typeface="Calibri"/>
              </a:rPr>
              <a:t>32</a:t>
            </a:r>
            <a:r>
              <a:rPr lang="el-GR" dirty="0" smtClean="0">
                <a:latin typeface="Calibri"/>
              </a:rPr>
              <a:t>3 (1 από 9)</a:t>
            </a:r>
            <a:endParaRPr lang="en-GB" dirty="0">
              <a:latin typeface="Calibri"/>
            </a:endParaRPr>
          </a:p>
        </p:txBody>
      </p:sp>
      <p:sp>
        <p:nvSpPr>
          <p:cNvPr id="33797" name="Rectangle 3"/>
          <p:cNvSpPr>
            <a:spLocks noGrp="1" noChangeArrowheads="1"/>
          </p:cNvSpPr>
          <p:nvPr>
            <p:ph type="body" idx="1"/>
          </p:nvPr>
        </p:nvSpPr>
        <p:spPr/>
        <p:txBody>
          <a:bodyPr>
            <a:normAutofit fontScale="92500" lnSpcReduction="20000"/>
          </a:bodyPr>
          <a:lstStyle/>
          <a:p>
            <a:pPr eaLnBrk="1" hangingPunct="1"/>
            <a:r>
              <a:rPr lang="en-US" dirty="0">
                <a:latin typeface="Calibri"/>
              </a:rPr>
              <a:t>H.323: </a:t>
            </a:r>
            <a:r>
              <a:rPr lang="el-GR" dirty="0">
                <a:latin typeface="Calibri"/>
              </a:rPr>
              <a:t>Τηλεδιάσκεψη με ήχο </a:t>
            </a:r>
            <a:r>
              <a:rPr lang="en-US" dirty="0">
                <a:latin typeface="Calibri"/>
              </a:rPr>
              <a:t>/</a:t>
            </a:r>
            <a:r>
              <a:rPr lang="el-GR" dirty="0">
                <a:latin typeface="Calibri"/>
              </a:rPr>
              <a:t> βίντεο στο </a:t>
            </a:r>
            <a:r>
              <a:rPr lang="en-US" dirty="0">
                <a:latin typeface="Calibri"/>
              </a:rPr>
              <a:t>Internet</a:t>
            </a:r>
            <a:endParaRPr lang="el-GR" dirty="0">
              <a:latin typeface="Calibri"/>
            </a:endParaRPr>
          </a:p>
          <a:p>
            <a:pPr lvl="1" eaLnBrk="1" hangingPunct="1"/>
            <a:r>
              <a:rPr lang="el-GR" dirty="0">
                <a:latin typeface="Calibri"/>
              </a:rPr>
              <a:t>Επικοινωνία μεταξύ εφαρμογών πολλών κατασκευαστών</a:t>
            </a:r>
            <a:endParaRPr lang="en-US" dirty="0">
              <a:latin typeface="Calibri"/>
            </a:endParaRPr>
          </a:p>
          <a:p>
            <a:pPr eaLnBrk="1" hangingPunct="1"/>
            <a:r>
              <a:rPr lang="el-GR" dirty="0">
                <a:latin typeface="Calibri"/>
              </a:rPr>
              <a:t>Τερματικά H.323</a:t>
            </a:r>
          </a:p>
          <a:p>
            <a:pPr lvl="1" eaLnBrk="1" hangingPunct="1"/>
            <a:r>
              <a:rPr lang="el-GR" dirty="0">
                <a:latin typeface="Calibri"/>
              </a:rPr>
              <a:t>Αυτόνομες συσκευές</a:t>
            </a:r>
          </a:p>
          <a:p>
            <a:pPr lvl="1" eaLnBrk="1" hangingPunct="1"/>
            <a:r>
              <a:rPr lang="el-GR" dirty="0">
                <a:latin typeface="Calibri"/>
              </a:rPr>
              <a:t>Εφαρμογές σε υπολογιστή</a:t>
            </a:r>
          </a:p>
          <a:p>
            <a:pPr eaLnBrk="1" hangingPunct="1"/>
            <a:r>
              <a:rPr lang="el-GR" dirty="0">
                <a:latin typeface="Calibri"/>
              </a:rPr>
              <a:t>Πύλες </a:t>
            </a:r>
            <a:r>
              <a:rPr lang="en-US" dirty="0">
                <a:latin typeface="Calibri"/>
              </a:rPr>
              <a:t>H.323</a:t>
            </a:r>
            <a:endParaRPr lang="el-GR" dirty="0">
              <a:latin typeface="Calibri"/>
            </a:endParaRPr>
          </a:p>
          <a:p>
            <a:pPr lvl="1" eaLnBrk="1" hangingPunct="1"/>
            <a:r>
              <a:rPr lang="el-GR" dirty="0">
                <a:latin typeface="Calibri"/>
              </a:rPr>
              <a:t>Διασύνδεσή με αναλογικό / ψηφιακό τηλεφωνικό </a:t>
            </a:r>
            <a:r>
              <a:rPr lang="el-GR" dirty="0" smtClean="0">
                <a:latin typeface="Calibri"/>
              </a:rPr>
              <a:t>δίκτυο</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AC836B-E2CF-1943-873B-1AB73FE7AA25}" type="slidenum">
              <a:rPr lang="el-GR" sz="1200" smtClean="0">
                <a:latin typeface="Calibri"/>
              </a:rPr>
              <a:pPr/>
              <a:t>40</a:t>
            </a:fld>
            <a:endParaRPr lang="el-GR" sz="1200" dirty="0">
              <a:latin typeface="Calibri"/>
            </a:endParaRPr>
          </a:p>
        </p:txBody>
      </p:sp>
    </p:spTree>
    <p:extLst>
      <p:ext uri="{BB962C8B-B14F-4D97-AF65-F5344CB8AC3E}">
        <p14:creationId xmlns:p14="http://schemas.microsoft.com/office/powerpoint/2010/main" val="38285594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(2 </a:t>
            </a:r>
            <a:r>
              <a:rPr lang="el-GR" dirty="0">
                <a:latin typeface="Calibri"/>
              </a:rPr>
              <a:t>από 9)</a:t>
            </a:r>
            <a:endParaRPr lang="en-GB" dirty="0">
              <a:latin typeface="Calibri"/>
            </a:endParaRPr>
          </a:p>
        </p:txBody>
      </p:sp>
      <p:sp>
        <p:nvSpPr>
          <p:cNvPr id="33797" name="Rectangle 3"/>
          <p:cNvSpPr>
            <a:spLocks noGrp="1" noChangeArrowheads="1"/>
          </p:cNvSpPr>
          <p:nvPr>
            <p:ph type="body" idx="1"/>
          </p:nvPr>
        </p:nvSpPr>
        <p:spPr/>
        <p:txBody>
          <a:bodyPr>
            <a:normAutofit/>
          </a:bodyPr>
          <a:lstStyle/>
          <a:p>
            <a:pPr eaLnBrk="1" hangingPunct="1"/>
            <a:r>
              <a:rPr lang="el-GR" dirty="0" smtClean="0">
                <a:latin typeface="Calibri"/>
              </a:rPr>
              <a:t>Φύλακες </a:t>
            </a:r>
            <a:r>
              <a:rPr lang="el-GR" dirty="0">
                <a:latin typeface="Calibri"/>
              </a:rPr>
              <a:t>πύλης </a:t>
            </a:r>
            <a:r>
              <a:rPr lang="en-US" dirty="0">
                <a:latin typeface="Calibri"/>
              </a:rPr>
              <a:t>H.323</a:t>
            </a:r>
            <a:endParaRPr lang="el-GR" dirty="0">
              <a:latin typeface="Calibri"/>
            </a:endParaRPr>
          </a:p>
          <a:p>
            <a:pPr lvl="1" eaLnBrk="1" hangingPunct="1"/>
            <a:r>
              <a:rPr lang="el-GR" dirty="0">
                <a:latin typeface="Calibri"/>
              </a:rPr>
              <a:t>Μετατροπές ανάμεσα σε διευθύνσεις</a:t>
            </a:r>
            <a:endParaRPr lang="en-US" dirty="0">
              <a:latin typeface="Calibri"/>
            </a:endParaRPr>
          </a:p>
          <a:p>
            <a:pPr lvl="1" eaLnBrk="1" hangingPunct="1"/>
            <a:r>
              <a:rPr lang="el-GR" dirty="0">
                <a:latin typeface="Calibri"/>
              </a:rPr>
              <a:t>Έλεγχος πρόσβασης σε τηλεδιασκέψεις</a:t>
            </a:r>
            <a:endParaRPr lang="en-US" dirty="0">
              <a:latin typeface="Calibri"/>
            </a:endParaRPr>
          </a:p>
          <a:p>
            <a:pPr lvl="1" eaLnBrk="1" hangingPunct="1"/>
            <a:r>
              <a:rPr lang="el-GR" dirty="0">
                <a:latin typeface="Calibri"/>
              </a:rPr>
              <a:t>Διαχείριση διαθέσιμου εύρους ζώνης</a:t>
            </a:r>
            <a:endParaRPr lang="en-US" dirty="0">
              <a:latin typeface="Calibri"/>
            </a:endParaRPr>
          </a:p>
          <a:p>
            <a:pPr lvl="1" eaLnBrk="1" hangingPunct="1"/>
            <a:r>
              <a:rPr lang="el-GR" dirty="0">
                <a:latin typeface="Calibri"/>
              </a:rPr>
              <a:t>Χρέωση και τιμολόγηση συμμετεχόντων</a:t>
            </a:r>
            <a:endParaRPr lang="en-GB"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6AC836B-E2CF-1943-873B-1AB73FE7AA25}" type="slidenum">
              <a:rPr lang="el-GR" sz="1200" smtClean="0">
                <a:latin typeface="Calibri"/>
              </a:rPr>
              <a:pPr/>
              <a:t>41</a:t>
            </a:fld>
            <a:endParaRPr lang="el-GR" sz="1200" dirty="0">
              <a:latin typeface="Calibri"/>
            </a:endParaRPr>
          </a:p>
        </p:txBody>
      </p:sp>
    </p:spTree>
    <p:extLst>
      <p:ext uri="{BB962C8B-B14F-4D97-AF65-F5344CB8AC3E}">
        <p14:creationId xmlns:p14="http://schemas.microsoft.com/office/powerpoint/2010/main" val="151826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(3 </a:t>
            </a:r>
            <a:r>
              <a:rPr lang="el-GR" dirty="0">
                <a:latin typeface="Calibri"/>
              </a:rPr>
              <a:t>από 9)</a:t>
            </a:r>
            <a:endParaRPr lang="en-GB" dirty="0">
              <a:latin typeface="Calibri"/>
            </a:endParaRPr>
          </a:p>
        </p:txBody>
      </p:sp>
      <p:sp>
        <p:nvSpPr>
          <p:cNvPr id="11270" name="Rectangle 3"/>
          <p:cNvSpPr>
            <a:spLocks noGrp="1" noChangeArrowheads="1"/>
          </p:cNvSpPr>
          <p:nvPr>
            <p:ph type="body" idx="1"/>
          </p:nvPr>
        </p:nvSpPr>
        <p:spPr>
          <a:xfrm>
            <a:off x="381000" y="1556792"/>
            <a:ext cx="4191000" cy="4958680"/>
          </a:xfrm>
        </p:spPr>
        <p:txBody>
          <a:bodyPr>
            <a:normAutofit fontScale="77500" lnSpcReduction="20000"/>
          </a:bodyPr>
          <a:lstStyle/>
          <a:p>
            <a:pPr eaLnBrk="1" hangingPunct="1"/>
            <a:r>
              <a:rPr lang="el-GR" dirty="0">
                <a:latin typeface="Calibri"/>
              </a:rPr>
              <a:t>Υποχρεωτικά πρωτόκολλα</a:t>
            </a:r>
          </a:p>
          <a:p>
            <a:pPr lvl="1" eaLnBrk="1" hangingPunct="1"/>
            <a:r>
              <a:rPr lang="en-US" dirty="0">
                <a:latin typeface="Calibri"/>
              </a:rPr>
              <a:t>R</a:t>
            </a:r>
            <a:r>
              <a:rPr lang="el-GR" dirty="0">
                <a:latin typeface="Calibri"/>
              </a:rPr>
              <a:t>TP: μετάδοση τμημάτων μέσων πάνω από το UDP</a:t>
            </a:r>
          </a:p>
          <a:p>
            <a:pPr lvl="2" eaLnBrk="1" hangingPunct="1"/>
            <a:r>
              <a:rPr lang="en-US" sz="2900" dirty="0">
                <a:latin typeface="Calibri"/>
              </a:rPr>
              <a:t>RTCP</a:t>
            </a:r>
            <a:r>
              <a:rPr lang="el-GR" sz="2900" dirty="0">
                <a:latin typeface="Calibri"/>
              </a:rPr>
              <a:t> για έλεγχο μέσων (προαιρετικά)</a:t>
            </a:r>
            <a:endParaRPr lang="en-GB" sz="2900" dirty="0">
              <a:latin typeface="Calibri"/>
            </a:endParaRPr>
          </a:p>
          <a:p>
            <a:pPr lvl="1" eaLnBrk="1" hangingPunct="1"/>
            <a:r>
              <a:rPr lang="en-US" dirty="0">
                <a:latin typeface="Calibri"/>
              </a:rPr>
              <a:t>H</a:t>
            </a:r>
            <a:r>
              <a:rPr lang="el-GR" dirty="0">
                <a:latin typeface="Calibri"/>
              </a:rPr>
              <a:t>.245: διαπραγμάτευση προτύπων κωδικοποίησης</a:t>
            </a:r>
            <a:endParaRPr lang="en-GB" dirty="0">
              <a:latin typeface="Calibri"/>
            </a:endParaRPr>
          </a:p>
          <a:p>
            <a:pPr lvl="1" eaLnBrk="1" hangingPunct="1"/>
            <a:r>
              <a:rPr lang="el-GR" dirty="0">
                <a:latin typeface="Calibri"/>
              </a:rPr>
              <a:t>Q.931: εγκαθίδρυση και τερματισμός κλήσεων</a:t>
            </a:r>
          </a:p>
          <a:p>
            <a:pPr lvl="1" eaLnBrk="1" hangingPunct="1"/>
            <a:r>
              <a:rPr lang="el-GR" dirty="0">
                <a:latin typeface="Calibri"/>
              </a:rPr>
              <a:t>RAS: επικοινωνία τερματικών με φύλακα πύλης</a:t>
            </a:r>
          </a:p>
        </p:txBody>
      </p:sp>
      <p:graphicFrame>
        <p:nvGraphicFramePr>
          <p:cNvPr id="11266" name="Object 5" descr="Σχήμα που εμφανίζει την διασύνδεση τηλεφωνικού δικτύου με τον φύλακα πύλης."/>
          <p:cNvGraphicFramePr>
            <a:graphicFrameLocks noChangeAspect="1"/>
          </p:cNvGraphicFramePr>
          <p:nvPr>
            <p:extLst>
              <p:ext uri="{D42A27DB-BD31-4B8C-83A1-F6EECF244321}">
                <p14:modId xmlns:p14="http://schemas.microsoft.com/office/powerpoint/2010/main" val="1888287815"/>
              </p:ext>
            </p:extLst>
          </p:nvPr>
        </p:nvGraphicFramePr>
        <p:xfrm>
          <a:off x="3923928" y="2132856"/>
          <a:ext cx="5657850" cy="2927350"/>
        </p:xfrm>
        <a:graphic>
          <a:graphicData uri="http://schemas.openxmlformats.org/presentationml/2006/ole">
            <mc:AlternateContent xmlns:mc="http://schemas.openxmlformats.org/markup-compatibility/2006">
              <mc:Choice xmlns:v="urn:schemas-microsoft-com:vml" Requires="v">
                <p:oleObj spid="_x0000_s35887" name="VISIO" r:id="rId3" imgW="4720680" imgH="2440440" progId="Visio.Drawing.6">
                  <p:embed/>
                </p:oleObj>
              </mc:Choice>
              <mc:Fallback>
                <p:oleObj name="VISIO" r:id="rId3" imgW="4720680" imgH="24404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132856"/>
                        <a:ext cx="5657850" cy="292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5370561-D71E-7142-853E-F00137F08D19}" type="slidenum">
              <a:rPr lang="el-GR" sz="1200" smtClean="0">
                <a:latin typeface="Calibri"/>
              </a:rPr>
              <a:pPr/>
              <a:t>42</a:t>
            </a:fld>
            <a:endParaRPr lang="el-GR" sz="1200" dirty="0">
              <a:latin typeface="Calibri"/>
            </a:endParaRPr>
          </a:p>
        </p:txBody>
      </p:sp>
    </p:spTree>
    <p:extLst>
      <p:ext uri="{BB962C8B-B14F-4D97-AF65-F5344CB8AC3E}">
        <p14:creationId xmlns:p14="http://schemas.microsoft.com/office/powerpoint/2010/main" val="1380830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(4 </a:t>
            </a:r>
            <a:r>
              <a:rPr lang="el-GR" dirty="0">
                <a:latin typeface="Calibri"/>
              </a:rPr>
              <a:t>από 9)</a:t>
            </a:r>
            <a:endParaRPr lang="en-GB" dirty="0">
              <a:latin typeface="Calibri"/>
            </a:endParaRPr>
          </a:p>
        </p:txBody>
      </p:sp>
      <p:graphicFrame>
        <p:nvGraphicFramePr>
          <p:cNvPr id="12290" name="Object 5" descr="Σχήμα που απεικονίζει τα κομμάτια (modules) του προτύπου H.323."/>
          <p:cNvGraphicFramePr>
            <a:graphicFrameLocks noChangeAspect="1"/>
          </p:cNvGraphicFramePr>
          <p:nvPr>
            <p:extLst>
              <p:ext uri="{D42A27DB-BD31-4B8C-83A1-F6EECF244321}">
                <p14:modId xmlns:p14="http://schemas.microsoft.com/office/powerpoint/2010/main" val="2095897910"/>
              </p:ext>
            </p:extLst>
          </p:nvPr>
        </p:nvGraphicFramePr>
        <p:xfrm>
          <a:off x="1676400" y="1412776"/>
          <a:ext cx="5888038" cy="3521075"/>
        </p:xfrm>
        <a:graphic>
          <a:graphicData uri="http://schemas.openxmlformats.org/presentationml/2006/ole">
            <mc:AlternateContent xmlns:mc="http://schemas.openxmlformats.org/markup-compatibility/2006">
              <mc:Choice xmlns:v="urn:schemas-microsoft-com:vml" Requires="v">
                <p:oleObj spid="_x0000_s36911" name="VISIO" r:id="rId3" imgW="4919040" imgH="2939040" progId="Visio.Drawing.6">
                  <p:embed/>
                </p:oleObj>
              </mc:Choice>
              <mc:Fallback>
                <p:oleObj name="VISIO" r:id="rId3" imgW="4919040" imgH="29390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12776"/>
                        <a:ext cx="5888038" cy="352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Rectangle 3"/>
          <p:cNvSpPr>
            <a:spLocks noGrp="1" noChangeArrowheads="1"/>
          </p:cNvSpPr>
          <p:nvPr>
            <p:ph type="body" idx="1"/>
          </p:nvPr>
        </p:nvSpPr>
        <p:spPr>
          <a:xfrm>
            <a:off x="381000" y="4997152"/>
            <a:ext cx="8382000" cy="1600200"/>
          </a:xfrm>
        </p:spPr>
        <p:txBody>
          <a:bodyPr>
            <a:normAutofit/>
          </a:bodyPr>
          <a:lstStyle/>
          <a:p>
            <a:pPr eaLnBrk="1" hangingPunct="1"/>
            <a:r>
              <a:rPr lang="el-GR" sz="2400" dirty="0">
                <a:latin typeface="Calibri"/>
              </a:rPr>
              <a:t>Κωδικοποίηση ήχου</a:t>
            </a:r>
            <a:endParaRPr lang="en-US" sz="2400" dirty="0">
              <a:latin typeface="Calibri"/>
            </a:endParaRPr>
          </a:p>
          <a:p>
            <a:pPr lvl="1" eaLnBrk="1" hangingPunct="1"/>
            <a:r>
              <a:rPr lang="el-GR" sz="2200" dirty="0"/>
              <a:t>Υποχρεωτικό το </a:t>
            </a:r>
            <a:r>
              <a:rPr lang="en-US" sz="2200" dirty="0"/>
              <a:t>G.711 (56 </a:t>
            </a:r>
            <a:r>
              <a:rPr lang="el-GR" sz="2200" dirty="0"/>
              <a:t>ή</a:t>
            </a:r>
            <a:r>
              <a:rPr lang="en-US" sz="2200" dirty="0"/>
              <a:t> 64 Kbps)</a:t>
            </a:r>
          </a:p>
          <a:p>
            <a:pPr lvl="1" eaLnBrk="1" hangingPunct="1"/>
            <a:r>
              <a:rPr lang="el-GR" sz="2200" dirty="0"/>
              <a:t>Προαιρετικά, όλα τα πρότυπα των </a:t>
            </a:r>
            <a:r>
              <a:rPr lang="en-US" sz="2200" dirty="0"/>
              <a:t>H.320</a:t>
            </a:r>
            <a:r>
              <a:rPr lang="el-GR" sz="2200" dirty="0"/>
              <a:t> και </a:t>
            </a:r>
            <a:r>
              <a:rPr lang="en-US" sz="2200" dirty="0"/>
              <a:t>H.324</a:t>
            </a:r>
            <a:endParaRPr lang="el-GR" sz="2200" dirty="0"/>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74208BF-19E6-D84A-826D-1603E2F232FD}" type="slidenum">
              <a:rPr lang="el-GR" sz="1200" smtClean="0">
                <a:latin typeface="Calibri"/>
              </a:rPr>
              <a:pPr/>
              <a:t>43</a:t>
            </a:fld>
            <a:endParaRPr lang="el-GR" sz="1200" dirty="0">
              <a:latin typeface="Calibri"/>
            </a:endParaRPr>
          </a:p>
        </p:txBody>
      </p:sp>
    </p:spTree>
    <p:extLst>
      <p:ext uri="{BB962C8B-B14F-4D97-AF65-F5344CB8AC3E}">
        <p14:creationId xmlns:p14="http://schemas.microsoft.com/office/powerpoint/2010/main" val="631533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(5 </a:t>
            </a:r>
            <a:r>
              <a:rPr lang="el-GR" dirty="0">
                <a:latin typeface="Calibri"/>
              </a:rPr>
              <a:t>από 9)</a:t>
            </a:r>
            <a:endParaRPr lang="en-GB" dirty="0">
              <a:latin typeface="Calibri"/>
            </a:endParaRPr>
          </a:p>
        </p:txBody>
      </p:sp>
      <p:sp>
        <p:nvSpPr>
          <p:cNvPr id="34821" name="Rectangle 3"/>
          <p:cNvSpPr>
            <a:spLocks noGrp="1" noChangeArrowheads="1"/>
          </p:cNvSpPr>
          <p:nvPr>
            <p:ph type="body" idx="1"/>
          </p:nvPr>
        </p:nvSpPr>
        <p:spPr/>
        <p:txBody>
          <a:bodyPr>
            <a:normAutofit/>
          </a:bodyPr>
          <a:lstStyle/>
          <a:p>
            <a:pPr eaLnBrk="1" hangingPunct="1">
              <a:lnSpc>
                <a:spcPct val="90000"/>
              </a:lnSpc>
            </a:pPr>
            <a:r>
              <a:rPr lang="el-GR" sz="3000" dirty="0">
                <a:latin typeface="Calibri"/>
              </a:rPr>
              <a:t>Κωδικοποίηση βίντεο</a:t>
            </a:r>
          </a:p>
          <a:p>
            <a:pPr lvl="1" eaLnBrk="1" hangingPunct="1">
              <a:lnSpc>
                <a:spcPct val="90000"/>
              </a:lnSpc>
            </a:pPr>
            <a:r>
              <a:rPr lang="el-GR" sz="2600" dirty="0">
                <a:latin typeface="Calibri"/>
              </a:rPr>
              <a:t>Δεν υποστηρίζεται στα οικονομικά τερματικά</a:t>
            </a:r>
            <a:endParaRPr lang="en-US" sz="2600" dirty="0">
              <a:latin typeface="Calibri"/>
            </a:endParaRPr>
          </a:p>
          <a:p>
            <a:pPr lvl="1" eaLnBrk="1" hangingPunct="1">
              <a:lnSpc>
                <a:spcPct val="90000"/>
              </a:lnSpc>
            </a:pPr>
            <a:r>
              <a:rPr lang="el-GR" sz="2600" dirty="0">
                <a:latin typeface="Calibri"/>
              </a:rPr>
              <a:t>Ελάχιστη κωδικοποίηση βίντεο: πρότυπο </a:t>
            </a:r>
            <a:r>
              <a:rPr lang="en-US" sz="2600" dirty="0">
                <a:latin typeface="Calibri"/>
              </a:rPr>
              <a:t>H</a:t>
            </a:r>
            <a:r>
              <a:rPr lang="el-GR" sz="2600" dirty="0">
                <a:latin typeface="Calibri"/>
              </a:rPr>
              <a:t>.261 </a:t>
            </a:r>
            <a:endParaRPr lang="en-US" sz="2600" dirty="0">
              <a:latin typeface="Calibri"/>
            </a:endParaRPr>
          </a:p>
          <a:p>
            <a:pPr lvl="2" eaLnBrk="1" hangingPunct="1">
              <a:lnSpc>
                <a:spcPct val="90000"/>
              </a:lnSpc>
            </a:pPr>
            <a:r>
              <a:rPr lang="el-GR" sz="2200" dirty="0">
                <a:latin typeface="Calibri"/>
              </a:rPr>
              <a:t>Ελάχιστη ανάλυση: </a:t>
            </a:r>
            <a:r>
              <a:rPr lang="en-US" sz="2200" dirty="0">
                <a:latin typeface="Calibri"/>
              </a:rPr>
              <a:t>QCIF</a:t>
            </a:r>
            <a:r>
              <a:rPr lang="el-GR" sz="2200" dirty="0">
                <a:latin typeface="Calibri"/>
              </a:rPr>
              <a:t> (176</a:t>
            </a:r>
            <a:r>
              <a:rPr lang="en-US" sz="2200" dirty="0">
                <a:latin typeface="Calibri"/>
              </a:rPr>
              <a:t>x</a:t>
            </a:r>
            <a:r>
              <a:rPr lang="el-GR" sz="2200" dirty="0">
                <a:latin typeface="Calibri"/>
              </a:rPr>
              <a:t>144 </a:t>
            </a:r>
            <a:r>
              <a:rPr lang="el-GR" sz="2200" dirty="0" err="1">
                <a:latin typeface="Calibri"/>
              </a:rPr>
              <a:t>εικονοστοιχεία</a:t>
            </a:r>
            <a:r>
              <a:rPr lang="el-GR" sz="2200" dirty="0">
                <a:latin typeface="Calibri"/>
              </a:rPr>
              <a:t>)</a:t>
            </a:r>
            <a:endParaRPr lang="en-US" sz="2200" dirty="0">
              <a:latin typeface="Calibri"/>
            </a:endParaRPr>
          </a:p>
          <a:p>
            <a:pPr lvl="1" eaLnBrk="1" hangingPunct="1">
              <a:lnSpc>
                <a:spcPct val="90000"/>
              </a:lnSpc>
            </a:pPr>
            <a:r>
              <a:rPr lang="el-GR" sz="2600" dirty="0">
                <a:latin typeface="Calibri"/>
              </a:rPr>
              <a:t>Προαιρετική κωδικοποίηση βίντεο: </a:t>
            </a:r>
            <a:r>
              <a:rPr lang="en-US" sz="2600" dirty="0">
                <a:latin typeface="Calibri"/>
              </a:rPr>
              <a:t>H.263</a:t>
            </a:r>
            <a:endParaRPr lang="el-GR" sz="2600" dirty="0">
              <a:latin typeface="Calibri"/>
            </a:endParaRPr>
          </a:p>
          <a:p>
            <a:pPr lvl="2" eaLnBrk="1" hangingPunct="1">
              <a:lnSpc>
                <a:spcPct val="90000"/>
              </a:lnSpc>
            </a:pPr>
            <a:r>
              <a:rPr lang="el-GR" sz="2200" dirty="0">
                <a:latin typeface="Calibri"/>
              </a:rPr>
              <a:t>Προαιρετική ανάλυση: CIF, 4CIF και 16CIF</a:t>
            </a:r>
          </a:p>
          <a:p>
            <a:pPr eaLnBrk="1" hangingPunct="1">
              <a:lnSpc>
                <a:spcPct val="90000"/>
              </a:lnSpc>
            </a:pPr>
            <a:r>
              <a:rPr lang="el-GR" sz="3000" dirty="0">
                <a:latin typeface="Calibri"/>
              </a:rPr>
              <a:t>Πολλαπλά κανάλια μέσων </a:t>
            </a:r>
            <a:endParaRPr lang="en-US" sz="3000" dirty="0">
              <a:latin typeface="Calibri"/>
            </a:endParaRPr>
          </a:p>
          <a:p>
            <a:pPr lvl="1" eaLnBrk="1" hangingPunct="1">
              <a:lnSpc>
                <a:spcPct val="90000"/>
              </a:lnSpc>
            </a:pPr>
            <a:r>
              <a:rPr lang="el-GR" sz="2600" dirty="0">
                <a:latin typeface="Calibri"/>
              </a:rPr>
              <a:t>Χρήση του </a:t>
            </a:r>
            <a:r>
              <a:rPr lang="en-US" sz="2600" dirty="0">
                <a:latin typeface="Calibri"/>
              </a:rPr>
              <a:t>RTP</a:t>
            </a:r>
            <a:r>
              <a:rPr lang="el-GR" sz="2600" dirty="0">
                <a:latin typeface="Calibri"/>
              </a:rPr>
              <a:t> για μετάδοση μέσων πάνω από </a:t>
            </a:r>
            <a:r>
              <a:rPr lang="en-US" sz="2600" dirty="0">
                <a:latin typeface="Calibri"/>
              </a:rPr>
              <a:t>UDP</a:t>
            </a:r>
          </a:p>
          <a:p>
            <a:pPr lvl="2" eaLnBrk="1" hangingPunct="1">
              <a:lnSpc>
                <a:spcPct val="90000"/>
              </a:lnSpc>
            </a:pPr>
            <a:r>
              <a:rPr lang="el-GR" sz="2200" dirty="0">
                <a:latin typeface="Calibri"/>
              </a:rPr>
              <a:t>Ένα κανάλι αποστολής και ένα λήψης για κάθε </a:t>
            </a:r>
            <a:r>
              <a:rPr lang="el-GR" sz="2200" dirty="0" smtClean="0">
                <a:latin typeface="Calibri"/>
              </a:rPr>
              <a:t>μέσο</a:t>
            </a:r>
            <a:endParaRPr lang="en-US" sz="22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A65F643-BC77-794A-BFAB-AE12555299E6}" type="slidenum">
              <a:rPr lang="el-GR" sz="1200" smtClean="0">
                <a:latin typeface="Calibri"/>
              </a:rPr>
              <a:pPr/>
              <a:t>44</a:t>
            </a:fld>
            <a:endParaRPr lang="el-GR" sz="1200" dirty="0">
              <a:latin typeface="Calibri"/>
            </a:endParaRPr>
          </a:p>
        </p:txBody>
      </p:sp>
    </p:spTree>
    <p:extLst>
      <p:ext uri="{BB962C8B-B14F-4D97-AF65-F5344CB8AC3E}">
        <p14:creationId xmlns:p14="http://schemas.microsoft.com/office/powerpoint/2010/main" val="805247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(6 </a:t>
            </a:r>
            <a:r>
              <a:rPr lang="el-GR" dirty="0">
                <a:latin typeface="Calibri"/>
              </a:rPr>
              <a:t>από 9)</a:t>
            </a:r>
            <a:endParaRPr lang="en-GB" dirty="0">
              <a:latin typeface="Calibri"/>
            </a:endParaRPr>
          </a:p>
        </p:txBody>
      </p:sp>
      <p:sp>
        <p:nvSpPr>
          <p:cNvPr id="34821" name="Rectangle 3"/>
          <p:cNvSpPr>
            <a:spLocks noGrp="1" noChangeArrowheads="1"/>
          </p:cNvSpPr>
          <p:nvPr>
            <p:ph type="body" idx="1"/>
          </p:nvPr>
        </p:nvSpPr>
        <p:spPr/>
        <p:txBody>
          <a:bodyPr>
            <a:normAutofit/>
          </a:bodyPr>
          <a:lstStyle/>
          <a:p>
            <a:pPr eaLnBrk="1" hangingPunct="1">
              <a:lnSpc>
                <a:spcPct val="90000"/>
              </a:lnSpc>
            </a:pPr>
            <a:r>
              <a:rPr lang="el-GR" sz="2800" dirty="0" smtClean="0">
                <a:latin typeface="Calibri"/>
              </a:rPr>
              <a:t>Κανάλι </a:t>
            </a:r>
            <a:r>
              <a:rPr lang="el-GR" sz="2800" dirty="0">
                <a:latin typeface="Calibri"/>
              </a:rPr>
              <a:t>ελέγχου κλήσεων</a:t>
            </a:r>
            <a:r>
              <a:rPr lang="en-US" sz="2800" dirty="0">
                <a:latin typeface="Calibri"/>
              </a:rPr>
              <a:t>: H.245/TCP</a:t>
            </a:r>
            <a:endParaRPr lang="el-GR" sz="2800" dirty="0">
              <a:latin typeface="Calibri"/>
            </a:endParaRPr>
          </a:p>
          <a:p>
            <a:pPr lvl="1" eaLnBrk="1" hangingPunct="1">
              <a:lnSpc>
                <a:spcPct val="90000"/>
              </a:lnSpc>
            </a:pPr>
            <a:r>
              <a:rPr lang="el-GR" sz="2400" dirty="0">
                <a:latin typeface="Calibri"/>
              </a:rPr>
              <a:t>Άνοιγμα και κλείσιμο καναλιών μέσων </a:t>
            </a:r>
          </a:p>
          <a:p>
            <a:pPr lvl="1" eaLnBrk="1" hangingPunct="1">
              <a:lnSpc>
                <a:spcPct val="90000"/>
              </a:lnSpc>
            </a:pPr>
            <a:r>
              <a:rPr lang="el-GR" sz="2400" dirty="0">
                <a:latin typeface="Calibri"/>
              </a:rPr>
              <a:t>Ανταλλαγή ικανοτήτων των τερματικών</a:t>
            </a:r>
          </a:p>
          <a:p>
            <a:pPr eaLnBrk="1" hangingPunct="1">
              <a:lnSpc>
                <a:spcPct val="90000"/>
              </a:lnSpc>
            </a:pPr>
            <a:r>
              <a:rPr lang="el-GR" sz="2800" dirty="0">
                <a:latin typeface="Calibri"/>
              </a:rPr>
              <a:t>Κανάλι σηματοδοσίας κλήσεων</a:t>
            </a:r>
            <a:r>
              <a:rPr lang="en-US" sz="2800" dirty="0">
                <a:latin typeface="Calibri"/>
              </a:rPr>
              <a:t>: Q.931/TCP</a:t>
            </a:r>
            <a:endParaRPr lang="el-GR" sz="2800" dirty="0">
              <a:latin typeface="Calibri"/>
            </a:endParaRPr>
          </a:p>
          <a:p>
            <a:pPr lvl="1" eaLnBrk="1" hangingPunct="1">
              <a:lnSpc>
                <a:spcPct val="90000"/>
              </a:lnSpc>
            </a:pPr>
            <a:r>
              <a:rPr lang="el-GR" sz="2400" dirty="0">
                <a:latin typeface="Calibri"/>
              </a:rPr>
              <a:t>Τηλεφωνικοί τόνοι, κουδούνισμα εισερχόμενων κλήσεων</a:t>
            </a:r>
            <a:endParaRPr lang="en-US"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A65F643-BC77-794A-BFAB-AE12555299E6}" type="slidenum">
              <a:rPr lang="el-GR" sz="1200" smtClean="0">
                <a:latin typeface="Calibri"/>
              </a:rPr>
              <a:pPr/>
              <a:t>45</a:t>
            </a:fld>
            <a:endParaRPr lang="el-GR" sz="1200" dirty="0">
              <a:latin typeface="Calibri"/>
            </a:endParaRPr>
          </a:p>
        </p:txBody>
      </p:sp>
    </p:spTree>
    <p:extLst>
      <p:ext uri="{BB962C8B-B14F-4D97-AF65-F5344CB8AC3E}">
        <p14:creationId xmlns:p14="http://schemas.microsoft.com/office/powerpoint/2010/main" val="13037493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(7 </a:t>
            </a:r>
            <a:r>
              <a:rPr lang="el-GR" dirty="0">
                <a:latin typeface="Calibri"/>
              </a:rPr>
              <a:t>από 9)</a:t>
            </a:r>
            <a:endParaRPr lang="en-GB" dirty="0">
              <a:latin typeface="Calibri"/>
            </a:endParaRPr>
          </a:p>
        </p:txBody>
      </p:sp>
      <p:sp>
        <p:nvSpPr>
          <p:cNvPr id="35845" name="Rectangle 3"/>
          <p:cNvSpPr>
            <a:spLocks noGrp="1" noChangeArrowheads="1"/>
          </p:cNvSpPr>
          <p:nvPr>
            <p:ph type="body" idx="1"/>
          </p:nvPr>
        </p:nvSpPr>
        <p:spPr/>
        <p:txBody>
          <a:bodyPr>
            <a:normAutofit fontScale="85000" lnSpcReduction="10000"/>
          </a:bodyPr>
          <a:lstStyle/>
          <a:p>
            <a:pPr eaLnBrk="1" hangingPunct="1"/>
            <a:r>
              <a:rPr lang="el-GR" dirty="0">
                <a:latin typeface="Calibri"/>
              </a:rPr>
              <a:t>Φύλακας πύλης: διαχειρίζεται μία ζώνη του δικτύου</a:t>
            </a:r>
            <a:endParaRPr lang="en-US" dirty="0">
              <a:latin typeface="Calibri"/>
            </a:endParaRPr>
          </a:p>
          <a:p>
            <a:pPr lvl="1" eaLnBrk="1" hangingPunct="1"/>
            <a:r>
              <a:rPr lang="el-GR" dirty="0">
                <a:latin typeface="Calibri"/>
              </a:rPr>
              <a:t>Παράδειγμα ζώνης: τα τερματικά ενός </a:t>
            </a:r>
            <a:r>
              <a:rPr lang="en-US" dirty="0">
                <a:latin typeface="Calibri"/>
              </a:rPr>
              <a:t>LAN</a:t>
            </a:r>
          </a:p>
          <a:p>
            <a:pPr lvl="1" eaLnBrk="1" hangingPunct="1"/>
            <a:r>
              <a:rPr lang="el-GR" dirty="0">
                <a:latin typeface="Calibri"/>
              </a:rPr>
              <a:t>Αν υπάρχει φύλακας πύλης η χρήση του είναι υποχρεωτική</a:t>
            </a:r>
          </a:p>
          <a:p>
            <a:pPr lvl="1" eaLnBrk="1" hangingPunct="1"/>
            <a:r>
              <a:rPr lang="el-GR" dirty="0">
                <a:latin typeface="Calibri"/>
              </a:rPr>
              <a:t>Χρήση πρωτοκόλλου RAS πάνω από το TCP</a:t>
            </a:r>
            <a:endParaRPr lang="en-US" dirty="0">
              <a:latin typeface="Calibri"/>
            </a:endParaRPr>
          </a:p>
          <a:p>
            <a:pPr eaLnBrk="1" hangingPunct="1"/>
            <a:r>
              <a:rPr lang="el-GR" dirty="0">
                <a:latin typeface="Calibri"/>
              </a:rPr>
              <a:t>Μετάφραση διευθύνσεων</a:t>
            </a:r>
            <a:endParaRPr lang="en-US" dirty="0">
              <a:latin typeface="Calibri"/>
            </a:endParaRPr>
          </a:p>
          <a:p>
            <a:pPr lvl="1" eaLnBrk="1" hangingPunct="1"/>
            <a:r>
              <a:rPr lang="el-GR" dirty="0">
                <a:latin typeface="Calibri"/>
              </a:rPr>
              <a:t>Μετάφραση ψευδωνύμων τερματικών σε διευθύνσεις IP</a:t>
            </a:r>
          </a:p>
          <a:p>
            <a:pPr lvl="1" eaLnBrk="1" hangingPunct="1"/>
            <a:r>
              <a:rPr lang="el-GR" dirty="0">
                <a:latin typeface="Calibri"/>
              </a:rPr>
              <a:t>Μπορεί να απαιτεί επικοινωνία με άλλους φύλακες </a:t>
            </a:r>
            <a:r>
              <a:rPr lang="el-GR" dirty="0" smtClean="0">
                <a:latin typeface="Calibri"/>
              </a:rPr>
              <a:t>πύλης</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E6AB72A-D958-4544-82C5-6C8431B1E822}" type="slidenum">
              <a:rPr lang="el-GR" sz="1200" smtClean="0">
                <a:latin typeface="Calibri"/>
              </a:rPr>
              <a:pPr/>
              <a:t>46</a:t>
            </a:fld>
            <a:endParaRPr lang="el-GR" sz="1200" dirty="0">
              <a:latin typeface="Calibri"/>
            </a:endParaRPr>
          </a:p>
        </p:txBody>
      </p:sp>
    </p:spTree>
    <p:extLst>
      <p:ext uri="{BB962C8B-B14F-4D97-AF65-F5344CB8AC3E}">
        <p14:creationId xmlns:p14="http://schemas.microsoft.com/office/powerpoint/2010/main" val="2537014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(8 </a:t>
            </a:r>
            <a:r>
              <a:rPr lang="el-GR" dirty="0">
                <a:latin typeface="Calibri"/>
              </a:rPr>
              <a:t>από 9)</a:t>
            </a:r>
            <a:endParaRPr lang="en-GB" dirty="0">
              <a:latin typeface="Calibri"/>
            </a:endParaRPr>
          </a:p>
        </p:txBody>
      </p:sp>
      <p:sp>
        <p:nvSpPr>
          <p:cNvPr id="35845" name="Rectangle 3"/>
          <p:cNvSpPr>
            <a:spLocks noGrp="1" noChangeArrowheads="1"/>
          </p:cNvSpPr>
          <p:nvPr>
            <p:ph type="body" idx="1"/>
          </p:nvPr>
        </p:nvSpPr>
        <p:spPr/>
        <p:txBody>
          <a:bodyPr>
            <a:normAutofit/>
          </a:bodyPr>
          <a:lstStyle/>
          <a:p>
            <a:pPr eaLnBrk="1" hangingPunct="1"/>
            <a:r>
              <a:rPr lang="el-GR" dirty="0" smtClean="0">
                <a:latin typeface="Calibri"/>
              </a:rPr>
              <a:t>Διαχείριση </a:t>
            </a:r>
            <a:r>
              <a:rPr lang="el-GR" dirty="0">
                <a:latin typeface="Calibri"/>
              </a:rPr>
              <a:t>εύρους ζώνης</a:t>
            </a:r>
            <a:endParaRPr lang="en-US" dirty="0">
              <a:latin typeface="Calibri"/>
            </a:endParaRPr>
          </a:p>
          <a:p>
            <a:pPr lvl="1" eaLnBrk="1" hangingPunct="1"/>
            <a:r>
              <a:rPr lang="el-GR" dirty="0">
                <a:latin typeface="Calibri"/>
              </a:rPr>
              <a:t>Περιορισμός ταυτόχρονων τηλεδιασκέψεων </a:t>
            </a:r>
            <a:endParaRPr lang="en-US" dirty="0">
              <a:latin typeface="Calibri"/>
            </a:endParaRPr>
          </a:p>
          <a:p>
            <a:pPr eaLnBrk="1" hangingPunct="1"/>
            <a:r>
              <a:rPr lang="el-GR" dirty="0">
                <a:latin typeface="Calibri"/>
              </a:rPr>
              <a:t>Καταχώρηση τερματικού στο φύλακα πύλης</a:t>
            </a:r>
            <a:endParaRPr lang="en-US" dirty="0">
              <a:latin typeface="Calibri"/>
            </a:endParaRPr>
          </a:p>
          <a:p>
            <a:pPr lvl="1" eaLnBrk="1" hangingPunct="1"/>
            <a:r>
              <a:rPr lang="el-GR" dirty="0">
                <a:latin typeface="Calibri"/>
              </a:rPr>
              <a:t>Κατά την εκκίνηση του τερματικού</a:t>
            </a:r>
            <a:endParaRPr lang="en-US" dirty="0">
              <a:latin typeface="Calibri"/>
            </a:endParaRPr>
          </a:p>
          <a:p>
            <a:pPr lvl="2" eaLnBrk="1" hangingPunct="1"/>
            <a:r>
              <a:rPr lang="el-GR" dirty="0">
                <a:latin typeface="Calibri"/>
              </a:rPr>
              <a:t>Αποστολή διεύθυνσης </a:t>
            </a:r>
            <a:r>
              <a:rPr lang="en-US" dirty="0">
                <a:latin typeface="Calibri"/>
              </a:rPr>
              <a:t>IP</a:t>
            </a:r>
            <a:r>
              <a:rPr lang="el-GR" dirty="0">
                <a:latin typeface="Calibri"/>
              </a:rPr>
              <a:t> και ψευδωνύμου</a:t>
            </a:r>
            <a:endParaRPr lang="en-US" dirty="0">
              <a:latin typeface="Calibri"/>
            </a:endParaRPr>
          </a:p>
          <a:p>
            <a:pPr lvl="1" eaLnBrk="1" hangingPunct="1"/>
            <a:r>
              <a:rPr lang="el-GR" dirty="0">
                <a:latin typeface="Calibri"/>
              </a:rPr>
              <a:t>Άδεια από το φύλακα πύλης πριν κάθε κλήση</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E6AB72A-D958-4544-82C5-6C8431B1E822}" type="slidenum">
              <a:rPr lang="el-GR" sz="1200" smtClean="0">
                <a:latin typeface="Calibri"/>
              </a:rPr>
              <a:pPr/>
              <a:t>47</a:t>
            </a:fld>
            <a:endParaRPr lang="el-GR" sz="1200" dirty="0">
              <a:latin typeface="Calibri"/>
            </a:endParaRPr>
          </a:p>
        </p:txBody>
      </p:sp>
    </p:spTree>
    <p:extLst>
      <p:ext uri="{BB962C8B-B14F-4D97-AF65-F5344CB8AC3E}">
        <p14:creationId xmlns:p14="http://schemas.microsoft.com/office/powerpoint/2010/main" val="2918413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l-GR" dirty="0">
                <a:latin typeface="Calibri"/>
              </a:rPr>
              <a:t>Το πρότυπο </a:t>
            </a:r>
            <a:r>
              <a:rPr lang="en-US" dirty="0">
                <a:latin typeface="Calibri"/>
              </a:rPr>
              <a:t>H.32</a:t>
            </a:r>
            <a:r>
              <a:rPr lang="el-GR" dirty="0">
                <a:latin typeface="Calibri"/>
              </a:rPr>
              <a:t>3 </a:t>
            </a:r>
            <a:r>
              <a:rPr lang="el-GR" dirty="0" smtClean="0">
                <a:latin typeface="Calibri"/>
              </a:rPr>
              <a:t>(9 </a:t>
            </a:r>
            <a:r>
              <a:rPr lang="el-GR" dirty="0">
                <a:latin typeface="Calibri"/>
              </a:rPr>
              <a:t>από 9)</a:t>
            </a:r>
            <a:endParaRPr lang="en-US" dirty="0">
              <a:latin typeface="Calibri"/>
            </a:endParaRPr>
          </a:p>
        </p:txBody>
      </p:sp>
      <p:graphicFrame>
        <p:nvGraphicFramePr>
          <p:cNvPr id="13314" name="Object 5" descr="Σχήμα που εμφανίζει τα μηνύματα που ανταλλάσουν  ο καλών, ο φύλακας πλης και ο καλούμενος."/>
          <p:cNvGraphicFramePr>
            <a:graphicFrameLocks noChangeAspect="1"/>
          </p:cNvGraphicFramePr>
          <p:nvPr>
            <p:extLst>
              <p:ext uri="{D42A27DB-BD31-4B8C-83A1-F6EECF244321}">
                <p14:modId xmlns:p14="http://schemas.microsoft.com/office/powerpoint/2010/main" val="492859205"/>
              </p:ext>
            </p:extLst>
          </p:nvPr>
        </p:nvGraphicFramePr>
        <p:xfrm>
          <a:off x="2051720" y="1196752"/>
          <a:ext cx="5280025" cy="3987800"/>
        </p:xfrm>
        <a:graphic>
          <a:graphicData uri="http://schemas.openxmlformats.org/presentationml/2006/ole">
            <mc:AlternateContent xmlns:mc="http://schemas.openxmlformats.org/markup-compatibility/2006">
              <mc:Choice xmlns:v="urn:schemas-microsoft-com:vml" Requires="v">
                <p:oleObj spid="_x0000_s39983" name="VISIO" r:id="rId3" imgW="4403520" imgH="3323520" progId="Visio.Drawing.6">
                  <p:embed/>
                </p:oleObj>
              </mc:Choice>
              <mc:Fallback>
                <p:oleObj name="VISIO" r:id="rId3" imgW="4403520" imgH="332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96752"/>
                        <a:ext cx="52800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
          <p:cNvSpPr>
            <a:spLocks noGrp="1" noChangeArrowheads="1"/>
          </p:cNvSpPr>
          <p:nvPr>
            <p:ph type="body" idx="1"/>
          </p:nvPr>
        </p:nvSpPr>
        <p:spPr>
          <a:xfrm>
            <a:off x="381000" y="5105400"/>
            <a:ext cx="8382000" cy="1295400"/>
          </a:xfrm>
        </p:spPr>
        <p:txBody>
          <a:bodyPr>
            <a:normAutofit fontScale="85000" lnSpcReduction="20000"/>
          </a:bodyPr>
          <a:lstStyle/>
          <a:p>
            <a:pPr eaLnBrk="1" hangingPunct="1"/>
            <a:r>
              <a:rPr lang="el-GR" sz="3100" dirty="0">
                <a:latin typeface="Calibri"/>
              </a:rPr>
              <a:t>Παράδειγμα σηματοδοσίας </a:t>
            </a:r>
            <a:r>
              <a:rPr lang="en-US" sz="3100" dirty="0">
                <a:latin typeface="Calibri"/>
              </a:rPr>
              <a:t>H.323</a:t>
            </a:r>
          </a:p>
          <a:p>
            <a:pPr lvl="1" eaLnBrk="1" hangingPunct="1"/>
            <a:r>
              <a:rPr lang="en-US" sz="2600" dirty="0">
                <a:latin typeface="Calibri"/>
              </a:rPr>
              <a:t>RAS: </a:t>
            </a:r>
            <a:r>
              <a:rPr lang="el-GR" sz="2600" dirty="0">
                <a:latin typeface="Calibri"/>
              </a:rPr>
              <a:t>αίτηση (</a:t>
            </a:r>
            <a:r>
              <a:rPr lang="en-US" sz="2600" dirty="0">
                <a:latin typeface="Calibri"/>
              </a:rPr>
              <a:t>ARQ)</a:t>
            </a:r>
            <a:r>
              <a:rPr lang="el-GR" sz="2600" dirty="0">
                <a:latin typeface="Calibri"/>
              </a:rPr>
              <a:t> και αποδοχή (</a:t>
            </a:r>
            <a:r>
              <a:rPr lang="en-US" sz="2600" dirty="0">
                <a:latin typeface="Calibri"/>
              </a:rPr>
              <a:t>ACF)</a:t>
            </a:r>
            <a:r>
              <a:rPr lang="el-GR" sz="2600" dirty="0">
                <a:latin typeface="Calibri"/>
              </a:rPr>
              <a:t> ή απόρριψη (</a:t>
            </a:r>
            <a:r>
              <a:rPr lang="en-US" sz="2600" dirty="0">
                <a:latin typeface="Calibri"/>
              </a:rPr>
              <a:t>ARJ)</a:t>
            </a:r>
          </a:p>
          <a:p>
            <a:pPr lvl="1" eaLnBrk="1" hangingPunct="1"/>
            <a:r>
              <a:rPr lang="en-US" sz="2600" dirty="0">
                <a:latin typeface="Calibri"/>
              </a:rPr>
              <a:t>Q.931: </a:t>
            </a:r>
            <a:r>
              <a:rPr lang="el-GR" sz="2600" dirty="0">
                <a:latin typeface="Calibri"/>
              </a:rPr>
              <a:t>εγκαθίδρυση, πρόοδος, ειδοποίηση, σύνδεση</a:t>
            </a: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6AC91F-9E05-ED4D-B043-66C8D7BFFAFE}" type="slidenum">
              <a:rPr lang="el-GR" sz="1200" smtClean="0">
                <a:latin typeface="Calibri"/>
              </a:rPr>
              <a:pPr/>
              <a:t>48</a:t>
            </a:fld>
            <a:endParaRPr lang="el-GR" sz="1200" dirty="0">
              <a:latin typeface="Calibri"/>
            </a:endParaRPr>
          </a:p>
        </p:txBody>
      </p:sp>
    </p:spTree>
    <p:extLst>
      <p:ext uri="{BB962C8B-B14F-4D97-AF65-F5344CB8AC3E}">
        <p14:creationId xmlns:p14="http://schemas.microsoft.com/office/powerpoint/2010/main" val="457081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pPr eaLnBrk="1" hangingPunct="1"/>
            <a:r>
              <a:rPr lang="el-GR" dirty="0">
                <a:latin typeface="Calibri"/>
              </a:rPr>
              <a:t>Τηλεδιάσκεψη με το </a:t>
            </a:r>
            <a:r>
              <a:rPr lang="en-US" dirty="0" smtClean="0">
                <a:latin typeface="Calibri"/>
              </a:rPr>
              <a:t>SIP</a:t>
            </a:r>
            <a:r>
              <a:rPr lang="el-GR" dirty="0" smtClean="0">
                <a:latin typeface="Calibri"/>
              </a:rPr>
              <a:t> </a:t>
            </a:r>
            <a:br>
              <a:rPr lang="el-GR" dirty="0" smtClean="0">
                <a:latin typeface="Calibri"/>
              </a:rPr>
            </a:br>
            <a:r>
              <a:rPr lang="el-GR" dirty="0" smtClean="0">
                <a:latin typeface="Calibri"/>
              </a:rPr>
              <a:t>(1 από 12)</a:t>
            </a:r>
            <a:endParaRPr lang="en-US" dirty="0">
              <a:latin typeface="Calibri"/>
            </a:endParaRPr>
          </a:p>
        </p:txBody>
      </p:sp>
      <p:sp>
        <p:nvSpPr>
          <p:cNvPr id="36869" name="Rectangle 3"/>
          <p:cNvSpPr>
            <a:spLocks noGrp="1" noChangeArrowheads="1"/>
          </p:cNvSpPr>
          <p:nvPr>
            <p:ph type="body" idx="1"/>
          </p:nvPr>
        </p:nvSpPr>
        <p:spPr/>
        <p:txBody>
          <a:bodyPr>
            <a:normAutofit/>
          </a:bodyPr>
          <a:lstStyle/>
          <a:p>
            <a:pPr eaLnBrk="1" hangingPunct="1"/>
            <a:r>
              <a:rPr lang="en-US" dirty="0">
                <a:latin typeface="Calibri"/>
              </a:rPr>
              <a:t>SIP (Session Initiation Protocol)</a:t>
            </a:r>
          </a:p>
          <a:p>
            <a:pPr lvl="1" eaLnBrk="1" hangingPunct="1"/>
            <a:r>
              <a:rPr lang="el-GR" dirty="0">
                <a:latin typeface="Calibri"/>
              </a:rPr>
              <a:t>Τυποποιήθηκε από την </a:t>
            </a:r>
            <a:r>
              <a:rPr lang="en-US" dirty="0">
                <a:latin typeface="Calibri"/>
              </a:rPr>
              <a:t>IETF</a:t>
            </a:r>
          </a:p>
          <a:p>
            <a:pPr lvl="1" eaLnBrk="1" hangingPunct="1"/>
            <a:r>
              <a:rPr lang="el-GR" dirty="0">
                <a:latin typeface="Calibri"/>
              </a:rPr>
              <a:t>Δημιουργία συνεδρίας πολυμέσων </a:t>
            </a:r>
          </a:p>
          <a:p>
            <a:pPr lvl="1" eaLnBrk="1" hangingPunct="1"/>
            <a:r>
              <a:rPr lang="el-GR" dirty="0">
                <a:latin typeface="Calibri"/>
              </a:rPr>
              <a:t>Διαπραγμάτευση κωδικοποιήσεων</a:t>
            </a:r>
            <a:r>
              <a:rPr lang="en-US" dirty="0">
                <a:latin typeface="Calibri"/>
              </a:rPr>
              <a:t> </a:t>
            </a:r>
            <a:r>
              <a:rPr lang="el-GR" dirty="0">
                <a:latin typeface="Calibri"/>
              </a:rPr>
              <a:t>μέσων</a:t>
            </a:r>
            <a:endParaRPr lang="en-US" dirty="0">
              <a:latin typeface="Calibri"/>
            </a:endParaRPr>
          </a:p>
          <a:p>
            <a:pPr lvl="1" eaLnBrk="1" hangingPunct="1"/>
            <a:r>
              <a:rPr lang="el-GR" dirty="0">
                <a:latin typeface="Calibri"/>
              </a:rPr>
              <a:t>Τροποποίηση παραμέτρων συνεδρίας</a:t>
            </a:r>
          </a:p>
          <a:p>
            <a:pPr lvl="1" eaLnBrk="1" hangingPunct="1"/>
            <a:r>
              <a:rPr lang="el-GR" dirty="0">
                <a:latin typeface="Calibri"/>
              </a:rPr>
              <a:t>Τερματισμός </a:t>
            </a:r>
            <a:r>
              <a:rPr lang="el-GR" dirty="0" smtClean="0">
                <a:latin typeface="Calibri"/>
              </a:rPr>
              <a:t>συνεδρίας</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7F0278-C375-BC41-8EBC-2696835C0242}" type="slidenum">
              <a:rPr lang="el-GR" sz="1200" smtClean="0">
                <a:latin typeface="Calibri"/>
              </a:rPr>
              <a:pPr/>
              <a:t>49</a:t>
            </a:fld>
            <a:endParaRPr lang="el-GR" sz="1200" dirty="0">
              <a:latin typeface="Calibri"/>
            </a:endParaRPr>
          </a:p>
        </p:txBody>
      </p:sp>
    </p:spTree>
    <p:extLst>
      <p:ext uri="{BB962C8B-B14F-4D97-AF65-F5344CB8AC3E}">
        <p14:creationId xmlns:p14="http://schemas.microsoft.com/office/powerpoint/2010/main" val="3375129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sz="2800" dirty="0">
                <a:latin typeface="Calibri"/>
              </a:rPr>
              <a:t>Εισαγωγή</a:t>
            </a:r>
          </a:p>
          <a:p>
            <a:r>
              <a:rPr lang="el-GR" sz="2800" dirty="0" smtClean="0">
                <a:latin typeface="Calibri"/>
              </a:rPr>
              <a:t>Το </a:t>
            </a:r>
            <a:r>
              <a:rPr lang="el-GR" sz="2800" dirty="0">
                <a:latin typeface="Calibri"/>
              </a:rPr>
              <a:t>πρωτόκολλο </a:t>
            </a:r>
            <a:r>
              <a:rPr lang="en-US" sz="2800" dirty="0">
                <a:latin typeface="Calibri"/>
              </a:rPr>
              <a:t>RTP</a:t>
            </a:r>
          </a:p>
          <a:p>
            <a:r>
              <a:rPr lang="el-GR" sz="2800" dirty="0" smtClean="0">
                <a:latin typeface="Calibri"/>
              </a:rPr>
              <a:t>Το </a:t>
            </a:r>
            <a:r>
              <a:rPr lang="el-GR" sz="2800" dirty="0">
                <a:latin typeface="Calibri"/>
              </a:rPr>
              <a:t>πρωτόκολλο </a:t>
            </a:r>
            <a:r>
              <a:rPr lang="en-US" sz="2800" dirty="0" smtClean="0">
                <a:latin typeface="Calibri"/>
              </a:rPr>
              <a:t>RTCP</a:t>
            </a:r>
          </a:p>
          <a:p>
            <a:r>
              <a:rPr lang="el-GR" sz="2800" dirty="0" smtClean="0">
                <a:latin typeface="Calibri"/>
              </a:rPr>
              <a:t>Ροή μέσων (</a:t>
            </a:r>
            <a:r>
              <a:rPr lang="en-US" sz="2800" dirty="0">
                <a:latin typeface="Calibri"/>
              </a:rPr>
              <a:t>media streaming)</a:t>
            </a:r>
          </a:p>
          <a:p>
            <a:r>
              <a:rPr lang="el-GR" sz="2800" dirty="0" smtClean="0">
                <a:latin typeface="Calibri"/>
              </a:rPr>
              <a:t>Τηλεδιάσκεψη</a:t>
            </a:r>
            <a:endParaRPr lang="en-US" sz="2800" dirty="0">
              <a:latin typeface="Calibri"/>
            </a:endParaRPr>
          </a:p>
          <a:p>
            <a:endParaRPr lang="el-GR" sz="2800" dirty="0">
              <a:latin typeface="Calibri"/>
            </a:endParaRPr>
          </a:p>
          <a:p>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997162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(2 </a:t>
            </a:r>
            <a:r>
              <a:rPr lang="el-GR" dirty="0">
                <a:latin typeface="Calibri"/>
              </a:rPr>
              <a:t>από 12)</a:t>
            </a:r>
            <a:endParaRPr lang="en-US" dirty="0">
              <a:latin typeface="Calibri"/>
            </a:endParaRPr>
          </a:p>
        </p:txBody>
      </p:sp>
      <p:sp>
        <p:nvSpPr>
          <p:cNvPr id="36869" name="Rectangle 3"/>
          <p:cNvSpPr>
            <a:spLocks noGrp="1" noChangeArrowheads="1"/>
          </p:cNvSpPr>
          <p:nvPr>
            <p:ph type="body" idx="1"/>
          </p:nvPr>
        </p:nvSpPr>
        <p:spPr/>
        <p:txBody>
          <a:bodyPr>
            <a:normAutofit/>
          </a:bodyPr>
          <a:lstStyle/>
          <a:p>
            <a:pPr eaLnBrk="1" hangingPunct="1"/>
            <a:r>
              <a:rPr lang="el-GR" dirty="0" smtClean="0">
                <a:latin typeface="Calibri"/>
              </a:rPr>
              <a:t>Σχεδιαστική </a:t>
            </a:r>
            <a:r>
              <a:rPr lang="el-GR" dirty="0">
                <a:latin typeface="Calibri"/>
              </a:rPr>
              <a:t>φιλοσοφία του </a:t>
            </a:r>
            <a:r>
              <a:rPr lang="en-US" dirty="0">
                <a:latin typeface="Calibri"/>
              </a:rPr>
              <a:t>SIP</a:t>
            </a:r>
          </a:p>
          <a:p>
            <a:pPr lvl="1" eaLnBrk="1" hangingPunct="1"/>
            <a:r>
              <a:rPr lang="el-GR" dirty="0">
                <a:latin typeface="Calibri"/>
              </a:rPr>
              <a:t>Απλό και εύκολο στην υλοποίηση</a:t>
            </a:r>
            <a:endParaRPr lang="en-US" dirty="0">
              <a:latin typeface="Calibri"/>
            </a:endParaRPr>
          </a:p>
          <a:p>
            <a:pPr lvl="1" eaLnBrk="1" hangingPunct="1"/>
            <a:r>
              <a:rPr lang="el-GR" dirty="0">
                <a:latin typeface="Calibri"/>
              </a:rPr>
              <a:t>Κωδικοποίηση μηνυμάτων με απλό κείμενο</a:t>
            </a:r>
            <a:endParaRPr lang="en-US" dirty="0">
              <a:latin typeface="Calibri"/>
            </a:endParaRPr>
          </a:p>
          <a:p>
            <a:pPr lvl="1" eaLnBrk="1" hangingPunct="1"/>
            <a:r>
              <a:rPr lang="el-GR" dirty="0">
                <a:latin typeface="Calibri"/>
              </a:rPr>
              <a:t>Το </a:t>
            </a:r>
            <a:r>
              <a:rPr lang="en-US" dirty="0">
                <a:latin typeface="Calibri"/>
              </a:rPr>
              <a:t>SIP</a:t>
            </a:r>
            <a:r>
              <a:rPr lang="el-GR" dirty="0">
                <a:latin typeface="Calibri"/>
              </a:rPr>
              <a:t> είναι ανάλογο με τα </a:t>
            </a:r>
            <a:r>
              <a:rPr lang="en-US" dirty="0">
                <a:latin typeface="Calibri"/>
              </a:rPr>
              <a:t>Q.931 </a:t>
            </a:r>
            <a:r>
              <a:rPr lang="el-GR" dirty="0">
                <a:latin typeface="Calibri"/>
              </a:rPr>
              <a:t>και </a:t>
            </a:r>
            <a:r>
              <a:rPr lang="en-US" dirty="0">
                <a:latin typeface="Calibri"/>
              </a:rPr>
              <a:t>RAS</a:t>
            </a:r>
            <a:endParaRPr lang="el-GR" dirty="0">
              <a:latin typeface="Calibri"/>
            </a:endParaRPr>
          </a:p>
          <a:p>
            <a:pPr lvl="1" eaLnBrk="1" hangingPunct="1"/>
            <a:r>
              <a:rPr lang="el-GR" dirty="0">
                <a:latin typeface="Calibri"/>
              </a:rPr>
              <a:t>Επαναχρησιμοποιεί τα πρωτόκολλα του </a:t>
            </a:r>
            <a:r>
              <a:rPr lang="en-US" dirty="0">
                <a:latin typeface="Calibri"/>
              </a:rPr>
              <a:t>Internet</a:t>
            </a:r>
          </a:p>
          <a:p>
            <a:pPr lvl="2" eaLnBrk="1" hangingPunct="1"/>
            <a:r>
              <a:rPr lang="el-GR" dirty="0">
                <a:latin typeface="Calibri"/>
              </a:rPr>
              <a:t>Χρήση του </a:t>
            </a:r>
            <a:r>
              <a:rPr lang="en-US" dirty="0">
                <a:latin typeface="Calibri"/>
              </a:rPr>
              <a:t>RTP</a:t>
            </a:r>
            <a:r>
              <a:rPr lang="el-GR" dirty="0">
                <a:latin typeface="Calibri"/>
              </a:rPr>
              <a:t> για τη μεταφορά των μέσων</a:t>
            </a:r>
          </a:p>
          <a:p>
            <a:pPr lvl="2" eaLnBrk="1" hangingPunct="1"/>
            <a:r>
              <a:rPr lang="el-GR" dirty="0">
                <a:latin typeface="Calibri"/>
              </a:rPr>
              <a:t>Χρήση του </a:t>
            </a:r>
            <a:r>
              <a:rPr lang="en-US" dirty="0">
                <a:latin typeface="Calibri"/>
              </a:rPr>
              <a:t>SDP</a:t>
            </a:r>
            <a:r>
              <a:rPr lang="el-GR" dirty="0">
                <a:latin typeface="Calibri"/>
              </a:rPr>
              <a:t> για περιγραφή των μέσων</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57F0278-C375-BC41-8EBC-2696835C0242}" type="slidenum">
              <a:rPr lang="el-GR" sz="1200" smtClean="0">
                <a:latin typeface="Calibri"/>
              </a:rPr>
              <a:pPr/>
              <a:t>50</a:t>
            </a:fld>
            <a:endParaRPr lang="el-GR" sz="1200" dirty="0">
              <a:latin typeface="Calibri"/>
            </a:endParaRPr>
          </a:p>
        </p:txBody>
      </p:sp>
    </p:spTree>
    <p:extLst>
      <p:ext uri="{BB962C8B-B14F-4D97-AF65-F5344CB8AC3E}">
        <p14:creationId xmlns:p14="http://schemas.microsoft.com/office/powerpoint/2010/main" val="1801564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(3 </a:t>
            </a:r>
            <a:r>
              <a:rPr lang="el-GR" dirty="0">
                <a:latin typeface="Calibri"/>
              </a:rPr>
              <a:t>από 12)</a:t>
            </a:r>
            <a:endParaRPr lang="en-US" dirty="0">
              <a:latin typeface="Calibri"/>
            </a:endParaRPr>
          </a:p>
        </p:txBody>
      </p:sp>
      <p:sp>
        <p:nvSpPr>
          <p:cNvPr id="37893" name="Rectangle 3"/>
          <p:cNvSpPr>
            <a:spLocks noGrp="1" noChangeArrowheads="1"/>
          </p:cNvSpPr>
          <p:nvPr>
            <p:ph type="body" idx="1"/>
          </p:nvPr>
        </p:nvSpPr>
        <p:spPr/>
        <p:txBody>
          <a:bodyPr>
            <a:normAutofit/>
          </a:bodyPr>
          <a:lstStyle/>
          <a:p>
            <a:pPr eaLnBrk="1" hangingPunct="1"/>
            <a:r>
              <a:rPr lang="el-GR" sz="2800" dirty="0">
                <a:latin typeface="Calibri"/>
              </a:rPr>
              <a:t>URI (uniform resource indicator)</a:t>
            </a:r>
            <a:endParaRPr lang="en-US" sz="2800" dirty="0">
              <a:latin typeface="Calibri"/>
            </a:endParaRPr>
          </a:p>
          <a:p>
            <a:pPr lvl="1" eaLnBrk="1" hangingPunct="1"/>
            <a:r>
              <a:rPr lang="el-GR" sz="2400" dirty="0">
                <a:latin typeface="Calibri"/>
              </a:rPr>
              <a:t>Περιγράφει έναν επικοινωνιακό πόρο</a:t>
            </a:r>
          </a:p>
          <a:p>
            <a:pPr lvl="1" eaLnBrk="1" hangingPunct="1"/>
            <a:r>
              <a:rPr lang="el-GR" sz="2400" dirty="0">
                <a:latin typeface="Calibri"/>
              </a:rPr>
              <a:t>Ανάλογο με διεύθυνση </a:t>
            </a:r>
            <a:r>
              <a:rPr lang="en-US" sz="2400" dirty="0">
                <a:latin typeface="Calibri"/>
              </a:rPr>
              <a:t>e-mail</a:t>
            </a:r>
            <a:r>
              <a:rPr lang="el-GR" sz="2400" dirty="0">
                <a:latin typeface="Calibri"/>
              </a:rPr>
              <a:t> ή </a:t>
            </a:r>
            <a:r>
              <a:rPr lang="en-US" sz="2400" dirty="0">
                <a:latin typeface="Calibri"/>
              </a:rPr>
              <a:t>web</a:t>
            </a:r>
          </a:p>
          <a:p>
            <a:pPr lvl="1" eaLnBrk="1" hangingPunct="1"/>
            <a:r>
              <a:rPr lang="el-GR" sz="2400" dirty="0">
                <a:latin typeface="Calibri"/>
              </a:rPr>
              <a:t>Μπορούν να χρησιμοποιηθεί ως </a:t>
            </a:r>
            <a:r>
              <a:rPr lang="el-GR" sz="2400" dirty="0" err="1" smtClean="0">
                <a:latin typeface="Calibri"/>
              </a:rPr>
              <a:t>υπερσύνδεσμος</a:t>
            </a:r>
            <a:endParaRPr lang="el-GR" sz="2400" dirty="0">
              <a:latin typeface="Calibri"/>
            </a:endParaRPr>
          </a:p>
          <a:p>
            <a:pPr eaLnBrk="1" hangingPunct="1"/>
            <a:r>
              <a:rPr lang="en-US" sz="2800" dirty="0">
                <a:latin typeface="Calibri"/>
              </a:rPr>
              <a:t>SIP URI</a:t>
            </a:r>
            <a:r>
              <a:rPr lang="el-GR" sz="2800" dirty="0">
                <a:latin typeface="Calibri"/>
              </a:rPr>
              <a:t> φυσικού προσώπου</a:t>
            </a:r>
          </a:p>
          <a:p>
            <a:pPr lvl="1" eaLnBrk="1" hangingPunct="1"/>
            <a:r>
              <a:rPr lang="el-GR" sz="2400" dirty="0">
                <a:latin typeface="Calibri"/>
              </a:rPr>
              <a:t>Ανεξάρτητο από τοποθεσία</a:t>
            </a:r>
          </a:p>
          <a:p>
            <a:pPr lvl="1" eaLnBrk="1" hangingPunct="1"/>
            <a:r>
              <a:rPr lang="el-GR" sz="2400" dirty="0">
                <a:latin typeface="Calibri"/>
              </a:rPr>
              <a:t>Ανεξάρτητο από τερματική συσκευή</a:t>
            </a:r>
          </a:p>
          <a:p>
            <a:pPr lvl="1" eaLnBrk="1" hangingPunct="1"/>
            <a:r>
              <a:rPr lang="el-GR" sz="2400" dirty="0" err="1">
                <a:latin typeface="Calibri"/>
              </a:rPr>
              <a:t>sip:name@</a:t>
            </a:r>
            <a:r>
              <a:rPr lang="el-GR" sz="2400" dirty="0" err="1" smtClean="0">
                <a:latin typeface="Calibri"/>
              </a:rPr>
              <a:t>organization</a:t>
            </a:r>
            <a:endParaRPr lang="el-GR"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DFB8BB-F541-BC46-8D3B-5AD94A27CA83}" type="slidenum">
              <a:rPr lang="el-GR" sz="1200" smtClean="0">
                <a:latin typeface="Calibri"/>
              </a:rPr>
              <a:pPr/>
              <a:t>51</a:t>
            </a:fld>
            <a:endParaRPr lang="el-GR" sz="1200" dirty="0">
              <a:latin typeface="Calibri"/>
            </a:endParaRPr>
          </a:p>
        </p:txBody>
      </p:sp>
    </p:spTree>
    <p:extLst>
      <p:ext uri="{BB962C8B-B14F-4D97-AF65-F5344CB8AC3E}">
        <p14:creationId xmlns:p14="http://schemas.microsoft.com/office/powerpoint/2010/main" val="2014154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(4 </a:t>
            </a:r>
            <a:r>
              <a:rPr lang="el-GR" dirty="0">
                <a:latin typeface="Calibri"/>
              </a:rPr>
              <a:t>από 12)</a:t>
            </a:r>
            <a:endParaRPr lang="en-US" dirty="0">
              <a:latin typeface="Calibri"/>
            </a:endParaRPr>
          </a:p>
        </p:txBody>
      </p:sp>
      <p:sp>
        <p:nvSpPr>
          <p:cNvPr id="37893" name="Rectangle 3"/>
          <p:cNvSpPr>
            <a:spLocks noGrp="1" noChangeArrowheads="1"/>
          </p:cNvSpPr>
          <p:nvPr>
            <p:ph type="body" idx="1"/>
          </p:nvPr>
        </p:nvSpPr>
        <p:spPr/>
        <p:txBody>
          <a:bodyPr>
            <a:normAutofit/>
          </a:bodyPr>
          <a:lstStyle/>
          <a:p>
            <a:pPr eaLnBrk="1" hangingPunct="1"/>
            <a:r>
              <a:rPr lang="el-GR" sz="2800" dirty="0" smtClean="0">
                <a:latin typeface="Calibri"/>
              </a:rPr>
              <a:t>Άλλες </a:t>
            </a:r>
            <a:r>
              <a:rPr lang="el-GR" sz="2800" dirty="0">
                <a:latin typeface="Calibri"/>
              </a:rPr>
              <a:t>μορφές </a:t>
            </a:r>
            <a:r>
              <a:rPr lang="en-US" sz="2800" dirty="0">
                <a:latin typeface="Calibri"/>
              </a:rPr>
              <a:t>SIP URI</a:t>
            </a:r>
          </a:p>
          <a:p>
            <a:pPr lvl="1" eaLnBrk="1" hangingPunct="1"/>
            <a:r>
              <a:rPr lang="el-GR" sz="2400" dirty="0">
                <a:latin typeface="Calibri"/>
              </a:rPr>
              <a:t>Τηλεφωνικός αριθμός: sip:+302108203693@PSTN-provider</a:t>
            </a:r>
          </a:p>
          <a:p>
            <a:pPr lvl="1" eaLnBrk="1" hangingPunct="1"/>
            <a:r>
              <a:rPr lang="el-GR" sz="2400" dirty="0">
                <a:latin typeface="Calibri"/>
              </a:rPr>
              <a:t>Λογική ομάδα: </a:t>
            </a:r>
            <a:r>
              <a:rPr lang="el-GR" sz="2400" dirty="0" err="1">
                <a:latin typeface="Calibri"/>
              </a:rPr>
              <a:t>sip:helpdesk@organization</a:t>
            </a:r>
            <a:endParaRPr lang="el-GR" sz="2400" dirty="0">
              <a:latin typeface="Calibri"/>
            </a:endParaRPr>
          </a:p>
          <a:p>
            <a:pPr lvl="1" eaLnBrk="1" hangingPunct="1"/>
            <a:r>
              <a:rPr lang="el-GR" sz="2400" dirty="0">
                <a:latin typeface="Calibri"/>
              </a:rPr>
              <a:t>Τερματικό με γνωστή διεύθυνση IP: sip:195.251.234.1</a:t>
            </a:r>
          </a:p>
          <a:p>
            <a:pPr lvl="1" eaLnBrk="1" hangingPunct="1"/>
            <a:r>
              <a:rPr lang="el-GR" sz="2400" dirty="0">
                <a:latin typeface="Calibri"/>
              </a:rPr>
              <a:t>Εξυπηρετητής πολυμέσων: </a:t>
            </a:r>
            <a:r>
              <a:rPr lang="el-GR" sz="2400" dirty="0" err="1">
                <a:latin typeface="Calibri"/>
              </a:rPr>
              <a:t>sip:gameserver@microsoft.com</a:t>
            </a:r>
            <a:endParaRPr lang="el-GR"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FDFB8BB-F541-BC46-8D3B-5AD94A27CA83}" type="slidenum">
              <a:rPr lang="el-GR" sz="1200" smtClean="0">
                <a:latin typeface="Calibri"/>
              </a:rPr>
              <a:pPr/>
              <a:t>52</a:t>
            </a:fld>
            <a:endParaRPr lang="el-GR" sz="1200" dirty="0">
              <a:latin typeface="Calibri"/>
            </a:endParaRPr>
          </a:p>
        </p:txBody>
      </p:sp>
    </p:spTree>
    <p:extLst>
      <p:ext uri="{BB962C8B-B14F-4D97-AF65-F5344CB8AC3E}">
        <p14:creationId xmlns:p14="http://schemas.microsoft.com/office/powerpoint/2010/main" val="1852414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(5 </a:t>
            </a:r>
            <a:r>
              <a:rPr lang="el-GR" dirty="0">
                <a:latin typeface="Calibri"/>
              </a:rPr>
              <a:t>από 12)</a:t>
            </a:r>
          </a:p>
        </p:txBody>
      </p:sp>
      <p:sp>
        <p:nvSpPr>
          <p:cNvPr id="38917" name="Rectangle 3"/>
          <p:cNvSpPr>
            <a:spLocks noGrp="1" noChangeArrowheads="1"/>
          </p:cNvSpPr>
          <p:nvPr>
            <p:ph type="body" idx="1"/>
          </p:nvPr>
        </p:nvSpPr>
        <p:spPr/>
        <p:txBody>
          <a:bodyPr>
            <a:normAutofit/>
          </a:bodyPr>
          <a:lstStyle/>
          <a:p>
            <a:pPr eaLnBrk="1" hangingPunct="1"/>
            <a:r>
              <a:rPr lang="el-GR" sz="2800" dirty="0">
                <a:latin typeface="Calibri"/>
              </a:rPr>
              <a:t>Έξι είδη αιτήσεων (ονομάζονται μέθοδοι)</a:t>
            </a:r>
          </a:p>
          <a:p>
            <a:pPr lvl="1" eaLnBrk="1" hangingPunct="1"/>
            <a:r>
              <a:rPr lang="el-GR" sz="2400" dirty="0">
                <a:latin typeface="Calibri"/>
              </a:rPr>
              <a:t>Δημιουργία συνεδρίας: INVITE και ACK </a:t>
            </a:r>
          </a:p>
          <a:p>
            <a:pPr lvl="1" eaLnBrk="1" hangingPunct="1"/>
            <a:r>
              <a:rPr lang="el-GR" sz="2400" dirty="0">
                <a:latin typeface="Calibri"/>
              </a:rPr>
              <a:t>Τερματισμός συνεδρίας: BYE</a:t>
            </a:r>
          </a:p>
          <a:p>
            <a:pPr lvl="1" eaLnBrk="1" hangingPunct="1"/>
            <a:r>
              <a:rPr lang="el-GR" sz="2400" dirty="0">
                <a:latin typeface="Calibri"/>
              </a:rPr>
              <a:t>Ακύρωση συνεδρίας κατά τη δημιουργία: CANCEL</a:t>
            </a:r>
          </a:p>
          <a:p>
            <a:pPr lvl="1" eaLnBrk="1" hangingPunct="1"/>
            <a:r>
              <a:rPr lang="el-GR" sz="2400" dirty="0">
                <a:latin typeface="Calibri"/>
              </a:rPr>
              <a:t>Εγγραφή ενός νέου τερματικού: REGISTER</a:t>
            </a:r>
          </a:p>
          <a:p>
            <a:pPr lvl="1" eaLnBrk="1" hangingPunct="1"/>
            <a:r>
              <a:rPr lang="el-GR" sz="2400" dirty="0">
                <a:latin typeface="Calibri"/>
              </a:rPr>
              <a:t>Ανταλλαγή πληροφοριών: </a:t>
            </a:r>
            <a:r>
              <a:rPr lang="en-US" sz="2400" dirty="0" smtClean="0">
                <a:latin typeface="Calibri"/>
              </a:rPr>
              <a:t>OPTIONS</a:t>
            </a:r>
            <a:endParaRPr lang="el-GR"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ED2233-9E5B-8245-B247-E233D2CB857E}" type="slidenum">
              <a:rPr lang="el-GR" sz="1200" smtClean="0">
                <a:latin typeface="Calibri"/>
              </a:rPr>
              <a:pPr/>
              <a:t>53</a:t>
            </a:fld>
            <a:endParaRPr lang="el-GR" sz="1200" dirty="0">
              <a:latin typeface="Calibri"/>
            </a:endParaRPr>
          </a:p>
        </p:txBody>
      </p:sp>
    </p:spTree>
    <p:extLst>
      <p:ext uri="{BB962C8B-B14F-4D97-AF65-F5344CB8AC3E}">
        <p14:creationId xmlns:p14="http://schemas.microsoft.com/office/powerpoint/2010/main" val="11625281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(6 </a:t>
            </a:r>
            <a:r>
              <a:rPr lang="el-GR" dirty="0">
                <a:latin typeface="Calibri"/>
              </a:rPr>
              <a:t>από 12)</a:t>
            </a:r>
          </a:p>
        </p:txBody>
      </p:sp>
      <p:sp>
        <p:nvSpPr>
          <p:cNvPr id="38917" name="Rectangle 3"/>
          <p:cNvSpPr>
            <a:spLocks noGrp="1" noChangeArrowheads="1"/>
          </p:cNvSpPr>
          <p:nvPr>
            <p:ph type="body" idx="1"/>
          </p:nvPr>
        </p:nvSpPr>
        <p:spPr/>
        <p:txBody>
          <a:bodyPr>
            <a:normAutofit lnSpcReduction="10000"/>
          </a:bodyPr>
          <a:lstStyle/>
          <a:p>
            <a:pPr eaLnBrk="1" hangingPunct="1"/>
            <a:r>
              <a:rPr lang="el-GR" dirty="0" smtClean="0">
                <a:latin typeface="Calibri"/>
              </a:rPr>
              <a:t>Οντότητες </a:t>
            </a:r>
            <a:r>
              <a:rPr lang="el-GR" dirty="0">
                <a:latin typeface="Calibri"/>
              </a:rPr>
              <a:t>SIP</a:t>
            </a:r>
          </a:p>
          <a:p>
            <a:pPr lvl="1" eaLnBrk="1" hangingPunct="1"/>
            <a:r>
              <a:rPr lang="el-GR" dirty="0">
                <a:latin typeface="Calibri"/>
              </a:rPr>
              <a:t>Πράκτορας χρήστη SIP</a:t>
            </a:r>
          </a:p>
          <a:p>
            <a:pPr lvl="1" eaLnBrk="1" hangingPunct="1"/>
            <a:r>
              <a:rPr lang="el-GR" dirty="0">
                <a:latin typeface="Calibri"/>
              </a:rPr>
              <a:t>Πληρεξούσιος SIP</a:t>
            </a:r>
          </a:p>
          <a:p>
            <a:pPr lvl="1" eaLnBrk="1" hangingPunct="1"/>
            <a:r>
              <a:rPr lang="el-GR" dirty="0">
                <a:latin typeface="Calibri"/>
              </a:rPr>
              <a:t>Διαχειριστής μητρώου SIP</a:t>
            </a:r>
          </a:p>
          <a:p>
            <a:pPr lvl="2" eaLnBrk="1" hangingPunct="1"/>
            <a:r>
              <a:rPr lang="el-GR" dirty="0">
                <a:latin typeface="Calibri"/>
              </a:rPr>
              <a:t>Επιτρέπεται κοινός πληρεξούσιος / διαχειριστής μητρώου</a:t>
            </a:r>
          </a:p>
          <a:p>
            <a:pPr lvl="1" eaLnBrk="1" hangingPunct="1"/>
            <a:r>
              <a:rPr lang="el-GR" dirty="0">
                <a:latin typeface="Calibri"/>
              </a:rPr>
              <a:t>Υλοποίηση είτε σε λογισμικό είτε σε υλικό</a:t>
            </a:r>
          </a:p>
          <a:p>
            <a:pPr lvl="1" eaLnBrk="1" hangingPunct="1"/>
            <a:r>
              <a:rPr lang="el-GR" dirty="0">
                <a:latin typeface="Calibri"/>
              </a:rPr>
              <a:t>Επικοινωνία με το τηλεφωνικό δίκτυο μέσω πυλών</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ED2233-9E5B-8245-B247-E233D2CB857E}" type="slidenum">
              <a:rPr lang="el-GR" sz="1200" smtClean="0">
                <a:latin typeface="Calibri"/>
              </a:rPr>
              <a:pPr/>
              <a:t>54</a:t>
            </a:fld>
            <a:endParaRPr lang="el-GR" sz="1200" dirty="0">
              <a:latin typeface="Calibri"/>
            </a:endParaRPr>
          </a:p>
        </p:txBody>
      </p:sp>
    </p:spTree>
    <p:extLst>
      <p:ext uri="{BB962C8B-B14F-4D97-AF65-F5344CB8AC3E}">
        <p14:creationId xmlns:p14="http://schemas.microsoft.com/office/powerpoint/2010/main" val="2131741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(7 </a:t>
            </a:r>
            <a:r>
              <a:rPr lang="el-GR" dirty="0">
                <a:latin typeface="Calibri"/>
              </a:rPr>
              <a:t>από 12)</a:t>
            </a:r>
            <a:endParaRPr lang="en-US" dirty="0">
              <a:latin typeface="Calibri"/>
            </a:endParaRPr>
          </a:p>
        </p:txBody>
      </p:sp>
      <p:sp>
        <p:nvSpPr>
          <p:cNvPr id="14342" name="Rectangle 3"/>
          <p:cNvSpPr>
            <a:spLocks noGrp="1" noChangeArrowheads="1"/>
          </p:cNvSpPr>
          <p:nvPr>
            <p:ph type="body" idx="1"/>
          </p:nvPr>
        </p:nvSpPr>
        <p:spPr>
          <a:xfrm>
            <a:off x="381000" y="1556792"/>
            <a:ext cx="4263008" cy="4968552"/>
          </a:xfrm>
        </p:spPr>
        <p:txBody>
          <a:bodyPr>
            <a:normAutofit fontScale="92500" lnSpcReduction="20000"/>
          </a:bodyPr>
          <a:lstStyle/>
          <a:p>
            <a:pPr eaLnBrk="1" hangingPunct="1">
              <a:lnSpc>
                <a:spcPct val="90000"/>
              </a:lnSpc>
            </a:pPr>
            <a:r>
              <a:rPr lang="el-GR" sz="2800" dirty="0">
                <a:latin typeface="Calibri"/>
              </a:rPr>
              <a:t>Εγκαθίδρυση συνεδρίας με δύο συμμετέχοντες</a:t>
            </a:r>
          </a:p>
          <a:p>
            <a:pPr lvl="1" eaLnBrk="1" hangingPunct="1">
              <a:lnSpc>
                <a:spcPct val="90000"/>
              </a:lnSpc>
            </a:pPr>
            <a:r>
              <a:rPr lang="el-GR" sz="2600" dirty="0">
                <a:latin typeface="Calibri"/>
              </a:rPr>
              <a:t>Αποστολή </a:t>
            </a:r>
            <a:r>
              <a:rPr lang="el-GR" sz="2200" dirty="0">
                <a:latin typeface="Calibri"/>
              </a:rPr>
              <a:t>INVITE </a:t>
            </a:r>
            <a:r>
              <a:rPr lang="el-GR" sz="2600" dirty="0">
                <a:latin typeface="Calibri"/>
              </a:rPr>
              <a:t>με το </a:t>
            </a:r>
            <a:r>
              <a:rPr lang="el-GR" sz="2200" dirty="0">
                <a:latin typeface="Calibri"/>
              </a:rPr>
              <a:t>URI </a:t>
            </a:r>
            <a:r>
              <a:rPr lang="el-GR" sz="2600" dirty="0">
                <a:latin typeface="Calibri"/>
              </a:rPr>
              <a:t>του καλούμενου στον πληρεξούσιο</a:t>
            </a:r>
          </a:p>
          <a:p>
            <a:pPr lvl="2" eaLnBrk="1" hangingPunct="1">
              <a:lnSpc>
                <a:spcPct val="90000"/>
              </a:lnSpc>
            </a:pPr>
            <a:r>
              <a:rPr lang="el-GR" dirty="0">
                <a:latin typeface="Calibri"/>
              </a:rPr>
              <a:t>Ο πληρεξούσιος συμβουλεύεται το </a:t>
            </a:r>
            <a:r>
              <a:rPr lang="en-US" sz="2100" dirty="0">
                <a:latin typeface="Calibri"/>
              </a:rPr>
              <a:t>DNS</a:t>
            </a:r>
            <a:r>
              <a:rPr lang="el-GR" sz="2100" dirty="0">
                <a:latin typeface="Calibri"/>
              </a:rPr>
              <a:t> </a:t>
            </a:r>
            <a:r>
              <a:rPr lang="el-GR" dirty="0">
                <a:latin typeface="Calibri"/>
              </a:rPr>
              <a:t>με βάση το </a:t>
            </a:r>
            <a:r>
              <a:rPr lang="en-US" sz="2200" dirty="0">
                <a:latin typeface="Calibri"/>
              </a:rPr>
              <a:t>URI</a:t>
            </a:r>
            <a:endParaRPr lang="el-GR" dirty="0">
              <a:latin typeface="Calibri"/>
            </a:endParaRPr>
          </a:p>
          <a:p>
            <a:pPr lvl="1" eaLnBrk="1" hangingPunct="1">
              <a:lnSpc>
                <a:spcPct val="90000"/>
              </a:lnSpc>
            </a:pPr>
            <a:r>
              <a:rPr lang="el-GR" sz="2600" dirty="0">
                <a:latin typeface="Calibri"/>
              </a:rPr>
              <a:t>Το μήνυμα προωθείται στον πληρεξούσιο του καλούμενου </a:t>
            </a:r>
            <a:endParaRPr lang="en-US" sz="2600" dirty="0">
              <a:latin typeface="Calibri"/>
            </a:endParaRPr>
          </a:p>
          <a:p>
            <a:pPr lvl="2" eaLnBrk="1" hangingPunct="1">
              <a:lnSpc>
                <a:spcPct val="90000"/>
              </a:lnSpc>
            </a:pPr>
            <a:r>
              <a:rPr lang="el-GR" dirty="0">
                <a:latin typeface="Calibri"/>
              </a:rPr>
              <a:t>Ο πληρεξούσιος συμβουλεύεται το μητρώο</a:t>
            </a:r>
          </a:p>
          <a:p>
            <a:pPr lvl="1" eaLnBrk="1" hangingPunct="1">
              <a:lnSpc>
                <a:spcPct val="90000"/>
              </a:lnSpc>
            </a:pPr>
            <a:r>
              <a:rPr lang="el-GR" sz="2600" dirty="0">
                <a:latin typeface="Calibri"/>
              </a:rPr>
              <a:t>Το μήνυμα προωθείται στον καλούμενο</a:t>
            </a:r>
            <a:endParaRPr lang="en-US" sz="2600" dirty="0">
              <a:latin typeface="Calibri"/>
            </a:endParaRPr>
          </a:p>
        </p:txBody>
      </p:sp>
      <p:graphicFrame>
        <p:nvGraphicFramePr>
          <p:cNvPr id="14338" name="Object 5" descr="Σχεδιάγραμμα της σύνδεσης των οντοτήτων μιας τηλεδιάσκεψης (DNS, πληρεξούσιοι, καλώ, καλούμενος και Μητρώο)."/>
          <p:cNvGraphicFramePr>
            <a:graphicFrameLocks noChangeAspect="1"/>
          </p:cNvGraphicFramePr>
          <p:nvPr>
            <p:extLst>
              <p:ext uri="{D42A27DB-BD31-4B8C-83A1-F6EECF244321}">
                <p14:modId xmlns:p14="http://schemas.microsoft.com/office/powerpoint/2010/main" val="1084929743"/>
              </p:ext>
            </p:extLst>
          </p:nvPr>
        </p:nvGraphicFramePr>
        <p:xfrm>
          <a:off x="4499992" y="1988840"/>
          <a:ext cx="4843339" cy="3324225"/>
        </p:xfrm>
        <a:graphic>
          <a:graphicData uri="http://schemas.openxmlformats.org/presentationml/2006/ole">
            <mc:AlternateContent xmlns:mc="http://schemas.openxmlformats.org/markup-compatibility/2006">
              <mc:Choice xmlns:v="urn:schemas-microsoft-com:vml" Requires="v">
                <p:oleObj spid="_x0000_s44078" name="VISIO" r:id="rId3" imgW="4223520" imgH="2771280" progId="Visio.Drawing.6">
                  <p:embed/>
                </p:oleObj>
              </mc:Choice>
              <mc:Fallback>
                <p:oleObj name="VISIO" r:id="rId3" imgW="4223520" imgH="27712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88840"/>
                        <a:ext cx="4843339" cy="3324225"/>
                      </a:xfrm>
                      <a:prstGeom prst="rect">
                        <a:avLst/>
                      </a:prstGeom>
                      <a:noFill/>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l-GR" sz="1200" dirty="0" smtClean="0">
                <a:latin typeface="Calibri"/>
              </a:rPr>
              <a:t>57</a:t>
            </a:r>
          </a:p>
        </p:txBody>
      </p:sp>
    </p:spTree>
    <p:extLst>
      <p:ext uri="{BB962C8B-B14F-4D97-AF65-F5344CB8AC3E}">
        <p14:creationId xmlns:p14="http://schemas.microsoft.com/office/powerpoint/2010/main" val="21747468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(8 </a:t>
            </a:r>
            <a:r>
              <a:rPr lang="el-GR" dirty="0">
                <a:latin typeface="Calibri"/>
              </a:rPr>
              <a:t>από 12)</a:t>
            </a:r>
            <a:endParaRPr lang="en-US" dirty="0">
              <a:latin typeface="Calibri"/>
            </a:endParaRPr>
          </a:p>
        </p:txBody>
      </p:sp>
      <p:sp>
        <p:nvSpPr>
          <p:cNvPr id="15366" name="Rectangle 3"/>
          <p:cNvSpPr>
            <a:spLocks noGrp="1" noChangeArrowheads="1"/>
          </p:cNvSpPr>
          <p:nvPr>
            <p:ph type="body" idx="1"/>
          </p:nvPr>
        </p:nvSpPr>
        <p:spPr>
          <a:xfrm>
            <a:off x="381000" y="4724400"/>
            <a:ext cx="8382000" cy="1676400"/>
          </a:xfrm>
        </p:spPr>
        <p:txBody>
          <a:bodyPr>
            <a:noAutofit/>
          </a:bodyPr>
          <a:lstStyle/>
          <a:p>
            <a:pPr eaLnBrk="1" hangingPunct="1"/>
            <a:r>
              <a:rPr lang="el-GR" sz="2400" dirty="0">
                <a:latin typeface="Calibri"/>
              </a:rPr>
              <a:t>Σηματοδοσία εγκαθίδρυσης συνεδρίας</a:t>
            </a:r>
          </a:p>
          <a:p>
            <a:pPr lvl="1" eaLnBrk="1" hangingPunct="1"/>
            <a:r>
              <a:rPr lang="el-GR" sz="2000" dirty="0">
                <a:latin typeface="Calibri"/>
              </a:rPr>
              <a:t>Επιβεβαίωση ότι το μήνυμα ελήφθη (180 Ringing)</a:t>
            </a:r>
          </a:p>
          <a:p>
            <a:pPr lvl="1" eaLnBrk="1" hangingPunct="1"/>
            <a:r>
              <a:rPr lang="el-GR" sz="2000" dirty="0">
                <a:latin typeface="Calibri"/>
              </a:rPr>
              <a:t>Απόκριση ότι ο καλούμενος δέχεται την κλήση (200 OK)</a:t>
            </a:r>
          </a:p>
          <a:p>
            <a:pPr lvl="1" eaLnBrk="1" hangingPunct="1"/>
            <a:r>
              <a:rPr lang="el-GR" sz="2000" dirty="0">
                <a:latin typeface="Calibri"/>
              </a:rPr>
              <a:t>Οριστικοποίηση των παραμέτρων της κλήσης </a:t>
            </a:r>
            <a:r>
              <a:rPr lang="en-US" sz="2000" dirty="0">
                <a:latin typeface="Calibri"/>
              </a:rPr>
              <a:t>(</a:t>
            </a:r>
            <a:r>
              <a:rPr lang="el-GR" sz="2000" dirty="0">
                <a:latin typeface="Calibri"/>
              </a:rPr>
              <a:t>ACK</a:t>
            </a:r>
            <a:r>
              <a:rPr lang="en-US" sz="2000" dirty="0">
                <a:latin typeface="Calibri"/>
              </a:rPr>
              <a:t>)</a:t>
            </a:r>
          </a:p>
        </p:txBody>
      </p:sp>
      <p:graphicFrame>
        <p:nvGraphicFramePr>
          <p:cNvPr id="15362" name="Object 5" descr="Σχεδιάγραμμα που παρουσιάζει την ανταλλαγή μηνυμάτων SIP κατά την έναρξη της συνεδρίας."/>
          <p:cNvGraphicFramePr>
            <a:graphicFrameLocks noChangeAspect="1"/>
          </p:cNvGraphicFramePr>
          <p:nvPr>
            <p:extLst>
              <p:ext uri="{D42A27DB-BD31-4B8C-83A1-F6EECF244321}">
                <p14:modId xmlns:p14="http://schemas.microsoft.com/office/powerpoint/2010/main" val="959320472"/>
              </p:ext>
            </p:extLst>
          </p:nvPr>
        </p:nvGraphicFramePr>
        <p:xfrm>
          <a:off x="2133600" y="1363960"/>
          <a:ext cx="4402138" cy="3505200"/>
        </p:xfrm>
        <a:graphic>
          <a:graphicData uri="http://schemas.openxmlformats.org/presentationml/2006/ole">
            <mc:AlternateContent xmlns:mc="http://schemas.openxmlformats.org/markup-compatibility/2006">
              <mc:Choice xmlns:v="urn:schemas-microsoft-com:vml" Requires="v">
                <p:oleObj spid="_x0000_s45103" name="VISIO" r:id="rId3" imgW="4403520" imgH="3503520" progId="Visio.Drawing.6">
                  <p:embed/>
                </p:oleObj>
              </mc:Choice>
              <mc:Fallback>
                <p:oleObj name="VISIO" r:id="rId3" imgW="4403520" imgH="350352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63960"/>
                        <a:ext cx="4402138"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E514805-8C06-9A4E-9EE3-0144C54C14BA}" type="slidenum">
              <a:rPr lang="el-GR" sz="1200" smtClean="0">
                <a:latin typeface="Calibri"/>
              </a:rPr>
              <a:pPr/>
              <a:t>56</a:t>
            </a:fld>
            <a:endParaRPr lang="el-GR" sz="1200" dirty="0">
              <a:latin typeface="Calibri"/>
            </a:endParaRPr>
          </a:p>
        </p:txBody>
      </p:sp>
    </p:spTree>
    <p:extLst>
      <p:ext uri="{BB962C8B-B14F-4D97-AF65-F5344CB8AC3E}">
        <p14:creationId xmlns:p14="http://schemas.microsoft.com/office/powerpoint/2010/main" val="2918500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smtClean="0">
                <a:latin typeface="Calibri"/>
              </a:rPr>
              <a:t>(9 </a:t>
            </a:r>
            <a:r>
              <a:rPr lang="el-GR" dirty="0">
                <a:latin typeface="Calibri"/>
              </a:rPr>
              <a:t>από 12)</a:t>
            </a:r>
            <a:endParaRPr lang="en-US" dirty="0">
              <a:latin typeface="Calibri"/>
            </a:endParaRPr>
          </a:p>
        </p:txBody>
      </p:sp>
      <p:sp>
        <p:nvSpPr>
          <p:cNvPr id="39941" name="Rectangle 3"/>
          <p:cNvSpPr>
            <a:spLocks noGrp="1" noChangeArrowheads="1"/>
          </p:cNvSpPr>
          <p:nvPr>
            <p:ph type="body" idx="1"/>
          </p:nvPr>
        </p:nvSpPr>
        <p:spPr/>
        <p:txBody>
          <a:bodyPr>
            <a:normAutofit fontScale="92500" lnSpcReduction="10000"/>
          </a:bodyPr>
          <a:lstStyle/>
          <a:p>
            <a:pPr eaLnBrk="1" hangingPunct="1"/>
            <a:r>
              <a:rPr lang="el-GR" dirty="0">
                <a:latin typeface="Calibri"/>
              </a:rPr>
              <a:t>Διαδρομή μηνυμάτων</a:t>
            </a:r>
          </a:p>
          <a:p>
            <a:pPr lvl="1" eaLnBrk="1" hangingPunct="1"/>
            <a:r>
              <a:rPr lang="el-GR" dirty="0">
                <a:latin typeface="Calibri"/>
              </a:rPr>
              <a:t>Η αρχική σηματοδοσία περνάει μέσα από τους πληρεξούσιους</a:t>
            </a:r>
          </a:p>
          <a:p>
            <a:pPr lvl="1" eaLnBrk="1" hangingPunct="1"/>
            <a:r>
              <a:rPr lang="el-GR" dirty="0">
                <a:latin typeface="Calibri"/>
              </a:rPr>
              <a:t>Η υπόλοιπη σηματοδοσία μπορεί να μεταδίδεται απευθείας</a:t>
            </a:r>
          </a:p>
          <a:p>
            <a:pPr lvl="1" eaLnBrk="1" hangingPunct="1"/>
            <a:r>
              <a:rPr lang="el-GR" dirty="0">
                <a:latin typeface="Calibri"/>
              </a:rPr>
              <a:t>Τα μέσα μεταδίδονται πάντα απευθείας</a:t>
            </a:r>
          </a:p>
          <a:p>
            <a:pPr eaLnBrk="1" hangingPunct="1"/>
            <a:r>
              <a:rPr lang="el-GR" dirty="0">
                <a:latin typeface="Calibri"/>
              </a:rPr>
              <a:t>Πρωτόκολλο </a:t>
            </a:r>
            <a:r>
              <a:rPr lang="en-US" dirty="0">
                <a:latin typeface="Calibri"/>
              </a:rPr>
              <a:t>SDP (Session Description Protocol)</a:t>
            </a:r>
          </a:p>
          <a:p>
            <a:pPr lvl="1" eaLnBrk="1" hangingPunct="1"/>
            <a:r>
              <a:rPr lang="el-GR" dirty="0">
                <a:latin typeface="Calibri"/>
              </a:rPr>
              <a:t>Περιγραφή κωδικοποιήσεων και θυρών επικοινωνίας</a:t>
            </a:r>
          </a:p>
          <a:p>
            <a:pPr lvl="1" eaLnBrk="1" hangingPunct="1"/>
            <a:r>
              <a:rPr lang="el-GR" dirty="0">
                <a:latin typeface="Calibri"/>
              </a:rPr>
              <a:t>Ενθυλάκωση στα πακέτα του </a:t>
            </a:r>
            <a:r>
              <a:rPr lang="en-US" dirty="0" smtClean="0">
                <a:latin typeface="Calibri"/>
              </a:rPr>
              <a:t>SIP</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4D5118F-8A85-7F43-A0B7-39FAC0975400}" type="slidenum">
              <a:rPr lang="el-GR" sz="1200" smtClean="0">
                <a:latin typeface="Calibri"/>
              </a:rPr>
              <a:pPr/>
              <a:t>57</a:t>
            </a:fld>
            <a:endParaRPr lang="el-GR" sz="1200" dirty="0">
              <a:latin typeface="Calibri"/>
            </a:endParaRPr>
          </a:p>
        </p:txBody>
      </p:sp>
    </p:spTree>
    <p:extLst>
      <p:ext uri="{BB962C8B-B14F-4D97-AF65-F5344CB8AC3E}">
        <p14:creationId xmlns:p14="http://schemas.microsoft.com/office/powerpoint/2010/main" val="39451460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a:latin typeface="Calibri"/>
              </a:rPr>
              <a:t>(</a:t>
            </a:r>
            <a:r>
              <a:rPr lang="el-GR" dirty="0" smtClean="0">
                <a:latin typeface="Calibri"/>
              </a:rPr>
              <a:t>10 </a:t>
            </a:r>
            <a:r>
              <a:rPr lang="el-GR" dirty="0">
                <a:latin typeface="Calibri"/>
              </a:rPr>
              <a:t>από 12)</a:t>
            </a:r>
            <a:endParaRPr lang="en-US" dirty="0">
              <a:latin typeface="Calibri"/>
            </a:endParaRPr>
          </a:p>
        </p:txBody>
      </p:sp>
      <p:sp>
        <p:nvSpPr>
          <p:cNvPr id="39941" name="Rectangle 3"/>
          <p:cNvSpPr>
            <a:spLocks noGrp="1" noChangeArrowheads="1"/>
          </p:cNvSpPr>
          <p:nvPr>
            <p:ph type="body" idx="1"/>
          </p:nvPr>
        </p:nvSpPr>
        <p:spPr/>
        <p:txBody>
          <a:bodyPr>
            <a:normAutofit/>
          </a:bodyPr>
          <a:lstStyle/>
          <a:p>
            <a:pPr eaLnBrk="1" hangingPunct="1"/>
            <a:r>
              <a:rPr lang="el-GR" sz="2800" dirty="0" smtClean="0">
                <a:latin typeface="Calibri"/>
              </a:rPr>
              <a:t>Παράδειγμα</a:t>
            </a:r>
            <a:r>
              <a:rPr lang="el-GR" sz="2800" dirty="0">
                <a:latin typeface="Calibri"/>
              </a:rPr>
              <a:t>: Μηνύματα </a:t>
            </a:r>
            <a:r>
              <a:rPr lang="en-US" sz="2800" dirty="0">
                <a:latin typeface="Calibri"/>
              </a:rPr>
              <a:t>INVITE</a:t>
            </a:r>
            <a:r>
              <a:rPr lang="el-GR" sz="2800" dirty="0">
                <a:latin typeface="Calibri"/>
              </a:rPr>
              <a:t> και </a:t>
            </a:r>
            <a:r>
              <a:rPr lang="en-US" sz="2800" dirty="0">
                <a:latin typeface="Calibri"/>
              </a:rPr>
              <a:t>OK</a:t>
            </a:r>
            <a:endParaRPr lang="el-GR" sz="2800" dirty="0">
              <a:latin typeface="Calibri"/>
            </a:endParaRPr>
          </a:p>
          <a:p>
            <a:pPr lvl="1" eaLnBrk="1" hangingPunct="1"/>
            <a:r>
              <a:rPr lang="en-US" sz="2400" dirty="0">
                <a:latin typeface="Calibri"/>
              </a:rPr>
              <a:t>From/To:</a:t>
            </a:r>
            <a:r>
              <a:rPr lang="el-GR" sz="2400" dirty="0">
                <a:latin typeface="Calibri"/>
              </a:rPr>
              <a:t> </a:t>
            </a:r>
            <a:r>
              <a:rPr lang="en-US" sz="2400" dirty="0">
                <a:latin typeface="Calibri"/>
              </a:rPr>
              <a:t>SIP URI</a:t>
            </a:r>
            <a:r>
              <a:rPr lang="el-GR" sz="2400" dirty="0">
                <a:latin typeface="Calibri"/>
              </a:rPr>
              <a:t> καλούντα και καλούμενου</a:t>
            </a:r>
          </a:p>
          <a:p>
            <a:pPr lvl="1" eaLnBrk="1" hangingPunct="1"/>
            <a:r>
              <a:rPr lang="en-US" sz="2400" dirty="0">
                <a:latin typeface="Calibri"/>
              </a:rPr>
              <a:t>c (connection data)</a:t>
            </a:r>
            <a:r>
              <a:rPr lang="el-GR" sz="2400" dirty="0">
                <a:latin typeface="Calibri"/>
              </a:rPr>
              <a:t>: διεύθυνση λήψης δεδομένων</a:t>
            </a:r>
          </a:p>
          <a:p>
            <a:pPr lvl="1" eaLnBrk="1" hangingPunct="1"/>
            <a:r>
              <a:rPr lang="el-GR" sz="2400" dirty="0">
                <a:latin typeface="Calibri"/>
              </a:rPr>
              <a:t>m (media description): κωδικοποίηση μέσων</a:t>
            </a:r>
          </a:p>
          <a:p>
            <a:pPr lvl="2" eaLnBrk="1" hangingPunct="1"/>
            <a:r>
              <a:rPr lang="el-GR" sz="2000" dirty="0">
                <a:latin typeface="Calibri"/>
              </a:rPr>
              <a:t>Λήψη ήχου στην RTP/UDP θύρα 49172</a:t>
            </a:r>
          </a:p>
          <a:p>
            <a:pPr lvl="2" eaLnBrk="1" hangingPunct="1"/>
            <a:r>
              <a:rPr lang="el-GR" sz="2000" dirty="0">
                <a:latin typeface="Calibri"/>
              </a:rPr>
              <a:t>RTP/AVP 0 είναι το πρότυπο G.711</a:t>
            </a: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l-GR" sz="1200" dirty="0" smtClean="0">
                <a:latin typeface="Calibri"/>
              </a:rPr>
              <a:t>60</a:t>
            </a:r>
            <a:endParaRPr lang="el-GR" sz="1200" dirty="0">
              <a:latin typeface="Calibri"/>
            </a:endParaRPr>
          </a:p>
        </p:txBody>
      </p:sp>
    </p:spTree>
    <p:extLst>
      <p:ext uri="{BB962C8B-B14F-4D97-AF65-F5344CB8AC3E}">
        <p14:creationId xmlns:p14="http://schemas.microsoft.com/office/powerpoint/2010/main" val="6151811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81000" y="296396"/>
            <a:ext cx="8382000" cy="1104900"/>
          </a:xfrm>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a:latin typeface="Calibri"/>
              </a:rPr>
              <a:t>(</a:t>
            </a:r>
            <a:r>
              <a:rPr lang="el-GR" dirty="0" smtClean="0">
                <a:latin typeface="Calibri"/>
              </a:rPr>
              <a:t>11 </a:t>
            </a:r>
            <a:r>
              <a:rPr lang="el-GR" dirty="0">
                <a:latin typeface="Calibri"/>
              </a:rPr>
              <a:t>από 12)</a:t>
            </a:r>
          </a:p>
        </p:txBody>
      </p:sp>
      <p:graphicFrame>
        <p:nvGraphicFramePr>
          <p:cNvPr id="459779" name="Group 3" descr="Πίνακας με τα πεδία των μηνύματα SIP INVITE και OK."/>
          <p:cNvGraphicFramePr>
            <a:graphicFrameLocks noGrp="1"/>
          </p:cNvGraphicFramePr>
          <p:nvPr>
            <p:ph idx="1"/>
            <p:extLst>
              <p:ext uri="{D42A27DB-BD31-4B8C-83A1-F6EECF244321}">
                <p14:modId xmlns:p14="http://schemas.microsoft.com/office/powerpoint/2010/main" val="1824265056"/>
              </p:ext>
            </p:extLst>
          </p:nvPr>
        </p:nvGraphicFramePr>
        <p:xfrm>
          <a:off x="381000" y="1629896"/>
          <a:ext cx="8382000" cy="2773680"/>
        </p:xfrm>
        <a:graphic>
          <a:graphicData uri="http://schemas.openxmlformats.org/drawingml/2006/table">
            <a:tbl>
              <a:tblPr firstRow="1"/>
              <a:tblGrid>
                <a:gridCol w="4241800"/>
                <a:gridCol w="4140200"/>
              </a:tblGrid>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a:ea typeface="ＭＳ Ｐゴシック" charset="0"/>
                        </a:rPr>
                        <a:t>Αίτηση</a:t>
                      </a:r>
                      <a:endParaRPr kumimoji="0" lang="en-US" sz="2000" b="1" i="0" u="none" strike="noStrike" cap="none" normalizeH="0" baseline="0" dirty="0">
                        <a:ln>
                          <a:noFill/>
                        </a:ln>
                        <a:solidFill>
                          <a:schemeClr val="tx1"/>
                        </a:solidFill>
                        <a:effectLst/>
                        <a:latin typeface="Calibri"/>
                        <a:ea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a:ea typeface="ＭＳ Ｐゴシック" charset="0"/>
                        </a:rPr>
                        <a:t>Απόκριση</a:t>
                      </a:r>
                      <a:endParaRPr kumimoji="0" lang="en-US" sz="2000" b="1" i="0" u="none" strike="noStrike" cap="none" normalizeH="0" baseline="0" dirty="0">
                        <a:ln>
                          <a:noFill/>
                        </a:ln>
                        <a:solidFill>
                          <a:schemeClr val="tx1"/>
                        </a:solidFill>
                        <a:effectLst/>
                        <a:latin typeface="Calibri"/>
                        <a:ea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INVITE</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err="1">
                          <a:ln>
                            <a:noFill/>
                          </a:ln>
                          <a:solidFill>
                            <a:srgbClr val="000000"/>
                          </a:solidFill>
                          <a:effectLst/>
                          <a:latin typeface="Calibri"/>
                          <a:ea typeface="Times New Roman" charset="0"/>
                          <a:cs typeface="Kerkis Sans" charset="0"/>
                        </a:rPr>
                        <a:t>sip:UserB@there.com</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SIP2/0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SIP/2.0</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200OK</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Via:SIP</a:t>
                      </a:r>
                      <a:r>
                        <a:rPr kumimoji="0" lang="en-US" sz="2000" b="0" i="0" u="none" strike="noStrike" cap="none" normalizeH="0" baseline="0" dirty="0">
                          <a:ln>
                            <a:noFill/>
                          </a:ln>
                          <a:solidFill>
                            <a:srgbClr val="000000"/>
                          </a:solidFill>
                          <a:effectLst/>
                          <a:latin typeface="Calibri"/>
                          <a:ea typeface="Times New Roman" charset="0"/>
                          <a:cs typeface="Kerkis Sans" charset="0"/>
                        </a:rPr>
                        <a:t>/2.0/UDP</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here.com:5060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Via:SIP</a:t>
                      </a:r>
                      <a:r>
                        <a:rPr kumimoji="0" lang="en-US" sz="2000" b="0" i="0" u="none" strike="noStrike" cap="none" normalizeH="0" baseline="0" dirty="0">
                          <a:ln>
                            <a:noFill/>
                          </a:ln>
                          <a:solidFill>
                            <a:srgbClr val="000000"/>
                          </a:solidFill>
                          <a:effectLst/>
                          <a:latin typeface="Calibri"/>
                          <a:ea typeface="Times New Roman" charset="0"/>
                          <a:cs typeface="Kerkis Sans" charset="0"/>
                        </a:rPr>
                        <a:t>/2.0/UDP</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here.com:5060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From:sip:UserA@here.com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From:sip:UserA@here.com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To:sip:UserB@there.com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To:sip:UserB@there.com;tag</a:t>
                      </a:r>
                      <a:r>
                        <a:rPr kumimoji="0" lang="en-US" sz="2000" b="0" i="0" u="none" strike="noStrike" cap="none" normalizeH="0" baseline="0" dirty="0">
                          <a:ln>
                            <a:noFill/>
                          </a:ln>
                          <a:solidFill>
                            <a:srgbClr val="000000"/>
                          </a:solidFill>
                          <a:effectLst/>
                          <a:latin typeface="Calibri"/>
                          <a:ea typeface="Times New Roman" charset="0"/>
                          <a:cs typeface="Kerkis Sans" charset="0"/>
                        </a:rPr>
                        <a:t>=65a35</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Call-ID:12345600@here.com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Call-ID:12345600@here.com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CSeq:1</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INVITE</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CSeq:1</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INVITE</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5606ACB-69F7-BB40-A155-7D64F341FC1F}" type="slidenum">
              <a:rPr lang="el-GR" sz="1200" smtClean="0">
                <a:latin typeface="Calibri"/>
              </a:rPr>
              <a:pPr/>
              <a:t>59</a:t>
            </a:fld>
            <a:endParaRPr lang="el-GR" sz="1200" dirty="0">
              <a:latin typeface="Calibri"/>
            </a:endParaRPr>
          </a:p>
        </p:txBody>
      </p:sp>
    </p:spTree>
    <p:extLst>
      <p:ext uri="{BB962C8B-B14F-4D97-AF65-F5344CB8AC3E}">
        <p14:creationId xmlns:p14="http://schemas.microsoft.com/office/powerpoint/2010/main" val="3391836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pPr marL="0" algn="l"/>
            <a:r>
              <a:rPr lang="el-GR" dirty="0" smtClean="0"/>
              <a:t>Εισαγωγή</a:t>
            </a:r>
            <a:endParaRPr lang="el-GR" dirty="0"/>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l-GR" sz="2400" dirty="0" smtClean="0"/>
              <a:t>Κ. </a:t>
            </a:r>
            <a:r>
              <a:rPr lang="en-US" sz="2400" dirty="0"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smtClean="0"/>
              <a:t>«Επιστήμη </a:t>
            </a:r>
            <a:r>
              <a:rPr lang="el-GR" sz="2400" dirty="0"/>
              <a:t>των </a:t>
            </a:r>
            <a:r>
              <a:rPr lang="el-GR" sz="2400" dirty="0" smtClean="0"/>
              <a:t>Υπολογιστών»</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9162967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95536" y="313164"/>
            <a:ext cx="8382000" cy="1104900"/>
          </a:xfrm>
        </p:spPr>
        <p:txBody>
          <a:bodyPr>
            <a:normAutofit fontScale="90000"/>
          </a:bodyPr>
          <a:lstStyle/>
          <a:p>
            <a:r>
              <a:rPr lang="el-GR" dirty="0">
                <a:latin typeface="Calibri"/>
              </a:rPr>
              <a:t>Τηλεδιάσκεψη με το </a:t>
            </a:r>
            <a:r>
              <a:rPr lang="en-US" dirty="0">
                <a:latin typeface="Calibri"/>
              </a:rPr>
              <a:t>SIP</a:t>
            </a:r>
            <a:r>
              <a:rPr lang="el-GR" dirty="0">
                <a:latin typeface="Calibri"/>
              </a:rPr>
              <a:t> </a:t>
            </a:r>
            <a:br>
              <a:rPr lang="el-GR" dirty="0">
                <a:latin typeface="Calibri"/>
              </a:rPr>
            </a:br>
            <a:r>
              <a:rPr lang="el-GR" dirty="0">
                <a:latin typeface="Calibri"/>
              </a:rPr>
              <a:t>(</a:t>
            </a:r>
            <a:r>
              <a:rPr lang="el-GR" dirty="0" smtClean="0">
                <a:latin typeface="Calibri"/>
              </a:rPr>
              <a:t>12 </a:t>
            </a:r>
            <a:r>
              <a:rPr lang="el-GR" dirty="0">
                <a:latin typeface="Calibri"/>
              </a:rPr>
              <a:t>από 12)</a:t>
            </a:r>
          </a:p>
        </p:txBody>
      </p:sp>
      <p:graphicFrame>
        <p:nvGraphicFramePr>
          <p:cNvPr id="459779" name="Group 3" descr="Πίνακας με τα πεδία των μηνύματα SIP INVITE και OK."/>
          <p:cNvGraphicFramePr>
            <a:graphicFrameLocks noGrp="1"/>
          </p:cNvGraphicFramePr>
          <p:nvPr>
            <p:ph idx="1"/>
            <p:extLst>
              <p:ext uri="{D42A27DB-BD31-4B8C-83A1-F6EECF244321}">
                <p14:modId xmlns:p14="http://schemas.microsoft.com/office/powerpoint/2010/main" val="2849570930"/>
              </p:ext>
            </p:extLst>
          </p:nvPr>
        </p:nvGraphicFramePr>
        <p:xfrm>
          <a:off x="395536" y="1646664"/>
          <a:ext cx="8382000" cy="2773680"/>
        </p:xfrm>
        <a:graphic>
          <a:graphicData uri="http://schemas.openxmlformats.org/drawingml/2006/table">
            <a:tbl>
              <a:tblPr firstRow="1"/>
              <a:tblGrid>
                <a:gridCol w="4241800"/>
                <a:gridCol w="4140200"/>
              </a:tblGrid>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a:ea typeface="ＭＳ Ｐゴシック" charset="0"/>
                        </a:rPr>
                        <a:t>Αίτηση</a:t>
                      </a:r>
                      <a:endParaRPr kumimoji="0" lang="en-US" sz="2000" b="1" i="0" u="none" strike="noStrike" cap="none" normalizeH="0" baseline="0" dirty="0">
                        <a:ln>
                          <a:noFill/>
                        </a:ln>
                        <a:solidFill>
                          <a:schemeClr val="tx1"/>
                        </a:solidFill>
                        <a:effectLst/>
                        <a:latin typeface="Calibri"/>
                        <a:ea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chemeClr val="tx1"/>
                          </a:solidFill>
                          <a:effectLst/>
                          <a:latin typeface="Calibri"/>
                          <a:ea typeface="ＭＳ Ｐゴシック" charset="0"/>
                        </a:rPr>
                        <a:t>Απόκριση</a:t>
                      </a:r>
                      <a:endParaRPr kumimoji="0" lang="en-US" sz="2000" b="1" i="0" u="none" strike="noStrike" cap="none" normalizeH="0" baseline="0" dirty="0">
                        <a:ln>
                          <a:noFill/>
                        </a:ln>
                        <a:solidFill>
                          <a:schemeClr val="tx1"/>
                        </a:solidFill>
                        <a:effectLst/>
                        <a:latin typeface="Calibri"/>
                        <a:ea typeface="ＭＳ Ｐゴシック"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Contact:sip:userA@here.com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Contact:sip:userB@there.com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Content-type:application</a:t>
                      </a:r>
                      <a:r>
                        <a:rPr kumimoji="0" lang="en-US" sz="2000" b="0" i="0" u="none" strike="noStrike" cap="none" normalizeH="0" baseline="0" dirty="0">
                          <a:ln>
                            <a:noFill/>
                          </a:ln>
                          <a:solidFill>
                            <a:srgbClr val="000000"/>
                          </a:solidFill>
                          <a:effectLst/>
                          <a:latin typeface="Calibri"/>
                          <a:ea typeface="Times New Roman" charset="0"/>
                          <a:cs typeface="Kerkis Sans" charset="0"/>
                        </a:rPr>
                        <a:t>/</a:t>
                      </a:r>
                      <a:r>
                        <a:rPr kumimoji="0" lang="en-US" sz="2000" b="0" i="0" u="none" strike="noStrike" cap="none" normalizeH="0" baseline="0" dirty="0" err="1">
                          <a:ln>
                            <a:noFill/>
                          </a:ln>
                          <a:solidFill>
                            <a:srgbClr val="000000"/>
                          </a:solidFill>
                          <a:effectLst/>
                          <a:latin typeface="Calibri"/>
                          <a:ea typeface="Times New Roman" charset="0"/>
                          <a:cs typeface="Kerkis Sans" charset="0"/>
                        </a:rPr>
                        <a:t>sdp</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00"/>
                          </a:solidFill>
                          <a:effectLst/>
                          <a:latin typeface="Calibri"/>
                          <a:ea typeface="Times New Roman" charset="0"/>
                          <a:cs typeface="Kerkis Sans" charset="0"/>
                        </a:rPr>
                        <a:t>Content-type:application</a:t>
                      </a:r>
                      <a:r>
                        <a:rPr kumimoji="0" lang="en-US" sz="2000" b="0" i="0" u="none" strike="noStrike" cap="none" normalizeH="0" baseline="0" dirty="0">
                          <a:ln>
                            <a:noFill/>
                          </a:ln>
                          <a:solidFill>
                            <a:srgbClr val="000000"/>
                          </a:solidFill>
                          <a:effectLst/>
                          <a:latin typeface="Calibri"/>
                          <a:ea typeface="Times New Roman" charset="0"/>
                          <a:cs typeface="Kerkis Sans" charset="0"/>
                        </a:rPr>
                        <a:t>/</a:t>
                      </a:r>
                      <a:r>
                        <a:rPr kumimoji="0" lang="en-US" sz="2000" b="0" i="0" u="none" strike="noStrike" cap="none" normalizeH="0" baseline="0" dirty="0" err="1">
                          <a:ln>
                            <a:noFill/>
                          </a:ln>
                          <a:solidFill>
                            <a:srgbClr val="000000"/>
                          </a:solidFill>
                          <a:effectLst/>
                          <a:latin typeface="Calibri"/>
                          <a:ea typeface="Times New Roman" charset="0"/>
                          <a:cs typeface="Kerkis Sans" charset="0"/>
                        </a:rPr>
                        <a:t>sdp</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v=0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v=0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o=</a:t>
                      </a:r>
                      <a:r>
                        <a:rPr kumimoji="0" lang="en-US" sz="2000" b="0" i="0" u="none" strike="noStrike" cap="none" normalizeH="0" baseline="0" dirty="0" err="1">
                          <a:ln>
                            <a:noFill/>
                          </a:ln>
                          <a:solidFill>
                            <a:srgbClr val="000000"/>
                          </a:solidFill>
                          <a:effectLst/>
                          <a:latin typeface="Calibri"/>
                          <a:ea typeface="Times New Roman" charset="0"/>
                          <a:cs typeface="Kerkis Sans" charset="0"/>
                        </a:rPr>
                        <a:t>UserA</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289084</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2890</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IN</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IP</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err="1">
                          <a:ln>
                            <a:noFill/>
                          </a:ln>
                          <a:solidFill>
                            <a:srgbClr val="000000"/>
                          </a:solidFill>
                          <a:effectLst/>
                          <a:latin typeface="Calibri"/>
                          <a:ea typeface="Times New Roman" charset="0"/>
                          <a:cs typeface="Kerkis Sans" charset="0"/>
                        </a:rPr>
                        <a:t>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o=</a:t>
                      </a:r>
                      <a:r>
                        <a:rPr kumimoji="0" lang="en-US" sz="2000" b="0" i="0" u="none" strike="noStrike" cap="none" normalizeH="0" baseline="0" dirty="0" err="1">
                          <a:ln>
                            <a:noFill/>
                          </a:ln>
                          <a:solidFill>
                            <a:srgbClr val="000000"/>
                          </a:solidFill>
                          <a:effectLst/>
                          <a:latin typeface="Calibri"/>
                          <a:ea typeface="Times New Roman" charset="0"/>
                          <a:cs typeface="Kerkis Sans" charset="0"/>
                        </a:rPr>
                        <a:t>UserB</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493834</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462</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IN</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IP</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err="1">
                          <a:ln>
                            <a:noFill/>
                          </a:ln>
                          <a:solidFill>
                            <a:srgbClr val="000000"/>
                          </a:solidFill>
                          <a:effectLst/>
                          <a:latin typeface="Calibri"/>
                          <a:ea typeface="Times New Roman" charset="0"/>
                          <a:cs typeface="Kerkis Sans" charset="0"/>
                        </a:rPr>
                        <a:t>there.com</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c=IN</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IP4</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100.101.102.103</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c=IN</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IP4</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110.111.112.113</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m=audio</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49172</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RTP/AVP0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a:ea typeface="Times New Roman" charset="0"/>
                          <a:cs typeface="Kerkis Sans" charset="0"/>
                        </a:rPr>
                        <a:t>m=audio</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3456</a:t>
                      </a:r>
                      <a:r>
                        <a:rPr kumimoji="0" lang="el-GR" sz="2000" b="0" i="0" u="none" strike="noStrike" cap="none" normalizeH="0" baseline="0" dirty="0">
                          <a:ln>
                            <a:noFill/>
                          </a:ln>
                          <a:solidFill>
                            <a:srgbClr val="000000"/>
                          </a:solidFill>
                          <a:effectLst/>
                          <a:latin typeface="Calibri"/>
                          <a:ea typeface="Times New Roman" charset="0"/>
                          <a:cs typeface="Kerkis Sans" charset="0"/>
                        </a:rPr>
                        <a:t> </a:t>
                      </a:r>
                      <a:r>
                        <a:rPr kumimoji="0" lang="en-US" sz="2000" b="0" i="0" u="none" strike="noStrike" cap="none" normalizeH="0" baseline="0" dirty="0">
                          <a:ln>
                            <a:noFill/>
                          </a:ln>
                          <a:solidFill>
                            <a:srgbClr val="000000"/>
                          </a:solidFill>
                          <a:effectLst/>
                          <a:latin typeface="Calibri"/>
                          <a:ea typeface="Times New Roman" charset="0"/>
                          <a:cs typeface="Kerkis Sans" charset="0"/>
                        </a:rPr>
                        <a:t>RTP/AVP0</a:t>
                      </a:r>
                      <a:endParaRPr kumimoji="0" lang="en-US" sz="2000" b="0" i="0" u="none" strike="noStrike" cap="none" normalizeH="0" baseline="0" dirty="0">
                        <a:ln>
                          <a:noFill/>
                        </a:ln>
                        <a:solidFill>
                          <a:schemeClr val="tx1"/>
                        </a:solidFill>
                        <a:effectLst/>
                        <a:latin typeface="Calibri"/>
                        <a:ea typeface="Times New Roman" charset="0"/>
                        <a:cs typeface="Kerkis Sans"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 name="5 - Θέση αριθμού διαφάνειας"/>
          <p:cNvSpPr>
            <a:spLocks noGrp="1"/>
          </p:cNvSpPr>
          <p:nvPr>
            <p:ph type="sldNum" sz="quarter" idx="12"/>
          </p:nvPr>
        </p:nvSpPr>
        <p:spPr>
          <a:xfrm>
            <a:off x="6567736" y="6324534"/>
            <a:ext cx="2133600" cy="365125"/>
          </a:xfrm>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5606ACB-69F7-BB40-A155-7D64F341FC1F}" type="slidenum">
              <a:rPr lang="el-GR" sz="1200" smtClean="0">
                <a:latin typeface="Calibri"/>
              </a:rPr>
              <a:pPr/>
              <a:t>60</a:t>
            </a:fld>
            <a:endParaRPr lang="el-GR" sz="1200" dirty="0">
              <a:latin typeface="Calibri"/>
            </a:endParaRPr>
          </a:p>
        </p:txBody>
      </p:sp>
    </p:spTree>
    <p:extLst>
      <p:ext uri="{BB962C8B-B14F-4D97-AF65-F5344CB8AC3E}">
        <p14:creationId xmlns:p14="http://schemas.microsoft.com/office/powerpoint/2010/main" val="3159610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l-GR" dirty="0">
                <a:latin typeface="Calibri"/>
              </a:rPr>
              <a:t>Έλεγχος πυλών</a:t>
            </a:r>
            <a:endParaRPr lang="en-US" dirty="0">
              <a:latin typeface="Calibri"/>
            </a:endParaRPr>
          </a:p>
        </p:txBody>
      </p:sp>
      <p:graphicFrame>
        <p:nvGraphicFramePr>
          <p:cNvPr id="16386" name="Object 5" descr="Σχεδιάγραμμα που εμφανίζει την συμμετοχή-σύνδεση των τερματικών SIP &amp; h.323 στο τηλεφωνικό δίκτυο μέσω του πρωτοκόλλου MEGACO/H.248."/>
          <p:cNvGraphicFramePr>
            <a:graphicFrameLocks noChangeAspect="1"/>
          </p:cNvGraphicFramePr>
          <p:nvPr>
            <p:extLst>
              <p:ext uri="{D42A27DB-BD31-4B8C-83A1-F6EECF244321}">
                <p14:modId xmlns:p14="http://schemas.microsoft.com/office/powerpoint/2010/main" val="4043695525"/>
              </p:ext>
            </p:extLst>
          </p:nvPr>
        </p:nvGraphicFramePr>
        <p:xfrm>
          <a:off x="2057400" y="1295400"/>
          <a:ext cx="5041900" cy="2881313"/>
        </p:xfrm>
        <a:graphic>
          <a:graphicData uri="http://schemas.openxmlformats.org/presentationml/2006/ole">
            <mc:AlternateContent xmlns:mc="http://schemas.openxmlformats.org/markup-compatibility/2006">
              <mc:Choice xmlns:v="urn:schemas-microsoft-com:vml" Requires="v">
                <p:oleObj spid="_x0000_s49199" name="VISIO" r:id="rId3" imgW="4199040" imgH="2399040" progId="Visio.Drawing.6">
                  <p:embed/>
                </p:oleObj>
              </mc:Choice>
              <mc:Fallback>
                <p:oleObj name="VISIO" r:id="rId3" imgW="4199040" imgH="23990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5400"/>
                        <a:ext cx="5041900" cy="288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
          <p:cNvSpPr>
            <a:spLocks noGrp="1" noChangeArrowheads="1"/>
          </p:cNvSpPr>
          <p:nvPr>
            <p:ph type="body" idx="1"/>
          </p:nvPr>
        </p:nvSpPr>
        <p:spPr>
          <a:xfrm>
            <a:off x="381000" y="4239344"/>
            <a:ext cx="8382000" cy="2286000"/>
          </a:xfrm>
        </p:spPr>
        <p:txBody>
          <a:bodyPr>
            <a:normAutofit fontScale="70000" lnSpcReduction="20000"/>
          </a:bodyPr>
          <a:lstStyle/>
          <a:p>
            <a:pPr eaLnBrk="1" hangingPunct="1">
              <a:lnSpc>
                <a:spcPct val="90000"/>
              </a:lnSpc>
            </a:pPr>
            <a:r>
              <a:rPr lang="el-GR" dirty="0">
                <a:latin typeface="Calibri"/>
              </a:rPr>
              <a:t>Πύλες </a:t>
            </a:r>
            <a:r>
              <a:rPr lang="en-US" dirty="0">
                <a:latin typeface="Calibri"/>
              </a:rPr>
              <a:t>H.323</a:t>
            </a:r>
            <a:r>
              <a:rPr lang="el-GR" dirty="0">
                <a:latin typeface="Calibri"/>
              </a:rPr>
              <a:t> και πύλες </a:t>
            </a:r>
            <a:r>
              <a:rPr lang="en-US" dirty="0">
                <a:latin typeface="Calibri"/>
              </a:rPr>
              <a:t>SIP</a:t>
            </a:r>
            <a:endParaRPr lang="el-GR" dirty="0">
              <a:latin typeface="Calibri"/>
            </a:endParaRPr>
          </a:p>
          <a:p>
            <a:pPr lvl="1" eaLnBrk="1" hangingPunct="1">
              <a:lnSpc>
                <a:spcPct val="90000"/>
              </a:lnSpc>
            </a:pPr>
            <a:r>
              <a:rPr lang="el-GR" dirty="0">
                <a:latin typeface="Calibri"/>
              </a:rPr>
              <a:t>Μετατροπή κωδικοποίησης δεδομένων: επεξεργαστές </a:t>
            </a:r>
            <a:r>
              <a:rPr lang="en-US" dirty="0">
                <a:latin typeface="Calibri"/>
              </a:rPr>
              <a:t>DSP</a:t>
            </a:r>
          </a:p>
          <a:p>
            <a:pPr lvl="1" eaLnBrk="1" hangingPunct="1">
              <a:lnSpc>
                <a:spcPct val="90000"/>
              </a:lnSpc>
            </a:pPr>
            <a:r>
              <a:rPr lang="el-GR" dirty="0">
                <a:latin typeface="Calibri"/>
              </a:rPr>
              <a:t>Μετατροπή σηματοδοσίας: παραδοσιακοί επεξεργαστές</a:t>
            </a:r>
          </a:p>
          <a:p>
            <a:pPr eaLnBrk="1" hangingPunct="1">
              <a:lnSpc>
                <a:spcPct val="90000"/>
              </a:lnSpc>
            </a:pPr>
            <a:r>
              <a:rPr lang="el-GR" dirty="0" err="1">
                <a:latin typeface="Calibri"/>
              </a:rPr>
              <a:t>Megaco</a:t>
            </a:r>
            <a:r>
              <a:rPr lang="el-GR" dirty="0">
                <a:latin typeface="Calibri"/>
              </a:rPr>
              <a:t>/H.248: επικοινωνία πύλης και ελεγκτή μέσων</a:t>
            </a:r>
            <a:endParaRPr lang="en-US" dirty="0">
              <a:latin typeface="Calibri"/>
            </a:endParaRPr>
          </a:p>
          <a:p>
            <a:pPr lvl="1" eaLnBrk="1" hangingPunct="1">
              <a:lnSpc>
                <a:spcPct val="90000"/>
              </a:lnSpc>
            </a:pPr>
            <a:r>
              <a:rPr lang="el-GR" dirty="0">
                <a:latin typeface="Calibri"/>
              </a:rPr>
              <a:t>Διακεκομμένες γραμμές: μηνύματα σηματοδοσίας</a:t>
            </a:r>
          </a:p>
          <a:p>
            <a:pPr lvl="1" eaLnBrk="1" hangingPunct="1">
              <a:lnSpc>
                <a:spcPct val="90000"/>
              </a:lnSpc>
            </a:pPr>
            <a:r>
              <a:rPr lang="el-GR" dirty="0">
                <a:latin typeface="Calibri"/>
              </a:rPr>
              <a:t>Συνεχείς γραμμές: μεταφορά μέσων</a:t>
            </a:r>
            <a:endParaRPr lang="en-US" dirty="0">
              <a:latin typeface="Calibri"/>
            </a:endParaRPr>
          </a:p>
        </p:txBody>
      </p:sp>
      <p:sp>
        <p:nvSpPr>
          <p:cNvPr id="8"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49EEFD4-D155-5849-A439-F311266D667B}" type="slidenum">
              <a:rPr lang="el-GR" sz="1200" smtClean="0">
                <a:latin typeface="Calibri"/>
              </a:rPr>
              <a:pPr/>
              <a:t>61</a:t>
            </a:fld>
            <a:endParaRPr lang="el-GR" sz="1200" dirty="0">
              <a:latin typeface="Calibri"/>
            </a:endParaRPr>
          </a:p>
        </p:txBody>
      </p:sp>
    </p:spTree>
    <p:extLst>
      <p:ext uri="{BB962C8B-B14F-4D97-AF65-F5344CB8AC3E}">
        <p14:creationId xmlns:p14="http://schemas.microsoft.com/office/powerpoint/2010/main" val="3441503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r>
              <a:rPr lang="en-US" dirty="0" smtClean="0"/>
              <a:t> # 10</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
        <p:nvSpPr>
          <p:cNvPr id="6" name="Θέση κειμένου 5"/>
          <p:cNvSpPr txBox="1">
            <a:spLocks/>
          </p:cNvSpPr>
          <p:nvPr/>
        </p:nvSpPr>
        <p:spPr>
          <a:xfrm>
            <a:off x="683568" y="4077072"/>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a:t>Μάθημα: </a:t>
            </a:r>
            <a:r>
              <a:rPr lang="el-GR" sz="2400" dirty="0"/>
              <a:t>Θέματα </a:t>
            </a:r>
            <a:r>
              <a:rPr lang="en-US" sz="2400" dirty="0" err="1"/>
              <a:t>Συστημάτων</a:t>
            </a:r>
            <a:r>
              <a:rPr lang="en-US" sz="2400" dirty="0"/>
              <a:t> </a:t>
            </a:r>
            <a:r>
              <a:rPr lang="en-US" sz="2400" dirty="0" err="1" smtClean="0"/>
              <a:t>Πολυμέσων</a:t>
            </a:r>
            <a:endParaRPr lang="en-US" sz="2400" dirty="0"/>
          </a:p>
          <a:p>
            <a:pPr algn="l"/>
            <a:r>
              <a:rPr lang="el-GR" sz="2400" b="1" dirty="0"/>
              <a:t>Ενότητα </a:t>
            </a:r>
            <a:r>
              <a:rPr lang="en-US" sz="2400" b="1" dirty="0"/>
              <a:t># </a:t>
            </a:r>
            <a:r>
              <a:rPr lang="en-US" sz="2400" b="1" dirty="0" smtClean="0"/>
              <a:t>10</a:t>
            </a:r>
            <a:r>
              <a:rPr lang="el-GR" sz="2400" b="1" dirty="0" smtClean="0"/>
              <a:t>:</a:t>
            </a:r>
            <a:r>
              <a:rPr lang="en-US" sz="2400" b="1" dirty="0" smtClean="0"/>
              <a:t> </a:t>
            </a:r>
            <a:r>
              <a:rPr lang="en-US" sz="2400" dirty="0" smtClean="0"/>
              <a:t>RTP</a:t>
            </a:r>
            <a:endParaRPr lang="el-GR" sz="2400" dirty="0"/>
          </a:p>
          <a:p>
            <a:pPr algn="l"/>
            <a:r>
              <a:rPr lang="el-GR" sz="2400" b="1" dirty="0"/>
              <a:t>Διδάσκων: </a:t>
            </a:r>
            <a:r>
              <a:rPr lang="el-GR" sz="2400" dirty="0"/>
              <a:t>Γεώργιος </a:t>
            </a:r>
            <a:r>
              <a:rPr lang="el-GR" sz="2400" dirty="0" smtClean="0"/>
              <a:t>Κ. </a:t>
            </a:r>
            <a:r>
              <a:rPr lang="en-US" sz="2400" dirty="0" smtClean="0"/>
              <a:t>Πολύζος</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smtClean="0"/>
              <a:t>«Επιστήμη </a:t>
            </a:r>
            <a:r>
              <a:rPr lang="el-GR" sz="2400" dirty="0"/>
              <a:t>των </a:t>
            </a:r>
            <a:r>
              <a:rPr lang="el-GR" sz="2400" dirty="0" smtClean="0"/>
              <a:t>Υπολογιστών»</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14946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l-GR" dirty="0" smtClean="0">
                <a:latin typeface="Calibri"/>
              </a:rPr>
              <a:t>Εισαγωγή (1 από 2)</a:t>
            </a:r>
            <a:endParaRPr lang="en-GB" dirty="0">
              <a:latin typeface="Calibri"/>
            </a:endParaRPr>
          </a:p>
        </p:txBody>
      </p:sp>
      <p:sp>
        <p:nvSpPr>
          <p:cNvPr id="20485" name="Rectangle 3"/>
          <p:cNvSpPr>
            <a:spLocks noGrp="1" noChangeArrowheads="1"/>
          </p:cNvSpPr>
          <p:nvPr>
            <p:ph type="body" idx="1"/>
          </p:nvPr>
        </p:nvSpPr>
        <p:spPr/>
        <p:txBody>
          <a:bodyPr>
            <a:normAutofit/>
          </a:bodyPr>
          <a:lstStyle/>
          <a:p>
            <a:pPr eaLnBrk="1" hangingPunct="1"/>
            <a:r>
              <a:rPr lang="el-GR" sz="2800" b="1" dirty="0">
                <a:latin typeface="Calibri"/>
              </a:rPr>
              <a:t>Δικτυακές εφαρμογές πολυμέσων </a:t>
            </a:r>
            <a:endParaRPr lang="en-US" sz="2800" b="1" dirty="0">
              <a:latin typeface="Calibri"/>
            </a:endParaRPr>
          </a:p>
          <a:p>
            <a:pPr lvl="1" eaLnBrk="1" hangingPunct="1"/>
            <a:r>
              <a:rPr lang="el-GR" sz="2400" dirty="0">
                <a:latin typeface="Calibri"/>
              </a:rPr>
              <a:t>Ευαίσθητες στην καθυστέρηση</a:t>
            </a:r>
            <a:endParaRPr lang="en-US" sz="2400" dirty="0">
              <a:latin typeface="Calibri"/>
            </a:endParaRPr>
          </a:p>
          <a:p>
            <a:pPr lvl="1" eaLnBrk="1" hangingPunct="1"/>
            <a:r>
              <a:rPr lang="el-GR" sz="2400" dirty="0">
                <a:latin typeface="Calibri"/>
              </a:rPr>
              <a:t>Ανεκτικές στα σφάλματα</a:t>
            </a:r>
          </a:p>
          <a:p>
            <a:pPr eaLnBrk="1" hangingPunct="1"/>
            <a:r>
              <a:rPr lang="el-GR" sz="2800" b="1" dirty="0" smtClean="0">
                <a:latin typeface="Calibri"/>
              </a:rPr>
              <a:t>Ροή </a:t>
            </a:r>
            <a:r>
              <a:rPr lang="en-US" sz="2800" b="1" dirty="0" smtClean="0">
                <a:latin typeface="Calibri"/>
              </a:rPr>
              <a:t>(</a:t>
            </a:r>
            <a:r>
              <a:rPr lang="el-GR" sz="2800" b="1" dirty="0" smtClean="0">
                <a:latin typeface="Calibri"/>
              </a:rPr>
              <a:t>αποθηκευμένων) πολυμέσων</a:t>
            </a:r>
          </a:p>
          <a:p>
            <a:pPr lvl="1" eaLnBrk="1" hangingPunct="1"/>
            <a:r>
              <a:rPr lang="el-GR" sz="2400" dirty="0" smtClean="0">
                <a:latin typeface="Calibri"/>
              </a:rPr>
              <a:t>Ροή </a:t>
            </a:r>
            <a:r>
              <a:rPr lang="el-GR" sz="2400" dirty="0">
                <a:latin typeface="Calibri"/>
              </a:rPr>
              <a:t>(</a:t>
            </a:r>
            <a:r>
              <a:rPr lang="en-US" sz="2400" dirty="0">
                <a:latin typeface="Calibri"/>
              </a:rPr>
              <a:t>streaming</a:t>
            </a:r>
            <a:r>
              <a:rPr lang="el-GR" sz="2400" dirty="0">
                <a:latin typeface="Calibri"/>
              </a:rPr>
              <a:t>): αναπαραγωγή παράλληλα με τη λήψη</a:t>
            </a:r>
            <a:endParaRPr lang="en-US" sz="2400" dirty="0">
              <a:latin typeface="Calibri"/>
            </a:endParaRPr>
          </a:p>
          <a:p>
            <a:pPr lvl="1" eaLnBrk="1" hangingPunct="1"/>
            <a:r>
              <a:rPr lang="el-GR" sz="2400" dirty="0">
                <a:latin typeface="Calibri"/>
              </a:rPr>
              <a:t>Δυνατότητες αλληλεπίδρασης με το </a:t>
            </a:r>
            <a:r>
              <a:rPr lang="el-GR" sz="2400" dirty="0" smtClean="0">
                <a:latin typeface="Calibri"/>
              </a:rPr>
              <a:t>χρήστη</a:t>
            </a:r>
          </a:p>
          <a:p>
            <a:r>
              <a:rPr lang="el-GR" sz="2800" dirty="0">
                <a:latin typeface="Calibri"/>
              </a:rPr>
              <a:t>Ροή πολυμέσων με πολλούς παραλήπτες</a:t>
            </a:r>
            <a:endParaRPr lang="en-US" sz="2800" dirty="0">
              <a:latin typeface="Calibri"/>
            </a:endParaRPr>
          </a:p>
          <a:p>
            <a:r>
              <a:rPr lang="el-GR" sz="2800" dirty="0" smtClean="0">
                <a:latin typeface="Calibri"/>
              </a:rPr>
              <a:t>Αλληλεπίδραση </a:t>
            </a:r>
            <a:r>
              <a:rPr lang="el-GR" sz="2800" dirty="0">
                <a:latin typeface="Calibri"/>
              </a:rPr>
              <a:t>με πολυμέσα</a:t>
            </a:r>
            <a:endParaRPr lang="en-US" sz="2800" dirty="0">
              <a:latin typeface="Calibri"/>
            </a:endParaRPr>
          </a:p>
          <a:p>
            <a:pPr lvl="1" eaLnBrk="1" hangingPunct="1"/>
            <a:endParaRPr lang="en-GB"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FFF235D-D93D-984A-9922-1B028EC1FECD}" type="slidenum">
              <a:rPr lang="el-GR" sz="1200" smtClean="0">
                <a:latin typeface="Calibri"/>
              </a:rPr>
              <a:pPr/>
              <a:t>7</a:t>
            </a:fld>
            <a:endParaRPr lang="el-GR" sz="1200" dirty="0">
              <a:latin typeface="Calibri"/>
            </a:endParaRPr>
          </a:p>
        </p:txBody>
      </p:sp>
    </p:spTree>
    <p:extLst>
      <p:ext uri="{BB962C8B-B14F-4D97-AF65-F5344CB8AC3E}">
        <p14:creationId xmlns:p14="http://schemas.microsoft.com/office/powerpoint/2010/main" val="339969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l-GR" dirty="0" smtClean="0">
                <a:latin typeface="Calibri"/>
              </a:rPr>
              <a:t>Εισαγωγή (2 από 2)</a:t>
            </a:r>
            <a:endParaRPr lang="en-GB" dirty="0">
              <a:latin typeface="Calibri"/>
            </a:endParaRPr>
          </a:p>
        </p:txBody>
      </p:sp>
      <p:sp>
        <p:nvSpPr>
          <p:cNvPr id="20485" name="Rectangle 3"/>
          <p:cNvSpPr>
            <a:spLocks noGrp="1" noChangeArrowheads="1"/>
          </p:cNvSpPr>
          <p:nvPr>
            <p:ph type="body" idx="1"/>
          </p:nvPr>
        </p:nvSpPr>
        <p:spPr/>
        <p:txBody>
          <a:bodyPr>
            <a:noAutofit/>
          </a:bodyPr>
          <a:lstStyle/>
          <a:p>
            <a:r>
              <a:rPr lang="el-GR" sz="2400" dirty="0">
                <a:latin typeface="Calibri"/>
              </a:rPr>
              <a:t>Δικτυακές εφαρμογές πολυμέσων </a:t>
            </a:r>
            <a:endParaRPr lang="en-US" sz="2400" dirty="0">
              <a:latin typeface="Calibri"/>
            </a:endParaRPr>
          </a:p>
          <a:p>
            <a:r>
              <a:rPr lang="el-GR" sz="2400" dirty="0" smtClean="0">
                <a:latin typeface="Calibri"/>
              </a:rPr>
              <a:t>Ροή </a:t>
            </a:r>
            <a:r>
              <a:rPr lang="en-US" sz="2400" dirty="0">
                <a:latin typeface="Calibri"/>
              </a:rPr>
              <a:t>(</a:t>
            </a:r>
            <a:r>
              <a:rPr lang="el-GR" sz="2400" dirty="0">
                <a:latin typeface="Calibri"/>
              </a:rPr>
              <a:t>αποθηκευμένων) </a:t>
            </a:r>
            <a:r>
              <a:rPr lang="el-GR" sz="2400" dirty="0" smtClean="0">
                <a:latin typeface="Calibri"/>
              </a:rPr>
              <a:t>πολυμέσων</a:t>
            </a:r>
            <a:endParaRPr lang="el-GR" sz="2800" dirty="0" smtClean="0">
              <a:latin typeface="Calibri"/>
            </a:endParaRPr>
          </a:p>
          <a:p>
            <a:pPr eaLnBrk="1" hangingPunct="1"/>
            <a:r>
              <a:rPr lang="el-GR" sz="2800" b="1" dirty="0" smtClean="0">
                <a:latin typeface="Calibri"/>
              </a:rPr>
              <a:t>Ροή </a:t>
            </a:r>
            <a:r>
              <a:rPr lang="el-GR" sz="2800" b="1" dirty="0">
                <a:latin typeface="Calibri"/>
              </a:rPr>
              <a:t>πολυμέσων με πολλούς παραλήπτες</a:t>
            </a:r>
            <a:endParaRPr lang="en-US" sz="2800" b="1" dirty="0">
              <a:latin typeface="Calibri"/>
            </a:endParaRPr>
          </a:p>
          <a:p>
            <a:pPr lvl="1" eaLnBrk="1" hangingPunct="1"/>
            <a:r>
              <a:rPr lang="el-GR" sz="2400" dirty="0">
                <a:latin typeface="Calibri"/>
              </a:rPr>
              <a:t>Παρόμοια με τηλεοπτικές και ραδιοφωνικές μεταδόσεις</a:t>
            </a:r>
            <a:endParaRPr lang="en-US" sz="2400" dirty="0">
              <a:latin typeface="Calibri"/>
            </a:endParaRPr>
          </a:p>
          <a:p>
            <a:pPr lvl="1" eaLnBrk="1" hangingPunct="1"/>
            <a:r>
              <a:rPr lang="el-GR" sz="2400" dirty="0">
                <a:latin typeface="Calibri"/>
              </a:rPr>
              <a:t>Δεν παρέχονται δυνατότητες αλληλεπίδρασης με το χρήστη</a:t>
            </a:r>
            <a:endParaRPr lang="en-US" sz="2400" dirty="0">
              <a:latin typeface="Calibri"/>
            </a:endParaRPr>
          </a:p>
          <a:p>
            <a:pPr eaLnBrk="1" hangingPunct="1"/>
            <a:r>
              <a:rPr lang="el-GR" sz="2800" b="1" dirty="0">
                <a:latin typeface="Calibri"/>
              </a:rPr>
              <a:t>Αλληλεπίδραση με πολυμέσα</a:t>
            </a:r>
            <a:endParaRPr lang="en-US" sz="2800" b="1" dirty="0">
              <a:latin typeface="Calibri"/>
            </a:endParaRPr>
          </a:p>
          <a:p>
            <a:pPr lvl="1" eaLnBrk="1" hangingPunct="1"/>
            <a:r>
              <a:rPr lang="el-GR" sz="2400" dirty="0">
                <a:latin typeface="Calibri"/>
              </a:rPr>
              <a:t>Επικοινωνία πραγματικού χρόνου μεταξύ χρηστών</a:t>
            </a:r>
            <a:endParaRPr lang="en-US" sz="2400" dirty="0">
              <a:latin typeface="Calibri"/>
            </a:endParaRPr>
          </a:p>
          <a:p>
            <a:pPr lvl="1"/>
            <a:r>
              <a:rPr lang="el-GR" sz="2400" dirty="0">
                <a:latin typeface="Calibri"/>
              </a:rPr>
              <a:t>Πολύ χαμηλή </a:t>
            </a:r>
            <a:r>
              <a:rPr lang="el-GR" sz="2400" dirty="0" smtClean="0">
                <a:latin typeface="Calibri"/>
              </a:rPr>
              <a:t>από </a:t>
            </a:r>
            <a:r>
              <a:rPr lang="el-GR" sz="2400" dirty="0">
                <a:latin typeface="Calibri"/>
              </a:rPr>
              <a:t>άκρο σε </a:t>
            </a:r>
            <a:r>
              <a:rPr lang="el-GR" sz="2400" dirty="0"/>
              <a:t>άκρο καθυστέρηση </a:t>
            </a:r>
            <a:endParaRPr lang="en-GB" sz="2400"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FFF235D-D93D-984A-9922-1B028EC1FECD}" type="slidenum">
              <a:rPr lang="el-GR" sz="1200" smtClean="0">
                <a:latin typeface="Calibri"/>
              </a:rPr>
              <a:pPr/>
              <a:t>8</a:t>
            </a:fld>
            <a:endParaRPr lang="el-GR" sz="1200" dirty="0">
              <a:latin typeface="Calibri"/>
            </a:endParaRPr>
          </a:p>
        </p:txBody>
      </p:sp>
    </p:spTree>
    <p:extLst>
      <p:ext uri="{BB962C8B-B14F-4D97-AF65-F5344CB8AC3E}">
        <p14:creationId xmlns:p14="http://schemas.microsoft.com/office/powerpoint/2010/main" val="2692197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eaLnBrk="1" hangingPunct="1"/>
            <a:r>
              <a:rPr lang="el-GR" dirty="0">
                <a:latin typeface="Calibri"/>
              </a:rPr>
              <a:t>Βασικά πρωτόκολλα </a:t>
            </a:r>
            <a:r>
              <a:rPr lang="el-GR" dirty="0" smtClean="0">
                <a:latin typeface="Calibri"/>
              </a:rPr>
              <a:t>Διαδικτύου </a:t>
            </a:r>
            <a:br>
              <a:rPr lang="el-GR" dirty="0" smtClean="0">
                <a:latin typeface="Calibri"/>
              </a:rPr>
            </a:br>
            <a:r>
              <a:rPr lang="el-GR" dirty="0" smtClean="0">
                <a:latin typeface="Calibri"/>
              </a:rPr>
              <a:t>(1 από 2)</a:t>
            </a:r>
            <a:endParaRPr lang="el-GR" dirty="0">
              <a:latin typeface="Calibri"/>
            </a:endParaRPr>
          </a:p>
        </p:txBody>
      </p:sp>
      <p:sp>
        <p:nvSpPr>
          <p:cNvPr id="21509" name="Rectangle 3"/>
          <p:cNvSpPr>
            <a:spLocks noGrp="1" noChangeArrowheads="1"/>
          </p:cNvSpPr>
          <p:nvPr>
            <p:ph type="body" idx="1"/>
          </p:nvPr>
        </p:nvSpPr>
        <p:spPr/>
        <p:txBody>
          <a:bodyPr>
            <a:normAutofit/>
          </a:bodyPr>
          <a:lstStyle/>
          <a:p>
            <a:pPr eaLnBrk="1" hangingPunct="1"/>
            <a:r>
              <a:rPr lang="el-GR" dirty="0">
                <a:latin typeface="Calibri"/>
              </a:rPr>
              <a:t>Επίπεδο δικτύου: </a:t>
            </a:r>
            <a:r>
              <a:rPr lang="en-US" dirty="0">
                <a:latin typeface="Calibri"/>
              </a:rPr>
              <a:t>IP</a:t>
            </a:r>
          </a:p>
          <a:p>
            <a:pPr lvl="1" eaLnBrk="1" hangingPunct="1"/>
            <a:r>
              <a:rPr lang="el-GR" dirty="0">
                <a:latin typeface="Calibri"/>
              </a:rPr>
              <a:t>Υπηρεσία καλύτερης προσπάθειας</a:t>
            </a:r>
          </a:p>
          <a:p>
            <a:pPr lvl="1" eaLnBrk="1" hangingPunct="1"/>
            <a:r>
              <a:rPr lang="el-GR" dirty="0">
                <a:latin typeface="Calibri"/>
              </a:rPr>
              <a:t>Απροσδιόριστη καθυστέρηση και αξιοπιστία</a:t>
            </a:r>
          </a:p>
          <a:p>
            <a:pPr eaLnBrk="1" hangingPunct="1"/>
            <a:r>
              <a:rPr lang="el-GR" dirty="0">
                <a:latin typeface="Calibri"/>
              </a:rPr>
              <a:t>Επίπεδο μεταφοράς</a:t>
            </a:r>
            <a:r>
              <a:rPr lang="en-US" dirty="0">
                <a:latin typeface="Calibri"/>
              </a:rPr>
              <a:t>: UDP</a:t>
            </a:r>
          </a:p>
          <a:p>
            <a:pPr lvl="1" eaLnBrk="1" hangingPunct="1"/>
            <a:r>
              <a:rPr lang="el-GR" dirty="0">
                <a:latin typeface="Calibri"/>
              </a:rPr>
              <a:t>Πολύπλεξη ροών πάνω από το </a:t>
            </a:r>
            <a:r>
              <a:rPr lang="en-US" dirty="0">
                <a:latin typeface="Calibri"/>
              </a:rPr>
              <a:t>IP</a:t>
            </a:r>
          </a:p>
          <a:p>
            <a:pPr lvl="1" eaLnBrk="1" hangingPunct="1"/>
            <a:r>
              <a:rPr lang="el-GR" dirty="0">
                <a:latin typeface="Calibri"/>
              </a:rPr>
              <a:t>Κατάλληλο για υλοποίηση μηχανισμών από τις εφαρμογές</a:t>
            </a:r>
          </a:p>
          <a:p>
            <a:pPr lvl="2" eaLnBrk="1" hangingPunct="1"/>
            <a:r>
              <a:rPr lang="el-GR" dirty="0">
                <a:latin typeface="Calibri"/>
              </a:rPr>
              <a:t>Χρησιμοποιείται από πολυμεσικές </a:t>
            </a:r>
            <a:r>
              <a:rPr lang="el-GR" dirty="0" smtClean="0">
                <a:latin typeface="Calibri"/>
              </a:rPr>
              <a:t>εφαρμογές</a:t>
            </a:r>
            <a:endParaRPr lang="el-GR" dirty="0">
              <a:latin typeface="Calibri"/>
            </a:endParaRPr>
          </a:p>
        </p:txBody>
      </p:sp>
      <p:sp>
        <p:nvSpPr>
          <p:cNvPr id="6" name="5 - Θέση αριθμού διαφάνειας"/>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D46FFEF-729D-C946-A475-DD72DF56B523}" type="slidenum">
              <a:rPr lang="el-GR" sz="1200" smtClean="0">
                <a:latin typeface="Calibri"/>
              </a:rPr>
              <a:pPr/>
              <a:t>9</a:t>
            </a:fld>
            <a:endParaRPr lang="el-GR" sz="1200" dirty="0">
              <a:latin typeface="Calibri"/>
            </a:endParaRPr>
          </a:p>
        </p:txBody>
      </p:sp>
    </p:spTree>
    <p:extLst>
      <p:ext uri="{BB962C8B-B14F-4D97-AF65-F5344CB8AC3E}">
        <p14:creationId xmlns:p14="http://schemas.microsoft.com/office/powerpoint/2010/main" val="3680201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7/6/2014 10:54:15 μμ"/>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A6BC7F-B0F9-44A9-A02A-728AD0AF45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3184</TotalTime>
  <Words>2986</Words>
  <Application>Microsoft Office PowerPoint</Application>
  <PresentationFormat>On-screen Show (4:3)</PresentationFormat>
  <Paragraphs>522</Paragraphs>
  <Slides>62</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Θέμα του Office</vt:lpstr>
      <vt:lpstr>VISIO</vt:lpstr>
      <vt:lpstr>Equation</vt:lpstr>
      <vt:lpstr>Θέματα Συστημάτων Πολυμέσων </vt:lpstr>
      <vt:lpstr>Άδειες Χρήσης</vt:lpstr>
      <vt:lpstr>Χρηματοδότηση</vt:lpstr>
      <vt:lpstr>Σκοποί  ενότητας</vt:lpstr>
      <vt:lpstr>Περιεχόμενα ενότητας</vt:lpstr>
      <vt:lpstr>Εισαγωγή</vt:lpstr>
      <vt:lpstr>Εισαγωγή (1 από 2)</vt:lpstr>
      <vt:lpstr>Εισαγωγή (2 από 2)</vt:lpstr>
      <vt:lpstr>Βασικά πρωτόκολλα Διαδικτύου  (1 από 2)</vt:lpstr>
      <vt:lpstr>Βασικά πρωτόκολλα Διαδικτύου  (2 από 2)</vt:lpstr>
      <vt:lpstr>Το πρωτόκολλο RTP</vt:lpstr>
      <vt:lpstr>Εισαγωγή στο RTP</vt:lpstr>
      <vt:lpstr>Δομή πακέτων RTP</vt:lpstr>
      <vt:lpstr>Πεδία κεφαλίδας πακέτου RTP</vt:lpstr>
      <vt:lpstr>Δομή πακέτων RTP (1 από 2)</vt:lpstr>
      <vt:lpstr>Δομή πακέτων RTP (2 από 2)</vt:lpstr>
      <vt:lpstr>Το πρωτόκολλο RTCP</vt:lpstr>
      <vt:lpstr>Το πρωτόκολλο RTCP (1 από 4)</vt:lpstr>
      <vt:lpstr>Το πρωτόκολλο RTCP (2 από 4)</vt:lpstr>
      <vt:lpstr>Το πρωτόκολλο RTCP (3 από 4)</vt:lpstr>
      <vt:lpstr>Το πρωτόκολλο RTCP (4 από 4)</vt:lpstr>
      <vt:lpstr>Ροή πολυμέσων</vt:lpstr>
      <vt:lpstr>Ροή πολυμέσων – Εισαγωγή  (1 από 2)</vt:lpstr>
      <vt:lpstr>Ροή πολυμέσων – Εισαγωγή  (2 από 2)</vt:lpstr>
      <vt:lpstr>Ροή από εξυπηρετητές ιστοσελίδων (1 από 2)</vt:lpstr>
      <vt:lpstr>Ροή από εξυπηρετητές ιστοσελίδων (2 από 2)</vt:lpstr>
      <vt:lpstr>Ροή από εξυπηρετητές μέσων  (1 από 3)</vt:lpstr>
      <vt:lpstr>Ροή από εξυπηρετητές μέσων  (2 από 3)</vt:lpstr>
      <vt:lpstr>Ροή από εξυπηρετητές μέσων  (3 από 3)</vt:lpstr>
      <vt:lpstr>Το πρωτόκολλο RTSP (1 από 3)</vt:lpstr>
      <vt:lpstr>Το πρωτόκολλο RTSP (2 από 3)</vt:lpstr>
      <vt:lpstr>Το πρωτόκολλο RTSP (3 από 3)</vt:lpstr>
      <vt:lpstr>Τηλεδιάσκεψη</vt:lpstr>
      <vt:lpstr>Το πρότυπο H.320  (1 από 4)</vt:lpstr>
      <vt:lpstr>Το πρότυπο H.320  (2 από 4)</vt:lpstr>
      <vt:lpstr>Το πρότυπο H.320  (3 από 4)</vt:lpstr>
      <vt:lpstr>Το πρότυπο H.320  (4 από 4)</vt:lpstr>
      <vt:lpstr>Το πρότυπο H.324 (1 από 2)</vt:lpstr>
      <vt:lpstr>Το πρότυπο H.324 (2 από 2)</vt:lpstr>
      <vt:lpstr>Το πρότυπο H.323 (1 από 9)</vt:lpstr>
      <vt:lpstr>Το πρότυπο H.323 (2 από 9)</vt:lpstr>
      <vt:lpstr>Το πρότυπο H.323 (3 από 9)</vt:lpstr>
      <vt:lpstr>Το πρότυπο H.323 (4 από 9)</vt:lpstr>
      <vt:lpstr>Το πρότυπο H.323 (5 από 9)</vt:lpstr>
      <vt:lpstr>Το πρότυπο H.323 (6 από 9)</vt:lpstr>
      <vt:lpstr>Το πρότυπο H.323 (7 από 9)</vt:lpstr>
      <vt:lpstr>Το πρότυπο H.323 (8 από 9)</vt:lpstr>
      <vt:lpstr>Το πρότυπο H.323 (9 από 9)</vt:lpstr>
      <vt:lpstr>Τηλεδιάσκεψη με το SIP  (1 από 12)</vt:lpstr>
      <vt:lpstr>Τηλεδιάσκεψη με το SIP  (2 από 12)</vt:lpstr>
      <vt:lpstr>Τηλεδιάσκεψη με το SIP  (3 από 12)</vt:lpstr>
      <vt:lpstr>Τηλεδιάσκεψη με το SIP  (4 από 12)</vt:lpstr>
      <vt:lpstr>Τηλεδιάσκεψη με το SIP  (5 από 12)</vt:lpstr>
      <vt:lpstr>Τηλεδιάσκεψη με το SIP  (6 από 12)</vt:lpstr>
      <vt:lpstr>Τηλεδιάσκεψη με το SIP  (7 από 12)</vt:lpstr>
      <vt:lpstr>Τηλεδιάσκεψη με το SIP  (8 από 12)</vt:lpstr>
      <vt:lpstr>Τηλεδιάσκεψη με το SIP  (9 από 12)</vt:lpstr>
      <vt:lpstr>Τηλεδιάσκεψη με το SIP  (10 από 12)</vt:lpstr>
      <vt:lpstr>Τηλεδιάσκεψη με το SIP  (11 από 12)</vt:lpstr>
      <vt:lpstr>Τηλεδιάσκεψη με το SIP  (12 από 12)</vt:lpstr>
      <vt:lpstr>Έλεγχος πυλών</vt:lpstr>
      <vt:lpstr>Τέλος Ενότητας # 10</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RTP</dc:title>
  <dc:subject>Θέματα Συστημάτων Πολυμέσων</dc:subject>
  <dc:creator>Γεώργιος K. Πολύζος</dc:creator>
  <cp:keywords>RTP; RTCP; ροή πολυμέσων; RTSP; τηλεδιάσκεψη; H.323; SIP</cp:keywords>
  <cp:lastModifiedBy>georgex</cp:lastModifiedBy>
  <cp:revision>384</cp:revision>
  <cp:lastPrinted>2014-02-16T13:16:25Z</cp:lastPrinted>
  <dcterms:created xsi:type="dcterms:W3CDTF">2012-09-06T09:03:05Z</dcterms:created>
  <dcterms:modified xsi:type="dcterms:W3CDTF">2015-05-26T17:41:33Z</dcterms:modified>
</cp:coreProperties>
</file>