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61" r:id="rId2"/>
    <p:sldId id="262" r:id="rId3"/>
    <p:sldId id="263" r:id="rId4"/>
    <p:sldId id="264" r:id="rId5"/>
    <p:sldId id="265" r:id="rId6"/>
    <p:sldId id="266" r:id="rId7"/>
    <p:sldId id="267" r:id="rId8"/>
    <p:sldId id="259" r:id="rId9"/>
    <p:sldId id="260" r:id="rId10"/>
    <p:sldId id="269" r:id="rId11"/>
    <p:sldId id="271" r:id="rId12"/>
    <p:sldId id="273" r:id="rId13"/>
    <p:sldId id="275" r:id="rId14"/>
    <p:sldId id="268" r:id="rId15"/>
    <p:sldId id="277" r:id="rId16"/>
    <p:sldId id="279" r:id="rId17"/>
    <p:sldId id="270" r:id="rId18"/>
    <p:sldId id="281" r:id="rId19"/>
    <p:sldId id="283"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p:cViewPr varScale="1">
        <p:scale>
          <a:sx n="78" d="100"/>
          <a:sy n="78" d="100"/>
        </p:scale>
        <p:origin x="1622"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E15561-D178-46A1-99BE-57054C8F52F2}" type="datetimeFigureOut">
              <a:rPr lang="el-GR" smtClean="0"/>
              <a:t>29/5/2023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5B6175-FBF1-432E-8234-253F847F0862}" type="slidenum">
              <a:rPr lang="el-GR" smtClean="0"/>
              <a:t>‹#›</a:t>
            </a:fld>
            <a:endParaRPr lang="el-GR"/>
          </a:p>
        </p:txBody>
      </p:sp>
    </p:spTree>
    <p:extLst>
      <p:ext uri="{BB962C8B-B14F-4D97-AF65-F5344CB8AC3E}">
        <p14:creationId xmlns:p14="http://schemas.microsoft.com/office/powerpoint/2010/main" val="893070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DC1E2BEB-85F7-4387-BB9F-09E05A580464}" type="datetimeFigureOut">
              <a:rPr lang="el-GR" smtClean="0"/>
              <a:t>29/5/2023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E2B42F2-A3E2-4C72-88C7-6E79E3FB6BBE}" type="slidenum">
              <a:rPr lang="el-GR" smtClean="0"/>
              <a:t>‹#›</a:t>
            </a:fld>
            <a:endParaRPr lang="el-GR"/>
          </a:p>
        </p:txBody>
      </p:sp>
    </p:spTree>
    <p:extLst>
      <p:ext uri="{BB962C8B-B14F-4D97-AF65-F5344CB8AC3E}">
        <p14:creationId xmlns:p14="http://schemas.microsoft.com/office/powerpoint/2010/main" val="3186776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DC1E2BEB-85F7-4387-BB9F-09E05A580464}" type="datetimeFigureOut">
              <a:rPr lang="el-GR" smtClean="0"/>
              <a:t>29/5/2023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E2B42F2-A3E2-4C72-88C7-6E79E3FB6BBE}" type="slidenum">
              <a:rPr lang="el-GR" smtClean="0"/>
              <a:t>‹#›</a:t>
            </a:fld>
            <a:endParaRPr lang="el-GR"/>
          </a:p>
        </p:txBody>
      </p:sp>
    </p:spTree>
    <p:extLst>
      <p:ext uri="{BB962C8B-B14F-4D97-AF65-F5344CB8AC3E}">
        <p14:creationId xmlns:p14="http://schemas.microsoft.com/office/powerpoint/2010/main" val="2495341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DC1E2BEB-85F7-4387-BB9F-09E05A580464}" type="datetimeFigureOut">
              <a:rPr lang="el-GR" smtClean="0"/>
              <a:t>29/5/2023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E2B42F2-A3E2-4C72-88C7-6E79E3FB6BBE}" type="slidenum">
              <a:rPr lang="el-GR" smtClean="0"/>
              <a:t>‹#›</a:t>
            </a:fld>
            <a:endParaRPr lang="el-GR"/>
          </a:p>
        </p:txBody>
      </p:sp>
    </p:spTree>
    <p:extLst>
      <p:ext uri="{BB962C8B-B14F-4D97-AF65-F5344CB8AC3E}">
        <p14:creationId xmlns:p14="http://schemas.microsoft.com/office/powerpoint/2010/main" val="583515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DC1E2BEB-85F7-4387-BB9F-09E05A580464}" type="datetimeFigureOut">
              <a:rPr lang="el-GR" smtClean="0"/>
              <a:t>29/5/2023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E2B42F2-A3E2-4C72-88C7-6E79E3FB6BBE}" type="slidenum">
              <a:rPr lang="el-GR" smtClean="0"/>
              <a:t>‹#›</a:t>
            </a:fld>
            <a:endParaRPr lang="el-GR"/>
          </a:p>
        </p:txBody>
      </p:sp>
    </p:spTree>
    <p:extLst>
      <p:ext uri="{BB962C8B-B14F-4D97-AF65-F5344CB8AC3E}">
        <p14:creationId xmlns:p14="http://schemas.microsoft.com/office/powerpoint/2010/main" val="2307633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DC1E2BEB-85F7-4387-BB9F-09E05A580464}" type="datetimeFigureOut">
              <a:rPr lang="el-GR" smtClean="0"/>
              <a:t>29/5/2023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E2B42F2-A3E2-4C72-88C7-6E79E3FB6BBE}" type="slidenum">
              <a:rPr lang="el-GR" smtClean="0"/>
              <a:t>‹#›</a:t>
            </a:fld>
            <a:endParaRPr lang="el-GR"/>
          </a:p>
        </p:txBody>
      </p:sp>
    </p:spTree>
    <p:extLst>
      <p:ext uri="{BB962C8B-B14F-4D97-AF65-F5344CB8AC3E}">
        <p14:creationId xmlns:p14="http://schemas.microsoft.com/office/powerpoint/2010/main" val="785523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DC1E2BEB-85F7-4387-BB9F-09E05A580464}" type="datetimeFigureOut">
              <a:rPr lang="el-GR" smtClean="0"/>
              <a:t>29/5/2023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E2B42F2-A3E2-4C72-88C7-6E79E3FB6BBE}" type="slidenum">
              <a:rPr lang="el-GR" smtClean="0"/>
              <a:t>‹#›</a:t>
            </a:fld>
            <a:endParaRPr lang="el-GR"/>
          </a:p>
        </p:txBody>
      </p:sp>
    </p:spTree>
    <p:extLst>
      <p:ext uri="{BB962C8B-B14F-4D97-AF65-F5344CB8AC3E}">
        <p14:creationId xmlns:p14="http://schemas.microsoft.com/office/powerpoint/2010/main" val="705183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DC1E2BEB-85F7-4387-BB9F-09E05A580464}" type="datetimeFigureOut">
              <a:rPr lang="el-GR" smtClean="0"/>
              <a:t>29/5/2023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AE2B42F2-A3E2-4C72-88C7-6E79E3FB6BBE}" type="slidenum">
              <a:rPr lang="el-GR" smtClean="0"/>
              <a:t>‹#›</a:t>
            </a:fld>
            <a:endParaRPr lang="el-GR"/>
          </a:p>
        </p:txBody>
      </p:sp>
    </p:spTree>
    <p:extLst>
      <p:ext uri="{BB962C8B-B14F-4D97-AF65-F5344CB8AC3E}">
        <p14:creationId xmlns:p14="http://schemas.microsoft.com/office/powerpoint/2010/main" val="258448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DC1E2BEB-85F7-4387-BB9F-09E05A580464}" type="datetimeFigureOut">
              <a:rPr lang="el-GR" smtClean="0"/>
              <a:t>29/5/2023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AE2B42F2-A3E2-4C72-88C7-6E79E3FB6BBE}" type="slidenum">
              <a:rPr lang="el-GR" smtClean="0"/>
              <a:t>‹#›</a:t>
            </a:fld>
            <a:endParaRPr lang="el-GR"/>
          </a:p>
        </p:txBody>
      </p:sp>
    </p:spTree>
    <p:extLst>
      <p:ext uri="{BB962C8B-B14F-4D97-AF65-F5344CB8AC3E}">
        <p14:creationId xmlns:p14="http://schemas.microsoft.com/office/powerpoint/2010/main" val="1601211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DC1E2BEB-85F7-4387-BB9F-09E05A580464}" type="datetimeFigureOut">
              <a:rPr lang="el-GR" smtClean="0"/>
              <a:t>29/5/2023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AE2B42F2-A3E2-4C72-88C7-6E79E3FB6BBE}" type="slidenum">
              <a:rPr lang="el-GR" smtClean="0"/>
              <a:t>‹#›</a:t>
            </a:fld>
            <a:endParaRPr lang="el-GR"/>
          </a:p>
        </p:txBody>
      </p:sp>
    </p:spTree>
    <p:extLst>
      <p:ext uri="{BB962C8B-B14F-4D97-AF65-F5344CB8AC3E}">
        <p14:creationId xmlns:p14="http://schemas.microsoft.com/office/powerpoint/2010/main" val="477307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DC1E2BEB-85F7-4387-BB9F-09E05A580464}" type="datetimeFigureOut">
              <a:rPr lang="el-GR" smtClean="0"/>
              <a:t>29/5/2023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E2B42F2-A3E2-4C72-88C7-6E79E3FB6BBE}" type="slidenum">
              <a:rPr lang="el-GR" smtClean="0"/>
              <a:t>‹#›</a:t>
            </a:fld>
            <a:endParaRPr lang="el-GR"/>
          </a:p>
        </p:txBody>
      </p:sp>
    </p:spTree>
    <p:extLst>
      <p:ext uri="{BB962C8B-B14F-4D97-AF65-F5344CB8AC3E}">
        <p14:creationId xmlns:p14="http://schemas.microsoft.com/office/powerpoint/2010/main" val="3644565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DC1E2BEB-85F7-4387-BB9F-09E05A580464}" type="datetimeFigureOut">
              <a:rPr lang="el-GR" smtClean="0"/>
              <a:t>29/5/2023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E2B42F2-A3E2-4C72-88C7-6E79E3FB6BBE}" type="slidenum">
              <a:rPr lang="el-GR" smtClean="0"/>
              <a:t>‹#›</a:t>
            </a:fld>
            <a:endParaRPr lang="el-GR"/>
          </a:p>
        </p:txBody>
      </p:sp>
    </p:spTree>
    <p:extLst>
      <p:ext uri="{BB962C8B-B14F-4D97-AF65-F5344CB8AC3E}">
        <p14:creationId xmlns:p14="http://schemas.microsoft.com/office/powerpoint/2010/main" val="4042775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1E2BEB-85F7-4387-BB9F-09E05A580464}" type="datetimeFigureOut">
              <a:rPr lang="el-GR" smtClean="0"/>
              <a:t>29/5/2023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2B42F2-A3E2-4C72-88C7-6E79E3FB6BBE}" type="slidenum">
              <a:rPr lang="el-GR" smtClean="0"/>
              <a:t>‹#›</a:t>
            </a:fld>
            <a:endParaRPr lang="el-GR"/>
          </a:p>
        </p:txBody>
      </p:sp>
    </p:spTree>
    <p:extLst>
      <p:ext uri="{BB962C8B-B14F-4D97-AF65-F5344CB8AC3E}">
        <p14:creationId xmlns:p14="http://schemas.microsoft.com/office/powerpoint/2010/main" val="1974459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Κρατικά μονοπώλια εμπορικού χαρακτήρα </a:t>
            </a:r>
          </a:p>
        </p:txBody>
      </p:sp>
      <p:sp>
        <p:nvSpPr>
          <p:cNvPr id="3" name="Θέση περιεχομένου 2"/>
          <p:cNvSpPr>
            <a:spLocks noGrp="1"/>
          </p:cNvSpPr>
          <p:nvPr>
            <p:ph idx="1"/>
          </p:nvPr>
        </p:nvSpPr>
        <p:spPr/>
        <p:txBody>
          <a:bodyPr>
            <a:noAutofit/>
          </a:bodyPr>
          <a:lstStyle/>
          <a:p>
            <a:pPr marL="0" indent="0" algn="just">
              <a:buNone/>
            </a:pPr>
            <a:r>
              <a:rPr lang="el-GR" sz="1800" dirty="0"/>
              <a:t>Άρθρο 37 ΣΛΕΕ: τα κράτη μέλη υποχρεούνται να προβούν στη «διαρρύθμιση» των κρατικών μονοπωλίων εμπορικού χαρακτήρα «κατά τρόπο, ώστε να αποκλείεται, ως προς τους όρους εφοδιασμού και διαθέσεως, οποιαδήποτε διάκριση μεταξύ των υπηκόων των κρατών μελών». </a:t>
            </a:r>
          </a:p>
          <a:p>
            <a:pPr marL="0" indent="0" algn="just">
              <a:buNone/>
            </a:pPr>
            <a:r>
              <a:rPr lang="el-GR" sz="1800" dirty="0"/>
              <a:t>Έννοια μονοπωλίου: «κάθε οργανισμός με τον οποίο κράτος μέλος, νομικά ή πραγματικά ελέγχει, διευθύνει ή επηρεάζει αισθητά, άμεσα ή έμμεσα, τις εισαγωγές ή τις εξαγωγές μεταξύ των κρατών μελών. Οι διατάξεις αυτές εφαρμόζονται και επί των κατά παραχώρηση κρατικών μονοπωλίων». </a:t>
            </a:r>
          </a:p>
          <a:p>
            <a:pPr marL="0" indent="0" algn="just">
              <a:buNone/>
            </a:pPr>
            <a:r>
              <a:rPr lang="el-GR" sz="1800" dirty="0"/>
              <a:t>Προϋπόθεση: το μονοπώλιο να ασκεί εμπορική δραστηριότητα (εισαγωγές-</a:t>
            </a:r>
            <a:r>
              <a:rPr lang="el-GR" sz="1800" dirty="0" err="1"/>
              <a:t>εξαγωγέ</a:t>
            </a:r>
            <a:r>
              <a:rPr lang="el-GR" sz="1800" dirty="0"/>
              <a:t>ς). Όχι εάν ο οργανισμός ασκεί αποκλειστικά ρυθμιστικές δραστηριότητες. Ωστόσο, αν μαζί με τις ρυθμιστικές αρμοδιότητες ασκεί και οικονομικές δραστηριότητες, ο οργανισμός πρέπει να διαρρυθμιστεί. Έτσι, το Ιταλικό μονοπώλιο καπνού, με την επωνυμία </a:t>
            </a:r>
            <a:r>
              <a:rPr lang="en-US" sz="1800" dirty="0" err="1"/>
              <a:t>Administrazione</a:t>
            </a:r>
            <a:r>
              <a:rPr lang="en-US" sz="1800" dirty="0"/>
              <a:t> </a:t>
            </a:r>
            <a:r>
              <a:rPr lang="en-US" sz="1800" dirty="0" err="1"/>
              <a:t>autonoma</a:t>
            </a:r>
            <a:r>
              <a:rPr lang="en-US" sz="1800" dirty="0"/>
              <a:t> </a:t>
            </a:r>
            <a:r>
              <a:rPr lang="en-US" sz="1800" dirty="0" err="1"/>
              <a:t>dei</a:t>
            </a:r>
            <a:r>
              <a:rPr lang="en-US" sz="1800" dirty="0"/>
              <a:t> </a:t>
            </a:r>
            <a:r>
              <a:rPr lang="en-US" sz="1800" dirty="0" err="1"/>
              <a:t>monopoli</a:t>
            </a:r>
            <a:r>
              <a:rPr lang="en-US" sz="1800" dirty="0"/>
              <a:t> de </a:t>
            </a:r>
            <a:r>
              <a:rPr lang="en-US" sz="1800" dirty="0" err="1"/>
              <a:t>Stato</a:t>
            </a:r>
            <a:r>
              <a:rPr lang="el-GR" sz="1800" dirty="0"/>
              <a:t> (</a:t>
            </a:r>
            <a:r>
              <a:rPr lang="en-US" sz="1800" dirty="0"/>
              <a:t>AAMS</a:t>
            </a:r>
            <a:r>
              <a:rPr lang="el-GR" sz="1800" dirty="0"/>
              <a:t>), κρίθηκε ότι συνιστά μονοπώλιο εμπορικού χαρακτήρα, επειδή πέραν από τις διοικητικές αρμοδιότητες, όπως χορήγηση και ανάκληση αδειών, ασκούσε τις δραστηριότητες της παραγωγής, εισαγωγής και χονδρικής διανομής καπνού. </a:t>
            </a:r>
          </a:p>
        </p:txBody>
      </p:sp>
    </p:spTree>
    <p:extLst>
      <p:ext uri="{BB962C8B-B14F-4D97-AF65-F5344CB8AC3E}">
        <p14:creationId xmlns:p14="http://schemas.microsoft.com/office/powerpoint/2010/main" val="1816578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Επιτροπή κατά Γαλλίας</a:t>
            </a:r>
          </a:p>
        </p:txBody>
      </p:sp>
      <p:sp>
        <p:nvSpPr>
          <p:cNvPr id="3" name="Θέση περιεχομένου 2"/>
          <p:cNvSpPr>
            <a:spLocks noGrp="1"/>
          </p:cNvSpPr>
          <p:nvPr>
            <p:ph idx="1"/>
          </p:nvPr>
        </p:nvSpPr>
        <p:spPr/>
        <p:txBody>
          <a:bodyPr>
            <a:normAutofit fontScale="92500" lnSpcReduction="20000"/>
          </a:bodyPr>
          <a:lstStyle/>
          <a:p>
            <a:pPr marL="0" indent="0" algn="just">
              <a:buNone/>
            </a:pPr>
            <a:r>
              <a:rPr lang="el-GR" sz="2000" dirty="0"/>
              <a:t>Η Επιτροπή θεώρησε ότι τα αποκλειστικά δικαιώματα εισαγωγής και εξαγωγής ηλεκτρικού ρεύματος και φυσικού αερίου που ο νόμος του 1946 αναγνωρίζει υπέρ του δημοσίου και αναθέτει σε δημόσιους οργανισμούς δεν συμβιβάζονται με τη Συνθήκη. </a:t>
            </a:r>
          </a:p>
          <a:p>
            <a:pPr marL="0" indent="0">
              <a:buNone/>
            </a:pPr>
            <a:r>
              <a:rPr lang="el-GR" sz="2000" dirty="0"/>
              <a:t>Η Γαλλική Κυβέρνηση αμφισβήτησε την ύπαρξη παραβάσεως και ισχυρίστηκε μεταξύ άλλων ότι η διατήρηση των αποκλειστικών δικαιωμάτων εισαγωγής και εξαγωγής υπέρ της EDF και της GDF δικαιολογείται βάσει του άρθρου 36 και του άρθρου 106. 2 ΣΛΕΕ. </a:t>
            </a:r>
          </a:p>
          <a:p>
            <a:pPr marL="0" indent="0">
              <a:buNone/>
            </a:pPr>
            <a:r>
              <a:rPr lang="el-GR" sz="2000" dirty="0"/>
              <a:t>Α) Παραβίαση του άρθρου 37 ΣΛΕΕ (διαρρύθμιση των μονοπωλίων)</a:t>
            </a:r>
          </a:p>
          <a:p>
            <a:pPr marL="0" indent="0" algn="just">
              <a:buNone/>
            </a:pPr>
            <a:r>
              <a:rPr lang="el-GR" sz="2000" i="1" dirty="0"/>
              <a:t>Τα αποκλειστικά δικαιώματα εισαγωγής αποτελούν, εις βάρος των εγκατεστημένων σε άλλα κράτη μέλη εξαγωγέων, δυσμενή διάκριση </a:t>
            </a:r>
            <a:r>
              <a:rPr lang="el-GR" sz="2000" i="1" dirty="0" err="1"/>
              <a:t>απαγορευομένη</a:t>
            </a:r>
            <a:r>
              <a:rPr lang="el-GR" sz="2000" i="1" dirty="0"/>
              <a:t> από το άρθρο 37, παράγραφος 1. Πράγματι τα δικαιώματα αυτά είναι ικανά να επηρεάσουν άμεσα τους όρους διαθέσεως μόνον των επιχειρηματιών ή πωλητών των άλλων κρατών μελών. Ομοίως, τα αποκλειστικά δικαιώματα εξαγωγής συνεπάγονται εκ φύσεως δυσμενή διάκριση εις βάρος των εγκατεστημένων σε άλλα κράτη μέλη εισαγωγέων δεδομένου ότι αυτή η αποκλειστικότητα επηρεάζει μόνον τους όρους εφοδιασμού των επιχειρηματικών ή των καταναλωτών των άλλων κρατών μελών. </a:t>
            </a:r>
          </a:p>
          <a:p>
            <a:pPr marL="0" indent="0">
              <a:buNone/>
            </a:pPr>
            <a:endParaRPr lang="el-GR" sz="2000" dirty="0"/>
          </a:p>
        </p:txBody>
      </p:sp>
    </p:spTree>
    <p:extLst>
      <p:ext uri="{BB962C8B-B14F-4D97-AF65-F5344CB8AC3E}">
        <p14:creationId xmlns:p14="http://schemas.microsoft.com/office/powerpoint/2010/main" val="3368204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Απόφαση 23.10.1997</a:t>
            </a:r>
          </a:p>
        </p:txBody>
      </p:sp>
      <p:sp>
        <p:nvSpPr>
          <p:cNvPr id="3" name="Θέση περιεχομένου 2"/>
          <p:cNvSpPr>
            <a:spLocks noGrp="1"/>
          </p:cNvSpPr>
          <p:nvPr>
            <p:ph idx="1"/>
          </p:nvPr>
        </p:nvSpPr>
        <p:spPr/>
        <p:txBody>
          <a:bodyPr>
            <a:noAutofit/>
          </a:bodyPr>
          <a:lstStyle/>
          <a:p>
            <a:pPr marL="0" indent="0" algn="just">
              <a:buNone/>
            </a:pPr>
            <a:r>
              <a:rPr lang="el-GR" sz="1900" dirty="0"/>
              <a:t>Το άρθρο 106.2 ΣΛΕΕ αποκλείει τη δυνατότητα των κρατών μελών να επωφεληθούν από τις σχέσεις τους με τις εν λόγω επιχειρήσεις προκειμένου να παρακάμψουν τις απαγορεύσεις άλλων κανόνων της Συνθήκης που απευθύνονται απευθείας σε αυτά, όπως είναι οι απαγορεύσεις των άρθρων 30, 34 και 37, υποχρεώνοντας ή ωθώντας τις επιχειρήσεις αυτές να ακολουθήσουν συμπεριφορά η οποία, ως συμπεριφορά των κρατών μελών, θα αντέβαινε στους εν λόγω κανόνες. </a:t>
            </a:r>
          </a:p>
          <a:p>
            <a:pPr marL="0" indent="0" algn="just">
              <a:buNone/>
            </a:pPr>
            <a:r>
              <a:rPr lang="el-GR" sz="1900" dirty="0"/>
              <a:t>Τα κράτη μέλη έχουν το δικαίωμα,  οσάκις προσδιορίζουν τις υπηρεσίες γενικού οικονομικού συμφέροντος τις οποίες αναθέτουν σε ορισμένες επιχειρήσεις, να λαμβάνουν τους στόχους της οικείας εθνικής πολιτικής και να επιδιώκουν την επίτευξή τους μέσω υποχρεώσεων και δεσμεύσεων που επιβάλλουν στις εν λόγω επιχειρήσεις.</a:t>
            </a:r>
          </a:p>
          <a:p>
            <a:pPr marL="0" indent="0" algn="just">
              <a:buNone/>
            </a:pPr>
            <a:r>
              <a:rPr lang="el-GR" sz="1900" dirty="0"/>
              <a:t>Για να εξαιρεθεί από την εφαρμογή των κανόνων της Συνθήκης μια επιχείρηση επιφορτισμένη με τη διαχείριση υπηρεσίας γενικού οικονομικού δεν προϋποτίθεται ότι απειλείται η ίδια η επιβίωση της επιχείρησης.</a:t>
            </a:r>
          </a:p>
          <a:p>
            <a:pPr marL="0" indent="0" algn="just">
              <a:buNone/>
            </a:pPr>
            <a:endParaRPr lang="el-GR" sz="1900" dirty="0"/>
          </a:p>
          <a:p>
            <a:pPr marL="0" indent="0" algn="just">
              <a:buNone/>
            </a:pPr>
            <a:endParaRPr lang="el-GR" sz="1900" dirty="0"/>
          </a:p>
        </p:txBody>
      </p:sp>
    </p:spTree>
    <p:extLst>
      <p:ext uri="{BB962C8B-B14F-4D97-AF65-F5344CB8AC3E}">
        <p14:creationId xmlns:p14="http://schemas.microsoft.com/office/powerpoint/2010/main" val="213109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Ιδιαίτερη αποστολή: επιχειρήματα της Γαλλίας  </a:t>
            </a:r>
          </a:p>
        </p:txBody>
      </p:sp>
      <p:sp>
        <p:nvSpPr>
          <p:cNvPr id="3" name="Θέση περιεχομένου 2"/>
          <p:cNvSpPr>
            <a:spLocks noGrp="1"/>
          </p:cNvSpPr>
          <p:nvPr>
            <p:ph idx="1"/>
          </p:nvPr>
        </p:nvSpPr>
        <p:spPr/>
        <p:txBody>
          <a:bodyPr>
            <a:normAutofit fontScale="62500" lnSpcReduction="20000"/>
          </a:bodyPr>
          <a:lstStyle/>
          <a:p>
            <a:pPr marL="0" indent="0" algn="just">
              <a:buNone/>
            </a:pPr>
            <a:r>
              <a:rPr lang="el-GR" dirty="0"/>
              <a:t>Η Γαλλική Κυβέρνηση υποστηρίζει ότι το Δημόσιο έχει αναθέσει στην EDF και στην GDF, μέσω διαφόρων νομικών πράξεων, την υποχρέωση να εξασφαλίζουν τον εφοδιασμό της χώρας σε ηλεκτρικό ρεύμα και σε φυσικό αέριο, τηρώντας διάφορες υποχρεώσεις παροχής δημοσίας υπηρεσίας, και να συμβάλλει ενεργά στην εφαρμογή της εθνικής πολιτικής στον τομέα της χωροταξίας και του περιβάλλοντος. Οι υποχρεώσεις παροχής δημοσίας υπηρεσίας που μνημονεύει η Γαλλική Κυβέρνηση είναι η υποχρέωση εφοδιασμού όλων των πελατών, για μεν την EDF στο σύνολο του εθνικού εδάφους και για την GDF στις ζώνες που εξυπηρετεί· η υποχρέωση να εξασφαλίζει τη συνέχεια του εφοδιασμού· η υποχρέωση να αναζητεί τις πλέον ανταγωνιστικές τιμές και το χαμηλότερο κόστος για το κοινωνικό σύνολο· και την υποχρέωση τηρήσεως της αρχής της ίσης μεταχειρίσεως των πελατών.  Η  Γαλλική Κυβέρνηση υποστηρίζει ότι η κατάργηση των αποκλειστικών δικαιωμάτων εισαγωγής και εξαγωγής της EDF και της GDF θα έθετε σε κίνδυνο την προσήκουσα εκπλήρωση πολλών αν όχι όλων αυτών των υποχρεώσεων και θα καθιστούσε δυσχερέστερη αν όχι αδύνατη τη συμβολή των επιχειρήσεων αυτών στην προστασία του περιβάλλοντος και στη χωροταξική διαρρύθμιση που τις βαρύνει.</a:t>
            </a:r>
          </a:p>
          <a:p>
            <a:endParaRPr lang="el-GR" dirty="0"/>
          </a:p>
        </p:txBody>
      </p:sp>
    </p:spTree>
    <p:extLst>
      <p:ext uri="{BB962C8B-B14F-4D97-AF65-F5344CB8AC3E}">
        <p14:creationId xmlns:p14="http://schemas.microsoft.com/office/powerpoint/2010/main" val="1323085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Όροι </a:t>
            </a:r>
          </a:p>
        </p:txBody>
      </p:sp>
      <p:sp>
        <p:nvSpPr>
          <p:cNvPr id="3" name="Θέση περιεχομένου 2"/>
          <p:cNvSpPr>
            <a:spLocks noGrp="1"/>
          </p:cNvSpPr>
          <p:nvPr>
            <p:ph idx="1"/>
          </p:nvPr>
        </p:nvSpPr>
        <p:spPr/>
        <p:txBody>
          <a:bodyPr>
            <a:normAutofit fontScale="70000" lnSpcReduction="20000"/>
          </a:bodyPr>
          <a:lstStyle/>
          <a:p>
            <a:pPr marL="0" indent="0" algn="just">
              <a:buNone/>
            </a:pPr>
            <a:r>
              <a:rPr lang="el-GR" dirty="0"/>
              <a:t>Για να μπορεί μια επιχείρηση να θεωρηθεί ότι είναι επιφορτισμένη με τη διαχείριση υπηρεσίας γενικού οικονομικού συμφέροντος,  πρέπει η διαχείριση αυτή να της έχει ανατεθεί με πράξη των κρατικών αρχών (νομοθετική, κανονιστική, παραχώρηση).  </a:t>
            </a:r>
          </a:p>
          <a:p>
            <a:pPr marL="0" indent="0" algn="just">
              <a:buNone/>
            </a:pPr>
            <a:r>
              <a:rPr lang="el-GR" dirty="0"/>
              <a:t>Για να θεωρηθούν οι υποχρεώσεις που επιβάλλονται σε επιχείρηση επιφορτισμένη με τη διαχείριση υπηρεσιών γενικού οικονομικού συμφέροντος ως συνιστώσες ιδιαίτερη αποστολή που έχει ανατεθεί στην επιχείρηση, πρέπει να συνδέονται με το αντικείμενο της οικείας υπηρεσίας γενικού οικονομικού συμφέροντος και να σκοπούν αμέσως να συμβάλλουν στην ικανοποίηση του συμφέροντος αυτού. Το στοιχείο αυτό δεν συντρέχει στην περίπτωση των υποχρεώσεων στον τομέα του περιβάλλοντος και της χωροταξίας που βαρύνουν επιχειρήσεις επιφορτισμένες με τον εφοδιασμό της χώρας σε ηλεκτρικό ρεύμα και σε φυσικό αέριο.</a:t>
            </a:r>
          </a:p>
          <a:p>
            <a:pPr marL="0" indent="0" algn="just">
              <a:buNone/>
            </a:pPr>
            <a:endParaRPr lang="el-GR" dirty="0"/>
          </a:p>
        </p:txBody>
      </p:sp>
    </p:spTree>
    <p:extLst>
      <p:ext uri="{BB962C8B-B14F-4D97-AF65-F5344CB8AC3E}">
        <p14:creationId xmlns:p14="http://schemas.microsoft.com/office/powerpoint/2010/main" val="2344315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Παροχή δημόσιας υπηρεσίας </a:t>
            </a:r>
          </a:p>
        </p:txBody>
      </p:sp>
      <p:sp>
        <p:nvSpPr>
          <p:cNvPr id="3" name="Θέση περιεχομένου 2"/>
          <p:cNvSpPr>
            <a:spLocks noGrp="1"/>
          </p:cNvSpPr>
          <p:nvPr>
            <p:ph idx="1"/>
          </p:nvPr>
        </p:nvSpPr>
        <p:spPr/>
        <p:txBody>
          <a:bodyPr>
            <a:normAutofit fontScale="92500" lnSpcReduction="20000"/>
          </a:bodyPr>
          <a:lstStyle/>
          <a:p>
            <a:pPr marL="0" indent="0" algn="just">
              <a:buNone/>
            </a:pPr>
            <a:r>
              <a:rPr lang="el-GR" sz="2000" dirty="0"/>
              <a:t>Η νομολογία έχει δεχτεί ότι αποτελεί αποστολή γενικού οικονομικού συμφέροντος η αδιάκοπη παροχή ηλεκτρικού ρεύματος, σε όλους τους καταναλωτές, διανομείς ή τελικούς χρήστες, στις ποσότητες που ζητούνται, ανά πάση στιγμή με ομοιόμορφα τιμολόγια και υπό συνθήκες που δεν μπορούν να μεταβάλλονται παρά μόνο σύμφωνα με αντικειμενικά κριτήρια, εφαρμοζόμενα σε όλους τους πελάτες. </a:t>
            </a:r>
          </a:p>
          <a:p>
            <a:pPr marL="0" indent="0" algn="just">
              <a:buNone/>
            </a:pPr>
            <a:r>
              <a:rPr lang="el-GR" sz="2000" dirty="0"/>
              <a:t>Γαλλία: συντρέχει περίπτωση παροχής δημόσιας υπηρεσίας που δικαιολογεί τα αποκλειστικά δικαιώματα εισαγωγής και εξαγωγής.</a:t>
            </a:r>
          </a:p>
          <a:p>
            <a:pPr marL="0" indent="0" algn="just">
              <a:buNone/>
            </a:pPr>
            <a:r>
              <a:rPr lang="el-GR" sz="2000" dirty="0"/>
              <a:t>Ηλεκτρικό ρεύμα : σε περίπτωση καταργήσεως των αποκλειστικών δικαιωμάτων εισαγωγής και εξαγωγής, ορισμένοι πελάτες θα στρέφονταν στις πλέον ανταγωνιστικές πηγές παραγωγής, αυτές που είναι εξ ορισμού φθηνότερες από την ενέργεια που προσφέρει η EDF, πράγμα που θα είχε ως συνέπεια αφενός είτε να αυξήσει το κόστος εφοδιασμού όλων των άλλων καταναλωτών είτε να βλάψει τη χρηματοοικονομική ισορροπία του οργανισμού και αφετέρου να υπονομεύσει την ισότητα μεταχειρίσεως. Εξάλλου θα ήταν οικονομικά αδύνατο να διατηρηθεί εις βάρος της EDF η υποχρέωση παροχής έναντι πελατών οι οποίοι θα ήταν ελεύθεροι να προμηθευτούν ηλεκτρικό ρεύμα από άλλη επιχείρηση. </a:t>
            </a:r>
          </a:p>
        </p:txBody>
      </p:sp>
    </p:spTree>
    <p:extLst>
      <p:ext uri="{BB962C8B-B14F-4D97-AF65-F5344CB8AC3E}">
        <p14:creationId xmlns:p14="http://schemas.microsoft.com/office/powerpoint/2010/main" val="921069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Φυσικό αέριο  </a:t>
            </a:r>
          </a:p>
        </p:txBody>
      </p:sp>
      <p:sp>
        <p:nvSpPr>
          <p:cNvPr id="3" name="Θέση περιεχομένου 2"/>
          <p:cNvSpPr>
            <a:spLocks noGrp="1"/>
          </p:cNvSpPr>
          <p:nvPr>
            <p:ph idx="1"/>
          </p:nvPr>
        </p:nvSpPr>
        <p:spPr/>
        <p:txBody>
          <a:bodyPr>
            <a:noAutofit/>
          </a:bodyPr>
          <a:lstStyle/>
          <a:p>
            <a:pPr marL="0" indent="0" algn="just">
              <a:buNone/>
            </a:pPr>
            <a:r>
              <a:rPr lang="el-GR" sz="2000" dirty="0"/>
              <a:t>Όσον αφορά το φυσικό αέριο, σε περίπτωση καταργήσεως των αποκλειστικών δικαιωμάτων εισαγωγής και εξαγωγής της GDF, οι επιχειρηματίες θα είχαν την τάση να στραφούν, προκειμένου να βελτιώσουν την ανταγωνιστικότητά τους, προς τις αγορές που θα πρόσφεραν τις καλύτερες τιμές σε συγκεκριμένη χρονική στιγμή και να αγνοήσουν τις μακροπρόθεσμες συμβάσεις, πράγμα που θα δημιουργούσε υψηλό κίνδυνο διακοπής του εφοδιασμού της χώρας σε φυσικό αέριο. Οι επιχειρηματίες αυτοί θα είχαν δηλαδή τη δυνατότητα να εφοδιαστούν υπό καλύτερους όρους σε σύγκριση με την GDF μέσω βραχυπροθέσμων αγορών, πράγμα που θα συνιστούσε αθέμιτο ανταγωνισμό έναντι του δημοσίου φορέα, ο οποίος θα έφερε μόνος το βάρος της διαρκούς αυξήσεως του κόστους που συνδέεται με τη μακροπρόθεσμη πολιτική ασφάλειας του εφοδιασμού, κόστος το οποίο αναπόφευκτα θα </a:t>
            </a:r>
            <a:r>
              <a:rPr lang="el-GR" sz="2000" dirty="0" err="1"/>
              <a:t>μετακυλιόταν</a:t>
            </a:r>
            <a:r>
              <a:rPr lang="el-GR" sz="2000" dirty="0"/>
              <a:t> στους πελάτες της GDF και θα προκαλούσε οπωσδήποτε απώλεια πελατών για την επιχείρηση.</a:t>
            </a:r>
          </a:p>
          <a:p>
            <a:pPr marL="0" indent="0" algn="just">
              <a:buNone/>
            </a:pPr>
            <a:endParaRPr lang="el-GR" sz="2000" dirty="0"/>
          </a:p>
          <a:p>
            <a:endParaRPr lang="el-GR" sz="2000" dirty="0"/>
          </a:p>
        </p:txBody>
      </p:sp>
    </p:spTree>
    <p:extLst>
      <p:ext uri="{BB962C8B-B14F-4D97-AF65-F5344CB8AC3E}">
        <p14:creationId xmlns:p14="http://schemas.microsoft.com/office/powerpoint/2010/main" val="2517052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Θέση του Δικαστηρίου </a:t>
            </a:r>
          </a:p>
        </p:txBody>
      </p:sp>
      <p:sp>
        <p:nvSpPr>
          <p:cNvPr id="3" name="Θέση περιεχομένου 2"/>
          <p:cNvSpPr>
            <a:spLocks noGrp="1"/>
          </p:cNvSpPr>
          <p:nvPr>
            <p:ph idx="1"/>
          </p:nvPr>
        </p:nvSpPr>
        <p:spPr/>
        <p:txBody>
          <a:bodyPr>
            <a:noAutofit/>
          </a:bodyPr>
          <a:lstStyle/>
          <a:p>
            <a:pPr marL="0" indent="0" algn="just">
              <a:buNone/>
            </a:pPr>
            <a:r>
              <a:rPr lang="el-GR" sz="1900" dirty="0"/>
              <a:t>Επειδή συνιστά παρέκκλιση από θεμελιώδεις κανόνες της Συνθήκης, το κράτος μέλος που επικαλείται το άρθρο 102.2 ΣΛΕΕ οφείλει να αποδείξει ότι πληρούνται οι προϋποθέσεις εφαρμογής της διατάξεως αυτής.</a:t>
            </a:r>
          </a:p>
          <a:p>
            <a:pPr marL="0" indent="0" algn="just">
              <a:buNone/>
            </a:pPr>
            <a:r>
              <a:rPr lang="el-GR" sz="1900" dirty="0"/>
              <a:t>Είναι όμως αναμφισβήτητο ότι, σε περίπτωση καταργήσεως των αποκλειστικών δικαιωμάτων εισαγωγής και εξαγωγής, ορισμένοι καταναλωτές θα στρέφονταν στις αλλοδαπές αγορές προκειμένου να εφοδιαστούν και ορισμένοι παραγωγοί ή εξαγωγείς θα πήγαιναν να πουλήσουν εκεί τα προϊόντα τους όταν οι εφαρμοζόμενες τιμές είναι αντιστοίχως χαμηλότερες και υψηλότερες από αυτές που εφαρμόζουν η EDF και η GDF. Αυτή δυνατότητα αποτελεί έναν από τους κυρίους στόχους του ανοίγματος της αγοράς.   Αν ληφθούν υπόψη τα χαρακτηριστικά του ηλεκτρικού ρεύματος και του αερίου και δη της παραγωγής, μεταφοράς και διανομής τους, είναι εξίσου προφανές ότι το άνοιγμα της αγοράς θα προκαλούσε ουσιαστικές μεταβολές στη διαχείριση των βιομηχανιών αυτών και ιδίως όσον αφορά την εκπλήρωση των υποχρεώσεων παροχής, συνεχούς εφοδιασμού και ίσης μεταχειρίσεως των πελατών ή συνδρομητών.</a:t>
            </a:r>
          </a:p>
          <a:p>
            <a:pPr marL="0" indent="0">
              <a:buNone/>
            </a:pPr>
            <a:r>
              <a:rPr lang="el-GR" sz="1900" dirty="0"/>
              <a:t> </a:t>
            </a:r>
          </a:p>
          <a:p>
            <a:pPr marL="0" indent="0" algn="just">
              <a:buNone/>
            </a:pPr>
            <a:endParaRPr lang="el-GR" sz="1900" dirty="0"/>
          </a:p>
        </p:txBody>
      </p:sp>
    </p:spTree>
    <p:extLst>
      <p:ext uri="{BB962C8B-B14F-4D97-AF65-F5344CB8AC3E}">
        <p14:creationId xmlns:p14="http://schemas.microsoft.com/office/powerpoint/2010/main" val="21778271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Ολιγότερο περιοριστικά μέτρα </a:t>
            </a:r>
          </a:p>
        </p:txBody>
      </p:sp>
      <p:sp>
        <p:nvSpPr>
          <p:cNvPr id="3" name="Θέση περιεχομένου 2"/>
          <p:cNvSpPr>
            <a:spLocks noGrp="1"/>
          </p:cNvSpPr>
          <p:nvPr>
            <p:ph idx="1"/>
          </p:nvPr>
        </p:nvSpPr>
        <p:spPr/>
        <p:txBody>
          <a:bodyPr>
            <a:normAutofit fontScale="55000" lnSpcReduction="20000"/>
          </a:bodyPr>
          <a:lstStyle/>
          <a:p>
            <a:pPr marL="0" indent="0" algn="just">
              <a:buNone/>
            </a:pPr>
            <a:r>
              <a:rPr lang="el-GR" dirty="0"/>
              <a:t> Επιτροπή: πρότεινε μέτρα αντικαταστάσεως των επιδίκων δικαιωμάτων,  όπως είναι η επιδότηση ή η εξίσωση των εξόδων που συνδέονται με τις υποχρεώσεις δημόσιας υπηρεσίας.</a:t>
            </a:r>
          </a:p>
          <a:p>
            <a:pPr marL="0" indent="0" algn="just">
              <a:buNone/>
            </a:pPr>
            <a:r>
              <a:rPr lang="el-GR" dirty="0"/>
              <a:t>Δικαστήριο: Ωστόσο, η άποψη αυτή της Επιτροπής δεν λαμβάνει καθόλου υπόψη τις ιδιαιτερότητες του εθνικού συστήματος εφοδιασμού σε ηλεκτρικό ρεύμα (ιδίως τη σημασία της πυρηνικής παραγωγής) και σε φυσικό αέριο (ιδίως την έλλειψη εθνικών αποθεμάτων φυσικού αερίου), που επισήμανε η Γαλλική Κυβέρνηση. Εξάλλου η Επιτροπή δεν εξέτασε συγκεκριμένα αν τα μέσα που προτείνει θα έδιναν τη δυνατότητα στην EDF και στην GDF να εκπληρώσει την αποστολή γενικού οικονομικού συμφέροντος που τους έχει ανατεθεί τηρώντας όλες τις υποχρεώσεις και δεσμεύσεις που τις βαρύνουν και των οποίων η Επιτροπή δεν αμφισβήτησε ούτε το </a:t>
            </a:r>
            <a:r>
              <a:rPr lang="el-GR" dirty="0" err="1"/>
              <a:t>εύλογον</a:t>
            </a:r>
            <a:r>
              <a:rPr lang="el-GR" dirty="0"/>
              <a:t> ούτε το </a:t>
            </a:r>
            <a:r>
              <a:rPr lang="el-GR" dirty="0" err="1"/>
              <a:t>νόμιμον</a:t>
            </a:r>
            <a:r>
              <a:rPr lang="el-GR" dirty="0"/>
              <a:t>. </a:t>
            </a:r>
          </a:p>
          <a:p>
            <a:pPr marL="0" indent="0" algn="just">
              <a:buNone/>
            </a:pPr>
            <a:r>
              <a:rPr lang="el-GR" dirty="0"/>
              <a:t>Βάρος απόδειξης του κράτους μέλους: να εκθέτει εμπεριστατωμένα τους λόγους για τους οποίους θεωρεί ότι, σε περίπτωση καταργήσεως των βαλλομένων μέτρων, θα κινδύνευε η εκπλήρωση αποστολής γενικού οικονομικού συμφέροντος υπό συνθήκες οικονομικά αποδεκτές, χωρίς να υποχρεούνται να αποδείξει περαιτέρω κατά τρόπο θετικό ότι κανένα άλλο νοητό μέτρο, εξ ορισμού υποθετικό, δεν μπορεί να εξασφαλίσει την εκπλήρωση της εν λόγω αποστολής υπό τους ίδιους όρους.</a:t>
            </a:r>
          </a:p>
        </p:txBody>
      </p:sp>
    </p:spTree>
    <p:extLst>
      <p:ext uri="{BB962C8B-B14F-4D97-AF65-F5344CB8AC3E}">
        <p14:creationId xmlns:p14="http://schemas.microsoft.com/office/powerpoint/2010/main" val="1500637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Αυτοπεριορισμός του Δικαστηρίου </a:t>
            </a:r>
          </a:p>
        </p:txBody>
      </p:sp>
      <p:sp>
        <p:nvSpPr>
          <p:cNvPr id="3" name="Θέση περιεχομένου 2"/>
          <p:cNvSpPr>
            <a:spLocks noGrp="1"/>
          </p:cNvSpPr>
          <p:nvPr>
            <p:ph idx="1"/>
          </p:nvPr>
        </p:nvSpPr>
        <p:spPr/>
        <p:txBody>
          <a:bodyPr>
            <a:normAutofit fontScale="70000" lnSpcReduction="20000"/>
          </a:bodyPr>
          <a:lstStyle/>
          <a:p>
            <a:pPr marL="0" indent="0" algn="just">
              <a:buNone/>
            </a:pPr>
            <a:r>
              <a:rPr lang="el-GR" dirty="0"/>
              <a:t>Επίσης, όπως πρόσθεσε η απόφαση, το Δικαστήριο δεν είναι αρμόδιο,  να προβεί σε εκτίμηση, η οποία θα περιλαμβάνει κατ' ανάγκη εκτίμηση οικονομικών, χρηματικών και κοινωνικών δεδομένων, των μέτρων που θα μπορούσε να υιοθετήσει ένα κράτος μέλος προκειμένου να εξασφαλίσει την παροχή ηλεκτρικού ρεύματος και φυσικού αερίου στο εθνικό έδαφος, τη συνέχεια του εφοδιασμού και την ίση μεταχείριση μεταξύ των πελατών και των συνδρομητών.</a:t>
            </a:r>
            <a:r>
              <a:rPr lang="el-GR" b="1" dirty="0"/>
              <a:t> </a:t>
            </a:r>
            <a:r>
              <a:rPr lang="el-GR" dirty="0"/>
              <a:t>Στο πλαίσιο αυτό, το Δικαστήριο «δεν είναι σε θέση να προβεί, στο πλαίσιο της παρούσας διαδικασίας, στην εξέταση του ζητήματος αν, η Γαλλική Δημοκρατία, διατηρώντας τα αποκλειστικά δικαιώματα εισαγωγής και εξαγωγής της EDF και της GDF υπερέβη πράγματι τα όρια του μέτρου που είναι αναγκαίο προκειμένου να δοθεί η δυνατότητα στους εν λόγω οργανισμούς να εκπληρώσουν, υπό συνθήκες οικονομικώς αποδεκτές την αποστολή γενικού οικονομικού συμφέροντος που τους έχει ανατεθεί». </a:t>
            </a:r>
          </a:p>
          <a:p>
            <a:endParaRPr lang="el-GR" dirty="0"/>
          </a:p>
        </p:txBody>
      </p:sp>
    </p:spTree>
    <p:extLst>
      <p:ext uri="{BB962C8B-B14F-4D97-AF65-F5344CB8AC3E}">
        <p14:creationId xmlns:p14="http://schemas.microsoft.com/office/powerpoint/2010/main" val="34142273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Μη επηρεασμός του εμπορίου μεταξύ των κρατών μελών</a:t>
            </a:r>
          </a:p>
        </p:txBody>
      </p:sp>
      <p:sp>
        <p:nvSpPr>
          <p:cNvPr id="3" name="Θέση περιεχομένου 2"/>
          <p:cNvSpPr>
            <a:spLocks noGrp="1"/>
          </p:cNvSpPr>
          <p:nvPr>
            <p:ph idx="1"/>
          </p:nvPr>
        </p:nvSpPr>
        <p:spPr/>
        <p:txBody>
          <a:bodyPr>
            <a:noAutofit/>
          </a:bodyPr>
          <a:lstStyle/>
          <a:p>
            <a:pPr marL="0" indent="0" algn="just">
              <a:buNone/>
            </a:pPr>
            <a:r>
              <a:rPr lang="el-GR" sz="1900" dirty="0"/>
              <a:t>Ύστατος όρος του 106.2 ΣΛΕΕ: για να μπορούν να εξαιρεθούν τα αποκλειστικά δικαιώματα εισαγωγής και εξαγωγής, πρέπει περαιτέρω να μην επηρεάζεται η ανάπτυξη του εμπορίου σε βαθμό ο οποίος θα </a:t>
            </a:r>
            <a:r>
              <a:rPr lang="el-GR" sz="1900" dirty="0" err="1"/>
              <a:t>αντέκειτο</a:t>
            </a:r>
            <a:r>
              <a:rPr lang="el-GR" sz="1900" dirty="0"/>
              <a:t> προς το συμφέρον της Ένωσης.</a:t>
            </a:r>
          </a:p>
          <a:p>
            <a:pPr marL="0" indent="0" algn="just">
              <a:buNone/>
            </a:pPr>
            <a:r>
              <a:rPr lang="el-GR" sz="1900" dirty="0"/>
              <a:t>κατά την απόφαση, η Γαλλική Κυβέρνηση εξέθεσε, χωρίς να </a:t>
            </a:r>
            <a:r>
              <a:rPr lang="el-GR" sz="1900" dirty="0" err="1"/>
              <a:t>αντικρουσθεί</a:t>
            </a:r>
            <a:r>
              <a:rPr lang="el-GR" sz="1900" dirty="0"/>
              <a:t> από την Επιτροπή ότι, παρά την ύπαρξη των εν λόγω δικαιωμάτων, ο τομέας της ηλεκτρικής ενέργειας στη Γαλλία ενσωματώθηκε πλήρως στην ευρωπαϊκή αγορά και  συμμετείχε στην ανάπτυξη του εμπορίου ενέργειας μεταξύ μεγάλων δικτύων. Το εμπόριο αυτό μεταξύ μεγάλων δικτύων αντιπροσώπευε περί το 10 % της συνολικής κατανάλωσης της Κοινότητας των Δώδεκα.  Όσον αφορά το φυσικό αέριο, το 1992, καλύφθηκε με εισαγωγές σε ποσοστό άνω του 90 % της γαλλικής καταναλώσεως από το οποίο το 14 % προερχόταν από τις Κάτω Χώρες και υποστήριξε ότι δεν είναι τα αποκλειστικά δικαιώματα εισαγωγής της GDF που εμποδίζουν τις περαιτέρω εισαγωγές από άλλα κράτη μέλη της Κοινότητας αλλά ο περιορισμός των αποθεμάτων και η στάση που τηρούν οι χώρες εξαγωγείς. </a:t>
            </a:r>
          </a:p>
          <a:p>
            <a:endParaRPr lang="el-GR" sz="1900" dirty="0"/>
          </a:p>
        </p:txBody>
      </p:sp>
    </p:spTree>
    <p:extLst>
      <p:ext uri="{BB962C8B-B14F-4D97-AF65-F5344CB8AC3E}">
        <p14:creationId xmlns:p14="http://schemas.microsoft.com/office/powerpoint/2010/main" val="450720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Νομική μορφή «μονοπωλίου» </a:t>
            </a:r>
          </a:p>
        </p:txBody>
      </p:sp>
      <p:sp>
        <p:nvSpPr>
          <p:cNvPr id="3" name="Θέση περιεχομένου 2"/>
          <p:cNvSpPr>
            <a:spLocks noGrp="1"/>
          </p:cNvSpPr>
          <p:nvPr>
            <p:ph idx="1"/>
          </p:nvPr>
        </p:nvSpPr>
        <p:spPr/>
        <p:txBody>
          <a:bodyPr>
            <a:noAutofit/>
          </a:bodyPr>
          <a:lstStyle/>
          <a:p>
            <a:pPr marL="0" indent="0" algn="just">
              <a:buNone/>
            </a:pPr>
            <a:r>
              <a:rPr lang="el-GR" sz="2100" dirty="0"/>
              <a:t>Τα μονοπώλια υπηρεσιών εξαιρούνται, πχ διαφήμιση στη δημόσια,  τηλεοπτικές μεταδόσεις ταινιών, αγώνων, ή η δραστηριότητα οργάνωσης τυχερών παιχνιδιών ή στοιχημάτων. Η  διανομή ηλεκτρικής ενέργειας, ως εμπορικό προϊόν, δεν εξαιρείται.</a:t>
            </a:r>
          </a:p>
          <a:p>
            <a:pPr marL="0" indent="0" algn="just">
              <a:buNone/>
            </a:pPr>
            <a:r>
              <a:rPr lang="el-GR" sz="2100" dirty="0"/>
              <a:t>Η νομική μορφή του οργανισμού δεν έχει καθοριστική σημασία. Προέχουν οι λειτουργίες του, δηλαδή οι δραστηριότητές του, όπως στο προαναφερθέν Ιταλικό μονοπώλιο καπνού, το οποίο αν και αποτελούσε τμήμα του Ιταλικού Υπουργείου Οικονομικών, θεωρήθηκε ως κρατικό μονοπώλιο εμπορικού χαρακτήρα. </a:t>
            </a:r>
          </a:p>
          <a:p>
            <a:pPr marL="0" indent="0" algn="just">
              <a:buNone/>
            </a:pPr>
            <a:r>
              <a:rPr lang="el-GR" sz="2100" dirty="0"/>
              <a:t>Παραδείγματα: το κράτος, το οποίο δρα δια μέσου οργανισμών που ιδρύει για αυτό το σκοπό, δήμοι, κοινότητες, νομαρχίες, περιφέρειες, δημόσιες επιχειρήσεις, νομικά πρόσωπα δημοσίου ή ιδιωτικού δικαίου, ανάδοχοι δημοσίων υπηρεσιών.  </a:t>
            </a:r>
          </a:p>
        </p:txBody>
      </p:sp>
    </p:spTree>
    <p:extLst>
      <p:ext uri="{BB962C8B-B14F-4D97-AF65-F5344CB8AC3E}">
        <p14:creationId xmlns:p14="http://schemas.microsoft.com/office/powerpoint/2010/main" val="2684423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Μονοπώλια που εξαιρούνται </a:t>
            </a:r>
          </a:p>
        </p:txBody>
      </p:sp>
      <p:sp>
        <p:nvSpPr>
          <p:cNvPr id="3" name="Θέση περιεχομένου 2"/>
          <p:cNvSpPr>
            <a:spLocks noGrp="1"/>
          </p:cNvSpPr>
          <p:nvPr>
            <p:ph idx="1"/>
          </p:nvPr>
        </p:nvSpPr>
        <p:spPr/>
        <p:txBody>
          <a:bodyPr>
            <a:noAutofit/>
          </a:bodyPr>
          <a:lstStyle/>
          <a:p>
            <a:pPr marL="0" indent="0" algn="just">
              <a:buNone/>
            </a:pPr>
            <a:r>
              <a:rPr lang="el-GR" sz="2000" dirty="0"/>
              <a:t>Το άρθρο 37 αναφέρεται στον επηρεασμό των ενδοκοινοτικών συναλλαγών. Κατά συνέπεια, δεν αφορά τις εισαγωγές και εξαγωγές από και προς </a:t>
            </a:r>
            <a:r>
              <a:rPr lang="el-GR" sz="2000" i="1" dirty="0"/>
              <a:t>τρίτα κράτη</a:t>
            </a:r>
            <a:r>
              <a:rPr lang="el-GR" sz="2000" dirty="0"/>
              <a:t>. Η ρύθμιση αυτών των καταστάσεων εμπίπτει στον τομέα της Κοινής Εμπορικής Πολιτικής.</a:t>
            </a:r>
          </a:p>
          <a:p>
            <a:pPr marL="0" indent="0" algn="just">
              <a:buNone/>
            </a:pPr>
            <a:r>
              <a:rPr lang="el-GR" sz="2000" dirty="0"/>
              <a:t>Άρθρο 37.3: « στην περίπτωση κρατικού μονοπωλίου εμπορικού χαρακτήρα που συνεπάγεται ρύθμιση, η οποία αποσκοπεί να διευκολύνει τη διάθεση ή την αξιοποίηση των γεωργικών προϊόντων, πρέπει να εξασφαλισθούν, κατά την εφαρμογή των κανόνων του παρόντος άρθρου, ισοδύναμες εγγυήσεις για την απασχόληση και το βιοτικό επίπεδο των ενδιαφερομένων παραγωγών». Δικαστήριο: η ρύθμιση δεν συνιστά εξαίρεση, απλά προβλέπει τη δυνατότητα να υιοθετούνται μέτρα. </a:t>
            </a:r>
          </a:p>
          <a:p>
            <a:pPr marL="0" indent="0" algn="just">
              <a:buNone/>
            </a:pPr>
            <a:r>
              <a:rPr lang="el-GR" sz="2000" dirty="0"/>
              <a:t>Φορολογικά μονοπώλια: υποχρέωση διαρρύθμισης, όχι όμως κατάργησης, για να μην τεθεί σε κίνδυνο η εξασφάλιση είσπραξης των φορολογικών εσόδων από το κράτος.</a:t>
            </a:r>
          </a:p>
        </p:txBody>
      </p:sp>
    </p:spTree>
    <p:extLst>
      <p:ext uri="{BB962C8B-B14F-4D97-AF65-F5344CB8AC3E}">
        <p14:creationId xmlns:p14="http://schemas.microsoft.com/office/powerpoint/2010/main" val="1418857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Παραδείγματα διάκρισης </a:t>
            </a:r>
          </a:p>
        </p:txBody>
      </p:sp>
      <p:sp>
        <p:nvSpPr>
          <p:cNvPr id="3" name="Θέση περιεχομένου 2"/>
          <p:cNvSpPr>
            <a:spLocks noGrp="1"/>
          </p:cNvSpPr>
          <p:nvPr>
            <p:ph idx="1"/>
          </p:nvPr>
        </p:nvSpPr>
        <p:spPr/>
        <p:txBody>
          <a:bodyPr>
            <a:normAutofit fontScale="70000" lnSpcReduction="20000"/>
          </a:bodyPr>
          <a:lstStyle/>
          <a:p>
            <a:pPr marL="0" indent="0" algn="just">
              <a:buNone/>
            </a:pPr>
            <a:r>
              <a:rPr lang="el-GR" dirty="0"/>
              <a:t>Δικαστήριο: θεώρησε αποδεκτή την  ρύθμιση περί επιβολής ενός ομοιόμορφου τιμολογιακού περιθωρίου σε όλους τους λιανοπωλητές επεξεργασμένων προϊόντων καπνού, τα οποία υπάγονταν στο Ιταλικό μονοπώλιο. Αντίθετα, έκρινε απαράδεκτη γαλλική υπουργική ρύθμιση που όριζε την λιανική τιμή πώλησης καπνού. </a:t>
            </a:r>
          </a:p>
          <a:p>
            <a:pPr marL="0" indent="0" algn="just">
              <a:buNone/>
            </a:pPr>
            <a:r>
              <a:rPr lang="el-GR" dirty="0"/>
              <a:t>Λόγος:  ενώ τα κράτη μέλη διαθέτουν την εξουσία καθορισμού των τιμών (έλεγχος πληθωρισμού, αισχροκέρδειας), δεν μπορούν να ορίζουν τις τιμές σε ένα τέτοιο επίπεδο που καθιστά αδύνατη ή πιο δυσχερή την εισαγωγή προϊόντων προέλευσης άλλων κρατών μελών, σε σχέση με τα ανταγωνιστικά εθνικά προϊόντα. Μια τέτοια επίπτωση προκύπτει από τον καθορισμό μιας μέγιστης τιμής, εάν αυτή ορίζεται σε ένα επίπεδο τόσο χαμηλό που δεν επιτρέπει στα εισαγόμενα ένα εύλογο περιθώριο κέρδους, ή όταν ο καθορισμός της μέγιστης τιμής γίνεται σε ένα τόσο υψηλό επίπεδο που εξουδετερώνει το ανταγωνιστικό πλεονέκτημα που προκύπτει από το χαμηλότερο κόστος του εισαγόμενου προϊόντος. </a:t>
            </a:r>
          </a:p>
          <a:p>
            <a:pPr marL="0" indent="0">
              <a:buNone/>
            </a:pPr>
            <a:endParaRPr lang="el-GR" dirty="0"/>
          </a:p>
          <a:p>
            <a:endParaRPr lang="el-GR" dirty="0"/>
          </a:p>
        </p:txBody>
      </p:sp>
    </p:spTree>
    <p:extLst>
      <p:ext uri="{BB962C8B-B14F-4D97-AF65-F5344CB8AC3E}">
        <p14:creationId xmlns:p14="http://schemas.microsoft.com/office/powerpoint/2010/main" val="3856206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Αποκλειστικά δικαιώματα </a:t>
            </a:r>
          </a:p>
        </p:txBody>
      </p:sp>
      <p:sp>
        <p:nvSpPr>
          <p:cNvPr id="3" name="Θέση περιεχομένου 2"/>
          <p:cNvSpPr>
            <a:spLocks noGrp="1"/>
          </p:cNvSpPr>
          <p:nvPr>
            <p:ph idx="1"/>
          </p:nvPr>
        </p:nvSpPr>
        <p:spPr/>
        <p:txBody>
          <a:bodyPr>
            <a:noAutofit/>
          </a:bodyPr>
          <a:lstStyle/>
          <a:p>
            <a:pPr marL="0" indent="0" algn="just">
              <a:buNone/>
            </a:pPr>
            <a:r>
              <a:rPr lang="el-GR" sz="2000" dirty="0"/>
              <a:t> Επιτροπή τάχθηκε υπέρ της κατάργησης των αποκλειστικών δικαιωμάτων, με ειδικές πράξεις στην περίπτωση τόσο του ιταλικού και γαλλικού μονοπωλίου πώλησης καπνού όσο και του τηλεπικοινωνιακού εξοπλισμού (επίσης τη  χορήγηση αποκλειστικών δικαιωμάτων λιανικής πώλησης τηλεπικοινωνιακού εξοπλισμού ). </a:t>
            </a:r>
          </a:p>
          <a:p>
            <a:pPr marL="0" indent="0" algn="just">
              <a:buNone/>
            </a:pPr>
            <a:r>
              <a:rPr lang="el-GR" sz="2000" dirty="0"/>
              <a:t>Κρατικό μονοπώλιο πετρελαίου στην Ελλάδα (1990): μη αποδεκτή η παρεμπόδιση των εταιρειών διανομής να προμηθεύονται από εταιρείες εγκατεστημένες σε άλλα κράτη μέλη. Όσον αφορά την ανάγκη για εξαίρεση, δεδομένης της ευαίσθητης γεωπολιτικής θέσης της Ελλάδας, το Δικαστήριο  έκρινε ότι δεν αποδείχτηκε ότι το κρατικό διυλιστήριο δεν θα μπορούσε, αν δεν διατηρούνταν σε ισχύ το αποκλειστικό δικαίωμα αφενός εισαγωγής αργού πετρελαίου και διύλισης σε αυτό, αφετέρου  εμπορίας προϊόντων πετρελαίου, να πωλήσει στην αγορά, σε ανταγωνιστικές τιμές, τα προϊόντα του, οπότε να διασφαλιστεί η συνέχιση της λειτουργίας του. </a:t>
            </a:r>
          </a:p>
        </p:txBody>
      </p:sp>
    </p:spTree>
    <p:extLst>
      <p:ext uri="{BB962C8B-B14F-4D97-AF65-F5344CB8AC3E}">
        <p14:creationId xmlns:p14="http://schemas.microsoft.com/office/powerpoint/2010/main" val="3157417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Σουηδικό μονοπώλιο φαρμάκων </a:t>
            </a:r>
          </a:p>
        </p:txBody>
      </p:sp>
      <p:sp>
        <p:nvSpPr>
          <p:cNvPr id="3" name="Θέση περιεχομένου 2"/>
          <p:cNvSpPr>
            <a:spLocks noGrp="1"/>
          </p:cNvSpPr>
          <p:nvPr>
            <p:ph idx="1"/>
          </p:nvPr>
        </p:nvSpPr>
        <p:spPr/>
        <p:txBody>
          <a:bodyPr>
            <a:normAutofit fontScale="62500" lnSpcReduction="20000"/>
          </a:bodyPr>
          <a:lstStyle/>
          <a:p>
            <a:pPr marL="0" indent="0" algn="just">
              <a:buNone/>
            </a:pPr>
            <a:r>
              <a:rPr lang="el-GR" dirty="0"/>
              <a:t>Χαρακτηριστικά μονοπωλίου:  από το 1996, το λιανικό εμπόριο φαρμάκων, τόσο αυτών που χορηγούνται μόνον κατόπιν συνταγής ιατρού όσο και αυτών για τα οποία δεν απαιτείται συνταγή, ασκείται μόνον από το κράτος ή από νομικά πρόσωπα στα οποία το κράτος ασκεί αποφασιστική επιρροή, (</a:t>
            </a:r>
            <a:r>
              <a:rPr lang="el-GR" dirty="0" err="1"/>
              <a:t>Apoteket</a:t>
            </a:r>
            <a:r>
              <a:rPr lang="el-GR" dirty="0"/>
              <a:t>).   Όσον αφορά το δίκτυο πωλήσεων της </a:t>
            </a:r>
            <a:r>
              <a:rPr lang="el-GR" dirty="0" err="1"/>
              <a:t>Apoteket</a:t>
            </a:r>
            <a:r>
              <a:rPr lang="el-GR" dirty="0"/>
              <a:t>, η εταιρία αυτή διαθέτει, καταρχάς, 800 περίπου φαρμακεία, τα οποία έχει στην κατοχή της και διαχειρίζεται η ίδια. Πλέον, έχει 900 φαρμακευτικούς αντιπροσώπους που τους ελέγχει πλήρως. </a:t>
            </a:r>
          </a:p>
          <a:p>
            <a:pPr marL="0" indent="0" algn="just">
              <a:buNone/>
            </a:pPr>
            <a:r>
              <a:rPr lang="el-GR" dirty="0"/>
              <a:t>Υπόθεση </a:t>
            </a:r>
            <a:r>
              <a:rPr lang="en-US" dirty="0" err="1"/>
              <a:t>Hanner</a:t>
            </a:r>
            <a:r>
              <a:rPr lang="el-GR" dirty="0"/>
              <a:t>: οι σουηδικές αρχές άσκησαν ποινική δίωξη κατά του </a:t>
            </a:r>
            <a:r>
              <a:rPr lang="el-GR" dirty="0" err="1"/>
              <a:t>Hanner</a:t>
            </a:r>
            <a:r>
              <a:rPr lang="el-GR" dirty="0"/>
              <a:t>, ως γενικού διευθυντή της σουηδικού δικαίου εταιρίας </a:t>
            </a:r>
            <a:r>
              <a:rPr lang="el-GR" dirty="0" err="1"/>
              <a:t>Bringwell</a:t>
            </a:r>
            <a:r>
              <a:rPr lang="el-GR" dirty="0"/>
              <a:t> International AB, της οποίας οι ιδιοκτήτες είναι είτε Νορβηγοί είτε Σουηδοί. Από τις 30 Μαΐου 2001 έως τις 27 Ιουλίου 2001, η εταιρία αυτή κυκλοφόρησε στην αγορά κατά παράβαση του συστήματος λιανικής πωλήσεως φαρμάκων (ασκείται αποκλειστικώς από την </a:t>
            </a:r>
            <a:r>
              <a:rPr lang="el-GR" dirty="0" err="1"/>
              <a:t>Apoteket</a:t>
            </a:r>
            <a:r>
              <a:rPr lang="el-GR" dirty="0"/>
              <a:t> ) δώδεκα συσκευασίες </a:t>
            </a:r>
            <a:r>
              <a:rPr lang="el-GR" dirty="0" err="1"/>
              <a:t>Nicorette</a:t>
            </a:r>
            <a:r>
              <a:rPr lang="el-GR" dirty="0"/>
              <a:t> </a:t>
            </a:r>
            <a:r>
              <a:rPr lang="el-GR" dirty="0" err="1"/>
              <a:t>Plåster</a:t>
            </a:r>
            <a:r>
              <a:rPr lang="el-GR" dirty="0"/>
              <a:t> (έμπλαστρα) και </a:t>
            </a:r>
            <a:r>
              <a:rPr lang="el-GR" dirty="0" err="1"/>
              <a:t>Nicorette</a:t>
            </a:r>
            <a:r>
              <a:rPr lang="el-GR" dirty="0"/>
              <a:t> </a:t>
            </a:r>
            <a:r>
              <a:rPr lang="el-GR" dirty="0" err="1"/>
              <a:t>Tuggummi</a:t>
            </a:r>
            <a:r>
              <a:rPr lang="el-GR" dirty="0"/>
              <a:t> (μαστίχες). Τα προϊόντα αυτά θεωρούνται φάρμακα χορηγούμενα χωρίς ιατρική συνταγή, κατά την έννοια του σχετικού νόμου. </a:t>
            </a:r>
          </a:p>
          <a:p>
            <a:endParaRPr lang="el-GR" dirty="0"/>
          </a:p>
        </p:txBody>
      </p:sp>
    </p:spTree>
    <p:extLst>
      <p:ext uri="{BB962C8B-B14F-4D97-AF65-F5344CB8AC3E}">
        <p14:creationId xmlns:p14="http://schemas.microsoft.com/office/powerpoint/2010/main" val="3689483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Όροι αποδοχής </a:t>
            </a:r>
          </a:p>
        </p:txBody>
      </p:sp>
      <p:sp>
        <p:nvSpPr>
          <p:cNvPr id="3" name="Θέση περιεχομένου 2"/>
          <p:cNvSpPr>
            <a:spLocks noGrp="1"/>
          </p:cNvSpPr>
          <p:nvPr>
            <p:ph idx="1"/>
          </p:nvPr>
        </p:nvSpPr>
        <p:spPr/>
        <p:txBody>
          <a:bodyPr>
            <a:noAutofit/>
          </a:bodyPr>
          <a:lstStyle/>
          <a:p>
            <a:pPr marL="0" indent="0" algn="just">
              <a:buNone/>
            </a:pPr>
            <a:r>
              <a:rPr lang="el-GR" sz="1900" dirty="0"/>
              <a:t>Δικαστήριο: 1) το σύστημα επιλογής πρέπει να στηρίζεται σε κριτήρια ανεξάρτητα της καταγωγής των προϊόντων και να χαρακτηρίζεται από διαφάνεια, προβλέποντας τόσο υποχρέωση αιτιολογήσεως των αποφάσεων όσο και διαδικασία ανεξάρτητου ελέγχου, 2) το δίκτυο πωλήσεων του μονοπωλίου αυτού πρέπει να έχει ρυθμιστεί κατά τρόπο ώστε ο αριθμός των σημείων πωλήσεως να μην είναι τόσο περιορισμένος ώστε να διακυβεύεται ο εφοδιασμός των καταναλωτών, 3) τα μέτρα εμπορίας και διαφημίσεως του μονοπωλίου αυτού πρέπει να θεσπίζονται βάσει αντικειμενικών και ανεξάρτητων από την καταγωγή των προϊόντων κριτηρίων και να εφαρμόζονται κατά τέτοιο τρόπο ώστε οι καταναλωτές να λαμβάνουν γνώση των νέων προϊόντων.</a:t>
            </a:r>
          </a:p>
          <a:p>
            <a:pPr marL="0" indent="0" algn="just">
              <a:buNone/>
            </a:pPr>
            <a:r>
              <a:rPr lang="el-GR" sz="1900"/>
              <a:t>Εν προκειμένω, 1)δεν </a:t>
            </a:r>
            <a:r>
              <a:rPr lang="el-GR" sz="1900" dirty="0"/>
              <a:t>υπήρχε σύστημα «προσκλήσεως για υποβολή προσφορών</a:t>
            </a:r>
            <a:r>
              <a:rPr lang="el-GR" sz="1900"/>
              <a:t>», 2) οι </a:t>
            </a:r>
            <a:r>
              <a:rPr lang="el-GR" sz="1900" dirty="0"/>
              <a:t>παραγωγοί των οποίων τα προϊόντα δεν είχαν επιλεγεί δεν δικαιούνταν να λάβουν γνώση της αιτιολογίας της </a:t>
            </a:r>
            <a:r>
              <a:rPr lang="el-GR" sz="1900"/>
              <a:t>αποφάσεως επιλογής και 3)  </a:t>
            </a:r>
            <a:r>
              <a:rPr lang="el-GR" sz="1900" dirty="0"/>
              <a:t>δεν προβλεπόταν δυνατότητα προσβολής της αποφάσεως επιλογής ενώπιον αρχής ανεξάρτητου ελέγχου.</a:t>
            </a:r>
          </a:p>
        </p:txBody>
      </p:sp>
    </p:spTree>
    <p:extLst>
      <p:ext uri="{BB962C8B-B14F-4D97-AF65-F5344CB8AC3E}">
        <p14:creationId xmlns:p14="http://schemas.microsoft.com/office/powerpoint/2010/main" val="3962355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Μονοπώλιο φαρμάκων και γενικό οικονομικό συμφέρον </a:t>
            </a:r>
          </a:p>
        </p:txBody>
      </p:sp>
      <p:sp>
        <p:nvSpPr>
          <p:cNvPr id="3" name="Θέση περιεχομένου 2"/>
          <p:cNvSpPr>
            <a:spLocks noGrp="1"/>
          </p:cNvSpPr>
          <p:nvPr>
            <p:ph idx="1"/>
          </p:nvPr>
        </p:nvSpPr>
        <p:spPr>
          <a:xfrm>
            <a:off x="467544" y="1556792"/>
            <a:ext cx="8229600" cy="4525963"/>
          </a:xfrm>
        </p:spPr>
        <p:txBody>
          <a:bodyPr>
            <a:noAutofit/>
          </a:bodyPr>
          <a:lstStyle/>
          <a:p>
            <a:pPr marL="0" indent="0" algn="just">
              <a:buNone/>
            </a:pPr>
            <a:r>
              <a:rPr lang="el-GR" sz="1900" dirty="0"/>
              <a:t>Στην υπόθεση του Σουηδικού Μονοπωλίου Φαρμάκων,  η Σουηδική Κυβέρνηση υποστήριξε ότι το  επίδικο  σύστημα πωλήσεων μπορεί να δικαιολογηθεί.</a:t>
            </a:r>
          </a:p>
          <a:p>
            <a:pPr marL="0" indent="0" algn="just">
              <a:buNone/>
            </a:pPr>
            <a:r>
              <a:rPr lang="el-GR" sz="1900" dirty="0"/>
              <a:t>Κατά την απόφαση,  το άρθρο 106.2 μπορεί να προβληθεί για να δικαιολογηθεί η εκ μέρους κράτους μέλους χορήγηση σε επιχείρηση επιφορτισμένη με τη διαχείριση υπηρεσιών γενικού συμφέροντος αποκλειστικών δικαιωμάτων τα οποία αντιβαίνουν ιδίως προς το άρθρο 37, παράγραφος 1, ΣΛΕΕ, εφόσον η επιχείρηση αυτή δεν μπορεί να εκπληρώσει την ιδιαίτερη αποστολή που της έχει ανατεθεί παρά μόνο με τη χορήγηση τέτοιων δικαιωμάτων και εφόσον η ανάπτυξη του εμπορίου δεν επηρεάζεται σε βαθμό αντίθετο προς το συμφέρον της Ένωσης. Ωστόσο, ελλείψει ενός συστήματος επιλογής το οποίο αποκλείει κάθε ενδεχόμενο δυσμενούς διακρίσεως σε βάρος των προερχομένων από τα άλλα κράτη μέλη φαρμάκων, δεν μπορεί να δικαιολογηθεί βάσει του άρθρου 106.2 ένα σύστημα πωλήσεων, το οποίο προβλέπει αποκλειστικό δικαίωμα λιανικής πωλήσεως ρυθμιζόμενο κατά τρόπον αντίστοιχο προς αυτό του επίδικου στην κύρια δίκη συστήματος.</a:t>
            </a:r>
          </a:p>
          <a:p>
            <a:pPr marL="0" indent="0">
              <a:buNone/>
            </a:pPr>
            <a:endParaRPr lang="el-GR" sz="1900" dirty="0"/>
          </a:p>
        </p:txBody>
      </p:sp>
    </p:spTree>
    <p:extLst>
      <p:ext uri="{BB962C8B-B14F-4D97-AF65-F5344CB8AC3E}">
        <p14:creationId xmlns:p14="http://schemas.microsoft.com/office/powerpoint/2010/main" val="404080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Αποκλειστικά δικαιώματα εισαγωγής και εξαγωγής στο ρεύμα και στο φυσικό αέριο </a:t>
            </a:r>
          </a:p>
        </p:txBody>
      </p:sp>
      <p:sp>
        <p:nvSpPr>
          <p:cNvPr id="3" name="Θέση περιεχομένου 2"/>
          <p:cNvSpPr>
            <a:spLocks noGrp="1"/>
          </p:cNvSpPr>
          <p:nvPr>
            <p:ph idx="1"/>
          </p:nvPr>
        </p:nvSpPr>
        <p:spPr/>
        <p:txBody>
          <a:bodyPr>
            <a:noAutofit/>
          </a:bodyPr>
          <a:lstStyle/>
          <a:p>
            <a:pPr marL="0" indent="0" algn="just">
              <a:buNone/>
            </a:pPr>
            <a:r>
              <a:rPr lang="el-GR" sz="1900" dirty="0"/>
              <a:t>Υπόθεση : Άσκηση προσφυγής για παράβαση της Συνθήκης από τη Γαλλία, επειδή θέσπισε  αποκλειστικά δικαιώματα εισαγωγής και εξαγωγής για το φυσικό αέριο και το ηλεκτρικό ρεύμα. Με νόμο του 1946,   περί εθνικοποιήσεως του ηλεκτρικού ρεύματος και του φυσικού αερίου ορίστηκε : «Από της εκδόσεως του παρόντος νόμου εθνικοποιούνται η παραγωγή, η μεταφορά, η διανομή, η εισαγωγή και η εξαγωγή τόσο του ηλεκτρικού ρεύματος, όσο και του φυσικού αερίου.» Η διαχείριση των εθνικοποιημένων επιχειρήσεων ηλεκτρικής ενεργείας και φυσικού αερίου ανατέθηκε σε δημόσιους οργανισμούς βιομηχανικού και εμπορικού χαρακτήρα με την επωνυμία </a:t>
            </a:r>
            <a:r>
              <a:rPr lang="fr-FR" sz="1900" dirty="0"/>
              <a:t>E</a:t>
            </a:r>
            <a:r>
              <a:rPr lang="el-GR" sz="1900" dirty="0" err="1"/>
              <a:t>lectricit</a:t>
            </a:r>
            <a:r>
              <a:rPr lang="fr-FR" sz="1900" dirty="0"/>
              <a:t>é </a:t>
            </a:r>
            <a:r>
              <a:rPr lang="el-GR" sz="1900" dirty="0" err="1"/>
              <a:t>de</a:t>
            </a:r>
            <a:r>
              <a:rPr lang="el-GR" sz="1900" dirty="0"/>
              <a:t> </a:t>
            </a:r>
            <a:r>
              <a:rPr lang="el-GR" sz="1900" dirty="0" err="1"/>
              <a:t>France</a:t>
            </a:r>
            <a:r>
              <a:rPr lang="el-GR" sz="1900" dirty="0"/>
              <a:t> (EDF) και </a:t>
            </a:r>
            <a:r>
              <a:rPr lang="el-GR" sz="1900" dirty="0" err="1"/>
              <a:t>Gaz</a:t>
            </a:r>
            <a:r>
              <a:rPr lang="el-GR" sz="1900" dirty="0"/>
              <a:t> </a:t>
            </a:r>
            <a:r>
              <a:rPr lang="el-GR" sz="1900" dirty="0" err="1"/>
              <a:t>de</a:t>
            </a:r>
            <a:r>
              <a:rPr lang="el-GR" sz="1900" dirty="0"/>
              <a:t> </a:t>
            </a:r>
            <a:r>
              <a:rPr lang="el-GR" sz="1900" dirty="0" err="1"/>
              <a:t>France</a:t>
            </a:r>
            <a:r>
              <a:rPr lang="el-GR" sz="1900" dirty="0"/>
              <a:t> (GDF), αντιστοίχως. Ως προς το φυσικό αέριο, η μεταφορά του μέσω του δικτύου υψηλής πιέσεως που χρησιμοποιούνταν για την παράδοση στους διανομείς και στις άμεσα εξυπηρετούμενες βιομηχανικές επιχειρήσεις έγινε  βάσει αποκλειστικών δικαιωμάτων που χορήγησε  το δημόσιο . Η διανομή στους τελικούς καταναλωτές μέσω των δικτύων χαμηλής πιέσεως έγινε βάσει αποκλειστικών δικαιωμάτων που χορηγούσαν οι ΟΤΑ.</a:t>
            </a:r>
          </a:p>
        </p:txBody>
      </p:sp>
    </p:spTree>
    <p:extLst>
      <p:ext uri="{BB962C8B-B14F-4D97-AF65-F5344CB8AC3E}">
        <p14:creationId xmlns:p14="http://schemas.microsoft.com/office/powerpoint/2010/main" val="205907772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3104</Words>
  <Application>Microsoft Office PowerPoint</Application>
  <PresentationFormat>Προβολή στην οθόνη (4:3)</PresentationFormat>
  <Paragraphs>62</Paragraphs>
  <Slides>19</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19</vt:i4>
      </vt:variant>
    </vt:vector>
  </HeadingPairs>
  <TitlesOfParts>
    <vt:vector size="22" baseType="lpstr">
      <vt:lpstr>Arial</vt:lpstr>
      <vt:lpstr>Calibri</vt:lpstr>
      <vt:lpstr>Θέμα του Office</vt:lpstr>
      <vt:lpstr>Κρατικά μονοπώλια εμπορικού χαρακτήρα </vt:lpstr>
      <vt:lpstr>Νομική μορφή «μονοπωλίου» </vt:lpstr>
      <vt:lpstr>Μονοπώλια που εξαιρούνται </vt:lpstr>
      <vt:lpstr>Παραδείγματα διάκρισης </vt:lpstr>
      <vt:lpstr>Αποκλειστικά δικαιώματα </vt:lpstr>
      <vt:lpstr>Σουηδικό μονοπώλιο φαρμάκων </vt:lpstr>
      <vt:lpstr>Όροι αποδοχής </vt:lpstr>
      <vt:lpstr>Μονοπώλιο φαρμάκων και γενικό οικονομικό συμφέρον </vt:lpstr>
      <vt:lpstr>Αποκλειστικά δικαιώματα εισαγωγής και εξαγωγής στο ρεύμα και στο φυσικό αέριο </vt:lpstr>
      <vt:lpstr>Επιτροπή κατά Γαλλίας</vt:lpstr>
      <vt:lpstr>Απόφαση 23.10.1997</vt:lpstr>
      <vt:lpstr>Ιδιαίτερη αποστολή: επιχειρήματα της Γαλλίας  </vt:lpstr>
      <vt:lpstr>Όροι </vt:lpstr>
      <vt:lpstr>Παροχή δημόσιας υπηρεσίας </vt:lpstr>
      <vt:lpstr>Φυσικό αέριο  </vt:lpstr>
      <vt:lpstr>Θέση του Δικαστηρίου </vt:lpstr>
      <vt:lpstr>Ολιγότερο περιοριστικά μέτρα </vt:lpstr>
      <vt:lpstr>Αυτοπεριορισμός του Δικαστηρίου </vt:lpstr>
      <vt:lpstr>Μη επηρεασμός του εμπορίου μεταξύ των κρατών μελών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 Ελεύθερη κυκλοφορία εμπορευμάτων.  V</dc:title>
  <dc:creator>user</dc:creator>
  <cp:lastModifiedBy>ASTERIOS PLIAKOS</cp:lastModifiedBy>
  <cp:revision>15</cp:revision>
  <dcterms:created xsi:type="dcterms:W3CDTF">2020-04-27T13:41:10Z</dcterms:created>
  <dcterms:modified xsi:type="dcterms:W3CDTF">2023-05-29T13:16:46Z</dcterms:modified>
</cp:coreProperties>
</file>