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1.bin" ContentType="application/vnd.openxmlformats-officedocument.oleObject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embeddings/oleObject2.bin" ContentType="application/vnd.openxmlformats-officedocument.oleObject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embeddings/oleObject5.bin" ContentType="application/vnd.openxmlformats-officedocument.oleObject"/>
  <Override PartName="/ppt/notesSlides/notesSlide28.xml" ContentType="application/vnd.openxmlformats-officedocument.presentationml.notesSlide+xml"/>
  <Override PartName="/ppt/embeddings/oleObject6.bin" ContentType="application/vnd.openxmlformats-officedocument.oleObject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1"/>
  </p:notesMasterIdLst>
  <p:handoutMasterIdLst>
    <p:handoutMasterId r:id="rId32"/>
  </p:handoutMasterIdLst>
  <p:sldIdLst>
    <p:sldId id="319" r:id="rId2"/>
    <p:sldId id="264" r:id="rId3"/>
    <p:sldId id="267" r:id="rId4"/>
    <p:sldId id="334" r:id="rId5"/>
    <p:sldId id="318" r:id="rId6"/>
    <p:sldId id="333" r:id="rId7"/>
    <p:sldId id="317" r:id="rId8"/>
    <p:sldId id="335" r:id="rId9"/>
    <p:sldId id="316" r:id="rId10"/>
    <p:sldId id="337" r:id="rId11"/>
    <p:sldId id="336" r:id="rId12"/>
    <p:sldId id="338" r:id="rId13"/>
    <p:sldId id="339" r:id="rId14"/>
    <p:sldId id="315" r:id="rId15"/>
    <p:sldId id="314" r:id="rId16"/>
    <p:sldId id="322" r:id="rId17"/>
    <p:sldId id="321" r:id="rId18"/>
    <p:sldId id="323" r:id="rId19"/>
    <p:sldId id="324" r:id="rId20"/>
    <p:sldId id="325" r:id="rId21"/>
    <p:sldId id="312" r:id="rId22"/>
    <p:sldId id="326" r:id="rId23"/>
    <p:sldId id="327" r:id="rId24"/>
    <p:sldId id="328" r:id="rId25"/>
    <p:sldId id="273" r:id="rId26"/>
    <p:sldId id="329" r:id="rId27"/>
    <p:sldId id="320" r:id="rId28"/>
    <p:sldId id="330" r:id="rId29"/>
    <p:sldId id="331" r:id="rId30"/>
  </p:sldIdLst>
  <p:sldSz cx="9144000" cy="6858000" type="letter"/>
  <p:notesSz cx="6858000" cy="9207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5" autoAdjust="0"/>
    <p:restoredTop sz="94681" autoAdjust="0"/>
  </p:normalViewPr>
  <p:slideViewPr>
    <p:cSldViewPr>
      <p:cViewPr varScale="1">
        <p:scale>
          <a:sx n="168" d="100"/>
          <a:sy n="168" d="100"/>
        </p:scale>
        <p:origin x="-14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296" y="-96"/>
      </p:cViewPr>
      <p:guideLst>
        <p:guide orient="horz" pos="290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6691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71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471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itchFamily="18" charset="0"/>
              </a:defRPr>
            </a:lvl1pPr>
          </a:lstStyle>
          <a:p>
            <a:fld id="{5AB1B3F0-FEE1-4D3E-BA28-8DF2596C15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7125" y="692150"/>
            <a:ext cx="4603750" cy="3449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0501915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CAE273-C1F5-4B68-9225-AD941EB0BCF6}" type="slidenum">
              <a:rPr lang="en-US"/>
              <a:pPr/>
              <a:t>1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08710C-C0BC-4643-96F0-BE8324946D00}" type="slidenum">
              <a:rPr lang="en-US"/>
              <a:pPr/>
              <a:t>10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8E47DC-CB95-48FD-B8AD-59FFDB85DC45}" type="slidenum">
              <a:rPr lang="en-US"/>
              <a:pPr/>
              <a:t>11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28037-8349-4DFA-9BD4-3C3F491B0A66}" type="slidenum">
              <a:rPr lang="en-US"/>
              <a:pPr/>
              <a:t>12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92CB1C-C5A6-428B-909F-2724339C2FDF}" type="slidenum">
              <a:rPr lang="en-US"/>
              <a:pPr/>
              <a:t>13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E52F07-E33D-44D4-8C9D-CBA3B11A3154}" type="slidenum">
              <a:rPr lang="en-US"/>
              <a:pPr/>
              <a:t>14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5B240E-D0F0-4261-8F69-ECBE09FA36EE}" type="slidenum">
              <a:rPr lang="en-US"/>
              <a:pPr/>
              <a:t>15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AC8906-6B45-452D-827A-49110F6C2534}" type="slidenum">
              <a:rPr lang="en-US"/>
              <a:pPr/>
              <a:t>16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42C939-14A2-4B3F-9C60-0F04CC29C74D}" type="slidenum">
              <a:rPr lang="en-US"/>
              <a:pPr/>
              <a:t>17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62576C-A8E3-47EE-89E4-DDA4B5037C3C}" type="slidenum">
              <a:rPr lang="en-US"/>
              <a:pPr/>
              <a:t>18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63CE61-3603-4F35-AC32-C15998D7DD3F}" type="slidenum">
              <a:rPr lang="en-US"/>
              <a:pPr/>
              <a:t>19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5CFAA3-5B70-48BD-B1F6-88CD4EDAF025}" type="slidenum">
              <a:rPr lang="en-US"/>
              <a:pPr/>
              <a:t>2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759858-07A3-4302-8D30-726AD4AB5139}" type="slidenum">
              <a:rPr lang="en-US"/>
              <a:pPr/>
              <a:t>20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48D8E0-ABBE-495F-A953-72F55F36AD67}" type="slidenum">
              <a:rPr lang="en-US"/>
              <a:pPr/>
              <a:t>21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596C9C-94C0-4DDA-9EB2-5330D55B5CAA}" type="slidenum">
              <a:rPr lang="en-US"/>
              <a:pPr/>
              <a:t>22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94B125-5413-4F62-B109-68AB87BD8043}" type="slidenum">
              <a:rPr lang="en-US"/>
              <a:pPr/>
              <a:t>23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749817-2B7E-45F7-BC22-549A61835DEF}" type="slidenum">
              <a:rPr lang="en-US"/>
              <a:pPr/>
              <a:t>24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9E131C-D7BA-4F91-83C9-B97B589CA5EF}" type="slidenum">
              <a:rPr lang="en-US"/>
              <a:pPr/>
              <a:t>25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E9DB48-611B-4AAF-9145-29DD939BEC8C}" type="slidenum">
              <a:rPr lang="en-US"/>
              <a:pPr/>
              <a:t>26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15B430-E8AB-46E5-AB99-21947B58F0BE}" type="slidenum">
              <a:rPr lang="en-US"/>
              <a:pPr/>
              <a:t>27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8907E9-1695-4390-839F-D5F1E5E25AD0}" type="slidenum">
              <a:rPr lang="en-US"/>
              <a:pPr/>
              <a:t>28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9C092A-C6C9-4DC3-9171-999B6210A3C6}" type="slidenum">
              <a:rPr lang="en-US"/>
              <a:pPr/>
              <a:t>29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61C111-0A4D-4924-8EF5-83F6926010E9}" type="slidenum">
              <a:rPr lang="en-US"/>
              <a:pPr/>
              <a:t>3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2E5230-61CD-4137-B667-95329740E039}" type="slidenum">
              <a:rPr lang="en-US"/>
              <a:pPr/>
              <a:t>4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CF57F5-B5E7-457B-83C6-6FDE79B9927E}" type="slidenum">
              <a:rPr lang="en-US"/>
              <a:pPr/>
              <a:t>5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E784EA-8DF8-4158-993F-A5F9BCB6000D}" type="slidenum">
              <a:rPr lang="en-US"/>
              <a:pPr/>
              <a:t>6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68F19C-739A-429C-8791-45BBD4307562}" type="slidenum">
              <a:rPr lang="en-US"/>
              <a:pPr/>
              <a:t>7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C44D19-9480-4168-B3B8-28B22804D60E}" type="slidenum">
              <a:rPr lang="en-US"/>
              <a:pPr/>
              <a:t>8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DF1614-BAEC-4EE4-A008-062BA59B2EED}" type="slidenum">
              <a:rPr lang="en-US"/>
              <a:pPr/>
              <a:t>9</a:t>
            </a:fld>
            <a:endParaRPr lang="en-US"/>
          </a:p>
        </p:txBody>
      </p:sp>
      <p:sp>
        <p:nvSpPr>
          <p:cNvPr id="604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23850" y="6248400"/>
            <a:ext cx="7272338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37288"/>
            <a:ext cx="2133600" cy="46831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6.</a:t>
            </a:r>
            <a:fld id="{CBBCCF5A-965D-4F12-BBDB-4BB9922E39ED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10600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110601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02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03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04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05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06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07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08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09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10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11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12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13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14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15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16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17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18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19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20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21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22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23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24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25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26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27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28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29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30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0631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10632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6.</a:t>
            </a:r>
            <a:fld id="{89588A7D-DDD8-483F-9482-96F6AC55EF7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6.</a:t>
            </a:r>
            <a:fld id="{758AE9E5-2CEA-4329-A554-3739393BCE4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825" y="6248400"/>
            <a:ext cx="7561263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6.</a:t>
            </a:r>
            <a:fld id="{E302D7C9-382B-446E-999C-696B26D47D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6.</a:t>
            </a:r>
            <a:fld id="{E0531875-A103-4C8B-8F52-516094E1DB8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6.</a:t>
            </a:r>
            <a:fld id="{AB89F5DC-CF23-4A46-90AB-B06A5CF6C4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6.</a:t>
            </a:r>
            <a:fld id="{DA5281EE-D927-4C8E-8B5F-3933305ED2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6.</a:t>
            </a:r>
            <a:fld id="{C4439E74-68A1-4769-8219-304BA3E8A92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6.</a:t>
            </a:r>
            <a:fld id="{E86F284A-114A-449D-866D-9CA44D5599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6.</a:t>
            </a:r>
            <a:fld id="{2DB1B38E-3F9B-4EDE-81DB-AFBEA855680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6.</a:t>
            </a:r>
            <a:fld id="{630F6FAD-823F-4F2D-B1F6-1689B5CF7D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6.</a:t>
            </a:r>
            <a:fld id="{A3AB5F9E-962E-4A5C-A8B0-F1008BA8090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248400"/>
            <a:ext cx="756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/>
            </a:lvl1pPr>
          </a:lstStyle>
          <a:p>
            <a:r>
              <a:rPr lang="en-US" altLang="en-US"/>
              <a:t>Options, Futures, and Other Derivatives 6</a:t>
            </a:r>
            <a:r>
              <a:rPr lang="en-US" altLang="en-US" baseline="30000"/>
              <a:t>th</a:t>
            </a:r>
            <a:r>
              <a:rPr lang="en-US" altLang="en-US"/>
              <a:t> Edition, Copyright </a:t>
            </a:r>
            <a:r>
              <a:rPr lang="en-US" altLang="en-US">
                <a:cs typeface="Arial" charset="0"/>
              </a:rPr>
              <a:t>© John C. Hull 2005</a:t>
            </a:r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/>
            </a:lvl1pPr>
          </a:lstStyle>
          <a:p>
            <a:r>
              <a:rPr lang="en-US" altLang="en-US"/>
              <a:t>6.</a:t>
            </a:r>
            <a:fld id="{DF80D985-3B2C-406A-B30D-9A63A7268338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957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957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7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7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8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8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8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8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8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8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8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8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8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8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9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9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9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9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9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9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9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9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9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59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60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60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60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60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60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60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60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960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6" Type="http://schemas.openxmlformats.org/officeDocument/2006/relationships/oleObject" Target="../embeddings/oleObject4.bin"/><Relationship Id="rId7" Type="http://schemas.openxmlformats.org/officeDocument/2006/relationships/image" Target="../media/image4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0515BC10-DDC5-4797-8F11-3CD2DA65022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Interest Rate Futures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1F661860-CDD8-4BA4-89BB-C1AB75AAB00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r>
              <a:rPr lang="en-CA"/>
              <a:t>Example</a:t>
            </a:r>
          </a:p>
        </p:txBody>
      </p:sp>
      <p:graphicFrame>
        <p:nvGraphicFramePr>
          <p:cNvPr id="155683" name="Group 35"/>
          <p:cNvGraphicFramePr>
            <a:graphicFrameLocks noGrp="1"/>
          </p:cNvGraphicFramePr>
          <p:nvPr/>
        </p:nvGraphicFramePr>
        <p:xfrm>
          <a:off x="914400" y="1447800"/>
          <a:ext cx="7086600" cy="2075183"/>
        </p:xfrm>
        <a:graphic>
          <a:graphicData uri="http://schemas.openxmlformats.org/drawingml/2006/table">
            <a:tbl>
              <a:tblPr/>
              <a:tblGrid>
                <a:gridCol w="3986213"/>
                <a:gridCol w="3100387"/>
              </a:tblGrid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Quoted bond price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Conversion factor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99.50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1.0382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143.50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1.5188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119.75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1.2615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5684" name="Text Box 36"/>
          <p:cNvSpPr txBox="1">
            <a:spLocks noChangeArrowheads="1"/>
          </p:cNvSpPr>
          <p:nvPr/>
        </p:nvSpPr>
        <p:spPr bwMode="auto">
          <a:xfrm>
            <a:off x="762000" y="3657600"/>
            <a:ext cx="7315200" cy="26782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/>
              <a:t>The most recent settlement price is 93.25.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400" dirty="0"/>
              <a:t>99.50-(93.25*1.0382)=$2.69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400" dirty="0"/>
              <a:t>143.50-(93.25*1.5188)=$1.87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400" dirty="0"/>
              <a:t>119.75-(93.25*1.2615)=</a:t>
            </a:r>
            <a:r>
              <a:rPr lang="en-US" sz="2400" dirty="0" smtClean="0"/>
              <a:t>$</a:t>
            </a:r>
            <a:r>
              <a:rPr lang="el-GR" sz="2400" dirty="0" smtClean="0"/>
              <a:t>2</a:t>
            </a:r>
            <a:r>
              <a:rPr lang="en-US" sz="2400" dirty="0" smtClean="0"/>
              <a:t>.212</a:t>
            </a:r>
            <a:endParaRPr lang="en-US" sz="2400" dirty="0"/>
          </a:p>
          <a:p>
            <a:pPr marL="457200" indent="-457200">
              <a:spcBef>
                <a:spcPct val="50000"/>
              </a:spcBef>
            </a:pPr>
            <a:r>
              <a:rPr lang="en-US" sz="2400" dirty="0"/>
              <a:t>Thus, the cheapest-to-deliver is bond 2</a:t>
            </a:r>
            <a:endParaRPr lang="fr-F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593D66CD-DDB1-40C6-B5EA-A8DB5B0EB20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Determining The Futures Price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389438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/>
              <a:t>We assume that both the cheapest-to-delivery bond and the delivery date are known</a:t>
            </a:r>
          </a:p>
          <a:p>
            <a:pPr>
              <a:lnSpc>
                <a:spcPct val="90000"/>
              </a:lnSpc>
            </a:pPr>
            <a:r>
              <a:rPr lang="en-US"/>
              <a:t>The Treasury bond futures contract is the futures contract on a security providing the holder with known income: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		 </a:t>
            </a:r>
            <a:r>
              <a:rPr lang="en-US" sz="4000" i="1">
                <a:latin typeface="Times New Roman" pitchFamily="18" charset="0"/>
              </a:rPr>
              <a:t>F</a:t>
            </a:r>
            <a:r>
              <a:rPr lang="en-US" sz="4000" baseline="-25000">
                <a:latin typeface="Times New Roman" pitchFamily="18" charset="0"/>
              </a:rPr>
              <a:t>0</a:t>
            </a:r>
            <a:r>
              <a:rPr lang="en-US" sz="4000" i="1">
                <a:latin typeface="Times New Roman" pitchFamily="18" charset="0"/>
              </a:rPr>
              <a:t> </a:t>
            </a:r>
            <a:r>
              <a:rPr lang="en-US" sz="4000">
                <a:latin typeface="Times New Roman" pitchFamily="18" charset="0"/>
              </a:rPr>
              <a:t>= (</a:t>
            </a:r>
            <a:r>
              <a:rPr lang="en-US" sz="4000" i="1">
                <a:latin typeface="Times New Roman" pitchFamily="18" charset="0"/>
              </a:rPr>
              <a:t>S</a:t>
            </a:r>
            <a:r>
              <a:rPr lang="en-US" sz="4000" baseline="-25000">
                <a:latin typeface="Times New Roman" pitchFamily="18" charset="0"/>
              </a:rPr>
              <a:t>0</a:t>
            </a:r>
            <a:r>
              <a:rPr lang="en-US" sz="4000" i="1">
                <a:latin typeface="Times New Roman" pitchFamily="18" charset="0"/>
              </a:rPr>
              <a:t> </a:t>
            </a:r>
            <a:r>
              <a:rPr lang="en-US" sz="4000">
                <a:latin typeface="Times New Roman" pitchFamily="18" charset="0"/>
              </a:rPr>
              <a:t>– </a:t>
            </a:r>
            <a:r>
              <a:rPr lang="en-US" sz="4000" i="1">
                <a:latin typeface="Times New Roman" pitchFamily="18" charset="0"/>
              </a:rPr>
              <a:t>I </a:t>
            </a:r>
            <a:r>
              <a:rPr lang="en-US" sz="4000">
                <a:latin typeface="Times New Roman" pitchFamily="18" charset="0"/>
              </a:rPr>
              <a:t>)e</a:t>
            </a:r>
            <a:r>
              <a:rPr lang="en-US" sz="4000" i="1" baseline="30000">
                <a:latin typeface="Times New Roman" pitchFamily="18" charset="0"/>
              </a:rPr>
              <a:t>rT</a:t>
            </a:r>
            <a:r>
              <a:rPr lang="en-US" baseline="3000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aseline="30000"/>
              <a:t>    </a:t>
            </a:r>
            <a:r>
              <a:rPr lang="en-US"/>
              <a:t>With I the present value of the coupons during the life of the futures contract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3600"/>
          </a:p>
          <a:p>
            <a:pPr>
              <a:lnSpc>
                <a:spcPct val="90000"/>
              </a:lnSpc>
            </a:pPr>
            <a:endParaRPr lang="en-US" sz="3600"/>
          </a:p>
        </p:txBody>
      </p:sp>
    </p:spTree>
  </p:cSld>
  <p:clrMapOvr>
    <a:masterClrMapping/>
  </p:clrMapOvr>
  <p:transition xmlns:p14="http://schemas.microsoft.com/office/powerpoint/2010/main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B99F2C9B-3F2F-4455-A463-6BA9A1A00E0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296400" cy="5181600"/>
          </a:xfrm>
        </p:spPr>
        <p:txBody>
          <a:bodyPr/>
          <a:lstStyle/>
          <a:p>
            <a:r>
              <a:rPr lang="en-US"/>
              <a:t>The cheapest-to-deliver is a 12% coupon bond with a conversion factor of 1.400</a:t>
            </a:r>
          </a:p>
          <a:p>
            <a:r>
              <a:rPr lang="en-US"/>
              <a:t>The delivery will take place in 270 days.</a:t>
            </a:r>
          </a:p>
          <a:p>
            <a:r>
              <a:rPr lang="en-US"/>
              <a:t>Last coupon date was 60 days ago</a:t>
            </a:r>
          </a:p>
          <a:p>
            <a:r>
              <a:rPr lang="en-US"/>
              <a:t>Next coupon date is in 122 days, and the coupon date thereafter is in 35 days   </a:t>
            </a:r>
          </a:p>
          <a:p>
            <a:r>
              <a:rPr lang="en-US"/>
              <a:t>The term structure is flat, the interest rate is 10%</a:t>
            </a:r>
          </a:p>
          <a:p>
            <a:r>
              <a:rPr lang="en-US"/>
              <a:t>The current quoted bond price is $120</a:t>
            </a:r>
          </a:p>
          <a:p>
            <a:endParaRPr lang="en-US"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CCD64F0A-E546-4B0C-A4B2-593387A27E58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</p:spPr>
        <p:txBody>
          <a:bodyPr/>
          <a:lstStyle/>
          <a:p>
            <a:r>
              <a:rPr lang="en-US"/>
              <a:t>Example (continued)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cash price is 120+(60/(60+122))*6=121.978</a:t>
            </a:r>
          </a:p>
          <a:p>
            <a:pPr>
              <a:lnSpc>
                <a:spcPct val="90000"/>
              </a:lnSpc>
            </a:pPr>
            <a:r>
              <a:rPr lang="en-US" sz="2800"/>
              <a:t>A coupon of 6% will be received after 122 days. The present value is 6e</a:t>
            </a:r>
            <a:r>
              <a:rPr lang="en-US" sz="2800" baseline="30000"/>
              <a:t>-0.1*0.3342</a:t>
            </a:r>
            <a:r>
              <a:rPr lang="en-US" sz="2800"/>
              <a:t>=5.803</a:t>
            </a:r>
          </a:p>
          <a:p>
            <a:pPr>
              <a:lnSpc>
                <a:spcPct val="90000"/>
              </a:lnSpc>
            </a:pPr>
            <a:r>
              <a:rPr lang="en-US" sz="2800"/>
              <a:t>The futures contract lasts for 270 days. The cash futures price is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(121.978-5.803) e</a:t>
            </a:r>
            <a:r>
              <a:rPr lang="en-US" sz="2800" baseline="30000"/>
              <a:t>0.1*0.7397</a:t>
            </a:r>
            <a:r>
              <a:rPr lang="en-US" sz="2800"/>
              <a:t>=125.094</a:t>
            </a:r>
          </a:p>
          <a:p>
            <a:pPr>
              <a:lnSpc>
                <a:spcPct val="90000"/>
              </a:lnSpc>
            </a:pPr>
            <a:r>
              <a:rPr lang="en-US" sz="2800"/>
              <a:t>The quoted futures price is calculated by first subtracting the accrued interest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125.094-6*(148/(148+35))=120.242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The conversion factor is 1.400. Thus, the quoted futures price should be 120.242/1.40=85.887</a:t>
            </a:r>
          </a:p>
          <a:p>
            <a:pPr>
              <a:lnSpc>
                <a:spcPct val="90000"/>
              </a:lnSpc>
            </a:pPr>
            <a:endParaRPr lang="en-US" sz="2800"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2DA2D7B1-FB2A-4CFC-9956-4E6DB64B6D2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524056" cy="5181600"/>
          </a:xfrm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dirty="0"/>
              <a:t>A Eurodollar is a dollar deposited in a bank outside the United States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Eurodollar futures are futures on the 3-month Eurodollar deposit rate (same as 3-month LIBOR rate)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One contract is on the rate earned on $1 million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 change of 1 basis point or </a:t>
            </a:r>
            <a:r>
              <a:rPr lang="en-US" sz="2800" dirty="0" smtClean="0"/>
              <a:t>0.01</a:t>
            </a:r>
            <a:r>
              <a:rPr lang="el-GR" sz="2800" dirty="0" smtClean="0"/>
              <a:t>%</a:t>
            </a:r>
            <a:r>
              <a:rPr lang="en-US" sz="2800" dirty="0" smtClean="0"/>
              <a:t> </a:t>
            </a:r>
            <a:r>
              <a:rPr lang="en-US" sz="2800" dirty="0"/>
              <a:t>in a Eurodollar futures quote corresponds to a contract price change of $25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		1.000.000*0.0001*0.25=25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When there is an increase in 1 </a:t>
            </a:r>
            <a:r>
              <a:rPr lang="en-US" sz="2800" dirty="0" err="1"/>
              <a:t>bp</a:t>
            </a:r>
            <a:r>
              <a:rPr lang="en-US" sz="2800" dirty="0"/>
              <a:t>, a trader who is long 1 contract gains $25, while the short loses $25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Eurodollar Futures </a:t>
            </a:r>
            <a:r>
              <a:rPr lang="en-US" sz="2200"/>
              <a:t>(Page 137-142)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E5B49CDD-1003-438B-9625-7E4E945DC8B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Eurodollar Futures continued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A Eurodollar futures contract is settled in cash</a:t>
            </a:r>
          </a:p>
          <a:p>
            <a:r>
              <a:rPr lang="en-US"/>
              <a:t>When it expires (on the third Wednesday of the delivery month) the final settlement price is 100 minus the actual three month deposit rate:</a:t>
            </a:r>
          </a:p>
          <a:p>
            <a:pPr lvl="3">
              <a:buFont typeface="Wingdings" pitchFamily="2" charset="2"/>
              <a:buNone/>
            </a:pPr>
            <a:r>
              <a:rPr lang="en-US"/>
              <a:t>		</a:t>
            </a:r>
            <a:r>
              <a:rPr lang="en-US" sz="3200"/>
              <a:t>100 - 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091CBC66-D376-4ECC-B0C5-1E770E503ED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Example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Suppose you buy (take a long position in) a contract on November 1</a:t>
            </a:r>
          </a:p>
          <a:p>
            <a:r>
              <a:rPr lang="en-CA"/>
              <a:t>The contract expires on December 21</a:t>
            </a:r>
          </a:p>
          <a:p>
            <a:r>
              <a:rPr lang="en-CA"/>
              <a:t>The prices are as shown</a:t>
            </a:r>
          </a:p>
          <a:p>
            <a:r>
              <a:rPr lang="en-CA"/>
              <a:t>How much do you gain or lose a) on the first day, b) on the second day, c) over the whole time until expiration?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E91C7207-5F6D-4F0D-AEF1-E1931C68CAF6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Example</a:t>
            </a:r>
          </a:p>
        </p:txBody>
      </p:sp>
      <p:graphicFrame>
        <p:nvGraphicFramePr>
          <p:cNvPr id="118812" name="Group 28"/>
          <p:cNvGraphicFramePr>
            <a:graphicFrameLocks noGrp="1"/>
          </p:cNvGraphicFramePr>
          <p:nvPr/>
        </p:nvGraphicFramePr>
        <p:xfrm>
          <a:off x="1524000" y="1752600"/>
          <a:ext cx="6096000" cy="3904934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Quote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Nov 1  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97.12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Nov 2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97.23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Nov 3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96.98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…….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……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 21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97.42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E0787F9E-C752-4073-9860-2972840C1980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Example </a:t>
            </a:r>
            <a:r>
              <a:rPr lang="en-CA" sz="2400"/>
              <a:t>continued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CA"/>
              <a:t>If on Nov. 1 you know that you will have   $1 million to invest on for three months on Dec 21 the contract locks in a rate of                        100 - 97.12 = 2.88%</a:t>
            </a:r>
          </a:p>
          <a:p>
            <a:pPr>
              <a:lnSpc>
                <a:spcPct val="90000"/>
              </a:lnSpc>
            </a:pPr>
            <a:r>
              <a:rPr lang="en-CA"/>
              <a:t>In the example you earn 100 – 97.42 =2.58% on $1 million for three months   (=$6,450) and make a gain day by day on the futures contract of 30</a:t>
            </a:r>
            <a:r>
              <a:rPr lang="en-CA">
                <a:cs typeface="Arial" charset="0"/>
              </a:rPr>
              <a:t>×$25 =$750 </a:t>
            </a:r>
          </a:p>
          <a:p>
            <a:pPr>
              <a:lnSpc>
                <a:spcPct val="90000"/>
              </a:lnSpc>
            </a:pPr>
            <a:r>
              <a:rPr lang="en-CA" i="1">
                <a:cs typeface="Arial" charset="0"/>
              </a:rPr>
              <a:t>Total gain</a:t>
            </a:r>
            <a:r>
              <a:rPr lang="en-CA">
                <a:cs typeface="Arial" charset="0"/>
              </a:rPr>
              <a:t>: $6.450+$750=$7.200 which is equal to 1.000.000*0.25*0.0288</a:t>
            </a:r>
            <a:endParaRPr lang="en-CA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F1E7C0A7-9D1F-4896-9833-FF524F2D6B90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Formula for Contract Value </a:t>
            </a:r>
            <a:r>
              <a:rPr lang="en-CA" sz="1800"/>
              <a:t>(page 138)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229600" cy="4724400"/>
          </a:xfrm>
        </p:spPr>
        <p:txBody>
          <a:bodyPr/>
          <a:lstStyle/>
          <a:p>
            <a:r>
              <a:rPr lang="en-US" sz="2800" dirty="0"/>
              <a:t>If </a:t>
            </a:r>
            <a:r>
              <a:rPr lang="en-US" sz="2800" i="1" dirty="0">
                <a:latin typeface="Times New Roman" pitchFamily="18" charset="0"/>
              </a:rPr>
              <a:t>Q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/>
              <a:t>is the quoted price of a Eurodollar futures contract, the value of one contract is </a:t>
            </a:r>
            <a:endParaRPr lang="el-GR" sz="2800" dirty="0" smtClean="0"/>
          </a:p>
          <a:p>
            <a:pPr marL="0" indent="0">
              <a:buNone/>
            </a:pPr>
            <a:r>
              <a:rPr lang="el-GR" sz="2800" dirty="0"/>
              <a:t>	</a:t>
            </a:r>
            <a:r>
              <a:rPr lang="en-US" sz="2800" dirty="0" smtClean="0"/>
              <a:t>10,000</a:t>
            </a:r>
            <a:r>
              <a:rPr lang="en-US" sz="2800" dirty="0"/>
              <a:t>[100-0.25(100-</a:t>
            </a:r>
            <a:r>
              <a:rPr lang="en-US" sz="2800" i="1" dirty="0">
                <a:latin typeface="Times New Roman" pitchFamily="18" charset="0"/>
              </a:rPr>
              <a:t>Q</a:t>
            </a:r>
            <a:r>
              <a:rPr lang="en-US" sz="2800" dirty="0">
                <a:latin typeface="Times New Roman" pitchFamily="18" charset="0"/>
              </a:rPr>
              <a:t>)]</a:t>
            </a:r>
          </a:p>
          <a:p>
            <a:r>
              <a:rPr lang="en-US" sz="2800" dirty="0"/>
              <a:t>In the above example, the settlement price of 97.12 corresponds to a contract price of </a:t>
            </a:r>
            <a:endParaRPr lang="el-GR" sz="2800" dirty="0" smtClean="0"/>
          </a:p>
          <a:p>
            <a:pPr marL="0" indent="0">
              <a:buNone/>
            </a:pPr>
            <a:r>
              <a:rPr lang="el-GR" sz="2800" dirty="0"/>
              <a:t>	</a:t>
            </a:r>
            <a:r>
              <a:rPr lang="en-US" sz="2800" dirty="0" smtClean="0"/>
              <a:t>10.000</a:t>
            </a:r>
            <a:r>
              <a:rPr lang="en-US" sz="2800" dirty="0"/>
              <a:t>[100-0.25*(100-97.12)]=$992.800</a:t>
            </a:r>
          </a:p>
          <a:p>
            <a:r>
              <a:rPr lang="en-US" sz="2800" dirty="0"/>
              <a:t>The final contract price is                   </a:t>
            </a:r>
            <a:endParaRPr lang="el-GR" sz="2800" dirty="0" smtClean="0"/>
          </a:p>
          <a:p>
            <a:pPr marL="0" indent="0">
              <a:buNone/>
            </a:pPr>
            <a:r>
              <a:rPr lang="el-GR" sz="2800" dirty="0"/>
              <a:t>	</a:t>
            </a:r>
            <a:r>
              <a:rPr lang="en-US" sz="2800" dirty="0" smtClean="0"/>
              <a:t>10.000</a:t>
            </a:r>
            <a:r>
              <a:rPr lang="en-US" sz="2800" dirty="0"/>
              <a:t>[100-0.25*(100-97.42)]=$993.550</a:t>
            </a:r>
          </a:p>
          <a:p>
            <a:pPr>
              <a:buFont typeface="Wingdings" pitchFamily="2" charset="2"/>
              <a:buNone/>
            </a:pPr>
            <a:r>
              <a:rPr lang="en-CA" sz="2800" dirty="0"/>
              <a:t>The difference is $750. This is the gain of an investor with long position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44183784-D0BE-4000-AB3B-7F5E613318E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Day Count Conventions </a:t>
            </a:r>
            <a:br>
              <a:rPr lang="en-US"/>
            </a:br>
            <a:r>
              <a:rPr lang="en-US"/>
              <a:t>in the U.S. </a:t>
            </a:r>
            <a:r>
              <a:rPr lang="en-US" sz="2200"/>
              <a:t>(Page 129)</a:t>
            </a:r>
            <a:endParaRPr lang="en-US"/>
          </a:p>
        </p:txBody>
      </p:sp>
      <p:graphicFrame>
        <p:nvGraphicFramePr>
          <p:cNvPr id="36920" name="Group 56"/>
          <p:cNvGraphicFramePr>
            <a:graphicFrameLocks noGrp="1"/>
          </p:cNvGraphicFramePr>
          <p:nvPr>
            <p:ph sz="half" idx="2"/>
          </p:nvPr>
        </p:nvGraphicFramePr>
        <p:xfrm>
          <a:off x="609600" y="4343400"/>
          <a:ext cx="8064500" cy="2008188"/>
        </p:xfrm>
        <a:graphic>
          <a:graphicData uri="http://schemas.openxmlformats.org/drawingml/2006/table">
            <a:tbl>
              <a:tblPr/>
              <a:tblGrid>
                <a:gridCol w="4038600"/>
                <a:gridCol w="4025900"/>
              </a:tblGrid>
              <a:tr h="6159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Treasury Bonds:</a:t>
                      </a: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Actual/Actual [(124/184)*4]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Corporate Bonds:</a:t>
                      </a: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30/360 [(122/180)*4]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Money Market Instruments:</a:t>
                      </a: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Actual/360 [(124/180)*4]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913" name="Text Box 49"/>
          <p:cNvSpPr txBox="1">
            <a:spLocks noChangeArrowheads="1"/>
          </p:cNvSpPr>
          <p:nvPr/>
        </p:nvSpPr>
        <p:spPr bwMode="auto">
          <a:xfrm>
            <a:off x="685800" y="1524000"/>
            <a:ext cx="76962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36915" name="Text Box 51"/>
          <p:cNvSpPr txBox="1">
            <a:spLocks noChangeArrowheads="1"/>
          </p:cNvSpPr>
          <p:nvPr/>
        </p:nvSpPr>
        <p:spPr bwMode="auto">
          <a:xfrm>
            <a:off x="609600" y="1600200"/>
            <a:ext cx="7848600" cy="2779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interest earned between two dates is: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Number of days between dates           x Interest earned in reference period</a:t>
            </a:r>
          </a:p>
          <a:p>
            <a:pPr>
              <a:spcBef>
                <a:spcPct val="50000"/>
              </a:spcBef>
            </a:pPr>
            <a:r>
              <a:rPr lang="en-US"/>
              <a:t>Number of dates in reference period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 sz="2000"/>
              <a:t>Example: Coupon dates are March 1 and September 1. We wish to calculate the interest between March 1 and July 3, with coupon 8%</a:t>
            </a:r>
            <a:endParaRPr lang="fr-FR" sz="2000"/>
          </a:p>
        </p:txBody>
      </p:sp>
      <p:sp>
        <p:nvSpPr>
          <p:cNvPr id="36916" name="Line 52"/>
          <p:cNvSpPr>
            <a:spLocks noChangeShapeType="1"/>
          </p:cNvSpPr>
          <p:nvPr/>
        </p:nvSpPr>
        <p:spPr bwMode="auto">
          <a:xfrm>
            <a:off x="685800" y="2819400"/>
            <a:ext cx="358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endParaRPr lang="el-GR"/>
          </a:p>
        </p:txBody>
      </p:sp>
      <p:sp>
        <p:nvSpPr>
          <p:cNvPr id="36917" name="AutoShape 53"/>
          <p:cNvSpPr>
            <a:spLocks/>
          </p:cNvSpPr>
          <p:nvPr/>
        </p:nvSpPr>
        <p:spPr bwMode="auto">
          <a:xfrm>
            <a:off x="533400" y="2438400"/>
            <a:ext cx="76200" cy="914400"/>
          </a:xfrm>
          <a:prstGeom prst="leftBracket">
            <a:avLst>
              <a:gd name="adj" fmla="val 10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>
            <a:spAutoFit/>
          </a:bodyPr>
          <a:lstStyle/>
          <a:p>
            <a:endParaRPr lang="el-GR"/>
          </a:p>
        </p:txBody>
      </p:sp>
      <p:sp>
        <p:nvSpPr>
          <p:cNvPr id="36918" name="AutoShape 54"/>
          <p:cNvSpPr>
            <a:spLocks/>
          </p:cNvSpPr>
          <p:nvPr/>
        </p:nvSpPr>
        <p:spPr bwMode="auto">
          <a:xfrm>
            <a:off x="4419600" y="2438400"/>
            <a:ext cx="76200" cy="838200"/>
          </a:xfrm>
          <a:prstGeom prst="rightBracket">
            <a:avLst>
              <a:gd name="adj" fmla="val 91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92075" tIns="46038" rIns="92075" bIns="46038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351AAF15-B897-442C-8D49-14C3A7BE858B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173162"/>
          </a:xfrm>
        </p:spPr>
        <p:txBody>
          <a:bodyPr/>
          <a:lstStyle/>
          <a:p>
            <a:r>
              <a:rPr lang="en-CA"/>
              <a:t>Forward Rate Agreements vs Futures Interest rates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Futures is settled daily where forward is settled once</a:t>
            </a:r>
          </a:p>
          <a:p>
            <a:r>
              <a:rPr lang="en-CA"/>
              <a:t>Futures is settled at the beginning of the underlying three-month period; forward is settled at the end of the underlying three- month period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704F5B0A-4D63-4037-8756-ED4909D1C7F9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4938"/>
            <a:ext cx="7126288" cy="1109662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sz="3500"/>
              <a:t>Forward Rates and Eurodollar Futures continued </a:t>
            </a:r>
          </a:p>
        </p:txBody>
      </p:sp>
      <p:graphicFrame>
        <p:nvGraphicFramePr>
          <p:cNvPr id="54275" name="Object 3"/>
          <p:cNvGraphicFramePr>
            <a:graphicFrameLocks noGrp="1"/>
          </p:cNvGraphicFramePr>
          <p:nvPr>
            <p:ph type="body" idx="1"/>
          </p:nvPr>
        </p:nvGraphicFramePr>
        <p:xfrm>
          <a:off x="900113" y="1752600"/>
          <a:ext cx="6192837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8" name="Equation" r:id="rId4" imgW="2984400" imgH="2006280" progId="Equation.3">
                  <p:embed/>
                </p:oleObj>
              </mc:Choice>
              <mc:Fallback>
                <p:oleObj name="Equation" r:id="rId4" imgW="2984400" imgH="2006280" progId="Equation.3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752600"/>
                        <a:ext cx="6192837" cy="411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732CC727-1B3D-4CFC-9393-491F4F4B89DE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49362"/>
          </a:xfrm>
        </p:spPr>
        <p:txBody>
          <a:bodyPr/>
          <a:lstStyle/>
          <a:p>
            <a:r>
              <a:rPr lang="en-CA"/>
              <a:t>Convexity Adjustment when </a:t>
            </a:r>
            <a:r>
              <a:rPr lang="en-CA">
                <a:latin typeface="Symbol" pitchFamily="18" charset="2"/>
              </a:rPr>
              <a:t>s</a:t>
            </a:r>
            <a:r>
              <a:rPr lang="en-CA"/>
              <a:t>=0.012 </a:t>
            </a:r>
            <a:r>
              <a:rPr lang="en-CA" sz="2200"/>
              <a:t>(Table 6.3, page 141)</a:t>
            </a:r>
          </a:p>
        </p:txBody>
      </p:sp>
      <p:graphicFrame>
        <p:nvGraphicFramePr>
          <p:cNvPr id="125981" name="Group 29"/>
          <p:cNvGraphicFramePr>
            <a:graphicFrameLocks noGrp="1"/>
          </p:cNvGraphicFramePr>
          <p:nvPr/>
        </p:nvGraphicFramePr>
        <p:xfrm>
          <a:off x="1524000" y="1905000"/>
          <a:ext cx="6096000" cy="3934779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Maturity of  Futures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Convexity Adjustment (bps)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3.2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12.2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27.0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47.5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73.8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104E642E-FAD1-4351-9C6D-51E46958BAA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Extending the LIBOR Zero Curve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LIBOR deposit rates define the LIBOR zero curve out to one year</a:t>
            </a:r>
          </a:p>
          <a:p>
            <a:r>
              <a:rPr lang="en-CA"/>
              <a:t>Eurodollar futures can be used to determine forward rates (using the </a:t>
            </a:r>
            <a:r>
              <a:rPr lang="en-CA" i="1"/>
              <a:t>convexity adjustment</a:t>
            </a:r>
            <a:r>
              <a:rPr lang="en-CA"/>
              <a:t>) and the forward rates can then be used to bootstrap the zero curve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5D92EA93-11DC-4DCB-B4C1-1366EC684E3B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Example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  <a:p>
            <a:pPr>
              <a:buFont typeface="Wingdings" pitchFamily="2" charset="2"/>
              <a:buNone/>
            </a:pPr>
            <a:r>
              <a:rPr lang="en-CA"/>
              <a:t>	</a:t>
            </a:r>
            <a:r>
              <a:rPr lang="en-CA" sz="2800"/>
              <a:t>so that</a:t>
            </a:r>
          </a:p>
          <a:p>
            <a:pPr>
              <a:buFont typeface="Wingdings" pitchFamily="2" charset="2"/>
              <a:buNone/>
            </a:pPr>
            <a:endParaRPr lang="en-CA" sz="2800"/>
          </a:p>
          <a:p>
            <a:pPr>
              <a:buFont typeface="Wingdings" pitchFamily="2" charset="2"/>
              <a:buNone/>
            </a:pPr>
            <a:r>
              <a:rPr lang="en-CA" sz="2800"/>
              <a:t>	</a:t>
            </a:r>
          </a:p>
          <a:p>
            <a:pPr>
              <a:buFont typeface="Wingdings" pitchFamily="2" charset="2"/>
              <a:buNone/>
            </a:pPr>
            <a:r>
              <a:rPr lang="en-CA" sz="2800"/>
              <a:t>	If the 400 day LIBOR rate has been calculated as 4.80% and the forward rate for the period between 400 and 491 days is 5.30 the 491 days rate is 4.893% </a:t>
            </a:r>
          </a:p>
        </p:txBody>
      </p:sp>
      <p:graphicFrame>
        <p:nvGraphicFramePr>
          <p:cNvPr id="135172" name="Object 4"/>
          <p:cNvGraphicFramePr>
            <a:graphicFrameLocks noChangeAspect="1"/>
          </p:cNvGraphicFramePr>
          <p:nvPr/>
        </p:nvGraphicFramePr>
        <p:xfrm>
          <a:off x="2133600" y="1524000"/>
          <a:ext cx="21336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79" name="Equation" r:id="rId4" imgW="1143000" imgH="431640" progId="Equation.3">
                  <p:embed/>
                </p:oleObj>
              </mc:Choice>
              <mc:Fallback>
                <p:oleObj name="Equation" r:id="rId4" imgW="114300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524000"/>
                        <a:ext cx="2133600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5" name="Object 7"/>
          <p:cNvGraphicFramePr>
            <a:graphicFrameLocks noChangeAspect="1"/>
          </p:cNvGraphicFramePr>
          <p:nvPr/>
        </p:nvGraphicFramePr>
        <p:xfrm>
          <a:off x="2057400" y="3048000"/>
          <a:ext cx="236220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0" name="Equation" r:id="rId6" imgW="1498320" imgH="431640" progId="Equation.3">
                  <p:embed/>
                </p:oleObj>
              </mc:Choice>
              <mc:Fallback>
                <p:oleObj name="Equation" r:id="rId6" imgW="149832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048000"/>
                        <a:ext cx="2362200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174A423C-7A04-4F3F-B393-F4A64311A31B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46082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Duration Matching</a:t>
            </a:r>
          </a:p>
        </p:txBody>
      </p:sp>
      <p:sp>
        <p:nvSpPr>
          <p:cNvPr id="460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98500" y="2052638"/>
            <a:ext cx="8064500" cy="3767137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This involves hedging against interest rate risk by matching the durations of assets and liabilities</a:t>
            </a:r>
          </a:p>
          <a:p>
            <a:r>
              <a:rPr lang="en-US"/>
              <a:t>It provides protection against small parallel shifts in the zero curve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CFCE60A7-02B8-4D2E-ABD6-ADE8CF68293E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Use of Eurodollar Futures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One contract locks in an interest rate on $1 million for a future 3-month period </a:t>
            </a:r>
          </a:p>
          <a:p>
            <a:r>
              <a:rPr lang="en-CA"/>
              <a:t>How many contracts are necessary to lock in an interest rate for a future six month period?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B5ED37D7-9060-41EF-90C6-ED0BA8B9BA67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r>
              <a:rPr lang="en-US"/>
              <a:t>Duration-Based Hedge Ratio</a:t>
            </a:r>
          </a:p>
        </p:txBody>
      </p:sp>
      <p:graphicFrame>
        <p:nvGraphicFramePr>
          <p:cNvPr id="99332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1219200" y="5410200"/>
          <a:ext cx="182880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5" name="Equation" r:id="rId4" imgW="596880" imgH="317160" progId="Equation.3">
                  <p:embed/>
                </p:oleObj>
              </mc:Choice>
              <mc:Fallback>
                <p:oleObj name="Equation" r:id="rId4" imgW="596880" imgH="3171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410200"/>
                        <a:ext cx="1828800" cy="903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83" name="Group 55"/>
          <p:cNvGraphicFramePr>
            <a:graphicFrameLocks noGrp="1"/>
          </p:cNvGraphicFramePr>
          <p:nvPr>
            <p:ph sz="half" idx="2"/>
          </p:nvPr>
        </p:nvGraphicFramePr>
        <p:xfrm>
          <a:off x="381000" y="1371600"/>
          <a:ext cx="8004175" cy="2743201"/>
        </p:xfrm>
        <a:graphic>
          <a:graphicData uri="http://schemas.openxmlformats.org/drawingml/2006/table">
            <a:tbl>
              <a:tblPr/>
              <a:tblGrid>
                <a:gridCol w="838200"/>
                <a:gridCol w="7165975"/>
              </a:tblGrid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  <a:r>
                        <a:rPr kumimoji="0" lang="en-US" sz="2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en-US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Contract price for interest rate futures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6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r>
                        <a:rPr kumimoji="0" lang="en-US" sz="2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  <a:endParaRPr kumimoji="0" lang="en-US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Duration of asset underlying futures at maturity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of portfolio being hedged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r>
                        <a:rPr kumimoji="0" lang="en-US" sz="2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endParaRPr kumimoji="0" lang="en-US" sz="2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075" marR="92075" marT="46038" marB="4603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Duration of portfolio at hedge maturity</a:t>
                      </a: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9384" name="Text Box 56"/>
          <p:cNvSpPr txBox="1">
            <a:spLocks noChangeArrowheads="1"/>
          </p:cNvSpPr>
          <p:nvPr/>
        </p:nvSpPr>
        <p:spPr bwMode="auto">
          <a:xfrm>
            <a:off x="0" y="4343400"/>
            <a:ext cx="91440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Since </a:t>
            </a:r>
            <a:r>
              <a:rPr lang="el-GR" sz="2800"/>
              <a:t>Δ</a:t>
            </a:r>
            <a:r>
              <a:rPr lang="en-US" sz="2800"/>
              <a:t>P=-P </a:t>
            </a:r>
            <a:r>
              <a:rPr lang="en-US" sz="2800" i="1">
                <a:latin typeface="Times New Roman" pitchFamily="18" charset="0"/>
              </a:rPr>
              <a:t>D</a:t>
            </a:r>
            <a:r>
              <a:rPr lang="en-US" sz="2800" i="1" baseline="-25000">
                <a:latin typeface="Times New Roman" pitchFamily="18" charset="0"/>
              </a:rPr>
              <a:t>P</a:t>
            </a:r>
            <a:r>
              <a:rPr lang="en-US" sz="2800"/>
              <a:t> </a:t>
            </a:r>
            <a:r>
              <a:rPr lang="el-GR" sz="2800"/>
              <a:t>Δ</a:t>
            </a:r>
            <a:r>
              <a:rPr lang="en-US" sz="2800"/>
              <a:t>y, and it is approximately true that </a:t>
            </a:r>
          </a:p>
          <a:p>
            <a:pPr>
              <a:spcBef>
                <a:spcPct val="50000"/>
              </a:spcBef>
            </a:pPr>
            <a:r>
              <a:rPr lang="el-GR" sz="2800"/>
              <a:t>Δ</a:t>
            </a:r>
            <a:r>
              <a:rPr lang="en-US" sz="2800"/>
              <a:t>F</a:t>
            </a:r>
            <a:r>
              <a:rPr lang="en-US" sz="2800" baseline="-25000"/>
              <a:t>C</a:t>
            </a:r>
            <a:r>
              <a:rPr lang="en-US" sz="2800"/>
              <a:t>=-F</a:t>
            </a:r>
            <a:r>
              <a:rPr lang="en-US" sz="2800" baseline="-25000"/>
              <a:t>C</a:t>
            </a:r>
            <a:r>
              <a:rPr lang="en-US" sz="2800"/>
              <a:t> </a:t>
            </a:r>
            <a:r>
              <a:rPr lang="en-US" sz="2800" i="1">
                <a:latin typeface="Times New Roman" pitchFamily="18" charset="0"/>
              </a:rPr>
              <a:t>D</a:t>
            </a:r>
            <a:r>
              <a:rPr lang="en-US" sz="2800" i="1" baseline="-25000">
                <a:latin typeface="Times New Roman" pitchFamily="18" charset="0"/>
              </a:rPr>
              <a:t>F</a:t>
            </a:r>
            <a:r>
              <a:rPr lang="en-US" sz="2800"/>
              <a:t> </a:t>
            </a:r>
            <a:r>
              <a:rPr lang="el-GR" sz="2800"/>
              <a:t>Δ</a:t>
            </a:r>
            <a:r>
              <a:rPr lang="en-US" sz="2800"/>
              <a:t>y, the number of contracts required is:</a:t>
            </a:r>
            <a:endParaRPr lang="fr-FR" sz="2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9E034F12-A8C9-497D-BD77-A6D59E29C844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r>
              <a:rPr lang="en-CA"/>
              <a:t>Example 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229600" cy="44116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CA" sz="2400"/>
              <a:t>It is August. A fund manager has $10 million invested in a portfolio of government bonds with a duration of 6.80 years and wants to hedge against interest rate moves between August and December</a:t>
            </a:r>
          </a:p>
          <a:p>
            <a:pPr>
              <a:lnSpc>
                <a:spcPct val="90000"/>
              </a:lnSpc>
            </a:pPr>
            <a:r>
              <a:rPr lang="en-CA" sz="2400"/>
              <a:t>The manager decides to use December T-bond futures. The futures price is 93-02 or 93.0625 and the duration of the cheapest to deliver bond is 9.2 years</a:t>
            </a:r>
          </a:p>
          <a:p>
            <a:pPr>
              <a:lnSpc>
                <a:spcPct val="90000"/>
              </a:lnSpc>
            </a:pPr>
            <a:r>
              <a:rPr lang="en-CA" sz="2400"/>
              <a:t>The number of contracts that should be shorted is</a:t>
            </a:r>
          </a:p>
          <a:p>
            <a:pPr>
              <a:lnSpc>
                <a:spcPct val="90000"/>
              </a:lnSpc>
            </a:pPr>
            <a:endParaRPr lang="en-CA" sz="2400"/>
          </a:p>
          <a:p>
            <a:pPr>
              <a:lnSpc>
                <a:spcPct val="90000"/>
              </a:lnSpc>
            </a:pPr>
            <a:endParaRPr lang="en-CA" sz="2400"/>
          </a:p>
          <a:p>
            <a:pPr>
              <a:lnSpc>
                <a:spcPct val="90000"/>
              </a:lnSpc>
            </a:pPr>
            <a:r>
              <a:rPr lang="en-CA" sz="2400"/>
              <a:t>If Interest rates go up, a gain will be made on the short futures, but a loss will be made on the bond portfolio.</a:t>
            </a:r>
          </a:p>
          <a:p>
            <a:pPr>
              <a:lnSpc>
                <a:spcPct val="90000"/>
              </a:lnSpc>
            </a:pPr>
            <a:r>
              <a:rPr lang="en-CA" sz="2400"/>
              <a:t>If interest rates decrease, the opposite is true </a:t>
            </a:r>
          </a:p>
        </p:txBody>
      </p:sp>
      <p:graphicFrame>
        <p:nvGraphicFramePr>
          <p:cNvPr id="137220" name="Object 4"/>
          <p:cNvGraphicFramePr>
            <a:graphicFrameLocks noChangeAspect="1"/>
          </p:cNvGraphicFramePr>
          <p:nvPr/>
        </p:nvGraphicFramePr>
        <p:xfrm>
          <a:off x="2590800" y="3886200"/>
          <a:ext cx="26670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3" name="Equation" r:id="rId4" imgW="1447560" imgH="419040" progId="Equation.3">
                  <p:embed/>
                </p:oleObj>
              </mc:Choice>
              <mc:Fallback>
                <p:oleObj name="Equation" r:id="rId4" imgW="144756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886200"/>
                        <a:ext cx="266700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A885D720-946F-4AFF-84B2-1E1F8EFE2468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Limitations of Duration-Based Hedging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Assumes that only parallel shift in yield curve take place</a:t>
            </a:r>
          </a:p>
          <a:p>
            <a:r>
              <a:rPr lang="en-CA"/>
              <a:t>Assumes that yield curve changes are small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6F390291-A668-43D1-8230-A922A45C8D0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609600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Treasury Bond Price Quotes</a:t>
            </a:r>
            <a:br>
              <a:rPr lang="en-US"/>
            </a:br>
            <a:r>
              <a:rPr lang="en-US"/>
              <a:t>in the U.S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924175"/>
            <a:ext cx="8991600" cy="2752725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   Cash price = Quoted price + 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    Accrued Interest since last coupon date			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5AA6BD5F-9218-4142-B3D5-A8E2FFFF85D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91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Consider an 11% coupon bond maturing on July 10, 2012 with a price today (March 5, 2007) $95.50.</a:t>
            </a:r>
          </a:p>
          <a:p>
            <a:pPr>
              <a:lnSpc>
                <a:spcPct val="90000"/>
              </a:lnSpc>
            </a:pPr>
            <a:r>
              <a:rPr lang="en-US"/>
              <a:t>The most recent coupon date is January 10</a:t>
            </a:r>
          </a:p>
          <a:p>
            <a:pPr>
              <a:lnSpc>
                <a:spcPct val="90000"/>
              </a:lnSpc>
            </a:pPr>
            <a:r>
              <a:rPr lang="en-US"/>
              <a:t>The number of days between January 10 and March 5 is 54, while between January 10  and July 10 is 181</a:t>
            </a:r>
          </a:p>
          <a:p>
            <a:pPr>
              <a:lnSpc>
                <a:spcPct val="90000"/>
              </a:lnSpc>
            </a:pPr>
            <a:r>
              <a:rPr lang="en-US"/>
              <a:t>The accrued interest is (54/181)*$5.5=$1.64</a:t>
            </a:r>
          </a:p>
          <a:p>
            <a:pPr>
              <a:lnSpc>
                <a:spcPct val="90000"/>
              </a:lnSpc>
            </a:pPr>
            <a:r>
              <a:rPr lang="en-US"/>
              <a:t>The cash price per $100 face value is $97.14</a:t>
            </a:r>
            <a:endParaRPr lang="en-US"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6CEF6DF3-72C5-479A-8EC1-5E6D7E2F2BF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609600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Treasury Bond Futures</a:t>
            </a:r>
            <a:br>
              <a:rPr lang="en-US"/>
            </a:br>
            <a:r>
              <a:rPr lang="en-US" sz="2200"/>
              <a:t>Pages 133-137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825" y="2043113"/>
            <a:ext cx="8013700" cy="3824287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800"/>
              <a:t>The delivery is any government bond with more than 15 years to maturity, which is not callable within 15 years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  	Cash price received by party with short position = 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Most Recent Settlement Price × Conversion factor + Accrued interest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F63D00F6-696C-4961-B158-8F7E420FC00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19263"/>
            <a:ext cx="8534400" cy="4411662"/>
          </a:xfrm>
        </p:spPr>
        <p:txBody>
          <a:bodyPr/>
          <a:lstStyle/>
          <a:p>
            <a:r>
              <a:rPr lang="en-US" sz="2800"/>
              <a:t>Settlement price of bond delivered = 90.00</a:t>
            </a:r>
          </a:p>
          <a:p>
            <a:r>
              <a:rPr lang="en-US" sz="2800"/>
              <a:t>Conversion factor = 1.3800</a:t>
            </a:r>
          </a:p>
          <a:p>
            <a:r>
              <a:rPr lang="en-US" sz="2800"/>
              <a:t>Accrued interest on bond =3.00</a:t>
            </a:r>
          </a:p>
          <a:p>
            <a:r>
              <a:rPr lang="en-US" sz="2800"/>
              <a:t>Price received for bond is (1.3800</a:t>
            </a:r>
            <a:r>
              <a:rPr lang="en-US" sz="2800">
                <a:cs typeface="Arial" charset="0"/>
              </a:rPr>
              <a:t>×90.00)+3.00 = $127.20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cs typeface="Arial" charset="0"/>
              </a:rPr>
              <a:t>	per $100 of principal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cs typeface="Arial" charset="0"/>
              </a:rPr>
              <a:t>The party with the short position in one contract would deliver bonds with a face value of $100.000 and receive $127.20.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51F55F45-EA78-4CFE-B5D7-B1400AB3F28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Conversion Factor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   The conversion factor for a bond is approximately equal to the value of the bond on the assumption that the yield curve is flat at 6% with semiannual compounding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FCA8DB3B-ABEA-4994-A637-BBA73B68E45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991600" cy="4876800"/>
          </a:xfrm>
        </p:spPr>
        <p:txBody>
          <a:bodyPr/>
          <a:lstStyle/>
          <a:p>
            <a:r>
              <a:rPr lang="en-US" sz="2800"/>
              <a:t>Consider an 10% coupon bond with 20 years</a:t>
            </a:r>
          </a:p>
          <a:p>
            <a:r>
              <a:rPr lang="en-US" sz="2800"/>
              <a:t>Coupon payments are assumed to be made every 6 months</a:t>
            </a:r>
          </a:p>
          <a:p>
            <a:r>
              <a:rPr lang="en-US" sz="2800"/>
              <a:t>The face value is $100</a:t>
            </a:r>
          </a:p>
          <a:p>
            <a:r>
              <a:rPr lang="en-US" sz="2800"/>
              <a:t>When the discount rate is 6% per annum with semiannual compounding: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</a:t>
            </a:r>
          </a:p>
          <a:p>
            <a:endParaRPr lang="en-US" sz="2800"/>
          </a:p>
          <a:p>
            <a:r>
              <a:rPr lang="en-US" sz="2800"/>
              <a:t>Dividing by the face value gives a conversion factor of 1.4623</a:t>
            </a:r>
          </a:p>
          <a:p>
            <a:endParaRPr lang="en-US" sz="2800">
              <a:cs typeface="Arial" charset="0"/>
            </a:endParaRPr>
          </a:p>
        </p:txBody>
      </p:sp>
      <p:graphicFrame>
        <p:nvGraphicFramePr>
          <p:cNvPr id="149508" name="Object 4"/>
          <p:cNvGraphicFramePr>
            <a:graphicFrameLocks noChangeAspect="1"/>
          </p:cNvGraphicFramePr>
          <p:nvPr/>
        </p:nvGraphicFramePr>
        <p:xfrm>
          <a:off x="990600" y="4191000"/>
          <a:ext cx="365760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11" name="Equation" r:id="rId4" imgW="1625400" imgH="380880" progId="Equation.3">
                  <p:embed/>
                </p:oleObj>
              </mc:Choice>
              <mc:Fallback>
                <p:oleObj name="Equation" r:id="rId4" imgW="1625400" imgH="380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191000"/>
                        <a:ext cx="3657600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6.</a:t>
            </a:r>
            <a:fld id="{55900B5C-9C77-4F2B-92FB-45618942D42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Cheapest-to-deliver bond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389438"/>
          </a:xfrm>
          <a:noFill/>
          <a:ln/>
        </p:spPr>
        <p:txBody>
          <a:bodyPr lIns="92075" tIns="46038" rIns="92075" bIns="46038"/>
          <a:lstStyle/>
          <a:p>
            <a:r>
              <a:rPr lang="en-US" sz="2800"/>
              <a:t>Any of a range of eligible bonds can be delivered</a:t>
            </a:r>
          </a:p>
          <a:p>
            <a:r>
              <a:rPr lang="en-US" sz="2800"/>
              <a:t>The party with the short position receives: 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Settlement Price × Conversion factor + Accrued interest</a:t>
            </a:r>
          </a:p>
          <a:p>
            <a:r>
              <a:rPr lang="en-US" sz="2800"/>
              <a:t>The cost of purchasing a bond is 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		Quoted bond price+Accrued Interest</a:t>
            </a:r>
          </a:p>
          <a:p>
            <a:r>
              <a:rPr lang="en-US" sz="2800"/>
              <a:t>The cheapest-to-deliver bond is the one for which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 Quoted bond price-(Settlement Price × Conversion factor) is least.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1_Network">
  <a:themeElements>
    <a:clrScheme name="1_Network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1_Network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Ch02HullFundamentals5thEd</Template>
  <TotalTime>39</TotalTime>
  <Pages>18</Pages>
  <Words>1881</Words>
  <Application>Microsoft Macintosh PowerPoint</Application>
  <PresentationFormat>Letter Paper (8.5x11 in)</PresentationFormat>
  <Paragraphs>270</Paragraphs>
  <Slides>29</Slides>
  <Notes>29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1_Network</vt:lpstr>
      <vt:lpstr>Equation</vt:lpstr>
      <vt:lpstr>Interest Rate Futures</vt:lpstr>
      <vt:lpstr>Day Count Conventions  in the U.S. (Page 129)</vt:lpstr>
      <vt:lpstr>Treasury Bond Price Quotes in the U.S</vt:lpstr>
      <vt:lpstr>Example</vt:lpstr>
      <vt:lpstr>Treasury Bond Futures Pages 133-137</vt:lpstr>
      <vt:lpstr>Example</vt:lpstr>
      <vt:lpstr>Conversion Factor</vt:lpstr>
      <vt:lpstr>Example</vt:lpstr>
      <vt:lpstr>Cheapest-to-deliver bond</vt:lpstr>
      <vt:lpstr>Example</vt:lpstr>
      <vt:lpstr>Determining The Futures Price</vt:lpstr>
      <vt:lpstr>Example</vt:lpstr>
      <vt:lpstr>Example (continued)</vt:lpstr>
      <vt:lpstr>Eurodollar Futures (Page 137-142)</vt:lpstr>
      <vt:lpstr>Eurodollar Futures continued</vt:lpstr>
      <vt:lpstr>Example</vt:lpstr>
      <vt:lpstr>Example</vt:lpstr>
      <vt:lpstr>Example continued</vt:lpstr>
      <vt:lpstr>Formula for Contract Value (page 138)</vt:lpstr>
      <vt:lpstr>Forward Rate Agreements vs Futures Interest rates</vt:lpstr>
      <vt:lpstr>Forward Rates and Eurodollar Futures continued </vt:lpstr>
      <vt:lpstr>Convexity Adjustment when s=0.012 (Table 6.3, page 141)</vt:lpstr>
      <vt:lpstr>Extending the LIBOR Zero Curve</vt:lpstr>
      <vt:lpstr>Example</vt:lpstr>
      <vt:lpstr>Duration Matching</vt:lpstr>
      <vt:lpstr>Use of Eurodollar Futures</vt:lpstr>
      <vt:lpstr>Duration-Based Hedge Ratio</vt:lpstr>
      <vt:lpstr>Example </vt:lpstr>
      <vt:lpstr>Limitations of Duration-Based Hedging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Interest Rate Futures</dc:title>
  <dc:subject>Options, Futures, and Other Derivatives, 6E</dc:subject>
  <dc:creator>John C. Hull</dc:creator>
  <cp:keywords>Chapter 6</cp:keywords>
  <dc:description>Copyright 2005 by John C. Hull._x000d_
All rights reserved. Published 2005.</dc:description>
  <cp:lastModifiedBy>Nikolas Topaloglou</cp:lastModifiedBy>
  <cp:revision>99</cp:revision>
  <cp:lastPrinted>1999-07-13T17:49:14Z</cp:lastPrinted>
  <dcterms:created xsi:type="dcterms:W3CDTF">1997-05-25T01:13:38Z</dcterms:created>
  <dcterms:modified xsi:type="dcterms:W3CDTF">2011-03-14T11:13:25Z</dcterms:modified>
</cp:coreProperties>
</file>