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65"/>
  </p:notesMasterIdLst>
  <p:sldIdLst>
    <p:sldId id="256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</p:sldIdLst>
  <p:sldSz cx="9144000" cy="6858000" type="screen4x3"/>
  <p:notesSz cx="6858000" cy="9144000"/>
  <p:custDataLst>
    <p:tags r:id="rId66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9309" autoAdjust="0"/>
  </p:normalViewPr>
  <p:slideViewPr>
    <p:cSldViewPr>
      <p:cViewPr varScale="1">
        <p:scale>
          <a:sx n="88" d="100"/>
          <a:sy n="88" d="100"/>
        </p:scale>
        <p:origin x="-1296" y="-7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viewProps" Target="view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commentAuthors" Target="commentAuthor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26/5/2015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 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7138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dirty="0" smtClean="0"/>
              <a:t>Στυλ υποδείγματος κειμένου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dirty="0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Θέματα </a:t>
            </a:r>
            <a:r>
              <a:rPr lang="en-US" dirty="0" smtClean="0"/>
              <a:t>Συστημάτων Πολυμέσων</a:t>
            </a:r>
            <a:br>
              <a:rPr lang="en-US" dirty="0" smtClean="0"/>
            </a:b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476600"/>
            <a:ext cx="7776864" cy="1752600"/>
          </a:xfrm>
        </p:spPr>
        <p:txBody>
          <a:bodyPr>
            <a:noAutofit/>
          </a:bodyPr>
          <a:lstStyle/>
          <a:p>
            <a:r>
              <a:rPr lang="el-GR" sz="2800" b="1" dirty="0" smtClean="0"/>
              <a:t>Ενότητα </a:t>
            </a:r>
            <a:r>
              <a:rPr lang="en-US" sz="2800" b="1" dirty="0" smtClean="0"/>
              <a:t># 9</a:t>
            </a:r>
            <a:r>
              <a:rPr lang="el-GR" sz="2800" b="1" dirty="0" smtClean="0"/>
              <a:t>:</a:t>
            </a:r>
            <a:r>
              <a:rPr lang="en-US" sz="2800" dirty="0" smtClean="0"/>
              <a:t> MPEG-4</a:t>
            </a:r>
          </a:p>
          <a:p>
            <a:r>
              <a:rPr lang="el-GR" sz="2800" b="1" dirty="0" smtClean="0"/>
              <a:t>Διδάσκων</a:t>
            </a:r>
            <a:r>
              <a:rPr lang="en-US" sz="2800" b="1" dirty="0" smtClean="0"/>
              <a:t>:</a:t>
            </a:r>
            <a:r>
              <a:rPr lang="en-US" sz="2800" dirty="0" smtClean="0"/>
              <a:t> </a:t>
            </a:r>
            <a:r>
              <a:rPr lang="en-US" sz="2800" dirty="0" err="1" smtClean="0"/>
              <a:t>Γεώργιος</a:t>
            </a:r>
            <a:r>
              <a:rPr lang="en-US" sz="2800" dirty="0" smtClean="0"/>
              <a:t> K. Πολύζος</a:t>
            </a:r>
            <a:endParaRPr lang="el-GR" sz="2800" dirty="0" smtClean="0"/>
          </a:p>
          <a:p>
            <a:r>
              <a:rPr lang="el-GR" sz="2800" b="1" dirty="0" smtClean="0"/>
              <a:t>Τμήμα</a:t>
            </a:r>
            <a:r>
              <a:rPr lang="en-US" sz="2800" b="1" dirty="0" smtClean="0"/>
              <a:t>: </a:t>
            </a:r>
            <a:r>
              <a:rPr lang="el-GR" sz="2800" dirty="0" smtClean="0"/>
              <a:t>Μεταπτυχιακό</a:t>
            </a:r>
            <a:r>
              <a:rPr lang="en-US" sz="2800" dirty="0" smtClean="0"/>
              <a:t> Πρόγραμμα Σπουδών </a:t>
            </a:r>
            <a:r>
              <a:rPr lang="el-GR" sz="2800" dirty="0" smtClean="0"/>
              <a:t>«</a:t>
            </a:r>
            <a:r>
              <a:rPr lang="en-US" sz="2800" dirty="0" smtClean="0"/>
              <a:t>Επ</a:t>
            </a:r>
            <a:r>
              <a:rPr lang="en-US" sz="2800" dirty="0" err="1" smtClean="0"/>
              <a:t>ιστήμη</a:t>
            </a:r>
            <a:r>
              <a:rPr lang="en-US" sz="2800" dirty="0" smtClean="0"/>
              <a:t> των Υπ</a:t>
            </a:r>
            <a:r>
              <a:rPr lang="en-US" sz="2800" dirty="0" err="1" smtClean="0"/>
              <a:t>ολογιστών</a:t>
            </a:r>
            <a:r>
              <a:rPr lang="el-GR" sz="2800" dirty="0" smtClean="0"/>
              <a:t>»</a:t>
            </a:r>
            <a:endParaRPr lang="el-GR" sz="2800" b="1" dirty="0" smtClean="0"/>
          </a:p>
        </p:txBody>
      </p:sp>
      <p:pic>
        <p:nvPicPr>
          <p:cNvPr id="4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355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x-none" dirty="0"/>
              <a:t>Στόχοι του </a:t>
            </a:r>
            <a:r>
              <a:rPr lang="el-GR" altLang="x-none" dirty="0" smtClean="0"/>
              <a:t>προτύπου</a:t>
            </a:r>
            <a:r>
              <a:rPr lang="en-US" altLang="x-none" dirty="0" smtClean="0"/>
              <a:t> </a:t>
            </a:r>
            <a:r>
              <a:rPr lang="en-US" dirty="0" smtClean="0"/>
              <a:t>(2 </a:t>
            </a:r>
            <a:r>
              <a:rPr lang="el-GR" dirty="0" smtClean="0"/>
              <a:t>από 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400" dirty="0"/>
              <a:t>Παροχή ενός συνόλου από τεχνολογίες που θα ικανοποιήσουν τις ανάγκες των συγγραφέων, παροχών και χρηστών τέτοιων τεχνολογιών.</a:t>
            </a:r>
          </a:p>
          <a:p>
            <a:pPr lvl="1"/>
            <a:r>
              <a:rPr lang="el-GR" altLang="x-none" sz="2200" dirty="0" smtClean="0"/>
              <a:t>Συγγραφείς</a:t>
            </a:r>
            <a:endParaRPr lang="en-US" altLang="x-none" sz="2200" dirty="0" smtClean="0"/>
          </a:p>
          <a:p>
            <a:pPr lvl="1"/>
            <a:r>
              <a:rPr lang="el-GR" altLang="x-none" sz="2200" b="1" dirty="0" smtClean="0"/>
              <a:t>Πάροχοι:</a:t>
            </a:r>
            <a:r>
              <a:rPr lang="el-GR" altLang="x-none" sz="2200" dirty="0" smtClean="0"/>
              <a:t> διαφανής πληροφορία, ερμηνευμένη και μεταγλωττισμένη στα κατάλληλα μηνύματα σηματοδοσίας του εκάστοτε δικτύου. Δεν εμπλέκεται στην υλοποίηση του </a:t>
            </a:r>
            <a:r>
              <a:rPr lang="en-US" altLang="x-none" sz="2200" dirty="0" err="1" smtClean="0"/>
              <a:t>QoS</a:t>
            </a:r>
            <a:r>
              <a:rPr lang="en-US" altLang="x-none" sz="2200" dirty="0" smtClean="0"/>
              <a:t>.</a:t>
            </a:r>
            <a:endParaRPr lang="el-GR" altLang="x-none" sz="2200" dirty="0" smtClean="0"/>
          </a:p>
          <a:p>
            <a:pPr lvl="1"/>
            <a:r>
              <a:rPr lang="el-GR" altLang="x-none" sz="2200" b="1" dirty="0" smtClean="0"/>
              <a:t>Χρήστες:</a:t>
            </a:r>
            <a:r>
              <a:rPr lang="el-GR" altLang="x-none" sz="2200" dirty="0" smtClean="0"/>
              <a:t> δυνατότητα μεγαλύτερης αλληλεπίδρασης με το περιεχόμενο και πρόσβαση από «έξυπνα» τερματικά.</a:t>
            </a:r>
            <a:endParaRPr lang="el-GR" altLang="x-none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78818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x-none" dirty="0"/>
              <a:t>Υλοποίηση </a:t>
            </a:r>
            <a:r>
              <a:rPr lang="el-GR" altLang="x-none" dirty="0" smtClean="0"/>
              <a:t>στόχων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000" dirty="0"/>
              <a:t>Για την επίτευξη των στόχων, το πρότυπο παρέχει μια σειρά από λειτουργίες:</a:t>
            </a:r>
          </a:p>
          <a:p>
            <a:pPr lvl="1"/>
            <a:r>
              <a:rPr lang="el-GR" altLang="x-none" sz="2000" b="1" dirty="0"/>
              <a:t>Κωδικοποίηση</a:t>
            </a:r>
            <a:r>
              <a:rPr lang="el-GR" altLang="x-none" sz="2000" dirty="0"/>
              <a:t> - αναπαράσταση των πολυμεσικών μονάδων (εικόνες,</a:t>
            </a:r>
            <a:r>
              <a:rPr lang="en-US" altLang="x-none" sz="2000" dirty="0"/>
              <a:t> </a:t>
            </a:r>
            <a:r>
              <a:rPr lang="el-GR" altLang="x-none" sz="2000" dirty="0" smtClean="0"/>
              <a:t>βίντεο</a:t>
            </a:r>
            <a:r>
              <a:rPr lang="en-US" altLang="x-none" sz="2000" dirty="0" smtClean="0"/>
              <a:t>,</a:t>
            </a:r>
            <a:r>
              <a:rPr lang="el-GR" altLang="x-none" sz="2000" dirty="0" smtClean="0"/>
              <a:t> </a:t>
            </a:r>
            <a:r>
              <a:rPr lang="el-GR" altLang="x-none" sz="2000" dirty="0"/>
              <a:t>ήχος, γραφικά και κείμενο) </a:t>
            </a:r>
            <a:r>
              <a:rPr lang="el-GR" altLang="x-none" sz="2000" dirty="0" smtClean="0"/>
              <a:t>με </a:t>
            </a:r>
            <a:r>
              <a:rPr lang="el-GR" altLang="x-none" sz="2000" i="1" dirty="0" smtClean="0"/>
              <a:t>μεσικά αντικείμενα (media objects)</a:t>
            </a:r>
            <a:endParaRPr lang="el-GR" altLang="x-none" sz="2000" i="1" dirty="0"/>
          </a:p>
          <a:p>
            <a:pPr lvl="1"/>
            <a:r>
              <a:rPr lang="el-GR" altLang="x-none" sz="2000" b="1" dirty="0"/>
              <a:t>Σύνθεση</a:t>
            </a:r>
            <a:r>
              <a:rPr lang="el-GR" altLang="x-none" sz="2000" dirty="0"/>
              <a:t> - περιγραφή της σύνθεσης </a:t>
            </a:r>
            <a:r>
              <a:rPr lang="el-GR" altLang="x-none" sz="2000" dirty="0" smtClean="0"/>
              <a:t>των</a:t>
            </a:r>
            <a:r>
              <a:rPr lang="el-GR" altLang="x-none" sz="2000" i="1" dirty="0"/>
              <a:t> </a:t>
            </a:r>
            <a:r>
              <a:rPr lang="el-GR" altLang="x-none" sz="2000" i="1" dirty="0" smtClean="0"/>
              <a:t>media objects </a:t>
            </a:r>
            <a:r>
              <a:rPr lang="el-GR" altLang="x-none" sz="2000" dirty="0" smtClean="0"/>
              <a:t>για </a:t>
            </a:r>
            <a:r>
              <a:rPr lang="el-GR" altLang="x-none" sz="2000" dirty="0"/>
              <a:t>το σχηματισμό οπτικοακουστικών σκηνών</a:t>
            </a:r>
          </a:p>
          <a:p>
            <a:pPr lvl="1"/>
            <a:r>
              <a:rPr lang="el-GR" altLang="x-none" sz="2000" b="1" dirty="0"/>
              <a:t>Πολύπλεξη</a:t>
            </a:r>
            <a:r>
              <a:rPr lang="el-GR" altLang="x-none" sz="2000" dirty="0"/>
              <a:t> - συγχρονισμός και πολύπλεξη των ροών πληροφορίας</a:t>
            </a:r>
            <a:r>
              <a:rPr lang="en-US" altLang="x-none" sz="2000" i="1" dirty="0"/>
              <a:t>,</a:t>
            </a:r>
            <a:r>
              <a:rPr lang="en-US" altLang="x-none" sz="2000" dirty="0"/>
              <a:t> </a:t>
            </a:r>
            <a:r>
              <a:rPr lang="el-GR" altLang="x-none" sz="2000" dirty="0"/>
              <a:t>μέσα σε ένα δίκτυο, παρέχοντας τους την κατάλληλη </a:t>
            </a:r>
            <a:r>
              <a:rPr lang="en-US" altLang="x-none" sz="2000" dirty="0" err="1"/>
              <a:t>QoS</a:t>
            </a:r>
            <a:r>
              <a:rPr lang="en-US" altLang="x-none" sz="2000" dirty="0"/>
              <a:t> </a:t>
            </a:r>
            <a:r>
              <a:rPr lang="el-GR" altLang="x-none" sz="2000" dirty="0"/>
              <a:t>ανάλογα με τα</a:t>
            </a:r>
            <a:r>
              <a:rPr lang="en-US" altLang="x-none" sz="2000" dirty="0"/>
              <a:t> </a:t>
            </a:r>
            <a:r>
              <a:rPr lang="el-GR" altLang="x-none" sz="2000" i="1" dirty="0" smtClean="0"/>
              <a:t>media objects </a:t>
            </a:r>
            <a:r>
              <a:rPr lang="el-GR" altLang="x-none" sz="2000" dirty="0" smtClean="0"/>
              <a:t>που </a:t>
            </a:r>
            <a:r>
              <a:rPr lang="el-GR" altLang="x-none" sz="2000" dirty="0"/>
              <a:t>σχετίζονται.</a:t>
            </a:r>
          </a:p>
          <a:p>
            <a:pPr lvl="1"/>
            <a:r>
              <a:rPr lang="el-GR" altLang="x-none" sz="2000" b="1" dirty="0"/>
              <a:t>Αλληλεπίδραση</a:t>
            </a:r>
            <a:r>
              <a:rPr lang="el-GR" altLang="x-none" sz="2000" dirty="0"/>
              <a:t> - δυνατότητα παρέμβασης στην οπτικοακουστική σκηνή στο περιβάλλον του παραλήπτη ή, μέσω καναλιού, στον αποστολέα.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7477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x-none" dirty="0"/>
              <a:t>Δομή του προτύπου MPEG-4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Το πρότυπο </a:t>
            </a:r>
            <a:r>
              <a:rPr lang="en-US" altLang="x-none" dirty="0"/>
              <a:t>MPEG-4</a:t>
            </a:r>
            <a:r>
              <a:rPr lang="el-GR" altLang="x-none" dirty="0"/>
              <a:t> χωρίζεται σε έξι μέρη:</a:t>
            </a:r>
          </a:p>
          <a:p>
            <a:pPr lvl="1"/>
            <a:r>
              <a:rPr lang="el-GR" altLang="x-none" dirty="0" smtClean="0"/>
              <a:t>Συστήματα</a:t>
            </a:r>
            <a:endParaRPr lang="en-US" altLang="x-none" dirty="0"/>
          </a:p>
          <a:p>
            <a:pPr lvl="1"/>
            <a:r>
              <a:rPr lang="el-GR" altLang="x-none" dirty="0" smtClean="0"/>
              <a:t>Ενσωματωμένο Πλαίσιο Παράδοσης Πολυμέσων </a:t>
            </a:r>
            <a:r>
              <a:rPr lang="el-GR" altLang="x-none" sz="2400" b="1" dirty="0" smtClean="0"/>
              <a:t>(</a:t>
            </a:r>
            <a:r>
              <a:rPr lang="en-US" altLang="x-none" sz="2400" b="1" dirty="0" smtClean="0"/>
              <a:t>D</a:t>
            </a:r>
            <a:r>
              <a:rPr lang="en-US" altLang="x-none" sz="2400" dirty="0" smtClean="0"/>
              <a:t>elivery </a:t>
            </a:r>
            <a:r>
              <a:rPr lang="en-US" altLang="x-none" sz="2400" b="1" dirty="0"/>
              <a:t>M</a:t>
            </a:r>
            <a:r>
              <a:rPr lang="en-US" altLang="x-none" sz="2400" dirty="0"/>
              <a:t>ultimedia </a:t>
            </a:r>
            <a:r>
              <a:rPr lang="en-US" altLang="x-none" sz="2400" b="1" dirty="0"/>
              <a:t>I</a:t>
            </a:r>
            <a:r>
              <a:rPr lang="en-US" altLang="x-none" sz="2400" dirty="0"/>
              <a:t>ntegration </a:t>
            </a:r>
            <a:r>
              <a:rPr lang="en-US" altLang="x-none" sz="2400" b="1" dirty="0" smtClean="0"/>
              <a:t>F</a:t>
            </a:r>
            <a:r>
              <a:rPr lang="en-US" altLang="x-none" sz="2400" dirty="0" smtClean="0"/>
              <a:t>ramework</a:t>
            </a:r>
            <a:r>
              <a:rPr lang="el-GR" altLang="x-none" sz="2400" dirty="0" smtClean="0"/>
              <a:t> - </a:t>
            </a:r>
            <a:r>
              <a:rPr lang="en-US" altLang="x-none" sz="2400" dirty="0" smtClean="0"/>
              <a:t>DMIF</a:t>
            </a:r>
            <a:r>
              <a:rPr lang="en-US" altLang="x-none" sz="2400" dirty="0"/>
              <a:t>)</a:t>
            </a:r>
          </a:p>
          <a:p>
            <a:pPr lvl="1"/>
            <a:r>
              <a:rPr lang="el-GR" altLang="x-none" dirty="0" smtClean="0"/>
              <a:t>Ήχος	</a:t>
            </a:r>
            <a:endParaRPr lang="el-GR" altLang="x-none" dirty="0"/>
          </a:p>
          <a:p>
            <a:pPr lvl="1"/>
            <a:r>
              <a:rPr lang="el-GR" altLang="x-none" dirty="0" smtClean="0"/>
              <a:t>Εικόνα</a:t>
            </a:r>
            <a:endParaRPr lang="en-US" altLang="x-none" dirty="0"/>
          </a:p>
          <a:p>
            <a:pPr lvl="1"/>
            <a:r>
              <a:rPr lang="el-GR" altLang="x-none" dirty="0" smtClean="0"/>
              <a:t>Έλεγχος συμμόρφωσης (</a:t>
            </a:r>
            <a:r>
              <a:rPr lang="en-US" altLang="x-none" dirty="0" smtClean="0"/>
              <a:t>Conformance Testing</a:t>
            </a:r>
            <a:r>
              <a:rPr lang="el-GR" altLang="x-none" dirty="0" smtClean="0"/>
              <a:t>)</a:t>
            </a:r>
            <a:endParaRPr lang="en-US" altLang="x-none" dirty="0"/>
          </a:p>
          <a:p>
            <a:pPr lvl="1"/>
            <a:r>
              <a:rPr lang="el-GR" altLang="x-none" dirty="0" smtClean="0"/>
              <a:t>Λογισμικό αναφοράς (</a:t>
            </a:r>
            <a:r>
              <a:rPr lang="en-US" altLang="x-none" dirty="0" smtClean="0"/>
              <a:t>Reference Software</a:t>
            </a:r>
            <a:r>
              <a:rPr lang="el-GR" altLang="x-none" dirty="0" smtClean="0"/>
              <a:t>)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9759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Συστήματα </a:t>
            </a:r>
            <a:r>
              <a:rPr lang="en-US" dirty="0" smtClean="0"/>
              <a:t>MPEG-</a:t>
            </a:r>
            <a:r>
              <a:rPr lang="el-GR" dirty="0"/>
              <a:t>4</a:t>
            </a: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321701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Εισαγωγή</a:t>
            </a:r>
            <a:r>
              <a:rPr lang="el-GR" altLang="x-none" dirty="0"/>
              <a:t> </a:t>
            </a:r>
            <a:r>
              <a:rPr lang="el-GR" altLang="x-none" dirty="0" smtClean="0"/>
              <a:t>στο σύστημα MPEG-4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Ορίζει το πλαίσιο για την ενοποίηση φυσικών και συνθετικών πολυμεσικών μονάδων σε πολύπλοκες πολυμεσικές σκηνές.</a:t>
            </a:r>
          </a:p>
          <a:p>
            <a:r>
              <a:rPr lang="el-GR" altLang="x-none" dirty="0"/>
              <a:t>Ενοποιεί τους βασικούς αποκωδικοποιητές των πολυμεσικών </a:t>
            </a:r>
            <a:r>
              <a:rPr lang="el-GR" altLang="x-none" dirty="0" smtClean="0"/>
              <a:t>μονάδω</a:t>
            </a:r>
            <a:r>
              <a:rPr lang="en-US" altLang="x-none" dirty="0" smtClean="0"/>
              <a:t>ν.</a:t>
            </a:r>
            <a:endParaRPr lang="el-GR" altLang="x-none" dirty="0"/>
          </a:p>
          <a:p>
            <a:r>
              <a:rPr lang="el-GR" altLang="x-none" dirty="0"/>
              <a:t>Παρέχει τις προδιαγραφές για:</a:t>
            </a:r>
          </a:p>
          <a:p>
            <a:pPr lvl="1"/>
            <a:r>
              <a:rPr lang="el-GR" altLang="x-none" dirty="0"/>
              <a:t>τη σύνθεση </a:t>
            </a:r>
            <a:r>
              <a:rPr lang="en-US" altLang="x-none" dirty="0"/>
              <a:t>(</a:t>
            </a:r>
            <a:r>
              <a:rPr lang="en-US" altLang="x-none" i="1" dirty="0"/>
              <a:t>composition</a:t>
            </a:r>
            <a:r>
              <a:rPr lang="en-US" altLang="x-none" dirty="0"/>
              <a:t>)</a:t>
            </a:r>
            <a:r>
              <a:rPr lang="el-GR" altLang="x-none" dirty="0"/>
              <a:t>και</a:t>
            </a:r>
          </a:p>
          <a:p>
            <a:pPr lvl="1"/>
            <a:r>
              <a:rPr lang="el-GR" altLang="x-none" dirty="0"/>
              <a:t>την πολύπλεξη (</a:t>
            </a:r>
            <a:r>
              <a:rPr lang="el-GR" altLang="x-none" i="1" dirty="0"/>
              <a:t>multiplex</a:t>
            </a:r>
            <a:r>
              <a:rPr lang="el-GR" altLang="x-none" dirty="0"/>
              <a:t>).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7399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Σύνθεση </a:t>
            </a:r>
            <a:r>
              <a:rPr lang="en-GB" altLang="x-none" dirty="0"/>
              <a:t>(</a:t>
            </a:r>
            <a:r>
              <a:rPr lang="en-GB" altLang="x-none" dirty="0" smtClean="0"/>
              <a:t>1 από 5)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250704" cy="4608512"/>
          </a:xfrm>
        </p:spPr>
        <p:txBody>
          <a:bodyPr>
            <a:noAutofit/>
          </a:bodyPr>
          <a:lstStyle/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x-none" dirty="0" smtClean="0">
                <a:latin typeface="Calibri"/>
              </a:rPr>
              <a:t>Μια τυπική σκηνή </a:t>
            </a:r>
            <a:r>
              <a:rPr lang="en-US" altLang="x-none" dirty="0" smtClean="0">
                <a:latin typeface="Calibri"/>
              </a:rPr>
              <a:t>MPEG-4</a:t>
            </a:r>
            <a:r>
              <a:rPr lang="el-GR" altLang="x-none" dirty="0" smtClean="0">
                <a:latin typeface="Calibri"/>
              </a:rPr>
              <a:t> αποτελείται από έναν αριθμό </a:t>
            </a:r>
            <a:r>
              <a:rPr lang="el-GR" altLang="x-none" b="1" i="1" dirty="0" smtClean="0">
                <a:latin typeface="Calibri"/>
              </a:rPr>
              <a:t>αντικείμενα βίντεο </a:t>
            </a:r>
            <a:r>
              <a:rPr lang="el-GR" altLang="x-none" dirty="0" smtClean="0">
                <a:latin typeface="Calibri"/>
              </a:rPr>
              <a:t>ακολουθούμενα από έναν αριθμό</a:t>
            </a:r>
            <a:r>
              <a:rPr lang="en-US" altLang="x-none" dirty="0" smtClean="0">
                <a:latin typeface="Calibri"/>
              </a:rPr>
              <a:t> </a:t>
            </a:r>
            <a:r>
              <a:rPr lang="el-GR" altLang="x-none" b="1" i="1" dirty="0" smtClean="0">
                <a:latin typeface="Calibri"/>
              </a:rPr>
              <a:t>αντικείμενα ήχου</a:t>
            </a:r>
            <a:r>
              <a:rPr lang="el-GR" altLang="x-none" dirty="0" smtClean="0">
                <a:latin typeface="Calibri"/>
              </a:rPr>
              <a:t>, που είναι πιθανώς συσχετισμένα με τα πρώτα.</a:t>
            </a:r>
            <a:endParaRPr lang="en-US" altLang="x-none" dirty="0" smtClean="0">
              <a:latin typeface="Calibri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r>
              <a:rPr lang="el-GR" altLang="x-none" dirty="0" smtClean="0">
                <a:latin typeface="Calibri"/>
              </a:rPr>
              <a:t>Η διαδικασία της σύνθεσης αναλαμβάνει να συνδυάσει τα παραπάνω αντικείμενα ώστε να «δημιουργήσει» την σκηνή.</a:t>
            </a:r>
            <a:endParaRPr lang="en-GB" altLang="x-none" dirty="0" smtClean="0">
              <a:latin typeface="Calibri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l-GR" altLang="x-none" dirty="0" smtClean="0">
              <a:latin typeface="Calibri"/>
            </a:endParaRPr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lnSpc>
                <a:spcPct val="90000"/>
              </a:lnSpc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3" descr="Σχήμα που περιέχει ένα παράδειγμα σύνθεσης που αποτελείται απί διακριτά αντικείμενα βίντεο και ήχου (video and audio objects)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4141" y="1290403"/>
            <a:ext cx="4630307" cy="4946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7597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Σύνθεση </a:t>
            </a:r>
            <a:r>
              <a:rPr lang="en-GB" altLang="x-none" dirty="0" smtClean="0"/>
              <a:t>(2 από 5)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x-none" sz="2400" dirty="0"/>
              <a:t>Το μοντέλο που υιοθετήθηκε είναι βασισμένο στις αρχές που χρησιμοποιεί η </a:t>
            </a:r>
            <a:r>
              <a:rPr lang="el-GR" altLang="x-none" sz="2400" dirty="0" smtClean="0"/>
              <a:t>γλώσσα </a:t>
            </a:r>
            <a:r>
              <a:rPr lang="en-US" altLang="x-none" sz="2400" dirty="0" smtClean="0"/>
              <a:t>VRML </a:t>
            </a:r>
            <a:r>
              <a:rPr lang="en-US" altLang="x-none" sz="2400" dirty="0"/>
              <a:t>(</a:t>
            </a:r>
            <a:r>
              <a:rPr lang="en-US" altLang="x-none" sz="2400" b="1" dirty="0"/>
              <a:t>V</a:t>
            </a:r>
            <a:r>
              <a:rPr lang="en-US" altLang="x-none" sz="2400" dirty="0"/>
              <a:t>irtual </a:t>
            </a:r>
            <a:r>
              <a:rPr lang="en-US" altLang="x-none" sz="2400" b="1" dirty="0"/>
              <a:t>R</a:t>
            </a:r>
            <a:r>
              <a:rPr lang="en-US" altLang="x-none" sz="2400" dirty="0"/>
              <a:t>eality </a:t>
            </a:r>
            <a:r>
              <a:rPr lang="en-US" altLang="x-none" sz="2400" b="1" dirty="0"/>
              <a:t>M</a:t>
            </a:r>
            <a:r>
              <a:rPr lang="en-US" altLang="x-none" sz="2400" dirty="0"/>
              <a:t>odeling </a:t>
            </a:r>
            <a:r>
              <a:rPr lang="en-US" altLang="x-none" sz="2400" b="1" dirty="0"/>
              <a:t>L</a:t>
            </a:r>
            <a:r>
              <a:rPr lang="en-US" altLang="x-none" sz="2400" dirty="0"/>
              <a:t>anguage).</a:t>
            </a:r>
          </a:p>
          <a:p>
            <a:r>
              <a:rPr lang="el-GR" altLang="x-none" sz="2400" dirty="0"/>
              <a:t>Αποφασίστηκε να χρησιμοποιηθεί όσο το δυνατόν περισσότερο το μοντέλο της </a:t>
            </a:r>
            <a:r>
              <a:rPr lang="en-US" altLang="x-none" sz="2400" dirty="0"/>
              <a:t>VRML</a:t>
            </a:r>
            <a:r>
              <a:rPr lang="el-GR" altLang="x-none" sz="2400" dirty="0"/>
              <a:t>, και να τροποποιηθούν μόνο τα σημεία που κρίνεται αυστηρά απαραίτητο.</a:t>
            </a:r>
          </a:p>
          <a:p>
            <a:r>
              <a:rPr lang="el-GR" altLang="x-none" sz="2400" dirty="0"/>
              <a:t>Οι νέες προϋποθέσεις που προέκυψαν είναι:</a:t>
            </a:r>
          </a:p>
          <a:p>
            <a:pPr lvl="1"/>
            <a:r>
              <a:rPr lang="el-GR" altLang="x-none" sz="2200" dirty="0"/>
              <a:t>χρήση μόνο δυσδιάστατων αντικειμένων, σε απλουστευμένο σενάριο όπου τα τρισδιάστατα γραφικά δεν είναι απαραίτητα,</a:t>
            </a:r>
          </a:p>
          <a:p>
            <a:pPr lvl="1"/>
            <a:r>
              <a:rPr lang="el-GR" altLang="x-none" sz="2200" dirty="0"/>
              <a:t>αλληλεπίδραση με τις πολυμεσικές μονάδες, και</a:t>
            </a:r>
          </a:p>
          <a:p>
            <a:pPr lvl="1"/>
            <a:r>
              <a:rPr lang="el-GR" altLang="x-none" sz="2200" dirty="0"/>
              <a:t>δυνατότητες συγχρονισμού των αντικειμένων.</a:t>
            </a:r>
          </a:p>
          <a:p>
            <a:r>
              <a:rPr lang="en-GB" altLang="x-none" sz="2400" dirty="0"/>
              <a:t>BIFS</a:t>
            </a:r>
            <a:r>
              <a:rPr lang="en-GB" altLang="x-none" sz="2400" i="1" dirty="0"/>
              <a:t> (</a:t>
            </a:r>
            <a:r>
              <a:rPr lang="en-GB" altLang="x-none" sz="2400" b="1" i="1" dirty="0" err="1"/>
              <a:t>BI</a:t>
            </a:r>
            <a:r>
              <a:rPr lang="en-GB" altLang="x-none" sz="2400" i="1" dirty="0" err="1"/>
              <a:t>nary</a:t>
            </a:r>
            <a:r>
              <a:rPr lang="en-GB" altLang="x-none" sz="2400" i="1" dirty="0"/>
              <a:t> </a:t>
            </a:r>
            <a:r>
              <a:rPr lang="en-GB" altLang="x-none" sz="2400" b="1" i="1" dirty="0"/>
              <a:t>F</a:t>
            </a:r>
            <a:r>
              <a:rPr lang="en-GB" altLang="x-none" sz="2400" i="1" dirty="0"/>
              <a:t>ormat for </a:t>
            </a:r>
            <a:r>
              <a:rPr lang="en-GB" altLang="x-none" sz="2400" b="1" i="1" dirty="0"/>
              <a:t>S</a:t>
            </a:r>
            <a:r>
              <a:rPr lang="en-GB" altLang="x-none" sz="2400" i="1" dirty="0"/>
              <a:t>cene Description)</a:t>
            </a:r>
            <a:endParaRPr lang="en-GB" altLang="x-none" sz="2400" dirty="0"/>
          </a:p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844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Σύνθεση </a:t>
            </a:r>
            <a:r>
              <a:rPr lang="en-GB" altLang="x-none" dirty="0" smtClean="0"/>
              <a:t>(3 από 5)</a:t>
            </a:r>
            <a:endParaRPr lang="el-GR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x-none" dirty="0"/>
              <a:t>Η πολυμεσική σκηνή συλλαμβάνεται ως μια ιεραρχική δομή και αναπαριστάται σαν ένα δέντρο</a:t>
            </a:r>
            <a:r>
              <a:rPr lang="el-GR" altLang="x-none" dirty="0" smtClean="0"/>
              <a:t>.</a:t>
            </a:r>
            <a:endParaRPr lang="en-US" altLang="x-non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altLang="x-none" dirty="0"/>
              <a:t>Κάθε φύλλο είναι και </a:t>
            </a:r>
            <a:r>
              <a:rPr lang="el-GR" altLang="x-none" dirty="0" smtClean="0"/>
              <a:t>1 </a:t>
            </a:r>
            <a:r>
              <a:rPr lang="el-GR" altLang="x-none" b="1" i="1" dirty="0" err="1" smtClean="0"/>
              <a:t>μεσικό</a:t>
            </a:r>
            <a:r>
              <a:rPr lang="el-GR" altLang="x-none" b="1" i="1" dirty="0" smtClean="0"/>
              <a:t> αντικείμενο</a:t>
            </a:r>
            <a:r>
              <a:rPr lang="en-US" altLang="x-none" dirty="0" smtClean="0"/>
              <a:t>.</a:t>
            </a:r>
            <a:endParaRPr lang="en-US" altLang="x-none" dirty="0"/>
          </a:p>
          <a:p>
            <a:pPr marL="342900" indent="-342900">
              <a:buFont typeface="Arial" pitchFamily="34" charset="0"/>
              <a:buChar char="•"/>
            </a:pPr>
            <a:r>
              <a:rPr lang="el-GR" altLang="x-none" dirty="0"/>
              <a:t>Η δομή του δέντρου δεν είναι απαραίτητα στατική, καθώς οι σχέσεις μπορούν να εξελίσσονται στο χρόνο και κόμβοι ή υπο-δέντρα να εισάγονται ή να διαγράφονται</a:t>
            </a:r>
            <a:r>
              <a:rPr lang="el-GR" altLang="x-none" dirty="0" smtClean="0"/>
              <a:t>.</a:t>
            </a:r>
            <a:endParaRPr lang="el-GR" altLang="x-none" dirty="0"/>
          </a:p>
        </p:txBody>
      </p:sp>
      <p:pic>
        <p:nvPicPr>
          <p:cNvPr id="8" name="Picture 3" descr="Σχήμα που παρουσιάζει την ιεραρχική δομή της σύνθεσης μίας σκηνής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916832"/>
            <a:ext cx="513123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4335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Σύνθεση </a:t>
            </a:r>
            <a:r>
              <a:rPr lang="en-GB" altLang="x-none" dirty="0" smtClean="0"/>
              <a:t>(4 από 5)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sz="2800" dirty="0" smtClean="0"/>
              <a:t>Ο αποστολέας στέλνει την αρχική «φωτογραφία» της σκηνής ως μια ξεχωριστή ροή </a:t>
            </a:r>
            <a:r>
              <a:rPr lang="el-GR" altLang="x-none" sz="2800" dirty="0"/>
              <a:t> </a:t>
            </a:r>
            <a:r>
              <a:rPr lang="el-GR" altLang="x-none" sz="2800" dirty="0" smtClean="0"/>
              <a:t>   </a:t>
            </a:r>
            <a:r>
              <a:rPr lang="el-GR" altLang="x-none" sz="2800" dirty="0" smtClean="0">
                <a:sym typeface="Symbol" pitchFamily="18" charset="2"/>
              </a:rPr>
              <a:t>διατρέχεται και ανακατασκευάζεται ολόκληρο το δένδρο στο περιβάλλον του παραλήπτη.</a:t>
            </a:r>
          </a:p>
          <a:p>
            <a:r>
              <a:rPr lang="el-GR" altLang="x-none" sz="2800" dirty="0" smtClean="0"/>
              <a:t>Ανανέωση της σκηνής μπορεί να σταλεί οποιαδήποτε στιγμή     </a:t>
            </a:r>
            <a:r>
              <a:rPr lang="el-GR" altLang="x-none" sz="2800" dirty="0" smtClean="0">
                <a:sym typeface="Symbol" pitchFamily="18" charset="2"/>
              </a:rPr>
              <a:t>αλλάζουν τα περιεχόμενα μόνο των </a:t>
            </a:r>
            <a:r>
              <a:rPr lang="en-US" altLang="x-none" sz="2800" dirty="0" smtClean="0">
                <a:sym typeface="Symbol" pitchFamily="18" charset="2"/>
              </a:rPr>
              <a:t>updatable</a:t>
            </a:r>
            <a:r>
              <a:rPr lang="el-GR" altLang="x-none" sz="2800" dirty="0" smtClean="0">
                <a:sym typeface="Symbol" pitchFamily="18" charset="2"/>
              </a:rPr>
              <a:t> κόμβων / φύλλων.</a:t>
            </a:r>
          </a:p>
          <a:p>
            <a:r>
              <a:rPr lang="el-GR" altLang="x-none" sz="2800" dirty="0" smtClean="0">
                <a:sym typeface="Symbol" pitchFamily="18" charset="2"/>
              </a:rPr>
              <a:t>Ο χρήστης μπορεί να αλληλεπιδράσει μόνο με αυτούς τους κόμβους / φύλλα.</a:t>
            </a:r>
            <a:endParaRPr lang="en-GB" altLang="x-none" sz="2800" dirty="0">
              <a:sym typeface="Symbol" pitchFamily="18" charset="2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18</a:t>
            </a:fld>
            <a:endParaRPr lang="el-GR" dirty="0"/>
          </a:p>
        </p:txBody>
      </p:sp>
      <p:sp>
        <p:nvSpPr>
          <p:cNvPr id="2" name="Right Arrow 1" descr="Βέλος που δείχνει συνεπαγωγή."/>
          <p:cNvSpPr/>
          <p:nvPr/>
        </p:nvSpPr>
        <p:spPr>
          <a:xfrm>
            <a:off x="5868144" y="2204864"/>
            <a:ext cx="216024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 descr="Βέλος που δείχνει συνεπαγωγή."/>
          <p:cNvSpPr/>
          <p:nvPr/>
        </p:nvSpPr>
        <p:spPr>
          <a:xfrm>
            <a:off x="3995936" y="4077072"/>
            <a:ext cx="216024" cy="216024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520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Σύνθεση </a:t>
            </a:r>
            <a:r>
              <a:rPr lang="en-GB" altLang="x-none" dirty="0" smtClean="0"/>
              <a:t>(5 από 5)</a:t>
            </a:r>
            <a:endParaRPr lang="el-GR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altLang="x-none" dirty="0"/>
              <a:t>Χωρικές Σχέσεις</a:t>
            </a:r>
          </a:p>
          <a:p>
            <a:pPr lvl="1"/>
            <a:r>
              <a:rPr lang="el-GR" altLang="x-none" i="1" dirty="0"/>
              <a:t>Τα </a:t>
            </a:r>
            <a:r>
              <a:rPr lang="el-GR" altLang="x-none" i="1" dirty="0" smtClean="0"/>
              <a:t>μεσικά αντικείμενα </a:t>
            </a:r>
            <a:r>
              <a:rPr lang="el-GR" altLang="x-none" dirty="0" smtClean="0"/>
              <a:t>είναι </a:t>
            </a:r>
            <a:r>
              <a:rPr lang="el-GR" altLang="x-none" dirty="0"/>
              <a:t>δυσδιάστατα ή τρισδιάστατα (κινούμενο αντικείμενο σε </a:t>
            </a:r>
            <a:r>
              <a:rPr lang="en-US" altLang="x-none" dirty="0"/>
              <a:t>video</a:t>
            </a:r>
            <a:r>
              <a:rPr lang="el-GR" altLang="x-none" dirty="0"/>
              <a:t> ή το </a:t>
            </a:r>
            <a:r>
              <a:rPr lang="el-GR" altLang="x-none" dirty="0" smtClean="0"/>
              <a:t>μοντέλο </a:t>
            </a:r>
            <a:r>
              <a:rPr lang="el-GR" altLang="x-none" i="1" dirty="0"/>
              <a:t>wire-frame</a:t>
            </a:r>
            <a:r>
              <a:rPr lang="el-GR" altLang="x-none" dirty="0"/>
              <a:t> </a:t>
            </a:r>
            <a:r>
              <a:rPr lang="el-GR" altLang="x-none" dirty="0" smtClean="0"/>
              <a:t>ενός </a:t>
            </a:r>
            <a:r>
              <a:rPr lang="el-GR" altLang="x-none" dirty="0"/>
              <a:t>προσώπου).</a:t>
            </a:r>
          </a:p>
          <a:p>
            <a:pPr lvl="1"/>
            <a:r>
              <a:rPr lang="el-GR" altLang="x-none" dirty="0" smtClean="0"/>
              <a:t>Από κάτω προς τα πάνω </a:t>
            </a:r>
            <a:r>
              <a:rPr lang="el-GR" altLang="x-none" dirty="0"/>
              <a:t>συνένωση των υποσυστημάτων συντεταγμένων των παιδιών σε αυτό του πατέρα.</a:t>
            </a:r>
          </a:p>
          <a:p>
            <a:r>
              <a:rPr lang="el-GR" altLang="x-none" dirty="0"/>
              <a:t>Χρονικές σχέσεις</a:t>
            </a:r>
          </a:p>
          <a:p>
            <a:pPr lvl="1"/>
            <a:r>
              <a:rPr lang="el-GR" altLang="x-none" dirty="0"/>
              <a:t>Η ροή σύνθεσης </a:t>
            </a:r>
            <a:r>
              <a:rPr lang="en-US" altLang="x-none" dirty="0"/>
              <a:t>BIFS </a:t>
            </a:r>
            <a:r>
              <a:rPr lang="el-GR" altLang="x-none" dirty="0"/>
              <a:t>έχει τη δική της χρονική βάση.</a:t>
            </a:r>
          </a:p>
          <a:p>
            <a:pPr lvl="1"/>
            <a:r>
              <a:rPr lang="el-GR" altLang="x-none" dirty="0"/>
              <a:t>Στοιχειώδης ροή πληροφορίας έχει</a:t>
            </a:r>
            <a:r>
              <a:rPr lang="el-GR" altLang="x-none" dirty="0" smtClean="0"/>
              <a:t>: χρονοσφραγίδες</a:t>
            </a:r>
            <a:r>
              <a:rPr lang="en-US" altLang="x-none" dirty="0" smtClean="0"/>
              <a:t> </a:t>
            </a:r>
            <a:r>
              <a:rPr lang="en-US" altLang="x-none" dirty="0"/>
              <a:t>DTS (</a:t>
            </a:r>
            <a:r>
              <a:rPr lang="en-US" altLang="x-none" b="1" i="1" dirty="0"/>
              <a:t>D</a:t>
            </a:r>
            <a:r>
              <a:rPr lang="en-US" altLang="x-none" i="1" dirty="0"/>
              <a:t>ecoding </a:t>
            </a:r>
            <a:r>
              <a:rPr lang="en-US" altLang="x-none" b="1" i="1" dirty="0"/>
              <a:t>T</a:t>
            </a:r>
            <a:r>
              <a:rPr lang="en-US" altLang="x-none" i="1" dirty="0"/>
              <a:t>ime </a:t>
            </a:r>
            <a:r>
              <a:rPr lang="en-US" altLang="x-none" b="1" i="1" dirty="0"/>
              <a:t>S</a:t>
            </a:r>
            <a:r>
              <a:rPr lang="en-US" altLang="x-none" i="1" dirty="0"/>
              <a:t>tamp</a:t>
            </a:r>
            <a:r>
              <a:rPr lang="en-US" altLang="x-none" dirty="0"/>
              <a:t>)</a:t>
            </a:r>
            <a:r>
              <a:rPr lang="el-GR" altLang="x-none" dirty="0"/>
              <a:t> και</a:t>
            </a:r>
            <a:r>
              <a:rPr lang="en-US" altLang="x-none" dirty="0"/>
              <a:t> CTS (</a:t>
            </a:r>
            <a:r>
              <a:rPr lang="en-US" altLang="x-none" b="1" i="1" dirty="0"/>
              <a:t>C</a:t>
            </a:r>
            <a:r>
              <a:rPr lang="en-US" altLang="x-none" i="1" dirty="0"/>
              <a:t>omposition </a:t>
            </a:r>
            <a:r>
              <a:rPr lang="en-US" altLang="x-none" b="1" i="1" dirty="0"/>
              <a:t>T</a:t>
            </a:r>
            <a:r>
              <a:rPr lang="en-US" altLang="x-none" i="1" dirty="0"/>
              <a:t>ime </a:t>
            </a:r>
            <a:r>
              <a:rPr lang="en-US" altLang="x-none" b="1" i="1" dirty="0"/>
              <a:t>S</a:t>
            </a:r>
            <a:r>
              <a:rPr lang="en-US" altLang="x-none" i="1" dirty="0"/>
              <a:t>tamp</a:t>
            </a:r>
            <a:r>
              <a:rPr lang="en-US" altLang="x-none" dirty="0"/>
              <a:t>) </a:t>
            </a:r>
            <a:r>
              <a:rPr lang="el-GR" altLang="x-none" dirty="0"/>
              <a:t>σε </a:t>
            </a:r>
            <a:r>
              <a:rPr lang="el-GR" altLang="x-none" i="1" dirty="0" smtClean="0"/>
              <a:t>χρόνο </a:t>
            </a:r>
            <a:r>
              <a:rPr lang="el-GR" altLang="x-none" dirty="0" smtClean="0"/>
              <a:t>σχετικό </a:t>
            </a:r>
            <a:r>
              <a:rPr lang="el-GR" altLang="x-none" dirty="0"/>
              <a:t>με τη χρονική βάση του </a:t>
            </a:r>
            <a:r>
              <a:rPr lang="en-US" altLang="x-none" dirty="0"/>
              <a:t>BIFS.</a:t>
            </a:r>
            <a:endParaRPr lang="el-GR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1729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</a:p>
          <a:p>
            <a:pPr algn="l"/>
            <a:r>
              <a:rPr lang="el-GR" sz="2800" dirty="0" smtClean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</p:txBody>
      </p:sp>
      <p:pic>
        <p:nvPicPr>
          <p:cNvPr id="5" name="7 - Εικόνα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941168"/>
            <a:ext cx="1581685" cy="553393"/>
          </a:xfrm>
          <a:prstGeom prst="rect">
            <a:avLst/>
          </a:prstGeom>
        </p:spPr>
      </p:pic>
      <p:sp>
        <p:nvSpPr>
          <p:cNvPr id="3" name="Θέση αριθμού διαφάνειας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984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Πολύπλεξη </a:t>
            </a:r>
            <a:r>
              <a:rPr lang="en-GB" altLang="x-none" dirty="0" smtClean="0"/>
              <a:t>(1 από 5)</a:t>
            </a:r>
            <a:endParaRPr lang="el-GR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4978896" cy="4896544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x-none" sz="3200" dirty="0" smtClean="0"/>
              <a:t>Χρήση του προτύπου σε μεγάλη ποικιλία δικτύων   με</a:t>
            </a:r>
            <a:r>
              <a:rPr lang="el-GR" altLang="x-none" sz="3200" dirty="0" smtClean="0">
                <a:sym typeface="Symbol" pitchFamily="18" charset="2"/>
              </a:rPr>
              <a:t> πολύπλεξη 3 επιπέδων (</a:t>
            </a:r>
            <a:r>
              <a:rPr lang="en-US" altLang="x-none" sz="3200" dirty="0" smtClean="0">
                <a:sym typeface="Symbol" pitchFamily="18" charset="2"/>
              </a:rPr>
              <a:t>DMIF).</a:t>
            </a:r>
          </a:p>
          <a:p>
            <a:pPr marL="914400" lvl="1" indent="-457200">
              <a:buFont typeface="Calibri" pitchFamily="34" charset="0"/>
              <a:buChar char="―"/>
            </a:pPr>
            <a:r>
              <a:rPr lang="el-GR" altLang="x-none" sz="2800" dirty="0" smtClean="0"/>
              <a:t>Συγχρονισμού (Synchronization layer)</a:t>
            </a:r>
            <a:endParaRPr lang="en-US" altLang="x-none" sz="2800" dirty="0" smtClean="0"/>
          </a:p>
          <a:p>
            <a:pPr marL="914400" lvl="1" indent="-457200">
              <a:buFont typeface="Calibri" pitchFamily="34" charset="0"/>
              <a:buChar char="―"/>
            </a:pPr>
            <a:r>
              <a:rPr lang="el-GR" altLang="x-none" sz="2800" dirty="0" smtClean="0"/>
              <a:t>Ευέλικτης πολύπλεξης (flexible multiplex layer)</a:t>
            </a:r>
            <a:endParaRPr lang="en-US" altLang="x-none" sz="2800" dirty="0" smtClean="0"/>
          </a:p>
          <a:p>
            <a:pPr marL="914400" lvl="1" indent="-457200">
              <a:buFont typeface="Calibri" pitchFamily="34" charset="0"/>
              <a:buChar char="―"/>
            </a:pPr>
            <a:r>
              <a:rPr lang="el-GR" altLang="x-none" sz="2800" dirty="0" smtClean="0">
                <a:sym typeface="Symbol" pitchFamily="18" charset="2"/>
              </a:rPr>
              <a:t>Πολύπλεξη μετάδοσης (Transport multiplex layer)</a:t>
            </a:r>
            <a:endParaRPr lang="en-US" sz="2800" dirty="0"/>
          </a:p>
        </p:txBody>
      </p:sp>
      <p:grpSp>
        <p:nvGrpSpPr>
          <p:cNvPr id="3" name="Group 2" descr=" Διάγραμμα λειτουργίας των 3 επιπέδων πολύπλεξης."/>
          <p:cNvGrpSpPr/>
          <p:nvPr/>
        </p:nvGrpSpPr>
        <p:grpSpPr>
          <a:xfrm>
            <a:off x="5867400" y="1447800"/>
            <a:ext cx="2590800" cy="4648200"/>
            <a:chOff x="5867400" y="1447800"/>
            <a:chExt cx="2590800" cy="4648200"/>
          </a:xfrm>
        </p:grpSpPr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5943600" y="2209800"/>
              <a:ext cx="24384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GB" altLang="x-none" dirty="0"/>
                <a:t>Sync Layer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43600" y="3505200"/>
              <a:ext cx="24384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GB" altLang="x-none" dirty="0"/>
                <a:t>Flex MUX Layer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5867400" y="4800600"/>
              <a:ext cx="2590800" cy="533400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none" anchor="ctr"/>
            <a:lstStyle/>
            <a:p>
              <a:pPr algn="ctr"/>
              <a:r>
                <a:rPr kumimoji="0" lang="en-GB" altLang="x-none" dirty="0"/>
                <a:t>Trans MUX Layer</a:t>
              </a: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6400800" y="2743200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>
              <a:off x="6400800" y="4038600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>
              <a:off x="6400800" y="1447800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Line 16"/>
            <p:cNvSpPr>
              <a:spLocks noChangeShapeType="1"/>
            </p:cNvSpPr>
            <p:nvPr/>
          </p:nvSpPr>
          <p:spPr bwMode="auto">
            <a:xfrm>
              <a:off x="6400800" y="5334000"/>
              <a:ext cx="0" cy="7620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prstDash val="lgDashDot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Line 17"/>
            <p:cNvSpPr>
              <a:spLocks noChangeShapeType="1"/>
            </p:cNvSpPr>
            <p:nvPr/>
          </p:nvSpPr>
          <p:spPr bwMode="auto">
            <a:xfrm>
              <a:off x="6858000" y="14478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Line 20"/>
            <p:cNvSpPr>
              <a:spLocks noChangeShapeType="1"/>
            </p:cNvSpPr>
            <p:nvPr/>
          </p:nvSpPr>
          <p:spPr bwMode="auto">
            <a:xfrm>
              <a:off x="7239000" y="14478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Line 21"/>
            <p:cNvSpPr>
              <a:spLocks noChangeShapeType="1"/>
            </p:cNvSpPr>
            <p:nvPr/>
          </p:nvSpPr>
          <p:spPr bwMode="auto">
            <a:xfrm>
              <a:off x="6858000" y="27432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Line 22"/>
            <p:cNvSpPr>
              <a:spLocks noChangeShapeType="1"/>
            </p:cNvSpPr>
            <p:nvPr/>
          </p:nvSpPr>
          <p:spPr bwMode="auto">
            <a:xfrm>
              <a:off x="7239000" y="27432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Line 23"/>
            <p:cNvSpPr>
              <a:spLocks noChangeShapeType="1"/>
            </p:cNvSpPr>
            <p:nvPr/>
          </p:nvSpPr>
          <p:spPr bwMode="auto">
            <a:xfrm>
              <a:off x="7086600" y="40386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Line 24"/>
            <p:cNvSpPr>
              <a:spLocks noChangeShapeType="1"/>
            </p:cNvSpPr>
            <p:nvPr/>
          </p:nvSpPr>
          <p:spPr bwMode="auto">
            <a:xfrm>
              <a:off x="7086600" y="5334000"/>
              <a:ext cx="0" cy="762000"/>
            </a:xfrm>
            <a:prstGeom prst="line">
              <a:avLst/>
            </a:prstGeom>
            <a:noFill/>
            <a:ln w="19050">
              <a:solidFill>
                <a:schemeClr val="tx2"/>
              </a:solidFill>
              <a:prstDash val="dash"/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Line 25"/>
            <p:cNvSpPr>
              <a:spLocks noChangeShapeType="1"/>
            </p:cNvSpPr>
            <p:nvPr/>
          </p:nvSpPr>
          <p:spPr bwMode="auto">
            <a:xfrm>
              <a:off x="7696200" y="14478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Line 27"/>
            <p:cNvSpPr>
              <a:spLocks noChangeShapeType="1"/>
            </p:cNvSpPr>
            <p:nvPr/>
          </p:nvSpPr>
          <p:spPr bwMode="auto">
            <a:xfrm>
              <a:off x="8077200" y="14478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8"/>
            <p:cNvSpPr>
              <a:spLocks noChangeShapeType="1"/>
            </p:cNvSpPr>
            <p:nvPr/>
          </p:nvSpPr>
          <p:spPr bwMode="auto">
            <a:xfrm>
              <a:off x="7696200" y="27432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9"/>
            <p:cNvSpPr>
              <a:spLocks noChangeShapeType="1"/>
            </p:cNvSpPr>
            <p:nvPr/>
          </p:nvSpPr>
          <p:spPr bwMode="auto">
            <a:xfrm>
              <a:off x="8077200" y="27432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30"/>
            <p:cNvSpPr>
              <a:spLocks noChangeShapeType="1"/>
            </p:cNvSpPr>
            <p:nvPr/>
          </p:nvSpPr>
          <p:spPr bwMode="auto">
            <a:xfrm>
              <a:off x="7696200" y="40386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31"/>
            <p:cNvSpPr>
              <a:spLocks noChangeShapeType="1"/>
            </p:cNvSpPr>
            <p:nvPr/>
          </p:nvSpPr>
          <p:spPr bwMode="auto">
            <a:xfrm>
              <a:off x="8077200" y="40386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32"/>
            <p:cNvSpPr>
              <a:spLocks noChangeShapeType="1"/>
            </p:cNvSpPr>
            <p:nvPr/>
          </p:nvSpPr>
          <p:spPr bwMode="auto">
            <a:xfrm>
              <a:off x="7924800" y="5334000"/>
              <a:ext cx="0" cy="762000"/>
            </a:xfrm>
            <a:prstGeom prst="line">
              <a:avLst/>
            </a:prstGeom>
            <a:noFill/>
            <a:ln w="19050">
              <a:solidFill>
                <a:schemeClr val="hlink"/>
              </a:solidFill>
              <a:round/>
              <a:headEnd/>
              <a:tailEnd type="triangle" w="lg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5574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Πολύπλεξη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</a:t>
            </a:r>
            <a:r>
              <a:rPr lang="en-GB" altLang="x-none" dirty="0" smtClean="0"/>
              <a:t> </a:t>
            </a:r>
            <a:r>
              <a:rPr lang="el-GR" altLang="x-none" dirty="0" smtClean="0"/>
              <a:t>από </a:t>
            </a:r>
            <a:r>
              <a:rPr lang="en-GB" altLang="x-none" dirty="0" smtClean="0"/>
              <a:t>5</a:t>
            </a:r>
            <a:r>
              <a:rPr lang="en-GB" altLang="x-none" dirty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altLang="x-none" b="1" dirty="0"/>
              <a:t>Synchronization layer</a:t>
            </a:r>
            <a:r>
              <a:rPr lang="el-GR" altLang="x-none" dirty="0" smtClean="0"/>
              <a:t>:</a:t>
            </a:r>
            <a:endParaRPr lang="en-GB" altLang="x-none" dirty="0"/>
          </a:p>
          <a:p>
            <a:pPr lvl="1"/>
            <a:r>
              <a:rPr lang="el-GR" altLang="x-none" dirty="0"/>
              <a:t>Στοιχειώδεις ροές αποτελούνται από μονάδες πρόσβασης (</a:t>
            </a:r>
            <a:r>
              <a:rPr lang="en-US" altLang="x-none" i="1" dirty="0"/>
              <a:t>access units</a:t>
            </a:r>
            <a:r>
              <a:rPr lang="en-US" altLang="x-none" dirty="0"/>
              <a:t>) </a:t>
            </a:r>
            <a:r>
              <a:rPr lang="el-GR" altLang="x-none" dirty="0"/>
              <a:t>(ροή </a:t>
            </a:r>
            <a:r>
              <a:rPr lang="el-GR" altLang="x-none" dirty="0" smtClean="0"/>
              <a:t>βίντεο </a:t>
            </a:r>
            <a:r>
              <a:rPr lang="el-GR" altLang="x-none" dirty="0"/>
              <a:t>αποτελείται από κωδικοποιημένα στιγμιότυπα βίντεο</a:t>
            </a:r>
            <a:r>
              <a:rPr lang="en-US" altLang="x-none" dirty="0" smtClean="0"/>
              <a:t>, </a:t>
            </a:r>
            <a:r>
              <a:rPr lang="en-US" altLang="x-none" dirty="0"/>
              <a:t>25 </a:t>
            </a:r>
            <a:r>
              <a:rPr lang="el-GR" altLang="x-none" dirty="0"/>
              <a:t>ανά </a:t>
            </a:r>
            <a:r>
              <a:rPr lang="en-US" altLang="x-none" i="1" dirty="0"/>
              <a:t>“</a:t>
            </a:r>
            <a:r>
              <a:rPr lang="en-US" altLang="x-none" dirty="0"/>
              <a:t>).</a:t>
            </a:r>
          </a:p>
          <a:p>
            <a:pPr lvl="1"/>
            <a:r>
              <a:rPr lang="el-GR" altLang="x-none" dirty="0"/>
              <a:t>Πρέπει να αποκωδικοποιηθούν και να χρησιμοποιηθούν για σύγχρονη σύνθεση σε ένα σύστημα κοινής χρονικής βάσης.</a:t>
            </a:r>
          </a:p>
          <a:p>
            <a:pPr lvl="1"/>
            <a:r>
              <a:rPr lang="el-GR" altLang="x-none" dirty="0" smtClean="0"/>
              <a:t>Επικεφαλίδα </a:t>
            </a:r>
            <a:r>
              <a:rPr lang="el-GR" altLang="x-none" dirty="0"/>
              <a:t>Synchronization layer</a:t>
            </a:r>
            <a:r>
              <a:rPr lang="el-GR" altLang="x-none" dirty="0" smtClean="0"/>
              <a:t>: </a:t>
            </a:r>
            <a:endParaRPr lang="el-GR" altLang="x-none" dirty="0"/>
          </a:p>
          <a:p>
            <a:pPr lvl="2"/>
            <a:r>
              <a:rPr lang="el-GR" altLang="x-none" dirty="0" smtClean="0"/>
              <a:t>Τακτικός αριθμός, τωρινός ρυθμός μετάδοσης, ρολόι αναφοράς, χρόνος αποκωδικοποίησης και σύνθεσης </a:t>
            </a:r>
          </a:p>
          <a:p>
            <a:pPr marL="914400" lvl="2" indent="0">
              <a:buNone/>
            </a:pPr>
            <a:r>
              <a:rPr lang="el-GR" altLang="x-none" dirty="0" smtClean="0"/>
              <a:t>(</a:t>
            </a:r>
            <a:r>
              <a:rPr lang="en-US" altLang="x-none" dirty="0" smtClean="0"/>
              <a:t>Sequence </a:t>
            </a:r>
            <a:r>
              <a:rPr lang="en-US" altLang="x-none" dirty="0"/>
              <a:t>number, instantaneous bit rate, object clock reference, decoding and composition time </a:t>
            </a:r>
            <a:r>
              <a:rPr lang="en-US" altLang="x-none" dirty="0" smtClean="0"/>
              <a:t>stamp</a:t>
            </a:r>
            <a:r>
              <a:rPr lang="el-GR" altLang="x-none" dirty="0" smtClean="0"/>
              <a:t>)</a:t>
            </a:r>
            <a:endParaRPr lang="en-US" altLang="x-none" dirty="0"/>
          </a:p>
          <a:p>
            <a:pPr lvl="1"/>
            <a:r>
              <a:rPr lang="el-GR" altLang="x-none" dirty="0"/>
              <a:t>Διατήρηση συγχρονισμού κατά την παρουσίαση.</a:t>
            </a:r>
            <a:endParaRPr lang="en-GB" altLang="x-none" dirty="0"/>
          </a:p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08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Πολύπλεξη </a:t>
            </a:r>
            <a:r>
              <a:rPr lang="el-GR" altLang="x-none" dirty="0" smtClean="0"/>
              <a:t>(3</a:t>
            </a:r>
            <a:r>
              <a:rPr lang="en-GB" altLang="x-none" dirty="0" smtClean="0"/>
              <a:t> </a:t>
            </a:r>
            <a:r>
              <a:rPr lang="el-GR" altLang="x-none" dirty="0"/>
              <a:t>από </a:t>
            </a:r>
            <a:r>
              <a:rPr lang="en-GB" altLang="x-none" dirty="0"/>
              <a:t>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x-none" b="1" dirty="0"/>
              <a:t>F</a:t>
            </a:r>
            <a:r>
              <a:rPr lang="el-GR" altLang="x-none" b="1" dirty="0" smtClean="0"/>
              <a:t>lexible </a:t>
            </a:r>
            <a:r>
              <a:rPr lang="el-GR" altLang="x-none" b="1" dirty="0"/>
              <a:t>multiplex layer</a:t>
            </a:r>
            <a:r>
              <a:rPr lang="en-US" altLang="x-none" b="1" dirty="0" smtClean="0"/>
              <a:t>:</a:t>
            </a:r>
            <a:endParaRPr lang="en-US" altLang="x-none" b="1" dirty="0"/>
          </a:p>
          <a:p>
            <a:pPr lvl="1"/>
            <a:r>
              <a:rPr lang="el-GR" altLang="x-none" dirty="0"/>
              <a:t>Μεγάλο φάσμα πιθανών </a:t>
            </a:r>
            <a:r>
              <a:rPr lang="el-GR" altLang="x-none" i="1" dirty="0" smtClean="0"/>
              <a:t>ρυθμών μετάδοσης </a:t>
            </a:r>
            <a:r>
              <a:rPr lang="en-US" altLang="x-none" dirty="0" smtClean="0"/>
              <a:t>(</a:t>
            </a:r>
            <a:r>
              <a:rPr lang="en-US" altLang="x-none" dirty="0"/>
              <a:t>1Kbps ~ 1Mbps)</a:t>
            </a:r>
            <a:r>
              <a:rPr lang="el-GR" altLang="x-none" dirty="0"/>
              <a:t> για στοιχειώδεις ροές.</a:t>
            </a:r>
          </a:p>
          <a:p>
            <a:pPr lvl="1"/>
            <a:r>
              <a:rPr lang="el-GR" altLang="x-none" dirty="0"/>
              <a:t>Το μεσαίο αυτό (και προαιρετικό) επίπεδο παρέχει έναν τρόπο για ομαδοποίηση χαμηλού </a:t>
            </a:r>
            <a:r>
              <a:rPr lang="el-GR" altLang="x-none" i="1" dirty="0" smtClean="0"/>
              <a:t>ρυθμού μετάδοσης </a:t>
            </a:r>
            <a:r>
              <a:rPr lang="el-GR" altLang="x-none" dirty="0" smtClean="0"/>
              <a:t>ροών </a:t>
            </a:r>
            <a:r>
              <a:rPr lang="el-GR" altLang="x-none" dirty="0"/>
              <a:t>για τις οποίες υπάρχει πλεόνασμα από περαιτέρω ξεχωριστή πακετοποίηση.</a:t>
            </a:r>
          </a:p>
          <a:p>
            <a:pPr lvl="1"/>
            <a:r>
              <a:rPr lang="el-GR" altLang="x-none" dirty="0"/>
              <a:t>Τα παραπάνω δεν μπορούν να συμβούν σε </a:t>
            </a:r>
            <a:r>
              <a:rPr lang="el-GR" altLang="x-none" dirty="0" smtClean="0"/>
              <a:t>σκηνές βίντεο </a:t>
            </a:r>
            <a:r>
              <a:rPr lang="el-GR" altLang="x-none" dirty="0"/>
              <a:t>όπου ο ήχος και το </a:t>
            </a:r>
            <a:r>
              <a:rPr lang="el-GR" altLang="x-none" dirty="0" smtClean="0"/>
              <a:t>βίντεο αποτελούν </a:t>
            </a:r>
            <a:r>
              <a:rPr lang="el-GR" altLang="x-none" dirty="0"/>
              <a:t>ξεχωριστές ροές.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879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Πολύπλεξη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4</a:t>
            </a:r>
            <a:r>
              <a:rPr lang="en-GB" altLang="x-none" dirty="0" smtClean="0"/>
              <a:t> </a:t>
            </a:r>
            <a:r>
              <a:rPr lang="el-GR" altLang="x-none" dirty="0"/>
              <a:t>από </a:t>
            </a:r>
            <a:r>
              <a:rPr lang="en-GB" altLang="x-none" dirty="0"/>
              <a:t>5)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b="1" dirty="0" smtClean="0"/>
              <a:t>Transport </a:t>
            </a:r>
            <a:r>
              <a:rPr lang="en-US" altLang="x-none" b="1" dirty="0"/>
              <a:t>multiplex Layer:</a:t>
            </a:r>
            <a:endParaRPr lang="el-GR" altLang="x-none" b="1" dirty="0"/>
          </a:p>
          <a:p>
            <a:pPr lvl="1"/>
            <a:r>
              <a:rPr lang="el-GR" altLang="x-none" dirty="0" smtClean="0"/>
              <a:t>Προσαρμόζει </a:t>
            </a:r>
            <a:r>
              <a:rPr lang="el-GR" altLang="x-none" dirty="0"/>
              <a:t>τις ροές στο συγκεκριμένο μέσο μεταφοράς ή αποθήκευσης </a:t>
            </a:r>
            <a:r>
              <a:rPr lang="el-GR" altLang="x-none" dirty="0">
                <a:sym typeface="Symbol" pitchFamily="18" charset="2"/>
              </a:rPr>
              <a:t>-&gt; εξαρτάται από το εκάστοτε σύστημα μεταφοράς / αποθήκευσης.</a:t>
            </a:r>
          </a:p>
          <a:p>
            <a:pPr lvl="1"/>
            <a:r>
              <a:rPr lang="el-GR" altLang="x-none" dirty="0">
                <a:sym typeface="Symbol" pitchFamily="18" charset="2"/>
              </a:rPr>
              <a:t>Το πρότυπο δεν καθορίζει τον τρόπο με τον οποίο γίνεται η κωδικοποίηση, αλλά παρέχει τη γενική περιγραφή του σχήματος που μπορεί να ακολουθηθεί (</a:t>
            </a:r>
            <a:r>
              <a:rPr lang="en-US" altLang="x-none" dirty="0">
                <a:sym typeface="Symbol" pitchFamily="18" charset="2"/>
              </a:rPr>
              <a:t>AAL2, MPEG-2, TCP/IP).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373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Πολύπλεξη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5</a:t>
            </a:r>
            <a:r>
              <a:rPr lang="en-GB" altLang="x-none" dirty="0" smtClean="0"/>
              <a:t> </a:t>
            </a:r>
            <a:r>
              <a:rPr lang="el-GR" altLang="x-none" dirty="0"/>
              <a:t>από </a:t>
            </a:r>
            <a:r>
              <a:rPr lang="en-GB" altLang="x-none" dirty="0"/>
              <a:t>5)</a:t>
            </a:r>
            <a:endParaRPr lang="el-GR" dirty="0"/>
          </a:p>
        </p:txBody>
      </p:sp>
      <p:grpSp>
        <p:nvGrpSpPr>
          <p:cNvPr id="2" name="Group 1" descr="Σχήμα με λεπτομερή  παρουσίαση της λειτουργίας πολύπλεξης."/>
          <p:cNvGrpSpPr/>
          <p:nvPr/>
        </p:nvGrpSpPr>
        <p:grpSpPr>
          <a:xfrm>
            <a:off x="684495" y="1587885"/>
            <a:ext cx="7931660" cy="4793443"/>
            <a:chOff x="684495" y="1587885"/>
            <a:chExt cx="7931660" cy="4793443"/>
          </a:xfrm>
        </p:grpSpPr>
        <p:grpSp>
          <p:nvGrpSpPr>
            <p:cNvPr id="8" name="Group 4"/>
            <p:cNvGrpSpPr>
              <a:grpSpLocks/>
            </p:cNvGrpSpPr>
            <p:nvPr/>
          </p:nvGrpSpPr>
          <p:grpSpPr bwMode="auto">
            <a:xfrm>
              <a:off x="847789" y="1587885"/>
              <a:ext cx="7421188" cy="2156866"/>
              <a:chOff x="720" y="1222"/>
              <a:chExt cx="3863" cy="1178"/>
            </a:xfrm>
          </p:grpSpPr>
          <p:sp>
            <p:nvSpPr>
              <p:cNvPr id="76" name="Rectangle 5"/>
              <p:cNvSpPr>
                <a:spLocks noChangeArrowheads="1"/>
              </p:cNvSpPr>
              <p:nvPr/>
            </p:nvSpPr>
            <p:spPr bwMode="auto">
              <a:xfrm>
                <a:off x="4383" y="1584"/>
                <a:ext cx="200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2000" i="1" dirty="0">
                    <a:solidFill>
                      <a:srgbClr val="000000"/>
                    </a:solidFill>
                  </a:rPr>
                  <a:t>DAI</a:t>
                </a:r>
                <a:endParaRPr lang="en-US" altLang="x-none" sz="2000" dirty="0"/>
              </a:p>
            </p:txBody>
          </p:sp>
          <p:grpSp>
            <p:nvGrpSpPr>
              <p:cNvPr id="77" name="Group 6"/>
              <p:cNvGrpSpPr>
                <a:grpSpLocks/>
              </p:cNvGrpSpPr>
              <p:nvPr/>
            </p:nvGrpSpPr>
            <p:grpSpPr bwMode="auto">
              <a:xfrm>
                <a:off x="720" y="1222"/>
                <a:ext cx="3781" cy="1178"/>
                <a:chOff x="720" y="1222"/>
                <a:chExt cx="3781" cy="1178"/>
              </a:xfrm>
            </p:grpSpPr>
            <p:sp>
              <p:nvSpPr>
                <p:cNvPr id="78" name="Rectangle 7"/>
                <p:cNvSpPr>
                  <a:spLocks noChangeArrowheads="1"/>
                </p:cNvSpPr>
                <p:nvPr/>
              </p:nvSpPr>
              <p:spPr bwMode="auto">
                <a:xfrm>
                  <a:off x="2096" y="1284"/>
                  <a:ext cx="86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l-GR" altLang="x-none" sz="2000" i="1" dirty="0" smtClean="0">
                      <a:solidFill>
                        <a:srgbClr val="000000"/>
                      </a:solidFill>
                    </a:rPr>
                    <a:t>Ροή πακέτων </a:t>
                  </a:r>
                  <a:r>
                    <a:rPr lang="en-US" altLang="x-none" sz="2000" i="1" dirty="0" smtClean="0">
                      <a:solidFill>
                        <a:srgbClr val="000000"/>
                      </a:solidFill>
                    </a:rPr>
                    <a:t>SL</a:t>
                  </a:r>
                  <a:endParaRPr lang="en-US" altLang="x-none" sz="2000" dirty="0"/>
                </a:p>
              </p:txBody>
            </p:sp>
            <p:sp>
              <p:nvSpPr>
                <p:cNvPr id="79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4083" y="1222"/>
                  <a:ext cx="418" cy="21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l-GR" altLang="x-none" sz="2000" dirty="0" smtClean="0"/>
                    <a:t>Μέσα</a:t>
                  </a:r>
                  <a:endParaRPr lang="en-US" altLang="x-none" sz="2000" dirty="0"/>
                </a:p>
              </p:txBody>
            </p:sp>
            <p:sp>
              <p:nvSpPr>
                <p:cNvPr id="80" name="Rectangle 9"/>
                <p:cNvSpPr>
                  <a:spLocks noChangeArrowheads="1"/>
                </p:cNvSpPr>
                <p:nvPr/>
              </p:nvSpPr>
              <p:spPr bwMode="auto">
                <a:xfrm>
                  <a:off x="720" y="1644"/>
                  <a:ext cx="3582" cy="60"/>
                </a:xfrm>
                <a:prstGeom prst="rect">
                  <a:avLst/>
                </a:prstGeom>
                <a:solidFill>
                  <a:srgbClr val="FF9999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rgbClr val="FF9999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8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912" y="1344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2" name="Line 11"/>
                <p:cNvSpPr>
                  <a:spLocks noChangeShapeType="1"/>
                </p:cNvSpPr>
                <p:nvPr/>
              </p:nvSpPr>
              <p:spPr bwMode="auto">
                <a:xfrm flipV="1">
                  <a:off x="1152" y="1344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1968" y="1344"/>
                  <a:ext cx="0" cy="52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4" name="Line 13"/>
                <p:cNvSpPr>
                  <a:spLocks noChangeShapeType="1"/>
                </p:cNvSpPr>
                <p:nvPr/>
              </p:nvSpPr>
              <p:spPr bwMode="auto">
                <a:xfrm flipV="1">
                  <a:off x="3456" y="1392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5" name="Line 14"/>
                <p:cNvSpPr>
                  <a:spLocks noChangeShapeType="1"/>
                </p:cNvSpPr>
                <p:nvPr/>
              </p:nvSpPr>
              <p:spPr bwMode="auto">
                <a:xfrm flipV="1">
                  <a:off x="3792" y="1392"/>
                  <a:ext cx="0" cy="100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9" name="Group 15"/>
            <p:cNvGrpSpPr>
              <a:grpSpLocks/>
            </p:cNvGrpSpPr>
            <p:nvPr/>
          </p:nvGrpSpPr>
          <p:grpSpPr bwMode="auto">
            <a:xfrm>
              <a:off x="905421" y="2514349"/>
              <a:ext cx="6362664" cy="1457441"/>
              <a:chOff x="750" y="1728"/>
              <a:chExt cx="3312" cy="796"/>
            </a:xfrm>
          </p:grpSpPr>
          <p:sp>
            <p:nvSpPr>
              <p:cNvPr id="54" name="Rectangle 16"/>
              <p:cNvSpPr>
                <a:spLocks noChangeArrowheads="1"/>
              </p:cNvSpPr>
              <p:nvPr/>
            </p:nvSpPr>
            <p:spPr bwMode="auto">
              <a:xfrm>
                <a:off x="760" y="1917"/>
                <a:ext cx="628" cy="182"/>
              </a:xfrm>
              <a:prstGeom prst="rect">
                <a:avLst/>
              </a:prstGeom>
              <a:solidFill>
                <a:srgbClr val="33CC33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CC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5" name="Rectangle 17"/>
              <p:cNvSpPr>
                <a:spLocks noChangeArrowheads="1"/>
              </p:cNvSpPr>
              <p:nvPr/>
            </p:nvSpPr>
            <p:spPr bwMode="auto">
              <a:xfrm>
                <a:off x="859" y="1899"/>
                <a:ext cx="45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2000" dirty="0" err="1">
                    <a:solidFill>
                      <a:srgbClr val="000000"/>
                    </a:solidFill>
                  </a:rPr>
                  <a:t>FlexMux</a:t>
                </a:r>
                <a:endParaRPr lang="en-US" altLang="x-none" sz="2000" dirty="0"/>
              </a:p>
            </p:txBody>
          </p:sp>
          <p:sp>
            <p:nvSpPr>
              <p:cNvPr id="56" name="Rectangle 18"/>
              <p:cNvSpPr>
                <a:spLocks noChangeArrowheads="1"/>
              </p:cNvSpPr>
              <p:nvPr/>
            </p:nvSpPr>
            <p:spPr bwMode="auto">
              <a:xfrm>
                <a:off x="1142" y="2203"/>
                <a:ext cx="828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Rectangle 19"/>
              <p:cNvSpPr>
                <a:spLocks noChangeArrowheads="1"/>
              </p:cNvSpPr>
              <p:nvPr/>
            </p:nvSpPr>
            <p:spPr bwMode="auto">
              <a:xfrm>
                <a:off x="1204" y="2240"/>
                <a:ext cx="754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x-none" sz="2000" i="1" dirty="0" smtClean="0">
                    <a:solidFill>
                      <a:srgbClr val="000000"/>
                    </a:solidFill>
                  </a:rPr>
                  <a:t>Ροές </a:t>
                </a:r>
                <a:r>
                  <a:rPr lang="en-US" altLang="x-none" sz="2000" i="1" dirty="0" err="1" smtClean="0">
                    <a:solidFill>
                      <a:srgbClr val="000000"/>
                    </a:solidFill>
                  </a:rPr>
                  <a:t>FlexMux</a:t>
                </a:r>
                <a:endParaRPr lang="en-US" altLang="x-none" sz="2000" dirty="0"/>
              </a:p>
            </p:txBody>
          </p:sp>
          <p:sp>
            <p:nvSpPr>
              <p:cNvPr id="58" name="Rectangle 20"/>
              <p:cNvSpPr>
                <a:spLocks noChangeArrowheads="1"/>
              </p:cNvSpPr>
              <p:nvPr/>
            </p:nvSpPr>
            <p:spPr bwMode="auto">
              <a:xfrm>
                <a:off x="1543" y="1918"/>
                <a:ext cx="794" cy="181"/>
              </a:xfrm>
              <a:prstGeom prst="rect">
                <a:avLst/>
              </a:prstGeom>
              <a:solidFill>
                <a:srgbClr val="33CC33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33CC33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59" name="Rectangle 21"/>
              <p:cNvSpPr>
                <a:spLocks noChangeArrowheads="1"/>
              </p:cNvSpPr>
              <p:nvPr/>
            </p:nvSpPr>
            <p:spPr bwMode="auto">
              <a:xfrm>
                <a:off x="1726" y="1902"/>
                <a:ext cx="45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2000">
                    <a:solidFill>
                      <a:srgbClr val="000000"/>
                    </a:solidFill>
                  </a:rPr>
                  <a:t>FlexMux</a:t>
                </a:r>
                <a:endParaRPr lang="en-US" altLang="x-none" sz="2000"/>
              </a:p>
            </p:txBody>
          </p:sp>
          <p:grpSp>
            <p:nvGrpSpPr>
              <p:cNvPr id="60" name="Group 22"/>
              <p:cNvGrpSpPr>
                <a:grpSpLocks/>
              </p:cNvGrpSpPr>
              <p:nvPr/>
            </p:nvGrpSpPr>
            <p:grpSpPr bwMode="auto">
              <a:xfrm>
                <a:off x="812" y="1728"/>
                <a:ext cx="196" cy="144"/>
                <a:chOff x="764" y="1654"/>
                <a:chExt cx="171" cy="249"/>
              </a:xfrm>
            </p:grpSpPr>
            <p:grpSp>
              <p:nvGrpSpPr>
                <p:cNvPr id="70" name="Group 23"/>
                <p:cNvGrpSpPr>
                  <a:grpSpLocks/>
                </p:cNvGrpSpPr>
                <p:nvPr/>
              </p:nvGrpSpPr>
              <p:grpSpPr bwMode="auto">
                <a:xfrm>
                  <a:off x="764" y="1654"/>
                  <a:ext cx="58" cy="249"/>
                  <a:chOff x="956" y="2024"/>
                  <a:chExt cx="58" cy="199"/>
                </a:xfrm>
              </p:grpSpPr>
              <p:sp>
                <p:nvSpPr>
                  <p:cNvPr id="74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956" y="2024"/>
                    <a:ext cx="57" cy="57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5" name="Line 25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13" y="2080"/>
                    <a:ext cx="1" cy="143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" name="Group 26"/>
                <p:cNvGrpSpPr>
                  <a:grpSpLocks/>
                </p:cNvGrpSpPr>
                <p:nvPr/>
              </p:nvGrpSpPr>
              <p:grpSpPr bwMode="auto">
                <a:xfrm>
                  <a:off x="878" y="1654"/>
                  <a:ext cx="57" cy="249"/>
                  <a:chOff x="1070" y="2024"/>
                  <a:chExt cx="57" cy="199"/>
                </a:xfrm>
              </p:grpSpPr>
              <p:sp>
                <p:nvSpPr>
                  <p:cNvPr id="72" name="Line 2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70" y="2024"/>
                    <a:ext cx="57" cy="57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73" name="Line 2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070" y="2080"/>
                    <a:ext cx="1" cy="143"/>
                  </a:xfrm>
                  <a:prstGeom prst="line">
                    <a:avLst/>
                  </a:prstGeom>
                  <a:noFill/>
                  <a:ln w="7938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61" name="Group 29"/>
              <p:cNvGrpSpPr>
                <a:grpSpLocks/>
              </p:cNvGrpSpPr>
              <p:nvPr/>
            </p:nvGrpSpPr>
            <p:grpSpPr bwMode="auto">
              <a:xfrm>
                <a:off x="998" y="2275"/>
                <a:ext cx="58" cy="249"/>
                <a:chOff x="1208" y="2521"/>
                <a:chExt cx="58" cy="199"/>
              </a:xfrm>
            </p:grpSpPr>
            <p:sp>
              <p:nvSpPr>
                <p:cNvPr id="68" name="Line 30"/>
                <p:cNvSpPr>
                  <a:spLocks noChangeShapeType="1"/>
                </p:cNvSpPr>
                <p:nvPr/>
              </p:nvSpPr>
              <p:spPr bwMode="auto">
                <a:xfrm>
                  <a:off x="1208" y="2521"/>
                  <a:ext cx="58" cy="5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" name="Line 31"/>
                <p:cNvSpPr>
                  <a:spLocks noChangeShapeType="1"/>
                </p:cNvSpPr>
                <p:nvPr/>
              </p:nvSpPr>
              <p:spPr bwMode="auto">
                <a:xfrm flipV="1">
                  <a:off x="1264" y="2577"/>
                  <a:ext cx="2" cy="14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2" name="Group 32"/>
              <p:cNvGrpSpPr>
                <a:grpSpLocks/>
              </p:cNvGrpSpPr>
              <p:nvPr/>
            </p:nvGrpSpPr>
            <p:grpSpPr bwMode="auto">
              <a:xfrm>
                <a:off x="1152" y="2275"/>
                <a:ext cx="58" cy="249"/>
                <a:chOff x="1322" y="2521"/>
                <a:chExt cx="58" cy="199"/>
              </a:xfrm>
            </p:grpSpPr>
            <p:sp>
              <p:nvSpPr>
                <p:cNvPr id="66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322" y="2521"/>
                  <a:ext cx="58" cy="57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" name="Line 34"/>
                <p:cNvSpPr>
                  <a:spLocks noChangeShapeType="1"/>
                </p:cNvSpPr>
                <p:nvPr/>
              </p:nvSpPr>
              <p:spPr bwMode="auto">
                <a:xfrm flipV="1">
                  <a:off x="1322" y="2577"/>
                  <a:ext cx="1" cy="143"/>
                </a:xfrm>
                <a:prstGeom prst="line">
                  <a:avLst/>
                </a:prstGeom>
                <a:noFill/>
                <a:ln w="7938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63" name="Line 35"/>
              <p:cNvSpPr>
                <a:spLocks noChangeShapeType="1"/>
              </p:cNvSpPr>
              <p:nvPr/>
            </p:nvSpPr>
            <p:spPr bwMode="auto">
              <a:xfrm>
                <a:off x="750" y="2448"/>
                <a:ext cx="3312" cy="0"/>
              </a:xfrm>
              <a:prstGeom prst="line">
                <a:avLst/>
              </a:prstGeom>
              <a:noFill/>
              <a:ln w="63500">
                <a:solidFill>
                  <a:srgbClr val="FFCC00"/>
                </a:solidFill>
                <a:prstDash val="dash"/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Line 36"/>
              <p:cNvSpPr>
                <a:spLocks noChangeShapeType="1"/>
              </p:cNvSpPr>
              <p:nvPr/>
            </p:nvSpPr>
            <p:spPr bwMode="auto">
              <a:xfrm>
                <a:off x="2016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5" name="Line 37"/>
              <p:cNvSpPr>
                <a:spLocks noChangeShapeType="1"/>
              </p:cNvSpPr>
              <p:nvPr/>
            </p:nvSpPr>
            <p:spPr bwMode="auto">
              <a:xfrm>
                <a:off x="1104" y="2112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" name="Rectangle 40"/>
            <p:cNvSpPr>
              <a:spLocks noChangeArrowheads="1"/>
            </p:cNvSpPr>
            <p:nvPr/>
          </p:nvSpPr>
          <p:spPr bwMode="auto">
            <a:xfrm>
              <a:off x="847789" y="5941899"/>
              <a:ext cx="6823727" cy="439429"/>
            </a:xfrm>
            <a:prstGeom prst="rect">
              <a:avLst/>
            </a:prstGeom>
            <a:solidFill>
              <a:srgbClr val="CC99FF"/>
            </a:solidFill>
            <a:ln w="9525"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C99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>
              <a:flatTx/>
            </a:bodyPr>
            <a:lstStyle/>
            <a:p>
              <a:endParaRPr lang="en-US"/>
            </a:p>
          </p:txBody>
        </p:sp>
        <p:grpSp>
          <p:nvGrpSpPr>
            <p:cNvPr id="11" name="Group 41"/>
            <p:cNvGrpSpPr>
              <a:grpSpLocks/>
            </p:cNvGrpSpPr>
            <p:nvPr/>
          </p:nvGrpSpPr>
          <p:grpSpPr bwMode="auto">
            <a:xfrm>
              <a:off x="7268086" y="1811262"/>
              <a:ext cx="92213" cy="4042750"/>
              <a:chOff x="5108" y="1237"/>
              <a:chExt cx="72" cy="1910"/>
            </a:xfrm>
          </p:grpSpPr>
          <p:sp>
            <p:nvSpPr>
              <p:cNvPr id="51" name="Rectangle 42"/>
              <p:cNvSpPr>
                <a:spLocks noChangeArrowheads="1"/>
              </p:cNvSpPr>
              <p:nvPr/>
            </p:nvSpPr>
            <p:spPr bwMode="auto">
              <a:xfrm>
                <a:off x="5134" y="1305"/>
                <a:ext cx="21" cy="1775"/>
              </a:xfrm>
              <a:prstGeom prst="rect">
                <a:avLst/>
              </a:prstGeom>
              <a:solidFill>
                <a:srgbClr val="FF33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Freeform 43"/>
              <p:cNvSpPr>
                <a:spLocks/>
              </p:cNvSpPr>
              <p:nvPr/>
            </p:nvSpPr>
            <p:spPr bwMode="auto">
              <a:xfrm>
                <a:off x="5109" y="1237"/>
                <a:ext cx="71" cy="70"/>
              </a:xfrm>
              <a:custGeom>
                <a:avLst/>
                <a:gdLst>
                  <a:gd name="T0" fmla="*/ 71 w 71"/>
                  <a:gd name="T1" fmla="*/ 70 h 70"/>
                  <a:gd name="T2" fmla="*/ 35 w 71"/>
                  <a:gd name="T3" fmla="*/ 0 h 70"/>
                  <a:gd name="T4" fmla="*/ 0 w 71"/>
                  <a:gd name="T5" fmla="*/ 70 h 70"/>
                  <a:gd name="T6" fmla="*/ 71 w 71"/>
                  <a:gd name="T7" fmla="*/ 70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70">
                    <a:moveTo>
                      <a:pt x="71" y="70"/>
                    </a:moveTo>
                    <a:lnTo>
                      <a:pt x="35" y="0"/>
                    </a:lnTo>
                    <a:lnTo>
                      <a:pt x="0" y="70"/>
                    </a:lnTo>
                    <a:lnTo>
                      <a:pt x="71" y="7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44"/>
              <p:cNvSpPr>
                <a:spLocks/>
              </p:cNvSpPr>
              <p:nvPr/>
            </p:nvSpPr>
            <p:spPr bwMode="auto">
              <a:xfrm>
                <a:off x="5108" y="3078"/>
                <a:ext cx="71" cy="69"/>
              </a:xfrm>
              <a:custGeom>
                <a:avLst/>
                <a:gdLst>
                  <a:gd name="T0" fmla="*/ 0 w 71"/>
                  <a:gd name="T1" fmla="*/ 0 h 69"/>
                  <a:gd name="T2" fmla="*/ 36 w 71"/>
                  <a:gd name="T3" fmla="*/ 69 h 69"/>
                  <a:gd name="T4" fmla="*/ 71 w 71"/>
                  <a:gd name="T5" fmla="*/ 0 h 69"/>
                  <a:gd name="T6" fmla="*/ 0 w 71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1" h="69">
                    <a:moveTo>
                      <a:pt x="0" y="0"/>
                    </a:moveTo>
                    <a:lnTo>
                      <a:pt x="36" y="69"/>
                    </a:lnTo>
                    <a:lnTo>
                      <a:pt x="7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33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2" name="Text Box 45"/>
            <p:cNvSpPr txBox="1">
              <a:spLocks noChangeArrowheads="1"/>
            </p:cNvSpPr>
            <p:nvPr/>
          </p:nvSpPr>
          <p:spPr bwMode="auto">
            <a:xfrm>
              <a:off x="7306507" y="4096295"/>
              <a:ext cx="1309648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x-none" sz="2000" dirty="0" smtClean="0"/>
                <a:t>Παράδοση</a:t>
              </a:r>
              <a:endParaRPr lang="en-US" altLang="x-none" sz="2000" dirty="0"/>
            </a:p>
          </p:txBody>
        </p:sp>
        <p:grpSp>
          <p:nvGrpSpPr>
            <p:cNvPr id="13" name="Group 46"/>
            <p:cNvGrpSpPr>
              <a:grpSpLocks/>
            </p:cNvGrpSpPr>
            <p:nvPr/>
          </p:nvGrpSpPr>
          <p:grpSpPr bwMode="auto">
            <a:xfrm>
              <a:off x="684495" y="4008409"/>
              <a:ext cx="6214739" cy="1845603"/>
              <a:chOff x="635" y="2544"/>
              <a:chExt cx="3235" cy="1008"/>
            </a:xfrm>
          </p:grpSpPr>
          <p:sp>
            <p:nvSpPr>
              <p:cNvPr id="15" name="Rectangle 47"/>
              <p:cNvSpPr>
                <a:spLocks noChangeArrowheads="1"/>
              </p:cNvSpPr>
              <p:nvPr/>
            </p:nvSpPr>
            <p:spPr bwMode="auto">
              <a:xfrm>
                <a:off x="768" y="2976"/>
                <a:ext cx="1285" cy="240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48"/>
              <p:cNvSpPr>
                <a:spLocks noChangeArrowheads="1"/>
              </p:cNvSpPr>
              <p:nvPr/>
            </p:nvSpPr>
            <p:spPr bwMode="auto">
              <a:xfrm>
                <a:off x="1107" y="2988"/>
                <a:ext cx="941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2000" dirty="0">
                    <a:solidFill>
                      <a:srgbClr val="000000"/>
                    </a:solidFill>
                  </a:rPr>
                  <a:t>Mux sub </a:t>
                </a: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επίπεδο</a:t>
                </a:r>
                <a:endParaRPr lang="en-US" altLang="x-none" sz="2000" dirty="0"/>
              </a:p>
            </p:txBody>
          </p:sp>
          <p:sp>
            <p:nvSpPr>
              <p:cNvPr id="17" name="Rectangle 49"/>
              <p:cNvSpPr>
                <a:spLocks noChangeArrowheads="1"/>
              </p:cNvSpPr>
              <p:nvPr/>
            </p:nvSpPr>
            <p:spPr bwMode="auto">
              <a:xfrm>
                <a:off x="754" y="2592"/>
                <a:ext cx="607" cy="182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" name="Rectangle 50"/>
              <p:cNvSpPr>
                <a:spLocks noChangeArrowheads="1"/>
              </p:cNvSpPr>
              <p:nvPr/>
            </p:nvSpPr>
            <p:spPr bwMode="auto">
              <a:xfrm>
                <a:off x="635" y="2628"/>
                <a:ext cx="74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Προστασία </a:t>
                </a:r>
                <a:r>
                  <a:rPr lang="en-US" altLang="x-none" sz="2000" dirty="0" err="1" smtClean="0">
                    <a:solidFill>
                      <a:srgbClr val="000000"/>
                    </a:solidFill>
                  </a:rPr>
                  <a:t>sL</a:t>
                </a:r>
                <a:endParaRPr lang="en-US" altLang="x-none" sz="2000" dirty="0"/>
              </a:p>
            </p:txBody>
          </p:sp>
          <p:sp>
            <p:nvSpPr>
              <p:cNvPr id="19" name="Rectangle 51"/>
              <p:cNvSpPr>
                <a:spLocks noChangeArrowheads="1"/>
              </p:cNvSpPr>
              <p:nvPr/>
            </p:nvSpPr>
            <p:spPr bwMode="auto">
              <a:xfrm>
                <a:off x="1416" y="2592"/>
                <a:ext cx="629" cy="183"/>
              </a:xfrm>
              <a:prstGeom prst="rect">
                <a:avLst/>
              </a:prstGeom>
              <a:solidFill>
                <a:srgbClr val="FFFFFF"/>
              </a:solidFill>
              <a:ln w="11113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" name="Rectangle 52"/>
              <p:cNvSpPr>
                <a:spLocks noChangeArrowheads="1"/>
              </p:cNvSpPr>
              <p:nvPr/>
            </p:nvSpPr>
            <p:spPr bwMode="auto">
              <a:xfrm>
                <a:off x="1384" y="2628"/>
                <a:ext cx="748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l-GR" altLang="x-none" sz="2000" dirty="0">
                    <a:solidFill>
                      <a:srgbClr val="000000"/>
                    </a:solidFill>
                  </a:rPr>
                  <a:t>Προστασία </a:t>
                </a:r>
                <a:r>
                  <a:rPr lang="en-US" altLang="x-none" sz="2000" dirty="0" err="1" smtClean="0">
                    <a:solidFill>
                      <a:srgbClr val="000000"/>
                    </a:solidFill>
                  </a:rPr>
                  <a:t>sL</a:t>
                </a:r>
                <a:endParaRPr lang="en-US" altLang="x-none" sz="2000" dirty="0"/>
              </a:p>
            </p:txBody>
          </p:sp>
          <p:sp>
            <p:nvSpPr>
              <p:cNvPr id="21" name="Rectangle 53"/>
              <p:cNvSpPr>
                <a:spLocks noChangeArrowheads="1"/>
              </p:cNvSpPr>
              <p:nvPr/>
            </p:nvSpPr>
            <p:spPr bwMode="auto">
              <a:xfrm>
                <a:off x="2160" y="2645"/>
                <a:ext cx="287" cy="679"/>
              </a:xfrm>
              <a:prstGeom prst="rect">
                <a:avLst/>
              </a:prstGeom>
              <a:solidFill>
                <a:srgbClr val="FFCC66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22" name="Group 54"/>
              <p:cNvGrpSpPr>
                <a:grpSpLocks/>
              </p:cNvGrpSpPr>
              <p:nvPr/>
            </p:nvGrpSpPr>
            <p:grpSpPr bwMode="auto">
              <a:xfrm>
                <a:off x="2140" y="2771"/>
                <a:ext cx="287" cy="469"/>
                <a:chOff x="2638" y="2664"/>
                <a:chExt cx="287" cy="469"/>
              </a:xfrm>
            </p:grpSpPr>
            <p:sp>
              <p:nvSpPr>
                <p:cNvPr id="48" name="Rectangle 55"/>
                <p:cNvSpPr>
                  <a:spLocks noChangeArrowheads="1"/>
                </p:cNvSpPr>
                <p:nvPr/>
              </p:nvSpPr>
              <p:spPr bwMode="auto">
                <a:xfrm>
                  <a:off x="2638" y="2664"/>
                  <a:ext cx="287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(RTP)</a:t>
                  </a:r>
                  <a:endParaRPr lang="en-US" altLang="x-none" sz="2000"/>
                </a:p>
              </p:txBody>
            </p:sp>
            <p:sp>
              <p:nvSpPr>
                <p:cNvPr id="49" name="Rectangle 56"/>
                <p:cNvSpPr>
                  <a:spLocks noChangeArrowheads="1"/>
                </p:cNvSpPr>
                <p:nvPr/>
              </p:nvSpPr>
              <p:spPr bwMode="auto">
                <a:xfrm>
                  <a:off x="2659" y="2815"/>
                  <a:ext cx="237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 dirty="0">
                      <a:solidFill>
                        <a:srgbClr val="000000"/>
                      </a:solidFill>
                    </a:rPr>
                    <a:t>UDP</a:t>
                  </a:r>
                  <a:endParaRPr lang="en-US" altLang="x-none" sz="2000" dirty="0"/>
                </a:p>
              </p:txBody>
            </p:sp>
            <p:sp>
              <p:nvSpPr>
                <p:cNvPr id="50" name="Rectangle 57"/>
                <p:cNvSpPr>
                  <a:spLocks noChangeArrowheads="1"/>
                </p:cNvSpPr>
                <p:nvPr/>
              </p:nvSpPr>
              <p:spPr bwMode="auto">
                <a:xfrm>
                  <a:off x="2714" y="2965"/>
                  <a:ext cx="103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IP</a:t>
                  </a:r>
                  <a:endParaRPr lang="en-US" altLang="x-none" sz="2000"/>
                </a:p>
              </p:txBody>
            </p:sp>
          </p:grpSp>
          <p:sp>
            <p:nvSpPr>
              <p:cNvPr id="23" name="Rectangle 58"/>
              <p:cNvSpPr>
                <a:spLocks noChangeArrowheads="1"/>
              </p:cNvSpPr>
              <p:nvPr/>
            </p:nvSpPr>
            <p:spPr bwMode="auto">
              <a:xfrm>
                <a:off x="2518" y="2645"/>
                <a:ext cx="344" cy="679"/>
              </a:xfrm>
              <a:prstGeom prst="rect">
                <a:avLst/>
              </a:prstGeom>
              <a:solidFill>
                <a:srgbClr val="FFCC00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00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 sz="2000"/>
              </a:p>
            </p:txBody>
          </p:sp>
          <p:grpSp>
            <p:nvGrpSpPr>
              <p:cNvPr id="24" name="Group 59"/>
              <p:cNvGrpSpPr>
                <a:grpSpLocks/>
              </p:cNvGrpSpPr>
              <p:nvPr/>
            </p:nvGrpSpPr>
            <p:grpSpPr bwMode="auto">
              <a:xfrm>
                <a:off x="2484" y="2771"/>
                <a:ext cx="400" cy="467"/>
                <a:chOff x="2484" y="2665"/>
                <a:chExt cx="400" cy="467"/>
              </a:xfrm>
            </p:grpSpPr>
            <p:sp>
              <p:nvSpPr>
                <p:cNvPr id="45" name="Rectangle 60"/>
                <p:cNvSpPr>
                  <a:spLocks noChangeArrowheads="1"/>
                </p:cNvSpPr>
                <p:nvPr/>
              </p:nvSpPr>
              <p:spPr bwMode="auto">
                <a:xfrm>
                  <a:off x="2533" y="2665"/>
                  <a:ext cx="27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 dirty="0">
                      <a:solidFill>
                        <a:srgbClr val="000000"/>
                      </a:solidFill>
                    </a:rPr>
                    <a:t>(PES)</a:t>
                  </a:r>
                  <a:endParaRPr lang="en-US" altLang="x-none" sz="2000" dirty="0"/>
                </a:p>
              </p:txBody>
            </p:sp>
            <p:sp>
              <p:nvSpPr>
                <p:cNvPr id="46" name="Rectangle 61"/>
                <p:cNvSpPr>
                  <a:spLocks noChangeArrowheads="1"/>
                </p:cNvSpPr>
                <p:nvPr/>
              </p:nvSpPr>
              <p:spPr bwMode="auto">
                <a:xfrm>
                  <a:off x="2484" y="2815"/>
                  <a:ext cx="400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MPEG2</a:t>
                  </a:r>
                  <a:endParaRPr lang="en-US" altLang="x-none" sz="2000"/>
                </a:p>
              </p:txBody>
            </p:sp>
            <p:sp>
              <p:nvSpPr>
                <p:cNvPr id="47" name="Rectangle 62"/>
                <p:cNvSpPr>
                  <a:spLocks noChangeArrowheads="1"/>
                </p:cNvSpPr>
                <p:nvPr/>
              </p:nvSpPr>
              <p:spPr bwMode="auto">
                <a:xfrm>
                  <a:off x="2589" y="2964"/>
                  <a:ext cx="127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TS</a:t>
                  </a:r>
                  <a:endParaRPr lang="en-US" altLang="x-none" sz="2000"/>
                </a:p>
              </p:txBody>
            </p:sp>
          </p:grpSp>
          <p:sp>
            <p:nvSpPr>
              <p:cNvPr id="25" name="Rectangle 63"/>
              <p:cNvSpPr>
                <a:spLocks noChangeArrowheads="1"/>
              </p:cNvSpPr>
              <p:nvPr/>
            </p:nvSpPr>
            <p:spPr bwMode="auto">
              <a:xfrm>
                <a:off x="2911" y="2645"/>
                <a:ext cx="287" cy="679"/>
              </a:xfrm>
              <a:prstGeom prst="rect">
                <a:avLst/>
              </a:prstGeom>
              <a:solidFill>
                <a:srgbClr val="FFCC99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26" name="Group 64"/>
              <p:cNvGrpSpPr>
                <a:grpSpLocks/>
              </p:cNvGrpSpPr>
              <p:nvPr/>
            </p:nvGrpSpPr>
            <p:grpSpPr bwMode="auto">
              <a:xfrm>
                <a:off x="2883" y="2771"/>
                <a:ext cx="278" cy="318"/>
                <a:chOff x="2883" y="2874"/>
                <a:chExt cx="278" cy="318"/>
              </a:xfrm>
            </p:grpSpPr>
            <p:sp>
              <p:nvSpPr>
                <p:cNvPr id="43" name="Rectangle 65"/>
                <p:cNvSpPr>
                  <a:spLocks noChangeArrowheads="1"/>
                </p:cNvSpPr>
                <p:nvPr/>
              </p:nvSpPr>
              <p:spPr bwMode="auto">
                <a:xfrm>
                  <a:off x="2883" y="2874"/>
                  <a:ext cx="278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AAL2</a:t>
                  </a:r>
                  <a:endParaRPr lang="en-US" altLang="x-none" sz="2000"/>
                </a:p>
              </p:txBody>
            </p:sp>
            <p:sp>
              <p:nvSpPr>
                <p:cNvPr id="44" name="Rectangle 66"/>
                <p:cNvSpPr>
                  <a:spLocks noChangeArrowheads="1"/>
                </p:cNvSpPr>
                <p:nvPr/>
              </p:nvSpPr>
              <p:spPr bwMode="auto">
                <a:xfrm>
                  <a:off x="2899" y="3024"/>
                  <a:ext cx="25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ATM</a:t>
                  </a:r>
                  <a:endParaRPr lang="en-US" altLang="x-none" sz="2000"/>
                </a:p>
              </p:txBody>
            </p:sp>
          </p:grpSp>
          <p:sp>
            <p:nvSpPr>
              <p:cNvPr id="27" name="Rectangle 67"/>
              <p:cNvSpPr>
                <a:spLocks noChangeArrowheads="1"/>
              </p:cNvSpPr>
              <p:nvPr/>
            </p:nvSpPr>
            <p:spPr bwMode="auto">
              <a:xfrm>
                <a:off x="3247" y="2645"/>
                <a:ext cx="287" cy="679"/>
              </a:xfrm>
              <a:prstGeom prst="rect">
                <a:avLst/>
              </a:prstGeom>
              <a:solidFill>
                <a:srgbClr val="FF9999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9999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grpSp>
            <p:nvGrpSpPr>
              <p:cNvPr id="28" name="Group 68"/>
              <p:cNvGrpSpPr>
                <a:grpSpLocks/>
              </p:cNvGrpSpPr>
              <p:nvPr/>
            </p:nvGrpSpPr>
            <p:grpSpPr bwMode="auto">
              <a:xfrm>
                <a:off x="3235" y="2771"/>
                <a:ext cx="286" cy="318"/>
                <a:chOff x="3235" y="2826"/>
                <a:chExt cx="286" cy="318"/>
              </a:xfrm>
            </p:grpSpPr>
            <p:sp>
              <p:nvSpPr>
                <p:cNvPr id="41" name="Rectangle 69"/>
                <p:cNvSpPr>
                  <a:spLocks noChangeArrowheads="1"/>
                </p:cNvSpPr>
                <p:nvPr/>
              </p:nvSpPr>
              <p:spPr bwMode="auto">
                <a:xfrm>
                  <a:off x="3235" y="2826"/>
                  <a:ext cx="286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>
                      <a:solidFill>
                        <a:srgbClr val="000000"/>
                      </a:solidFill>
                    </a:rPr>
                    <a:t>H223</a:t>
                  </a:r>
                  <a:endParaRPr lang="en-US" altLang="x-none" sz="2000"/>
                </a:p>
              </p:txBody>
            </p:sp>
            <p:sp>
              <p:nvSpPr>
                <p:cNvPr id="42" name="Rectangle 70"/>
                <p:cNvSpPr>
                  <a:spLocks noChangeArrowheads="1"/>
                </p:cNvSpPr>
                <p:nvPr/>
              </p:nvSpPr>
              <p:spPr bwMode="auto">
                <a:xfrm>
                  <a:off x="3239" y="2976"/>
                  <a:ext cx="282" cy="16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0" tIns="0" rIns="0" bIns="0">
                  <a:spAutoFit/>
                </a:bodyPr>
                <a:lstStyle/>
                <a:p>
                  <a:r>
                    <a:rPr lang="en-US" altLang="x-none" sz="2000" dirty="0">
                      <a:solidFill>
                        <a:srgbClr val="000000"/>
                      </a:solidFill>
                    </a:rPr>
                    <a:t>PSTN</a:t>
                  </a:r>
                  <a:endParaRPr lang="en-US" altLang="x-none" sz="2000" dirty="0"/>
                </a:p>
              </p:txBody>
            </p:sp>
          </p:grpSp>
          <p:sp>
            <p:nvSpPr>
              <p:cNvPr id="29" name="Rectangle 71"/>
              <p:cNvSpPr>
                <a:spLocks noChangeArrowheads="1"/>
              </p:cNvSpPr>
              <p:nvPr/>
            </p:nvSpPr>
            <p:spPr bwMode="auto">
              <a:xfrm>
                <a:off x="3584" y="2645"/>
                <a:ext cx="286" cy="679"/>
              </a:xfrm>
              <a:prstGeom prst="rect">
                <a:avLst/>
              </a:prstGeom>
              <a:solidFill>
                <a:srgbClr val="FFCC66"/>
              </a:solidFill>
              <a:ln w="11113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CC66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>
                <a:flatTx/>
              </a:bodyPr>
              <a:lstStyle/>
              <a:p>
                <a:endParaRPr lang="en-US"/>
              </a:p>
            </p:txBody>
          </p:sp>
          <p:sp>
            <p:nvSpPr>
              <p:cNvPr id="30" name="Rectangle 72"/>
              <p:cNvSpPr>
                <a:spLocks noChangeArrowheads="1"/>
              </p:cNvSpPr>
              <p:nvPr/>
            </p:nvSpPr>
            <p:spPr bwMode="auto">
              <a:xfrm>
                <a:off x="3646" y="2771"/>
                <a:ext cx="126" cy="1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x-none" sz="2000">
                    <a:solidFill>
                      <a:srgbClr val="000000"/>
                    </a:solidFill>
                  </a:rPr>
                  <a:t>….</a:t>
                </a:r>
                <a:endParaRPr lang="en-US" altLang="x-none" sz="2000"/>
              </a:p>
            </p:txBody>
          </p:sp>
          <p:sp>
            <p:nvSpPr>
              <p:cNvPr id="31" name="Line 73"/>
              <p:cNvSpPr>
                <a:spLocks noChangeShapeType="1"/>
              </p:cNvSpPr>
              <p:nvPr/>
            </p:nvSpPr>
            <p:spPr bwMode="auto">
              <a:xfrm>
                <a:off x="1488" y="3264"/>
                <a:ext cx="0" cy="2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2" name="Group 74"/>
              <p:cNvGrpSpPr>
                <a:grpSpLocks/>
              </p:cNvGrpSpPr>
              <p:nvPr/>
            </p:nvGrpSpPr>
            <p:grpSpPr bwMode="auto">
              <a:xfrm>
                <a:off x="2304" y="3324"/>
                <a:ext cx="1344" cy="228"/>
                <a:chOff x="2496" y="3312"/>
                <a:chExt cx="1344" cy="288"/>
              </a:xfrm>
            </p:grpSpPr>
            <p:sp>
              <p:nvSpPr>
                <p:cNvPr id="36" name="Line 75"/>
                <p:cNvSpPr>
                  <a:spLocks noChangeShapeType="1"/>
                </p:cNvSpPr>
                <p:nvPr/>
              </p:nvSpPr>
              <p:spPr bwMode="auto">
                <a:xfrm>
                  <a:off x="2496" y="3312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7" name="Line 76"/>
                <p:cNvSpPr>
                  <a:spLocks noChangeShapeType="1"/>
                </p:cNvSpPr>
                <p:nvPr/>
              </p:nvSpPr>
              <p:spPr bwMode="auto">
                <a:xfrm>
                  <a:off x="2832" y="3312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8" name="Line 77"/>
                <p:cNvSpPr>
                  <a:spLocks noChangeShapeType="1"/>
                </p:cNvSpPr>
                <p:nvPr/>
              </p:nvSpPr>
              <p:spPr bwMode="auto">
                <a:xfrm>
                  <a:off x="3216" y="3312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" name="Line 78"/>
                <p:cNvSpPr>
                  <a:spLocks noChangeShapeType="1"/>
                </p:cNvSpPr>
                <p:nvPr/>
              </p:nvSpPr>
              <p:spPr bwMode="auto">
                <a:xfrm>
                  <a:off x="3504" y="3312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" name="Line 79"/>
                <p:cNvSpPr>
                  <a:spLocks noChangeShapeType="1"/>
                </p:cNvSpPr>
                <p:nvPr/>
              </p:nvSpPr>
              <p:spPr bwMode="auto">
                <a:xfrm>
                  <a:off x="3840" y="3312"/>
                  <a:ext cx="0" cy="288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triangle" w="sm" len="sm"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" name="Rectangle 80"/>
              <p:cNvSpPr>
                <a:spLocks noChangeArrowheads="1"/>
              </p:cNvSpPr>
              <p:nvPr/>
            </p:nvSpPr>
            <p:spPr bwMode="auto">
              <a:xfrm>
                <a:off x="672" y="2544"/>
                <a:ext cx="1440" cy="72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miter lim="800000"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Line 81"/>
              <p:cNvSpPr>
                <a:spLocks noChangeShapeType="1"/>
              </p:cNvSpPr>
              <p:nvPr/>
            </p:nvSpPr>
            <p:spPr bwMode="auto">
              <a:xfrm>
                <a:off x="1056" y="27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Line 82"/>
              <p:cNvSpPr>
                <a:spLocks noChangeShapeType="1"/>
              </p:cNvSpPr>
              <p:nvPr/>
            </p:nvSpPr>
            <p:spPr bwMode="auto">
              <a:xfrm>
                <a:off x="1728" y="2784"/>
                <a:ext cx="0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83"/>
            <p:cNvSpPr>
              <a:spLocks noChangeArrowheads="1"/>
            </p:cNvSpPr>
            <p:nvPr/>
          </p:nvSpPr>
          <p:spPr bwMode="auto">
            <a:xfrm>
              <a:off x="3727509" y="6064573"/>
              <a:ext cx="1642577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l-GR" altLang="x-none" sz="2000" i="1" dirty="0" smtClean="0">
                  <a:solidFill>
                    <a:srgbClr val="000000"/>
                  </a:solidFill>
                </a:rPr>
                <a:t>Ροές </a:t>
              </a:r>
              <a:r>
                <a:rPr lang="en-US" altLang="x-none" sz="2000" i="1" dirty="0" err="1" smtClean="0">
                  <a:solidFill>
                    <a:srgbClr val="000000"/>
                  </a:solidFill>
                </a:rPr>
                <a:t>TransMux</a:t>
              </a:r>
              <a:r>
                <a:rPr lang="en-US" altLang="x-none" sz="1300" i="1" dirty="0" smtClean="0">
                  <a:solidFill>
                    <a:srgbClr val="000000"/>
                  </a:solidFill>
                </a:rPr>
                <a:t> </a:t>
              </a:r>
              <a:r>
                <a:rPr lang="el-GR" altLang="x-none" sz="2000" i="1" dirty="0" smtClean="0">
                  <a:solidFill>
                    <a:srgbClr val="000000"/>
                  </a:solidFill>
                </a:rPr>
                <a:t> </a:t>
              </a:r>
              <a:endParaRPr lang="en-US" altLang="x-none" sz="2000" dirty="0"/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297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Επισκόπηση </a:t>
            </a:r>
            <a:r>
              <a:rPr lang="en-GB" altLang="x-none" dirty="0" smtClean="0"/>
              <a:t>(1 από 2)</a:t>
            </a:r>
            <a:endParaRPr lang="el-GR" dirty="0"/>
          </a:p>
        </p:txBody>
      </p:sp>
      <p:grpSp>
        <p:nvGrpSpPr>
          <p:cNvPr id="86" name="Group 691" descr="Σχήμα με ολοκληρωμένη παρουσίαση της διαδικασίας πολύπλεξης από το δίκτυο μέχρι τον πολυμεσικό σταθμό εργασίας."/>
          <p:cNvGrpSpPr>
            <a:grpSpLocks/>
          </p:cNvGrpSpPr>
          <p:nvPr/>
        </p:nvGrpSpPr>
        <p:grpSpPr bwMode="auto">
          <a:xfrm>
            <a:off x="296861" y="1701417"/>
            <a:ext cx="8629065" cy="4812199"/>
            <a:chOff x="54" y="853"/>
            <a:chExt cx="5728" cy="3256"/>
          </a:xfrm>
        </p:grpSpPr>
        <p:sp>
          <p:nvSpPr>
            <p:cNvPr id="87" name="Line 5"/>
            <p:cNvSpPr>
              <a:spLocks noChangeShapeType="1"/>
            </p:cNvSpPr>
            <p:nvPr/>
          </p:nvSpPr>
          <p:spPr bwMode="auto">
            <a:xfrm flipV="1">
              <a:off x="4754" y="2548"/>
              <a:ext cx="672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8" name="Freeform 6"/>
            <p:cNvSpPr>
              <a:spLocks/>
            </p:cNvSpPr>
            <p:nvPr/>
          </p:nvSpPr>
          <p:spPr bwMode="auto">
            <a:xfrm>
              <a:off x="3312" y="2178"/>
              <a:ext cx="97" cy="431"/>
            </a:xfrm>
            <a:custGeom>
              <a:avLst/>
              <a:gdLst>
                <a:gd name="T0" fmla="*/ 48 w 97"/>
                <a:gd name="T1" fmla="*/ 0 h 431"/>
                <a:gd name="T2" fmla="*/ 48 w 97"/>
                <a:gd name="T3" fmla="*/ 108 h 431"/>
                <a:gd name="T4" fmla="*/ 0 w 97"/>
                <a:gd name="T5" fmla="*/ 108 h 431"/>
                <a:gd name="T6" fmla="*/ 0 w 97"/>
                <a:gd name="T7" fmla="*/ 323 h 431"/>
                <a:gd name="T8" fmla="*/ 48 w 97"/>
                <a:gd name="T9" fmla="*/ 323 h 431"/>
                <a:gd name="T10" fmla="*/ 48 w 97"/>
                <a:gd name="T11" fmla="*/ 430 h 431"/>
                <a:gd name="T12" fmla="*/ 96 w 97"/>
                <a:gd name="T13" fmla="*/ 216 h 431"/>
                <a:gd name="T14" fmla="*/ 48 w 97"/>
                <a:gd name="T15" fmla="*/ 0 h 4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1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3"/>
                  </a:lnTo>
                  <a:lnTo>
                    <a:pt x="48" y="323"/>
                  </a:lnTo>
                  <a:lnTo>
                    <a:pt x="48" y="430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Rectangle 7"/>
            <p:cNvSpPr>
              <a:spLocks noChangeArrowheads="1"/>
            </p:cNvSpPr>
            <p:nvPr/>
          </p:nvSpPr>
          <p:spPr bwMode="auto">
            <a:xfrm>
              <a:off x="2970" y="2004"/>
              <a:ext cx="26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90" name="Rectangle 8"/>
            <p:cNvSpPr>
              <a:spLocks noChangeArrowheads="1"/>
            </p:cNvSpPr>
            <p:nvPr/>
          </p:nvSpPr>
          <p:spPr bwMode="auto">
            <a:xfrm>
              <a:off x="2318" y="853"/>
              <a:ext cx="922" cy="307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" name="Rectangle 9"/>
            <p:cNvSpPr>
              <a:spLocks noChangeArrowheads="1"/>
            </p:cNvSpPr>
            <p:nvPr/>
          </p:nvSpPr>
          <p:spPr bwMode="auto">
            <a:xfrm>
              <a:off x="2318" y="853"/>
              <a:ext cx="978" cy="2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l-GR" altLang="x-none" sz="2000" b="1" dirty="0" err="1" smtClean="0">
                  <a:solidFill>
                    <a:srgbClr val="000000"/>
                  </a:solidFill>
                </a:rPr>
                <a:t>Αποκωδ</a:t>
              </a:r>
              <a:r>
                <a:rPr lang="el-GR" altLang="x-none" sz="2000" b="1" dirty="0" smtClean="0">
                  <a:solidFill>
                    <a:srgbClr val="000000"/>
                  </a:solidFill>
                </a:rPr>
                <a:t>/</a:t>
              </a:r>
              <a:r>
                <a:rPr lang="el-GR" altLang="x-none" sz="2000" b="1" dirty="0" err="1" smtClean="0">
                  <a:solidFill>
                    <a:srgbClr val="000000"/>
                  </a:solidFill>
                </a:rPr>
                <a:t>ση</a:t>
              </a:r>
              <a:endParaRPr lang="en-US" altLang="x-none" sz="2000" b="1" dirty="0">
                <a:solidFill>
                  <a:srgbClr val="000000"/>
                </a:solidFill>
              </a:endParaRPr>
            </a:p>
          </p:txBody>
        </p:sp>
        <p:grpSp>
          <p:nvGrpSpPr>
            <p:cNvPr id="92" name="Group 10"/>
            <p:cNvGrpSpPr>
              <a:grpSpLocks/>
            </p:cNvGrpSpPr>
            <p:nvPr/>
          </p:nvGrpSpPr>
          <p:grpSpPr bwMode="auto">
            <a:xfrm>
              <a:off x="3443" y="1632"/>
              <a:ext cx="1307" cy="1648"/>
              <a:chOff x="3441" y="1244"/>
              <a:chExt cx="1307" cy="1648"/>
            </a:xfrm>
          </p:grpSpPr>
          <p:sp>
            <p:nvSpPr>
              <p:cNvPr id="642" name="Rectangle 11"/>
              <p:cNvSpPr>
                <a:spLocks noChangeArrowheads="1"/>
              </p:cNvSpPr>
              <p:nvPr/>
            </p:nvSpPr>
            <p:spPr bwMode="auto">
              <a:xfrm>
                <a:off x="3441" y="1244"/>
                <a:ext cx="1307" cy="16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643" name="Group 12"/>
              <p:cNvGrpSpPr>
                <a:grpSpLocks/>
              </p:cNvGrpSpPr>
              <p:nvPr/>
            </p:nvGrpSpPr>
            <p:grpSpPr bwMode="auto">
              <a:xfrm>
                <a:off x="3539" y="1701"/>
                <a:ext cx="1075" cy="731"/>
                <a:chOff x="3539" y="1701"/>
                <a:chExt cx="1075" cy="731"/>
              </a:xfrm>
            </p:grpSpPr>
            <p:grpSp>
              <p:nvGrpSpPr>
                <p:cNvPr id="648" name="Group 13"/>
                <p:cNvGrpSpPr>
                  <a:grpSpLocks/>
                </p:cNvGrpSpPr>
                <p:nvPr/>
              </p:nvGrpSpPr>
              <p:grpSpPr bwMode="auto">
                <a:xfrm>
                  <a:off x="3539" y="1701"/>
                  <a:ext cx="820" cy="731"/>
                  <a:chOff x="3539" y="1701"/>
                  <a:chExt cx="820" cy="731"/>
                </a:xfrm>
              </p:grpSpPr>
              <p:grpSp>
                <p:nvGrpSpPr>
                  <p:cNvPr id="700" name="Group 14"/>
                  <p:cNvGrpSpPr>
                    <a:grpSpLocks/>
                  </p:cNvGrpSpPr>
                  <p:nvPr/>
                </p:nvGrpSpPr>
                <p:grpSpPr bwMode="auto">
                  <a:xfrm>
                    <a:off x="3789" y="1701"/>
                    <a:ext cx="570" cy="392"/>
                    <a:chOff x="3789" y="1701"/>
                    <a:chExt cx="570" cy="392"/>
                  </a:xfrm>
                </p:grpSpPr>
                <p:sp>
                  <p:nvSpPr>
                    <p:cNvPr id="769" name="Rectangle 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89" y="1701"/>
                      <a:ext cx="570" cy="392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0" name="Rectangle 1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97" y="1707"/>
                      <a:ext cx="555" cy="381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71" name="Rectangle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10" y="1727"/>
                      <a:ext cx="528" cy="34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701" name="Group 18"/>
                  <p:cNvGrpSpPr>
                    <a:grpSpLocks/>
                  </p:cNvGrpSpPr>
                  <p:nvPr/>
                </p:nvGrpSpPr>
                <p:grpSpPr bwMode="auto">
                  <a:xfrm>
                    <a:off x="3539" y="1835"/>
                    <a:ext cx="322" cy="597"/>
                    <a:chOff x="3539" y="1835"/>
                    <a:chExt cx="322" cy="597"/>
                  </a:xfrm>
                </p:grpSpPr>
                <p:grpSp>
                  <p:nvGrpSpPr>
                    <p:cNvPr id="702" name="Group 1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39" y="1835"/>
                      <a:ext cx="322" cy="597"/>
                      <a:chOff x="3539" y="1835"/>
                      <a:chExt cx="322" cy="597"/>
                    </a:xfrm>
                  </p:grpSpPr>
                  <p:grpSp>
                    <p:nvGrpSpPr>
                      <p:cNvPr id="708" name="Group 2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92" y="1835"/>
                        <a:ext cx="78" cy="103"/>
                        <a:chOff x="3592" y="1835"/>
                        <a:chExt cx="78" cy="103"/>
                      </a:xfrm>
                    </p:grpSpPr>
                    <p:sp>
                      <p:nvSpPr>
                        <p:cNvPr id="762" name="Freeform 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2" y="1835"/>
                          <a:ext cx="77" cy="103"/>
                        </a:xfrm>
                        <a:custGeom>
                          <a:avLst/>
                          <a:gdLst>
                            <a:gd name="T0" fmla="*/ 35 w 77"/>
                            <a:gd name="T1" fmla="*/ 0 h 103"/>
                            <a:gd name="T2" fmla="*/ 43 w 77"/>
                            <a:gd name="T3" fmla="*/ 0 h 103"/>
                            <a:gd name="T4" fmla="*/ 50 w 77"/>
                            <a:gd name="T5" fmla="*/ 1 h 103"/>
                            <a:gd name="T6" fmla="*/ 56 w 77"/>
                            <a:gd name="T7" fmla="*/ 3 h 103"/>
                            <a:gd name="T8" fmla="*/ 63 w 77"/>
                            <a:gd name="T9" fmla="*/ 7 h 103"/>
                            <a:gd name="T10" fmla="*/ 68 w 77"/>
                            <a:gd name="T11" fmla="*/ 9 h 103"/>
                            <a:gd name="T12" fmla="*/ 72 w 77"/>
                            <a:gd name="T13" fmla="*/ 15 h 103"/>
                            <a:gd name="T14" fmla="*/ 74 w 77"/>
                            <a:gd name="T15" fmla="*/ 20 h 103"/>
                            <a:gd name="T16" fmla="*/ 74 w 77"/>
                            <a:gd name="T17" fmla="*/ 26 h 103"/>
                            <a:gd name="T18" fmla="*/ 73 w 77"/>
                            <a:gd name="T19" fmla="*/ 31 h 103"/>
                            <a:gd name="T20" fmla="*/ 75 w 77"/>
                            <a:gd name="T21" fmla="*/ 39 h 103"/>
                            <a:gd name="T22" fmla="*/ 76 w 77"/>
                            <a:gd name="T23" fmla="*/ 47 h 103"/>
                            <a:gd name="T24" fmla="*/ 76 w 77"/>
                            <a:gd name="T25" fmla="*/ 53 h 103"/>
                            <a:gd name="T26" fmla="*/ 75 w 77"/>
                            <a:gd name="T27" fmla="*/ 62 h 103"/>
                            <a:gd name="T28" fmla="*/ 72 w 77"/>
                            <a:gd name="T29" fmla="*/ 70 h 103"/>
                            <a:gd name="T30" fmla="*/ 72 w 77"/>
                            <a:gd name="T31" fmla="*/ 74 h 103"/>
                            <a:gd name="T32" fmla="*/ 71 w 77"/>
                            <a:gd name="T33" fmla="*/ 81 h 103"/>
                            <a:gd name="T34" fmla="*/ 71 w 77"/>
                            <a:gd name="T35" fmla="*/ 87 h 103"/>
                            <a:gd name="T36" fmla="*/ 70 w 77"/>
                            <a:gd name="T37" fmla="*/ 94 h 103"/>
                            <a:gd name="T38" fmla="*/ 68 w 77"/>
                            <a:gd name="T39" fmla="*/ 99 h 103"/>
                            <a:gd name="T40" fmla="*/ 62 w 77"/>
                            <a:gd name="T41" fmla="*/ 102 h 103"/>
                            <a:gd name="T42" fmla="*/ 20 w 77"/>
                            <a:gd name="T43" fmla="*/ 101 h 103"/>
                            <a:gd name="T44" fmla="*/ 12 w 77"/>
                            <a:gd name="T45" fmla="*/ 100 h 103"/>
                            <a:gd name="T46" fmla="*/ 7 w 77"/>
                            <a:gd name="T47" fmla="*/ 98 h 103"/>
                            <a:gd name="T48" fmla="*/ 4 w 77"/>
                            <a:gd name="T49" fmla="*/ 92 h 103"/>
                            <a:gd name="T50" fmla="*/ 3 w 77"/>
                            <a:gd name="T51" fmla="*/ 86 h 103"/>
                            <a:gd name="T52" fmla="*/ 4 w 77"/>
                            <a:gd name="T53" fmla="*/ 81 h 103"/>
                            <a:gd name="T54" fmla="*/ 4 w 77"/>
                            <a:gd name="T55" fmla="*/ 71 h 103"/>
                            <a:gd name="T56" fmla="*/ 3 w 77"/>
                            <a:gd name="T57" fmla="*/ 64 h 103"/>
                            <a:gd name="T58" fmla="*/ 3 w 77"/>
                            <a:gd name="T59" fmla="*/ 58 h 103"/>
                            <a:gd name="T60" fmla="*/ 0 w 77"/>
                            <a:gd name="T61" fmla="*/ 53 h 103"/>
                            <a:gd name="T62" fmla="*/ 0 w 77"/>
                            <a:gd name="T63" fmla="*/ 43 h 103"/>
                            <a:gd name="T64" fmla="*/ 0 w 77"/>
                            <a:gd name="T65" fmla="*/ 35 h 103"/>
                            <a:gd name="T66" fmla="*/ 1 w 77"/>
                            <a:gd name="T67" fmla="*/ 27 h 103"/>
                            <a:gd name="T68" fmla="*/ 3 w 77"/>
                            <a:gd name="T69" fmla="*/ 22 h 103"/>
                            <a:gd name="T70" fmla="*/ 7 w 77"/>
                            <a:gd name="T71" fmla="*/ 15 h 103"/>
                            <a:gd name="T72" fmla="*/ 14 w 77"/>
                            <a:gd name="T73" fmla="*/ 8 h 103"/>
                            <a:gd name="T74" fmla="*/ 20 w 77"/>
                            <a:gd name="T75" fmla="*/ 5 h 103"/>
                            <a:gd name="T76" fmla="*/ 27 w 77"/>
                            <a:gd name="T77" fmla="*/ 1 h 103"/>
                            <a:gd name="T78" fmla="*/ 35 w 77"/>
                            <a:gd name="T79" fmla="*/ 0 h 10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77" h="103">
                              <a:moveTo>
                                <a:pt x="35" y="0"/>
                              </a:moveTo>
                              <a:lnTo>
                                <a:pt x="43" y="0"/>
                              </a:lnTo>
                              <a:lnTo>
                                <a:pt x="50" y="1"/>
                              </a:lnTo>
                              <a:lnTo>
                                <a:pt x="56" y="3"/>
                              </a:lnTo>
                              <a:lnTo>
                                <a:pt x="63" y="7"/>
                              </a:lnTo>
                              <a:lnTo>
                                <a:pt x="68" y="9"/>
                              </a:lnTo>
                              <a:lnTo>
                                <a:pt x="72" y="15"/>
                              </a:lnTo>
                              <a:lnTo>
                                <a:pt x="74" y="20"/>
                              </a:lnTo>
                              <a:lnTo>
                                <a:pt x="74" y="26"/>
                              </a:lnTo>
                              <a:lnTo>
                                <a:pt x="73" y="31"/>
                              </a:lnTo>
                              <a:lnTo>
                                <a:pt x="75" y="39"/>
                              </a:lnTo>
                              <a:lnTo>
                                <a:pt x="76" y="47"/>
                              </a:lnTo>
                              <a:lnTo>
                                <a:pt x="76" y="53"/>
                              </a:lnTo>
                              <a:lnTo>
                                <a:pt x="75" y="62"/>
                              </a:lnTo>
                              <a:lnTo>
                                <a:pt x="72" y="70"/>
                              </a:lnTo>
                              <a:lnTo>
                                <a:pt x="72" y="74"/>
                              </a:lnTo>
                              <a:lnTo>
                                <a:pt x="71" y="81"/>
                              </a:lnTo>
                              <a:lnTo>
                                <a:pt x="71" y="87"/>
                              </a:lnTo>
                              <a:lnTo>
                                <a:pt x="70" y="94"/>
                              </a:lnTo>
                              <a:lnTo>
                                <a:pt x="68" y="99"/>
                              </a:lnTo>
                              <a:lnTo>
                                <a:pt x="62" y="102"/>
                              </a:lnTo>
                              <a:lnTo>
                                <a:pt x="20" y="101"/>
                              </a:lnTo>
                              <a:lnTo>
                                <a:pt x="12" y="100"/>
                              </a:lnTo>
                              <a:lnTo>
                                <a:pt x="7" y="98"/>
                              </a:lnTo>
                              <a:lnTo>
                                <a:pt x="4" y="92"/>
                              </a:lnTo>
                              <a:lnTo>
                                <a:pt x="3" y="86"/>
                              </a:lnTo>
                              <a:lnTo>
                                <a:pt x="4" y="81"/>
                              </a:lnTo>
                              <a:lnTo>
                                <a:pt x="4" y="71"/>
                              </a:lnTo>
                              <a:lnTo>
                                <a:pt x="3" y="64"/>
                              </a:lnTo>
                              <a:lnTo>
                                <a:pt x="3" y="58"/>
                              </a:lnTo>
                              <a:lnTo>
                                <a:pt x="0" y="53"/>
                              </a:lnTo>
                              <a:lnTo>
                                <a:pt x="0" y="43"/>
                              </a:lnTo>
                              <a:lnTo>
                                <a:pt x="0" y="35"/>
                              </a:lnTo>
                              <a:lnTo>
                                <a:pt x="1" y="27"/>
                              </a:lnTo>
                              <a:lnTo>
                                <a:pt x="3" y="22"/>
                              </a:lnTo>
                              <a:lnTo>
                                <a:pt x="7" y="15"/>
                              </a:lnTo>
                              <a:lnTo>
                                <a:pt x="14" y="8"/>
                              </a:lnTo>
                              <a:lnTo>
                                <a:pt x="20" y="5"/>
                              </a:lnTo>
                              <a:lnTo>
                                <a:pt x="27" y="1"/>
                              </a:lnTo>
                              <a:lnTo>
                                <a:pt x="35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3" name="Freeform 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3" y="1836"/>
                          <a:ext cx="53" cy="32"/>
                        </a:xfrm>
                        <a:custGeom>
                          <a:avLst/>
                          <a:gdLst>
                            <a:gd name="T0" fmla="*/ 43 w 53"/>
                            <a:gd name="T1" fmla="*/ 27 h 32"/>
                            <a:gd name="T2" fmla="*/ 36 w 53"/>
                            <a:gd name="T3" fmla="*/ 29 h 32"/>
                            <a:gd name="T4" fmla="*/ 28 w 53"/>
                            <a:gd name="T5" fmla="*/ 29 h 32"/>
                            <a:gd name="T6" fmla="*/ 21 w 53"/>
                            <a:gd name="T7" fmla="*/ 27 h 32"/>
                            <a:gd name="T8" fmla="*/ 14 w 53"/>
                            <a:gd name="T9" fmla="*/ 23 h 32"/>
                            <a:gd name="T10" fmla="*/ 7 w 53"/>
                            <a:gd name="T11" fmla="*/ 16 h 32"/>
                            <a:gd name="T12" fmla="*/ 0 w 53"/>
                            <a:gd name="T13" fmla="*/ 11 h 32"/>
                            <a:gd name="T14" fmla="*/ 0 w 53"/>
                            <a:gd name="T15" fmla="*/ 5 h 32"/>
                            <a:gd name="T16" fmla="*/ 1 w 53"/>
                            <a:gd name="T17" fmla="*/ 3 h 32"/>
                            <a:gd name="T18" fmla="*/ 9 w 53"/>
                            <a:gd name="T19" fmla="*/ 0 h 32"/>
                            <a:gd name="T20" fmla="*/ 20 w 53"/>
                            <a:gd name="T21" fmla="*/ 0 h 32"/>
                            <a:gd name="T22" fmla="*/ 24 w 53"/>
                            <a:gd name="T23" fmla="*/ 3 h 32"/>
                            <a:gd name="T24" fmla="*/ 29 w 53"/>
                            <a:gd name="T25" fmla="*/ 8 h 32"/>
                            <a:gd name="T26" fmla="*/ 35 w 53"/>
                            <a:gd name="T27" fmla="*/ 9 h 32"/>
                            <a:gd name="T28" fmla="*/ 39 w 53"/>
                            <a:gd name="T29" fmla="*/ 9 h 32"/>
                            <a:gd name="T30" fmla="*/ 32 w 53"/>
                            <a:gd name="T31" fmla="*/ 8 h 32"/>
                            <a:gd name="T32" fmla="*/ 27 w 53"/>
                            <a:gd name="T33" fmla="*/ 5 h 32"/>
                            <a:gd name="T34" fmla="*/ 22 w 53"/>
                            <a:gd name="T35" fmla="*/ 0 h 32"/>
                            <a:gd name="T36" fmla="*/ 29 w 53"/>
                            <a:gd name="T37" fmla="*/ 0 h 32"/>
                            <a:gd name="T38" fmla="*/ 40 w 53"/>
                            <a:gd name="T39" fmla="*/ 5 h 32"/>
                            <a:gd name="T40" fmla="*/ 46 w 53"/>
                            <a:gd name="T41" fmla="*/ 8 h 32"/>
                            <a:gd name="T42" fmla="*/ 50 w 53"/>
                            <a:gd name="T43" fmla="*/ 13 h 32"/>
                            <a:gd name="T44" fmla="*/ 52 w 53"/>
                            <a:gd name="T45" fmla="*/ 18 h 32"/>
                            <a:gd name="T46" fmla="*/ 52 w 53"/>
                            <a:gd name="T47" fmla="*/ 21 h 32"/>
                            <a:gd name="T48" fmla="*/ 51 w 53"/>
                            <a:gd name="T49" fmla="*/ 25 h 32"/>
                            <a:gd name="T50" fmla="*/ 52 w 53"/>
                            <a:gd name="T51" fmla="*/ 30 h 32"/>
                            <a:gd name="T52" fmla="*/ 50 w 53"/>
                            <a:gd name="T53" fmla="*/ 31 h 32"/>
                            <a:gd name="T54" fmla="*/ 50 w 53"/>
                            <a:gd name="T55" fmla="*/ 26 h 32"/>
                            <a:gd name="T56" fmla="*/ 48 w 53"/>
                            <a:gd name="T57" fmla="*/ 23 h 32"/>
                            <a:gd name="T58" fmla="*/ 47 w 53"/>
                            <a:gd name="T59" fmla="*/ 22 h 32"/>
                            <a:gd name="T60" fmla="*/ 44 w 53"/>
                            <a:gd name="T61" fmla="*/ 23 h 32"/>
                            <a:gd name="T62" fmla="*/ 40 w 53"/>
                            <a:gd name="T63" fmla="*/ 23 h 32"/>
                            <a:gd name="T64" fmla="*/ 34 w 53"/>
                            <a:gd name="T65" fmla="*/ 21 h 32"/>
                            <a:gd name="T66" fmla="*/ 28 w 53"/>
                            <a:gd name="T67" fmla="*/ 17 h 32"/>
                            <a:gd name="T68" fmla="*/ 24 w 53"/>
                            <a:gd name="T69" fmla="*/ 14 h 32"/>
                            <a:gd name="T70" fmla="*/ 28 w 53"/>
                            <a:gd name="T71" fmla="*/ 17 h 32"/>
                            <a:gd name="T72" fmla="*/ 35 w 53"/>
                            <a:gd name="T73" fmla="*/ 20 h 32"/>
                            <a:gd name="T74" fmla="*/ 40 w 53"/>
                            <a:gd name="T75" fmla="*/ 21 h 32"/>
                            <a:gd name="T76" fmla="*/ 43 w 53"/>
                            <a:gd name="T77" fmla="*/ 21 h 32"/>
                            <a:gd name="T78" fmla="*/ 36 w 53"/>
                            <a:gd name="T79" fmla="*/ 19 h 32"/>
                            <a:gd name="T80" fmla="*/ 31 w 53"/>
                            <a:gd name="T81" fmla="*/ 17 h 32"/>
                            <a:gd name="T82" fmla="*/ 27 w 53"/>
                            <a:gd name="T83" fmla="*/ 15 h 32"/>
                            <a:gd name="T84" fmla="*/ 23 w 53"/>
                            <a:gd name="T85" fmla="*/ 11 h 32"/>
                            <a:gd name="T86" fmla="*/ 24 w 53"/>
                            <a:gd name="T87" fmla="*/ 15 h 32"/>
                            <a:gd name="T88" fmla="*/ 28 w 53"/>
                            <a:gd name="T89" fmla="*/ 20 h 32"/>
                            <a:gd name="T90" fmla="*/ 34 w 53"/>
                            <a:gd name="T91" fmla="*/ 23 h 32"/>
                            <a:gd name="T92" fmla="*/ 40 w 53"/>
                            <a:gd name="T93" fmla="*/ 26 h 32"/>
                            <a:gd name="T94" fmla="*/ 43 w 53"/>
                            <a:gd name="T95" fmla="*/ 27 h 3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53" h="32">
                              <a:moveTo>
                                <a:pt x="43" y="27"/>
                              </a:moveTo>
                              <a:lnTo>
                                <a:pt x="36" y="29"/>
                              </a:lnTo>
                              <a:lnTo>
                                <a:pt x="28" y="29"/>
                              </a:lnTo>
                              <a:lnTo>
                                <a:pt x="21" y="27"/>
                              </a:lnTo>
                              <a:lnTo>
                                <a:pt x="14" y="23"/>
                              </a:lnTo>
                              <a:lnTo>
                                <a:pt x="7" y="16"/>
                              </a:lnTo>
                              <a:lnTo>
                                <a:pt x="0" y="11"/>
                              </a:lnTo>
                              <a:lnTo>
                                <a:pt x="0" y="5"/>
                              </a:lnTo>
                              <a:lnTo>
                                <a:pt x="1" y="3"/>
                              </a:lnTo>
                              <a:lnTo>
                                <a:pt x="9" y="0"/>
                              </a:lnTo>
                              <a:lnTo>
                                <a:pt x="20" y="0"/>
                              </a:lnTo>
                              <a:lnTo>
                                <a:pt x="24" y="3"/>
                              </a:lnTo>
                              <a:lnTo>
                                <a:pt x="29" y="8"/>
                              </a:lnTo>
                              <a:lnTo>
                                <a:pt x="35" y="9"/>
                              </a:lnTo>
                              <a:lnTo>
                                <a:pt x="39" y="9"/>
                              </a:lnTo>
                              <a:lnTo>
                                <a:pt x="32" y="8"/>
                              </a:lnTo>
                              <a:lnTo>
                                <a:pt x="27" y="5"/>
                              </a:lnTo>
                              <a:lnTo>
                                <a:pt x="22" y="0"/>
                              </a:lnTo>
                              <a:lnTo>
                                <a:pt x="29" y="0"/>
                              </a:lnTo>
                              <a:lnTo>
                                <a:pt x="40" y="5"/>
                              </a:lnTo>
                              <a:lnTo>
                                <a:pt x="46" y="8"/>
                              </a:lnTo>
                              <a:lnTo>
                                <a:pt x="50" y="13"/>
                              </a:lnTo>
                              <a:lnTo>
                                <a:pt x="52" y="18"/>
                              </a:lnTo>
                              <a:lnTo>
                                <a:pt x="52" y="21"/>
                              </a:lnTo>
                              <a:lnTo>
                                <a:pt x="51" y="25"/>
                              </a:lnTo>
                              <a:lnTo>
                                <a:pt x="52" y="30"/>
                              </a:lnTo>
                              <a:lnTo>
                                <a:pt x="50" y="31"/>
                              </a:lnTo>
                              <a:lnTo>
                                <a:pt x="50" y="26"/>
                              </a:lnTo>
                              <a:lnTo>
                                <a:pt x="48" y="23"/>
                              </a:lnTo>
                              <a:lnTo>
                                <a:pt x="47" y="22"/>
                              </a:lnTo>
                              <a:lnTo>
                                <a:pt x="44" y="23"/>
                              </a:lnTo>
                              <a:lnTo>
                                <a:pt x="40" y="23"/>
                              </a:lnTo>
                              <a:lnTo>
                                <a:pt x="34" y="21"/>
                              </a:lnTo>
                              <a:lnTo>
                                <a:pt x="28" y="17"/>
                              </a:lnTo>
                              <a:lnTo>
                                <a:pt x="24" y="14"/>
                              </a:lnTo>
                              <a:lnTo>
                                <a:pt x="28" y="17"/>
                              </a:lnTo>
                              <a:lnTo>
                                <a:pt x="35" y="20"/>
                              </a:lnTo>
                              <a:lnTo>
                                <a:pt x="40" y="21"/>
                              </a:lnTo>
                              <a:lnTo>
                                <a:pt x="43" y="21"/>
                              </a:lnTo>
                              <a:lnTo>
                                <a:pt x="36" y="19"/>
                              </a:lnTo>
                              <a:lnTo>
                                <a:pt x="31" y="17"/>
                              </a:lnTo>
                              <a:lnTo>
                                <a:pt x="27" y="15"/>
                              </a:lnTo>
                              <a:lnTo>
                                <a:pt x="23" y="11"/>
                              </a:lnTo>
                              <a:lnTo>
                                <a:pt x="24" y="15"/>
                              </a:lnTo>
                              <a:lnTo>
                                <a:pt x="28" y="20"/>
                              </a:lnTo>
                              <a:lnTo>
                                <a:pt x="34" y="23"/>
                              </a:lnTo>
                              <a:lnTo>
                                <a:pt x="40" y="26"/>
                              </a:lnTo>
                              <a:lnTo>
                                <a:pt x="43" y="27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4" name="Freeform 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3" y="1839"/>
                          <a:ext cx="39" cy="53"/>
                        </a:xfrm>
                        <a:custGeom>
                          <a:avLst/>
                          <a:gdLst>
                            <a:gd name="T0" fmla="*/ 29 w 39"/>
                            <a:gd name="T1" fmla="*/ 18 h 53"/>
                            <a:gd name="T2" fmla="*/ 31 w 39"/>
                            <a:gd name="T3" fmla="*/ 21 h 53"/>
                            <a:gd name="T4" fmla="*/ 38 w 39"/>
                            <a:gd name="T5" fmla="*/ 27 h 53"/>
                            <a:gd name="T6" fmla="*/ 32 w 39"/>
                            <a:gd name="T7" fmla="*/ 26 h 53"/>
                            <a:gd name="T8" fmla="*/ 26 w 39"/>
                            <a:gd name="T9" fmla="*/ 25 h 53"/>
                            <a:gd name="T10" fmla="*/ 22 w 39"/>
                            <a:gd name="T11" fmla="*/ 23 h 53"/>
                            <a:gd name="T12" fmla="*/ 26 w 39"/>
                            <a:gd name="T13" fmla="*/ 27 h 53"/>
                            <a:gd name="T14" fmla="*/ 29 w 39"/>
                            <a:gd name="T15" fmla="*/ 29 h 53"/>
                            <a:gd name="T16" fmla="*/ 21 w 39"/>
                            <a:gd name="T17" fmla="*/ 26 h 53"/>
                            <a:gd name="T18" fmla="*/ 19 w 39"/>
                            <a:gd name="T19" fmla="*/ 24 h 53"/>
                            <a:gd name="T20" fmla="*/ 11 w 39"/>
                            <a:gd name="T21" fmla="*/ 19 h 53"/>
                            <a:gd name="T22" fmla="*/ 16 w 39"/>
                            <a:gd name="T23" fmla="*/ 26 h 53"/>
                            <a:gd name="T24" fmla="*/ 19 w 39"/>
                            <a:gd name="T25" fmla="*/ 29 h 53"/>
                            <a:gd name="T26" fmla="*/ 21 w 39"/>
                            <a:gd name="T27" fmla="*/ 32 h 53"/>
                            <a:gd name="T28" fmla="*/ 17 w 39"/>
                            <a:gd name="T29" fmla="*/ 31 h 53"/>
                            <a:gd name="T30" fmla="*/ 13 w 39"/>
                            <a:gd name="T31" fmla="*/ 30 h 53"/>
                            <a:gd name="T32" fmla="*/ 11 w 39"/>
                            <a:gd name="T33" fmla="*/ 27 h 53"/>
                            <a:gd name="T34" fmla="*/ 13 w 39"/>
                            <a:gd name="T35" fmla="*/ 31 h 53"/>
                            <a:gd name="T36" fmla="*/ 16 w 39"/>
                            <a:gd name="T37" fmla="*/ 34 h 53"/>
                            <a:gd name="T38" fmla="*/ 19 w 39"/>
                            <a:gd name="T39" fmla="*/ 37 h 53"/>
                            <a:gd name="T40" fmla="*/ 15 w 39"/>
                            <a:gd name="T41" fmla="*/ 37 h 53"/>
                            <a:gd name="T42" fmla="*/ 11 w 39"/>
                            <a:gd name="T43" fmla="*/ 34 h 53"/>
                            <a:gd name="T44" fmla="*/ 11 w 39"/>
                            <a:gd name="T45" fmla="*/ 37 h 53"/>
                            <a:gd name="T46" fmla="*/ 15 w 39"/>
                            <a:gd name="T47" fmla="*/ 40 h 53"/>
                            <a:gd name="T48" fmla="*/ 9 w 39"/>
                            <a:gd name="T49" fmla="*/ 37 h 53"/>
                            <a:gd name="T50" fmla="*/ 11 w 39"/>
                            <a:gd name="T51" fmla="*/ 39 h 53"/>
                            <a:gd name="T52" fmla="*/ 12 w 39"/>
                            <a:gd name="T53" fmla="*/ 43 h 53"/>
                            <a:gd name="T54" fmla="*/ 15 w 39"/>
                            <a:gd name="T55" fmla="*/ 47 h 53"/>
                            <a:gd name="T56" fmla="*/ 8 w 39"/>
                            <a:gd name="T57" fmla="*/ 43 h 53"/>
                            <a:gd name="T58" fmla="*/ 5 w 39"/>
                            <a:gd name="T59" fmla="*/ 39 h 53"/>
                            <a:gd name="T60" fmla="*/ 7 w 39"/>
                            <a:gd name="T61" fmla="*/ 45 h 53"/>
                            <a:gd name="T62" fmla="*/ 10 w 39"/>
                            <a:gd name="T63" fmla="*/ 48 h 53"/>
                            <a:gd name="T64" fmla="*/ 12 w 39"/>
                            <a:gd name="T65" fmla="*/ 52 h 53"/>
                            <a:gd name="T66" fmla="*/ 3 w 39"/>
                            <a:gd name="T67" fmla="*/ 46 h 53"/>
                            <a:gd name="T68" fmla="*/ 0 w 39"/>
                            <a:gd name="T69" fmla="*/ 39 h 53"/>
                            <a:gd name="T70" fmla="*/ 0 w 39"/>
                            <a:gd name="T71" fmla="*/ 32 h 53"/>
                            <a:gd name="T72" fmla="*/ 1 w 39"/>
                            <a:gd name="T73" fmla="*/ 23 h 53"/>
                            <a:gd name="T74" fmla="*/ 3 w 39"/>
                            <a:gd name="T75" fmla="*/ 17 h 53"/>
                            <a:gd name="T76" fmla="*/ 5 w 39"/>
                            <a:gd name="T77" fmla="*/ 12 h 53"/>
                            <a:gd name="T78" fmla="*/ 6 w 39"/>
                            <a:gd name="T79" fmla="*/ 15 h 53"/>
                            <a:gd name="T80" fmla="*/ 8 w 39"/>
                            <a:gd name="T81" fmla="*/ 21 h 53"/>
                            <a:gd name="T82" fmla="*/ 7 w 39"/>
                            <a:gd name="T83" fmla="*/ 16 h 53"/>
                            <a:gd name="T84" fmla="*/ 7 w 39"/>
                            <a:gd name="T85" fmla="*/ 11 h 53"/>
                            <a:gd name="T86" fmla="*/ 8 w 39"/>
                            <a:gd name="T87" fmla="*/ 8 h 53"/>
                            <a:gd name="T88" fmla="*/ 12 w 39"/>
                            <a:gd name="T89" fmla="*/ 5 h 53"/>
                            <a:gd name="T90" fmla="*/ 11 w 39"/>
                            <a:gd name="T91" fmla="*/ 11 h 53"/>
                            <a:gd name="T92" fmla="*/ 13 w 39"/>
                            <a:gd name="T93" fmla="*/ 14 h 53"/>
                            <a:gd name="T94" fmla="*/ 18 w 39"/>
                            <a:gd name="T95" fmla="*/ 20 h 53"/>
                            <a:gd name="T96" fmla="*/ 14 w 39"/>
                            <a:gd name="T97" fmla="*/ 14 h 53"/>
                            <a:gd name="T98" fmla="*/ 13 w 39"/>
                            <a:gd name="T99" fmla="*/ 10 h 53"/>
                            <a:gd name="T100" fmla="*/ 13 w 39"/>
                            <a:gd name="T101" fmla="*/ 5 h 53"/>
                            <a:gd name="T102" fmla="*/ 15 w 39"/>
                            <a:gd name="T103" fmla="*/ 3 h 53"/>
                            <a:gd name="T104" fmla="*/ 17 w 39"/>
                            <a:gd name="T105" fmla="*/ 0 h 53"/>
                            <a:gd name="T106" fmla="*/ 19 w 39"/>
                            <a:gd name="T107" fmla="*/ 0 h 53"/>
                            <a:gd name="T108" fmla="*/ 21 w 39"/>
                            <a:gd name="T109" fmla="*/ 0 h 53"/>
                            <a:gd name="T110" fmla="*/ 19 w 39"/>
                            <a:gd name="T111" fmla="*/ 4 h 53"/>
                            <a:gd name="T112" fmla="*/ 21 w 39"/>
                            <a:gd name="T113" fmla="*/ 10 h 53"/>
                            <a:gd name="T114" fmla="*/ 25 w 39"/>
                            <a:gd name="T115" fmla="*/ 17 h 53"/>
                            <a:gd name="T116" fmla="*/ 29 w 39"/>
                            <a:gd name="T117" fmla="*/ 18 h 5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  <a:cxn ang="0">
                              <a:pos x="T116" y="T117"/>
                            </a:cxn>
                          </a:cxnLst>
                          <a:rect l="0" t="0" r="r" b="b"/>
                          <a:pathLst>
                            <a:path w="39" h="53">
                              <a:moveTo>
                                <a:pt x="29" y="18"/>
                              </a:moveTo>
                              <a:lnTo>
                                <a:pt x="31" y="21"/>
                              </a:lnTo>
                              <a:lnTo>
                                <a:pt x="38" y="27"/>
                              </a:lnTo>
                              <a:lnTo>
                                <a:pt x="32" y="26"/>
                              </a:lnTo>
                              <a:lnTo>
                                <a:pt x="26" y="25"/>
                              </a:lnTo>
                              <a:lnTo>
                                <a:pt x="22" y="23"/>
                              </a:lnTo>
                              <a:lnTo>
                                <a:pt x="26" y="27"/>
                              </a:lnTo>
                              <a:lnTo>
                                <a:pt x="29" y="29"/>
                              </a:lnTo>
                              <a:lnTo>
                                <a:pt x="21" y="26"/>
                              </a:lnTo>
                              <a:lnTo>
                                <a:pt x="19" y="24"/>
                              </a:lnTo>
                              <a:lnTo>
                                <a:pt x="11" y="19"/>
                              </a:lnTo>
                              <a:lnTo>
                                <a:pt x="16" y="26"/>
                              </a:lnTo>
                              <a:lnTo>
                                <a:pt x="19" y="29"/>
                              </a:lnTo>
                              <a:lnTo>
                                <a:pt x="21" y="32"/>
                              </a:lnTo>
                              <a:lnTo>
                                <a:pt x="17" y="31"/>
                              </a:lnTo>
                              <a:lnTo>
                                <a:pt x="13" y="30"/>
                              </a:lnTo>
                              <a:lnTo>
                                <a:pt x="11" y="27"/>
                              </a:lnTo>
                              <a:lnTo>
                                <a:pt x="13" y="31"/>
                              </a:lnTo>
                              <a:lnTo>
                                <a:pt x="16" y="34"/>
                              </a:lnTo>
                              <a:lnTo>
                                <a:pt x="19" y="37"/>
                              </a:lnTo>
                              <a:lnTo>
                                <a:pt x="15" y="37"/>
                              </a:lnTo>
                              <a:lnTo>
                                <a:pt x="11" y="34"/>
                              </a:lnTo>
                              <a:lnTo>
                                <a:pt x="11" y="37"/>
                              </a:lnTo>
                              <a:lnTo>
                                <a:pt x="15" y="40"/>
                              </a:lnTo>
                              <a:lnTo>
                                <a:pt x="9" y="37"/>
                              </a:lnTo>
                              <a:lnTo>
                                <a:pt x="11" y="39"/>
                              </a:lnTo>
                              <a:lnTo>
                                <a:pt x="12" y="43"/>
                              </a:lnTo>
                              <a:lnTo>
                                <a:pt x="15" y="47"/>
                              </a:lnTo>
                              <a:lnTo>
                                <a:pt x="8" y="43"/>
                              </a:lnTo>
                              <a:lnTo>
                                <a:pt x="5" y="39"/>
                              </a:lnTo>
                              <a:lnTo>
                                <a:pt x="7" y="45"/>
                              </a:lnTo>
                              <a:lnTo>
                                <a:pt x="10" y="48"/>
                              </a:lnTo>
                              <a:lnTo>
                                <a:pt x="12" y="52"/>
                              </a:lnTo>
                              <a:lnTo>
                                <a:pt x="3" y="46"/>
                              </a:lnTo>
                              <a:lnTo>
                                <a:pt x="0" y="39"/>
                              </a:lnTo>
                              <a:lnTo>
                                <a:pt x="0" y="32"/>
                              </a:lnTo>
                              <a:lnTo>
                                <a:pt x="1" y="23"/>
                              </a:lnTo>
                              <a:lnTo>
                                <a:pt x="3" y="17"/>
                              </a:lnTo>
                              <a:lnTo>
                                <a:pt x="5" y="12"/>
                              </a:lnTo>
                              <a:lnTo>
                                <a:pt x="6" y="15"/>
                              </a:lnTo>
                              <a:lnTo>
                                <a:pt x="8" y="21"/>
                              </a:lnTo>
                              <a:lnTo>
                                <a:pt x="7" y="16"/>
                              </a:lnTo>
                              <a:lnTo>
                                <a:pt x="7" y="11"/>
                              </a:lnTo>
                              <a:lnTo>
                                <a:pt x="8" y="8"/>
                              </a:lnTo>
                              <a:lnTo>
                                <a:pt x="12" y="5"/>
                              </a:lnTo>
                              <a:lnTo>
                                <a:pt x="11" y="11"/>
                              </a:lnTo>
                              <a:lnTo>
                                <a:pt x="13" y="14"/>
                              </a:lnTo>
                              <a:lnTo>
                                <a:pt x="18" y="20"/>
                              </a:lnTo>
                              <a:lnTo>
                                <a:pt x="14" y="14"/>
                              </a:lnTo>
                              <a:lnTo>
                                <a:pt x="13" y="10"/>
                              </a:lnTo>
                              <a:lnTo>
                                <a:pt x="13" y="5"/>
                              </a:lnTo>
                              <a:lnTo>
                                <a:pt x="15" y="3"/>
                              </a:lnTo>
                              <a:lnTo>
                                <a:pt x="17" y="0"/>
                              </a:lnTo>
                              <a:lnTo>
                                <a:pt x="19" y="0"/>
                              </a:lnTo>
                              <a:lnTo>
                                <a:pt x="21" y="0"/>
                              </a:lnTo>
                              <a:lnTo>
                                <a:pt x="19" y="4"/>
                              </a:lnTo>
                              <a:lnTo>
                                <a:pt x="21" y="10"/>
                              </a:lnTo>
                              <a:lnTo>
                                <a:pt x="25" y="17"/>
                              </a:lnTo>
                              <a:lnTo>
                                <a:pt x="29" y="18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5" name="Freeform 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3" y="1862"/>
                          <a:ext cx="17" cy="36"/>
                        </a:xfrm>
                        <a:custGeom>
                          <a:avLst/>
                          <a:gdLst>
                            <a:gd name="T0" fmla="*/ 0 w 17"/>
                            <a:gd name="T1" fmla="*/ 5 h 36"/>
                            <a:gd name="T2" fmla="*/ 7 w 17"/>
                            <a:gd name="T3" fmla="*/ 5 h 36"/>
                            <a:gd name="T4" fmla="*/ 9 w 17"/>
                            <a:gd name="T5" fmla="*/ 5 h 36"/>
                            <a:gd name="T6" fmla="*/ 14 w 17"/>
                            <a:gd name="T7" fmla="*/ 3 h 36"/>
                            <a:gd name="T8" fmla="*/ 12 w 17"/>
                            <a:gd name="T9" fmla="*/ 6 h 36"/>
                            <a:gd name="T10" fmla="*/ 9 w 17"/>
                            <a:gd name="T11" fmla="*/ 8 h 36"/>
                            <a:gd name="T12" fmla="*/ 4 w 17"/>
                            <a:gd name="T13" fmla="*/ 8 h 36"/>
                            <a:gd name="T14" fmla="*/ 9 w 17"/>
                            <a:gd name="T15" fmla="*/ 9 h 36"/>
                            <a:gd name="T16" fmla="*/ 15 w 17"/>
                            <a:gd name="T17" fmla="*/ 8 h 36"/>
                            <a:gd name="T18" fmla="*/ 12 w 17"/>
                            <a:gd name="T19" fmla="*/ 10 h 36"/>
                            <a:gd name="T20" fmla="*/ 8 w 17"/>
                            <a:gd name="T21" fmla="*/ 11 h 36"/>
                            <a:gd name="T22" fmla="*/ 5 w 17"/>
                            <a:gd name="T23" fmla="*/ 11 h 36"/>
                            <a:gd name="T24" fmla="*/ 8 w 17"/>
                            <a:gd name="T25" fmla="*/ 11 h 36"/>
                            <a:gd name="T26" fmla="*/ 12 w 17"/>
                            <a:gd name="T27" fmla="*/ 11 h 36"/>
                            <a:gd name="T28" fmla="*/ 16 w 17"/>
                            <a:gd name="T29" fmla="*/ 11 h 36"/>
                            <a:gd name="T30" fmla="*/ 12 w 17"/>
                            <a:gd name="T31" fmla="*/ 13 h 36"/>
                            <a:gd name="T32" fmla="*/ 7 w 17"/>
                            <a:gd name="T33" fmla="*/ 14 h 36"/>
                            <a:gd name="T34" fmla="*/ 1 w 17"/>
                            <a:gd name="T35" fmla="*/ 13 h 36"/>
                            <a:gd name="T36" fmla="*/ 4 w 17"/>
                            <a:gd name="T37" fmla="*/ 15 h 36"/>
                            <a:gd name="T38" fmla="*/ 10 w 17"/>
                            <a:gd name="T39" fmla="*/ 19 h 36"/>
                            <a:gd name="T40" fmla="*/ 15 w 17"/>
                            <a:gd name="T41" fmla="*/ 19 h 36"/>
                            <a:gd name="T42" fmla="*/ 12 w 17"/>
                            <a:gd name="T43" fmla="*/ 20 h 36"/>
                            <a:gd name="T44" fmla="*/ 9 w 17"/>
                            <a:gd name="T45" fmla="*/ 19 h 36"/>
                            <a:gd name="T46" fmla="*/ 4 w 17"/>
                            <a:gd name="T47" fmla="*/ 18 h 36"/>
                            <a:gd name="T48" fmla="*/ 1 w 17"/>
                            <a:gd name="T49" fmla="*/ 16 h 36"/>
                            <a:gd name="T50" fmla="*/ 4 w 17"/>
                            <a:gd name="T51" fmla="*/ 20 h 36"/>
                            <a:gd name="T52" fmla="*/ 9 w 17"/>
                            <a:gd name="T53" fmla="*/ 22 h 36"/>
                            <a:gd name="T54" fmla="*/ 12 w 17"/>
                            <a:gd name="T55" fmla="*/ 23 h 36"/>
                            <a:gd name="T56" fmla="*/ 12 w 17"/>
                            <a:gd name="T57" fmla="*/ 24 h 36"/>
                            <a:gd name="T58" fmla="*/ 7 w 17"/>
                            <a:gd name="T59" fmla="*/ 23 h 36"/>
                            <a:gd name="T60" fmla="*/ 2 w 17"/>
                            <a:gd name="T61" fmla="*/ 21 h 36"/>
                            <a:gd name="T62" fmla="*/ 4 w 17"/>
                            <a:gd name="T63" fmla="*/ 25 h 36"/>
                            <a:gd name="T64" fmla="*/ 7 w 17"/>
                            <a:gd name="T65" fmla="*/ 27 h 36"/>
                            <a:gd name="T66" fmla="*/ 9 w 17"/>
                            <a:gd name="T67" fmla="*/ 28 h 36"/>
                            <a:gd name="T68" fmla="*/ 4 w 17"/>
                            <a:gd name="T69" fmla="*/ 27 h 36"/>
                            <a:gd name="T70" fmla="*/ 2 w 17"/>
                            <a:gd name="T71" fmla="*/ 26 h 36"/>
                            <a:gd name="T72" fmla="*/ 4 w 17"/>
                            <a:gd name="T73" fmla="*/ 30 h 36"/>
                            <a:gd name="T74" fmla="*/ 7 w 17"/>
                            <a:gd name="T75" fmla="*/ 31 h 36"/>
                            <a:gd name="T76" fmla="*/ 9 w 17"/>
                            <a:gd name="T77" fmla="*/ 32 h 36"/>
                            <a:gd name="T78" fmla="*/ 3 w 17"/>
                            <a:gd name="T79" fmla="*/ 31 h 36"/>
                            <a:gd name="T80" fmla="*/ 6 w 17"/>
                            <a:gd name="T81" fmla="*/ 35 h 36"/>
                            <a:gd name="T82" fmla="*/ 9 w 17"/>
                            <a:gd name="T83" fmla="*/ 34 h 36"/>
                            <a:gd name="T84" fmla="*/ 12 w 17"/>
                            <a:gd name="T85" fmla="*/ 31 h 36"/>
                            <a:gd name="T86" fmla="*/ 15 w 17"/>
                            <a:gd name="T87" fmla="*/ 27 h 36"/>
                            <a:gd name="T88" fmla="*/ 12 w 17"/>
                            <a:gd name="T89" fmla="*/ 27 h 36"/>
                            <a:gd name="T90" fmla="*/ 16 w 17"/>
                            <a:gd name="T91" fmla="*/ 27 h 36"/>
                            <a:gd name="T92" fmla="*/ 15 w 17"/>
                            <a:gd name="T93" fmla="*/ 14 h 36"/>
                            <a:gd name="T94" fmla="*/ 12 w 17"/>
                            <a:gd name="T95" fmla="*/ 0 h 36"/>
                            <a:gd name="T96" fmla="*/ 12 w 17"/>
                            <a:gd name="T97" fmla="*/ 0 h 36"/>
                            <a:gd name="T98" fmla="*/ 9 w 17"/>
                            <a:gd name="T99" fmla="*/ 3 h 36"/>
                            <a:gd name="T100" fmla="*/ 8 w 17"/>
                            <a:gd name="T101" fmla="*/ 3 h 36"/>
                            <a:gd name="T102" fmla="*/ 0 w 17"/>
                            <a:gd name="T103" fmla="*/ 5 h 36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7" h="36">
                              <a:moveTo>
                                <a:pt x="0" y="5"/>
                              </a:moveTo>
                              <a:lnTo>
                                <a:pt x="7" y="5"/>
                              </a:lnTo>
                              <a:lnTo>
                                <a:pt x="9" y="5"/>
                              </a:lnTo>
                              <a:lnTo>
                                <a:pt x="14" y="3"/>
                              </a:lnTo>
                              <a:lnTo>
                                <a:pt x="12" y="6"/>
                              </a:lnTo>
                              <a:lnTo>
                                <a:pt x="9" y="8"/>
                              </a:lnTo>
                              <a:lnTo>
                                <a:pt x="4" y="8"/>
                              </a:lnTo>
                              <a:lnTo>
                                <a:pt x="9" y="9"/>
                              </a:lnTo>
                              <a:lnTo>
                                <a:pt x="15" y="8"/>
                              </a:lnTo>
                              <a:lnTo>
                                <a:pt x="12" y="10"/>
                              </a:lnTo>
                              <a:lnTo>
                                <a:pt x="8" y="11"/>
                              </a:lnTo>
                              <a:lnTo>
                                <a:pt x="5" y="11"/>
                              </a:lnTo>
                              <a:lnTo>
                                <a:pt x="8" y="11"/>
                              </a:lnTo>
                              <a:lnTo>
                                <a:pt x="12" y="11"/>
                              </a:lnTo>
                              <a:lnTo>
                                <a:pt x="16" y="11"/>
                              </a:lnTo>
                              <a:lnTo>
                                <a:pt x="12" y="13"/>
                              </a:lnTo>
                              <a:lnTo>
                                <a:pt x="7" y="14"/>
                              </a:lnTo>
                              <a:lnTo>
                                <a:pt x="1" y="13"/>
                              </a:lnTo>
                              <a:lnTo>
                                <a:pt x="4" y="15"/>
                              </a:lnTo>
                              <a:lnTo>
                                <a:pt x="10" y="19"/>
                              </a:lnTo>
                              <a:lnTo>
                                <a:pt x="15" y="19"/>
                              </a:lnTo>
                              <a:lnTo>
                                <a:pt x="12" y="20"/>
                              </a:lnTo>
                              <a:lnTo>
                                <a:pt x="9" y="19"/>
                              </a:lnTo>
                              <a:lnTo>
                                <a:pt x="4" y="18"/>
                              </a:lnTo>
                              <a:lnTo>
                                <a:pt x="1" y="16"/>
                              </a:lnTo>
                              <a:lnTo>
                                <a:pt x="4" y="20"/>
                              </a:lnTo>
                              <a:lnTo>
                                <a:pt x="9" y="22"/>
                              </a:lnTo>
                              <a:lnTo>
                                <a:pt x="12" y="23"/>
                              </a:lnTo>
                              <a:lnTo>
                                <a:pt x="12" y="24"/>
                              </a:lnTo>
                              <a:lnTo>
                                <a:pt x="7" y="23"/>
                              </a:lnTo>
                              <a:lnTo>
                                <a:pt x="2" y="21"/>
                              </a:lnTo>
                              <a:lnTo>
                                <a:pt x="4" y="25"/>
                              </a:lnTo>
                              <a:lnTo>
                                <a:pt x="7" y="27"/>
                              </a:lnTo>
                              <a:lnTo>
                                <a:pt x="9" y="28"/>
                              </a:lnTo>
                              <a:lnTo>
                                <a:pt x="4" y="27"/>
                              </a:lnTo>
                              <a:lnTo>
                                <a:pt x="2" y="26"/>
                              </a:lnTo>
                              <a:lnTo>
                                <a:pt x="4" y="30"/>
                              </a:lnTo>
                              <a:lnTo>
                                <a:pt x="7" y="31"/>
                              </a:lnTo>
                              <a:lnTo>
                                <a:pt x="9" y="32"/>
                              </a:lnTo>
                              <a:lnTo>
                                <a:pt x="3" y="31"/>
                              </a:lnTo>
                              <a:lnTo>
                                <a:pt x="6" y="35"/>
                              </a:lnTo>
                              <a:lnTo>
                                <a:pt x="9" y="34"/>
                              </a:lnTo>
                              <a:lnTo>
                                <a:pt x="12" y="31"/>
                              </a:lnTo>
                              <a:lnTo>
                                <a:pt x="15" y="27"/>
                              </a:lnTo>
                              <a:lnTo>
                                <a:pt x="12" y="27"/>
                              </a:lnTo>
                              <a:lnTo>
                                <a:pt x="16" y="27"/>
                              </a:lnTo>
                              <a:lnTo>
                                <a:pt x="15" y="14"/>
                              </a:lnTo>
                              <a:lnTo>
                                <a:pt x="12" y="0"/>
                              </a:lnTo>
                              <a:lnTo>
                                <a:pt x="12" y="0"/>
                              </a:lnTo>
                              <a:lnTo>
                                <a:pt x="9" y="3"/>
                              </a:lnTo>
                              <a:lnTo>
                                <a:pt x="8" y="3"/>
                              </a:lnTo>
                              <a:lnTo>
                                <a:pt x="0" y="5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6" name="Freeform 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3" y="1884"/>
                          <a:ext cx="21" cy="24"/>
                        </a:xfrm>
                        <a:custGeom>
                          <a:avLst/>
                          <a:gdLst>
                            <a:gd name="T0" fmla="*/ 0 w 21"/>
                            <a:gd name="T1" fmla="*/ 0 h 24"/>
                            <a:gd name="T2" fmla="*/ 5 w 21"/>
                            <a:gd name="T3" fmla="*/ 5 h 24"/>
                            <a:gd name="T4" fmla="*/ 10 w 21"/>
                            <a:gd name="T5" fmla="*/ 7 h 24"/>
                            <a:gd name="T6" fmla="*/ 15 w 21"/>
                            <a:gd name="T7" fmla="*/ 9 h 24"/>
                            <a:gd name="T8" fmla="*/ 11 w 21"/>
                            <a:gd name="T9" fmla="*/ 9 h 24"/>
                            <a:gd name="T10" fmla="*/ 5 w 21"/>
                            <a:gd name="T11" fmla="*/ 7 h 24"/>
                            <a:gd name="T12" fmla="*/ 10 w 21"/>
                            <a:gd name="T13" fmla="*/ 10 h 24"/>
                            <a:gd name="T14" fmla="*/ 13 w 21"/>
                            <a:gd name="T15" fmla="*/ 10 h 24"/>
                            <a:gd name="T16" fmla="*/ 16 w 21"/>
                            <a:gd name="T17" fmla="*/ 11 h 24"/>
                            <a:gd name="T18" fmla="*/ 17 w 21"/>
                            <a:gd name="T19" fmla="*/ 11 h 24"/>
                            <a:gd name="T20" fmla="*/ 15 w 21"/>
                            <a:gd name="T21" fmla="*/ 11 h 24"/>
                            <a:gd name="T22" fmla="*/ 10 w 21"/>
                            <a:gd name="T23" fmla="*/ 11 h 24"/>
                            <a:gd name="T24" fmla="*/ 7 w 21"/>
                            <a:gd name="T25" fmla="*/ 10 h 24"/>
                            <a:gd name="T26" fmla="*/ 10 w 21"/>
                            <a:gd name="T27" fmla="*/ 11 h 24"/>
                            <a:gd name="T28" fmla="*/ 15 w 21"/>
                            <a:gd name="T29" fmla="*/ 15 h 24"/>
                            <a:gd name="T30" fmla="*/ 18 w 21"/>
                            <a:gd name="T31" fmla="*/ 15 h 24"/>
                            <a:gd name="T32" fmla="*/ 15 w 21"/>
                            <a:gd name="T33" fmla="*/ 15 h 24"/>
                            <a:gd name="T34" fmla="*/ 10 w 21"/>
                            <a:gd name="T35" fmla="*/ 15 h 24"/>
                            <a:gd name="T36" fmla="*/ 13 w 21"/>
                            <a:gd name="T37" fmla="*/ 16 h 24"/>
                            <a:gd name="T38" fmla="*/ 16 w 21"/>
                            <a:gd name="T39" fmla="*/ 17 h 24"/>
                            <a:gd name="T40" fmla="*/ 19 w 21"/>
                            <a:gd name="T41" fmla="*/ 18 h 24"/>
                            <a:gd name="T42" fmla="*/ 14 w 21"/>
                            <a:gd name="T43" fmla="*/ 18 h 24"/>
                            <a:gd name="T44" fmla="*/ 10 w 21"/>
                            <a:gd name="T45" fmla="*/ 17 h 24"/>
                            <a:gd name="T46" fmla="*/ 18 w 21"/>
                            <a:gd name="T47" fmla="*/ 21 h 24"/>
                            <a:gd name="T48" fmla="*/ 20 w 21"/>
                            <a:gd name="T49" fmla="*/ 23 h 24"/>
                            <a:gd name="T50" fmla="*/ 14 w 21"/>
                            <a:gd name="T51" fmla="*/ 20 h 24"/>
                            <a:gd name="T52" fmla="*/ 10 w 21"/>
                            <a:gd name="T53" fmla="*/ 18 h 24"/>
                            <a:gd name="T54" fmla="*/ 5 w 21"/>
                            <a:gd name="T55" fmla="*/ 15 h 24"/>
                            <a:gd name="T56" fmla="*/ 0 w 21"/>
                            <a:gd name="T57" fmla="*/ 11 h 24"/>
                            <a:gd name="T58" fmla="*/ 3 w 21"/>
                            <a:gd name="T59" fmla="*/ 11 h 24"/>
                            <a:gd name="T60" fmla="*/ 9 w 21"/>
                            <a:gd name="T61" fmla="*/ 14 h 24"/>
                            <a:gd name="T62" fmla="*/ 5 w 21"/>
                            <a:gd name="T63" fmla="*/ 11 h 24"/>
                            <a:gd name="T64" fmla="*/ 1 w 21"/>
                            <a:gd name="T65" fmla="*/ 9 h 24"/>
                            <a:gd name="T66" fmla="*/ 0 w 21"/>
                            <a:gd name="T67" fmla="*/ 5 h 24"/>
                            <a:gd name="T68" fmla="*/ 3 w 21"/>
                            <a:gd name="T69" fmla="*/ 8 h 24"/>
                            <a:gd name="T70" fmla="*/ 5 w 21"/>
                            <a:gd name="T71" fmla="*/ 10 h 24"/>
                            <a:gd name="T72" fmla="*/ 3 w 21"/>
                            <a:gd name="T73" fmla="*/ 7 h 24"/>
                            <a:gd name="T74" fmla="*/ 0 w 21"/>
                            <a:gd name="T75" fmla="*/ 4 h 24"/>
                            <a:gd name="T76" fmla="*/ 0 w 21"/>
                            <a:gd name="T77" fmla="*/ 0 h 2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</a:cxnLst>
                          <a:rect l="0" t="0" r="r" b="b"/>
                          <a:pathLst>
                            <a:path w="21" h="24">
                              <a:moveTo>
                                <a:pt x="0" y="0"/>
                              </a:moveTo>
                              <a:lnTo>
                                <a:pt x="5" y="5"/>
                              </a:lnTo>
                              <a:lnTo>
                                <a:pt x="10" y="7"/>
                              </a:lnTo>
                              <a:lnTo>
                                <a:pt x="15" y="9"/>
                              </a:lnTo>
                              <a:lnTo>
                                <a:pt x="11" y="9"/>
                              </a:lnTo>
                              <a:lnTo>
                                <a:pt x="5" y="7"/>
                              </a:lnTo>
                              <a:lnTo>
                                <a:pt x="10" y="10"/>
                              </a:lnTo>
                              <a:lnTo>
                                <a:pt x="13" y="10"/>
                              </a:lnTo>
                              <a:lnTo>
                                <a:pt x="16" y="11"/>
                              </a:lnTo>
                              <a:lnTo>
                                <a:pt x="17" y="11"/>
                              </a:lnTo>
                              <a:lnTo>
                                <a:pt x="15" y="11"/>
                              </a:lnTo>
                              <a:lnTo>
                                <a:pt x="10" y="11"/>
                              </a:lnTo>
                              <a:lnTo>
                                <a:pt x="7" y="10"/>
                              </a:lnTo>
                              <a:lnTo>
                                <a:pt x="10" y="11"/>
                              </a:lnTo>
                              <a:lnTo>
                                <a:pt x="15" y="15"/>
                              </a:lnTo>
                              <a:lnTo>
                                <a:pt x="18" y="15"/>
                              </a:lnTo>
                              <a:lnTo>
                                <a:pt x="15" y="15"/>
                              </a:lnTo>
                              <a:lnTo>
                                <a:pt x="10" y="15"/>
                              </a:lnTo>
                              <a:lnTo>
                                <a:pt x="13" y="16"/>
                              </a:lnTo>
                              <a:lnTo>
                                <a:pt x="16" y="17"/>
                              </a:lnTo>
                              <a:lnTo>
                                <a:pt x="19" y="18"/>
                              </a:lnTo>
                              <a:lnTo>
                                <a:pt x="14" y="18"/>
                              </a:lnTo>
                              <a:lnTo>
                                <a:pt x="10" y="17"/>
                              </a:lnTo>
                              <a:lnTo>
                                <a:pt x="18" y="21"/>
                              </a:lnTo>
                              <a:lnTo>
                                <a:pt x="20" y="23"/>
                              </a:lnTo>
                              <a:lnTo>
                                <a:pt x="14" y="20"/>
                              </a:lnTo>
                              <a:lnTo>
                                <a:pt x="10" y="18"/>
                              </a:lnTo>
                              <a:lnTo>
                                <a:pt x="5" y="15"/>
                              </a:lnTo>
                              <a:lnTo>
                                <a:pt x="0" y="11"/>
                              </a:lnTo>
                              <a:lnTo>
                                <a:pt x="3" y="11"/>
                              </a:lnTo>
                              <a:lnTo>
                                <a:pt x="9" y="14"/>
                              </a:lnTo>
                              <a:lnTo>
                                <a:pt x="5" y="11"/>
                              </a:lnTo>
                              <a:lnTo>
                                <a:pt x="1" y="9"/>
                              </a:lnTo>
                              <a:lnTo>
                                <a:pt x="0" y="5"/>
                              </a:lnTo>
                              <a:lnTo>
                                <a:pt x="3" y="8"/>
                              </a:lnTo>
                              <a:lnTo>
                                <a:pt x="5" y="10"/>
                              </a:lnTo>
                              <a:lnTo>
                                <a:pt x="3" y="7"/>
                              </a:lnTo>
                              <a:lnTo>
                                <a:pt x="0" y="4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7" name="Freeform 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4" y="1899"/>
                          <a:ext cx="24" cy="34"/>
                        </a:xfrm>
                        <a:custGeom>
                          <a:avLst/>
                          <a:gdLst>
                            <a:gd name="T0" fmla="*/ 1 w 24"/>
                            <a:gd name="T1" fmla="*/ 0 h 34"/>
                            <a:gd name="T2" fmla="*/ 5 w 24"/>
                            <a:gd name="T3" fmla="*/ 3 h 34"/>
                            <a:gd name="T4" fmla="*/ 11 w 24"/>
                            <a:gd name="T5" fmla="*/ 7 h 34"/>
                            <a:gd name="T6" fmla="*/ 18 w 24"/>
                            <a:gd name="T7" fmla="*/ 9 h 34"/>
                            <a:gd name="T8" fmla="*/ 18 w 24"/>
                            <a:gd name="T9" fmla="*/ 9 h 34"/>
                            <a:gd name="T10" fmla="*/ 21 w 24"/>
                            <a:gd name="T11" fmla="*/ 16 h 34"/>
                            <a:gd name="T12" fmla="*/ 16 w 24"/>
                            <a:gd name="T13" fmla="*/ 14 h 34"/>
                            <a:gd name="T14" fmla="*/ 11 w 24"/>
                            <a:gd name="T15" fmla="*/ 13 h 34"/>
                            <a:gd name="T16" fmla="*/ 6 w 24"/>
                            <a:gd name="T17" fmla="*/ 10 h 34"/>
                            <a:gd name="T18" fmla="*/ 11 w 24"/>
                            <a:gd name="T19" fmla="*/ 14 h 34"/>
                            <a:gd name="T20" fmla="*/ 17 w 24"/>
                            <a:gd name="T21" fmla="*/ 17 h 34"/>
                            <a:gd name="T22" fmla="*/ 23 w 24"/>
                            <a:gd name="T23" fmla="*/ 19 h 34"/>
                            <a:gd name="T24" fmla="*/ 17 w 24"/>
                            <a:gd name="T25" fmla="*/ 19 h 34"/>
                            <a:gd name="T26" fmla="*/ 11 w 24"/>
                            <a:gd name="T27" fmla="*/ 18 h 34"/>
                            <a:gd name="T28" fmla="*/ 8 w 24"/>
                            <a:gd name="T29" fmla="*/ 17 h 34"/>
                            <a:gd name="T30" fmla="*/ 13 w 24"/>
                            <a:gd name="T31" fmla="*/ 19 h 34"/>
                            <a:gd name="T32" fmla="*/ 17 w 24"/>
                            <a:gd name="T33" fmla="*/ 22 h 34"/>
                            <a:gd name="T34" fmla="*/ 21 w 24"/>
                            <a:gd name="T35" fmla="*/ 22 h 34"/>
                            <a:gd name="T36" fmla="*/ 16 w 24"/>
                            <a:gd name="T37" fmla="*/ 23 h 34"/>
                            <a:gd name="T38" fmla="*/ 9 w 24"/>
                            <a:gd name="T39" fmla="*/ 22 h 34"/>
                            <a:gd name="T40" fmla="*/ 13 w 24"/>
                            <a:gd name="T41" fmla="*/ 24 h 34"/>
                            <a:gd name="T42" fmla="*/ 18 w 24"/>
                            <a:gd name="T43" fmla="*/ 25 h 34"/>
                            <a:gd name="T44" fmla="*/ 21 w 24"/>
                            <a:gd name="T45" fmla="*/ 27 h 34"/>
                            <a:gd name="T46" fmla="*/ 15 w 24"/>
                            <a:gd name="T47" fmla="*/ 27 h 34"/>
                            <a:gd name="T48" fmla="*/ 11 w 24"/>
                            <a:gd name="T49" fmla="*/ 27 h 34"/>
                            <a:gd name="T50" fmla="*/ 7 w 24"/>
                            <a:gd name="T51" fmla="*/ 27 h 34"/>
                            <a:gd name="T52" fmla="*/ 10 w 24"/>
                            <a:gd name="T53" fmla="*/ 29 h 34"/>
                            <a:gd name="T54" fmla="*/ 14 w 24"/>
                            <a:gd name="T55" fmla="*/ 30 h 34"/>
                            <a:gd name="T56" fmla="*/ 11 w 24"/>
                            <a:gd name="T57" fmla="*/ 33 h 34"/>
                            <a:gd name="T58" fmla="*/ 6 w 24"/>
                            <a:gd name="T59" fmla="*/ 33 h 34"/>
                            <a:gd name="T60" fmla="*/ 4 w 24"/>
                            <a:gd name="T61" fmla="*/ 29 h 34"/>
                            <a:gd name="T62" fmla="*/ 1 w 24"/>
                            <a:gd name="T63" fmla="*/ 25 h 34"/>
                            <a:gd name="T64" fmla="*/ 0 w 24"/>
                            <a:gd name="T65" fmla="*/ 22 h 34"/>
                            <a:gd name="T66" fmla="*/ 0 w 24"/>
                            <a:gd name="T67" fmla="*/ 19 h 34"/>
                            <a:gd name="T68" fmla="*/ 2 w 24"/>
                            <a:gd name="T69" fmla="*/ 22 h 34"/>
                            <a:gd name="T70" fmla="*/ 6 w 24"/>
                            <a:gd name="T71" fmla="*/ 25 h 34"/>
                            <a:gd name="T72" fmla="*/ 10 w 24"/>
                            <a:gd name="T73" fmla="*/ 25 h 34"/>
                            <a:gd name="T74" fmla="*/ 5 w 24"/>
                            <a:gd name="T75" fmla="*/ 23 h 34"/>
                            <a:gd name="T76" fmla="*/ 3 w 24"/>
                            <a:gd name="T77" fmla="*/ 20 h 34"/>
                            <a:gd name="T78" fmla="*/ 1 w 24"/>
                            <a:gd name="T79" fmla="*/ 17 h 34"/>
                            <a:gd name="T80" fmla="*/ 1 w 24"/>
                            <a:gd name="T81" fmla="*/ 15 h 34"/>
                            <a:gd name="T82" fmla="*/ 1 w 24"/>
                            <a:gd name="T83" fmla="*/ 11 h 34"/>
                            <a:gd name="T84" fmla="*/ 4 w 24"/>
                            <a:gd name="T85" fmla="*/ 13 h 34"/>
                            <a:gd name="T86" fmla="*/ 6 w 24"/>
                            <a:gd name="T87" fmla="*/ 14 h 34"/>
                            <a:gd name="T88" fmla="*/ 10 w 24"/>
                            <a:gd name="T89" fmla="*/ 15 h 34"/>
                            <a:gd name="T90" fmla="*/ 4 w 24"/>
                            <a:gd name="T91" fmla="*/ 11 h 34"/>
                            <a:gd name="T92" fmla="*/ 2 w 24"/>
                            <a:gd name="T93" fmla="*/ 9 h 34"/>
                            <a:gd name="T94" fmla="*/ 1 w 24"/>
                            <a:gd name="T95" fmla="*/ 6 h 34"/>
                            <a:gd name="T96" fmla="*/ 1 w 24"/>
                            <a:gd name="T97" fmla="*/ 4 h 34"/>
                            <a:gd name="T98" fmla="*/ 4 w 24"/>
                            <a:gd name="T99" fmla="*/ 7 h 34"/>
                            <a:gd name="T100" fmla="*/ 11 w 24"/>
                            <a:gd name="T101" fmla="*/ 9 h 34"/>
                            <a:gd name="T102" fmla="*/ 5 w 24"/>
                            <a:gd name="T103" fmla="*/ 7 h 34"/>
                            <a:gd name="T104" fmla="*/ 1 w 24"/>
                            <a:gd name="T105" fmla="*/ 3 h 34"/>
                            <a:gd name="T106" fmla="*/ 1 w 24"/>
                            <a:gd name="T107" fmla="*/ 0 h 34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24" h="34">
                              <a:moveTo>
                                <a:pt x="1" y="0"/>
                              </a:moveTo>
                              <a:lnTo>
                                <a:pt x="5" y="3"/>
                              </a:lnTo>
                              <a:lnTo>
                                <a:pt x="11" y="7"/>
                              </a:lnTo>
                              <a:lnTo>
                                <a:pt x="18" y="9"/>
                              </a:lnTo>
                              <a:lnTo>
                                <a:pt x="18" y="9"/>
                              </a:lnTo>
                              <a:lnTo>
                                <a:pt x="21" y="16"/>
                              </a:lnTo>
                              <a:lnTo>
                                <a:pt x="16" y="14"/>
                              </a:lnTo>
                              <a:lnTo>
                                <a:pt x="11" y="13"/>
                              </a:lnTo>
                              <a:lnTo>
                                <a:pt x="6" y="10"/>
                              </a:lnTo>
                              <a:lnTo>
                                <a:pt x="11" y="14"/>
                              </a:lnTo>
                              <a:lnTo>
                                <a:pt x="17" y="17"/>
                              </a:lnTo>
                              <a:lnTo>
                                <a:pt x="23" y="19"/>
                              </a:lnTo>
                              <a:lnTo>
                                <a:pt x="17" y="19"/>
                              </a:lnTo>
                              <a:lnTo>
                                <a:pt x="11" y="18"/>
                              </a:lnTo>
                              <a:lnTo>
                                <a:pt x="8" y="17"/>
                              </a:lnTo>
                              <a:lnTo>
                                <a:pt x="13" y="19"/>
                              </a:lnTo>
                              <a:lnTo>
                                <a:pt x="17" y="22"/>
                              </a:lnTo>
                              <a:lnTo>
                                <a:pt x="21" y="22"/>
                              </a:lnTo>
                              <a:lnTo>
                                <a:pt x="16" y="23"/>
                              </a:lnTo>
                              <a:lnTo>
                                <a:pt x="9" y="22"/>
                              </a:lnTo>
                              <a:lnTo>
                                <a:pt x="13" y="24"/>
                              </a:lnTo>
                              <a:lnTo>
                                <a:pt x="18" y="25"/>
                              </a:lnTo>
                              <a:lnTo>
                                <a:pt x="21" y="27"/>
                              </a:lnTo>
                              <a:lnTo>
                                <a:pt x="15" y="27"/>
                              </a:lnTo>
                              <a:lnTo>
                                <a:pt x="11" y="27"/>
                              </a:lnTo>
                              <a:lnTo>
                                <a:pt x="7" y="27"/>
                              </a:lnTo>
                              <a:lnTo>
                                <a:pt x="10" y="29"/>
                              </a:lnTo>
                              <a:lnTo>
                                <a:pt x="14" y="30"/>
                              </a:lnTo>
                              <a:lnTo>
                                <a:pt x="11" y="33"/>
                              </a:lnTo>
                              <a:lnTo>
                                <a:pt x="6" y="33"/>
                              </a:lnTo>
                              <a:lnTo>
                                <a:pt x="4" y="29"/>
                              </a:lnTo>
                              <a:lnTo>
                                <a:pt x="1" y="25"/>
                              </a:lnTo>
                              <a:lnTo>
                                <a:pt x="0" y="22"/>
                              </a:lnTo>
                              <a:lnTo>
                                <a:pt x="0" y="19"/>
                              </a:lnTo>
                              <a:lnTo>
                                <a:pt x="2" y="22"/>
                              </a:lnTo>
                              <a:lnTo>
                                <a:pt x="6" y="25"/>
                              </a:lnTo>
                              <a:lnTo>
                                <a:pt x="10" y="25"/>
                              </a:lnTo>
                              <a:lnTo>
                                <a:pt x="5" y="23"/>
                              </a:lnTo>
                              <a:lnTo>
                                <a:pt x="3" y="20"/>
                              </a:lnTo>
                              <a:lnTo>
                                <a:pt x="1" y="17"/>
                              </a:lnTo>
                              <a:lnTo>
                                <a:pt x="1" y="15"/>
                              </a:lnTo>
                              <a:lnTo>
                                <a:pt x="1" y="11"/>
                              </a:lnTo>
                              <a:lnTo>
                                <a:pt x="4" y="13"/>
                              </a:lnTo>
                              <a:lnTo>
                                <a:pt x="6" y="14"/>
                              </a:lnTo>
                              <a:lnTo>
                                <a:pt x="10" y="15"/>
                              </a:lnTo>
                              <a:lnTo>
                                <a:pt x="4" y="11"/>
                              </a:lnTo>
                              <a:lnTo>
                                <a:pt x="2" y="9"/>
                              </a:lnTo>
                              <a:lnTo>
                                <a:pt x="1" y="6"/>
                              </a:lnTo>
                              <a:lnTo>
                                <a:pt x="1" y="4"/>
                              </a:lnTo>
                              <a:lnTo>
                                <a:pt x="4" y="7"/>
                              </a:lnTo>
                              <a:lnTo>
                                <a:pt x="11" y="9"/>
                              </a:lnTo>
                              <a:lnTo>
                                <a:pt x="5" y="7"/>
                              </a:lnTo>
                              <a:lnTo>
                                <a:pt x="1" y="3"/>
                              </a:lnTo>
                              <a:lnTo>
                                <a:pt x="1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8" name="Freeform 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47" y="1896"/>
                          <a:ext cx="19" cy="38"/>
                        </a:xfrm>
                        <a:custGeom>
                          <a:avLst/>
                          <a:gdLst>
                            <a:gd name="T0" fmla="*/ 18 w 19"/>
                            <a:gd name="T1" fmla="*/ 0 h 38"/>
                            <a:gd name="T2" fmla="*/ 15 w 19"/>
                            <a:gd name="T3" fmla="*/ 2 h 38"/>
                            <a:gd name="T4" fmla="*/ 12 w 19"/>
                            <a:gd name="T5" fmla="*/ 3 h 38"/>
                            <a:gd name="T6" fmla="*/ 9 w 19"/>
                            <a:gd name="T7" fmla="*/ 4 h 38"/>
                            <a:gd name="T8" fmla="*/ 7 w 19"/>
                            <a:gd name="T9" fmla="*/ 4 h 38"/>
                            <a:gd name="T10" fmla="*/ 9 w 19"/>
                            <a:gd name="T11" fmla="*/ 5 h 38"/>
                            <a:gd name="T12" fmla="*/ 13 w 19"/>
                            <a:gd name="T13" fmla="*/ 6 h 38"/>
                            <a:gd name="T14" fmla="*/ 11 w 19"/>
                            <a:gd name="T15" fmla="*/ 7 h 38"/>
                            <a:gd name="T16" fmla="*/ 8 w 19"/>
                            <a:gd name="T17" fmla="*/ 7 h 38"/>
                            <a:gd name="T18" fmla="*/ 6 w 19"/>
                            <a:gd name="T19" fmla="*/ 7 h 38"/>
                            <a:gd name="T20" fmla="*/ 9 w 19"/>
                            <a:gd name="T21" fmla="*/ 9 h 38"/>
                            <a:gd name="T22" fmla="*/ 13 w 19"/>
                            <a:gd name="T23" fmla="*/ 9 h 38"/>
                            <a:gd name="T24" fmla="*/ 9 w 19"/>
                            <a:gd name="T25" fmla="*/ 11 h 38"/>
                            <a:gd name="T26" fmla="*/ 5 w 19"/>
                            <a:gd name="T27" fmla="*/ 13 h 38"/>
                            <a:gd name="T28" fmla="*/ 9 w 19"/>
                            <a:gd name="T29" fmla="*/ 14 h 38"/>
                            <a:gd name="T30" fmla="*/ 12 w 19"/>
                            <a:gd name="T31" fmla="*/ 12 h 38"/>
                            <a:gd name="T32" fmla="*/ 9 w 19"/>
                            <a:gd name="T33" fmla="*/ 16 h 38"/>
                            <a:gd name="T34" fmla="*/ 4 w 19"/>
                            <a:gd name="T35" fmla="*/ 18 h 38"/>
                            <a:gd name="T36" fmla="*/ 6 w 19"/>
                            <a:gd name="T37" fmla="*/ 18 h 38"/>
                            <a:gd name="T38" fmla="*/ 9 w 19"/>
                            <a:gd name="T39" fmla="*/ 18 h 38"/>
                            <a:gd name="T40" fmla="*/ 6 w 19"/>
                            <a:gd name="T41" fmla="*/ 20 h 38"/>
                            <a:gd name="T42" fmla="*/ 3 w 19"/>
                            <a:gd name="T43" fmla="*/ 22 h 38"/>
                            <a:gd name="T44" fmla="*/ 1 w 19"/>
                            <a:gd name="T45" fmla="*/ 22 h 38"/>
                            <a:gd name="T46" fmla="*/ 5 w 19"/>
                            <a:gd name="T47" fmla="*/ 22 h 38"/>
                            <a:gd name="T48" fmla="*/ 9 w 19"/>
                            <a:gd name="T49" fmla="*/ 22 h 38"/>
                            <a:gd name="T50" fmla="*/ 5 w 19"/>
                            <a:gd name="T51" fmla="*/ 23 h 38"/>
                            <a:gd name="T52" fmla="*/ 1 w 19"/>
                            <a:gd name="T53" fmla="*/ 24 h 38"/>
                            <a:gd name="T54" fmla="*/ 0 w 19"/>
                            <a:gd name="T55" fmla="*/ 24 h 38"/>
                            <a:gd name="T56" fmla="*/ 3 w 19"/>
                            <a:gd name="T57" fmla="*/ 25 h 38"/>
                            <a:gd name="T58" fmla="*/ 8 w 19"/>
                            <a:gd name="T59" fmla="*/ 27 h 38"/>
                            <a:gd name="T60" fmla="*/ 3 w 19"/>
                            <a:gd name="T61" fmla="*/ 28 h 38"/>
                            <a:gd name="T62" fmla="*/ 0 w 19"/>
                            <a:gd name="T63" fmla="*/ 28 h 38"/>
                            <a:gd name="T64" fmla="*/ 3 w 19"/>
                            <a:gd name="T65" fmla="*/ 29 h 38"/>
                            <a:gd name="T66" fmla="*/ 9 w 19"/>
                            <a:gd name="T67" fmla="*/ 30 h 38"/>
                            <a:gd name="T68" fmla="*/ 11 w 19"/>
                            <a:gd name="T69" fmla="*/ 30 h 38"/>
                            <a:gd name="T70" fmla="*/ 9 w 19"/>
                            <a:gd name="T71" fmla="*/ 32 h 38"/>
                            <a:gd name="T72" fmla="*/ 10 w 19"/>
                            <a:gd name="T73" fmla="*/ 37 h 38"/>
                            <a:gd name="T74" fmla="*/ 12 w 19"/>
                            <a:gd name="T75" fmla="*/ 33 h 38"/>
                            <a:gd name="T76" fmla="*/ 14 w 19"/>
                            <a:gd name="T77" fmla="*/ 29 h 38"/>
                            <a:gd name="T78" fmla="*/ 15 w 19"/>
                            <a:gd name="T79" fmla="*/ 25 h 38"/>
                            <a:gd name="T80" fmla="*/ 13 w 19"/>
                            <a:gd name="T81" fmla="*/ 27 h 38"/>
                            <a:gd name="T82" fmla="*/ 9 w 19"/>
                            <a:gd name="T83" fmla="*/ 29 h 38"/>
                            <a:gd name="T84" fmla="*/ 13 w 19"/>
                            <a:gd name="T85" fmla="*/ 26 h 38"/>
                            <a:gd name="T86" fmla="*/ 14 w 19"/>
                            <a:gd name="T87" fmla="*/ 22 h 38"/>
                            <a:gd name="T88" fmla="*/ 15 w 19"/>
                            <a:gd name="T89" fmla="*/ 18 h 38"/>
                            <a:gd name="T90" fmla="*/ 13 w 19"/>
                            <a:gd name="T91" fmla="*/ 22 h 38"/>
                            <a:gd name="T92" fmla="*/ 11 w 19"/>
                            <a:gd name="T93" fmla="*/ 22 h 38"/>
                            <a:gd name="T94" fmla="*/ 13 w 19"/>
                            <a:gd name="T95" fmla="*/ 20 h 38"/>
                            <a:gd name="T96" fmla="*/ 15 w 19"/>
                            <a:gd name="T97" fmla="*/ 16 h 38"/>
                            <a:gd name="T98" fmla="*/ 16 w 19"/>
                            <a:gd name="T99" fmla="*/ 11 h 38"/>
                            <a:gd name="T100" fmla="*/ 17 w 19"/>
                            <a:gd name="T101" fmla="*/ 7 h 38"/>
                            <a:gd name="T102" fmla="*/ 14 w 19"/>
                            <a:gd name="T103" fmla="*/ 9 h 38"/>
                            <a:gd name="T104" fmla="*/ 17 w 19"/>
                            <a:gd name="T105" fmla="*/ 7 h 38"/>
                            <a:gd name="T106" fmla="*/ 18 w 19"/>
                            <a:gd name="T107" fmla="*/ 3 h 38"/>
                            <a:gd name="T108" fmla="*/ 18 w 19"/>
                            <a:gd name="T109" fmla="*/ 0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</a:cxnLst>
                          <a:rect l="0" t="0" r="r" b="b"/>
                          <a:pathLst>
                            <a:path w="19" h="38">
                              <a:moveTo>
                                <a:pt x="18" y="0"/>
                              </a:moveTo>
                              <a:lnTo>
                                <a:pt x="15" y="2"/>
                              </a:lnTo>
                              <a:lnTo>
                                <a:pt x="12" y="3"/>
                              </a:lnTo>
                              <a:lnTo>
                                <a:pt x="9" y="4"/>
                              </a:lnTo>
                              <a:lnTo>
                                <a:pt x="7" y="4"/>
                              </a:lnTo>
                              <a:lnTo>
                                <a:pt x="9" y="5"/>
                              </a:lnTo>
                              <a:lnTo>
                                <a:pt x="13" y="6"/>
                              </a:lnTo>
                              <a:lnTo>
                                <a:pt x="11" y="7"/>
                              </a:lnTo>
                              <a:lnTo>
                                <a:pt x="8" y="7"/>
                              </a:lnTo>
                              <a:lnTo>
                                <a:pt x="6" y="7"/>
                              </a:lnTo>
                              <a:lnTo>
                                <a:pt x="9" y="9"/>
                              </a:lnTo>
                              <a:lnTo>
                                <a:pt x="13" y="9"/>
                              </a:lnTo>
                              <a:lnTo>
                                <a:pt x="9" y="11"/>
                              </a:lnTo>
                              <a:lnTo>
                                <a:pt x="5" y="13"/>
                              </a:lnTo>
                              <a:lnTo>
                                <a:pt x="9" y="14"/>
                              </a:lnTo>
                              <a:lnTo>
                                <a:pt x="12" y="12"/>
                              </a:lnTo>
                              <a:lnTo>
                                <a:pt x="9" y="16"/>
                              </a:lnTo>
                              <a:lnTo>
                                <a:pt x="4" y="18"/>
                              </a:lnTo>
                              <a:lnTo>
                                <a:pt x="6" y="18"/>
                              </a:lnTo>
                              <a:lnTo>
                                <a:pt x="9" y="18"/>
                              </a:lnTo>
                              <a:lnTo>
                                <a:pt x="6" y="20"/>
                              </a:lnTo>
                              <a:lnTo>
                                <a:pt x="3" y="22"/>
                              </a:lnTo>
                              <a:lnTo>
                                <a:pt x="1" y="22"/>
                              </a:lnTo>
                              <a:lnTo>
                                <a:pt x="5" y="22"/>
                              </a:lnTo>
                              <a:lnTo>
                                <a:pt x="9" y="22"/>
                              </a:lnTo>
                              <a:lnTo>
                                <a:pt x="5" y="23"/>
                              </a:lnTo>
                              <a:lnTo>
                                <a:pt x="1" y="24"/>
                              </a:lnTo>
                              <a:lnTo>
                                <a:pt x="0" y="24"/>
                              </a:lnTo>
                              <a:lnTo>
                                <a:pt x="3" y="25"/>
                              </a:lnTo>
                              <a:lnTo>
                                <a:pt x="8" y="27"/>
                              </a:lnTo>
                              <a:lnTo>
                                <a:pt x="3" y="28"/>
                              </a:lnTo>
                              <a:lnTo>
                                <a:pt x="0" y="28"/>
                              </a:lnTo>
                              <a:lnTo>
                                <a:pt x="3" y="29"/>
                              </a:lnTo>
                              <a:lnTo>
                                <a:pt x="9" y="30"/>
                              </a:lnTo>
                              <a:lnTo>
                                <a:pt x="11" y="30"/>
                              </a:lnTo>
                              <a:lnTo>
                                <a:pt x="9" y="32"/>
                              </a:lnTo>
                              <a:lnTo>
                                <a:pt x="10" y="37"/>
                              </a:lnTo>
                              <a:lnTo>
                                <a:pt x="12" y="33"/>
                              </a:lnTo>
                              <a:lnTo>
                                <a:pt x="14" y="29"/>
                              </a:lnTo>
                              <a:lnTo>
                                <a:pt x="15" y="25"/>
                              </a:lnTo>
                              <a:lnTo>
                                <a:pt x="13" y="27"/>
                              </a:lnTo>
                              <a:lnTo>
                                <a:pt x="9" y="29"/>
                              </a:lnTo>
                              <a:lnTo>
                                <a:pt x="13" y="26"/>
                              </a:lnTo>
                              <a:lnTo>
                                <a:pt x="14" y="22"/>
                              </a:lnTo>
                              <a:lnTo>
                                <a:pt x="15" y="18"/>
                              </a:lnTo>
                              <a:lnTo>
                                <a:pt x="13" y="22"/>
                              </a:lnTo>
                              <a:lnTo>
                                <a:pt x="11" y="22"/>
                              </a:lnTo>
                              <a:lnTo>
                                <a:pt x="13" y="20"/>
                              </a:lnTo>
                              <a:lnTo>
                                <a:pt x="15" y="16"/>
                              </a:lnTo>
                              <a:lnTo>
                                <a:pt x="16" y="11"/>
                              </a:lnTo>
                              <a:lnTo>
                                <a:pt x="17" y="7"/>
                              </a:lnTo>
                              <a:lnTo>
                                <a:pt x="14" y="9"/>
                              </a:lnTo>
                              <a:lnTo>
                                <a:pt x="17" y="7"/>
                              </a:lnTo>
                              <a:lnTo>
                                <a:pt x="18" y="3"/>
                              </a:lnTo>
                              <a:lnTo>
                                <a:pt x="18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09" name="Group 2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09" y="1866"/>
                        <a:ext cx="56" cy="93"/>
                        <a:chOff x="3609" y="1866"/>
                        <a:chExt cx="56" cy="93"/>
                      </a:xfrm>
                    </p:grpSpPr>
                    <p:sp>
                      <p:nvSpPr>
                        <p:cNvPr id="751" name="Freeform 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4" y="1912"/>
                          <a:ext cx="34" cy="47"/>
                        </a:xfrm>
                        <a:custGeom>
                          <a:avLst/>
                          <a:gdLst>
                            <a:gd name="T0" fmla="*/ 32 w 34"/>
                            <a:gd name="T1" fmla="*/ 7 h 47"/>
                            <a:gd name="T2" fmla="*/ 32 w 34"/>
                            <a:gd name="T3" fmla="*/ 13 h 47"/>
                            <a:gd name="T4" fmla="*/ 32 w 34"/>
                            <a:gd name="T5" fmla="*/ 18 h 47"/>
                            <a:gd name="T6" fmla="*/ 32 w 34"/>
                            <a:gd name="T7" fmla="*/ 26 h 47"/>
                            <a:gd name="T8" fmla="*/ 33 w 34"/>
                            <a:gd name="T9" fmla="*/ 29 h 47"/>
                            <a:gd name="T10" fmla="*/ 31 w 34"/>
                            <a:gd name="T11" fmla="*/ 34 h 47"/>
                            <a:gd name="T12" fmla="*/ 25 w 34"/>
                            <a:gd name="T13" fmla="*/ 39 h 47"/>
                            <a:gd name="T14" fmla="*/ 19 w 34"/>
                            <a:gd name="T15" fmla="*/ 45 h 47"/>
                            <a:gd name="T16" fmla="*/ 13 w 34"/>
                            <a:gd name="T17" fmla="*/ 46 h 47"/>
                            <a:gd name="T18" fmla="*/ 10 w 34"/>
                            <a:gd name="T19" fmla="*/ 45 h 47"/>
                            <a:gd name="T20" fmla="*/ 7 w 34"/>
                            <a:gd name="T21" fmla="*/ 40 h 47"/>
                            <a:gd name="T22" fmla="*/ 2 w 34"/>
                            <a:gd name="T23" fmla="*/ 34 h 47"/>
                            <a:gd name="T24" fmla="*/ 0 w 34"/>
                            <a:gd name="T25" fmla="*/ 30 h 47"/>
                            <a:gd name="T26" fmla="*/ 0 w 34"/>
                            <a:gd name="T27" fmla="*/ 28 h 47"/>
                            <a:gd name="T28" fmla="*/ 0 w 34"/>
                            <a:gd name="T29" fmla="*/ 24 h 47"/>
                            <a:gd name="T30" fmla="*/ 2 w 34"/>
                            <a:gd name="T31" fmla="*/ 18 h 47"/>
                            <a:gd name="T32" fmla="*/ 3 w 34"/>
                            <a:gd name="T33" fmla="*/ 13 h 47"/>
                            <a:gd name="T34" fmla="*/ 3 w 34"/>
                            <a:gd name="T35" fmla="*/ 8 h 47"/>
                            <a:gd name="T36" fmla="*/ 3 w 34"/>
                            <a:gd name="T37" fmla="*/ 0 h 47"/>
                            <a:gd name="T38" fmla="*/ 32 w 34"/>
                            <a:gd name="T39" fmla="*/ 7 h 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34" h="47">
                              <a:moveTo>
                                <a:pt x="32" y="7"/>
                              </a:moveTo>
                              <a:lnTo>
                                <a:pt x="32" y="13"/>
                              </a:lnTo>
                              <a:lnTo>
                                <a:pt x="32" y="18"/>
                              </a:lnTo>
                              <a:lnTo>
                                <a:pt x="32" y="26"/>
                              </a:lnTo>
                              <a:lnTo>
                                <a:pt x="33" y="29"/>
                              </a:lnTo>
                              <a:lnTo>
                                <a:pt x="31" y="34"/>
                              </a:lnTo>
                              <a:lnTo>
                                <a:pt x="25" y="39"/>
                              </a:lnTo>
                              <a:lnTo>
                                <a:pt x="19" y="45"/>
                              </a:lnTo>
                              <a:lnTo>
                                <a:pt x="13" y="46"/>
                              </a:lnTo>
                              <a:lnTo>
                                <a:pt x="10" y="45"/>
                              </a:lnTo>
                              <a:lnTo>
                                <a:pt x="7" y="40"/>
                              </a:lnTo>
                              <a:lnTo>
                                <a:pt x="2" y="34"/>
                              </a:lnTo>
                              <a:lnTo>
                                <a:pt x="0" y="30"/>
                              </a:lnTo>
                              <a:lnTo>
                                <a:pt x="0" y="28"/>
                              </a:lnTo>
                              <a:lnTo>
                                <a:pt x="0" y="24"/>
                              </a:lnTo>
                              <a:lnTo>
                                <a:pt x="2" y="18"/>
                              </a:lnTo>
                              <a:lnTo>
                                <a:pt x="3" y="13"/>
                              </a:lnTo>
                              <a:lnTo>
                                <a:pt x="3" y="8"/>
                              </a:lnTo>
                              <a:lnTo>
                                <a:pt x="3" y="0"/>
                              </a:lnTo>
                              <a:lnTo>
                                <a:pt x="32" y="7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2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9" y="1866"/>
                          <a:ext cx="47" cy="63"/>
                        </a:xfrm>
                        <a:custGeom>
                          <a:avLst/>
                          <a:gdLst>
                            <a:gd name="T0" fmla="*/ 45 w 47"/>
                            <a:gd name="T1" fmla="*/ 7 h 63"/>
                            <a:gd name="T2" fmla="*/ 44 w 47"/>
                            <a:gd name="T3" fmla="*/ 11 h 63"/>
                            <a:gd name="T4" fmla="*/ 45 w 47"/>
                            <a:gd name="T5" fmla="*/ 16 h 63"/>
                            <a:gd name="T6" fmla="*/ 46 w 47"/>
                            <a:gd name="T7" fmla="*/ 24 h 63"/>
                            <a:gd name="T8" fmla="*/ 46 w 47"/>
                            <a:gd name="T9" fmla="*/ 28 h 63"/>
                            <a:gd name="T10" fmla="*/ 46 w 47"/>
                            <a:gd name="T11" fmla="*/ 33 h 63"/>
                            <a:gd name="T12" fmla="*/ 45 w 47"/>
                            <a:gd name="T13" fmla="*/ 37 h 63"/>
                            <a:gd name="T14" fmla="*/ 44 w 47"/>
                            <a:gd name="T15" fmla="*/ 40 h 63"/>
                            <a:gd name="T16" fmla="*/ 44 w 47"/>
                            <a:gd name="T17" fmla="*/ 43 h 63"/>
                            <a:gd name="T18" fmla="*/ 42 w 47"/>
                            <a:gd name="T19" fmla="*/ 45 h 63"/>
                            <a:gd name="T20" fmla="*/ 42 w 47"/>
                            <a:gd name="T21" fmla="*/ 48 h 63"/>
                            <a:gd name="T22" fmla="*/ 40 w 47"/>
                            <a:gd name="T23" fmla="*/ 51 h 63"/>
                            <a:gd name="T24" fmla="*/ 38 w 47"/>
                            <a:gd name="T25" fmla="*/ 53 h 63"/>
                            <a:gd name="T26" fmla="*/ 36 w 47"/>
                            <a:gd name="T27" fmla="*/ 56 h 63"/>
                            <a:gd name="T28" fmla="*/ 33 w 47"/>
                            <a:gd name="T29" fmla="*/ 58 h 63"/>
                            <a:gd name="T30" fmla="*/ 31 w 47"/>
                            <a:gd name="T31" fmla="*/ 61 h 63"/>
                            <a:gd name="T32" fmla="*/ 28 w 47"/>
                            <a:gd name="T33" fmla="*/ 62 h 63"/>
                            <a:gd name="T34" fmla="*/ 25 w 47"/>
                            <a:gd name="T35" fmla="*/ 62 h 63"/>
                            <a:gd name="T36" fmla="*/ 21 w 47"/>
                            <a:gd name="T37" fmla="*/ 61 h 63"/>
                            <a:gd name="T38" fmla="*/ 18 w 47"/>
                            <a:gd name="T39" fmla="*/ 60 h 63"/>
                            <a:gd name="T40" fmla="*/ 16 w 47"/>
                            <a:gd name="T41" fmla="*/ 57 h 63"/>
                            <a:gd name="T42" fmla="*/ 13 w 47"/>
                            <a:gd name="T43" fmla="*/ 56 h 63"/>
                            <a:gd name="T44" fmla="*/ 11 w 47"/>
                            <a:gd name="T45" fmla="*/ 54 h 63"/>
                            <a:gd name="T46" fmla="*/ 8 w 47"/>
                            <a:gd name="T47" fmla="*/ 52 h 63"/>
                            <a:gd name="T48" fmla="*/ 6 w 47"/>
                            <a:gd name="T49" fmla="*/ 49 h 63"/>
                            <a:gd name="T50" fmla="*/ 5 w 47"/>
                            <a:gd name="T51" fmla="*/ 48 h 63"/>
                            <a:gd name="T52" fmla="*/ 4 w 47"/>
                            <a:gd name="T53" fmla="*/ 43 h 63"/>
                            <a:gd name="T54" fmla="*/ 3 w 47"/>
                            <a:gd name="T55" fmla="*/ 39 h 63"/>
                            <a:gd name="T56" fmla="*/ 2 w 47"/>
                            <a:gd name="T57" fmla="*/ 34 h 63"/>
                            <a:gd name="T58" fmla="*/ 0 w 47"/>
                            <a:gd name="T59" fmla="*/ 26 h 63"/>
                            <a:gd name="T60" fmla="*/ 0 w 47"/>
                            <a:gd name="T61" fmla="*/ 20 h 63"/>
                            <a:gd name="T62" fmla="*/ 0 w 47"/>
                            <a:gd name="T63" fmla="*/ 16 h 63"/>
                            <a:gd name="T64" fmla="*/ 0 w 47"/>
                            <a:gd name="T65" fmla="*/ 12 h 63"/>
                            <a:gd name="T66" fmla="*/ 4 w 47"/>
                            <a:gd name="T67" fmla="*/ 13 h 63"/>
                            <a:gd name="T68" fmla="*/ 0 w 47"/>
                            <a:gd name="T69" fmla="*/ 8 h 63"/>
                            <a:gd name="T70" fmla="*/ 6 w 47"/>
                            <a:gd name="T71" fmla="*/ 8 h 63"/>
                            <a:gd name="T72" fmla="*/ 2 w 47"/>
                            <a:gd name="T73" fmla="*/ 3 h 63"/>
                            <a:gd name="T74" fmla="*/ 4 w 47"/>
                            <a:gd name="T75" fmla="*/ 0 h 63"/>
                            <a:gd name="T76" fmla="*/ 8 w 47"/>
                            <a:gd name="T77" fmla="*/ 7 h 63"/>
                            <a:gd name="T78" fmla="*/ 18 w 47"/>
                            <a:gd name="T79" fmla="*/ 9 h 63"/>
                            <a:gd name="T80" fmla="*/ 14 w 47"/>
                            <a:gd name="T81" fmla="*/ 5 h 63"/>
                            <a:gd name="T82" fmla="*/ 9 w 47"/>
                            <a:gd name="T83" fmla="*/ 0 h 63"/>
                            <a:gd name="T84" fmla="*/ 17 w 47"/>
                            <a:gd name="T85" fmla="*/ 5 h 63"/>
                            <a:gd name="T86" fmla="*/ 23 w 47"/>
                            <a:gd name="T87" fmla="*/ 8 h 63"/>
                            <a:gd name="T88" fmla="*/ 36 w 47"/>
                            <a:gd name="T89" fmla="*/ 11 h 63"/>
                            <a:gd name="T90" fmla="*/ 29 w 47"/>
                            <a:gd name="T91" fmla="*/ 8 h 63"/>
                            <a:gd name="T92" fmla="*/ 23 w 47"/>
                            <a:gd name="T93" fmla="*/ 4 h 63"/>
                            <a:gd name="T94" fmla="*/ 35 w 47"/>
                            <a:gd name="T95" fmla="*/ 8 h 63"/>
                            <a:gd name="T96" fmla="*/ 40 w 47"/>
                            <a:gd name="T97" fmla="*/ 9 h 63"/>
                            <a:gd name="T98" fmla="*/ 30 w 47"/>
                            <a:gd name="T99" fmla="*/ 2 h 63"/>
                            <a:gd name="T100" fmla="*/ 39 w 47"/>
                            <a:gd name="T101" fmla="*/ 4 h 63"/>
                            <a:gd name="T102" fmla="*/ 45 w 47"/>
                            <a:gd name="T103" fmla="*/ 7 h 6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47" h="63">
                              <a:moveTo>
                                <a:pt x="45" y="7"/>
                              </a:moveTo>
                              <a:lnTo>
                                <a:pt x="44" y="11"/>
                              </a:lnTo>
                              <a:lnTo>
                                <a:pt x="45" y="16"/>
                              </a:lnTo>
                              <a:lnTo>
                                <a:pt x="46" y="24"/>
                              </a:lnTo>
                              <a:lnTo>
                                <a:pt x="46" y="28"/>
                              </a:lnTo>
                              <a:lnTo>
                                <a:pt x="46" y="33"/>
                              </a:lnTo>
                              <a:lnTo>
                                <a:pt x="45" y="37"/>
                              </a:lnTo>
                              <a:lnTo>
                                <a:pt x="44" y="40"/>
                              </a:lnTo>
                              <a:lnTo>
                                <a:pt x="44" y="43"/>
                              </a:lnTo>
                              <a:lnTo>
                                <a:pt x="42" y="45"/>
                              </a:lnTo>
                              <a:lnTo>
                                <a:pt x="42" y="48"/>
                              </a:lnTo>
                              <a:lnTo>
                                <a:pt x="40" y="51"/>
                              </a:lnTo>
                              <a:lnTo>
                                <a:pt x="38" y="53"/>
                              </a:lnTo>
                              <a:lnTo>
                                <a:pt x="36" y="56"/>
                              </a:lnTo>
                              <a:lnTo>
                                <a:pt x="33" y="58"/>
                              </a:lnTo>
                              <a:lnTo>
                                <a:pt x="31" y="61"/>
                              </a:lnTo>
                              <a:lnTo>
                                <a:pt x="28" y="62"/>
                              </a:lnTo>
                              <a:lnTo>
                                <a:pt x="25" y="62"/>
                              </a:lnTo>
                              <a:lnTo>
                                <a:pt x="21" y="61"/>
                              </a:lnTo>
                              <a:lnTo>
                                <a:pt x="18" y="60"/>
                              </a:lnTo>
                              <a:lnTo>
                                <a:pt x="16" y="57"/>
                              </a:lnTo>
                              <a:lnTo>
                                <a:pt x="13" y="56"/>
                              </a:lnTo>
                              <a:lnTo>
                                <a:pt x="11" y="54"/>
                              </a:lnTo>
                              <a:lnTo>
                                <a:pt x="8" y="52"/>
                              </a:lnTo>
                              <a:lnTo>
                                <a:pt x="6" y="49"/>
                              </a:lnTo>
                              <a:lnTo>
                                <a:pt x="5" y="48"/>
                              </a:lnTo>
                              <a:lnTo>
                                <a:pt x="4" y="43"/>
                              </a:lnTo>
                              <a:lnTo>
                                <a:pt x="3" y="39"/>
                              </a:lnTo>
                              <a:lnTo>
                                <a:pt x="2" y="34"/>
                              </a:lnTo>
                              <a:lnTo>
                                <a:pt x="0" y="26"/>
                              </a:lnTo>
                              <a:lnTo>
                                <a:pt x="0" y="20"/>
                              </a:lnTo>
                              <a:lnTo>
                                <a:pt x="0" y="16"/>
                              </a:lnTo>
                              <a:lnTo>
                                <a:pt x="0" y="12"/>
                              </a:lnTo>
                              <a:lnTo>
                                <a:pt x="4" y="13"/>
                              </a:lnTo>
                              <a:lnTo>
                                <a:pt x="0" y="8"/>
                              </a:lnTo>
                              <a:lnTo>
                                <a:pt x="6" y="8"/>
                              </a:lnTo>
                              <a:lnTo>
                                <a:pt x="2" y="3"/>
                              </a:lnTo>
                              <a:lnTo>
                                <a:pt x="4" y="0"/>
                              </a:lnTo>
                              <a:lnTo>
                                <a:pt x="8" y="7"/>
                              </a:lnTo>
                              <a:lnTo>
                                <a:pt x="18" y="9"/>
                              </a:lnTo>
                              <a:lnTo>
                                <a:pt x="14" y="5"/>
                              </a:lnTo>
                              <a:lnTo>
                                <a:pt x="9" y="0"/>
                              </a:lnTo>
                              <a:lnTo>
                                <a:pt x="17" y="5"/>
                              </a:lnTo>
                              <a:lnTo>
                                <a:pt x="23" y="8"/>
                              </a:lnTo>
                              <a:lnTo>
                                <a:pt x="36" y="11"/>
                              </a:lnTo>
                              <a:lnTo>
                                <a:pt x="29" y="8"/>
                              </a:lnTo>
                              <a:lnTo>
                                <a:pt x="23" y="4"/>
                              </a:lnTo>
                              <a:lnTo>
                                <a:pt x="35" y="8"/>
                              </a:lnTo>
                              <a:lnTo>
                                <a:pt x="40" y="9"/>
                              </a:lnTo>
                              <a:lnTo>
                                <a:pt x="30" y="2"/>
                              </a:lnTo>
                              <a:lnTo>
                                <a:pt x="39" y="4"/>
                              </a:lnTo>
                              <a:lnTo>
                                <a:pt x="45" y="7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3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9" y="1889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5 h 17"/>
                            <a:gd name="T2" fmla="*/ 13 w 17"/>
                            <a:gd name="T3" fmla="*/ 10 h 17"/>
                            <a:gd name="T4" fmla="*/ 11 w 17"/>
                            <a:gd name="T5" fmla="*/ 16 h 17"/>
                            <a:gd name="T6" fmla="*/ 8 w 17"/>
                            <a:gd name="T7" fmla="*/ 16 h 17"/>
                            <a:gd name="T8" fmla="*/ 5 w 17"/>
                            <a:gd name="T9" fmla="*/ 10 h 17"/>
                            <a:gd name="T10" fmla="*/ 0 w 17"/>
                            <a:gd name="T11" fmla="*/ 10 h 17"/>
                            <a:gd name="T12" fmla="*/ 3 w 17"/>
                            <a:gd name="T13" fmla="*/ 5 h 17"/>
                            <a:gd name="T14" fmla="*/ 6 w 17"/>
                            <a:gd name="T15" fmla="*/ 0 h 17"/>
                            <a:gd name="T16" fmla="*/ 11 w 17"/>
                            <a:gd name="T17" fmla="*/ 0 h 17"/>
                            <a:gd name="T18" fmla="*/ 16 w 17"/>
                            <a:gd name="T19" fmla="*/ 5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5"/>
                              </a:moveTo>
                              <a:lnTo>
                                <a:pt x="13" y="10"/>
                              </a:lnTo>
                              <a:lnTo>
                                <a:pt x="11" y="16"/>
                              </a:lnTo>
                              <a:lnTo>
                                <a:pt x="8" y="16"/>
                              </a:lnTo>
                              <a:lnTo>
                                <a:pt x="5" y="10"/>
                              </a:lnTo>
                              <a:lnTo>
                                <a:pt x="0" y="10"/>
                              </a:lnTo>
                              <a:lnTo>
                                <a:pt x="3" y="5"/>
                              </a:lnTo>
                              <a:lnTo>
                                <a:pt x="6" y="0"/>
                              </a:lnTo>
                              <a:lnTo>
                                <a:pt x="11" y="0"/>
                              </a:lnTo>
                              <a:lnTo>
                                <a:pt x="16" y="5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4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1" y="1889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6 h 17"/>
                            <a:gd name="T2" fmla="*/ 14 w 17"/>
                            <a:gd name="T3" fmla="*/ 9 h 17"/>
                            <a:gd name="T4" fmla="*/ 13 w 17"/>
                            <a:gd name="T5" fmla="*/ 12 h 17"/>
                            <a:gd name="T6" fmla="*/ 10 w 17"/>
                            <a:gd name="T7" fmla="*/ 16 h 17"/>
                            <a:gd name="T8" fmla="*/ 6 w 17"/>
                            <a:gd name="T9" fmla="*/ 16 h 17"/>
                            <a:gd name="T10" fmla="*/ 3 w 17"/>
                            <a:gd name="T11" fmla="*/ 9 h 17"/>
                            <a:gd name="T12" fmla="*/ 0 w 17"/>
                            <a:gd name="T13" fmla="*/ 9 h 17"/>
                            <a:gd name="T14" fmla="*/ 4 w 17"/>
                            <a:gd name="T15" fmla="*/ 3 h 17"/>
                            <a:gd name="T16" fmla="*/ 7 w 17"/>
                            <a:gd name="T17" fmla="*/ 0 h 17"/>
                            <a:gd name="T18" fmla="*/ 11 w 17"/>
                            <a:gd name="T19" fmla="*/ 3 h 17"/>
                            <a:gd name="T20" fmla="*/ 16 w 17"/>
                            <a:gd name="T21" fmla="*/ 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6"/>
                              </a:moveTo>
                              <a:lnTo>
                                <a:pt x="14" y="9"/>
                              </a:lnTo>
                              <a:lnTo>
                                <a:pt x="13" y="12"/>
                              </a:lnTo>
                              <a:lnTo>
                                <a:pt x="10" y="16"/>
                              </a:lnTo>
                              <a:lnTo>
                                <a:pt x="6" y="16"/>
                              </a:lnTo>
                              <a:lnTo>
                                <a:pt x="3" y="9"/>
                              </a:lnTo>
                              <a:lnTo>
                                <a:pt x="0" y="9"/>
                              </a:lnTo>
                              <a:lnTo>
                                <a:pt x="4" y="3"/>
                              </a:lnTo>
                              <a:lnTo>
                                <a:pt x="7" y="0"/>
                              </a:lnTo>
                              <a:lnTo>
                                <a:pt x="11" y="3"/>
                              </a:lnTo>
                              <a:lnTo>
                                <a:pt x="16" y="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5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0" y="190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3 h 17"/>
                            <a:gd name="T4" fmla="*/ 9 w 17"/>
                            <a:gd name="T5" fmla="*/ 6 h 17"/>
                            <a:gd name="T6" fmla="*/ 6 w 17"/>
                            <a:gd name="T7" fmla="*/ 6 h 17"/>
                            <a:gd name="T8" fmla="*/ 3 w 17"/>
                            <a:gd name="T9" fmla="*/ 6 h 17"/>
                            <a:gd name="T10" fmla="*/ 0 w 17"/>
                            <a:gd name="T11" fmla="*/ 3 h 17"/>
                            <a:gd name="T12" fmla="*/ 1 w 17"/>
                            <a:gd name="T13" fmla="*/ 6 h 17"/>
                            <a:gd name="T14" fmla="*/ 2 w 17"/>
                            <a:gd name="T15" fmla="*/ 9 h 17"/>
                            <a:gd name="T16" fmla="*/ 6 w 17"/>
                            <a:gd name="T17" fmla="*/ 16 h 17"/>
                            <a:gd name="T18" fmla="*/ 9 w 17"/>
                            <a:gd name="T19" fmla="*/ 16 h 17"/>
                            <a:gd name="T20" fmla="*/ 11 w 17"/>
                            <a:gd name="T21" fmla="*/ 9 h 17"/>
                            <a:gd name="T22" fmla="*/ 13 w 17"/>
                            <a:gd name="T23" fmla="*/ 6 h 17"/>
                            <a:gd name="T24" fmla="*/ 16 w 17"/>
                            <a:gd name="T25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3"/>
                              </a:lnTo>
                              <a:lnTo>
                                <a:pt x="9" y="6"/>
                              </a:lnTo>
                              <a:lnTo>
                                <a:pt x="6" y="6"/>
                              </a:lnTo>
                              <a:lnTo>
                                <a:pt x="3" y="6"/>
                              </a:lnTo>
                              <a:lnTo>
                                <a:pt x="0" y="3"/>
                              </a:lnTo>
                              <a:lnTo>
                                <a:pt x="1" y="6"/>
                              </a:lnTo>
                              <a:lnTo>
                                <a:pt x="2" y="9"/>
                              </a:lnTo>
                              <a:lnTo>
                                <a:pt x="6" y="16"/>
                              </a:lnTo>
                              <a:lnTo>
                                <a:pt x="9" y="16"/>
                              </a:lnTo>
                              <a:lnTo>
                                <a:pt x="11" y="9"/>
                              </a:lnTo>
                              <a:lnTo>
                                <a:pt x="13" y="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6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6" y="1911"/>
                          <a:ext cx="18" cy="17"/>
                        </a:xfrm>
                        <a:custGeom>
                          <a:avLst/>
                          <a:gdLst>
                            <a:gd name="T0" fmla="*/ 17 w 18"/>
                            <a:gd name="T1" fmla="*/ 8 h 17"/>
                            <a:gd name="T2" fmla="*/ 16 w 18"/>
                            <a:gd name="T3" fmla="*/ 0 h 17"/>
                            <a:gd name="T4" fmla="*/ 16 w 18"/>
                            <a:gd name="T5" fmla="*/ 4 h 17"/>
                            <a:gd name="T6" fmla="*/ 12 w 18"/>
                            <a:gd name="T7" fmla="*/ 8 h 17"/>
                            <a:gd name="T8" fmla="*/ 10 w 18"/>
                            <a:gd name="T9" fmla="*/ 4 h 17"/>
                            <a:gd name="T10" fmla="*/ 8 w 18"/>
                            <a:gd name="T11" fmla="*/ 8 h 17"/>
                            <a:gd name="T12" fmla="*/ 6 w 18"/>
                            <a:gd name="T13" fmla="*/ 8 h 17"/>
                            <a:gd name="T14" fmla="*/ 4 w 18"/>
                            <a:gd name="T15" fmla="*/ 8 h 17"/>
                            <a:gd name="T16" fmla="*/ 3 w 18"/>
                            <a:gd name="T17" fmla="*/ 8 h 17"/>
                            <a:gd name="T18" fmla="*/ 0 w 18"/>
                            <a:gd name="T19" fmla="*/ 8 h 17"/>
                            <a:gd name="T20" fmla="*/ 0 w 18"/>
                            <a:gd name="T21" fmla="*/ 16 h 17"/>
                            <a:gd name="T22" fmla="*/ 1 w 18"/>
                            <a:gd name="T23" fmla="*/ 8 h 17"/>
                            <a:gd name="T24" fmla="*/ 8 w 18"/>
                            <a:gd name="T25" fmla="*/ 12 h 17"/>
                            <a:gd name="T26" fmla="*/ 12 w 18"/>
                            <a:gd name="T27" fmla="*/ 8 h 17"/>
                            <a:gd name="T28" fmla="*/ 15 w 18"/>
                            <a:gd name="T29" fmla="*/ 8 h 17"/>
                            <a:gd name="T30" fmla="*/ 17 w 18"/>
                            <a:gd name="T31" fmla="*/ 8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</a:cxnLst>
                          <a:rect l="0" t="0" r="r" b="b"/>
                          <a:pathLst>
                            <a:path w="18" h="17">
                              <a:moveTo>
                                <a:pt x="17" y="8"/>
                              </a:moveTo>
                              <a:lnTo>
                                <a:pt x="16" y="0"/>
                              </a:lnTo>
                              <a:lnTo>
                                <a:pt x="16" y="4"/>
                              </a:lnTo>
                              <a:lnTo>
                                <a:pt x="12" y="8"/>
                              </a:lnTo>
                              <a:lnTo>
                                <a:pt x="10" y="4"/>
                              </a:lnTo>
                              <a:lnTo>
                                <a:pt x="8" y="8"/>
                              </a:lnTo>
                              <a:lnTo>
                                <a:pt x="6" y="8"/>
                              </a:lnTo>
                              <a:lnTo>
                                <a:pt x="4" y="8"/>
                              </a:lnTo>
                              <a:lnTo>
                                <a:pt x="3" y="8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1" y="8"/>
                              </a:lnTo>
                              <a:lnTo>
                                <a:pt x="8" y="12"/>
                              </a:lnTo>
                              <a:lnTo>
                                <a:pt x="12" y="8"/>
                              </a:lnTo>
                              <a:lnTo>
                                <a:pt x="15" y="8"/>
                              </a:lnTo>
                              <a:lnTo>
                                <a:pt x="17" y="8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7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2" y="192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1 w 17"/>
                            <a:gd name="T3" fmla="*/ 5 h 17"/>
                            <a:gd name="T4" fmla="*/ 7 w 17"/>
                            <a:gd name="T5" fmla="*/ 10 h 17"/>
                            <a:gd name="T6" fmla="*/ 4 w 17"/>
                            <a:gd name="T7" fmla="*/ 10 h 17"/>
                            <a:gd name="T8" fmla="*/ 0 w 17"/>
                            <a:gd name="T9" fmla="*/ 5 h 17"/>
                            <a:gd name="T10" fmla="*/ 6 w 17"/>
                            <a:gd name="T11" fmla="*/ 16 h 17"/>
                            <a:gd name="T12" fmla="*/ 10 w 17"/>
                            <a:gd name="T13" fmla="*/ 16 h 17"/>
                            <a:gd name="T14" fmla="*/ 14 w 17"/>
                            <a:gd name="T15" fmla="*/ 10 h 17"/>
                            <a:gd name="T16" fmla="*/ 16 w 17"/>
                            <a:gd name="T1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1" y="5"/>
                              </a:lnTo>
                              <a:lnTo>
                                <a:pt x="7" y="10"/>
                              </a:lnTo>
                              <a:lnTo>
                                <a:pt x="4" y="10"/>
                              </a:lnTo>
                              <a:lnTo>
                                <a:pt x="0" y="5"/>
                              </a:lnTo>
                              <a:lnTo>
                                <a:pt x="6" y="16"/>
                              </a:lnTo>
                              <a:lnTo>
                                <a:pt x="10" y="16"/>
                              </a:lnTo>
                              <a:lnTo>
                                <a:pt x="14" y="1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8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39" y="188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3 h 17"/>
                            <a:gd name="T2" fmla="*/ 9 w 17"/>
                            <a:gd name="T3" fmla="*/ 6 h 17"/>
                            <a:gd name="T4" fmla="*/ 5 w 17"/>
                            <a:gd name="T5" fmla="*/ 9 h 17"/>
                            <a:gd name="T6" fmla="*/ 0 w 17"/>
                            <a:gd name="T7" fmla="*/ 16 h 17"/>
                            <a:gd name="T8" fmla="*/ 1 w 17"/>
                            <a:gd name="T9" fmla="*/ 3 h 17"/>
                            <a:gd name="T10" fmla="*/ 3 w 17"/>
                            <a:gd name="T11" fmla="*/ 0 h 17"/>
                            <a:gd name="T12" fmla="*/ 5 w 17"/>
                            <a:gd name="T13" fmla="*/ 0 h 17"/>
                            <a:gd name="T14" fmla="*/ 8 w 17"/>
                            <a:gd name="T15" fmla="*/ 0 h 17"/>
                            <a:gd name="T16" fmla="*/ 11 w 17"/>
                            <a:gd name="T17" fmla="*/ 0 h 17"/>
                            <a:gd name="T18" fmla="*/ 16 w 17"/>
                            <a:gd name="T19" fmla="*/ 3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3"/>
                              </a:moveTo>
                              <a:lnTo>
                                <a:pt x="9" y="6"/>
                              </a:lnTo>
                              <a:lnTo>
                                <a:pt x="5" y="9"/>
                              </a:lnTo>
                              <a:lnTo>
                                <a:pt x="0" y="16"/>
                              </a:lnTo>
                              <a:lnTo>
                                <a:pt x="1" y="3"/>
                              </a:lnTo>
                              <a:lnTo>
                                <a:pt x="3" y="0"/>
                              </a:lnTo>
                              <a:lnTo>
                                <a:pt x="5" y="0"/>
                              </a:lnTo>
                              <a:lnTo>
                                <a:pt x="8" y="0"/>
                              </a:lnTo>
                              <a:lnTo>
                                <a:pt x="11" y="0"/>
                              </a:lnTo>
                              <a:lnTo>
                                <a:pt x="16" y="3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9" name="Freeform 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6" y="188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2 w 17"/>
                            <a:gd name="T3" fmla="*/ 12 h 17"/>
                            <a:gd name="T4" fmla="*/ 8 w 17"/>
                            <a:gd name="T5" fmla="*/ 12 h 17"/>
                            <a:gd name="T6" fmla="*/ 0 w 17"/>
                            <a:gd name="T7" fmla="*/ 16 h 17"/>
                            <a:gd name="T8" fmla="*/ 5 w 17"/>
                            <a:gd name="T9" fmla="*/ 8 h 17"/>
                            <a:gd name="T10" fmla="*/ 8 w 17"/>
                            <a:gd name="T11" fmla="*/ 4 h 17"/>
                            <a:gd name="T12" fmla="*/ 11 w 17"/>
                            <a:gd name="T13" fmla="*/ 4 h 17"/>
                            <a:gd name="T14" fmla="*/ 13 w 17"/>
                            <a:gd name="T15" fmla="*/ 0 h 17"/>
                            <a:gd name="T16" fmla="*/ 15 w 17"/>
                            <a:gd name="T17" fmla="*/ 8 h 17"/>
                            <a:gd name="T18" fmla="*/ 16 w 17"/>
                            <a:gd name="T1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2" y="12"/>
                              </a:lnTo>
                              <a:lnTo>
                                <a:pt x="8" y="12"/>
                              </a:lnTo>
                              <a:lnTo>
                                <a:pt x="0" y="16"/>
                              </a:lnTo>
                              <a:lnTo>
                                <a:pt x="5" y="8"/>
                              </a:lnTo>
                              <a:lnTo>
                                <a:pt x="8" y="4"/>
                              </a:lnTo>
                              <a:lnTo>
                                <a:pt x="11" y="4"/>
                              </a:lnTo>
                              <a:lnTo>
                                <a:pt x="13" y="0"/>
                              </a:lnTo>
                              <a:lnTo>
                                <a:pt x="15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0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48" y="189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6 w 17"/>
                            <a:gd name="T3" fmla="*/ 16 h 17"/>
                            <a:gd name="T4" fmla="*/ 0 w 17"/>
                            <a:gd name="T5" fmla="*/ 16 h 17"/>
                            <a:gd name="T6" fmla="*/ 16 w 17"/>
                            <a:gd name="T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6" y="16"/>
                              </a:lnTo>
                              <a:lnTo>
                                <a:pt x="0" y="1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61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8" y="1888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6 w 17"/>
                            <a:gd name="T3" fmla="*/ 16 h 17"/>
                            <a:gd name="T4" fmla="*/ 0 w 17"/>
                            <a:gd name="T5" fmla="*/ 8 h 17"/>
                            <a:gd name="T6" fmla="*/ 16 w 17"/>
                            <a:gd name="T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6" y="16"/>
                              </a:lnTo>
                              <a:lnTo>
                                <a:pt x="0" y="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10" name="Group 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95" y="2310"/>
                        <a:ext cx="51" cy="118"/>
                        <a:chOff x="3595" y="2310"/>
                        <a:chExt cx="51" cy="118"/>
                      </a:xfrm>
                    </p:grpSpPr>
                    <p:sp>
                      <p:nvSpPr>
                        <p:cNvPr id="748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02" y="2310"/>
                          <a:ext cx="40" cy="117"/>
                        </a:xfrm>
                        <a:custGeom>
                          <a:avLst/>
                          <a:gdLst>
                            <a:gd name="T0" fmla="*/ 0 w 40"/>
                            <a:gd name="T1" fmla="*/ 4 h 117"/>
                            <a:gd name="T2" fmla="*/ 1 w 40"/>
                            <a:gd name="T3" fmla="*/ 18 h 117"/>
                            <a:gd name="T4" fmla="*/ 6 w 40"/>
                            <a:gd name="T5" fmla="*/ 31 h 117"/>
                            <a:gd name="T6" fmla="*/ 13 w 40"/>
                            <a:gd name="T7" fmla="*/ 49 h 117"/>
                            <a:gd name="T8" fmla="*/ 17 w 40"/>
                            <a:gd name="T9" fmla="*/ 63 h 117"/>
                            <a:gd name="T10" fmla="*/ 18 w 40"/>
                            <a:gd name="T11" fmla="*/ 68 h 117"/>
                            <a:gd name="T12" fmla="*/ 19 w 40"/>
                            <a:gd name="T13" fmla="*/ 71 h 117"/>
                            <a:gd name="T14" fmla="*/ 17 w 40"/>
                            <a:gd name="T15" fmla="*/ 79 h 117"/>
                            <a:gd name="T16" fmla="*/ 11 w 40"/>
                            <a:gd name="T17" fmla="*/ 84 h 117"/>
                            <a:gd name="T18" fmla="*/ 8 w 40"/>
                            <a:gd name="T19" fmla="*/ 89 h 117"/>
                            <a:gd name="T20" fmla="*/ 4 w 40"/>
                            <a:gd name="T21" fmla="*/ 95 h 117"/>
                            <a:gd name="T22" fmla="*/ 3 w 40"/>
                            <a:gd name="T23" fmla="*/ 116 h 117"/>
                            <a:gd name="T24" fmla="*/ 33 w 40"/>
                            <a:gd name="T25" fmla="*/ 89 h 117"/>
                            <a:gd name="T26" fmla="*/ 39 w 40"/>
                            <a:gd name="T27" fmla="*/ 84 h 117"/>
                            <a:gd name="T28" fmla="*/ 39 w 40"/>
                            <a:gd name="T29" fmla="*/ 80 h 117"/>
                            <a:gd name="T30" fmla="*/ 37 w 40"/>
                            <a:gd name="T31" fmla="*/ 75 h 117"/>
                            <a:gd name="T32" fmla="*/ 33 w 40"/>
                            <a:gd name="T33" fmla="*/ 67 h 117"/>
                            <a:gd name="T34" fmla="*/ 34 w 40"/>
                            <a:gd name="T35" fmla="*/ 62 h 117"/>
                            <a:gd name="T36" fmla="*/ 33 w 40"/>
                            <a:gd name="T37" fmla="*/ 56 h 117"/>
                            <a:gd name="T38" fmla="*/ 33 w 40"/>
                            <a:gd name="T39" fmla="*/ 44 h 117"/>
                            <a:gd name="T40" fmla="*/ 33 w 40"/>
                            <a:gd name="T41" fmla="*/ 35 h 117"/>
                            <a:gd name="T42" fmla="*/ 34 w 40"/>
                            <a:gd name="T43" fmla="*/ 23 h 117"/>
                            <a:gd name="T44" fmla="*/ 38 w 40"/>
                            <a:gd name="T45" fmla="*/ 0 h 117"/>
                            <a:gd name="T46" fmla="*/ 0 w 40"/>
                            <a:gd name="T47" fmla="*/ 4 h 1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40" h="117">
                              <a:moveTo>
                                <a:pt x="0" y="4"/>
                              </a:moveTo>
                              <a:lnTo>
                                <a:pt x="1" y="18"/>
                              </a:lnTo>
                              <a:lnTo>
                                <a:pt x="6" y="31"/>
                              </a:lnTo>
                              <a:lnTo>
                                <a:pt x="13" y="49"/>
                              </a:lnTo>
                              <a:lnTo>
                                <a:pt x="17" y="63"/>
                              </a:lnTo>
                              <a:lnTo>
                                <a:pt x="18" y="68"/>
                              </a:lnTo>
                              <a:lnTo>
                                <a:pt x="19" y="71"/>
                              </a:lnTo>
                              <a:lnTo>
                                <a:pt x="17" y="79"/>
                              </a:lnTo>
                              <a:lnTo>
                                <a:pt x="11" y="84"/>
                              </a:lnTo>
                              <a:lnTo>
                                <a:pt x="8" y="89"/>
                              </a:lnTo>
                              <a:lnTo>
                                <a:pt x="4" y="95"/>
                              </a:lnTo>
                              <a:lnTo>
                                <a:pt x="3" y="116"/>
                              </a:lnTo>
                              <a:lnTo>
                                <a:pt x="33" y="89"/>
                              </a:lnTo>
                              <a:lnTo>
                                <a:pt x="39" y="84"/>
                              </a:lnTo>
                              <a:lnTo>
                                <a:pt x="39" y="80"/>
                              </a:lnTo>
                              <a:lnTo>
                                <a:pt x="37" y="75"/>
                              </a:lnTo>
                              <a:lnTo>
                                <a:pt x="33" y="67"/>
                              </a:lnTo>
                              <a:lnTo>
                                <a:pt x="34" y="62"/>
                              </a:lnTo>
                              <a:lnTo>
                                <a:pt x="33" y="56"/>
                              </a:lnTo>
                              <a:lnTo>
                                <a:pt x="33" y="44"/>
                              </a:lnTo>
                              <a:lnTo>
                                <a:pt x="33" y="35"/>
                              </a:lnTo>
                              <a:lnTo>
                                <a:pt x="34" y="23"/>
                              </a:lnTo>
                              <a:lnTo>
                                <a:pt x="38" y="0"/>
                              </a:lnTo>
                              <a:lnTo>
                                <a:pt x="0" y="4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9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9" y="239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1 w 17"/>
                            <a:gd name="T3" fmla="*/ 12 h 17"/>
                            <a:gd name="T4" fmla="*/ 6 w 17"/>
                            <a:gd name="T5" fmla="*/ 16 h 17"/>
                            <a:gd name="T6" fmla="*/ 0 w 17"/>
                            <a:gd name="T7" fmla="*/ 15 h 17"/>
                            <a:gd name="T8" fmla="*/ 7 w 17"/>
                            <a:gd name="T9" fmla="*/ 10 h 17"/>
                            <a:gd name="T10" fmla="*/ 16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1" y="12"/>
                              </a:lnTo>
                              <a:lnTo>
                                <a:pt x="6" y="16"/>
                              </a:lnTo>
                              <a:lnTo>
                                <a:pt x="0" y="15"/>
                              </a:lnTo>
                              <a:lnTo>
                                <a:pt x="7" y="1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50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5" y="2381"/>
                          <a:ext cx="49" cy="47"/>
                        </a:xfrm>
                        <a:custGeom>
                          <a:avLst/>
                          <a:gdLst>
                            <a:gd name="T0" fmla="*/ 11 w 49"/>
                            <a:gd name="T1" fmla="*/ 25 h 47"/>
                            <a:gd name="T2" fmla="*/ 13 w 49"/>
                            <a:gd name="T3" fmla="*/ 27 h 47"/>
                            <a:gd name="T4" fmla="*/ 19 w 49"/>
                            <a:gd name="T5" fmla="*/ 27 h 47"/>
                            <a:gd name="T6" fmla="*/ 28 w 49"/>
                            <a:gd name="T7" fmla="*/ 25 h 47"/>
                            <a:gd name="T8" fmla="*/ 35 w 49"/>
                            <a:gd name="T9" fmla="*/ 20 h 47"/>
                            <a:gd name="T10" fmla="*/ 40 w 49"/>
                            <a:gd name="T11" fmla="*/ 14 h 47"/>
                            <a:gd name="T12" fmla="*/ 41 w 49"/>
                            <a:gd name="T13" fmla="*/ 7 h 47"/>
                            <a:gd name="T14" fmla="*/ 42 w 49"/>
                            <a:gd name="T15" fmla="*/ 0 h 47"/>
                            <a:gd name="T16" fmla="*/ 48 w 49"/>
                            <a:gd name="T17" fmla="*/ 8 h 47"/>
                            <a:gd name="T18" fmla="*/ 48 w 49"/>
                            <a:gd name="T19" fmla="*/ 12 h 47"/>
                            <a:gd name="T20" fmla="*/ 40 w 49"/>
                            <a:gd name="T21" fmla="*/ 21 h 47"/>
                            <a:gd name="T22" fmla="*/ 35 w 49"/>
                            <a:gd name="T23" fmla="*/ 29 h 47"/>
                            <a:gd name="T24" fmla="*/ 31 w 49"/>
                            <a:gd name="T25" fmla="*/ 38 h 47"/>
                            <a:gd name="T26" fmla="*/ 18 w 49"/>
                            <a:gd name="T27" fmla="*/ 44 h 47"/>
                            <a:gd name="T28" fmla="*/ 9 w 49"/>
                            <a:gd name="T29" fmla="*/ 46 h 47"/>
                            <a:gd name="T30" fmla="*/ 0 w 49"/>
                            <a:gd name="T31" fmla="*/ 45 h 47"/>
                            <a:gd name="T32" fmla="*/ 0 w 49"/>
                            <a:gd name="T33" fmla="*/ 38 h 47"/>
                            <a:gd name="T34" fmla="*/ 0 w 49"/>
                            <a:gd name="T35" fmla="*/ 33 h 47"/>
                            <a:gd name="T36" fmla="*/ 5 w 49"/>
                            <a:gd name="T37" fmla="*/ 29 h 47"/>
                            <a:gd name="T38" fmla="*/ 11 w 49"/>
                            <a:gd name="T39" fmla="*/ 25 h 4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49" h="47">
                              <a:moveTo>
                                <a:pt x="11" y="25"/>
                              </a:moveTo>
                              <a:lnTo>
                                <a:pt x="13" y="27"/>
                              </a:lnTo>
                              <a:lnTo>
                                <a:pt x="19" y="27"/>
                              </a:lnTo>
                              <a:lnTo>
                                <a:pt x="28" y="25"/>
                              </a:lnTo>
                              <a:lnTo>
                                <a:pt x="35" y="20"/>
                              </a:lnTo>
                              <a:lnTo>
                                <a:pt x="40" y="14"/>
                              </a:lnTo>
                              <a:lnTo>
                                <a:pt x="41" y="7"/>
                              </a:lnTo>
                              <a:lnTo>
                                <a:pt x="42" y="0"/>
                              </a:lnTo>
                              <a:lnTo>
                                <a:pt x="48" y="8"/>
                              </a:lnTo>
                              <a:lnTo>
                                <a:pt x="48" y="12"/>
                              </a:lnTo>
                              <a:lnTo>
                                <a:pt x="40" y="21"/>
                              </a:lnTo>
                              <a:lnTo>
                                <a:pt x="35" y="29"/>
                              </a:lnTo>
                              <a:lnTo>
                                <a:pt x="31" y="38"/>
                              </a:lnTo>
                              <a:lnTo>
                                <a:pt x="18" y="44"/>
                              </a:lnTo>
                              <a:lnTo>
                                <a:pt x="9" y="46"/>
                              </a:lnTo>
                              <a:lnTo>
                                <a:pt x="0" y="45"/>
                              </a:lnTo>
                              <a:lnTo>
                                <a:pt x="0" y="38"/>
                              </a:lnTo>
                              <a:lnTo>
                                <a:pt x="0" y="33"/>
                              </a:lnTo>
                              <a:lnTo>
                                <a:pt x="5" y="29"/>
                              </a:lnTo>
                              <a:lnTo>
                                <a:pt x="11" y="25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11" name="Group 4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9" y="2299"/>
                        <a:ext cx="53" cy="133"/>
                        <a:chOff x="3649" y="2299"/>
                        <a:chExt cx="53" cy="133"/>
                      </a:xfrm>
                    </p:grpSpPr>
                    <p:sp>
                      <p:nvSpPr>
                        <p:cNvPr id="745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8" y="2400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5 w 17"/>
                            <a:gd name="T3" fmla="*/ 15 h 17"/>
                            <a:gd name="T4" fmla="*/ 9 w 17"/>
                            <a:gd name="T5" fmla="*/ 16 h 17"/>
                            <a:gd name="T6" fmla="*/ 16 w 17"/>
                            <a:gd name="T7" fmla="*/ 15 h 17"/>
                            <a:gd name="T8" fmla="*/ 6 w 17"/>
                            <a:gd name="T9" fmla="*/ 1 h 17"/>
                            <a:gd name="T10" fmla="*/ 0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5" y="15"/>
                              </a:lnTo>
                              <a:lnTo>
                                <a:pt x="9" y="16"/>
                              </a:lnTo>
                              <a:lnTo>
                                <a:pt x="16" y="15"/>
                              </a:lnTo>
                              <a:lnTo>
                                <a:pt x="6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6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49" y="2299"/>
                          <a:ext cx="46" cy="131"/>
                        </a:xfrm>
                        <a:custGeom>
                          <a:avLst/>
                          <a:gdLst>
                            <a:gd name="T0" fmla="*/ 0 w 46"/>
                            <a:gd name="T1" fmla="*/ 7 h 131"/>
                            <a:gd name="T2" fmla="*/ 3 w 46"/>
                            <a:gd name="T3" fmla="*/ 28 h 131"/>
                            <a:gd name="T4" fmla="*/ 4 w 46"/>
                            <a:gd name="T5" fmla="*/ 38 h 131"/>
                            <a:gd name="T6" fmla="*/ 7 w 46"/>
                            <a:gd name="T7" fmla="*/ 46 h 131"/>
                            <a:gd name="T8" fmla="*/ 9 w 46"/>
                            <a:gd name="T9" fmla="*/ 55 h 131"/>
                            <a:gd name="T10" fmla="*/ 11 w 46"/>
                            <a:gd name="T11" fmla="*/ 66 h 131"/>
                            <a:gd name="T12" fmla="*/ 13 w 46"/>
                            <a:gd name="T13" fmla="*/ 74 h 131"/>
                            <a:gd name="T14" fmla="*/ 12 w 46"/>
                            <a:gd name="T15" fmla="*/ 80 h 131"/>
                            <a:gd name="T16" fmla="*/ 11 w 46"/>
                            <a:gd name="T17" fmla="*/ 86 h 131"/>
                            <a:gd name="T18" fmla="*/ 11 w 46"/>
                            <a:gd name="T19" fmla="*/ 94 h 131"/>
                            <a:gd name="T20" fmla="*/ 21 w 46"/>
                            <a:gd name="T21" fmla="*/ 112 h 131"/>
                            <a:gd name="T22" fmla="*/ 45 w 46"/>
                            <a:gd name="T23" fmla="*/ 130 h 131"/>
                            <a:gd name="T24" fmla="*/ 44 w 46"/>
                            <a:gd name="T25" fmla="*/ 116 h 131"/>
                            <a:gd name="T26" fmla="*/ 41 w 46"/>
                            <a:gd name="T27" fmla="*/ 111 h 131"/>
                            <a:gd name="T28" fmla="*/ 37 w 46"/>
                            <a:gd name="T29" fmla="*/ 105 h 131"/>
                            <a:gd name="T30" fmla="*/ 31 w 46"/>
                            <a:gd name="T31" fmla="*/ 97 h 131"/>
                            <a:gd name="T32" fmla="*/ 29 w 46"/>
                            <a:gd name="T33" fmla="*/ 92 h 131"/>
                            <a:gd name="T34" fmla="*/ 26 w 46"/>
                            <a:gd name="T35" fmla="*/ 88 h 131"/>
                            <a:gd name="T36" fmla="*/ 26 w 46"/>
                            <a:gd name="T37" fmla="*/ 81 h 131"/>
                            <a:gd name="T38" fmla="*/ 26 w 46"/>
                            <a:gd name="T39" fmla="*/ 78 h 131"/>
                            <a:gd name="T40" fmla="*/ 28 w 46"/>
                            <a:gd name="T41" fmla="*/ 71 h 131"/>
                            <a:gd name="T42" fmla="*/ 30 w 46"/>
                            <a:gd name="T43" fmla="*/ 62 h 131"/>
                            <a:gd name="T44" fmla="*/ 32 w 46"/>
                            <a:gd name="T45" fmla="*/ 52 h 131"/>
                            <a:gd name="T46" fmla="*/ 35 w 46"/>
                            <a:gd name="T47" fmla="*/ 38 h 131"/>
                            <a:gd name="T48" fmla="*/ 37 w 46"/>
                            <a:gd name="T49" fmla="*/ 26 h 131"/>
                            <a:gd name="T50" fmla="*/ 37 w 46"/>
                            <a:gd name="T51" fmla="*/ 0 h 131"/>
                            <a:gd name="T52" fmla="*/ 0 w 46"/>
                            <a:gd name="T53" fmla="*/ 7 h 13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46" h="131">
                              <a:moveTo>
                                <a:pt x="0" y="7"/>
                              </a:moveTo>
                              <a:lnTo>
                                <a:pt x="3" y="28"/>
                              </a:lnTo>
                              <a:lnTo>
                                <a:pt x="4" y="38"/>
                              </a:lnTo>
                              <a:lnTo>
                                <a:pt x="7" y="46"/>
                              </a:lnTo>
                              <a:lnTo>
                                <a:pt x="9" y="55"/>
                              </a:lnTo>
                              <a:lnTo>
                                <a:pt x="11" y="66"/>
                              </a:lnTo>
                              <a:lnTo>
                                <a:pt x="13" y="74"/>
                              </a:lnTo>
                              <a:lnTo>
                                <a:pt x="12" y="80"/>
                              </a:lnTo>
                              <a:lnTo>
                                <a:pt x="11" y="86"/>
                              </a:lnTo>
                              <a:lnTo>
                                <a:pt x="11" y="94"/>
                              </a:lnTo>
                              <a:lnTo>
                                <a:pt x="21" y="112"/>
                              </a:lnTo>
                              <a:lnTo>
                                <a:pt x="45" y="130"/>
                              </a:lnTo>
                              <a:lnTo>
                                <a:pt x="44" y="116"/>
                              </a:lnTo>
                              <a:lnTo>
                                <a:pt x="41" y="111"/>
                              </a:lnTo>
                              <a:lnTo>
                                <a:pt x="37" y="105"/>
                              </a:lnTo>
                              <a:lnTo>
                                <a:pt x="31" y="97"/>
                              </a:lnTo>
                              <a:lnTo>
                                <a:pt x="29" y="92"/>
                              </a:lnTo>
                              <a:lnTo>
                                <a:pt x="26" y="88"/>
                              </a:lnTo>
                              <a:lnTo>
                                <a:pt x="26" y="81"/>
                              </a:lnTo>
                              <a:lnTo>
                                <a:pt x="26" y="78"/>
                              </a:lnTo>
                              <a:lnTo>
                                <a:pt x="28" y="71"/>
                              </a:lnTo>
                              <a:lnTo>
                                <a:pt x="30" y="62"/>
                              </a:lnTo>
                              <a:lnTo>
                                <a:pt x="32" y="52"/>
                              </a:lnTo>
                              <a:lnTo>
                                <a:pt x="35" y="38"/>
                              </a:lnTo>
                              <a:lnTo>
                                <a:pt x="37" y="26"/>
                              </a:lnTo>
                              <a:lnTo>
                                <a:pt x="37" y="0"/>
                              </a:lnTo>
                              <a:lnTo>
                                <a:pt x="0" y="7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7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57" y="2389"/>
                          <a:ext cx="45" cy="43"/>
                        </a:xfrm>
                        <a:custGeom>
                          <a:avLst/>
                          <a:gdLst>
                            <a:gd name="T0" fmla="*/ 2 w 45"/>
                            <a:gd name="T1" fmla="*/ 0 h 43"/>
                            <a:gd name="T2" fmla="*/ 0 w 45"/>
                            <a:gd name="T3" fmla="*/ 7 h 43"/>
                            <a:gd name="T4" fmla="*/ 0 w 45"/>
                            <a:gd name="T5" fmla="*/ 13 h 43"/>
                            <a:gd name="T6" fmla="*/ 7 w 45"/>
                            <a:gd name="T7" fmla="*/ 19 h 43"/>
                            <a:gd name="T8" fmla="*/ 11 w 45"/>
                            <a:gd name="T9" fmla="*/ 21 h 43"/>
                            <a:gd name="T10" fmla="*/ 12 w 45"/>
                            <a:gd name="T11" fmla="*/ 29 h 43"/>
                            <a:gd name="T12" fmla="*/ 14 w 45"/>
                            <a:gd name="T13" fmla="*/ 34 h 43"/>
                            <a:gd name="T14" fmla="*/ 20 w 45"/>
                            <a:gd name="T15" fmla="*/ 38 h 43"/>
                            <a:gd name="T16" fmla="*/ 27 w 45"/>
                            <a:gd name="T17" fmla="*/ 41 h 43"/>
                            <a:gd name="T18" fmla="*/ 35 w 45"/>
                            <a:gd name="T19" fmla="*/ 42 h 43"/>
                            <a:gd name="T20" fmla="*/ 40 w 45"/>
                            <a:gd name="T21" fmla="*/ 41 h 43"/>
                            <a:gd name="T22" fmla="*/ 44 w 45"/>
                            <a:gd name="T23" fmla="*/ 39 h 43"/>
                            <a:gd name="T24" fmla="*/ 43 w 45"/>
                            <a:gd name="T25" fmla="*/ 36 h 43"/>
                            <a:gd name="T26" fmla="*/ 41 w 45"/>
                            <a:gd name="T27" fmla="*/ 30 h 43"/>
                            <a:gd name="T28" fmla="*/ 38 w 45"/>
                            <a:gd name="T29" fmla="*/ 26 h 43"/>
                            <a:gd name="T30" fmla="*/ 34 w 45"/>
                            <a:gd name="T31" fmla="*/ 22 h 43"/>
                            <a:gd name="T32" fmla="*/ 33 w 45"/>
                            <a:gd name="T33" fmla="*/ 25 h 43"/>
                            <a:gd name="T34" fmla="*/ 30 w 45"/>
                            <a:gd name="T35" fmla="*/ 26 h 43"/>
                            <a:gd name="T36" fmla="*/ 24 w 45"/>
                            <a:gd name="T37" fmla="*/ 25 h 43"/>
                            <a:gd name="T38" fmla="*/ 19 w 45"/>
                            <a:gd name="T39" fmla="*/ 23 h 43"/>
                            <a:gd name="T40" fmla="*/ 13 w 45"/>
                            <a:gd name="T41" fmla="*/ 19 h 43"/>
                            <a:gd name="T42" fmla="*/ 9 w 45"/>
                            <a:gd name="T43" fmla="*/ 14 h 43"/>
                            <a:gd name="T44" fmla="*/ 6 w 45"/>
                            <a:gd name="T45" fmla="*/ 7 h 43"/>
                            <a:gd name="T46" fmla="*/ 2 w 45"/>
                            <a:gd name="T47" fmla="*/ 0 h 4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45" h="43">
                              <a:moveTo>
                                <a:pt x="2" y="0"/>
                              </a:moveTo>
                              <a:lnTo>
                                <a:pt x="0" y="7"/>
                              </a:lnTo>
                              <a:lnTo>
                                <a:pt x="0" y="13"/>
                              </a:lnTo>
                              <a:lnTo>
                                <a:pt x="7" y="19"/>
                              </a:lnTo>
                              <a:lnTo>
                                <a:pt x="11" y="21"/>
                              </a:lnTo>
                              <a:lnTo>
                                <a:pt x="12" y="29"/>
                              </a:lnTo>
                              <a:lnTo>
                                <a:pt x="14" y="34"/>
                              </a:lnTo>
                              <a:lnTo>
                                <a:pt x="20" y="38"/>
                              </a:lnTo>
                              <a:lnTo>
                                <a:pt x="27" y="41"/>
                              </a:lnTo>
                              <a:lnTo>
                                <a:pt x="35" y="42"/>
                              </a:lnTo>
                              <a:lnTo>
                                <a:pt x="40" y="41"/>
                              </a:lnTo>
                              <a:lnTo>
                                <a:pt x="44" y="39"/>
                              </a:lnTo>
                              <a:lnTo>
                                <a:pt x="43" y="36"/>
                              </a:lnTo>
                              <a:lnTo>
                                <a:pt x="41" y="30"/>
                              </a:lnTo>
                              <a:lnTo>
                                <a:pt x="38" y="26"/>
                              </a:lnTo>
                              <a:lnTo>
                                <a:pt x="34" y="22"/>
                              </a:lnTo>
                              <a:lnTo>
                                <a:pt x="33" y="25"/>
                              </a:lnTo>
                              <a:lnTo>
                                <a:pt x="30" y="26"/>
                              </a:lnTo>
                              <a:lnTo>
                                <a:pt x="24" y="25"/>
                              </a:lnTo>
                              <a:lnTo>
                                <a:pt x="19" y="23"/>
                              </a:lnTo>
                              <a:lnTo>
                                <a:pt x="13" y="19"/>
                              </a:lnTo>
                              <a:lnTo>
                                <a:pt x="9" y="14"/>
                              </a:lnTo>
                              <a:lnTo>
                                <a:pt x="6" y="7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12" name="Freeform 4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5" y="2063"/>
                        <a:ext cx="63" cy="257"/>
                      </a:xfrm>
                      <a:custGeom>
                        <a:avLst/>
                        <a:gdLst>
                          <a:gd name="T0" fmla="*/ 7 w 63"/>
                          <a:gd name="T1" fmla="*/ 29 h 257"/>
                          <a:gd name="T2" fmla="*/ 7 w 63"/>
                          <a:gd name="T3" fmla="*/ 33 h 257"/>
                          <a:gd name="T4" fmla="*/ 7 w 63"/>
                          <a:gd name="T5" fmla="*/ 48 h 257"/>
                          <a:gd name="T6" fmla="*/ 3 w 63"/>
                          <a:gd name="T7" fmla="*/ 69 h 257"/>
                          <a:gd name="T8" fmla="*/ 0 w 63"/>
                          <a:gd name="T9" fmla="*/ 124 h 257"/>
                          <a:gd name="T10" fmla="*/ 3 w 63"/>
                          <a:gd name="T11" fmla="*/ 160 h 257"/>
                          <a:gd name="T12" fmla="*/ 5 w 63"/>
                          <a:gd name="T13" fmla="*/ 199 h 257"/>
                          <a:gd name="T14" fmla="*/ 13 w 63"/>
                          <a:gd name="T15" fmla="*/ 252 h 257"/>
                          <a:gd name="T16" fmla="*/ 35 w 63"/>
                          <a:gd name="T17" fmla="*/ 256 h 257"/>
                          <a:gd name="T18" fmla="*/ 62 w 63"/>
                          <a:gd name="T19" fmla="*/ 252 h 257"/>
                          <a:gd name="T20" fmla="*/ 57 w 63"/>
                          <a:gd name="T21" fmla="*/ 0 h 257"/>
                          <a:gd name="T22" fmla="*/ 16 w 63"/>
                          <a:gd name="T23" fmla="*/ 3 h 257"/>
                          <a:gd name="T24" fmla="*/ 13 w 63"/>
                          <a:gd name="T25" fmla="*/ 12 h 257"/>
                          <a:gd name="T26" fmla="*/ 7 w 63"/>
                          <a:gd name="T27" fmla="*/ 29 h 2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63" h="257">
                            <a:moveTo>
                              <a:pt x="7" y="29"/>
                            </a:moveTo>
                            <a:lnTo>
                              <a:pt x="7" y="33"/>
                            </a:lnTo>
                            <a:lnTo>
                              <a:pt x="7" y="48"/>
                            </a:lnTo>
                            <a:lnTo>
                              <a:pt x="3" y="69"/>
                            </a:lnTo>
                            <a:lnTo>
                              <a:pt x="0" y="124"/>
                            </a:lnTo>
                            <a:lnTo>
                              <a:pt x="3" y="160"/>
                            </a:lnTo>
                            <a:lnTo>
                              <a:pt x="5" y="199"/>
                            </a:lnTo>
                            <a:lnTo>
                              <a:pt x="13" y="252"/>
                            </a:lnTo>
                            <a:lnTo>
                              <a:pt x="35" y="256"/>
                            </a:lnTo>
                            <a:lnTo>
                              <a:pt x="62" y="252"/>
                            </a:lnTo>
                            <a:lnTo>
                              <a:pt x="57" y="0"/>
                            </a:lnTo>
                            <a:lnTo>
                              <a:pt x="16" y="3"/>
                            </a:lnTo>
                            <a:lnTo>
                              <a:pt x="13" y="12"/>
                            </a:lnTo>
                            <a:lnTo>
                              <a:pt x="7" y="29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3" name="Freeform 4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8" y="2068"/>
                        <a:ext cx="59" cy="249"/>
                      </a:xfrm>
                      <a:custGeom>
                        <a:avLst/>
                        <a:gdLst>
                          <a:gd name="T0" fmla="*/ 13 w 59"/>
                          <a:gd name="T1" fmla="*/ 0 h 249"/>
                          <a:gd name="T2" fmla="*/ 29 w 59"/>
                          <a:gd name="T3" fmla="*/ 3 h 249"/>
                          <a:gd name="T4" fmla="*/ 49 w 59"/>
                          <a:gd name="T5" fmla="*/ 4 h 249"/>
                          <a:gd name="T6" fmla="*/ 51 w 59"/>
                          <a:gd name="T7" fmla="*/ 18 h 249"/>
                          <a:gd name="T8" fmla="*/ 51 w 59"/>
                          <a:gd name="T9" fmla="*/ 75 h 249"/>
                          <a:gd name="T10" fmla="*/ 53 w 59"/>
                          <a:gd name="T11" fmla="*/ 147 h 249"/>
                          <a:gd name="T12" fmla="*/ 54 w 59"/>
                          <a:gd name="T13" fmla="*/ 202 h 249"/>
                          <a:gd name="T14" fmla="*/ 58 w 59"/>
                          <a:gd name="T15" fmla="*/ 245 h 249"/>
                          <a:gd name="T16" fmla="*/ 32 w 59"/>
                          <a:gd name="T17" fmla="*/ 248 h 249"/>
                          <a:gd name="T18" fmla="*/ 12 w 59"/>
                          <a:gd name="T19" fmla="*/ 244 h 249"/>
                          <a:gd name="T20" fmla="*/ 4 w 59"/>
                          <a:gd name="T21" fmla="*/ 192 h 249"/>
                          <a:gd name="T22" fmla="*/ 0 w 59"/>
                          <a:gd name="T23" fmla="*/ 140 h 249"/>
                          <a:gd name="T24" fmla="*/ 4 w 59"/>
                          <a:gd name="T25" fmla="*/ 152 h 249"/>
                          <a:gd name="T26" fmla="*/ 12 w 59"/>
                          <a:gd name="T27" fmla="*/ 194 h 249"/>
                          <a:gd name="T28" fmla="*/ 9 w 59"/>
                          <a:gd name="T29" fmla="*/ 164 h 249"/>
                          <a:gd name="T30" fmla="*/ 2 w 59"/>
                          <a:gd name="T31" fmla="*/ 124 h 249"/>
                          <a:gd name="T32" fmla="*/ 0 w 59"/>
                          <a:gd name="T33" fmla="*/ 79 h 249"/>
                          <a:gd name="T34" fmla="*/ 1 w 59"/>
                          <a:gd name="T35" fmla="*/ 63 h 249"/>
                          <a:gd name="T36" fmla="*/ 4 w 59"/>
                          <a:gd name="T37" fmla="*/ 48 h 249"/>
                          <a:gd name="T38" fmla="*/ 10 w 59"/>
                          <a:gd name="T39" fmla="*/ 53 h 249"/>
                          <a:gd name="T40" fmla="*/ 24 w 59"/>
                          <a:gd name="T41" fmla="*/ 8 h 249"/>
                          <a:gd name="T42" fmla="*/ 10 w 59"/>
                          <a:gd name="T43" fmla="*/ 50 h 249"/>
                          <a:gd name="T44" fmla="*/ 6 w 59"/>
                          <a:gd name="T45" fmla="*/ 44 h 249"/>
                          <a:gd name="T46" fmla="*/ 5 w 59"/>
                          <a:gd name="T47" fmla="*/ 23 h 249"/>
                          <a:gd name="T48" fmla="*/ 13 w 59"/>
                          <a:gd name="T49" fmla="*/ 0 h 24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59" h="249">
                            <a:moveTo>
                              <a:pt x="13" y="0"/>
                            </a:moveTo>
                            <a:lnTo>
                              <a:pt x="29" y="3"/>
                            </a:lnTo>
                            <a:lnTo>
                              <a:pt x="49" y="4"/>
                            </a:lnTo>
                            <a:lnTo>
                              <a:pt x="51" y="18"/>
                            </a:lnTo>
                            <a:lnTo>
                              <a:pt x="51" y="75"/>
                            </a:lnTo>
                            <a:lnTo>
                              <a:pt x="53" y="147"/>
                            </a:lnTo>
                            <a:lnTo>
                              <a:pt x="54" y="202"/>
                            </a:lnTo>
                            <a:lnTo>
                              <a:pt x="58" y="245"/>
                            </a:lnTo>
                            <a:lnTo>
                              <a:pt x="32" y="248"/>
                            </a:lnTo>
                            <a:lnTo>
                              <a:pt x="12" y="244"/>
                            </a:lnTo>
                            <a:lnTo>
                              <a:pt x="4" y="192"/>
                            </a:lnTo>
                            <a:lnTo>
                              <a:pt x="0" y="140"/>
                            </a:lnTo>
                            <a:lnTo>
                              <a:pt x="4" y="152"/>
                            </a:lnTo>
                            <a:lnTo>
                              <a:pt x="12" y="194"/>
                            </a:lnTo>
                            <a:lnTo>
                              <a:pt x="9" y="164"/>
                            </a:lnTo>
                            <a:lnTo>
                              <a:pt x="2" y="124"/>
                            </a:lnTo>
                            <a:lnTo>
                              <a:pt x="0" y="79"/>
                            </a:lnTo>
                            <a:lnTo>
                              <a:pt x="1" y="63"/>
                            </a:lnTo>
                            <a:lnTo>
                              <a:pt x="4" y="48"/>
                            </a:lnTo>
                            <a:lnTo>
                              <a:pt x="10" y="53"/>
                            </a:lnTo>
                            <a:lnTo>
                              <a:pt x="24" y="8"/>
                            </a:lnTo>
                            <a:lnTo>
                              <a:pt x="10" y="50"/>
                            </a:lnTo>
                            <a:lnTo>
                              <a:pt x="6" y="44"/>
                            </a:lnTo>
                            <a:lnTo>
                              <a:pt x="5" y="23"/>
                            </a:lnTo>
                            <a:lnTo>
                              <a:pt x="13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4" name="Freeform 5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9" y="2070"/>
                        <a:ext cx="17" cy="106"/>
                      </a:xfrm>
                      <a:custGeom>
                        <a:avLst/>
                        <a:gdLst>
                          <a:gd name="T0" fmla="*/ 16 w 17"/>
                          <a:gd name="T1" fmla="*/ 0 h 106"/>
                          <a:gd name="T2" fmla="*/ 13 w 17"/>
                          <a:gd name="T3" fmla="*/ 14 h 106"/>
                          <a:gd name="T4" fmla="*/ 8 w 17"/>
                          <a:gd name="T5" fmla="*/ 45 h 106"/>
                          <a:gd name="T6" fmla="*/ 2 w 17"/>
                          <a:gd name="T7" fmla="*/ 76 h 106"/>
                          <a:gd name="T8" fmla="*/ 0 w 17"/>
                          <a:gd name="T9" fmla="*/ 105 h 106"/>
                          <a:gd name="T10" fmla="*/ 10 w 17"/>
                          <a:gd name="T11" fmla="*/ 69 h 106"/>
                          <a:gd name="T12" fmla="*/ 16 w 17"/>
                          <a:gd name="T13" fmla="*/ 41 h 106"/>
                          <a:gd name="T14" fmla="*/ 16 w 17"/>
                          <a:gd name="T15" fmla="*/ 0 h 10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7" h="106">
                            <a:moveTo>
                              <a:pt x="16" y="0"/>
                            </a:moveTo>
                            <a:lnTo>
                              <a:pt x="13" y="14"/>
                            </a:lnTo>
                            <a:lnTo>
                              <a:pt x="8" y="45"/>
                            </a:lnTo>
                            <a:lnTo>
                              <a:pt x="2" y="76"/>
                            </a:lnTo>
                            <a:lnTo>
                              <a:pt x="0" y="105"/>
                            </a:lnTo>
                            <a:lnTo>
                              <a:pt x="10" y="69"/>
                            </a:lnTo>
                            <a:lnTo>
                              <a:pt x="16" y="41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5" name="Freeform 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13" y="2111"/>
                        <a:ext cx="17" cy="177"/>
                      </a:xfrm>
                      <a:custGeom>
                        <a:avLst/>
                        <a:gdLst>
                          <a:gd name="T0" fmla="*/ 8 w 17"/>
                          <a:gd name="T1" fmla="*/ 0 h 177"/>
                          <a:gd name="T2" fmla="*/ 0 w 17"/>
                          <a:gd name="T3" fmla="*/ 51 h 177"/>
                          <a:gd name="T4" fmla="*/ 0 w 17"/>
                          <a:gd name="T5" fmla="*/ 91 h 177"/>
                          <a:gd name="T6" fmla="*/ 5 w 17"/>
                          <a:gd name="T7" fmla="*/ 128 h 177"/>
                          <a:gd name="T8" fmla="*/ 11 w 17"/>
                          <a:gd name="T9" fmla="*/ 149 h 177"/>
                          <a:gd name="T10" fmla="*/ 14 w 17"/>
                          <a:gd name="T11" fmla="*/ 176 h 177"/>
                          <a:gd name="T12" fmla="*/ 16 w 17"/>
                          <a:gd name="T13" fmla="*/ 148 h 177"/>
                          <a:gd name="T14" fmla="*/ 6 w 17"/>
                          <a:gd name="T15" fmla="*/ 109 h 177"/>
                          <a:gd name="T16" fmla="*/ 5 w 17"/>
                          <a:gd name="T17" fmla="*/ 66 h 177"/>
                          <a:gd name="T18" fmla="*/ 6 w 17"/>
                          <a:gd name="T19" fmla="*/ 37 h 177"/>
                          <a:gd name="T20" fmla="*/ 8 w 17"/>
                          <a:gd name="T21" fmla="*/ 0 h 17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" h="177">
                            <a:moveTo>
                              <a:pt x="8" y="0"/>
                            </a:moveTo>
                            <a:lnTo>
                              <a:pt x="0" y="51"/>
                            </a:lnTo>
                            <a:lnTo>
                              <a:pt x="0" y="91"/>
                            </a:lnTo>
                            <a:lnTo>
                              <a:pt x="5" y="128"/>
                            </a:lnTo>
                            <a:lnTo>
                              <a:pt x="11" y="149"/>
                            </a:lnTo>
                            <a:lnTo>
                              <a:pt x="14" y="176"/>
                            </a:lnTo>
                            <a:lnTo>
                              <a:pt x="16" y="148"/>
                            </a:lnTo>
                            <a:lnTo>
                              <a:pt x="6" y="109"/>
                            </a:lnTo>
                            <a:lnTo>
                              <a:pt x="5" y="66"/>
                            </a:lnTo>
                            <a:lnTo>
                              <a:pt x="6" y="37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6" name="Freeform 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2" y="2060"/>
                        <a:ext cx="70" cy="270"/>
                      </a:xfrm>
                      <a:custGeom>
                        <a:avLst/>
                        <a:gdLst>
                          <a:gd name="T0" fmla="*/ 5 w 70"/>
                          <a:gd name="T1" fmla="*/ 256 h 270"/>
                          <a:gd name="T2" fmla="*/ 29 w 70"/>
                          <a:gd name="T3" fmla="*/ 268 h 270"/>
                          <a:gd name="T4" fmla="*/ 57 w 70"/>
                          <a:gd name="T5" fmla="*/ 269 h 270"/>
                          <a:gd name="T6" fmla="*/ 63 w 70"/>
                          <a:gd name="T7" fmla="*/ 252 h 270"/>
                          <a:gd name="T8" fmla="*/ 66 w 70"/>
                          <a:gd name="T9" fmla="*/ 216 h 270"/>
                          <a:gd name="T10" fmla="*/ 69 w 70"/>
                          <a:gd name="T11" fmla="*/ 166 h 270"/>
                          <a:gd name="T12" fmla="*/ 69 w 70"/>
                          <a:gd name="T13" fmla="*/ 126 h 270"/>
                          <a:gd name="T14" fmla="*/ 64 w 70"/>
                          <a:gd name="T15" fmla="*/ 84 h 270"/>
                          <a:gd name="T16" fmla="*/ 59 w 70"/>
                          <a:gd name="T17" fmla="*/ 52 h 270"/>
                          <a:gd name="T18" fmla="*/ 64 w 70"/>
                          <a:gd name="T19" fmla="*/ 42 h 270"/>
                          <a:gd name="T20" fmla="*/ 44 w 70"/>
                          <a:gd name="T21" fmla="*/ 10 h 270"/>
                          <a:gd name="T22" fmla="*/ 42 w 70"/>
                          <a:gd name="T23" fmla="*/ 0 h 270"/>
                          <a:gd name="T24" fmla="*/ 0 w 70"/>
                          <a:gd name="T25" fmla="*/ 9 h 270"/>
                          <a:gd name="T26" fmla="*/ 5 w 70"/>
                          <a:gd name="T27" fmla="*/ 256 h 27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70" h="270">
                            <a:moveTo>
                              <a:pt x="5" y="256"/>
                            </a:moveTo>
                            <a:lnTo>
                              <a:pt x="29" y="268"/>
                            </a:lnTo>
                            <a:lnTo>
                              <a:pt x="57" y="269"/>
                            </a:lnTo>
                            <a:lnTo>
                              <a:pt x="63" y="252"/>
                            </a:lnTo>
                            <a:lnTo>
                              <a:pt x="66" y="216"/>
                            </a:lnTo>
                            <a:lnTo>
                              <a:pt x="69" y="166"/>
                            </a:lnTo>
                            <a:lnTo>
                              <a:pt x="69" y="126"/>
                            </a:lnTo>
                            <a:lnTo>
                              <a:pt x="64" y="84"/>
                            </a:lnTo>
                            <a:lnTo>
                              <a:pt x="59" y="52"/>
                            </a:lnTo>
                            <a:lnTo>
                              <a:pt x="64" y="42"/>
                            </a:lnTo>
                            <a:lnTo>
                              <a:pt x="44" y="10"/>
                            </a:lnTo>
                            <a:lnTo>
                              <a:pt x="42" y="0"/>
                            </a:lnTo>
                            <a:lnTo>
                              <a:pt x="0" y="9"/>
                            </a:lnTo>
                            <a:lnTo>
                              <a:pt x="5" y="256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7" name="Freeform 5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5" y="2064"/>
                        <a:ext cx="63" cy="263"/>
                      </a:xfrm>
                      <a:custGeom>
                        <a:avLst/>
                        <a:gdLst>
                          <a:gd name="T0" fmla="*/ 0 w 63"/>
                          <a:gd name="T1" fmla="*/ 8 h 263"/>
                          <a:gd name="T2" fmla="*/ 3 w 63"/>
                          <a:gd name="T3" fmla="*/ 105 h 263"/>
                          <a:gd name="T4" fmla="*/ 4 w 63"/>
                          <a:gd name="T5" fmla="*/ 248 h 263"/>
                          <a:gd name="T6" fmla="*/ 28 w 63"/>
                          <a:gd name="T7" fmla="*/ 261 h 263"/>
                          <a:gd name="T8" fmla="*/ 15 w 63"/>
                          <a:gd name="T9" fmla="*/ 202 h 263"/>
                          <a:gd name="T10" fmla="*/ 11 w 63"/>
                          <a:gd name="T11" fmla="*/ 170 h 263"/>
                          <a:gd name="T12" fmla="*/ 11 w 63"/>
                          <a:gd name="T13" fmla="*/ 144 h 263"/>
                          <a:gd name="T14" fmla="*/ 15 w 63"/>
                          <a:gd name="T15" fmla="*/ 177 h 263"/>
                          <a:gd name="T16" fmla="*/ 22 w 63"/>
                          <a:gd name="T17" fmla="*/ 215 h 263"/>
                          <a:gd name="T18" fmla="*/ 33 w 63"/>
                          <a:gd name="T19" fmla="*/ 261 h 263"/>
                          <a:gd name="T20" fmla="*/ 49 w 63"/>
                          <a:gd name="T21" fmla="*/ 262 h 263"/>
                          <a:gd name="T22" fmla="*/ 52 w 63"/>
                          <a:gd name="T23" fmla="*/ 201 h 263"/>
                          <a:gd name="T24" fmla="*/ 54 w 63"/>
                          <a:gd name="T25" fmla="*/ 164 h 263"/>
                          <a:gd name="T26" fmla="*/ 54 w 63"/>
                          <a:gd name="T27" fmla="*/ 139 h 263"/>
                          <a:gd name="T28" fmla="*/ 55 w 63"/>
                          <a:gd name="T29" fmla="*/ 167 h 263"/>
                          <a:gd name="T30" fmla="*/ 52 w 63"/>
                          <a:gd name="T31" fmla="*/ 259 h 263"/>
                          <a:gd name="T32" fmla="*/ 58 w 63"/>
                          <a:gd name="T33" fmla="*/ 246 h 263"/>
                          <a:gd name="T34" fmla="*/ 60 w 63"/>
                          <a:gd name="T35" fmla="*/ 205 h 263"/>
                          <a:gd name="T36" fmla="*/ 61 w 63"/>
                          <a:gd name="T37" fmla="*/ 166 h 263"/>
                          <a:gd name="T38" fmla="*/ 62 w 63"/>
                          <a:gd name="T39" fmla="*/ 123 h 263"/>
                          <a:gd name="T40" fmla="*/ 60 w 63"/>
                          <a:gd name="T41" fmla="*/ 91 h 263"/>
                          <a:gd name="T42" fmla="*/ 54 w 63"/>
                          <a:gd name="T43" fmla="*/ 51 h 263"/>
                          <a:gd name="T44" fmla="*/ 50 w 63"/>
                          <a:gd name="T45" fmla="*/ 55 h 263"/>
                          <a:gd name="T46" fmla="*/ 58 w 63"/>
                          <a:gd name="T47" fmla="*/ 41 h 263"/>
                          <a:gd name="T48" fmla="*/ 35 w 63"/>
                          <a:gd name="T49" fmla="*/ 0 h 263"/>
                          <a:gd name="T50" fmla="*/ 27 w 63"/>
                          <a:gd name="T51" fmla="*/ 2 h 263"/>
                          <a:gd name="T52" fmla="*/ 33 w 63"/>
                          <a:gd name="T53" fmla="*/ 19 h 263"/>
                          <a:gd name="T54" fmla="*/ 36 w 63"/>
                          <a:gd name="T55" fmla="*/ 41 h 263"/>
                          <a:gd name="T56" fmla="*/ 38 w 63"/>
                          <a:gd name="T57" fmla="*/ 67 h 263"/>
                          <a:gd name="T58" fmla="*/ 31 w 63"/>
                          <a:gd name="T59" fmla="*/ 30 h 263"/>
                          <a:gd name="T60" fmla="*/ 28 w 63"/>
                          <a:gd name="T61" fmla="*/ 15 h 263"/>
                          <a:gd name="T62" fmla="*/ 23 w 63"/>
                          <a:gd name="T63" fmla="*/ 1 h 263"/>
                          <a:gd name="T64" fmla="*/ 15 w 63"/>
                          <a:gd name="T65" fmla="*/ 2 h 263"/>
                          <a:gd name="T66" fmla="*/ 23 w 63"/>
                          <a:gd name="T67" fmla="*/ 21 h 263"/>
                          <a:gd name="T68" fmla="*/ 27 w 63"/>
                          <a:gd name="T69" fmla="*/ 43 h 263"/>
                          <a:gd name="T70" fmla="*/ 28 w 63"/>
                          <a:gd name="T71" fmla="*/ 58 h 263"/>
                          <a:gd name="T72" fmla="*/ 19 w 63"/>
                          <a:gd name="T73" fmla="*/ 21 h 263"/>
                          <a:gd name="T74" fmla="*/ 13 w 63"/>
                          <a:gd name="T75" fmla="*/ 4 h 263"/>
                          <a:gd name="T76" fmla="*/ 0 w 63"/>
                          <a:gd name="T77" fmla="*/ 8 h 26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63" h="263">
                            <a:moveTo>
                              <a:pt x="0" y="8"/>
                            </a:moveTo>
                            <a:lnTo>
                              <a:pt x="3" y="105"/>
                            </a:lnTo>
                            <a:lnTo>
                              <a:pt x="4" y="248"/>
                            </a:lnTo>
                            <a:lnTo>
                              <a:pt x="28" y="261"/>
                            </a:lnTo>
                            <a:lnTo>
                              <a:pt x="15" y="202"/>
                            </a:lnTo>
                            <a:lnTo>
                              <a:pt x="11" y="170"/>
                            </a:lnTo>
                            <a:lnTo>
                              <a:pt x="11" y="144"/>
                            </a:lnTo>
                            <a:lnTo>
                              <a:pt x="15" y="177"/>
                            </a:lnTo>
                            <a:lnTo>
                              <a:pt x="22" y="215"/>
                            </a:lnTo>
                            <a:lnTo>
                              <a:pt x="33" y="261"/>
                            </a:lnTo>
                            <a:lnTo>
                              <a:pt x="49" y="262"/>
                            </a:lnTo>
                            <a:lnTo>
                              <a:pt x="52" y="201"/>
                            </a:lnTo>
                            <a:lnTo>
                              <a:pt x="54" y="164"/>
                            </a:lnTo>
                            <a:lnTo>
                              <a:pt x="54" y="139"/>
                            </a:lnTo>
                            <a:lnTo>
                              <a:pt x="55" y="167"/>
                            </a:lnTo>
                            <a:lnTo>
                              <a:pt x="52" y="259"/>
                            </a:lnTo>
                            <a:lnTo>
                              <a:pt x="58" y="246"/>
                            </a:lnTo>
                            <a:lnTo>
                              <a:pt x="60" y="205"/>
                            </a:lnTo>
                            <a:lnTo>
                              <a:pt x="61" y="166"/>
                            </a:lnTo>
                            <a:lnTo>
                              <a:pt x="62" y="123"/>
                            </a:lnTo>
                            <a:lnTo>
                              <a:pt x="60" y="91"/>
                            </a:lnTo>
                            <a:lnTo>
                              <a:pt x="54" y="51"/>
                            </a:lnTo>
                            <a:lnTo>
                              <a:pt x="50" y="55"/>
                            </a:lnTo>
                            <a:lnTo>
                              <a:pt x="58" y="41"/>
                            </a:lnTo>
                            <a:lnTo>
                              <a:pt x="35" y="0"/>
                            </a:lnTo>
                            <a:lnTo>
                              <a:pt x="27" y="2"/>
                            </a:lnTo>
                            <a:lnTo>
                              <a:pt x="33" y="19"/>
                            </a:lnTo>
                            <a:lnTo>
                              <a:pt x="36" y="41"/>
                            </a:lnTo>
                            <a:lnTo>
                              <a:pt x="38" y="67"/>
                            </a:lnTo>
                            <a:lnTo>
                              <a:pt x="31" y="30"/>
                            </a:lnTo>
                            <a:lnTo>
                              <a:pt x="28" y="15"/>
                            </a:lnTo>
                            <a:lnTo>
                              <a:pt x="23" y="1"/>
                            </a:lnTo>
                            <a:lnTo>
                              <a:pt x="15" y="2"/>
                            </a:lnTo>
                            <a:lnTo>
                              <a:pt x="23" y="21"/>
                            </a:lnTo>
                            <a:lnTo>
                              <a:pt x="27" y="43"/>
                            </a:lnTo>
                            <a:lnTo>
                              <a:pt x="28" y="58"/>
                            </a:lnTo>
                            <a:lnTo>
                              <a:pt x="19" y="21"/>
                            </a:lnTo>
                            <a:lnTo>
                              <a:pt x="13" y="4"/>
                            </a:lnTo>
                            <a:lnTo>
                              <a:pt x="0" y="8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8" name="Freeform 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3" y="1928"/>
                        <a:ext cx="135" cy="145"/>
                      </a:xfrm>
                      <a:custGeom>
                        <a:avLst/>
                        <a:gdLst>
                          <a:gd name="T0" fmla="*/ 0 w 135"/>
                          <a:gd name="T1" fmla="*/ 144 h 145"/>
                          <a:gd name="T2" fmla="*/ 23 w 135"/>
                          <a:gd name="T3" fmla="*/ 142 h 145"/>
                          <a:gd name="T4" fmla="*/ 43 w 135"/>
                          <a:gd name="T5" fmla="*/ 136 h 145"/>
                          <a:gd name="T6" fmla="*/ 43 w 135"/>
                          <a:gd name="T7" fmla="*/ 125 h 145"/>
                          <a:gd name="T8" fmla="*/ 51 w 135"/>
                          <a:gd name="T9" fmla="*/ 125 h 145"/>
                          <a:gd name="T10" fmla="*/ 55 w 135"/>
                          <a:gd name="T11" fmla="*/ 115 h 145"/>
                          <a:gd name="T12" fmla="*/ 58 w 135"/>
                          <a:gd name="T13" fmla="*/ 105 h 145"/>
                          <a:gd name="T14" fmla="*/ 63 w 135"/>
                          <a:gd name="T15" fmla="*/ 114 h 145"/>
                          <a:gd name="T16" fmla="*/ 75 w 135"/>
                          <a:gd name="T17" fmla="*/ 125 h 145"/>
                          <a:gd name="T18" fmla="*/ 102 w 135"/>
                          <a:gd name="T19" fmla="*/ 124 h 145"/>
                          <a:gd name="T20" fmla="*/ 114 w 135"/>
                          <a:gd name="T21" fmla="*/ 123 h 145"/>
                          <a:gd name="T22" fmla="*/ 124 w 135"/>
                          <a:gd name="T23" fmla="*/ 121 h 145"/>
                          <a:gd name="T24" fmla="*/ 133 w 135"/>
                          <a:gd name="T25" fmla="*/ 120 h 145"/>
                          <a:gd name="T26" fmla="*/ 133 w 135"/>
                          <a:gd name="T27" fmla="*/ 116 h 145"/>
                          <a:gd name="T28" fmla="*/ 134 w 135"/>
                          <a:gd name="T29" fmla="*/ 112 h 145"/>
                          <a:gd name="T30" fmla="*/ 134 w 135"/>
                          <a:gd name="T31" fmla="*/ 104 h 145"/>
                          <a:gd name="T32" fmla="*/ 131 w 135"/>
                          <a:gd name="T33" fmla="*/ 94 h 145"/>
                          <a:gd name="T34" fmla="*/ 129 w 135"/>
                          <a:gd name="T35" fmla="*/ 91 h 145"/>
                          <a:gd name="T36" fmla="*/ 115 w 135"/>
                          <a:gd name="T37" fmla="*/ 91 h 145"/>
                          <a:gd name="T38" fmla="*/ 109 w 135"/>
                          <a:gd name="T39" fmla="*/ 91 h 145"/>
                          <a:gd name="T40" fmla="*/ 101 w 135"/>
                          <a:gd name="T41" fmla="*/ 91 h 145"/>
                          <a:gd name="T42" fmla="*/ 96 w 135"/>
                          <a:gd name="T43" fmla="*/ 89 h 145"/>
                          <a:gd name="T44" fmla="*/ 92 w 135"/>
                          <a:gd name="T45" fmla="*/ 89 h 145"/>
                          <a:gd name="T46" fmla="*/ 92 w 135"/>
                          <a:gd name="T47" fmla="*/ 86 h 145"/>
                          <a:gd name="T48" fmla="*/ 90 w 135"/>
                          <a:gd name="T49" fmla="*/ 83 h 145"/>
                          <a:gd name="T50" fmla="*/ 85 w 135"/>
                          <a:gd name="T51" fmla="*/ 70 h 145"/>
                          <a:gd name="T52" fmla="*/ 79 w 135"/>
                          <a:gd name="T53" fmla="*/ 54 h 145"/>
                          <a:gd name="T54" fmla="*/ 77 w 135"/>
                          <a:gd name="T55" fmla="*/ 42 h 145"/>
                          <a:gd name="T56" fmla="*/ 76 w 135"/>
                          <a:gd name="T57" fmla="*/ 29 h 145"/>
                          <a:gd name="T58" fmla="*/ 73 w 135"/>
                          <a:gd name="T59" fmla="*/ 21 h 145"/>
                          <a:gd name="T60" fmla="*/ 68 w 135"/>
                          <a:gd name="T61" fmla="*/ 18 h 145"/>
                          <a:gd name="T62" fmla="*/ 63 w 135"/>
                          <a:gd name="T63" fmla="*/ 16 h 145"/>
                          <a:gd name="T64" fmla="*/ 54 w 135"/>
                          <a:gd name="T65" fmla="*/ 17 h 145"/>
                          <a:gd name="T66" fmla="*/ 44 w 135"/>
                          <a:gd name="T67" fmla="*/ 15 h 145"/>
                          <a:gd name="T68" fmla="*/ 34 w 135"/>
                          <a:gd name="T69" fmla="*/ 12 h 145"/>
                          <a:gd name="T70" fmla="*/ 24 w 135"/>
                          <a:gd name="T71" fmla="*/ 8 h 145"/>
                          <a:gd name="T72" fmla="*/ 19 w 135"/>
                          <a:gd name="T73" fmla="*/ 0 h 145"/>
                          <a:gd name="T74" fmla="*/ 15 w 135"/>
                          <a:gd name="T75" fmla="*/ 0 h 145"/>
                          <a:gd name="T76" fmla="*/ 15 w 135"/>
                          <a:gd name="T77" fmla="*/ 7 h 145"/>
                          <a:gd name="T78" fmla="*/ 14 w 135"/>
                          <a:gd name="T79" fmla="*/ 11 h 145"/>
                          <a:gd name="T80" fmla="*/ 11 w 135"/>
                          <a:gd name="T81" fmla="*/ 18 h 145"/>
                          <a:gd name="T82" fmla="*/ 7 w 135"/>
                          <a:gd name="T83" fmla="*/ 22 h 145"/>
                          <a:gd name="T84" fmla="*/ 5 w 135"/>
                          <a:gd name="T85" fmla="*/ 26 h 145"/>
                          <a:gd name="T86" fmla="*/ 0 w 135"/>
                          <a:gd name="T87" fmla="*/ 29 h 145"/>
                          <a:gd name="T88" fmla="*/ 0 w 135"/>
                          <a:gd name="T89" fmla="*/ 144 h 1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135" h="145">
                            <a:moveTo>
                              <a:pt x="0" y="144"/>
                            </a:moveTo>
                            <a:lnTo>
                              <a:pt x="23" y="142"/>
                            </a:lnTo>
                            <a:lnTo>
                              <a:pt x="43" y="136"/>
                            </a:lnTo>
                            <a:lnTo>
                              <a:pt x="43" y="125"/>
                            </a:lnTo>
                            <a:lnTo>
                              <a:pt x="51" y="125"/>
                            </a:lnTo>
                            <a:lnTo>
                              <a:pt x="55" y="115"/>
                            </a:lnTo>
                            <a:lnTo>
                              <a:pt x="58" y="105"/>
                            </a:lnTo>
                            <a:lnTo>
                              <a:pt x="63" y="114"/>
                            </a:lnTo>
                            <a:lnTo>
                              <a:pt x="75" y="125"/>
                            </a:lnTo>
                            <a:lnTo>
                              <a:pt x="102" y="124"/>
                            </a:lnTo>
                            <a:lnTo>
                              <a:pt x="114" y="123"/>
                            </a:lnTo>
                            <a:lnTo>
                              <a:pt x="124" y="121"/>
                            </a:lnTo>
                            <a:lnTo>
                              <a:pt x="133" y="120"/>
                            </a:lnTo>
                            <a:lnTo>
                              <a:pt x="133" y="116"/>
                            </a:lnTo>
                            <a:lnTo>
                              <a:pt x="134" y="112"/>
                            </a:lnTo>
                            <a:lnTo>
                              <a:pt x="134" y="104"/>
                            </a:lnTo>
                            <a:lnTo>
                              <a:pt x="131" y="94"/>
                            </a:lnTo>
                            <a:lnTo>
                              <a:pt x="129" y="91"/>
                            </a:lnTo>
                            <a:lnTo>
                              <a:pt x="115" y="91"/>
                            </a:lnTo>
                            <a:lnTo>
                              <a:pt x="109" y="91"/>
                            </a:lnTo>
                            <a:lnTo>
                              <a:pt x="101" y="91"/>
                            </a:lnTo>
                            <a:lnTo>
                              <a:pt x="96" y="89"/>
                            </a:lnTo>
                            <a:lnTo>
                              <a:pt x="92" y="89"/>
                            </a:lnTo>
                            <a:lnTo>
                              <a:pt x="92" y="86"/>
                            </a:lnTo>
                            <a:lnTo>
                              <a:pt x="90" y="83"/>
                            </a:lnTo>
                            <a:lnTo>
                              <a:pt x="85" y="70"/>
                            </a:lnTo>
                            <a:lnTo>
                              <a:pt x="79" y="54"/>
                            </a:lnTo>
                            <a:lnTo>
                              <a:pt x="77" y="42"/>
                            </a:lnTo>
                            <a:lnTo>
                              <a:pt x="76" y="29"/>
                            </a:lnTo>
                            <a:lnTo>
                              <a:pt x="73" y="21"/>
                            </a:lnTo>
                            <a:lnTo>
                              <a:pt x="68" y="18"/>
                            </a:lnTo>
                            <a:lnTo>
                              <a:pt x="63" y="16"/>
                            </a:lnTo>
                            <a:lnTo>
                              <a:pt x="54" y="17"/>
                            </a:lnTo>
                            <a:lnTo>
                              <a:pt x="44" y="15"/>
                            </a:lnTo>
                            <a:lnTo>
                              <a:pt x="34" y="12"/>
                            </a:lnTo>
                            <a:lnTo>
                              <a:pt x="24" y="8"/>
                            </a:lnTo>
                            <a:lnTo>
                              <a:pt x="19" y="0"/>
                            </a:lnTo>
                            <a:lnTo>
                              <a:pt x="15" y="0"/>
                            </a:lnTo>
                            <a:lnTo>
                              <a:pt x="15" y="7"/>
                            </a:lnTo>
                            <a:lnTo>
                              <a:pt x="14" y="11"/>
                            </a:lnTo>
                            <a:lnTo>
                              <a:pt x="11" y="18"/>
                            </a:lnTo>
                            <a:lnTo>
                              <a:pt x="7" y="22"/>
                            </a:lnTo>
                            <a:lnTo>
                              <a:pt x="5" y="26"/>
                            </a:lnTo>
                            <a:lnTo>
                              <a:pt x="0" y="29"/>
                            </a:lnTo>
                            <a:lnTo>
                              <a:pt x="0" y="144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19" name="Freeform 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6" y="1940"/>
                        <a:ext cx="130" cy="129"/>
                      </a:xfrm>
                      <a:custGeom>
                        <a:avLst/>
                        <a:gdLst>
                          <a:gd name="T0" fmla="*/ 20 w 130"/>
                          <a:gd name="T1" fmla="*/ 13 h 129"/>
                          <a:gd name="T2" fmla="*/ 8 w 130"/>
                          <a:gd name="T3" fmla="*/ 25 h 129"/>
                          <a:gd name="T4" fmla="*/ 3 w 130"/>
                          <a:gd name="T5" fmla="*/ 30 h 129"/>
                          <a:gd name="T6" fmla="*/ 0 w 130"/>
                          <a:gd name="T7" fmla="*/ 66 h 129"/>
                          <a:gd name="T8" fmla="*/ 0 w 130"/>
                          <a:gd name="T9" fmla="*/ 90 h 129"/>
                          <a:gd name="T10" fmla="*/ 5 w 130"/>
                          <a:gd name="T11" fmla="*/ 128 h 129"/>
                          <a:gd name="T12" fmla="*/ 16 w 130"/>
                          <a:gd name="T13" fmla="*/ 121 h 129"/>
                          <a:gd name="T14" fmla="*/ 21 w 130"/>
                          <a:gd name="T15" fmla="*/ 90 h 129"/>
                          <a:gd name="T16" fmla="*/ 19 w 130"/>
                          <a:gd name="T17" fmla="*/ 109 h 129"/>
                          <a:gd name="T18" fmla="*/ 20 w 130"/>
                          <a:gd name="T19" fmla="*/ 126 h 129"/>
                          <a:gd name="T20" fmla="*/ 37 w 130"/>
                          <a:gd name="T21" fmla="*/ 114 h 129"/>
                          <a:gd name="T22" fmla="*/ 48 w 130"/>
                          <a:gd name="T23" fmla="*/ 103 h 129"/>
                          <a:gd name="T24" fmla="*/ 49 w 130"/>
                          <a:gd name="T25" fmla="*/ 79 h 129"/>
                          <a:gd name="T26" fmla="*/ 48 w 130"/>
                          <a:gd name="T27" fmla="*/ 60 h 129"/>
                          <a:gd name="T28" fmla="*/ 41 w 130"/>
                          <a:gd name="T29" fmla="*/ 86 h 129"/>
                          <a:gd name="T30" fmla="*/ 37 w 130"/>
                          <a:gd name="T31" fmla="*/ 105 h 129"/>
                          <a:gd name="T32" fmla="*/ 40 w 130"/>
                          <a:gd name="T33" fmla="*/ 81 h 129"/>
                          <a:gd name="T34" fmla="*/ 46 w 130"/>
                          <a:gd name="T35" fmla="*/ 57 h 129"/>
                          <a:gd name="T36" fmla="*/ 52 w 130"/>
                          <a:gd name="T37" fmla="*/ 37 h 129"/>
                          <a:gd name="T38" fmla="*/ 54 w 130"/>
                          <a:gd name="T39" fmla="*/ 41 h 129"/>
                          <a:gd name="T40" fmla="*/ 50 w 130"/>
                          <a:gd name="T41" fmla="*/ 63 h 129"/>
                          <a:gd name="T42" fmla="*/ 54 w 130"/>
                          <a:gd name="T43" fmla="*/ 82 h 129"/>
                          <a:gd name="T44" fmla="*/ 56 w 130"/>
                          <a:gd name="T45" fmla="*/ 93 h 129"/>
                          <a:gd name="T46" fmla="*/ 63 w 130"/>
                          <a:gd name="T47" fmla="*/ 101 h 129"/>
                          <a:gd name="T48" fmla="*/ 72 w 130"/>
                          <a:gd name="T49" fmla="*/ 111 h 129"/>
                          <a:gd name="T50" fmla="*/ 129 w 130"/>
                          <a:gd name="T51" fmla="*/ 106 h 129"/>
                          <a:gd name="T52" fmla="*/ 112 w 130"/>
                          <a:gd name="T53" fmla="*/ 105 h 129"/>
                          <a:gd name="T54" fmla="*/ 108 w 130"/>
                          <a:gd name="T55" fmla="*/ 92 h 129"/>
                          <a:gd name="T56" fmla="*/ 112 w 130"/>
                          <a:gd name="T57" fmla="*/ 81 h 129"/>
                          <a:gd name="T58" fmla="*/ 91 w 130"/>
                          <a:gd name="T59" fmla="*/ 88 h 129"/>
                          <a:gd name="T60" fmla="*/ 86 w 130"/>
                          <a:gd name="T61" fmla="*/ 86 h 129"/>
                          <a:gd name="T62" fmla="*/ 84 w 130"/>
                          <a:gd name="T63" fmla="*/ 73 h 129"/>
                          <a:gd name="T64" fmla="*/ 75 w 130"/>
                          <a:gd name="T65" fmla="*/ 49 h 129"/>
                          <a:gd name="T66" fmla="*/ 71 w 130"/>
                          <a:gd name="T67" fmla="*/ 30 h 129"/>
                          <a:gd name="T68" fmla="*/ 68 w 130"/>
                          <a:gd name="T69" fmla="*/ 31 h 129"/>
                          <a:gd name="T70" fmla="*/ 68 w 130"/>
                          <a:gd name="T71" fmla="*/ 28 h 129"/>
                          <a:gd name="T72" fmla="*/ 72 w 130"/>
                          <a:gd name="T73" fmla="*/ 20 h 129"/>
                          <a:gd name="T74" fmla="*/ 68 w 130"/>
                          <a:gd name="T75" fmla="*/ 9 h 129"/>
                          <a:gd name="T76" fmla="*/ 56 w 130"/>
                          <a:gd name="T77" fmla="*/ 7 h 129"/>
                          <a:gd name="T78" fmla="*/ 41 w 130"/>
                          <a:gd name="T79" fmla="*/ 5 h 129"/>
                          <a:gd name="T80" fmla="*/ 32 w 130"/>
                          <a:gd name="T81" fmla="*/ 19 h 129"/>
                          <a:gd name="T82" fmla="*/ 37 w 130"/>
                          <a:gd name="T83" fmla="*/ 7 h 129"/>
                          <a:gd name="T84" fmla="*/ 20 w 130"/>
                          <a:gd name="T85" fmla="*/ 0 h 1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130" h="129">
                            <a:moveTo>
                              <a:pt x="20" y="0"/>
                            </a:moveTo>
                            <a:lnTo>
                              <a:pt x="20" y="13"/>
                            </a:lnTo>
                            <a:lnTo>
                              <a:pt x="12" y="21"/>
                            </a:lnTo>
                            <a:lnTo>
                              <a:pt x="8" y="25"/>
                            </a:lnTo>
                            <a:lnTo>
                              <a:pt x="2" y="21"/>
                            </a:lnTo>
                            <a:lnTo>
                              <a:pt x="3" y="30"/>
                            </a:lnTo>
                            <a:lnTo>
                              <a:pt x="0" y="46"/>
                            </a:lnTo>
                            <a:lnTo>
                              <a:pt x="0" y="66"/>
                            </a:lnTo>
                            <a:lnTo>
                              <a:pt x="0" y="79"/>
                            </a:lnTo>
                            <a:lnTo>
                              <a:pt x="0" y="90"/>
                            </a:lnTo>
                            <a:lnTo>
                              <a:pt x="2" y="111"/>
                            </a:lnTo>
                            <a:lnTo>
                              <a:pt x="5" y="128"/>
                            </a:lnTo>
                            <a:lnTo>
                              <a:pt x="17" y="127"/>
                            </a:lnTo>
                            <a:lnTo>
                              <a:pt x="16" y="121"/>
                            </a:lnTo>
                            <a:lnTo>
                              <a:pt x="16" y="106"/>
                            </a:lnTo>
                            <a:lnTo>
                              <a:pt x="21" y="90"/>
                            </a:lnTo>
                            <a:lnTo>
                              <a:pt x="20" y="103"/>
                            </a:lnTo>
                            <a:lnTo>
                              <a:pt x="19" y="109"/>
                            </a:lnTo>
                            <a:lnTo>
                              <a:pt x="20" y="115"/>
                            </a:lnTo>
                            <a:lnTo>
                              <a:pt x="20" y="126"/>
                            </a:lnTo>
                            <a:lnTo>
                              <a:pt x="37" y="122"/>
                            </a:lnTo>
                            <a:lnTo>
                              <a:pt x="37" y="114"/>
                            </a:lnTo>
                            <a:lnTo>
                              <a:pt x="45" y="111"/>
                            </a:lnTo>
                            <a:lnTo>
                              <a:pt x="48" y="103"/>
                            </a:lnTo>
                            <a:lnTo>
                              <a:pt x="52" y="90"/>
                            </a:lnTo>
                            <a:lnTo>
                              <a:pt x="49" y="79"/>
                            </a:lnTo>
                            <a:lnTo>
                              <a:pt x="48" y="67"/>
                            </a:lnTo>
                            <a:lnTo>
                              <a:pt x="48" y="60"/>
                            </a:lnTo>
                            <a:lnTo>
                              <a:pt x="45" y="73"/>
                            </a:lnTo>
                            <a:lnTo>
                              <a:pt x="41" y="86"/>
                            </a:lnTo>
                            <a:lnTo>
                              <a:pt x="40" y="94"/>
                            </a:lnTo>
                            <a:lnTo>
                              <a:pt x="37" y="105"/>
                            </a:lnTo>
                            <a:lnTo>
                              <a:pt x="37" y="92"/>
                            </a:lnTo>
                            <a:lnTo>
                              <a:pt x="40" y="81"/>
                            </a:lnTo>
                            <a:lnTo>
                              <a:pt x="42" y="69"/>
                            </a:lnTo>
                            <a:lnTo>
                              <a:pt x="46" y="57"/>
                            </a:lnTo>
                            <a:lnTo>
                              <a:pt x="48" y="51"/>
                            </a:lnTo>
                            <a:lnTo>
                              <a:pt x="52" y="37"/>
                            </a:lnTo>
                            <a:lnTo>
                              <a:pt x="55" y="28"/>
                            </a:lnTo>
                            <a:lnTo>
                              <a:pt x="54" y="41"/>
                            </a:lnTo>
                            <a:lnTo>
                              <a:pt x="52" y="55"/>
                            </a:lnTo>
                            <a:lnTo>
                              <a:pt x="50" y="63"/>
                            </a:lnTo>
                            <a:lnTo>
                              <a:pt x="51" y="70"/>
                            </a:lnTo>
                            <a:lnTo>
                              <a:pt x="54" y="82"/>
                            </a:lnTo>
                            <a:lnTo>
                              <a:pt x="55" y="88"/>
                            </a:lnTo>
                            <a:lnTo>
                              <a:pt x="56" y="93"/>
                            </a:lnTo>
                            <a:lnTo>
                              <a:pt x="61" y="97"/>
                            </a:lnTo>
                            <a:lnTo>
                              <a:pt x="63" y="101"/>
                            </a:lnTo>
                            <a:lnTo>
                              <a:pt x="67" y="105"/>
                            </a:lnTo>
                            <a:lnTo>
                              <a:pt x="72" y="111"/>
                            </a:lnTo>
                            <a:lnTo>
                              <a:pt x="100" y="110"/>
                            </a:lnTo>
                            <a:lnTo>
                              <a:pt x="129" y="106"/>
                            </a:lnTo>
                            <a:lnTo>
                              <a:pt x="129" y="101"/>
                            </a:lnTo>
                            <a:lnTo>
                              <a:pt x="112" y="105"/>
                            </a:lnTo>
                            <a:lnTo>
                              <a:pt x="108" y="99"/>
                            </a:lnTo>
                            <a:lnTo>
                              <a:pt x="108" y="92"/>
                            </a:lnTo>
                            <a:lnTo>
                              <a:pt x="109" y="86"/>
                            </a:lnTo>
                            <a:lnTo>
                              <a:pt x="112" y="81"/>
                            </a:lnTo>
                            <a:lnTo>
                              <a:pt x="94" y="81"/>
                            </a:lnTo>
                            <a:lnTo>
                              <a:pt x="91" y="88"/>
                            </a:lnTo>
                            <a:lnTo>
                              <a:pt x="91" y="80"/>
                            </a:lnTo>
                            <a:lnTo>
                              <a:pt x="86" y="86"/>
                            </a:lnTo>
                            <a:lnTo>
                              <a:pt x="88" y="77"/>
                            </a:lnTo>
                            <a:lnTo>
                              <a:pt x="84" y="73"/>
                            </a:lnTo>
                            <a:lnTo>
                              <a:pt x="80" y="63"/>
                            </a:lnTo>
                            <a:lnTo>
                              <a:pt x="75" y="49"/>
                            </a:lnTo>
                            <a:lnTo>
                              <a:pt x="73" y="41"/>
                            </a:lnTo>
                            <a:lnTo>
                              <a:pt x="71" y="30"/>
                            </a:lnTo>
                            <a:lnTo>
                              <a:pt x="72" y="23"/>
                            </a:lnTo>
                            <a:lnTo>
                              <a:pt x="68" y="31"/>
                            </a:lnTo>
                            <a:lnTo>
                              <a:pt x="65" y="40"/>
                            </a:lnTo>
                            <a:lnTo>
                              <a:pt x="68" y="28"/>
                            </a:lnTo>
                            <a:lnTo>
                              <a:pt x="70" y="21"/>
                            </a:lnTo>
                            <a:lnTo>
                              <a:pt x="72" y="20"/>
                            </a:lnTo>
                            <a:lnTo>
                              <a:pt x="69" y="13"/>
                            </a:lnTo>
                            <a:lnTo>
                              <a:pt x="68" y="9"/>
                            </a:lnTo>
                            <a:lnTo>
                              <a:pt x="63" y="7"/>
                            </a:lnTo>
                            <a:lnTo>
                              <a:pt x="56" y="7"/>
                            </a:lnTo>
                            <a:lnTo>
                              <a:pt x="48" y="7"/>
                            </a:lnTo>
                            <a:lnTo>
                              <a:pt x="41" y="5"/>
                            </a:lnTo>
                            <a:lnTo>
                              <a:pt x="37" y="10"/>
                            </a:lnTo>
                            <a:lnTo>
                              <a:pt x="32" y="19"/>
                            </a:lnTo>
                            <a:lnTo>
                              <a:pt x="34" y="12"/>
                            </a:lnTo>
                            <a:lnTo>
                              <a:pt x="37" y="7"/>
                            </a:lnTo>
                            <a:lnTo>
                              <a:pt x="40" y="4"/>
                            </a:lnTo>
                            <a:lnTo>
                              <a:pt x="20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0" name="Freeform 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7" y="1931"/>
                        <a:ext cx="20" cy="34"/>
                      </a:xfrm>
                      <a:custGeom>
                        <a:avLst/>
                        <a:gdLst>
                          <a:gd name="T0" fmla="*/ 12 w 20"/>
                          <a:gd name="T1" fmla="*/ 0 h 34"/>
                          <a:gd name="T2" fmla="*/ 12 w 20"/>
                          <a:gd name="T3" fmla="*/ 6 h 34"/>
                          <a:gd name="T4" fmla="*/ 11 w 20"/>
                          <a:gd name="T5" fmla="*/ 13 h 34"/>
                          <a:gd name="T6" fmla="*/ 6 w 20"/>
                          <a:gd name="T7" fmla="*/ 20 h 34"/>
                          <a:gd name="T8" fmla="*/ 0 w 20"/>
                          <a:gd name="T9" fmla="*/ 26 h 34"/>
                          <a:gd name="T10" fmla="*/ 7 w 20"/>
                          <a:gd name="T11" fmla="*/ 33 h 34"/>
                          <a:gd name="T12" fmla="*/ 14 w 20"/>
                          <a:gd name="T13" fmla="*/ 26 h 34"/>
                          <a:gd name="T14" fmla="*/ 17 w 20"/>
                          <a:gd name="T15" fmla="*/ 22 h 34"/>
                          <a:gd name="T16" fmla="*/ 18 w 20"/>
                          <a:gd name="T17" fmla="*/ 16 h 34"/>
                          <a:gd name="T18" fmla="*/ 19 w 20"/>
                          <a:gd name="T19" fmla="*/ 10 h 34"/>
                          <a:gd name="T20" fmla="*/ 19 w 20"/>
                          <a:gd name="T21" fmla="*/ 7 h 34"/>
                          <a:gd name="T22" fmla="*/ 16 w 20"/>
                          <a:gd name="T23" fmla="*/ 3 h 34"/>
                          <a:gd name="T24" fmla="*/ 12 w 20"/>
                          <a:gd name="T25" fmla="*/ 0 h 3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20" h="34">
                            <a:moveTo>
                              <a:pt x="12" y="0"/>
                            </a:moveTo>
                            <a:lnTo>
                              <a:pt x="12" y="6"/>
                            </a:lnTo>
                            <a:lnTo>
                              <a:pt x="11" y="13"/>
                            </a:lnTo>
                            <a:lnTo>
                              <a:pt x="6" y="20"/>
                            </a:lnTo>
                            <a:lnTo>
                              <a:pt x="0" y="26"/>
                            </a:lnTo>
                            <a:lnTo>
                              <a:pt x="7" y="33"/>
                            </a:lnTo>
                            <a:lnTo>
                              <a:pt x="14" y="26"/>
                            </a:lnTo>
                            <a:lnTo>
                              <a:pt x="17" y="22"/>
                            </a:lnTo>
                            <a:lnTo>
                              <a:pt x="18" y="16"/>
                            </a:lnTo>
                            <a:lnTo>
                              <a:pt x="19" y="10"/>
                            </a:lnTo>
                            <a:lnTo>
                              <a:pt x="19" y="7"/>
                            </a:lnTo>
                            <a:lnTo>
                              <a:pt x="16" y="3"/>
                            </a:lnTo>
                            <a:lnTo>
                              <a:pt x="12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21" name="Group 5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53" y="2094"/>
                        <a:ext cx="46" cy="119"/>
                        <a:chOff x="3553" y="2094"/>
                        <a:chExt cx="46" cy="119"/>
                      </a:xfrm>
                    </p:grpSpPr>
                    <p:sp>
                      <p:nvSpPr>
                        <p:cNvPr id="738" name="Freeform 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53" y="2094"/>
                          <a:ext cx="38" cy="119"/>
                        </a:xfrm>
                        <a:custGeom>
                          <a:avLst/>
                          <a:gdLst>
                            <a:gd name="T0" fmla="*/ 0 w 38"/>
                            <a:gd name="T1" fmla="*/ 2 h 119"/>
                            <a:gd name="T2" fmla="*/ 0 w 38"/>
                            <a:gd name="T3" fmla="*/ 9 h 119"/>
                            <a:gd name="T4" fmla="*/ 0 w 38"/>
                            <a:gd name="T5" fmla="*/ 17 h 119"/>
                            <a:gd name="T6" fmla="*/ 1 w 38"/>
                            <a:gd name="T7" fmla="*/ 25 h 119"/>
                            <a:gd name="T8" fmla="*/ 3 w 38"/>
                            <a:gd name="T9" fmla="*/ 34 h 119"/>
                            <a:gd name="T10" fmla="*/ 4 w 38"/>
                            <a:gd name="T11" fmla="*/ 41 h 119"/>
                            <a:gd name="T12" fmla="*/ 7 w 38"/>
                            <a:gd name="T13" fmla="*/ 49 h 119"/>
                            <a:gd name="T14" fmla="*/ 8 w 38"/>
                            <a:gd name="T15" fmla="*/ 56 h 119"/>
                            <a:gd name="T16" fmla="*/ 9 w 38"/>
                            <a:gd name="T17" fmla="*/ 61 h 119"/>
                            <a:gd name="T18" fmla="*/ 8 w 38"/>
                            <a:gd name="T19" fmla="*/ 74 h 119"/>
                            <a:gd name="T20" fmla="*/ 7 w 38"/>
                            <a:gd name="T21" fmla="*/ 83 h 119"/>
                            <a:gd name="T22" fmla="*/ 7 w 38"/>
                            <a:gd name="T23" fmla="*/ 94 h 119"/>
                            <a:gd name="T24" fmla="*/ 9 w 38"/>
                            <a:gd name="T25" fmla="*/ 102 h 119"/>
                            <a:gd name="T26" fmla="*/ 12 w 38"/>
                            <a:gd name="T27" fmla="*/ 108 h 119"/>
                            <a:gd name="T28" fmla="*/ 16 w 38"/>
                            <a:gd name="T29" fmla="*/ 110 h 119"/>
                            <a:gd name="T30" fmla="*/ 18 w 38"/>
                            <a:gd name="T31" fmla="*/ 113 h 119"/>
                            <a:gd name="T32" fmla="*/ 21 w 38"/>
                            <a:gd name="T33" fmla="*/ 114 h 119"/>
                            <a:gd name="T34" fmla="*/ 24 w 38"/>
                            <a:gd name="T35" fmla="*/ 117 h 119"/>
                            <a:gd name="T36" fmla="*/ 25 w 38"/>
                            <a:gd name="T37" fmla="*/ 118 h 119"/>
                            <a:gd name="T38" fmla="*/ 27 w 38"/>
                            <a:gd name="T39" fmla="*/ 117 h 119"/>
                            <a:gd name="T40" fmla="*/ 28 w 38"/>
                            <a:gd name="T41" fmla="*/ 114 h 119"/>
                            <a:gd name="T42" fmla="*/ 30 w 38"/>
                            <a:gd name="T43" fmla="*/ 111 h 119"/>
                            <a:gd name="T44" fmla="*/ 32 w 38"/>
                            <a:gd name="T45" fmla="*/ 108 h 119"/>
                            <a:gd name="T46" fmla="*/ 32 w 38"/>
                            <a:gd name="T47" fmla="*/ 102 h 119"/>
                            <a:gd name="T48" fmla="*/ 32 w 38"/>
                            <a:gd name="T49" fmla="*/ 94 h 119"/>
                            <a:gd name="T50" fmla="*/ 33 w 38"/>
                            <a:gd name="T51" fmla="*/ 95 h 119"/>
                            <a:gd name="T52" fmla="*/ 36 w 38"/>
                            <a:gd name="T53" fmla="*/ 97 h 119"/>
                            <a:gd name="T54" fmla="*/ 36 w 38"/>
                            <a:gd name="T55" fmla="*/ 93 h 119"/>
                            <a:gd name="T56" fmla="*/ 36 w 38"/>
                            <a:gd name="T57" fmla="*/ 90 h 119"/>
                            <a:gd name="T58" fmla="*/ 37 w 38"/>
                            <a:gd name="T59" fmla="*/ 84 h 119"/>
                            <a:gd name="T60" fmla="*/ 36 w 38"/>
                            <a:gd name="T61" fmla="*/ 79 h 119"/>
                            <a:gd name="T62" fmla="*/ 36 w 38"/>
                            <a:gd name="T63" fmla="*/ 74 h 119"/>
                            <a:gd name="T64" fmla="*/ 35 w 38"/>
                            <a:gd name="T65" fmla="*/ 69 h 119"/>
                            <a:gd name="T66" fmla="*/ 33 w 38"/>
                            <a:gd name="T67" fmla="*/ 67 h 119"/>
                            <a:gd name="T68" fmla="*/ 30 w 38"/>
                            <a:gd name="T69" fmla="*/ 63 h 119"/>
                            <a:gd name="T70" fmla="*/ 25 w 38"/>
                            <a:gd name="T71" fmla="*/ 58 h 119"/>
                            <a:gd name="T72" fmla="*/ 24 w 38"/>
                            <a:gd name="T73" fmla="*/ 53 h 119"/>
                            <a:gd name="T74" fmla="*/ 24 w 38"/>
                            <a:gd name="T75" fmla="*/ 48 h 119"/>
                            <a:gd name="T76" fmla="*/ 23 w 38"/>
                            <a:gd name="T77" fmla="*/ 41 h 119"/>
                            <a:gd name="T78" fmla="*/ 23 w 38"/>
                            <a:gd name="T79" fmla="*/ 33 h 119"/>
                            <a:gd name="T80" fmla="*/ 23 w 38"/>
                            <a:gd name="T81" fmla="*/ 24 h 119"/>
                            <a:gd name="T82" fmla="*/ 23 w 38"/>
                            <a:gd name="T83" fmla="*/ 18 h 119"/>
                            <a:gd name="T84" fmla="*/ 27 w 38"/>
                            <a:gd name="T85" fmla="*/ 0 h 119"/>
                            <a:gd name="T86" fmla="*/ 17 w 38"/>
                            <a:gd name="T87" fmla="*/ 4 h 119"/>
                            <a:gd name="T88" fmla="*/ 8 w 38"/>
                            <a:gd name="T89" fmla="*/ 4 h 119"/>
                            <a:gd name="T90" fmla="*/ 0 w 38"/>
                            <a:gd name="T91" fmla="*/ 2 h 1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</a:cxnLst>
                          <a:rect l="0" t="0" r="r" b="b"/>
                          <a:pathLst>
                            <a:path w="38" h="119">
                              <a:moveTo>
                                <a:pt x="0" y="2"/>
                              </a:moveTo>
                              <a:lnTo>
                                <a:pt x="0" y="9"/>
                              </a:lnTo>
                              <a:lnTo>
                                <a:pt x="0" y="17"/>
                              </a:lnTo>
                              <a:lnTo>
                                <a:pt x="1" y="25"/>
                              </a:lnTo>
                              <a:lnTo>
                                <a:pt x="3" y="34"/>
                              </a:lnTo>
                              <a:lnTo>
                                <a:pt x="4" y="41"/>
                              </a:lnTo>
                              <a:lnTo>
                                <a:pt x="7" y="49"/>
                              </a:lnTo>
                              <a:lnTo>
                                <a:pt x="8" y="56"/>
                              </a:lnTo>
                              <a:lnTo>
                                <a:pt x="9" y="61"/>
                              </a:lnTo>
                              <a:lnTo>
                                <a:pt x="8" y="74"/>
                              </a:lnTo>
                              <a:lnTo>
                                <a:pt x="7" y="83"/>
                              </a:lnTo>
                              <a:lnTo>
                                <a:pt x="7" y="94"/>
                              </a:lnTo>
                              <a:lnTo>
                                <a:pt x="9" y="102"/>
                              </a:lnTo>
                              <a:lnTo>
                                <a:pt x="12" y="108"/>
                              </a:lnTo>
                              <a:lnTo>
                                <a:pt x="16" y="110"/>
                              </a:lnTo>
                              <a:lnTo>
                                <a:pt x="18" y="113"/>
                              </a:lnTo>
                              <a:lnTo>
                                <a:pt x="21" y="114"/>
                              </a:lnTo>
                              <a:lnTo>
                                <a:pt x="24" y="117"/>
                              </a:lnTo>
                              <a:lnTo>
                                <a:pt x="25" y="118"/>
                              </a:lnTo>
                              <a:lnTo>
                                <a:pt x="27" y="117"/>
                              </a:lnTo>
                              <a:lnTo>
                                <a:pt x="28" y="114"/>
                              </a:lnTo>
                              <a:lnTo>
                                <a:pt x="30" y="111"/>
                              </a:lnTo>
                              <a:lnTo>
                                <a:pt x="32" y="108"/>
                              </a:lnTo>
                              <a:lnTo>
                                <a:pt x="32" y="102"/>
                              </a:lnTo>
                              <a:lnTo>
                                <a:pt x="32" y="94"/>
                              </a:lnTo>
                              <a:lnTo>
                                <a:pt x="33" y="95"/>
                              </a:lnTo>
                              <a:lnTo>
                                <a:pt x="36" y="97"/>
                              </a:lnTo>
                              <a:lnTo>
                                <a:pt x="36" y="93"/>
                              </a:lnTo>
                              <a:lnTo>
                                <a:pt x="36" y="90"/>
                              </a:lnTo>
                              <a:lnTo>
                                <a:pt x="37" y="84"/>
                              </a:lnTo>
                              <a:lnTo>
                                <a:pt x="36" y="79"/>
                              </a:lnTo>
                              <a:lnTo>
                                <a:pt x="36" y="74"/>
                              </a:lnTo>
                              <a:lnTo>
                                <a:pt x="35" y="69"/>
                              </a:lnTo>
                              <a:lnTo>
                                <a:pt x="33" y="67"/>
                              </a:lnTo>
                              <a:lnTo>
                                <a:pt x="30" y="63"/>
                              </a:lnTo>
                              <a:lnTo>
                                <a:pt x="25" y="58"/>
                              </a:lnTo>
                              <a:lnTo>
                                <a:pt x="24" y="53"/>
                              </a:lnTo>
                              <a:lnTo>
                                <a:pt x="24" y="48"/>
                              </a:lnTo>
                              <a:lnTo>
                                <a:pt x="23" y="41"/>
                              </a:lnTo>
                              <a:lnTo>
                                <a:pt x="23" y="33"/>
                              </a:lnTo>
                              <a:lnTo>
                                <a:pt x="23" y="24"/>
                              </a:lnTo>
                              <a:lnTo>
                                <a:pt x="23" y="18"/>
                              </a:lnTo>
                              <a:lnTo>
                                <a:pt x="27" y="0"/>
                              </a:lnTo>
                              <a:lnTo>
                                <a:pt x="17" y="4"/>
                              </a:lnTo>
                              <a:lnTo>
                                <a:pt x="8" y="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9" name="Freeform 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8" y="2184"/>
                          <a:ext cx="17" cy="22"/>
                        </a:xfrm>
                        <a:custGeom>
                          <a:avLst/>
                          <a:gdLst>
                            <a:gd name="T0" fmla="*/ 3 w 17"/>
                            <a:gd name="T1" fmla="*/ 0 h 22"/>
                            <a:gd name="T2" fmla="*/ 0 w 17"/>
                            <a:gd name="T3" fmla="*/ 1 h 22"/>
                            <a:gd name="T4" fmla="*/ 3 w 17"/>
                            <a:gd name="T5" fmla="*/ 3 h 22"/>
                            <a:gd name="T6" fmla="*/ 3 w 17"/>
                            <a:gd name="T7" fmla="*/ 9 h 22"/>
                            <a:gd name="T8" fmla="*/ 3 w 17"/>
                            <a:gd name="T9" fmla="*/ 13 h 22"/>
                            <a:gd name="T10" fmla="*/ 16 w 17"/>
                            <a:gd name="T11" fmla="*/ 21 h 22"/>
                            <a:gd name="T12" fmla="*/ 12 w 17"/>
                            <a:gd name="T13" fmla="*/ 16 h 22"/>
                            <a:gd name="T14" fmla="*/ 9 w 17"/>
                            <a:gd name="T15" fmla="*/ 12 h 22"/>
                            <a:gd name="T16" fmla="*/ 6 w 17"/>
                            <a:gd name="T17" fmla="*/ 4 h 22"/>
                            <a:gd name="T18" fmla="*/ 9 w 17"/>
                            <a:gd name="T19" fmla="*/ 3 h 22"/>
                            <a:gd name="T20" fmla="*/ 3 w 17"/>
                            <a:gd name="T21" fmla="*/ 0 h 2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22">
                              <a:moveTo>
                                <a:pt x="3" y="0"/>
                              </a:moveTo>
                              <a:lnTo>
                                <a:pt x="0" y="1"/>
                              </a:lnTo>
                              <a:lnTo>
                                <a:pt x="3" y="3"/>
                              </a:lnTo>
                              <a:lnTo>
                                <a:pt x="3" y="9"/>
                              </a:lnTo>
                              <a:lnTo>
                                <a:pt x="3" y="13"/>
                              </a:lnTo>
                              <a:lnTo>
                                <a:pt x="16" y="21"/>
                              </a:lnTo>
                              <a:lnTo>
                                <a:pt x="12" y="16"/>
                              </a:lnTo>
                              <a:lnTo>
                                <a:pt x="9" y="12"/>
                              </a:lnTo>
                              <a:lnTo>
                                <a:pt x="6" y="4"/>
                              </a:lnTo>
                              <a:lnTo>
                                <a:pt x="9" y="3"/>
                              </a:lnTo>
                              <a:lnTo>
                                <a:pt x="3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0" name="Freeform 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1" y="219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8 w 17"/>
                            <a:gd name="T3" fmla="*/ 8 h 17"/>
                            <a:gd name="T4" fmla="*/ 0 w 17"/>
                            <a:gd name="T5" fmla="*/ 0 h 17"/>
                            <a:gd name="T6" fmla="*/ 0 w 17"/>
                            <a:gd name="T7" fmla="*/ 8 h 17"/>
                            <a:gd name="T8" fmla="*/ 16 w 17"/>
                            <a:gd name="T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8" y="8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1" name="Freeform 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69" y="2184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16 w 17"/>
                            <a:gd name="T3" fmla="*/ 10 h 17"/>
                            <a:gd name="T4" fmla="*/ 8 w 17"/>
                            <a:gd name="T5" fmla="*/ 16 h 17"/>
                            <a:gd name="T6" fmla="*/ 0 w 17"/>
                            <a:gd name="T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16" y="10"/>
                              </a:lnTo>
                              <a:lnTo>
                                <a:pt x="8" y="16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2" name="Freeform 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65" y="2188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4 w 17"/>
                            <a:gd name="T3" fmla="*/ 8 h 17"/>
                            <a:gd name="T4" fmla="*/ 4 w 17"/>
                            <a:gd name="T5" fmla="*/ 0 h 17"/>
                            <a:gd name="T6" fmla="*/ 0 w 17"/>
                            <a:gd name="T7" fmla="*/ 6 h 17"/>
                            <a:gd name="T8" fmla="*/ 8 w 17"/>
                            <a:gd name="T9" fmla="*/ 11 h 17"/>
                            <a:gd name="T10" fmla="*/ 16 w 17"/>
                            <a:gd name="T11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4" y="8"/>
                              </a:lnTo>
                              <a:lnTo>
                                <a:pt x="4" y="0"/>
                              </a:lnTo>
                              <a:lnTo>
                                <a:pt x="0" y="6"/>
                              </a:lnTo>
                              <a:lnTo>
                                <a:pt x="8" y="11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3" name="Freeform 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64" y="2184"/>
                          <a:ext cx="1" cy="17"/>
                        </a:xfrm>
                        <a:custGeom>
                          <a:avLst/>
                          <a:gdLst>
                            <a:gd name="T0" fmla="*/ 0 w 1"/>
                            <a:gd name="T1" fmla="*/ 16 h 17"/>
                            <a:gd name="T2" fmla="*/ 0 w 1"/>
                            <a:gd name="T3" fmla="*/ 5 h 17"/>
                            <a:gd name="T4" fmla="*/ 0 w 1"/>
                            <a:gd name="T5" fmla="*/ 0 h 17"/>
                            <a:gd name="T6" fmla="*/ 0 w 1"/>
                            <a:gd name="T7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" h="17">
                              <a:moveTo>
                                <a:pt x="0" y="16"/>
                              </a:moveTo>
                              <a:lnTo>
                                <a:pt x="0" y="5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44" name="Freeform 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82" y="2171"/>
                          <a:ext cx="17" cy="18"/>
                        </a:xfrm>
                        <a:custGeom>
                          <a:avLst/>
                          <a:gdLst>
                            <a:gd name="T0" fmla="*/ 12 w 17"/>
                            <a:gd name="T1" fmla="*/ 17 h 18"/>
                            <a:gd name="T2" fmla="*/ 16 w 17"/>
                            <a:gd name="T3" fmla="*/ 16 h 18"/>
                            <a:gd name="T4" fmla="*/ 12 w 17"/>
                            <a:gd name="T5" fmla="*/ 13 h 18"/>
                            <a:gd name="T6" fmla="*/ 4 w 17"/>
                            <a:gd name="T7" fmla="*/ 9 h 18"/>
                            <a:gd name="T8" fmla="*/ 4 w 17"/>
                            <a:gd name="T9" fmla="*/ 4 h 18"/>
                            <a:gd name="T10" fmla="*/ 8 w 17"/>
                            <a:gd name="T11" fmla="*/ 2 h 18"/>
                            <a:gd name="T12" fmla="*/ 4 w 17"/>
                            <a:gd name="T13" fmla="*/ 0 h 18"/>
                            <a:gd name="T14" fmla="*/ 0 w 17"/>
                            <a:gd name="T15" fmla="*/ 0 h 18"/>
                            <a:gd name="T16" fmla="*/ 0 w 17"/>
                            <a:gd name="T17" fmla="*/ 0 h 18"/>
                            <a:gd name="T18" fmla="*/ 4 w 17"/>
                            <a:gd name="T19" fmla="*/ 3 h 18"/>
                            <a:gd name="T20" fmla="*/ 4 w 17"/>
                            <a:gd name="T21" fmla="*/ 5 h 18"/>
                            <a:gd name="T22" fmla="*/ 4 w 17"/>
                            <a:gd name="T23" fmla="*/ 9 h 18"/>
                            <a:gd name="T24" fmla="*/ 4 w 17"/>
                            <a:gd name="T25" fmla="*/ 11 h 18"/>
                            <a:gd name="T26" fmla="*/ 12 w 17"/>
                            <a:gd name="T27" fmla="*/ 17 h 1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</a:cxnLst>
                          <a:rect l="0" t="0" r="r" b="b"/>
                          <a:pathLst>
                            <a:path w="17" h="18">
                              <a:moveTo>
                                <a:pt x="12" y="17"/>
                              </a:moveTo>
                              <a:lnTo>
                                <a:pt x="16" y="16"/>
                              </a:lnTo>
                              <a:lnTo>
                                <a:pt x="12" y="13"/>
                              </a:lnTo>
                              <a:lnTo>
                                <a:pt x="4" y="9"/>
                              </a:lnTo>
                              <a:lnTo>
                                <a:pt x="4" y="4"/>
                              </a:lnTo>
                              <a:lnTo>
                                <a:pt x="8" y="2"/>
                              </a:lnTo>
                              <a:lnTo>
                                <a:pt x="4" y="0"/>
                              </a:lnTo>
                              <a:lnTo>
                                <a:pt x="0" y="0"/>
                              </a:lnTo>
                              <a:lnTo>
                                <a:pt x="0" y="0"/>
                              </a:lnTo>
                              <a:lnTo>
                                <a:pt x="4" y="3"/>
                              </a:lnTo>
                              <a:lnTo>
                                <a:pt x="4" y="5"/>
                              </a:lnTo>
                              <a:lnTo>
                                <a:pt x="4" y="9"/>
                              </a:lnTo>
                              <a:lnTo>
                                <a:pt x="4" y="11"/>
                              </a:lnTo>
                              <a:lnTo>
                                <a:pt x="12" y="17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22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39" y="1930"/>
                        <a:ext cx="101" cy="171"/>
                      </a:xfrm>
                      <a:custGeom>
                        <a:avLst/>
                        <a:gdLst>
                          <a:gd name="T0" fmla="*/ 72 w 101"/>
                          <a:gd name="T1" fmla="*/ 1 h 171"/>
                          <a:gd name="T2" fmla="*/ 64 w 101"/>
                          <a:gd name="T3" fmla="*/ 12 h 171"/>
                          <a:gd name="T4" fmla="*/ 46 w 101"/>
                          <a:gd name="T5" fmla="*/ 17 h 171"/>
                          <a:gd name="T6" fmla="*/ 36 w 101"/>
                          <a:gd name="T7" fmla="*/ 18 h 171"/>
                          <a:gd name="T8" fmla="*/ 24 w 101"/>
                          <a:gd name="T9" fmla="*/ 21 h 171"/>
                          <a:gd name="T10" fmla="*/ 19 w 101"/>
                          <a:gd name="T11" fmla="*/ 27 h 171"/>
                          <a:gd name="T12" fmla="*/ 16 w 101"/>
                          <a:gd name="T13" fmla="*/ 33 h 171"/>
                          <a:gd name="T14" fmla="*/ 16 w 101"/>
                          <a:gd name="T15" fmla="*/ 39 h 171"/>
                          <a:gd name="T16" fmla="*/ 12 w 101"/>
                          <a:gd name="T17" fmla="*/ 58 h 171"/>
                          <a:gd name="T18" fmla="*/ 11 w 101"/>
                          <a:gd name="T19" fmla="*/ 67 h 171"/>
                          <a:gd name="T20" fmla="*/ 9 w 101"/>
                          <a:gd name="T21" fmla="*/ 79 h 171"/>
                          <a:gd name="T22" fmla="*/ 5 w 101"/>
                          <a:gd name="T23" fmla="*/ 91 h 171"/>
                          <a:gd name="T24" fmla="*/ 3 w 101"/>
                          <a:gd name="T25" fmla="*/ 103 h 171"/>
                          <a:gd name="T26" fmla="*/ 3 w 101"/>
                          <a:gd name="T27" fmla="*/ 115 h 171"/>
                          <a:gd name="T28" fmla="*/ 1 w 101"/>
                          <a:gd name="T29" fmla="*/ 130 h 171"/>
                          <a:gd name="T30" fmla="*/ 0 w 101"/>
                          <a:gd name="T31" fmla="*/ 150 h 171"/>
                          <a:gd name="T32" fmla="*/ 0 w 101"/>
                          <a:gd name="T33" fmla="*/ 164 h 171"/>
                          <a:gd name="T34" fmla="*/ 5 w 101"/>
                          <a:gd name="T35" fmla="*/ 166 h 171"/>
                          <a:gd name="T36" fmla="*/ 10 w 101"/>
                          <a:gd name="T37" fmla="*/ 166 h 171"/>
                          <a:gd name="T38" fmla="*/ 16 w 101"/>
                          <a:gd name="T39" fmla="*/ 169 h 171"/>
                          <a:gd name="T40" fmla="*/ 24 w 101"/>
                          <a:gd name="T41" fmla="*/ 169 h 171"/>
                          <a:gd name="T42" fmla="*/ 32 w 101"/>
                          <a:gd name="T43" fmla="*/ 170 h 171"/>
                          <a:gd name="T44" fmla="*/ 38 w 101"/>
                          <a:gd name="T45" fmla="*/ 168 h 171"/>
                          <a:gd name="T46" fmla="*/ 44 w 101"/>
                          <a:gd name="T47" fmla="*/ 164 h 171"/>
                          <a:gd name="T48" fmla="*/ 42 w 101"/>
                          <a:gd name="T49" fmla="*/ 151 h 171"/>
                          <a:gd name="T50" fmla="*/ 42 w 101"/>
                          <a:gd name="T51" fmla="*/ 137 h 171"/>
                          <a:gd name="T52" fmla="*/ 41 w 101"/>
                          <a:gd name="T53" fmla="*/ 122 h 171"/>
                          <a:gd name="T54" fmla="*/ 41 w 101"/>
                          <a:gd name="T55" fmla="*/ 92 h 171"/>
                          <a:gd name="T56" fmla="*/ 44 w 101"/>
                          <a:gd name="T57" fmla="*/ 118 h 171"/>
                          <a:gd name="T58" fmla="*/ 46 w 101"/>
                          <a:gd name="T59" fmla="*/ 123 h 171"/>
                          <a:gd name="T60" fmla="*/ 51 w 101"/>
                          <a:gd name="T61" fmla="*/ 127 h 171"/>
                          <a:gd name="T62" fmla="*/ 51 w 101"/>
                          <a:gd name="T63" fmla="*/ 138 h 171"/>
                          <a:gd name="T64" fmla="*/ 59 w 101"/>
                          <a:gd name="T65" fmla="*/ 140 h 171"/>
                          <a:gd name="T66" fmla="*/ 76 w 101"/>
                          <a:gd name="T67" fmla="*/ 142 h 171"/>
                          <a:gd name="T68" fmla="*/ 100 w 101"/>
                          <a:gd name="T69" fmla="*/ 142 h 171"/>
                          <a:gd name="T70" fmla="*/ 99 w 101"/>
                          <a:gd name="T71" fmla="*/ 132 h 171"/>
                          <a:gd name="T72" fmla="*/ 96 w 101"/>
                          <a:gd name="T73" fmla="*/ 120 h 171"/>
                          <a:gd name="T74" fmla="*/ 95 w 101"/>
                          <a:gd name="T75" fmla="*/ 106 h 171"/>
                          <a:gd name="T76" fmla="*/ 94 w 101"/>
                          <a:gd name="T77" fmla="*/ 88 h 171"/>
                          <a:gd name="T78" fmla="*/ 95 w 101"/>
                          <a:gd name="T79" fmla="*/ 67 h 171"/>
                          <a:gd name="T80" fmla="*/ 96 w 101"/>
                          <a:gd name="T81" fmla="*/ 47 h 171"/>
                          <a:gd name="T82" fmla="*/ 97 w 101"/>
                          <a:gd name="T83" fmla="*/ 33 h 171"/>
                          <a:gd name="T84" fmla="*/ 94 w 101"/>
                          <a:gd name="T85" fmla="*/ 26 h 171"/>
                          <a:gd name="T86" fmla="*/ 89 w 101"/>
                          <a:gd name="T87" fmla="*/ 24 h 171"/>
                          <a:gd name="T88" fmla="*/ 81 w 101"/>
                          <a:gd name="T89" fmla="*/ 18 h 171"/>
                          <a:gd name="T90" fmla="*/ 77 w 101"/>
                          <a:gd name="T91" fmla="*/ 14 h 171"/>
                          <a:gd name="T92" fmla="*/ 76 w 101"/>
                          <a:gd name="T93" fmla="*/ 7 h 171"/>
                          <a:gd name="T94" fmla="*/ 76 w 101"/>
                          <a:gd name="T95" fmla="*/ 0 h 171"/>
                          <a:gd name="T96" fmla="*/ 72 w 101"/>
                          <a:gd name="T97" fmla="*/ 1 h 171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101" h="171">
                            <a:moveTo>
                              <a:pt x="72" y="1"/>
                            </a:moveTo>
                            <a:lnTo>
                              <a:pt x="64" y="12"/>
                            </a:lnTo>
                            <a:lnTo>
                              <a:pt x="46" y="17"/>
                            </a:lnTo>
                            <a:lnTo>
                              <a:pt x="36" y="18"/>
                            </a:lnTo>
                            <a:lnTo>
                              <a:pt x="24" y="21"/>
                            </a:lnTo>
                            <a:lnTo>
                              <a:pt x="19" y="27"/>
                            </a:lnTo>
                            <a:lnTo>
                              <a:pt x="16" y="33"/>
                            </a:lnTo>
                            <a:lnTo>
                              <a:pt x="16" y="39"/>
                            </a:lnTo>
                            <a:lnTo>
                              <a:pt x="12" y="58"/>
                            </a:lnTo>
                            <a:lnTo>
                              <a:pt x="11" y="67"/>
                            </a:lnTo>
                            <a:lnTo>
                              <a:pt x="9" y="79"/>
                            </a:lnTo>
                            <a:lnTo>
                              <a:pt x="5" y="91"/>
                            </a:lnTo>
                            <a:lnTo>
                              <a:pt x="3" y="103"/>
                            </a:lnTo>
                            <a:lnTo>
                              <a:pt x="3" y="115"/>
                            </a:lnTo>
                            <a:lnTo>
                              <a:pt x="1" y="130"/>
                            </a:lnTo>
                            <a:lnTo>
                              <a:pt x="0" y="150"/>
                            </a:lnTo>
                            <a:lnTo>
                              <a:pt x="0" y="164"/>
                            </a:lnTo>
                            <a:lnTo>
                              <a:pt x="5" y="166"/>
                            </a:lnTo>
                            <a:lnTo>
                              <a:pt x="10" y="166"/>
                            </a:lnTo>
                            <a:lnTo>
                              <a:pt x="16" y="169"/>
                            </a:lnTo>
                            <a:lnTo>
                              <a:pt x="24" y="169"/>
                            </a:lnTo>
                            <a:lnTo>
                              <a:pt x="32" y="170"/>
                            </a:lnTo>
                            <a:lnTo>
                              <a:pt x="38" y="168"/>
                            </a:lnTo>
                            <a:lnTo>
                              <a:pt x="44" y="164"/>
                            </a:lnTo>
                            <a:lnTo>
                              <a:pt x="42" y="151"/>
                            </a:lnTo>
                            <a:lnTo>
                              <a:pt x="42" y="137"/>
                            </a:lnTo>
                            <a:lnTo>
                              <a:pt x="41" y="122"/>
                            </a:lnTo>
                            <a:lnTo>
                              <a:pt x="41" y="92"/>
                            </a:lnTo>
                            <a:lnTo>
                              <a:pt x="44" y="118"/>
                            </a:lnTo>
                            <a:lnTo>
                              <a:pt x="46" y="123"/>
                            </a:lnTo>
                            <a:lnTo>
                              <a:pt x="51" y="127"/>
                            </a:lnTo>
                            <a:lnTo>
                              <a:pt x="51" y="138"/>
                            </a:lnTo>
                            <a:lnTo>
                              <a:pt x="59" y="140"/>
                            </a:lnTo>
                            <a:lnTo>
                              <a:pt x="76" y="142"/>
                            </a:lnTo>
                            <a:lnTo>
                              <a:pt x="100" y="142"/>
                            </a:lnTo>
                            <a:lnTo>
                              <a:pt x="99" y="132"/>
                            </a:lnTo>
                            <a:lnTo>
                              <a:pt x="96" y="120"/>
                            </a:lnTo>
                            <a:lnTo>
                              <a:pt x="95" y="106"/>
                            </a:lnTo>
                            <a:lnTo>
                              <a:pt x="94" y="88"/>
                            </a:lnTo>
                            <a:lnTo>
                              <a:pt x="95" y="67"/>
                            </a:lnTo>
                            <a:lnTo>
                              <a:pt x="96" y="47"/>
                            </a:lnTo>
                            <a:lnTo>
                              <a:pt x="97" y="33"/>
                            </a:lnTo>
                            <a:lnTo>
                              <a:pt x="94" y="26"/>
                            </a:lnTo>
                            <a:lnTo>
                              <a:pt x="89" y="24"/>
                            </a:lnTo>
                            <a:lnTo>
                              <a:pt x="81" y="18"/>
                            </a:lnTo>
                            <a:lnTo>
                              <a:pt x="77" y="14"/>
                            </a:lnTo>
                            <a:lnTo>
                              <a:pt x="76" y="7"/>
                            </a:lnTo>
                            <a:lnTo>
                              <a:pt x="76" y="0"/>
                            </a:lnTo>
                            <a:lnTo>
                              <a:pt x="72" y="1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3" name="Freeform 6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1" y="1940"/>
                        <a:ext cx="96" cy="157"/>
                      </a:xfrm>
                      <a:custGeom>
                        <a:avLst/>
                        <a:gdLst>
                          <a:gd name="T0" fmla="*/ 92 w 96"/>
                          <a:gd name="T1" fmla="*/ 116 h 157"/>
                          <a:gd name="T2" fmla="*/ 89 w 96"/>
                          <a:gd name="T3" fmla="*/ 66 h 157"/>
                          <a:gd name="T4" fmla="*/ 91 w 96"/>
                          <a:gd name="T5" fmla="*/ 34 h 157"/>
                          <a:gd name="T6" fmla="*/ 90 w 96"/>
                          <a:gd name="T7" fmla="*/ 17 h 157"/>
                          <a:gd name="T8" fmla="*/ 79 w 96"/>
                          <a:gd name="T9" fmla="*/ 21 h 157"/>
                          <a:gd name="T10" fmla="*/ 71 w 96"/>
                          <a:gd name="T11" fmla="*/ 18 h 157"/>
                          <a:gd name="T12" fmla="*/ 66 w 96"/>
                          <a:gd name="T13" fmla="*/ 0 h 157"/>
                          <a:gd name="T14" fmla="*/ 50 w 96"/>
                          <a:gd name="T15" fmla="*/ 7 h 157"/>
                          <a:gd name="T16" fmla="*/ 33 w 96"/>
                          <a:gd name="T17" fmla="*/ 9 h 157"/>
                          <a:gd name="T18" fmla="*/ 19 w 96"/>
                          <a:gd name="T19" fmla="*/ 18 h 157"/>
                          <a:gd name="T20" fmla="*/ 19 w 96"/>
                          <a:gd name="T21" fmla="*/ 44 h 157"/>
                          <a:gd name="T22" fmla="*/ 26 w 96"/>
                          <a:gd name="T23" fmla="*/ 71 h 157"/>
                          <a:gd name="T24" fmla="*/ 30 w 96"/>
                          <a:gd name="T25" fmla="*/ 103 h 157"/>
                          <a:gd name="T26" fmla="*/ 23 w 96"/>
                          <a:gd name="T27" fmla="*/ 61 h 157"/>
                          <a:gd name="T28" fmla="*/ 15 w 96"/>
                          <a:gd name="T29" fmla="*/ 38 h 157"/>
                          <a:gd name="T30" fmla="*/ 11 w 96"/>
                          <a:gd name="T31" fmla="*/ 73 h 157"/>
                          <a:gd name="T32" fmla="*/ 17 w 96"/>
                          <a:gd name="T33" fmla="*/ 101 h 157"/>
                          <a:gd name="T34" fmla="*/ 17 w 96"/>
                          <a:gd name="T35" fmla="*/ 132 h 157"/>
                          <a:gd name="T36" fmla="*/ 15 w 96"/>
                          <a:gd name="T37" fmla="*/ 125 h 157"/>
                          <a:gd name="T38" fmla="*/ 14 w 96"/>
                          <a:gd name="T39" fmla="*/ 100 h 157"/>
                          <a:gd name="T40" fmla="*/ 9 w 96"/>
                          <a:gd name="T41" fmla="*/ 79 h 157"/>
                          <a:gd name="T42" fmla="*/ 6 w 96"/>
                          <a:gd name="T43" fmla="*/ 86 h 157"/>
                          <a:gd name="T44" fmla="*/ 4 w 96"/>
                          <a:gd name="T45" fmla="*/ 101 h 157"/>
                          <a:gd name="T46" fmla="*/ 2 w 96"/>
                          <a:gd name="T47" fmla="*/ 119 h 157"/>
                          <a:gd name="T48" fmla="*/ 8 w 96"/>
                          <a:gd name="T49" fmla="*/ 100 h 157"/>
                          <a:gd name="T50" fmla="*/ 5 w 96"/>
                          <a:gd name="T51" fmla="*/ 117 h 157"/>
                          <a:gd name="T52" fmla="*/ 1 w 96"/>
                          <a:gd name="T53" fmla="*/ 135 h 157"/>
                          <a:gd name="T54" fmla="*/ 0 w 96"/>
                          <a:gd name="T55" fmla="*/ 154 h 157"/>
                          <a:gd name="T56" fmla="*/ 7 w 96"/>
                          <a:gd name="T57" fmla="*/ 152 h 157"/>
                          <a:gd name="T58" fmla="*/ 21 w 96"/>
                          <a:gd name="T59" fmla="*/ 156 h 157"/>
                          <a:gd name="T60" fmla="*/ 31 w 96"/>
                          <a:gd name="T61" fmla="*/ 154 h 157"/>
                          <a:gd name="T62" fmla="*/ 39 w 96"/>
                          <a:gd name="T63" fmla="*/ 137 h 157"/>
                          <a:gd name="T64" fmla="*/ 36 w 96"/>
                          <a:gd name="T65" fmla="*/ 118 h 157"/>
                          <a:gd name="T66" fmla="*/ 38 w 96"/>
                          <a:gd name="T67" fmla="*/ 90 h 157"/>
                          <a:gd name="T68" fmla="*/ 35 w 96"/>
                          <a:gd name="T69" fmla="*/ 60 h 157"/>
                          <a:gd name="T70" fmla="*/ 33 w 96"/>
                          <a:gd name="T71" fmla="*/ 43 h 157"/>
                          <a:gd name="T72" fmla="*/ 39 w 96"/>
                          <a:gd name="T73" fmla="*/ 64 h 157"/>
                          <a:gd name="T74" fmla="*/ 43 w 96"/>
                          <a:gd name="T75" fmla="*/ 82 h 157"/>
                          <a:gd name="T76" fmla="*/ 43 w 96"/>
                          <a:gd name="T77" fmla="*/ 102 h 157"/>
                          <a:gd name="T78" fmla="*/ 46 w 96"/>
                          <a:gd name="T79" fmla="*/ 104 h 157"/>
                          <a:gd name="T80" fmla="*/ 46 w 96"/>
                          <a:gd name="T81" fmla="*/ 80 h 157"/>
                          <a:gd name="T82" fmla="*/ 44 w 96"/>
                          <a:gd name="T83" fmla="*/ 60 h 157"/>
                          <a:gd name="T84" fmla="*/ 49 w 96"/>
                          <a:gd name="T85" fmla="*/ 80 h 157"/>
                          <a:gd name="T86" fmla="*/ 49 w 96"/>
                          <a:gd name="T87" fmla="*/ 100 h 157"/>
                          <a:gd name="T88" fmla="*/ 49 w 96"/>
                          <a:gd name="T89" fmla="*/ 112 h 157"/>
                          <a:gd name="T90" fmla="*/ 51 w 96"/>
                          <a:gd name="T91" fmla="*/ 126 h 157"/>
                          <a:gd name="T92" fmla="*/ 68 w 96"/>
                          <a:gd name="T93" fmla="*/ 128 h 157"/>
                          <a:gd name="T94" fmla="*/ 60 w 96"/>
                          <a:gd name="T95" fmla="*/ 105 h 157"/>
                          <a:gd name="T96" fmla="*/ 59 w 96"/>
                          <a:gd name="T97" fmla="*/ 77 h 157"/>
                          <a:gd name="T98" fmla="*/ 62 w 96"/>
                          <a:gd name="T99" fmla="*/ 80 h 157"/>
                          <a:gd name="T100" fmla="*/ 62 w 96"/>
                          <a:gd name="T101" fmla="*/ 101 h 157"/>
                          <a:gd name="T102" fmla="*/ 67 w 96"/>
                          <a:gd name="T103" fmla="*/ 120 h 157"/>
                          <a:gd name="T104" fmla="*/ 79 w 96"/>
                          <a:gd name="T105" fmla="*/ 130 h 15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96" h="157">
                            <a:moveTo>
                              <a:pt x="95" y="130"/>
                            </a:moveTo>
                            <a:lnTo>
                              <a:pt x="92" y="116"/>
                            </a:lnTo>
                            <a:lnTo>
                              <a:pt x="89" y="88"/>
                            </a:lnTo>
                            <a:lnTo>
                              <a:pt x="89" y="66"/>
                            </a:lnTo>
                            <a:lnTo>
                              <a:pt x="91" y="51"/>
                            </a:lnTo>
                            <a:lnTo>
                              <a:pt x="91" y="34"/>
                            </a:lnTo>
                            <a:lnTo>
                              <a:pt x="91" y="25"/>
                            </a:lnTo>
                            <a:lnTo>
                              <a:pt x="90" y="17"/>
                            </a:lnTo>
                            <a:lnTo>
                              <a:pt x="85" y="18"/>
                            </a:lnTo>
                            <a:lnTo>
                              <a:pt x="79" y="21"/>
                            </a:lnTo>
                            <a:lnTo>
                              <a:pt x="76" y="24"/>
                            </a:lnTo>
                            <a:lnTo>
                              <a:pt x="71" y="18"/>
                            </a:lnTo>
                            <a:lnTo>
                              <a:pt x="68" y="12"/>
                            </a:lnTo>
                            <a:lnTo>
                              <a:pt x="66" y="0"/>
                            </a:lnTo>
                            <a:lnTo>
                              <a:pt x="62" y="4"/>
                            </a:lnTo>
                            <a:lnTo>
                              <a:pt x="50" y="7"/>
                            </a:lnTo>
                            <a:lnTo>
                              <a:pt x="39" y="9"/>
                            </a:lnTo>
                            <a:lnTo>
                              <a:pt x="33" y="9"/>
                            </a:lnTo>
                            <a:lnTo>
                              <a:pt x="23" y="15"/>
                            </a:lnTo>
                            <a:lnTo>
                              <a:pt x="19" y="18"/>
                            </a:lnTo>
                            <a:lnTo>
                              <a:pt x="15" y="31"/>
                            </a:lnTo>
                            <a:lnTo>
                              <a:pt x="19" y="44"/>
                            </a:lnTo>
                            <a:lnTo>
                              <a:pt x="25" y="61"/>
                            </a:lnTo>
                            <a:lnTo>
                              <a:pt x="26" y="71"/>
                            </a:lnTo>
                            <a:lnTo>
                              <a:pt x="30" y="91"/>
                            </a:lnTo>
                            <a:lnTo>
                              <a:pt x="30" y="103"/>
                            </a:lnTo>
                            <a:lnTo>
                              <a:pt x="25" y="80"/>
                            </a:lnTo>
                            <a:lnTo>
                              <a:pt x="23" y="61"/>
                            </a:lnTo>
                            <a:lnTo>
                              <a:pt x="19" y="49"/>
                            </a:lnTo>
                            <a:lnTo>
                              <a:pt x="15" y="38"/>
                            </a:lnTo>
                            <a:lnTo>
                              <a:pt x="11" y="57"/>
                            </a:lnTo>
                            <a:lnTo>
                              <a:pt x="11" y="73"/>
                            </a:lnTo>
                            <a:lnTo>
                              <a:pt x="13" y="80"/>
                            </a:lnTo>
                            <a:lnTo>
                              <a:pt x="17" y="101"/>
                            </a:lnTo>
                            <a:lnTo>
                              <a:pt x="19" y="115"/>
                            </a:lnTo>
                            <a:lnTo>
                              <a:pt x="17" y="132"/>
                            </a:lnTo>
                            <a:lnTo>
                              <a:pt x="17" y="144"/>
                            </a:lnTo>
                            <a:lnTo>
                              <a:pt x="15" y="125"/>
                            </a:lnTo>
                            <a:lnTo>
                              <a:pt x="15" y="112"/>
                            </a:lnTo>
                            <a:lnTo>
                              <a:pt x="14" y="100"/>
                            </a:lnTo>
                            <a:lnTo>
                              <a:pt x="11" y="86"/>
                            </a:lnTo>
                            <a:lnTo>
                              <a:pt x="9" y="79"/>
                            </a:lnTo>
                            <a:lnTo>
                              <a:pt x="9" y="73"/>
                            </a:lnTo>
                            <a:lnTo>
                              <a:pt x="6" y="86"/>
                            </a:lnTo>
                            <a:lnTo>
                              <a:pt x="5" y="96"/>
                            </a:lnTo>
                            <a:lnTo>
                              <a:pt x="4" y="101"/>
                            </a:lnTo>
                            <a:lnTo>
                              <a:pt x="4" y="108"/>
                            </a:lnTo>
                            <a:lnTo>
                              <a:pt x="2" y="119"/>
                            </a:lnTo>
                            <a:lnTo>
                              <a:pt x="7" y="107"/>
                            </a:lnTo>
                            <a:lnTo>
                              <a:pt x="8" y="100"/>
                            </a:lnTo>
                            <a:lnTo>
                              <a:pt x="8" y="107"/>
                            </a:lnTo>
                            <a:lnTo>
                              <a:pt x="5" y="117"/>
                            </a:lnTo>
                            <a:lnTo>
                              <a:pt x="2" y="126"/>
                            </a:lnTo>
                            <a:lnTo>
                              <a:pt x="1" y="135"/>
                            </a:lnTo>
                            <a:lnTo>
                              <a:pt x="0" y="145"/>
                            </a:lnTo>
                            <a:lnTo>
                              <a:pt x="0" y="154"/>
                            </a:lnTo>
                            <a:lnTo>
                              <a:pt x="4" y="153"/>
                            </a:lnTo>
                            <a:lnTo>
                              <a:pt x="7" y="152"/>
                            </a:lnTo>
                            <a:lnTo>
                              <a:pt x="13" y="155"/>
                            </a:lnTo>
                            <a:lnTo>
                              <a:pt x="21" y="156"/>
                            </a:lnTo>
                            <a:lnTo>
                              <a:pt x="27" y="155"/>
                            </a:lnTo>
                            <a:lnTo>
                              <a:pt x="31" y="154"/>
                            </a:lnTo>
                            <a:lnTo>
                              <a:pt x="39" y="152"/>
                            </a:lnTo>
                            <a:lnTo>
                              <a:pt x="39" y="137"/>
                            </a:lnTo>
                            <a:lnTo>
                              <a:pt x="39" y="127"/>
                            </a:lnTo>
                            <a:lnTo>
                              <a:pt x="36" y="118"/>
                            </a:lnTo>
                            <a:lnTo>
                              <a:pt x="36" y="104"/>
                            </a:lnTo>
                            <a:lnTo>
                              <a:pt x="38" y="90"/>
                            </a:lnTo>
                            <a:lnTo>
                              <a:pt x="38" y="78"/>
                            </a:lnTo>
                            <a:lnTo>
                              <a:pt x="35" y="60"/>
                            </a:lnTo>
                            <a:lnTo>
                              <a:pt x="33" y="50"/>
                            </a:lnTo>
                            <a:lnTo>
                              <a:pt x="33" y="43"/>
                            </a:lnTo>
                            <a:lnTo>
                              <a:pt x="35" y="52"/>
                            </a:lnTo>
                            <a:lnTo>
                              <a:pt x="39" y="64"/>
                            </a:lnTo>
                            <a:lnTo>
                              <a:pt x="39" y="72"/>
                            </a:lnTo>
                            <a:lnTo>
                              <a:pt x="43" y="82"/>
                            </a:lnTo>
                            <a:lnTo>
                              <a:pt x="43" y="92"/>
                            </a:lnTo>
                            <a:lnTo>
                              <a:pt x="43" y="102"/>
                            </a:lnTo>
                            <a:lnTo>
                              <a:pt x="46" y="112"/>
                            </a:lnTo>
                            <a:lnTo>
                              <a:pt x="46" y="104"/>
                            </a:lnTo>
                            <a:lnTo>
                              <a:pt x="46" y="93"/>
                            </a:lnTo>
                            <a:lnTo>
                              <a:pt x="46" y="80"/>
                            </a:lnTo>
                            <a:lnTo>
                              <a:pt x="45" y="68"/>
                            </a:lnTo>
                            <a:lnTo>
                              <a:pt x="44" y="60"/>
                            </a:lnTo>
                            <a:lnTo>
                              <a:pt x="46" y="70"/>
                            </a:lnTo>
                            <a:lnTo>
                              <a:pt x="49" y="80"/>
                            </a:lnTo>
                            <a:lnTo>
                              <a:pt x="49" y="89"/>
                            </a:lnTo>
                            <a:lnTo>
                              <a:pt x="49" y="100"/>
                            </a:lnTo>
                            <a:lnTo>
                              <a:pt x="49" y="108"/>
                            </a:lnTo>
                            <a:lnTo>
                              <a:pt x="49" y="112"/>
                            </a:lnTo>
                            <a:lnTo>
                              <a:pt x="51" y="116"/>
                            </a:lnTo>
                            <a:lnTo>
                              <a:pt x="51" y="126"/>
                            </a:lnTo>
                            <a:lnTo>
                              <a:pt x="57" y="128"/>
                            </a:lnTo>
                            <a:lnTo>
                              <a:pt x="68" y="128"/>
                            </a:lnTo>
                            <a:lnTo>
                              <a:pt x="64" y="116"/>
                            </a:lnTo>
                            <a:lnTo>
                              <a:pt x="60" y="105"/>
                            </a:lnTo>
                            <a:lnTo>
                              <a:pt x="59" y="90"/>
                            </a:lnTo>
                            <a:lnTo>
                              <a:pt x="59" y="77"/>
                            </a:lnTo>
                            <a:lnTo>
                              <a:pt x="57" y="65"/>
                            </a:lnTo>
                            <a:lnTo>
                              <a:pt x="62" y="80"/>
                            </a:lnTo>
                            <a:lnTo>
                              <a:pt x="62" y="88"/>
                            </a:lnTo>
                            <a:lnTo>
                              <a:pt x="62" y="101"/>
                            </a:lnTo>
                            <a:lnTo>
                              <a:pt x="65" y="112"/>
                            </a:lnTo>
                            <a:lnTo>
                              <a:pt x="67" y="120"/>
                            </a:lnTo>
                            <a:lnTo>
                              <a:pt x="71" y="130"/>
                            </a:lnTo>
                            <a:lnTo>
                              <a:pt x="79" y="130"/>
                            </a:lnTo>
                            <a:lnTo>
                              <a:pt x="95" y="13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4" name="Freeform 6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07" y="1933"/>
                        <a:ext cx="23" cy="30"/>
                      </a:xfrm>
                      <a:custGeom>
                        <a:avLst/>
                        <a:gdLst>
                          <a:gd name="T0" fmla="*/ 4 w 23"/>
                          <a:gd name="T1" fmla="*/ 0 h 30"/>
                          <a:gd name="T2" fmla="*/ 0 w 23"/>
                          <a:gd name="T3" fmla="*/ 5 h 30"/>
                          <a:gd name="T4" fmla="*/ 1 w 23"/>
                          <a:gd name="T5" fmla="*/ 12 h 30"/>
                          <a:gd name="T6" fmla="*/ 5 w 23"/>
                          <a:gd name="T7" fmla="*/ 21 h 30"/>
                          <a:gd name="T8" fmla="*/ 6 w 23"/>
                          <a:gd name="T9" fmla="*/ 24 h 30"/>
                          <a:gd name="T10" fmla="*/ 9 w 23"/>
                          <a:gd name="T11" fmla="*/ 29 h 30"/>
                          <a:gd name="T12" fmla="*/ 14 w 23"/>
                          <a:gd name="T13" fmla="*/ 26 h 30"/>
                          <a:gd name="T14" fmla="*/ 17 w 23"/>
                          <a:gd name="T15" fmla="*/ 24 h 30"/>
                          <a:gd name="T16" fmla="*/ 22 w 23"/>
                          <a:gd name="T17" fmla="*/ 21 h 30"/>
                          <a:gd name="T18" fmla="*/ 15 w 23"/>
                          <a:gd name="T19" fmla="*/ 18 h 30"/>
                          <a:gd name="T20" fmla="*/ 10 w 23"/>
                          <a:gd name="T21" fmla="*/ 13 h 30"/>
                          <a:gd name="T22" fmla="*/ 6 w 23"/>
                          <a:gd name="T23" fmla="*/ 10 h 30"/>
                          <a:gd name="T24" fmla="*/ 4 w 23"/>
                          <a:gd name="T25" fmla="*/ 7 h 30"/>
                          <a:gd name="T26" fmla="*/ 4 w 23"/>
                          <a:gd name="T27" fmla="*/ 0 h 3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3" h="30">
                            <a:moveTo>
                              <a:pt x="4" y="0"/>
                            </a:moveTo>
                            <a:lnTo>
                              <a:pt x="0" y="5"/>
                            </a:lnTo>
                            <a:lnTo>
                              <a:pt x="1" y="12"/>
                            </a:lnTo>
                            <a:lnTo>
                              <a:pt x="5" y="21"/>
                            </a:lnTo>
                            <a:lnTo>
                              <a:pt x="6" y="24"/>
                            </a:lnTo>
                            <a:lnTo>
                              <a:pt x="9" y="29"/>
                            </a:lnTo>
                            <a:lnTo>
                              <a:pt x="14" y="26"/>
                            </a:lnTo>
                            <a:lnTo>
                              <a:pt x="17" y="24"/>
                            </a:lnTo>
                            <a:lnTo>
                              <a:pt x="22" y="21"/>
                            </a:lnTo>
                            <a:lnTo>
                              <a:pt x="15" y="18"/>
                            </a:lnTo>
                            <a:lnTo>
                              <a:pt x="10" y="13"/>
                            </a:lnTo>
                            <a:lnTo>
                              <a:pt x="6" y="10"/>
                            </a:lnTo>
                            <a:lnTo>
                              <a:pt x="4" y="7"/>
                            </a:lnTo>
                            <a:lnTo>
                              <a:pt x="4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725" name="Group 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90" y="2054"/>
                        <a:ext cx="88" cy="19"/>
                        <a:chOff x="3590" y="2054"/>
                        <a:chExt cx="88" cy="19"/>
                      </a:xfrm>
                    </p:grpSpPr>
                    <p:sp>
                      <p:nvSpPr>
                        <p:cNvPr id="736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0" y="2054"/>
                          <a:ext cx="88" cy="19"/>
                        </a:xfrm>
                        <a:custGeom>
                          <a:avLst/>
                          <a:gdLst>
                            <a:gd name="T0" fmla="*/ 0 w 88"/>
                            <a:gd name="T1" fmla="*/ 3 h 19"/>
                            <a:gd name="T2" fmla="*/ 11 w 88"/>
                            <a:gd name="T3" fmla="*/ 3 h 19"/>
                            <a:gd name="T4" fmla="*/ 29 w 88"/>
                            <a:gd name="T5" fmla="*/ 4 h 19"/>
                            <a:gd name="T6" fmla="*/ 52 w 88"/>
                            <a:gd name="T7" fmla="*/ 3 h 19"/>
                            <a:gd name="T8" fmla="*/ 71 w 88"/>
                            <a:gd name="T9" fmla="*/ 2 h 19"/>
                            <a:gd name="T10" fmla="*/ 87 w 88"/>
                            <a:gd name="T11" fmla="*/ 0 h 19"/>
                            <a:gd name="T12" fmla="*/ 86 w 88"/>
                            <a:gd name="T13" fmla="*/ 11 h 19"/>
                            <a:gd name="T14" fmla="*/ 66 w 88"/>
                            <a:gd name="T15" fmla="*/ 17 h 19"/>
                            <a:gd name="T16" fmla="*/ 42 w 88"/>
                            <a:gd name="T17" fmla="*/ 18 h 19"/>
                            <a:gd name="T18" fmla="*/ 25 w 88"/>
                            <a:gd name="T19" fmla="*/ 18 h 19"/>
                            <a:gd name="T20" fmla="*/ 7 w 88"/>
                            <a:gd name="T21" fmla="*/ 17 h 19"/>
                            <a:gd name="T22" fmla="*/ 0 w 88"/>
                            <a:gd name="T23" fmla="*/ 14 h 19"/>
                            <a:gd name="T24" fmla="*/ 0 w 88"/>
                            <a:gd name="T25" fmla="*/ 3 h 19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88" h="19">
                              <a:moveTo>
                                <a:pt x="0" y="3"/>
                              </a:moveTo>
                              <a:lnTo>
                                <a:pt x="11" y="3"/>
                              </a:lnTo>
                              <a:lnTo>
                                <a:pt x="29" y="4"/>
                              </a:lnTo>
                              <a:lnTo>
                                <a:pt x="52" y="3"/>
                              </a:lnTo>
                              <a:lnTo>
                                <a:pt x="71" y="2"/>
                              </a:lnTo>
                              <a:lnTo>
                                <a:pt x="87" y="0"/>
                              </a:lnTo>
                              <a:lnTo>
                                <a:pt x="86" y="11"/>
                              </a:lnTo>
                              <a:lnTo>
                                <a:pt x="66" y="17"/>
                              </a:lnTo>
                              <a:lnTo>
                                <a:pt x="42" y="18"/>
                              </a:lnTo>
                              <a:lnTo>
                                <a:pt x="25" y="18"/>
                              </a:lnTo>
                              <a:lnTo>
                                <a:pt x="7" y="17"/>
                              </a:lnTo>
                              <a:lnTo>
                                <a:pt x="0" y="14"/>
                              </a:lnTo>
                              <a:lnTo>
                                <a:pt x="0" y="3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7" name="Oval 70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618" y="2057"/>
                          <a:ext cx="26" cy="11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726" name="Group 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47" y="2006"/>
                        <a:ext cx="114" cy="38"/>
                        <a:chOff x="3747" y="2006"/>
                        <a:chExt cx="114" cy="38"/>
                      </a:xfrm>
                    </p:grpSpPr>
                    <p:sp>
                      <p:nvSpPr>
                        <p:cNvPr id="729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7" y="2006"/>
                          <a:ext cx="105" cy="38"/>
                        </a:xfrm>
                        <a:custGeom>
                          <a:avLst/>
                          <a:gdLst>
                            <a:gd name="T0" fmla="*/ 3 w 105"/>
                            <a:gd name="T1" fmla="*/ 15 h 38"/>
                            <a:gd name="T2" fmla="*/ 46 w 105"/>
                            <a:gd name="T3" fmla="*/ 13 h 38"/>
                            <a:gd name="T4" fmla="*/ 50 w 105"/>
                            <a:gd name="T5" fmla="*/ 13 h 38"/>
                            <a:gd name="T6" fmla="*/ 56 w 105"/>
                            <a:gd name="T7" fmla="*/ 12 h 38"/>
                            <a:gd name="T8" fmla="*/ 61 w 105"/>
                            <a:gd name="T9" fmla="*/ 8 h 38"/>
                            <a:gd name="T10" fmla="*/ 68 w 105"/>
                            <a:gd name="T11" fmla="*/ 3 h 38"/>
                            <a:gd name="T12" fmla="*/ 69 w 105"/>
                            <a:gd name="T13" fmla="*/ 1 h 38"/>
                            <a:gd name="T14" fmla="*/ 74 w 105"/>
                            <a:gd name="T15" fmla="*/ 0 h 38"/>
                            <a:gd name="T16" fmla="*/ 77 w 105"/>
                            <a:gd name="T17" fmla="*/ 0 h 38"/>
                            <a:gd name="T18" fmla="*/ 82 w 105"/>
                            <a:gd name="T19" fmla="*/ 0 h 38"/>
                            <a:gd name="T20" fmla="*/ 84 w 105"/>
                            <a:gd name="T21" fmla="*/ 0 h 38"/>
                            <a:gd name="T22" fmla="*/ 86 w 105"/>
                            <a:gd name="T23" fmla="*/ 0 h 38"/>
                            <a:gd name="T24" fmla="*/ 85 w 105"/>
                            <a:gd name="T25" fmla="*/ 3 h 38"/>
                            <a:gd name="T26" fmla="*/ 83 w 105"/>
                            <a:gd name="T27" fmla="*/ 4 h 38"/>
                            <a:gd name="T28" fmla="*/ 81 w 105"/>
                            <a:gd name="T29" fmla="*/ 4 h 38"/>
                            <a:gd name="T30" fmla="*/ 80 w 105"/>
                            <a:gd name="T31" fmla="*/ 5 h 38"/>
                            <a:gd name="T32" fmla="*/ 86 w 105"/>
                            <a:gd name="T33" fmla="*/ 4 h 38"/>
                            <a:gd name="T34" fmla="*/ 89 w 105"/>
                            <a:gd name="T35" fmla="*/ 4 h 38"/>
                            <a:gd name="T36" fmla="*/ 94 w 105"/>
                            <a:gd name="T37" fmla="*/ 3 h 38"/>
                            <a:gd name="T38" fmla="*/ 97 w 105"/>
                            <a:gd name="T39" fmla="*/ 2 h 38"/>
                            <a:gd name="T40" fmla="*/ 100 w 105"/>
                            <a:gd name="T41" fmla="*/ 1 h 38"/>
                            <a:gd name="T42" fmla="*/ 103 w 105"/>
                            <a:gd name="T43" fmla="*/ 1 h 38"/>
                            <a:gd name="T44" fmla="*/ 104 w 105"/>
                            <a:gd name="T45" fmla="*/ 3 h 38"/>
                            <a:gd name="T46" fmla="*/ 103 w 105"/>
                            <a:gd name="T47" fmla="*/ 4 h 38"/>
                            <a:gd name="T48" fmla="*/ 99 w 105"/>
                            <a:gd name="T49" fmla="*/ 6 h 38"/>
                            <a:gd name="T50" fmla="*/ 100 w 105"/>
                            <a:gd name="T51" fmla="*/ 9 h 38"/>
                            <a:gd name="T52" fmla="*/ 97 w 105"/>
                            <a:gd name="T53" fmla="*/ 12 h 38"/>
                            <a:gd name="T54" fmla="*/ 96 w 105"/>
                            <a:gd name="T55" fmla="*/ 14 h 38"/>
                            <a:gd name="T56" fmla="*/ 94 w 105"/>
                            <a:gd name="T57" fmla="*/ 16 h 38"/>
                            <a:gd name="T58" fmla="*/ 94 w 105"/>
                            <a:gd name="T59" fmla="*/ 18 h 38"/>
                            <a:gd name="T60" fmla="*/ 91 w 105"/>
                            <a:gd name="T61" fmla="*/ 20 h 38"/>
                            <a:gd name="T62" fmla="*/ 89 w 105"/>
                            <a:gd name="T63" fmla="*/ 22 h 38"/>
                            <a:gd name="T64" fmla="*/ 83 w 105"/>
                            <a:gd name="T65" fmla="*/ 24 h 38"/>
                            <a:gd name="T66" fmla="*/ 76 w 105"/>
                            <a:gd name="T67" fmla="*/ 26 h 38"/>
                            <a:gd name="T68" fmla="*/ 68 w 105"/>
                            <a:gd name="T69" fmla="*/ 26 h 38"/>
                            <a:gd name="T70" fmla="*/ 63 w 105"/>
                            <a:gd name="T71" fmla="*/ 26 h 38"/>
                            <a:gd name="T72" fmla="*/ 59 w 105"/>
                            <a:gd name="T73" fmla="*/ 25 h 38"/>
                            <a:gd name="T74" fmla="*/ 52 w 105"/>
                            <a:gd name="T75" fmla="*/ 26 h 38"/>
                            <a:gd name="T76" fmla="*/ 48 w 105"/>
                            <a:gd name="T77" fmla="*/ 26 h 38"/>
                            <a:gd name="T78" fmla="*/ 2 w 105"/>
                            <a:gd name="T79" fmla="*/ 37 h 38"/>
                            <a:gd name="T80" fmla="*/ 0 w 105"/>
                            <a:gd name="T81" fmla="*/ 32 h 38"/>
                            <a:gd name="T82" fmla="*/ 0 w 105"/>
                            <a:gd name="T83" fmla="*/ 28 h 38"/>
                            <a:gd name="T84" fmla="*/ 0 w 105"/>
                            <a:gd name="T85" fmla="*/ 24 h 38"/>
                            <a:gd name="T86" fmla="*/ 1 w 105"/>
                            <a:gd name="T87" fmla="*/ 19 h 38"/>
                            <a:gd name="T88" fmla="*/ 3 w 105"/>
                            <a:gd name="T89" fmla="*/ 15 h 38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05" h="38">
                              <a:moveTo>
                                <a:pt x="3" y="15"/>
                              </a:moveTo>
                              <a:lnTo>
                                <a:pt x="46" y="13"/>
                              </a:lnTo>
                              <a:lnTo>
                                <a:pt x="50" y="13"/>
                              </a:lnTo>
                              <a:lnTo>
                                <a:pt x="56" y="12"/>
                              </a:lnTo>
                              <a:lnTo>
                                <a:pt x="61" y="8"/>
                              </a:lnTo>
                              <a:lnTo>
                                <a:pt x="68" y="3"/>
                              </a:lnTo>
                              <a:lnTo>
                                <a:pt x="69" y="1"/>
                              </a:lnTo>
                              <a:lnTo>
                                <a:pt x="74" y="0"/>
                              </a:lnTo>
                              <a:lnTo>
                                <a:pt x="77" y="0"/>
                              </a:lnTo>
                              <a:lnTo>
                                <a:pt x="82" y="0"/>
                              </a:lnTo>
                              <a:lnTo>
                                <a:pt x="84" y="0"/>
                              </a:lnTo>
                              <a:lnTo>
                                <a:pt x="86" y="0"/>
                              </a:lnTo>
                              <a:lnTo>
                                <a:pt x="85" y="3"/>
                              </a:lnTo>
                              <a:lnTo>
                                <a:pt x="83" y="4"/>
                              </a:lnTo>
                              <a:lnTo>
                                <a:pt x="81" y="4"/>
                              </a:lnTo>
                              <a:lnTo>
                                <a:pt x="80" y="5"/>
                              </a:lnTo>
                              <a:lnTo>
                                <a:pt x="86" y="4"/>
                              </a:lnTo>
                              <a:lnTo>
                                <a:pt x="89" y="4"/>
                              </a:lnTo>
                              <a:lnTo>
                                <a:pt x="94" y="3"/>
                              </a:lnTo>
                              <a:lnTo>
                                <a:pt x="97" y="2"/>
                              </a:lnTo>
                              <a:lnTo>
                                <a:pt x="100" y="1"/>
                              </a:lnTo>
                              <a:lnTo>
                                <a:pt x="103" y="1"/>
                              </a:lnTo>
                              <a:lnTo>
                                <a:pt x="104" y="3"/>
                              </a:lnTo>
                              <a:lnTo>
                                <a:pt x="103" y="4"/>
                              </a:lnTo>
                              <a:lnTo>
                                <a:pt x="99" y="6"/>
                              </a:lnTo>
                              <a:lnTo>
                                <a:pt x="100" y="9"/>
                              </a:lnTo>
                              <a:lnTo>
                                <a:pt x="97" y="12"/>
                              </a:lnTo>
                              <a:lnTo>
                                <a:pt x="96" y="14"/>
                              </a:lnTo>
                              <a:lnTo>
                                <a:pt x="94" y="16"/>
                              </a:lnTo>
                              <a:lnTo>
                                <a:pt x="94" y="18"/>
                              </a:lnTo>
                              <a:lnTo>
                                <a:pt x="91" y="20"/>
                              </a:lnTo>
                              <a:lnTo>
                                <a:pt x="89" y="22"/>
                              </a:lnTo>
                              <a:lnTo>
                                <a:pt x="83" y="24"/>
                              </a:lnTo>
                              <a:lnTo>
                                <a:pt x="76" y="26"/>
                              </a:lnTo>
                              <a:lnTo>
                                <a:pt x="68" y="26"/>
                              </a:lnTo>
                              <a:lnTo>
                                <a:pt x="63" y="26"/>
                              </a:lnTo>
                              <a:lnTo>
                                <a:pt x="59" y="25"/>
                              </a:lnTo>
                              <a:lnTo>
                                <a:pt x="52" y="26"/>
                              </a:lnTo>
                              <a:lnTo>
                                <a:pt x="48" y="26"/>
                              </a:lnTo>
                              <a:lnTo>
                                <a:pt x="2" y="37"/>
                              </a:lnTo>
                              <a:lnTo>
                                <a:pt x="0" y="32"/>
                              </a:lnTo>
                              <a:lnTo>
                                <a:pt x="0" y="28"/>
                              </a:lnTo>
                              <a:lnTo>
                                <a:pt x="0" y="24"/>
                              </a:lnTo>
                              <a:lnTo>
                                <a:pt x="1" y="19"/>
                              </a:lnTo>
                              <a:lnTo>
                                <a:pt x="3" y="15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0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2" y="2012"/>
                          <a:ext cx="17" cy="17"/>
                        </a:xfrm>
                        <a:custGeom>
                          <a:avLst/>
                          <a:gdLst>
                            <a:gd name="T0" fmla="*/ 13 w 17"/>
                            <a:gd name="T1" fmla="*/ 0 h 17"/>
                            <a:gd name="T2" fmla="*/ 11 w 17"/>
                            <a:gd name="T3" fmla="*/ 0 h 17"/>
                            <a:gd name="T4" fmla="*/ 8 w 17"/>
                            <a:gd name="T5" fmla="*/ 0 h 17"/>
                            <a:gd name="T6" fmla="*/ 8 w 17"/>
                            <a:gd name="T7" fmla="*/ 2 h 17"/>
                            <a:gd name="T8" fmla="*/ 8 w 17"/>
                            <a:gd name="T9" fmla="*/ 3 h 17"/>
                            <a:gd name="T10" fmla="*/ 9 w 17"/>
                            <a:gd name="T11" fmla="*/ 5 h 17"/>
                            <a:gd name="T12" fmla="*/ 5 w 17"/>
                            <a:gd name="T13" fmla="*/ 4 h 17"/>
                            <a:gd name="T14" fmla="*/ 2 w 17"/>
                            <a:gd name="T15" fmla="*/ 4 h 17"/>
                            <a:gd name="T16" fmla="*/ 0 w 17"/>
                            <a:gd name="T17" fmla="*/ 5 h 17"/>
                            <a:gd name="T18" fmla="*/ 1 w 17"/>
                            <a:gd name="T19" fmla="*/ 8 h 17"/>
                            <a:gd name="T20" fmla="*/ 3 w 17"/>
                            <a:gd name="T21" fmla="*/ 8 h 17"/>
                            <a:gd name="T22" fmla="*/ 5 w 17"/>
                            <a:gd name="T23" fmla="*/ 9 h 17"/>
                            <a:gd name="T24" fmla="*/ 5 w 17"/>
                            <a:gd name="T25" fmla="*/ 10 h 17"/>
                            <a:gd name="T26" fmla="*/ 2 w 17"/>
                            <a:gd name="T27" fmla="*/ 9 h 17"/>
                            <a:gd name="T28" fmla="*/ 0 w 17"/>
                            <a:gd name="T29" fmla="*/ 10 h 17"/>
                            <a:gd name="T30" fmla="*/ 0 w 17"/>
                            <a:gd name="T31" fmla="*/ 12 h 17"/>
                            <a:gd name="T32" fmla="*/ 2 w 17"/>
                            <a:gd name="T33" fmla="*/ 12 h 17"/>
                            <a:gd name="T34" fmla="*/ 4 w 17"/>
                            <a:gd name="T35" fmla="*/ 14 h 17"/>
                            <a:gd name="T36" fmla="*/ 3 w 17"/>
                            <a:gd name="T37" fmla="*/ 16 h 17"/>
                            <a:gd name="T38" fmla="*/ 1 w 17"/>
                            <a:gd name="T39" fmla="*/ 14 h 17"/>
                            <a:gd name="T40" fmla="*/ 0 w 17"/>
                            <a:gd name="T41" fmla="*/ 12 h 17"/>
                            <a:gd name="T42" fmla="*/ 0 w 17"/>
                            <a:gd name="T43" fmla="*/ 10 h 17"/>
                            <a:gd name="T44" fmla="*/ 0 w 17"/>
                            <a:gd name="T45" fmla="*/ 9 h 17"/>
                            <a:gd name="T46" fmla="*/ 0 w 17"/>
                            <a:gd name="T47" fmla="*/ 8 h 17"/>
                            <a:gd name="T48" fmla="*/ 0 w 17"/>
                            <a:gd name="T49" fmla="*/ 6 h 17"/>
                            <a:gd name="T50" fmla="*/ 0 w 17"/>
                            <a:gd name="T51" fmla="*/ 5 h 17"/>
                            <a:gd name="T52" fmla="*/ 1 w 17"/>
                            <a:gd name="T53" fmla="*/ 3 h 17"/>
                            <a:gd name="T54" fmla="*/ 3 w 17"/>
                            <a:gd name="T55" fmla="*/ 3 h 17"/>
                            <a:gd name="T56" fmla="*/ 4 w 17"/>
                            <a:gd name="T57" fmla="*/ 3 h 17"/>
                            <a:gd name="T58" fmla="*/ 6 w 17"/>
                            <a:gd name="T59" fmla="*/ 3 h 17"/>
                            <a:gd name="T60" fmla="*/ 6 w 17"/>
                            <a:gd name="T61" fmla="*/ 2 h 17"/>
                            <a:gd name="T62" fmla="*/ 8 w 17"/>
                            <a:gd name="T63" fmla="*/ 0 h 17"/>
                            <a:gd name="T64" fmla="*/ 10 w 17"/>
                            <a:gd name="T65" fmla="*/ 0 h 17"/>
                            <a:gd name="T66" fmla="*/ 16 w 17"/>
                            <a:gd name="T67" fmla="*/ 0 h 17"/>
                            <a:gd name="T68" fmla="*/ 13 w 17"/>
                            <a:gd name="T69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3" y="0"/>
                              </a:move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8" y="2"/>
                              </a:lnTo>
                              <a:lnTo>
                                <a:pt x="8" y="3"/>
                              </a:lnTo>
                              <a:lnTo>
                                <a:pt x="9" y="5"/>
                              </a:lnTo>
                              <a:lnTo>
                                <a:pt x="5" y="4"/>
                              </a:lnTo>
                              <a:lnTo>
                                <a:pt x="2" y="4"/>
                              </a:lnTo>
                              <a:lnTo>
                                <a:pt x="0" y="5"/>
                              </a:lnTo>
                              <a:lnTo>
                                <a:pt x="1" y="8"/>
                              </a:lnTo>
                              <a:lnTo>
                                <a:pt x="3" y="8"/>
                              </a:lnTo>
                              <a:lnTo>
                                <a:pt x="5" y="9"/>
                              </a:lnTo>
                              <a:lnTo>
                                <a:pt x="5" y="10"/>
                              </a:lnTo>
                              <a:lnTo>
                                <a:pt x="2" y="9"/>
                              </a:lnTo>
                              <a:lnTo>
                                <a:pt x="0" y="10"/>
                              </a:lnTo>
                              <a:lnTo>
                                <a:pt x="0" y="12"/>
                              </a:lnTo>
                              <a:lnTo>
                                <a:pt x="2" y="12"/>
                              </a:lnTo>
                              <a:lnTo>
                                <a:pt x="4" y="14"/>
                              </a:lnTo>
                              <a:lnTo>
                                <a:pt x="3" y="16"/>
                              </a:lnTo>
                              <a:lnTo>
                                <a:pt x="1" y="14"/>
                              </a:lnTo>
                              <a:lnTo>
                                <a:pt x="0" y="12"/>
                              </a:lnTo>
                              <a:lnTo>
                                <a:pt x="0" y="10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0" y="6"/>
                              </a:lnTo>
                              <a:lnTo>
                                <a:pt x="0" y="5"/>
                              </a:lnTo>
                              <a:lnTo>
                                <a:pt x="1" y="3"/>
                              </a:lnTo>
                              <a:lnTo>
                                <a:pt x="3" y="3"/>
                              </a:lnTo>
                              <a:lnTo>
                                <a:pt x="4" y="3"/>
                              </a:lnTo>
                              <a:lnTo>
                                <a:pt x="6" y="3"/>
                              </a:lnTo>
                              <a:lnTo>
                                <a:pt x="6" y="2"/>
                              </a:lnTo>
                              <a:lnTo>
                                <a:pt x="8" y="0"/>
                              </a:lnTo>
                              <a:lnTo>
                                <a:pt x="10" y="0"/>
                              </a:lnTo>
                              <a:lnTo>
                                <a:pt x="16" y="0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1" name="Freeform 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08" y="2017"/>
                          <a:ext cx="17" cy="17"/>
                        </a:xfrm>
                        <a:custGeom>
                          <a:avLst/>
                          <a:gdLst>
                            <a:gd name="T0" fmla="*/ 13 w 17"/>
                            <a:gd name="T1" fmla="*/ 0 h 17"/>
                            <a:gd name="T2" fmla="*/ 10 w 17"/>
                            <a:gd name="T3" fmla="*/ 5 h 17"/>
                            <a:gd name="T4" fmla="*/ 5 w 17"/>
                            <a:gd name="T5" fmla="*/ 11 h 17"/>
                            <a:gd name="T6" fmla="*/ 0 w 17"/>
                            <a:gd name="T7" fmla="*/ 16 h 17"/>
                            <a:gd name="T8" fmla="*/ 5 w 17"/>
                            <a:gd name="T9" fmla="*/ 11 h 17"/>
                            <a:gd name="T10" fmla="*/ 9 w 17"/>
                            <a:gd name="T11" fmla="*/ 11 h 17"/>
                            <a:gd name="T12" fmla="*/ 11 w 17"/>
                            <a:gd name="T13" fmla="*/ 11 h 17"/>
                            <a:gd name="T14" fmla="*/ 13 w 17"/>
                            <a:gd name="T15" fmla="*/ 12 h 17"/>
                            <a:gd name="T16" fmla="*/ 16 w 17"/>
                            <a:gd name="T17" fmla="*/ 12 h 17"/>
                            <a:gd name="T18" fmla="*/ 14 w 17"/>
                            <a:gd name="T19" fmla="*/ 11 h 17"/>
                            <a:gd name="T20" fmla="*/ 10 w 17"/>
                            <a:gd name="T21" fmla="*/ 9 h 17"/>
                            <a:gd name="T22" fmla="*/ 13 w 17"/>
                            <a:gd name="T2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3" y="0"/>
                              </a:moveTo>
                              <a:lnTo>
                                <a:pt x="10" y="5"/>
                              </a:lnTo>
                              <a:lnTo>
                                <a:pt x="5" y="11"/>
                              </a:lnTo>
                              <a:lnTo>
                                <a:pt x="0" y="16"/>
                              </a:lnTo>
                              <a:lnTo>
                                <a:pt x="5" y="11"/>
                              </a:lnTo>
                              <a:lnTo>
                                <a:pt x="9" y="11"/>
                              </a:lnTo>
                              <a:lnTo>
                                <a:pt x="11" y="11"/>
                              </a:lnTo>
                              <a:lnTo>
                                <a:pt x="13" y="12"/>
                              </a:lnTo>
                              <a:lnTo>
                                <a:pt x="16" y="12"/>
                              </a:lnTo>
                              <a:lnTo>
                                <a:pt x="14" y="11"/>
                              </a:lnTo>
                              <a:lnTo>
                                <a:pt x="10" y="9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2" name="Freeform 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1" y="201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3 h 17"/>
                            <a:gd name="T2" fmla="*/ 14 w 17"/>
                            <a:gd name="T3" fmla="*/ 0 h 17"/>
                            <a:gd name="T4" fmla="*/ 8 w 17"/>
                            <a:gd name="T5" fmla="*/ 3 h 17"/>
                            <a:gd name="T6" fmla="*/ 2 w 17"/>
                            <a:gd name="T7" fmla="*/ 3 h 17"/>
                            <a:gd name="T8" fmla="*/ 0 w 17"/>
                            <a:gd name="T9" fmla="*/ 16 h 17"/>
                            <a:gd name="T10" fmla="*/ 2 w 17"/>
                            <a:gd name="T11" fmla="*/ 12 h 17"/>
                            <a:gd name="T12" fmla="*/ 6 w 17"/>
                            <a:gd name="T13" fmla="*/ 3 h 17"/>
                            <a:gd name="T14" fmla="*/ 16 w 17"/>
                            <a:gd name="T15" fmla="*/ 3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3"/>
                              </a:moveTo>
                              <a:lnTo>
                                <a:pt x="14" y="0"/>
                              </a:lnTo>
                              <a:lnTo>
                                <a:pt x="8" y="3"/>
                              </a:lnTo>
                              <a:lnTo>
                                <a:pt x="2" y="3"/>
                              </a:lnTo>
                              <a:lnTo>
                                <a:pt x="0" y="16"/>
                              </a:lnTo>
                              <a:lnTo>
                                <a:pt x="2" y="12"/>
                              </a:lnTo>
                              <a:lnTo>
                                <a:pt x="6" y="3"/>
                              </a:lnTo>
                              <a:lnTo>
                                <a:pt x="16" y="3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3" name="Freeform 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5" y="202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6 w 17"/>
                            <a:gd name="T3" fmla="*/ 16 h 17"/>
                            <a:gd name="T4" fmla="*/ 0 w 17"/>
                            <a:gd name="T5" fmla="*/ 16 h 17"/>
                            <a:gd name="T6" fmla="*/ 16 w 17"/>
                            <a:gd name="T7" fmla="*/ 16 h 17"/>
                            <a:gd name="T8" fmla="*/ 16 w 17"/>
                            <a:gd name="T9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6" y="16"/>
                              </a:lnTo>
                              <a:lnTo>
                                <a:pt x="0" y="16"/>
                              </a:lnTo>
                              <a:lnTo>
                                <a:pt x="16" y="1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4" name="Freeform 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0" y="202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6 w 17"/>
                            <a:gd name="T3" fmla="*/ 16 h 17"/>
                            <a:gd name="T4" fmla="*/ 0 w 17"/>
                            <a:gd name="T5" fmla="*/ 16 h 17"/>
                            <a:gd name="T6" fmla="*/ 16 w 17"/>
                            <a:gd name="T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6" y="16"/>
                              </a:lnTo>
                              <a:lnTo>
                                <a:pt x="0" y="1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735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44" y="201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6 w 17"/>
                            <a:gd name="T3" fmla="*/ 8 h 17"/>
                            <a:gd name="T4" fmla="*/ 10 w 17"/>
                            <a:gd name="T5" fmla="*/ 16 h 17"/>
                            <a:gd name="T6" fmla="*/ 0 w 17"/>
                            <a:gd name="T7" fmla="*/ 16 h 17"/>
                            <a:gd name="T8" fmla="*/ 10 w 17"/>
                            <a:gd name="T9" fmla="*/ 8 h 17"/>
                            <a:gd name="T10" fmla="*/ 16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6" y="8"/>
                              </a:lnTo>
                              <a:lnTo>
                                <a:pt x="10" y="16"/>
                              </a:lnTo>
                              <a:lnTo>
                                <a:pt x="0" y="16"/>
                              </a:lnTo>
                              <a:lnTo>
                                <a:pt x="10" y="8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727" name="Freeform 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0" y="2029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8 w 17"/>
                          <a:gd name="T3" fmla="*/ 8 h 17"/>
                          <a:gd name="T4" fmla="*/ 1 w 17"/>
                          <a:gd name="T5" fmla="*/ 14 h 17"/>
                          <a:gd name="T6" fmla="*/ 0 w 17"/>
                          <a:gd name="T7" fmla="*/ 16 h 17"/>
                          <a:gd name="T8" fmla="*/ 9 w 17"/>
                          <a:gd name="T9" fmla="*/ 12 h 17"/>
                          <a:gd name="T10" fmla="*/ 16 w 17"/>
                          <a:gd name="T11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8" y="8"/>
                            </a:lnTo>
                            <a:lnTo>
                              <a:pt x="1" y="14"/>
                            </a:lnTo>
                            <a:lnTo>
                              <a:pt x="0" y="16"/>
                            </a:lnTo>
                            <a:lnTo>
                              <a:pt x="9" y="1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28" name="Freeform 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05" y="2017"/>
                        <a:ext cx="17" cy="20"/>
                      </a:xfrm>
                      <a:custGeom>
                        <a:avLst/>
                        <a:gdLst>
                          <a:gd name="T0" fmla="*/ 16 w 17"/>
                          <a:gd name="T1" fmla="*/ 0 h 20"/>
                          <a:gd name="T2" fmla="*/ 12 w 17"/>
                          <a:gd name="T3" fmla="*/ 8 h 20"/>
                          <a:gd name="T4" fmla="*/ 6 w 17"/>
                          <a:gd name="T5" fmla="*/ 15 h 20"/>
                          <a:gd name="T6" fmla="*/ 0 w 17"/>
                          <a:gd name="T7" fmla="*/ 19 h 20"/>
                          <a:gd name="T8" fmla="*/ 6 w 17"/>
                          <a:gd name="T9" fmla="*/ 10 h 20"/>
                          <a:gd name="T10" fmla="*/ 11 w 17"/>
                          <a:gd name="T11" fmla="*/ 7 h 20"/>
                          <a:gd name="T12" fmla="*/ 16 w 17"/>
                          <a:gd name="T13" fmla="*/ 0 h 2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7" h="20">
                            <a:moveTo>
                              <a:pt x="16" y="0"/>
                            </a:moveTo>
                            <a:lnTo>
                              <a:pt x="12" y="8"/>
                            </a:lnTo>
                            <a:lnTo>
                              <a:pt x="6" y="15"/>
                            </a:lnTo>
                            <a:lnTo>
                              <a:pt x="0" y="19"/>
                            </a:lnTo>
                            <a:lnTo>
                              <a:pt x="6" y="10"/>
                            </a:lnTo>
                            <a:lnTo>
                              <a:pt x="11" y="7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703" name="Group 8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77" y="1933"/>
                      <a:ext cx="108" cy="89"/>
                      <a:chOff x="3577" y="1933"/>
                      <a:chExt cx="108" cy="89"/>
                    </a:xfrm>
                  </p:grpSpPr>
                  <p:sp>
                    <p:nvSpPr>
                      <p:cNvPr id="704" name="Freeform 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7" y="1933"/>
                        <a:ext cx="108" cy="89"/>
                      </a:xfrm>
                      <a:custGeom>
                        <a:avLst/>
                        <a:gdLst>
                          <a:gd name="T0" fmla="*/ 24 w 108"/>
                          <a:gd name="T1" fmla="*/ 8 h 89"/>
                          <a:gd name="T2" fmla="*/ 23 w 108"/>
                          <a:gd name="T3" fmla="*/ 18 h 89"/>
                          <a:gd name="T4" fmla="*/ 26 w 108"/>
                          <a:gd name="T5" fmla="*/ 28 h 89"/>
                          <a:gd name="T6" fmla="*/ 33 w 108"/>
                          <a:gd name="T7" fmla="*/ 32 h 89"/>
                          <a:gd name="T8" fmla="*/ 46 w 108"/>
                          <a:gd name="T9" fmla="*/ 33 h 89"/>
                          <a:gd name="T10" fmla="*/ 60 w 108"/>
                          <a:gd name="T11" fmla="*/ 29 h 89"/>
                          <a:gd name="T12" fmla="*/ 71 w 108"/>
                          <a:gd name="T13" fmla="*/ 20 h 89"/>
                          <a:gd name="T14" fmla="*/ 79 w 108"/>
                          <a:gd name="T15" fmla="*/ 5 h 89"/>
                          <a:gd name="T16" fmla="*/ 82 w 108"/>
                          <a:gd name="T17" fmla="*/ 3 h 89"/>
                          <a:gd name="T18" fmla="*/ 90 w 108"/>
                          <a:gd name="T19" fmla="*/ 0 h 89"/>
                          <a:gd name="T20" fmla="*/ 96 w 108"/>
                          <a:gd name="T21" fmla="*/ 0 h 89"/>
                          <a:gd name="T22" fmla="*/ 99 w 108"/>
                          <a:gd name="T23" fmla="*/ 5 h 89"/>
                          <a:gd name="T24" fmla="*/ 98 w 108"/>
                          <a:gd name="T25" fmla="*/ 7 h 89"/>
                          <a:gd name="T26" fmla="*/ 107 w 108"/>
                          <a:gd name="T27" fmla="*/ 17 h 89"/>
                          <a:gd name="T28" fmla="*/ 107 w 108"/>
                          <a:gd name="T29" fmla="*/ 29 h 89"/>
                          <a:gd name="T30" fmla="*/ 98 w 108"/>
                          <a:gd name="T31" fmla="*/ 25 h 89"/>
                          <a:gd name="T32" fmla="*/ 94 w 108"/>
                          <a:gd name="T33" fmla="*/ 17 h 89"/>
                          <a:gd name="T34" fmla="*/ 92 w 108"/>
                          <a:gd name="T35" fmla="*/ 12 h 89"/>
                          <a:gd name="T36" fmla="*/ 88 w 108"/>
                          <a:gd name="T37" fmla="*/ 14 h 89"/>
                          <a:gd name="T38" fmla="*/ 86 w 108"/>
                          <a:gd name="T39" fmla="*/ 11 h 89"/>
                          <a:gd name="T40" fmla="*/ 87 w 108"/>
                          <a:gd name="T41" fmla="*/ 17 h 89"/>
                          <a:gd name="T42" fmla="*/ 87 w 108"/>
                          <a:gd name="T43" fmla="*/ 32 h 89"/>
                          <a:gd name="T44" fmla="*/ 78 w 108"/>
                          <a:gd name="T45" fmla="*/ 57 h 89"/>
                          <a:gd name="T46" fmla="*/ 57 w 108"/>
                          <a:gd name="T47" fmla="*/ 74 h 89"/>
                          <a:gd name="T48" fmla="*/ 37 w 108"/>
                          <a:gd name="T49" fmla="*/ 84 h 89"/>
                          <a:gd name="T50" fmla="*/ 23 w 108"/>
                          <a:gd name="T51" fmla="*/ 88 h 89"/>
                          <a:gd name="T52" fmla="*/ 14 w 108"/>
                          <a:gd name="T53" fmla="*/ 74 h 89"/>
                          <a:gd name="T54" fmla="*/ 5 w 108"/>
                          <a:gd name="T55" fmla="*/ 55 h 89"/>
                          <a:gd name="T56" fmla="*/ 0 w 108"/>
                          <a:gd name="T57" fmla="*/ 31 h 89"/>
                          <a:gd name="T58" fmla="*/ 0 w 108"/>
                          <a:gd name="T59" fmla="*/ 18 h 89"/>
                          <a:gd name="T60" fmla="*/ 3 w 108"/>
                          <a:gd name="T61" fmla="*/ 11 h 89"/>
                          <a:gd name="T62" fmla="*/ 8 w 108"/>
                          <a:gd name="T63" fmla="*/ 9 h 89"/>
                          <a:gd name="T64" fmla="*/ 12 w 108"/>
                          <a:gd name="T65" fmla="*/ 10 h 89"/>
                          <a:gd name="T66" fmla="*/ 16 w 108"/>
                          <a:gd name="T67" fmla="*/ 7 h 89"/>
                          <a:gd name="T68" fmla="*/ 24 w 108"/>
                          <a:gd name="T69" fmla="*/ 8 h 8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108" h="89">
                            <a:moveTo>
                              <a:pt x="24" y="8"/>
                            </a:moveTo>
                            <a:lnTo>
                              <a:pt x="23" y="18"/>
                            </a:lnTo>
                            <a:lnTo>
                              <a:pt x="26" y="28"/>
                            </a:lnTo>
                            <a:lnTo>
                              <a:pt x="33" y="32"/>
                            </a:lnTo>
                            <a:lnTo>
                              <a:pt x="46" y="33"/>
                            </a:lnTo>
                            <a:lnTo>
                              <a:pt x="60" y="29"/>
                            </a:lnTo>
                            <a:lnTo>
                              <a:pt x="71" y="20"/>
                            </a:lnTo>
                            <a:lnTo>
                              <a:pt x="79" y="5"/>
                            </a:lnTo>
                            <a:lnTo>
                              <a:pt x="82" y="3"/>
                            </a:lnTo>
                            <a:lnTo>
                              <a:pt x="90" y="0"/>
                            </a:lnTo>
                            <a:lnTo>
                              <a:pt x="96" y="0"/>
                            </a:lnTo>
                            <a:lnTo>
                              <a:pt x="99" y="5"/>
                            </a:lnTo>
                            <a:lnTo>
                              <a:pt x="98" y="7"/>
                            </a:lnTo>
                            <a:lnTo>
                              <a:pt x="107" y="17"/>
                            </a:lnTo>
                            <a:lnTo>
                              <a:pt x="107" y="29"/>
                            </a:lnTo>
                            <a:lnTo>
                              <a:pt x="98" y="25"/>
                            </a:lnTo>
                            <a:lnTo>
                              <a:pt x="94" y="17"/>
                            </a:lnTo>
                            <a:lnTo>
                              <a:pt x="92" y="12"/>
                            </a:lnTo>
                            <a:lnTo>
                              <a:pt x="88" y="14"/>
                            </a:lnTo>
                            <a:lnTo>
                              <a:pt x="86" y="11"/>
                            </a:lnTo>
                            <a:lnTo>
                              <a:pt x="87" y="17"/>
                            </a:lnTo>
                            <a:lnTo>
                              <a:pt x="87" y="32"/>
                            </a:lnTo>
                            <a:lnTo>
                              <a:pt x="78" y="57"/>
                            </a:lnTo>
                            <a:lnTo>
                              <a:pt x="57" y="74"/>
                            </a:lnTo>
                            <a:lnTo>
                              <a:pt x="37" y="84"/>
                            </a:lnTo>
                            <a:lnTo>
                              <a:pt x="23" y="88"/>
                            </a:lnTo>
                            <a:lnTo>
                              <a:pt x="14" y="74"/>
                            </a:lnTo>
                            <a:lnTo>
                              <a:pt x="5" y="55"/>
                            </a:lnTo>
                            <a:lnTo>
                              <a:pt x="0" y="31"/>
                            </a:lnTo>
                            <a:lnTo>
                              <a:pt x="0" y="18"/>
                            </a:lnTo>
                            <a:lnTo>
                              <a:pt x="3" y="11"/>
                            </a:lnTo>
                            <a:lnTo>
                              <a:pt x="8" y="9"/>
                            </a:lnTo>
                            <a:lnTo>
                              <a:pt x="12" y="10"/>
                            </a:lnTo>
                            <a:lnTo>
                              <a:pt x="16" y="7"/>
                            </a:lnTo>
                            <a:lnTo>
                              <a:pt x="24" y="8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5" name="Freeform 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80" y="1934"/>
                        <a:ext cx="103" cy="85"/>
                      </a:xfrm>
                      <a:custGeom>
                        <a:avLst/>
                        <a:gdLst>
                          <a:gd name="T0" fmla="*/ 14 w 103"/>
                          <a:gd name="T1" fmla="*/ 8 h 85"/>
                          <a:gd name="T2" fmla="*/ 11 w 103"/>
                          <a:gd name="T3" fmla="*/ 18 h 85"/>
                          <a:gd name="T4" fmla="*/ 16 w 103"/>
                          <a:gd name="T5" fmla="*/ 36 h 85"/>
                          <a:gd name="T6" fmla="*/ 15 w 103"/>
                          <a:gd name="T7" fmla="*/ 40 h 85"/>
                          <a:gd name="T8" fmla="*/ 9 w 103"/>
                          <a:gd name="T9" fmla="*/ 20 h 85"/>
                          <a:gd name="T10" fmla="*/ 3 w 103"/>
                          <a:gd name="T11" fmla="*/ 9 h 85"/>
                          <a:gd name="T12" fmla="*/ 0 w 103"/>
                          <a:gd name="T13" fmla="*/ 18 h 85"/>
                          <a:gd name="T14" fmla="*/ 5 w 103"/>
                          <a:gd name="T15" fmla="*/ 56 h 85"/>
                          <a:gd name="T16" fmla="*/ 20 w 103"/>
                          <a:gd name="T17" fmla="*/ 81 h 85"/>
                          <a:gd name="T18" fmla="*/ 35 w 103"/>
                          <a:gd name="T19" fmla="*/ 80 h 85"/>
                          <a:gd name="T20" fmla="*/ 62 w 103"/>
                          <a:gd name="T21" fmla="*/ 63 h 85"/>
                          <a:gd name="T22" fmla="*/ 74 w 103"/>
                          <a:gd name="T23" fmla="*/ 49 h 85"/>
                          <a:gd name="T24" fmla="*/ 81 w 103"/>
                          <a:gd name="T25" fmla="*/ 25 h 85"/>
                          <a:gd name="T26" fmla="*/ 81 w 103"/>
                          <a:gd name="T27" fmla="*/ 12 h 85"/>
                          <a:gd name="T28" fmla="*/ 78 w 103"/>
                          <a:gd name="T29" fmla="*/ 5 h 85"/>
                          <a:gd name="T30" fmla="*/ 82 w 103"/>
                          <a:gd name="T31" fmla="*/ 8 h 85"/>
                          <a:gd name="T32" fmla="*/ 86 w 103"/>
                          <a:gd name="T33" fmla="*/ 10 h 85"/>
                          <a:gd name="T34" fmla="*/ 91 w 103"/>
                          <a:gd name="T35" fmla="*/ 6 h 85"/>
                          <a:gd name="T36" fmla="*/ 89 w 103"/>
                          <a:gd name="T37" fmla="*/ 10 h 85"/>
                          <a:gd name="T38" fmla="*/ 94 w 103"/>
                          <a:gd name="T39" fmla="*/ 22 h 85"/>
                          <a:gd name="T40" fmla="*/ 101 w 103"/>
                          <a:gd name="T41" fmla="*/ 16 h 85"/>
                          <a:gd name="T42" fmla="*/ 92 w 103"/>
                          <a:gd name="T43" fmla="*/ 6 h 85"/>
                          <a:gd name="T44" fmla="*/ 92 w 103"/>
                          <a:gd name="T45" fmla="*/ 0 h 85"/>
                          <a:gd name="T46" fmla="*/ 86 w 103"/>
                          <a:gd name="T47" fmla="*/ 5 h 85"/>
                          <a:gd name="T48" fmla="*/ 83 w 103"/>
                          <a:gd name="T49" fmla="*/ 2 h 85"/>
                          <a:gd name="T50" fmla="*/ 77 w 103"/>
                          <a:gd name="T51" fmla="*/ 4 h 85"/>
                          <a:gd name="T52" fmla="*/ 69 w 103"/>
                          <a:gd name="T53" fmla="*/ 20 h 85"/>
                          <a:gd name="T54" fmla="*/ 44 w 103"/>
                          <a:gd name="T55" fmla="*/ 40 h 85"/>
                          <a:gd name="T56" fmla="*/ 30 w 103"/>
                          <a:gd name="T57" fmla="*/ 40 h 85"/>
                          <a:gd name="T58" fmla="*/ 44 w 103"/>
                          <a:gd name="T59" fmla="*/ 37 h 85"/>
                          <a:gd name="T60" fmla="*/ 43 w 103"/>
                          <a:gd name="T61" fmla="*/ 35 h 85"/>
                          <a:gd name="T62" fmla="*/ 24 w 103"/>
                          <a:gd name="T63" fmla="*/ 32 h 85"/>
                          <a:gd name="T64" fmla="*/ 18 w 103"/>
                          <a:gd name="T65" fmla="*/ 18 h 8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103" h="85">
                            <a:moveTo>
                              <a:pt x="19" y="9"/>
                            </a:moveTo>
                            <a:lnTo>
                              <a:pt x="14" y="8"/>
                            </a:lnTo>
                            <a:lnTo>
                              <a:pt x="11" y="8"/>
                            </a:lnTo>
                            <a:lnTo>
                              <a:pt x="11" y="18"/>
                            </a:lnTo>
                            <a:lnTo>
                              <a:pt x="14" y="29"/>
                            </a:lnTo>
                            <a:lnTo>
                              <a:pt x="16" y="36"/>
                            </a:lnTo>
                            <a:lnTo>
                              <a:pt x="22" y="45"/>
                            </a:lnTo>
                            <a:lnTo>
                              <a:pt x="15" y="40"/>
                            </a:lnTo>
                            <a:lnTo>
                              <a:pt x="11" y="29"/>
                            </a:lnTo>
                            <a:lnTo>
                              <a:pt x="9" y="20"/>
                            </a:lnTo>
                            <a:lnTo>
                              <a:pt x="8" y="9"/>
                            </a:lnTo>
                            <a:lnTo>
                              <a:pt x="3" y="9"/>
                            </a:lnTo>
                            <a:lnTo>
                              <a:pt x="0" y="12"/>
                            </a:lnTo>
                            <a:lnTo>
                              <a:pt x="0" y="18"/>
                            </a:lnTo>
                            <a:lnTo>
                              <a:pt x="1" y="35"/>
                            </a:lnTo>
                            <a:lnTo>
                              <a:pt x="5" y="56"/>
                            </a:lnTo>
                            <a:lnTo>
                              <a:pt x="11" y="69"/>
                            </a:lnTo>
                            <a:lnTo>
                              <a:pt x="20" y="81"/>
                            </a:lnTo>
                            <a:lnTo>
                              <a:pt x="23" y="84"/>
                            </a:lnTo>
                            <a:lnTo>
                              <a:pt x="35" y="80"/>
                            </a:lnTo>
                            <a:lnTo>
                              <a:pt x="51" y="72"/>
                            </a:lnTo>
                            <a:lnTo>
                              <a:pt x="62" y="63"/>
                            </a:lnTo>
                            <a:lnTo>
                              <a:pt x="72" y="55"/>
                            </a:lnTo>
                            <a:lnTo>
                              <a:pt x="74" y="49"/>
                            </a:lnTo>
                            <a:lnTo>
                              <a:pt x="79" y="34"/>
                            </a:lnTo>
                            <a:lnTo>
                              <a:pt x="81" y="25"/>
                            </a:lnTo>
                            <a:lnTo>
                              <a:pt x="81" y="15"/>
                            </a:lnTo>
                            <a:lnTo>
                              <a:pt x="81" y="12"/>
                            </a:lnTo>
                            <a:lnTo>
                              <a:pt x="80" y="9"/>
                            </a:lnTo>
                            <a:lnTo>
                              <a:pt x="78" y="5"/>
                            </a:lnTo>
                            <a:lnTo>
                              <a:pt x="80" y="5"/>
                            </a:lnTo>
                            <a:lnTo>
                              <a:pt x="82" y="8"/>
                            </a:lnTo>
                            <a:lnTo>
                              <a:pt x="84" y="11"/>
                            </a:lnTo>
                            <a:lnTo>
                              <a:pt x="86" y="10"/>
                            </a:lnTo>
                            <a:lnTo>
                              <a:pt x="88" y="8"/>
                            </a:lnTo>
                            <a:lnTo>
                              <a:pt x="91" y="6"/>
                            </a:lnTo>
                            <a:lnTo>
                              <a:pt x="90" y="8"/>
                            </a:lnTo>
                            <a:lnTo>
                              <a:pt x="89" y="10"/>
                            </a:lnTo>
                            <a:lnTo>
                              <a:pt x="92" y="18"/>
                            </a:lnTo>
                            <a:lnTo>
                              <a:pt x="94" y="22"/>
                            </a:lnTo>
                            <a:lnTo>
                              <a:pt x="102" y="26"/>
                            </a:lnTo>
                            <a:lnTo>
                              <a:pt x="101" y="16"/>
                            </a:lnTo>
                            <a:lnTo>
                              <a:pt x="95" y="9"/>
                            </a:lnTo>
                            <a:lnTo>
                              <a:pt x="92" y="6"/>
                            </a:lnTo>
                            <a:lnTo>
                              <a:pt x="93" y="4"/>
                            </a:lnTo>
                            <a:lnTo>
                              <a:pt x="92" y="0"/>
                            </a:lnTo>
                            <a:lnTo>
                              <a:pt x="89" y="0"/>
                            </a:lnTo>
                            <a:lnTo>
                              <a:pt x="86" y="5"/>
                            </a:lnTo>
                            <a:lnTo>
                              <a:pt x="87" y="0"/>
                            </a:lnTo>
                            <a:lnTo>
                              <a:pt x="83" y="2"/>
                            </a:lnTo>
                            <a:lnTo>
                              <a:pt x="81" y="3"/>
                            </a:lnTo>
                            <a:lnTo>
                              <a:pt x="77" y="4"/>
                            </a:lnTo>
                            <a:lnTo>
                              <a:pt x="74" y="8"/>
                            </a:lnTo>
                            <a:lnTo>
                              <a:pt x="69" y="20"/>
                            </a:lnTo>
                            <a:lnTo>
                              <a:pt x="56" y="32"/>
                            </a:lnTo>
                            <a:lnTo>
                              <a:pt x="44" y="40"/>
                            </a:lnTo>
                            <a:lnTo>
                              <a:pt x="35" y="41"/>
                            </a:lnTo>
                            <a:lnTo>
                              <a:pt x="30" y="40"/>
                            </a:lnTo>
                            <a:lnTo>
                              <a:pt x="35" y="40"/>
                            </a:lnTo>
                            <a:lnTo>
                              <a:pt x="44" y="37"/>
                            </a:lnTo>
                            <a:lnTo>
                              <a:pt x="54" y="31"/>
                            </a:lnTo>
                            <a:lnTo>
                              <a:pt x="43" y="35"/>
                            </a:lnTo>
                            <a:lnTo>
                              <a:pt x="31" y="36"/>
                            </a:lnTo>
                            <a:lnTo>
                              <a:pt x="24" y="32"/>
                            </a:lnTo>
                            <a:lnTo>
                              <a:pt x="20" y="25"/>
                            </a:lnTo>
                            <a:lnTo>
                              <a:pt x="18" y="18"/>
                            </a:lnTo>
                            <a:lnTo>
                              <a:pt x="19" y="9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6" name="Freeform 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1" y="1955"/>
                        <a:ext cx="63" cy="45"/>
                      </a:xfrm>
                      <a:custGeom>
                        <a:avLst/>
                        <a:gdLst>
                          <a:gd name="T0" fmla="*/ 62 w 63"/>
                          <a:gd name="T1" fmla="*/ 0 h 45"/>
                          <a:gd name="T2" fmla="*/ 57 w 63"/>
                          <a:gd name="T3" fmla="*/ 9 h 45"/>
                          <a:gd name="T4" fmla="*/ 45 w 63"/>
                          <a:gd name="T5" fmla="*/ 24 h 45"/>
                          <a:gd name="T6" fmla="*/ 33 w 63"/>
                          <a:gd name="T7" fmla="*/ 33 h 45"/>
                          <a:gd name="T8" fmla="*/ 20 w 63"/>
                          <a:gd name="T9" fmla="*/ 37 h 45"/>
                          <a:gd name="T10" fmla="*/ 9 w 63"/>
                          <a:gd name="T11" fmla="*/ 38 h 45"/>
                          <a:gd name="T12" fmla="*/ 4 w 63"/>
                          <a:gd name="T13" fmla="*/ 36 h 45"/>
                          <a:gd name="T14" fmla="*/ 0 w 63"/>
                          <a:gd name="T15" fmla="*/ 32 h 45"/>
                          <a:gd name="T16" fmla="*/ 4 w 63"/>
                          <a:gd name="T17" fmla="*/ 39 h 45"/>
                          <a:gd name="T18" fmla="*/ 11 w 63"/>
                          <a:gd name="T19" fmla="*/ 43 h 45"/>
                          <a:gd name="T20" fmla="*/ 17 w 63"/>
                          <a:gd name="T21" fmla="*/ 44 h 45"/>
                          <a:gd name="T22" fmla="*/ 31 w 63"/>
                          <a:gd name="T23" fmla="*/ 42 h 45"/>
                          <a:gd name="T24" fmla="*/ 38 w 63"/>
                          <a:gd name="T25" fmla="*/ 36 h 45"/>
                          <a:gd name="T26" fmla="*/ 45 w 63"/>
                          <a:gd name="T27" fmla="*/ 29 h 45"/>
                          <a:gd name="T28" fmla="*/ 52 w 63"/>
                          <a:gd name="T29" fmla="*/ 20 h 45"/>
                          <a:gd name="T30" fmla="*/ 56 w 63"/>
                          <a:gd name="T31" fmla="*/ 16 h 45"/>
                          <a:gd name="T32" fmla="*/ 62 w 63"/>
                          <a:gd name="T33" fmla="*/ 0 h 45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63" h="45">
                            <a:moveTo>
                              <a:pt x="62" y="0"/>
                            </a:moveTo>
                            <a:lnTo>
                              <a:pt x="57" y="9"/>
                            </a:lnTo>
                            <a:lnTo>
                              <a:pt x="45" y="24"/>
                            </a:lnTo>
                            <a:lnTo>
                              <a:pt x="33" y="33"/>
                            </a:lnTo>
                            <a:lnTo>
                              <a:pt x="20" y="37"/>
                            </a:lnTo>
                            <a:lnTo>
                              <a:pt x="9" y="38"/>
                            </a:lnTo>
                            <a:lnTo>
                              <a:pt x="4" y="36"/>
                            </a:lnTo>
                            <a:lnTo>
                              <a:pt x="0" y="32"/>
                            </a:lnTo>
                            <a:lnTo>
                              <a:pt x="4" y="39"/>
                            </a:lnTo>
                            <a:lnTo>
                              <a:pt x="11" y="43"/>
                            </a:lnTo>
                            <a:lnTo>
                              <a:pt x="17" y="44"/>
                            </a:lnTo>
                            <a:lnTo>
                              <a:pt x="31" y="42"/>
                            </a:lnTo>
                            <a:lnTo>
                              <a:pt x="38" y="36"/>
                            </a:lnTo>
                            <a:lnTo>
                              <a:pt x="45" y="29"/>
                            </a:lnTo>
                            <a:lnTo>
                              <a:pt x="52" y="20"/>
                            </a:lnTo>
                            <a:lnTo>
                              <a:pt x="56" y="16"/>
                            </a:lnTo>
                            <a:lnTo>
                              <a:pt x="62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07" name="Freeform 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32" y="1944"/>
                        <a:ext cx="27" cy="53"/>
                      </a:xfrm>
                      <a:custGeom>
                        <a:avLst/>
                        <a:gdLst>
                          <a:gd name="T0" fmla="*/ 25 w 27"/>
                          <a:gd name="T1" fmla="*/ 0 h 53"/>
                          <a:gd name="T2" fmla="*/ 25 w 27"/>
                          <a:gd name="T3" fmla="*/ 9 h 53"/>
                          <a:gd name="T4" fmla="*/ 22 w 27"/>
                          <a:gd name="T5" fmla="*/ 21 h 53"/>
                          <a:gd name="T6" fmla="*/ 17 w 27"/>
                          <a:gd name="T7" fmla="*/ 32 h 53"/>
                          <a:gd name="T8" fmla="*/ 7 w 27"/>
                          <a:gd name="T9" fmla="*/ 44 h 53"/>
                          <a:gd name="T10" fmla="*/ 0 w 27"/>
                          <a:gd name="T11" fmla="*/ 52 h 53"/>
                          <a:gd name="T12" fmla="*/ 10 w 27"/>
                          <a:gd name="T13" fmla="*/ 44 h 53"/>
                          <a:gd name="T14" fmla="*/ 19 w 27"/>
                          <a:gd name="T15" fmla="*/ 34 h 53"/>
                          <a:gd name="T16" fmla="*/ 24 w 27"/>
                          <a:gd name="T17" fmla="*/ 24 h 53"/>
                          <a:gd name="T18" fmla="*/ 26 w 27"/>
                          <a:gd name="T19" fmla="*/ 13 h 53"/>
                          <a:gd name="T20" fmla="*/ 25 w 27"/>
                          <a:gd name="T21" fmla="*/ 0 h 5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27" h="53">
                            <a:moveTo>
                              <a:pt x="25" y="0"/>
                            </a:moveTo>
                            <a:lnTo>
                              <a:pt x="25" y="9"/>
                            </a:lnTo>
                            <a:lnTo>
                              <a:pt x="22" y="21"/>
                            </a:lnTo>
                            <a:lnTo>
                              <a:pt x="17" y="32"/>
                            </a:lnTo>
                            <a:lnTo>
                              <a:pt x="7" y="44"/>
                            </a:lnTo>
                            <a:lnTo>
                              <a:pt x="0" y="52"/>
                            </a:lnTo>
                            <a:lnTo>
                              <a:pt x="10" y="44"/>
                            </a:lnTo>
                            <a:lnTo>
                              <a:pt x="19" y="34"/>
                            </a:lnTo>
                            <a:lnTo>
                              <a:pt x="24" y="24"/>
                            </a:lnTo>
                            <a:lnTo>
                              <a:pt x="26" y="13"/>
                            </a:lnTo>
                            <a:lnTo>
                              <a:pt x="25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649" name="Group 86"/>
                <p:cNvGrpSpPr>
                  <a:grpSpLocks/>
                </p:cNvGrpSpPr>
                <p:nvPr/>
              </p:nvGrpSpPr>
              <p:grpSpPr bwMode="auto">
                <a:xfrm>
                  <a:off x="3961" y="2083"/>
                  <a:ext cx="653" cy="333"/>
                  <a:chOff x="3961" y="2083"/>
                  <a:chExt cx="653" cy="333"/>
                </a:xfrm>
              </p:grpSpPr>
              <p:grpSp>
                <p:nvGrpSpPr>
                  <p:cNvPr id="688" name="Group 87"/>
                  <p:cNvGrpSpPr>
                    <a:grpSpLocks/>
                  </p:cNvGrpSpPr>
                  <p:nvPr/>
                </p:nvGrpSpPr>
                <p:grpSpPr bwMode="auto">
                  <a:xfrm>
                    <a:off x="4457" y="2369"/>
                    <a:ext cx="39" cy="47"/>
                    <a:chOff x="4457" y="2369"/>
                    <a:chExt cx="39" cy="47"/>
                  </a:xfrm>
                </p:grpSpPr>
                <p:sp>
                  <p:nvSpPr>
                    <p:cNvPr id="698" name="Freeform 88"/>
                    <p:cNvSpPr>
                      <a:spLocks/>
                    </p:cNvSpPr>
                    <p:nvPr/>
                  </p:nvSpPr>
                  <p:spPr bwMode="auto">
                    <a:xfrm>
                      <a:off x="4479" y="2373"/>
                      <a:ext cx="17" cy="43"/>
                    </a:xfrm>
                    <a:custGeom>
                      <a:avLst/>
                      <a:gdLst>
                        <a:gd name="T0" fmla="*/ 0 w 17"/>
                        <a:gd name="T1" fmla="*/ 42 h 43"/>
                        <a:gd name="T2" fmla="*/ 0 w 17"/>
                        <a:gd name="T3" fmla="*/ 5 h 43"/>
                        <a:gd name="T4" fmla="*/ 16 w 17"/>
                        <a:gd name="T5" fmla="*/ 0 h 43"/>
                        <a:gd name="T6" fmla="*/ 16 w 17"/>
                        <a:gd name="T7" fmla="*/ 34 h 43"/>
                        <a:gd name="T8" fmla="*/ 0 w 17"/>
                        <a:gd name="T9" fmla="*/ 42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43">
                          <a:moveTo>
                            <a:pt x="0" y="42"/>
                          </a:moveTo>
                          <a:lnTo>
                            <a:pt x="0" y="5"/>
                          </a:lnTo>
                          <a:lnTo>
                            <a:pt x="16" y="0"/>
                          </a:lnTo>
                          <a:lnTo>
                            <a:pt x="16" y="34"/>
                          </a:lnTo>
                          <a:lnTo>
                            <a:pt x="0" y="42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9" name="Rectangle 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57" y="2369"/>
                      <a:ext cx="14" cy="39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689" name="Group 90"/>
                  <p:cNvGrpSpPr>
                    <a:grpSpLocks/>
                  </p:cNvGrpSpPr>
                  <p:nvPr/>
                </p:nvGrpSpPr>
                <p:grpSpPr bwMode="auto">
                  <a:xfrm>
                    <a:off x="4040" y="2369"/>
                    <a:ext cx="41" cy="47"/>
                    <a:chOff x="4040" y="2369"/>
                    <a:chExt cx="41" cy="47"/>
                  </a:xfrm>
                </p:grpSpPr>
                <p:sp>
                  <p:nvSpPr>
                    <p:cNvPr id="696" name="Freeform 91"/>
                    <p:cNvSpPr>
                      <a:spLocks/>
                    </p:cNvSpPr>
                    <p:nvPr/>
                  </p:nvSpPr>
                  <p:spPr bwMode="auto">
                    <a:xfrm>
                      <a:off x="4064" y="2373"/>
                      <a:ext cx="17" cy="43"/>
                    </a:xfrm>
                    <a:custGeom>
                      <a:avLst/>
                      <a:gdLst>
                        <a:gd name="T0" fmla="*/ 0 w 17"/>
                        <a:gd name="T1" fmla="*/ 42 h 43"/>
                        <a:gd name="T2" fmla="*/ 0 w 17"/>
                        <a:gd name="T3" fmla="*/ 5 h 43"/>
                        <a:gd name="T4" fmla="*/ 16 w 17"/>
                        <a:gd name="T5" fmla="*/ 0 h 43"/>
                        <a:gd name="T6" fmla="*/ 16 w 17"/>
                        <a:gd name="T7" fmla="*/ 34 h 43"/>
                        <a:gd name="T8" fmla="*/ 0 w 17"/>
                        <a:gd name="T9" fmla="*/ 42 h 4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43">
                          <a:moveTo>
                            <a:pt x="0" y="42"/>
                          </a:moveTo>
                          <a:lnTo>
                            <a:pt x="0" y="5"/>
                          </a:lnTo>
                          <a:lnTo>
                            <a:pt x="16" y="0"/>
                          </a:lnTo>
                          <a:lnTo>
                            <a:pt x="16" y="34"/>
                          </a:lnTo>
                          <a:lnTo>
                            <a:pt x="0" y="42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7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40" y="2369"/>
                      <a:ext cx="15" cy="39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90" name="Freeform 93"/>
                  <p:cNvSpPr>
                    <a:spLocks/>
                  </p:cNvSpPr>
                  <p:nvPr/>
                </p:nvSpPr>
                <p:spPr bwMode="auto">
                  <a:xfrm>
                    <a:off x="4523" y="2094"/>
                    <a:ext cx="69" cy="289"/>
                  </a:xfrm>
                  <a:custGeom>
                    <a:avLst/>
                    <a:gdLst>
                      <a:gd name="T0" fmla="*/ 0 w 69"/>
                      <a:gd name="T1" fmla="*/ 288 h 289"/>
                      <a:gd name="T2" fmla="*/ 0 w 69"/>
                      <a:gd name="T3" fmla="*/ 111 h 289"/>
                      <a:gd name="T4" fmla="*/ 68 w 69"/>
                      <a:gd name="T5" fmla="*/ 0 h 289"/>
                      <a:gd name="T6" fmla="*/ 68 w 69"/>
                      <a:gd name="T7" fmla="*/ 146 h 289"/>
                      <a:gd name="T8" fmla="*/ 0 w 69"/>
                      <a:gd name="T9" fmla="*/ 288 h 2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69" h="289">
                        <a:moveTo>
                          <a:pt x="0" y="288"/>
                        </a:moveTo>
                        <a:lnTo>
                          <a:pt x="0" y="111"/>
                        </a:lnTo>
                        <a:lnTo>
                          <a:pt x="68" y="0"/>
                        </a:lnTo>
                        <a:lnTo>
                          <a:pt x="68" y="146"/>
                        </a:lnTo>
                        <a:lnTo>
                          <a:pt x="0" y="288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91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4004" y="2201"/>
                    <a:ext cx="511" cy="173"/>
                  </a:xfrm>
                  <a:prstGeom prst="rect">
                    <a:avLst/>
                  </a:prstGeom>
                  <a:solidFill>
                    <a:srgbClr val="603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92" name="Group 95"/>
                  <p:cNvGrpSpPr>
                    <a:grpSpLocks/>
                  </p:cNvGrpSpPr>
                  <p:nvPr/>
                </p:nvGrpSpPr>
                <p:grpSpPr bwMode="auto">
                  <a:xfrm>
                    <a:off x="3961" y="2083"/>
                    <a:ext cx="653" cy="133"/>
                    <a:chOff x="3961" y="2083"/>
                    <a:chExt cx="653" cy="133"/>
                  </a:xfrm>
                </p:grpSpPr>
                <p:sp>
                  <p:nvSpPr>
                    <p:cNvPr id="693" name="Freeform 96"/>
                    <p:cNvSpPr>
                      <a:spLocks/>
                    </p:cNvSpPr>
                    <p:nvPr/>
                  </p:nvSpPr>
                  <p:spPr bwMode="auto">
                    <a:xfrm>
                      <a:off x="3961" y="2083"/>
                      <a:ext cx="652" cy="112"/>
                    </a:xfrm>
                    <a:custGeom>
                      <a:avLst/>
                      <a:gdLst>
                        <a:gd name="T0" fmla="*/ 106 w 652"/>
                        <a:gd name="T1" fmla="*/ 0 h 112"/>
                        <a:gd name="T2" fmla="*/ 651 w 652"/>
                        <a:gd name="T3" fmla="*/ 0 h 112"/>
                        <a:gd name="T4" fmla="*/ 585 w 652"/>
                        <a:gd name="T5" fmla="*/ 111 h 112"/>
                        <a:gd name="T6" fmla="*/ 0 w 652"/>
                        <a:gd name="T7" fmla="*/ 111 h 112"/>
                        <a:gd name="T8" fmla="*/ 106 w 652"/>
                        <a:gd name="T9" fmla="*/ 0 h 11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52" h="112">
                          <a:moveTo>
                            <a:pt x="106" y="0"/>
                          </a:moveTo>
                          <a:lnTo>
                            <a:pt x="651" y="0"/>
                          </a:lnTo>
                          <a:lnTo>
                            <a:pt x="585" y="111"/>
                          </a:lnTo>
                          <a:lnTo>
                            <a:pt x="0" y="111"/>
                          </a:lnTo>
                          <a:lnTo>
                            <a:pt x="106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4" name="Rectangle 9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4" y="2197"/>
                      <a:ext cx="575" cy="11"/>
                    </a:xfrm>
                    <a:prstGeom prst="rect">
                      <a:avLst/>
                    </a:prstGeom>
                    <a:solidFill>
                      <a:srgbClr val="603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95" name="Freeform 98"/>
                    <p:cNvSpPr>
                      <a:spLocks/>
                    </p:cNvSpPr>
                    <p:nvPr/>
                  </p:nvSpPr>
                  <p:spPr bwMode="auto">
                    <a:xfrm>
                      <a:off x="4546" y="2083"/>
                      <a:ext cx="68" cy="133"/>
                    </a:xfrm>
                    <a:custGeom>
                      <a:avLst/>
                      <a:gdLst>
                        <a:gd name="T0" fmla="*/ 0 w 68"/>
                        <a:gd name="T1" fmla="*/ 132 h 133"/>
                        <a:gd name="T2" fmla="*/ 0 w 68"/>
                        <a:gd name="T3" fmla="*/ 111 h 133"/>
                        <a:gd name="T4" fmla="*/ 67 w 68"/>
                        <a:gd name="T5" fmla="*/ 0 h 133"/>
                        <a:gd name="T6" fmla="*/ 67 w 68"/>
                        <a:gd name="T7" fmla="*/ 17 h 133"/>
                        <a:gd name="T8" fmla="*/ 0 w 68"/>
                        <a:gd name="T9" fmla="*/ 132 h 1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68" h="133">
                          <a:moveTo>
                            <a:pt x="0" y="132"/>
                          </a:moveTo>
                          <a:lnTo>
                            <a:pt x="0" y="111"/>
                          </a:lnTo>
                          <a:lnTo>
                            <a:pt x="67" y="0"/>
                          </a:lnTo>
                          <a:lnTo>
                            <a:pt x="67" y="17"/>
                          </a:lnTo>
                          <a:lnTo>
                            <a:pt x="0" y="132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0" name="Group 99"/>
                <p:cNvGrpSpPr>
                  <a:grpSpLocks/>
                </p:cNvGrpSpPr>
                <p:nvPr/>
              </p:nvGrpSpPr>
              <p:grpSpPr bwMode="auto">
                <a:xfrm>
                  <a:off x="4389" y="1853"/>
                  <a:ext cx="156" cy="214"/>
                  <a:chOff x="4389" y="1853"/>
                  <a:chExt cx="156" cy="214"/>
                </a:xfrm>
              </p:grpSpPr>
              <p:sp>
                <p:nvSpPr>
                  <p:cNvPr id="671" name="Oval 100"/>
                  <p:cNvSpPr>
                    <a:spLocks noChangeArrowheads="1"/>
                  </p:cNvSpPr>
                  <p:nvPr/>
                </p:nvSpPr>
                <p:spPr bwMode="auto">
                  <a:xfrm>
                    <a:off x="4420" y="2049"/>
                    <a:ext cx="91" cy="18"/>
                  </a:xfrm>
                  <a:prstGeom prst="ellipse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2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4465" y="2014"/>
                    <a:ext cx="8" cy="35"/>
                  </a:xfrm>
                  <a:prstGeom prst="rect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3" name="Freeform 102"/>
                  <p:cNvSpPr>
                    <a:spLocks/>
                  </p:cNvSpPr>
                  <p:nvPr/>
                </p:nvSpPr>
                <p:spPr bwMode="auto">
                  <a:xfrm>
                    <a:off x="4409" y="1862"/>
                    <a:ext cx="123" cy="148"/>
                  </a:xfrm>
                  <a:custGeom>
                    <a:avLst/>
                    <a:gdLst>
                      <a:gd name="T0" fmla="*/ 0 w 123"/>
                      <a:gd name="T1" fmla="*/ 142 h 148"/>
                      <a:gd name="T2" fmla="*/ 118 w 123"/>
                      <a:gd name="T3" fmla="*/ 0 h 148"/>
                      <a:gd name="T4" fmla="*/ 122 w 123"/>
                      <a:gd name="T5" fmla="*/ 3 h 148"/>
                      <a:gd name="T6" fmla="*/ 3 w 123"/>
                      <a:gd name="T7" fmla="*/ 147 h 148"/>
                      <a:gd name="T8" fmla="*/ 0 w 123"/>
                      <a:gd name="T9" fmla="*/ 142 h 1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23" h="148">
                        <a:moveTo>
                          <a:pt x="0" y="142"/>
                        </a:moveTo>
                        <a:lnTo>
                          <a:pt x="118" y="0"/>
                        </a:lnTo>
                        <a:lnTo>
                          <a:pt x="122" y="3"/>
                        </a:lnTo>
                        <a:lnTo>
                          <a:pt x="3" y="147"/>
                        </a:lnTo>
                        <a:lnTo>
                          <a:pt x="0" y="142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4" name="Arc 103"/>
                  <p:cNvSpPr>
                    <a:spLocks/>
                  </p:cNvSpPr>
                  <p:nvPr/>
                </p:nvSpPr>
                <p:spPr bwMode="auto">
                  <a:xfrm>
                    <a:off x="4411" y="1867"/>
                    <a:ext cx="134" cy="145"/>
                  </a:xfrm>
                  <a:custGeom>
                    <a:avLst/>
                    <a:gdLst>
                      <a:gd name="G0" fmla="+- 13780 0 0"/>
                      <a:gd name="G1" fmla="+- 16973 0 0"/>
                      <a:gd name="G2" fmla="+- 21600 0 0"/>
                      <a:gd name="T0" fmla="*/ 27140 w 35380"/>
                      <a:gd name="T1" fmla="*/ 0 h 38573"/>
                      <a:gd name="T2" fmla="*/ 0 w 35380"/>
                      <a:gd name="T3" fmla="*/ 33606 h 38573"/>
                      <a:gd name="T4" fmla="*/ 13780 w 35380"/>
                      <a:gd name="T5" fmla="*/ 16973 h 3857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380" h="38573" fill="none" extrusionOk="0">
                        <a:moveTo>
                          <a:pt x="27139" y="0"/>
                        </a:moveTo>
                        <a:cubicBezTo>
                          <a:pt x="32342" y="4095"/>
                          <a:pt x="35380" y="10351"/>
                          <a:pt x="35380" y="16973"/>
                        </a:cubicBezTo>
                        <a:cubicBezTo>
                          <a:pt x="35380" y="28902"/>
                          <a:pt x="25709" y="38573"/>
                          <a:pt x="13780" y="38573"/>
                        </a:cubicBezTo>
                        <a:cubicBezTo>
                          <a:pt x="8748" y="38572"/>
                          <a:pt x="3874" y="36816"/>
                          <a:pt x="-1" y="33606"/>
                        </a:cubicBezTo>
                      </a:path>
                      <a:path w="35380" h="38573" stroke="0" extrusionOk="0">
                        <a:moveTo>
                          <a:pt x="27139" y="0"/>
                        </a:moveTo>
                        <a:cubicBezTo>
                          <a:pt x="32342" y="4095"/>
                          <a:pt x="35380" y="10351"/>
                          <a:pt x="35380" y="16973"/>
                        </a:cubicBezTo>
                        <a:cubicBezTo>
                          <a:pt x="35380" y="28902"/>
                          <a:pt x="25709" y="38573"/>
                          <a:pt x="13780" y="38573"/>
                        </a:cubicBezTo>
                        <a:cubicBezTo>
                          <a:pt x="8748" y="38572"/>
                          <a:pt x="3874" y="36816"/>
                          <a:pt x="-1" y="33606"/>
                        </a:cubicBezTo>
                        <a:lnTo>
                          <a:pt x="13780" y="16973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675" name="Arc 104"/>
                  <p:cNvSpPr>
                    <a:spLocks/>
                  </p:cNvSpPr>
                  <p:nvPr/>
                </p:nvSpPr>
                <p:spPr bwMode="auto">
                  <a:xfrm>
                    <a:off x="4410" y="1868"/>
                    <a:ext cx="134" cy="145"/>
                  </a:xfrm>
                  <a:custGeom>
                    <a:avLst/>
                    <a:gdLst>
                      <a:gd name="G0" fmla="+- 13700 0 0"/>
                      <a:gd name="G1" fmla="+- 16933 0 0"/>
                      <a:gd name="G2" fmla="+- 21600 0 0"/>
                      <a:gd name="T0" fmla="*/ 27111 w 35300"/>
                      <a:gd name="T1" fmla="*/ 0 h 38533"/>
                      <a:gd name="T2" fmla="*/ 0 w 35300"/>
                      <a:gd name="T3" fmla="*/ 33633 h 38533"/>
                      <a:gd name="T4" fmla="*/ 13700 w 35300"/>
                      <a:gd name="T5" fmla="*/ 16933 h 3853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300" h="38533" fill="none" extrusionOk="0">
                        <a:moveTo>
                          <a:pt x="27110" y="0"/>
                        </a:moveTo>
                        <a:cubicBezTo>
                          <a:pt x="32283" y="4097"/>
                          <a:pt x="35300" y="10334"/>
                          <a:pt x="35300" y="16933"/>
                        </a:cubicBezTo>
                        <a:cubicBezTo>
                          <a:pt x="35300" y="28862"/>
                          <a:pt x="25629" y="38533"/>
                          <a:pt x="13700" y="38533"/>
                        </a:cubicBezTo>
                        <a:cubicBezTo>
                          <a:pt x="8704" y="38532"/>
                          <a:pt x="3862" y="36801"/>
                          <a:pt x="0" y="33632"/>
                        </a:cubicBezTo>
                      </a:path>
                      <a:path w="35300" h="38533" stroke="0" extrusionOk="0">
                        <a:moveTo>
                          <a:pt x="27110" y="0"/>
                        </a:moveTo>
                        <a:cubicBezTo>
                          <a:pt x="32283" y="4097"/>
                          <a:pt x="35300" y="10334"/>
                          <a:pt x="35300" y="16933"/>
                        </a:cubicBezTo>
                        <a:cubicBezTo>
                          <a:pt x="35300" y="28862"/>
                          <a:pt x="25629" y="38533"/>
                          <a:pt x="13700" y="38533"/>
                        </a:cubicBezTo>
                        <a:cubicBezTo>
                          <a:pt x="8704" y="38532"/>
                          <a:pt x="3862" y="36801"/>
                          <a:pt x="0" y="33632"/>
                        </a:cubicBezTo>
                        <a:lnTo>
                          <a:pt x="13700" y="16933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676" name="Group 105"/>
                  <p:cNvGrpSpPr>
                    <a:grpSpLocks/>
                  </p:cNvGrpSpPr>
                  <p:nvPr/>
                </p:nvGrpSpPr>
                <p:grpSpPr bwMode="auto">
                  <a:xfrm>
                    <a:off x="4389" y="1853"/>
                    <a:ext cx="151" cy="151"/>
                    <a:chOff x="4389" y="1853"/>
                    <a:chExt cx="151" cy="151"/>
                  </a:xfrm>
                </p:grpSpPr>
                <p:sp>
                  <p:nvSpPr>
                    <p:cNvPr id="677" name="Oval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389" y="1856"/>
                      <a:ext cx="145" cy="144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8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4412" y="1874"/>
                      <a:ext cx="62" cy="130"/>
                    </a:xfrm>
                    <a:custGeom>
                      <a:avLst/>
                      <a:gdLst>
                        <a:gd name="T0" fmla="*/ 22 w 62"/>
                        <a:gd name="T1" fmla="*/ 1 h 130"/>
                        <a:gd name="T2" fmla="*/ 13 w 62"/>
                        <a:gd name="T3" fmla="*/ 2 h 130"/>
                        <a:gd name="T4" fmla="*/ 17 w 62"/>
                        <a:gd name="T5" fmla="*/ 13 h 130"/>
                        <a:gd name="T6" fmla="*/ 9 w 62"/>
                        <a:gd name="T7" fmla="*/ 24 h 130"/>
                        <a:gd name="T8" fmla="*/ 2 w 62"/>
                        <a:gd name="T9" fmla="*/ 34 h 130"/>
                        <a:gd name="T10" fmla="*/ 0 w 62"/>
                        <a:gd name="T11" fmla="*/ 45 h 130"/>
                        <a:gd name="T12" fmla="*/ 4 w 62"/>
                        <a:gd name="T13" fmla="*/ 43 h 130"/>
                        <a:gd name="T14" fmla="*/ 4 w 62"/>
                        <a:gd name="T15" fmla="*/ 56 h 130"/>
                        <a:gd name="T16" fmla="*/ 10 w 62"/>
                        <a:gd name="T17" fmla="*/ 63 h 130"/>
                        <a:gd name="T18" fmla="*/ 16 w 62"/>
                        <a:gd name="T19" fmla="*/ 68 h 130"/>
                        <a:gd name="T20" fmla="*/ 21 w 62"/>
                        <a:gd name="T21" fmla="*/ 74 h 130"/>
                        <a:gd name="T22" fmla="*/ 20 w 62"/>
                        <a:gd name="T23" fmla="*/ 80 h 130"/>
                        <a:gd name="T24" fmla="*/ 18 w 62"/>
                        <a:gd name="T25" fmla="*/ 85 h 130"/>
                        <a:gd name="T26" fmla="*/ 23 w 62"/>
                        <a:gd name="T27" fmla="*/ 94 h 130"/>
                        <a:gd name="T28" fmla="*/ 29 w 62"/>
                        <a:gd name="T29" fmla="*/ 97 h 130"/>
                        <a:gd name="T30" fmla="*/ 28 w 62"/>
                        <a:gd name="T31" fmla="*/ 112 h 130"/>
                        <a:gd name="T32" fmla="*/ 30 w 62"/>
                        <a:gd name="T33" fmla="*/ 126 h 130"/>
                        <a:gd name="T34" fmla="*/ 34 w 62"/>
                        <a:gd name="T35" fmla="*/ 129 h 130"/>
                        <a:gd name="T36" fmla="*/ 36 w 62"/>
                        <a:gd name="T37" fmla="*/ 123 h 130"/>
                        <a:gd name="T38" fmla="*/ 39 w 62"/>
                        <a:gd name="T39" fmla="*/ 115 h 130"/>
                        <a:gd name="T40" fmla="*/ 41 w 62"/>
                        <a:gd name="T41" fmla="*/ 111 h 130"/>
                        <a:gd name="T42" fmla="*/ 46 w 62"/>
                        <a:gd name="T43" fmla="*/ 108 h 130"/>
                        <a:gd name="T44" fmla="*/ 52 w 62"/>
                        <a:gd name="T45" fmla="*/ 102 h 130"/>
                        <a:gd name="T46" fmla="*/ 57 w 62"/>
                        <a:gd name="T47" fmla="*/ 94 h 130"/>
                        <a:gd name="T48" fmla="*/ 60 w 62"/>
                        <a:gd name="T49" fmla="*/ 87 h 130"/>
                        <a:gd name="T50" fmla="*/ 52 w 62"/>
                        <a:gd name="T51" fmla="*/ 84 h 130"/>
                        <a:gd name="T52" fmla="*/ 46 w 62"/>
                        <a:gd name="T53" fmla="*/ 83 h 130"/>
                        <a:gd name="T54" fmla="*/ 44 w 62"/>
                        <a:gd name="T55" fmla="*/ 80 h 130"/>
                        <a:gd name="T56" fmla="*/ 36 w 62"/>
                        <a:gd name="T57" fmla="*/ 74 h 130"/>
                        <a:gd name="T58" fmla="*/ 31 w 62"/>
                        <a:gd name="T59" fmla="*/ 72 h 130"/>
                        <a:gd name="T60" fmla="*/ 24 w 62"/>
                        <a:gd name="T61" fmla="*/ 71 h 130"/>
                        <a:gd name="T62" fmla="*/ 22 w 62"/>
                        <a:gd name="T63" fmla="*/ 72 h 130"/>
                        <a:gd name="T64" fmla="*/ 20 w 62"/>
                        <a:gd name="T65" fmla="*/ 65 h 130"/>
                        <a:gd name="T66" fmla="*/ 16 w 62"/>
                        <a:gd name="T67" fmla="*/ 61 h 130"/>
                        <a:gd name="T68" fmla="*/ 12 w 62"/>
                        <a:gd name="T69" fmla="*/ 60 h 130"/>
                        <a:gd name="T70" fmla="*/ 12 w 62"/>
                        <a:gd name="T71" fmla="*/ 55 h 130"/>
                        <a:gd name="T72" fmla="*/ 16 w 62"/>
                        <a:gd name="T73" fmla="*/ 51 h 130"/>
                        <a:gd name="T74" fmla="*/ 22 w 62"/>
                        <a:gd name="T75" fmla="*/ 57 h 130"/>
                        <a:gd name="T76" fmla="*/ 24 w 62"/>
                        <a:gd name="T77" fmla="*/ 53 h 130"/>
                        <a:gd name="T78" fmla="*/ 30 w 62"/>
                        <a:gd name="T79" fmla="*/ 48 h 130"/>
                        <a:gd name="T80" fmla="*/ 33 w 62"/>
                        <a:gd name="T81" fmla="*/ 47 h 130"/>
                        <a:gd name="T82" fmla="*/ 38 w 62"/>
                        <a:gd name="T83" fmla="*/ 44 h 130"/>
                        <a:gd name="T84" fmla="*/ 40 w 62"/>
                        <a:gd name="T85" fmla="*/ 40 h 130"/>
                        <a:gd name="T86" fmla="*/ 42 w 62"/>
                        <a:gd name="T87" fmla="*/ 43 h 130"/>
                        <a:gd name="T88" fmla="*/ 44 w 62"/>
                        <a:gd name="T89" fmla="*/ 40 h 130"/>
                        <a:gd name="T90" fmla="*/ 42 w 62"/>
                        <a:gd name="T91" fmla="*/ 34 h 130"/>
                        <a:gd name="T92" fmla="*/ 39 w 62"/>
                        <a:gd name="T93" fmla="*/ 30 h 130"/>
                        <a:gd name="T94" fmla="*/ 33 w 62"/>
                        <a:gd name="T95" fmla="*/ 30 h 130"/>
                        <a:gd name="T96" fmla="*/ 32 w 62"/>
                        <a:gd name="T97" fmla="*/ 36 h 130"/>
                        <a:gd name="T98" fmla="*/ 32 w 62"/>
                        <a:gd name="T99" fmla="*/ 32 h 130"/>
                        <a:gd name="T100" fmla="*/ 28 w 62"/>
                        <a:gd name="T101" fmla="*/ 28 h 130"/>
                        <a:gd name="T102" fmla="*/ 36 w 62"/>
                        <a:gd name="T103" fmla="*/ 24 h 130"/>
                        <a:gd name="T104" fmla="*/ 36 w 62"/>
                        <a:gd name="T105" fmla="*/ 21 h 130"/>
                        <a:gd name="T106" fmla="*/ 32 w 62"/>
                        <a:gd name="T107" fmla="*/ 20 h 130"/>
                        <a:gd name="T108" fmla="*/ 29 w 62"/>
                        <a:gd name="T109" fmla="*/ 19 h 130"/>
                        <a:gd name="T110" fmla="*/ 32 w 62"/>
                        <a:gd name="T111" fmla="*/ 19 h 130"/>
                        <a:gd name="T112" fmla="*/ 32 w 62"/>
                        <a:gd name="T113" fmla="*/ 15 h 130"/>
                        <a:gd name="T114" fmla="*/ 29 w 62"/>
                        <a:gd name="T115" fmla="*/ 17 h 130"/>
                        <a:gd name="T116" fmla="*/ 28 w 62"/>
                        <a:gd name="T117" fmla="*/ 2 h 13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62" h="130">
                          <a:moveTo>
                            <a:pt x="28" y="2"/>
                          </a:moveTo>
                          <a:lnTo>
                            <a:pt x="25" y="0"/>
                          </a:lnTo>
                          <a:lnTo>
                            <a:pt x="22" y="1"/>
                          </a:lnTo>
                          <a:lnTo>
                            <a:pt x="20" y="0"/>
                          </a:lnTo>
                          <a:lnTo>
                            <a:pt x="16" y="3"/>
                          </a:lnTo>
                          <a:lnTo>
                            <a:pt x="13" y="2"/>
                          </a:lnTo>
                          <a:lnTo>
                            <a:pt x="16" y="5"/>
                          </a:lnTo>
                          <a:lnTo>
                            <a:pt x="18" y="5"/>
                          </a:lnTo>
                          <a:lnTo>
                            <a:pt x="17" y="13"/>
                          </a:lnTo>
                          <a:lnTo>
                            <a:pt x="12" y="20"/>
                          </a:lnTo>
                          <a:lnTo>
                            <a:pt x="12" y="24"/>
                          </a:lnTo>
                          <a:lnTo>
                            <a:pt x="9" y="24"/>
                          </a:lnTo>
                          <a:lnTo>
                            <a:pt x="8" y="26"/>
                          </a:lnTo>
                          <a:lnTo>
                            <a:pt x="6" y="28"/>
                          </a:lnTo>
                          <a:lnTo>
                            <a:pt x="2" y="34"/>
                          </a:lnTo>
                          <a:lnTo>
                            <a:pt x="2" y="36"/>
                          </a:lnTo>
                          <a:lnTo>
                            <a:pt x="2" y="40"/>
                          </a:lnTo>
                          <a:lnTo>
                            <a:pt x="0" y="45"/>
                          </a:lnTo>
                          <a:lnTo>
                            <a:pt x="2" y="51"/>
                          </a:lnTo>
                          <a:lnTo>
                            <a:pt x="2" y="47"/>
                          </a:lnTo>
                          <a:lnTo>
                            <a:pt x="4" y="43"/>
                          </a:lnTo>
                          <a:lnTo>
                            <a:pt x="4" y="48"/>
                          </a:lnTo>
                          <a:lnTo>
                            <a:pt x="4" y="51"/>
                          </a:lnTo>
                          <a:lnTo>
                            <a:pt x="4" y="56"/>
                          </a:lnTo>
                          <a:lnTo>
                            <a:pt x="7" y="61"/>
                          </a:lnTo>
                          <a:lnTo>
                            <a:pt x="8" y="63"/>
                          </a:lnTo>
                          <a:lnTo>
                            <a:pt x="10" y="63"/>
                          </a:lnTo>
                          <a:lnTo>
                            <a:pt x="12" y="64"/>
                          </a:lnTo>
                          <a:lnTo>
                            <a:pt x="13" y="68"/>
                          </a:lnTo>
                          <a:lnTo>
                            <a:pt x="16" y="68"/>
                          </a:lnTo>
                          <a:lnTo>
                            <a:pt x="16" y="72"/>
                          </a:lnTo>
                          <a:lnTo>
                            <a:pt x="18" y="74"/>
                          </a:lnTo>
                          <a:lnTo>
                            <a:pt x="21" y="74"/>
                          </a:lnTo>
                          <a:lnTo>
                            <a:pt x="24" y="74"/>
                          </a:lnTo>
                          <a:lnTo>
                            <a:pt x="21" y="80"/>
                          </a:lnTo>
                          <a:lnTo>
                            <a:pt x="20" y="80"/>
                          </a:lnTo>
                          <a:lnTo>
                            <a:pt x="20" y="82"/>
                          </a:lnTo>
                          <a:lnTo>
                            <a:pt x="20" y="84"/>
                          </a:lnTo>
                          <a:lnTo>
                            <a:pt x="18" y="85"/>
                          </a:lnTo>
                          <a:lnTo>
                            <a:pt x="20" y="88"/>
                          </a:lnTo>
                          <a:lnTo>
                            <a:pt x="22" y="92"/>
                          </a:lnTo>
                          <a:lnTo>
                            <a:pt x="23" y="94"/>
                          </a:lnTo>
                          <a:lnTo>
                            <a:pt x="24" y="95"/>
                          </a:lnTo>
                          <a:lnTo>
                            <a:pt x="27" y="96"/>
                          </a:lnTo>
                          <a:lnTo>
                            <a:pt x="29" y="97"/>
                          </a:lnTo>
                          <a:lnTo>
                            <a:pt x="29" y="105"/>
                          </a:lnTo>
                          <a:lnTo>
                            <a:pt x="29" y="107"/>
                          </a:lnTo>
                          <a:lnTo>
                            <a:pt x="28" y="112"/>
                          </a:lnTo>
                          <a:lnTo>
                            <a:pt x="28" y="116"/>
                          </a:lnTo>
                          <a:lnTo>
                            <a:pt x="30" y="120"/>
                          </a:lnTo>
                          <a:lnTo>
                            <a:pt x="30" y="126"/>
                          </a:lnTo>
                          <a:lnTo>
                            <a:pt x="32" y="128"/>
                          </a:lnTo>
                          <a:lnTo>
                            <a:pt x="34" y="126"/>
                          </a:lnTo>
                          <a:lnTo>
                            <a:pt x="34" y="129"/>
                          </a:lnTo>
                          <a:lnTo>
                            <a:pt x="38" y="128"/>
                          </a:lnTo>
                          <a:lnTo>
                            <a:pt x="35" y="126"/>
                          </a:lnTo>
                          <a:lnTo>
                            <a:pt x="36" y="123"/>
                          </a:lnTo>
                          <a:lnTo>
                            <a:pt x="36" y="120"/>
                          </a:lnTo>
                          <a:lnTo>
                            <a:pt x="36" y="117"/>
                          </a:lnTo>
                          <a:lnTo>
                            <a:pt x="39" y="115"/>
                          </a:lnTo>
                          <a:lnTo>
                            <a:pt x="40" y="115"/>
                          </a:lnTo>
                          <a:lnTo>
                            <a:pt x="42" y="112"/>
                          </a:lnTo>
                          <a:lnTo>
                            <a:pt x="41" y="111"/>
                          </a:lnTo>
                          <a:lnTo>
                            <a:pt x="44" y="112"/>
                          </a:lnTo>
                          <a:lnTo>
                            <a:pt x="46" y="109"/>
                          </a:lnTo>
                          <a:lnTo>
                            <a:pt x="46" y="108"/>
                          </a:lnTo>
                          <a:lnTo>
                            <a:pt x="49" y="105"/>
                          </a:lnTo>
                          <a:lnTo>
                            <a:pt x="48" y="104"/>
                          </a:lnTo>
                          <a:lnTo>
                            <a:pt x="52" y="102"/>
                          </a:lnTo>
                          <a:lnTo>
                            <a:pt x="55" y="100"/>
                          </a:lnTo>
                          <a:lnTo>
                            <a:pt x="57" y="98"/>
                          </a:lnTo>
                          <a:lnTo>
                            <a:pt x="57" y="94"/>
                          </a:lnTo>
                          <a:lnTo>
                            <a:pt x="60" y="92"/>
                          </a:lnTo>
                          <a:lnTo>
                            <a:pt x="61" y="88"/>
                          </a:lnTo>
                          <a:lnTo>
                            <a:pt x="60" y="87"/>
                          </a:lnTo>
                          <a:lnTo>
                            <a:pt x="58" y="86"/>
                          </a:lnTo>
                          <a:lnTo>
                            <a:pt x="55" y="84"/>
                          </a:lnTo>
                          <a:lnTo>
                            <a:pt x="52" y="84"/>
                          </a:lnTo>
                          <a:lnTo>
                            <a:pt x="48" y="83"/>
                          </a:lnTo>
                          <a:lnTo>
                            <a:pt x="46" y="84"/>
                          </a:lnTo>
                          <a:lnTo>
                            <a:pt x="46" y="83"/>
                          </a:lnTo>
                          <a:lnTo>
                            <a:pt x="47" y="83"/>
                          </a:lnTo>
                          <a:lnTo>
                            <a:pt x="46" y="80"/>
                          </a:lnTo>
                          <a:lnTo>
                            <a:pt x="44" y="80"/>
                          </a:lnTo>
                          <a:lnTo>
                            <a:pt x="43" y="77"/>
                          </a:lnTo>
                          <a:lnTo>
                            <a:pt x="40" y="76"/>
                          </a:lnTo>
                          <a:lnTo>
                            <a:pt x="36" y="74"/>
                          </a:lnTo>
                          <a:lnTo>
                            <a:pt x="36" y="73"/>
                          </a:lnTo>
                          <a:lnTo>
                            <a:pt x="31" y="73"/>
                          </a:lnTo>
                          <a:lnTo>
                            <a:pt x="31" y="72"/>
                          </a:lnTo>
                          <a:lnTo>
                            <a:pt x="29" y="72"/>
                          </a:lnTo>
                          <a:lnTo>
                            <a:pt x="29" y="71"/>
                          </a:lnTo>
                          <a:lnTo>
                            <a:pt x="24" y="71"/>
                          </a:lnTo>
                          <a:lnTo>
                            <a:pt x="24" y="72"/>
                          </a:lnTo>
                          <a:lnTo>
                            <a:pt x="23" y="72"/>
                          </a:lnTo>
                          <a:lnTo>
                            <a:pt x="22" y="72"/>
                          </a:lnTo>
                          <a:lnTo>
                            <a:pt x="19" y="72"/>
                          </a:lnTo>
                          <a:lnTo>
                            <a:pt x="18" y="71"/>
                          </a:lnTo>
                          <a:lnTo>
                            <a:pt x="20" y="65"/>
                          </a:lnTo>
                          <a:lnTo>
                            <a:pt x="18" y="64"/>
                          </a:lnTo>
                          <a:lnTo>
                            <a:pt x="16" y="64"/>
                          </a:lnTo>
                          <a:lnTo>
                            <a:pt x="16" y="61"/>
                          </a:lnTo>
                          <a:lnTo>
                            <a:pt x="16" y="59"/>
                          </a:lnTo>
                          <a:lnTo>
                            <a:pt x="14" y="59"/>
                          </a:lnTo>
                          <a:lnTo>
                            <a:pt x="12" y="60"/>
                          </a:lnTo>
                          <a:lnTo>
                            <a:pt x="10" y="57"/>
                          </a:lnTo>
                          <a:lnTo>
                            <a:pt x="10" y="56"/>
                          </a:lnTo>
                          <a:lnTo>
                            <a:pt x="12" y="55"/>
                          </a:lnTo>
                          <a:lnTo>
                            <a:pt x="12" y="53"/>
                          </a:lnTo>
                          <a:lnTo>
                            <a:pt x="12" y="51"/>
                          </a:lnTo>
                          <a:lnTo>
                            <a:pt x="16" y="51"/>
                          </a:lnTo>
                          <a:lnTo>
                            <a:pt x="17" y="53"/>
                          </a:lnTo>
                          <a:lnTo>
                            <a:pt x="21" y="53"/>
                          </a:lnTo>
                          <a:lnTo>
                            <a:pt x="22" y="57"/>
                          </a:lnTo>
                          <a:lnTo>
                            <a:pt x="24" y="57"/>
                          </a:lnTo>
                          <a:lnTo>
                            <a:pt x="24" y="56"/>
                          </a:lnTo>
                          <a:lnTo>
                            <a:pt x="24" y="53"/>
                          </a:lnTo>
                          <a:lnTo>
                            <a:pt x="28" y="51"/>
                          </a:lnTo>
                          <a:lnTo>
                            <a:pt x="29" y="50"/>
                          </a:lnTo>
                          <a:lnTo>
                            <a:pt x="30" y="48"/>
                          </a:lnTo>
                          <a:lnTo>
                            <a:pt x="31" y="48"/>
                          </a:lnTo>
                          <a:lnTo>
                            <a:pt x="32" y="47"/>
                          </a:lnTo>
                          <a:lnTo>
                            <a:pt x="33" y="47"/>
                          </a:lnTo>
                          <a:lnTo>
                            <a:pt x="34" y="44"/>
                          </a:lnTo>
                          <a:lnTo>
                            <a:pt x="35" y="44"/>
                          </a:lnTo>
                          <a:lnTo>
                            <a:pt x="38" y="44"/>
                          </a:lnTo>
                          <a:lnTo>
                            <a:pt x="40" y="44"/>
                          </a:lnTo>
                          <a:lnTo>
                            <a:pt x="38" y="43"/>
                          </a:lnTo>
                          <a:lnTo>
                            <a:pt x="40" y="40"/>
                          </a:lnTo>
                          <a:lnTo>
                            <a:pt x="42" y="40"/>
                          </a:lnTo>
                          <a:lnTo>
                            <a:pt x="42" y="41"/>
                          </a:lnTo>
                          <a:lnTo>
                            <a:pt x="42" y="43"/>
                          </a:lnTo>
                          <a:lnTo>
                            <a:pt x="45" y="43"/>
                          </a:lnTo>
                          <a:lnTo>
                            <a:pt x="44" y="41"/>
                          </a:lnTo>
                          <a:lnTo>
                            <a:pt x="44" y="40"/>
                          </a:lnTo>
                          <a:lnTo>
                            <a:pt x="44" y="36"/>
                          </a:lnTo>
                          <a:lnTo>
                            <a:pt x="42" y="36"/>
                          </a:lnTo>
                          <a:lnTo>
                            <a:pt x="42" y="34"/>
                          </a:lnTo>
                          <a:lnTo>
                            <a:pt x="42" y="32"/>
                          </a:lnTo>
                          <a:lnTo>
                            <a:pt x="40" y="32"/>
                          </a:lnTo>
                          <a:lnTo>
                            <a:pt x="39" y="30"/>
                          </a:lnTo>
                          <a:lnTo>
                            <a:pt x="39" y="28"/>
                          </a:lnTo>
                          <a:lnTo>
                            <a:pt x="34" y="29"/>
                          </a:lnTo>
                          <a:lnTo>
                            <a:pt x="33" y="30"/>
                          </a:lnTo>
                          <a:lnTo>
                            <a:pt x="34" y="32"/>
                          </a:lnTo>
                          <a:lnTo>
                            <a:pt x="32" y="33"/>
                          </a:lnTo>
                          <a:lnTo>
                            <a:pt x="32" y="36"/>
                          </a:lnTo>
                          <a:lnTo>
                            <a:pt x="31" y="36"/>
                          </a:lnTo>
                          <a:lnTo>
                            <a:pt x="31" y="34"/>
                          </a:lnTo>
                          <a:lnTo>
                            <a:pt x="32" y="32"/>
                          </a:lnTo>
                          <a:lnTo>
                            <a:pt x="29" y="32"/>
                          </a:lnTo>
                          <a:lnTo>
                            <a:pt x="28" y="30"/>
                          </a:lnTo>
                          <a:lnTo>
                            <a:pt x="28" y="28"/>
                          </a:lnTo>
                          <a:lnTo>
                            <a:pt x="31" y="26"/>
                          </a:lnTo>
                          <a:lnTo>
                            <a:pt x="34" y="26"/>
                          </a:lnTo>
                          <a:lnTo>
                            <a:pt x="36" y="24"/>
                          </a:lnTo>
                          <a:lnTo>
                            <a:pt x="38" y="24"/>
                          </a:lnTo>
                          <a:lnTo>
                            <a:pt x="38" y="22"/>
                          </a:lnTo>
                          <a:lnTo>
                            <a:pt x="36" y="21"/>
                          </a:lnTo>
                          <a:lnTo>
                            <a:pt x="36" y="17"/>
                          </a:lnTo>
                          <a:lnTo>
                            <a:pt x="33" y="20"/>
                          </a:lnTo>
                          <a:lnTo>
                            <a:pt x="32" y="20"/>
                          </a:lnTo>
                          <a:lnTo>
                            <a:pt x="31" y="20"/>
                          </a:lnTo>
                          <a:lnTo>
                            <a:pt x="31" y="19"/>
                          </a:lnTo>
                          <a:lnTo>
                            <a:pt x="29" y="19"/>
                          </a:lnTo>
                          <a:lnTo>
                            <a:pt x="29" y="16"/>
                          </a:lnTo>
                          <a:lnTo>
                            <a:pt x="32" y="19"/>
                          </a:lnTo>
                          <a:lnTo>
                            <a:pt x="32" y="19"/>
                          </a:lnTo>
                          <a:lnTo>
                            <a:pt x="33" y="16"/>
                          </a:lnTo>
                          <a:lnTo>
                            <a:pt x="35" y="15"/>
                          </a:lnTo>
                          <a:lnTo>
                            <a:pt x="32" y="15"/>
                          </a:lnTo>
                          <a:lnTo>
                            <a:pt x="32" y="13"/>
                          </a:lnTo>
                          <a:lnTo>
                            <a:pt x="31" y="16"/>
                          </a:lnTo>
                          <a:lnTo>
                            <a:pt x="29" y="17"/>
                          </a:lnTo>
                          <a:lnTo>
                            <a:pt x="29" y="12"/>
                          </a:lnTo>
                          <a:lnTo>
                            <a:pt x="27" y="11"/>
                          </a:lnTo>
                          <a:lnTo>
                            <a:pt x="28" y="2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79" name="Freeform 108"/>
                    <p:cNvSpPr>
                      <a:spLocks/>
                    </p:cNvSpPr>
                    <p:nvPr/>
                  </p:nvSpPr>
                  <p:spPr bwMode="auto">
                    <a:xfrm>
                      <a:off x="4436" y="1853"/>
                      <a:ext cx="99" cy="68"/>
                    </a:xfrm>
                    <a:custGeom>
                      <a:avLst/>
                      <a:gdLst>
                        <a:gd name="T0" fmla="*/ 16 w 99"/>
                        <a:gd name="T1" fmla="*/ 2 h 68"/>
                        <a:gd name="T2" fmla="*/ 9 w 99"/>
                        <a:gd name="T3" fmla="*/ 6 h 68"/>
                        <a:gd name="T4" fmla="*/ 9 w 99"/>
                        <a:gd name="T5" fmla="*/ 2 h 68"/>
                        <a:gd name="T6" fmla="*/ 5 w 99"/>
                        <a:gd name="T7" fmla="*/ 5 h 68"/>
                        <a:gd name="T8" fmla="*/ 3 w 99"/>
                        <a:gd name="T9" fmla="*/ 11 h 68"/>
                        <a:gd name="T10" fmla="*/ 4 w 99"/>
                        <a:gd name="T11" fmla="*/ 18 h 68"/>
                        <a:gd name="T12" fmla="*/ 11 w 99"/>
                        <a:gd name="T13" fmla="*/ 14 h 68"/>
                        <a:gd name="T14" fmla="*/ 17 w 99"/>
                        <a:gd name="T15" fmla="*/ 11 h 68"/>
                        <a:gd name="T16" fmla="*/ 21 w 99"/>
                        <a:gd name="T17" fmla="*/ 11 h 68"/>
                        <a:gd name="T18" fmla="*/ 29 w 99"/>
                        <a:gd name="T19" fmla="*/ 12 h 68"/>
                        <a:gd name="T20" fmla="*/ 31 w 99"/>
                        <a:gd name="T21" fmla="*/ 16 h 68"/>
                        <a:gd name="T22" fmla="*/ 39 w 99"/>
                        <a:gd name="T23" fmla="*/ 19 h 68"/>
                        <a:gd name="T24" fmla="*/ 41 w 99"/>
                        <a:gd name="T25" fmla="*/ 19 h 68"/>
                        <a:gd name="T26" fmla="*/ 46 w 99"/>
                        <a:gd name="T27" fmla="*/ 19 h 68"/>
                        <a:gd name="T28" fmla="*/ 45 w 99"/>
                        <a:gd name="T29" fmla="*/ 21 h 68"/>
                        <a:gd name="T30" fmla="*/ 46 w 99"/>
                        <a:gd name="T31" fmla="*/ 25 h 68"/>
                        <a:gd name="T32" fmla="*/ 48 w 99"/>
                        <a:gd name="T33" fmla="*/ 29 h 68"/>
                        <a:gd name="T34" fmla="*/ 49 w 99"/>
                        <a:gd name="T35" fmla="*/ 32 h 68"/>
                        <a:gd name="T36" fmla="*/ 46 w 99"/>
                        <a:gd name="T37" fmla="*/ 31 h 68"/>
                        <a:gd name="T38" fmla="*/ 42 w 99"/>
                        <a:gd name="T39" fmla="*/ 34 h 68"/>
                        <a:gd name="T40" fmla="*/ 44 w 99"/>
                        <a:gd name="T41" fmla="*/ 40 h 68"/>
                        <a:gd name="T42" fmla="*/ 48 w 99"/>
                        <a:gd name="T43" fmla="*/ 45 h 68"/>
                        <a:gd name="T44" fmla="*/ 52 w 99"/>
                        <a:gd name="T45" fmla="*/ 43 h 68"/>
                        <a:gd name="T46" fmla="*/ 49 w 99"/>
                        <a:gd name="T47" fmla="*/ 40 h 68"/>
                        <a:gd name="T48" fmla="*/ 49 w 99"/>
                        <a:gd name="T49" fmla="*/ 38 h 68"/>
                        <a:gd name="T50" fmla="*/ 53 w 99"/>
                        <a:gd name="T51" fmla="*/ 37 h 68"/>
                        <a:gd name="T52" fmla="*/ 53 w 99"/>
                        <a:gd name="T53" fmla="*/ 42 h 68"/>
                        <a:gd name="T54" fmla="*/ 53 w 99"/>
                        <a:gd name="T55" fmla="*/ 45 h 68"/>
                        <a:gd name="T56" fmla="*/ 50 w 99"/>
                        <a:gd name="T57" fmla="*/ 45 h 68"/>
                        <a:gd name="T58" fmla="*/ 51 w 99"/>
                        <a:gd name="T59" fmla="*/ 48 h 68"/>
                        <a:gd name="T60" fmla="*/ 49 w 99"/>
                        <a:gd name="T61" fmla="*/ 55 h 68"/>
                        <a:gd name="T62" fmla="*/ 52 w 99"/>
                        <a:gd name="T63" fmla="*/ 56 h 68"/>
                        <a:gd name="T64" fmla="*/ 49 w 99"/>
                        <a:gd name="T65" fmla="*/ 63 h 68"/>
                        <a:gd name="T66" fmla="*/ 53 w 99"/>
                        <a:gd name="T67" fmla="*/ 66 h 68"/>
                        <a:gd name="T68" fmla="*/ 53 w 99"/>
                        <a:gd name="T69" fmla="*/ 62 h 68"/>
                        <a:gd name="T70" fmla="*/ 55 w 99"/>
                        <a:gd name="T71" fmla="*/ 57 h 68"/>
                        <a:gd name="T72" fmla="*/ 62 w 99"/>
                        <a:gd name="T73" fmla="*/ 56 h 68"/>
                        <a:gd name="T74" fmla="*/ 59 w 99"/>
                        <a:gd name="T75" fmla="*/ 54 h 68"/>
                        <a:gd name="T76" fmla="*/ 63 w 99"/>
                        <a:gd name="T77" fmla="*/ 52 h 68"/>
                        <a:gd name="T78" fmla="*/ 66 w 99"/>
                        <a:gd name="T79" fmla="*/ 51 h 68"/>
                        <a:gd name="T80" fmla="*/ 69 w 99"/>
                        <a:gd name="T81" fmla="*/ 52 h 68"/>
                        <a:gd name="T82" fmla="*/ 75 w 99"/>
                        <a:gd name="T83" fmla="*/ 48 h 68"/>
                        <a:gd name="T84" fmla="*/ 78 w 99"/>
                        <a:gd name="T85" fmla="*/ 55 h 68"/>
                        <a:gd name="T86" fmla="*/ 85 w 99"/>
                        <a:gd name="T87" fmla="*/ 55 h 68"/>
                        <a:gd name="T88" fmla="*/ 91 w 99"/>
                        <a:gd name="T89" fmla="*/ 59 h 68"/>
                        <a:gd name="T90" fmla="*/ 97 w 99"/>
                        <a:gd name="T91" fmla="*/ 56 h 68"/>
                        <a:gd name="T92" fmla="*/ 98 w 99"/>
                        <a:gd name="T93" fmla="*/ 50 h 68"/>
                        <a:gd name="T94" fmla="*/ 97 w 99"/>
                        <a:gd name="T95" fmla="*/ 45 h 68"/>
                        <a:gd name="T96" fmla="*/ 92 w 99"/>
                        <a:gd name="T97" fmla="*/ 42 h 68"/>
                        <a:gd name="T98" fmla="*/ 86 w 99"/>
                        <a:gd name="T99" fmla="*/ 45 h 68"/>
                        <a:gd name="T100" fmla="*/ 86 w 99"/>
                        <a:gd name="T101" fmla="*/ 43 h 68"/>
                        <a:gd name="T102" fmla="*/ 90 w 99"/>
                        <a:gd name="T103" fmla="*/ 35 h 68"/>
                        <a:gd name="T104" fmla="*/ 82 w 99"/>
                        <a:gd name="T105" fmla="*/ 23 h 68"/>
                        <a:gd name="T106" fmla="*/ 73 w 99"/>
                        <a:gd name="T107" fmla="*/ 15 h 68"/>
                        <a:gd name="T108" fmla="*/ 61 w 99"/>
                        <a:gd name="T109" fmla="*/ 8 h 68"/>
                        <a:gd name="T110" fmla="*/ 49 w 99"/>
                        <a:gd name="T111" fmla="*/ 3 h 68"/>
                        <a:gd name="T112" fmla="*/ 37 w 99"/>
                        <a:gd name="T113" fmla="*/ 0 h 68"/>
                        <a:gd name="T114" fmla="*/ 26 w 99"/>
                        <a:gd name="T115" fmla="*/ 0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</a:cxnLst>
                      <a:rect l="0" t="0" r="r" b="b"/>
                      <a:pathLst>
                        <a:path w="99" h="68">
                          <a:moveTo>
                            <a:pt x="22" y="0"/>
                          </a:moveTo>
                          <a:lnTo>
                            <a:pt x="19" y="0"/>
                          </a:lnTo>
                          <a:lnTo>
                            <a:pt x="16" y="2"/>
                          </a:lnTo>
                          <a:lnTo>
                            <a:pt x="12" y="2"/>
                          </a:lnTo>
                          <a:lnTo>
                            <a:pt x="12" y="5"/>
                          </a:lnTo>
                          <a:lnTo>
                            <a:pt x="9" y="6"/>
                          </a:lnTo>
                          <a:lnTo>
                            <a:pt x="7" y="7"/>
                          </a:lnTo>
                          <a:lnTo>
                            <a:pt x="7" y="4"/>
                          </a:lnTo>
                          <a:lnTo>
                            <a:pt x="9" y="2"/>
                          </a:lnTo>
                          <a:lnTo>
                            <a:pt x="5" y="3"/>
                          </a:lnTo>
                          <a:lnTo>
                            <a:pt x="4" y="5"/>
                          </a:lnTo>
                          <a:lnTo>
                            <a:pt x="5" y="5"/>
                          </a:lnTo>
                          <a:lnTo>
                            <a:pt x="5" y="7"/>
                          </a:lnTo>
                          <a:lnTo>
                            <a:pt x="3" y="9"/>
                          </a:lnTo>
                          <a:lnTo>
                            <a:pt x="3" y="11"/>
                          </a:lnTo>
                          <a:lnTo>
                            <a:pt x="5" y="14"/>
                          </a:lnTo>
                          <a:lnTo>
                            <a:pt x="0" y="17"/>
                          </a:lnTo>
                          <a:lnTo>
                            <a:pt x="4" y="18"/>
                          </a:lnTo>
                          <a:lnTo>
                            <a:pt x="6" y="15"/>
                          </a:lnTo>
                          <a:lnTo>
                            <a:pt x="9" y="16"/>
                          </a:lnTo>
                          <a:lnTo>
                            <a:pt x="11" y="14"/>
                          </a:lnTo>
                          <a:lnTo>
                            <a:pt x="11" y="12"/>
                          </a:lnTo>
                          <a:lnTo>
                            <a:pt x="13" y="11"/>
                          </a:lnTo>
                          <a:lnTo>
                            <a:pt x="17" y="11"/>
                          </a:lnTo>
                          <a:lnTo>
                            <a:pt x="19" y="12"/>
                          </a:lnTo>
                          <a:lnTo>
                            <a:pt x="23" y="12"/>
                          </a:lnTo>
                          <a:lnTo>
                            <a:pt x="21" y="11"/>
                          </a:lnTo>
                          <a:lnTo>
                            <a:pt x="28" y="10"/>
                          </a:lnTo>
                          <a:lnTo>
                            <a:pt x="27" y="12"/>
                          </a:lnTo>
                          <a:lnTo>
                            <a:pt x="29" y="12"/>
                          </a:lnTo>
                          <a:lnTo>
                            <a:pt x="32" y="14"/>
                          </a:lnTo>
                          <a:lnTo>
                            <a:pt x="30" y="15"/>
                          </a:lnTo>
                          <a:lnTo>
                            <a:pt x="31" y="16"/>
                          </a:lnTo>
                          <a:lnTo>
                            <a:pt x="34" y="17"/>
                          </a:lnTo>
                          <a:lnTo>
                            <a:pt x="37" y="19"/>
                          </a:lnTo>
                          <a:lnTo>
                            <a:pt x="39" y="19"/>
                          </a:lnTo>
                          <a:lnTo>
                            <a:pt x="40" y="17"/>
                          </a:lnTo>
                          <a:lnTo>
                            <a:pt x="40" y="19"/>
                          </a:lnTo>
                          <a:lnTo>
                            <a:pt x="41" y="19"/>
                          </a:lnTo>
                          <a:lnTo>
                            <a:pt x="43" y="19"/>
                          </a:lnTo>
                          <a:lnTo>
                            <a:pt x="44" y="18"/>
                          </a:lnTo>
                          <a:lnTo>
                            <a:pt x="46" y="19"/>
                          </a:lnTo>
                          <a:lnTo>
                            <a:pt x="44" y="19"/>
                          </a:lnTo>
                          <a:lnTo>
                            <a:pt x="40" y="21"/>
                          </a:lnTo>
                          <a:lnTo>
                            <a:pt x="45" y="21"/>
                          </a:lnTo>
                          <a:lnTo>
                            <a:pt x="45" y="22"/>
                          </a:lnTo>
                          <a:lnTo>
                            <a:pt x="44" y="23"/>
                          </a:lnTo>
                          <a:lnTo>
                            <a:pt x="46" y="25"/>
                          </a:lnTo>
                          <a:lnTo>
                            <a:pt x="48" y="27"/>
                          </a:lnTo>
                          <a:lnTo>
                            <a:pt x="48" y="28"/>
                          </a:lnTo>
                          <a:lnTo>
                            <a:pt x="48" y="29"/>
                          </a:lnTo>
                          <a:lnTo>
                            <a:pt x="49" y="31"/>
                          </a:lnTo>
                          <a:lnTo>
                            <a:pt x="50" y="32"/>
                          </a:lnTo>
                          <a:lnTo>
                            <a:pt x="49" y="32"/>
                          </a:lnTo>
                          <a:lnTo>
                            <a:pt x="49" y="31"/>
                          </a:lnTo>
                          <a:lnTo>
                            <a:pt x="47" y="30"/>
                          </a:lnTo>
                          <a:lnTo>
                            <a:pt x="46" y="31"/>
                          </a:lnTo>
                          <a:lnTo>
                            <a:pt x="42" y="31"/>
                          </a:lnTo>
                          <a:lnTo>
                            <a:pt x="44" y="31"/>
                          </a:lnTo>
                          <a:lnTo>
                            <a:pt x="42" y="34"/>
                          </a:lnTo>
                          <a:lnTo>
                            <a:pt x="43" y="36"/>
                          </a:lnTo>
                          <a:lnTo>
                            <a:pt x="44" y="39"/>
                          </a:lnTo>
                          <a:lnTo>
                            <a:pt x="44" y="40"/>
                          </a:lnTo>
                          <a:lnTo>
                            <a:pt x="45" y="43"/>
                          </a:lnTo>
                          <a:lnTo>
                            <a:pt x="46" y="44"/>
                          </a:lnTo>
                          <a:lnTo>
                            <a:pt x="48" y="45"/>
                          </a:lnTo>
                          <a:lnTo>
                            <a:pt x="49" y="45"/>
                          </a:lnTo>
                          <a:lnTo>
                            <a:pt x="51" y="44"/>
                          </a:lnTo>
                          <a:lnTo>
                            <a:pt x="52" y="43"/>
                          </a:lnTo>
                          <a:lnTo>
                            <a:pt x="51" y="42"/>
                          </a:lnTo>
                          <a:lnTo>
                            <a:pt x="51" y="41"/>
                          </a:lnTo>
                          <a:lnTo>
                            <a:pt x="49" y="40"/>
                          </a:lnTo>
                          <a:lnTo>
                            <a:pt x="49" y="39"/>
                          </a:lnTo>
                          <a:lnTo>
                            <a:pt x="48" y="36"/>
                          </a:lnTo>
                          <a:lnTo>
                            <a:pt x="49" y="38"/>
                          </a:lnTo>
                          <a:lnTo>
                            <a:pt x="49" y="39"/>
                          </a:lnTo>
                          <a:lnTo>
                            <a:pt x="50" y="39"/>
                          </a:lnTo>
                          <a:lnTo>
                            <a:pt x="53" y="37"/>
                          </a:lnTo>
                          <a:lnTo>
                            <a:pt x="52" y="39"/>
                          </a:lnTo>
                          <a:lnTo>
                            <a:pt x="53" y="40"/>
                          </a:lnTo>
                          <a:lnTo>
                            <a:pt x="53" y="42"/>
                          </a:lnTo>
                          <a:lnTo>
                            <a:pt x="54" y="43"/>
                          </a:lnTo>
                          <a:lnTo>
                            <a:pt x="53" y="44"/>
                          </a:lnTo>
                          <a:lnTo>
                            <a:pt x="53" y="45"/>
                          </a:lnTo>
                          <a:lnTo>
                            <a:pt x="52" y="47"/>
                          </a:lnTo>
                          <a:lnTo>
                            <a:pt x="50" y="47"/>
                          </a:lnTo>
                          <a:lnTo>
                            <a:pt x="50" y="45"/>
                          </a:lnTo>
                          <a:lnTo>
                            <a:pt x="49" y="46"/>
                          </a:lnTo>
                          <a:lnTo>
                            <a:pt x="50" y="47"/>
                          </a:lnTo>
                          <a:lnTo>
                            <a:pt x="51" y="48"/>
                          </a:lnTo>
                          <a:lnTo>
                            <a:pt x="50" y="50"/>
                          </a:lnTo>
                          <a:lnTo>
                            <a:pt x="50" y="52"/>
                          </a:lnTo>
                          <a:lnTo>
                            <a:pt x="49" y="55"/>
                          </a:lnTo>
                          <a:lnTo>
                            <a:pt x="49" y="55"/>
                          </a:lnTo>
                          <a:lnTo>
                            <a:pt x="49" y="56"/>
                          </a:lnTo>
                          <a:lnTo>
                            <a:pt x="52" y="56"/>
                          </a:lnTo>
                          <a:lnTo>
                            <a:pt x="52" y="59"/>
                          </a:lnTo>
                          <a:lnTo>
                            <a:pt x="48" y="62"/>
                          </a:lnTo>
                          <a:lnTo>
                            <a:pt x="49" y="63"/>
                          </a:lnTo>
                          <a:lnTo>
                            <a:pt x="49" y="64"/>
                          </a:lnTo>
                          <a:lnTo>
                            <a:pt x="51" y="67"/>
                          </a:lnTo>
                          <a:lnTo>
                            <a:pt x="53" y="66"/>
                          </a:lnTo>
                          <a:lnTo>
                            <a:pt x="53" y="63"/>
                          </a:lnTo>
                          <a:lnTo>
                            <a:pt x="55" y="63"/>
                          </a:lnTo>
                          <a:lnTo>
                            <a:pt x="53" y="62"/>
                          </a:lnTo>
                          <a:lnTo>
                            <a:pt x="54" y="61"/>
                          </a:lnTo>
                          <a:lnTo>
                            <a:pt x="55" y="60"/>
                          </a:lnTo>
                          <a:lnTo>
                            <a:pt x="55" y="57"/>
                          </a:lnTo>
                          <a:lnTo>
                            <a:pt x="57" y="55"/>
                          </a:lnTo>
                          <a:lnTo>
                            <a:pt x="61" y="55"/>
                          </a:lnTo>
                          <a:lnTo>
                            <a:pt x="62" y="56"/>
                          </a:lnTo>
                          <a:lnTo>
                            <a:pt x="63" y="55"/>
                          </a:lnTo>
                          <a:lnTo>
                            <a:pt x="62" y="54"/>
                          </a:lnTo>
                          <a:lnTo>
                            <a:pt x="59" y="54"/>
                          </a:lnTo>
                          <a:lnTo>
                            <a:pt x="58" y="52"/>
                          </a:lnTo>
                          <a:lnTo>
                            <a:pt x="60" y="52"/>
                          </a:lnTo>
                          <a:lnTo>
                            <a:pt x="63" y="52"/>
                          </a:lnTo>
                          <a:lnTo>
                            <a:pt x="66" y="55"/>
                          </a:lnTo>
                          <a:lnTo>
                            <a:pt x="67" y="53"/>
                          </a:lnTo>
                          <a:lnTo>
                            <a:pt x="66" y="51"/>
                          </a:lnTo>
                          <a:lnTo>
                            <a:pt x="68" y="49"/>
                          </a:lnTo>
                          <a:lnTo>
                            <a:pt x="67" y="51"/>
                          </a:lnTo>
                          <a:lnTo>
                            <a:pt x="69" y="52"/>
                          </a:lnTo>
                          <a:lnTo>
                            <a:pt x="72" y="52"/>
                          </a:lnTo>
                          <a:lnTo>
                            <a:pt x="73" y="50"/>
                          </a:lnTo>
                          <a:lnTo>
                            <a:pt x="75" y="48"/>
                          </a:lnTo>
                          <a:lnTo>
                            <a:pt x="77" y="51"/>
                          </a:lnTo>
                          <a:lnTo>
                            <a:pt x="77" y="55"/>
                          </a:lnTo>
                          <a:lnTo>
                            <a:pt x="78" y="55"/>
                          </a:lnTo>
                          <a:lnTo>
                            <a:pt x="81" y="55"/>
                          </a:lnTo>
                          <a:lnTo>
                            <a:pt x="83" y="56"/>
                          </a:lnTo>
                          <a:lnTo>
                            <a:pt x="85" y="55"/>
                          </a:lnTo>
                          <a:lnTo>
                            <a:pt x="85" y="57"/>
                          </a:lnTo>
                          <a:lnTo>
                            <a:pt x="89" y="59"/>
                          </a:lnTo>
                          <a:lnTo>
                            <a:pt x="91" y="59"/>
                          </a:lnTo>
                          <a:lnTo>
                            <a:pt x="94" y="63"/>
                          </a:lnTo>
                          <a:lnTo>
                            <a:pt x="96" y="60"/>
                          </a:lnTo>
                          <a:lnTo>
                            <a:pt x="97" y="56"/>
                          </a:lnTo>
                          <a:lnTo>
                            <a:pt x="97" y="54"/>
                          </a:lnTo>
                          <a:lnTo>
                            <a:pt x="97" y="52"/>
                          </a:lnTo>
                          <a:lnTo>
                            <a:pt x="98" y="50"/>
                          </a:lnTo>
                          <a:lnTo>
                            <a:pt x="97" y="47"/>
                          </a:lnTo>
                          <a:lnTo>
                            <a:pt x="95" y="43"/>
                          </a:lnTo>
                          <a:lnTo>
                            <a:pt x="97" y="45"/>
                          </a:lnTo>
                          <a:lnTo>
                            <a:pt x="94" y="41"/>
                          </a:lnTo>
                          <a:lnTo>
                            <a:pt x="92" y="41"/>
                          </a:lnTo>
                          <a:lnTo>
                            <a:pt x="92" y="42"/>
                          </a:lnTo>
                          <a:lnTo>
                            <a:pt x="90" y="41"/>
                          </a:lnTo>
                          <a:lnTo>
                            <a:pt x="90" y="45"/>
                          </a:lnTo>
                          <a:lnTo>
                            <a:pt x="86" y="45"/>
                          </a:lnTo>
                          <a:lnTo>
                            <a:pt x="84" y="44"/>
                          </a:lnTo>
                          <a:lnTo>
                            <a:pt x="85" y="43"/>
                          </a:lnTo>
                          <a:lnTo>
                            <a:pt x="86" y="43"/>
                          </a:lnTo>
                          <a:lnTo>
                            <a:pt x="89" y="39"/>
                          </a:lnTo>
                          <a:lnTo>
                            <a:pt x="90" y="39"/>
                          </a:lnTo>
                          <a:lnTo>
                            <a:pt x="90" y="35"/>
                          </a:lnTo>
                          <a:lnTo>
                            <a:pt x="89" y="33"/>
                          </a:lnTo>
                          <a:lnTo>
                            <a:pt x="85" y="27"/>
                          </a:lnTo>
                          <a:lnTo>
                            <a:pt x="82" y="23"/>
                          </a:lnTo>
                          <a:lnTo>
                            <a:pt x="79" y="20"/>
                          </a:lnTo>
                          <a:lnTo>
                            <a:pt x="76" y="18"/>
                          </a:lnTo>
                          <a:lnTo>
                            <a:pt x="73" y="15"/>
                          </a:lnTo>
                          <a:lnTo>
                            <a:pt x="69" y="13"/>
                          </a:lnTo>
                          <a:lnTo>
                            <a:pt x="65" y="11"/>
                          </a:lnTo>
                          <a:lnTo>
                            <a:pt x="61" y="8"/>
                          </a:lnTo>
                          <a:lnTo>
                            <a:pt x="57" y="6"/>
                          </a:lnTo>
                          <a:lnTo>
                            <a:pt x="53" y="4"/>
                          </a:lnTo>
                          <a:lnTo>
                            <a:pt x="49" y="3"/>
                          </a:lnTo>
                          <a:lnTo>
                            <a:pt x="45" y="2"/>
                          </a:lnTo>
                          <a:lnTo>
                            <a:pt x="41" y="1"/>
                          </a:lnTo>
                          <a:lnTo>
                            <a:pt x="37" y="0"/>
                          </a:lnTo>
                          <a:lnTo>
                            <a:pt x="33" y="0"/>
                          </a:lnTo>
                          <a:lnTo>
                            <a:pt x="30" y="0"/>
                          </a:lnTo>
                          <a:lnTo>
                            <a:pt x="26" y="0"/>
                          </a:lnTo>
                          <a:lnTo>
                            <a:pt x="22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0" name="Freeform 109"/>
                    <p:cNvSpPr>
                      <a:spLocks/>
                    </p:cNvSpPr>
                    <p:nvPr/>
                  </p:nvSpPr>
                  <p:spPr bwMode="auto">
                    <a:xfrm>
                      <a:off x="4485" y="1909"/>
                      <a:ext cx="55" cy="70"/>
                    </a:xfrm>
                    <a:custGeom>
                      <a:avLst/>
                      <a:gdLst>
                        <a:gd name="T0" fmla="*/ 27 w 55"/>
                        <a:gd name="T1" fmla="*/ 1 h 70"/>
                        <a:gd name="T2" fmla="*/ 22 w 55"/>
                        <a:gd name="T3" fmla="*/ 3 h 70"/>
                        <a:gd name="T4" fmla="*/ 21 w 55"/>
                        <a:gd name="T5" fmla="*/ 6 h 70"/>
                        <a:gd name="T6" fmla="*/ 15 w 55"/>
                        <a:gd name="T7" fmla="*/ 8 h 70"/>
                        <a:gd name="T8" fmla="*/ 8 w 55"/>
                        <a:gd name="T9" fmla="*/ 8 h 70"/>
                        <a:gd name="T10" fmla="*/ 6 w 55"/>
                        <a:gd name="T11" fmla="*/ 12 h 70"/>
                        <a:gd name="T12" fmla="*/ 3 w 55"/>
                        <a:gd name="T13" fmla="*/ 15 h 70"/>
                        <a:gd name="T14" fmla="*/ 1 w 55"/>
                        <a:gd name="T15" fmla="*/ 20 h 70"/>
                        <a:gd name="T16" fmla="*/ 0 w 55"/>
                        <a:gd name="T17" fmla="*/ 24 h 70"/>
                        <a:gd name="T18" fmla="*/ 0 w 55"/>
                        <a:gd name="T19" fmla="*/ 28 h 70"/>
                        <a:gd name="T20" fmla="*/ 3 w 55"/>
                        <a:gd name="T21" fmla="*/ 35 h 70"/>
                        <a:gd name="T22" fmla="*/ 10 w 55"/>
                        <a:gd name="T23" fmla="*/ 39 h 70"/>
                        <a:gd name="T24" fmla="*/ 16 w 55"/>
                        <a:gd name="T25" fmla="*/ 36 h 70"/>
                        <a:gd name="T26" fmla="*/ 19 w 55"/>
                        <a:gd name="T27" fmla="*/ 34 h 70"/>
                        <a:gd name="T28" fmla="*/ 22 w 55"/>
                        <a:gd name="T29" fmla="*/ 35 h 70"/>
                        <a:gd name="T30" fmla="*/ 26 w 55"/>
                        <a:gd name="T31" fmla="*/ 35 h 70"/>
                        <a:gd name="T32" fmla="*/ 27 w 55"/>
                        <a:gd name="T33" fmla="*/ 40 h 70"/>
                        <a:gd name="T34" fmla="*/ 29 w 55"/>
                        <a:gd name="T35" fmla="*/ 41 h 70"/>
                        <a:gd name="T36" fmla="*/ 32 w 55"/>
                        <a:gd name="T37" fmla="*/ 48 h 70"/>
                        <a:gd name="T38" fmla="*/ 30 w 55"/>
                        <a:gd name="T39" fmla="*/ 52 h 70"/>
                        <a:gd name="T40" fmla="*/ 30 w 55"/>
                        <a:gd name="T41" fmla="*/ 55 h 70"/>
                        <a:gd name="T42" fmla="*/ 33 w 55"/>
                        <a:gd name="T43" fmla="*/ 59 h 70"/>
                        <a:gd name="T44" fmla="*/ 34 w 55"/>
                        <a:gd name="T45" fmla="*/ 65 h 70"/>
                        <a:gd name="T46" fmla="*/ 37 w 55"/>
                        <a:gd name="T47" fmla="*/ 69 h 70"/>
                        <a:gd name="T48" fmla="*/ 42 w 55"/>
                        <a:gd name="T49" fmla="*/ 63 h 70"/>
                        <a:gd name="T50" fmla="*/ 48 w 55"/>
                        <a:gd name="T51" fmla="*/ 52 h 70"/>
                        <a:gd name="T52" fmla="*/ 52 w 55"/>
                        <a:gd name="T53" fmla="*/ 40 h 70"/>
                        <a:gd name="T54" fmla="*/ 53 w 55"/>
                        <a:gd name="T55" fmla="*/ 32 h 70"/>
                        <a:gd name="T56" fmla="*/ 52 w 55"/>
                        <a:gd name="T57" fmla="*/ 24 h 70"/>
                        <a:gd name="T58" fmla="*/ 54 w 55"/>
                        <a:gd name="T59" fmla="*/ 16 h 70"/>
                        <a:gd name="T60" fmla="*/ 54 w 55"/>
                        <a:gd name="T61" fmla="*/ 12 h 70"/>
                        <a:gd name="T62" fmla="*/ 53 w 55"/>
                        <a:gd name="T63" fmla="*/ 8 h 70"/>
                        <a:gd name="T64" fmla="*/ 50 w 55"/>
                        <a:gd name="T65" fmla="*/ 4 h 70"/>
                        <a:gd name="T66" fmla="*/ 47 w 55"/>
                        <a:gd name="T67" fmla="*/ 8 h 70"/>
                        <a:gd name="T68" fmla="*/ 42 w 55"/>
                        <a:gd name="T69" fmla="*/ 8 h 70"/>
                        <a:gd name="T70" fmla="*/ 38 w 55"/>
                        <a:gd name="T71" fmla="*/ 7 h 70"/>
                        <a:gd name="T72" fmla="*/ 34 w 55"/>
                        <a:gd name="T73" fmla="*/ 4 h 70"/>
                        <a:gd name="T74" fmla="*/ 30 w 55"/>
                        <a:gd name="T75" fmla="*/ 1 h 7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</a:cxnLst>
                      <a:rect l="0" t="0" r="r" b="b"/>
                      <a:pathLst>
                        <a:path w="55" h="70">
                          <a:moveTo>
                            <a:pt x="27" y="0"/>
                          </a:moveTo>
                          <a:lnTo>
                            <a:pt x="27" y="1"/>
                          </a:lnTo>
                          <a:lnTo>
                            <a:pt x="23" y="3"/>
                          </a:lnTo>
                          <a:lnTo>
                            <a:pt x="22" y="3"/>
                          </a:lnTo>
                          <a:lnTo>
                            <a:pt x="21" y="5"/>
                          </a:lnTo>
                          <a:lnTo>
                            <a:pt x="21" y="6"/>
                          </a:lnTo>
                          <a:lnTo>
                            <a:pt x="19" y="7"/>
                          </a:lnTo>
                          <a:lnTo>
                            <a:pt x="15" y="8"/>
                          </a:lnTo>
                          <a:lnTo>
                            <a:pt x="12" y="6"/>
                          </a:lnTo>
                          <a:lnTo>
                            <a:pt x="8" y="8"/>
                          </a:lnTo>
                          <a:lnTo>
                            <a:pt x="7" y="9"/>
                          </a:lnTo>
                          <a:lnTo>
                            <a:pt x="6" y="12"/>
                          </a:lnTo>
                          <a:lnTo>
                            <a:pt x="3" y="12"/>
                          </a:lnTo>
                          <a:lnTo>
                            <a:pt x="3" y="15"/>
                          </a:lnTo>
                          <a:lnTo>
                            <a:pt x="3" y="17"/>
                          </a:lnTo>
                          <a:lnTo>
                            <a:pt x="1" y="20"/>
                          </a:lnTo>
                          <a:lnTo>
                            <a:pt x="1" y="20"/>
                          </a:lnTo>
                          <a:lnTo>
                            <a:pt x="0" y="24"/>
                          </a:lnTo>
                          <a:lnTo>
                            <a:pt x="0" y="26"/>
                          </a:lnTo>
                          <a:lnTo>
                            <a:pt x="0" y="28"/>
                          </a:lnTo>
                          <a:lnTo>
                            <a:pt x="0" y="32"/>
                          </a:lnTo>
                          <a:lnTo>
                            <a:pt x="3" y="35"/>
                          </a:lnTo>
                          <a:lnTo>
                            <a:pt x="7" y="38"/>
                          </a:lnTo>
                          <a:lnTo>
                            <a:pt x="10" y="39"/>
                          </a:lnTo>
                          <a:lnTo>
                            <a:pt x="14" y="37"/>
                          </a:lnTo>
                          <a:lnTo>
                            <a:pt x="16" y="36"/>
                          </a:lnTo>
                          <a:lnTo>
                            <a:pt x="19" y="35"/>
                          </a:lnTo>
                          <a:lnTo>
                            <a:pt x="19" y="34"/>
                          </a:lnTo>
                          <a:lnTo>
                            <a:pt x="21" y="34"/>
                          </a:lnTo>
                          <a:lnTo>
                            <a:pt x="22" y="35"/>
                          </a:lnTo>
                          <a:lnTo>
                            <a:pt x="23" y="34"/>
                          </a:lnTo>
                          <a:lnTo>
                            <a:pt x="26" y="35"/>
                          </a:lnTo>
                          <a:lnTo>
                            <a:pt x="26" y="39"/>
                          </a:lnTo>
                          <a:lnTo>
                            <a:pt x="27" y="40"/>
                          </a:lnTo>
                          <a:lnTo>
                            <a:pt x="27" y="40"/>
                          </a:lnTo>
                          <a:lnTo>
                            <a:pt x="29" y="41"/>
                          </a:lnTo>
                          <a:lnTo>
                            <a:pt x="30" y="43"/>
                          </a:lnTo>
                          <a:lnTo>
                            <a:pt x="32" y="48"/>
                          </a:lnTo>
                          <a:lnTo>
                            <a:pt x="31" y="48"/>
                          </a:lnTo>
                          <a:lnTo>
                            <a:pt x="30" y="52"/>
                          </a:lnTo>
                          <a:lnTo>
                            <a:pt x="30" y="52"/>
                          </a:lnTo>
                          <a:lnTo>
                            <a:pt x="30" y="55"/>
                          </a:lnTo>
                          <a:lnTo>
                            <a:pt x="32" y="57"/>
                          </a:lnTo>
                          <a:lnTo>
                            <a:pt x="33" y="59"/>
                          </a:lnTo>
                          <a:lnTo>
                            <a:pt x="34" y="62"/>
                          </a:lnTo>
                          <a:lnTo>
                            <a:pt x="34" y="65"/>
                          </a:lnTo>
                          <a:lnTo>
                            <a:pt x="34" y="68"/>
                          </a:lnTo>
                          <a:lnTo>
                            <a:pt x="37" y="69"/>
                          </a:lnTo>
                          <a:lnTo>
                            <a:pt x="39" y="68"/>
                          </a:lnTo>
                          <a:lnTo>
                            <a:pt x="42" y="63"/>
                          </a:lnTo>
                          <a:lnTo>
                            <a:pt x="45" y="58"/>
                          </a:lnTo>
                          <a:lnTo>
                            <a:pt x="48" y="52"/>
                          </a:lnTo>
                          <a:lnTo>
                            <a:pt x="50" y="45"/>
                          </a:lnTo>
                          <a:lnTo>
                            <a:pt x="52" y="40"/>
                          </a:lnTo>
                          <a:lnTo>
                            <a:pt x="54" y="35"/>
                          </a:lnTo>
                          <a:lnTo>
                            <a:pt x="53" y="32"/>
                          </a:lnTo>
                          <a:lnTo>
                            <a:pt x="52" y="30"/>
                          </a:lnTo>
                          <a:lnTo>
                            <a:pt x="52" y="24"/>
                          </a:lnTo>
                          <a:lnTo>
                            <a:pt x="53" y="20"/>
                          </a:lnTo>
                          <a:lnTo>
                            <a:pt x="54" y="16"/>
                          </a:lnTo>
                          <a:lnTo>
                            <a:pt x="54" y="13"/>
                          </a:lnTo>
                          <a:lnTo>
                            <a:pt x="54" y="12"/>
                          </a:lnTo>
                          <a:lnTo>
                            <a:pt x="53" y="9"/>
                          </a:lnTo>
                          <a:lnTo>
                            <a:pt x="53" y="8"/>
                          </a:lnTo>
                          <a:lnTo>
                            <a:pt x="51" y="4"/>
                          </a:lnTo>
                          <a:lnTo>
                            <a:pt x="50" y="4"/>
                          </a:lnTo>
                          <a:lnTo>
                            <a:pt x="48" y="7"/>
                          </a:lnTo>
                          <a:lnTo>
                            <a:pt x="47" y="8"/>
                          </a:lnTo>
                          <a:lnTo>
                            <a:pt x="46" y="7"/>
                          </a:lnTo>
                          <a:lnTo>
                            <a:pt x="42" y="8"/>
                          </a:lnTo>
                          <a:lnTo>
                            <a:pt x="40" y="6"/>
                          </a:lnTo>
                          <a:lnTo>
                            <a:pt x="38" y="7"/>
                          </a:lnTo>
                          <a:lnTo>
                            <a:pt x="36" y="4"/>
                          </a:lnTo>
                          <a:lnTo>
                            <a:pt x="34" y="4"/>
                          </a:lnTo>
                          <a:lnTo>
                            <a:pt x="33" y="3"/>
                          </a:lnTo>
                          <a:lnTo>
                            <a:pt x="30" y="1"/>
                          </a:lnTo>
                          <a:lnTo>
                            <a:pt x="27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1" name="Freeform 110"/>
                    <p:cNvSpPr>
                      <a:spLocks/>
                    </p:cNvSpPr>
                    <p:nvPr/>
                  </p:nvSpPr>
                  <p:spPr bwMode="auto">
                    <a:xfrm>
                      <a:off x="4450" y="1892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0 h 17"/>
                        <a:gd name="T2" fmla="*/ 0 w 17"/>
                        <a:gd name="T3" fmla="*/ 2 h 17"/>
                        <a:gd name="T4" fmla="*/ 2 w 17"/>
                        <a:gd name="T5" fmla="*/ 5 h 17"/>
                        <a:gd name="T6" fmla="*/ 7 w 17"/>
                        <a:gd name="T7" fmla="*/ 5 h 17"/>
                        <a:gd name="T8" fmla="*/ 9 w 17"/>
                        <a:gd name="T9" fmla="*/ 8 h 17"/>
                        <a:gd name="T10" fmla="*/ 5 w 17"/>
                        <a:gd name="T11" fmla="*/ 10 h 17"/>
                        <a:gd name="T12" fmla="*/ 0 w 17"/>
                        <a:gd name="T13" fmla="*/ 11 h 17"/>
                        <a:gd name="T14" fmla="*/ 5 w 17"/>
                        <a:gd name="T15" fmla="*/ 11 h 17"/>
                        <a:gd name="T16" fmla="*/ 9 w 17"/>
                        <a:gd name="T17" fmla="*/ 16 h 17"/>
                        <a:gd name="T18" fmla="*/ 12 w 17"/>
                        <a:gd name="T19" fmla="*/ 14 h 17"/>
                        <a:gd name="T20" fmla="*/ 14 w 17"/>
                        <a:gd name="T21" fmla="*/ 14 h 17"/>
                        <a:gd name="T22" fmla="*/ 14 w 17"/>
                        <a:gd name="T23" fmla="*/ 11 h 17"/>
                        <a:gd name="T24" fmla="*/ 16 w 17"/>
                        <a:gd name="T25" fmla="*/ 11 h 17"/>
                        <a:gd name="T26" fmla="*/ 14 w 17"/>
                        <a:gd name="T27" fmla="*/ 8 h 17"/>
                        <a:gd name="T28" fmla="*/ 14 w 17"/>
                        <a:gd name="T29" fmla="*/ 6 h 17"/>
                        <a:gd name="T30" fmla="*/ 12 w 17"/>
                        <a:gd name="T31" fmla="*/ 4 h 17"/>
                        <a:gd name="T32" fmla="*/ 9 w 17"/>
                        <a:gd name="T33" fmla="*/ 4 h 17"/>
                        <a:gd name="T34" fmla="*/ 5 w 17"/>
                        <a:gd name="T35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5" y="0"/>
                          </a:moveTo>
                          <a:lnTo>
                            <a:pt x="0" y="2"/>
                          </a:lnTo>
                          <a:lnTo>
                            <a:pt x="2" y="5"/>
                          </a:lnTo>
                          <a:lnTo>
                            <a:pt x="7" y="5"/>
                          </a:lnTo>
                          <a:lnTo>
                            <a:pt x="9" y="8"/>
                          </a:lnTo>
                          <a:lnTo>
                            <a:pt x="5" y="10"/>
                          </a:lnTo>
                          <a:lnTo>
                            <a:pt x="0" y="11"/>
                          </a:lnTo>
                          <a:lnTo>
                            <a:pt x="5" y="11"/>
                          </a:lnTo>
                          <a:lnTo>
                            <a:pt x="9" y="16"/>
                          </a:lnTo>
                          <a:lnTo>
                            <a:pt x="12" y="14"/>
                          </a:lnTo>
                          <a:lnTo>
                            <a:pt x="14" y="14"/>
                          </a:lnTo>
                          <a:lnTo>
                            <a:pt x="14" y="11"/>
                          </a:lnTo>
                          <a:lnTo>
                            <a:pt x="16" y="11"/>
                          </a:lnTo>
                          <a:lnTo>
                            <a:pt x="14" y="8"/>
                          </a:lnTo>
                          <a:lnTo>
                            <a:pt x="14" y="6"/>
                          </a:lnTo>
                          <a:lnTo>
                            <a:pt x="12" y="4"/>
                          </a:lnTo>
                          <a:lnTo>
                            <a:pt x="9" y="4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2" name="Freeform 111"/>
                    <p:cNvSpPr>
                      <a:spLocks/>
                    </p:cNvSpPr>
                    <p:nvPr/>
                  </p:nvSpPr>
                  <p:spPr bwMode="auto">
                    <a:xfrm>
                      <a:off x="4454" y="188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4 w 17"/>
                        <a:gd name="T3" fmla="*/ 5 h 17"/>
                        <a:gd name="T4" fmla="*/ 2 w 17"/>
                        <a:gd name="T5" fmla="*/ 16 h 17"/>
                        <a:gd name="T6" fmla="*/ 0 w 17"/>
                        <a:gd name="T7" fmla="*/ 11 h 17"/>
                        <a:gd name="T8" fmla="*/ 7 w 17"/>
                        <a:gd name="T9" fmla="*/ 5 h 17"/>
                        <a:gd name="T10" fmla="*/ 5 w 17"/>
                        <a:gd name="T11" fmla="*/ 5 h 17"/>
                        <a:gd name="T12" fmla="*/ 9 w 17"/>
                        <a:gd name="T13" fmla="*/ 0 h 17"/>
                        <a:gd name="T14" fmla="*/ 16 w 17"/>
                        <a:gd name="T15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4" y="5"/>
                          </a:lnTo>
                          <a:lnTo>
                            <a:pt x="2" y="16"/>
                          </a:lnTo>
                          <a:lnTo>
                            <a:pt x="0" y="11"/>
                          </a:lnTo>
                          <a:lnTo>
                            <a:pt x="7" y="5"/>
                          </a:lnTo>
                          <a:lnTo>
                            <a:pt x="5" y="5"/>
                          </a:lnTo>
                          <a:lnTo>
                            <a:pt x="9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3" name="Freeform 112"/>
                    <p:cNvSpPr>
                      <a:spLocks/>
                    </p:cNvSpPr>
                    <p:nvPr/>
                  </p:nvSpPr>
                  <p:spPr bwMode="auto">
                    <a:xfrm>
                      <a:off x="4458" y="1887"/>
                      <a:ext cx="17" cy="18"/>
                    </a:xfrm>
                    <a:custGeom>
                      <a:avLst/>
                      <a:gdLst>
                        <a:gd name="T0" fmla="*/ 12 w 17"/>
                        <a:gd name="T1" fmla="*/ 0 h 18"/>
                        <a:gd name="T2" fmla="*/ 11 w 17"/>
                        <a:gd name="T3" fmla="*/ 0 h 18"/>
                        <a:gd name="T4" fmla="*/ 8 w 17"/>
                        <a:gd name="T5" fmla="*/ 0 h 18"/>
                        <a:gd name="T6" fmla="*/ 5 w 17"/>
                        <a:gd name="T7" fmla="*/ 0 h 18"/>
                        <a:gd name="T8" fmla="*/ 3 w 17"/>
                        <a:gd name="T9" fmla="*/ 0 h 18"/>
                        <a:gd name="T10" fmla="*/ 2 w 17"/>
                        <a:gd name="T11" fmla="*/ 0 h 18"/>
                        <a:gd name="T12" fmla="*/ 1 w 17"/>
                        <a:gd name="T13" fmla="*/ 2 h 18"/>
                        <a:gd name="T14" fmla="*/ 0 w 17"/>
                        <a:gd name="T15" fmla="*/ 3 h 18"/>
                        <a:gd name="T16" fmla="*/ 0 w 17"/>
                        <a:gd name="T17" fmla="*/ 4 h 18"/>
                        <a:gd name="T18" fmla="*/ 2 w 17"/>
                        <a:gd name="T19" fmla="*/ 5 h 18"/>
                        <a:gd name="T20" fmla="*/ 2 w 17"/>
                        <a:gd name="T21" fmla="*/ 6 h 18"/>
                        <a:gd name="T22" fmla="*/ 2 w 17"/>
                        <a:gd name="T23" fmla="*/ 8 h 18"/>
                        <a:gd name="T24" fmla="*/ 3 w 17"/>
                        <a:gd name="T25" fmla="*/ 9 h 18"/>
                        <a:gd name="T26" fmla="*/ 5 w 17"/>
                        <a:gd name="T27" fmla="*/ 10 h 18"/>
                        <a:gd name="T28" fmla="*/ 2 w 17"/>
                        <a:gd name="T29" fmla="*/ 11 h 18"/>
                        <a:gd name="T30" fmla="*/ 2 w 17"/>
                        <a:gd name="T31" fmla="*/ 13 h 18"/>
                        <a:gd name="T32" fmla="*/ 3 w 17"/>
                        <a:gd name="T33" fmla="*/ 14 h 18"/>
                        <a:gd name="T34" fmla="*/ 3 w 17"/>
                        <a:gd name="T35" fmla="*/ 16 h 18"/>
                        <a:gd name="T36" fmla="*/ 5 w 17"/>
                        <a:gd name="T37" fmla="*/ 16 h 18"/>
                        <a:gd name="T38" fmla="*/ 6 w 17"/>
                        <a:gd name="T39" fmla="*/ 17 h 18"/>
                        <a:gd name="T40" fmla="*/ 8 w 17"/>
                        <a:gd name="T41" fmla="*/ 16 h 18"/>
                        <a:gd name="T42" fmla="*/ 9 w 17"/>
                        <a:gd name="T43" fmla="*/ 14 h 18"/>
                        <a:gd name="T44" fmla="*/ 9 w 17"/>
                        <a:gd name="T45" fmla="*/ 13 h 18"/>
                        <a:gd name="T46" fmla="*/ 11 w 17"/>
                        <a:gd name="T47" fmla="*/ 13 h 18"/>
                        <a:gd name="T48" fmla="*/ 12 w 17"/>
                        <a:gd name="T49" fmla="*/ 12 h 18"/>
                        <a:gd name="T50" fmla="*/ 14 w 17"/>
                        <a:gd name="T51" fmla="*/ 10 h 18"/>
                        <a:gd name="T52" fmla="*/ 16 w 17"/>
                        <a:gd name="T53" fmla="*/ 10 h 18"/>
                        <a:gd name="T54" fmla="*/ 16 w 17"/>
                        <a:gd name="T55" fmla="*/ 9 h 18"/>
                        <a:gd name="T56" fmla="*/ 16 w 17"/>
                        <a:gd name="T57" fmla="*/ 7 h 18"/>
                        <a:gd name="T58" fmla="*/ 14 w 17"/>
                        <a:gd name="T59" fmla="*/ 6 h 18"/>
                        <a:gd name="T60" fmla="*/ 14 w 17"/>
                        <a:gd name="T61" fmla="*/ 5 h 18"/>
                        <a:gd name="T62" fmla="*/ 14 w 17"/>
                        <a:gd name="T63" fmla="*/ 4 h 18"/>
                        <a:gd name="T64" fmla="*/ 12 w 17"/>
                        <a:gd name="T65" fmla="*/ 2 h 18"/>
                        <a:gd name="T66" fmla="*/ 12 w 17"/>
                        <a:gd name="T67" fmla="*/ 0 h 1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</a:cxnLst>
                      <a:rect l="0" t="0" r="r" b="b"/>
                      <a:pathLst>
                        <a:path w="17" h="18">
                          <a:moveTo>
                            <a:pt x="12" y="0"/>
                          </a:moveTo>
                          <a:lnTo>
                            <a:pt x="11" y="0"/>
                          </a:lnTo>
                          <a:lnTo>
                            <a:pt x="8" y="0"/>
                          </a:lnTo>
                          <a:lnTo>
                            <a:pt x="5" y="0"/>
                          </a:lnTo>
                          <a:lnTo>
                            <a:pt x="3" y="0"/>
                          </a:lnTo>
                          <a:lnTo>
                            <a:pt x="2" y="0"/>
                          </a:lnTo>
                          <a:lnTo>
                            <a:pt x="1" y="2"/>
                          </a:lnTo>
                          <a:lnTo>
                            <a:pt x="0" y="3"/>
                          </a:lnTo>
                          <a:lnTo>
                            <a:pt x="0" y="4"/>
                          </a:lnTo>
                          <a:lnTo>
                            <a:pt x="2" y="5"/>
                          </a:lnTo>
                          <a:lnTo>
                            <a:pt x="2" y="6"/>
                          </a:lnTo>
                          <a:lnTo>
                            <a:pt x="2" y="8"/>
                          </a:lnTo>
                          <a:lnTo>
                            <a:pt x="3" y="9"/>
                          </a:lnTo>
                          <a:lnTo>
                            <a:pt x="5" y="10"/>
                          </a:lnTo>
                          <a:lnTo>
                            <a:pt x="2" y="11"/>
                          </a:lnTo>
                          <a:lnTo>
                            <a:pt x="2" y="13"/>
                          </a:lnTo>
                          <a:lnTo>
                            <a:pt x="3" y="14"/>
                          </a:lnTo>
                          <a:lnTo>
                            <a:pt x="3" y="16"/>
                          </a:lnTo>
                          <a:lnTo>
                            <a:pt x="5" y="16"/>
                          </a:lnTo>
                          <a:lnTo>
                            <a:pt x="6" y="17"/>
                          </a:lnTo>
                          <a:lnTo>
                            <a:pt x="8" y="16"/>
                          </a:lnTo>
                          <a:lnTo>
                            <a:pt x="9" y="14"/>
                          </a:lnTo>
                          <a:lnTo>
                            <a:pt x="9" y="13"/>
                          </a:lnTo>
                          <a:lnTo>
                            <a:pt x="11" y="13"/>
                          </a:lnTo>
                          <a:lnTo>
                            <a:pt x="12" y="12"/>
                          </a:lnTo>
                          <a:lnTo>
                            <a:pt x="14" y="10"/>
                          </a:lnTo>
                          <a:lnTo>
                            <a:pt x="16" y="10"/>
                          </a:lnTo>
                          <a:lnTo>
                            <a:pt x="16" y="9"/>
                          </a:lnTo>
                          <a:lnTo>
                            <a:pt x="16" y="7"/>
                          </a:lnTo>
                          <a:lnTo>
                            <a:pt x="14" y="6"/>
                          </a:lnTo>
                          <a:lnTo>
                            <a:pt x="14" y="5"/>
                          </a:lnTo>
                          <a:lnTo>
                            <a:pt x="14" y="4"/>
                          </a:lnTo>
                          <a:lnTo>
                            <a:pt x="12" y="2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4" name="Freeform 113"/>
                    <p:cNvSpPr>
                      <a:spLocks/>
                    </p:cNvSpPr>
                    <p:nvPr/>
                  </p:nvSpPr>
                  <p:spPr bwMode="auto">
                    <a:xfrm>
                      <a:off x="4472" y="1900"/>
                      <a:ext cx="17" cy="17"/>
                    </a:xfrm>
                    <a:custGeom>
                      <a:avLst/>
                      <a:gdLst>
                        <a:gd name="T0" fmla="*/ 10 w 17"/>
                        <a:gd name="T1" fmla="*/ 0 h 17"/>
                        <a:gd name="T2" fmla="*/ 16 w 17"/>
                        <a:gd name="T3" fmla="*/ 10 h 17"/>
                        <a:gd name="T4" fmla="*/ 16 w 17"/>
                        <a:gd name="T5" fmla="*/ 16 h 17"/>
                        <a:gd name="T6" fmla="*/ 5 w 17"/>
                        <a:gd name="T7" fmla="*/ 16 h 17"/>
                        <a:gd name="T8" fmla="*/ 0 w 17"/>
                        <a:gd name="T9" fmla="*/ 10 h 17"/>
                        <a:gd name="T10" fmla="*/ 10 w 17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0" y="0"/>
                          </a:moveTo>
                          <a:lnTo>
                            <a:pt x="16" y="10"/>
                          </a:lnTo>
                          <a:lnTo>
                            <a:pt x="16" y="16"/>
                          </a:lnTo>
                          <a:lnTo>
                            <a:pt x="5" y="16"/>
                          </a:lnTo>
                          <a:lnTo>
                            <a:pt x="0" y="10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5" name="Freeform 114"/>
                    <p:cNvSpPr>
                      <a:spLocks/>
                    </p:cNvSpPr>
                    <p:nvPr/>
                  </p:nvSpPr>
                  <p:spPr bwMode="auto">
                    <a:xfrm>
                      <a:off x="4482" y="190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2 h 17"/>
                        <a:gd name="T2" fmla="*/ 12 w 17"/>
                        <a:gd name="T3" fmla="*/ 3 h 17"/>
                        <a:gd name="T4" fmla="*/ 6 w 17"/>
                        <a:gd name="T5" fmla="*/ 3 h 17"/>
                        <a:gd name="T6" fmla="*/ 0 w 17"/>
                        <a:gd name="T7" fmla="*/ 0 h 17"/>
                        <a:gd name="T8" fmla="*/ 0 w 17"/>
                        <a:gd name="T9" fmla="*/ 3 h 17"/>
                        <a:gd name="T10" fmla="*/ 12 w 17"/>
                        <a:gd name="T11" fmla="*/ 12 h 17"/>
                        <a:gd name="T12" fmla="*/ 12 w 17"/>
                        <a:gd name="T13" fmla="*/ 16 h 17"/>
                        <a:gd name="T14" fmla="*/ 16 w 17"/>
                        <a:gd name="T15" fmla="*/ 1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2"/>
                          </a:moveTo>
                          <a:lnTo>
                            <a:pt x="12" y="3"/>
                          </a:lnTo>
                          <a:lnTo>
                            <a:pt x="6" y="3"/>
                          </a:lnTo>
                          <a:lnTo>
                            <a:pt x="0" y="0"/>
                          </a:lnTo>
                          <a:lnTo>
                            <a:pt x="0" y="3"/>
                          </a:lnTo>
                          <a:lnTo>
                            <a:pt x="12" y="12"/>
                          </a:lnTo>
                          <a:lnTo>
                            <a:pt x="12" y="16"/>
                          </a:lnTo>
                          <a:lnTo>
                            <a:pt x="16" y="12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6" name="Freeform 115"/>
                    <p:cNvSpPr>
                      <a:spLocks/>
                    </p:cNvSpPr>
                    <p:nvPr/>
                  </p:nvSpPr>
                  <p:spPr bwMode="auto">
                    <a:xfrm>
                      <a:off x="4480" y="1908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8 w 17"/>
                        <a:gd name="T3" fmla="*/ 0 h 17"/>
                        <a:gd name="T4" fmla="*/ 0 w 17"/>
                        <a:gd name="T5" fmla="*/ 16 h 17"/>
                        <a:gd name="T6" fmla="*/ 16 w 17"/>
                        <a:gd name="T7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8" y="0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87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4474" y="187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2 h 17"/>
                        <a:gd name="T2" fmla="*/ 12 w 17"/>
                        <a:gd name="T3" fmla="*/ 12 h 17"/>
                        <a:gd name="T4" fmla="*/ 9 w 17"/>
                        <a:gd name="T5" fmla="*/ 9 h 17"/>
                        <a:gd name="T6" fmla="*/ 0 w 17"/>
                        <a:gd name="T7" fmla="*/ 0 h 17"/>
                        <a:gd name="T8" fmla="*/ 3 w 17"/>
                        <a:gd name="T9" fmla="*/ 9 h 17"/>
                        <a:gd name="T10" fmla="*/ 7 w 17"/>
                        <a:gd name="T11" fmla="*/ 16 h 17"/>
                        <a:gd name="T12" fmla="*/ 16 w 17"/>
                        <a:gd name="T13" fmla="*/ 1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2"/>
                          </a:moveTo>
                          <a:lnTo>
                            <a:pt x="12" y="12"/>
                          </a:lnTo>
                          <a:lnTo>
                            <a:pt x="9" y="9"/>
                          </a:lnTo>
                          <a:lnTo>
                            <a:pt x="0" y="0"/>
                          </a:lnTo>
                          <a:lnTo>
                            <a:pt x="3" y="9"/>
                          </a:lnTo>
                          <a:lnTo>
                            <a:pt x="7" y="16"/>
                          </a:lnTo>
                          <a:lnTo>
                            <a:pt x="16" y="12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651" name="Group 117"/>
                <p:cNvGrpSpPr>
                  <a:grpSpLocks/>
                </p:cNvGrpSpPr>
                <p:nvPr/>
              </p:nvGrpSpPr>
              <p:grpSpPr bwMode="auto">
                <a:xfrm>
                  <a:off x="3696" y="1762"/>
                  <a:ext cx="144" cy="146"/>
                  <a:chOff x="3696" y="1762"/>
                  <a:chExt cx="144" cy="146"/>
                </a:xfrm>
              </p:grpSpPr>
              <p:sp>
                <p:nvSpPr>
                  <p:cNvPr id="662" name="Freeform 118"/>
                  <p:cNvSpPr>
                    <a:spLocks/>
                  </p:cNvSpPr>
                  <p:nvPr/>
                </p:nvSpPr>
                <p:spPr bwMode="auto">
                  <a:xfrm>
                    <a:off x="3820" y="1762"/>
                    <a:ext cx="20" cy="146"/>
                  </a:xfrm>
                  <a:custGeom>
                    <a:avLst/>
                    <a:gdLst>
                      <a:gd name="T0" fmla="*/ 9 w 20"/>
                      <a:gd name="T1" fmla="*/ 0 h 146"/>
                      <a:gd name="T2" fmla="*/ 10 w 20"/>
                      <a:gd name="T3" fmla="*/ 4 h 146"/>
                      <a:gd name="T4" fmla="*/ 11 w 20"/>
                      <a:gd name="T5" fmla="*/ 8 h 146"/>
                      <a:gd name="T6" fmla="*/ 13 w 20"/>
                      <a:gd name="T7" fmla="*/ 13 h 146"/>
                      <a:gd name="T8" fmla="*/ 14 w 20"/>
                      <a:gd name="T9" fmla="*/ 18 h 146"/>
                      <a:gd name="T10" fmla="*/ 15 w 20"/>
                      <a:gd name="T11" fmla="*/ 24 h 146"/>
                      <a:gd name="T12" fmla="*/ 15 w 20"/>
                      <a:gd name="T13" fmla="*/ 29 h 146"/>
                      <a:gd name="T14" fmla="*/ 16 w 20"/>
                      <a:gd name="T15" fmla="*/ 35 h 146"/>
                      <a:gd name="T16" fmla="*/ 18 w 20"/>
                      <a:gd name="T17" fmla="*/ 42 h 146"/>
                      <a:gd name="T18" fmla="*/ 18 w 20"/>
                      <a:gd name="T19" fmla="*/ 47 h 146"/>
                      <a:gd name="T20" fmla="*/ 18 w 20"/>
                      <a:gd name="T21" fmla="*/ 53 h 146"/>
                      <a:gd name="T22" fmla="*/ 19 w 20"/>
                      <a:gd name="T23" fmla="*/ 60 h 146"/>
                      <a:gd name="T24" fmla="*/ 19 w 20"/>
                      <a:gd name="T25" fmla="*/ 66 h 146"/>
                      <a:gd name="T26" fmla="*/ 19 w 20"/>
                      <a:gd name="T27" fmla="*/ 74 h 146"/>
                      <a:gd name="T28" fmla="*/ 18 w 20"/>
                      <a:gd name="T29" fmla="*/ 81 h 146"/>
                      <a:gd name="T30" fmla="*/ 18 w 20"/>
                      <a:gd name="T31" fmla="*/ 86 h 146"/>
                      <a:gd name="T32" fmla="*/ 18 w 20"/>
                      <a:gd name="T33" fmla="*/ 91 h 146"/>
                      <a:gd name="T34" fmla="*/ 18 w 20"/>
                      <a:gd name="T35" fmla="*/ 98 h 146"/>
                      <a:gd name="T36" fmla="*/ 16 w 20"/>
                      <a:gd name="T37" fmla="*/ 103 h 146"/>
                      <a:gd name="T38" fmla="*/ 15 w 20"/>
                      <a:gd name="T39" fmla="*/ 110 h 146"/>
                      <a:gd name="T40" fmla="*/ 14 w 20"/>
                      <a:gd name="T41" fmla="*/ 116 h 146"/>
                      <a:gd name="T42" fmla="*/ 13 w 20"/>
                      <a:gd name="T43" fmla="*/ 121 h 146"/>
                      <a:gd name="T44" fmla="*/ 12 w 20"/>
                      <a:gd name="T45" fmla="*/ 127 h 146"/>
                      <a:gd name="T46" fmla="*/ 10 w 20"/>
                      <a:gd name="T47" fmla="*/ 132 h 146"/>
                      <a:gd name="T48" fmla="*/ 9 w 20"/>
                      <a:gd name="T49" fmla="*/ 137 h 146"/>
                      <a:gd name="T50" fmla="*/ 7 w 20"/>
                      <a:gd name="T51" fmla="*/ 143 h 146"/>
                      <a:gd name="T52" fmla="*/ 6 w 20"/>
                      <a:gd name="T53" fmla="*/ 145 h 146"/>
                      <a:gd name="T54" fmla="*/ 0 w 20"/>
                      <a:gd name="T55" fmla="*/ 141 h 146"/>
                      <a:gd name="T56" fmla="*/ 1 w 20"/>
                      <a:gd name="T57" fmla="*/ 136 h 146"/>
                      <a:gd name="T58" fmla="*/ 3 w 20"/>
                      <a:gd name="T59" fmla="*/ 132 h 146"/>
                      <a:gd name="T60" fmla="*/ 5 w 20"/>
                      <a:gd name="T61" fmla="*/ 127 h 146"/>
                      <a:gd name="T62" fmla="*/ 6 w 20"/>
                      <a:gd name="T63" fmla="*/ 120 h 146"/>
                      <a:gd name="T64" fmla="*/ 8 w 20"/>
                      <a:gd name="T65" fmla="*/ 115 h 146"/>
                      <a:gd name="T66" fmla="*/ 9 w 20"/>
                      <a:gd name="T67" fmla="*/ 108 h 146"/>
                      <a:gd name="T68" fmla="*/ 9 w 20"/>
                      <a:gd name="T69" fmla="*/ 103 h 146"/>
                      <a:gd name="T70" fmla="*/ 10 w 20"/>
                      <a:gd name="T71" fmla="*/ 95 h 146"/>
                      <a:gd name="T72" fmla="*/ 11 w 20"/>
                      <a:gd name="T73" fmla="*/ 90 h 146"/>
                      <a:gd name="T74" fmla="*/ 11 w 20"/>
                      <a:gd name="T75" fmla="*/ 82 h 146"/>
                      <a:gd name="T76" fmla="*/ 12 w 20"/>
                      <a:gd name="T77" fmla="*/ 78 h 146"/>
                      <a:gd name="T78" fmla="*/ 12 w 20"/>
                      <a:gd name="T79" fmla="*/ 72 h 146"/>
                      <a:gd name="T80" fmla="*/ 12 w 20"/>
                      <a:gd name="T81" fmla="*/ 65 h 146"/>
                      <a:gd name="T82" fmla="*/ 11 w 20"/>
                      <a:gd name="T83" fmla="*/ 59 h 146"/>
                      <a:gd name="T84" fmla="*/ 11 w 20"/>
                      <a:gd name="T85" fmla="*/ 52 h 146"/>
                      <a:gd name="T86" fmla="*/ 10 w 20"/>
                      <a:gd name="T87" fmla="*/ 45 h 146"/>
                      <a:gd name="T88" fmla="*/ 10 w 20"/>
                      <a:gd name="T89" fmla="*/ 39 h 146"/>
                      <a:gd name="T90" fmla="*/ 9 w 20"/>
                      <a:gd name="T91" fmla="*/ 33 h 146"/>
                      <a:gd name="T92" fmla="*/ 8 w 20"/>
                      <a:gd name="T93" fmla="*/ 26 h 146"/>
                      <a:gd name="T94" fmla="*/ 7 w 20"/>
                      <a:gd name="T95" fmla="*/ 20 h 146"/>
                      <a:gd name="T96" fmla="*/ 5 w 20"/>
                      <a:gd name="T97" fmla="*/ 14 h 146"/>
                      <a:gd name="T98" fmla="*/ 4 w 20"/>
                      <a:gd name="T99" fmla="*/ 8 h 146"/>
                      <a:gd name="T100" fmla="*/ 2 w 20"/>
                      <a:gd name="T101" fmla="*/ 4 h 146"/>
                      <a:gd name="T102" fmla="*/ 9 w 20"/>
                      <a:gd name="T103" fmla="*/ 0 h 1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20" h="146">
                        <a:moveTo>
                          <a:pt x="9" y="0"/>
                        </a:moveTo>
                        <a:lnTo>
                          <a:pt x="10" y="4"/>
                        </a:lnTo>
                        <a:lnTo>
                          <a:pt x="11" y="8"/>
                        </a:lnTo>
                        <a:lnTo>
                          <a:pt x="13" y="13"/>
                        </a:lnTo>
                        <a:lnTo>
                          <a:pt x="14" y="18"/>
                        </a:lnTo>
                        <a:lnTo>
                          <a:pt x="15" y="24"/>
                        </a:lnTo>
                        <a:lnTo>
                          <a:pt x="15" y="29"/>
                        </a:lnTo>
                        <a:lnTo>
                          <a:pt x="16" y="35"/>
                        </a:lnTo>
                        <a:lnTo>
                          <a:pt x="18" y="42"/>
                        </a:lnTo>
                        <a:lnTo>
                          <a:pt x="18" y="47"/>
                        </a:lnTo>
                        <a:lnTo>
                          <a:pt x="18" y="53"/>
                        </a:lnTo>
                        <a:lnTo>
                          <a:pt x="19" y="60"/>
                        </a:lnTo>
                        <a:lnTo>
                          <a:pt x="19" y="66"/>
                        </a:lnTo>
                        <a:lnTo>
                          <a:pt x="19" y="74"/>
                        </a:lnTo>
                        <a:lnTo>
                          <a:pt x="18" y="81"/>
                        </a:lnTo>
                        <a:lnTo>
                          <a:pt x="18" y="86"/>
                        </a:lnTo>
                        <a:lnTo>
                          <a:pt x="18" y="91"/>
                        </a:lnTo>
                        <a:lnTo>
                          <a:pt x="18" y="98"/>
                        </a:lnTo>
                        <a:lnTo>
                          <a:pt x="16" y="103"/>
                        </a:lnTo>
                        <a:lnTo>
                          <a:pt x="15" y="110"/>
                        </a:lnTo>
                        <a:lnTo>
                          <a:pt x="14" y="116"/>
                        </a:lnTo>
                        <a:lnTo>
                          <a:pt x="13" y="121"/>
                        </a:lnTo>
                        <a:lnTo>
                          <a:pt x="12" y="127"/>
                        </a:lnTo>
                        <a:lnTo>
                          <a:pt x="10" y="132"/>
                        </a:lnTo>
                        <a:lnTo>
                          <a:pt x="9" y="137"/>
                        </a:lnTo>
                        <a:lnTo>
                          <a:pt x="7" y="143"/>
                        </a:lnTo>
                        <a:lnTo>
                          <a:pt x="6" y="145"/>
                        </a:lnTo>
                        <a:lnTo>
                          <a:pt x="0" y="141"/>
                        </a:lnTo>
                        <a:lnTo>
                          <a:pt x="1" y="136"/>
                        </a:lnTo>
                        <a:lnTo>
                          <a:pt x="3" y="132"/>
                        </a:lnTo>
                        <a:lnTo>
                          <a:pt x="5" y="127"/>
                        </a:lnTo>
                        <a:lnTo>
                          <a:pt x="6" y="120"/>
                        </a:lnTo>
                        <a:lnTo>
                          <a:pt x="8" y="115"/>
                        </a:lnTo>
                        <a:lnTo>
                          <a:pt x="9" y="108"/>
                        </a:lnTo>
                        <a:lnTo>
                          <a:pt x="9" y="103"/>
                        </a:lnTo>
                        <a:lnTo>
                          <a:pt x="10" y="95"/>
                        </a:lnTo>
                        <a:lnTo>
                          <a:pt x="11" y="90"/>
                        </a:lnTo>
                        <a:lnTo>
                          <a:pt x="11" y="82"/>
                        </a:lnTo>
                        <a:lnTo>
                          <a:pt x="12" y="78"/>
                        </a:lnTo>
                        <a:lnTo>
                          <a:pt x="12" y="72"/>
                        </a:lnTo>
                        <a:lnTo>
                          <a:pt x="12" y="65"/>
                        </a:lnTo>
                        <a:lnTo>
                          <a:pt x="11" y="59"/>
                        </a:lnTo>
                        <a:lnTo>
                          <a:pt x="11" y="52"/>
                        </a:lnTo>
                        <a:lnTo>
                          <a:pt x="10" y="45"/>
                        </a:lnTo>
                        <a:lnTo>
                          <a:pt x="10" y="39"/>
                        </a:lnTo>
                        <a:lnTo>
                          <a:pt x="9" y="33"/>
                        </a:lnTo>
                        <a:lnTo>
                          <a:pt x="8" y="26"/>
                        </a:lnTo>
                        <a:lnTo>
                          <a:pt x="7" y="20"/>
                        </a:lnTo>
                        <a:lnTo>
                          <a:pt x="5" y="14"/>
                        </a:lnTo>
                        <a:lnTo>
                          <a:pt x="4" y="8"/>
                        </a:lnTo>
                        <a:lnTo>
                          <a:pt x="2" y="4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3" name="Freeform 119"/>
                  <p:cNvSpPr>
                    <a:spLocks/>
                  </p:cNvSpPr>
                  <p:nvPr/>
                </p:nvSpPr>
                <p:spPr bwMode="auto">
                  <a:xfrm>
                    <a:off x="3804" y="1772"/>
                    <a:ext cx="17" cy="129"/>
                  </a:xfrm>
                  <a:custGeom>
                    <a:avLst/>
                    <a:gdLst>
                      <a:gd name="T0" fmla="*/ 8 w 17"/>
                      <a:gd name="T1" fmla="*/ 0 h 129"/>
                      <a:gd name="T2" fmla="*/ 10 w 17"/>
                      <a:gd name="T3" fmla="*/ 5 h 129"/>
                      <a:gd name="T4" fmla="*/ 11 w 17"/>
                      <a:gd name="T5" fmla="*/ 10 h 129"/>
                      <a:gd name="T6" fmla="*/ 12 w 17"/>
                      <a:gd name="T7" fmla="*/ 15 h 129"/>
                      <a:gd name="T8" fmla="*/ 12 w 17"/>
                      <a:gd name="T9" fmla="*/ 21 h 129"/>
                      <a:gd name="T10" fmla="*/ 13 w 17"/>
                      <a:gd name="T11" fmla="*/ 26 h 129"/>
                      <a:gd name="T12" fmla="*/ 15 w 17"/>
                      <a:gd name="T13" fmla="*/ 33 h 129"/>
                      <a:gd name="T14" fmla="*/ 15 w 17"/>
                      <a:gd name="T15" fmla="*/ 39 h 129"/>
                      <a:gd name="T16" fmla="*/ 15 w 17"/>
                      <a:gd name="T17" fmla="*/ 45 h 129"/>
                      <a:gd name="T18" fmla="*/ 16 w 17"/>
                      <a:gd name="T19" fmla="*/ 51 h 129"/>
                      <a:gd name="T20" fmla="*/ 16 w 17"/>
                      <a:gd name="T21" fmla="*/ 57 h 129"/>
                      <a:gd name="T22" fmla="*/ 16 w 17"/>
                      <a:gd name="T23" fmla="*/ 65 h 129"/>
                      <a:gd name="T24" fmla="*/ 15 w 17"/>
                      <a:gd name="T25" fmla="*/ 71 h 129"/>
                      <a:gd name="T26" fmla="*/ 15 w 17"/>
                      <a:gd name="T27" fmla="*/ 77 h 129"/>
                      <a:gd name="T28" fmla="*/ 15 w 17"/>
                      <a:gd name="T29" fmla="*/ 82 h 129"/>
                      <a:gd name="T30" fmla="*/ 15 w 17"/>
                      <a:gd name="T31" fmla="*/ 88 h 129"/>
                      <a:gd name="T32" fmla="*/ 13 w 17"/>
                      <a:gd name="T33" fmla="*/ 94 h 129"/>
                      <a:gd name="T34" fmla="*/ 12 w 17"/>
                      <a:gd name="T35" fmla="*/ 101 h 129"/>
                      <a:gd name="T36" fmla="*/ 12 w 17"/>
                      <a:gd name="T37" fmla="*/ 107 h 129"/>
                      <a:gd name="T38" fmla="*/ 11 w 17"/>
                      <a:gd name="T39" fmla="*/ 112 h 129"/>
                      <a:gd name="T40" fmla="*/ 9 w 17"/>
                      <a:gd name="T41" fmla="*/ 118 h 129"/>
                      <a:gd name="T42" fmla="*/ 8 w 17"/>
                      <a:gd name="T43" fmla="*/ 123 h 129"/>
                      <a:gd name="T44" fmla="*/ 6 w 17"/>
                      <a:gd name="T45" fmla="*/ 128 h 129"/>
                      <a:gd name="T46" fmla="*/ 0 w 17"/>
                      <a:gd name="T47" fmla="*/ 123 h 129"/>
                      <a:gd name="T48" fmla="*/ 0 w 17"/>
                      <a:gd name="T49" fmla="*/ 123 h 129"/>
                      <a:gd name="T50" fmla="*/ 2 w 17"/>
                      <a:gd name="T51" fmla="*/ 118 h 129"/>
                      <a:gd name="T52" fmla="*/ 4 w 17"/>
                      <a:gd name="T53" fmla="*/ 111 h 129"/>
                      <a:gd name="T54" fmla="*/ 4 w 17"/>
                      <a:gd name="T55" fmla="*/ 105 h 129"/>
                      <a:gd name="T56" fmla="*/ 6 w 17"/>
                      <a:gd name="T57" fmla="*/ 99 h 129"/>
                      <a:gd name="T58" fmla="*/ 7 w 17"/>
                      <a:gd name="T59" fmla="*/ 94 h 129"/>
                      <a:gd name="T60" fmla="*/ 8 w 17"/>
                      <a:gd name="T61" fmla="*/ 86 h 129"/>
                      <a:gd name="T62" fmla="*/ 8 w 17"/>
                      <a:gd name="T63" fmla="*/ 81 h 129"/>
                      <a:gd name="T64" fmla="*/ 8 w 17"/>
                      <a:gd name="T65" fmla="*/ 74 h 129"/>
                      <a:gd name="T66" fmla="*/ 8 w 17"/>
                      <a:gd name="T67" fmla="*/ 68 h 129"/>
                      <a:gd name="T68" fmla="*/ 8 w 17"/>
                      <a:gd name="T69" fmla="*/ 63 h 129"/>
                      <a:gd name="T70" fmla="*/ 8 w 17"/>
                      <a:gd name="T71" fmla="*/ 56 h 129"/>
                      <a:gd name="T72" fmla="*/ 8 w 17"/>
                      <a:gd name="T73" fmla="*/ 50 h 129"/>
                      <a:gd name="T74" fmla="*/ 8 w 17"/>
                      <a:gd name="T75" fmla="*/ 43 h 129"/>
                      <a:gd name="T76" fmla="*/ 8 w 17"/>
                      <a:gd name="T77" fmla="*/ 37 h 129"/>
                      <a:gd name="T78" fmla="*/ 7 w 17"/>
                      <a:gd name="T79" fmla="*/ 30 h 129"/>
                      <a:gd name="T80" fmla="*/ 7 w 17"/>
                      <a:gd name="T81" fmla="*/ 24 h 129"/>
                      <a:gd name="T82" fmla="*/ 5 w 17"/>
                      <a:gd name="T83" fmla="*/ 17 h 129"/>
                      <a:gd name="T84" fmla="*/ 4 w 17"/>
                      <a:gd name="T85" fmla="*/ 12 h 129"/>
                      <a:gd name="T86" fmla="*/ 3 w 17"/>
                      <a:gd name="T87" fmla="*/ 6 h 129"/>
                      <a:gd name="T88" fmla="*/ 1 w 17"/>
                      <a:gd name="T89" fmla="*/ 3 h 129"/>
                      <a:gd name="T90" fmla="*/ 8 w 17"/>
                      <a:gd name="T91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129">
                        <a:moveTo>
                          <a:pt x="8" y="0"/>
                        </a:moveTo>
                        <a:lnTo>
                          <a:pt x="10" y="5"/>
                        </a:lnTo>
                        <a:lnTo>
                          <a:pt x="11" y="10"/>
                        </a:lnTo>
                        <a:lnTo>
                          <a:pt x="12" y="15"/>
                        </a:lnTo>
                        <a:lnTo>
                          <a:pt x="12" y="21"/>
                        </a:lnTo>
                        <a:lnTo>
                          <a:pt x="13" y="26"/>
                        </a:lnTo>
                        <a:lnTo>
                          <a:pt x="15" y="33"/>
                        </a:lnTo>
                        <a:lnTo>
                          <a:pt x="15" y="39"/>
                        </a:lnTo>
                        <a:lnTo>
                          <a:pt x="15" y="45"/>
                        </a:lnTo>
                        <a:lnTo>
                          <a:pt x="16" y="51"/>
                        </a:lnTo>
                        <a:lnTo>
                          <a:pt x="16" y="57"/>
                        </a:lnTo>
                        <a:lnTo>
                          <a:pt x="16" y="65"/>
                        </a:lnTo>
                        <a:lnTo>
                          <a:pt x="15" y="71"/>
                        </a:lnTo>
                        <a:lnTo>
                          <a:pt x="15" y="77"/>
                        </a:lnTo>
                        <a:lnTo>
                          <a:pt x="15" y="82"/>
                        </a:lnTo>
                        <a:lnTo>
                          <a:pt x="15" y="88"/>
                        </a:lnTo>
                        <a:lnTo>
                          <a:pt x="13" y="94"/>
                        </a:lnTo>
                        <a:lnTo>
                          <a:pt x="12" y="101"/>
                        </a:lnTo>
                        <a:lnTo>
                          <a:pt x="12" y="107"/>
                        </a:lnTo>
                        <a:lnTo>
                          <a:pt x="11" y="112"/>
                        </a:lnTo>
                        <a:lnTo>
                          <a:pt x="9" y="118"/>
                        </a:lnTo>
                        <a:lnTo>
                          <a:pt x="8" y="123"/>
                        </a:lnTo>
                        <a:lnTo>
                          <a:pt x="6" y="128"/>
                        </a:lnTo>
                        <a:lnTo>
                          <a:pt x="0" y="123"/>
                        </a:lnTo>
                        <a:lnTo>
                          <a:pt x="0" y="123"/>
                        </a:lnTo>
                        <a:lnTo>
                          <a:pt x="2" y="118"/>
                        </a:lnTo>
                        <a:lnTo>
                          <a:pt x="4" y="111"/>
                        </a:lnTo>
                        <a:lnTo>
                          <a:pt x="4" y="105"/>
                        </a:lnTo>
                        <a:lnTo>
                          <a:pt x="6" y="99"/>
                        </a:lnTo>
                        <a:lnTo>
                          <a:pt x="7" y="94"/>
                        </a:lnTo>
                        <a:lnTo>
                          <a:pt x="8" y="86"/>
                        </a:lnTo>
                        <a:lnTo>
                          <a:pt x="8" y="81"/>
                        </a:lnTo>
                        <a:lnTo>
                          <a:pt x="8" y="74"/>
                        </a:lnTo>
                        <a:lnTo>
                          <a:pt x="8" y="68"/>
                        </a:lnTo>
                        <a:lnTo>
                          <a:pt x="8" y="63"/>
                        </a:lnTo>
                        <a:lnTo>
                          <a:pt x="8" y="56"/>
                        </a:lnTo>
                        <a:lnTo>
                          <a:pt x="8" y="50"/>
                        </a:lnTo>
                        <a:lnTo>
                          <a:pt x="8" y="43"/>
                        </a:lnTo>
                        <a:lnTo>
                          <a:pt x="8" y="37"/>
                        </a:lnTo>
                        <a:lnTo>
                          <a:pt x="7" y="30"/>
                        </a:lnTo>
                        <a:lnTo>
                          <a:pt x="7" y="24"/>
                        </a:lnTo>
                        <a:lnTo>
                          <a:pt x="5" y="17"/>
                        </a:lnTo>
                        <a:lnTo>
                          <a:pt x="4" y="12"/>
                        </a:lnTo>
                        <a:lnTo>
                          <a:pt x="3" y="6"/>
                        </a:lnTo>
                        <a:lnTo>
                          <a:pt x="1" y="3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4" name="Freeform 120"/>
                  <p:cNvSpPr>
                    <a:spLocks/>
                  </p:cNvSpPr>
                  <p:nvPr/>
                </p:nvSpPr>
                <p:spPr bwMode="auto">
                  <a:xfrm>
                    <a:off x="3787" y="1779"/>
                    <a:ext cx="17" cy="113"/>
                  </a:xfrm>
                  <a:custGeom>
                    <a:avLst/>
                    <a:gdLst>
                      <a:gd name="T0" fmla="*/ 11 w 17"/>
                      <a:gd name="T1" fmla="*/ 3 h 113"/>
                      <a:gd name="T2" fmla="*/ 12 w 17"/>
                      <a:gd name="T3" fmla="*/ 7 h 113"/>
                      <a:gd name="T4" fmla="*/ 13 w 17"/>
                      <a:gd name="T5" fmla="*/ 13 h 113"/>
                      <a:gd name="T6" fmla="*/ 13 w 17"/>
                      <a:gd name="T7" fmla="*/ 20 h 113"/>
                      <a:gd name="T8" fmla="*/ 14 w 17"/>
                      <a:gd name="T9" fmla="*/ 25 h 113"/>
                      <a:gd name="T10" fmla="*/ 15 w 17"/>
                      <a:gd name="T11" fmla="*/ 32 h 113"/>
                      <a:gd name="T12" fmla="*/ 15 w 17"/>
                      <a:gd name="T13" fmla="*/ 37 h 113"/>
                      <a:gd name="T14" fmla="*/ 16 w 17"/>
                      <a:gd name="T15" fmla="*/ 43 h 113"/>
                      <a:gd name="T16" fmla="*/ 16 w 17"/>
                      <a:gd name="T17" fmla="*/ 49 h 113"/>
                      <a:gd name="T18" fmla="*/ 16 w 17"/>
                      <a:gd name="T19" fmla="*/ 58 h 113"/>
                      <a:gd name="T20" fmla="*/ 15 w 17"/>
                      <a:gd name="T21" fmla="*/ 64 h 113"/>
                      <a:gd name="T22" fmla="*/ 15 w 17"/>
                      <a:gd name="T23" fmla="*/ 70 h 113"/>
                      <a:gd name="T24" fmla="*/ 15 w 17"/>
                      <a:gd name="T25" fmla="*/ 75 h 113"/>
                      <a:gd name="T26" fmla="*/ 14 w 17"/>
                      <a:gd name="T27" fmla="*/ 81 h 113"/>
                      <a:gd name="T28" fmla="*/ 13 w 17"/>
                      <a:gd name="T29" fmla="*/ 87 h 113"/>
                      <a:gd name="T30" fmla="*/ 12 w 17"/>
                      <a:gd name="T31" fmla="*/ 93 h 113"/>
                      <a:gd name="T32" fmla="*/ 11 w 17"/>
                      <a:gd name="T33" fmla="*/ 99 h 113"/>
                      <a:gd name="T34" fmla="*/ 10 w 17"/>
                      <a:gd name="T35" fmla="*/ 104 h 113"/>
                      <a:gd name="T36" fmla="*/ 9 w 17"/>
                      <a:gd name="T37" fmla="*/ 110 h 113"/>
                      <a:gd name="T38" fmla="*/ 7 w 17"/>
                      <a:gd name="T39" fmla="*/ 112 h 113"/>
                      <a:gd name="T40" fmla="*/ 0 w 17"/>
                      <a:gd name="T41" fmla="*/ 108 h 113"/>
                      <a:gd name="T42" fmla="*/ 2 w 17"/>
                      <a:gd name="T43" fmla="*/ 104 h 113"/>
                      <a:gd name="T44" fmla="*/ 3 w 17"/>
                      <a:gd name="T45" fmla="*/ 98 h 113"/>
                      <a:gd name="T46" fmla="*/ 5 w 17"/>
                      <a:gd name="T47" fmla="*/ 91 h 113"/>
                      <a:gd name="T48" fmla="*/ 5 w 17"/>
                      <a:gd name="T49" fmla="*/ 87 h 113"/>
                      <a:gd name="T50" fmla="*/ 6 w 17"/>
                      <a:gd name="T51" fmla="*/ 78 h 113"/>
                      <a:gd name="T52" fmla="*/ 7 w 17"/>
                      <a:gd name="T53" fmla="*/ 73 h 113"/>
                      <a:gd name="T54" fmla="*/ 7 w 17"/>
                      <a:gd name="T55" fmla="*/ 66 h 113"/>
                      <a:gd name="T56" fmla="*/ 8 w 17"/>
                      <a:gd name="T57" fmla="*/ 61 h 113"/>
                      <a:gd name="T58" fmla="*/ 8 w 17"/>
                      <a:gd name="T59" fmla="*/ 56 h 113"/>
                      <a:gd name="T60" fmla="*/ 8 w 17"/>
                      <a:gd name="T61" fmla="*/ 49 h 113"/>
                      <a:gd name="T62" fmla="*/ 8 w 17"/>
                      <a:gd name="T63" fmla="*/ 42 h 113"/>
                      <a:gd name="T64" fmla="*/ 7 w 17"/>
                      <a:gd name="T65" fmla="*/ 36 h 113"/>
                      <a:gd name="T66" fmla="*/ 7 w 17"/>
                      <a:gd name="T67" fmla="*/ 30 h 113"/>
                      <a:gd name="T68" fmla="*/ 6 w 17"/>
                      <a:gd name="T69" fmla="*/ 23 h 113"/>
                      <a:gd name="T70" fmla="*/ 5 w 17"/>
                      <a:gd name="T71" fmla="*/ 16 h 113"/>
                      <a:gd name="T72" fmla="*/ 4 w 17"/>
                      <a:gd name="T73" fmla="*/ 10 h 113"/>
                      <a:gd name="T74" fmla="*/ 3 w 17"/>
                      <a:gd name="T75" fmla="*/ 5 h 113"/>
                      <a:gd name="T76" fmla="*/ 2 w 17"/>
                      <a:gd name="T77" fmla="*/ 4 h 113"/>
                      <a:gd name="T78" fmla="*/ 10 w 17"/>
                      <a:gd name="T79" fmla="*/ 0 h 113"/>
                      <a:gd name="T80" fmla="*/ 11 w 17"/>
                      <a:gd name="T81" fmla="*/ 3 h 1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7" h="113">
                        <a:moveTo>
                          <a:pt x="11" y="3"/>
                        </a:moveTo>
                        <a:lnTo>
                          <a:pt x="12" y="7"/>
                        </a:lnTo>
                        <a:lnTo>
                          <a:pt x="13" y="13"/>
                        </a:lnTo>
                        <a:lnTo>
                          <a:pt x="13" y="20"/>
                        </a:lnTo>
                        <a:lnTo>
                          <a:pt x="14" y="25"/>
                        </a:lnTo>
                        <a:lnTo>
                          <a:pt x="15" y="32"/>
                        </a:lnTo>
                        <a:lnTo>
                          <a:pt x="15" y="37"/>
                        </a:lnTo>
                        <a:lnTo>
                          <a:pt x="16" y="43"/>
                        </a:lnTo>
                        <a:lnTo>
                          <a:pt x="16" y="49"/>
                        </a:lnTo>
                        <a:lnTo>
                          <a:pt x="16" y="58"/>
                        </a:lnTo>
                        <a:lnTo>
                          <a:pt x="15" y="64"/>
                        </a:lnTo>
                        <a:lnTo>
                          <a:pt x="15" y="70"/>
                        </a:lnTo>
                        <a:lnTo>
                          <a:pt x="15" y="75"/>
                        </a:lnTo>
                        <a:lnTo>
                          <a:pt x="14" y="81"/>
                        </a:lnTo>
                        <a:lnTo>
                          <a:pt x="13" y="87"/>
                        </a:lnTo>
                        <a:lnTo>
                          <a:pt x="12" y="93"/>
                        </a:lnTo>
                        <a:lnTo>
                          <a:pt x="11" y="99"/>
                        </a:lnTo>
                        <a:lnTo>
                          <a:pt x="10" y="104"/>
                        </a:lnTo>
                        <a:lnTo>
                          <a:pt x="9" y="110"/>
                        </a:lnTo>
                        <a:lnTo>
                          <a:pt x="7" y="112"/>
                        </a:lnTo>
                        <a:lnTo>
                          <a:pt x="0" y="108"/>
                        </a:lnTo>
                        <a:lnTo>
                          <a:pt x="2" y="104"/>
                        </a:lnTo>
                        <a:lnTo>
                          <a:pt x="3" y="98"/>
                        </a:lnTo>
                        <a:lnTo>
                          <a:pt x="5" y="91"/>
                        </a:lnTo>
                        <a:lnTo>
                          <a:pt x="5" y="87"/>
                        </a:lnTo>
                        <a:lnTo>
                          <a:pt x="6" y="78"/>
                        </a:lnTo>
                        <a:lnTo>
                          <a:pt x="7" y="73"/>
                        </a:lnTo>
                        <a:lnTo>
                          <a:pt x="7" y="66"/>
                        </a:lnTo>
                        <a:lnTo>
                          <a:pt x="8" y="61"/>
                        </a:lnTo>
                        <a:lnTo>
                          <a:pt x="8" y="56"/>
                        </a:lnTo>
                        <a:lnTo>
                          <a:pt x="8" y="49"/>
                        </a:lnTo>
                        <a:lnTo>
                          <a:pt x="8" y="42"/>
                        </a:lnTo>
                        <a:lnTo>
                          <a:pt x="7" y="36"/>
                        </a:lnTo>
                        <a:lnTo>
                          <a:pt x="7" y="30"/>
                        </a:lnTo>
                        <a:lnTo>
                          <a:pt x="6" y="23"/>
                        </a:lnTo>
                        <a:lnTo>
                          <a:pt x="5" y="16"/>
                        </a:lnTo>
                        <a:lnTo>
                          <a:pt x="4" y="10"/>
                        </a:lnTo>
                        <a:lnTo>
                          <a:pt x="3" y="5"/>
                        </a:lnTo>
                        <a:lnTo>
                          <a:pt x="2" y="4"/>
                        </a:lnTo>
                        <a:lnTo>
                          <a:pt x="10" y="0"/>
                        </a:lnTo>
                        <a:lnTo>
                          <a:pt x="11" y="3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5" name="Freeform 121"/>
                  <p:cNvSpPr>
                    <a:spLocks/>
                  </p:cNvSpPr>
                  <p:nvPr/>
                </p:nvSpPr>
                <p:spPr bwMode="auto">
                  <a:xfrm>
                    <a:off x="3772" y="1786"/>
                    <a:ext cx="17" cy="98"/>
                  </a:xfrm>
                  <a:custGeom>
                    <a:avLst/>
                    <a:gdLst>
                      <a:gd name="T0" fmla="*/ 11 w 17"/>
                      <a:gd name="T1" fmla="*/ 0 h 98"/>
                      <a:gd name="T2" fmla="*/ 13 w 17"/>
                      <a:gd name="T3" fmla="*/ 5 h 98"/>
                      <a:gd name="T4" fmla="*/ 13 w 17"/>
                      <a:gd name="T5" fmla="*/ 11 h 98"/>
                      <a:gd name="T6" fmla="*/ 14 w 17"/>
                      <a:gd name="T7" fmla="*/ 18 h 98"/>
                      <a:gd name="T8" fmla="*/ 15 w 17"/>
                      <a:gd name="T9" fmla="*/ 23 h 98"/>
                      <a:gd name="T10" fmla="*/ 15 w 17"/>
                      <a:gd name="T11" fmla="*/ 30 h 98"/>
                      <a:gd name="T12" fmla="*/ 16 w 17"/>
                      <a:gd name="T13" fmla="*/ 34 h 98"/>
                      <a:gd name="T14" fmla="*/ 16 w 17"/>
                      <a:gd name="T15" fmla="*/ 42 h 98"/>
                      <a:gd name="T16" fmla="*/ 16 w 17"/>
                      <a:gd name="T17" fmla="*/ 49 h 98"/>
                      <a:gd name="T18" fmla="*/ 15 w 17"/>
                      <a:gd name="T19" fmla="*/ 56 h 98"/>
                      <a:gd name="T20" fmla="*/ 15 w 17"/>
                      <a:gd name="T21" fmla="*/ 62 h 98"/>
                      <a:gd name="T22" fmla="*/ 15 w 17"/>
                      <a:gd name="T23" fmla="*/ 66 h 98"/>
                      <a:gd name="T24" fmla="*/ 14 w 17"/>
                      <a:gd name="T25" fmla="*/ 73 h 98"/>
                      <a:gd name="T26" fmla="*/ 13 w 17"/>
                      <a:gd name="T27" fmla="*/ 78 h 98"/>
                      <a:gd name="T28" fmla="*/ 11 w 17"/>
                      <a:gd name="T29" fmla="*/ 85 h 98"/>
                      <a:gd name="T30" fmla="*/ 10 w 17"/>
                      <a:gd name="T31" fmla="*/ 90 h 98"/>
                      <a:gd name="T32" fmla="*/ 9 w 17"/>
                      <a:gd name="T33" fmla="*/ 97 h 98"/>
                      <a:gd name="T34" fmla="*/ 0 w 17"/>
                      <a:gd name="T35" fmla="*/ 93 h 98"/>
                      <a:gd name="T36" fmla="*/ 1 w 17"/>
                      <a:gd name="T37" fmla="*/ 89 h 98"/>
                      <a:gd name="T38" fmla="*/ 3 w 17"/>
                      <a:gd name="T39" fmla="*/ 83 h 98"/>
                      <a:gd name="T40" fmla="*/ 3 w 17"/>
                      <a:gd name="T41" fmla="*/ 78 h 98"/>
                      <a:gd name="T42" fmla="*/ 5 w 17"/>
                      <a:gd name="T43" fmla="*/ 71 h 98"/>
                      <a:gd name="T44" fmla="*/ 6 w 17"/>
                      <a:gd name="T45" fmla="*/ 65 h 98"/>
                      <a:gd name="T46" fmla="*/ 7 w 17"/>
                      <a:gd name="T47" fmla="*/ 58 h 98"/>
                      <a:gd name="T48" fmla="*/ 7 w 17"/>
                      <a:gd name="T49" fmla="*/ 53 h 98"/>
                      <a:gd name="T50" fmla="*/ 7 w 17"/>
                      <a:gd name="T51" fmla="*/ 47 h 98"/>
                      <a:gd name="T52" fmla="*/ 7 w 17"/>
                      <a:gd name="T53" fmla="*/ 42 h 98"/>
                      <a:gd name="T54" fmla="*/ 7 w 17"/>
                      <a:gd name="T55" fmla="*/ 34 h 98"/>
                      <a:gd name="T56" fmla="*/ 6 w 17"/>
                      <a:gd name="T57" fmla="*/ 28 h 98"/>
                      <a:gd name="T58" fmla="*/ 5 w 17"/>
                      <a:gd name="T59" fmla="*/ 21 h 98"/>
                      <a:gd name="T60" fmla="*/ 5 w 17"/>
                      <a:gd name="T61" fmla="*/ 15 h 98"/>
                      <a:gd name="T62" fmla="*/ 3 w 17"/>
                      <a:gd name="T63" fmla="*/ 8 h 98"/>
                      <a:gd name="T64" fmla="*/ 2 w 17"/>
                      <a:gd name="T65" fmla="*/ 3 h 98"/>
                      <a:gd name="T66" fmla="*/ 11 w 17"/>
                      <a:gd name="T67" fmla="*/ 0 h 9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98">
                        <a:moveTo>
                          <a:pt x="11" y="0"/>
                        </a:moveTo>
                        <a:lnTo>
                          <a:pt x="13" y="5"/>
                        </a:lnTo>
                        <a:lnTo>
                          <a:pt x="13" y="11"/>
                        </a:lnTo>
                        <a:lnTo>
                          <a:pt x="14" y="18"/>
                        </a:lnTo>
                        <a:lnTo>
                          <a:pt x="15" y="23"/>
                        </a:lnTo>
                        <a:lnTo>
                          <a:pt x="15" y="30"/>
                        </a:lnTo>
                        <a:lnTo>
                          <a:pt x="16" y="34"/>
                        </a:lnTo>
                        <a:lnTo>
                          <a:pt x="16" y="42"/>
                        </a:lnTo>
                        <a:lnTo>
                          <a:pt x="16" y="49"/>
                        </a:lnTo>
                        <a:lnTo>
                          <a:pt x="15" y="56"/>
                        </a:lnTo>
                        <a:lnTo>
                          <a:pt x="15" y="62"/>
                        </a:lnTo>
                        <a:lnTo>
                          <a:pt x="15" y="66"/>
                        </a:lnTo>
                        <a:lnTo>
                          <a:pt x="14" y="73"/>
                        </a:lnTo>
                        <a:lnTo>
                          <a:pt x="13" y="78"/>
                        </a:lnTo>
                        <a:lnTo>
                          <a:pt x="11" y="85"/>
                        </a:lnTo>
                        <a:lnTo>
                          <a:pt x="10" y="90"/>
                        </a:lnTo>
                        <a:lnTo>
                          <a:pt x="9" y="97"/>
                        </a:lnTo>
                        <a:lnTo>
                          <a:pt x="0" y="93"/>
                        </a:lnTo>
                        <a:lnTo>
                          <a:pt x="1" y="89"/>
                        </a:lnTo>
                        <a:lnTo>
                          <a:pt x="3" y="83"/>
                        </a:lnTo>
                        <a:lnTo>
                          <a:pt x="3" y="78"/>
                        </a:lnTo>
                        <a:lnTo>
                          <a:pt x="5" y="71"/>
                        </a:lnTo>
                        <a:lnTo>
                          <a:pt x="6" y="65"/>
                        </a:lnTo>
                        <a:lnTo>
                          <a:pt x="7" y="58"/>
                        </a:lnTo>
                        <a:lnTo>
                          <a:pt x="7" y="53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7" y="34"/>
                        </a:lnTo>
                        <a:lnTo>
                          <a:pt x="6" y="28"/>
                        </a:lnTo>
                        <a:lnTo>
                          <a:pt x="5" y="21"/>
                        </a:lnTo>
                        <a:lnTo>
                          <a:pt x="5" y="15"/>
                        </a:lnTo>
                        <a:lnTo>
                          <a:pt x="3" y="8"/>
                        </a:lnTo>
                        <a:lnTo>
                          <a:pt x="2" y="3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6" name="Freeform 122"/>
                  <p:cNvSpPr>
                    <a:spLocks/>
                  </p:cNvSpPr>
                  <p:nvPr/>
                </p:nvSpPr>
                <p:spPr bwMode="auto">
                  <a:xfrm>
                    <a:off x="3756" y="1795"/>
                    <a:ext cx="17" cy="81"/>
                  </a:xfrm>
                  <a:custGeom>
                    <a:avLst/>
                    <a:gdLst>
                      <a:gd name="T0" fmla="*/ 11 w 17"/>
                      <a:gd name="T1" fmla="*/ 0 h 81"/>
                      <a:gd name="T2" fmla="*/ 13 w 17"/>
                      <a:gd name="T3" fmla="*/ 4 h 81"/>
                      <a:gd name="T4" fmla="*/ 13 w 17"/>
                      <a:gd name="T5" fmla="*/ 11 h 81"/>
                      <a:gd name="T6" fmla="*/ 15 w 17"/>
                      <a:gd name="T7" fmla="*/ 16 h 81"/>
                      <a:gd name="T8" fmla="*/ 15 w 17"/>
                      <a:gd name="T9" fmla="*/ 22 h 81"/>
                      <a:gd name="T10" fmla="*/ 15 w 17"/>
                      <a:gd name="T11" fmla="*/ 28 h 81"/>
                      <a:gd name="T12" fmla="*/ 16 w 17"/>
                      <a:gd name="T13" fmla="*/ 34 h 81"/>
                      <a:gd name="T14" fmla="*/ 16 w 17"/>
                      <a:gd name="T15" fmla="*/ 41 h 81"/>
                      <a:gd name="T16" fmla="*/ 15 w 17"/>
                      <a:gd name="T17" fmla="*/ 48 h 81"/>
                      <a:gd name="T18" fmla="*/ 15 w 17"/>
                      <a:gd name="T19" fmla="*/ 54 h 81"/>
                      <a:gd name="T20" fmla="*/ 15 w 17"/>
                      <a:gd name="T21" fmla="*/ 58 h 81"/>
                      <a:gd name="T22" fmla="*/ 13 w 17"/>
                      <a:gd name="T23" fmla="*/ 64 h 81"/>
                      <a:gd name="T24" fmla="*/ 13 w 17"/>
                      <a:gd name="T25" fmla="*/ 70 h 81"/>
                      <a:gd name="T26" fmla="*/ 11 w 17"/>
                      <a:gd name="T27" fmla="*/ 76 h 81"/>
                      <a:gd name="T28" fmla="*/ 11 w 17"/>
                      <a:gd name="T29" fmla="*/ 80 h 81"/>
                      <a:gd name="T30" fmla="*/ 0 w 17"/>
                      <a:gd name="T31" fmla="*/ 76 h 81"/>
                      <a:gd name="T32" fmla="*/ 1 w 17"/>
                      <a:gd name="T33" fmla="*/ 75 h 81"/>
                      <a:gd name="T34" fmla="*/ 3 w 17"/>
                      <a:gd name="T35" fmla="*/ 69 h 81"/>
                      <a:gd name="T36" fmla="*/ 3 w 17"/>
                      <a:gd name="T37" fmla="*/ 63 h 81"/>
                      <a:gd name="T38" fmla="*/ 5 w 17"/>
                      <a:gd name="T39" fmla="*/ 56 h 81"/>
                      <a:gd name="T40" fmla="*/ 5 w 17"/>
                      <a:gd name="T41" fmla="*/ 50 h 81"/>
                      <a:gd name="T42" fmla="*/ 5 w 17"/>
                      <a:gd name="T43" fmla="*/ 44 h 81"/>
                      <a:gd name="T44" fmla="*/ 5 w 17"/>
                      <a:gd name="T45" fmla="*/ 40 h 81"/>
                      <a:gd name="T46" fmla="*/ 5 w 17"/>
                      <a:gd name="T47" fmla="*/ 33 h 81"/>
                      <a:gd name="T48" fmla="*/ 5 w 17"/>
                      <a:gd name="T49" fmla="*/ 27 h 81"/>
                      <a:gd name="T50" fmla="*/ 5 w 17"/>
                      <a:gd name="T51" fmla="*/ 20 h 81"/>
                      <a:gd name="T52" fmla="*/ 4 w 17"/>
                      <a:gd name="T53" fmla="*/ 15 h 81"/>
                      <a:gd name="T54" fmla="*/ 3 w 17"/>
                      <a:gd name="T55" fmla="*/ 8 h 81"/>
                      <a:gd name="T56" fmla="*/ 1 w 17"/>
                      <a:gd name="T57" fmla="*/ 3 h 81"/>
                      <a:gd name="T58" fmla="*/ 11 w 17"/>
                      <a:gd name="T59" fmla="*/ 0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81">
                        <a:moveTo>
                          <a:pt x="11" y="0"/>
                        </a:moveTo>
                        <a:lnTo>
                          <a:pt x="13" y="4"/>
                        </a:lnTo>
                        <a:lnTo>
                          <a:pt x="13" y="11"/>
                        </a:lnTo>
                        <a:lnTo>
                          <a:pt x="15" y="16"/>
                        </a:lnTo>
                        <a:lnTo>
                          <a:pt x="15" y="22"/>
                        </a:lnTo>
                        <a:lnTo>
                          <a:pt x="15" y="28"/>
                        </a:lnTo>
                        <a:lnTo>
                          <a:pt x="16" y="34"/>
                        </a:lnTo>
                        <a:lnTo>
                          <a:pt x="16" y="41"/>
                        </a:lnTo>
                        <a:lnTo>
                          <a:pt x="15" y="48"/>
                        </a:lnTo>
                        <a:lnTo>
                          <a:pt x="15" y="54"/>
                        </a:lnTo>
                        <a:lnTo>
                          <a:pt x="15" y="58"/>
                        </a:lnTo>
                        <a:lnTo>
                          <a:pt x="13" y="64"/>
                        </a:lnTo>
                        <a:lnTo>
                          <a:pt x="13" y="70"/>
                        </a:lnTo>
                        <a:lnTo>
                          <a:pt x="11" y="76"/>
                        </a:lnTo>
                        <a:lnTo>
                          <a:pt x="11" y="80"/>
                        </a:lnTo>
                        <a:lnTo>
                          <a:pt x="0" y="76"/>
                        </a:lnTo>
                        <a:lnTo>
                          <a:pt x="1" y="75"/>
                        </a:lnTo>
                        <a:lnTo>
                          <a:pt x="3" y="69"/>
                        </a:lnTo>
                        <a:lnTo>
                          <a:pt x="3" y="63"/>
                        </a:lnTo>
                        <a:lnTo>
                          <a:pt x="5" y="56"/>
                        </a:lnTo>
                        <a:lnTo>
                          <a:pt x="5" y="50"/>
                        </a:lnTo>
                        <a:lnTo>
                          <a:pt x="5" y="44"/>
                        </a:lnTo>
                        <a:lnTo>
                          <a:pt x="5" y="40"/>
                        </a:lnTo>
                        <a:lnTo>
                          <a:pt x="5" y="33"/>
                        </a:lnTo>
                        <a:lnTo>
                          <a:pt x="5" y="27"/>
                        </a:lnTo>
                        <a:lnTo>
                          <a:pt x="5" y="20"/>
                        </a:lnTo>
                        <a:lnTo>
                          <a:pt x="4" y="15"/>
                        </a:lnTo>
                        <a:lnTo>
                          <a:pt x="3" y="8"/>
                        </a:lnTo>
                        <a:lnTo>
                          <a:pt x="1" y="3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7" name="Freeform 123"/>
                  <p:cNvSpPr>
                    <a:spLocks/>
                  </p:cNvSpPr>
                  <p:nvPr/>
                </p:nvSpPr>
                <p:spPr bwMode="auto">
                  <a:xfrm>
                    <a:off x="3741" y="1799"/>
                    <a:ext cx="17" cy="70"/>
                  </a:xfrm>
                  <a:custGeom>
                    <a:avLst/>
                    <a:gdLst>
                      <a:gd name="T0" fmla="*/ 13 w 17"/>
                      <a:gd name="T1" fmla="*/ 0 h 70"/>
                      <a:gd name="T2" fmla="*/ 14 w 17"/>
                      <a:gd name="T3" fmla="*/ 4 h 70"/>
                      <a:gd name="T4" fmla="*/ 14 w 17"/>
                      <a:gd name="T5" fmla="*/ 8 h 70"/>
                      <a:gd name="T6" fmla="*/ 16 w 17"/>
                      <a:gd name="T7" fmla="*/ 15 h 70"/>
                      <a:gd name="T8" fmla="*/ 16 w 17"/>
                      <a:gd name="T9" fmla="*/ 20 h 70"/>
                      <a:gd name="T10" fmla="*/ 16 w 17"/>
                      <a:gd name="T11" fmla="*/ 27 h 70"/>
                      <a:gd name="T12" fmla="*/ 16 w 17"/>
                      <a:gd name="T13" fmla="*/ 33 h 70"/>
                      <a:gd name="T14" fmla="*/ 16 w 17"/>
                      <a:gd name="T15" fmla="*/ 40 h 70"/>
                      <a:gd name="T16" fmla="*/ 14 w 17"/>
                      <a:gd name="T17" fmla="*/ 46 h 70"/>
                      <a:gd name="T18" fmla="*/ 14 w 17"/>
                      <a:gd name="T19" fmla="*/ 51 h 70"/>
                      <a:gd name="T20" fmla="*/ 13 w 17"/>
                      <a:gd name="T21" fmla="*/ 56 h 70"/>
                      <a:gd name="T22" fmla="*/ 13 w 17"/>
                      <a:gd name="T23" fmla="*/ 63 h 70"/>
                      <a:gd name="T24" fmla="*/ 11 w 17"/>
                      <a:gd name="T25" fmla="*/ 69 h 70"/>
                      <a:gd name="T26" fmla="*/ 0 w 17"/>
                      <a:gd name="T27" fmla="*/ 64 h 70"/>
                      <a:gd name="T28" fmla="*/ 2 w 17"/>
                      <a:gd name="T29" fmla="*/ 62 h 70"/>
                      <a:gd name="T30" fmla="*/ 3 w 17"/>
                      <a:gd name="T31" fmla="*/ 55 h 70"/>
                      <a:gd name="T32" fmla="*/ 3 w 17"/>
                      <a:gd name="T33" fmla="*/ 48 h 70"/>
                      <a:gd name="T34" fmla="*/ 5 w 17"/>
                      <a:gd name="T35" fmla="*/ 43 h 70"/>
                      <a:gd name="T36" fmla="*/ 5 w 17"/>
                      <a:gd name="T37" fmla="*/ 37 h 70"/>
                      <a:gd name="T38" fmla="*/ 5 w 17"/>
                      <a:gd name="T39" fmla="*/ 32 h 70"/>
                      <a:gd name="T40" fmla="*/ 5 w 17"/>
                      <a:gd name="T41" fmla="*/ 26 h 70"/>
                      <a:gd name="T42" fmla="*/ 5 w 17"/>
                      <a:gd name="T43" fmla="*/ 20 h 70"/>
                      <a:gd name="T44" fmla="*/ 5 w 17"/>
                      <a:gd name="T45" fmla="*/ 12 h 70"/>
                      <a:gd name="T46" fmla="*/ 3 w 17"/>
                      <a:gd name="T47" fmla="*/ 7 h 70"/>
                      <a:gd name="T48" fmla="*/ 2 w 17"/>
                      <a:gd name="T49" fmla="*/ 4 h 70"/>
                      <a:gd name="T50" fmla="*/ 13 w 17"/>
                      <a:gd name="T51" fmla="*/ 0 h 7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70">
                        <a:moveTo>
                          <a:pt x="13" y="0"/>
                        </a:moveTo>
                        <a:lnTo>
                          <a:pt x="14" y="4"/>
                        </a:lnTo>
                        <a:lnTo>
                          <a:pt x="14" y="8"/>
                        </a:lnTo>
                        <a:lnTo>
                          <a:pt x="16" y="15"/>
                        </a:lnTo>
                        <a:lnTo>
                          <a:pt x="16" y="20"/>
                        </a:lnTo>
                        <a:lnTo>
                          <a:pt x="16" y="27"/>
                        </a:lnTo>
                        <a:lnTo>
                          <a:pt x="16" y="33"/>
                        </a:lnTo>
                        <a:lnTo>
                          <a:pt x="16" y="40"/>
                        </a:lnTo>
                        <a:lnTo>
                          <a:pt x="14" y="46"/>
                        </a:lnTo>
                        <a:lnTo>
                          <a:pt x="14" y="51"/>
                        </a:lnTo>
                        <a:lnTo>
                          <a:pt x="13" y="56"/>
                        </a:lnTo>
                        <a:lnTo>
                          <a:pt x="13" y="63"/>
                        </a:lnTo>
                        <a:lnTo>
                          <a:pt x="11" y="69"/>
                        </a:lnTo>
                        <a:lnTo>
                          <a:pt x="0" y="64"/>
                        </a:lnTo>
                        <a:lnTo>
                          <a:pt x="2" y="62"/>
                        </a:lnTo>
                        <a:lnTo>
                          <a:pt x="3" y="55"/>
                        </a:lnTo>
                        <a:lnTo>
                          <a:pt x="3" y="48"/>
                        </a:lnTo>
                        <a:lnTo>
                          <a:pt x="5" y="43"/>
                        </a:lnTo>
                        <a:lnTo>
                          <a:pt x="5" y="37"/>
                        </a:lnTo>
                        <a:lnTo>
                          <a:pt x="5" y="32"/>
                        </a:lnTo>
                        <a:lnTo>
                          <a:pt x="5" y="26"/>
                        </a:lnTo>
                        <a:lnTo>
                          <a:pt x="5" y="20"/>
                        </a:lnTo>
                        <a:lnTo>
                          <a:pt x="5" y="12"/>
                        </a:lnTo>
                        <a:lnTo>
                          <a:pt x="3" y="7"/>
                        </a:lnTo>
                        <a:lnTo>
                          <a:pt x="2" y="4"/>
                        </a:lnTo>
                        <a:lnTo>
                          <a:pt x="13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8" name="Freeform 124"/>
                  <p:cNvSpPr>
                    <a:spLocks/>
                  </p:cNvSpPr>
                  <p:nvPr/>
                </p:nvSpPr>
                <p:spPr bwMode="auto">
                  <a:xfrm>
                    <a:off x="3726" y="1808"/>
                    <a:ext cx="17" cy="55"/>
                  </a:xfrm>
                  <a:custGeom>
                    <a:avLst/>
                    <a:gdLst>
                      <a:gd name="T0" fmla="*/ 14 w 17"/>
                      <a:gd name="T1" fmla="*/ 0 h 55"/>
                      <a:gd name="T2" fmla="*/ 14 w 17"/>
                      <a:gd name="T3" fmla="*/ 4 h 55"/>
                      <a:gd name="T4" fmla="*/ 14 w 17"/>
                      <a:gd name="T5" fmla="*/ 10 h 55"/>
                      <a:gd name="T6" fmla="*/ 16 w 17"/>
                      <a:gd name="T7" fmla="*/ 15 h 55"/>
                      <a:gd name="T8" fmla="*/ 16 w 17"/>
                      <a:gd name="T9" fmla="*/ 21 h 55"/>
                      <a:gd name="T10" fmla="*/ 16 w 17"/>
                      <a:gd name="T11" fmla="*/ 29 h 55"/>
                      <a:gd name="T12" fmla="*/ 16 w 17"/>
                      <a:gd name="T13" fmla="*/ 36 h 55"/>
                      <a:gd name="T14" fmla="*/ 14 w 17"/>
                      <a:gd name="T15" fmla="*/ 41 h 55"/>
                      <a:gd name="T16" fmla="*/ 14 w 17"/>
                      <a:gd name="T17" fmla="*/ 46 h 55"/>
                      <a:gd name="T18" fmla="*/ 14 w 17"/>
                      <a:gd name="T19" fmla="*/ 50 h 55"/>
                      <a:gd name="T20" fmla="*/ 14 w 17"/>
                      <a:gd name="T21" fmla="*/ 54 h 55"/>
                      <a:gd name="T22" fmla="*/ 0 w 17"/>
                      <a:gd name="T23" fmla="*/ 50 h 55"/>
                      <a:gd name="T24" fmla="*/ 2 w 17"/>
                      <a:gd name="T25" fmla="*/ 44 h 55"/>
                      <a:gd name="T26" fmla="*/ 2 w 17"/>
                      <a:gd name="T27" fmla="*/ 38 h 55"/>
                      <a:gd name="T28" fmla="*/ 3 w 17"/>
                      <a:gd name="T29" fmla="*/ 32 h 55"/>
                      <a:gd name="T30" fmla="*/ 3 w 17"/>
                      <a:gd name="T31" fmla="*/ 27 h 55"/>
                      <a:gd name="T32" fmla="*/ 3 w 17"/>
                      <a:gd name="T33" fmla="*/ 20 h 55"/>
                      <a:gd name="T34" fmla="*/ 3 w 17"/>
                      <a:gd name="T35" fmla="*/ 14 h 55"/>
                      <a:gd name="T36" fmla="*/ 2 w 17"/>
                      <a:gd name="T37" fmla="*/ 8 h 55"/>
                      <a:gd name="T38" fmla="*/ 2 w 17"/>
                      <a:gd name="T39" fmla="*/ 3 h 55"/>
                      <a:gd name="T40" fmla="*/ 14 w 17"/>
                      <a:gd name="T41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55">
                        <a:moveTo>
                          <a:pt x="14" y="0"/>
                        </a:moveTo>
                        <a:lnTo>
                          <a:pt x="14" y="4"/>
                        </a:lnTo>
                        <a:lnTo>
                          <a:pt x="14" y="10"/>
                        </a:lnTo>
                        <a:lnTo>
                          <a:pt x="16" y="15"/>
                        </a:lnTo>
                        <a:lnTo>
                          <a:pt x="16" y="21"/>
                        </a:lnTo>
                        <a:lnTo>
                          <a:pt x="16" y="29"/>
                        </a:lnTo>
                        <a:lnTo>
                          <a:pt x="16" y="36"/>
                        </a:lnTo>
                        <a:lnTo>
                          <a:pt x="14" y="41"/>
                        </a:lnTo>
                        <a:lnTo>
                          <a:pt x="14" y="46"/>
                        </a:lnTo>
                        <a:lnTo>
                          <a:pt x="14" y="50"/>
                        </a:lnTo>
                        <a:lnTo>
                          <a:pt x="14" y="54"/>
                        </a:lnTo>
                        <a:lnTo>
                          <a:pt x="0" y="50"/>
                        </a:lnTo>
                        <a:lnTo>
                          <a:pt x="2" y="44"/>
                        </a:lnTo>
                        <a:lnTo>
                          <a:pt x="2" y="38"/>
                        </a:lnTo>
                        <a:lnTo>
                          <a:pt x="3" y="32"/>
                        </a:lnTo>
                        <a:lnTo>
                          <a:pt x="3" y="27"/>
                        </a:lnTo>
                        <a:lnTo>
                          <a:pt x="3" y="20"/>
                        </a:lnTo>
                        <a:lnTo>
                          <a:pt x="3" y="14"/>
                        </a:lnTo>
                        <a:lnTo>
                          <a:pt x="2" y="8"/>
                        </a:lnTo>
                        <a:lnTo>
                          <a:pt x="2" y="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9" name="Freeform 125"/>
                  <p:cNvSpPr>
                    <a:spLocks/>
                  </p:cNvSpPr>
                  <p:nvPr/>
                </p:nvSpPr>
                <p:spPr bwMode="auto">
                  <a:xfrm>
                    <a:off x="3711" y="1816"/>
                    <a:ext cx="17" cy="39"/>
                  </a:xfrm>
                  <a:custGeom>
                    <a:avLst/>
                    <a:gdLst>
                      <a:gd name="T0" fmla="*/ 16 w 17"/>
                      <a:gd name="T1" fmla="*/ 0 h 39"/>
                      <a:gd name="T2" fmla="*/ 16 w 17"/>
                      <a:gd name="T3" fmla="*/ 7 h 39"/>
                      <a:gd name="T4" fmla="*/ 16 w 17"/>
                      <a:gd name="T5" fmla="*/ 13 h 39"/>
                      <a:gd name="T6" fmla="*/ 16 w 17"/>
                      <a:gd name="T7" fmla="*/ 20 h 39"/>
                      <a:gd name="T8" fmla="*/ 16 w 17"/>
                      <a:gd name="T9" fmla="*/ 26 h 39"/>
                      <a:gd name="T10" fmla="*/ 16 w 17"/>
                      <a:gd name="T11" fmla="*/ 32 h 39"/>
                      <a:gd name="T12" fmla="*/ 14 w 17"/>
                      <a:gd name="T13" fmla="*/ 38 h 39"/>
                      <a:gd name="T14" fmla="*/ 0 w 17"/>
                      <a:gd name="T15" fmla="*/ 34 h 39"/>
                      <a:gd name="T16" fmla="*/ 0 w 17"/>
                      <a:gd name="T17" fmla="*/ 29 h 39"/>
                      <a:gd name="T18" fmla="*/ 0 w 17"/>
                      <a:gd name="T19" fmla="*/ 23 h 39"/>
                      <a:gd name="T20" fmla="*/ 0 w 17"/>
                      <a:gd name="T21" fmla="*/ 18 h 39"/>
                      <a:gd name="T22" fmla="*/ 0 w 17"/>
                      <a:gd name="T23" fmla="*/ 12 h 39"/>
                      <a:gd name="T24" fmla="*/ 0 w 17"/>
                      <a:gd name="T25" fmla="*/ 6 h 39"/>
                      <a:gd name="T26" fmla="*/ 0 w 17"/>
                      <a:gd name="T27" fmla="*/ 3 h 39"/>
                      <a:gd name="T28" fmla="*/ 16 w 17"/>
                      <a:gd name="T29" fmla="*/ 0 h 3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39">
                        <a:moveTo>
                          <a:pt x="16" y="0"/>
                        </a:moveTo>
                        <a:lnTo>
                          <a:pt x="16" y="7"/>
                        </a:lnTo>
                        <a:lnTo>
                          <a:pt x="16" y="13"/>
                        </a:lnTo>
                        <a:lnTo>
                          <a:pt x="16" y="20"/>
                        </a:lnTo>
                        <a:lnTo>
                          <a:pt x="16" y="26"/>
                        </a:lnTo>
                        <a:lnTo>
                          <a:pt x="16" y="32"/>
                        </a:lnTo>
                        <a:lnTo>
                          <a:pt x="14" y="38"/>
                        </a:lnTo>
                        <a:lnTo>
                          <a:pt x="0" y="34"/>
                        </a:lnTo>
                        <a:lnTo>
                          <a:pt x="0" y="29"/>
                        </a:lnTo>
                        <a:lnTo>
                          <a:pt x="0" y="23"/>
                        </a:lnTo>
                        <a:lnTo>
                          <a:pt x="0" y="18"/>
                        </a:lnTo>
                        <a:lnTo>
                          <a:pt x="0" y="12"/>
                        </a:lnTo>
                        <a:lnTo>
                          <a:pt x="0" y="6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70" name="Freeform 126"/>
                  <p:cNvSpPr>
                    <a:spLocks/>
                  </p:cNvSpPr>
                  <p:nvPr/>
                </p:nvSpPr>
                <p:spPr bwMode="auto">
                  <a:xfrm>
                    <a:off x="3696" y="1823"/>
                    <a:ext cx="17" cy="25"/>
                  </a:xfrm>
                  <a:custGeom>
                    <a:avLst/>
                    <a:gdLst>
                      <a:gd name="T0" fmla="*/ 16 w 17"/>
                      <a:gd name="T1" fmla="*/ 3 h 25"/>
                      <a:gd name="T2" fmla="*/ 16 w 17"/>
                      <a:gd name="T3" fmla="*/ 9 h 25"/>
                      <a:gd name="T4" fmla="*/ 16 w 17"/>
                      <a:gd name="T5" fmla="*/ 16 h 25"/>
                      <a:gd name="T6" fmla="*/ 16 w 17"/>
                      <a:gd name="T7" fmla="*/ 20 h 25"/>
                      <a:gd name="T8" fmla="*/ 14 w 17"/>
                      <a:gd name="T9" fmla="*/ 24 h 25"/>
                      <a:gd name="T10" fmla="*/ 0 w 17"/>
                      <a:gd name="T11" fmla="*/ 20 h 25"/>
                      <a:gd name="T12" fmla="*/ 0 w 17"/>
                      <a:gd name="T13" fmla="*/ 14 h 25"/>
                      <a:gd name="T14" fmla="*/ 0 w 17"/>
                      <a:gd name="T15" fmla="*/ 8 h 25"/>
                      <a:gd name="T16" fmla="*/ 0 w 17"/>
                      <a:gd name="T17" fmla="*/ 3 h 25"/>
                      <a:gd name="T18" fmla="*/ 16 w 17"/>
                      <a:gd name="T19" fmla="*/ 0 h 25"/>
                      <a:gd name="T20" fmla="*/ 16 w 17"/>
                      <a:gd name="T21" fmla="*/ 3 h 2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25">
                        <a:moveTo>
                          <a:pt x="16" y="3"/>
                        </a:moveTo>
                        <a:lnTo>
                          <a:pt x="16" y="9"/>
                        </a:lnTo>
                        <a:lnTo>
                          <a:pt x="16" y="16"/>
                        </a:lnTo>
                        <a:lnTo>
                          <a:pt x="16" y="20"/>
                        </a:lnTo>
                        <a:lnTo>
                          <a:pt x="14" y="24"/>
                        </a:lnTo>
                        <a:lnTo>
                          <a:pt x="0" y="20"/>
                        </a:lnTo>
                        <a:lnTo>
                          <a:pt x="0" y="14"/>
                        </a:lnTo>
                        <a:lnTo>
                          <a:pt x="0" y="8"/>
                        </a:lnTo>
                        <a:lnTo>
                          <a:pt x="0" y="3"/>
                        </a:lnTo>
                        <a:lnTo>
                          <a:pt x="16" y="0"/>
                        </a:lnTo>
                        <a:lnTo>
                          <a:pt x="16" y="3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652" name="Group 127"/>
                <p:cNvGrpSpPr>
                  <a:grpSpLocks/>
                </p:cNvGrpSpPr>
                <p:nvPr/>
              </p:nvGrpSpPr>
              <p:grpSpPr bwMode="auto">
                <a:xfrm>
                  <a:off x="4173" y="1743"/>
                  <a:ext cx="122" cy="109"/>
                  <a:chOff x="4173" y="1743"/>
                  <a:chExt cx="122" cy="109"/>
                </a:xfrm>
              </p:grpSpPr>
              <p:sp>
                <p:nvSpPr>
                  <p:cNvPr id="653" name="Freeform 128"/>
                  <p:cNvSpPr>
                    <a:spLocks/>
                  </p:cNvSpPr>
                  <p:nvPr/>
                </p:nvSpPr>
                <p:spPr bwMode="auto">
                  <a:xfrm>
                    <a:off x="4173" y="1743"/>
                    <a:ext cx="17" cy="109"/>
                  </a:xfrm>
                  <a:custGeom>
                    <a:avLst/>
                    <a:gdLst>
                      <a:gd name="T0" fmla="*/ 8 w 17"/>
                      <a:gd name="T1" fmla="*/ 0 h 109"/>
                      <a:gd name="T2" fmla="*/ 6 w 17"/>
                      <a:gd name="T3" fmla="*/ 3 h 109"/>
                      <a:gd name="T4" fmla="*/ 5 w 17"/>
                      <a:gd name="T5" fmla="*/ 6 h 109"/>
                      <a:gd name="T6" fmla="*/ 4 w 17"/>
                      <a:gd name="T7" fmla="*/ 9 h 109"/>
                      <a:gd name="T8" fmla="*/ 3 w 17"/>
                      <a:gd name="T9" fmla="*/ 14 h 109"/>
                      <a:gd name="T10" fmla="*/ 2 w 17"/>
                      <a:gd name="T11" fmla="*/ 17 h 109"/>
                      <a:gd name="T12" fmla="*/ 2 w 17"/>
                      <a:gd name="T13" fmla="*/ 21 h 109"/>
                      <a:gd name="T14" fmla="*/ 1 w 17"/>
                      <a:gd name="T15" fmla="*/ 26 h 109"/>
                      <a:gd name="T16" fmla="*/ 0 w 17"/>
                      <a:gd name="T17" fmla="*/ 32 h 109"/>
                      <a:gd name="T18" fmla="*/ 0 w 17"/>
                      <a:gd name="T19" fmla="*/ 35 h 109"/>
                      <a:gd name="T20" fmla="*/ 0 w 17"/>
                      <a:gd name="T21" fmla="*/ 40 h 109"/>
                      <a:gd name="T22" fmla="*/ 0 w 17"/>
                      <a:gd name="T23" fmla="*/ 44 h 109"/>
                      <a:gd name="T24" fmla="*/ 0 w 17"/>
                      <a:gd name="T25" fmla="*/ 49 h 109"/>
                      <a:gd name="T26" fmla="*/ 0 w 17"/>
                      <a:gd name="T27" fmla="*/ 55 h 109"/>
                      <a:gd name="T28" fmla="*/ 0 w 17"/>
                      <a:gd name="T29" fmla="*/ 60 h 109"/>
                      <a:gd name="T30" fmla="*/ 0 w 17"/>
                      <a:gd name="T31" fmla="*/ 64 h 109"/>
                      <a:gd name="T32" fmla="*/ 0 w 17"/>
                      <a:gd name="T33" fmla="*/ 68 h 109"/>
                      <a:gd name="T34" fmla="*/ 0 w 17"/>
                      <a:gd name="T35" fmla="*/ 73 h 109"/>
                      <a:gd name="T36" fmla="*/ 1 w 17"/>
                      <a:gd name="T37" fmla="*/ 77 h 109"/>
                      <a:gd name="T38" fmla="*/ 2 w 17"/>
                      <a:gd name="T39" fmla="*/ 82 h 109"/>
                      <a:gd name="T40" fmla="*/ 3 w 17"/>
                      <a:gd name="T41" fmla="*/ 87 h 109"/>
                      <a:gd name="T42" fmla="*/ 4 w 17"/>
                      <a:gd name="T43" fmla="*/ 90 h 109"/>
                      <a:gd name="T44" fmla="*/ 4 w 17"/>
                      <a:gd name="T45" fmla="*/ 95 h 109"/>
                      <a:gd name="T46" fmla="*/ 6 w 17"/>
                      <a:gd name="T47" fmla="*/ 99 h 109"/>
                      <a:gd name="T48" fmla="*/ 8 w 17"/>
                      <a:gd name="T49" fmla="*/ 102 h 109"/>
                      <a:gd name="T50" fmla="*/ 10 w 17"/>
                      <a:gd name="T51" fmla="*/ 107 h 109"/>
                      <a:gd name="T52" fmla="*/ 10 w 17"/>
                      <a:gd name="T53" fmla="*/ 108 h 109"/>
                      <a:gd name="T54" fmla="*/ 16 w 17"/>
                      <a:gd name="T55" fmla="*/ 105 h 109"/>
                      <a:gd name="T56" fmla="*/ 15 w 17"/>
                      <a:gd name="T57" fmla="*/ 101 h 109"/>
                      <a:gd name="T58" fmla="*/ 13 w 17"/>
                      <a:gd name="T59" fmla="*/ 99 h 109"/>
                      <a:gd name="T60" fmla="*/ 11 w 17"/>
                      <a:gd name="T61" fmla="*/ 95 h 109"/>
                      <a:gd name="T62" fmla="*/ 10 w 17"/>
                      <a:gd name="T63" fmla="*/ 90 h 109"/>
                      <a:gd name="T64" fmla="*/ 9 w 17"/>
                      <a:gd name="T65" fmla="*/ 85 h 109"/>
                      <a:gd name="T66" fmla="*/ 8 w 17"/>
                      <a:gd name="T67" fmla="*/ 80 h 109"/>
                      <a:gd name="T68" fmla="*/ 7 w 17"/>
                      <a:gd name="T69" fmla="*/ 76 h 109"/>
                      <a:gd name="T70" fmla="*/ 6 w 17"/>
                      <a:gd name="T71" fmla="*/ 72 h 109"/>
                      <a:gd name="T72" fmla="*/ 6 w 17"/>
                      <a:gd name="T73" fmla="*/ 67 h 109"/>
                      <a:gd name="T74" fmla="*/ 5 w 17"/>
                      <a:gd name="T75" fmla="*/ 61 h 109"/>
                      <a:gd name="T76" fmla="*/ 5 w 17"/>
                      <a:gd name="T77" fmla="*/ 57 h 109"/>
                      <a:gd name="T78" fmla="*/ 5 w 17"/>
                      <a:gd name="T79" fmla="*/ 53 h 109"/>
                      <a:gd name="T80" fmla="*/ 5 w 17"/>
                      <a:gd name="T81" fmla="*/ 48 h 109"/>
                      <a:gd name="T82" fmla="*/ 5 w 17"/>
                      <a:gd name="T83" fmla="*/ 44 h 109"/>
                      <a:gd name="T84" fmla="*/ 6 w 17"/>
                      <a:gd name="T85" fmla="*/ 39 h 109"/>
                      <a:gd name="T86" fmla="*/ 6 w 17"/>
                      <a:gd name="T87" fmla="*/ 34 h 109"/>
                      <a:gd name="T88" fmla="*/ 6 w 17"/>
                      <a:gd name="T89" fmla="*/ 29 h 109"/>
                      <a:gd name="T90" fmla="*/ 7 w 17"/>
                      <a:gd name="T91" fmla="*/ 24 h 109"/>
                      <a:gd name="T92" fmla="*/ 9 w 17"/>
                      <a:gd name="T93" fmla="*/ 20 h 109"/>
                      <a:gd name="T94" fmla="*/ 9 w 17"/>
                      <a:gd name="T95" fmla="*/ 16 h 109"/>
                      <a:gd name="T96" fmla="*/ 11 w 17"/>
                      <a:gd name="T97" fmla="*/ 10 h 109"/>
                      <a:gd name="T98" fmla="*/ 12 w 17"/>
                      <a:gd name="T99" fmla="*/ 6 h 109"/>
                      <a:gd name="T100" fmla="*/ 14 w 17"/>
                      <a:gd name="T101" fmla="*/ 3 h 109"/>
                      <a:gd name="T102" fmla="*/ 8 w 17"/>
                      <a:gd name="T103" fmla="*/ 0 h 10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" h="109">
                        <a:moveTo>
                          <a:pt x="8" y="0"/>
                        </a:moveTo>
                        <a:lnTo>
                          <a:pt x="6" y="3"/>
                        </a:lnTo>
                        <a:lnTo>
                          <a:pt x="5" y="6"/>
                        </a:lnTo>
                        <a:lnTo>
                          <a:pt x="4" y="9"/>
                        </a:lnTo>
                        <a:lnTo>
                          <a:pt x="3" y="14"/>
                        </a:lnTo>
                        <a:lnTo>
                          <a:pt x="2" y="17"/>
                        </a:lnTo>
                        <a:lnTo>
                          <a:pt x="2" y="21"/>
                        </a:lnTo>
                        <a:lnTo>
                          <a:pt x="1" y="26"/>
                        </a:lnTo>
                        <a:lnTo>
                          <a:pt x="0" y="32"/>
                        </a:lnTo>
                        <a:lnTo>
                          <a:pt x="0" y="35"/>
                        </a:lnTo>
                        <a:lnTo>
                          <a:pt x="0" y="40"/>
                        </a:lnTo>
                        <a:lnTo>
                          <a:pt x="0" y="44"/>
                        </a:lnTo>
                        <a:lnTo>
                          <a:pt x="0" y="49"/>
                        </a:lnTo>
                        <a:lnTo>
                          <a:pt x="0" y="55"/>
                        </a:lnTo>
                        <a:lnTo>
                          <a:pt x="0" y="60"/>
                        </a:lnTo>
                        <a:lnTo>
                          <a:pt x="0" y="64"/>
                        </a:lnTo>
                        <a:lnTo>
                          <a:pt x="0" y="68"/>
                        </a:lnTo>
                        <a:lnTo>
                          <a:pt x="0" y="73"/>
                        </a:lnTo>
                        <a:lnTo>
                          <a:pt x="1" y="77"/>
                        </a:lnTo>
                        <a:lnTo>
                          <a:pt x="2" y="82"/>
                        </a:lnTo>
                        <a:lnTo>
                          <a:pt x="3" y="87"/>
                        </a:lnTo>
                        <a:lnTo>
                          <a:pt x="4" y="90"/>
                        </a:lnTo>
                        <a:lnTo>
                          <a:pt x="4" y="95"/>
                        </a:lnTo>
                        <a:lnTo>
                          <a:pt x="6" y="99"/>
                        </a:lnTo>
                        <a:lnTo>
                          <a:pt x="8" y="102"/>
                        </a:lnTo>
                        <a:lnTo>
                          <a:pt x="10" y="107"/>
                        </a:lnTo>
                        <a:lnTo>
                          <a:pt x="10" y="108"/>
                        </a:lnTo>
                        <a:lnTo>
                          <a:pt x="16" y="105"/>
                        </a:lnTo>
                        <a:lnTo>
                          <a:pt x="15" y="101"/>
                        </a:lnTo>
                        <a:lnTo>
                          <a:pt x="13" y="99"/>
                        </a:lnTo>
                        <a:lnTo>
                          <a:pt x="11" y="95"/>
                        </a:lnTo>
                        <a:lnTo>
                          <a:pt x="10" y="90"/>
                        </a:lnTo>
                        <a:lnTo>
                          <a:pt x="9" y="85"/>
                        </a:lnTo>
                        <a:lnTo>
                          <a:pt x="8" y="80"/>
                        </a:lnTo>
                        <a:lnTo>
                          <a:pt x="7" y="76"/>
                        </a:lnTo>
                        <a:lnTo>
                          <a:pt x="6" y="72"/>
                        </a:lnTo>
                        <a:lnTo>
                          <a:pt x="6" y="67"/>
                        </a:lnTo>
                        <a:lnTo>
                          <a:pt x="5" y="61"/>
                        </a:lnTo>
                        <a:lnTo>
                          <a:pt x="5" y="57"/>
                        </a:lnTo>
                        <a:lnTo>
                          <a:pt x="5" y="53"/>
                        </a:lnTo>
                        <a:lnTo>
                          <a:pt x="5" y="48"/>
                        </a:lnTo>
                        <a:lnTo>
                          <a:pt x="5" y="44"/>
                        </a:lnTo>
                        <a:lnTo>
                          <a:pt x="6" y="39"/>
                        </a:lnTo>
                        <a:lnTo>
                          <a:pt x="6" y="34"/>
                        </a:lnTo>
                        <a:lnTo>
                          <a:pt x="6" y="29"/>
                        </a:lnTo>
                        <a:lnTo>
                          <a:pt x="7" y="24"/>
                        </a:lnTo>
                        <a:lnTo>
                          <a:pt x="9" y="20"/>
                        </a:lnTo>
                        <a:lnTo>
                          <a:pt x="9" y="16"/>
                        </a:lnTo>
                        <a:lnTo>
                          <a:pt x="11" y="10"/>
                        </a:lnTo>
                        <a:lnTo>
                          <a:pt x="12" y="6"/>
                        </a:lnTo>
                        <a:lnTo>
                          <a:pt x="14" y="3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4" name="Freeform 129"/>
                  <p:cNvSpPr>
                    <a:spLocks/>
                  </p:cNvSpPr>
                  <p:nvPr/>
                </p:nvSpPr>
                <p:spPr bwMode="auto">
                  <a:xfrm>
                    <a:off x="4188" y="1749"/>
                    <a:ext cx="17" cy="97"/>
                  </a:xfrm>
                  <a:custGeom>
                    <a:avLst/>
                    <a:gdLst>
                      <a:gd name="T0" fmla="*/ 7 w 17"/>
                      <a:gd name="T1" fmla="*/ 0 h 97"/>
                      <a:gd name="T2" fmla="*/ 5 w 17"/>
                      <a:gd name="T3" fmla="*/ 4 h 97"/>
                      <a:gd name="T4" fmla="*/ 5 w 17"/>
                      <a:gd name="T5" fmla="*/ 7 h 97"/>
                      <a:gd name="T6" fmla="*/ 3 w 17"/>
                      <a:gd name="T7" fmla="*/ 11 h 97"/>
                      <a:gd name="T8" fmla="*/ 3 w 17"/>
                      <a:gd name="T9" fmla="*/ 16 h 97"/>
                      <a:gd name="T10" fmla="*/ 2 w 17"/>
                      <a:gd name="T11" fmla="*/ 20 h 97"/>
                      <a:gd name="T12" fmla="*/ 1 w 17"/>
                      <a:gd name="T13" fmla="*/ 24 h 97"/>
                      <a:gd name="T14" fmla="*/ 1 w 17"/>
                      <a:gd name="T15" fmla="*/ 29 h 97"/>
                      <a:gd name="T16" fmla="*/ 1 w 17"/>
                      <a:gd name="T17" fmla="*/ 33 h 97"/>
                      <a:gd name="T18" fmla="*/ 0 w 17"/>
                      <a:gd name="T19" fmla="*/ 38 h 97"/>
                      <a:gd name="T20" fmla="*/ 0 w 17"/>
                      <a:gd name="T21" fmla="*/ 43 h 97"/>
                      <a:gd name="T22" fmla="*/ 0 w 17"/>
                      <a:gd name="T23" fmla="*/ 48 h 97"/>
                      <a:gd name="T24" fmla="*/ 1 w 17"/>
                      <a:gd name="T25" fmla="*/ 54 h 97"/>
                      <a:gd name="T26" fmla="*/ 1 w 17"/>
                      <a:gd name="T27" fmla="*/ 58 h 97"/>
                      <a:gd name="T28" fmla="*/ 1 w 17"/>
                      <a:gd name="T29" fmla="*/ 62 h 97"/>
                      <a:gd name="T30" fmla="*/ 1 w 17"/>
                      <a:gd name="T31" fmla="*/ 66 h 97"/>
                      <a:gd name="T32" fmla="*/ 2 w 17"/>
                      <a:gd name="T33" fmla="*/ 71 h 97"/>
                      <a:gd name="T34" fmla="*/ 3 w 17"/>
                      <a:gd name="T35" fmla="*/ 76 h 97"/>
                      <a:gd name="T36" fmla="*/ 4 w 17"/>
                      <a:gd name="T37" fmla="*/ 80 h 97"/>
                      <a:gd name="T38" fmla="*/ 5 w 17"/>
                      <a:gd name="T39" fmla="*/ 84 h 97"/>
                      <a:gd name="T40" fmla="*/ 6 w 17"/>
                      <a:gd name="T41" fmla="*/ 88 h 97"/>
                      <a:gd name="T42" fmla="*/ 8 w 17"/>
                      <a:gd name="T43" fmla="*/ 92 h 97"/>
                      <a:gd name="T44" fmla="*/ 9 w 17"/>
                      <a:gd name="T45" fmla="*/ 96 h 97"/>
                      <a:gd name="T46" fmla="*/ 16 w 17"/>
                      <a:gd name="T47" fmla="*/ 92 h 97"/>
                      <a:gd name="T48" fmla="*/ 14 w 17"/>
                      <a:gd name="T49" fmla="*/ 92 h 97"/>
                      <a:gd name="T50" fmla="*/ 12 w 17"/>
                      <a:gd name="T51" fmla="*/ 88 h 97"/>
                      <a:gd name="T52" fmla="*/ 11 w 17"/>
                      <a:gd name="T53" fmla="*/ 84 h 97"/>
                      <a:gd name="T54" fmla="*/ 10 w 17"/>
                      <a:gd name="T55" fmla="*/ 79 h 97"/>
                      <a:gd name="T56" fmla="*/ 9 w 17"/>
                      <a:gd name="T57" fmla="*/ 75 h 97"/>
                      <a:gd name="T58" fmla="*/ 8 w 17"/>
                      <a:gd name="T59" fmla="*/ 70 h 97"/>
                      <a:gd name="T60" fmla="*/ 8 w 17"/>
                      <a:gd name="T61" fmla="*/ 65 h 97"/>
                      <a:gd name="T62" fmla="*/ 7 w 17"/>
                      <a:gd name="T63" fmla="*/ 60 h 97"/>
                      <a:gd name="T64" fmla="*/ 7 w 17"/>
                      <a:gd name="T65" fmla="*/ 56 h 97"/>
                      <a:gd name="T66" fmla="*/ 7 w 17"/>
                      <a:gd name="T67" fmla="*/ 52 h 97"/>
                      <a:gd name="T68" fmla="*/ 7 w 17"/>
                      <a:gd name="T69" fmla="*/ 47 h 97"/>
                      <a:gd name="T70" fmla="*/ 7 w 17"/>
                      <a:gd name="T71" fmla="*/ 42 h 97"/>
                      <a:gd name="T72" fmla="*/ 7 w 17"/>
                      <a:gd name="T73" fmla="*/ 37 h 97"/>
                      <a:gd name="T74" fmla="*/ 7 w 17"/>
                      <a:gd name="T75" fmla="*/ 32 h 97"/>
                      <a:gd name="T76" fmla="*/ 7 w 17"/>
                      <a:gd name="T77" fmla="*/ 28 h 97"/>
                      <a:gd name="T78" fmla="*/ 8 w 17"/>
                      <a:gd name="T79" fmla="*/ 23 h 97"/>
                      <a:gd name="T80" fmla="*/ 8 w 17"/>
                      <a:gd name="T81" fmla="*/ 18 h 97"/>
                      <a:gd name="T82" fmla="*/ 10 w 17"/>
                      <a:gd name="T83" fmla="*/ 13 h 97"/>
                      <a:gd name="T84" fmla="*/ 10 w 17"/>
                      <a:gd name="T85" fmla="*/ 8 h 97"/>
                      <a:gd name="T86" fmla="*/ 12 w 17"/>
                      <a:gd name="T87" fmla="*/ 4 h 97"/>
                      <a:gd name="T88" fmla="*/ 13 w 17"/>
                      <a:gd name="T89" fmla="*/ 2 h 97"/>
                      <a:gd name="T90" fmla="*/ 7 w 17"/>
                      <a:gd name="T91" fmla="*/ 0 h 9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97">
                        <a:moveTo>
                          <a:pt x="7" y="0"/>
                        </a:moveTo>
                        <a:lnTo>
                          <a:pt x="5" y="4"/>
                        </a:lnTo>
                        <a:lnTo>
                          <a:pt x="5" y="7"/>
                        </a:lnTo>
                        <a:lnTo>
                          <a:pt x="3" y="11"/>
                        </a:lnTo>
                        <a:lnTo>
                          <a:pt x="3" y="16"/>
                        </a:lnTo>
                        <a:lnTo>
                          <a:pt x="2" y="20"/>
                        </a:lnTo>
                        <a:lnTo>
                          <a:pt x="1" y="24"/>
                        </a:lnTo>
                        <a:lnTo>
                          <a:pt x="1" y="29"/>
                        </a:lnTo>
                        <a:lnTo>
                          <a:pt x="1" y="33"/>
                        </a:lnTo>
                        <a:lnTo>
                          <a:pt x="0" y="38"/>
                        </a:lnTo>
                        <a:lnTo>
                          <a:pt x="0" y="43"/>
                        </a:lnTo>
                        <a:lnTo>
                          <a:pt x="0" y="48"/>
                        </a:lnTo>
                        <a:lnTo>
                          <a:pt x="1" y="54"/>
                        </a:lnTo>
                        <a:lnTo>
                          <a:pt x="1" y="58"/>
                        </a:lnTo>
                        <a:lnTo>
                          <a:pt x="1" y="62"/>
                        </a:lnTo>
                        <a:lnTo>
                          <a:pt x="1" y="66"/>
                        </a:lnTo>
                        <a:lnTo>
                          <a:pt x="2" y="71"/>
                        </a:lnTo>
                        <a:lnTo>
                          <a:pt x="3" y="76"/>
                        </a:lnTo>
                        <a:lnTo>
                          <a:pt x="4" y="80"/>
                        </a:lnTo>
                        <a:lnTo>
                          <a:pt x="5" y="84"/>
                        </a:lnTo>
                        <a:lnTo>
                          <a:pt x="6" y="88"/>
                        </a:lnTo>
                        <a:lnTo>
                          <a:pt x="8" y="92"/>
                        </a:lnTo>
                        <a:lnTo>
                          <a:pt x="9" y="96"/>
                        </a:lnTo>
                        <a:lnTo>
                          <a:pt x="16" y="92"/>
                        </a:lnTo>
                        <a:lnTo>
                          <a:pt x="14" y="92"/>
                        </a:lnTo>
                        <a:lnTo>
                          <a:pt x="12" y="88"/>
                        </a:lnTo>
                        <a:lnTo>
                          <a:pt x="11" y="84"/>
                        </a:lnTo>
                        <a:lnTo>
                          <a:pt x="10" y="79"/>
                        </a:lnTo>
                        <a:lnTo>
                          <a:pt x="9" y="75"/>
                        </a:lnTo>
                        <a:lnTo>
                          <a:pt x="8" y="70"/>
                        </a:lnTo>
                        <a:lnTo>
                          <a:pt x="8" y="65"/>
                        </a:lnTo>
                        <a:lnTo>
                          <a:pt x="7" y="60"/>
                        </a:lnTo>
                        <a:lnTo>
                          <a:pt x="7" y="56"/>
                        </a:lnTo>
                        <a:lnTo>
                          <a:pt x="7" y="52"/>
                        </a:lnTo>
                        <a:lnTo>
                          <a:pt x="7" y="47"/>
                        </a:lnTo>
                        <a:lnTo>
                          <a:pt x="7" y="42"/>
                        </a:lnTo>
                        <a:lnTo>
                          <a:pt x="7" y="37"/>
                        </a:lnTo>
                        <a:lnTo>
                          <a:pt x="7" y="32"/>
                        </a:lnTo>
                        <a:lnTo>
                          <a:pt x="7" y="28"/>
                        </a:lnTo>
                        <a:lnTo>
                          <a:pt x="8" y="23"/>
                        </a:lnTo>
                        <a:lnTo>
                          <a:pt x="8" y="18"/>
                        </a:lnTo>
                        <a:lnTo>
                          <a:pt x="10" y="13"/>
                        </a:lnTo>
                        <a:lnTo>
                          <a:pt x="10" y="8"/>
                        </a:lnTo>
                        <a:lnTo>
                          <a:pt x="12" y="4"/>
                        </a:lnTo>
                        <a:lnTo>
                          <a:pt x="13" y="2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5" name="Freeform 130"/>
                  <p:cNvSpPr>
                    <a:spLocks/>
                  </p:cNvSpPr>
                  <p:nvPr/>
                </p:nvSpPr>
                <p:spPr bwMode="auto">
                  <a:xfrm>
                    <a:off x="4203" y="1755"/>
                    <a:ext cx="17" cy="85"/>
                  </a:xfrm>
                  <a:custGeom>
                    <a:avLst/>
                    <a:gdLst>
                      <a:gd name="T0" fmla="*/ 5 w 17"/>
                      <a:gd name="T1" fmla="*/ 2 h 85"/>
                      <a:gd name="T2" fmla="*/ 5 w 17"/>
                      <a:gd name="T3" fmla="*/ 5 h 85"/>
                      <a:gd name="T4" fmla="*/ 2 w 17"/>
                      <a:gd name="T5" fmla="*/ 10 h 85"/>
                      <a:gd name="T6" fmla="*/ 2 w 17"/>
                      <a:gd name="T7" fmla="*/ 15 h 85"/>
                      <a:gd name="T8" fmla="*/ 1 w 17"/>
                      <a:gd name="T9" fmla="*/ 19 h 85"/>
                      <a:gd name="T10" fmla="*/ 1 w 17"/>
                      <a:gd name="T11" fmla="*/ 24 h 85"/>
                      <a:gd name="T12" fmla="*/ 1 w 17"/>
                      <a:gd name="T13" fmla="*/ 28 h 85"/>
                      <a:gd name="T14" fmla="*/ 0 w 17"/>
                      <a:gd name="T15" fmla="*/ 32 h 85"/>
                      <a:gd name="T16" fmla="*/ 0 w 17"/>
                      <a:gd name="T17" fmla="*/ 37 h 85"/>
                      <a:gd name="T18" fmla="*/ 0 w 17"/>
                      <a:gd name="T19" fmla="*/ 44 h 85"/>
                      <a:gd name="T20" fmla="*/ 1 w 17"/>
                      <a:gd name="T21" fmla="*/ 48 h 85"/>
                      <a:gd name="T22" fmla="*/ 1 w 17"/>
                      <a:gd name="T23" fmla="*/ 52 h 85"/>
                      <a:gd name="T24" fmla="*/ 1 w 17"/>
                      <a:gd name="T25" fmla="*/ 56 h 85"/>
                      <a:gd name="T26" fmla="*/ 1 w 17"/>
                      <a:gd name="T27" fmla="*/ 60 h 85"/>
                      <a:gd name="T28" fmla="*/ 2 w 17"/>
                      <a:gd name="T29" fmla="*/ 65 h 85"/>
                      <a:gd name="T30" fmla="*/ 3 w 17"/>
                      <a:gd name="T31" fmla="*/ 70 h 85"/>
                      <a:gd name="T32" fmla="*/ 5 w 17"/>
                      <a:gd name="T33" fmla="*/ 75 h 85"/>
                      <a:gd name="T34" fmla="*/ 6 w 17"/>
                      <a:gd name="T35" fmla="*/ 78 h 85"/>
                      <a:gd name="T36" fmla="*/ 7 w 17"/>
                      <a:gd name="T37" fmla="*/ 82 h 85"/>
                      <a:gd name="T38" fmla="*/ 8 w 17"/>
                      <a:gd name="T39" fmla="*/ 84 h 85"/>
                      <a:gd name="T40" fmla="*/ 16 w 17"/>
                      <a:gd name="T41" fmla="*/ 81 h 85"/>
                      <a:gd name="T42" fmla="*/ 14 w 17"/>
                      <a:gd name="T43" fmla="*/ 78 h 85"/>
                      <a:gd name="T44" fmla="*/ 13 w 17"/>
                      <a:gd name="T45" fmla="*/ 73 h 85"/>
                      <a:gd name="T46" fmla="*/ 11 w 17"/>
                      <a:gd name="T47" fmla="*/ 68 h 85"/>
                      <a:gd name="T48" fmla="*/ 11 w 17"/>
                      <a:gd name="T49" fmla="*/ 64 h 85"/>
                      <a:gd name="T50" fmla="*/ 9 w 17"/>
                      <a:gd name="T51" fmla="*/ 59 h 85"/>
                      <a:gd name="T52" fmla="*/ 8 w 17"/>
                      <a:gd name="T53" fmla="*/ 55 h 85"/>
                      <a:gd name="T54" fmla="*/ 8 w 17"/>
                      <a:gd name="T55" fmla="*/ 50 h 85"/>
                      <a:gd name="T56" fmla="*/ 8 w 17"/>
                      <a:gd name="T57" fmla="*/ 46 h 85"/>
                      <a:gd name="T58" fmla="*/ 8 w 17"/>
                      <a:gd name="T59" fmla="*/ 42 h 85"/>
                      <a:gd name="T60" fmla="*/ 8 w 17"/>
                      <a:gd name="T61" fmla="*/ 36 h 85"/>
                      <a:gd name="T62" fmla="*/ 8 w 17"/>
                      <a:gd name="T63" fmla="*/ 32 h 85"/>
                      <a:gd name="T64" fmla="*/ 8 w 17"/>
                      <a:gd name="T65" fmla="*/ 27 h 85"/>
                      <a:gd name="T66" fmla="*/ 8 w 17"/>
                      <a:gd name="T67" fmla="*/ 22 h 85"/>
                      <a:gd name="T68" fmla="*/ 9 w 17"/>
                      <a:gd name="T69" fmla="*/ 17 h 85"/>
                      <a:gd name="T70" fmla="*/ 11 w 17"/>
                      <a:gd name="T71" fmla="*/ 12 h 85"/>
                      <a:gd name="T72" fmla="*/ 12 w 17"/>
                      <a:gd name="T73" fmla="*/ 8 h 85"/>
                      <a:gd name="T74" fmla="*/ 13 w 17"/>
                      <a:gd name="T75" fmla="*/ 4 h 85"/>
                      <a:gd name="T76" fmla="*/ 13 w 17"/>
                      <a:gd name="T77" fmla="*/ 3 h 85"/>
                      <a:gd name="T78" fmla="*/ 6 w 17"/>
                      <a:gd name="T79" fmla="*/ 0 h 85"/>
                      <a:gd name="T80" fmla="*/ 5 w 17"/>
                      <a:gd name="T81" fmla="*/ 2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7" h="85">
                        <a:moveTo>
                          <a:pt x="5" y="2"/>
                        </a:moveTo>
                        <a:lnTo>
                          <a:pt x="5" y="5"/>
                        </a:lnTo>
                        <a:lnTo>
                          <a:pt x="2" y="10"/>
                        </a:lnTo>
                        <a:lnTo>
                          <a:pt x="2" y="15"/>
                        </a:lnTo>
                        <a:lnTo>
                          <a:pt x="1" y="19"/>
                        </a:lnTo>
                        <a:lnTo>
                          <a:pt x="1" y="24"/>
                        </a:lnTo>
                        <a:lnTo>
                          <a:pt x="1" y="28"/>
                        </a:lnTo>
                        <a:lnTo>
                          <a:pt x="0" y="32"/>
                        </a:lnTo>
                        <a:lnTo>
                          <a:pt x="0" y="37"/>
                        </a:lnTo>
                        <a:lnTo>
                          <a:pt x="0" y="44"/>
                        </a:lnTo>
                        <a:lnTo>
                          <a:pt x="1" y="48"/>
                        </a:lnTo>
                        <a:lnTo>
                          <a:pt x="1" y="52"/>
                        </a:lnTo>
                        <a:lnTo>
                          <a:pt x="1" y="56"/>
                        </a:lnTo>
                        <a:lnTo>
                          <a:pt x="1" y="60"/>
                        </a:lnTo>
                        <a:lnTo>
                          <a:pt x="2" y="65"/>
                        </a:lnTo>
                        <a:lnTo>
                          <a:pt x="3" y="70"/>
                        </a:lnTo>
                        <a:lnTo>
                          <a:pt x="5" y="75"/>
                        </a:lnTo>
                        <a:lnTo>
                          <a:pt x="6" y="78"/>
                        </a:lnTo>
                        <a:lnTo>
                          <a:pt x="7" y="82"/>
                        </a:lnTo>
                        <a:lnTo>
                          <a:pt x="8" y="84"/>
                        </a:lnTo>
                        <a:lnTo>
                          <a:pt x="16" y="81"/>
                        </a:lnTo>
                        <a:lnTo>
                          <a:pt x="14" y="78"/>
                        </a:lnTo>
                        <a:lnTo>
                          <a:pt x="13" y="73"/>
                        </a:lnTo>
                        <a:lnTo>
                          <a:pt x="11" y="68"/>
                        </a:lnTo>
                        <a:lnTo>
                          <a:pt x="11" y="64"/>
                        </a:lnTo>
                        <a:lnTo>
                          <a:pt x="9" y="59"/>
                        </a:lnTo>
                        <a:lnTo>
                          <a:pt x="8" y="55"/>
                        </a:lnTo>
                        <a:lnTo>
                          <a:pt x="8" y="50"/>
                        </a:lnTo>
                        <a:lnTo>
                          <a:pt x="8" y="46"/>
                        </a:lnTo>
                        <a:lnTo>
                          <a:pt x="8" y="42"/>
                        </a:lnTo>
                        <a:lnTo>
                          <a:pt x="8" y="36"/>
                        </a:lnTo>
                        <a:lnTo>
                          <a:pt x="8" y="32"/>
                        </a:lnTo>
                        <a:lnTo>
                          <a:pt x="8" y="27"/>
                        </a:lnTo>
                        <a:lnTo>
                          <a:pt x="8" y="22"/>
                        </a:lnTo>
                        <a:lnTo>
                          <a:pt x="9" y="17"/>
                        </a:lnTo>
                        <a:lnTo>
                          <a:pt x="11" y="12"/>
                        </a:lnTo>
                        <a:lnTo>
                          <a:pt x="12" y="8"/>
                        </a:lnTo>
                        <a:lnTo>
                          <a:pt x="13" y="4"/>
                        </a:lnTo>
                        <a:lnTo>
                          <a:pt x="13" y="3"/>
                        </a:lnTo>
                        <a:lnTo>
                          <a:pt x="6" y="0"/>
                        </a:lnTo>
                        <a:lnTo>
                          <a:pt x="5" y="2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6" name="Freeform 131"/>
                  <p:cNvSpPr>
                    <a:spLocks/>
                  </p:cNvSpPr>
                  <p:nvPr/>
                </p:nvSpPr>
                <p:spPr bwMode="auto">
                  <a:xfrm>
                    <a:off x="4216" y="1760"/>
                    <a:ext cx="17" cy="74"/>
                  </a:xfrm>
                  <a:custGeom>
                    <a:avLst/>
                    <a:gdLst>
                      <a:gd name="T0" fmla="*/ 4 w 17"/>
                      <a:gd name="T1" fmla="*/ 0 h 74"/>
                      <a:gd name="T2" fmla="*/ 4 w 17"/>
                      <a:gd name="T3" fmla="*/ 4 h 74"/>
                      <a:gd name="T4" fmla="*/ 3 w 17"/>
                      <a:gd name="T5" fmla="*/ 8 h 74"/>
                      <a:gd name="T6" fmla="*/ 1 w 17"/>
                      <a:gd name="T7" fmla="*/ 13 h 74"/>
                      <a:gd name="T8" fmla="*/ 1 w 17"/>
                      <a:gd name="T9" fmla="*/ 17 h 74"/>
                      <a:gd name="T10" fmla="*/ 1 w 17"/>
                      <a:gd name="T11" fmla="*/ 22 h 74"/>
                      <a:gd name="T12" fmla="*/ 0 w 17"/>
                      <a:gd name="T13" fmla="*/ 26 h 74"/>
                      <a:gd name="T14" fmla="*/ 0 w 17"/>
                      <a:gd name="T15" fmla="*/ 32 h 74"/>
                      <a:gd name="T16" fmla="*/ 0 w 17"/>
                      <a:gd name="T17" fmla="*/ 37 h 74"/>
                      <a:gd name="T18" fmla="*/ 1 w 17"/>
                      <a:gd name="T19" fmla="*/ 42 h 74"/>
                      <a:gd name="T20" fmla="*/ 1 w 17"/>
                      <a:gd name="T21" fmla="*/ 46 h 74"/>
                      <a:gd name="T22" fmla="*/ 1 w 17"/>
                      <a:gd name="T23" fmla="*/ 50 h 74"/>
                      <a:gd name="T24" fmla="*/ 1 w 17"/>
                      <a:gd name="T25" fmla="*/ 55 h 74"/>
                      <a:gd name="T26" fmla="*/ 3 w 17"/>
                      <a:gd name="T27" fmla="*/ 59 h 74"/>
                      <a:gd name="T28" fmla="*/ 4 w 17"/>
                      <a:gd name="T29" fmla="*/ 64 h 74"/>
                      <a:gd name="T30" fmla="*/ 6 w 17"/>
                      <a:gd name="T31" fmla="*/ 68 h 74"/>
                      <a:gd name="T32" fmla="*/ 7 w 17"/>
                      <a:gd name="T33" fmla="*/ 73 h 74"/>
                      <a:gd name="T34" fmla="*/ 16 w 17"/>
                      <a:gd name="T35" fmla="*/ 69 h 74"/>
                      <a:gd name="T36" fmla="*/ 14 w 17"/>
                      <a:gd name="T37" fmla="*/ 68 h 74"/>
                      <a:gd name="T38" fmla="*/ 13 w 17"/>
                      <a:gd name="T39" fmla="*/ 63 h 74"/>
                      <a:gd name="T40" fmla="*/ 11 w 17"/>
                      <a:gd name="T41" fmla="*/ 59 h 74"/>
                      <a:gd name="T42" fmla="*/ 11 w 17"/>
                      <a:gd name="T43" fmla="*/ 53 h 74"/>
                      <a:gd name="T44" fmla="*/ 10 w 17"/>
                      <a:gd name="T45" fmla="*/ 49 h 74"/>
                      <a:gd name="T46" fmla="*/ 10 w 17"/>
                      <a:gd name="T47" fmla="*/ 44 h 74"/>
                      <a:gd name="T48" fmla="*/ 8 w 17"/>
                      <a:gd name="T49" fmla="*/ 40 h 74"/>
                      <a:gd name="T50" fmla="*/ 8 w 17"/>
                      <a:gd name="T51" fmla="*/ 36 h 74"/>
                      <a:gd name="T52" fmla="*/ 8 w 17"/>
                      <a:gd name="T53" fmla="*/ 31 h 74"/>
                      <a:gd name="T54" fmla="*/ 10 w 17"/>
                      <a:gd name="T55" fmla="*/ 26 h 74"/>
                      <a:gd name="T56" fmla="*/ 10 w 17"/>
                      <a:gd name="T57" fmla="*/ 21 h 74"/>
                      <a:gd name="T58" fmla="*/ 11 w 17"/>
                      <a:gd name="T59" fmla="*/ 16 h 74"/>
                      <a:gd name="T60" fmla="*/ 11 w 17"/>
                      <a:gd name="T61" fmla="*/ 12 h 74"/>
                      <a:gd name="T62" fmla="*/ 13 w 17"/>
                      <a:gd name="T63" fmla="*/ 6 h 74"/>
                      <a:gd name="T64" fmla="*/ 14 w 17"/>
                      <a:gd name="T65" fmla="*/ 3 h 74"/>
                      <a:gd name="T66" fmla="*/ 4 w 17"/>
                      <a:gd name="T67" fmla="*/ 0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74">
                        <a:moveTo>
                          <a:pt x="4" y="0"/>
                        </a:moveTo>
                        <a:lnTo>
                          <a:pt x="4" y="4"/>
                        </a:lnTo>
                        <a:lnTo>
                          <a:pt x="3" y="8"/>
                        </a:lnTo>
                        <a:lnTo>
                          <a:pt x="1" y="13"/>
                        </a:lnTo>
                        <a:lnTo>
                          <a:pt x="1" y="17"/>
                        </a:lnTo>
                        <a:lnTo>
                          <a:pt x="1" y="22"/>
                        </a:lnTo>
                        <a:lnTo>
                          <a:pt x="0" y="26"/>
                        </a:lnTo>
                        <a:lnTo>
                          <a:pt x="0" y="32"/>
                        </a:lnTo>
                        <a:lnTo>
                          <a:pt x="0" y="37"/>
                        </a:lnTo>
                        <a:lnTo>
                          <a:pt x="1" y="42"/>
                        </a:lnTo>
                        <a:lnTo>
                          <a:pt x="1" y="46"/>
                        </a:lnTo>
                        <a:lnTo>
                          <a:pt x="1" y="50"/>
                        </a:lnTo>
                        <a:lnTo>
                          <a:pt x="1" y="55"/>
                        </a:lnTo>
                        <a:lnTo>
                          <a:pt x="3" y="59"/>
                        </a:lnTo>
                        <a:lnTo>
                          <a:pt x="4" y="64"/>
                        </a:lnTo>
                        <a:lnTo>
                          <a:pt x="6" y="68"/>
                        </a:lnTo>
                        <a:lnTo>
                          <a:pt x="7" y="73"/>
                        </a:lnTo>
                        <a:lnTo>
                          <a:pt x="16" y="69"/>
                        </a:lnTo>
                        <a:lnTo>
                          <a:pt x="14" y="68"/>
                        </a:lnTo>
                        <a:lnTo>
                          <a:pt x="13" y="63"/>
                        </a:lnTo>
                        <a:lnTo>
                          <a:pt x="11" y="59"/>
                        </a:lnTo>
                        <a:lnTo>
                          <a:pt x="11" y="53"/>
                        </a:lnTo>
                        <a:lnTo>
                          <a:pt x="10" y="49"/>
                        </a:lnTo>
                        <a:lnTo>
                          <a:pt x="10" y="44"/>
                        </a:lnTo>
                        <a:lnTo>
                          <a:pt x="8" y="40"/>
                        </a:lnTo>
                        <a:lnTo>
                          <a:pt x="8" y="36"/>
                        </a:lnTo>
                        <a:lnTo>
                          <a:pt x="8" y="31"/>
                        </a:lnTo>
                        <a:lnTo>
                          <a:pt x="10" y="26"/>
                        </a:lnTo>
                        <a:lnTo>
                          <a:pt x="10" y="21"/>
                        </a:lnTo>
                        <a:lnTo>
                          <a:pt x="11" y="16"/>
                        </a:lnTo>
                        <a:lnTo>
                          <a:pt x="11" y="12"/>
                        </a:lnTo>
                        <a:lnTo>
                          <a:pt x="13" y="6"/>
                        </a:lnTo>
                        <a:lnTo>
                          <a:pt x="14" y="3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7" name="Freeform 132"/>
                  <p:cNvSpPr>
                    <a:spLocks/>
                  </p:cNvSpPr>
                  <p:nvPr/>
                </p:nvSpPr>
                <p:spPr bwMode="auto">
                  <a:xfrm>
                    <a:off x="4228" y="1767"/>
                    <a:ext cx="17" cy="61"/>
                  </a:xfrm>
                  <a:custGeom>
                    <a:avLst/>
                    <a:gdLst>
                      <a:gd name="T0" fmla="*/ 5 w 17"/>
                      <a:gd name="T1" fmla="*/ 0 h 61"/>
                      <a:gd name="T2" fmla="*/ 3 w 17"/>
                      <a:gd name="T3" fmla="*/ 3 h 61"/>
                      <a:gd name="T4" fmla="*/ 2 w 17"/>
                      <a:gd name="T5" fmla="*/ 8 h 61"/>
                      <a:gd name="T6" fmla="*/ 2 w 17"/>
                      <a:gd name="T7" fmla="*/ 12 h 61"/>
                      <a:gd name="T8" fmla="*/ 2 w 17"/>
                      <a:gd name="T9" fmla="*/ 16 h 61"/>
                      <a:gd name="T10" fmla="*/ 2 w 17"/>
                      <a:gd name="T11" fmla="*/ 20 h 61"/>
                      <a:gd name="T12" fmla="*/ 0 w 17"/>
                      <a:gd name="T13" fmla="*/ 26 h 61"/>
                      <a:gd name="T14" fmla="*/ 0 w 17"/>
                      <a:gd name="T15" fmla="*/ 31 h 61"/>
                      <a:gd name="T16" fmla="*/ 2 w 17"/>
                      <a:gd name="T17" fmla="*/ 36 h 61"/>
                      <a:gd name="T18" fmla="*/ 2 w 17"/>
                      <a:gd name="T19" fmla="*/ 40 h 61"/>
                      <a:gd name="T20" fmla="*/ 2 w 17"/>
                      <a:gd name="T21" fmla="*/ 44 h 61"/>
                      <a:gd name="T22" fmla="*/ 2 w 17"/>
                      <a:gd name="T23" fmla="*/ 48 h 61"/>
                      <a:gd name="T24" fmla="*/ 3 w 17"/>
                      <a:gd name="T25" fmla="*/ 52 h 61"/>
                      <a:gd name="T26" fmla="*/ 5 w 17"/>
                      <a:gd name="T27" fmla="*/ 56 h 61"/>
                      <a:gd name="T28" fmla="*/ 5 w 17"/>
                      <a:gd name="T29" fmla="*/ 60 h 61"/>
                      <a:gd name="T30" fmla="*/ 16 w 17"/>
                      <a:gd name="T31" fmla="*/ 57 h 61"/>
                      <a:gd name="T32" fmla="*/ 14 w 17"/>
                      <a:gd name="T33" fmla="*/ 56 h 61"/>
                      <a:gd name="T34" fmla="*/ 14 w 17"/>
                      <a:gd name="T35" fmla="*/ 52 h 61"/>
                      <a:gd name="T36" fmla="*/ 13 w 17"/>
                      <a:gd name="T37" fmla="*/ 47 h 61"/>
                      <a:gd name="T38" fmla="*/ 11 w 17"/>
                      <a:gd name="T39" fmla="*/ 42 h 61"/>
                      <a:gd name="T40" fmla="*/ 11 w 17"/>
                      <a:gd name="T41" fmla="*/ 38 h 61"/>
                      <a:gd name="T42" fmla="*/ 11 w 17"/>
                      <a:gd name="T43" fmla="*/ 33 h 61"/>
                      <a:gd name="T44" fmla="*/ 11 w 17"/>
                      <a:gd name="T45" fmla="*/ 29 h 61"/>
                      <a:gd name="T46" fmla="*/ 11 w 17"/>
                      <a:gd name="T47" fmla="*/ 25 h 61"/>
                      <a:gd name="T48" fmla="*/ 11 w 17"/>
                      <a:gd name="T49" fmla="*/ 20 h 61"/>
                      <a:gd name="T50" fmla="*/ 11 w 17"/>
                      <a:gd name="T51" fmla="*/ 16 h 61"/>
                      <a:gd name="T52" fmla="*/ 13 w 17"/>
                      <a:gd name="T53" fmla="*/ 11 h 61"/>
                      <a:gd name="T54" fmla="*/ 13 w 17"/>
                      <a:gd name="T55" fmla="*/ 5 h 61"/>
                      <a:gd name="T56" fmla="*/ 14 w 17"/>
                      <a:gd name="T57" fmla="*/ 2 h 61"/>
                      <a:gd name="T58" fmla="*/ 5 w 17"/>
                      <a:gd name="T59" fmla="*/ 0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61">
                        <a:moveTo>
                          <a:pt x="5" y="0"/>
                        </a:moveTo>
                        <a:lnTo>
                          <a:pt x="3" y="3"/>
                        </a:lnTo>
                        <a:lnTo>
                          <a:pt x="2" y="8"/>
                        </a:lnTo>
                        <a:lnTo>
                          <a:pt x="2" y="12"/>
                        </a:lnTo>
                        <a:lnTo>
                          <a:pt x="2" y="16"/>
                        </a:lnTo>
                        <a:lnTo>
                          <a:pt x="2" y="20"/>
                        </a:lnTo>
                        <a:lnTo>
                          <a:pt x="0" y="26"/>
                        </a:lnTo>
                        <a:lnTo>
                          <a:pt x="0" y="31"/>
                        </a:lnTo>
                        <a:lnTo>
                          <a:pt x="2" y="36"/>
                        </a:lnTo>
                        <a:lnTo>
                          <a:pt x="2" y="40"/>
                        </a:lnTo>
                        <a:lnTo>
                          <a:pt x="2" y="44"/>
                        </a:lnTo>
                        <a:lnTo>
                          <a:pt x="2" y="48"/>
                        </a:lnTo>
                        <a:lnTo>
                          <a:pt x="3" y="52"/>
                        </a:lnTo>
                        <a:lnTo>
                          <a:pt x="5" y="56"/>
                        </a:lnTo>
                        <a:lnTo>
                          <a:pt x="5" y="60"/>
                        </a:lnTo>
                        <a:lnTo>
                          <a:pt x="16" y="57"/>
                        </a:lnTo>
                        <a:lnTo>
                          <a:pt x="14" y="56"/>
                        </a:lnTo>
                        <a:lnTo>
                          <a:pt x="14" y="52"/>
                        </a:lnTo>
                        <a:lnTo>
                          <a:pt x="13" y="47"/>
                        </a:lnTo>
                        <a:lnTo>
                          <a:pt x="11" y="42"/>
                        </a:lnTo>
                        <a:lnTo>
                          <a:pt x="11" y="38"/>
                        </a:lnTo>
                        <a:lnTo>
                          <a:pt x="11" y="33"/>
                        </a:lnTo>
                        <a:lnTo>
                          <a:pt x="11" y="29"/>
                        </a:lnTo>
                        <a:lnTo>
                          <a:pt x="11" y="25"/>
                        </a:lnTo>
                        <a:lnTo>
                          <a:pt x="11" y="20"/>
                        </a:lnTo>
                        <a:lnTo>
                          <a:pt x="11" y="16"/>
                        </a:lnTo>
                        <a:lnTo>
                          <a:pt x="13" y="11"/>
                        </a:lnTo>
                        <a:lnTo>
                          <a:pt x="13" y="5"/>
                        </a:lnTo>
                        <a:lnTo>
                          <a:pt x="14" y="2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8" name="Freeform 133"/>
                  <p:cNvSpPr>
                    <a:spLocks/>
                  </p:cNvSpPr>
                  <p:nvPr/>
                </p:nvSpPr>
                <p:spPr bwMode="auto">
                  <a:xfrm>
                    <a:off x="4242" y="1770"/>
                    <a:ext cx="17" cy="53"/>
                  </a:xfrm>
                  <a:custGeom>
                    <a:avLst/>
                    <a:gdLst>
                      <a:gd name="T0" fmla="*/ 2 w 17"/>
                      <a:gd name="T1" fmla="*/ 0 h 53"/>
                      <a:gd name="T2" fmla="*/ 2 w 17"/>
                      <a:gd name="T3" fmla="*/ 3 h 53"/>
                      <a:gd name="T4" fmla="*/ 0 w 17"/>
                      <a:gd name="T5" fmla="*/ 6 h 53"/>
                      <a:gd name="T6" fmla="*/ 0 w 17"/>
                      <a:gd name="T7" fmla="*/ 11 h 53"/>
                      <a:gd name="T8" fmla="*/ 0 w 17"/>
                      <a:gd name="T9" fmla="*/ 15 h 53"/>
                      <a:gd name="T10" fmla="*/ 0 w 17"/>
                      <a:gd name="T11" fmla="*/ 20 h 53"/>
                      <a:gd name="T12" fmla="*/ 0 w 17"/>
                      <a:gd name="T13" fmla="*/ 25 h 53"/>
                      <a:gd name="T14" fmla="*/ 0 w 17"/>
                      <a:gd name="T15" fmla="*/ 30 h 53"/>
                      <a:gd name="T16" fmla="*/ 0 w 17"/>
                      <a:gd name="T17" fmla="*/ 35 h 53"/>
                      <a:gd name="T18" fmla="*/ 0 w 17"/>
                      <a:gd name="T19" fmla="*/ 38 h 53"/>
                      <a:gd name="T20" fmla="*/ 2 w 17"/>
                      <a:gd name="T21" fmla="*/ 43 h 53"/>
                      <a:gd name="T22" fmla="*/ 2 w 17"/>
                      <a:gd name="T23" fmla="*/ 48 h 53"/>
                      <a:gd name="T24" fmla="*/ 5 w 17"/>
                      <a:gd name="T25" fmla="*/ 52 h 53"/>
                      <a:gd name="T26" fmla="*/ 16 w 17"/>
                      <a:gd name="T27" fmla="*/ 48 h 53"/>
                      <a:gd name="T28" fmla="*/ 14 w 17"/>
                      <a:gd name="T29" fmla="*/ 47 h 53"/>
                      <a:gd name="T30" fmla="*/ 14 w 17"/>
                      <a:gd name="T31" fmla="*/ 42 h 53"/>
                      <a:gd name="T32" fmla="*/ 14 w 17"/>
                      <a:gd name="T33" fmla="*/ 36 h 53"/>
                      <a:gd name="T34" fmla="*/ 12 w 17"/>
                      <a:gd name="T35" fmla="*/ 32 h 53"/>
                      <a:gd name="T36" fmla="*/ 12 w 17"/>
                      <a:gd name="T37" fmla="*/ 28 h 53"/>
                      <a:gd name="T38" fmla="*/ 12 w 17"/>
                      <a:gd name="T39" fmla="*/ 24 h 53"/>
                      <a:gd name="T40" fmla="*/ 12 w 17"/>
                      <a:gd name="T41" fmla="*/ 20 h 53"/>
                      <a:gd name="T42" fmla="*/ 12 w 17"/>
                      <a:gd name="T43" fmla="*/ 15 h 53"/>
                      <a:gd name="T44" fmla="*/ 12 w 17"/>
                      <a:gd name="T45" fmla="*/ 9 h 53"/>
                      <a:gd name="T46" fmla="*/ 14 w 17"/>
                      <a:gd name="T47" fmla="*/ 4 h 53"/>
                      <a:gd name="T48" fmla="*/ 14 w 17"/>
                      <a:gd name="T49" fmla="*/ 3 h 53"/>
                      <a:gd name="T50" fmla="*/ 2 w 17"/>
                      <a:gd name="T51" fmla="*/ 0 h 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53">
                        <a:moveTo>
                          <a:pt x="2" y="0"/>
                        </a:moveTo>
                        <a:lnTo>
                          <a:pt x="2" y="3"/>
                        </a:ln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5"/>
                        </a:lnTo>
                        <a:lnTo>
                          <a:pt x="0" y="20"/>
                        </a:lnTo>
                        <a:lnTo>
                          <a:pt x="0" y="25"/>
                        </a:lnTo>
                        <a:lnTo>
                          <a:pt x="0" y="30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2" y="43"/>
                        </a:lnTo>
                        <a:lnTo>
                          <a:pt x="2" y="48"/>
                        </a:lnTo>
                        <a:lnTo>
                          <a:pt x="5" y="52"/>
                        </a:lnTo>
                        <a:lnTo>
                          <a:pt x="16" y="48"/>
                        </a:lnTo>
                        <a:lnTo>
                          <a:pt x="14" y="47"/>
                        </a:lnTo>
                        <a:lnTo>
                          <a:pt x="14" y="42"/>
                        </a:lnTo>
                        <a:lnTo>
                          <a:pt x="14" y="36"/>
                        </a:lnTo>
                        <a:lnTo>
                          <a:pt x="12" y="32"/>
                        </a:lnTo>
                        <a:lnTo>
                          <a:pt x="12" y="28"/>
                        </a:lnTo>
                        <a:lnTo>
                          <a:pt x="12" y="24"/>
                        </a:lnTo>
                        <a:lnTo>
                          <a:pt x="12" y="20"/>
                        </a:lnTo>
                        <a:lnTo>
                          <a:pt x="12" y="15"/>
                        </a:lnTo>
                        <a:lnTo>
                          <a:pt x="12" y="9"/>
                        </a:lnTo>
                        <a:lnTo>
                          <a:pt x="14" y="4"/>
                        </a:lnTo>
                        <a:lnTo>
                          <a:pt x="14" y="3"/>
                        </a:lnTo>
                        <a:lnTo>
                          <a:pt x="2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59" name="Freeform 134"/>
                  <p:cNvSpPr>
                    <a:spLocks/>
                  </p:cNvSpPr>
                  <p:nvPr/>
                </p:nvSpPr>
                <p:spPr bwMode="auto">
                  <a:xfrm>
                    <a:off x="4253" y="1776"/>
                    <a:ext cx="17" cy="42"/>
                  </a:xfrm>
                  <a:custGeom>
                    <a:avLst/>
                    <a:gdLst>
                      <a:gd name="T0" fmla="*/ 3 w 17"/>
                      <a:gd name="T1" fmla="*/ 0 h 42"/>
                      <a:gd name="T2" fmla="*/ 0 w 17"/>
                      <a:gd name="T3" fmla="*/ 3 h 42"/>
                      <a:gd name="T4" fmla="*/ 0 w 17"/>
                      <a:gd name="T5" fmla="*/ 8 h 42"/>
                      <a:gd name="T6" fmla="*/ 0 w 17"/>
                      <a:gd name="T7" fmla="*/ 12 h 42"/>
                      <a:gd name="T8" fmla="*/ 0 w 17"/>
                      <a:gd name="T9" fmla="*/ 16 h 42"/>
                      <a:gd name="T10" fmla="*/ 0 w 17"/>
                      <a:gd name="T11" fmla="*/ 22 h 42"/>
                      <a:gd name="T12" fmla="*/ 0 w 17"/>
                      <a:gd name="T13" fmla="*/ 27 h 42"/>
                      <a:gd name="T14" fmla="*/ 0 w 17"/>
                      <a:gd name="T15" fmla="*/ 31 h 42"/>
                      <a:gd name="T16" fmla="*/ 0 w 17"/>
                      <a:gd name="T17" fmla="*/ 35 h 42"/>
                      <a:gd name="T18" fmla="*/ 0 w 17"/>
                      <a:gd name="T19" fmla="*/ 38 h 42"/>
                      <a:gd name="T20" fmla="*/ 3 w 17"/>
                      <a:gd name="T21" fmla="*/ 41 h 42"/>
                      <a:gd name="T22" fmla="*/ 16 w 17"/>
                      <a:gd name="T23" fmla="*/ 38 h 42"/>
                      <a:gd name="T24" fmla="*/ 16 w 17"/>
                      <a:gd name="T25" fmla="*/ 33 h 42"/>
                      <a:gd name="T26" fmla="*/ 13 w 17"/>
                      <a:gd name="T27" fmla="*/ 28 h 42"/>
                      <a:gd name="T28" fmla="*/ 13 w 17"/>
                      <a:gd name="T29" fmla="*/ 24 h 42"/>
                      <a:gd name="T30" fmla="*/ 13 w 17"/>
                      <a:gd name="T31" fmla="*/ 20 h 42"/>
                      <a:gd name="T32" fmla="*/ 13 w 17"/>
                      <a:gd name="T33" fmla="*/ 15 h 42"/>
                      <a:gd name="T34" fmla="*/ 13 w 17"/>
                      <a:gd name="T35" fmla="*/ 11 h 42"/>
                      <a:gd name="T36" fmla="*/ 13 w 17"/>
                      <a:gd name="T37" fmla="*/ 6 h 42"/>
                      <a:gd name="T38" fmla="*/ 16 w 17"/>
                      <a:gd name="T39" fmla="*/ 2 h 42"/>
                      <a:gd name="T40" fmla="*/ 3 w 17"/>
                      <a:gd name="T41" fmla="*/ 0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42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0" y="8"/>
                        </a:lnTo>
                        <a:lnTo>
                          <a:pt x="0" y="12"/>
                        </a:lnTo>
                        <a:lnTo>
                          <a:pt x="0" y="16"/>
                        </a:lnTo>
                        <a:lnTo>
                          <a:pt x="0" y="22"/>
                        </a:lnTo>
                        <a:lnTo>
                          <a:pt x="0" y="27"/>
                        </a:lnTo>
                        <a:lnTo>
                          <a:pt x="0" y="31"/>
                        </a:lnTo>
                        <a:lnTo>
                          <a:pt x="0" y="35"/>
                        </a:lnTo>
                        <a:lnTo>
                          <a:pt x="0" y="38"/>
                        </a:lnTo>
                        <a:lnTo>
                          <a:pt x="3" y="41"/>
                        </a:lnTo>
                        <a:lnTo>
                          <a:pt x="16" y="38"/>
                        </a:lnTo>
                        <a:lnTo>
                          <a:pt x="16" y="33"/>
                        </a:lnTo>
                        <a:lnTo>
                          <a:pt x="13" y="28"/>
                        </a:lnTo>
                        <a:lnTo>
                          <a:pt x="13" y="24"/>
                        </a:lnTo>
                        <a:lnTo>
                          <a:pt x="13" y="20"/>
                        </a:lnTo>
                        <a:lnTo>
                          <a:pt x="13" y="15"/>
                        </a:lnTo>
                        <a:lnTo>
                          <a:pt x="13" y="11"/>
                        </a:lnTo>
                        <a:lnTo>
                          <a:pt x="13" y="6"/>
                        </a:lnTo>
                        <a:lnTo>
                          <a:pt x="16" y="2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0" name="Freeform 135"/>
                  <p:cNvSpPr>
                    <a:spLocks/>
                  </p:cNvSpPr>
                  <p:nvPr/>
                </p:nvSpPr>
                <p:spPr bwMode="auto">
                  <a:xfrm>
                    <a:off x="4265" y="1783"/>
                    <a:ext cx="17" cy="29"/>
                  </a:xfrm>
                  <a:custGeom>
                    <a:avLst/>
                    <a:gdLst>
                      <a:gd name="T0" fmla="*/ 0 w 17"/>
                      <a:gd name="T1" fmla="*/ 0 h 29"/>
                      <a:gd name="T2" fmla="*/ 0 w 17"/>
                      <a:gd name="T3" fmla="*/ 5 h 29"/>
                      <a:gd name="T4" fmla="*/ 0 w 17"/>
                      <a:gd name="T5" fmla="*/ 10 h 29"/>
                      <a:gd name="T6" fmla="*/ 0 w 17"/>
                      <a:gd name="T7" fmla="*/ 15 h 29"/>
                      <a:gd name="T8" fmla="*/ 0 w 17"/>
                      <a:gd name="T9" fmla="*/ 19 h 29"/>
                      <a:gd name="T10" fmla="*/ 0 w 17"/>
                      <a:gd name="T11" fmla="*/ 23 h 29"/>
                      <a:gd name="T12" fmla="*/ 3 w 17"/>
                      <a:gd name="T13" fmla="*/ 28 h 29"/>
                      <a:gd name="T14" fmla="*/ 16 w 17"/>
                      <a:gd name="T15" fmla="*/ 25 h 29"/>
                      <a:gd name="T16" fmla="*/ 16 w 17"/>
                      <a:gd name="T17" fmla="*/ 21 h 29"/>
                      <a:gd name="T18" fmla="*/ 16 w 17"/>
                      <a:gd name="T19" fmla="*/ 17 h 29"/>
                      <a:gd name="T20" fmla="*/ 16 w 17"/>
                      <a:gd name="T21" fmla="*/ 14 h 29"/>
                      <a:gd name="T22" fmla="*/ 16 w 17"/>
                      <a:gd name="T23" fmla="*/ 8 h 29"/>
                      <a:gd name="T24" fmla="*/ 16 w 17"/>
                      <a:gd name="T25" fmla="*/ 4 h 29"/>
                      <a:gd name="T26" fmla="*/ 16 w 17"/>
                      <a:gd name="T27" fmla="*/ 2 h 29"/>
                      <a:gd name="T28" fmla="*/ 0 w 17"/>
                      <a:gd name="T29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29">
                        <a:moveTo>
                          <a:pt x="0" y="0"/>
                        </a:moveTo>
                        <a:lnTo>
                          <a:pt x="0" y="5"/>
                        </a:lnTo>
                        <a:lnTo>
                          <a:pt x="0" y="10"/>
                        </a:lnTo>
                        <a:lnTo>
                          <a:pt x="0" y="15"/>
                        </a:lnTo>
                        <a:lnTo>
                          <a:pt x="0" y="19"/>
                        </a:lnTo>
                        <a:lnTo>
                          <a:pt x="0" y="23"/>
                        </a:lnTo>
                        <a:lnTo>
                          <a:pt x="3" y="28"/>
                        </a:lnTo>
                        <a:lnTo>
                          <a:pt x="16" y="25"/>
                        </a:lnTo>
                        <a:lnTo>
                          <a:pt x="16" y="21"/>
                        </a:lnTo>
                        <a:lnTo>
                          <a:pt x="16" y="17"/>
                        </a:lnTo>
                        <a:lnTo>
                          <a:pt x="16" y="14"/>
                        </a:lnTo>
                        <a:lnTo>
                          <a:pt x="16" y="8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61" name="Freeform 136"/>
                  <p:cNvSpPr>
                    <a:spLocks/>
                  </p:cNvSpPr>
                  <p:nvPr/>
                </p:nvSpPr>
                <p:spPr bwMode="auto">
                  <a:xfrm>
                    <a:off x="4278" y="1787"/>
                    <a:ext cx="17" cy="19"/>
                  </a:xfrm>
                  <a:custGeom>
                    <a:avLst/>
                    <a:gdLst>
                      <a:gd name="T0" fmla="*/ 0 w 17"/>
                      <a:gd name="T1" fmla="*/ 2 h 19"/>
                      <a:gd name="T2" fmla="*/ 0 w 17"/>
                      <a:gd name="T3" fmla="*/ 7 h 19"/>
                      <a:gd name="T4" fmla="*/ 0 w 17"/>
                      <a:gd name="T5" fmla="*/ 12 h 19"/>
                      <a:gd name="T6" fmla="*/ 0 w 17"/>
                      <a:gd name="T7" fmla="*/ 15 h 19"/>
                      <a:gd name="T8" fmla="*/ 3 w 17"/>
                      <a:gd name="T9" fmla="*/ 18 h 19"/>
                      <a:gd name="T10" fmla="*/ 16 w 17"/>
                      <a:gd name="T11" fmla="*/ 15 h 19"/>
                      <a:gd name="T12" fmla="*/ 16 w 17"/>
                      <a:gd name="T13" fmla="*/ 10 h 19"/>
                      <a:gd name="T14" fmla="*/ 16 w 17"/>
                      <a:gd name="T15" fmla="*/ 6 h 19"/>
                      <a:gd name="T16" fmla="*/ 16 w 17"/>
                      <a:gd name="T17" fmla="*/ 2 h 19"/>
                      <a:gd name="T18" fmla="*/ 0 w 17"/>
                      <a:gd name="T19" fmla="*/ 0 h 19"/>
                      <a:gd name="T20" fmla="*/ 0 w 17"/>
                      <a:gd name="T21" fmla="*/ 2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19">
                        <a:moveTo>
                          <a:pt x="0" y="2"/>
                        </a:moveTo>
                        <a:lnTo>
                          <a:pt x="0" y="7"/>
                        </a:lnTo>
                        <a:lnTo>
                          <a:pt x="0" y="12"/>
                        </a:lnTo>
                        <a:lnTo>
                          <a:pt x="0" y="15"/>
                        </a:lnTo>
                        <a:lnTo>
                          <a:pt x="3" y="18"/>
                        </a:lnTo>
                        <a:lnTo>
                          <a:pt x="16" y="15"/>
                        </a:lnTo>
                        <a:lnTo>
                          <a:pt x="16" y="10"/>
                        </a:lnTo>
                        <a:lnTo>
                          <a:pt x="16" y="6"/>
                        </a:lnTo>
                        <a:lnTo>
                          <a:pt x="16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644" name="Rectangle 137"/>
              <p:cNvSpPr>
                <a:spLocks noChangeArrowheads="1"/>
              </p:cNvSpPr>
              <p:nvPr/>
            </p:nvSpPr>
            <p:spPr bwMode="auto">
              <a:xfrm>
                <a:off x="3559" y="2413"/>
                <a:ext cx="1007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Διαδραστική </a:t>
                </a:r>
              </a:p>
              <a:p>
                <a:pPr algn="ctr"/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σκηνή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646" name="Rectangle 139"/>
              <p:cNvSpPr>
                <a:spLocks noChangeArrowheads="1"/>
              </p:cNvSpPr>
              <p:nvPr/>
            </p:nvSpPr>
            <p:spPr bwMode="auto">
              <a:xfrm>
                <a:off x="3674" y="1244"/>
                <a:ext cx="937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Σύνθεση </a:t>
                </a:r>
                <a:r>
                  <a:rPr lang="en-US" altLang="x-none" sz="2000" dirty="0" smtClean="0">
                    <a:solidFill>
                      <a:srgbClr val="000000"/>
                    </a:solidFill>
                  </a:rPr>
                  <a:t>&amp;</a:t>
                </a: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 </a:t>
                </a:r>
              </a:p>
              <a:p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απεικόνιση 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25" name="Group 143"/>
            <p:cNvGrpSpPr>
              <a:grpSpLocks/>
            </p:cNvGrpSpPr>
            <p:nvPr/>
          </p:nvGrpSpPr>
          <p:grpSpPr bwMode="auto">
            <a:xfrm>
              <a:off x="2319" y="1179"/>
              <a:ext cx="1051" cy="1013"/>
              <a:chOff x="2317" y="791"/>
              <a:chExt cx="1051" cy="1013"/>
            </a:xfrm>
          </p:grpSpPr>
          <p:grpSp>
            <p:nvGrpSpPr>
              <p:cNvPr id="526" name="Group 144"/>
              <p:cNvGrpSpPr>
                <a:grpSpLocks/>
              </p:cNvGrpSpPr>
              <p:nvPr/>
            </p:nvGrpSpPr>
            <p:grpSpPr bwMode="auto">
              <a:xfrm>
                <a:off x="3019" y="806"/>
                <a:ext cx="181" cy="311"/>
                <a:chOff x="3019" y="806"/>
                <a:chExt cx="181" cy="311"/>
              </a:xfrm>
            </p:grpSpPr>
            <p:grpSp>
              <p:nvGrpSpPr>
                <p:cNvPr id="575" name="Group 145"/>
                <p:cNvGrpSpPr>
                  <a:grpSpLocks/>
                </p:cNvGrpSpPr>
                <p:nvPr/>
              </p:nvGrpSpPr>
              <p:grpSpPr bwMode="auto">
                <a:xfrm>
                  <a:off x="3019" y="806"/>
                  <a:ext cx="181" cy="311"/>
                  <a:chOff x="3019" y="806"/>
                  <a:chExt cx="181" cy="311"/>
                </a:xfrm>
              </p:grpSpPr>
              <p:grpSp>
                <p:nvGrpSpPr>
                  <p:cNvPr id="581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3046" y="806"/>
                    <a:ext cx="50" cy="54"/>
                    <a:chOff x="3046" y="806"/>
                    <a:chExt cx="50" cy="54"/>
                  </a:xfrm>
                </p:grpSpPr>
                <p:sp>
                  <p:nvSpPr>
                    <p:cNvPr id="635" name="Freeform 147"/>
                    <p:cNvSpPr>
                      <a:spLocks/>
                    </p:cNvSpPr>
                    <p:nvPr/>
                  </p:nvSpPr>
                  <p:spPr bwMode="auto">
                    <a:xfrm>
                      <a:off x="3046" y="806"/>
                      <a:ext cx="41" cy="54"/>
                    </a:xfrm>
                    <a:custGeom>
                      <a:avLst/>
                      <a:gdLst>
                        <a:gd name="T0" fmla="*/ 19 w 41"/>
                        <a:gd name="T1" fmla="*/ 0 h 54"/>
                        <a:gd name="T2" fmla="*/ 23 w 41"/>
                        <a:gd name="T3" fmla="*/ 1 h 54"/>
                        <a:gd name="T4" fmla="*/ 27 w 41"/>
                        <a:gd name="T5" fmla="*/ 1 h 54"/>
                        <a:gd name="T6" fmla="*/ 30 w 41"/>
                        <a:gd name="T7" fmla="*/ 2 h 54"/>
                        <a:gd name="T8" fmla="*/ 33 w 41"/>
                        <a:gd name="T9" fmla="*/ 4 h 54"/>
                        <a:gd name="T10" fmla="*/ 36 w 41"/>
                        <a:gd name="T11" fmla="*/ 5 h 54"/>
                        <a:gd name="T12" fmla="*/ 38 w 41"/>
                        <a:gd name="T13" fmla="*/ 8 h 54"/>
                        <a:gd name="T14" fmla="*/ 39 w 41"/>
                        <a:gd name="T15" fmla="*/ 11 h 54"/>
                        <a:gd name="T16" fmla="*/ 39 w 41"/>
                        <a:gd name="T17" fmla="*/ 14 h 54"/>
                        <a:gd name="T18" fmla="*/ 39 w 41"/>
                        <a:gd name="T19" fmla="*/ 16 h 54"/>
                        <a:gd name="T20" fmla="*/ 40 w 41"/>
                        <a:gd name="T21" fmla="*/ 21 h 54"/>
                        <a:gd name="T22" fmla="*/ 40 w 41"/>
                        <a:gd name="T23" fmla="*/ 25 h 54"/>
                        <a:gd name="T24" fmla="*/ 40 w 41"/>
                        <a:gd name="T25" fmla="*/ 28 h 54"/>
                        <a:gd name="T26" fmla="*/ 39 w 41"/>
                        <a:gd name="T27" fmla="*/ 32 h 54"/>
                        <a:gd name="T28" fmla="*/ 38 w 41"/>
                        <a:gd name="T29" fmla="*/ 37 h 54"/>
                        <a:gd name="T30" fmla="*/ 38 w 41"/>
                        <a:gd name="T31" fmla="*/ 39 h 54"/>
                        <a:gd name="T32" fmla="*/ 38 w 41"/>
                        <a:gd name="T33" fmla="*/ 42 h 54"/>
                        <a:gd name="T34" fmla="*/ 38 w 41"/>
                        <a:gd name="T35" fmla="*/ 45 h 54"/>
                        <a:gd name="T36" fmla="*/ 37 w 41"/>
                        <a:gd name="T37" fmla="*/ 49 h 54"/>
                        <a:gd name="T38" fmla="*/ 36 w 41"/>
                        <a:gd name="T39" fmla="*/ 52 h 54"/>
                        <a:gd name="T40" fmla="*/ 33 w 41"/>
                        <a:gd name="T41" fmla="*/ 53 h 54"/>
                        <a:gd name="T42" fmla="*/ 11 w 41"/>
                        <a:gd name="T43" fmla="*/ 53 h 54"/>
                        <a:gd name="T44" fmla="*/ 6 w 41"/>
                        <a:gd name="T45" fmla="*/ 52 h 54"/>
                        <a:gd name="T46" fmla="*/ 4 w 41"/>
                        <a:gd name="T47" fmla="*/ 51 h 54"/>
                        <a:gd name="T48" fmla="*/ 2 w 41"/>
                        <a:gd name="T49" fmla="*/ 48 h 54"/>
                        <a:gd name="T50" fmla="*/ 2 w 41"/>
                        <a:gd name="T51" fmla="*/ 45 h 54"/>
                        <a:gd name="T52" fmla="*/ 2 w 41"/>
                        <a:gd name="T53" fmla="*/ 42 h 54"/>
                        <a:gd name="T54" fmla="*/ 2 w 41"/>
                        <a:gd name="T55" fmla="*/ 37 h 54"/>
                        <a:gd name="T56" fmla="*/ 2 w 41"/>
                        <a:gd name="T57" fmla="*/ 34 h 54"/>
                        <a:gd name="T58" fmla="*/ 2 w 41"/>
                        <a:gd name="T59" fmla="*/ 30 h 54"/>
                        <a:gd name="T60" fmla="*/ 1 w 41"/>
                        <a:gd name="T61" fmla="*/ 28 h 54"/>
                        <a:gd name="T62" fmla="*/ 0 w 41"/>
                        <a:gd name="T63" fmla="*/ 23 h 54"/>
                        <a:gd name="T64" fmla="*/ 0 w 41"/>
                        <a:gd name="T65" fmla="*/ 18 h 54"/>
                        <a:gd name="T66" fmla="*/ 1 w 41"/>
                        <a:gd name="T67" fmla="*/ 15 h 54"/>
                        <a:gd name="T68" fmla="*/ 2 w 41"/>
                        <a:gd name="T69" fmla="*/ 12 h 54"/>
                        <a:gd name="T70" fmla="*/ 4 w 41"/>
                        <a:gd name="T71" fmla="*/ 8 h 54"/>
                        <a:gd name="T72" fmla="*/ 8 w 41"/>
                        <a:gd name="T73" fmla="*/ 5 h 54"/>
                        <a:gd name="T74" fmla="*/ 11 w 41"/>
                        <a:gd name="T75" fmla="*/ 3 h 54"/>
                        <a:gd name="T76" fmla="*/ 14 w 41"/>
                        <a:gd name="T77" fmla="*/ 1 h 54"/>
                        <a:gd name="T78" fmla="*/ 19 w 41"/>
                        <a:gd name="T79" fmla="*/ 0 h 5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</a:cxnLst>
                      <a:rect l="0" t="0" r="r" b="b"/>
                      <a:pathLst>
                        <a:path w="41" h="54">
                          <a:moveTo>
                            <a:pt x="19" y="0"/>
                          </a:moveTo>
                          <a:lnTo>
                            <a:pt x="23" y="1"/>
                          </a:lnTo>
                          <a:lnTo>
                            <a:pt x="27" y="1"/>
                          </a:lnTo>
                          <a:lnTo>
                            <a:pt x="30" y="2"/>
                          </a:lnTo>
                          <a:lnTo>
                            <a:pt x="33" y="4"/>
                          </a:lnTo>
                          <a:lnTo>
                            <a:pt x="36" y="5"/>
                          </a:lnTo>
                          <a:lnTo>
                            <a:pt x="38" y="8"/>
                          </a:lnTo>
                          <a:lnTo>
                            <a:pt x="39" y="11"/>
                          </a:lnTo>
                          <a:lnTo>
                            <a:pt x="39" y="14"/>
                          </a:lnTo>
                          <a:lnTo>
                            <a:pt x="39" y="16"/>
                          </a:lnTo>
                          <a:lnTo>
                            <a:pt x="40" y="21"/>
                          </a:lnTo>
                          <a:lnTo>
                            <a:pt x="40" y="25"/>
                          </a:lnTo>
                          <a:lnTo>
                            <a:pt x="40" y="28"/>
                          </a:lnTo>
                          <a:lnTo>
                            <a:pt x="39" y="32"/>
                          </a:lnTo>
                          <a:lnTo>
                            <a:pt x="38" y="37"/>
                          </a:lnTo>
                          <a:lnTo>
                            <a:pt x="38" y="39"/>
                          </a:lnTo>
                          <a:lnTo>
                            <a:pt x="38" y="42"/>
                          </a:lnTo>
                          <a:lnTo>
                            <a:pt x="38" y="45"/>
                          </a:lnTo>
                          <a:lnTo>
                            <a:pt x="37" y="49"/>
                          </a:lnTo>
                          <a:lnTo>
                            <a:pt x="36" y="52"/>
                          </a:lnTo>
                          <a:lnTo>
                            <a:pt x="33" y="53"/>
                          </a:lnTo>
                          <a:lnTo>
                            <a:pt x="11" y="53"/>
                          </a:lnTo>
                          <a:lnTo>
                            <a:pt x="6" y="52"/>
                          </a:lnTo>
                          <a:lnTo>
                            <a:pt x="4" y="51"/>
                          </a:lnTo>
                          <a:lnTo>
                            <a:pt x="2" y="48"/>
                          </a:lnTo>
                          <a:lnTo>
                            <a:pt x="2" y="45"/>
                          </a:lnTo>
                          <a:lnTo>
                            <a:pt x="2" y="42"/>
                          </a:lnTo>
                          <a:lnTo>
                            <a:pt x="2" y="37"/>
                          </a:lnTo>
                          <a:lnTo>
                            <a:pt x="2" y="34"/>
                          </a:lnTo>
                          <a:lnTo>
                            <a:pt x="2" y="30"/>
                          </a:lnTo>
                          <a:lnTo>
                            <a:pt x="1" y="28"/>
                          </a:lnTo>
                          <a:lnTo>
                            <a:pt x="0" y="23"/>
                          </a:lnTo>
                          <a:lnTo>
                            <a:pt x="0" y="18"/>
                          </a:lnTo>
                          <a:lnTo>
                            <a:pt x="1" y="15"/>
                          </a:lnTo>
                          <a:lnTo>
                            <a:pt x="2" y="12"/>
                          </a:lnTo>
                          <a:lnTo>
                            <a:pt x="4" y="8"/>
                          </a:lnTo>
                          <a:lnTo>
                            <a:pt x="8" y="5"/>
                          </a:lnTo>
                          <a:lnTo>
                            <a:pt x="11" y="3"/>
                          </a:lnTo>
                          <a:lnTo>
                            <a:pt x="14" y="1"/>
                          </a:lnTo>
                          <a:lnTo>
                            <a:pt x="19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6" name="Freeform 148"/>
                    <p:cNvSpPr>
                      <a:spLocks/>
                    </p:cNvSpPr>
                    <p:nvPr/>
                  </p:nvSpPr>
                  <p:spPr bwMode="auto">
                    <a:xfrm>
                      <a:off x="3057" y="807"/>
                      <a:ext cx="28" cy="17"/>
                    </a:xfrm>
                    <a:custGeom>
                      <a:avLst/>
                      <a:gdLst>
                        <a:gd name="T0" fmla="*/ 23 w 28"/>
                        <a:gd name="T1" fmla="*/ 14 h 17"/>
                        <a:gd name="T2" fmla="*/ 19 w 28"/>
                        <a:gd name="T3" fmla="*/ 15 h 17"/>
                        <a:gd name="T4" fmla="*/ 15 w 28"/>
                        <a:gd name="T5" fmla="*/ 15 h 17"/>
                        <a:gd name="T6" fmla="*/ 11 w 28"/>
                        <a:gd name="T7" fmla="*/ 14 h 17"/>
                        <a:gd name="T8" fmla="*/ 8 w 28"/>
                        <a:gd name="T9" fmla="*/ 12 h 17"/>
                        <a:gd name="T10" fmla="*/ 4 w 28"/>
                        <a:gd name="T11" fmla="*/ 9 h 17"/>
                        <a:gd name="T12" fmla="*/ 1 w 28"/>
                        <a:gd name="T13" fmla="*/ 6 h 17"/>
                        <a:gd name="T14" fmla="*/ 0 w 28"/>
                        <a:gd name="T15" fmla="*/ 3 h 17"/>
                        <a:gd name="T16" fmla="*/ 1 w 28"/>
                        <a:gd name="T17" fmla="*/ 2 h 17"/>
                        <a:gd name="T18" fmla="*/ 5 w 28"/>
                        <a:gd name="T19" fmla="*/ 0 h 17"/>
                        <a:gd name="T20" fmla="*/ 11 w 28"/>
                        <a:gd name="T21" fmla="*/ 0 h 17"/>
                        <a:gd name="T22" fmla="*/ 13 w 28"/>
                        <a:gd name="T23" fmla="*/ 2 h 17"/>
                        <a:gd name="T24" fmla="*/ 15 w 28"/>
                        <a:gd name="T25" fmla="*/ 4 h 17"/>
                        <a:gd name="T26" fmla="*/ 18 w 28"/>
                        <a:gd name="T27" fmla="*/ 5 h 17"/>
                        <a:gd name="T28" fmla="*/ 20 w 28"/>
                        <a:gd name="T29" fmla="*/ 5 h 17"/>
                        <a:gd name="T30" fmla="*/ 17 w 28"/>
                        <a:gd name="T31" fmla="*/ 4 h 17"/>
                        <a:gd name="T32" fmla="*/ 14 w 28"/>
                        <a:gd name="T33" fmla="*/ 3 h 17"/>
                        <a:gd name="T34" fmla="*/ 12 w 28"/>
                        <a:gd name="T35" fmla="*/ 0 h 17"/>
                        <a:gd name="T36" fmla="*/ 15 w 28"/>
                        <a:gd name="T37" fmla="*/ 1 h 17"/>
                        <a:gd name="T38" fmla="*/ 21 w 28"/>
                        <a:gd name="T39" fmla="*/ 3 h 17"/>
                        <a:gd name="T40" fmla="*/ 24 w 28"/>
                        <a:gd name="T41" fmla="*/ 4 h 17"/>
                        <a:gd name="T42" fmla="*/ 26 w 28"/>
                        <a:gd name="T43" fmla="*/ 7 h 17"/>
                        <a:gd name="T44" fmla="*/ 27 w 28"/>
                        <a:gd name="T45" fmla="*/ 9 h 17"/>
                        <a:gd name="T46" fmla="*/ 27 w 28"/>
                        <a:gd name="T47" fmla="*/ 11 h 17"/>
                        <a:gd name="T48" fmla="*/ 26 w 28"/>
                        <a:gd name="T49" fmla="*/ 13 h 17"/>
                        <a:gd name="T50" fmla="*/ 27 w 28"/>
                        <a:gd name="T51" fmla="*/ 15 h 17"/>
                        <a:gd name="T52" fmla="*/ 26 w 28"/>
                        <a:gd name="T53" fmla="*/ 16 h 17"/>
                        <a:gd name="T54" fmla="*/ 26 w 28"/>
                        <a:gd name="T55" fmla="*/ 14 h 17"/>
                        <a:gd name="T56" fmla="*/ 26 w 28"/>
                        <a:gd name="T57" fmla="*/ 12 h 17"/>
                        <a:gd name="T58" fmla="*/ 25 w 28"/>
                        <a:gd name="T59" fmla="*/ 12 h 17"/>
                        <a:gd name="T60" fmla="*/ 23 w 28"/>
                        <a:gd name="T61" fmla="*/ 12 h 17"/>
                        <a:gd name="T62" fmla="*/ 21 w 28"/>
                        <a:gd name="T63" fmla="*/ 12 h 17"/>
                        <a:gd name="T64" fmla="*/ 18 w 28"/>
                        <a:gd name="T65" fmla="*/ 11 h 17"/>
                        <a:gd name="T66" fmla="*/ 14 w 28"/>
                        <a:gd name="T67" fmla="*/ 9 h 17"/>
                        <a:gd name="T68" fmla="*/ 13 w 28"/>
                        <a:gd name="T69" fmla="*/ 7 h 17"/>
                        <a:gd name="T70" fmla="*/ 15 w 28"/>
                        <a:gd name="T71" fmla="*/ 9 h 17"/>
                        <a:gd name="T72" fmla="*/ 18 w 28"/>
                        <a:gd name="T73" fmla="*/ 11 h 17"/>
                        <a:gd name="T74" fmla="*/ 21 w 28"/>
                        <a:gd name="T75" fmla="*/ 11 h 17"/>
                        <a:gd name="T76" fmla="*/ 23 w 28"/>
                        <a:gd name="T77" fmla="*/ 11 h 17"/>
                        <a:gd name="T78" fmla="*/ 19 w 28"/>
                        <a:gd name="T79" fmla="*/ 10 h 17"/>
                        <a:gd name="T80" fmla="*/ 16 w 28"/>
                        <a:gd name="T81" fmla="*/ 9 h 17"/>
                        <a:gd name="T82" fmla="*/ 14 w 28"/>
                        <a:gd name="T83" fmla="*/ 8 h 17"/>
                        <a:gd name="T84" fmla="*/ 12 w 28"/>
                        <a:gd name="T85" fmla="*/ 6 h 17"/>
                        <a:gd name="T86" fmla="*/ 13 w 28"/>
                        <a:gd name="T87" fmla="*/ 8 h 17"/>
                        <a:gd name="T88" fmla="*/ 15 w 28"/>
                        <a:gd name="T89" fmla="*/ 11 h 17"/>
                        <a:gd name="T90" fmla="*/ 18 w 28"/>
                        <a:gd name="T91" fmla="*/ 12 h 17"/>
                        <a:gd name="T92" fmla="*/ 21 w 28"/>
                        <a:gd name="T93" fmla="*/ 13 h 17"/>
                        <a:gd name="T94" fmla="*/ 23 w 28"/>
                        <a:gd name="T95" fmla="*/ 14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</a:cxnLst>
                      <a:rect l="0" t="0" r="r" b="b"/>
                      <a:pathLst>
                        <a:path w="28" h="17">
                          <a:moveTo>
                            <a:pt x="23" y="14"/>
                          </a:moveTo>
                          <a:lnTo>
                            <a:pt x="19" y="15"/>
                          </a:lnTo>
                          <a:lnTo>
                            <a:pt x="15" y="15"/>
                          </a:lnTo>
                          <a:lnTo>
                            <a:pt x="11" y="14"/>
                          </a:lnTo>
                          <a:lnTo>
                            <a:pt x="8" y="12"/>
                          </a:lnTo>
                          <a:lnTo>
                            <a:pt x="4" y="9"/>
                          </a:lnTo>
                          <a:lnTo>
                            <a:pt x="1" y="6"/>
                          </a:lnTo>
                          <a:lnTo>
                            <a:pt x="0" y="3"/>
                          </a:lnTo>
                          <a:lnTo>
                            <a:pt x="1" y="2"/>
                          </a:lnTo>
                          <a:lnTo>
                            <a:pt x="5" y="0"/>
                          </a:lnTo>
                          <a:lnTo>
                            <a:pt x="11" y="0"/>
                          </a:lnTo>
                          <a:lnTo>
                            <a:pt x="13" y="2"/>
                          </a:lnTo>
                          <a:lnTo>
                            <a:pt x="15" y="4"/>
                          </a:lnTo>
                          <a:lnTo>
                            <a:pt x="18" y="5"/>
                          </a:lnTo>
                          <a:lnTo>
                            <a:pt x="20" y="5"/>
                          </a:lnTo>
                          <a:lnTo>
                            <a:pt x="17" y="4"/>
                          </a:lnTo>
                          <a:lnTo>
                            <a:pt x="14" y="3"/>
                          </a:lnTo>
                          <a:lnTo>
                            <a:pt x="12" y="0"/>
                          </a:lnTo>
                          <a:lnTo>
                            <a:pt x="15" y="1"/>
                          </a:lnTo>
                          <a:lnTo>
                            <a:pt x="21" y="3"/>
                          </a:lnTo>
                          <a:lnTo>
                            <a:pt x="24" y="4"/>
                          </a:lnTo>
                          <a:lnTo>
                            <a:pt x="26" y="7"/>
                          </a:lnTo>
                          <a:lnTo>
                            <a:pt x="27" y="9"/>
                          </a:lnTo>
                          <a:lnTo>
                            <a:pt x="27" y="11"/>
                          </a:lnTo>
                          <a:lnTo>
                            <a:pt x="26" y="13"/>
                          </a:lnTo>
                          <a:lnTo>
                            <a:pt x="27" y="15"/>
                          </a:lnTo>
                          <a:lnTo>
                            <a:pt x="26" y="16"/>
                          </a:lnTo>
                          <a:lnTo>
                            <a:pt x="26" y="14"/>
                          </a:lnTo>
                          <a:lnTo>
                            <a:pt x="26" y="12"/>
                          </a:lnTo>
                          <a:lnTo>
                            <a:pt x="25" y="12"/>
                          </a:lnTo>
                          <a:lnTo>
                            <a:pt x="23" y="12"/>
                          </a:lnTo>
                          <a:lnTo>
                            <a:pt x="21" y="12"/>
                          </a:lnTo>
                          <a:lnTo>
                            <a:pt x="18" y="11"/>
                          </a:lnTo>
                          <a:lnTo>
                            <a:pt x="14" y="9"/>
                          </a:lnTo>
                          <a:lnTo>
                            <a:pt x="13" y="7"/>
                          </a:lnTo>
                          <a:lnTo>
                            <a:pt x="15" y="9"/>
                          </a:lnTo>
                          <a:lnTo>
                            <a:pt x="18" y="11"/>
                          </a:lnTo>
                          <a:lnTo>
                            <a:pt x="21" y="11"/>
                          </a:lnTo>
                          <a:lnTo>
                            <a:pt x="23" y="11"/>
                          </a:lnTo>
                          <a:lnTo>
                            <a:pt x="19" y="10"/>
                          </a:lnTo>
                          <a:lnTo>
                            <a:pt x="16" y="9"/>
                          </a:lnTo>
                          <a:lnTo>
                            <a:pt x="14" y="8"/>
                          </a:lnTo>
                          <a:lnTo>
                            <a:pt x="12" y="6"/>
                          </a:lnTo>
                          <a:lnTo>
                            <a:pt x="13" y="8"/>
                          </a:lnTo>
                          <a:lnTo>
                            <a:pt x="15" y="11"/>
                          </a:lnTo>
                          <a:lnTo>
                            <a:pt x="18" y="12"/>
                          </a:lnTo>
                          <a:lnTo>
                            <a:pt x="21" y="13"/>
                          </a:lnTo>
                          <a:lnTo>
                            <a:pt x="23" y="14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7" name="Freeform 149"/>
                    <p:cNvSpPr>
                      <a:spLocks/>
                    </p:cNvSpPr>
                    <p:nvPr/>
                  </p:nvSpPr>
                  <p:spPr bwMode="auto">
                    <a:xfrm>
                      <a:off x="3046" y="809"/>
                      <a:ext cx="22" cy="27"/>
                    </a:xfrm>
                    <a:custGeom>
                      <a:avLst/>
                      <a:gdLst>
                        <a:gd name="T0" fmla="*/ 16 w 22"/>
                        <a:gd name="T1" fmla="*/ 9 h 27"/>
                        <a:gd name="T2" fmla="*/ 18 w 22"/>
                        <a:gd name="T3" fmla="*/ 11 h 27"/>
                        <a:gd name="T4" fmla="*/ 21 w 22"/>
                        <a:gd name="T5" fmla="*/ 14 h 27"/>
                        <a:gd name="T6" fmla="*/ 18 w 22"/>
                        <a:gd name="T7" fmla="*/ 13 h 27"/>
                        <a:gd name="T8" fmla="*/ 15 w 22"/>
                        <a:gd name="T9" fmla="*/ 13 h 27"/>
                        <a:gd name="T10" fmla="*/ 12 w 22"/>
                        <a:gd name="T11" fmla="*/ 12 h 27"/>
                        <a:gd name="T12" fmla="*/ 14 w 22"/>
                        <a:gd name="T13" fmla="*/ 14 h 27"/>
                        <a:gd name="T14" fmla="*/ 16 w 22"/>
                        <a:gd name="T15" fmla="*/ 15 h 27"/>
                        <a:gd name="T16" fmla="*/ 12 w 22"/>
                        <a:gd name="T17" fmla="*/ 13 h 27"/>
                        <a:gd name="T18" fmla="*/ 10 w 22"/>
                        <a:gd name="T19" fmla="*/ 12 h 27"/>
                        <a:gd name="T20" fmla="*/ 7 w 22"/>
                        <a:gd name="T21" fmla="*/ 10 h 27"/>
                        <a:gd name="T22" fmla="*/ 9 w 22"/>
                        <a:gd name="T23" fmla="*/ 13 h 27"/>
                        <a:gd name="T24" fmla="*/ 11 w 22"/>
                        <a:gd name="T25" fmla="*/ 15 h 27"/>
                        <a:gd name="T26" fmla="*/ 12 w 22"/>
                        <a:gd name="T27" fmla="*/ 16 h 27"/>
                        <a:gd name="T28" fmla="*/ 10 w 22"/>
                        <a:gd name="T29" fmla="*/ 16 h 27"/>
                        <a:gd name="T30" fmla="*/ 8 w 22"/>
                        <a:gd name="T31" fmla="*/ 15 h 27"/>
                        <a:gd name="T32" fmla="*/ 6 w 22"/>
                        <a:gd name="T33" fmla="*/ 14 h 27"/>
                        <a:gd name="T34" fmla="*/ 8 w 22"/>
                        <a:gd name="T35" fmla="*/ 16 h 27"/>
                        <a:gd name="T36" fmla="*/ 9 w 22"/>
                        <a:gd name="T37" fmla="*/ 18 h 27"/>
                        <a:gd name="T38" fmla="*/ 11 w 22"/>
                        <a:gd name="T39" fmla="*/ 19 h 27"/>
                        <a:gd name="T40" fmla="*/ 8 w 22"/>
                        <a:gd name="T41" fmla="*/ 19 h 27"/>
                        <a:gd name="T42" fmla="*/ 6 w 22"/>
                        <a:gd name="T43" fmla="*/ 18 h 27"/>
                        <a:gd name="T44" fmla="*/ 6 w 22"/>
                        <a:gd name="T45" fmla="*/ 19 h 27"/>
                        <a:gd name="T46" fmla="*/ 8 w 22"/>
                        <a:gd name="T47" fmla="*/ 20 h 27"/>
                        <a:gd name="T48" fmla="*/ 5 w 22"/>
                        <a:gd name="T49" fmla="*/ 19 h 27"/>
                        <a:gd name="T50" fmla="*/ 6 w 22"/>
                        <a:gd name="T51" fmla="*/ 20 h 27"/>
                        <a:gd name="T52" fmla="*/ 7 w 22"/>
                        <a:gd name="T53" fmla="*/ 22 h 27"/>
                        <a:gd name="T54" fmla="*/ 8 w 22"/>
                        <a:gd name="T55" fmla="*/ 24 h 27"/>
                        <a:gd name="T56" fmla="*/ 5 w 22"/>
                        <a:gd name="T57" fmla="*/ 22 h 27"/>
                        <a:gd name="T58" fmla="*/ 3 w 22"/>
                        <a:gd name="T59" fmla="*/ 20 h 27"/>
                        <a:gd name="T60" fmla="*/ 4 w 22"/>
                        <a:gd name="T61" fmla="*/ 23 h 27"/>
                        <a:gd name="T62" fmla="*/ 6 w 22"/>
                        <a:gd name="T63" fmla="*/ 24 h 27"/>
                        <a:gd name="T64" fmla="*/ 7 w 22"/>
                        <a:gd name="T65" fmla="*/ 26 h 27"/>
                        <a:gd name="T66" fmla="*/ 2 w 22"/>
                        <a:gd name="T67" fmla="*/ 23 h 27"/>
                        <a:gd name="T68" fmla="*/ 0 w 22"/>
                        <a:gd name="T69" fmla="*/ 20 h 27"/>
                        <a:gd name="T70" fmla="*/ 0 w 22"/>
                        <a:gd name="T71" fmla="*/ 16 h 27"/>
                        <a:gd name="T72" fmla="*/ 1 w 22"/>
                        <a:gd name="T73" fmla="*/ 12 h 27"/>
                        <a:gd name="T74" fmla="*/ 2 w 22"/>
                        <a:gd name="T75" fmla="*/ 8 h 27"/>
                        <a:gd name="T76" fmla="*/ 3 w 22"/>
                        <a:gd name="T77" fmla="*/ 6 h 27"/>
                        <a:gd name="T78" fmla="*/ 3 w 22"/>
                        <a:gd name="T79" fmla="*/ 8 h 27"/>
                        <a:gd name="T80" fmla="*/ 5 w 22"/>
                        <a:gd name="T81" fmla="*/ 11 h 27"/>
                        <a:gd name="T82" fmla="*/ 4 w 22"/>
                        <a:gd name="T83" fmla="*/ 8 h 27"/>
                        <a:gd name="T84" fmla="*/ 4 w 22"/>
                        <a:gd name="T85" fmla="*/ 6 h 27"/>
                        <a:gd name="T86" fmla="*/ 5 w 22"/>
                        <a:gd name="T87" fmla="*/ 4 h 27"/>
                        <a:gd name="T88" fmla="*/ 7 w 22"/>
                        <a:gd name="T89" fmla="*/ 3 h 27"/>
                        <a:gd name="T90" fmla="*/ 7 w 22"/>
                        <a:gd name="T91" fmla="*/ 6 h 27"/>
                        <a:gd name="T92" fmla="*/ 8 w 22"/>
                        <a:gd name="T93" fmla="*/ 7 h 27"/>
                        <a:gd name="T94" fmla="*/ 10 w 22"/>
                        <a:gd name="T95" fmla="*/ 10 h 27"/>
                        <a:gd name="T96" fmla="*/ 8 w 22"/>
                        <a:gd name="T97" fmla="*/ 7 h 27"/>
                        <a:gd name="T98" fmla="*/ 8 w 22"/>
                        <a:gd name="T99" fmla="*/ 5 h 27"/>
                        <a:gd name="T100" fmla="*/ 8 w 22"/>
                        <a:gd name="T101" fmla="*/ 3 h 27"/>
                        <a:gd name="T102" fmla="*/ 8 w 22"/>
                        <a:gd name="T103" fmla="*/ 1 h 27"/>
                        <a:gd name="T104" fmla="*/ 10 w 22"/>
                        <a:gd name="T105" fmla="*/ 1 h 27"/>
                        <a:gd name="T106" fmla="*/ 11 w 22"/>
                        <a:gd name="T107" fmla="*/ 0 h 27"/>
                        <a:gd name="T108" fmla="*/ 12 w 22"/>
                        <a:gd name="T109" fmla="*/ 0 h 27"/>
                        <a:gd name="T110" fmla="*/ 11 w 22"/>
                        <a:gd name="T111" fmla="*/ 2 h 27"/>
                        <a:gd name="T112" fmla="*/ 12 w 22"/>
                        <a:gd name="T113" fmla="*/ 5 h 27"/>
                        <a:gd name="T114" fmla="*/ 14 w 22"/>
                        <a:gd name="T115" fmla="*/ 8 h 27"/>
                        <a:gd name="T116" fmla="*/ 16 w 22"/>
                        <a:gd name="T117" fmla="*/ 9 h 2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  <a:cxn ang="0">
                          <a:pos x="T110" y="T111"/>
                        </a:cxn>
                        <a:cxn ang="0">
                          <a:pos x="T112" y="T113"/>
                        </a:cxn>
                        <a:cxn ang="0">
                          <a:pos x="T114" y="T115"/>
                        </a:cxn>
                        <a:cxn ang="0">
                          <a:pos x="T116" y="T117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16" y="9"/>
                          </a:moveTo>
                          <a:lnTo>
                            <a:pt x="18" y="11"/>
                          </a:lnTo>
                          <a:lnTo>
                            <a:pt x="21" y="14"/>
                          </a:lnTo>
                          <a:lnTo>
                            <a:pt x="18" y="13"/>
                          </a:lnTo>
                          <a:lnTo>
                            <a:pt x="15" y="13"/>
                          </a:lnTo>
                          <a:lnTo>
                            <a:pt x="12" y="12"/>
                          </a:lnTo>
                          <a:lnTo>
                            <a:pt x="14" y="14"/>
                          </a:lnTo>
                          <a:lnTo>
                            <a:pt x="16" y="15"/>
                          </a:lnTo>
                          <a:lnTo>
                            <a:pt x="12" y="13"/>
                          </a:lnTo>
                          <a:lnTo>
                            <a:pt x="10" y="12"/>
                          </a:lnTo>
                          <a:lnTo>
                            <a:pt x="7" y="10"/>
                          </a:lnTo>
                          <a:lnTo>
                            <a:pt x="9" y="13"/>
                          </a:lnTo>
                          <a:lnTo>
                            <a:pt x="11" y="15"/>
                          </a:lnTo>
                          <a:lnTo>
                            <a:pt x="12" y="16"/>
                          </a:lnTo>
                          <a:lnTo>
                            <a:pt x="10" y="16"/>
                          </a:lnTo>
                          <a:lnTo>
                            <a:pt x="8" y="15"/>
                          </a:lnTo>
                          <a:lnTo>
                            <a:pt x="6" y="14"/>
                          </a:lnTo>
                          <a:lnTo>
                            <a:pt x="8" y="16"/>
                          </a:lnTo>
                          <a:lnTo>
                            <a:pt x="9" y="18"/>
                          </a:lnTo>
                          <a:lnTo>
                            <a:pt x="11" y="19"/>
                          </a:lnTo>
                          <a:lnTo>
                            <a:pt x="8" y="19"/>
                          </a:lnTo>
                          <a:lnTo>
                            <a:pt x="6" y="18"/>
                          </a:lnTo>
                          <a:lnTo>
                            <a:pt x="6" y="19"/>
                          </a:lnTo>
                          <a:lnTo>
                            <a:pt x="8" y="20"/>
                          </a:lnTo>
                          <a:lnTo>
                            <a:pt x="5" y="19"/>
                          </a:lnTo>
                          <a:lnTo>
                            <a:pt x="6" y="20"/>
                          </a:lnTo>
                          <a:lnTo>
                            <a:pt x="7" y="22"/>
                          </a:lnTo>
                          <a:lnTo>
                            <a:pt x="8" y="24"/>
                          </a:lnTo>
                          <a:lnTo>
                            <a:pt x="5" y="22"/>
                          </a:lnTo>
                          <a:lnTo>
                            <a:pt x="3" y="20"/>
                          </a:lnTo>
                          <a:lnTo>
                            <a:pt x="4" y="23"/>
                          </a:lnTo>
                          <a:lnTo>
                            <a:pt x="6" y="24"/>
                          </a:lnTo>
                          <a:lnTo>
                            <a:pt x="7" y="26"/>
                          </a:lnTo>
                          <a:lnTo>
                            <a:pt x="2" y="23"/>
                          </a:lnTo>
                          <a:lnTo>
                            <a:pt x="0" y="20"/>
                          </a:lnTo>
                          <a:lnTo>
                            <a:pt x="0" y="16"/>
                          </a:lnTo>
                          <a:lnTo>
                            <a:pt x="1" y="12"/>
                          </a:lnTo>
                          <a:lnTo>
                            <a:pt x="2" y="8"/>
                          </a:lnTo>
                          <a:lnTo>
                            <a:pt x="3" y="6"/>
                          </a:lnTo>
                          <a:lnTo>
                            <a:pt x="3" y="8"/>
                          </a:lnTo>
                          <a:lnTo>
                            <a:pt x="5" y="11"/>
                          </a:lnTo>
                          <a:lnTo>
                            <a:pt x="4" y="8"/>
                          </a:lnTo>
                          <a:lnTo>
                            <a:pt x="4" y="6"/>
                          </a:lnTo>
                          <a:lnTo>
                            <a:pt x="5" y="4"/>
                          </a:lnTo>
                          <a:lnTo>
                            <a:pt x="7" y="3"/>
                          </a:lnTo>
                          <a:lnTo>
                            <a:pt x="7" y="6"/>
                          </a:lnTo>
                          <a:lnTo>
                            <a:pt x="8" y="7"/>
                          </a:lnTo>
                          <a:lnTo>
                            <a:pt x="10" y="10"/>
                          </a:lnTo>
                          <a:lnTo>
                            <a:pt x="8" y="7"/>
                          </a:lnTo>
                          <a:lnTo>
                            <a:pt x="8" y="5"/>
                          </a:lnTo>
                          <a:lnTo>
                            <a:pt x="8" y="3"/>
                          </a:lnTo>
                          <a:lnTo>
                            <a:pt x="8" y="1"/>
                          </a:lnTo>
                          <a:lnTo>
                            <a:pt x="10" y="1"/>
                          </a:lnTo>
                          <a:lnTo>
                            <a:pt x="11" y="0"/>
                          </a:lnTo>
                          <a:lnTo>
                            <a:pt x="12" y="0"/>
                          </a:lnTo>
                          <a:lnTo>
                            <a:pt x="11" y="2"/>
                          </a:lnTo>
                          <a:lnTo>
                            <a:pt x="12" y="5"/>
                          </a:lnTo>
                          <a:lnTo>
                            <a:pt x="14" y="8"/>
                          </a:lnTo>
                          <a:lnTo>
                            <a:pt x="16" y="9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8" name="Freeform 150"/>
                    <p:cNvSpPr>
                      <a:spLocks/>
                    </p:cNvSpPr>
                    <p:nvPr/>
                  </p:nvSpPr>
                  <p:spPr bwMode="auto">
                    <a:xfrm>
                      <a:off x="3079" y="821"/>
                      <a:ext cx="17" cy="19"/>
                    </a:xfrm>
                    <a:custGeom>
                      <a:avLst/>
                      <a:gdLst>
                        <a:gd name="T0" fmla="*/ 0 w 17"/>
                        <a:gd name="T1" fmla="*/ 3 h 19"/>
                        <a:gd name="T2" fmla="*/ 7 w 17"/>
                        <a:gd name="T3" fmla="*/ 3 h 19"/>
                        <a:gd name="T4" fmla="*/ 9 w 17"/>
                        <a:gd name="T5" fmla="*/ 3 h 19"/>
                        <a:gd name="T6" fmla="*/ 14 w 17"/>
                        <a:gd name="T7" fmla="*/ 2 h 19"/>
                        <a:gd name="T8" fmla="*/ 12 w 17"/>
                        <a:gd name="T9" fmla="*/ 3 h 19"/>
                        <a:gd name="T10" fmla="*/ 9 w 17"/>
                        <a:gd name="T11" fmla="*/ 5 h 19"/>
                        <a:gd name="T12" fmla="*/ 5 w 17"/>
                        <a:gd name="T13" fmla="*/ 5 h 19"/>
                        <a:gd name="T14" fmla="*/ 9 w 17"/>
                        <a:gd name="T15" fmla="*/ 5 h 19"/>
                        <a:gd name="T16" fmla="*/ 14 w 17"/>
                        <a:gd name="T17" fmla="*/ 5 h 19"/>
                        <a:gd name="T18" fmla="*/ 12 w 17"/>
                        <a:gd name="T19" fmla="*/ 5 h 19"/>
                        <a:gd name="T20" fmla="*/ 9 w 17"/>
                        <a:gd name="T21" fmla="*/ 6 h 19"/>
                        <a:gd name="T22" fmla="*/ 5 w 17"/>
                        <a:gd name="T23" fmla="*/ 6 h 19"/>
                        <a:gd name="T24" fmla="*/ 9 w 17"/>
                        <a:gd name="T25" fmla="*/ 6 h 19"/>
                        <a:gd name="T26" fmla="*/ 12 w 17"/>
                        <a:gd name="T27" fmla="*/ 6 h 19"/>
                        <a:gd name="T28" fmla="*/ 16 w 17"/>
                        <a:gd name="T29" fmla="*/ 6 h 19"/>
                        <a:gd name="T30" fmla="*/ 12 w 17"/>
                        <a:gd name="T31" fmla="*/ 7 h 19"/>
                        <a:gd name="T32" fmla="*/ 7 w 17"/>
                        <a:gd name="T33" fmla="*/ 8 h 19"/>
                        <a:gd name="T34" fmla="*/ 2 w 17"/>
                        <a:gd name="T35" fmla="*/ 7 h 19"/>
                        <a:gd name="T36" fmla="*/ 5 w 17"/>
                        <a:gd name="T37" fmla="*/ 8 h 19"/>
                        <a:gd name="T38" fmla="*/ 9 w 17"/>
                        <a:gd name="T39" fmla="*/ 10 h 19"/>
                        <a:gd name="T40" fmla="*/ 16 w 17"/>
                        <a:gd name="T41" fmla="*/ 10 h 19"/>
                        <a:gd name="T42" fmla="*/ 12 w 17"/>
                        <a:gd name="T43" fmla="*/ 11 h 19"/>
                        <a:gd name="T44" fmla="*/ 9 w 17"/>
                        <a:gd name="T45" fmla="*/ 10 h 19"/>
                        <a:gd name="T46" fmla="*/ 5 w 17"/>
                        <a:gd name="T47" fmla="*/ 10 h 19"/>
                        <a:gd name="T48" fmla="*/ 2 w 17"/>
                        <a:gd name="T49" fmla="*/ 8 h 19"/>
                        <a:gd name="T50" fmla="*/ 5 w 17"/>
                        <a:gd name="T51" fmla="*/ 11 h 19"/>
                        <a:gd name="T52" fmla="*/ 9 w 17"/>
                        <a:gd name="T53" fmla="*/ 11 h 19"/>
                        <a:gd name="T54" fmla="*/ 12 w 17"/>
                        <a:gd name="T55" fmla="*/ 12 h 19"/>
                        <a:gd name="T56" fmla="*/ 12 w 17"/>
                        <a:gd name="T57" fmla="*/ 13 h 19"/>
                        <a:gd name="T58" fmla="*/ 7 w 17"/>
                        <a:gd name="T59" fmla="*/ 12 h 19"/>
                        <a:gd name="T60" fmla="*/ 2 w 17"/>
                        <a:gd name="T61" fmla="*/ 11 h 19"/>
                        <a:gd name="T62" fmla="*/ 5 w 17"/>
                        <a:gd name="T63" fmla="*/ 13 h 19"/>
                        <a:gd name="T64" fmla="*/ 7 w 17"/>
                        <a:gd name="T65" fmla="*/ 14 h 19"/>
                        <a:gd name="T66" fmla="*/ 9 w 17"/>
                        <a:gd name="T67" fmla="*/ 15 h 19"/>
                        <a:gd name="T68" fmla="*/ 5 w 17"/>
                        <a:gd name="T69" fmla="*/ 14 h 19"/>
                        <a:gd name="T70" fmla="*/ 2 w 17"/>
                        <a:gd name="T71" fmla="*/ 14 h 19"/>
                        <a:gd name="T72" fmla="*/ 5 w 17"/>
                        <a:gd name="T73" fmla="*/ 16 h 19"/>
                        <a:gd name="T74" fmla="*/ 7 w 17"/>
                        <a:gd name="T75" fmla="*/ 17 h 19"/>
                        <a:gd name="T76" fmla="*/ 9 w 17"/>
                        <a:gd name="T77" fmla="*/ 17 h 19"/>
                        <a:gd name="T78" fmla="*/ 2 w 17"/>
                        <a:gd name="T79" fmla="*/ 16 h 19"/>
                        <a:gd name="T80" fmla="*/ 7 w 17"/>
                        <a:gd name="T81" fmla="*/ 18 h 19"/>
                        <a:gd name="T82" fmla="*/ 9 w 17"/>
                        <a:gd name="T83" fmla="*/ 18 h 19"/>
                        <a:gd name="T84" fmla="*/ 12 w 17"/>
                        <a:gd name="T85" fmla="*/ 17 h 19"/>
                        <a:gd name="T86" fmla="*/ 14 w 17"/>
                        <a:gd name="T87" fmla="*/ 14 h 19"/>
                        <a:gd name="T88" fmla="*/ 12 w 17"/>
                        <a:gd name="T89" fmla="*/ 14 h 19"/>
                        <a:gd name="T90" fmla="*/ 16 w 17"/>
                        <a:gd name="T91" fmla="*/ 14 h 19"/>
                        <a:gd name="T92" fmla="*/ 14 w 17"/>
                        <a:gd name="T93" fmla="*/ 8 h 19"/>
                        <a:gd name="T94" fmla="*/ 12 w 17"/>
                        <a:gd name="T95" fmla="*/ 1 h 19"/>
                        <a:gd name="T96" fmla="*/ 12 w 17"/>
                        <a:gd name="T97" fmla="*/ 0 h 19"/>
                        <a:gd name="T98" fmla="*/ 9 w 17"/>
                        <a:gd name="T99" fmla="*/ 2 h 19"/>
                        <a:gd name="T100" fmla="*/ 0 w 17"/>
                        <a:gd name="T101" fmla="*/ 3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0" y="3"/>
                          </a:moveTo>
                          <a:lnTo>
                            <a:pt x="7" y="3"/>
                          </a:lnTo>
                          <a:lnTo>
                            <a:pt x="9" y="3"/>
                          </a:lnTo>
                          <a:lnTo>
                            <a:pt x="14" y="2"/>
                          </a:lnTo>
                          <a:lnTo>
                            <a:pt x="12" y="3"/>
                          </a:lnTo>
                          <a:lnTo>
                            <a:pt x="9" y="5"/>
                          </a:lnTo>
                          <a:lnTo>
                            <a:pt x="5" y="5"/>
                          </a:lnTo>
                          <a:lnTo>
                            <a:pt x="9" y="5"/>
                          </a:lnTo>
                          <a:lnTo>
                            <a:pt x="14" y="5"/>
                          </a:lnTo>
                          <a:lnTo>
                            <a:pt x="12" y="5"/>
                          </a:lnTo>
                          <a:lnTo>
                            <a:pt x="9" y="6"/>
                          </a:lnTo>
                          <a:lnTo>
                            <a:pt x="5" y="6"/>
                          </a:lnTo>
                          <a:lnTo>
                            <a:pt x="9" y="6"/>
                          </a:lnTo>
                          <a:lnTo>
                            <a:pt x="12" y="6"/>
                          </a:lnTo>
                          <a:lnTo>
                            <a:pt x="16" y="6"/>
                          </a:lnTo>
                          <a:lnTo>
                            <a:pt x="12" y="7"/>
                          </a:lnTo>
                          <a:lnTo>
                            <a:pt x="7" y="8"/>
                          </a:lnTo>
                          <a:lnTo>
                            <a:pt x="2" y="7"/>
                          </a:lnTo>
                          <a:lnTo>
                            <a:pt x="5" y="8"/>
                          </a:lnTo>
                          <a:lnTo>
                            <a:pt x="9" y="10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0"/>
                          </a:lnTo>
                          <a:lnTo>
                            <a:pt x="5" y="10"/>
                          </a:lnTo>
                          <a:lnTo>
                            <a:pt x="2" y="8"/>
                          </a:lnTo>
                          <a:lnTo>
                            <a:pt x="5" y="11"/>
                          </a:lnTo>
                          <a:lnTo>
                            <a:pt x="9" y="11"/>
                          </a:lnTo>
                          <a:lnTo>
                            <a:pt x="12" y="12"/>
                          </a:lnTo>
                          <a:lnTo>
                            <a:pt x="12" y="13"/>
                          </a:lnTo>
                          <a:lnTo>
                            <a:pt x="7" y="12"/>
                          </a:lnTo>
                          <a:lnTo>
                            <a:pt x="2" y="11"/>
                          </a:lnTo>
                          <a:lnTo>
                            <a:pt x="5" y="13"/>
                          </a:lnTo>
                          <a:lnTo>
                            <a:pt x="7" y="14"/>
                          </a:lnTo>
                          <a:lnTo>
                            <a:pt x="9" y="15"/>
                          </a:lnTo>
                          <a:lnTo>
                            <a:pt x="5" y="14"/>
                          </a:lnTo>
                          <a:lnTo>
                            <a:pt x="2" y="14"/>
                          </a:lnTo>
                          <a:lnTo>
                            <a:pt x="5" y="16"/>
                          </a:lnTo>
                          <a:lnTo>
                            <a:pt x="7" y="17"/>
                          </a:lnTo>
                          <a:lnTo>
                            <a:pt x="9" y="17"/>
                          </a:lnTo>
                          <a:lnTo>
                            <a:pt x="2" y="16"/>
                          </a:lnTo>
                          <a:lnTo>
                            <a:pt x="7" y="18"/>
                          </a:lnTo>
                          <a:lnTo>
                            <a:pt x="9" y="18"/>
                          </a:lnTo>
                          <a:lnTo>
                            <a:pt x="12" y="17"/>
                          </a:lnTo>
                          <a:lnTo>
                            <a:pt x="14" y="14"/>
                          </a:lnTo>
                          <a:lnTo>
                            <a:pt x="12" y="14"/>
                          </a:lnTo>
                          <a:lnTo>
                            <a:pt x="16" y="14"/>
                          </a:lnTo>
                          <a:lnTo>
                            <a:pt x="14" y="8"/>
                          </a:lnTo>
                          <a:lnTo>
                            <a:pt x="12" y="1"/>
                          </a:lnTo>
                          <a:lnTo>
                            <a:pt x="12" y="0"/>
                          </a:lnTo>
                          <a:lnTo>
                            <a:pt x="9" y="2"/>
                          </a:lnTo>
                          <a:lnTo>
                            <a:pt x="0" y="3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9" name="Freeform 151"/>
                    <p:cNvSpPr>
                      <a:spLocks/>
                    </p:cNvSpPr>
                    <p:nvPr/>
                  </p:nvSpPr>
                  <p:spPr bwMode="auto">
                    <a:xfrm>
                      <a:off x="3047" y="831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5 w 17"/>
                        <a:gd name="T3" fmla="*/ 4 h 17"/>
                        <a:gd name="T4" fmla="*/ 8 w 17"/>
                        <a:gd name="T5" fmla="*/ 5 h 17"/>
                        <a:gd name="T6" fmla="*/ 13 w 17"/>
                        <a:gd name="T7" fmla="*/ 7 h 17"/>
                        <a:gd name="T8" fmla="*/ 10 w 17"/>
                        <a:gd name="T9" fmla="*/ 7 h 17"/>
                        <a:gd name="T10" fmla="*/ 5 w 17"/>
                        <a:gd name="T11" fmla="*/ 5 h 17"/>
                        <a:gd name="T12" fmla="*/ 8 w 17"/>
                        <a:gd name="T13" fmla="*/ 7 h 17"/>
                        <a:gd name="T14" fmla="*/ 11 w 17"/>
                        <a:gd name="T15" fmla="*/ 8 h 17"/>
                        <a:gd name="T16" fmla="*/ 13 w 17"/>
                        <a:gd name="T17" fmla="*/ 8 h 17"/>
                        <a:gd name="T18" fmla="*/ 14 w 17"/>
                        <a:gd name="T19" fmla="*/ 8 h 17"/>
                        <a:gd name="T20" fmla="*/ 13 w 17"/>
                        <a:gd name="T21" fmla="*/ 8 h 17"/>
                        <a:gd name="T22" fmla="*/ 8 w 17"/>
                        <a:gd name="T23" fmla="*/ 8 h 17"/>
                        <a:gd name="T24" fmla="*/ 6 w 17"/>
                        <a:gd name="T25" fmla="*/ 8 h 17"/>
                        <a:gd name="T26" fmla="*/ 8 w 17"/>
                        <a:gd name="T27" fmla="*/ 8 h 17"/>
                        <a:gd name="T28" fmla="*/ 13 w 17"/>
                        <a:gd name="T29" fmla="*/ 11 h 17"/>
                        <a:gd name="T30" fmla="*/ 14 w 17"/>
                        <a:gd name="T31" fmla="*/ 11 h 17"/>
                        <a:gd name="T32" fmla="*/ 13 w 17"/>
                        <a:gd name="T33" fmla="*/ 11 h 17"/>
                        <a:gd name="T34" fmla="*/ 8 w 17"/>
                        <a:gd name="T35" fmla="*/ 11 h 17"/>
                        <a:gd name="T36" fmla="*/ 11 w 17"/>
                        <a:gd name="T37" fmla="*/ 12 h 17"/>
                        <a:gd name="T38" fmla="*/ 13 w 17"/>
                        <a:gd name="T39" fmla="*/ 12 h 17"/>
                        <a:gd name="T40" fmla="*/ 16 w 17"/>
                        <a:gd name="T41" fmla="*/ 13 h 17"/>
                        <a:gd name="T42" fmla="*/ 11 w 17"/>
                        <a:gd name="T43" fmla="*/ 13 h 17"/>
                        <a:gd name="T44" fmla="*/ 8 w 17"/>
                        <a:gd name="T45" fmla="*/ 12 h 17"/>
                        <a:gd name="T46" fmla="*/ 14 w 17"/>
                        <a:gd name="T47" fmla="*/ 15 h 17"/>
                        <a:gd name="T48" fmla="*/ 16 w 17"/>
                        <a:gd name="T49" fmla="*/ 16 h 17"/>
                        <a:gd name="T50" fmla="*/ 11 w 17"/>
                        <a:gd name="T51" fmla="*/ 15 h 17"/>
                        <a:gd name="T52" fmla="*/ 8 w 17"/>
                        <a:gd name="T53" fmla="*/ 13 h 17"/>
                        <a:gd name="T54" fmla="*/ 5 w 17"/>
                        <a:gd name="T55" fmla="*/ 11 h 17"/>
                        <a:gd name="T56" fmla="*/ 2 w 17"/>
                        <a:gd name="T57" fmla="*/ 8 h 17"/>
                        <a:gd name="T58" fmla="*/ 3 w 17"/>
                        <a:gd name="T59" fmla="*/ 8 h 17"/>
                        <a:gd name="T60" fmla="*/ 8 w 17"/>
                        <a:gd name="T61" fmla="*/ 9 h 17"/>
                        <a:gd name="T62" fmla="*/ 5 w 17"/>
                        <a:gd name="T63" fmla="*/ 8 h 17"/>
                        <a:gd name="T64" fmla="*/ 2 w 17"/>
                        <a:gd name="T65" fmla="*/ 7 h 17"/>
                        <a:gd name="T66" fmla="*/ 0 w 17"/>
                        <a:gd name="T67" fmla="*/ 4 h 17"/>
                        <a:gd name="T68" fmla="*/ 3 w 17"/>
                        <a:gd name="T69" fmla="*/ 7 h 17"/>
                        <a:gd name="T70" fmla="*/ 5 w 17"/>
                        <a:gd name="T71" fmla="*/ 7 h 17"/>
                        <a:gd name="T72" fmla="*/ 3 w 17"/>
                        <a:gd name="T73" fmla="*/ 5 h 17"/>
                        <a:gd name="T74" fmla="*/ 0 w 17"/>
                        <a:gd name="T75" fmla="*/ 3 h 17"/>
                        <a:gd name="T76" fmla="*/ 0 w 17"/>
                        <a:gd name="T7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5" y="4"/>
                          </a:lnTo>
                          <a:lnTo>
                            <a:pt x="8" y="5"/>
                          </a:lnTo>
                          <a:lnTo>
                            <a:pt x="13" y="7"/>
                          </a:lnTo>
                          <a:lnTo>
                            <a:pt x="10" y="7"/>
                          </a:lnTo>
                          <a:lnTo>
                            <a:pt x="5" y="5"/>
                          </a:lnTo>
                          <a:lnTo>
                            <a:pt x="8" y="7"/>
                          </a:lnTo>
                          <a:lnTo>
                            <a:pt x="11" y="8"/>
                          </a:lnTo>
                          <a:lnTo>
                            <a:pt x="13" y="8"/>
                          </a:lnTo>
                          <a:lnTo>
                            <a:pt x="14" y="8"/>
                          </a:lnTo>
                          <a:lnTo>
                            <a:pt x="13" y="8"/>
                          </a:lnTo>
                          <a:lnTo>
                            <a:pt x="8" y="8"/>
                          </a:lnTo>
                          <a:lnTo>
                            <a:pt x="6" y="8"/>
                          </a:lnTo>
                          <a:lnTo>
                            <a:pt x="8" y="8"/>
                          </a:lnTo>
                          <a:lnTo>
                            <a:pt x="13" y="11"/>
                          </a:lnTo>
                          <a:lnTo>
                            <a:pt x="14" y="11"/>
                          </a:lnTo>
                          <a:lnTo>
                            <a:pt x="13" y="11"/>
                          </a:lnTo>
                          <a:lnTo>
                            <a:pt x="8" y="11"/>
                          </a:lnTo>
                          <a:lnTo>
                            <a:pt x="11" y="12"/>
                          </a:lnTo>
                          <a:lnTo>
                            <a:pt x="13" y="12"/>
                          </a:lnTo>
                          <a:lnTo>
                            <a:pt x="16" y="13"/>
                          </a:lnTo>
                          <a:lnTo>
                            <a:pt x="11" y="13"/>
                          </a:lnTo>
                          <a:lnTo>
                            <a:pt x="8" y="12"/>
                          </a:lnTo>
                          <a:lnTo>
                            <a:pt x="14" y="15"/>
                          </a:lnTo>
                          <a:lnTo>
                            <a:pt x="16" y="16"/>
                          </a:lnTo>
                          <a:lnTo>
                            <a:pt x="11" y="15"/>
                          </a:lnTo>
                          <a:lnTo>
                            <a:pt x="8" y="13"/>
                          </a:lnTo>
                          <a:lnTo>
                            <a:pt x="5" y="11"/>
                          </a:lnTo>
                          <a:lnTo>
                            <a:pt x="2" y="8"/>
                          </a:lnTo>
                          <a:lnTo>
                            <a:pt x="3" y="8"/>
                          </a:lnTo>
                          <a:lnTo>
                            <a:pt x="8" y="9"/>
                          </a:lnTo>
                          <a:lnTo>
                            <a:pt x="5" y="8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  <a:lnTo>
                            <a:pt x="3" y="7"/>
                          </a:lnTo>
                          <a:lnTo>
                            <a:pt x="5" y="7"/>
                          </a:lnTo>
                          <a:lnTo>
                            <a:pt x="3" y="5"/>
                          </a:lnTo>
                          <a:lnTo>
                            <a:pt x="0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0" name="Freeform 152"/>
                    <p:cNvSpPr>
                      <a:spLocks/>
                    </p:cNvSpPr>
                    <p:nvPr/>
                  </p:nvSpPr>
                  <p:spPr bwMode="auto">
                    <a:xfrm>
                      <a:off x="3049" y="839"/>
                      <a:ext cx="17" cy="19"/>
                    </a:xfrm>
                    <a:custGeom>
                      <a:avLst/>
                      <a:gdLst>
                        <a:gd name="T0" fmla="*/ 1 w 17"/>
                        <a:gd name="T1" fmla="*/ 0 h 19"/>
                        <a:gd name="T2" fmla="*/ 4 w 17"/>
                        <a:gd name="T3" fmla="*/ 2 h 19"/>
                        <a:gd name="T4" fmla="*/ 8 w 17"/>
                        <a:gd name="T5" fmla="*/ 4 h 19"/>
                        <a:gd name="T6" fmla="*/ 13 w 17"/>
                        <a:gd name="T7" fmla="*/ 5 h 19"/>
                        <a:gd name="T8" fmla="*/ 14 w 17"/>
                        <a:gd name="T9" fmla="*/ 9 h 19"/>
                        <a:gd name="T10" fmla="*/ 11 w 17"/>
                        <a:gd name="T11" fmla="*/ 8 h 19"/>
                        <a:gd name="T12" fmla="*/ 8 w 17"/>
                        <a:gd name="T13" fmla="*/ 7 h 19"/>
                        <a:gd name="T14" fmla="*/ 4 w 17"/>
                        <a:gd name="T15" fmla="*/ 6 h 19"/>
                        <a:gd name="T16" fmla="*/ 8 w 17"/>
                        <a:gd name="T17" fmla="*/ 8 h 19"/>
                        <a:gd name="T18" fmla="*/ 11 w 17"/>
                        <a:gd name="T19" fmla="*/ 9 h 19"/>
                        <a:gd name="T20" fmla="*/ 16 w 17"/>
                        <a:gd name="T21" fmla="*/ 11 h 19"/>
                        <a:gd name="T22" fmla="*/ 11 w 17"/>
                        <a:gd name="T23" fmla="*/ 11 h 19"/>
                        <a:gd name="T24" fmla="*/ 7 w 17"/>
                        <a:gd name="T25" fmla="*/ 10 h 19"/>
                        <a:gd name="T26" fmla="*/ 6 w 17"/>
                        <a:gd name="T27" fmla="*/ 9 h 19"/>
                        <a:gd name="T28" fmla="*/ 8 w 17"/>
                        <a:gd name="T29" fmla="*/ 11 h 19"/>
                        <a:gd name="T30" fmla="*/ 11 w 17"/>
                        <a:gd name="T31" fmla="*/ 12 h 19"/>
                        <a:gd name="T32" fmla="*/ 14 w 17"/>
                        <a:gd name="T33" fmla="*/ 12 h 19"/>
                        <a:gd name="T34" fmla="*/ 11 w 17"/>
                        <a:gd name="T35" fmla="*/ 13 h 19"/>
                        <a:gd name="T36" fmla="*/ 7 w 17"/>
                        <a:gd name="T37" fmla="*/ 12 h 19"/>
                        <a:gd name="T38" fmla="*/ 10 w 17"/>
                        <a:gd name="T39" fmla="*/ 13 h 19"/>
                        <a:gd name="T40" fmla="*/ 13 w 17"/>
                        <a:gd name="T41" fmla="*/ 14 h 19"/>
                        <a:gd name="T42" fmla="*/ 14 w 17"/>
                        <a:gd name="T43" fmla="*/ 15 h 19"/>
                        <a:gd name="T44" fmla="*/ 10 w 17"/>
                        <a:gd name="T45" fmla="*/ 15 h 19"/>
                        <a:gd name="T46" fmla="*/ 8 w 17"/>
                        <a:gd name="T47" fmla="*/ 15 h 19"/>
                        <a:gd name="T48" fmla="*/ 6 w 17"/>
                        <a:gd name="T49" fmla="*/ 15 h 19"/>
                        <a:gd name="T50" fmla="*/ 7 w 17"/>
                        <a:gd name="T51" fmla="*/ 16 h 19"/>
                        <a:gd name="T52" fmla="*/ 10 w 17"/>
                        <a:gd name="T53" fmla="*/ 17 h 19"/>
                        <a:gd name="T54" fmla="*/ 7 w 17"/>
                        <a:gd name="T55" fmla="*/ 18 h 19"/>
                        <a:gd name="T56" fmla="*/ 4 w 17"/>
                        <a:gd name="T57" fmla="*/ 18 h 19"/>
                        <a:gd name="T58" fmla="*/ 3 w 17"/>
                        <a:gd name="T59" fmla="*/ 16 h 19"/>
                        <a:gd name="T60" fmla="*/ 1 w 17"/>
                        <a:gd name="T61" fmla="*/ 14 h 19"/>
                        <a:gd name="T62" fmla="*/ 0 w 17"/>
                        <a:gd name="T63" fmla="*/ 12 h 19"/>
                        <a:gd name="T64" fmla="*/ 0 w 17"/>
                        <a:gd name="T65" fmla="*/ 11 h 19"/>
                        <a:gd name="T66" fmla="*/ 1 w 17"/>
                        <a:gd name="T67" fmla="*/ 12 h 19"/>
                        <a:gd name="T68" fmla="*/ 4 w 17"/>
                        <a:gd name="T69" fmla="*/ 14 h 19"/>
                        <a:gd name="T70" fmla="*/ 7 w 17"/>
                        <a:gd name="T71" fmla="*/ 14 h 19"/>
                        <a:gd name="T72" fmla="*/ 4 w 17"/>
                        <a:gd name="T73" fmla="*/ 13 h 19"/>
                        <a:gd name="T74" fmla="*/ 1 w 17"/>
                        <a:gd name="T75" fmla="*/ 11 h 19"/>
                        <a:gd name="T76" fmla="*/ 1 w 17"/>
                        <a:gd name="T77" fmla="*/ 10 h 19"/>
                        <a:gd name="T78" fmla="*/ 1 w 17"/>
                        <a:gd name="T79" fmla="*/ 8 h 19"/>
                        <a:gd name="T80" fmla="*/ 1 w 17"/>
                        <a:gd name="T81" fmla="*/ 6 h 19"/>
                        <a:gd name="T82" fmla="*/ 3 w 17"/>
                        <a:gd name="T83" fmla="*/ 7 h 19"/>
                        <a:gd name="T84" fmla="*/ 4 w 17"/>
                        <a:gd name="T85" fmla="*/ 8 h 19"/>
                        <a:gd name="T86" fmla="*/ 7 w 17"/>
                        <a:gd name="T87" fmla="*/ 9 h 19"/>
                        <a:gd name="T88" fmla="*/ 3 w 17"/>
                        <a:gd name="T89" fmla="*/ 7 h 19"/>
                        <a:gd name="T90" fmla="*/ 1 w 17"/>
                        <a:gd name="T91" fmla="*/ 5 h 19"/>
                        <a:gd name="T92" fmla="*/ 1 w 17"/>
                        <a:gd name="T93" fmla="*/ 3 h 19"/>
                        <a:gd name="T94" fmla="*/ 1 w 17"/>
                        <a:gd name="T95" fmla="*/ 2 h 19"/>
                        <a:gd name="T96" fmla="*/ 3 w 17"/>
                        <a:gd name="T97" fmla="*/ 4 h 19"/>
                        <a:gd name="T98" fmla="*/ 8 w 17"/>
                        <a:gd name="T99" fmla="*/ 5 h 19"/>
                        <a:gd name="T100" fmla="*/ 4 w 17"/>
                        <a:gd name="T101" fmla="*/ 4 h 19"/>
                        <a:gd name="T102" fmla="*/ 1 w 17"/>
                        <a:gd name="T103" fmla="*/ 2 h 19"/>
                        <a:gd name="T104" fmla="*/ 1 w 17"/>
                        <a:gd name="T105" fmla="*/ 0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</a:cxnLst>
                      <a:rect l="0" t="0" r="r" b="b"/>
                      <a:pathLst>
                        <a:path w="17" h="19">
                          <a:moveTo>
                            <a:pt x="1" y="0"/>
                          </a:moveTo>
                          <a:lnTo>
                            <a:pt x="4" y="2"/>
                          </a:lnTo>
                          <a:lnTo>
                            <a:pt x="8" y="4"/>
                          </a:lnTo>
                          <a:lnTo>
                            <a:pt x="13" y="5"/>
                          </a:lnTo>
                          <a:lnTo>
                            <a:pt x="14" y="9"/>
                          </a:lnTo>
                          <a:lnTo>
                            <a:pt x="11" y="8"/>
                          </a:lnTo>
                          <a:lnTo>
                            <a:pt x="8" y="7"/>
                          </a:lnTo>
                          <a:lnTo>
                            <a:pt x="4" y="6"/>
                          </a:lnTo>
                          <a:lnTo>
                            <a:pt x="8" y="8"/>
                          </a:lnTo>
                          <a:lnTo>
                            <a:pt x="11" y="9"/>
                          </a:lnTo>
                          <a:lnTo>
                            <a:pt x="16" y="11"/>
                          </a:lnTo>
                          <a:lnTo>
                            <a:pt x="11" y="11"/>
                          </a:lnTo>
                          <a:lnTo>
                            <a:pt x="7" y="10"/>
                          </a:lnTo>
                          <a:lnTo>
                            <a:pt x="6" y="9"/>
                          </a:lnTo>
                          <a:lnTo>
                            <a:pt x="8" y="11"/>
                          </a:lnTo>
                          <a:lnTo>
                            <a:pt x="11" y="12"/>
                          </a:lnTo>
                          <a:lnTo>
                            <a:pt x="14" y="12"/>
                          </a:lnTo>
                          <a:lnTo>
                            <a:pt x="11" y="13"/>
                          </a:lnTo>
                          <a:lnTo>
                            <a:pt x="7" y="12"/>
                          </a:lnTo>
                          <a:lnTo>
                            <a:pt x="10" y="13"/>
                          </a:lnTo>
                          <a:lnTo>
                            <a:pt x="13" y="14"/>
                          </a:lnTo>
                          <a:lnTo>
                            <a:pt x="14" y="15"/>
                          </a:lnTo>
                          <a:lnTo>
                            <a:pt x="10" y="15"/>
                          </a:lnTo>
                          <a:lnTo>
                            <a:pt x="8" y="15"/>
                          </a:lnTo>
                          <a:lnTo>
                            <a:pt x="6" y="15"/>
                          </a:lnTo>
                          <a:lnTo>
                            <a:pt x="7" y="16"/>
                          </a:lnTo>
                          <a:lnTo>
                            <a:pt x="10" y="17"/>
                          </a:lnTo>
                          <a:lnTo>
                            <a:pt x="7" y="18"/>
                          </a:lnTo>
                          <a:lnTo>
                            <a:pt x="4" y="18"/>
                          </a:lnTo>
                          <a:lnTo>
                            <a:pt x="3" y="16"/>
                          </a:lnTo>
                          <a:lnTo>
                            <a:pt x="1" y="14"/>
                          </a:lnTo>
                          <a:lnTo>
                            <a:pt x="0" y="12"/>
                          </a:lnTo>
                          <a:lnTo>
                            <a:pt x="0" y="11"/>
                          </a:lnTo>
                          <a:lnTo>
                            <a:pt x="1" y="12"/>
                          </a:lnTo>
                          <a:lnTo>
                            <a:pt x="4" y="14"/>
                          </a:lnTo>
                          <a:lnTo>
                            <a:pt x="7" y="14"/>
                          </a:lnTo>
                          <a:lnTo>
                            <a:pt x="4" y="13"/>
                          </a:lnTo>
                          <a:lnTo>
                            <a:pt x="1" y="11"/>
                          </a:lnTo>
                          <a:lnTo>
                            <a:pt x="1" y="10"/>
                          </a:lnTo>
                          <a:lnTo>
                            <a:pt x="1" y="8"/>
                          </a:lnTo>
                          <a:lnTo>
                            <a:pt x="1" y="6"/>
                          </a:lnTo>
                          <a:lnTo>
                            <a:pt x="3" y="7"/>
                          </a:lnTo>
                          <a:lnTo>
                            <a:pt x="4" y="8"/>
                          </a:lnTo>
                          <a:lnTo>
                            <a:pt x="7" y="9"/>
                          </a:lnTo>
                          <a:lnTo>
                            <a:pt x="3" y="7"/>
                          </a:lnTo>
                          <a:lnTo>
                            <a:pt x="1" y="5"/>
                          </a:lnTo>
                          <a:lnTo>
                            <a:pt x="1" y="3"/>
                          </a:lnTo>
                          <a:lnTo>
                            <a:pt x="1" y="2"/>
                          </a:lnTo>
                          <a:lnTo>
                            <a:pt x="3" y="4"/>
                          </a:lnTo>
                          <a:lnTo>
                            <a:pt x="8" y="5"/>
                          </a:lnTo>
                          <a:lnTo>
                            <a:pt x="4" y="4"/>
                          </a:lnTo>
                          <a:lnTo>
                            <a:pt x="1" y="2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1" name="Freeform 153"/>
                    <p:cNvSpPr>
                      <a:spLocks/>
                    </p:cNvSpPr>
                    <p:nvPr/>
                  </p:nvSpPr>
                  <p:spPr bwMode="auto">
                    <a:xfrm>
                      <a:off x="3076" y="838"/>
                      <a:ext cx="17" cy="20"/>
                    </a:xfrm>
                    <a:custGeom>
                      <a:avLst/>
                      <a:gdLst>
                        <a:gd name="T0" fmla="*/ 16 w 17"/>
                        <a:gd name="T1" fmla="*/ 0 h 20"/>
                        <a:gd name="T2" fmla="*/ 14 w 17"/>
                        <a:gd name="T3" fmla="*/ 1 h 20"/>
                        <a:gd name="T4" fmla="*/ 11 w 17"/>
                        <a:gd name="T5" fmla="*/ 2 h 20"/>
                        <a:gd name="T6" fmla="*/ 9 w 17"/>
                        <a:gd name="T7" fmla="*/ 2 h 20"/>
                        <a:gd name="T8" fmla="*/ 7 w 17"/>
                        <a:gd name="T9" fmla="*/ 2 h 20"/>
                        <a:gd name="T10" fmla="*/ 9 w 17"/>
                        <a:gd name="T11" fmla="*/ 3 h 20"/>
                        <a:gd name="T12" fmla="*/ 12 w 17"/>
                        <a:gd name="T13" fmla="*/ 3 h 20"/>
                        <a:gd name="T14" fmla="*/ 11 w 17"/>
                        <a:gd name="T15" fmla="*/ 4 h 20"/>
                        <a:gd name="T16" fmla="*/ 7 w 17"/>
                        <a:gd name="T17" fmla="*/ 4 h 20"/>
                        <a:gd name="T18" fmla="*/ 5 w 17"/>
                        <a:gd name="T19" fmla="*/ 4 h 20"/>
                        <a:gd name="T20" fmla="*/ 9 w 17"/>
                        <a:gd name="T21" fmla="*/ 5 h 20"/>
                        <a:gd name="T22" fmla="*/ 12 w 17"/>
                        <a:gd name="T23" fmla="*/ 5 h 20"/>
                        <a:gd name="T24" fmla="*/ 9 w 17"/>
                        <a:gd name="T25" fmla="*/ 6 h 20"/>
                        <a:gd name="T26" fmla="*/ 5 w 17"/>
                        <a:gd name="T27" fmla="*/ 7 h 20"/>
                        <a:gd name="T28" fmla="*/ 9 w 17"/>
                        <a:gd name="T29" fmla="*/ 7 h 20"/>
                        <a:gd name="T30" fmla="*/ 11 w 17"/>
                        <a:gd name="T31" fmla="*/ 7 h 20"/>
                        <a:gd name="T32" fmla="*/ 9 w 17"/>
                        <a:gd name="T33" fmla="*/ 8 h 20"/>
                        <a:gd name="T34" fmla="*/ 3 w 17"/>
                        <a:gd name="T35" fmla="*/ 10 h 20"/>
                        <a:gd name="T36" fmla="*/ 5 w 17"/>
                        <a:gd name="T37" fmla="*/ 10 h 20"/>
                        <a:gd name="T38" fmla="*/ 9 w 17"/>
                        <a:gd name="T39" fmla="*/ 9 h 20"/>
                        <a:gd name="T40" fmla="*/ 5 w 17"/>
                        <a:gd name="T41" fmla="*/ 11 h 20"/>
                        <a:gd name="T42" fmla="*/ 3 w 17"/>
                        <a:gd name="T43" fmla="*/ 11 h 20"/>
                        <a:gd name="T44" fmla="*/ 2 w 17"/>
                        <a:gd name="T45" fmla="*/ 12 h 20"/>
                        <a:gd name="T46" fmla="*/ 5 w 17"/>
                        <a:gd name="T47" fmla="*/ 12 h 20"/>
                        <a:gd name="T48" fmla="*/ 9 w 17"/>
                        <a:gd name="T49" fmla="*/ 11 h 20"/>
                        <a:gd name="T50" fmla="*/ 5 w 17"/>
                        <a:gd name="T51" fmla="*/ 12 h 20"/>
                        <a:gd name="T52" fmla="*/ 2 w 17"/>
                        <a:gd name="T53" fmla="*/ 12 h 20"/>
                        <a:gd name="T54" fmla="*/ 0 w 17"/>
                        <a:gd name="T55" fmla="*/ 12 h 20"/>
                        <a:gd name="T56" fmla="*/ 3 w 17"/>
                        <a:gd name="T57" fmla="*/ 13 h 20"/>
                        <a:gd name="T58" fmla="*/ 7 w 17"/>
                        <a:gd name="T59" fmla="*/ 14 h 20"/>
                        <a:gd name="T60" fmla="*/ 3 w 17"/>
                        <a:gd name="T61" fmla="*/ 15 h 20"/>
                        <a:gd name="T62" fmla="*/ 0 w 17"/>
                        <a:gd name="T63" fmla="*/ 15 h 20"/>
                        <a:gd name="T64" fmla="*/ 3 w 17"/>
                        <a:gd name="T65" fmla="*/ 15 h 20"/>
                        <a:gd name="T66" fmla="*/ 9 w 17"/>
                        <a:gd name="T67" fmla="*/ 16 h 20"/>
                        <a:gd name="T68" fmla="*/ 11 w 17"/>
                        <a:gd name="T69" fmla="*/ 16 h 20"/>
                        <a:gd name="T70" fmla="*/ 9 w 17"/>
                        <a:gd name="T71" fmla="*/ 17 h 20"/>
                        <a:gd name="T72" fmla="*/ 9 w 17"/>
                        <a:gd name="T73" fmla="*/ 19 h 20"/>
                        <a:gd name="T74" fmla="*/ 11 w 17"/>
                        <a:gd name="T75" fmla="*/ 17 h 20"/>
                        <a:gd name="T76" fmla="*/ 12 w 17"/>
                        <a:gd name="T77" fmla="*/ 15 h 20"/>
                        <a:gd name="T78" fmla="*/ 14 w 17"/>
                        <a:gd name="T79" fmla="*/ 13 h 20"/>
                        <a:gd name="T80" fmla="*/ 12 w 17"/>
                        <a:gd name="T81" fmla="*/ 14 h 20"/>
                        <a:gd name="T82" fmla="*/ 9 w 17"/>
                        <a:gd name="T83" fmla="*/ 15 h 20"/>
                        <a:gd name="T84" fmla="*/ 12 w 17"/>
                        <a:gd name="T85" fmla="*/ 14 h 20"/>
                        <a:gd name="T86" fmla="*/ 14 w 17"/>
                        <a:gd name="T87" fmla="*/ 12 h 20"/>
                        <a:gd name="T88" fmla="*/ 14 w 17"/>
                        <a:gd name="T89" fmla="*/ 10 h 20"/>
                        <a:gd name="T90" fmla="*/ 12 w 17"/>
                        <a:gd name="T91" fmla="*/ 12 h 20"/>
                        <a:gd name="T92" fmla="*/ 11 w 17"/>
                        <a:gd name="T93" fmla="*/ 12 h 20"/>
                        <a:gd name="T94" fmla="*/ 12 w 17"/>
                        <a:gd name="T95" fmla="*/ 10 h 20"/>
                        <a:gd name="T96" fmla="*/ 14 w 17"/>
                        <a:gd name="T97" fmla="*/ 8 h 20"/>
                        <a:gd name="T98" fmla="*/ 14 w 17"/>
                        <a:gd name="T99" fmla="*/ 6 h 20"/>
                        <a:gd name="T100" fmla="*/ 16 w 17"/>
                        <a:gd name="T101" fmla="*/ 4 h 20"/>
                        <a:gd name="T102" fmla="*/ 14 w 17"/>
                        <a:gd name="T103" fmla="*/ 5 h 20"/>
                        <a:gd name="T104" fmla="*/ 14 w 17"/>
                        <a:gd name="T105" fmla="*/ 4 h 20"/>
                        <a:gd name="T106" fmla="*/ 16 w 17"/>
                        <a:gd name="T107" fmla="*/ 1 h 20"/>
                        <a:gd name="T108" fmla="*/ 16 w 17"/>
                        <a:gd name="T109" fmla="*/ 0 h 2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  <a:cxn ang="0">
                          <a:pos x="T108" y="T109"/>
                        </a:cxn>
                      </a:cxnLst>
                      <a:rect l="0" t="0" r="r" b="b"/>
                      <a:pathLst>
                        <a:path w="17" h="20">
                          <a:moveTo>
                            <a:pt x="16" y="0"/>
                          </a:moveTo>
                          <a:lnTo>
                            <a:pt x="14" y="1"/>
                          </a:lnTo>
                          <a:lnTo>
                            <a:pt x="11" y="2"/>
                          </a:lnTo>
                          <a:lnTo>
                            <a:pt x="9" y="2"/>
                          </a:lnTo>
                          <a:lnTo>
                            <a:pt x="7" y="2"/>
                          </a:lnTo>
                          <a:lnTo>
                            <a:pt x="9" y="3"/>
                          </a:lnTo>
                          <a:lnTo>
                            <a:pt x="12" y="3"/>
                          </a:lnTo>
                          <a:lnTo>
                            <a:pt x="11" y="4"/>
                          </a:lnTo>
                          <a:lnTo>
                            <a:pt x="7" y="4"/>
                          </a:lnTo>
                          <a:lnTo>
                            <a:pt x="5" y="4"/>
                          </a:lnTo>
                          <a:lnTo>
                            <a:pt x="9" y="5"/>
                          </a:lnTo>
                          <a:lnTo>
                            <a:pt x="12" y="5"/>
                          </a:lnTo>
                          <a:lnTo>
                            <a:pt x="9" y="6"/>
                          </a:lnTo>
                          <a:lnTo>
                            <a:pt x="5" y="7"/>
                          </a:lnTo>
                          <a:lnTo>
                            <a:pt x="9" y="7"/>
                          </a:lnTo>
                          <a:lnTo>
                            <a:pt x="11" y="7"/>
                          </a:lnTo>
                          <a:lnTo>
                            <a:pt x="9" y="8"/>
                          </a:lnTo>
                          <a:lnTo>
                            <a:pt x="3" y="10"/>
                          </a:lnTo>
                          <a:lnTo>
                            <a:pt x="5" y="10"/>
                          </a:lnTo>
                          <a:lnTo>
                            <a:pt x="9" y="9"/>
                          </a:lnTo>
                          <a:lnTo>
                            <a:pt x="5" y="11"/>
                          </a:lnTo>
                          <a:lnTo>
                            <a:pt x="3" y="11"/>
                          </a:lnTo>
                          <a:lnTo>
                            <a:pt x="2" y="12"/>
                          </a:lnTo>
                          <a:lnTo>
                            <a:pt x="5" y="12"/>
                          </a:lnTo>
                          <a:lnTo>
                            <a:pt x="9" y="11"/>
                          </a:lnTo>
                          <a:lnTo>
                            <a:pt x="5" y="12"/>
                          </a:lnTo>
                          <a:lnTo>
                            <a:pt x="2" y="12"/>
                          </a:lnTo>
                          <a:lnTo>
                            <a:pt x="0" y="12"/>
                          </a:lnTo>
                          <a:lnTo>
                            <a:pt x="3" y="13"/>
                          </a:lnTo>
                          <a:lnTo>
                            <a:pt x="7" y="14"/>
                          </a:lnTo>
                          <a:lnTo>
                            <a:pt x="3" y="15"/>
                          </a:lnTo>
                          <a:lnTo>
                            <a:pt x="0" y="15"/>
                          </a:lnTo>
                          <a:lnTo>
                            <a:pt x="3" y="15"/>
                          </a:lnTo>
                          <a:lnTo>
                            <a:pt x="9" y="16"/>
                          </a:lnTo>
                          <a:lnTo>
                            <a:pt x="11" y="16"/>
                          </a:lnTo>
                          <a:lnTo>
                            <a:pt x="9" y="17"/>
                          </a:lnTo>
                          <a:lnTo>
                            <a:pt x="9" y="19"/>
                          </a:lnTo>
                          <a:lnTo>
                            <a:pt x="11" y="17"/>
                          </a:lnTo>
                          <a:lnTo>
                            <a:pt x="12" y="15"/>
                          </a:lnTo>
                          <a:lnTo>
                            <a:pt x="14" y="13"/>
                          </a:lnTo>
                          <a:lnTo>
                            <a:pt x="12" y="14"/>
                          </a:lnTo>
                          <a:lnTo>
                            <a:pt x="9" y="15"/>
                          </a:lnTo>
                          <a:lnTo>
                            <a:pt x="12" y="14"/>
                          </a:lnTo>
                          <a:lnTo>
                            <a:pt x="14" y="12"/>
                          </a:lnTo>
                          <a:lnTo>
                            <a:pt x="14" y="10"/>
                          </a:lnTo>
                          <a:lnTo>
                            <a:pt x="12" y="12"/>
                          </a:lnTo>
                          <a:lnTo>
                            <a:pt x="11" y="12"/>
                          </a:lnTo>
                          <a:lnTo>
                            <a:pt x="12" y="10"/>
                          </a:lnTo>
                          <a:lnTo>
                            <a:pt x="14" y="8"/>
                          </a:lnTo>
                          <a:lnTo>
                            <a:pt x="14" y="6"/>
                          </a:lnTo>
                          <a:lnTo>
                            <a:pt x="16" y="4"/>
                          </a:lnTo>
                          <a:lnTo>
                            <a:pt x="14" y="5"/>
                          </a:lnTo>
                          <a:lnTo>
                            <a:pt x="14" y="4"/>
                          </a:lnTo>
                          <a:lnTo>
                            <a:pt x="16" y="1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A05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2" name="Group 154"/>
                  <p:cNvGrpSpPr>
                    <a:grpSpLocks/>
                  </p:cNvGrpSpPr>
                  <p:nvPr/>
                </p:nvGrpSpPr>
                <p:grpSpPr bwMode="auto">
                  <a:xfrm>
                    <a:off x="3055" y="822"/>
                    <a:ext cx="35" cy="52"/>
                    <a:chOff x="3055" y="822"/>
                    <a:chExt cx="35" cy="52"/>
                  </a:xfrm>
                </p:grpSpPr>
                <p:sp>
                  <p:nvSpPr>
                    <p:cNvPr id="624" name="Freeform 155"/>
                    <p:cNvSpPr>
                      <a:spLocks/>
                    </p:cNvSpPr>
                    <p:nvPr/>
                  </p:nvSpPr>
                  <p:spPr bwMode="auto">
                    <a:xfrm>
                      <a:off x="3058" y="846"/>
                      <a:ext cx="18" cy="24"/>
                    </a:xfrm>
                    <a:custGeom>
                      <a:avLst/>
                      <a:gdLst>
                        <a:gd name="T0" fmla="*/ 17 w 18"/>
                        <a:gd name="T1" fmla="*/ 4 h 24"/>
                        <a:gd name="T2" fmla="*/ 16 w 18"/>
                        <a:gd name="T3" fmla="*/ 7 h 24"/>
                        <a:gd name="T4" fmla="*/ 16 w 18"/>
                        <a:gd name="T5" fmla="*/ 9 h 24"/>
                        <a:gd name="T6" fmla="*/ 17 w 18"/>
                        <a:gd name="T7" fmla="*/ 13 h 24"/>
                        <a:gd name="T8" fmla="*/ 17 w 18"/>
                        <a:gd name="T9" fmla="*/ 15 h 24"/>
                        <a:gd name="T10" fmla="*/ 16 w 18"/>
                        <a:gd name="T11" fmla="*/ 17 h 24"/>
                        <a:gd name="T12" fmla="*/ 13 w 18"/>
                        <a:gd name="T13" fmla="*/ 20 h 24"/>
                        <a:gd name="T14" fmla="*/ 10 w 18"/>
                        <a:gd name="T15" fmla="*/ 23 h 24"/>
                        <a:gd name="T16" fmla="*/ 7 w 18"/>
                        <a:gd name="T17" fmla="*/ 23 h 24"/>
                        <a:gd name="T18" fmla="*/ 5 w 18"/>
                        <a:gd name="T19" fmla="*/ 22 h 24"/>
                        <a:gd name="T20" fmla="*/ 4 w 18"/>
                        <a:gd name="T21" fmla="*/ 20 h 24"/>
                        <a:gd name="T22" fmla="*/ 1 w 18"/>
                        <a:gd name="T23" fmla="*/ 17 h 24"/>
                        <a:gd name="T24" fmla="*/ 0 w 18"/>
                        <a:gd name="T25" fmla="*/ 15 h 24"/>
                        <a:gd name="T26" fmla="*/ 0 w 18"/>
                        <a:gd name="T27" fmla="*/ 14 h 24"/>
                        <a:gd name="T28" fmla="*/ 0 w 18"/>
                        <a:gd name="T29" fmla="*/ 12 h 24"/>
                        <a:gd name="T30" fmla="*/ 1 w 18"/>
                        <a:gd name="T31" fmla="*/ 9 h 24"/>
                        <a:gd name="T32" fmla="*/ 1 w 18"/>
                        <a:gd name="T33" fmla="*/ 7 h 24"/>
                        <a:gd name="T34" fmla="*/ 1 w 18"/>
                        <a:gd name="T35" fmla="*/ 4 h 24"/>
                        <a:gd name="T36" fmla="*/ 1 w 18"/>
                        <a:gd name="T37" fmla="*/ 0 h 24"/>
                        <a:gd name="T38" fmla="*/ 17 w 18"/>
                        <a:gd name="T39" fmla="*/ 4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17" y="4"/>
                          </a:moveTo>
                          <a:lnTo>
                            <a:pt x="16" y="7"/>
                          </a:lnTo>
                          <a:lnTo>
                            <a:pt x="16" y="9"/>
                          </a:lnTo>
                          <a:lnTo>
                            <a:pt x="17" y="13"/>
                          </a:lnTo>
                          <a:lnTo>
                            <a:pt x="17" y="15"/>
                          </a:lnTo>
                          <a:lnTo>
                            <a:pt x="16" y="17"/>
                          </a:lnTo>
                          <a:lnTo>
                            <a:pt x="13" y="20"/>
                          </a:lnTo>
                          <a:lnTo>
                            <a:pt x="10" y="23"/>
                          </a:lnTo>
                          <a:lnTo>
                            <a:pt x="7" y="23"/>
                          </a:lnTo>
                          <a:lnTo>
                            <a:pt x="5" y="22"/>
                          </a:lnTo>
                          <a:lnTo>
                            <a:pt x="4" y="20"/>
                          </a:lnTo>
                          <a:lnTo>
                            <a:pt x="1" y="17"/>
                          </a:lnTo>
                          <a:lnTo>
                            <a:pt x="0" y="15"/>
                          </a:lnTo>
                          <a:lnTo>
                            <a:pt x="0" y="14"/>
                          </a:lnTo>
                          <a:lnTo>
                            <a:pt x="0" y="12"/>
                          </a:lnTo>
                          <a:lnTo>
                            <a:pt x="1" y="9"/>
                          </a:lnTo>
                          <a:lnTo>
                            <a:pt x="1" y="7"/>
                          </a:lnTo>
                          <a:lnTo>
                            <a:pt x="1" y="4"/>
                          </a:lnTo>
                          <a:lnTo>
                            <a:pt x="1" y="0"/>
                          </a:lnTo>
                          <a:lnTo>
                            <a:pt x="17" y="4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5" name="Freeform 156"/>
                    <p:cNvSpPr>
                      <a:spLocks/>
                    </p:cNvSpPr>
                    <p:nvPr/>
                  </p:nvSpPr>
                  <p:spPr bwMode="auto">
                    <a:xfrm>
                      <a:off x="3055" y="822"/>
                      <a:ext cx="25" cy="33"/>
                    </a:xfrm>
                    <a:custGeom>
                      <a:avLst/>
                      <a:gdLst>
                        <a:gd name="T0" fmla="*/ 23 w 25"/>
                        <a:gd name="T1" fmla="*/ 4 h 33"/>
                        <a:gd name="T2" fmla="*/ 23 w 25"/>
                        <a:gd name="T3" fmla="*/ 6 h 33"/>
                        <a:gd name="T4" fmla="*/ 23 w 25"/>
                        <a:gd name="T5" fmla="*/ 8 h 33"/>
                        <a:gd name="T6" fmla="*/ 24 w 25"/>
                        <a:gd name="T7" fmla="*/ 12 h 33"/>
                        <a:gd name="T8" fmla="*/ 24 w 25"/>
                        <a:gd name="T9" fmla="*/ 15 h 33"/>
                        <a:gd name="T10" fmla="*/ 24 w 25"/>
                        <a:gd name="T11" fmla="*/ 18 h 33"/>
                        <a:gd name="T12" fmla="*/ 23 w 25"/>
                        <a:gd name="T13" fmla="*/ 19 h 33"/>
                        <a:gd name="T14" fmla="*/ 23 w 25"/>
                        <a:gd name="T15" fmla="*/ 21 h 33"/>
                        <a:gd name="T16" fmla="*/ 23 w 25"/>
                        <a:gd name="T17" fmla="*/ 22 h 33"/>
                        <a:gd name="T18" fmla="*/ 22 w 25"/>
                        <a:gd name="T19" fmla="*/ 24 h 33"/>
                        <a:gd name="T20" fmla="*/ 22 w 25"/>
                        <a:gd name="T21" fmla="*/ 25 h 33"/>
                        <a:gd name="T22" fmla="*/ 21 w 25"/>
                        <a:gd name="T23" fmla="*/ 27 h 33"/>
                        <a:gd name="T24" fmla="*/ 20 w 25"/>
                        <a:gd name="T25" fmla="*/ 28 h 33"/>
                        <a:gd name="T26" fmla="*/ 19 w 25"/>
                        <a:gd name="T27" fmla="*/ 29 h 33"/>
                        <a:gd name="T28" fmla="*/ 18 w 25"/>
                        <a:gd name="T29" fmla="*/ 30 h 33"/>
                        <a:gd name="T30" fmla="*/ 16 w 25"/>
                        <a:gd name="T31" fmla="*/ 31 h 33"/>
                        <a:gd name="T32" fmla="*/ 15 w 25"/>
                        <a:gd name="T33" fmla="*/ 32 h 33"/>
                        <a:gd name="T34" fmla="*/ 13 w 25"/>
                        <a:gd name="T35" fmla="*/ 32 h 33"/>
                        <a:gd name="T36" fmla="*/ 11 w 25"/>
                        <a:gd name="T37" fmla="*/ 32 h 33"/>
                        <a:gd name="T38" fmla="*/ 10 w 25"/>
                        <a:gd name="T39" fmla="*/ 31 h 33"/>
                        <a:gd name="T40" fmla="*/ 8 w 25"/>
                        <a:gd name="T41" fmla="*/ 30 h 33"/>
                        <a:gd name="T42" fmla="*/ 7 w 25"/>
                        <a:gd name="T43" fmla="*/ 29 h 33"/>
                        <a:gd name="T44" fmla="*/ 6 w 25"/>
                        <a:gd name="T45" fmla="*/ 28 h 33"/>
                        <a:gd name="T46" fmla="*/ 5 w 25"/>
                        <a:gd name="T47" fmla="*/ 27 h 33"/>
                        <a:gd name="T48" fmla="*/ 3 w 25"/>
                        <a:gd name="T49" fmla="*/ 26 h 33"/>
                        <a:gd name="T50" fmla="*/ 3 w 25"/>
                        <a:gd name="T51" fmla="*/ 25 h 33"/>
                        <a:gd name="T52" fmla="*/ 2 w 25"/>
                        <a:gd name="T53" fmla="*/ 22 h 33"/>
                        <a:gd name="T54" fmla="*/ 2 w 25"/>
                        <a:gd name="T55" fmla="*/ 20 h 33"/>
                        <a:gd name="T56" fmla="*/ 1 w 25"/>
                        <a:gd name="T57" fmla="*/ 18 h 33"/>
                        <a:gd name="T58" fmla="*/ 1 w 25"/>
                        <a:gd name="T59" fmla="*/ 14 h 33"/>
                        <a:gd name="T60" fmla="*/ 1 w 25"/>
                        <a:gd name="T61" fmla="*/ 11 h 33"/>
                        <a:gd name="T62" fmla="*/ 0 w 25"/>
                        <a:gd name="T63" fmla="*/ 8 h 33"/>
                        <a:gd name="T64" fmla="*/ 0 w 25"/>
                        <a:gd name="T65" fmla="*/ 6 h 33"/>
                        <a:gd name="T66" fmla="*/ 2 w 25"/>
                        <a:gd name="T67" fmla="*/ 7 h 33"/>
                        <a:gd name="T68" fmla="*/ 0 w 25"/>
                        <a:gd name="T69" fmla="*/ 4 h 33"/>
                        <a:gd name="T70" fmla="*/ 3 w 25"/>
                        <a:gd name="T71" fmla="*/ 5 h 33"/>
                        <a:gd name="T72" fmla="*/ 1 w 25"/>
                        <a:gd name="T73" fmla="*/ 2 h 33"/>
                        <a:gd name="T74" fmla="*/ 2 w 25"/>
                        <a:gd name="T75" fmla="*/ 1 h 33"/>
                        <a:gd name="T76" fmla="*/ 5 w 25"/>
                        <a:gd name="T77" fmla="*/ 4 h 33"/>
                        <a:gd name="T78" fmla="*/ 10 w 25"/>
                        <a:gd name="T79" fmla="*/ 5 h 33"/>
                        <a:gd name="T80" fmla="*/ 8 w 25"/>
                        <a:gd name="T81" fmla="*/ 3 h 33"/>
                        <a:gd name="T82" fmla="*/ 5 w 25"/>
                        <a:gd name="T83" fmla="*/ 0 h 33"/>
                        <a:gd name="T84" fmla="*/ 9 w 25"/>
                        <a:gd name="T85" fmla="*/ 3 h 33"/>
                        <a:gd name="T86" fmla="*/ 12 w 25"/>
                        <a:gd name="T87" fmla="*/ 5 h 33"/>
                        <a:gd name="T88" fmla="*/ 19 w 25"/>
                        <a:gd name="T89" fmla="*/ 6 h 33"/>
                        <a:gd name="T90" fmla="*/ 15 w 25"/>
                        <a:gd name="T91" fmla="*/ 4 h 33"/>
                        <a:gd name="T92" fmla="*/ 12 w 25"/>
                        <a:gd name="T93" fmla="*/ 2 h 33"/>
                        <a:gd name="T94" fmla="*/ 18 w 25"/>
                        <a:gd name="T95" fmla="*/ 4 h 33"/>
                        <a:gd name="T96" fmla="*/ 21 w 25"/>
                        <a:gd name="T97" fmla="*/ 5 h 33"/>
                        <a:gd name="T98" fmla="*/ 16 w 25"/>
                        <a:gd name="T99" fmla="*/ 1 h 33"/>
                        <a:gd name="T100" fmla="*/ 21 w 25"/>
                        <a:gd name="T101" fmla="*/ 2 h 33"/>
                        <a:gd name="T102" fmla="*/ 23 w 25"/>
                        <a:gd name="T103" fmla="*/ 4 h 3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</a:cxnLst>
                      <a:rect l="0" t="0" r="r" b="b"/>
                      <a:pathLst>
                        <a:path w="25" h="33">
                          <a:moveTo>
                            <a:pt x="23" y="4"/>
                          </a:moveTo>
                          <a:lnTo>
                            <a:pt x="23" y="6"/>
                          </a:lnTo>
                          <a:lnTo>
                            <a:pt x="23" y="8"/>
                          </a:lnTo>
                          <a:lnTo>
                            <a:pt x="24" y="12"/>
                          </a:lnTo>
                          <a:lnTo>
                            <a:pt x="24" y="15"/>
                          </a:lnTo>
                          <a:lnTo>
                            <a:pt x="24" y="18"/>
                          </a:lnTo>
                          <a:lnTo>
                            <a:pt x="23" y="19"/>
                          </a:lnTo>
                          <a:lnTo>
                            <a:pt x="23" y="21"/>
                          </a:lnTo>
                          <a:lnTo>
                            <a:pt x="23" y="22"/>
                          </a:lnTo>
                          <a:lnTo>
                            <a:pt x="22" y="24"/>
                          </a:lnTo>
                          <a:lnTo>
                            <a:pt x="22" y="25"/>
                          </a:lnTo>
                          <a:lnTo>
                            <a:pt x="21" y="27"/>
                          </a:lnTo>
                          <a:lnTo>
                            <a:pt x="20" y="28"/>
                          </a:lnTo>
                          <a:lnTo>
                            <a:pt x="19" y="29"/>
                          </a:lnTo>
                          <a:lnTo>
                            <a:pt x="18" y="30"/>
                          </a:lnTo>
                          <a:lnTo>
                            <a:pt x="16" y="31"/>
                          </a:lnTo>
                          <a:lnTo>
                            <a:pt x="15" y="32"/>
                          </a:lnTo>
                          <a:lnTo>
                            <a:pt x="13" y="32"/>
                          </a:lnTo>
                          <a:lnTo>
                            <a:pt x="11" y="32"/>
                          </a:lnTo>
                          <a:lnTo>
                            <a:pt x="10" y="31"/>
                          </a:lnTo>
                          <a:lnTo>
                            <a:pt x="8" y="30"/>
                          </a:lnTo>
                          <a:lnTo>
                            <a:pt x="7" y="29"/>
                          </a:lnTo>
                          <a:lnTo>
                            <a:pt x="6" y="28"/>
                          </a:lnTo>
                          <a:lnTo>
                            <a:pt x="5" y="27"/>
                          </a:lnTo>
                          <a:lnTo>
                            <a:pt x="3" y="26"/>
                          </a:lnTo>
                          <a:lnTo>
                            <a:pt x="3" y="25"/>
                          </a:lnTo>
                          <a:lnTo>
                            <a:pt x="2" y="22"/>
                          </a:lnTo>
                          <a:lnTo>
                            <a:pt x="2" y="20"/>
                          </a:lnTo>
                          <a:lnTo>
                            <a:pt x="1" y="18"/>
                          </a:lnTo>
                          <a:lnTo>
                            <a:pt x="1" y="14"/>
                          </a:lnTo>
                          <a:lnTo>
                            <a:pt x="1" y="11"/>
                          </a:lnTo>
                          <a:lnTo>
                            <a:pt x="0" y="8"/>
                          </a:lnTo>
                          <a:lnTo>
                            <a:pt x="0" y="6"/>
                          </a:lnTo>
                          <a:lnTo>
                            <a:pt x="2" y="7"/>
                          </a:lnTo>
                          <a:lnTo>
                            <a:pt x="0" y="4"/>
                          </a:lnTo>
                          <a:lnTo>
                            <a:pt x="3" y="5"/>
                          </a:lnTo>
                          <a:lnTo>
                            <a:pt x="1" y="2"/>
                          </a:lnTo>
                          <a:lnTo>
                            <a:pt x="2" y="1"/>
                          </a:lnTo>
                          <a:lnTo>
                            <a:pt x="5" y="4"/>
                          </a:lnTo>
                          <a:lnTo>
                            <a:pt x="10" y="5"/>
                          </a:lnTo>
                          <a:lnTo>
                            <a:pt x="8" y="3"/>
                          </a:lnTo>
                          <a:lnTo>
                            <a:pt x="5" y="0"/>
                          </a:lnTo>
                          <a:lnTo>
                            <a:pt x="9" y="3"/>
                          </a:lnTo>
                          <a:lnTo>
                            <a:pt x="12" y="5"/>
                          </a:lnTo>
                          <a:lnTo>
                            <a:pt x="19" y="6"/>
                          </a:lnTo>
                          <a:lnTo>
                            <a:pt x="15" y="4"/>
                          </a:lnTo>
                          <a:lnTo>
                            <a:pt x="12" y="2"/>
                          </a:lnTo>
                          <a:lnTo>
                            <a:pt x="18" y="4"/>
                          </a:lnTo>
                          <a:lnTo>
                            <a:pt x="21" y="5"/>
                          </a:lnTo>
                          <a:lnTo>
                            <a:pt x="16" y="1"/>
                          </a:lnTo>
                          <a:lnTo>
                            <a:pt x="21" y="2"/>
                          </a:lnTo>
                          <a:lnTo>
                            <a:pt x="23" y="4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6" name="Freeform 157"/>
                    <p:cNvSpPr>
                      <a:spLocks/>
                    </p:cNvSpPr>
                    <p:nvPr/>
                  </p:nvSpPr>
                  <p:spPr bwMode="auto">
                    <a:xfrm>
                      <a:off x="3072" y="83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8 h 17"/>
                        <a:gd name="T2" fmla="*/ 12 w 17"/>
                        <a:gd name="T3" fmla="*/ 16 h 17"/>
                        <a:gd name="T4" fmla="*/ 9 w 17"/>
                        <a:gd name="T5" fmla="*/ 16 h 17"/>
                        <a:gd name="T6" fmla="*/ 6 w 17"/>
                        <a:gd name="T7" fmla="*/ 16 h 17"/>
                        <a:gd name="T8" fmla="*/ 3 w 17"/>
                        <a:gd name="T9" fmla="*/ 16 h 17"/>
                        <a:gd name="T10" fmla="*/ 0 w 17"/>
                        <a:gd name="T11" fmla="*/ 16 h 17"/>
                        <a:gd name="T12" fmla="*/ 3 w 17"/>
                        <a:gd name="T13" fmla="*/ 8 h 17"/>
                        <a:gd name="T14" fmla="*/ 6 w 17"/>
                        <a:gd name="T15" fmla="*/ 0 h 17"/>
                        <a:gd name="T16" fmla="*/ 12 w 17"/>
                        <a:gd name="T17" fmla="*/ 0 h 17"/>
                        <a:gd name="T18" fmla="*/ 16 w 17"/>
                        <a:gd name="T19" fmla="*/ 8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8"/>
                          </a:moveTo>
                          <a:lnTo>
                            <a:pt x="12" y="16"/>
                          </a:lnTo>
                          <a:lnTo>
                            <a:pt x="9" y="16"/>
                          </a:lnTo>
                          <a:lnTo>
                            <a:pt x="6" y="16"/>
                          </a:lnTo>
                          <a:lnTo>
                            <a:pt x="3" y="16"/>
                          </a:lnTo>
                          <a:lnTo>
                            <a:pt x="0" y="16"/>
                          </a:lnTo>
                          <a:lnTo>
                            <a:pt x="3" y="8"/>
                          </a:lnTo>
                          <a:lnTo>
                            <a:pt x="6" y="0"/>
                          </a:lnTo>
                          <a:lnTo>
                            <a:pt x="12" y="0"/>
                          </a:lnTo>
                          <a:lnTo>
                            <a:pt x="16" y="8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7" name="Freeform 158"/>
                    <p:cNvSpPr>
                      <a:spLocks/>
                    </p:cNvSpPr>
                    <p:nvPr/>
                  </p:nvSpPr>
                  <p:spPr bwMode="auto">
                    <a:xfrm>
                      <a:off x="3061" y="8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2 w 17"/>
                        <a:gd name="T3" fmla="*/ 16 h 17"/>
                        <a:gd name="T4" fmla="*/ 8 w 17"/>
                        <a:gd name="T5" fmla="*/ 16 h 17"/>
                        <a:gd name="T6" fmla="*/ 4 w 17"/>
                        <a:gd name="T7" fmla="*/ 16 h 17"/>
                        <a:gd name="T8" fmla="*/ 0 w 17"/>
                        <a:gd name="T9" fmla="*/ 16 h 17"/>
                        <a:gd name="T10" fmla="*/ 4 w 17"/>
                        <a:gd name="T11" fmla="*/ 0 h 17"/>
                        <a:gd name="T12" fmla="*/ 8 w 17"/>
                        <a:gd name="T13" fmla="*/ 0 h 17"/>
                        <a:gd name="T14" fmla="*/ 12 w 17"/>
                        <a:gd name="T15" fmla="*/ 0 h 17"/>
                        <a:gd name="T16" fmla="*/ 16 w 17"/>
                        <a:gd name="T1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2" y="16"/>
                          </a:lnTo>
                          <a:lnTo>
                            <a:pt x="8" y="16"/>
                          </a:lnTo>
                          <a:lnTo>
                            <a:pt x="4" y="16"/>
                          </a:lnTo>
                          <a:lnTo>
                            <a:pt x="0" y="16"/>
                          </a:lnTo>
                          <a:lnTo>
                            <a:pt x="4" y="0"/>
                          </a:lnTo>
                          <a:lnTo>
                            <a:pt x="8" y="0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8" name="Freeform 159"/>
                    <p:cNvSpPr>
                      <a:spLocks/>
                    </p:cNvSpPr>
                    <p:nvPr/>
                  </p:nvSpPr>
                  <p:spPr bwMode="auto">
                    <a:xfrm>
                      <a:off x="3068" y="85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2 w 17"/>
                        <a:gd name="T3" fmla="*/ 0 h 17"/>
                        <a:gd name="T4" fmla="*/ 9 w 17"/>
                        <a:gd name="T5" fmla="*/ 0 h 17"/>
                        <a:gd name="T6" fmla="*/ 6 w 17"/>
                        <a:gd name="T7" fmla="*/ 0 h 17"/>
                        <a:gd name="T8" fmla="*/ 3 w 17"/>
                        <a:gd name="T9" fmla="*/ 0 h 17"/>
                        <a:gd name="T10" fmla="*/ 0 w 17"/>
                        <a:gd name="T11" fmla="*/ 0 h 17"/>
                        <a:gd name="T12" fmla="*/ 3 w 17"/>
                        <a:gd name="T13" fmla="*/ 16 h 17"/>
                        <a:gd name="T14" fmla="*/ 6 w 17"/>
                        <a:gd name="T15" fmla="*/ 16 h 17"/>
                        <a:gd name="T16" fmla="*/ 9 w 17"/>
                        <a:gd name="T17" fmla="*/ 16 h 17"/>
                        <a:gd name="T18" fmla="*/ 12 w 17"/>
                        <a:gd name="T19" fmla="*/ 16 h 17"/>
                        <a:gd name="T20" fmla="*/ 12 w 17"/>
                        <a:gd name="T21" fmla="*/ 0 h 17"/>
                        <a:gd name="T22" fmla="*/ 16 w 17"/>
                        <a:gd name="T2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2" y="0"/>
                          </a:lnTo>
                          <a:lnTo>
                            <a:pt x="9" y="0"/>
                          </a:lnTo>
                          <a:lnTo>
                            <a:pt x="6" y="0"/>
                          </a:lnTo>
                          <a:lnTo>
                            <a:pt x="3" y="0"/>
                          </a:lnTo>
                          <a:lnTo>
                            <a:pt x="0" y="0"/>
                          </a:lnTo>
                          <a:lnTo>
                            <a:pt x="3" y="16"/>
                          </a:lnTo>
                          <a:lnTo>
                            <a:pt x="6" y="16"/>
                          </a:lnTo>
                          <a:lnTo>
                            <a:pt x="9" y="16"/>
                          </a:lnTo>
                          <a:lnTo>
                            <a:pt x="12" y="16"/>
                          </a:lnTo>
                          <a:lnTo>
                            <a:pt x="12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9" name="Freeform 160"/>
                    <p:cNvSpPr>
                      <a:spLocks/>
                    </p:cNvSpPr>
                    <p:nvPr/>
                  </p:nvSpPr>
                  <p:spPr bwMode="auto">
                    <a:xfrm>
                      <a:off x="3065" y="85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0 h 17"/>
                        <a:gd name="T4" fmla="*/ 14 w 17"/>
                        <a:gd name="T5" fmla="*/ 0 h 17"/>
                        <a:gd name="T6" fmla="*/ 12 w 17"/>
                        <a:gd name="T7" fmla="*/ 0 h 17"/>
                        <a:gd name="T8" fmla="*/ 11 w 17"/>
                        <a:gd name="T9" fmla="*/ 0 h 17"/>
                        <a:gd name="T10" fmla="*/ 9 w 17"/>
                        <a:gd name="T11" fmla="*/ 0 h 17"/>
                        <a:gd name="T12" fmla="*/ 7 w 17"/>
                        <a:gd name="T13" fmla="*/ 0 h 17"/>
                        <a:gd name="T14" fmla="*/ 5 w 17"/>
                        <a:gd name="T15" fmla="*/ 16 h 17"/>
                        <a:gd name="T16" fmla="*/ 3 w 17"/>
                        <a:gd name="T17" fmla="*/ 16 h 17"/>
                        <a:gd name="T18" fmla="*/ 0 w 17"/>
                        <a:gd name="T19" fmla="*/ 16 h 17"/>
                        <a:gd name="T20" fmla="*/ 2 w 17"/>
                        <a:gd name="T21" fmla="*/ 16 h 17"/>
                        <a:gd name="T22" fmla="*/ 7 w 17"/>
                        <a:gd name="T23" fmla="*/ 16 h 17"/>
                        <a:gd name="T24" fmla="*/ 11 w 17"/>
                        <a:gd name="T25" fmla="*/ 16 h 17"/>
                        <a:gd name="T26" fmla="*/ 14 w 17"/>
                        <a:gd name="T27" fmla="*/ 0 h 17"/>
                        <a:gd name="T28" fmla="*/ 16 w 17"/>
                        <a:gd name="T2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0"/>
                          </a:lnTo>
                          <a:lnTo>
                            <a:pt x="14" y="0"/>
                          </a:lnTo>
                          <a:lnTo>
                            <a:pt x="12" y="0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lnTo>
                            <a:pt x="7" y="0"/>
                          </a:lnTo>
                          <a:lnTo>
                            <a:pt x="5" y="16"/>
                          </a:lnTo>
                          <a:lnTo>
                            <a:pt x="3" y="16"/>
                          </a:lnTo>
                          <a:lnTo>
                            <a:pt x="0" y="16"/>
                          </a:lnTo>
                          <a:lnTo>
                            <a:pt x="2" y="16"/>
                          </a:lnTo>
                          <a:lnTo>
                            <a:pt x="7" y="16"/>
                          </a:lnTo>
                          <a:lnTo>
                            <a:pt x="11" y="16"/>
                          </a:lnTo>
                          <a:lnTo>
                            <a:pt x="14" y="0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0" name="Freeform 161"/>
                    <p:cNvSpPr>
                      <a:spLocks/>
                    </p:cNvSpPr>
                    <p:nvPr/>
                  </p:nvSpPr>
                  <p:spPr bwMode="auto">
                    <a:xfrm>
                      <a:off x="3067" y="857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2 w 17"/>
                        <a:gd name="T3" fmla="*/ 0 h 17"/>
                        <a:gd name="T4" fmla="*/ 8 w 17"/>
                        <a:gd name="T5" fmla="*/ 16 h 17"/>
                        <a:gd name="T6" fmla="*/ 4 w 17"/>
                        <a:gd name="T7" fmla="*/ 16 h 17"/>
                        <a:gd name="T8" fmla="*/ 0 w 17"/>
                        <a:gd name="T9" fmla="*/ 0 h 17"/>
                        <a:gd name="T10" fmla="*/ 4 w 17"/>
                        <a:gd name="T11" fmla="*/ 16 h 17"/>
                        <a:gd name="T12" fmla="*/ 12 w 17"/>
                        <a:gd name="T13" fmla="*/ 16 h 17"/>
                        <a:gd name="T14" fmla="*/ 16 w 17"/>
                        <a:gd name="T15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2" y="0"/>
                          </a:lnTo>
                          <a:lnTo>
                            <a:pt x="8" y="16"/>
                          </a:lnTo>
                          <a:lnTo>
                            <a:pt x="4" y="16"/>
                          </a:lnTo>
                          <a:lnTo>
                            <a:pt x="0" y="0"/>
                          </a:lnTo>
                          <a:lnTo>
                            <a:pt x="4" y="16"/>
                          </a:lnTo>
                          <a:lnTo>
                            <a:pt x="12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1" name="Freeform 162"/>
                    <p:cNvSpPr>
                      <a:spLocks/>
                    </p:cNvSpPr>
                    <p:nvPr/>
                  </p:nvSpPr>
                  <p:spPr bwMode="auto">
                    <a:xfrm>
                      <a:off x="3070" y="839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1 w 17"/>
                        <a:gd name="T3" fmla="*/ 0 h 17"/>
                        <a:gd name="T4" fmla="*/ 5 w 17"/>
                        <a:gd name="T5" fmla="*/ 16 h 17"/>
                        <a:gd name="T6" fmla="*/ 0 w 17"/>
                        <a:gd name="T7" fmla="*/ 16 h 17"/>
                        <a:gd name="T8" fmla="*/ 3 w 17"/>
                        <a:gd name="T9" fmla="*/ 0 h 17"/>
                        <a:gd name="T10" fmla="*/ 5 w 17"/>
                        <a:gd name="T11" fmla="*/ 0 h 17"/>
                        <a:gd name="T12" fmla="*/ 8 w 17"/>
                        <a:gd name="T13" fmla="*/ 0 h 17"/>
                        <a:gd name="T14" fmla="*/ 11 w 17"/>
                        <a:gd name="T15" fmla="*/ 0 h 17"/>
                        <a:gd name="T16" fmla="*/ 16 w 17"/>
                        <a:gd name="T1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1" y="0"/>
                          </a:lnTo>
                          <a:lnTo>
                            <a:pt x="5" y="16"/>
                          </a:lnTo>
                          <a:lnTo>
                            <a:pt x="0" y="16"/>
                          </a:lnTo>
                          <a:lnTo>
                            <a:pt x="3" y="0"/>
                          </a:lnTo>
                          <a:lnTo>
                            <a:pt x="5" y="0"/>
                          </a:lnTo>
                          <a:lnTo>
                            <a:pt x="8" y="0"/>
                          </a:lnTo>
                          <a:lnTo>
                            <a:pt x="11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2" name="Freeform 163"/>
                    <p:cNvSpPr>
                      <a:spLocks/>
                    </p:cNvSpPr>
                    <p:nvPr/>
                  </p:nvSpPr>
                  <p:spPr bwMode="auto">
                    <a:xfrm>
                      <a:off x="3059" y="831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3 w 17"/>
                        <a:gd name="T3" fmla="*/ 16 h 17"/>
                        <a:gd name="T4" fmla="*/ 8 w 17"/>
                        <a:gd name="T5" fmla="*/ 16 h 17"/>
                        <a:gd name="T6" fmla="*/ 0 w 17"/>
                        <a:gd name="T7" fmla="*/ 16 h 17"/>
                        <a:gd name="T8" fmla="*/ 5 w 17"/>
                        <a:gd name="T9" fmla="*/ 8 h 17"/>
                        <a:gd name="T10" fmla="*/ 8 w 17"/>
                        <a:gd name="T11" fmla="*/ 0 h 17"/>
                        <a:gd name="T12" fmla="*/ 11 w 17"/>
                        <a:gd name="T13" fmla="*/ 0 h 17"/>
                        <a:gd name="T14" fmla="*/ 13 w 17"/>
                        <a:gd name="T15" fmla="*/ 0 h 17"/>
                        <a:gd name="T16" fmla="*/ 16 w 17"/>
                        <a:gd name="T17" fmla="*/ 8 h 17"/>
                        <a:gd name="T18" fmla="*/ 16 w 17"/>
                        <a:gd name="T1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3" y="16"/>
                          </a:lnTo>
                          <a:lnTo>
                            <a:pt x="8" y="16"/>
                          </a:lnTo>
                          <a:lnTo>
                            <a:pt x="0" y="16"/>
                          </a:lnTo>
                          <a:lnTo>
                            <a:pt x="5" y="8"/>
                          </a:lnTo>
                          <a:lnTo>
                            <a:pt x="8" y="0"/>
                          </a:lnTo>
                          <a:lnTo>
                            <a:pt x="11" y="0"/>
                          </a:lnTo>
                          <a:lnTo>
                            <a:pt x="13" y="0"/>
                          </a:lnTo>
                          <a:lnTo>
                            <a:pt x="16" y="8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3" name="Line 1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072" y="834"/>
                      <a:ext cx="18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34" name="Freeform 165"/>
                    <p:cNvSpPr>
                      <a:spLocks/>
                    </p:cNvSpPr>
                    <p:nvPr/>
                  </p:nvSpPr>
                  <p:spPr bwMode="auto">
                    <a:xfrm>
                      <a:off x="3069" y="8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3" name="Group 166"/>
                  <p:cNvGrpSpPr>
                    <a:grpSpLocks/>
                  </p:cNvGrpSpPr>
                  <p:nvPr/>
                </p:nvGrpSpPr>
                <p:grpSpPr bwMode="auto">
                  <a:xfrm>
                    <a:off x="3048" y="1051"/>
                    <a:ext cx="34" cy="61"/>
                    <a:chOff x="3048" y="1051"/>
                    <a:chExt cx="34" cy="61"/>
                  </a:xfrm>
                </p:grpSpPr>
                <p:sp>
                  <p:nvSpPr>
                    <p:cNvPr id="621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052" y="1051"/>
                      <a:ext cx="20" cy="60"/>
                    </a:xfrm>
                    <a:custGeom>
                      <a:avLst/>
                      <a:gdLst>
                        <a:gd name="T0" fmla="*/ 0 w 20"/>
                        <a:gd name="T1" fmla="*/ 2 h 60"/>
                        <a:gd name="T2" fmla="*/ 1 w 20"/>
                        <a:gd name="T3" fmla="*/ 9 h 60"/>
                        <a:gd name="T4" fmla="*/ 3 w 20"/>
                        <a:gd name="T5" fmla="*/ 16 h 60"/>
                        <a:gd name="T6" fmla="*/ 6 w 20"/>
                        <a:gd name="T7" fmla="*/ 25 h 60"/>
                        <a:gd name="T8" fmla="*/ 9 w 20"/>
                        <a:gd name="T9" fmla="*/ 32 h 60"/>
                        <a:gd name="T10" fmla="*/ 9 w 20"/>
                        <a:gd name="T11" fmla="*/ 35 h 60"/>
                        <a:gd name="T12" fmla="*/ 10 w 20"/>
                        <a:gd name="T13" fmla="*/ 36 h 60"/>
                        <a:gd name="T14" fmla="*/ 8 w 20"/>
                        <a:gd name="T15" fmla="*/ 40 h 60"/>
                        <a:gd name="T16" fmla="*/ 6 w 20"/>
                        <a:gd name="T17" fmla="*/ 43 h 60"/>
                        <a:gd name="T18" fmla="*/ 4 w 20"/>
                        <a:gd name="T19" fmla="*/ 46 h 60"/>
                        <a:gd name="T20" fmla="*/ 2 w 20"/>
                        <a:gd name="T21" fmla="*/ 48 h 60"/>
                        <a:gd name="T22" fmla="*/ 1 w 20"/>
                        <a:gd name="T23" fmla="*/ 59 h 60"/>
                        <a:gd name="T24" fmla="*/ 16 w 20"/>
                        <a:gd name="T25" fmla="*/ 46 h 60"/>
                        <a:gd name="T26" fmla="*/ 19 w 20"/>
                        <a:gd name="T27" fmla="*/ 43 h 60"/>
                        <a:gd name="T28" fmla="*/ 19 w 20"/>
                        <a:gd name="T29" fmla="*/ 41 h 60"/>
                        <a:gd name="T30" fmla="*/ 18 w 20"/>
                        <a:gd name="T31" fmla="*/ 38 h 60"/>
                        <a:gd name="T32" fmla="*/ 16 w 20"/>
                        <a:gd name="T33" fmla="*/ 34 h 60"/>
                        <a:gd name="T34" fmla="*/ 17 w 20"/>
                        <a:gd name="T35" fmla="*/ 32 h 60"/>
                        <a:gd name="T36" fmla="*/ 16 w 20"/>
                        <a:gd name="T37" fmla="*/ 29 h 60"/>
                        <a:gd name="T38" fmla="*/ 16 w 20"/>
                        <a:gd name="T39" fmla="*/ 23 h 60"/>
                        <a:gd name="T40" fmla="*/ 16 w 20"/>
                        <a:gd name="T41" fmla="*/ 18 h 60"/>
                        <a:gd name="T42" fmla="*/ 17 w 20"/>
                        <a:gd name="T43" fmla="*/ 12 h 60"/>
                        <a:gd name="T44" fmla="*/ 18 w 20"/>
                        <a:gd name="T45" fmla="*/ 0 h 60"/>
                        <a:gd name="T46" fmla="*/ 0 w 20"/>
                        <a:gd name="T47" fmla="*/ 2 h 60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0" h="60">
                          <a:moveTo>
                            <a:pt x="0" y="2"/>
                          </a:moveTo>
                          <a:lnTo>
                            <a:pt x="1" y="9"/>
                          </a:lnTo>
                          <a:lnTo>
                            <a:pt x="3" y="16"/>
                          </a:lnTo>
                          <a:lnTo>
                            <a:pt x="6" y="25"/>
                          </a:lnTo>
                          <a:lnTo>
                            <a:pt x="9" y="32"/>
                          </a:lnTo>
                          <a:lnTo>
                            <a:pt x="9" y="35"/>
                          </a:lnTo>
                          <a:lnTo>
                            <a:pt x="10" y="36"/>
                          </a:lnTo>
                          <a:lnTo>
                            <a:pt x="8" y="40"/>
                          </a:lnTo>
                          <a:lnTo>
                            <a:pt x="6" y="43"/>
                          </a:lnTo>
                          <a:lnTo>
                            <a:pt x="4" y="46"/>
                          </a:lnTo>
                          <a:lnTo>
                            <a:pt x="2" y="48"/>
                          </a:lnTo>
                          <a:lnTo>
                            <a:pt x="1" y="59"/>
                          </a:lnTo>
                          <a:lnTo>
                            <a:pt x="16" y="46"/>
                          </a:lnTo>
                          <a:lnTo>
                            <a:pt x="19" y="43"/>
                          </a:lnTo>
                          <a:lnTo>
                            <a:pt x="19" y="41"/>
                          </a:lnTo>
                          <a:lnTo>
                            <a:pt x="18" y="38"/>
                          </a:lnTo>
                          <a:lnTo>
                            <a:pt x="16" y="34"/>
                          </a:lnTo>
                          <a:lnTo>
                            <a:pt x="17" y="32"/>
                          </a:lnTo>
                          <a:lnTo>
                            <a:pt x="16" y="29"/>
                          </a:lnTo>
                          <a:lnTo>
                            <a:pt x="16" y="23"/>
                          </a:lnTo>
                          <a:lnTo>
                            <a:pt x="16" y="18"/>
                          </a:lnTo>
                          <a:lnTo>
                            <a:pt x="17" y="12"/>
                          </a:lnTo>
                          <a:lnTo>
                            <a:pt x="18" y="0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2" name="Freeform 168"/>
                    <p:cNvSpPr>
                      <a:spLocks/>
                    </p:cNvSpPr>
                    <p:nvPr/>
                  </p:nvSpPr>
                  <p:spPr bwMode="auto">
                    <a:xfrm>
                      <a:off x="3065" y="1093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2 w 17"/>
                        <a:gd name="T3" fmla="*/ 12 h 17"/>
                        <a:gd name="T4" fmla="*/ 6 w 17"/>
                        <a:gd name="T5" fmla="*/ 16 h 17"/>
                        <a:gd name="T6" fmla="*/ 0 w 17"/>
                        <a:gd name="T7" fmla="*/ 16 h 17"/>
                        <a:gd name="T8" fmla="*/ 8 w 17"/>
                        <a:gd name="T9" fmla="*/ 10 h 17"/>
                        <a:gd name="T10" fmla="*/ 16 w 17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2" y="12"/>
                          </a:lnTo>
                          <a:lnTo>
                            <a:pt x="6" y="16"/>
                          </a:lnTo>
                          <a:lnTo>
                            <a:pt x="0" y="16"/>
                          </a:lnTo>
                          <a:lnTo>
                            <a:pt x="8" y="1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3" name="Freeform 169"/>
                    <p:cNvSpPr>
                      <a:spLocks/>
                    </p:cNvSpPr>
                    <p:nvPr/>
                  </p:nvSpPr>
                  <p:spPr bwMode="auto">
                    <a:xfrm>
                      <a:off x="3048" y="1087"/>
                      <a:ext cx="26" cy="25"/>
                    </a:xfrm>
                    <a:custGeom>
                      <a:avLst/>
                      <a:gdLst>
                        <a:gd name="T0" fmla="*/ 6 w 26"/>
                        <a:gd name="T1" fmla="*/ 13 h 25"/>
                        <a:gd name="T2" fmla="*/ 7 w 26"/>
                        <a:gd name="T3" fmla="*/ 14 h 25"/>
                        <a:gd name="T4" fmla="*/ 10 w 26"/>
                        <a:gd name="T5" fmla="*/ 14 h 25"/>
                        <a:gd name="T6" fmla="*/ 15 w 26"/>
                        <a:gd name="T7" fmla="*/ 13 h 25"/>
                        <a:gd name="T8" fmla="*/ 19 w 26"/>
                        <a:gd name="T9" fmla="*/ 11 h 25"/>
                        <a:gd name="T10" fmla="*/ 21 w 26"/>
                        <a:gd name="T11" fmla="*/ 8 h 25"/>
                        <a:gd name="T12" fmla="*/ 22 w 26"/>
                        <a:gd name="T13" fmla="*/ 4 h 25"/>
                        <a:gd name="T14" fmla="*/ 22 w 26"/>
                        <a:gd name="T15" fmla="*/ 0 h 25"/>
                        <a:gd name="T16" fmla="*/ 25 w 26"/>
                        <a:gd name="T17" fmla="*/ 4 h 25"/>
                        <a:gd name="T18" fmla="*/ 25 w 26"/>
                        <a:gd name="T19" fmla="*/ 6 h 25"/>
                        <a:gd name="T20" fmla="*/ 21 w 26"/>
                        <a:gd name="T21" fmla="*/ 11 h 25"/>
                        <a:gd name="T22" fmla="*/ 18 w 26"/>
                        <a:gd name="T23" fmla="*/ 15 h 25"/>
                        <a:gd name="T24" fmla="*/ 16 w 26"/>
                        <a:gd name="T25" fmla="*/ 20 h 25"/>
                        <a:gd name="T26" fmla="*/ 10 w 26"/>
                        <a:gd name="T27" fmla="*/ 23 h 25"/>
                        <a:gd name="T28" fmla="*/ 5 w 26"/>
                        <a:gd name="T29" fmla="*/ 24 h 25"/>
                        <a:gd name="T30" fmla="*/ 0 w 26"/>
                        <a:gd name="T31" fmla="*/ 23 h 25"/>
                        <a:gd name="T32" fmla="*/ 0 w 26"/>
                        <a:gd name="T33" fmla="*/ 20 h 25"/>
                        <a:gd name="T34" fmla="*/ 0 w 26"/>
                        <a:gd name="T35" fmla="*/ 18 h 25"/>
                        <a:gd name="T36" fmla="*/ 3 w 26"/>
                        <a:gd name="T37" fmla="*/ 15 h 25"/>
                        <a:gd name="T38" fmla="*/ 6 w 26"/>
                        <a:gd name="T39" fmla="*/ 13 h 25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</a:cxnLst>
                      <a:rect l="0" t="0" r="r" b="b"/>
                      <a:pathLst>
                        <a:path w="26" h="25">
                          <a:moveTo>
                            <a:pt x="6" y="13"/>
                          </a:moveTo>
                          <a:lnTo>
                            <a:pt x="7" y="14"/>
                          </a:lnTo>
                          <a:lnTo>
                            <a:pt x="10" y="14"/>
                          </a:lnTo>
                          <a:lnTo>
                            <a:pt x="15" y="13"/>
                          </a:lnTo>
                          <a:lnTo>
                            <a:pt x="19" y="11"/>
                          </a:lnTo>
                          <a:lnTo>
                            <a:pt x="21" y="8"/>
                          </a:lnTo>
                          <a:lnTo>
                            <a:pt x="22" y="4"/>
                          </a:lnTo>
                          <a:lnTo>
                            <a:pt x="22" y="0"/>
                          </a:lnTo>
                          <a:lnTo>
                            <a:pt x="25" y="4"/>
                          </a:lnTo>
                          <a:lnTo>
                            <a:pt x="25" y="6"/>
                          </a:lnTo>
                          <a:lnTo>
                            <a:pt x="21" y="11"/>
                          </a:lnTo>
                          <a:lnTo>
                            <a:pt x="18" y="15"/>
                          </a:lnTo>
                          <a:lnTo>
                            <a:pt x="16" y="20"/>
                          </a:lnTo>
                          <a:lnTo>
                            <a:pt x="10" y="23"/>
                          </a:lnTo>
                          <a:lnTo>
                            <a:pt x="5" y="24"/>
                          </a:lnTo>
                          <a:lnTo>
                            <a:pt x="0" y="23"/>
                          </a:lnTo>
                          <a:lnTo>
                            <a:pt x="0" y="20"/>
                          </a:lnTo>
                          <a:lnTo>
                            <a:pt x="0" y="18"/>
                          </a:lnTo>
                          <a:lnTo>
                            <a:pt x="3" y="15"/>
                          </a:lnTo>
                          <a:lnTo>
                            <a:pt x="6" y="13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84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076" y="1045"/>
                    <a:ext cx="28" cy="72"/>
                    <a:chOff x="3076" y="1045"/>
                    <a:chExt cx="28" cy="72"/>
                  </a:xfrm>
                </p:grpSpPr>
                <p:sp>
                  <p:nvSpPr>
                    <p:cNvPr id="618" name="Freeform 171"/>
                    <p:cNvSpPr>
                      <a:spLocks/>
                    </p:cNvSpPr>
                    <p:nvPr/>
                  </p:nvSpPr>
                  <p:spPr bwMode="auto">
                    <a:xfrm>
                      <a:off x="3081" y="1100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5 w 17"/>
                        <a:gd name="T3" fmla="*/ 12 h 17"/>
                        <a:gd name="T4" fmla="*/ 9 w 17"/>
                        <a:gd name="T5" fmla="*/ 16 h 17"/>
                        <a:gd name="T6" fmla="*/ 16 w 17"/>
                        <a:gd name="T7" fmla="*/ 16 h 17"/>
                        <a:gd name="T8" fmla="*/ 7 w 17"/>
                        <a:gd name="T9" fmla="*/ 3 h 17"/>
                        <a:gd name="T10" fmla="*/ 0 w 17"/>
                        <a:gd name="T1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5" y="12"/>
                          </a:lnTo>
                          <a:lnTo>
                            <a:pt x="9" y="16"/>
                          </a:lnTo>
                          <a:lnTo>
                            <a:pt x="16" y="16"/>
                          </a:lnTo>
                          <a:lnTo>
                            <a:pt x="7" y="3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9" name="Freeform 172"/>
                    <p:cNvSpPr>
                      <a:spLocks/>
                    </p:cNvSpPr>
                    <p:nvPr/>
                  </p:nvSpPr>
                  <p:spPr bwMode="auto">
                    <a:xfrm>
                      <a:off x="3076" y="1045"/>
                      <a:ext cx="24" cy="68"/>
                    </a:xfrm>
                    <a:custGeom>
                      <a:avLst/>
                      <a:gdLst>
                        <a:gd name="T0" fmla="*/ 0 w 24"/>
                        <a:gd name="T1" fmla="*/ 4 h 68"/>
                        <a:gd name="T2" fmla="*/ 2 w 24"/>
                        <a:gd name="T3" fmla="*/ 15 h 68"/>
                        <a:gd name="T4" fmla="*/ 3 w 24"/>
                        <a:gd name="T5" fmla="*/ 20 h 68"/>
                        <a:gd name="T6" fmla="*/ 3 w 24"/>
                        <a:gd name="T7" fmla="*/ 24 h 68"/>
                        <a:gd name="T8" fmla="*/ 5 w 24"/>
                        <a:gd name="T9" fmla="*/ 29 h 68"/>
                        <a:gd name="T10" fmla="*/ 6 w 24"/>
                        <a:gd name="T11" fmla="*/ 34 h 68"/>
                        <a:gd name="T12" fmla="*/ 7 w 24"/>
                        <a:gd name="T13" fmla="*/ 38 h 68"/>
                        <a:gd name="T14" fmla="*/ 6 w 24"/>
                        <a:gd name="T15" fmla="*/ 41 h 68"/>
                        <a:gd name="T16" fmla="*/ 6 w 24"/>
                        <a:gd name="T17" fmla="*/ 44 h 68"/>
                        <a:gd name="T18" fmla="*/ 6 w 24"/>
                        <a:gd name="T19" fmla="*/ 49 h 68"/>
                        <a:gd name="T20" fmla="*/ 11 w 24"/>
                        <a:gd name="T21" fmla="*/ 58 h 68"/>
                        <a:gd name="T22" fmla="*/ 23 w 24"/>
                        <a:gd name="T23" fmla="*/ 67 h 68"/>
                        <a:gd name="T24" fmla="*/ 22 w 24"/>
                        <a:gd name="T25" fmla="*/ 60 h 68"/>
                        <a:gd name="T26" fmla="*/ 21 w 24"/>
                        <a:gd name="T27" fmla="*/ 57 h 68"/>
                        <a:gd name="T28" fmla="*/ 19 w 24"/>
                        <a:gd name="T29" fmla="*/ 54 h 68"/>
                        <a:gd name="T30" fmla="*/ 16 w 24"/>
                        <a:gd name="T31" fmla="*/ 50 h 68"/>
                        <a:gd name="T32" fmla="*/ 15 w 24"/>
                        <a:gd name="T33" fmla="*/ 47 h 68"/>
                        <a:gd name="T34" fmla="*/ 14 w 24"/>
                        <a:gd name="T35" fmla="*/ 45 h 68"/>
                        <a:gd name="T36" fmla="*/ 14 w 24"/>
                        <a:gd name="T37" fmla="*/ 42 h 68"/>
                        <a:gd name="T38" fmla="*/ 14 w 24"/>
                        <a:gd name="T39" fmla="*/ 41 h 68"/>
                        <a:gd name="T40" fmla="*/ 15 w 24"/>
                        <a:gd name="T41" fmla="*/ 37 h 68"/>
                        <a:gd name="T42" fmla="*/ 15 w 24"/>
                        <a:gd name="T43" fmla="*/ 32 h 68"/>
                        <a:gd name="T44" fmla="*/ 17 w 24"/>
                        <a:gd name="T45" fmla="*/ 27 h 68"/>
                        <a:gd name="T46" fmla="*/ 18 w 24"/>
                        <a:gd name="T47" fmla="*/ 20 h 68"/>
                        <a:gd name="T48" fmla="*/ 19 w 24"/>
                        <a:gd name="T49" fmla="*/ 14 h 68"/>
                        <a:gd name="T50" fmla="*/ 19 w 24"/>
                        <a:gd name="T51" fmla="*/ 0 h 68"/>
                        <a:gd name="T52" fmla="*/ 0 w 24"/>
                        <a:gd name="T53" fmla="*/ 4 h 68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</a:cxnLst>
                      <a:rect l="0" t="0" r="r" b="b"/>
                      <a:pathLst>
                        <a:path w="24" h="68">
                          <a:moveTo>
                            <a:pt x="0" y="4"/>
                          </a:moveTo>
                          <a:lnTo>
                            <a:pt x="2" y="15"/>
                          </a:lnTo>
                          <a:lnTo>
                            <a:pt x="3" y="20"/>
                          </a:lnTo>
                          <a:lnTo>
                            <a:pt x="3" y="24"/>
                          </a:lnTo>
                          <a:lnTo>
                            <a:pt x="5" y="29"/>
                          </a:lnTo>
                          <a:lnTo>
                            <a:pt x="6" y="34"/>
                          </a:lnTo>
                          <a:lnTo>
                            <a:pt x="7" y="38"/>
                          </a:lnTo>
                          <a:lnTo>
                            <a:pt x="6" y="41"/>
                          </a:lnTo>
                          <a:lnTo>
                            <a:pt x="6" y="44"/>
                          </a:lnTo>
                          <a:lnTo>
                            <a:pt x="6" y="49"/>
                          </a:lnTo>
                          <a:lnTo>
                            <a:pt x="11" y="58"/>
                          </a:lnTo>
                          <a:lnTo>
                            <a:pt x="23" y="67"/>
                          </a:lnTo>
                          <a:lnTo>
                            <a:pt x="22" y="60"/>
                          </a:lnTo>
                          <a:lnTo>
                            <a:pt x="21" y="57"/>
                          </a:lnTo>
                          <a:lnTo>
                            <a:pt x="19" y="54"/>
                          </a:lnTo>
                          <a:lnTo>
                            <a:pt x="16" y="50"/>
                          </a:lnTo>
                          <a:lnTo>
                            <a:pt x="15" y="47"/>
                          </a:lnTo>
                          <a:lnTo>
                            <a:pt x="14" y="45"/>
                          </a:lnTo>
                          <a:lnTo>
                            <a:pt x="14" y="42"/>
                          </a:lnTo>
                          <a:lnTo>
                            <a:pt x="14" y="41"/>
                          </a:lnTo>
                          <a:lnTo>
                            <a:pt x="15" y="37"/>
                          </a:lnTo>
                          <a:lnTo>
                            <a:pt x="15" y="32"/>
                          </a:lnTo>
                          <a:lnTo>
                            <a:pt x="17" y="27"/>
                          </a:lnTo>
                          <a:lnTo>
                            <a:pt x="18" y="20"/>
                          </a:lnTo>
                          <a:lnTo>
                            <a:pt x="19" y="14"/>
                          </a:lnTo>
                          <a:lnTo>
                            <a:pt x="19" y="0"/>
                          </a:lnTo>
                          <a:lnTo>
                            <a:pt x="0" y="4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20" name="Freeform 173"/>
                    <p:cNvSpPr>
                      <a:spLocks/>
                    </p:cNvSpPr>
                    <p:nvPr/>
                  </p:nvSpPr>
                  <p:spPr bwMode="auto">
                    <a:xfrm>
                      <a:off x="3080" y="1091"/>
                      <a:ext cx="24" cy="23"/>
                    </a:xfrm>
                    <a:custGeom>
                      <a:avLst/>
                      <a:gdLst>
                        <a:gd name="T0" fmla="*/ 1 w 24"/>
                        <a:gd name="T1" fmla="*/ 0 h 23"/>
                        <a:gd name="T2" fmla="*/ 0 w 24"/>
                        <a:gd name="T3" fmla="*/ 4 h 23"/>
                        <a:gd name="T4" fmla="*/ 0 w 24"/>
                        <a:gd name="T5" fmla="*/ 7 h 23"/>
                        <a:gd name="T6" fmla="*/ 4 w 24"/>
                        <a:gd name="T7" fmla="*/ 10 h 23"/>
                        <a:gd name="T8" fmla="*/ 6 w 24"/>
                        <a:gd name="T9" fmla="*/ 11 h 23"/>
                        <a:gd name="T10" fmla="*/ 6 w 24"/>
                        <a:gd name="T11" fmla="*/ 15 h 23"/>
                        <a:gd name="T12" fmla="*/ 8 w 24"/>
                        <a:gd name="T13" fmla="*/ 18 h 23"/>
                        <a:gd name="T14" fmla="*/ 11 w 24"/>
                        <a:gd name="T15" fmla="*/ 20 h 23"/>
                        <a:gd name="T16" fmla="*/ 14 w 24"/>
                        <a:gd name="T17" fmla="*/ 21 h 23"/>
                        <a:gd name="T18" fmla="*/ 19 w 24"/>
                        <a:gd name="T19" fmla="*/ 22 h 23"/>
                        <a:gd name="T20" fmla="*/ 21 w 24"/>
                        <a:gd name="T21" fmla="*/ 21 h 23"/>
                        <a:gd name="T22" fmla="*/ 23 w 24"/>
                        <a:gd name="T23" fmla="*/ 21 h 23"/>
                        <a:gd name="T24" fmla="*/ 23 w 24"/>
                        <a:gd name="T25" fmla="*/ 19 h 23"/>
                        <a:gd name="T26" fmla="*/ 22 w 24"/>
                        <a:gd name="T27" fmla="*/ 16 h 23"/>
                        <a:gd name="T28" fmla="*/ 20 w 24"/>
                        <a:gd name="T29" fmla="*/ 14 h 23"/>
                        <a:gd name="T30" fmla="*/ 18 w 24"/>
                        <a:gd name="T31" fmla="*/ 12 h 23"/>
                        <a:gd name="T32" fmla="*/ 17 w 24"/>
                        <a:gd name="T33" fmla="*/ 13 h 23"/>
                        <a:gd name="T34" fmla="*/ 16 w 24"/>
                        <a:gd name="T35" fmla="*/ 14 h 23"/>
                        <a:gd name="T36" fmla="*/ 13 w 24"/>
                        <a:gd name="T37" fmla="*/ 13 h 23"/>
                        <a:gd name="T38" fmla="*/ 10 w 24"/>
                        <a:gd name="T39" fmla="*/ 13 h 23"/>
                        <a:gd name="T40" fmla="*/ 7 w 24"/>
                        <a:gd name="T41" fmla="*/ 10 h 23"/>
                        <a:gd name="T42" fmla="*/ 5 w 24"/>
                        <a:gd name="T43" fmla="*/ 7 h 23"/>
                        <a:gd name="T44" fmla="*/ 3 w 24"/>
                        <a:gd name="T45" fmla="*/ 4 h 23"/>
                        <a:gd name="T46" fmla="*/ 1 w 24"/>
                        <a:gd name="T47" fmla="*/ 0 h 23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</a:cxnLst>
                      <a:rect l="0" t="0" r="r" b="b"/>
                      <a:pathLst>
                        <a:path w="24" h="23">
                          <a:moveTo>
                            <a:pt x="1" y="0"/>
                          </a:moveTo>
                          <a:lnTo>
                            <a:pt x="0" y="4"/>
                          </a:lnTo>
                          <a:lnTo>
                            <a:pt x="0" y="7"/>
                          </a:lnTo>
                          <a:lnTo>
                            <a:pt x="4" y="10"/>
                          </a:lnTo>
                          <a:lnTo>
                            <a:pt x="6" y="11"/>
                          </a:lnTo>
                          <a:lnTo>
                            <a:pt x="6" y="15"/>
                          </a:lnTo>
                          <a:lnTo>
                            <a:pt x="8" y="18"/>
                          </a:lnTo>
                          <a:lnTo>
                            <a:pt x="11" y="20"/>
                          </a:lnTo>
                          <a:lnTo>
                            <a:pt x="14" y="21"/>
                          </a:lnTo>
                          <a:lnTo>
                            <a:pt x="19" y="22"/>
                          </a:lnTo>
                          <a:lnTo>
                            <a:pt x="21" y="21"/>
                          </a:lnTo>
                          <a:lnTo>
                            <a:pt x="23" y="21"/>
                          </a:lnTo>
                          <a:lnTo>
                            <a:pt x="23" y="19"/>
                          </a:lnTo>
                          <a:lnTo>
                            <a:pt x="22" y="16"/>
                          </a:lnTo>
                          <a:lnTo>
                            <a:pt x="20" y="14"/>
                          </a:lnTo>
                          <a:lnTo>
                            <a:pt x="18" y="12"/>
                          </a:lnTo>
                          <a:lnTo>
                            <a:pt x="17" y="13"/>
                          </a:lnTo>
                          <a:lnTo>
                            <a:pt x="16" y="14"/>
                          </a:lnTo>
                          <a:lnTo>
                            <a:pt x="13" y="13"/>
                          </a:lnTo>
                          <a:lnTo>
                            <a:pt x="10" y="13"/>
                          </a:lnTo>
                          <a:lnTo>
                            <a:pt x="7" y="10"/>
                          </a:lnTo>
                          <a:lnTo>
                            <a:pt x="5" y="7"/>
                          </a:lnTo>
                          <a:lnTo>
                            <a:pt x="3" y="4"/>
                          </a:lnTo>
                          <a:lnTo>
                            <a:pt x="1" y="0"/>
                          </a:lnTo>
                        </a:path>
                      </a:pathLst>
                    </a:custGeom>
                    <a:solidFill>
                      <a:srgbClr val="20202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85" name="Freeform 174"/>
                  <p:cNvSpPr>
                    <a:spLocks/>
                  </p:cNvSpPr>
                  <p:nvPr/>
                </p:nvSpPr>
                <p:spPr bwMode="auto">
                  <a:xfrm>
                    <a:off x="3037" y="924"/>
                    <a:ext cx="34" cy="132"/>
                  </a:xfrm>
                  <a:custGeom>
                    <a:avLst/>
                    <a:gdLst>
                      <a:gd name="T0" fmla="*/ 4 w 34"/>
                      <a:gd name="T1" fmla="*/ 15 h 132"/>
                      <a:gd name="T2" fmla="*/ 4 w 34"/>
                      <a:gd name="T3" fmla="*/ 17 h 132"/>
                      <a:gd name="T4" fmla="*/ 4 w 34"/>
                      <a:gd name="T5" fmla="*/ 25 h 132"/>
                      <a:gd name="T6" fmla="*/ 2 w 34"/>
                      <a:gd name="T7" fmla="*/ 36 h 132"/>
                      <a:gd name="T8" fmla="*/ 0 w 34"/>
                      <a:gd name="T9" fmla="*/ 64 h 132"/>
                      <a:gd name="T10" fmla="*/ 2 w 34"/>
                      <a:gd name="T11" fmla="*/ 82 h 132"/>
                      <a:gd name="T12" fmla="*/ 3 w 34"/>
                      <a:gd name="T13" fmla="*/ 102 h 132"/>
                      <a:gd name="T14" fmla="*/ 7 w 34"/>
                      <a:gd name="T15" fmla="*/ 129 h 132"/>
                      <a:gd name="T16" fmla="*/ 19 w 34"/>
                      <a:gd name="T17" fmla="*/ 131 h 132"/>
                      <a:gd name="T18" fmla="*/ 33 w 34"/>
                      <a:gd name="T19" fmla="*/ 129 h 132"/>
                      <a:gd name="T20" fmla="*/ 30 w 34"/>
                      <a:gd name="T21" fmla="*/ 0 h 132"/>
                      <a:gd name="T22" fmla="*/ 9 w 34"/>
                      <a:gd name="T23" fmla="*/ 2 h 132"/>
                      <a:gd name="T24" fmla="*/ 7 w 34"/>
                      <a:gd name="T25" fmla="*/ 7 h 132"/>
                      <a:gd name="T26" fmla="*/ 4 w 34"/>
                      <a:gd name="T27" fmla="*/ 15 h 1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4" h="132">
                        <a:moveTo>
                          <a:pt x="4" y="15"/>
                        </a:moveTo>
                        <a:lnTo>
                          <a:pt x="4" y="17"/>
                        </a:lnTo>
                        <a:lnTo>
                          <a:pt x="4" y="25"/>
                        </a:lnTo>
                        <a:lnTo>
                          <a:pt x="2" y="36"/>
                        </a:lnTo>
                        <a:lnTo>
                          <a:pt x="0" y="64"/>
                        </a:lnTo>
                        <a:lnTo>
                          <a:pt x="2" y="82"/>
                        </a:lnTo>
                        <a:lnTo>
                          <a:pt x="3" y="102"/>
                        </a:lnTo>
                        <a:lnTo>
                          <a:pt x="7" y="129"/>
                        </a:lnTo>
                        <a:lnTo>
                          <a:pt x="19" y="131"/>
                        </a:lnTo>
                        <a:lnTo>
                          <a:pt x="33" y="129"/>
                        </a:lnTo>
                        <a:lnTo>
                          <a:pt x="30" y="0"/>
                        </a:lnTo>
                        <a:lnTo>
                          <a:pt x="9" y="2"/>
                        </a:lnTo>
                        <a:lnTo>
                          <a:pt x="7" y="7"/>
                        </a:lnTo>
                        <a:lnTo>
                          <a:pt x="4" y="15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6" name="Freeform 175"/>
                  <p:cNvSpPr>
                    <a:spLocks/>
                  </p:cNvSpPr>
                  <p:nvPr/>
                </p:nvSpPr>
                <p:spPr bwMode="auto">
                  <a:xfrm>
                    <a:off x="3039" y="926"/>
                    <a:ext cx="31" cy="129"/>
                  </a:xfrm>
                  <a:custGeom>
                    <a:avLst/>
                    <a:gdLst>
                      <a:gd name="T0" fmla="*/ 7 w 31"/>
                      <a:gd name="T1" fmla="*/ 0 h 129"/>
                      <a:gd name="T2" fmla="*/ 15 w 31"/>
                      <a:gd name="T3" fmla="*/ 2 h 129"/>
                      <a:gd name="T4" fmla="*/ 26 w 31"/>
                      <a:gd name="T5" fmla="*/ 2 h 129"/>
                      <a:gd name="T6" fmla="*/ 27 w 31"/>
                      <a:gd name="T7" fmla="*/ 9 h 129"/>
                      <a:gd name="T8" fmla="*/ 27 w 31"/>
                      <a:gd name="T9" fmla="*/ 39 h 129"/>
                      <a:gd name="T10" fmla="*/ 28 w 31"/>
                      <a:gd name="T11" fmla="*/ 76 h 129"/>
                      <a:gd name="T12" fmla="*/ 28 w 31"/>
                      <a:gd name="T13" fmla="*/ 104 h 129"/>
                      <a:gd name="T14" fmla="*/ 30 w 31"/>
                      <a:gd name="T15" fmla="*/ 127 h 129"/>
                      <a:gd name="T16" fmla="*/ 17 w 31"/>
                      <a:gd name="T17" fmla="*/ 128 h 129"/>
                      <a:gd name="T18" fmla="*/ 6 w 31"/>
                      <a:gd name="T19" fmla="*/ 126 h 129"/>
                      <a:gd name="T20" fmla="*/ 2 w 31"/>
                      <a:gd name="T21" fmla="*/ 99 h 129"/>
                      <a:gd name="T22" fmla="*/ 0 w 31"/>
                      <a:gd name="T23" fmla="*/ 72 h 129"/>
                      <a:gd name="T24" fmla="*/ 2 w 31"/>
                      <a:gd name="T25" fmla="*/ 78 h 129"/>
                      <a:gd name="T26" fmla="*/ 6 w 31"/>
                      <a:gd name="T27" fmla="*/ 101 h 129"/>
                      <a:gd name="T28" fmla="*/ 5 w 31"/>
                      <a:gd name="T29" fmla="*/ 85 h 129"/>
                      <a:gd name="T30" fmla="*/ 1 w 31"/>
                      <a:gd name="T31" fmla="*/ 64 h 129"/>
                      <a:gd name="T32" fmla="*/ 0 w 31"/>
                      <a:gd name="T33" fmla="*/ 41 h 129"/>
                      <a:gd name="T34" fmla="*/ 1 w 31"/>
                      <a:gd name="T35" fmla="*/ 33 h 129"/>
                      <a:gd name="T36" fmla="*/ 2 w 31"/>
                      <a:gd name="T37" fmla="*/ 25 h 129"/>
                      <a:gd name="T38" fmla="*/ 6 w 31"/>
                      <a:gd name="T39" fmla="*/ 28 h 129"/>
                      <a:gd name="T40" fmla="*/ 13 w 31"/>
                      <a:gd name="T41" fmla="*/ 4 h 129"/>
                      <a:gd name="T42" fmla="*/ 5 w 31"/>
                      <a:gd name="T43" fmla="*/ 26 h 129"/>
                      <a:gd name="T44" fmla="*/ 3 w 31"/>
                      <a:gd name="T45" fmla="*/ 23 h 129"/>
                      <a:gd name="T46" fmla="*/ 3 w 31"/>
                      <a:gd name="T47" fmla="*/ 12 h 129"/>
                      <a:gd name="T48" fmla="*/ 7 w 31"/>
                      <a:gd name="T49" fmla="*/ 0 h 1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</a:cxnLst>
                    <a:rect l="0" t="0" r="r" b="b"/>
                    <a:pathLst>
                      <a:path w="31" h="129">
                        <a:moveTo>
                          <a:pt x="7" y="0"/>
                        </a:moveTo>
                        <a:lnTo>
                          <a:pt x="15" y="2"/>
                        </a:lnTo>
                        <a:lnTo>
                          <a:pt x="26" y="2"/>
                        </a:lnTo>
                        <a:lnTo>
                          <a:pt x="27" y="9"/>
                        </a:lnTo>
                        <a:lnTo>
                          <a:pt x="27" y="39"/>
                        </a:lnTo>
                        <a:lnTo>
                          <a:pt x="28" y="76"/>
                        </a:lnTo>
                        <a:lnTo>
                          <a:pt x="28" y="104"/>
                        </a:lnTo>
                        <a:lnTo>
                          <a:pt x="30" y="127"/>
                        </a:lnTo>
                        <a:lnTo>
                          <a:pt x="17" y="128"/>
                        </a:lnTo>
                        <a:lnTo>
                          <a:pt x="6" y="126"/>
                        </a:lnTo>
                        <a:lnTo>
                          <a:pt x="2" y="99"/>
                        </a:lnTo>
                        <a:lnTo>
                          <a:pt x="0" y="72"/>
                        </a:lnTo>
                        <a:lnTo>
                          <a:pt x="2" y="78"/>
                        </a:lnTo>
                        <a:lnTo>
                          <a:pt x="6" y="101"/>
                        </a:lnTo>
                        <a:lnTo>
                          <a:pt x="5" y="85"/>
                        </a:lnTo>
                        <a:lnTo>
                          <a:pt x="1" y="64"/>
                        </a:lnTo>
                        <a:lnTo>
                          <a:pt x="0" y="41"/>
                        </a:lnTo>
                        <a:lnTo>
                          <a:pt x="1" y="33"/>
                        </a:lnTo>
                        <a:lnTo>
                          <a:pt x="2" y="25"/>
                        </a:lnTo>
                        <a:lnTo>
                          <a:pt x="6" y="28"/>
                        </a:lnTo>
                        <a:lnTo>
                          <a:pt x="13" y="4"/>
                        </a:lnTo>
                        <a:lnTo>
                          <a:pt x="5" y="26"/>
                        </a:lnTo>
                        <a:lnTo>
                          <a:pt x="3" y="23"/>
                        </a:lnTo>
                        <a:lnTo>
                          <a:pt x="3" y="12"/>
                        </a:lnTo>
                        <a:lnTo>
                          <a:pt x="7" y="0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7" name="Freeform 176"/>
                  <p:cNvSpPr>
                    <a:spLocks/>
                  </p:cNvSpPr>
                  <p:nvPr/>
                </p:nvSpPr>
                <p:spPr bwMode="auto">
                  <a:xfrm>
                    <a:off x="3050" y="927"/>
                    <a:ext cx="17" cy="55"/>
                  </a:xfrm>
                  <a:custGeom>
                    <a:avLst/>
                    <a:gdLst>
                      <a:gd name="T0" fmla="*/ 16 w 17"/>
                      <a:gd name="T1" fmla="*/ 0 h 55"/>
                      <a:gd name="T2" fmla="*/ 12 w 17"/>
                      <a:gd name="T3" fmla="*/ 8 h 55"/>
                      <a:gd name="T4" fmla="*/ 8 w 17"/>
                      <a:gd name="T5" fmla="*/ 24 h 55"/>
                      <a:gd name="T6" fmla="*/ 0 w 17"/>
                      <a:gd name="T7" fmla="*/ 40 h 55"/>
                      <a:gd name="T8" fmla="*/ 0 w 17"/>
                      <a:gd name="T9" fmla="*/ 54 h 55"/>
                      <a:gd name="T10" fmla="*/ 8 w 17"/>
                      <a:gd name="T11" fmla="*/ 36 h 55"/>
                      <a:gd name="T12" fmla="*/ 16 w 17"/>
                      <a:gd name="T13" fmla="*/ 21 h 55"/>
                      <a:gd name="T14" fmla="*/ 16 w 17"/>
                      <a:gd name="T15" fmla="*/ 0 h 5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55">
                        <a:moveTo>
                          <a:pt x="16" y="0"/>
                        </a:moveTo>
                        <a:lnTo>
                          <a:pt x="12" y="8"/>
                        </a:lnTo>
                        <a:lnTo>
                          <a:pt x="8" y="24"/>
                        </a:lnTo>
                        <a:lnTo>
                          <a:pt x="0" y="40"/>
                        </a:lnTo>
                        <a:lnTo>
                          <a:pt x="0" y="54"/>
                        </a:lnTo>
                        <a:lnTo>
                          <a:pt x="8" y="36"/>
                        </a:lnTo>
                        <a:lnTo>
                          <a:pt x="16" y="21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8" name="Freeform 177"/>
                  <p:cNvSpPr>
                    <a:spLocks/>
                  </p:cNvSpPr>
                  <p:nvPr/>
                </p:nvSpPr>
                <p:spPr bwMode="auto">
                  <a:xfrm>
                    <a:off x="3057" y="948"/>
                    <a:ext cx="17" cy="92"/>
                  </a:xfrm>
                  <a:custGeom>
                    <a:avLst/>
                    <a:gdLst>
                      <a:gd name="T0" fmla="*/ 8 w 17"/>
                      <a:gd name="T1" fmla="*/ 0 h 92"/>
                      <a:gd name="T2" fmla="*/ 0 w 17"/>
                      <a:gd name="T3" fmla="*/ 27 h 92"/>
                      <a:gd name="T4" fmla="*/ 0 w 17"/>
                      <a:gd name="T5" fmla="*/ 47 h 92"/>
                      <a:gd name="T6" fmla="*/ 4 w 17"/>
                      <a:gd name="T7" fmla="*/ 67 h 92"/>
                      <a:gd name="T8" fmla="*/ 12 w 17"/>
                      <a:gd name="T9" fmla="*/ 77 h 92"/>
                      <a:gd name="T10" fmla="*/ 16 w 17"/>
                      <a:gd name="T11" fmla="*/ 91 h 92"/>
                      <a:gd name="T12" fmla="*/ 16 w 17"/>
                      <a:gd name="T13" fmla="*/ 77 h 92"/>
                      <a:gd name="T14" fmla="*/ 8 w 17"/>
                      <a:gd name="T15" fmla="*/ 57 h 92"/>
                      <a:gd name="T16" fmla="*/ 4 w 17"/>
                      <a:gd name="T17" fmla="*/ 34 h 92"/>
                      <a:gd name="T18" fmla="*/ 8 w 17"/>
                      <a:gd name="T19" fmla="*/ 19 h 92"/>
                      <a:gd name="T20" fmla="*/ 8 w 17"/>
                      <a:gd name="T21" fmla="*/ 0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92">
                        <a:moveTo>
                          <a:pt x="8" y="0"/>
                        </a:moveTo>
                        <a:lnTo>
                          <a:pt x="0" y="27"/>
                        </a:lnTo>
                        <a:lnTo>
                          <a:pt x="0" y="47"/>
                        </a:lnTo>
                        <a:lnTo>
                          <a:pt x="4" y="67"/>
                        </a:lnTo>
                        <a:lnTo>
                          <a:pt x="12" y="77"/>
                        </a:lnTo>
                        <a:lnTo>
                          <a:pt x="16" y="91"/>
                        </a:lnTo>
                        <a:lnTo>
                          <a:pt x="16" y="77"/>
                        </a:lnTo>
                        <a:lnTo>
                          <a:pt x="8" y="57"/>
                        </a:lnTo>
                        <a:lnTo>
                          <a:pt x="4" y="34"/>
                        </a:lnTo>
                        <a:lnTo>
                          <a:pt x="8" y="19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9" name="Freeform 178"/>
                  <p:cNvSpPr>
                    <a:spLocks/>
                  </p:cNvSpPr>
                  <p:nvPr/>
                </p:nvSpPr>
                <p:spPr bwMode="auto">
                  <a:xfrm>
                    <a:off x="3067" y="923"/>
                    <a:ext cx="37" cy="138"/>
                  </a:xfrm>
                  <a:custGeom>
                    <a:avLst/>
                    <a:gdLst>
                      <a:gd name="T0" fmla="*/ 3 w 37"/>
                      <a:gd name="T1" fmla="*/ 130 h 138"/>
                      <a:gd name="T2" fmla="*/ 15 w 37"/>
                      <a:gd name="T3" fmla="*/ 136 h 138"/>
                      <a:gd name="T4" fmla="*/ 30 w 37"/>
                      <a:gd name="T5" fmla="*/ 137 h 138"/>
                      <a:gd name="T6" fmla="*/ 33 w 37"/>
                      <a:gd name="T7" fmla="*/ 129 h 138"/>
                      <a:gd name="T8" fmla="*/ 35 w 37"/>
                      <a:gd name="T9" fmla="*/ 110 h 138"/>
                      <a:gd name="T10" fmla="*/ 36 w 37"/>
                      <a:gd name="T11" fmla="*/ 85 h 138"/>
                      <a:gd name="T12" fmla="*/ 36 w 37"/>
                      <a:gd name="T13" fmla="*/ 65 h 138"/>
                      <a:gd name="T14" fmla="*/ 34 w 37"/>
                      <a:gd name="T15" fmla="*/ 43 h 138"/>
                      <a:gd name="T16" fmla="*/ 31 w 37"/>
                      <a:gd name="T17" fmla="*/ 27 h 138"/>
                      <a:gd name="T18" fmla="*/ 34 w 37"/>
                      <a:gd name="T19" fmla="*/ 22 h 138"/>
                      <a:gd name="T20" fmla="*/ 23 w 37"/>
                      <a:gd name="T21" fmla="*/ 5 h 138"/>
                      <a:gd name="T22" fmla="*/ 22 w 37"/>
                      <a:gd name="T23" fmla="*/ 0 h 138"/>
                      <a:gd name="T24" fmla="*/ 0 w 37"/>
                      <a:gd name="T25" fmla="*/ 5 h 138"/>
                      <a:gd name="T26" fmla="*/ 3 w 37"/>
                      <a:gd name="T27" fmla="*/ 130 h 1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37" h="138">
                        <a:moveTo>
                          <a:pt x="3" y="130"/>
                        </a:moveTo>
                        <a:lnTo>
                          <a:pt x="15" y="136"/>
                        </a:lnTo>
                        <a:lnTo>
                          <a:pt x="30" y="137"/>
                        </a:lnTo>
                        <a:lnTo>
                          <a:pt x="33" y="129"/>
                        </a:lnTo>
                        <a:lnTo>
                          <a:pt x="35" y="110"/>
                        </a:lnTo>
                        <a:lnTo>
                          <a:pt x="36" y="85"/>
                        </a:lnTo>
                        <a:lnTo>
                          <a:pt x="36" y="65"/>
                        </a:lnTo>
                        <a:lnTo>
                          <a:pt x="34" y="43"/>
                        </a:lnTo>
                        <a:lnTo>
                          <a:pt x="31" y="27"/>
                        </a:lnTo>
                        <a:lnTo>
                          <a:pt x="34" y="22"/>
                        </a:lnTo>
                        <a:lnTo>
                          <a:pt x="23" y="5"/>
                        </a:lnTo>
                        <a:lnTo>
                          <a:pt x="22" y="0"/>
                        </a:lnTo>
                        <a:lnTo>
                          <a:pt x="0" y="5"/>
                        </a:lnTo>
                        <a:lnTo>
                          <a:pt x="3" y="13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0" name="Freeform 179"/>
                  <p:cNvSpPr>
                    <a:spLocks/>
                  </p:cNvSpPr>
                  <p:nvPr/>
                </p:nvSpPr>
                <p:spPr bwMode="auto">
                  <a:xfrm>
                    <a:off x="3068" y="924"/>
                    <a:ext cx="34" cy="136"/>
                  </a:xfrm>
                  <a:custGeom>
                    <a:avLst/>
                    <a:gdLst>
                      <a:gd name="T0" fmla="*/ 0 w 34"/>
                      <a:gd name="T1" fmla="*/ 5 h 136"/>
                      <a:gd name="T2" fmla="*/ 2 w 34"/>
                      <a:gd name="T3" fmla="*/ 54 h 136"/>
                      <a:gd name="T4" fmla="*/ 2 w 34"/>
                      <a:gd name="T5" fmla="*/ 128 h 136"/>
                      <a:gd name="T6" fmla="*/ 15 w 34"/>
                      <a:gd name="T7" fmla="*/ 134 h 136"/>
                      <a:gd name="T8" fmla="*/ 9 w 34"/>
                      <a:gd name="T9" fmla="*/ 104 h 136"/>
                      <a:gd name="T10" fmla="*/ 6 w 34"/>
                      <a:gd name="T11" fmla="*/ 88 h 136"/>
                      <a:gd name="T12" fmla="*/ 6 w 34"/>
                      <a:gd name="T13" fmla="*/ 75 h 136"/>
                      <a:gd name="T14" fmla="*/ 8 w 34"/>
                      <a:gd name="T15" fmla="*/ 92 h 136"/>
                      <a:gd name="T16" fmla="*/ 12 w 34"/>
                      <a:gd name="T17" fmla="*/ 111 h 136"/>
                      <a:gd name="T18" fmla="*/ 18 w 34"/>
                      <a:gd name="T19" fmla="*/ 135 h 136"/>
                      <a:gd name="T20" fmla="*/ 26 w 34"/>
                      <a:gd name="T21" fmla="*/ 135 h 136"/>
                      <a:gd name="T22" fmla="*/ 28 w 34"/>
                      <a:gd name="T23" fmla="*/ 104 h 136"/>
                      <a:gd name="T24" fmla="*/ 29 w 34"/>
                      <a:gd name="T25" fmla="*/ 85 h 136"/>
                      <a:gd name="T26" fmla="*/ 29 w 34"/>
                      <a:gd name="T27" fmla="*/ 72 h 136"/>
                      <a:gd name="T28" fmla="*/ 30 w 34"/>
                      <a:gd name="T29" fmla="*/ 86 h 136"/>
                      <a:gd name="T30" fmla="*/ 28 w 34"/>
                      <a:gd name="T31" fmla="*/ 134 h 136"/>
                      <a:gd name="T32" fmla="*/ 31 w 34"/>
                      <a:gd name="T33" fmla="*/ 127 h 136"/>
                      <a:gd name="T34" fmla="*/ 32 w 34"/>
                      <a:gd name="T35" fmla="*/ 106 h 136"/>
                      <a:gd name="T36" fmla="*/ 33 w 34"/>
                      <a:gd name="T37" fmla="*/ 86 h 136"/>
                      <a:gd name="T38" fmla="*/ 33 w 34"/>
                      <a:gd name="T39" fmla="*/ 64 h 136"/>
                      <a:gd name="T40" fmla="*/ 32 w 34"/>
                      <a:gd name="T41" fmla="*/ 47 h 136"/>
                      <a:gd name="T42" fmla="*/ 29 w 34"/>
                      <a:gd name="T43" fmla="*/ 27 h 136"/>
                      <a:gd name="T44" fmla="*/ 27 w 34"/>
                      <a:gd name="T45" fmla="*/ 29 h 136"/>
                      <a:gd name="T46" fmla="*/ 31 w 34"/>
                      <a:gd name="T47" fmla="*/ 21 h 136"/>
                      <a:gd name="T48" fmla="*/ 19 w 34"/>
                      <a:gd name="T49" fmla="*/ 0 h 136"/>
                      <a:gd name="T50" fmla="*/ 15 w 34"/>
                      <a:gd name="T51" fmla="*/ 1 h 136"/>
                      <a:gd name="T52" fmla="*/ 18 w 34"/>
                      <a:gd name="T53" fmla="*/ 10 h 136"/>
                      <a:gd name="T54" fmla="*/ 19 w 34"/>
                      <a:gd name="T55" fmla="*/ 21 h 136"/>
                      <a:gd name="T56" fmla="*/ 20 w 34"/>
                      <a:gd name="T57" fmla="*/ 35 h 136"/>
                      <a:gd name="T58" fmla="*/ 17 w 34"/>
                      <a:gd name="T59" fmla="*/ 16 h 136"/>
                      <a:gd name="T60" fmla="*/ 15 w 34"/>
                      <a:gd name="T61" fmla="*/ 8 h 136"/>
                      <a:gd name="T62" fmla="*/ 12 w 34"/>
                      <a:gd name="T63" fmla="*/ 1 h 136"/>
                      <a:gd name="T64" fmla="*/ 9 w 34"/>
                      <a:gd name="T65" fmla="*/ 1 h 136"/>
                      <a:gd name="T66" fmla="*/ 12 w 34"/>
                      <a:gd name="T67" fmla="*/ 11 h 136"/>
                      <a:gd name="T68" fmla="*/ 14 w 34"/>
                      <a:gd name="T69" fmla="*/ 22 h 136"/>
                      <a:gd name="T70" fmla="*/ 15 w 34"/>
                      <a:gd name="T71" fmla="*/ 30 h 136"/>
                      <a:gd name="T72" fmla="*/ 10 w 34"/>
                      <a:gd name="T73" fmla="*/ 11 h 136"/>
                      <a:gd name="T74" fmla="*/ 7 w 34"/>
                      <a:gd name="T75" fmla="*/ 2 h 136"/>
                      <a:gd name="T76" fmla="*/ 0 w 34"/>
                      <a:gd name="T77" fmla="*/ 5 h 13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4" h="136">
                        <a:moveTo>
                          <a:pt x="0" y="5"/>
                        </a:moveTo>
                        <a:lnTo>
                          <a:pt x="2" y="54"/>
                        </a:lnTo>
                        <a:lnTo>
                          <a:pt x="2" y="128"/>
                        </a:lnTo>
                        <a:lnTo>
                          <a:pt x="15" y="134"/>
                        </a:lnTo>
                        <a:lnTo>
                          <a:pt x="9" y="104"/>
                        </a:lnTo>
                        <a:lnTo>
                          <a:pt x="6" y="88"/>
                        </a:lnTo>
                        <a:lnTo>
                          <a:pt x="6" y="75"/>
                        </a:lnTo>
                        <a:lnTo>
                          <a:pt x="8" y="92"/>
                        </a:lnTo>
                        <a:lnTo>
                          <a:pt x="12" y="111"/>
                        </a:lnTo>
                        <a:lnTo>
                          <a:pt x="18" y="135"/>
                        </a:lnTo>
                        <a:lnTo>
                          <a:pt x="26" y="135"/>
                        </a:lnTo>
                        <a:lnTo>
                          <a:pt x="28" y="104"/>
                        </a:lnTo>
                        <a:lnTo>
                          <a:pt x="29" y="85"/>
                        </a:lnTo>
                        <a:lnTo>
                          <a:pt x="29" y="72"/>
                        </a:lnTo>
                        <a:lnTo>
                          <a:pt x="30" y="86"/>
                        </a:lnTo>
                        <a:lnTo>
                          <a:pt x="28" y="134"/>
                        </a:lnTo>
                        <a:lnTo>
                          <a:pt x="31" y="127"/>
                        </a:lnTo>
                        <a:lnTo>
                          <a:pt x="32" y="106"/>
                        </a:lnTo>
                        <a:lnTo>
                          <a:pt x="33" y="86"/>
                        </a:lnTo>
                        <a:lnTo>
                          <a:pt x="33" y="64"/>
                        </a:lnTo>
                        <a:lnTo>
                          <a:pt x="32" y="47"/>
                        </a:lnTo>
                        <a:lnTo>
                          <a:pt x="29" y="27"/>
                        </a:lnTo>
                        <a:lnTo>
                          <a:pt x="27" y="29"/>
                        </a:lnTo>
                        <a:lnTo>
                          <a:pt x="31" y="21"/>
                        </a:lnTo>
                        <a:lnTo>
                          <a:pt x="19" y="0"/>
                        </a:lnTo>
                        <a:lnTo>
                          <a:pt x="15" y="1"/>
                        </a:lnTo>
                        <a:lnTo>
                          <a:pt x="18" y="10"/>
                        </a:lnTo>
                        <a:lnTo>
                          <a:pt x="19" y="21"/>
                        </a:lnTo>
                        <a:lnTo>
                          <a:pt x="20" y="35"/>
                        </a:lnTo>
                        <a:lnTo>
                          <a:pt x="17" y="16"/>
                        </a:lnTo>
                        <a:lnTo>
                          <a:pt x="15" y="8"/>
                        </a:lnTo>
                        <a:lnTo>
                          <a:pt x="12" y="1"/>
                        </a:lnTo>
                        <a:lnTo>
                          <a:pt x="9" y="1"/>
                        </a:lnTo>
                        <a:lnTo>
                          <a:pt x="12" y="11"/>
                        </a:lnTo>
                        <a:lnTo>
                          <a:pt x="14" y="22"/>
                        </a:lnTo>
                        <a:lnTo>
                          <a:pt x="15" y="30"/>
                        </a:lnTo>
                        <a:lnTo>
                          <a:pt x="10" y="11"/>
                        </a:lnTo>
                        <a:lnTo>
                          <a:pt x="7" y="2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1" name="Freeform 180"/>
                  <p:cNvSpPr>
                    <a:spLocks/>
                  </p:cNvSpPr>
                  <p:nvPr/>
                </p:nvSpPr>
                <p:spPr bwMode="auto">
                  <a:xfrm>
                    <a:off x="3067" y="854"/>
                    <a:ext cx="71" cy="76"/>
                  </a:xfrm>
                  <a:custGeom>
                    <a:avLst/>
                    <a:gdLst>
                      <a:gd name="T0" fmla="*/ 0 w 71"/>
                      <a:gd name="T1" fmla="*/ 75 h 76"/>
                      <a:gd name="T2" fmla="*/ 12 w 71"/>
                      <a:gd name="T3" fmla="*/ 74 h 76"/>
                      <a:gd name="T4" fmla="*/ 23 w 71"/>
                      <a:gd name="T5" fmla="*/ 71 h 76"/>
                      <a:gd name="T6" fmla="*/ 23 w 71"/>
                      <a:gd name="T7" fmla="*/ 66 h 76"/>
                      <a:gd name="T8" fmla="*/ 27 w 71"/>
                      <a:gd name="T9" fmla="*/ 65 h 76"/>
                      <a:gd name="T10" fmla="*/ 29 w 71"/>
                      <a:gd name="T11" fmla="*/ 60 h 76"/>
                      <a:gd name="T12" fmla="*/ 30 w 71"/>
                      <a:gd name="T13" fmla="*/ 55 h 76"/>
                      <a:gd name="T14" fmla="*/ 33 w 71"/>
                      <a:gd name="T15" fmla="*/ 60 h 76"/>
                      <a:gd name="T16" fmla="*/ 39 w 71"/>
                      <a:gd name="T17" fmla="*/ 65 h 76"/>
                      <a:gd name="T18" fmla="*/ 54 w 71"/>
                      <a:gd name="T19" fmla="*/ 65 h 76"/>
                      <a:gd name="T20" fmla="*/ 60 w 71"/>
                      <a:gd name="T21" fmla="*/ 64 h 76"/>
                      <a:gd name="T22" fmla="*/ 65 w 71"/>
                      <a:gd name="T23" fmla="*/ 63 h 76"/>
                      <a:gd name="T24" fmla="*/ 70 w 71"/>
                      <a:gd name="T25" fmla="*/ 63 h 76"/>
                      <a:gd name="T26" fmla="*/ 70 w 71"/>
                      <a:gd name="T27" fmla="*/ 61 h 76"/>
                      <a:gd name="T28" fmla="*/ 70 w 71"/>
                      <a:gd name="T29" fmla="*/ 59 h 76"/>
                      <a:gd name="T30" fmla="*/ 70 w 71"/>
                      <a:gd name="T31" fmla="*/ 55 h 76"/>
                      <a:gd name="T32" fmla="*/ 69 w 71"/>
                      <a:gd name="T33" fmla="*/ 50 h 76"/>
                      <a:gd name="T34" fmla="*/ 68 w 71"/>
                      <a:gd name="T35" fmla="*/ 48 h 76"/>
                      <a:gd name="T36" fmla="*/ 61 w 71"/>
                      <a:gd name="T37" fmla="*/ 48 h 76"/>
                      <a:gd name="T38" fmla="*/ 57 w 71"/>
                      <a:gd name="T39" fmla="*/ 48 h 76"/>
                      <a:gd name="T40" fmla="*/ 53 w 71"/>
                      <a:gd name="T41" fmla="*/ 48 h 76"/>
                      <a:gd name="T42" fmla="*/ 51 w 71"/>
                      <a:gd name="T43" fmla="*/ 47 h 76"/>
                      <a:gd name="T44" fmla="*/ 48 w 71"/>
                      <a:gd name="T45" fmla="*/ 47 h 76"/>
                      <a:gd name="T46" fmla="*/ 48 w 71"/>
                      <a:gd name="T47" fmla="*/ 45 h 76"/>
                      <a:gd name="T48" fmla="*/ 47 w 71"/>
                      <a:gd name="T49" fmla="*/ 44 h 76"/>
                      <a:gd name="T50" fmla="*/ 45 w 71"/>
                      <a:gd name="T51" fmla="*/ 37 h 76"/>
                      <a:gd name="T52" fmla="*/ 42 w 71"/>
                      <a:gd name="T53" fmla="*/ 29 h 76"/>
                      <a:gd name="T54" fmla="*/ 40 w 71"/>
                      <a:gd name="T55" fmla="*/ 22 h 76"/>
                      <a:gd name="T56" fmla="*/ 40 w 71"/>
                      <a:gd name="T57" fmla="*/ 15 h 76"/>
                      <a:gd name="T58" fmla="*/ 38 w 71"/>
                      <a:gd name="T59" fmla="*/ 11 h 76"/>
                      <a:gd name="T60" fmla="*/ 36 w 71"/>
                      <a:gd name="T61" fmla="*/ 10 h 76"/>
                      <a:gd name="T62" fmla="*/ 33 w 71"/>
                      <a:gd name="T63" fmla="*/ 9 h 76"/>
                      <a:gd name="T64" fmla="*/ 28 w 71"/>
                      <a:gd name="T65" fmla="*/ 9 h 76"/>
                      <a:gd name="T66" fmla="*/ 23 w 71"/>
                      <a:gd name="T67" fmla="*/ 8 h 76"/>
                      <a:gd name="T68" fmla="*/ 18 w 71"/>
                      <a:gd name="T69" fmla="*/ 7 h 76"/>
                      <a:gd name="T70" fmla="*/ 13 w 71"/>
                      <a:gd name="T71" fmla="*/ 5 h 76"/>
                      <a:gd name="T72" fmla="*/ 10 w 71"/>
                      <a:gd name="T73" fmla="*/ 1 h 76"/>
                      <a:gd name="T74" fmla="*/ 8 w 71"/>
                      <a:gd name="T75" fmla="*/ 0 h 76"/>
                      <a:gd name="T76" fmla="*/ 8 w 71"/>
                      <a:gd name="T77" fmla="*/ 4 h 76"/>
                      <a:gd name="T78" fmla="*/ 8 w 71"/>
                      <a:gd name="T79" fmla="*/ 6 h 76"/>
                      <a:gd name="T80" fmla="*/ 6 w 71"/>
                      <a:gd name="T81" fmla="*/ 9 h 76"/>
                      <a:gd name="T82" fmla="*/ 4 w 71"/>
                      <a:gd name="T83" fmla="*/ 11 h 76"/>
                      <a:gd name="T84" fmla="*/ 3 w 71"/>
                      <a:gd name="T85" fmla="*/ 14 h 76"/>
                      <a:gd name="T86" fmla="*/ 0 w 71"/>
                      <a:gd name="T87" fmla="*/ 15 h 76"/>
                      <a:gd name="T88" fmla="*/ 0 w 71"/>
                      <a:gd name="T89" fmla="*/ 75 h 7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</a:cxnLst>
                    <a:rect l="0" t="0" r="r" b="b"/>
                    <a:pathLst>
                      <a:path w="71" h="76">
                        <a:moveTo>
                          <a:pt x="0" y="75"/>
                        </a:moveTo>
                        <a:lnTo>
                          <a:pt x="12" y="74"/>
                        </a:lnTo>
                        <a:lnTo>
                          <a:pt x="23" y="71"/>
                        </a:lnTo>
                        <a:lnTo>
                          <a:pt x="23" y="66"/>
                        </a:lnTo>
                        <a:lnTo>
                          <a:pt x="27" y="65"/>
                        </a:lnTo>
                        <a:lnTo>
                          <a:pt x="29" y="60"/>
                        </a:lnTo>
                        <a:lnTo>
                          <a:pt x="30" y="55"/>
                        </a:lnTo>
                        <a:lnTo>
                          <a:pt x="33" y="60"/>
                        </a:lnTo>
                        <a:lnTo>
                          <a:pt x="39" y="65"/>
                        </a:lnTo>
                        <a:lnTo>
                          <a:pt x="54" y="65"/>
                        </a:lnTo>
                        <a:lnTo>
                          <a:pt x="60" y="64"/>
                        </a:lnTo>
                        <a:lnTo>
                          <a:pt x="65" y="63"/>
                        </a:lnTo>
                        <a:lnTo>
                          <a:pt x="70" y="63"/>
                        </a:lnTo>
                        <a:lnTo>
                          <a:pt x="70" y="61"/>
                        </a:lnTo>
                        <a:lnTo>
                          <a:pt x="70" y="59"/>
                        </a:lnTo>
                        <a:lnTo>
                          <a:pt x="70" y="55"/>
                        </a:lnTo>
                        <a:lnTo>
                          <a:pt x="69" y="50"/>
                        </a:lnTo>
                        <a:lnTo>
                          <a:pt x="68" y="48"/>
                        </a:lnTo>
                        <a:lnTo>
                          <a:pt x="61" y="48"/>
                        </a:lnTo>
                        <a:lnTo>
                          <a:pt x="57" y="48"/>
                        </a:lnTo>
                        <a:lnTo>
                          <a:pt x="53" y="48"/>
                        </a:lnTo>
                        <a:lnTo>
                          <a:pt x="51" y="47"/>
                        </a:lnTo>
                        <a:lnTo>
                          <a:pt x="48" y="47"/>
                        </a:lnTo>
                        <a:lnTo>
                          <a:pt x="48" y="45"/>
                        </a:lnTo>
                        <a:lnTo>
                          <a:pt x="47" y="44"/>
                        </a:lnTo>
                        <a:lnTo>
                          <a:pt x="45" y="37"/>
                        </a:lnTo>
                        <a:lnTo>
                          <a:pt x="42" y="29"/>
                        </a:lnTo>
                        <a:lnTo>
                          <a:pt x="40" y="22"/>
                        </a:lnTo>
                        <a:lnTo>
                          <a:pt x="40" y="15"/>
                        </a:lnTo>
                        <a:lnTo>
                          <a:pt x="38" y="11"/>
                        </a:lnTo>
                        <a:lnTo>
                          <a:pt x="36" y="10"/>
                        </a:lnTo>
                        <a:lnTo>
                          <a:pt x="33" y="9"/>
                        </a:lnTo>
                        <a:lnTo>
                          <a:pt x="28" y="9"/>
                        </a:lnTo>
                        <a:lnTo>
                          <a:pt x="23" y="8"/>
                        </a:lnTo>
                        <a:lnTo>
                          <a:pt x="18" y="7"/>
                        </a:lnTo>
                        <a:lnTo>
                          <a:pt x="13" y="5"/>
                        </a:lnTo>
                        <a:lnTo>
                          <a:pt x="10" y="1"/>
                        </a:lnTo>
                        <a:lnTo>
                          <a:pt x="8" y="0"/>
                        </a:lnTo>
                        <a:lnTo>
                          <a:pt x="8" y="4"/>
                        </a:lnTo>
                        <a:lnTo>
                          <a:pt x="8" y="6"/>
                        </a:lnTo>
                        <a:lnTo>
                          <a:pt x="6" y="9"/>
                        </a:lnTo>
                        <a:lnTo>
                          <a:pt x="4" y="11"/>
                        </a:lnTo>
                        <a:lnTo>
                          <a:pt x="3" y="14"/>
                        </a:lnTo>
                        <a:lnTo>
                          <a:pt x="0" y="15"/>
                        </a:lnTo>
                        <a:lnTo>
                          <a:pt x="0" y="75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2" name="Freeform 181"/>
                  <p:cNvSpPr>
                    <a:spLocks/>
                  </p:cNvSpPr>
                  <p:nvPr/>
                </p:nvSpPr>
                <p:spPr bwMode="auto">
                  <a:xfrm>
                    <a:off x="3069" y="860"/>
                    <a:ext cx="67" cy="67"/>
                  </a:xfrm>
                  <a:custGeom>
                    <a:avLst/>
                    <a:gdLst>
                      <a:gd name="T0" fmla="*/ 11 w 67"/>
                      <a:gd name="T1" fmla="*/ 7 h 67"/>
                      <a:gd name="T2" fmla="*/ 4 w 67"/>
                      <a:gd name="T3" fmla="*/ 14 h 67"/>
                      <a:gd name="T4" fmla="*/ 2 w 67"/>
                      <a:gd name="T5" fmla="*/ 16 h 67"/>
                      <a:gd name="T6" fmla="*/ 0 w 67"/>
                      <a:gd name="T7" fmla="*/ 35 h 67"/>
                      <a:gd name="T8" fmla="*/ 0 w 67"/>
                      <a:gd name="T9" fmla="*/ 47 h 67"/>
                      <a:gd name="T10" fmla="*/ 3 w 67"/>
                      <a:gd name="T11" fmla="*/ 66 h 67"/>
                      <a:gd name="T12" fmla="*/ 8 w 67"/>
                      <a:gd name="T13" fmla="*/ 63 h 67"/>
                      <a:gd name="T14" fmla="*/ 11 w 67"/>
                      <a:gd name="T15" fmla="*/ 47 h 67"/>
                      <a:gd name="T16" fmla="*/ 10 w 67"/>
                      <a:gd name="T17" fmla="*/ 57 h 67"/>
                      <a:gd name="T18" fmla="*/ 11 w 67"/>
                      <a:gd name="T19" fmla="*/ 65 h 67"/>
                      <a:gd name="T20" fmla="*/ 19 w 67"/>
                      <a:gd name="T21" fmla="*/ 59 h 67"/>
                      <a:gd name="T22" fmla="*/ 25 w 67"/>
                      <a:gd name="T23" fmla="*/ 54 h 67"/>
                      <a:gd name="T24" fmla="*/ 26 w 67"/>
                      <a:gd name="T25" fmla="*/ 41 h 67"/>
                      <a:gd name="T26" fmla="*/ 25 w 67"/>
                      <a:gd name="T27" fmla="*/ 32 h 67"/>
                      <a:gd name="T28" fmla="*/ 21 w 67"/>
                      <a:gd name="T29" fmla="*/ 44 h 67"/>
                      <a:gd name="T30" fmla="*/ 19 w 67"/>
                      <a:gd name="T31" fmla="*/ 55 h 67"/>
                      <a:gd name="T32" fmla="*/ 20 w 67"/>
                      <a:gd name="T33" fmla="*/ 42 h 67"/>
                      <a:gd name="T34" fmla="*/ 24 w 67"/>
                      <a:gd name="T35" fmla="*/ 30 h 67"/>
                      <a:gd name="T36" fmla="*/ 27 w 67"/>
                      <a:gd name="T37" fmla="*/ 20 h 67"/>
                      <a:gd name="T38" fmla="*/ 28 w 67"/>
                      <a:gd name="T39" fmla="*/ 21 h 67"/>
                      <a:gd name="T40" fmla="*/ 26 w 67"/>
                      <a:gd name="T41" fmla="*/ 33 h 67"/>
                      <a:gd name="T42" fmla="*/ 28 w 67"/>
                      <a:gd name="T43" fmla="*/ 43 h 67"/>
                      <a:gd name="T44" fmla="*/ 29 w 67"/>
                      <a:gd name="T45" fmla="*/ 48 h 67"/>
                      <a:gd name="T46" fmla="*/ 32 w 67"/>
                      <a:gd name="T47" fmla="*/ 53 h 67"/>
                      <a:gd name="T48" fmla="*/ 37 w 67"/>
                      <a:gd name="T49" fmla="*/ 58 h 67"/>
                      <a:gd name="T50" fmla="*/ 66 w 67"/>
                      <a:gd name="T51" fmla="*/ 55 h 67"/>
                      <a:gd name="T52" fmla="*/ 57 w 67"/>
                      <a:gd name="T53" fmla="*/ 54 h 67"/>
                      <a:gd name="T54" fmla="*/ 56 w 67"/>
                      <a:gd name="T55" fmla="*/ 48 h 67"/>
                      <a:gd name="T56" fmla="*/ 57 w 67"/>
                      <a:gd name="T57" fmla="*/ 42 h 67"/>
                      <a:gd name="T58" fmla="*/ 47 w 67"/>
                      <a:gd name="T59" fmla="*/ 46 h 67"/>
                      <a:gd name="T60" fmla="*/ 44 w 67"/>
                      <a:gd name="T61" fmla="*/ 44 h 67"/>
                      <a:gd name="T62" fmla="*/ 43 w 67"/>
                      <a:gd name="T63" fmla="*/ 38 h 67"/>
                      <a:gd name="T64" fmla="*/ 39 w 67"/>
                      <a:gd name="T65" fmla="*/ 26 h 67"/>
                      <a:gd name="T66" fmla="*/ 36 w 67"/>
                      <a:gd name="T67" fmla="*/ 16 h 67"/>
                      <a:gd name="T68" fmla="*/ 35 w 67"/>
                      <a:gd name="T69" fmla="*/ 17 h 67"/>
                      <a:gd name="T70" fmla="*/ 35 w 67"/>
                      <a:gd name="T71" fmla="*/ 15 h 67"/>
                      <a:gd name="T72" fmla="*/ 37 w 67"/>
                      <a:gd name="T73" fmla="*/ 10 h 67"/>
                      <a:gd name="T74" fmla="*/ 35 w 67"/>
                      <a:gd name="T75" fmla="*/ 5 h 67"/>
                      <a:gd name="T76" fmla="*/ 29 w 67"/>
                      <a:gd name="T77" fmla="*/ 4 h 67"/>
                      <a:gd name="T78" fmla="*/ 21 w 67"/>
                      <a:gd name="T79" fmla="*/ 3 h 67"/>
                      <a:gd name="T80" fmla="*/ 17 w 67"/>
                      <a:gd name="T81" fmla="*/ 10 h 67"/>
                      <a:gd name="T82" fmla="*/ 19 w 67"/>
                      <a:gd name="T83" fmla="*/ 4 h 67"/>
                      <a:gd name="T84" fmla="*/ 11 w 67"/>
                      <a:gd name="T85" fmla="*/ 0 h 6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67" h="67">
                        <a:moveTo>
                          <a:pt x="11" y="0"/>
                        </a:moveTo>
                        <a:lnTo>
                          <a:pt x="11" y="7"/>
                        </a:lnTo>
                        <a:lnTo>
                          <a:pt x="6" y="11"/>
                        </a:lnTo>
                        <a:lnTo>
                          <a:pt x="4" y="14"/>
                        </a:lnTo>
                        <a:lnTo>
                          <a:pt x="1" y="11"/>
                        </a:lnTo>
                        <a:lnTo>
                          <a:pt x="2" y="16"/>
                        </a:lnTo>
                        <a:lnTo>
                          <a:pt x="1" y="24"/>
                        </a:lnTo>
                        <a:lnTo>
                          <a:pt x="0" y="35"/>
                        </a:lnTo>
                        <a:lnTo>
                          <a:pt x="0" y="41"/>
                        </a:lnTo>
                        <a:lnTo>
                          <a:pt x="0" y="47"/>
                        </a:lnTo>
                        <a:lnTo>
                          <a:pt x="1" y="58"/>
                        </a:lnTo>
                        <a:lnTo>
                          <a:pt x="3" y="66"/>
                        </a:lnTo>
                        <a:lnTo>
                          <a:pt x="9" y="66"/>
                        </a:lnTo>
                        <a:lnTo>
                          <a:pt x="8" y="63"/>
                        </a:lnTo>
                        <a:lnTo>
                          <a:pt x="8" y="55"/>
                        </a:lnTo>
                        <a:lnTo>
                          <a:pt x="11" y="47"/>
                        </a:lnTo>
                        <a:lnTo>
                          <a:pt x="11" y="53"/>
                        </a:lnTo>
                        <a:lnTo>
                          <a:pt x="10" y="57"/>
                        </a:lnTo>
                        <a:lnTo>
                          <a:pt x="10" y="60"/>
                        </a:lnTo>
                        <a:lnTo>
                          <a:pt x="11" y="65"/>
                        </a:lnTo>
                        <a:lnTo>
                          <a:pt x="19" y="63"/>
                        </a:lnTo>
                        <a:lnTo>
                          <a:pt x="19" y="59"/>
                        </a:lnTo>
                        <a:lnTo>
                          <a:pt x="23" y="57"/>
                        </a:lnTo>
                        <a:lnTo>
                          <a:pt x="25" y="54"/>
                        </a:lnTo>
                        <a:lnTo>
                          <a:pt x="27" y="47"/>
                        </a:lnTo>
                        <a:lnTo>
                          <a:pt x="26" y="41"/>
                        </a:lnTo>
                        <a:lnTo>
                          <a:pt x="24" y="35"/>
                        </a:lnTo>
                        <a:lnTo>
                          <a:pt x="25" y="32"/>
                        </a:lnTo>
                        <a:lnTo>
                          <a:pt x="23" y="38"/>
                        </a:lnTo>
                        <a:lnTo>
                          <a:pt x="21" y="44"/>
                        </a:lnTo>
                        <a:lnTo>
                          <a:pt x="20" y="49"/>
                        </a:lnTo>
                        <a:lnTo>
                          <a:pt x="19" y="55"/>
                        </a:lnTo>
                        <a:lnTo>
                          <a:pt x="19" y="48"/>
                        </a:lnTo>
                        <a:lnTo>
                          <a:pt x="20" y="42"/>
                        </a:lnTo>
                        <a:lnTo>
                          <a:pt x="22" y="36"/>
                        </a:lnTo>
                        <a:lnTo>
                          <a:pt x="24" y="30"/>
                        </a:lnTo>
                        <a:lnTo>
                          <a:pt x="25" y="27"/>
                        </a:lnTo>
                        <a:lnTo>
                          <a:pt x="27" y="20"/>
                        </a:lnTo>
                        <a:lnTo>
                          <a:pt x="28" y="15"/>
                        </a:lnTo>
                        <a:lnTo>
                          <a:pt x="28" y="21"/>
                        </a:lnTo>
                        <a:lnTo>
                          <a:pt x="27" y="29"/>
                        </a:lnTo>
                        <a:lnTo>
                          <a:pt x="26" y="33"/>
                        </a:lnTo>
                        <a:lnTo>
                          <a:pt x="26" y="37"/>
                        </a:lnTo>
                        <a:lnTo>
                          <a:pt x="28" y="43"/>
                        </a:lnTo>
                        <a:lnTo>
                          <a:pt x="28" y="46"/>
                        </a:lnTo>
                        <a:lnTo>
                          <a:pt x="29" y="48"/>
                        </a:lnTo>
                        <a:lnTo>
                          <a:pt x="32" y="50"/>
                        </a:lnTo>
                        <a:lnTo>
                          <a:pt x="32" y="53"/>
                        </a:lnTo>
                        <a:lnTo>
                          <a:pt x="34" y="54"/>
                        </a:lnTo>
                        <a:lnTo>
                          <a:pt x="37" y="58"/>
                        </a:lnTo>
                        <a:lnTo>
                          <a:pt x="52" y="57"/>
                        </a:lnTo>
                        <a:lnTo>
                          <a:pt x="66" y="55"/>
                        </a:lnTo>
                        <a:lnTo>
                          <a:pt x="66" y="53"/>
                        </a:lnTo>
                        <a:lnTo>
                          <a:pt x="57" y="54"/>
                        </a:lnTo>
                        <a:lnTo>
                          <a:pt x="56" y="51"/>
                        </a:lnTo>
                        <a:lnTo>
                          <a:pt x="56" y="48"/>
                        </a:lnTo>
                        <a:lnTo>
                          <a:pt x="56" y="45"/>
                        </a:lnTo>
                        <a:lnTo>
                          <a:pt x="57" y="42"/>
                        </a:lnTo>
                        <a:lnTo>
                          <a:pt x="49" y="42"/>
                        </a:lnTo>
                        <a:lnTo>
                          <a:pt x="47" y="46"/>
                        </a:lnTo>
                        <a:lnTo>
                          <a:pt x="47" y="42"/>
                        </a:lnTo>
                        <a:lnTo>
                          <a:pt x="44" y="44"/>
                        </a:lnTo>
                        <a:lnTo>
                          <a:pt x="45" y="40"/>
                        </a:lnTo>
                        <a:lnTo>
                          <a:pt x="43" y="38"/>
                        </a:lnTo>
                        <a:lnTo>
                          <a:pt x="41" y="33"/>
                        </a:lnTo>
                        <a:lnTo>
                          <a:pt x="39" y="26"/>
                        </a:lnTo>
                        <a:lnTo>
                          <a:pt x="38" y="21"/>
                        </a:lnTo>
                        <a:lnTo>
                          <a:pt x="36" y="16"/>
                        </a:lnTo>
                        <a:lnTo>
                          <a:pt x="37" y="12"/>
                        </a:lnTo>
                        <a:lnTo>
                          <a:pt x="35" y="17"/>
                        </a:lnTo>
                        <a:lnTo>
                          <a:pt x="34" y="21"/>
                        </a:lnTo>
                        <a:lnTo>
                          <a:pt x="35" y="15"/>
                        </a:lnTo>
                        <a:lnTo>
                          <a:pt x="36" y="12"/>
                        </a:lnTo>
                        <a:lnTo>
                          <a:pt x="37" y="10"/>
                        </a:lnTo>
                        <a:lnTo>
                          <a:pt x="36" y="7"/>
                        </a:lnTo>
                        <a:lnTo>
                          <a:pt x="35" y="5"/>
                        </a:lnTo>
                        <a:lnTo>
                          <a:pt x="32" y="4"/>
                        </a:lnTo>
                        <a:lnTo>
                          <a:pt x="29" y="4"/>
                        </a:lnTo>
                        <a:lnTo>
                          <a:pt x="25" y="4"/>
                        </a:lnTo>
                        <a:lnTo>
                          <a:pt x="21" y="3"/>
                        </a:lnTo>
                        <a:lnTo>
                          <a:pt x="19" y="5"/>
                        </a:lnTo>
                        <a:lnTo>
                          <a:pt x="17" y="10"/>
                        </a:lnTo>
                        <a:lnTo>
                          <a:pt x="18" y="7"/>
                        </a:lnTo>
                        <a:lnTo>
                          <a:pt x="19" y="4"/>
                        </a:lnTo>
                        <a:lnTo>
                          <a:pt x="20" y="2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3" name="Freeform 182"/>
                  <p:cNvSpPr>
                    <a:spLocks/>
                  </p:cNvSpPr>
                  <p:nvPr/>
                </p:nvSpPr>
                <p:spPr bwMode="auto">
                  <a:xfrm>
                    <a:off x="3071" y="855"/>
                    <a:ext cx="17" cy="19"/>
                  </a:xfrm>
                  <a:custGeom>
                    <a:avLst/>
                    <a:gdLst>
                      <a:gd name="T0" fmla="*/ 11 w 17"/>
                      <a:gd name="T1" fmla="*/ 0 h 19"/>
                      <a:gd name="T2" fmla="*/ 11 w 17"/>
                      <a:gd name="T3" fmla="*/ 3 h 19"/>
                      <a:gd name="T4" fmla="*/ 9 w 17"/>
                      <a:gd name="T5" fmla="*/ 7 h 19"/>
                      <a:gd name="T6" fmla="*/ 5 w 17"/>
                      <a:gd name="T7" fmla="*/ 11 h 19"/>
                      <a:gd name="T8" fmla="*/ 0 w 17"/>
                      <a:gd name="T9" fmla="*/ 14 h 19"/>
                      <a:gd name="T10" fmla="*/ 5 w 17"/>
                      <a:gd name="T11" fmla="*/ 18 h 19"/>
                      <a:gd name="T12" fmla="*/ 12 w 17"/>
                      <a:gd name="T13" fmla="*/ 14 h 19"/>
                      <a:gd name="T14" fmla="*/ 14 w 17"/>
                      <a:gd name="T15" fmla="*/ 12 h 19"/>
                      <a:gd name="T16" fmla="*/ 16 w 17"/>
                      <a:gd name="T17" fmla="*/ 9 h 19"/>
                      <a:gd name="T18" fmla="*/ 16 w 17"/>
                      <a:gd name="T19" fmla="*/ 6 h 19"/>
                      <a:gd name="T20" fmla="*/ 16 w 17"/>
                      <a:gd name="T21" fmla="*/ 4 h 19"/>
                      <a:gd name="T22" fmla="*/ 14 w 17"/>
                      <a:gd name="T23" fmla="*/ 2 h 19"/>
                      <a:gd name="T24" fmla="*/ 11 w 17"/>
                      <a:gd name="T25" fmla="*/ 0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</a:cxnLst>
                    <a:rect l="0" t="0" r="r" b="b"/>
                    <a:pathLst>
                      <a:path w="17" h="19">
                        <a:moveTo>
                          <a:pt x="11" y="0"/>
                        </a:moveTo>
                        <a:lnTo>
                          <a:pt x="11" y="3"/>
                        </a:lnTo>
                        <a:lnTo>
                          <a:pt x="9" y="7"/>
                        </a:lnTo>
                        <a:lnTo>
                          <a:pt x="5" y="11"/>
                        </a:lnTo>
                        <a:lnTo>
                          <a:pt x="0" y="14"/>
                        </a:lnTo>
                        <a:lnTo>
                          <a:pt x="5" y="18"/>
                        </a:lnTo>
                        <a:lnTo>
                          <a:pt x="12" y="14"/>
                        </a:lnTo>
                        <a:lnTo>
                          <a:pt x="14" y="12"/>
                        </a:lnTo>
                        <a:lnTo>
                          <a:pt x="16" y="9"/>
                        </a:lnTo>
                        <a:lnTo>
                          <a:pt x="16" y="6"/>
                        </a:lnTo>
                        <a:lnTo>
                          <a:pt x="16" y="4"/>
                        </a:lnTo>
                        <a:lnTo>
                          <a:pt x="14" y="2"/>
                        </a:lnTo>
                        <a:lnTo>
                          <a:pt x="11" y="0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94" name="Group 183"/>
                  <p:cNvGrpSpPr>
                    <a:grpSpLocks/>
                  </p:cNvGrpSpPr>
                  <p:nvPr/>
                </p:nvGrpSpPr>
                <p:grpSpPr bwMode="auto">
                  <a:xfrm>
                    <a:off x="3026" y="940"/>
                    <a:ext cx="35" cy="67"/>
                    <a:chOff x="3026" y="940"/>
                    <a:chExt cx="35" cy="67"/>
                  </a:xfrm>
                </p:grpSpPr>
                <p:sp>
                  <p:nvSpPr>
                    <p:cNvPr id="611" name="Freeform 184"/>
                    <p:cNvSpPr>
                      <a:spLocks/>
                    </p:cNvSpPr>
                    <p:nvPr/>
                  </p:nvSpPr>
                  <p:spPr bwMode="auto">
                    <a:xfrm>
                      <a:off x="3026" y="940"/>
                      <a:ext cx="20" cy="61"/>
                    </a:xfrm>
                    <a:custGeom>
                      <a:avLst/>
                      <a:gdLst>
                        <a:gd name="T0" fmla="*/ 0 w 20"/>
                        <a:gd name="T1" fmla="*/ 1 h 61"/>
                        <a:gd name="T2" fmla="*/ 0 w 20"/>
                        <a:gd name="T3" fmla="*/ 5 h 61"/>
                        <a:gd name="T4" fmla="*/ 0 w 20"/>
                        <a:gd name="T5" fmla="*/ 9 h 61"/>
                        <a:gd name="T6" fmla="*/ 1 w 20"/>
                        <a:gd name="T7" fmla="*/ 13 h 61"/>
                        <a:gd name="T8" fmla="*/ 2 w 20"/>
                        <a:gd name="T9" fmla="*/ 17 h 61"/>
                        <a:gd name="T10" fmla="*/ 3 w 20"/>
                        <a:gd name="T11" fmla="*/ 21 h 61"/>
                        <a:gd name="T12" fmla="*/ 4 w 20"/>
                        <a:gd name="T13" fmla="*/ 25 h 61"/>
                        <a:gd name="T14" fmla="*/ 4 w 20"/>
                        <a:gd name="T15" fmla="*/ 29 h 61"/>
                        <a:gd name="T16" fmla="*/ 5 w 20"/>
                        <a:gd name="T17" fmla="*/ 31 h 61"/>
                        <a:gd name="T18" fmla="*/ 4 w 20"/>
                        <a:gd name="T19" fmla="*/ 38 h 61"/>
                        <a:gd name="T20" fmla="*/ 4 w 20"/>
                        <a:gd name="T21" fmla="*/ 43 h 61"/>
                        <a:gd name="T22" fmla="*/ 4 w 20"/>
                        <a:gd name="T23" fmla="*/ 48 h 61"/>
                        <a:gd name="T24" fmla="*/ 5 w 20"/>
                        <a:gd name="T25" fmla="*/ 52 h 61"/>
                        <a:gd name="T26" fmla="*/ 6 w 20"/>
                        <a:gd name="T27" fmla="*/ 55 h 61"/>
                        <a:gd name="T28" fmla="*/ 8 w 20"/>
                        <a:gd name="T29" fmla="*/ 56 h 61"/>
                        <a:gd name="T30" fmla="*/ 10 w 20"/>
                        <a:gd name="T31" fmla="*/ 58 h 61"/>
                        <a:gd name="T32" fmla="*/ 11 w 20"/>
                        <a:gd name="T33" fmla="*/ 59 h 61"/>
                        <a:gd name="T34" fmla="*/ 12 w 20"/>
                        <a:gd name="T35" fmla="*/ 60 h 61"/>
                        <a:gd name="T36" fmla="*/ 13 w 20"/>
                        <a:gd name="T37" fmla="*/ 60 h 61"/>
                        <a:gd name="T38" fmla="*/ 14 w 20"/>
                        <a:gd name="T39" fmla="*/ 59 h 61"/>
                        <a:gd name="T40" fmla="*/ 15 w 20"/>
                        <a:gd name="T41" fmla="*/ 58 h 61"/>
                        <a:gd name="T42" fmla="*/ 16 w 20"/>
                        <a:gd name="T43" fmla="*/ 57 h 61"/>
                        <a:gd name="T44" fmla="*/ 16 w 20"/>
                        <a:gd name="T45" fmla="*/ 55 h 61"/>
                        <a:gd name="T46" fmla="*/ 17 w 20"/>
                        <a:gd name="T47" fmla="*/ 52 h 61"/>
                        <a:gd name="T48" fmla="*/ 17 w 20"/>
                        <a:gd name="T49" fmla="*/ 48 h 61"/>
                        <a:gd name="T50" fmla="*/ 17 w 20"/>
                        <a:gd name="T51" fmla="*/ 49 h 61"/>
                        <a:gd name="T52" fmla="*/ 18 w 20"/>
                        <a:gd name="T53" fmla="*/ 49 h 61"/>
                        <a:gd name="T54" fmla="*/ 19 w 20"/>
                        <a:gd name="T55" fmla="*/ 48 h 61"/>
                        <a:gd name="T56" fmla="*/ 19 w 20"/>
                        <a:gd name="T57" fmla="*/ 46 h 61"/>
                        <a:gd name="T58" fmla="*/ 19 w 20"/>
                        <a:gd name="T59" fmla="*/ 43 h 61"/>
                        <a:gd name="T60" fmla="*/ 19 w 20"/>
                        <a:gd name="T61" fmla="*/ 40 h 61"/>
                        <a:gd name="T62" fmla="*/ 19 w 20"/>
                        <a:gd name="T63" fmla="*/ 38 h 61"/>
                        <a:gd name="T64" fmla="*/ 18 w 20"/>
                        <a:gd name="T65" fmla="*/ 35 h 61"/>
                        <a:gd name="T66" fmla="*/ 16 w 20"/>
                        <a:gd name="T67" fmla="*/ 33 h 61"/>
                        <a:gd name="T68" fmla="*/ 13 w 20"/>
                        <a:gd name="T69" fmla="*/ 30 h 61"/>
                        <a:gd name="T70" fmla="*/ 12 w 20"/>
                        <a:gd name="T71" fmla="*/ 27 h 61"/>
                        <a:gd name="T72" fmla="*/ 12 w 20"/>
                        <a:gd name="T73" fmla="*/ 25 h 61"/>
                        <a:gd name="T74" fmla="*/ 12 w 20"/>
                        <a:gd name="T75" fmla="*/ 21 h 61"/>
                        <a:gd name="T76" fmla="*/ 12 w 20"/>
                        <a:gd name="T77" fmla="*/ 17 h 61"/>
                        <a:gd name="T78" fmla="*/ 12 w 20"/>
                        <a:gd name="T79" fmla="*/ 13 h 61"/>
                        <a:gd name="T80" fmla="*/ 12 w 20"/>
                        <a:gd name="T81" fmla="*/ 9 h 61"/>
                        <a:gd name="T82" fmla="*/ 14 w 20"/>
                        <a:gd name="T83" fmla="*/ 0 h 61"/>
                        <a:gd name="T84" fmla="*/ 9 w 20"/>
                        <a:gd name="T85" fmla="*/ 2 h 61"/>
                        <a:gd name="T86" fmla="*/ 4 w 20"/>
                        <a:gd name="T87" fmla="*/ 2 h 61"/>
                        <a:gd name="T88" fmla="*/ 0 w 20"/>
                        <a:gd name="T89" fmla="*/ 1 h 6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20" h="61">
                          <a:moveTo>
                            <a:pt x="0" y="1"/>
                          </a:moveTo>
                          <a:lnTo>
                            <a:pt x="0" y="5"/>
                          </a:lnTo>
                          <a:lnTo>
                            <a:pt x="0" y="9"/>
                          </a:lnTo>
                          <a:lnTo>
                            <a:pt x="1" y="13"/>
                          </a:lnTo>
                          <a:lnTo>
                            <a:pt x="2" y="17"/>
                          </a:lnTo>
                          <a:lnTo>
                            <a:pt x="3" y="21"/>
                          </a:lnTo>
                          <a:lnTo>
                            <a:pt x="4" y="25"/>
                          </a:lnTo>
                          <a:lnTo>
                            <a:pt x="4" y="29"/>
                          </a:lnTo>
                          <a:lnTo>
                            <a:pt x="5" y="31"/>
                          </a:lnTo>
                          <a:lnTo>
                            <a:pt x="4" y="38"/>
                          </a:lnTo>
                          <a:lnTo>
                            <a:pt x="4" y="43"/>
                          </a:lnTo>
                          <a:lnTo>
                            <a:pt x="4" y="48"/>
                          </a:lnTo>
                          <a:lnTo>
                            <a:pt x="5" y="52"/>
                          </a:lnTo>
                          <a:lnTo>
                            <a:pt x="6" y="55"/>
                          </a:lnTo>
                          <a:lnTo>
                            <a:pt x="8" y="56"/>
                          </a:lnTo>
                          <a:lnTo>
                            <a:pt x="10" y="58"/>
                          </a:lnTo>
                          <a:lnTo>
                            <a:pt x="11" y="59"/>
                          </a:lnTo>
                          <a:lnTo>
                            <a:pt x="12" y="60"/>
                          </a:lnTo>
                          <a:lnTo>
                            <a:pt x="13" y="60"/>
                          </a:lnTo>
                          <a:lnTo>
                            <a:pt x="14" y="59"/>
                          </a:lnTo>
                          <a:lnTo>
                            <a:pt x="15" y="58"/>
                          </a:lnTo>
                          <a:lnTo>
                            <a:pt x="16" y="57"/>
                          </a:lnTo>
                          <a:lnTo>
                            <a:pt x="16" y="55"/>
                          </a:lnTo>
                          <a:lnTo>
                            <a:pt x="17" y="52"/>
                          </a:lnTo>
                          <a:lnTo>
                            <a:pt x="17" y="48"/>
                          </a:lnTo>
                          <a:lnTo>
                            <a:pt x="17" y="49"/>
                          </a:lnTo>
                          <a:lnTo>
                            <a:pt x="18" y="49"/>
                          </a:lnTo>
                          <a:lnTo>
                            <a:pt x="19" y="48"/>
                          </a:lnTo>
                          <a:lnTo>
                            <a:pt x="19" y="46"/>
                          </a:lnTo>
                          <a:lnTo>
                            <a:pt x="19" y="43"/>
                          </a:lnTo>
                          <a:lnTo>
                            <a:pt x="19" y="40"/>
                          </a:lnTo>
                          <a:lnTo>
                            <a:pt x="19" y="38"/>
                          </a:lnTo>
                          <a:lnTo>
                            <a:pt x="18" y="35"/>
                          </a:lnTo>
                          <a:lnTo>
                            <a:pt x="16" y="33"/>
                          </a:lnTo>
                          <a:lnTo>
                            <a:pt x="13" y="30"/>
                          </a:lnTo>
                          <a:lnTo>
                            <a:pt x="12" y="27"/>
                          </a:lnTo>
                          <a:lnTo>
                            <a:pt x="12" y="25"/>
                          </a:lnTo>
                          <a:lnTo>
                            <a:pt x="12" y="21"/>
                          </a:lnTo>
                          <a:lnTo>
                            <a:pt x="12" y="17"/>
                          </a:lnTo>
                          <a:lnTo>
                            <a:pt x="12" y="13"/>
                          </a:lnTo>
                          <a:lnTo>
                            <a:pt x="12" y="9"/>
                          </a:lnTo>
                          <a:lnTo>
                            <a:pt x="14" y="0"/>
                          </a:lnTo>
                          <a:lnTo>
                            <a:pt x="9" y="2"/>
                          </a:lnTo>
                          <a:lnTo>
                            <a:pt x="4" y="2"/>
                          </a:lnTo>
                          <a:lnTo>
                            <a:pt x="0" y="1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2" name="Freeform 185"/>
                    <p:cNvSpPr>
                      <a:spLocks/>
                    </p:cNvSpPr>
                    <p:nvPr/>
                  </p:nvSpPr>
                  <p:spPr bwMode="auto">
                    <a:xfrm>
                      <a:off x="3038" y="987"/>
                      <a:ext cx="17" cy="17"/>
                    </a:xfrm>
                    <a:custGeom>
                      <a:avLst/>
                      <a:gdLst>
                        <a:gd name="T0" fmla="*/ 8 w 17"/>
                        <a:gd name="T1" fmla="*/ 0 h 17"/>
                        <a:gd name="T2" fmla="*/ 0 w 17"/>
                        <a:gd name="T3" fmla="*/ 1 h 17"/>
                        <a:gd name="T4" fmla="*/ 8 w 17"/>
                        <a:gd name="T5" fmla="*/ 3 h 17"/>
                        <a:gd name="T6" fmla="*/ 8 w 17"/>
                        <a:gd name="T7" fmla="*/ 7 h 17"/>
                        <a:gd name="T8" fmla="*/ 8 w 17"/>
                        <a:gd name="T9" fmla="*/ 10 h 17"/>
                        <a:gd name="T10" fmla="*/ 16 w 17"/>
                        <a:gd name="T11" fmla="*/ 16 h 17"/>
                        <a:gd name="T12" fmla="*/ 16 w 17"/>
                        <a:gd name="T13" fmla="*/ 13 h 17"/>
                        <a:gd name="T14" fmla="*/ 8 w 17"/>
                        <a:gd name="T15" fmla="*/ 8 h 17"/>
                        <a:gd name="T16" fmla="*/ 8 w 17"/>
                        <a:gd name="T17" fmla="*/ 3 h 17"/>
                        <a:gd name="T18" fmla="*/ 8 w 17"/>
                        <a:gd name="T1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8" y="0"/>
                          </a:moveTo>
                          <a:lnTo>
                            <a:pt x="0" y="1"/>
                          </a:lnTo>
                          <a:lnTo>
                            <a:pt x="8" y="3"/>
                          </a:lnTo>
                          <a:lnTo>
                            <a:pt x="8" y="7"/>
                          </a:lnTo>
                          <a:lnTo>
                            <a:pt x="8" y="10"/>
                          </a:lnTo>
                          <a:lnTo>
                            <a:pt x="16" y="16"/>
                          </a:lnTo>
                          <a:lnTo>
                            <a:pt x="16" y="13"/>
                          </a:lnTo>
                          <a:lnTo>
                            <a:pt x="8" y="8"/>
                          </a:lnTo>
                          <a:lnTo>
                            <a:pt x="8" y="3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3" name="Freeform 186"/>
                    <p:cNvSpPr>
                      <a:spLocks/>
                    </p:cNvSpPr>
                    <p:nvPr/>
                  </p:nvSpPr>
                  <p:spPr bwMode="auto">
                    <a:xfrm>
                      <a:off x="3044" y="99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9 h 17"/>
                        <a:gd name="T4" fmla="*/ 0 w 17"/>
                        <a:gd name="T5" fmla="*/ 0 h 17"/>
                        <a:gd name="T6" fmla="*/ 0 w 17"/>
                        <a:gd name="T7" fmla="*/ 9 h 17"/>
                        <a:gd name="T8" fmla="*/ 16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9"/>
                          </a:lnTo>
                          <a:lnTo>
                            <a:pt x="0" y="0"/>
                          </a:lnTo>
                          <a:lnTo>
                            <a:pt x="0" y="9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4" name="Freeform 187"/>
                    <p:cNvSpPr>
                      <a:spLocks/>
                    </p:cNvSpPr>
                    <p:nvPr/>
                  </p:nvSpPr>
                  <p:spPr bwMode="auto">
                    <a:xfrm>
                      <a:off x="3043" y="985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0 w 17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0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5" name="Freeform 188"/>
                    <p:cNvSpPr>
                      <a:spLocks/>
                    </p:cNvSpPr>
                    <p:nvPr/>
                  </p:nvSpPr>
                  <p:spPr bwMode="auto">
                    <a:xfrm>
                      <a:off x="3041" y="988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8 h 17"/>
                        <a:gd name="T4" fmla="*/ 0 w 17"/>
                        <a:gd name="T5" fmla="*/ 0 h 17"/>
                        <a:gd name="T6" fmla="*/ 0 w 17"/>
                        <a:gd name="T7" fmla="*/ 5 h 17"/>
                        <a:gd name="T8" fmla="*/ 0 w 17"/>
                        <a:gd name="T9" fmla="*/ 11 h 17"/>
                        <a:gd name="T10" fmla="*/ 16 w 17"/>
                        <a:gd name="T11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8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0" y="11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6" name="Line 189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3032" y="985"/>
                      <a:ext cx="0" cy="3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 type="none" w="sm" len="sm"/>
                      <a:tailEnd type="none" w="sm" len="sm"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7" name="Freeform 190"/>
                    <p:cNvSpPr>
                      <a:spLocks/>
                    </p:cNvSpPr>
                    <p:nvPr/>
                  </p:nvSpPr>
                  <p:spPr bwMode="auto">
                    <a:xfrm>
                      <a:off x="3041" y="98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14 h 17"/>
                        <a:gd name="T4" fmla="*/ 8 w 17"/>
                        <a:gd name="T5" fmla="*/ 12 h 17"/>
                        <a:gd name="T6" fmla="*/ 8 w 17"/>
                        <a:gd name="T7" fmla="*/ 9 h 17"/>
                        <a:gd name="T8" fmla="*/ 8 w 17"/>
                        <a:gd name="T9" fmla="*/ 3 h 17"/>
                        <a:gd name="T10" fmla="*/ 8 w 17"/>
                        <a:gd name="T11" fmla="*/ 2 h 17"/>
                        <a:gd name="T12" fmla="*/ 8 w 17"/>
                        <a:gd name="T13" fmla="*/ 0 h 17"/>
                        <a:gd name="T14" fmla="*/ 0 w 17"/>
                        <a:gd name="T15" fmla="*/ 0 h 17"/>
                        <a:gd name="T16" fmla="*/ 8 w 17"/>
                        <a:gd name="T17" fmla="*/ 3 h 17"/>
                        <a:gd name="T18" fmla="*/ 8 w 17"/>
                        <a:gd name="T19" fmla="*/ 5 h 17"/>
                        <a:gd name="T20" fmla="*/ 8 w 17"/>
                        <a:gd name="T21" fmla="*/ 9 h 17"/>
                        <a:gd name="T22" fmla="*/ 8 w 17"/>
                        <a:gd name="T23" fmla="*/ 11 h 17"/>
                        <a:gd name="T24" fmla="*/ 16 w 17"/>
                        <a:gd name="T25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14"/>
                          </a:lnTo>
                          <a:lnTo>
                            <a:pt x="8" y="12"/>
                          </a:lnTo>
                          <a:lnTo>
                            <a:pt x="8" y="9"/>
                          </a:lnTo>
                          <a:lnTo>
                            <a:pt x="8" y="3"/>
                          </a:lnTo>
                          <a:lnTo>
                            <a:pt x="8" y="2"/>
                          </a:lnTo>
                          <a:lnTo>
                            <a:pt x="8" y="0"/>
                          </a:lnTo>
                          <a:lnTo>
                            <a:pt x="0" y="0"/>
                          </a:lnTo>
                          <a:lnTo>
                            <a:pt x="8" y="3"/>
                          </a:lnTo>
                          <a:lnTo>
                            <a:pt x="8" y="5"/>
                          </a:lnTo>
                          <a:lnTo>
                            <a:pt x="8" y="9"/>
                          </a:lnTo>
                          <a:lnTo>
                            <a:pt x="8" y="11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595" name="Freeform 191"/>
                  <p:cNvSpPr>
                    <a:spLocks/>
                  </p:cNvSpPr>
                  <p:nvPr/>
                </p:nvSpPr>
                <p:spPr bwMode="auto">
                  <a:xfrm>
                    <a:off x="3019" y="855"/>
                    <a:ext cx="52" cy="89"/>
                  </a:xfrm>
                  <a:custGeom>
                    <a:avLst/>
                    <a:gdLst>
                      <a:gd name="T0" fmla="*/ 37 w 52"/>
                      <a:gd name="T1" fmla="*/ 1 h 89"/>
                      <a:gd name="T2" fmla="*/ 33 w 52"/>
                      <a:gd name="T3" fmla="*/ 7 h 89"/>
                      <a:gd name="T4" fmla="*/ 24 w 52"/>
                      <a:gd name="T5" fmla="*/ 9 h 89"/>
                      <a:gd name="T6" fmla="*/ 19 w 52"/>
                      <a:gd name="T7" fmla="*/ 9 h 89"/>
                      <a:gd name="T8" fmla="*/ 13 w 52"/>
                      <a:gd name="T9" fmla="*/ 11 h 89"/>
                      <a:gd name="T10" fmla="*/ 10 w 52"/>
                      <a:gd name="T11" fmla="*/ 14 h 89"/>
                      <a:gd name="T12" fmla="*/ 8 w 52"/>
                      <a:gd name="T13" fmla="*/ 18 h 89"/>
                      <a:gd name="T14" fmla="*/ 8 w 52"/>
                      <a:gd name="T15" fmla="*/ 21 h 89"/>
                      <a:gd name="T16" fmla="*/ 6 w 52"/>
                      <a:gd name="T17" fmla="*/ 31 h 89"/>
                      <a:gd name="T18" fmla="*/ 6 w 52"/>
                      <a:gd name="T19" fmla="*/ 35 h 89"/>
                      <a:gd name="T20" fmla="*/ 5 w 52"/>
                      <a:gd name="T21" fmla="*/ 41 h 89"/>
                      <a:gd name="T22" fmla="*/ 3 w 52"/>
                      <a:gd name="T23" fmla="*/ 48 h 89"/>
                      <a:gd name="T24" fmla="*/ 2 w 52"/>
                      <a:gd name="T25" fmla="*/ 54 h 89"/>
                      <a:gd name="T26" fmla="*/ 2 w 52"/>
                      <a:gd name="T27" fmla="*/ 60 h 89"/>
                      <a:gd name="T28" fmla="*/ 1 w 52"/>
                      <a:gd name="T29" fmla="*/ 68 h 89"/>
                      <a:gd name="T30" fmla="*/ 1 w 52"/>
                      <a:gd name="T31" fmla="*/ 78 h 89"/>
                      <a:gd name="T32" fmla="*/ 0 w 52"/>
                      <a:gd name="T33" fmla="*/ 85 h 89"/>
                      <a:gd name="T34" fmla="*/ 3 w 52"/>
                      <a:gd name="T35" fmla="*/ 86 h 89"/>
                      <a:gd name="T36" fmla="*/ 5 w 52"/>
                      <a:gd name="T37" fmla="*/ 86 h 89"/>
                      <a:gd name="T38" fmla="*/ 8 w 52"/>
                      <a:gd name="T39" fmla="*/ 87 h 89"/>
                      <a:gd name="T40" fmla="*/ 13 w 52"/>
                      <a:gd name="T41" fmla="*/ 88 h 89"/>
                      <a:gd name="T42" fmla="*/ 16 w 52"/>
                      <a:gd name="T43" fmla="*/ 88 h 89"/>
                      <a:gd name="T44" fmla="*/ 19 w 52"/>
                      <a:gd name="T45" fmla="*/ 87 h 89"/>
                      <a:gd name="T46" fmla="*/ 22 w 52"/>
                      <a:gd name="T47" fmla="*/ 85 h 89"/>
                      <a:gd name="T48" fmla="*/ 21 w 52"/>
                      <a:gd name="T49" fmla="*/ 78 h 89"/>
                      <a:gd name="T50" fmla="*/ 21 w 52"/>
                      <a:gd name="T51" fmla="*/ 71 h 89"/>
                      <a:gd name="T52" fmla="*/ 21 w 52"/>
                      <a:gd name="T53" fmla="*/ 63 h 89"/>
                      <a:gd name="T54" fmla="*/ 21 w 52"/>
                      <a:gd name="T55" fmla="*/ 48 h 89"/>
                      <a:gd name="T56" fmla="*/ 23 w 52"/>
                      <a:gd name="T57" fmla="*/ 62 h 89"/>
                      <a:gd name="T58" fmla="*/ 24 w 52"/>
                      <a:gd name="T59" fmla="*/ 64 h 89"/>
                      <a:gd name="T60" fmla="*/ 26 w 52"/>
                      <a:gd name="T61" fmla="*/ 66 h 89"/>
                      <a:gd name="T62" fmla="*/ 26 w 52"/>
                      <a:gd name="T63" fmla="*/ 71 h 89"/>
                      <a:gd name="T64" fmla="*/ 30 w 52"/>
                      <a:gd name="T65" fmla="*/ 73 h 89"/>
                      <a:gd name="T66" fmla="*/ 39 w 52"/>
                      <a:gd name="T67" fmla="*/ 74 h 89"/>
                      <a:gd name="T68" fmla="*/ 51 w 52"/>
                      <a:gd name="T69" fmla="*/ 74 h 89"/>
                      <a:gd name="T70" fmla="*/ 50 w 52"/>
                      <a:gd name="T71" fmla="*/ 68 h 89"/>
                      <a:gd name="T72" fmla="*/ 50 w 52"/>
                      <a:gd name="T73" fmla="*/ 62 h 89"/>
                      <a:gd name="T74" fmla="*/ 49 w 52"/>
                      <a:gd name="T75" fmla="*/ 55 h 89"/>
                      <a:gd name="T76" fmla="*/ 48 w 52"/>
                      <a:gd name="T77" fmla="*/ 46 h 89"/>
                      <a:gd name="T78" fmla="*/ 49 w 52"/>
                      <a:gd name="T79" fmla="*/ 35 h 89"/>
                      <a:gd name="T80" fmla="*/ 50 w 52"/>
                      <a:gd name="T81" fmla="*/ 25 h 89"/>
                      <a:gd name="T82" fmla="*/ 50 w 52"/>
                      <a:gd name="T83" fmla="*/ 18 h 89"/>
                      <a:gd name="T84" fmla="*/ 48 w 52"/>
                      <a:gd name="T85" fmla="*/ 14 h 89"/>
                      <a:gd name="T86" fmla="*/ 46 w 52"/>
                      <a:gd name="T87" fmla="*/ 13 h 89"/>
                      <a:gd name="T88" fmla="*/ 42 w 52"/>
                      <a:gd name="T89" fmla="*/ 9 h 89"/>
                      <a:gd name="T90" fmla="*/ 40 w 52"/>
                      <a:gd name="T91" fmla="*/ 8 h 89"/>
                      <a:gd name="T92" fmla="*/ 39 w 52"/>
                      <a:gd name="T93" fmla="*/ 4 h 89"/>
                      <a:gd name="T94" fmla="*/ 39 w 52"/>
                      <a:gd name="T95" fmla="*/ 0 h 89"/>
                      <a:gd name="T96" fmla="*/ 37 w 52"/>
                      <a:gd name="T97" fmla="*/ 1 h 8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</a:cxnLst>
                    <a:rect l="0" t="0" r="r" b="b"/>
                    <a:pathLst>
                      <a:path w="52" h="89">
                        <a:moveTo>
                          <a:pt x="37" y="1"/>
                        </a:moveTo>
                        <a:lnTo>
                          <a:pt x="33" y="7"/>
                        </a:lnTo>
                        <a:lnTo>
                          <a:pt x="24" y="9"/>
                        </a:lnTo>
                        <a:lnTo>
                          <a:pt x="19" y="9"/>
                        </a:lnTo>
                        <a:lnTo>
                          <a:pt x="13" y="11"/>
                        </a:lnTo>
                        <a:lnTo>
                          <a:pt x="10" y="14"/>
                        </a:lnTo>
                        <a:lnTo>
                          <a:pt x="8" y="18"/>
                        </a:lnTo>
                        <a:lnTo>
                          <a:pt x="8" y="21"/>
                        </a:lnTo>
                        <a:lnTo>
                          <a:pt x="6" y="31"/>
                        </a:lnTo>
                        <a:lnTo>
                          <a:pt x="6" y="35"/>
                        </a:lnTo>
                        <a:lnTo>
                          <a:pt x="5" y="41"/>
                        </a:lnTo>
                        <a:lnTo>
                          <a:pt x="3" y="48"/>
                        </a:lnTo>
                        <a:lnTo>
                          <a:pt x="2" y="54"/>
                        </a:lnTo>
                        <a:lnTo>
                          <a:pt x="2" y="60"/>
                        </a:lnTo>
                        <a:lnTo>
                          <a:pt x="1" y="68"/>
                        </a:lnTo>
                        <a:lnTo>
                          <a:pt x="1" y="78"/>
                        </a:lnTo>
                        <a:lnTo>
                          <a:pt x="0" y="85"/>
                        </a:lnTo>
                        <a:lnTo>
                          <a:pt x="3" y="86"/>
                        </a:lnTo>
                        <a:lnTo>
                          <a:pt x="5" y="86"/>
                        </a:lnTo>
                        <a:lnTo>
                          <a:pt x="8" y="87"/>
                        </a:lnTo>
                        <a:lnTo>
                          <a:pt x="13" y="88"/>
                        </a:lnTo>
                        <a:lnTo>
                          <a:pt x="16" y="88"/>
                        </a:lnTo>
                        <a:lnTo>
                          <a:pt x="19" y="87"/>
                        </a:lnTo>
                        <a:lnTo>
                          <a:pt x="22" y="85"/>
                        </a:lnTo>
                        <a:lnTo>
                          <a:pt x="21" y="78"/>
                        </a:lnTo>
                        <a:lnTo>
                          <a:pt x="21" y="71"/>
                        </a:lnTo>
                        <a:lnTo>
                          <a:pt x="21" y="63"/>
                        </a:lnTo>
                        <a:lnTo>
                          <a:pt x="21" y="48"/>
                        </a:lnTo>
                        <a:lnTo>
                          <a:pt x="23" y="62"/>
                        </a:lnTo>
                        <a:lnTo>
                          <a:pt x="24" y="64"/>
                        </a:lnTo>
                        <a:lnTo>
                          <a:pt x="26" y="66"/>
                        </a:lnTo>
                        <a:lnTo>
                          <a:pt x="26" y="71"/>
                        </a:lnTo>
                        <a:lnTo>
                          <a:pt x="30" y="73"/>
                        </a:lnTo>
                        <a:lnTo>
                          <a:pt x="39" y="74"/>
                        </a:lnTo>
                        <a:lnTo>
                          <a:pt x="51" y="74"/>
                        </a:lnTo>
                        <a:lnTo>
                          <a:pt x="50" y="68"/>
                        </a:lnTo>
                        <a:lnTo>
                          <a:pt x="50" y="62"/>
                        </a:lnTo>
                        <a:lnTo>
                          <a:pt x="49" y="55"/>
                        </a:lnTo>
                        <a:lnTo>
                          <a:pt x="48" y="46"/>
                        </a:lnTo>
                        <a:lnTo>
                          <a:pt x="49" y="35"/>
                        </a:lnTo>
                        <a:lnTo>
                          <a:pt x="50" y="25"/>
                        </a:lnTo>
                        <a:lnTo>
                          <a:pt x="50" y="18"/>
                        </a:lnTo>
                        <a:lnTo>
                          <a:pt x="48" y="14"/>
                        </a:lnTo>
                        <a:lnTo>
                          <a:pt x="46" y="13"/>
                        </a:lnTo>
                        <a:lnTo>
                          <a:pt x="42" y="9"/>
                        </a:lnTo>
                        <a:lnTo>
                          <a:pt x="40" y="8"/>
                        </a:lnTo>
                        <a:lnTo>
                          <a:pt x="39" y="4"/>
                        </a:lnTo>
                        <a:lnTo>
                          <a:pt x="39" y="0"/>
                        </a:lnTo>
                        <a:lnTo>
                          <a:pt x="37" y="1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6" name="Freeform 192"/>
                  <p:cNvSpPr>
                    <a:spLocks/>
                  </p:cNvSpPr>
                  <p:nvPr/>
                </p:nvSpPr>
                <p:spPr bwMode="auto">
                  <a:xfrm>
                    <a:off x="3020" y="861"/>
                    <a:ext cx="50" cy="81"/>
                  </a:xfrm>
                  <a:custGeom>
                    <a:avLst/>
                    <a:gdLst>
                      <a:gd name="T0" fmla="*/ 48 w 50"/>
                      <a:gd name="T1" fmla="*/ 60 h 81"/>
                      <a:gd name="T2" fmla="*/ 46 w 50"/>
                      <a:gd name="T3" fmla="*/ 34 h 81"/>
                      <a:gd name="T4" fmla="*/ 48 w 50"/>
                      <a:gd name="T5" fmla="*/ 18 h 81"/>
                      <a:gd name="T6" fmla="*/ 47 w 50"/>
                      <a:gd name="T7" fmla="*/ 9 h 81"/>
                      <a:gd name="T8" fmla="*/ 41 w 50"/>
                      <a:gd name="T9" fmla="*/ 11 h 81"/>
                      <a:gd name="T10" fmla="*/ 37 w 50"/>
                      <a:gd name="T11" fmla="*/ 9 h 81"/>
                      <a:gd name="T12" fmla="*/ 34 w 50"/>
                      <a:gd name="T13" fmla="*/ 0 h 81"/>
                      <a:gd name="T14" fmla="*/ 26 w 50"/>
                      <a:gd name="T15" fmla="*/ 4 h 81"/>
                      <a:gd name="T16" fmla="*/ 17 w 50"/>
                      <a:gd name="T17" fmla="*/ 5 h 81"/>
                      <a:gd name="T18" fmla="*/ 10 w 50"/>
                      <a:gd name="T19" fmla="*/ 10 h 81"/>
                      <a:gd name="T20" fmla="*/ 10 w 50"/>
                      <a:gd name="T21" fmla="*/ 23 h 81"/>
                      <a:gd name="T22" fmla="*/ 14 w 50"/>
                      <a:gd name="T23" fmla="*/ 37 h 81"/>
                      <a:gd name="T24" fmla="*/ 16 w 50"/>
                      <a:gd name="T25" fmla="*/ 53 h 81"/>
                      <a:gd name="T26" fmla="*/ 12 w 50"/>
                      <a:gd name="T27" fmla="*/ 32 h 81"/>
                      <a:gd name="T28" fmla="*/ 8 w 50"/>
                      <a:gd name="T29" fmla="*/ 20 h 81"/>
                      <a:gd name="T30" fmla="*/ 6 w 50"/>
                      <a:gd name="T31" fmla="*/ 38 h 81"/>
                      <a:gd name="T32" fmla="*/ 9 w 50"/>
                      <a:gd name="T33" fmla="*/ 52 h 81"/>
                      <a:gd name="T34" fmla="*/ 9 w 50"/>
                      <a:gd name="T35" fmla="*/ 68 h 81"/>
                      <a:gd name="T36" fmla="*/ 8 w 50"/>
                      <a:gd name="T37" fmla="*/ 64 h 81"/>
                      <a:gd name="T38" fmla="*/ 7 w 50"/>
                      <a:gd name="T39" fmla="*/ 52 h 81"/>
                      <a:gd name="T40" fmla="*/ 5 w 50"/>
                      <a:gd name="T41" fmla="*/ 41 h 81"/>
                      <a:gd name="T42" fmla="*/ 3 w 50"/>
                      <a:gd name="T43" fmla="*/ 44 h 81"/>
                      <a:gd name="T44" fmla="*/ 2 w 50"/>
                      <a:gd name="T45" fmla="*/ 52 h 81"/>
                      <a:gd name="T46" fmla="*/ 1 w 50"/>
                      <a:gd name="T47" fmla="*/ 61 h 81"/>
                      <a:gd name="T48" fmla="*/ 4 w 50"/>
                      <a:gd name="T49" fmla="*/ 51 h 81"/>
                      <a:gd name="T50" fmla="*/ 3 w 50"/>
                      <a:gd name="T51" fmla="*/ 61 h 81"/>
                      <a:gd name="T52" fmla="*/ 1 w 50"/>
                      <a:gd name="T53" fmla="*/ 69 h 81"/>
                      <a:gd name="T54" fmla="*/ 0 w 50"/>
                      <a:gd name="T55" fmla="*/ 79 h 81"/>
                      <a:gd name="T56" fmla="*/ 4 w 50"/>
                      <a:gd name="T57" fmla="*/ 78 h 81"/>
                      <a:gd name="T58" fmla="*/ 11 w 50"/>
                      <a:gd name="T59" fmla="*/ 80 h 81"/>
                      <a:gd name="T60" fmla="*/ 16 w 50"/>
                      <a:gd name="T61" fmla="*/ 79 h 81"/>
                      <a:gd name="T62" fmla="*/ 20 w 50"/>
                      <a:gd name="T63" fmla="*/ 70 h 81"/>
                      <a:gd name="T64" fmla="*/ 19 w 50"/>
                      <a:gd name="T65" fmla="*/ 61 h 81"/>
                      <a:gd name="T66" fmla="*/ 20 w 50"/>
                      <a:gd name="T67" fmla="*/ 46 h 81"/>
                      <a:gd name="T68" fmla="*/ 19 w 50"/>
                      <a:gd name="T69" fmla="*/ 31 h 81"/>
                      <a:gd name="T70" fmla="*/ 17 w 50"/>
                      <a:gd name="T71" fmla="*/ 22 h 81"/>
                      <a:gd name="T72" fmla="*/ 20 w 50"/>
                      <a:gd name="T73" fmla="*/ 34 h 81"/>
                      <a:gd name="T74" fmla="*/ 22 w 50"/>
                      <a:gd name="T75" fmla="*/ 42 h 81"/>
                      <a:gd name="T76" fmla="*/ 23 w 50"/>
                      <a:gd name="T77" fmla="*/ 53 h 81"/>
                      <a:gd name="T78" fmla="*/ 24 w 50"/>
                      <a:gd name="T79" fmla="*/ 53 h 81"/>
                      <a:gd name="T80" fmla="*/ 24 w 50"/>
                      <a:gd name="T81" fmla="*/ 41 h 81"/>
                      <a:gd name="T82" fmla="*/ 23 w 50"/>
                      <a:gd name="T83" fmla="*/ 31 h 81"/>
                      <a:gd name="T84" fmla="*/ 25 w 50"/>
                      <a:gd name="T85" fmla="*/ 41 h 81"/>
                      <a:gd name="T86" fmla="*/ 25 w 50"/>
                      <a:gd name="T87" fmla="*/ 52 h 81"/>
                      <a:gd name="T88" fmla="*/ 26 w 50"/>
                      <a:gd name="T89" fmla="*/ 58 h 81"/>
                      <a:gd name="T90" fmla="*/ 26 w 50"/>
                      <a:gd name="T91" fmla="*/ 65 h 81"/>
                      <a:gd name="T92" fmla="*/ 36 w 50"/>
                      <a:gd name="T93" fmla="*/ 66 h 81"/>
                      <a:gd name="T94" fmla="*/ 31 w 50"/>
                      <a:gd name="T95" fmla="*/ 54 h 81"/>
                      <a:gd name="T96" fmla="*/ 31 w 50"/>
                      <a:gd name="T97" fmla="*/ 40 h 81"/>
                      <a:gd name="T98" fmla="*/ 32 w 50"/>
                      <a:gd name="T99" fmla="*/ 42 h 81"/>
                      <a:gd name="T100" fmla="*/ 32 w 50"/>
                      <a:gd name="T101" fmla="*/ 52 h 81"/>
                      <a:gd name="T102" fmla="*/ 35 w 50"/>
                      <a:gd name="T103" fmla="*/ 62 h 81"/>
                      <a:gd name="T104" fmla="*/ 41 w 50"/>
                      <a:gd name="T105" fmla="*/ 67 h 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0" h="81">
                        <a:moveTo>
                          <a:pt x="49" y="67"/>
                        </a:moveTo>
                        <a:lnTo>
                          <a:pt x="48" y="60"/>
                        </a:lnTo>
                        <a:lnTo>
                          <a:pt x="46" y="46"/>
                        </a:lnTo>
                        <a:lnTo>
                          <a:pt x="46" y="34"/>
                        </a:lnTo>
                        <a:lnTo>
                          <a:pt x="47" y="26"/>
                        </a:lnTo>
                        <a:lnTo>
                          <a:pt x="48" y="18"/>
                        </a:lnTo>
                        <a:lnTo>
                          <a:pt x="48" y="13"/>
                        </a:lnTo>
                        <a:lnTo>
                          <a:pt x="47" y="9"/>
                        </a:lnTo>
                        <a:lnTo>
                          <a:pt x="44" y="9"/>
                        </a:lnTo>
                        <a:lnTo>
                          <a:pt x="41" y="11"/>
                        </a:lnTo>
                        <a:lnTo>
                          <a:pt x="39" y="13"/>
                        </a:lnTo>
                        <a:lnTo>
                          <a:pt x="37" y="9"/>
                        </a:lnTo>
                        <a:lnTo>
                          <a:pt x="36" y="6"/>
                        </a:lnTo>
                        <a:lnTo>
                          <a:pt x="34" y="0"/>
                        </a:lnTo>
                        <a:lnTo>
                          <a:pt x="32" y="2"/>
                        </a:lnTo>
                        <a:lnTo>
                          <a:pt x="26" y="4"/>
                        </a:lnTo>
                        <a:lnTo>
                          <a:pt x="21" y="5"/>
                        </a:lnTo>
                        <a:lnTo>
                          <a:pt x="17" y="5"/>
                        </a:lnTo>
                        <a:lnTo>
                          <a:pt x="12" y="8"/>
                        </a:lnTo>
                        <a:lnTo>
                          <a:pt x="10" y="10"/>
                        </a:lnTo>
                        <a:lnTo>
                          <a:pt x="8" y="16"/>
                        </a:lnTo>
                        <a:lnTo>
                          <a:pt x="10" y="23"/>
                        </a:lnTo>
                        <a:lnTo>
                          <a:pt x="13" y="32"/>
                        </a:lnTo>
                        <a:lnTo>
                          <a:pt x="14" y="37"/>
                        </a:lnTo>
                        <a:lnTo>
                          <a:pt x="16" y="47"/>
                        </a:lnTo>
                        <a:lnTo>
                          <a:pt x="16" y="53"/>
                        </a:lnTo>
                        <a:lnTo>
                          <a:pt x="13" y="41"/>
                        </a:lnTo>
                        <a:lnTo>
                          <a:pt x="12" y="32"/>
                        </a:lnTo>
                        <a:lnTo>
                          <a:pt x="10" y="26"/>
                        </a:lnTo>
                        <a:lnTo>
                          <a:pt x="8" y="20"/>
                        </a:lnTo>
                        <a:lnTo>
                          <a:pt x="6" y="30"/>
                        </a:lnTo>
                        <a:lnTo>
                          <a:pt x="6" y="38"/>
                        </a:lnTo>
                        <a:lnTo>
                          <a:pt x="7" y="42"/>
                        </a:lnTo>
                        <a:lnTo>
                          <a:pt x="9" y="52"/>
                        </a:lnTo>
                        <a:lnTo>
                          <a:pt x="10" y="59"/>
                        </a:lnTo>
                        <a:lnTo>
                          <a:pt x="9" y="68"/>
                        </a:lnTo>
                        <a:lnTo>
                          <a:pt x="9" y="74"/>
                        </a:lnTo>
                        <a:lnTo>
                          <a:pt x="8" y="64"/>
                        </a:lnTo>
                        <a:lnTo>
                          <a:pt x="8" y="58"/>
                        </a:lnTo>
                        <a:lnTo>
                          <a:pt x="7" y="52"/>
                        </a:lnTo>
                        <a:lnTo>
                          <a:pt x="6" y="44"/>
                        </a:lnTo>
                        <a:lnTo>
                          <a:pt x="5" y="41"/>
                        </a:lnTo>
                        <a:lnTo>
                          <a:pt x="5" y="38"/>
                        </a:lnTo>
                        <a:lnTo>
                          <a:pt x="3" y="44"/>
                        </a:lnTo>
                        <a:lnTo>
                          <a:pt x="3" y="50"/>
                        </a:lnTo>
                        <a:lnTo>
                          <a:pt x="2" y="52"/>
                        </a:lnTo>
                        <a:lnTo>
                          <a:pt x="2" y="56"/>
                        </a:lnTo>
                        <a:lnTo>
                          <a:pt x="1" y="61"/>
                        </a:lnTo>
                        <a:lnTo>
                          <a:pt x="4" y="55"/>
                        </a:lnTo>
                        <a:lnTo>
                          <a:pt x="4" y="51"/>
                        </a:lnTo>
                        <a:lnTo>
                          <a:pt x="4" y="55"/>
                        </a:lnTo>
                        <a:lnTo>
                          <a:pt x="3" y="61"/>
                        </a:lnTo>
                        <a:lnTo>
                          <a:pt x="1" y="65"/>
                        </a:lnTo>
                        <a:lnTo>
                          <a:pt x="1" y="69"/>
                        </a:lnTo>
                        <a:lnTo>
                          <a:pt x="1" y="75"/>
                        </a:lnTo>
                        <a:lnTo>
                          <a:pt x="0" y="79"/>
                        </a:lnTo>
                        <a:lnTo>
                          <a:pt x="2" y="79"/>
                        </a:lnTo>
                        <a:lnTo>
                          <a:pt x="4" y="78"/>
                        </a:lnTo>
                        <a:lnTo>
                          <a:pt x="7" y="80"/>
                        </a:lnTo>
                        <a:lnTo>
                          <a:pt x="11" y="80"/>
                        </a:lnTo>
                        <a:lnTo>
                          <a:pt x="14" y="80"/>
                        </a:lnTo>
                        <a:lnTo>
                          <a:pt x="16" y="79"/>
                        </a:lnTo>
                        <a:lnTo>
                          <a:pt x="20" y="78"/>
                        </a:lnTo>
                        <a:lnTo>
                          <a:pt x="20" y="70"/>
                        </a:lnTo>
                        <a:lnTo>
                          <a:pt x="20" y="65"/>
                        </a:lnTo>
                        <a:lnTo>
                          <a:pt x="19" y="61"/>
                        </a:lnTo>
                        <a:lnTo>
                          <a:pt x="19" y="54"/>
                        </a:lnTo>
                        <a:lnTo>
                          <a:pt x="20" y="46"/>
                        </a:lnTo>
                        <a:lnTo>
                          <a:pt x="20" y="40"/>
                        </a:lnTo>
                        <a:lnTo>
                          <a:pt x="19" y="31"/>
                        </a:lnTo>
                        <a:lnTo>
                          <a:pt x="17" y="26"/>
                        </a:lnTo>
                        <a:lnTo>
                          <a:pt x="17" y="22"/>
                        </a:lnTo>
                        <a:lnTo>
                          <a:pt x="19" y="27"/>
                        </a:lnTo>
                        <a:lnTo>
                          <a:pt x="20" y="34"/>
                        </a:lnTo>
                        <a:lnTo>
                          <a:pt x="21" y="38"/>
                        </a:lnTo>
                        <a:lnTo>
                          <a:pt x="22" y="42"/>
                        </a:lnTo>
                        <a:lnTo>
                          <a:pt x="23" y="48"/>
                        </a:lnTo>
                        <a:lnTo>
                          <a:pt x="23" y="53"/>
                        </a:lnTo>
                        <a:lnTo>
                          <a:pt x="24" y="58"/>
                        </a:lnTo>
                        <a:lnTo>
                          <a:pt x="24" y="53"/>
                        </a:lnTo>
                        <a:lnTo>
                          <a:pt x="24" y="48"/>
                        </a:lnTo>
                        <a:lnTo>
                          <a:pt x="24" y="41"/>
                        </a:lnTo>
                        <a:lnTo>
                          <a:pt x="23" y="36"/>
                        </a:lnTo>
                        <a:lnTo>
                          <a:pt x="23" y="31"/>
                        </a:lnTo>
                        <a:lnTo>
                          <a:pt x="24" y="36"/>
                        </a:lnTo>
                        <a:lnTo>
                          <a:pt x="25" y="41"/>
                        </a:lnTo>
                        <a:lnTo>
                          <a:pt x="25" y="46"/>
                        </a:lnTo>
                        <a:lnTo>
                          <a:pt x="25" y="52"/>
                        </a:lnTo>
                        <a:lnTo>
                          <a:pt x="25" y="56"/>
                        </a:lnTo>
                        <a:lnTo>
                          <a:pt x="26" y="58"/>
                        </a:lnTo>
                        <a:lnTo>
                          <a:pt x="26" y="60"/>
                        </a:lnTo>
                        <a:lnTo>
                          <a:pt x="26" y="65"/>
                        </a:lnTo>
                        <a:lnTo>
                          <a:pt x="30" y="66"/>
                        </a:lnTo>
                        <a:lnTo>
                          <a:pt x="36" y="66"/>
                        </a:lnTo>
                        <a:lnTo>
                          <a:pt x="33" y="60"/>
                        </a:lnTo>
                        <a:lnTo>
                          <a:pt x="31" y="54"/>
                        </a:lnTo>
                        <a:lnTo>
                          <a:pt x="31" y="46"/>
                        </a:lnTo>
                        <a:lnTo>
                          <a:pt x="31" y="40"/>
                        </a:lnTo>
                        <a:lnTo>
                          <a:pt x="30" y="34"/>
                        </a:lnTo>
                        <a:lnTo>
                          <a:pt x="32" y="42"/>
                        </a:lnTo>
                        <a:lnTo>
                          <a:pt x="32" y="46"/>
                        </a:lnTo>
                        <a:lnTo>
                          <a:pt x="32" y="52"/>
                        </a:lnTo>
                        <a:lnTo>
                          <a:pt x="34" y="58"/>
                        </a:lnTo>
                        <a:lnTo>
                          <a:pt x="35" y="62"/>
                        </a:lnTo>
                        <a:lnTo>
                          <a:pt x="37" y="67"/>
                        </a:lnTo>
                        <a:lnTo>
                          <a:pt x="41" y="67"/>
                        </a:lnTo>
                        <a:lnTo>
                          <a:pt x="49" y="67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97" name="Freeform 193"/>
                  <p:cNvSpPr>
                    <a:spLocks/>
                  </p:cNvSpPr>
                  <p:nvPr/>
                </p:nvSpPr>
                <p:spPr bwMode="auto">
                  <a:xfrm>
                    <a:off x="3055" y="858"/>
                    <a:ext cx="17" cy="17"/>
                  </a:xfrm>
                  <a:custGeom>
                    <a:avLst/>
                    <a:gdLst>
                      <a:gd name="T0" fmla="*/ 3 w 17"/>
                      <a:gd name="T1" fmla="*/ 0 h 17"/>
                      <a:gd name="T2" fmla="*/ 0 w 17"/>
                      <a:gd name="T3" fmla="*/ 3 h 17"/>
                      <a:gd name="T4" fmla="*/ 2 w 17"/>
                      <a:gd name="T5" fmla="*/ 7 h 17"/>
                      <a:gd name="T6" fmla="*/ 5 w 17"/>
                      <a:gd name="T7" fmla="*/ 11 h 17"/>
                      <a:gd name="T8" fmla="*/ 5 w 17"/>
                      <a:gd name="T9" fmla="*/ 13 h 17"/>
                      <a:gd name="T10" fmla="*/ 8 w 17"/>
                      <a:gd name="T11" fmla="*/ 16 h 17"/>
                      <a:gd name="T12" fmla="*/ 11 w 17"/>
                      <a:gd name="T13" fmla="*/ 13 h 17"/>
                      <a:gd name="T14" fmla="*/ 13 w 17"/>
                      <a:gd name="T15" fmla="*/ 12 h 17"/>
                      <a:gd name="T16" fmla="*/ 16 w 17"/>
                      <a:gd name="T17" fmla="*/ 11 h 17"/>
                      <a:gd name="T18" fmla="*/ 11 w 17"/>
                      <a:gd name="T19" fmla="*/ 9 h 17"/>
                      <a:gd name="T20" fmla="*/ 8 w 17"/>
                      <a:gd name="T21" fmla="*/ 7 h 17"/>
                      <a:gd name="T22" fmla="*/ 5 w 17"/>
                      <a:gd name="T23" fmla="*/ 5 h 17"/>
                      <a:gd name="T24" fmla="*/ 3 w 17"/>
                      <a:gd name="T25" fmla="*/ 4 h 17"/>
                      <a:gd name="T26" fmla="*/ 3 w 17"/>
                      <a:gd name="T27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17" h="17">
                        <a:moveTo>
                          <a:pt x="3" y="0"/>
                        </a:moveTo>
                        <a:lnTo>
                          <a:pt x="0" y="3"/>
                        </a:lnTo>
                        <a:lnTo>
                          <a:pt x="2" y="7"/>
                        </a:lnTo>
                        <a:lnTo>
                          <a:pt x="5" y="11"/>
                        </a:lnTo>
                        <a:lnTo>
                          <a:pt x="5" y="13"/>
                        </a:lnTo>
                        <a:lnTo>
                          <a:pt x="8" y="16"/>
                        </a:lnTo>
                        <a:lnTo>
                          <a:pt x="11" y="13"/>
                        </a:lnTo>
                        <a:lnTo>
                          <a:pt x="13" y="12"/>
                        </a:lnTo>
                        <a:lnTo>
                          <a:pt x="16" y="11"/>
                        </a:lnTo>
                        <a:lnTo>
                          <a:pt x="11" y="9"/>
                        </a:lnTo>
                        <a:lnTo>
                          <a:pt x="8" y="7"/>
                        </a:lnTo>
                        <a:lnTo>
                          <a:pt x="5" y="5"/>
                        </a:lnTo>
                        <a:lnTo>
                          <a:pt x="3" y="4"/>
                        </a:lnTo>
                        <a:lnTo>
                          <a:pt x="3" y="0"/>
                        </a:lnTo>
                      </a:path>
                    </a:pathLst>
                  </a:custGeom>
                  <a:solidFill>
                    <a:srgbClr val="0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grpSp>
                <p:nvGrpSpPr>
                  <p:cNvPr id="598" name="Group 194"/>
                  <p:cNvGrpSpPr>
                    <a:grpSpLocks/>
                  </p:cNvGrpSpPr>
                  <p:nvPr/>
                </p:nvGrpSpPr>
                <p:grpSpPr bwMode="auto">
                  <a:xfrm>
                    <a:off x="3045" y="920"/>
                    <a:ext cx="46" cy="17"/>
                    <a:chOff x="3045" y="920"/>
                    <a:chExt cx="46" cy="17"/>
                  </a:xfrm>
                </p:grpSpPr>
                <p:sp>
                  <p:nvSpPr>
                    <p:cNvPr id="609" name="Freeform 195"/>
                    <p:cNvSpPr>
                      <a:spLocks/>
                    </p:cNvSpPr>
                    <p:nvPr/>
                  </p:nvSpPr>
                  <p:spPr bwMode="auto">
                    <a:xfrm>
                      <a:off x="3045" y="920"/>
                      <a:ext cx="46" cy="17"/>
                    </a:xfrm>
                    <a:custGeom>
                      <a:avLst/>
                      <a:gdLst>
                        <a:gd name="T0" fmla="*/ 0 w 46"/>
                        <a:gd name="T1" fmla="*/ 2 h 17"/>
                        <a:gd name="T2" fmla="*/ 6 w 46"/>
                        <a:gd name="T3" fmla="*/ 3 h 17"/>
                        <a:gd name="T4" fmla="*/ 15 w 46"/>
                        <a:gd name="T5" fmla="*/ 3 h 17"/>
                        <a:gd name="T6" fmla="*/ 27 w 46"/>
                        <a:gd name="T7" fmla="*/ 3 h 17"/>
                        <a:gd name="T8" fmla="*/ 37 w 46"/>
                        <a:gd name="T9" fmla="*/ 2 h 17"/>
                        <a:gd name="T10" fmla="*/ 45 w 46"/>
                        <a:gd name="T11" fmla="*/ 0 h 17"/>
                        <a:gd name="T12" fmla="*/ 45 w 46"/>
                        <a:gd name="T13" fmla="*/ 11 h 17"/>
                        <a:gd name="T14" fmla="*/ 34 w 46"/>
                        <a:gd name="T15" fmla="*/ 14 h 17"/>
                        <a:gd name="T16" fmla="*/ 22 w 46"/>
                        <a:gd name="T17" fmla="*/ 16 h 17"/>
                        <a:gd name="T18" fmla="*/ 13 w 46"/>
                        <a:gd name="T19" fmla="*/ 16 h 17"/>
                        <a:gd name="T20" fmla="*/ 4 w 46"/>
                        <a:gd name="T21" fmla="*/ 14 h 17"/>
                        <a:gd name="T22" fmla="*/ 0 w 46"/>
                        <a:gd name="T23" fmla="*/ 12 h 17"/>
                        <a:gd name="T24" fmla="*/ 0 w 46"/>
                        <a:gd name="T25" fmla="*/ 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</a:cxnLst>
                      <a:rect l="0" t="0" r="r" b="b"/>
                      <a:pathLst>
                        <a:path w="46" h="17">
                          <a:moveTo>
                            <a:pt x="0" y="2"/>
                          </a:moveTo>
                          <a:lnTo>
                            <a:pt x="6" y="3"/>
                          </a:lnTo>
                          <a:lnTo>
                            <a:pt x="15" y="3"/>
                          </a:lnTo>
                          <a:lnTo>
                            <a:pt x="27" y="3"/>
                          </a:lnTo>
                          <a:lnTo>
                            <a:pt x="37" y="2"/>
                          </a:lnTo>
                          <a:lnTo>
                            <a:pt x="45" y="0"/>
                          </a:lnTo>
                          <a:lnTo>
                            <a:pt x="45" y="11"/>
                          </a:lnTo>
                          <a:lnTo>
                            <a:pt x="34" y="14"/>
                          </a:lnTo>
                          <a:lnTo>
                            <a:pt x="22" y="16"/>
                          </a:lnTo>
                          <a:lnTo>
                            <a:pt x="13" y="16"/>
                          </a:lnTo>
                          <a:lnTo>
                            <a:pt x="4" y="14"/>
                          </a:lnTo>
                          <a:lnTo>
                            <a:pt x="0" y="12"/>
                          </a:lnTo>
                          <a:lnTo>
                            <a:pt x="0" y="2"/>
                          </a:lnTo>
                        </a:path>
                      </a:pathLst>
                    </a:custGeom>
                    <a:solidFill>
                      <a:srgbClr val="FFFF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10" name="Oval 1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062" y="923"/>
                      <a:ext cx="10" cy="8"/>
                    </a:xfrm>
                    <a:prstGeom prst="ellipse">
                      <a:avLst/>
                    </a:prstGeom>
                    <a:solidFill>
                      <a:srgbClr val="FFFF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599" name="Group 197"/>
                  <p:cNvGrpSpPr>
                    <a:grpSpLocks/>
                  </p:cNvGrpSpPr>
                  <p:nvPr/>
                </p:nvGrpSpPr>
                <p:grpSpPr bwMode="auto">
                  <a:xfrm>
                    <a:off x="3126" y="895"/>
                    <a:ext cx="74" cy="32"/>
                    <a:chOff x="3126" y="895"/>
                    <a:chExt cx="74" cy="32"/>
                  </a:xfrm>
                </p:grpSpPr>
                <p:sp>
                  <p:nvSpPr>
                    <p:cNvPr id="602" name="Freeform 198"/>
                    <p:cNvSpPr>
                      <a:spLocks/>
                    </p:cNvSpPr>
                    <p:nvPr/>
                  </p:nvSpPr>
                  <p:spPr bwMode="auto">
                    <a:xfrm>
                      <a:off x="3126" y="895"/>
                      <a:ext cx="55" cy="19"/>
                    </a:xfrm>
                    <a:custGeom>
                      <a:avLst/>
                      <a:gdLst>
                        <a:gd name="T0" fmla="*/ 2 w 55"/>
                        <a:gd name="T1" fmla="*/ 7 h 19"/>
                        <a:gd name="T2" fmla="*/ 24 w 55"/>
                        <a:gd name="T3" fmla="*/ 7 h 19"/>
                        <a:gd name="T4" fmla="*/ 26 w 55"/>
                        <a:gd name="T5" fmla="*/ 7 h 19"/>
                        <a:gd name="T6" fmla="*/ 29 w 55"/>
                        <a:gd name="T7" fmla="*/ 6 h 19"/>
                        <a:gd name="T8" fmla="*/ 32 w 55"/>
                        <a:gd name="T9" fmla="*/ 4 h 19"/>
                        <a:gd name="T10" fmla="*/ 35 w 55"/>
                        <a:gd name="T11" fmla="*/ 2 h 19"/>
                        <a:gd name="T12" fmla="*/ 36 w 55"/>
                        <a:gd name="T13" fmla="*/ 1 h 19"/>
                        <a:gd name="T14" fmla="*/ 39 w 55"/>
                        <a:gd name="T15" fmla="*/ 0 h 19"/>
                        <a:gd name="T16" fmla="*/ 40 w 55"/>
                        <a:gd name="T17" fmla="*/ 0 h 19"/>
                        <a:gd name="T18" fmla="*/ 43 w 55"/>
                        <a:gd name="T19" fmla="*/ 0 h 19"/>
                        <a:gd name="T20" fmla="*/ 44 w 55"/>
                        <a:gd name="T21" fmla="*/ 0 h 19"/>
                        <a:gd name="T22" fmla="*/ 45 w 55"/>
                        <a:gd name="T23" fmla="*/ 0 h 19"/>
                        <a:gd name="T24" fmla="*/ 45 w 55"/>
                        <a:gd name="T25" fmla="*/ 1 h 19"/>
                        <a:gd name="T26" fmla="*/ 43 w 55"/>
                        <a:gd name="T27" fmla="*/ 2 h 19"/>
                        <a:gd name="T28" fmla="*/ 42 w 55"/>
                        <a:gd name="T29" fmla="*/ 2 h 19"/>
                        <a:gd name="T30" fmla="*/ 42 w 55"/>
                        <a:gd name="T31" fmla="*/ 3 h 19"/>
                        <a:gd name="T32" fmla="*/ 45 w 55"/>
                        <a:gd name="T33" fmla="*/ 2 h 19"/>
                        <a:gd name="T34" fmla="*/ 47 w 55"/>
                        <a:gd name="T35" fmla="*/ 2 h 19"/>
                        <a:gd name="T36" fmla="*/ 49 w 55"/>
                        <a:gd name="T37" fmla="*/ 2 h 19"/>
                        <a:gd name="T38" fmla="*/ 51 w 55"/>
                        <a:gd name="T39" fmla="*/ 1 h 19"/>
                        <a:gd name="T40" fmla="*/ 52 w 55"/>
                        <a:gd name="T41" fmla="*/ 1 h 19"/>
                        <a:gd name="T42" fmla="*/ 53 w 55"/>
                        <a:gd name="T43" fmla="*/ 1 h 19"/>
                        <a:gd name="T44" fmla="*/ 54 w 55"/>
                        <a:gd name="T45" fmla="*/ 1 h 19"/>
                        <a:gd name="T46" fmla="*/ 54 w 55"/>
                        <a:gd name="T47" fmla="*/ 2 h 19"/>
                        <a:gd name="T48" fmla="*/ 52 w 55"/>
                        <a:gd name="T49" fmla="*/ 3 h 19"/>
                        <a:gd name="T50" fmla="*/ 52 w 55"/>
                        <a:gd name="T51" fmla="*/ 5 h 19"/>
                        <a:gd name="T52" fmla="*/ 51 w 55"/>
                        <a:gd name="T53" fmla="*/ 6 h 19"/>
                        <a:gd name="T54" fmla="*/ 50 w 55"/>
                        <a:gd name="T55" fmla="*/ 7 h 19"/>
                        <a:gd name="T56" fmla="*/ 49 w 55"/>
                        <a:gd name="T57" fmla="*/ 8 h 19"/>
                        <a:gd name="T58" fmla="*/ 49 w 55"/>
                        <a:gd name="T59" fmla="*/ 9 h 19"/>
                        <a:gd name="T60" fmla="*/ 47 w 55"/>
                        <a:gd name="T61" fmla="*/ 10 h 19"/>
                        <a:gd name="T62" fmla="*/ 46 w 55"/>
                        <a:gd name="T63" fmla="*/ 11 h 19"/>
                        <a:gd name="T64" fmla="*/ 43 w 55"/>
                        <a:gd name="T65" fmla="*/ 12 h 19"/>
                        <a:gd name="T66" fmla="*/ 40 w 55"/>
                        <a:gd name="T67" fmla="*/ 13 h 19"/>
                        <a:gd name="T68" fmla="*/ 35 w 55"/>
                        <a:gd name="T69" fmla="*/ 13 h 19"/>
                        <a:gd name="T70" fmla="*/ 33 w 55"/>
                        <a:gd name="T71" fmla="*/ 13 h 19"/>
                        <a:gd name="T72" fmla="*/ 31 w 55"/>
                        <a:gd name="T73" fmla="*/ 12 h 19"/>
                        <a:gd name="T74" fmla="*/ 28 w 55"/>
                        <a:gd name="T75" fmla="*/ 13 h 19"/>
                        <a:gd name="T76" fmla="*/ 25 w 55"/>
                        <a:gd name="T77" fmla="*/ 13 h 19"/>
                        <a:gd name="T78" fmla="*/ 1 w 55"/>
                        <a:gd name="T79" fmla="*/ 18 h 19"/>
                        <a:gd name="T80" fmla="*/ 0 w 55"/>
                        <a:gd name="T81" fmla="*/ 16 h 19"/>
                        <a:gd name="T82" fmla="*/ 0 w 55"/>
                        <a:gd name="T83" fmla="*/ 14 h 19"/>
                        <a:gd name="T84" fmla="*/ 0 w 55"/>
                        <a:gd name="T85" fmla="*/ 12 h 19"/>
                        <a:gd name="T86" fmla="*/ 1 w 55"/>
                        <a:gd name="T87" fmla="*/ 9 h 19"/>
                        <a:gd name="T88" fmla="*/ 2 w 55"/>
                        <a:gd name="T89" fmla="*/ 7 h 19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</a:cxnLst>
                      <a:rect l="0" t="0" r="r" b="b"/>
                      <a:pathLst>
                        <a:path w="55" h="19">
                          <a:moveTo>
                            <a:pt x="2" y="7"/>
                          </a:moveTo>
                          <a:lnTo>
                            <a:pt x="24" y="7"/>
                          </a:lnTo>
                          <a:lnTo>
                            <a:pt x="26" y="7"/>
                          </a:lnTo>
                          <a:lnTo>
                            <a:pt x="29" y="6"/>
                          </a:lnTo>
                          <a:lnTo>
                            <a:pt x="32" y="4"/>
                          </a:lnTo>
                          <a:lnTo>
                            <a:pt x="35" y="2"/>
                          </a:lnTo>
                          <a:lnTo>
                            <a:pt x="36" y="1"/>
                          </a:lnTo>
                          <a:lnTo>
                            <a:pt x="39" y="0"/>
                          </a:lnTo>
                          <a:lnTo>
                            <a:pt x="40" y="0"/>
                          </a:lnTo>
                          <a:lnTo>
                            <a:pt x="43" y="0"/>
                          </a:lnTo>
                          <a:lnTo>
                            <a:pt x="44" y="0"/>
                          </a:lnTo>
                          <a:lnTo>
                            <a:pt x="45" y="0"/>
                          </a:lnTo>
                          <a:lnTo>
                            <a:pt x="45" y="1"/>
                          </a:lnTo>
                          <a:lnTo>
                            <a:pt x="43" y="2"/>
                          </a:lnTo>
                          <a:lnTo>
                            <a:pt x="42" y="2"/>
                          </a:lnTo>
                          <a:lnTo>
                            <a:pt x="42" y="3"/>
                          </a:lnTo>
                          <a:lnTo>
                            <a:pt x="45" y="2"/>
                          </a:lnTo>
                          <a:lnTo>
                            <a:pt x="47" y="2"/>
                          </a:lnTo>
                          <a:lnTo>
                            <a:pt x="49" y="2"/>
                          </a:lnTo>
                          <a:lnTo>
                            <a:pt x="51" y="1"/>
                          </a:lnTo>
                          <a:lnTo>
                            <a:pt x="52" y="1"/>
                          </a:lnTo>
                          <a:lnTo>
                            <a:pt x="53" y="1"/>
                          </a:lnTo>
                          <a:lnTo>
                            <a:pt x="54" y="1"/>
                          </a:lnTo>
                          <a:lnTo>
                            <a:pt x="54" y="2"/>
                          </a:lnTo>
                          <a:lnTo>
                            <a:pt x="52" y="3"/>
                          </a:lnTo>
                          <a:lnTo>
                            <a:pt x="52" y="5"/>
                          </a:lnTo>
                          <a:lnTo>
                            <a:pt x="51" y="6"/>
                          </a:lnTo>
                          <a:lnTo>
                            <a:pt x="50" y="7"/>
                          </a:lnTo>
                          <a:lnTo>
                            <a:pt x="49" y="8"/>
                          </a:lnTo>
                          <a:lnTo>
                            <a:pt x="49" y="9"/>
                          </a:lnTo>
                          <a:lnTo>
                            <a:pt x="47" y="10"/>
                          </a:lnTo>
                          <a:lnTo>
                            <a:pt x="46" y="11"/>
                          </a:lnTo>
                          <a:lnTo>
                            <a:pt x="43" y="12"/>
                          </a:lnTo>
                          <a:lnTo>
                            <a:pt x="40" y="13"/>
                          </a:lnTo>
                          <a:lnTo>
                            <a:pt x="35" y="13"/>
                          </a:lnTo>
                          <a:lnTo>
                            <a:pt x="33" y="13"/>
                          </a:lnTo>
                          <a:lnTo>
                            <a:pt x="31" y="12"/>
                          </a:lnTo>
                          <a:lnTo>
                            <a:pt x="28" y="13"/>
                          </a:lnTo>
                          <a:lnTo>
                            <a:pt x="25" y="13"/>
                          </a:lnTo>
                          <a:lnTo>
                            <a:pt x="1" y="18"/>
                          </a:lnTo>
                          <a:lnTo>
                            <a:pt x="0" y="16"/>
                          </a:lnTo>
                          <a:lnTo>
                            <a:pt x="0" y="14"/>
                          </a:lnTo>
                          <a:lnTo>
                            <a:pt x="0" y="12"/>
                          </a:lnTo>
                          <a:lnTo>
                            <a:pt x="1" y="9"/>
                          </a:lnTo>
                          <a:lnTo>
                            <a:pt x="2" y="7"/>
                          </a:lnTo>
                        </a:path>
                      </a:pathLst>
                    </a:custGeom>
                    <a:solidFill>
                      <a:srgbClr val="FFC080"/>
                    </a:solidFill>
                    <a:ln w="12700" cap="rnd" cmpd="sng">
                      <a:solidFill>
                        <a:srgbClr val="402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3" name="Freeform 199"/>
                    <p:cNvSpPr>
                      <a:spLocks/>
                    </p:cNvSpPr>
                    <p:nvPr/>
                  </p:nvSpPr>
                  <p:spPr bwMode="auto">
                    <a:xfrm>
                      <a:off x="3170" y="899"/>
                      <a:ext cx="17" cy="17"/>
                    </a:xfrm>
                    <a:custGeom>
                      <a:avLst/>
                      <a:gdLst>
                        <a:gd name="T0" fmla="*/ 14 w 17"/>
                        <a:gd name="T1" fmla="*/ 2 h 17"/>
                        <a:gd name="T2" fmla="*/ 12 w 17"/>
                        <a:gd name="T3" fmla="*/ 0 h 17"/>
                        <a:gd name="T4" fmla="*/ 8 w 17"/>
                        <a:gd name="T5" fmla="*/ 2 h 17"/>
                        <a:gd name="T6" fmla="*/ 8 w 17"/>
                        <a:gd name="T7" fmla="*/ 5 h 17"/>
                        <a:gd name="T8" fmla="*/ 10 w 17"/>
                        <a:gd name="T9" fmla="*/ 5 h 17"/>
                        <a:gd name="T10" fmla="*/ 6 w 17"/>
                        <a:gd name="T11" fmla="*/ 5 h 17"/>
                        <a:gd name="T12" fmla="*/ 2 w 17"/>
                        <a:gd name="T13" fmla="*/ 5 h 17"/>
                        <a:gd name="T14" fmla="*/ 2 w 17"/>
                        <a:gd name="T15" fmla="*/ 9 h 17"/>
                        <a:gd name="T16" fmla="*/ 4 w 17"/>
                        <a:gd name="T17" fmla="*/ 9 h 17"/>
                        <a:gd name="T18" fmla="*/ 6 w 17"/>
                        <a:gd name="T19" fmla="*/ 9 h 17"/>
                        <a:gd name="T20" fmla="*/ 6 w 17"/>
                        <a:gd name="T21" fmla="*/ 12 h 17"/>
                        <a:gd name="T22" fmla="*/ 2 w 17"/>
                        <a:gd name="T23" fmla="*/ 9 h 17"/>
                        <a:gd name="T24" fmla="*/ 0 w 17"/>
                        <a:gd name="T25" fmla="*/ 9 h 17"/>
                        <a:gd name="T26" fmla="*/ 0 w 17"/>
                        <a:gd name="T27" fmla="*/ 12 h 17"/>
                        <a:gd name="T28" fmla="*/ 2 w 17"/>
                        <a:gd name="T29" fmla="*/ 14 h 17"/>
                        <a:gd name="T30" fmla="*/ 4 w 17"/>
                        <a:gd name="T31" fmla="*/ 14 h 17"/>
                        <a:gd name="T32" fmla="*/ 4 w 17"/>
                        <a:gd name="T33" fmla="*/ 16 h 17"/>
                        <a:gd name="T34" fmla="*/ 2 w 17"/>
                        <a:gd name="T35" fmla="*/ 14 h 17"/>
                        <a:gd name="T36" fmla="*/ 0 w 17"/>
                        <a:gd name="T37" fmla="*/ 12 h 17"/>
                        <a:gd name="T38" fmla="*/ 0 w 17"/>
                        <a:gd name="T39" fmla="*/ 9 h 17"/>
                        <a:gd name="T40" fmla="*/ 0 w 17"/>
                        <a:gd name="T41" fmla="*/ 7 h 17"/>
                        <a:gd name="T42" fmla="*/ 0 w 17"/>
                        <a:gd name="T43" fmla="*/ 5 h 17"/>
                        <a:gd name="T44" fmla="*/ 2 w 17"/>
                        <a:gd name="T45" fmla="*/ 5 h 17"/>
                        <a:gd name="T46" fmla="*/ 4 w 17"/>
                        <a:gd name="T47" fmla="*/ 5 h 17"/>
                        <a:gd name="T48" fmla="*/ 6 w 17"/>
                        <a:gd name="T49" fmla="*/ 5 h 17"/>
                        <a:gd name="T50" fmla="*/ 6 w 17"/>
                        <a:gd name="T51" fmla="*/ 2 h 17"/>
                        <a:gd name="T52" fmla="*/ 8 w 17"/>
                        <a:gd name="T53" fmla="*/ 0 h 17"/>
                        <a:gd name="T54" fmla="*/ 10 w 17"/>
                        <a:gd name="T55" fmla="*/ 0 h 17"/>
                        <a:gd name="T56" fmla="*/ 16 w 17"/>
                        <a:gd name="T57" fmla="*/ 0 h 17"/>
                        <a:gd name="T58" fmla="*/ 14 w 17"/>
                        <a:gd name="T59" fmla="*/ 2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4" y="2"/>
                          </a:moveTo>
                          <a:lnTo>
                            <a:pt x="12" y="0"/>
                          </a:lnTo>
                          <a:lnTo>
                            <a:pt x="8" y="2"/>
                          </a:lnTo>
                          <a:lnTo>
                            <a:pt x="8" y="5"/>
                          </a:lnTo>
                          <a:lnTo>
                            <a:pt x="10" y="5"/>
                          </a:lnTo>
                          <a:lnTo>
                            <a:pt x="6" y="5"/>
                          </a:lnTo>
                          <a:lnTo>
                            <a:pt x="2" y="5"/>
                          </a:lnTo>
                          <a:lnTo>
                            <a:pt x="2" y="9"/>
                          </a:lnTo>
                          <a:lnTo>
                            <a:pt x="4" y="9"/>
                          </a:lnTo>
                          <a:lnTo>
                            <a:pt x="6" y="9"/>
                          </a:lnTo>
                          <a:lnTo>
                            <a:pt x="6" y="12"/>
                          </a:lnTo>
                          <a:lnTo>
                            <a:pt x="2" y="9"/>
                          </a:lnTo>
                          <a:lnTo>
                            <a:pt x="0" y="9"/>
                          </a:lnTo>
                          <a:lnTo>
                            <a:pt x="0" y="12"/>
                          </a:lnTo>
                          <a:lnTo>
                            <a:pt x="2" y="14"/>
                          </a:lnTo>
                          <a:lnTo>
                            <a:pt x="4" y="14"/>
                          </a:lnTo>
                          <a:lnTo>
                            <a:pt x="4" y="16"/>
                          </a:lnTo>
                          <a:lnTo>
                            <a:pt x="2" y="14"/>
                          </a:lnTo>
                          <a:lnTo>
                            <a:pt x="0" y="12"/>
                          </a:lnTo>
                          <a:lnTo>
                            <a:pt x="0" y="9"/>
                          </a:lnTo>
                          <a:lnTo>
                            <a:pt x="0" y="7"/>
                          </a:lnTo>
                          <a:lnTo>
                            <a:pt x="0" y="5"/>
                          </a:lnTo>
                          <a:lnTo>
                            <a:pt x="2" y="5"/>
                          </a:lnTo>
                          <a:lnTo>
                            <a:pt x="4" y="5"/>
                          </a:lnTo>
                          <a:lnTo>
                            <a:pt x="6" y="5"/>
                          </a:lnTo>
                          <a:lnTo>
                            <a:pt x="6" y="2"/>
                          </a:lnTo>
                          <a:lnTo>
                            <a:pt x="8" y="0"/>
                          </a:lnTo>
                          <a:lnTo>
                            <a:pt x="10" y="0"/>
                          </a:lnTo>
                          <a:lnTo>
                            <a:pt x="16" y="0"/>
                          </a:lnTo>
                          <a:lnTo>
                            <a:pt x="14" y="2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4" name="Freeform 200"/>
                    <p:cNvSpPr>
                      <a:spLocks/>
                    </p:cNvSpPr>
                    <p:nvPr/>
                  </p:nvSpPr>
                  <p:spPr bwMode="auto">
                    <a:xfrm>
                      <a:off x="3158" y="900"/>
                      <a:ext cx="17" cy="17"/>
                    </a:xfrm>
                    <a:custGeom>
                      <a:avLst/>
                      <a:gdLst>
                        <a:gd name="T0" fmla="*/ 14 w 17"/>
                        <a:gd name="T1" fmla="*/ 0 h 17"/>
                        <a:gd name="T2" fmla="*/ 10 w 17"/>
                        <a:gd name="T3" fmla="*/ 8 h 17"/>
                        <a:gd name="T4" fmla="*/ 4 w 17"/>
                        <a:gd name="T5" fmla="*/ 8 h 17"/>
                        <a:gd name="T6" fmla="*/ 0 w 17"/>
                        <a:gd name="T7" fmla="*/ 16 h 17"/>
                        <a:gd name="T8" fmla="*/ 6 w 17"/>
                        <a:gd name="T9" fmla="*/ 12 h 17"/>
                        <a:gd name="T10" fmla="*/ 8 w 17"/>
                        <a:gd name="T11" fmla="*/ 8 h 17"/>
                        <a:gd name="T12" fmla="*/ 12 w 17"/>
                        <a:gd name="T13" fmla="*/ 8 h 17"/>
                        <a:gd name="T14" fmla="*/ 14 w 17"/>
                        <a:gd name="T15" fmla="*/ 12 h 17"/>
                        <a:gd name="T16" fmla="*/ 16 w 17"/>
                        <a:gd name="T17" fmla="*/ 12 h 17"/>
                        <a:gd name="T18" fmla="*/ 14 w 17"/>
                        <a:gd name="T19" fmla="*/ 12 h 17"/>
                        <a:gd name="T20" fmla="*/ 10 w 17"/>
                        <a:gd name="T21" fmla="*/ 8 h 17"/>
                        <a:gd name="T22" fmla="*/ 14 w 17"/>
                        <a:gd name="T2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4" y="0"/>
                          </a:moveTo>
                          <a:lnTo>
                            <a:pt x="10" y="8"/>
                          </a:lnTo>
                          <a:lnTo>
                            <a:pt x="4" y="8"/>
                          </a:lnTo>
                          <a:lnTo>
                            <a:pt x="0" y="16"/>
                          </a:lnTo>
                          <a:lnTo>
                            <a:pt x="6" y="12"/>
                          </a:lnTo>
                          <a:lnTo>
                            <a:pt x="8" y="8"/>
                          </a:lnTo>
                          <a:lnTo>
                            <a:pt x="12" y="8"/>
                          </a:lnTo>
                          <a:lnTo>
                            <a:pt x="14" y="12"/>
                          </a:lnTo>
                          <a:lnTo>
                            <a:pt x="16" y="12"/>
                          </a:lnTo>
                          <a:lnTo>
                            <a:pt x="14" y="12"/>
                          </a:lnTo>
                          <a:lnTo>
                            <a:pt x="10" y="8"/>
                          </a:lnTo>
                          <a:lnTo>
                            <a:pt x="14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5" name="Freeform 201"/>
                    <p:cNvSpPr>
                      <a:spLocks/>
                    </p:cNvSpPr>
                    <p:nvPr/>
                  </p:nvSpPr>
                  <p:spPr bwMode="auto">
                    <a:xfrm>
                      <a:off x="3164" y="897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2 w 17"/>
                        <a:gd name="T3" fmla="*/ 0 h 17"/>
                        <a:gd name="T4" fmla="*/ 8 w 17"/>
                        <a:gd name="T5" fmla="*/ 0 h 17"/>
                        <a:gd name="T6" fmla="*/ 4 w 17"/>
                        <a:gd name="T7" fmla="*/ 8 h 17"/>
                        <a:gd name="T8" fmla="*/ 0 w 17"/>
                        <a:gd name="T9" fmla="*/ 16 h 17"/>
                        <a:gd name="T10" fmla="*/ 4 w 17"/>
                        <a:gd name="T11" fmla="*/ 8 h 17"/>
                        <a:gd name="T12" fmla="*/ 16 w 17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2" y="0"/>
                          </a:lnTo>
                          <a:lnTo>
                            <a:pt x="8" y="0"/>
                          </a:lnTo>
                          <a:lnTo>
                            <a:pt x="4" y="8"/>
                          </a:lnTo>
                          <a:lnTo>
                            <a:pt x="0" y="16"/>
                          </a:lnTo>
                          <a:lnTo>
                            <a:pt x="4" y="8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6" name="Freeform 202"/>
                    <p:cNvSpPr>
                      <a:spLocks/>
                    </p:cNvSpPr>
                    <p:nvPr/>
                  </p:nvSpPr>
                  <p:spPr bwMode="auto">
                    <a:xfrm>
                      <a:off x="3180" y="908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16 h 17"/>
                        <a:gd name="T8" fmla="*/ 16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7" name="Freeform 203"/>
                    <p:cNvSpPr>
                      <a:spLocks/>
                    </p:cNvSpPr>
                    <p:nvPr/>
                  </p:nvSpPr>
                  <p:spPr bwMode="auto">
                    <a:xfrm>
                      <a:off x="3179" y="910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08" name="Freeform 204"/>
                    <p:cNvSpPr>
                      <a:spLocks/>
                    </p:cNvSpPr>
                    <p:nvPr/>
                  </p:nvSpPr>
                  <p:spPr bwMode="auto">
                    <a:xfrm>
                      <a:off x="3183" y="90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16 h 17"/>
                        <a:gd name="T8" fmla="*/ 16 w 17"/>
                        <a:gd name="T9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600" name="Freeform 205"/>
                  <p:cNvSpPr>
                    <a:spLocks/>
                  </p:cNvSpPr>
                  <p:nvPr/>
                </p:nvSpPr>
                <p:spPr bwMode="auto">
                  <a:xfrm>
                    <a:off x="3107" y="907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8 w 17"/>
                      <a:gd name="T3" fmla="*/ 9 h 17"/>
                      <a:gd name="T4" fmla="*/ 0 w 17"/>
                      <a:gd name="T5" fmla="*/ 14 h 17"/>
                      <a:gd name="T6" fmla="*/ 0 w 17"/>
                      <a:gd name="T7" fmla="*/ 16 h 17"/>
                      <a:gd name="T8" fmla="*/ 11 w 17"/>
                      <a:gd name="T9" fmla="*/ 12 h 17"/>
                      <a:gd name="T10" fmla="*/ 16 w 17"/>
                      <a:gd name="T1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8" y="9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11" y="12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1" name="Freeform 206"/>
                  <p:cNvSpPr>
                    <a:spLocks/>
                  </p:cNvSpPr>
                  <p:nvPr/>
                </p:nvSpPr>
                <p:spPr bwMode="auto">
                  <a:xfrm>
                    <a:off x="3105" y="900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2 w 17"/>
                      <a:gd name="T3" fmla="*/ 8 h 17"/>
                      <a:gd name="T4" fmla="*/ 5 w 17"/>
                      <a:gd name="T5" fmla="*/ 13 h 17"/>
                      <a:gd name="T6" fmla="*/ 0 w 17"/>
                      <a:gd name="T7" fmla="*/ 16 h 17"/>
                      <a:gd name="T8" fmla="*/ 5 w 17"/>
                      <a:gd name="T9" fmla="*/ 10 h 17"/>
                      <a:gd name="T10" fmla="*/ 12 w 17"/>
                      <a:gd name="T11" fmla="*/ 6 h 17"/>
                      <a:gd name="T12" fmla="*/ 16 w 17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12" y="8"/>
                        </a:lnTo>
                        <a:lnTo>
                          <a:pt x="5" y="13"/>
                        </a:lnTo>
                        <a:lnTo>
                          <a:pt x="0" y="16"/>
                        </a:lnTo>
                        <a:lnTo>
                          <a:pt x="5" y="10"/>
                        </a:lnTo>
                        <a:lnTo>
                          <a:pt x="12" y="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576" name="Group 207"/>
                <p:cNvGrpSpPr>
                  <a:grpSpLocks/>
                </p:cNvGrpSpPr>
                <p:nvPr/>
              </p:nvGrpSpPr>
              <p:grpSpPr bwMode="auto">
                <a:xfrm>
                  <a:off x="3039" y="856"/>
                  <a:ext cx="56" cy="47"/>
                  <a:chOff x="3039" y="856"/>
                  <a:chExt cx="56" cy="47"/>
                </a:xfrm>
              </p:grpSpPr>
              <p:sp>
                <p:nvSpPr>
                  <p:cNvPr id="577" name="Freeform 208"/>
                  <p:cNvSpPr>
                    <a:spLocks/>
                  </p:cNvSpPr>
                  <p:nvPr/>
                </p:nvSpPr>
                <p:spPr bwMode="auto">
                  <a:xfrm>
                    <a:off x="3039" y="856"/>
                    <a:ext cx="56" cy="47"/>
                  </a:xfrm>
                  <a:custGeom>
                    <a:avLst/>
                    <a:gdLst>
                      <a:gd name="T0" fmla="*/ 12 w 56"/>
                      <a:gd name="T1" fmla="*/ 5 h 47"/>
                      <a:gd name="T2" fmla="*/ 12 w 56"/>
                      <a:gd name="T3" fmla="*/ 10 h 47"/>
                      <a:gd name="T4" fmla="*/ 14 w 56"/>
                      <a:gd name="T5" fmla="*/ 15 h 47"/>
                      <a:gd name="T6" fmla="*/ 17 w 56"/>
                      <a:gd name="T7" fmla="*/ 17 h 47"/>
                      <a:gd name="T8" fmla="*/ 24 w 56"/>
                      <a:gd name="T9" fmla="*/ 18 h 47"/>
                      <a:gd name="T10" fmla="*/ 31 w 56"/>
                      <a:gd name="T11" fmla="*/ 16 h 47"/>
                      <a:gd name="T12" fmla="*/ 37 w 56"/>
                      <a:gd name="T13" fmla="*/ 10 h 47"/>
                      <a:gd name="T14" fmla="*/ 41 w 56"/>
                      <a:gd name="T15" fmla="*/ 3 h 47"/>
                      <a:gd name="T16" fmla="*/ 43 w 56"/>
                      <a:gd name="T17" fmla="*/ 2 h 47"/>
                      <a:gd name="T18" fmla="*/ 46 w 56"/>
                      <a:gd name="T19" fmla="*/ 0 h 47"/>
                      <a:gd name="T20" fmla="*/ 50 w 56"/>
                      <a:gd name="T21" fmla="*/ 1 h 47"/>
                      <a:gd name="T22" fmla="*/ 51 w 56"/>
                      <a:gd name="T23" fmla="*/ 3 h 47"/>
                      <a:gd name="T24" fmla="*/ 50 w 56"/>
                      <a:gd name="T25" fmla="*/ 4 h 47"/>
                      <a:gd name="T26" fmla="*/ 55 w 56"/>
                      <a:gd name="T27" fmla="*/ 9 h 47"/>
                      <a:gd name="T28" fmla="*/ 55 w 56"/>
                      <a:gd name="T29" fmla="*/ 16 h 47"/>
                      <a:gd name="T30" fmla="*/ 50 w 56"/>
                      <a:gd name="T31" fmla="*/ 13 h 47"/>
                      <a:gd name="T32" fmla="*/ 48 w 56"/>
                      <a:gd name="T33" fmla="*/ 9 h 47"/>
                      <a:gd name="T34" fmla="*/ 47 w 56"/>
                      <a:gd name="T35" fmla="*/ 6 h 47"/>
                      <a:gd name="T36" fmla="*/ 46 w 56"/>
                      <a:gd name="T37" fmla="*/ 8 h 47"/>
                      <a:gd name="T38" fmla="*/ 44 w 56"/>
                      <a:gd name="T39" fmla="*/ 6 h 47"/>
                      <a:gd name="T40" fmla="*/ 45 w 56"/>
                      <a:gd name="T41" fmla="*/ 9 h 47"/>
                      <a:gd name="T42" fmla="*/ 45 w 56"/>
                      <a:gd name="T43" fmla="*/ 17 h 47"/>
                      <a:gd name="T44" fmla="*/ 40 w 56"/>
                      <a:gd name="T45" fmla="*/ 30 h 47"/>
                      <a:gd name="T46" fmla="*/ 30 w 56"/>
                      <a:gd name="T47" fmla="*/ 39 h 47"/>
                      <a:gd name="T48" fmla="*/ 19 w 56"/>
                      <a:gd name="T49" fmla="*/ 44 h 47"/>
                      <a:gd name="T50" fmla="*/ 12 w 56"/>
                      <a:gd name="T51" fmla="*/ 46 h 47"/>
                      <a:gd name="T52" fmla="*/ 8 w 56"/>
                      <a:gd name="T53" fmla="*/ 39 h 47"/>
                      <a:gd name="T54" fmla="*/ 3 w 56"/>
                      <a:gd name="T55" fmla="*/ 29 h 47"/>
                      <a:gd name="T56" fmla="*/ 1 w 56"/>
                      <a:gd name="T57" fmla="*/ 17 h 47"/>
                      <a:gd name="T58" fmla="*/ 0 w 56"/>
                      <a:gd name="T59" fmla="*/ 10 h 47"/>
                      <a:gd name="T60" fmla="*/ 2 w 56"/>
                      <a:gd name="T61" fmla="*/ 6 h 47"/>
                      <a:gd name="T62" fmla="*/ 4 w 56"/>
                      <a:gd name="T63" fmla="*/ 5 h 47"/>
                      <a:gd name="T64" fmla="*/ 6 w 56"/>
                      <a:gd name="T65" fmla="*/ 5 h 47"/>
                      <a:gd name="T66" fmla="*/ 8 w 56"/>
                      <a:gd name="T67" fmla="*/ 4 h 47"/>
                      <a:gd name="T68" fmla="*/ 12 w 56"/>
                      <a:gd name="T69" fmla="*/ 5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56" h="47">
                        <a:moveTo>
                          <a:pt x="12" y="5"/>
                        </a:moveTo>
                        <a:lnTo>
                          <a:pt x="12" y="10"/>
                        </a:lnTo>
                        <a:lnTo>
                          <a:pt x="14" y="15"/>
                        </a:lnTo>
                        <a:lnTo>
                          <a:pt x="17" y="17"/>
                        </a:lnTo>
                        <a:lnTo>
                          <a:pt x="24" y="18"/>
                        </a:lnTo>
                        <a:lnTo>
                          <a:pt x="31" y="16"/>
                        </a:lnTo>
                        <a:lnTo>
                          <a:pt x="37" y="10"/>
                        </a:lnTo>
                        <a:lnTo>
                          <a:pt x="41" y="3"/>
                        </a:lnTo>
                        <a:lnTo>
                          <a:pt x="43" y="2"/>
                        </a:lnTo>
                        <a:lnTo>
                          <a:pt x="46" y="0"/>
                        </a:lnTo>
                        <a:lnTo>
                          <a:pt x="50" y="1"/>
                        </a:lnTo>
                        <a:lnTo>
                          <a:pt x="51" y="3"/>
                        </a:lnTo>
                        <a:lnTo>
                          <a:pt x="50" y="4"/>
                        </a:lnTo>
                        <a:lnTo>
                          <a:pt x="55" y="9"/>
                        </a:lnTo>
                        <a:lnTo>
                          <a:pt x="55" y="16"/>
                        </a:lnTo>
                        <a:lnTo>
                          <a:pt x="50" y="13"/>
                        </a:lnTo>
                        <a:lnTo>
                          <a:pt x="48" y="9"/>
                        </a:lnTo>
                        <a:lnTo>
                          <a:pt x="47" y="6"/>
                        </a:lnTo>
                        <a:lnTo>
                          <a:pt x="46" y="8"/>
                        </a:lnTo>
                        <a:lnTo>
                          <a:pt x="44" y="6"/>
                        </a:lnTo>
                        <a:lnTo>
                          <a:pt x="45" y="9"/>
                        </a:lnTo>
                        <a:lnTo>
                          <a:pt x="45" y="17"/>
                        </a:lnTo>
                        <a:lnTo>
                          <a:pt x="40" y="30"/>
                        </a:lnTo>
                        <a:lnTo>
                          <a:pt x="30" y="39"/>
                        </a:lnTo>
                        <a:lnTo>
                          <a:pt x="19" y="44"/>
                        </a:lnTo>
                        <a:lnTo>
                          <a:pt x="12" y="46"/>
                        </a:lnTo>
                        <a:lnTo>
                          <a:pt x="8" y="39"/>
                        </a:lnTo>
                        <a:lnTo>
                          <a:pt x="3" y="29"/>
                        </a:lnTo>
                        <a:lnTo>
                          <a:pt x="1" y="17"/>
                        </a:lnTo>
                        <a:lnTo>
                          <a:pt x="0" y="10"/>
                        </a:lnTo>
                        <a:lnTo>
                          <a:pt x="2" y="6"/>
                        </a:lnTo>
                        <a:lnTo>
                          <a:pt x="4" y="5"/>
                        </a:lnTo>
                        <a:lnTo>
                          <a:pt x="6" y="5"/>
                        </a:lnTo>
                        <a:lnTo>
                          <a:pt x="8" y="4"/>
                        </a:lnTo>
                        <a:lnTo>
                          <a:pt x="12" y="5"/>
                        </a:lnTo>
                      </a:path>
                    </a:pathLst>
                  </a:custGeom>
                  <a:solidFill>
                    <a:srgbClr val="C0C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8" name="Freeform 209"/>
                  <p:cNvSpPr>
                    <a:spLocks/>
                  </p:cNvSpPr>
                  <p:nvPr/>
                </p:nvSpPr>
                <p:spPr bwMode="auto">
                  <a:xfrm>
                    <a:off x="3040" y="857"/>
                    <a:ext cx="54" cy="45"/>
                  </a:xfrm>
                  <a:custGeom>
                    <a:avLst/>
                    <a:gdLst>
                      <a:gd name="T0" fmla="*/ 8 w 54"/>
                      <a:gd name="T1" fmla="*/ 4 h 45"/>
                      <a:gd name="T2" fmla="*/ 6 w 54"/>
                      <a:gd name="T3" fmla="*/ 10 h 45"/>
                      <a:gd name="T4" fmla="*/ 9 w 54"/>
                      <a:gd name="T5" fmla="*/ 19 h 45"/>
                      <a:gd name="T6" fmla="*/ 8 w 54"/>
                      <a:gd name="T7" fmla="*/ 21 h 45"/>
                      <a:gd name="T8" fmla="*/ 5 w 54"/>
                      <a:gd name="T9" fmla="*/ 10 h 45"/>
                      <a:gd name="T10" fmla="*/ 2 w 54"/>
                      <a:gd name="T11" fmla="*/ 5 h 45"/>
                      <a:gd name="T12" fmla="*/ 0 w 54"/>
                      <a:gd name="T13" fmla="*/ 10 h 45"/>
                      <a:gd name="T14" fmla="*/ 3 w 54"/>
                      <a:gd name="T15" fmla="*/ 29 h 45"/>
                      <a:gd name="T16" fmla="*/ 11 w 54"/>
                      <a:gd name="T17" fmla="*/ 43 h 45"/>
                      <a:gd name="T18" fmla="*/ 18 w 54"/>
                      <a:gd name="T19" fmla="*/ 42 h 45"/>
                      <a:gd name="T20" fmla="*/ 32 w 54"/>
                      <a:gd name="T21" fmla="*/ 33 h 45"/>
                      <a:gd name="T22" fmla="*/ 39 w 54"/>
                      <a:gd name="T23" fmla="*/ 26 h 45"/>
                      <a:gd name="T24" fmla="*/ 42 w 54"/>
                      <a:gd name="T25" fmla="*/ 13 h 45"/>
                      <a:gd name="T26" fmla="*/ 42 w 54"/>
                      <a:gd name="T27" fmla="*/ 6 h 45"/>
                      <a:gd name="T28" fmla="*/ 41 w 54"/>
                      <a:gd name="T29" fmla="*/ 3 h 45"/>
                      <a:gd name="T30" fmla="*/ 43 w 54"/>
                      <a:gd name="T31" fmla="*/ 4 h 45"/>
                      <a:gd name="T32" fmla="*/ 45 w 54"/>
                      <a:gd name="T33" fmla="*/ 5 h 45"/>
                      <a:gd name="T34" fmla="*/ 48 w 54"/>
                      <a:gd name="T35" fmla="*/ 3 h 45"/>
                      <a:gd name="T36" fmla="*/ 46 w 54"/>
                      <a:gd name="T37" fmla="*/ 5 h 45"/>
                      <a:gd name="T38" fmla="*/ 49 w 54"/>
                      <a:gd name="T39" fmla="*/ 12 h 45"/>
                      <a:gd name="T40" fmla="*/ 53 w 54"/>
                      <a:gd name="T41" fmla="*/ 9 h 45"/>
                      <a:gd name="T42" fmla="*/ 48 w 54"/>
                      <a:gd name="T43" fmla="*/ 3 h 45"/>
                      <a:gd name="T44" fmla="*/ 48 w 54"/>
                      <a:gd name="T45" fmla="*/ 1 h 45"/>
                      <a:gd name="T46" fmla="*/ 45 w 54"/>
                      <a:gd name="T47" fmla="*/ 3 h 45"/>
                      <a:gd name="T48" fmla="*/ 43 w 54"/>
                      <a:gd name="T49" fmla="*/ 1 h 45"/>
                      <a:gd name="T50" fmla="*/ 40 w 54"/>
                      <a:gd name="T51" fmla="*/ 2 h 45"/>
                      <a:gd name="T52" fmla="*/ 36 w 54"/>
                      <a:gd name="T53" fmla="*/ 10 h 45"/>
                      <a:gd name="T54" fmla="*/ 23 w 54"/>
                      <a:gd name="T55" fmla="*/ 21 h 45"/>
                      <a:gd name="T56" fmla="*/ 16 w 54"/>
                      <a:gd name="T57" fmla="*/ 21 h 45"/>
                      <a:gd name="T58" fmla="*/ 23 w 54"/>
                      <a:gd name="T59" fmla="*/ 20 h 45"/>
                      <a:gd name="T60" fmla="*/ 22 w 54"/>
                      <a:gd name="T61" fmla="*/ 19 h 45"/>
                      <a:gd name="T62" fmla="*/ 13 w 54"/>
                      <a:gd name="T63" fmla="*/ 17 h 45"/>
                      <a:gd name="T64" fmla="*/ 9 w 54"/>
                      <a:gd name="T65" fmla="*/ 10 h 4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</a:cxnLst>
                    <a:rect l="0" t="0" r="r" b="b"/>
                    <a:pathLst>
                      <a:path w="54" h="45">
                        <a:moveTo>
                          <a:pt x="10" y="5"/>
                        </a:moveTo>
                        <a:lnTo>
                          <a:pt x="8" y="4"/>
                        </a:lnTo>
                        <a:lnTo>
                          <a:pt x="6" y="5"/>
                        </a:lnTo>
                        <a:lnTo>
                          <a:pt x="6" y="10"/>
                        </a:lnTo>
                        <a:lnTo>
                          <a:pt x="8" y="16"/>
                        </a:lnTo>
                        <a:lnTo>
                          <a:pt x="9" y="19"/>
                        </a:lnTo>
                        <a:lnTo>
                          <a:pt x="12" y="24"/>
                        </a:lnTo>
                        <a:lnTo>
                          <a:pt x="8" y="21"/>
                        </a:lnTo>
                        <a:lnTo>
                          <a:pt x="6" y="16"/>
                        </a:lnTo>
                        <a:lnTo>
                          <a:pt x="5" y="10"/>
                        </a:lnTo>
                        <a:lnTo>
                          <a:pt x="5" y="5"/>
                        </a:lnTo>
                        <a:lnTo>
                          <a:pt x="2" y="5"/>
                        </a:lnTo>
                        <a:lnTo>
                          <a:pt x="0" y="6"/>
                        </a:lnTo>
                        <a:lnTo>
                          <a:pt x="0" y="10"/>
                        </a:lnTo>
                        <a:lnTo>
                          <a:pt x="1" y="19"/>
                        </a:lnTo>
                        <a:lnTo>
                          <a:pt x="3" y="29"/>
                        </a:lnTo>
                        <a:lnTo>
                          <a:pt x="6" y="37"/>
                        </a:lnTo>
                        <a:lnTo>
                          <a:pt x="11" y="43"/>
                        </a:lnTo>
                        <a:lnTo>
                          <a:pt x="12" y="44"/>
                        </a:lnTo>
                        <a:lnTo>
                          <a:pt x="18" y="42"/>
                        </a:lnTo>
                        <a:lnTo>
                          <a:pt x="27" y="38"/>
                        </a:lnTo>
                        <a:lnTo>
                          <a:pt x="32" y="33"/>
                        </a:lnTo>
                        <a:lnTo>
                          <a:pt x="38" y="29"/>
                        </a:lnTo>
                        <a:lnTo>
                          <a:pt x="39" y="26"/>
                        </a:lnTo>
                        <a:lnTo>
                          <a:pt x="41" y="18"/>
                        </a:lnTo>
                        <a:lnTo>
                          <a:pt x="42" y="13"/>
                        </a:lnTo>
                        <a:lnTo>
                          <a:pt x="42" y="8"/>
                        </a:lnTo>
                        <a:lnTo>
                          <a:pt x="42" y="6"/>
                        </a:lnTo>
                        <a:lnTo>
                          <a:pt x="42" y="5"/>
                        </a:lnTo>
                        <a:lnTo>
                          <a:pt x="41" y="3"/>
                        </a:lnTo>
                        <a:lnTo>
                          <a:pt x="42" y="3"/>
                        </a:lnTo>
                        <a:lnTo>
                          <a:pt x="43" y="4"/>
                        </a:lnTo>
                        <a:lnTo>
                          <a:pt x="44" y="6"/>
                        </a:lnTo>
                        <a:lnTo>
                          <a:pt x="45" y="5"/>
                        </a:lnTo>
                        <a:lnTo>
                          <a:pt x="46" y="5"/>
                        </a:lnTo>
                        <a:lnTo>
                          <a:pt x="48" y="3"/>
                        </a:lnTo>
                        <a:lnTo>
                          <a:pt x="47" y="5"/>
                        </a:lnTo>
                        <a:lnTo>
                          <a:pt x="46" y="5"/>
                        </a:lnTo>
                        <a:lnTo>
                          <a:pt x="48" y="10"/>
                        </a:lnTo>
                        <a:lnTo>
                          <a:pt x="49" y="12"/>
                        </a:lnTo>
                        <a:lnTo>
                          <a:pt x="53" y="14"/>
                        </a:lnTo>
                        <a:lnTo>
                          <a:pt x="53" y="9"/>
                        </a:lnTo>
                        <a:lnTo>
                          <a:pt x="50" y="5"/>
                        </a:lnTo>
                        <a:lnTo>
                          <a:pt x="48" y="3"/>
                        </a:lnTo>
                        <a:lnTo>
                          <a:pt x="48" y="2"/>
                        </a:lnTo>
                        <a:lnTo>
                          <a:pt x="48" y="1"/>
                        </a:lnTo>
                        <a:lnTo>
                          <a:pt x="46" y="0"/>
                        </a:lnTo>
                        <a:lnTo>
                          <a:pt x="45" y="3"/>
                        </a:lnTo>
                        <a:lnTo>
                          <a:pt x="45" y="0"/>
                        </a:lnTo>
                        <a:lnTo>
                          <a:pt x="43" y="1"/>
                        </a:lnTo>
                        <a:lnTo>
                          <a:pt x="42" y="2"/>
                        </a:lnTo>
                        <a:lnTo>
                          <a:pt x="40" y="2"/>
                        </a:lnTo>
                        <a:lnTo>
                          <a:pt x="39" y="4"/>
                        </a:lnTo>
                        <a:lnTo>
                          <a:pt x="36" y="10"/>
                        </a:lnTo>
                        <a:lnTo>
                          <a:pt x="29" y="17"/>
                        </a:lnTo>
                        <a:lnTo>
                          <a:pt x="23" y="21"/>
                        </a:lnTo>
                        <a:lnTo>
                          <a:pt x="19" y="22"/>
                        </a:lnTo>
                        <a:lnTo>
                          <a:pt x="16" y="21"/>
                        </a:lnTo>
                        <a:lnTo>
                          <a:pt x="19" y="21"/>
                        </a:lnTo>
                        <a:lnTo>
                          <a:pt x="23" y="20"/>
                        </a:lnTo>
                        <a:lnTo>
                          <a:pt x="28" y="17"/>
                        </a:lnTo>
                        <a:lnTo>
                          <a:pt x="22" y="19"/>
                        </a:lnTo>
                        <a:lnTo>
                          <a:pt x="17" y="19"/>
                        </a:lnTo>
                        <a:lnTo>
                          <a:pt x="13" y="17"/>
                        </a:lnTo>
                        <a:lnTo>
                          <a:pt x="11" y="13"/>
                        </a:lnTo>
                        <a:lnTo>
                          <a:pt x="9" y="10"/>
                        </a:lnTo>
                        <a:lnTo>
                          <a:pt x="10" y="5"/>
                        </a:lnTo>
                      </a:path>
                    </a:pathLst>
                  </a:custGeom>
                  <a:solidFill>
                    <a:srgbClr val="FF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79" name="Freeform 210"/>
                  <p:cNvSpPr>
                    <a:spLocks/>
                  </p:cNvSpPr>
                  <p:nvPr/>
                </p:nvSpPr>
                <p:spPr bwMode="auto">
                  <a:xfrm>
                    <a:off x="3046" y="868"/>
                    <a:ext cx="33" cy="24"/>
                  </a:xfrm>
                  <a:custGeom>
                    <a:avLst/>
                    <a:gdLst>
                      <a:gd name="T0" fmla="*/ 32 w 33"/>
                      <a:gd name="T1" fmla="*/ 0 h 24"/>
                      <a:gd name="T2" fmla="*/ 29 w 33"/>
                      <a:gd name="T3" fmla="*/ 5 h 24"/>
                      <a:gd name="T4" fmla="*/ 23 w 33"/>
                      <a:gd name="T5" fmla="*/ 13 h 24"/>
                      <a:gd name="T6" fmla="*/ 17 w 33"/>
                      <a:gd name="T7" fmla="*/ 18 h 24"/>
                      <a:gd name="T8" fmla="*/ 11 w 33"/>
                      <a:gd name="T9" fmla="*/ 20 h 24"/>
                      <a:gd name="T10" fmla="*/ 5 w 33"/>
                      <a:gd name="T11" fmla="*/ 20 h 24"/>
                      <a:gd name="T12" fmla="*/ 2 w 33"/>
                      <a:gd name="T13" fmla="*/ 19 h 24"/>
                      <a:gd name="T14" fmla="*/ 0 w 33"/>
                      <a:gd name="T15" fmla="*/ 17 h 24"/>
                      <a:gd name="T16" fmla="*/ 2 w 33"/>
                      <a:gd name="T17" fmla="*/ 21 h 24"/>
                      <a:gd name="T18" fmla="*/ 6 w 33"/>
                      <a:gd name="T19" fmla="*/ 23 h 24"/>
                      <a:gd name="T20" fmla="*/ 9 w 33"/>
                      <a:gd name="T21" fmla="*/ 23 h 24"/>
                      <a:gd name="T22" fmla="*/ 16 w 33"/>
                      <a:gd name="T23" fmla="*/ 22 h 24"/>
                      <a:gd name="T24" fmla="*/ 20 w 33"/>
                      <a:gd name="T25" fmla="*/ 19 h 24"/>
                      <a:gd name="T26" fmla="*/ 24 w 33"/>
                      <a:gd name="T27" fmla="*/ 15 h 24"/>
                      <a:gd name="T28" fmla="*/ 27 w 33"/>
                      <a:gd name="T29" fmla="*/ 11 h 24"/>
                      <a:gd name="T30" fmla="*/ 29 w 33"/>
                      <a:gd name="T31" fmla="*/ 8 h 24"/>
                      <a:gd name="T32" fmla="*/ 32 w 33"/>
                      <a:gd name="T33" fmla="*/ 0 h 2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33" h="24">
                        <a:moveTo>
                          <a:pt x="32" y="0"/>
                        </a:moveTo>
                        <a:lnTo>
                          <a:pt x="29" y="5"/>
                        </a:lnTo>
                        <a:lnTo>
                          <a:pt x="23" y="13"/>
                        </a:lnTo>
                        <a:lnTo>
                          <a:pt x="17" y="18"/>
                        </a:lnTo>
                        <a:lnTo>
                          <a:pt x="11" y="20"/>
                        </a:lnTo>
                        <a:lnTo>
                          <a:pt x="5" y="20"/>
                        </a:lnTo>
                        <a:lnTo>
                          <a:pt x="2" y="19"/>
                        </a:lnTo>
                        <a:lnTo>
                          <a:pt x="0" y="17"/>
                        </a:lnTo>
                        <a:lnTo>
                          <a:pt x="2" y="21"/>
                        </a:lnTo>
                        <a:lnTo>
                          <a:pt x="6" y="23"/>
                        </a:lnTo>
                        <a:lnTo>
                          <a:pt x="9" y="23"/>
                        </a:lnTo>
                        <a:lnTo>
                          <a:pt x="16" y="22"/>
                        </a:lnTo>
                        <a:lnTo>
                          <a:pt x="20" y="19"/>
                        </a:lnTo>
                        <a:lnTo>
                          <a:pt x="24" y="15"/>
                        </a:lnTo>
                        <a:lnTo>
                          <a:pt x="27" y="11"/>
                        </a:lnTo>
                        <a:lnTo>
                          <a:pt x="29" y="8"/>
                        </a:lnTo>
                        <a:lnTo>
                          <a:pt x="32" y="0"/>
                        </a:lnTo>
                      </a:path>
                    </a:pathLst>
                  </a:custGeom>
                  <a:solidFill>
                    <a:srgbClr val="C0C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0" name="Freeform 211"/>
                  <p:cNvSpPr>
                    <a:spLocks/>
                  </p:cNvSpPr>
                  <p:nvPr/>
                </p:nvSpPr>
                <p:spPr bwMode="auto">
                  <a:xfrm>
                    <a:off x="3068" y="862"/>
                    <a:ext cx="17" cy="28"/>
                  </a:xfrm>
                  <a:custGeom>
                    <a:avLst/>
                    <a:gdLst>
                      <a:gd name="T0" fmla="*/ 16 w 17"/>
                      <a:gd name="T1" fmla="*/ 0 h 28"/>
                      <a:gd name="T2" fmla="*/ 14 w 17"/>
                      <a:gd name="T3" fmla="*/ 5 h 28"/>
                      <a:gd name="T4" fmla="*/ 13 w 17"/>
                      <a:gd name="T5" fmla="*/ 11 h 28"/>
                      <a:gd name="T6" fmla="*/ 11 w 17"/>
                      <a:gd name="T7" fmla="*/ 17 h 28"/>
                      <a:gd name="T8" fmla="*/ 3 w 17"/>
                      <a:gd name="T9" fmla="*/ 23 h 28"/>
                      <a:gd name="T10" fmla="*/ 0 w 17"/>
                      <a:gd name="T11" fmla="*/ 27 h 28"/>
                      <a:gd name="T12" fmla="*/ 6 w 17"/>
                      <a:gd name="T13" fmla="*/ 23 h 28"/>
                      <a:gd name="T14" fmla="*/ 12 w 17"/>
                      <a:gd name="T15" fmla="*/ 18 h 28"/>
                      <a:gd name="T16" fmla="*/ 14 w 17"/>
                      <a:gd name="T17" fmla="*/ 13 h 28"/>
                      <a:gd name="T18" fmla="*/ 16 w 17"/>
                      <a:gd name="T19" fmla="*/ 7 h 28"/>
                      <a:gd name="T20" fmla="*/ 16 w 17"/>
                      <a:gd name="T21" fmla="*/ 0 h 2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28">
                        <a:moveTo>
                          <a:pt x="16" y="0"/>
                        </a:moveTo>
                        <a:lnTo>
                          <a:pt x="14" y="5"/>
                        </a:lnTo>
                        <a:lnTo>
                          <a:pt x="13" y="11"/>
                        </a:lnTo>
                        <a:lnTo>
                          <a:pt x="11" y="17"/>
                        </a:lnTo>
                        <a:lnTo>
                          <a:pt x="3" y="23"/>
                        </a:lnTo>
                        <a:lnTo>
                          <a:pt x="0" y="27"/>
                        </a:lnTo>
                        <a:lnTo>
                          <a:pt x="6" y="23"/>
                        </a:lnTo>
                        <a:lnTo>
                          <a:pt x="12" y="18"/>
                        </a:lnTo>
                        <a:lnTo>
                          <a:pt x="14" y="13"/>
                        </a:lnTo>
                        <a:lnTo>
                          <a:pt x="16" y="7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C0C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8" name="Group 225"/>
              <p:cNvGrpSpPr>
                <a:grpSpLocks/>
              </p:cNvGrpSpPr>
              <p:nvPr/>
            </p:nvGrpSpPr>
            <p:grpSpPr bwMode="auto">
              <a:xfrm>
                <a:off x="3038" y="1329"/>
                <a:ext cx="80" cy="110"/>
                <a:chOff x="3038" y="1329"/>
                <a:chExt cx="80" cy="110"/>
              </a:xfrm>
            </p:grpSpPr>
            <p:sp>
              <p:nvSpPr>
                <p:cNvPr id="546" name="Oval 226"/>
                <p:cNvSpPr>
                  <a:spLocks noChangeArrowheads="1"/>
                </p:cNvSpPr>
                <p:nvPr/>
              </p:nvSpPr>
              <p:spPr bwMode="auto">
                <a:xfrm>
                  <a:off x="3054" y="1431"/>
                  <a:ext cx="43" cy="8"/>
                </a:xfrm>
                <a:prstGeom prst="ellipse">
                  <a:avLst/>
                </a:prstGeom>
                <a:solidFill>
                  <a:srgbClr val="804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7" name="Rectangle 227"/>
                <p:cNvSpPr>
                  <a:spLocks noChangeArrowheads="1"/>
                </p:cNvSpPr>
                <p:nvPr/>
              </p:nvSpPr>
              <p:spPr bwMode="auto">
                <a:xfrm>
                  <a:off x="3077" y="1413"/>
                  <a:ext cx="8" cy="15"/>
                </a:xfrm>
                <a:prstGeom prst="rect">
                  <a:avLst/>
                </a:prstGeom>
                <a:solidFill>
                  <a:srgbClr val="80400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8" name="Freeform 228"/>
                <p:cNvSpPr>
                  <a:spLocks/>
                </p:cNvSpPr>
                <p:nvPr/>
              </p:nvSpPr>
              <p:spPr bwMode="auto">
                <a:xfrm>
                  <a:off x="3046" y="1333"/>
                  <a:ext cx="64" cy="77"/>
                </a:xfrm>
                <a:custGeom>
                  <a:avLst/>
                  <a:gdLst>
                    <a:gd name="T0" fmla="*/ 0 w 64"/>
                    <a:gd name="T1" fmla="*/ 74 h 77"/>
                    <a:gd name="T2" fmla="*/ 61 w 64"/>
                    <a:gd name="T3" fmla="*/ 0 h 77"/>
                    <a:gd name="T4" fmla="*/ 63 w 64"/>
                    <a:gd name="T5" fmla="*/ 2 h 77"/>
                    <a:gd name="T6" fmla="*/ 2 w 64"/>
                    <a:gd name="T7" fmla="*/ 76 h 77"/>
                    <a:gd name="T8" fmla="*/ 0 w 64"/>
                    <a:gd name="T9" fmla="*/ 74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64" h="77">
                      <a:moveTo>
                        <a:pt x="0" y="74"/>
                      </a:moveTo>
                      <a:lnTo>
                        <a:pt x="61" y="0"/>
                      </a:lnTo>
                      <a:lnTo>
                        <a:pt x="63" y="2"/>
                      </a:lnTo>
                      <a:lnTo>
                        <a:pt x="2" y="76"/>
                      </a:lnTo>
                      <a:lnTo>
                        <a:pt x="0" y="74"/>
                      </a:lnTo>
                    </a:path>
                  </a:pathLst>
                </a:custGeom>
                <a:solidFill>
                  <a:srgbClr val="804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Arc 229"/>
                <p:cNvSpPr>
                  <a:spLocks/>
                </p:cNvSpPr>
                <p:nvPr/>
              </p:nvSpPr>
              <p:spPr bwMode="auto">
                <a:xfrm>
                  <a:off x="3048" y="1334"/>
                  <a:ext cx="70" cy="78"/>
                </a:xfrm>
                <a:custGeom>
                  <a:avLst/>
                  <a:gdLst>
                    <a:gd name="G0" fmla="+- 13774 0 0"/>
                    <a:gd name="G1" fmla="+- 17747 0 0"/>
                    <a:gd name="G2" fmla="+- 21600 0 0"/>
                    <a:gd name="T0" fmla="*/ 26087 w 35374"/>
                    <a:gd name="T1" fmla="*/ 0 h 39347"/>
                    <a:gd name="T2" fmla="*/ 0 w 35374"/>
                    <a:gd name="T3" fmla="*/ 34386 h 39347"/>
                    <a:gd name="T4" fmla="*/ 13774 w 35374"/>
                    <a:gd name="T5" fmla="*/ 17747 h 39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374" h="39347" fill="none" extrusionOk="0">
                      <a:moveTo>
                        <a:pt x="26086" y="0"/>
                      </a:moveTo>
                      <a:cubicBezTo>
                        <a:pt x="31904" y="4036"/>
                        <a:pt x="35374" y="10666"/>
                        <a:pt x="35374" y="17747"/>
                      </a:cubicBezTo>
                      <a:cubicBezTo>
                        <a:pt x="35374" y="29676"/>
                        <a:pt x="25703" y="39347"/>
                        <a:pt x="13774" y="39347"/>
                      </a:cubicBezTo>
                      <a:cubicBezTo>
                        <a:pt x="8745" y="39346"/>
                        <a:pt x="3874" y="37592"/>
                        <a:pt x="0" y="34385"/>
                      </a:cubicBezTo>
                    </a:path>
                    <a:path w="35374" h="39347" stroke="0" extrusionOk="0">
                      <a:moveTo>
                        <a:pt x="26086" y="0"/>
                      </a:moveTo>
                      <a:cubicBezTo>
                        <a:pt x="31904" y="4036"/>
                        <a:pt x="35374" y="10666"/>
                        <a:pt x="35374" y="17747"/>
                      </a:cubicBezTo>
                      <a:cubicBezTo>
                        <a:pt x="35374" y="29676"/>
                        <a:pt x="25703" y="39347"/>
                        <a:pt x="13774" y="39347"/>
                      </a:cubicBezTo>
                      <a:cubicBezTo>
                        <a:pt x="8745" y="39346"/>
                        <a:pt x="3874" y="37592"/>
                        <a:pt x="0" y="34385"/>
                      </a:cubicBezTo>
                      <a:lnTo>
                        <a:pt x="13774" y="17747"/>
                      </a:lnTo>
                      <a:close/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50" name="Arc 230"/>
                <p:cNvSpPr>
                  <a:spLocks/>
                </p:cNvSpPr>
                <p:nvPr/>
              </p:nvSpPr>
              <p:spPr bwMode="auto">
                <a:xfrm>
                  <a:off x="3048" y="1335"/>
                  <a:ext cx="68" cy="77"/>
                </a:xfrm>
                <a:custGeom>
                  <a:avLst/>
                  <a:gdLst>
                    <a:gd name="G0" fmla="+- 13465 0 0"/>
                    <a:gd name="G1" fmla="+- 17506 0 0"/>
                    <a:gd name="G2" fmla="+- 21600 0 0"/>
                    <a:gd name="T0" fmla="*/ 26118 w 35065"/>
                    <a:gd name="T1" fmla="*/ 0 h 39106"/>
                    <a:gd name="T2" fmla="*/ 0 w 35065"/>
                    <a:gd name="T3" fmla="*/ 34395 h 39106"/>
                    <a:gd name="T4" fmla="*/ 13465 w 35065"/>
                    <a:gd name="T5" fmla="*/ 17506 h 391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5065" h="39106" fill="none" extrusionOk="0">
                      <a:moveTo>
                        <a:pt x="26118" y="-1"/>
                      </a:moveTo>
                      <a:cubicBezTo>
                        <a:pt x="31737" y="4061"/>
                        <a:pt x="35065" y="10572"/>
                        <a:pt x="35065" y="17506"/>
                      </a:cubicBezTo>
                      <a:cubicBezTo>
                        <a:pt x="35065" y="29435"/>
                        <a:pt x="25394" y="39106"/>
                        <a:pt x="13465" y="39106"/>
                      </a:cubicBezTo>
                      <a:cubicBezTo>
                        <a:pt x="8572" y="39105"/>
                        <a:pt x="3825" y="37445"/>
                        <a:pt x="-1" y="34395"/>
                      </a:cubicBezTo>
                    </a:path>
                    <a:path w="35065" h="39106" stroke="0" extrusionOk="0">
                      <a:moveTo>
                        <a:pt x="26118" y="-1"/>
                      </a:moveTo>
                      <a:cubicBezTo>
                        <a:pt x="31737" y="4061"/>
                        <a:pt x="35065" y="10572"/>
                        <a:pt x="35065" y="17506"/>
                      </a:cubicBezTo>
                      <a:cubicBezTo>
                        <a:pt x="35065" y="29435"/>
                        <a:pt x="25394" y="39106"/>
                        <a:pt x="13465" y="39106"/>
                      </a:cubicBezTo>
                      <a:cubicBezTo>
                        <a:pt x="8572" y="39105"/>
                        <a:pt x="3825" y="37445"/>
                        <a:pt x="-1" y="34395"/>
                      </a:cubicBezTo>
                      <a:lnTo>
                        <a:pt x="13465" y="17506"/>
                      </a:lnTo>
                      <a:close/>
                    </a:path>
                  </a:pathLst>
                </a:custGeom>
                <a:noFill/>
                <a:ln w="12700" cap="rnd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grpSp>
              <p:nvGrpSpPr>
                <p:cNvPr id="551" name="Group 231"/>
                <p:cNvGrpSpPr>
                  <a:grpSpLocks/>
                </p:cNvGrpSpPr>
                <p:nvPr/>
              </p:nvGrpSpPr>
              <p:grpSpPr bwMode="auto">
                <a:xfrm>
                  <a:off x="3038" y="1329"/>
                  <a:ext cx="76" cy="78"/>
                  <a:chOff x="3038" y="1329"/>
                  <a:chExt cx="76" cy="78"/>
                </a:xfrm>
              </p:grpSpPr>
              <p:sp>
                <p:nvSpPr>
                  <p:cNvPr id="552" name="Oval 232"/>
                  <p:cNvSpPr>
                    <a:spLocks noChangeArrowheads="1"/>
                  </p:cNvSpPr>
                  <p:nvPr/>
                </p:nvSpPr>
                <p:spPr bwMode="auto">
                  <a:xfrm>
                    <a:off x="3038" y="1332"/>
                    <a:ext cx="71" cy="71"/>
                  </a:xfrm>
                  <a:prstGeom prst="ellipse">
                    <a:avLst/>
                  </a:prstGeom>
                  <a:solidFill>
                    <a:srgbClr val="0000FF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53" name="Freeform 233"/>
                  <p:cNvSpPr>
                    <a:spLocks/>
                  </p:cNvSpPr>
                  <p:nvPr/>
                </p:nvSpPr>
                <p:spPr bwMode="auto">
                  <a:xfrm>
                    <a:off x="3048" y="1339"/>
                    <a:ext cx="32" cy="68"/>
                  </a:xfrm>
                  <a:custGeom>
                    <a:avLst/>
                    <a:gdLst>
                      <a:gd name="T0" fmla="*/ 11 w 32"/>
                      <a:gd name="T1" fmla="*/ 1 h 68"/>
                      <a:gd name="T2" fmla="*/ 7 w 32"/>
                      <a:gd name="T3" fmla="*/ 1 h 68"/>
                      <a:gd name="T4" fmla="*/ 6 w 32"/>
                      <a:gd name="T5" fmla="*/ 10 h 68"/>
                      <a:gd name="T6" fmla="*/ 4 w 32"/>
                      <a:gd name="T7" fmla="*/ 14 h 68"/>
                      <a:gd name="T8" fmla="*/ 1 w 32"/>
                      <a:gd name="T9" fmla="*/ 19 h 68"/>
                      <a:gd name="T10" fmla="*/ 1 w 32"/>
                      <a:gd name="T11" fmla="*/ 27 h 68"/>
                      <a:gd name="T12" fmla="*/ 2 w 32"/>
                      <a:gd name="T13" fmla="*/ 25 h 68"/>
                      <a:gd name="T14" fmla="*/ 4 w 32"/>
                      <a:gd name="T15" fmla="*/ 32 h 68"/>
                      <a:gd name="T16" fmla="*/ 6 w 32"/>
                      <a:gd name="T17" fmla="*/ 33 h 68"/>
                      <a:gd name="T18" fmla="*/ 8 w 32"/>
                      <a:gd name="T19" fmla="*/ 38 h 68"/>
                      <a:gd name="T20" fmla="*/ 12 w 32"/>
                      <a:gd name="T21" fmla="*/ 39 h 68"/>
                      <a:gd name="T22" fmla="*/ 10 w 32"/>
                      <a:gd name="T23" fmla="*/ 43 h 68"/>
                      <a:gd name="T24" fmla="*/ 11 w 32"/>
                      <a:gd name="T25" fmla="*/ 48 h 68"/>
                      <a:gd name="T26" fmla="*/ 14 w 32"/>
                      <a:gd name="T27" fmla="*/ 50 h 68"/>
                      <a:gd name="T28" fmla="*/ 15 w 32"/>
                      <a:gd name="T29" fmla="*/ 56 h 68"/>
                      <a:gd name="T30" fmla="*/ 16 w 32"/>
                      <a:gd name="T31" fmla="*/ 63 h 68"/>
                      <a:gd name="T32" fmla="*/ 18 w 32"/>
                      <a:gd name="T33" fmla="*/ 66 h 68"/>
                      <a:gd name="T34" fmla="*/ 18 w 32"/>
                      <a:gd name="T35" fmla="*/ 66 h 68"/>
                      <a:gd name="T36" fmla="*/ 19 w 32"/>
                      <a:gd name="T37" fmla="*/ 61 h 68"/>
                      <a:gd name="T38" fmla="*/ 22 w 32"/>
                      <a:gd name="T39" fmla="*/ 59 h 68"/>
                      <a:gd name="T40" fmla="*/ 24 w 32"/>
                      <a:gd name="T41" fmla="*/ 57 h 68"/>
                      <a:gd name="T42" fmla="*/ 27 w 32"/>
                      <a:gd name="T43" fmla="*/ 53 h 68"/>
                      <a:gd name="T44" fmla="*/ 29 w 32"/>
                      <a:gd name="T45" fmla="*/ 49 h 68"/>
                      <a:gd name="T46" fmla="*/ 31 w 32"/>
                      <a:gd name="T47" fmla="*/ 45 h 68"/>
                      <a:gd name="T48" fmla="*/ 27 w 32"/>
                      <a:gd name="T49" fmla="*/ 44 h 68"/>
                      <a:gd name="T50" fmla="*/ 24 w 32"/>
                      <a:gd name="T51" fmla="*/ 41 h 68"/>
                      <a:gd name="T52" fmla="*/ 21 w 32"/>
                      <a:gd name="T53" fmla="*/ 40 h 68"/>
                      <a:gd name="T54" fmla="*/ 16 w 32"/>
                      <a:gd name="T55" fmla="*/ 38 h 68"/>
                      <a:gd name="T56" fmla="*/ 15 w 32"/>
                      <a:gd name="T57" fmla="*/ 37 h 68"/>
                      <a:gd name="T58" fmla="*/ 11 w 32"/>
                      <a:gd name="T59" fmla="*/ 37 h 68"/>
                      <a:gd name="T60" fmla="*/ 8 w 32"/>
                      <a:gd name="T61" fmla="*/ 33 h 68"/>
                      <a:gd name="T62" fmla="*/ 7 w 32"/>
                      <a:gd name="T63" fmla="*/ 31 h 68"/>
                      <a:gd name="T64" fmla="*/ 5 w 32"/>
                      <a:gd name="T65" fmla="*/ 29 h 68"/>
                      <a:gd name="T66" fmla="*/ 7 w 32"/>
                      <a:gd name="T67" fmla="*/ 27 h 68"/>
                      <a:gd name="T68" fmla="*/ 11 w 32"/>
                      <a:gd name="T69" fmla="*/ 28 h 68"/>
                      <a:gd name="T70" fmla="*/ 12 w 32"/>
                      <a:gd name="T71" fmla="*/ 29 h 68"/>
                      <a:gd name="T72" fmla="*/ 15 w 32"/>
                      <a:gd name="T73" fmla="*/ 26 h 68"/>
                      <a:gd name="T74" fmla="*/ 18 w 32"/>
                      <a:gd name="T75" fmla="*/ 23 h 68"/>
                      <a:gd name="T76" fmla="*/ 20 w 32"/>
                      <a:gd name="T77" fmla="*/ 22 h 68"/>
                      <a:gd name="T78" fmla="*/ 22 w 32"/>
                      <a:gd name="T79" fmla="*/ 22 h 68"/>
                      <a:gd name="T80" fmla="*/ 23 w 32"/>
                      <a:gd name="T81" fmla="*/ 19 h 68"/>
                      <a:gd name="T82" fmla="*/ 21 w 32"/>
                      <a:gd name="T83" fmla="*/ 17 h 68"/>
                      <a:gd name="T84" fmla="*/ 20 w 32"/>
                      <a:gd name="T85" fmla="*/ 15 h 68"/>
                      <a:gd name="T86" fmla="*/ 18 w 32"/>
                      <a:gd name="T87" fmla="*/ 17 h 68"/>
                      <a:gd name="T88" fmla="*/ 16 w 32"/>
                      <a:gd name="T89" fmla="*/ 19 h 68"/>
                      <a:gd name="T90" fmla="*/ 15 w 32"/>
                      <a:gd name="T91" fmla="*/ 16 h 68"/>
                      <a:gd name="T92" fmla="*/ 18 w 32"/>
                      <a:gd name="T93" fmla="*/ 13 h 68"/>
                      <a:gd name="T94" fmla="*/ 18 w 32"/>
                      <a:gd name="T95" fmla="*/ 11 h 68"/>
                      <a:gd name="T96" fmla="*/ 16 w 32"/>
                      <a:gd name="T97" fmla="*/ 10 h 68"/>
                      <a:gd name="T98" fmla="*/ 16 w 32"/>
                      <a:gd name="T99" fmla="*/ 10 h 68"/>
                      <a:gd name="T100" fmla="*/ 18 w 32"/>
                      <a:gd name="T101" fmla="*/ 8 h 68"/>
                      <a:gd name="T102" fmla="*/ 16 w 32"/>
                      <a:gd name="T103" fmla="*/ 8 h 68"/>
                      <a:gd name="T104" fmla="*/ 14 w 32"/>
                      <a:gd name="T105" fmla="*/ 6 h 6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32" h="68">
                        <a:moveTo>
                          <a:pt x="15" y="1"/>
                        </a:moveTo>
                        <a:lnTo>
                          <a:pt x="13" y="0"/>
                        </a:lnTo>
                        <a:lnTo>
                          <a:pt x="11" y="1"/>
                        </a:lnTo>
                        <a:lnTo>
                          <a:pt x="10" y="0"/>
                        </a:lnTo>
                        <a:lnTo>
                          <a:pt x="8" y="2"/>
                        </a:lnTo>
                        <a:lnTo>
                          <a:pt x="7" y="1"/>
                        </a:lnTo>
                        <a:lnTo>
                          <a:pt x="9" y="3"/>
                        </a:lnTo>
                        <a:lnTo>
                          <a:pt x="9" y="7"/>
                        </a:lnTo>
                        <a:lnTo>
                          <a:pt x="6" y="10"/>
                        </a:lnTo>
                        <a:lnTo>
                          <a:pt x="6" y="12"/>
                        </a:lnTo>
                        <a:lnTo>
                          <a:pt x="5" y="13"/>
                        </a:lnTo>
                        <a:lnTo>
                          <a:pt x="4" y="14"/>
                        </a:lnTo>
                        <a:lnTo>
                          <a:pt x="3" y="15"/>
                        </a:lnTo>
                        <a:lnTo>
                          <a:pt x="1" y="18"/>
                        </a:lnTo>
                        <a:lnTo>
                          <a:pt x="1" y="19"/>
                        </a:lnTo>
                        <a:lnTo>
                          <a:pt x="1" y="21"/>
                        </a:lnTo>
                        <a:lnTo>
                          <a:pt x="0" y="24"/>
                        </a:lnTo>
                        <a:lnTo>
                          <a:pt x="1" y="27"/>
                        </a:lnTo>
                        <a:lnTo>
                          <a:pt x="1" y="24"/>
                        </a:lnTo>
                        <a:lnTo>
                          <a:pt x="2" y="22"/>
                        </a:lnTo>
                        <a:lnTo>
                          <a:pt x="2" y="25"/>
                        </a:lnTo>
                        <a:lnTo>
                          <a:pt x="2" y="27"/>
                        </a:lnTo>
                        <a:lnTo>
                          <a:pt x="2" y="29"/>
                        </a:lnTo>
                        <a:lnTo>
                          <a:pt x="4" y="32"/>
                        </a:lnTo>
                        <a:lnTo>
                          <a:pt x="4" y="33"/>
                        </a:lnTo>
                        <a:lnTo>
                          <a:pt x="5" y="33"/>
                        </a:lnTo>
                        <a:lnTo>
                          <a:pt x="6" y="33"/>
                        </a:lnTo>
                        <a:lnTo>
                          <a:pt x="7" y="35"/>
                        </a:lnTo>
                        <a:lnTo>
                          <a:pt x="8" y="35"/>
                        </a:lnTo>
                        <a:lnTo>
                          <a:pt x="8" y="38"/>
                        </a:lnTo>
                        <a:lnTo>
                          <a:pt x="10" y="38"/>
                        </a:lnTo>
                        <a:lnTo>
                          <a:pt x="11" y="38"/>
                        </a:lnTo>
                        <a:lnTo>
                          <a:pt x="12" y="39"/>
                        </a:lnTo>
                        <a:lnTo>
                          <a:pt x="11" y="42"/>
                        </a:lnTo>
                        <a:lnTo>
                          <a:pt x="10" y="42"/>
                        </a:lnTo>
                        <a:lnTo>
                          <a:pt x="10" y="43"/>
                        </a:lnTo>
                        <a:lnTo>
                          <a:pt x="10" y="44"/>
                        </a:lnTo>
                        <a:lnTo>
                          <a:pt x="10" y="46"/>
                        </a:lnTo>
                        <a:lnTo>
                          <a:pt x="11" y="48"/>
                        </a:lnTo>
                        <a:lnTo>
                          <a:pt x="12" y="49"/>
                        </a:lnTo>
                        <a:lnTo>
                          <a:pt x="13" y="50"/>
                        </a:lnTo>
                        <a:lnTo>
                          <a:pt x="14" y="50"/>
                        </a:lnTo>
                        <a:lnTo>
                          <a:pt x="15" y="51"/>
                        </a:lnTo>
                        <a:lnTo>
                          <a:pt x="15" y="55"/>
                        </a:lnTo>
                        <a:lnTo>
                          <a:pt x="15" y="56"/>
                        </a:lnTo>
                        <a:lnTo>
                          <a:pt x="14" y="58"/>
                        </a:lnTo>
                        <a:lnTo>
                          <a:pt x="14" y="60"/>
                        </a:lnTo>
                        <a:lnTo>
                          <a:pt x="16" y="63"/>
                        </a:lnTo>
                        <a:lnTo>
                          <a:pt x="16" y="66"/>
                        </a:lnTo>
                        <a:lnTo>
                          <a:pt x="17" y="66"/>
                        </a:lnTo>
                        <a:lnTo>
                          <a:pt x="18" y="66"/>
                        </a:lnTo>
                        <a:lnTo>
                          <a:pt x="18" y="67"/>
                        </a:lnTo>
                        <a:lnTo>
                          <a:pt x="19" y="67"/>
                        </a:lnTo>
                        <a:lnTo>
                          <a:pt x="18" y="66"/>
                        </a:lnTo>
                        <a:lnTo>
                          <a:pt x="18" y="64"/>
                        </a:lnTo>
                        <a:lnTo>
                          <a:pt x="19" y="63"/>
                        </a:lnTo>
                        <a:lnTo>
                          <a:pt x="19" y="61"/>
                        </a:lnTo>
                        <a:lnTo>
                          <a:pt x="20" y="60"/>
                        </a:lnTo>
                        <a:lnTo>
                          <a:pt x="21" y="60"/>
                        </a:lnTo>
                        <a:lnTo>
                          <a:pt x="22" y="59"/>
                        </a:lnTo>
                        <a:lnTo>
                          <a:pt x="21" y="58"/>
                        </a:lnTo>
                        <a:lnTo>
                          <a:pt x="22" y="58"/>
                        </a:lnTo>
                        <a:lnTo>
                          <a:pt x="24" y="57"/>
                        </a:lnTo>
                        <a:lnTo>
                          <a:pt x="25" y="55"/>
                        </a:lnTo>
                        <a:lnTo>
                          <a:pt x="24" y="54"/>
                        </a:lnTo>
                        <a:lnTo>
                          <a:pt x="27" y="53"/>
                        </a:lnTo>
                        <a:lnTo>
                          <a:pt x="28" y="52"/>
                        </a:lnTo>
                        <a:lnTo>
                          <a:pt x="29" y="51"/>
                        </a:lnTo>
                        <a:lnTo>
                          <a:pt x="29" y="49"/>
                        </a:lnTo>
                        <a:lnTo>
                          <a:pt x="30" y="48"/>
                        </a:lnTo>
                        <a:lnTo>
                          <a:pt x="31" y="46"/>
                        </a:lnTo>
                        <a:lnTo>
                          <a:pt x="31" y="45"/>
                        </a:lnTo>
                        <a:lnTo>
                          <a:pt x="30" y="45"/>
                        </a:lnTo>
                        <a:lnTo>
                          <a:pt x="28" y="44"/>
                        </a:lnTo>
                        <a:lnTo>
                          <a:pt x="27" y="44"/>
                        </a:lnTo>
                        <a:lnTo>
                          <a:pt x="25" y="43"/>
                        </a:lnTo>
                        <a:lnTo>
                          <a:pt x="24" y="43"/>
                        </a:lnTo>
                        <a:lnTo>
                          <a:pt x="24" y="41"/>
                        </a:lnTo>
                        <a:lnTo>
                          <a:pt x="23" y="41"/>
                        </a:lnTo>
                        <a:lnTo>
                          <a:pt x="22" y="40"/>
                        </a:lnTo>
                        <a:lnTo>
                          <a:pt x="21" y="40"/>
                        </a:lnTo>
                        <a:lnTo>
                          <a:pt x="19" y="39"/>
                        </a:lnTo>
                        <a:lnTo>
                          <a:pt x="18" y="38"/>
                        </a:lnTo>
                        <a:lnTo>
                          <a:pt x="16" y="38"/>
                        </a:lnTo>
                        <a:lnTo>
                          <a:pt x="16" y="37"/>
                        </a:lnTo>
                        <a:lnTo>
                          <a:pt x="15" y="38"/>
                        </a:lnTo>
                        <a:lnTo>
                          <a:pt x="15" y="37"/>
                        </a:lnTo>
                        <a:lnTo>
                          <a:pt x="13" y="37"/>
                        </a:lnTo>
                        <a:lnTo>
                          <a:pt x="12" y="38"/>
                        </a:lnTo>
                        <a:lnTo>
                          <a:pt x="11" y="37"/>
                        </a:lnTo>
                        <a:lnTo>
                          <a:pt x="10" y="37"/>
                        </a:lnTo>
                        <a:lnTo>
                          <a:pt x="10" y="34"/>
                        </a:lnTo>
                        <a:lnTo>
                          <a:pt x="8" y="33"/>
                        </a:lnTo>
                        <a:lnTo>
                          <a:pt x="8" y="32"/>
                        </a:lnTo>
                        <a:lnTo>
                          <a:pt x="9" y="31"/>
                        </a:lnTo>
                        <a:lnTo>
                          <a:pt x="7" y="31"/>
                        </a:lnTo>
                        <a:lnTo>
                          <a:pt x="6" y="31"/>
                        </a:lnTo>
                        <a:lnTo>
                          <a:pt x="5" y="30"/>
                        </a:lnTo>
                        <a:lnTo>
                          <a:pt x="5" y="29"/>
                        </a:lnTo>
                        <a:lnTo>
                          <a:pt x="6" y="29"/>
                        </a:lnTo>
                        <a:lnTo>
                          <a:pt x="6" y="28"/>
                        </a:lnTo>
                        <a:lnTo>
                          <a:pt x="7" y="27"/>
                        </a:lnTo>
                        <a:lnTo>
                          <a:pt x="8" y="27"/>
                        </a:lnTo>
                        <a:lnTo>
                          <a:pt x="9" y="28"/>
                        </a:lnTo>
                        <a:lnTo>
                          <a:pt x="11" y="28"/>
                        </a:lnTo>
                        <a:lnTo>
                          <a:pt x="11" y="30"/>
                        </a:lnTo>
                        <a:lnTo>
                          <a:pt x="12" y="30"/>
                        </a:lnTo>
                        <a:lnTo>
                          <a:pt x="12" y="29"/>
                        </a:lnTo>
                        <a:lnTo>
                          <a:pt x="13" y="28"/>
                        </a:lnTo>
                        <a:lnTo>
                          <a:pt x="14" y="27"/>
                        </a:lnTo>
                        <a:lnTo>
                          <a:pt x="15" y="26"/>
                        </a:lnTo>
                        <a:lnTo>
                          <a:pt x="16" y="25"/>
                        </a:lnTo>
                        <a:lnTo>
                          <a:pt x="17" y="25"/>
                        </a:lnTo>
                        <a:lnTo>
                          <a:pt x="18" y="23"/>
                        </a:lnTo>
                        <a:lnTo>
                          <a:pt x="19" y="23"/>
                        </a:lnTo>
                        <a:lnTo>
                          <a:pt x="20" y="23"/>
                        </a:lnTo>
                        <a:lnTo>
                          <a:pt x="20" y="22"/>
                        </a:lnTo>
                        <a:lnTo>
                          <a:pt x="20" y="21"/>
                        </a:lnTo>
                        <a:lnTo>
                          <a:pt x="22" y="21"/>
                        </a:lnTo>
                        <a:lnTo>
                          <a:pt x="22" y="22"/>
                        </a:lnTo>
                        <a:lnTo>
                          <a:pt x="23" y="22"/>
                        </a:lnTo>
                        <a:lnTo>
                          <a:pt x="23" y="21"/>
                        </a:lnTo>
                        <a:lnTo>
                          <a:pt x="23" y="19"/>
                        </a:lnTo>
                        <a:lnTo>
                          <a:pt x="22" y="19"/>
                        </a:lnTo>
                        <a:lnTo>
                          <a:pt x="22" y="18"/>
                        </a:lnTo>
                        <a:lnTo>
                          <a:pt x="21" y="17"/>
                        </a:lnTo>
                        <a:lnTo>
                          <a:pt x="20" y="17"/>
                        </a:lnTo>
                        <a:lnTo>
                          <a:pt x="20" y="16"/>
                        </a:lnTo>
                        <a:lnTo>
                          <a:pt x="20" y="15"/>
                        </a:lnTo>
                        <a:lnTo>
                          <a:pt x="18" y="15"/>
                        </a:lnTo>
                        <a:lnTo>
                          <a:pt x="17" y="16"/>
                        </a:lnTo>
                        <a:lnTo>
                          <a:pt x="18" y="17"/>
                        </a:lnTo>
                        <a:lnTo>
                          <a:pt x="17" y="17"/>
                        </a:lnTo>
                        <a:lnTo>
                          <a:pt x="17" y="19"/>
                        </a:lnTo>
                        <a:lnTo>
                          <a:pt x="16" y="19"/>
                        </a:lnTo>
                        <a:lnTo>
                          <a:pt x="16" y="18"/>
                        </a:lnTo>
                        <a:lnTo>
                          <a:pt x="16" y="17"/>
                        </a:lnTo>
                        <a:lnTo>
                          <a:pt x="15" y="16"/>
                        </a:lnTo>
                        <a:lnTo>
                          <a:pt x="15" y="14"/>
                        </a:lnTo>
                        <a:lnTo>
                          <a:pt x="16" y="14"/>
                        </a:lnTo>
                        <a:lnTo>
                          <a:pt x="18" y="13"/>
                        </a:lnTo>
                        <a:lnTo>
                          <a:pt x="19" y="13"/>
                        </a:lnTo>
                        <a:lnTo>
                          <a:pt x="19" y="12"/>
                        </a:lnTo>
                        <a:lnTo>
                          <a:pt x="18" y="11"/>
                        </a:lnTo>
                        <a:lnTo>
                          <a:pt x="18" y="9"/>
                        </a:lnTo>
                        <a:lnTo>
                          <a:pt x="17" y="11"/>
                        </a:lnTo>
                        <a:lnTo>
                          <a:pt x="16" y="10"/>
                        </a:lnTo>
                        <a:lnTo>
                          <a:pt x="15" y="10"/>
                        </a:lnTo>
                        <a:lnTo>
                          <a:pt x="15" y="9"/>
                        </a:lnTo>
                        <a:lnTo>
                          <a:pt x="16" y="10"/>
                        </a:lnTo>
                        <a:lnTo>
                          <a:pt x="17" y="10"/>
                        </a:lnTo>
                        <a:lnTo>
                          <a:pt x="17" y="9"/>
                        </a:lnTo>
                        <a:lnTo>
                          <a:pt x="18" y="8"/>
                        </a:lnTo>
                        <a:lnTo>
                          <a:pt x="17" y="8"/>
                        </a:lnTo>
                        <a:lnTo>
                          <a:pt x="16" y="7"/>
                        </a:lnTo>
                        <a:lnTo>
                          <a:pt x="16" y="8"/>
                        </a:lnTo>
                        <a:lnTo>
                          <a:pt x="15" y="9"/>
                        </a:lnTo>
                        <a:lnTo>
                          <a:pt x="15" y="6"/>
                        </a:lnTo>
                        <a:lnTo>
                          <a:pt x="14" y="6"/>
                        </a:lnTo>
                        <a:lnTo>
                          <a:pt x="15" y="1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4" name="Freeform 234"/>
                  <p:cNvSpPr>
                    <a:spLocks/>
                  </p:cNvSpPr>
                  <p:nvPr/>
                </p:nvSpPr>
                <p:spPr bwMode="auto">
                  <a:xfrm>
                    <a:off x="3060" y="1329"/>
                    <a:ext cx="51" cy="35"/>
                  </a:xfrm>
                  <a:custGeom>
                    <a:avLst/>
                    <a:gdLst>
                      <a:gd name="T0" fmla="*/ 8 w 51"/>
                      <a:gd name="T1" fmla="*/ 1 h 35"/>
                      <a:gd name="T2" fmla="*/ 5 w 51"/>
                      <a:gd name="T3" fmla="*/ 3 h 35"/>
                      <a:gd name="T4" fmla="*/ 5 w 51"/>
                      <a:gd name="T5" fmla="*/ 1 h 35"/>
                      <a:gd name="T6" fmla="*/ 3 w 51"/>
                      <a:gd name="T7" fmla="*/ 3 h 35"/>
                      <a:gd name="T8" fmla="*/ 1 w 51"/>
                      <a:gd name="T9" fmla="*/ 6 h 35"/>
                      <a:gd name="T10" fmla="*/ 2 w 51"/>
                      <a:gd name="T11" fmla="*/ 9 h 35"/>
                      <a:gd name="T12" fmla="*/ 6 w 51"/>
                      <a:gd name="T13" fmla="*/ 7 h 35"/>
                      <a:gd name="T14" fmla="*/ 10 w 51"/>
                      <a:gd name="T15" fmla="*/ 7 h 35"/>
                      <a:gd name="T16" fmla="*/ 14 w 51"/>
                      <a:gd name="T17" fmla="*/ 5 h 35"/>
                      <a:gd name="T18" fmla="*/ 17 w 51"/>
                      <a:gd name="T19" fmla="*/ 7 h 35"/>
                      <a:gd name="T20" fmla="*/ 18 w 51"/>
                      <a:gd name="T21" fmla="*/ 9 h 35"/>
                      <a:gd name="T22" fmla="*/ 21 w 51"/>
                      <a:gd name="T23" fmla="*/ 9 h 35"/>
                      <a:gd name="T24" fmla="*/ 23 w 51"/>
                      <a:gd name="T25" fmla="*/ 9 h 35"/>
                      <a:gd name="T26" fmla="*/ 21 w 51"/>
                      <a:gd name="T27" fmla="*/ 11 h 35"/>
                      <a:gd name="T28" fmla="*/ 24 w 51"/>
                      <a:gd name="T29" fmla="*/ 13 h 35"/>
                      <a:gd name="T30" fmla="*/ 25 w 51"/>
                      <a:gd name="T31" fmla="*/ 16 h 35"/>
                      <a:gd name="T32" fmla="*/ 24 w 51"/>
                      <a:gd name="T33" fmla="*/ 15 h 35"/>
                      <a:gd name="T34" fmla="*/ 22 w 51"/>
                      <a:gd name="T35" fmla="*/ 18 h 35"/>
                      <a:gd name="T36" fmla="*/ 23 w 51"/>
                      <a:gd name="T37" fmla="*/ 21 h 35"/>
                      <a:gd name="T38" fmla="*/ 25 w 51"/>
                      <a:gd name="T39" fmla="*/ 23 h 35"/>
                      <a:gd name="T40" fmla="*/ 26 w 51"/>
                      <a:gd name="T41" fmla="*/ 21 h 35"/>
                      <a:gd name="T42" fmla="*/ 25 w 51"/>
                      <a:gd name="T43" fmla="*/ 18 h 35"/>
                      <a:gd name="T44" fmla="*/ 26 w 51"/>
                      <a:gd name="T45" fmla="*/ 20 h 35"/>
                      <a:gd name="T46" fmla="*/ 27 w 51"/>
                      <a:gd name="T47" fmla="*/ 21 h 35"/>
                      <a:gd name="T48" fmla="*/ 28 w 51"/>
                      <a:gd name="T49" fmla="*/ 23 h 35"/>
                      <a:gd name="T50" fmla="*/ 26 w 51"/>
                      <a:gd name="T51" fmla="*/ 23 h 35"/>
                      <a:gd name="T52" fmla="*/ 26 w 51"/>
                      <a:gd name="T53" fmla="*/ 25 h 35"/>
                      <a:gd name="T54" fmla="*/ 25 w 51"/>
                      <a:gd name="T55" fmla="*/ 28 h 35"/>
                      <a:gd name="T56" fmla="*/ 27 w 51"/>
                      <a:gd name="T57" fmla="*/ 30 h 35"/>
                      <a:gd name="T58" fmla="*/ 26 w 51"/>
                      <a:gd name="T59" fmla="*/ 34 h 35"/>
                      <a:gd name="T60" fmla="*/ 28 w 51"/>
                      <a:gd name="T61" fmla="*/ 32 h 35"/>
                      <a:gd name="T62" fmla="*/ 29 w 51"/>
                      <a:gd name="T63" fmla="*/ 28 h 35"/>
                      <a:gd name="T64" fmla="*/ 32 w 51"/>
                      <a:gd name="T65" fmla="*/ 28 h 35"/>
                      <a:gd name="T66" fmla="*/ 31 w 51"/>
                      <a:gd name="T67" fmla="*/ 27 h 35"/>
                      <a:gd name="T68" fmla="*/ 34 w 51"/>
                      <a:gd name="T69" fmla="*/ 27 h 35"/>
                      <a:gd name="T70" fmla="*/ 35 w 51"/>
                      <a:gd name="T71" fmla="*/ 26 h 35"/>
                      <a:gd name="T72" fmla="*/ 37 w 51"/>
                      <a:gd name="T73" fmla="*/ 26 h 35"/>
                      <a:gd name="T74" fmla="*/ 39 w 51"/>
                      <a:gd name="T75" fmla="*/ 28 h 35"/>
                      <a:gd name="T76" fmla="*/ 43 w 51"/>
                      <a:gd name="T77" fmla="*/ 29 h 35"/>
                      <a:gd name="T78" fmla="*/ 46 w 51"/>
                      <a:gd name="T79" fmla="*/ 30 h 35"/>
                      <a:gd name="T80" fmla="*/ 49 w 51"/>
                      <a:gd name="T81" fmla="*/ 31 h 35"/>
                      <a:gd name="T82" fmla="*/ 49 w 51"/>
                      <a:gd name="T83" fmla="*/ 27 h 35"/>
                      <a:gd name="T84" fmla="*/ 49 w 51"/>
                      <a:gd name="T85" fmla="*/ 22 h 35"/>
                      <a:gd name="T86" fmla="*/ 47 w 51"/>
                      <a:gd name="T87" fmla="*/ 21 h 35"/>
                      <a:gd name="T88" fmla="*/ 44 w 51"/>
                      <a:gd name="T89" fmla="*/ 23 h 35"/>
                      <a:gd name="T90" fmla="*/ 44 w 51"/>
                      <a:gd name="T91" fmla="*/ 22 h 35"/>
                      <a:gd name="T92" fmla="*/ 46 w 51"/>
                      <a:gd name="T93" fmla="*/ 17 h 35"/>
                      <a:gd name="T94" fmla="*/ 41 w 51"/>
                      <a:gd name="T95" fmla="*/ 10 h 35"/>
                      <a:gd name="T96" fmla="*/ 36 w 51"/>
                      <a:gd name="T97" fmla="*/ 7 h 35"/>
                      <a:gd name="T98" fmla="*/ 30 w 51"/>
                      <a:gd name="T99" fmla="*/ 3 h 35"/>
                      <a:gd name="T100" fmla="*/ 23 w 51"/>
                      <a:gd name="T101" fmla="*/ 1 h 35"/>
                      <a:gd name="T102" fmla="*/ 17 w 51"/>
                      <a:gd name="T103" fmla="*/ 0 h 35"/>
                      <a:gd name="T104" fmla="*/ 12 w 51"/>
                      <a:gd name="T105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51" h="35">
                        <a:moveTo>
                          <a:pt x="12" y="0"/>
                        </a:moveTo>
                        <a:lnTo>
                          <a:pt x="10" y="0"/>
                        </a:lnTo>
                        <a:lnTo>
                          <a:pt x="8" y="1"/>
                        </a:lnTo>
                        <a:lnTo>
                          <a:pt x="6" y="1"/>
                        </a:lnTo>
                        <a:lnTo>
                          <a:pt x="6" y="3"/>
                        </a:lnTo>
                        <a:lnTo>
                          <a:pt x="5" y="3"/>
                        </a:lnTo>
                        <a:lnTo>
                          <a:pt x="4" y="4"/>
                        </a:lnTo>
                        <a:lnTo>
                          <a:pt x="4" y="2"/>
                        </a:lnTo>
                        <a:lnTo>
                          <a:pt x="5" y="1"/>
                        </a:lnTo>
                        <a:lnTo>
                          <a:pt x="3" y="2"/>
                        </a:lnTo>
                        <a:lnTo>
                          <a:pt x="2" y="3"/>
                        </a:lnTo>
                        <a:lnTo>
                          <a:pt x="3" y="3"/>
                        </a:lnTo>
                        <a:lnTo>
                          <a:pt x="3" y="4"/>
                        </a:lnTo>
                        <a:lnTo>
                          <a:pt x="2" y="5"/>
                        </a:lnTo>
                        <a:lnTo>
                          <a:pt x="1" y="6"/>
                        </a:lnTo>
                        <a:lnTo>
                          <a:pt x="3" y="7"/>
                        </a:lnTo>
                        <a:lnTo>
                          <a:pt x="0" y="9"/>
                        </a:lnTo>
                        <a:lnTo>
                          <a:pt x="2" y="9"/>
                        </a:lnTo>
                        <a:lnTo>
                          <a:pt x="3" y="8"/>
                        </a:lnTo>
                        <a:lnTo>
                          <a:pt x="5" y="8"/>
                        </a:lnTo>
                        <a:lnTo>
                          <a:pt x="6" y="7"/>
                        </a:lnTo>
                        <a:lnTo>
                          <a:pt x="7" y="6"/>
                        </a:lnTo>
                        <a:lnTo>
                          <a:pt x="9" y="6"/>
                        </a:lnTo>
                        <a:lnTo>
                          <a:pt x="10" y="7"/>
                        </a:lnTo>
                        <a:lnTo>
                          <a:pt x="12" y="7"/>
                        </a:lnTo>
                        <a:lnTo>
                          <a:pt x="11" y="6"/>
                        </a:lnTo>
                        <a:lnTo>
                          <a:pt x="14" y="5"/>
                        </a:lnTo>
                        <a:lnTo>
                          <a:pt x="14" y="7"/>
                        </a:lnTo>
                        <a:lnTo>
                          <a:pt x="15" y="7"/>
                        </a:lnTo>
                        <a:lnTo>
                          <a:pt x="17" y="7"/>
                        </a:lnTo>
                        <a:lnTo>
                          <a:pt x="15" y="8"/>
                        </a:lnTo>
                        <a:lnTo>
                          <a:pt x="16" y="9"/>
                        </a:lnTo>
                        <a:lnTo>
                          <a:pt x="18" y="9"/>
                        </a:lnTo>
                        <a:lnTo>
                          <a:pt x="19" y="10"/>
                        </a:lnTo>
                        <a:lnTo>
                          <a:pt x="20" y="10"/>
                        </a:lnTo>
                        <a:lnTo>
                          <a:pt x="21" y="9"/>
                        </a:lnTo>
                        <a:lnTo>
                          <a:pt x="21" y="10"/>
                        </a:lnTo>
                        <a:lnTo>
                          <a:pt x="22" y="10"/>
                        </a:lnTo>
                        <a:lnTo>
                          <a:pt x="23" y="9"/>
                        </a:lnTo>
                        <a:lnTo>
                          <a:pt x="24" y="10"/>
                        </a:lnTo>
                        <a:lnTo>
                          <a:pt x="23" y="10"/>
                        </a:lnTo>
                        <a:lnTo>
                          <a:pt x="21" y="11"/>
                        </a:lnTo>
                        <a:lnTo>
                          <a:pt x="23" y="11"/>
                        </a:lnTo>
                        <a:lnTo>
                          <a:pt x="23" y="12"/>
                        </a:lnTo>
                        <a:lnTo>
                          <a:pt x="24" y="13"/>
                        </a:lnTo>
                        <a:lnTo>
                          <a:pt x="25" y="14"/>
                        </a:lnTo>
                        <a:lnTo>
                          <a:pt x="25" y="15"/>
                        </a:lnTo>
                        <a:lnTo>
                          <a:pt x="25" y="16"/>
                        </a:lnTo>
                        <a:lnTo>
                          <a:pt x="26" y="16"/>
                        </a:lnTo>
                        <a:lnTo>
                          <a:pt x="25" y="16"/>
                        </a:lnTo>
                        <a:lnTo>
                          <a:pt x="24" y="15"/>
                        </a:lnTo>
                        <a:lnTo>
                          <a:pt x="24" y="16"/>
                        </a:lnTo>
                        <a:lnTo>
                          <a:pt x="22" y="16"/>
                        </a:lnTo>
                        <a:lnTo>
                          <a:pt x="22" y="18"/>
                        </a:lnTo>
                        <a:lnTo>
                          <a:pt x="22" y="19"/>
                        </a:lnTo>
                        <a:lnTo>
                          <a:pt x="22" y="20"/>
                        </a:lnTo>
                        <a:lnTo>
                          <a:pt x="23" y="21"/>
                        </a:lnTo>
                        <a:lnTo>
                          <a:pt x="23" y="22"/>
                        </a:lnTo>
                        <a:lnTo>
                          <a:pt x="24" y="23"/>
                        </a:lnTo>
                        <a:lnTo>
                          <a:pt x="25" y="23"/>
                        </a:lnTo>
                        <a:lnTo>
                          <a:pt x="26" y="23"/>
                        </a:lnTo>
                        <a:lnTo>
                          <a:pt x="27" y="22"/>
                        </a:lnTo>
                        <a:lnTo>
                          <a:pt x="26" y="21"/>
                        </a:lnTo>
                        <a:lnTo>
                          <a:pt x="25" y="21"/>
                        </a:lnTo>
                        <a:lnTo>
                          <a:pt x="25" y="20"/>
                        </a:lnTo>
                        <a:lnTo>
                          <a:pt x="25" y="18"/>
                        </a:lnTo>
                        <a:lnTo>
                          <a:pt x="25" y="19"/>
                        </a:lnTo>
                        <a:lnTo>
                          <a:pt x="25" y="20"/>
                        </a:lnTo>
                        <a:lnTo>
                          <a:pt x="26" y="20"/>
                        </a:lnTo>
                        <a:lnTo>
                          <a:pt x="27" y="19"/>
                        </a:lnTo>
                        <a:lnTo>
                          <a:pt x="27" y="20"/>
                        </a:lnTo>
                        <a:lnTo>
                          <a:pt x="27" y="21"/>
                        </a:lnTo>
                        <a:lnTo>
                          <a:pt x="28" y="22"/>
                        </a:lnTo>
                        <a:lnTo>
                          <a:pt x="27" y="23"/>
                        </a:lnTo>
                        <a:lnTo>
                          <a:pt x="28" y="23"/>
                        </a:lnTo>
                        <a:lnTo>
                          <a:pt x="27" y="24"/>
                        </a:lnTo>
                        <a:lnTo>
                          <a:pt x="26" y="24"/>
                        </a:lnTo>
                        <a:lnTo>
                          <a:pt x="26" y="23"/>
                        </a:lnTo>
                        <a:lnTo>
                          <a:pt x="25" y="24"/>
                        </a:lnTo>
                        <a:lnTo>
                          <a:pt x="26" y="24"/>
                        </a:lnTo>
                        <a:lnTo>
                          <a:pt x="26" y="25"/>
                        </a:lnTo>
                        <a:lnTo>
                          <a:pt x="26" y="26"/>
                        </a:lnTo>
                        <a:lnTo>
                          <a:pt x="26" y="27"/>
                        </a:lnTo>
                        <a:lnTo>
                          <a:pt x="25" y="28"/>
                        </a:lnTo>
                        <a:lnTo>
                          <a:pt x="25" y="29"/>
                        </a:lnTo>
                        <a:lnTo>
                          <a:pt x="27" y="29"/>
                        </a:lnTo>
                        <a:lnTo>
                          <a:pt x="27" y="30"/>
                        </a:lnTo>
                        <a:lnTo>
                          <a:pt x="25" y="32"/>
                        </a:lnTo>
                        <a:lnTo>
                          <a:pt x="25" y="33"/>
                        </a:lnTo>
                        <a:lnTo>
                          <a:pt x="26" y="34"/>
                        </a:lnTo>
                        <a:lnTo>
                          <a:pt x="27" y="34"/>
                        </a:lnTo>
                        <a:lnTo>
                          <a:pt x="28" y="33"/>
                        </a:lnTo>
                        <a:lnTo>
                          <a:pt x="28" y="32"/>
                        </a:lnTo>
                        <a:lnTo>
                          <a:pt x="28" y="31"/>
                        </a:lnTo>
                        <a:lnTo>
                          <a:pt x="28" y="29"/>
                        </a:lnTo>
                        <a:lnTo>
                          <a:pt x="29" y="28"/>
                        </a:lnTo>
                        <a:lnTo>
                          <a:pt x="32" y="28"/>
                        </a:lnTo>
                        <a:lnTo>
                          <a:pt x="32" y="29"/>
                        </a:lnTo>
                        <a:lnTo>
                          <a:pt x="32" y="28"/>
                        </a:lnTo>
                        <a:lnTo>
                          <a:pt x="32" y="27"/>
                        </a:lnTo>
                        <a:lnTo>
                          <a:pt x="30" y="27"/>
                        </a:lnTo>
                        <a:lnTo>
                          <a:pt x="31" y="27"/>
                        </a:lnTo>
                        <a:lnTo>
                          <a:pt x="33" y="27"/>
                        </a:lnTo>
                        <a:lnTo>
                          <a:pt x="34" y="28"/>
                        </a:lnTo>
                        <a:lnTo>
                          <a:pt x="34" y="27"/>
                        </a:lnTo>
                        <a:lnTo>
                          <a:pt x="34" y="26"/>
                        </a:lnTo>
                        <a:lnTo>
                          <a:pt x="35" y="25"/>
                        </a:lnTo>
                        <a:lnTo>
                          <a:pt x="35" y="26"/>
                        </a:lnTo>
                        <a:lnTo>
                          <a:pt x="36" y="27"/>
                        </a:lnTo>
                        <a:lnTo>
                          <a:pt x="37" y="27"/>
                        </a:lnTo>
                        <a:lnTo>
                          <a:pt x="37" y="26"/>
                        </a:lnTo>
                        <a:lnTo>
                          <a:pt x="38" y="25"/>
                        </a:lnTo>
                        <a:lnTo>
                          <a:pt x="39" y="26"/>
                        </a:lnTo>
                        <a:lnTo>
                          <a:pt x="39" y="28"/>
                        </a:lnTo>
                        <a:lnTo>
                          <a:pt x="40" y="28"/>
                        </a:lnTo>
                        <a:lnTo>
                          <a:pt x="42" y="28"/>
                        </a:lnTo>
                        <a:lnTo>
                          <a:pt x="43" y="29"/>
                        </a:lnTo>
                        <a:lnTo>
                          <a:pt x="44" y="28"/>
                        </a:lnTo>
                        <a:lnTo>
                          <a:pt x="44" y="29"/>
                        </a:lnTo>
                        <a:lnTo>
                          <a:pt x="46" y="30"/>
                        </a:lnTo>
                        <a:lnTo>
                          <a:pt x="47" y="30"/>
                        </a:lnTo>
                        <a:lnTo>
                          <a:pt x="49" y="32"/>
                        </a:lnTo>
                        <a:lnTo>
                          <a:pt x="49" y="31"/>
                        </a:lnTo>
                        <a:lnTo>
                          <a:pt x="49" y="29"/>
                        </a:lnTo>
                        <a:lnTo>
                          <a:pt x="50" y="27"/>
                        </a:lnTo>
                        <a:lnTo>
                          <a:pt x="49" y="27"/>
                        </a:lnTo>
                        <a:lnTo>
                          <a:pt x="50" y="25"/>
                        </a:lnTo>
                        <a:lnTo>
                          <a:pt x="49" y="24"/>
                        </a:lnTo>
                        <a:lnTo>
                          <a:pt x="49" y="22"/>
                        </a:lnTo>
                        <a:lnTo>
                          <a:pt x="49" y="23"/>
                        </a:lnTo>
                        <a:lnTo>
                          <a:pt x="48" y="21"/>
                        </a:lnTo>
                        <a:lnTo>
                          <a:pt x="47" y="21"/>
                        </a:lnTo>
                        <a:lnTo>
                          <a:pt x="46" y="21"/>
                        </a:lnTo>
                        <a:lnTo>
                          <a:pt x="46" y="23"/>
                        </a:lnTo>
                        <a:lnTo>
                          <a:pt x="44" y="23"/>
                        </a:lnTo>
                        <a:lnTo>
                          <a:pt x="43" y="23"/>
                        </a:lnTo>
                        <a:lnTo>
                          <a:pt x="43" y="22"/>
                        </a:lnTo>
                        <a:lnTo>
                          <a:pt x="44" y="22"/>
                        </a:lnTo>
                        <a:lnTo>
                          <a:pt x="46" y="20"/>
                        </a:lnTo>
                        <a:lnTo>
                          <a:pt x="46" y="18"/>
                        </a:lnTo>
                        <a:lnTo>
                          <a:pt x="46" y="17"/>
                        </a:lnTo>
                        <a:lnTo>
                          <a:pt x="44" y="14"/>
                        </a:lnTo>
                        <a:lnTo>
                          <a:pt x="42" y="12"/>
                        </a:lnTo>
                        <a:lnTo>
                          <a:pt x="41" y="10"/>
                        </a:lnTo>
                        <a:lnTo>
                          <a:pt x="39" y="9"/>
                        </a:lnTo>
                        <a:lnTo>
                          <a:pt x="37" y="8"/>
                        </a:lnTo>
                        <a:lnTo>
                          <a:pt x="36" y="7"/>
                        </a:lnTo>
                        <a:lnTo>
                          <a:pt x="34" y="6"/>
                        </a:lnTo>
                        <a:lnTo>
                          <a:pt x="32" y="4"/>
                        </a:lnTo>
                        <a:lnTo>
                          <a:pt x="30" y="3"/>
                        </a:lnTo>
                        <a:lnTo>
                          <a:pt x="28" y="2"/>
                        </a:lnTo>
                        <a:lnTo>
                          <a:pt x="25" y="2"/>
                        </a:lnTo>
                        <a:lnTo>
                          <a:pt x="23" y="1"/>
                        </a:lnTo>
                        <a:lnTo>
                          <a:pt x="21" y="1"/>
                        </a:lnTo>
                        <a:lnTo>
                          <a:pt x="19" y="0"/>
                        </a:lnTo>
                        <a:lnTo>
                          <a:pt x="17" y="0"/>
                        </a:lnTo>
                        <a:lnTo>
                          <a:pt x="15" y="0"/>
                        </a:lnTo>
                        <a:lnTo>
                          <a:pt x="14" y="0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5" name="Freeform 235"/>
                  <p:cNvSpPr>
                    <a:spLocks/>
                  </p:cNvSpPr>
                  <p:nvPr/>
                </p:nvSpPr>
                <p:spPr bwMode="auto">
                  <a:xfrm>
                    <a:off x="3085" y="1357"/>
                    <a:ext cx="29" cy="37"/>
                  </a:xfrm>
                  <a:custGeom>
                    <a:avLst/>
                    <a:gdLst>
                      <a:gd name="T0" fmla="*/ 14 w 29"/>
                      <a:gd name="T1" fmla="*/ 1 h 37"/>
                      <a:gd name="T2" fmla="*/ 11 w 29"/>
                      <a:gd name="T3" fmla="*/ 3 h 37"/>
                      <a:gd name="T4" fmla="*/ 8 w 29"/>
                      <a:gd name="T5" fmla="*/ 4 h 37"/>
                      <a:gd name="T6" fmla="*/ 5 w 29"/>
                      <a:gd name="T7" fmla="*/ 5 h 37"/>
                      <a:gd name="T8" fmla="*/ 3 w 29"/>
                      <a:gd name="T9" fmla="*/ 6 h 37"/>
                      <a:gd name="T10" fmla="*/ 2 w 29"/>
                      <a:gd name="T11" fmla="*/ 8 h 37"/>
                      <a:gd name="T12" fmla="*/ 1 w 29"/>
                      <a:gd name="T13" fmla="*/ 11 h 37"/>
                      <a:gd name="T14" fmla="*/ 0 w 29"/>
                      <a:gd name="T15" fmla="*/ 14 h 37"/>
                      <a:gd name="T16" fmla="*/ 1 w 29"/>
                      <a:gd name="T17" fmla="*/ 17 h 37"/>
                      <a:gd name="T18" fmla="*/ 4 w 29"/>
                      <a:gd name="T19" fmla="*/ 20 h 37"/>
                      <a:gd name="T20" fmla="*/ 7 w 29"/>
                      <a:gd name="T21" fmla="*/ 20 h 37"/>
                      <a:gd name="T22" fmla="*/ 10 w 29"/>
                      <a:gd name="T23" fmla="*/ 18 h 37"/>
                      <a:gd name="T24" fmla="*/ 12 w 29"/>
                      <a:gd name="T25" fmla="*/ 18 h 37"/>
                      <a:gd name="T26" fmla="*/ 14 w 29"/>
                      <a:gd name="T27" fmla="*/ 20 h 37"/>
                      <a:gd name="T28" fmla="*/ 15 w 29"/>
                      <a:gd name="T29" fmla="*/ 22 h 37"/>
                      <a:gd name="T30" fmla="*/ 17 w 29"/>
                      <a:gd name="T31" fmla="*/ 25 h 37"/>
                      <a:gd name="T32" fmla="*/ 16 w 29"/>
                      <a:gd name="T33" fmla="*/ 27 h 37"/>
                      <a:gd name="T34" fmla="*/ 16 w 29"/>
                      <a:gd name="T35" fmla="*/ 29 h 37"/>
                      <a:gd name="T36" fmla="*/ 17 w 29"/>
                      <a:gd name="T37" fmla="*/ 31 h 37"/>
                      <a:gd name="T38" fmla="*/ 18 w 29"/>
                      <a:gd name="T39" fmla="*/ 34 h 37"/>
                      <a:gd name="T40" fmla="*/ 19 w 29"/>
                      <a:gd name="T41" fmla="*/ 36 h 37"/>
                      <a:gd name="T42" fmla="*/ 22 w 29"/>
                      <a:gd name="T43" fmla="*/ 33 h 37"/>
                      <a:gd name="T44" fmla="*/ 25 w 29"/>
                      <a:gd name="T45" fmla="*/ 27 h 37"/>
                      <a:gd name="T46" fmla="*/ 27 w 29"/>
                      <a:gd name="T47" fmla="*/ 21 h 37"/>
                      <a:gd name="T48" fmla="*/ 27 w 29"/>
                      <a:gd name="T49" fmla="*/ 17 h 37"/>
                      <a:gd name="T50" fmla="*/ 27 w 29"/>
                      <a:gd name="T51" fmla="*/ 13 h 37"/>
                      <a:gd name="T52" fmla="*/ 28 w 29"/>
                      <a:gd name="T53" fmla="*/ 9 h 37"/>
                      <a:gd name="T54" fmla="*/ 28 w 29"/>
                      <a:gd name="T55" fmla="*/ 6 h 37"/>
                      <a:gd name="T56" fmla="*/ 27 w 29"/>
                      <a:gd name="T57" fmla="*/ 4 h 37"/>
                      <a:gd name="T58" fmla="*/ 26 w 29"/>
                      <a:gd name="T59" fmla="*/ 2 h 37"/>
                      <a:gd name="T60" fmla="*/ 25 w 29"/>
                      <a:gd name="T61" fmla="*/ 5 h 37"/>
                      <a:gd name="T62" fmla="*/ 22 w 29"/>
                      <a:gd name="T63" fmla="*/ 4 h 37"/>
                      <a:gd name="T64" fmla="*/ 20 w 29"/>
                      <a:gd name="T65" fmla="*/ 4 h 37"/>
                      <a:gd name="T66" fmla="*/ 18 w 29"/>
                      <a:gd name="T67" fmla="*/ 2 h 37"/>
                      <a:gd name="T68" fmla="*/ 16 w 29"/>
                      <a:gd name="T69" fmla="*/ 1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29" h="37">
                        <a:moveTo>
                          <a:pt x="14" y="0"/>
                        </a:moveTo>
                        <a:lnTo>
                          <a:pt x="14" y="1"/>
                        </a:lnTo>
                        <a:lnTo>
                          <a:pt x="12" y="2"/>
                        </a:lnTo>
                        <a:lnTo>
                          <a:pt x="11" y="3"/>
                        </a:lnTo>
                        <a:lnTo>
                          <a:pt x="10" y="4"/>
                        </a:lnTo>
                        <a:lnTo>
                          <a:pt x="8" y="4"/>
                        </a:lnTo>
                        <a:lnTo>
                          <a:pt x="7" y="3"/>
                        </a:lnTo>
                        <a:lnTo>
                          <a:pt x="5" y="5"/>
                        </a:lnTo>
                        <a:lnTo>
                          <a:pt x="4" y="5"/>
                        </a:lnTo>
                        <a:lnTo>
                          <a:pt x="3" y="6"/>
                        </a:lnTo>
                        <a:lnTo>
                          <a:pt x="2" y="6"/>
                        </a:lnTo>
                        <a:lnTo>
                          <a:pt x="2" y="8"/>
                        </a:lnTo>
                        <a:lnTo>
                          <a:pt x="2" y="9"/>
                        </a:lnTo>
                        <a:lnTo>
                          <a:pt x="1" y="11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1" y="15"/>
                        </a:lnTo>
                        <a:lnTo>
                          <a:pt x="1" y="17"/>
                        </a:lnTo>
                        <a:lnTo>
                          <a:pt x="2" y="18"/>
                        </a:lnTo>
                        <a:lnTo>
                          <a:pt x="4" y="20"/>
                        </a:lnTo>
                        <a:lnTo>
                          <a:pt x="5" y="20"/>
                        </a:lnTo>
                        <a:lnTo>
                          <a:pt x="7" y="20"/>
                        </a:lnTo>
                        <a:lnTo>
                          <a:pt x="9" y="19"/>
                        </a:lnTo>
                        <a:lnTo>
                          <a:pt x="10" y="18"/>
                        </a:lnTo>
                        <a:lnTo>
                          <a:pt x="11" y="18"/>
                        </a:lnTo>
                        <a:lnTo>
                          <a:pt x="12" y="18"/>
                        </a:lnTo>
                        <a:lnTo>
                          <a:pt x="13" y="18"/>
                        </a:lnTo>
                        <a:lnTo>
                          <a:pt x="14" y="20"/>
                        </a:lnTo>
                        <a:lnTo>
                          <a:pt x="14" y="21"/>
                        </a:lnTo>
                        <a:lnTo>
                          <a:pt x="15" y="22"/>
                        </a:lnTo>
                        <a:lnTo>
                          <a:pt x="16" y="23"/>
                        </a:lnTo>
                        <a:lnTo>
                          <a:pt x="17" y="25"/>
                        </a:lnTo>
                        <a:lnTo>
                          <a:pt x="16" y="25"/>
                        </a:lnTo>
                        <a:lnTo>
                          <a:pt x="16" y="27"/>
                        </a:lnTo>
                        <a:lnTo>
                          <a:pt x="16" y="28"/>
                        </a:lnTo>
                        <a:lnTo>
                          <a:pt x="16" y="29"/>
                        </a:lnTo>
                        <a:lnTo>
                          <a:pt x="17" y="30"/>
                        </a:lnTo>
                        <a:lnTo>
                          <a:pt x="17" y="31"/>
                        </a:lnTo>
                        <a:lnTo>
                          <a:pt x="18" y="33"/>
                        </a:lnTo>
                        <a:lnTo>
                          <a:pt x="18" y="34"/>
                        </a:lnTo>
                        <a:lnTo>
                          <a:pt x="18" y="36"/>
                        </a:lnTo>
                        <a:lnTo>
                          <a:pt x="19" y="36"/>
                        </a:lnTo>
                        <a:lnTo>
                          <a:pt x="20" y="35"/>
                        </a:lnTo>
                        <a:lnTo>
                          <a:pt x="22" y="33"/>
                        </a:lnTo>
                        <a:lnTo>
                          <a:pt x="23" y="31"/>
                        </a:lnTo>
                        <a:lnTo>
                          <a:pt x="25" y="27"/>
                        </a:lnTo>
                        <a:lnTo>
                          <a:pt x="26" y="24"/>
                        </a:lnTo>
                        <a:lnTo>
                          <a:pt x="27" y="21"/>
                        </a:lnTo>
                        <a:lnTo>
                          <a:pt x="28" y="18"/>
                        </a:lnTo>
                        <a:lnTo>
                          <a:pt x="27" y="17"/>
                        </a:lnTo>
                        <a:lnTo>
                          <a:pt x="27" y="16"/>
                        </a:lnTo>
                        <a:lnTo>
                          <a:pt x="27" y="13"/>
                        </a:lnTo>
                        <a:lnTo>
                          <a:pt x="27" y="11"/>
                        </a:lnTo>
                        <a:lnTo>
                          <a:pt x="28" y="9"/>
                        </a:lnTo>
                        <a:lnTo>
                          <a:pt x="28" y="7"/>
                        </a:lnTo>
                        <a:lnTo>
                          <a:pt x="28" y="6"/>
                        </a:lnTo>
                        <a:lnTo>
                          <a:pt x="27" y="5"/>
                        </a:lnTo>
                        <a:lnTo>
                          <a:pt x="27" y="4"/>
                        </a:lnTo>
                        <a:lnTo>
                          <a:pt x="27" y="2"/>
                        </a:lnTo>
                        <a:lnTo>
                          <a:pt x="26" y="2"/>
                        </a:lnTo>
                        <a:lnTo>
                          <a:pt x="25" y="4"/>
                        </a:lnTo>
                        <a:lnTo>
                          <a:pt x="25" y="5"/>
                        </a:lnTo>
                        <a:lnTo>
                          <a:pt x="24" y="4"/>
                        </a:lnTo>
                        <a:lnTo>
                          <a:pt x="22" y="4"/>
                        </a:lnTo>
                        <a:lnTo>
                          <a:pt x="21" y="3"/>
                        </a:lnTo>
                        <a:lnTo>
                          <a:pt x="20" y="4"/>
                        </a:lnTo>
                        <a:lnTo>
                          <a:pt x="19" y="2"/>
                        </a:lnTo>
                        <a:lnTo>
                          <a:pt x="18" y="2"/>
                        </a:lnTo>
                        <a:lnTo>
                          <a:pt x="17" y="2"/>
                        </a:lnTo>
                        <a:lnTo>
                          <a:pt x="16" y="1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6" name="Freeform 236"/>
                  <p:cNvSpPr>
                    <a:spLocks/>
                  </p:cNvSpPr>
                  <p:nvPr/>
                </p:nvSpPr>
                <p:spPr bwMode="auto">
                  <a:xfrm>
                    <a:off x="3070" y="1348"/>
                    <a:ext cx="17" cy="17"/>
                  </a:xfrm>
                  <a:custGeom>
                    <a:avLst/>
                    <a:gdLst>
                      <a:gd name="T0" fmla="*/ 5 w 17"/>
                      <a:gd name="T1" fmla="*/ 0 h 17"/>
                      <a:gd name="T2" fmla="*/ 0 w 17"/>
                      <a:gd name="T3" fmla="*/ 3 h 17"/>
                      <a:gd name="T4" fmla="*/ 5 w 17"/>
                      <a:gd name="T5" fmla="*/ 5 h 17"/>
                      <a:gd name="T6" fmla="*/ 10 w 17"/>
                      <a:gd name="T7" fmla="*/ 8 h 17"/>
                      <a:gd name="T8" fmla="*/ 5 w 17"/>
                      <a:gd name="T9" fmla="*/ 11 h 17"/>
                      <a:gd name="T10" fmla="*/ 0 w 17"/>
                      <a:gd name="T11" fmla="*/ 11 h 17"/>
                      <a:gd name="T12" fmla="*/ 5 w 17"/>
                      <a:gd name="T13" fmla="*/ 13 h 17"/>
                      <a:gd name="T14" fmla="*/ 10 w 17"/>
                      <a:gd name="T15" fmla="*/ 16 h 17"/>
                      <a:gd name="T16" fmla="*/ 10 w 17"/>
                      <a:gd name="T17" fmla="*/ 13 h 17"/>
                      <a:gd name="T18" fmla="*/ 10 w 17"/>
                      <a:gd name="T19" fmla="*/ 11 h 17"/>
                      <a:gd name="T20" fmla="*/ 16 w 17"/>
                      <a:gd name="T21" fmla="*/ 13 h 17"/>
                      <a:gd name="T22" fmla="*/ 16 w 17"/>
                      <a:gd name="T23" fmla="*/ 11 h 17"/>
                      <a:gd name="T24" fmla="*/ 16 w 17"/>
                      <a:gd name="T25" fmla="*/ 8 h 17"/>
                      <a:gd name="T26" fmla="*/ 16 w 17"/>
                      <a:gd name="T27" fmla="*/ 5 h 17"/>
                      <a:gd name="T28" fmla="*/ 10 w 17"/>
                      <a:gd name="T29" fmla="*/ 5 h 17"/>
                      <a:gd name="T30" fmla="*/ 5 w 17"/>
                      <a:gd name="T3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17" h="17">
                        <a:moveTo>
                          <a:pt x="5" y="0"/>
                        </a:moveTo>
                        <a:lnTo>
                          <a:pt x="0" y="3"/>
                        </a:lnTo>
                        <a:lnTo>
                          <a:pt x="5" y="5"/>
                        </a:lnTo>
                        <a:lnTo>
                          <a:pt x="10" y="8"/>
                        </a:lnTo>
                        <a:lnTo>
                          <a:pt x="5" y="11"/>
                        </a:lnTo>
                        <a:lnTo>
                          <a:pt x="0" y="11"/>
                        </a:lnTo>
                        <a:lnTo>
                          <a:pt x="5" y="13"/>
                        </a:lnTo>
                        <a:lnTo>
                          <a:pt x="10" y="16"/>
                        </a:lnTo>
                        <a:lnTo>
                          <a:pt x="10" y="13"/>
                        </a:lnTo>
                        <a:lnTo>
                          <a:pt x="10" y="11"/>
                        </a:lnTo>
                        <a:lnTo>
                          <a:pt x="16" y="13"/>
                        </a:lnTo>
                        <a:lnTo>
                          <a:pt x="16" y="11"/>
                        </a:lnTo>
                        <a:lnTo>
                          <a:pt x="16" y="8"/>
                        </a:lnTo>
                        <a:lnTo>
                          <a:pt x="16" y="5"/>
                        </a:lnTo>
                        <a:lnTo>
                          <a:pt x="10" y="5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7" name="Freeform 237"/>
                  <p:cNvSpPr>
                    <a:spLocks/>
                  </p:cNvSpPr>
                  <p:nvPr/>
                </p:nvSpPr>
                <p:spPr bwMode="auto">
                  <a:xfrm>
                    <a:off x="3072" y="1348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0 w 17"/>
                      <a:gd name="T3" fmla="*/ 5 h 17"/>
                      <a:gd name="T4" fmla="*/ 5 w 17"/>
                      <a:gd name="T5" fmla="*/ 16 h 17"/>
                      <a:gd name="T6" fmla="*/ 0 w 17"/>
                      <a:gd name="T7" fmla="*/ 10 h 17"/>
                      <a:gd name="T8" fmla="*/ 5 w 17"/>
                      <a:gd name="T9" fmla="*/ 5 h 17"/>
                      <a:gd name="T10" fmla="*/ 10 w 17"/>
                      <a:gd name="T11" fmla="*/ 0 h 17"/>
                      <a:gd name="T12" fmla="*/ 16 w 17"/>
                      <a:gd name="T1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10" y="5"/>
                        </a:lnTo>
                        <a:lnTo>
                          <a:pt x="5" y="16"/>
                        </a:lnTo>
                        <a:lnTo>
                          <a:pt x="0" y="10"/>
                        </a:lnTo>
                        <a:lnTo>
                          <a:pt x="5" y="5"/>
                        </a:lnTo>
                        <a:lnTo>
                          <a:pt x="10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8" name="Freeform 238"/>
                  <p:cNvSpPr>
                    <a:spLocks/>
                  </p:cNvSpPr>
                  <p:nvPr/>
                </p:nvSpPr>
                <p:spPr bwMode="auto">
                  <a:xfrm>
                    <a:off x="3073" y="1347"/>
                    <a:ext cx="17" cy="17"/>
                  </a:xfrm>
                  <a:custGeom>
                    <a:avLst/>
                    <a:gdLst>
                      <a:gd name="T0" fmla="*/ 12 w 17"/>
                      <a:gd name="T1" fmla="*/ 0 h 17"/>
                      <a:gd name="T2" fmla="*/ 9 w 17"/>
                      <a:gd name="T3" fmla="*/ 2 h 17"/>
                      <a:gd name="T4" fmla="*/ 9 w 17"/>
                      <a:gd name="T5" fmla="*/ 0 h 17"/>
                      <a:gd name="T6" fmla="*/ 6 w 17"/>
                      <a:gd name="T7" fmla="*/ 0 h 17"/>
                      <a:gd name="T8" fmla="*/ 3 w 17"/>
                      <a:gd name="T9" fmla="*/ 2 h 17"/>
                      <a:gd name="T10" fmla="*/ 0 w 17"/>
                      <a:gd name="T11" fmla="*/ 2 h 17"/>
                      <a:gd name="T12" fmla="*/ 0 w 17"/>
                      <a:gd name="T13" fmla="*/ 3 h 17"/>
                      <a:gd name="T14" fmla="*/ 0 w 17"/>
                      <a:gd name="T15" fmla="*/ 5 h 17"/>
                      <a:gd name="T16" fmla="*/ 3 w 17"/>
                      <a:gd name="T17" fmla="*/ 5 h 17"/>
                      <a:gd name="T18" fmla="*/ 3 w 17"/>
                      <a:gd name="T19" fmla="*/ 9 h 17"/>
                      <a:gd name="T20" fmla="*/ 3 w 17"/>
                      <a:gd name="T21" fmla="*/ 11 h 17"/>
                      <a:gd name="T22" fmla="*/ 3 w 17"/>
                      <a:gd name="T23" fmla="*/ 12 h 17"/>
                      <a:gd name="T24" fmla="*/ 3 w 17"/>
                      <a:gd name="T25" fmla="*/ 14 h 17"/>
                      <a:gd name="T26" fmla="*/ 3 w 17"/>
                      <a:gd name="T27" fmla="*/ 16 h 17"/>
                      <a:gd name="T28" fmla="*/ 6 w 17"/>
                      <a:gd name="T29" fmla="*/ 14 h 17"/>
                      <a:gd name="T30" fmla="*/ 6 w 17"/>
                      <a:gd name="T31" fmla="*/ 16 h 17"/>
                      <a:gd name="T32" fmla="*/ 9 w 17"/>
                      <a:gd name="T33" fmla="*/ 16 h 17"/>
                      <a:gd name="T34" fmla="*/ 9 w 17"/>
                      <a:gd name="T35" fmla="*/ 14 h 17"/>
                      <a:gd name="T36" fmla="*/ 9 w 17"/>
                      <a:gd name="T37" fmla="*/ 12 h 17"/>
                      <a:gd name="T38" fmla="*/ 12 w 17"/>
                      <a:gd name="T39" fmla="*/ 11 h 17"/>
                      <a:gd name="T40" fmla="*/ 12 w 17"/>
                      <a:gd name="T41" fmla="*/ 9 h 17"/>
                      <a:gd name="T42" fmla="*/ 16 w 17"/>
                      <a:gd name="T43" fmla="*/ 9 h 17"/>
                      <a:gd name="T44" fmla="*/ 16 w 17"/>
                      <a:gd name="T45" fmla="*/ 7 h 17"/>
                      <a:gd name="T46" fmla="*/ 16 w 17"/>
                      <a:gd name="T47" fmla="*/ 5 h 17"/>
                      <a:gd name="T48" fmla="*/ 12 w 17"/>
                      <a:gd name="T49" fmla="*/ 3 h 17"/>
                      <a:gd name="T50" fmla="*/ 12 w 17"/>
                      <a:gd name="T51" fmla="*/ 2 h 17"/>
                      <a:gd name="T52" fmla="*/ 12 w 17"/>
                      <a:gd name="T53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</a:cxnLst>
                    <a:rect l="0" t="0" r="r" b="b"/>
                    <a:pathLst>
                      <a:path w="17" h="17">
                        <a:moveTo>
                          <a:pt x="12" y="0"/>
                        </a:moveTo>
                        <a:lnTo>
                          <a:pt x="9" y="2"/>
                        </a:lnTo>
                        <a:lnTo>
                          <a:pt x="9" y="0"/>
                        </a:lnTo>
                        <a:lnTo>
                          <a:pt x="6" y="0"/>
                        </a:lnTo>
                        <a:lnTo>
                          <a:pt x="3" y="2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3" y="5"/>
                        </a:lnTo>
                        <a:lnTo>
                          <a:pt x="3" y="9"/>
                        </a:lnTo>
                        <a:lnTo>
                          <a:pt x="3" y="11"/>
                        </a:lnTo>
                        <a:lnTo>
                          <a:pt x="3" y="12"/>
                        </a:lnTo>
                        <a:lnTo>
                          <a:pt x="3" y="14"/>
                        </a:lnTo>
                        <a:lnTo>
                          <a:pt x="3" y="16"/>
                        </a:lnTo>
                        <a:lnTo>
                          <a:pt x="6" y="14"/>
                        </a:lnTo>
                        <a:lnTo>
                          <a:pt x="6" y="16"/>
                        </a:lnTo>
                        <a:lnTo>
                          <a:pt x="9" y="16"/>
                        </a:lnTo>
                        <a:lnTo>
                          <a:pt x="9" y="14"/>
                        </a:lnTo>
                        <a:lnTo>
                          <a:pt x="9" y="12"/>
                        </a:lnTo>
                        <a:lnTo>
                          <a:pt x="12" y="11"/>
                        </a:lnTo>
                        <a:lnTo>
                          <a:pt x="12" y="9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59" name="Freeform 239"/>
                  <p:cNvSpPr>
                    <a:spLocks/>
                  </p:cNvSpPr>
                  <p:nvPr/>
                </p:nvSpPr>
                <p:spPr bwMode="auto">
                  <a:xfrm>
                    <a:off x="3077" y="1360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16 h 17"/>
                      <a:gd name="T4" fmla="*/ 8 w 17"/>
                      <a:gd name="T5" fmla="*/ 16 h 17"/>
                      <a:gd name="T6" fmla="*/ 0 w 17"/>
                      <a:gd name="T7" fmla="*/ 16 h 17"/>
                      <a:gd name="T8" fmla="*/ 16 w 17"/>
                      <a:gd name="T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16" y="16"/>
                        </a:lnTo>
                        <a:lnTo>
                          <a:pt x="8" y="16"/>
                        </a:lnTo>
                        <a:lnTo>
                          <a:pt x="0" y="16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0" name="Freeform 240"/>
                  <p:cNvSpPr>
                    <a:spLocks/>
                  </p:cNvSpPr>
                  <p:nvPr/>
                </p:nvSpPr>
                <p:spPr bwMode="auto">
                  <a:xfrm>
                    <a:off x="3085" y="1357"/>
                    <a:ext cx="17" cy="17"/>
                  </a:xfrm>
                  <a:custGeom>
                    <a:avLst/>
                    <a:gdLst>
                      <a:gd name="T0" fmla="*/ 16 w 17"/>
                      <a:gd name="T1" fmla="*/ 10 h 17"/>
                      <a:gd name="T2" fmla="*/ 10 w 17"/>
                      <a:gd name="T3" fmla="*/ 5 h 17"/>
                      <a:gd name="T4" fmla="*/ 5 w 17"/>
                      <a:gd name="T5" fmla="*/ 5 h 17"/>
                      <a:gd name="T6" fmla="*/ 0 w 17"/>
                      <a:gd name="T7" fmla="*/ 0 h 17"/>
                      <a:gd name="T8" fmla="*/ 0 w 17"/>
                      <a:gd name="T9" fmla="*/ 5 h 17"/>
                      <a:gd name="T10" fmla="*/ 10 w 17"/>
                      <a:gd name="T11" fmla="*/ 10 h 17"/>
                      <a:gd name="T12" fmla="*/ 10 w 17"/>
                      <a:gd name="T13" fmla="*/ 16 h 17"/>
                      <a:gd name="T14" fmla="*/ 16 w 17"/>
                      <a:gd name="T15" fmla="*/ 1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7" h="17">
                        <a:moveTo>
                          <a:pt x="16" y="10"/>
                        </a:moveTo>
                        <a:lnTo>
                          <a:pt x="10" y="5"/>
                        </a:lnTo>
                        <a:lnTo>
                          <a:pt x="5" y="5"/>
                        </a:lnTo>
                        <a:lnTo>
                          <a:pt x="0" y="0"/>
                        </a:lnTo>
                        <a:lnTo>
                          <a:pt x="0" y="5"/>
                        </a:lnTo>
                        <a:lnTo>
                          <a:pt x="10" y="10"/>
                        </a:lnTo>
                        <a:lnTo>
                          <a:pt x="10" y="16"/>
                        </a:lnTo>
                        <a:lnTo>
                          <a:pt x="16" y="10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1" name="Freeform 241"/>
                  <p:cNvSpPr>
                    <a:spLocks/>
                  </p:cNvSpPr>
                  <p:nvPr/>
                </p:nvSpPr>
                <p:spPr bwMode="auto">
                  <a:xfrm>
                    <a:off x="3082" y="1363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8 w 17"/>
                      <a:gd name="T3" fmla="*/ 0 h 17"/>
                      <a:gd name="T4" fmla="*/ 0 w 17"/>
                      <a:gd name="T5" fmla="*/ 16 h 17"/>
                      <a:gd name="T6" fmla="*/ 16 w 17"/>
                      <a:gd name="T7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8" y="0"/>
                        </a:lnTo>
                        <a:lnTo>
                          <a:pt x="0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62" name="Freeform 242"/>
                  <p:cNvSpPr>
                    <a:spLocks/>
                  </p:cNvSpPr>
                  <p:nvPr/>
                </p:nvSpPr>
                <p:spPr bwMode="auto">
                  <a:xfrm>
                    <a:off x="3082" y="1340"/>
                    <a:ext cx="17" cy="17"/>
                  </a:xfrm>
                  <a:custGeom>
                    <a:avLst/>
                    <a:gdLst>
                      <a:gd name="T0" fmla="*/ 16 w 17"/>
                      <a:gd name="T1" fmla="*/ 16 h 17"/>
                      <a:gd name="T2" fmla="*/ 10 w 17"/>
                      <a:gd name="T3" fmla="*/ 16 h 17"/>
                      <a:gd name="T4" fmla="*/ 10 w 17"/>
                      <a:gd name="T5" fmla="*/ 8 h 17"/>
                      <a:gd name="T6" fmla="*/ 0 w 17"/>
                      <a:gd name="T7" fmla="*/ 0 h 17"/>
                      <a:gd name="T8" fmla="*/ 5 w 17"/>
                      <a:gd name="T9" fmla="*/ 8 h 17"/>
                      <a:gd name="T10" fmla="*/ 5 w 17"/>
                      <a:gd name="T11" fmla="*/ 16 h 17"/>
                      <a:gd name="T12" fmla="*/ 16 w 17"/>
                      <a:gd name="T13" fmla="*/ 16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17" h="17">
                        <a:moveTo>
                          <a:pt x="16" y="16"/>
                        </a:moveTo>
                        <a:lnTo>
                          <a:pt x="10" y="16"/>
                        </a:lnTo>
                        <a:lnTo>
                          <a:pt x="10" y="8"/>
                        </a:lnTo>
                        <a:lnTo>
                          <a:pt x="0" y="0"/>
                        </a:lnTo>
                        <a:lnTo>
                          <a:pt x="5" y="8"/>
                        </a:lnTo>
                        <a:lnTo>
                          <a:pt x="5" y="16"/>
                        </a:lnTo>
                        <a:lnTo>
                          <a:pt x="16" y="16"/>
                        </a:lnTo>
                      </a:path>
                    </a:pathLst>
                  </a:custGeom>
                  <a:solidFill>
                    <a:srgbClr val="008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529" name="Group 243"/>
              <p:cNvGrpSpPr>
                <a:grpSpLocks/>
              </p:cNvGrpSpPr>
              <p:nvPr/>
            </p:nvGrpSpPr>
            <p:grpSpPr bwMode="auto">
              <a:xfrm>
                <a:off x="2645" y="1032"/>
                <a:ext cx="291" cy="199"/>
                <a:chOff x="2645" y="1032"/>
                <a:chExt cx="291" cy="199"/>
              </a:xfrm>
            </p:grpSpPr>
            <p:sp>
              <p:nvSpPr>
                <p:cNvPr id="543" name="Rectangle 244"/>
                <p:cNvSpPr>
                  <a:spLocks noChangeArrowheads="1"/>
                </p:cNvSpPr>
                <p:nvPr/>
              </p:nvSpPr>
              <p:spPr bwMode="auto">
                <a:xfrm>
                  <a:off x="2645" y="1032"/>
                  <a:ext cx="291" cy="199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4" name="Rectangle 245"/>
                <p:cNvSpPr>
                  <a:spLocks noChangeArrowheads="1"/>
                </p:cNvSpPr>
                <p:nvPr/>
              </p:nvSpPr>
              <p:spPr bwMode="auto">
                <a:xfrm>
                  <a:off x="2649" y="1035"/>
                  <a:ext cx="283" cy="193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45" name="Rectangle 246"/>
                <p:cNvSpPr>
                  <a:spLocks noChangeArrowheads="1"/>
                </p:cNvSpPr>
                <p:nvPr/>
              </p:nvSpPr>
              <p:spPr bwMode="auto">
                <a:xfrm>
                  <a:off x="2656" y="1045"/>
                  <a:ext cx="269" cy="173"/>
                </a:xfrm>
                <a:prstGeom prst="rect">
                  <a:avLst/>
                </a:prstGeom>
                <a:solidFill>
                  <a:srgbClr val="C0C0C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0" name="Group 247"/>
              <p:cNvGrpSpPr>
                <a:grpSpLocks/>
              </p:cNvGrpSpPr>
              <p:nvPr/>
            </p:nvGrpSpPr>
            <p:grpSpPr bwMode="auto">
              <a:xfrm>
                <a:off x="2440" y="791"/>
                <a:ext cx="200" cy="201"/>
                <a:chOff x="2440" y="791"/>
                <a:chExt cx="200" cy="201"/>
              </a:xfrm>
            </p:grpSpPr>
            <p:sp>
              <p:nvSpPr>
                <p:cNvPr id="534" name="Freeform 248"/>
                <p:cNvSpPr>
                  <a:spLocks/>
                </p:cNvSpPr>
                <p:nvPr/>
              </p:nvSpPr>
              <p:spPr bwMode="auto">
                <a:xfrm>
                  <a:off x="2614" y="791"/>
                  <a:ext cx="26" cy="201"/>
                </a:xfrm>
                <a:custGeom>
                  <a:avLst/>
                  <a:gdLst>
                    <a:gd name="T0" fmla="*/ 13 w 26"/>
                    <a:gd name="T1" fmla="*/ 0 h 201"/>
                    <a:gd name="T2" fmla="*/ 14 w 26"/>
                    <a:gd name="T3" fmla="*/ 5 h 201"/>
                    <a:gd name="T4" fmla="*/ 15 w 26"/>
                    <a:gd name="T5" fmla="*/ 13 h 201"/>
                    <a:gd name="T6" fmla="*/ 17 w 26"/>
                    <a:gd name="T7" fmla="*/ 19 h 201"/>
                    <a:gd name="T8" fmla="*/ 19 w 26"/>
                    <a:gd name="T9" fmla="*/ 26 h 201"/>
                    <a:gd name="T10" fmla="*/ 20 w 26"/>
                    <a:gd name="T11" fmla="*/ 33 h 201"/>
                    <a:gd name="T12" fmla="*/ 21 w 26"/>
                    <a:gd name="T13" fmla="*/ 41 h 201"/>
                    <a:gd name="T14" fmla="*/ 22 w 26"/>
                    <a:gd name="T15" fmla="*/ 49 h 201"/>
                    <a:gd name="T16" fmla="*/ 23 w 26"/>
                    <a:gd name="T17" fmla="*/ 58 h 201"/>
                    <a:gd name="T18" fmla="*/ 24 w 26"/>
                    <a:gd name="T19" fmla="*/ 66 h 201"/>
                    <a:gd name="T20" fmla="*/ 24 w 26"/>
                    <a:gd name="T21" fmla="*/ 75 h 201"/>
                    <a:gd name="T22" fmla="*/ 25 w 26"/>
                    <a:gd name="T23" fmla="*/ 83 h 201"/>
                    <a:gd name="T24" fmla="*/ 25 w 26"/>
                    <a:gd name="T25" fmla="*/ 92 h 201"/>
                    <a:gd name="T26" fmla="*/ 25 w 26"/>
                    <a:gd name="T27" fmla="*/ 102 h 201"/>
                    <a:gd name="T28" fmla="*/ 24 w 26"/>
                    <a:gd name="T29" fmla="*/ 112 h 201"/>
                    <a:gd name="T30" fmla="*/ 24 w 26"/>
                    <a:gd name="T31" fmla="*/ 119 h 201"/>
                    <a:gd name="T32" fmla="*/ 24 w 26"/>
                    <a:gd name="T33" fmla="*/ 127 h 201"/>
                    <a:gd name="T34" fmla="*/ 23 w 26"/>
                    <a:gd name="T35" fmla="*/ 136 h 201"/>
                    <a:gd name="T36" fmla="*/ 22 w 26"/>
                    <a:gd name="T37" fmla="*/ 143 h 201"/>
                    <a:gd name="T38" fmla="*/ 20 w 26"/>
                    <a:gd name="T39" fmla="*/ 152 h 201"/>
                    <a:gd name="T40" fmla="*/ 19 w 26"/>
                    <a:gd name="T41" fmla="*/ 161 h 201"/>
                    <a:gd name="T42" fmla="*/ 17 w 26"/>
                    <a:gd name="T43" fmla="*/ 168 h 201"/>
                    <a:gd name="T44" fmla="*/ 16 w 26"/>
                    <a:gd name="T45" fmla="*/ 176 h 201"/>
                    <a:gd name="T46" fmla="*/ 14 w 26"/>
                    <a:gd name="T47" fmla="*/ 184 h 201"/>
                    <a:gd name="T48" fmla="*/ 12 w 26"/>
                    <a:gd name="T49" fmla="*/ 190 h 201"/>
                    <a:gd name="T50" fmla="*/ 10 w 26"/>
                    <a:gd name="T51" fmla="*/ 198 h 201"/>
                    <a:gd name="T52" fmla="*/ 9 w 26"/>
                    <a:gd name="T53" fmla="*/ 200 h 201"/>
                    <a:gd name="T54" fmla="*/ 0 w 26"/>
                    <a:gd name="T55" fmla="*/ 195 h 201"/>
                    <a:gd name="T56" fmla="*/ 2 w 26"/>
                    <a:gd name="T57" fmla="*/ 189 h 201"/>
                    <a:gd name="T58" fmla="*/ 5 w 26"/>
                    <a:gd name="T59" fmla="*/ 183 h 201"/>
                    <a:gd name="T60" fmla="*/ 8 w 26"/>
                    <a:gd name="T61" fmla="*/ 176 h 201"/>
                    <a:gd name="T62" fmla="*/ 9 w 26"/>
                    <a:gd name="T63" fmla="*/ 167 h 201"/>
                    <a:gd name="T64" fmla="*/ 11 w 26"/>
                    <a:gd name="T65" fmla="*/ 159 h 201"/>
                    <a:gd name="T66" fmla="*/ 13 w 26"/>
                    <a:gd name="T67" fmla="*/ 150 h 201"/>
                    <a:gd name="T68" fmla="*/ 13 w 26"/>
                    <a:gd name="T69" fmla="*/ 142 h 201"/>
                    <a:gd name="T70" fmla="*/ 14 w 26"/>
                    <a:gd name="T71" fmla="*/ 133 h 201"/>
                    <a:gd name="T72" fmla="*/ 15 w 26"/>
                    <a:gd name="T73" fmla="*/ 124 h 201"/>
                    <a:gd name="T74" fmla="*/ 15 w 26"/>
                    <a:gd name="T75" fmla="*/ 115 h 201"/>
                    <a:gd name="T76" fmla="*/ 16 w 26"/>
                    <a:gd name="T77" fmla="*/ 107 h 201"/>
                    <a:gd name="T78" fmla="*/ 16 w 26"/>
                    <a:gd name="T79" fmla="*/ 100 h 201"/>
                    <a:gd name="T80" fmla="*/ 16 w 26"/>
                    <a:gd name="T81" fmla="*/ 90 h 201"/>
                    <a:gd name="T82" fmla="*/ 15 w 26"/>
                    <a:gd name="T83" fmla="*/ 82 h 201"/>
                    <a:gd name="T84" fmla="*/ 15 w 26"/>
                    <a:gd name="T85" fmla="*/ 72 h 201"/>
                    <a:gd name="T86" fmla="*/ 14 w 26"/>
                    <a:gd name="T87" fmla="*/ 63 h 201"/>
                    <a:gd name="T88" fmla="*/ 14 w 26"/>
                    <a:gd name="T89" fmla="*/ 54 h 201"/>
                    <a:gd name="T90" fmla="*/ 13 w 26"/>
                    <a:gd name="T91" fmla="*/ 45 h 201"/>
                    <a:gd name="T92" fmla="*/ 11 w 26"/>
                    <a:gd name="T93" fmla="*/ 37 h 201"/>
                    <a:gd name="T94" fmla="*/ 10 w 26"/>
                    <a:gd name="T95" fmla="*/ 29 h 201"/>
                    <a:gd name="T96" fmla="*/ 8 w 26"/>
                    <a:gd name="T97" fmla="*/ 20 h 201"/>
                    <a:gd name="T98" fmla="*/ 6 w 26"/>
                    <a:gd name="T99" fmla="*/ 13 h 201"/>
                    <a:gd name="T100" fmla="*/ 3 w 26"/>
                    <a:gd name="T101" fmla="*/ 6 h 201"/>
                    <a:gd name="T102" fmla="*/ 13 w 26"/>
                    <a:gd name="T103" fmla="*/ 0 h 20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</a:cxnLst>
                  <a:rect l="0" t="0" r="r" b="b"/>
                  <a:pathLst>
                    <a:path w="26" h="201">
                      <a:moveTo>
                        <a:pt x="13" y="0"/>
                      </a:moveTo>
                      <a:lnTo>
                        <a:pt x="14" y="5"/>
                      </a:lnTo>
                      <a:lnTo>
                        <a:pt x="15" y="13"/>
                      </a:lnTo>
                      <a:lnTo>
                        <a:pt x="17" y="19"/>
                      </a:lnTo>
                      <a:lnTo>
                        <a:pt x="19" y="26"/>
                      </a:lnTo>
                      <a:lnTo>
                        <a:pt x="20" y="33"/>
                      </a:lnTo>
                      <a:lnTo>
                        <a:pt x="21" y="41"/>
                      </a:lnTo>
                      <a:lnTo>
                        <a:pt x="22" y="49"/>
                      </a:lnTo>
                      <a:lnTo>
                        <a:pt x="23" y="58"/>
                      </a:lnTo>
                      <a:lnTo>
                        <a:pt x="24" y="66"/>
                      </a:lnTo>
                      <a:lnTo>
                        <a:pt x="24" y="75"/>
                      </a:lnTo>
                      <a:lnTo>
                        <a:pt x="25" y="83"/>
                      </a:lnTo>
                      <a:lnTo>
                        <a:pt x="25" y="92"/>
                      </a:lnTo>
                      <a:lnTo>
                        <a:pt x="25" y="102"/>
                      </a:lnTo>
                      <a:lnTo>
                        <a:pt x="24" y="112"/>
                      </a:lnTo>
                      <a:lnTo>
                        <a:pt x="24" y="119"/>
                      </a:lnTo>
                      <a:lnTo>
                        <a:pt x="24" y="127"/>
                      </a:lnTo>
                      <a:lnTo>
                        <a:pt x="23" y="136"/>
                      </a:lnTo>
                      <a:lnTo>
                        <a:pt x="22" y="143"/>
                      </a:lnTo>
                      <a:lnTo>
                        <a:pt x="20" y="152"/>
                      </a:lnTo>
                      <a:lnTo>
                        <a:pt x="19" y="161"/>
                      </a:lnTo>
                      <a:lnTo>
                        <a:pt x="17" y="168"/>
                      </a:lnTo>
                      <a:lnTo>
                        <a:pt x="16" y="176"/>
                      </a:lnTo>
                      <a:lnTo>
                        <a:pt x="14" y="184"/>
                      </a:lnTo>
                      <a:lnTo>
                        <a:pt x="12" y="190"/>
                      </a:lnTo>
                      <a:lnTo>
                        <a:pt x="10" y="198"/>
                      </a:lnTo>
                      <a:lnTo>
                        <a:pt x="9" y="200"/>
                      </a:lnTo>
                      <a:lnTo>
                        <a:pt x="0" y="195"/>
                      </a:lnTo>
                      <a:lnTo>
                        <a:pt x="2" y="189"/>
                      </a:lnTo>
                      <a:lnTo>
                        <a:pt x="5" y="183"/>
                      </a:lnTo>
                      <a:lnTo>
                        <a:pt x="8" y="176"/>
                      </a:lnTo>
                      <a:lnTo>
                        <a:pt x="9" y="167"/>
                      </a:lnTo>
                      <a:lnTo>
                        <a:pt x="11" y="159"/>
                      </a:lnTo>
                      <a:lnTo>
                        <a:pt x="13" y="150"/>
                      </a:lnTo>
                      <a:lnTo>
                        <a:pt x="13" y="142"/>
                      </a:lnTo>
                      <a:lnTo>
                        <a:pt x="14" y="133"/>
                      </a:lnTo>
                      <a:lnTo>
                        <a:pt x="15" y="124"/>
                      </a:lnTo>
                      <a:lnTo>
                        <a:pt x="15" y="115"/>
                      </a:lnTo>
                      <a:lnTo>
                        <a:pt x="16" y="107"/>
                      </a:lnTo>
                      <a:lnTo>
                        <a:pt x="16" y="100"/>
                      </a:lnTo>
                      <a:lnTo>
                        <a:pt x="16" y="90"/>
                      </a:lnTo>
                      <a:lnTo>
                        <a:pt x="15" y="82"/>
                      </a:lnTo>
                      <a:lnTo>
                        <a:pt x="15" y="72"/>
                      </a:lnTo>
                      <a:lnTo>
                        <a:pt x="14" y="63"/>
                      </a:lnTo>
                      <a:lnTo>
                        <a:pt x="14" y="54"/>
                      </a:lnTo>
                      <a:lnTo>
                        <a:pt x="13" y="45"/>
                      </a:lnTo>
                      <a:lnTo>
                        <a:pt x="11" y="37"/>
                      </a:lnTo>
                      <a:lnTo>
                        <a:pt x="10" y="29"/>
                      </a:lnTo>
                      <a:lnTo>
                        <a:pt x="8" y="20"/>
                      </a:lnTo>
                      <a:lnTo>
                        <a:pt x="6" y="13"/>
                      </a:lnTo>
                      <a:lnTo>
                        <a:pt x="3" y="6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804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Freeform 249"/>
                <p:cNvSpPr>
                  <a:spLocks/>
                </p:cNvSpPr>
                <p:nvPr/>
              </p:nvSpPr>
              <p:spPr bwMode="auto">
                <a:xfrm>
                  <a:off x="2591" y="803"/>
                  <a:ext cx="23" cy="178"/>
                </a:xfrm>
                <a:custGeom>
                  <a:avLst/>
                  <a:gdLst>
                    <a:gd name="T0" fmla="*/ 12 w 23"/>
                    <a:gd name="T1" fmla="*/ 0 h 178"/>
                    <a:gd name="T2" fmla="*/ 14 w 23"/>
                    <a:gd name="T3" fmla="*/ 7 h 178"/>
                    <a:gd name="T4" fmla="*/ 15 w 23"/>
                    <a:gd name="T5" fmla="*/ 14 h 178"/>
                    <a:gd name="T6" fmla="*/ 17 w 23"/>
                    <a:gd name="T7" fmla="*/ 21 h 178"/>
                    <a:gd name="T8" fmla="*/ 18 w 23"/>
                    <a:gd name="T9" fmla="*/ 30 h 178"/>
                    <a:gd name="T10" fmla="*/ 19 w 23"/>
                    <a:gd name="T11" fmla="*/ 37 h 178"/>
                    <a:gd name="T12" fmla="*/ 20 w 23"/>
                    <a:gd name="T13" fmla="*/ 46 h 178"/>
                    <a:gd name="T14" fmla="*/ 21 w 23"/>
                    <a:gd name="T15" fmla="*/ 54 h 178"/>
                    <a:gd name="T16" fmla="*/ 21 w 23"/>
                    <a:gd name="T17" fmla="*/ 63 h 178"/>
                    <a:gd name="T18" fmla="*/ 22 w 23"/>
                    <a:gd name="T19" fmla="*/ 71 h 178"/>
                    <a:gd name="T20" fmla="*/ 22 w 23"/>
                    <a:gd name="T21" fmla="*/ 80 h 178"/>
                    <a:gd name="T22" fmla="*/ 22 w 23"/>
                    <a:gd name="T23" fmla="*/ 90 h 178"/>
                    <a:gd name="T24" fmla="*/ 21 w 23"/>
                    <a:gd name="T25" fmla="*/ 100 h 178"/>
                    <a:gd name="T26" fmla="*/ 21 w 23"/>
                    <a:gd name="T27" fmla="*/ 107 h 178"/>
                    <a:gd name="T28" fmla="*/ 21 w 23"/>
                    <a:gd name="T29" fmla="*/ 115 h 178"/>
                    <a:gd name="T30" fmla="*/ 20 w 23"/>
                    <a:gd name="T31" fmla="*/ 123 h 178"/>
                    <a:gd name="T32" fmla="*/ 19 w 23"/>
                    <a:gd name="T33" fmla="*/ 131 h 178"/>
                    <a:gd name="T34" fmla="*/ 18 w 23"/>
                    <a:gd name="T35" fmla="*/ 140 h 178"/>
                    <a:gd name="T36" fmla="*/ 16 w 23"/>
                    <a:gd name="T37" fmla="*/ 148 h 178"/>
                    <a:gd name="T38" fmla="*/ 15 w 23"/>
                    <a:gd name="T39" fmla="*/ 156 h 178"/>
                    <a:gd name="T40" fmla="*/ 13 w 23"/>
                    <a:gd name="T41" fmla="*/ 164 h 178"/>
                    <a:gd name="T42" fmla="*/ 11 w 23"/>
                    <a:gd name="T43" fmla="*/ 171 h 178"/>
                    <a:gd name="T44" fmla="*/ 9 w 23"/>
                    <a:gd name="T45" fmla="*/ 177 h 178"/>
                    <a:gd name="T46" fmla="*/ 0 w 23"/>
                    <a:gd name="T47" fmla="*/ 172 h 178"/>
                    <a:gd name="T48" fmla="*/ 1 w 23"/>
                    <a:gd name="T49" fmla="*/ 170 h 178"/>
                    <a:gd name="T50" fmla="*/ 4 w 23"/>
                    <a:gd name="T51" fmla="*/ 164 h 178"/>
                    <a:gd name="T52" fmla="*/ 5 w 23"/>
                    <a:gd name="T53" fmla="*/ 155 h 178"/>
                    <a:gd name="T54" fmla="*/ 7 w 23"/>
                    <a:gd name="T55" fmla="*/ 146 h 178"/>
                    <a:gd name="T56" fmla="*/ 9 w 23"/>
                    <a:gd name="T57" fmla="*/ 138 h 178"/>
                    <a:gd name="T58" fmla="*/ 10 w 23"/>
                    <a:gd name="T59" fmla="*/ 130 h 178"/>
                    <a:gd name="T60" fmla="*/ 11 w 23"/>
                    <a:gd name="T61" fmla="*/ 121 h 178"/>
                    <a:gd name="T62" fmla="*/ 12 w 23"/>
                    <a:gd name="T63" fmla="*/ 112 h 178"/>
                    <a:gd name="T64" fmla="*/ 12 w 23"/>
                    <a:gd name="T65" fmla="*/ 103 h 178"/>
                    <a:gd name="T66" fmla="*/ 12 w 23"/>
                    <a:gd name="T67" fmla="*/ 95 h 178"/>
                    <a:gd name="T68" fmla="*/ 12 w 23"/>
                    <a:gd name="T69" fmla="*/ 88 h 178"/>
                    <a:gd name="T70" fmla="*/ 12 w 23"/>
                    <a:gd name="T71" fmla="*/ 78 h 178"/>
                    <a:gd name="T72" fmla="*/ 12 w 23"/>
                    <a:gd name="T73" fmla="*/ 70 h 178"/>
                    <a:gd name="T74" fmla="*/ 12 w 23"/>
                    <a:gd name="T75" fmla="*/ 60 h 178"/>
                    <a:gd name="T76" fmla="*/ 11 w 23"/>
                    <a:gd name="T77" fmla="*/ 52 h 178"/>
                    <a:gd name="T78" fmla="*/ 10 w 23"/>
                    <a:gd name="T79" fmla="*/ 42 h 178"/>
                    <a:gd name="T80" fmla="*/ 10 w 23"/>
                    <a:gd name="T81" fmla="*/ 33 h 178"/>
                    <a:gd name="T82" fmla="*/ 8 w 23"/>
                    <a:gd name="T83" fmla="*/ 25 h 178"/>
                    <a:gd name="T84" fmla="*/ 7 w 23"/>
                    <a:gd name="T85" fmla="*/ 17 h 178"/>
                    <a:gd name="T86" fmla="*/ 4 w 23"/>
                    <a:gd name="T87" fmla="*/ 9 h 178"/>
                    <a:gd name="T88" fmla="*/ 2 w 23"/>
                    <a:gd name="T89" fmla="*/ 4 h 178"/>
                    <a:gd name="T90" fmla="*/ 12 w 23"/>
                    <a:gd name="T91" fmla="*/ 0 h 1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3" h="178">
                      <a:moveTo>
                        <a:pt x="12" y="0"/>
                      </a:moveTo>
                      <a:lnTo>
                        <a:pt x="14" y="7"/>
                      </a:lnTo>
                      <a:lnTo>
                        <a:pt x="15" y="14"/>
                      </a:lnTo>
                      <a:lnTo>
                        <a:pt x="17" y="21"/>
                      </a:lnTo>
                      <a:lnTo>
                        <a:pt x="18" y="30"/>
                      </a:lnTo>
                      <a:lnTo>
                        <a:pt x="19" y="37"/>
                      </a:lnTo>
                      <a:lnTo>
                        <a:pt x="20" y="46"/>
                      </a:lnTo>
                      <a:lnTo>
                        <a:pt x="21" y="54"/>
                      </a:lnTo>
                      <a:lnTo>
                        <a:pt x="21" y="63"/>
                      </a:lnTo>
                      <a:lnTo>
                        <a:pt x="22" y="71"/>
                      </a:lnTo>
                      <a:lnTo>
                        <a:pt x="22" y="80"/>
                      </a:lnTo>
                      <a:lnTo>
                        <a:pt x="22" y="90"/>
                      </a:lnTo>
                      <a:lnTo>
                        <a:pt x="21" y="100"/>
                      </a:lnTo>
                      <a:lnTo>
                        <a:pt x="21" y="107"/>
                      </a:lnTo>
                      <a:lnTo>
                        <a:pt x="21" y="115"/>
                      </a:lnTo>
                      <a:lnTo>
                        <a:pt x="20" y="123"/>
                      </a:lnTo>
                      <a:lnTo>
                        <a:pt x="19" y="131"/>
                      </a:lnTo>
                      <a:lnTo>
                        <a:pt x="18" y="140"/>
                      </a:lnTo>
                      <a:lnTo>
                        <a:pt x="16" y="148"/>
                      </a:lnTo>
                      <a:lnTo>
                        <a:pt x="15" y="156"/>
                      </a:lnTo>
                      <a:lnTo>
                        <a:pt x="13" y="164"/>
                      </a:lnTo>
                      <a:lnTo>
                        <a:pt x="11" y="171"/>
                      </a:lnTo>
                      <a:lnTo>
                        <a:pt x="9" y="177"/>
                      </a:lnTo>
                      <a:lnTo>
                        <a:pt x="0" y="172"/>
                      </a:lnTo>
                      <a:lnTo>
                        <a:pt x="1" y="170"/>
                      </a:lnTo>
                      <a:lnTo>
                        <a:pt x="4" y="164"/>
                      </a:lnTo>
                      <a:lnTo>
                        <a:pt x="5" y="155"/>
                      </a:lnTo>
                      <a:lnTo>
                        <a:pt x="7" y="146"/>
                      </a:lnTo>
                      <a:lnTo>
                        <a:pt x="9" y="138"/>
                      </a:lnTo>
                      <a:lnTo>
                        <a:pt x="10" y="130"/>
                      </a:lnTo>
                      <a:lnTo>
                        <a:pt x="11" y="121"/>
                      </a:lnTo>
                      <a:lnTo>
                        <a:pt x="12" y="112"/>
                      </a:lnTo>
                      <a:lnTo>
                        <a:pt x="12" y="103"/>
                      </a:lnTo>
                      <a:lnTo>
                        <a:pt x="12" y="95"/>
                      </a:lnTo>
                      <a:lnTo>
                        <a:pt x="12" y="88"/>
                      </a:lnTo>
                      <a:lnTo>
                        <a:pt x="12" y="78"/>
                      </a:lnTo>
                      <a:lnTo>
                        <a:pt x="12" y="70"/>
                      </a:lnTo>
                      <a:lnTo>
                        <a:pt x="12" y="60"/>
                      </a:lnTo>
                      <a:lnTo>
                        <a:pt x="11" y="52"/>
                      </a:lnTo>
                      <a:lnTo>
                        <a:pt x="10" y="42"/>
                      </a:lnTo>
                      <a:lnTo>
                        <a:pt x="10" y="33"/>
                      </a:lnTo>
                      <a:lnTo>
                        <a:pt x="8" y="25"/>
                      </a:lnTo>
                      <a:lnTo>
                        <a:pt x="7" y="17"/>
                      </a:lnTo>
                      <a:lnTo>
                        <a:pt x="4" y="9"/>
                      </a:lnTo>
                      <a:lnTo>
                        <a:pt x="2" y="4"/>
                      </a:lnTo>
                      <a:lnTo>
                        <a:pt x="12" y="0"/>
                      </a:lnTo>
                    </a:path>
                  </a:pathLst>
                </a:custGeom>
                <a:solidFill>
                  <a:srgbClr val="A05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Freeform 250"/>
                <p:cNvSpPr>
                  <a:spLocks/>
                </p:cNvSpPr>
                <p:nvPr/>
              </p:nvSpPr>
              <p:spPr bwMode="auto">
                <a:xfrm>
                  <a:off x="2568" y="813"/>
                  <a:ext cx="19" cy="156"/>
                </a:xfrm>
                <a:custGeom>
                  <a:avLst/>
                  <a:gdLst>
                    <a:gd name="T0" fmla="*/ 12 w 19"/>
                    <a:gd name="T1" fmla="*/ 5 h 156"/>
                    <a:gd name="T2" fmla="*/ 13 w 19"/>
                    <a:gd name="T3" fmla="*/ 11 h 156"/>
                    <a:gd name="T4" fmla="*/ 15 w 19"/>
                    <a:gd name="T5" fmla="*/ 19 h 156"/>
                    <a:gd name="T6" fmla="*/ 15 w 19"/>
                    <a:gd name="T7" fmla="*/ 27 h 156"/>
                    <a:gd name="T8" fmla="*/ 16 w 19"/>
                    <a:gd name="T9" fmla="*/ 36 h 156"/>
                    <a:gd name="T10" fmla="*/ 17 w 19"/>
                    <a:gd name="T11" fmla="*/ 44 h 156"/>
                    <a:gd name="T12" fmla="*/ 17 w 19"/>
                    <a:gd name="T13" fmla="*/ 52 h 156"/>
                    <a:gd name="T14" fmla="*/ 18 w 19"/>
                    <a:gd name="T15" fmla="*/ 61 h 156"/>
                    <a:gd name="T16" fmla="*/ 18 w 19"/>
                    <a:gd name="T17" fmla="*/ 69 h 156"/>
                    <a:gd name="T18" fmla="*/ 18 w 19"/>
                    <a:gd name="T19" fmla="*/ 81 h 156"/>
                    <a:gd name="T20" fmla="*/ 17 w 19"/>
                    <a:gd name="T21" fmla="*/ 89 h 156"/>
                    <a:gd name="T22" fmla="*/ 17 w 19"/>
                    <a:gd name="T23" fmla="*/ 97 h 156"/>
                    <a:gd name="T24" fmla="*/ 17 w 19"/>
                    <a:gd name="T25" fmla="*/ 105 h 156"/>
                    <a:gd name="T26" fmla="*/ 16 w 19"/>
                    <a:gd name="T27" fmla="*/ 112 h 156"/>
                    <a:gd name="T28" fmla="*/ 15 w 19"/>
                    <a:gd name="T29" fmla="*/ 121 h 156"/>
                    <a:gd name="T30" fmla="*/ 14 w 19"/>
                    <a:gd name="T31" fmla="*/ 129 h 156"/>
                    <a:gd name="T32" fmla="*/ 12 w 19"/>
                    <a:gd name="T33" fmla="*/ 138 h 156"/>
                    <a:gd name="T34" fmla="*/ 11 w 19"/>
                    <a:gd name="T35" fmla="*/ 145 h 156"/>
                    <a:gd name="T36" fmla="*/ 10 w 19"/>
                    <a:gd name="T37" fmla="*/ 153 h 156"/>
                    <a:gd name="T38" fmla="*/ 8 w 19"/>
                    <a:gd name="T39" fmla="*/ 155 h 156"/>
                    <a:gd name="T40" fmla="*/ 0 w 19"/>
                    <a:gd name="T41" fmla="*/ 150 h 156"/>
                    <a:gd name="T42" fmla="*/ 2 w 19"/>
                    <a:gd name="T43" fmla="*/ 145 h 156"/>
                    <a:gd name="T44" fmla="*/ 3 w 19"/>
                    <a:gd name="T45" fmla="*/ 136 h 156"/>
                    <a:gd name="T46" fmla="*/ 6 w 19"/>
                    <a:gd name="T47" fmla="*/ 127 h 156"/>
                    <a:gd name="T48" fmla="*/ 6 w 19"/>
                    <a:gd name="T49" fmla="*/ 120 h 156"/>
                    <a:gd name="T50" fmla="*/ 7 w 19"/>
                    <a:gd name="T51" fmla="*/ 110 h 156"/>
                    <a:gd name="T52" fmla="*/ 8 w 19"/>
                    <a:gd name="T53" fmla="*/ 102 h 156"/>
                    <a:gd name="T54" fmla="*/ 8 w 19"/>
                    <a:gd name="T55" fmla="*/ 93 h 156"/>
                    <a:gd name="T56" fmla="*/ 9 w 19"/>
                    <a:gd name="T57" fmla="*/ 85 h 156"/>
                    <a:gd name="T58" fmla="*/ 9 w 19"/>
                    <a:gd name="T59" fmla="*/ 78 h 156"/>
                    <a:gd name="T60" fmla="*/ 9 w 19"/>
                    <a:gd name="T61" fmla="*/ 68 h 156"/>
                    <a:gd name="T62" fmla="*/ 9 w 19"/>
                    <a:gd name="T63" fmla="*/ 59 h 156"/>
                    <a:gd name="T64" fmla="*/ 8 w 19"/>
                    <a:gd name="T65" fmla="*/ 50 h 156"/>
                    <a:gd name="T66" fmla="*/ 8 w 19"/>
                    <a:gd name="T67" fmla="*/ 42 h 156"/>
                    <a:gd name="T68" fmla="*/ 7 w 19"/>
                    <a:gd name="T69" fmla="*/ 32 h 156"/>
                    <a:gd name="T70" fmla="*/ 6 w 19"/>
                    <a:gd name="T71" fmla="*/ 24 h 156"/>
                    <a:gd name="T72" fmla="*/ 4 w 19"/>
                    <a:gd name="T73" fmla="*/ 15 h 156"/>
                    <a:gd name="T74" fmla="*/ 3 w 19"/>
                    <a:gd name="T75" fmla="*/ 8 h 156"/>
                    <a:gd name="T76" fmla="*/ 2 w 19"/>
                    <a:gd name="T77" fmla="*/ 5 h 156"/>
                    <a:gd name="T78" fmla="*/ 11 w 19"/>
                    <a:gd name="T79" fmla="*/ 0 h 156"/>
                    <a:gd name="T80" fmla="*/ 12 w 19"/>
                    <a:gd name="T81" fmla="*/ 5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9" h="156">
                      <a:moveTo>
                        <a:pt x="12" y="5"/>
                      </a:moveTo>
                      <a:lnTo>
                        <a:pt x="13" y="11"/>
                      </a:lnTo>
                      <a:lnTo>
                        <a:pt x="15" y="19"/>
                      </a:lnTo>
                      <a:lnTo>
                        <a:pt x="15" y="27"/>
                      </a:lnTo>
                      <a:lnTo>
                        <a:pt x="16" y="36"/>
                      </a:lnTo>
                      <a:lnTo>
                        <a:pt x="17" y="44"/>
                      </a:lnTo>
                      <a:lnTo>
                        <a:pt x="17" y="52"/>
                      </a:lnTo>
                      <a:lnTo>
                        <a:pt x="18" y="61"/>
                      </a:lnTo>
                      <a:lnTo>
                        <a:pt x="18" y="69"/>
                      </a:lnTo>
                      <a:lnTo>
                        <a:pt x="18" y="81"/>
                      </a:lnTo>
                      <a:lnTo>
                        <a:pt x="17" y="89"/>
                      </a:lnTo>
                      <a:lnTo>
                        <a:pt x="17" y="97"/>
                      </a:lnTo>
                      <a:lnTo>
                        <a:pt x="17" y="105"/>
                      </a:lnTo>
                      <a:lnTo>
                        <a:pt x="16" y="112"/>
                      </a:lnTo>
                      <a:lnTo>
                        <a:pt x="15" y="121"/>
                      </a:lnTo>
                      <a:lnTo>
                        <a:pt x="14" y="129"/>
                      </a:lnTo>
                      <a:lnTo>
                        <a:pt x="12" y="138"/>
                      </a:lnTo>
                      <a:lnTo>
                        <a:pt x="11" y="145"/>
                      </a:lnTo>
                      <a:lnTo>
                        <a:pt x="10" y="153"/>
                      </a:lnTo>
                      <a:lnTo>
                        <a:pt x="8" y="155"/>
                      </a:lnTo>
                      <a:lnTo>
                        <a:pt x="0" y="150"/>
                      </a:lnTo>
                      <a:lnTo>
                        <a:pt x="2" y="145"/>
                      </a:lnTo>
                      <a:lnTo>
                        <a:pt x="3" y="136"/>
                      </a:lnTo>
                      <a:lnTo>
                        <a:pt x="6" y="127"/>
                      </a:lnTo>
                      <a:lnTo>
                        <a:pt x="6" y="120"/>
                      </a:lnTo>
                      <a:lnTo>
                        <a:pt x="7" y="110"/>
                      </a:lnTo>
                      <a:lnTo>
                        <a:pt x="8" y="102"/>
                      </a:lnTo>
                      <a:lnTo>
                        <a:pt x="8" y="93"/>
                      </a:lnTo>
                      <a:lnTo>
                        <a:pt x="9" y="85"/>
                      </a:lnTo>
                      <a:lnTo>
                        <a:pt x="9" y="78"/>
                      </a:lnTo>
                      <a:lnTo>
                        <a:pt x="9" y="68"/>
                      </a:lnTo>
                      <a:lnTo>
                        <a:pt x="9" y="59"/>
                      </a:lnTo>
                      <a:lnTo>
                        <a:pt x="8" y="50"/>
                      </a:lnTo>
                      <a:lnTo>
                        <a:pt x="8" y="42"/>
                      </a:lnTo>
                      <a:lnTo>
                        <a:pt x="7" y="32"/>
                      </a:lnTo>
                      <a:lnTo>
                        <a:pt x="6" y="24"/>
                      </a:lnTo>
                      <a:lnTo>
                        <a:pt x="4" y="15"/>
                      </a:lnTo>
                      <a:lnTo>
                        <a:pt x="3" y="8"/>
                      </a:lnTo>
                      <a:lnTo>
                        <a:pt x="2" y="5"/>
                      </a:lnTo>
                      <a:lnTo>
                        <a:pt x="11" y="0"/>
                      </a:lnTo>
                      <a:lnTo>
                        <a:pt x="12" y="5"/>
                      </a:lnTo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Freeform 251"/>
                <p:cNvSpPr>
                  <a:spLocks/>
                </p:cNvSpPr>
                <p:nvPr/>
              </p:nvSpPr>
              <p:spPr bwMode="auto">
                <a:xfrm>
                  <a:off x="2548" y="823"/>
                  <a:ext cx="17" cy="137"/>
                </a:xfrm>
                <a:custGeom>
                  <a:avLst/>
                  <a:gdLst>
                    <a:gd name="T0" fmla="*/ 10 w 17"/>
                    <a:gd name="T1" fmla="*/ 0 h 137"/>
                    <a:gd name="T2" fmla="*/ 11 w 17"/>
                    <a:gd name="T3" fmla="*/ 8 h 137"/>
                    <a:gd name="T4" fmla="*/ 12 w 17"/>
                    <a:gd name="T5" fmla="*/ 16 h 137"/>
                    <a:gd name="T6" fmla="*/ 13 w 17"/>
                    <a:gd name="T7" fmla="*/ 26 h 137"/>
                    <a:gd name="T8" fmla="*/ 14 w 17"/>
                    <a:gd name="T9" fmla="*/ 33 h 137"/>
                    <a:gd name="T10" fmla="*/ 14 w 17"/>
                    <a:gd name="T11" fmla="*/ 43 h 137"/>
                    <a:gd name="T12" fmla="*/ 16 w 17"/>
                    <a:gd name="T13" fmla="*/ 49 h 137"/>
                    <a:gd name="T14" fmla="*/ 16 w 17"/>
                    <a:gd name="T15" fmla="*/ 60 h 137"/>
                    <a:gd name="T16" fmla="*/ 16 w 17"/>
                    <a:gd name="T17" fmla="*/ 69 h 137"/>
                    <a:gd name="T18" fmla="*/ 14 w 17"/>
                    <a:gd name="T19" fmla="*/ 79 h 137"/>
                    <a:gd name="T20" fmla="*/ 14 w 17"/>
                    <a:gd name="T21" fmla="*/ 87 h 137"/>
                    <a:gd name="T22" fmla="*/ 14 w 17"/>
                    <a:gd name="T23" fmla="*/ 94 h 137"/>
                    <a:gd name="T24" fmla="*/ 13 w 17"/>
                    <a:gd name="T25" fmla="*/ 103 h 137"/>
                    <a:gd name="T26" fmla="*/ 12 w 17"/>
                    <a:gd name="T27" fmla="*/ 111 h 137"/>
                    <a:gd name="T28" fmla="*/ 11 w 17"/>
                    <a:gd name="T29" fmla="*/ 119 h 137"/>
                    <a:gd name="T30" fmla="*/ 10 w 17"/>
                    <a:gd name="T31" fmla="*/ 128 h 137"/>
                    <a:gd name="T32" fmla="*/ 8 w 17"/>
                    <a:gd name="T33" fmla="*/ 136 h 137"/>
                    <a:gd name="T34" fmla="*/ 0 w 17"/>
                    <a:gd name="T35" fmla="*/ 131 h 137"/>
                    <a:gd name="T36" fmla="*/ 1 w 17"/>
                    <a:gd name="T37" fmla="*/ 126 h 137"/>
                    <a:gd name="T38" fmla="*/ 3 w 17"/>
                    <a:gd name="T39" fmla="*/ 118 h 137"/>
                    <a:gd name="T40" fmla="*/ 4 w 17"/>
                    <a:gd name="T41" fmla="*/ 110 h 137"/>
                    <a:gd name="T42" fmla="*/ 5 w 17"/>
                    <a:gd name="T43" fmla="*/ 100 h 137"/>
                    <a:gd name="T44" fmla="*/ 5 w 17"/>
                    <a:gd name="T45" fmla="*/ 92 h 137"/>
                    <a:gd name="T46" fmla="*/ 6 w 17"/>
                    <a:gd name="T47" fmla="*/ 83 h 137"/>
                    <a:gd name="T48" fmla="*/ 7 w 17"/>
                    <a:gd name="T49" fmla="*/ 74 h 137"/>
                    <a:gd name="T50" fmla="*/ 7 w 17"/>
                    <a:gd name="T51" fmla="*/ 67 h 137"/>
                    <a:gd name="T52" fmla="*/ 7 w 17"/>
                    <a:gd name="T53" fmla="*/ 59 h 137"/>
                    <a:gd name="T54" fmla="*/ 6 w 17"/>
                    <a:gd name="T55" fmla="*/ 49 h 137"/>
                    <a:gd name="T56" fmla="*/ 5 w 17"/>
                    <a:gd name="T57" fmla="*/ 40 h 137"/>
                    <a:gd name="T58" fmla="*/ 5 w 17"/>
                    <a:gd name="T59" fmla="*/ 30 h 137"/>
                    <a:gd name="T60" fmla="*/ 4 w 17"/>
                    <a:gd name="T61" fmla="*/ 22 h 137"/>
                    <a:gd name="T62" fmla="*/ 3 w 17"/>
                    <a:gd name="T63" fmla="*/ 13 h 137"/>
                    <a:gd name="T64" fmla="*/ 2 w 17"/>
                    <a:gd name="T65" fmla="*/ 5 h 137"/>
                    <a:gd name="T66" fmla="*/ 10 w 17"/>
                    <a:gd name="T67" fmla="*/ 0 h 1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" h="137">
                      <a:moveTo>
                        <a:pt x="10" y="0"/>
                      </a:moveTo>
                      <a:lnTo>
                        <a:pt x="11" y="8"/>
                      </a:lnTo>
                      <a:lnTo>
                        <a:pt x="12" y="16"/>
                      </a:lnTo>
                      <a:lnTo>
                        <a:pt x="13" y="26"/>
                      </a:lnTo>
                      <a:lnTo>
                        <a:pt x="14" y="33"/>
                      </a:lnTo>
                      <a:lnTo>
                        <a:pt x="14" y="43"/>
                      </a:lnTo>
                      <a:lnTo>
                        <a:pt x="16" y="49"/>
                      </a:lnTo>
                      <a:lnTo>
                        <a:pt x="16" y="60"/>
                      </a:lnTo>
                      <a:lnTo>
                        <a:pt x="16" y="69"/>
                      </a:lnTo>
                      <a:lnTo>
                        <a:pt x="14" y="79"/>
                      </a:lnTo>
                      <a:lnTo>
                        <a:pt x="14" y="87"/>
                      </a:lnTo>
                      <a:lnTo>
                        <a:pt x="14" y="94"/>
                      </a:lnTo>
                      <a:lnTo>
                        <a:pt x="13" y="103"/>
                      </a:lnTo>
                      <a:lnTo>
                        <a:pt x="12" y="111"/>
                      </a:lnTo>
                      <a:lnTo>
                        <a:pt x="11" y="119"/>
                      </a:lnTo>
                      <a:lnTo>
                        <a:pt x="10" y="128"/>
                      </a:lnTo>
                      <a:lnTo>
                        <a:pt x="8" y="136"/>
                      </a:lnTo>
                      <a:lnTo>
                        <a:pt x="0" y="131"/>
                      </a:lnTo>
                      <a:lnTo>
                        <a:pt x="1" y="126"/>
                      </a:lnTo>
                      <a:lnTo>
                        <a:pt x="3" y="118"/>
                      </a:lnTo>
                      <a:lnTo>
                        <a:pt x="4" y="110"/>
                      </a:lnTo>
                      <a:lnTo>
                        <a:pt x="5" y="100"/>
                      </a:lnTo>
                      <a:lnTo>
                        <a:pt x="5" y="92"/>
                      </a:lnTo>
                      <a:lnTo>
                        <a:pt x="6" y="83"/>
                      </a:lnTo>
                      <a:lnTo>
                        <a:pt x="7" y="74"/>
                      </a:lnTo>
                      <a:lnTo>
                        <a:pt x="7" y="67"/>
                      </a:lnTo>
                      <a:lnTo>
                        <a:pt x="7" y="59"/>
                      </a:lnTo>
                      <a:lnTo>
                        <a:pt x="6" y="49"/>
                      </a:lnTo>
                      <a:lnTo>
                        <a:pt x="5" y="40"/>
                      </a:lnTo>
                      <a:lnTo>
                        <a:pt x="5" y="30"/>
                      </a:lnTo>
                      <a:lnTo>
                        <a:pt x="4" y="22"/>
                      </a:lnTo>
                      <a:lnTo>
                        <a:pt x="3" y="13"/>
                      </a:lnTo>
                      <a:lnTo>
                        <a:pt x="2" y="5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Freeform 252"/>
                <p:cNvSpPr>
                  <a:spLocks/>
                </p:cNvSpPr>
                <p:nvPr/>
              </p:nvSpPr>
              <p:spPr bwMode="auto">
                <a:xfrm>
                  <a:off x="2524" y="835"/>
                  <a:ext cx="17" cy="113"/>
                </a:xfrm>
                <a:custGeom>
                  <a:avLst/>
                  <a:gdLst>
                    <a:gd name="T0" fmla="*/ 11 w 17"/>
                    <a:gd name="T1" fmla="*/ 0 h 113"/>
                    <a:gd name="T2" fmla="*/ 13 w 17"/>
                    <a:gd name="T3" fmla="*/ 6 h 113"/>
                    <a:gd name="T4" fmla="*/ 14 w 17"/>
                    <a:gd name="T5" fmla="*/ 15 h 113"/>
                    <a:gd name="T6" fmla="*/ 15 w 17"/>
                    <a:gd name="T7" fmla="*/ 22 h 113"/>
                    <a:gd name="T8" fmla="*/ 15 w 17"/>
                    <a:gd name="T9" fmla="*/ 32 h 113"/>
                    <a:gd name="T10" fmla="*/ 15 w 17"/>
                    <a:gd name="T11" fmla="*/ 39 h 113"/>
                    <a:gd name="T12" fmla="*/ 16 w 17"/>
                    <a:gd name="T13" fmla="*/ 49 h 113"/>
                    <a:gd name="T14" fmla="*/ 16 w 17"/>
                    <a:gd name="T15" fmla="*/ 58 h 113"/>
                    <a:gd name="T16" fmla="*/ 15 w 17"/>
                    <a:gd name="T17" fmla="*/ 67 h 113"/>
                    <a:gd name="T18" fmla="*/ 15 w 17"/>
                    <a:gd name="T19" fmla="*/ 76 h 113"/>
                    <a:gd name="T20" fmla="*/ 15 w 17"/>
                    <a:gd name="T21" fmla="*/ 82 h 113"/>
                    <a:gd name="T22" fmla="*/ 14 w 17"/>
                    <a:gd name="T23" fmla="*/ 91 h 113"/>
                    <a:gd name="T24" fmla="*/ 13 w 17"/>
                    <a:gd name="T25" fmla="*/ 99 h 113"/>
                    <a:gd name="T26" fmla="*/ 11 w 17"/>
                    <a:gd name="T27" fmla="*/ 107 h 113"/>
                    <a:gd name="T28" fmla="*/ 10 w 17"/>
                    <a:gd name="T29" fmla="*/ 112 h 113"/>
                    <a:gd name="T30" fmla="*/ 0 w 17"/>
                    <a:gd name="T31" fmla="*/ 107 h 113"/>
                    <a:gd name="T32" fmla="*/ 1 w 17"/>
                    <a:gd name="T33" fmla="*/ 105 h 113"/>
                    <a:gd name="T34" fmla="*/ 2 w 17"/>
                    <a:gd name="T35" fmla="*/ 97 h 113"/>
                    <a:gd name="T36" fmla="*/ 3 w 17"/>
                    <a:gd name="T37" fmla="*/ 88 h 113"/>
                    <a:gd name="T38" fmla="*/ 5 w 17"/>
                    <a:gd name="T39" fmla="*/ 79 h 113"/>
                    <a:gd name="T40" fmla="*/ 5 w 17"/>
                    <a:gd name="T41" fmla="*/ 71 h 113"/>
                    <a:gd name="T42" fmla="*/ 5 w 17"/>
                    <a:gd name="T43" fmla="*/ 63 h 113"/>
                    <a:gd name="T44" fmla="*/ 6 w 17"/>
                    <a:gd name="T45" fmla="*/ 56 h 113"/>
                    <a:gd name="T46" fmla="*/ 6 w 17"/>
                    <a:gd name="T47" fmla="*/ 47 h 113"/>
                    <a:gd name="T48" fmla="*/ 5 w 17"/>
                    <a:gd name="T49" fmla="*/ 38 h 113"/>
                    <a:gd name="T50" fmla="*/ 5 w 17"/>
                    <a:gd name="T51" fmla="*/ 29 h 113"/>
                    <a:gd name="T52" fmla="*/ 3 w 17"/>
                    <a:gd name="T53" fmla="*/ 21 h 113"/>
                    <a:gd name="T54" fmla="*/ 3 w 17"/>
                    <a:gd name="T55" fmla="*/ 11 h 113"/>
                    <a:gd name="T56" fmla="*/ 1 w 17"/>
                    <a:gd name="T57" fmla="*/ 5 h 113"/>
                    <a:gd name="T58" fmla="*/ 11 w 17"/>
                    <a:gd name="T59" fmla="*/ 0 h 1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17" h="113">
                      <a:moveTo>
                        <a:pt x="11" y="0"/>
                      </a:moveTo>
                      <a:lnTo>
                        <a:pt x="13" y="6"/>
                      </a:lnTo>
                      <a:lnTo>
                        <a:pt x="14" y="15"/>
                      </a:lnTo>
                      <a:lnTo>
                        <a:pt x="15" y="22"/>
                      </a:lnTo>
                      <a:lnTo>
                        <a:pt x="15" y="32"/>
                      </a:lnTo>
                      <a:lnTo>
                        <a:pt x="15" y="39"/>
                      </a:lnTo>
                      <a:lnTo>
                        <a:pt x="16" y="49"/>
                      </a:lnTo>
                      <a:lnTo>
                        <a:pt x="16" y="58"/>
                      </a:lnTo>
                      <a:lnTo>
                        <a:pt x="15" y="67"/>
                      </a:lnTo>
                      <a:lnTo>
                        <a:pt x="15" y="76"/>
                      </a:lnTo>
                      <a:lnTo>
                        <a:pt x="15" y="82"/>
                      </a:lnTo>
                      <a:lnTo>
                        <a:pt x="14" y="91"/>
                      </a:lnTo>
                      <a:lnTo>
                        <a:pt x="13" y="99"/>
                      </a:lnTo>
                      <a:lnTo>
                        <a:pt x="11" y="107"/>
                      </a:lnTo>
                      <a:lnTo>
                        <a:pt x="10" y="112"/>
                      </a:lnTo>
                      <a:lnTo>
                        <a:pt x="0" y="107"/>
                      </a:lnTo>
                      <a:lnTo>
                        <a:pt x="1" y="105"/>
                      </a:lnTo>
                      <a:lnTo>
                        <a:pt x="2" y="97"/>
                      </a:lnTo>
                      <a:lnTo>
                        <a:pt x="3" y="88"/>
                      </a:lnTo>
                      <a:lnTo>
                        <a:pt x="5" y="79"/>
                      </a:lnTo>
                      <a:lnTo>
                        <a:pt x="5" y="71"/>
                      </a:lnTo>
                      <a:lnTo>
                        <a:pt x="5" y="63"/>
                      </a:lnTo>
                      <a:lnTo>
                        <a:pt x="6" y="56"/>
                      </a:lnTo>
                      <a:lnTo>
                        <a:pt x="6" y="47"/>
                      </a:lnTo>
                      <a:lnTo>
                        <a:pt x="5" y="38"/>
                      </a:lnTo>
                      <a:lnTo>
                        <a:pt x="5" y="29"/>
                      </a:lnTo>
                      <a:lnTo>
                        <a:pt x="3" y="21"/>
                      </a:lnTo>
                      <a:lnTo>
                        <a:pt x="3" y="11"/>
                      </a:lnTo>
                      <a:lnTo>
                        <a:pt x="1" y="5"/>
                      </a:lnTo>
                      <a:lnTo>
                        <a:pt x="11" y="0"/>
                      </a:lnTo>
                    </a:path>
                  </a:pathLst>
                </a:custGeom>
                <a:solidFill>
                  <a:srgbClr val="C06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Freeform 253"/>
                <p:cNvSpPr>
                  <a:spLocks/>
                </p:cNvSpPr>
                <p:nvPr/>
              </p:nvSpPr>
              <p:spPr bwMode="auto">
                <a:xfrm>
                  <a:off x="2505" y="842"/>
                  <a:ext cx="17" cy="97"/>
                </a:xfrm>
                <a:custGeom>
                  <a:avLst/>
                  <a:gdLst>
                    <a:gd name="T0" fmla="*/ 13 w 17"/>
                    <a:gd name="T1" fmla="*/ 0 h 97"/>
                    <a:gd name="T2" fmla="*/ 14 w 17"/>
                    <a:gd name="T3" fmla="*/ 6 h 97"/>
                    <a:gd name="T4" fmla="*/ 14 w 17"/>
                    <a:gd name="T5" fmla="*/ 12 h 97"/>
                    <a:gd name="T6" fmla="*/ 16 w 17"/>
                    <a:gd name="T7" fmla="*/ 21 h 97"/>
                    <a:gd name="T8" fmla="*/ 16 w 17"/>
                    <a:gd name="T9" fmla="*/ 29 h 97"/>
                    <a:gd name="T10" fmla="*/ 16 w 17"/>
                    <a:gd name="T11" fmla="*/ 38 h 97"/>
                    <a:gd name="T12" fmla="*/ 16 w 17"/>
                    <a:gd name="T13" fmla="*/ 47 h 97"/>
                    <a:gd name="T14" fmla="*/ 16 w 17"/>
                    <a:gd name="T15" fmla="*/ 57 h 97"/>
                    <a:gd name="T16" fmla="*/ 14 w 17"/>
                    <a:gd name="T17" fmla="*/ 65 h 97"/>
                    <a:gd name="T18" fmla="*/ 14 w 17"/>
                    <a:gd name="T19" fmla="*/ 72 h 97"/>
                    <a:gd name="T20" fmla="*/ 13 w 17"/>
                    <a:gd name="T21" fmla="*/ 79 h 97"/>
                    <a:gd name="T22" fmla="*/ 13 w 17"/>
                    <a:gd name="T23" fmla="*/ 88 h 97"/>
                    <a:gd name="T24" fmla="*/ 11 w 17"/>
                    <a:gd name="T25" fmla="*/ 96 h 97"/>
                    <a:gd name="T26" fmla="*/ 0 w 17"/>
                    <a:gd name="T27" fmla="*/ 90 h 97"/>
                    <a:gd name="T28" fmla="*/ 1 w 17"/>
                    <a:gd name="T29" fmla="*/ 87 h 97"/>
                    <a:gd name="T30" fmla="*/ 3 w 17"/>
                    <a:gd name="T31" fmla="*/ 77 h 97"/>
                    <a:gd name="T32" fmla="*/ 3 w 17"/>
                    <a:gd name="T33" fmla="*/ 69 h 97"/>
                    <a:gd name="T34" fmla="*/ 4 w 17"/>
                    <a:gd name="T35" fmla="*/ 60 h 97"/>
                    <a:gd name="T36" fmla="*/ 4 w 17"/>
                    <a:gd name="T37" fmla="*/ 52 h 97"/>
                    <a:gd name="T38" fmla="*/ 4 w 17"/>
                    <a:gd name="T39" fmla="*/ 45 h 97"/>
                    <a:gd name="T40" fmla="*/ 4 w 17"/>
                    <a:gd name="T41" fmla="*/ 36 h 97"/>
                    <a:gd name="T42" fmla="*/ 4 w 17"/>
                    <a:gd name="T43" fmla="*/ 27 h 97"/>
                    <a:gd name="T44" fmla="*/ 4 w 17"/>
                    <a:gd name="T45" fmla="*/ 18 h 97"/>
                    <a:gd name="T46" fmla="*/ 3 w 17"/>
                    <a:gd name="T47" fmla="*/ 10 h 97"/>
                    <a:gd name="T48" fmla="*/ 1 w 17"/>
                    <a:gd name="T49" fmla="*/ 5 h 97"/>
                    <a:gd name="T50" fmla="*/ 13 w 17"/>
                    <a:gd name="T51" fmla="*/ 0 h 9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7" h="97">
                      <a:moveTo>
                        <a:pt x="13" y="0"/>
                      </a:moveTo>
                      <a:lnTo>
                        <a:pt x="14" y="6"/>
                      </a:lnTo>
                      <a:lnTo>
                        <a:pt x="14" y="12"/>
                      </a:lnTo>
                      <a:lnTo>
                        <a:pt x="16" y="21"/>
                      </a:lnTo>
                      <a:lnTo>
                        <a:pt x="16" y="29"/>
                      </a:lnTo>
                      <a:lnTo>
                        <a:pt x="16" y="38"/>
                      </a:lnTo>
                      <a:lnTo>
                        <a:pt x="16" y="47"/>
                      </a:lnTo>
                      <a:lnTo>
                        <a:pt x="16" y="57"/>
                      </a:lnTo>
                      <a:lnTo>
                        <a:pt x="14" y="65"/>
                      </a:lnTo>
                      <a:lnTo>
                        <a:pt x="14" y="72"/>
                      </a:lnTo>
                      <a:lnTo>
                        <a:pt x="13" y="79"/>
                      </a:lnTo>
                      <a:lnTo>
                        <a:pt x="13" y="88"/>
                      </a:lnTo>
                      <a:lnTo>
                        <a:pt x="11" y="96"/>
                      </a:lnTo>
                      <a:lnTo>
                        <a:pt x="0" y="90"/>
                      </a:lnTo>
                      <a:lnTo>
                        <a:pt x="1" y="87"/>
                      </a:lnTo>
                      <a:lnTo>
                        <a:pt x="3" y="77"/>
                      </a:lnTo>
                      <a:lnTo>
                        <a:pt x="3" y="69"/>
                      </a:lnTo>
                      <a:lnTo>
                        <a:pt x="4" y="60"/>
                      </a:lnTo>
                      <a:lnTo>
                        <a:pt x="4" y="52"/>
                      </a:lnTo>
                      <a:lnTo>
                        <a:pt x="4" y="45"/>
                      </a:lnTo>
                      <a:lnTo>
                        <a:pt x="4" y="36"/>
                      </a:lnTo>
                      <a:lnTo>
                        <a:pt x="4" y="27"/>
                      </a:lnTo>
                      <a:lnTo>
                        <a:pt x="4" y="18"/>
                      </a:lnTo>
                      <a:lnTo>
                        <a:pt x="3" y="10"/>
                      </a:lnTo>
                      <a:lnTo>
                        <a:pt x="1" y="5"/>
                      </a:lnTo>
                      <a:lnTo>
                        <a:pt x="13" y="0"/>
                      </a:lnTo>
                    </a:path>
                  </a:pathLst>
                </a:custGeom>
                <a:solidFill>
                  <a:srgbClr val="E07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Freeform 254"/>
                <p:cNvSpPr>
                  <a:spLocks/>
                </p:cNvSpPr>
                <p:nvPr/>
              </p:nvSpPr>
              <p:spPr bwMode="auto">
                <a:xfrm>
                  <a:off x="2482" y="853"/>
                  <a:ext cx="17" cy="76"/>
                </a:xfrm>
                <a:custGeom>
                  <a:avLst/>
                  <a:gdLst>
                    <a:gd name="T0" fmla="*/ 14 w 17"/>
                    <a:gd name="T1" fmla="*/ 0 h 76"/>
                    <a:gd name="T2" fmla="*/ 14 w 17"/>
                    <a:gd name="T3" fmla="*/ 6 h 76"/>
                    <a:gd name="T4" fmla="*/ 14 w 17"/>
                    <a:gd name="T5" fmla="*/ 14 h 76"/>
                    <a:gd name="T6" fmla="*/ 16 w 17"/>
                    <a:gd name="T7" fmla="*/ 21 h 76"/>
                    <a:gd name="T8" fmla="*/ 16 w 17"/>
                    <a:gd name="T9" fmla="*/ 31 h 76"/>
                    <a:gd name="T10" fmla="*/ 16 w 17"/>
                    <a:gd name="T11" fmla="*/ 41 h 76"/>
                    <a:gd name="T12" fmla="*/ 16 w 17"/>
                    <a:gd name="T13" fmla="*/ 50 h 76"/>
                    <a:gd name="T14" fmla="*/ 14 w 17"/>
                    <a:gd name="T15" fmla="*/ 58 h 76"/>
                    <a:gd name="T16" fmla="*/ 14 w 17"/>
                    <a:gd name="T17" fmla="*/ 65 h 76"/>
                    <a:gd name="T18" fmla="*/ 14 w 17"/>
                    <a:gd name="T19" fmla="*/ 71 h 76"/>
                    <a:gd name="T20" fmla="*/ 14 w 17"/>
                    <a:gd name="T21" fmla="*/ 75 h 76"/>
                    <a:gd name="T22" fmla="*/ 0 w 17"/>
                    <a:gd name="T23" fmla="*/ 70 h 76"/>
                    <a:gd name="T24" fmla="*/ 2 w 17"/>
                    <a:gd name="T25" fmla="*/ 62 h 76"/>
                    <a:gd name="T26" fmla="*/ 2 w 17"/>
                    <a:gd name="T27" fmla="*/ 54 h 76"/>
                    <a:gd name="T28" fmla="*/ 3 w 17"/>
                    <a:gd name="T29" fmla="*/ 45 h 76"/>
                    <a:gd name="T30" fmla="*/ 3 w 17"/>
                    <a:gd name="T31" fmla="*/ 38 h 76"/>
                    <a:gd name="T32" fmla="*/ 3 w 17"/>
                    <a:gd name="T33" fmla="*/ 28 h 76"/>
                    <a:gd name="T34" fmla="*/ 3 w 17"/>
                    <a:gd name="T35" fmla="*/ 20 h 76"/>
                    <a:gd name="T36" fmla="*/ 2 w 17"/>
                    <a:gd name="T37" fmla="*/ 12 h 76"/>
                    <a:gd name="T38" fmla="*/ 2 w 17"/>
                    <a:gd name="T39" fmla="*/ 5 h 76"/>
                    <a:gd name="T40" fmla="*/ 14 w 17"/>
                    <a:gd name="T41" fmla="*/ 0 h 7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76">
                      <a:moveTo>
                        <a:pt x="14" y="0"/>
                      </a:moveTo>
                      <a:lnTo>
                        <a:pt x="14" y="6"/>
                      </a:lnTo>
                      <a:lnTo>
                        <a:pt x="14" y="14"/>
                      </a:lnTo>
                      <a:lnTo>
                        <a:pt x="16" y="21"/>
                      </a:lnTo>
                      <a:lnTo>
                        <a:pt x="16" y="31"/>
                      </a:lnTo>
                      <a:lnTo>
                        <a:pt x="16" y="41"/>
                      </a:lnTo>
                      <a:lnTo>
                        <a:pt x="16" y="50"/>
                      </a:lnTo>
                      <a:lnTo>
                        <a:pt x="14" y="58"/>
                      </a:lnTo>
                      <a:lnTo>
                        <a:pt x="14" y="65"/>
                      </a:lnTo>
                      <a:lnTo>
                        <a:pt x="14" y="71"/>
                      </a:lnTo>
                      <a:lnTo>
                        <a:pt x="14" y="75"/>
                      </a:lnTo>
                      <a:lnTo>
                        <a:pt x="0" y="70"/>
                      </a:lnTo>
                      <a:lnTo>
                        <a:pt x="2" y="62"/>
                      </a:lnTo>
                      <a:lnTo>
                        <a:pt x="2" y="54"/>
                      </a:lnTo>
                      <a:lnTo>
                        <a:pt x="3" y="45"/>
                      </a:lnTo>
                      <a:lnTo>
                        <a:pt x="3" y="38"/>
                      </a:lnTo>
                      <a:lnTo>
                        <a:pt x="3" y="28"/>
                      </a:lnTo>
                      <a:lnTo>
                        <a:pt x="3" y="20"/>
                      </a:lnTo>
                      <a:lnTo>
                        <a:pt x="2" y="12"/>
                      </a:lnTo>
                      <a:lnTo>
                        <a:pt x="2" y="5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Freeform 255"/>
                <p:cNvSpPr>
                  <a:spLocks/>
                </p:cNvSpPr>
                <p:nvPr/>
              </p:nvSpPr>
              <p:spPr bwMode="auto">
                <a:xfrm>
                  <a:off x="2461" y="864"/>
                  <a:ext cx="17" cy="54"/>
                </a:xfrm>
                <a:custGeom>
                  <a:avLst/>
                  <a:gdLst>
                    <a:gd name="T0" fmla="*/ 14 w 17"/>
                    <a:gd name="T1" fmla="*/ 0 h 54"/>
                    <a:gd name="T2" fmla="*/ 16 w 17"/>
                    <a:gd name="T3" fmla="*/ 10 h 54"/>
                    <a:gd name="T4" fmla="*/ 16 w 17"/>
                    <a:gd name="T5" fmla="*/ 19 h 54"/>
                    <a:gd name="T6" fmla="*/ 16 w 17"/>
                    <a:gd name="T7" fmla="*/ 29 h 54"/>
                    <a:gd name="T8" fmla="*/ 16 w 17"/>
                    <a:gd name="T9" fmla="*/ 37 h 54"/>
                    <a:gd name="T10" fmla="*/ 16 w 17"/>
                    <a:gd name="T11" fmla="*/ 45 h 54"/>
                    <a:gd name="T12" fmla="*/ 14 w 17"/>
                    <a:gd name="T13" fmla="*/ 53 h 54"/>
                    <a:gd name="T14" fmla="*/ 0 w 17"/>
                    <a:gd name="T15" fmla="*/ 49 h 54"/>
                    <a:gd name="T16" fmla="*/ 2 w 17"/>
                    <a:gd name="T17" fmla="*/ 41 h 54"/>
                    <a:gd name="T18" fmla="*/ 2 w 17"/>
                    <a:gd name="T19" fmla="*/ 32 h 54"/>
                    <a:gd name="T20" fmla="*/ 2 w 17"/>
                    <a:gd name="T21" fmla="*/ 26 h 54"/>
                    <a:gd name="T22" fmla="*/ 2 w 17"/>
                    <a:gd name="T23" fmla="*/ 17 h 54"/>
                    <a:gd name="T24" fmla="*/ 2 w 17"/>
                    <a:gd name="T25" fmla="*/ 9 h 54"/>
                    <a:gd name="T26" fmla="*/ 0 w 17"/>
                    <a:gd name="T27" fmla="*/ 4 h 54"/>
                    <a:gd name="T28" fmla="*/ 14 w 17"/>
                    <a:gd name="T29" fmla="*/ 0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17" h="54">
                      <a:moveTo>
                        <a:pt x="14" y="0"/>
                      </a:moveTo>
                      <a:lnTo>
                        <a:pt x="16" y="10"/>
                      </a:lnTo>
                      <a:lnTo>
                        <a:pt x="16" y="19"/>
                      </a:lnTo>
                      <a:lnTo>
                        <a:pt x="16" y="29"/>
                      </a:lnTo>
                      <a:lnTo>
                        <a:pt x="16" y="37"/>
                      </a:lnTo>
                      <a:lnTo>
                        <a:pt x="16" y="45"/>
                      </a:lnTo>
                      <a:lnTo>
                        <a:pt x="14" y="53"/>
                      </a:lnTo>
                      <a:lnTo>
                        <a:pt x="0" y="49"/>
                      </a:lnTo>
                      <a:lnTo>
                        <a:pt x="2" y="41"/>
                      </a:lnTo>
                      <a:lnTo>
                        <a:pt x="2" y="32"/>
                      </a:lnTo>
                      <a:lnTo>
                        <a:pt x="2" y="26"/>
                      </a:lnTo>
                      <a:lnTo>
                        <a:pt x="2" y="17"/>
                      </a:lnTo>
                      <a:lnTo>
                        <a:pt x="2" y="9"/>
                      </a:lnTo>
                      <a:lnTo>
                        <a:pt x="0" y="4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C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Freeform 256"/>
                <p:cNvSpPr>
                  <a:spLocks/>
                </p:cNvSpPr>
                <p:nvPr/>
              </p:nvSpPr>
              <p:spPr bwMode="auto">
                <a:xfrm>
                  <a:off x="2440" y="873"/>
                  <a:ext cx="17" cy="35"/>
                </a:xfrm>
                <a:custGeom>
                  <a:avLst/>
                  <a:gdLst>
                    <a:gd name="T0" fmla="*/ 16 w 17"/>
                    <a:gd name="T1" fmla="*/ 5 h 35"/>
                    <a:gd name="T2" fmla="*/ 16 w 17"/>
                    <a:gd name="T3" fmla="*/ 14 h 35"/>
                    <a:gd name="T4" fmla="*/ 16 w 17"/>
                    <a:gd name="T5" fmla="*/ 23 h 35"/>
                    <a:gd name="T6" fmla="*/ 14 w 17"/>
                    <a:gd name="T7" fmla="*/ 29 h 35"/>
                    <a:gd name="T8" fmla="*/ 14 w 17"/>
                    <a:gd name="T9" fmla="*/ 34 h 35"/>
                    <a:gd name="T10" fmla="*/ 0 w 17"/>
                    <a:gd name="T11" fmla="*/ 30 h 35"/>
                    <a:gd name="T12" fmla="*/ 2 w 17"/>
                    <a:gd name="T13" fmla="*/ 21 h 35"/>
                    <a:gd name="T14" fmla="*/ 2 w 17"/>
                    <a:gd name="T15" fmla="*/ 12 h 35"/>
                    <a:gd name="T16" fmla="*/ 2 w 17"/>
                    <a:gd name="T17" fmla="*/ 5 h 35"/>
                    <a:gd name="T18" fmla="*/ 14 w 17"/>
                    <a:gd name="T19" fmla="*/ 0 h 35"/>
                    <a:gd name="T20" fmla="*/ 16 w 17"/>
                    <a:gd name="T21" fmla="*/ 5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17" h="35">
                      <a:moveTo>
                        <a:pt x="16" y="5"/>
                      </a:moveTo>
                      <a:lnTo>
                        <a:pt x="16" y="14"/>
                      </a:lnTo>
                      <a:lnTo>
                        <a:pt x="16" y="23"/>
                      </a:lnTo>
                      <a:lnTo>
                        <a:pt x="14" y="29"/>
                      </a:lnTo>
                      <a:lnTo>
                        <a:pt x="14" y="34"/>
                      </a:lnTo>
                      <a:lnTo>
                        <a:pt x="0" y="30"/>
                      </a:lnTo>
                      <a:lnTo>
                        <a:pt x="2" y="21"/>
                      </a:lnTo>
                      <a:lnTo>
                        <a:pt x="2" y="12"/>
                      </a:lnTo>
                      <a:lnTo>
                        <a:pt x="2" y="5"/>
                      </a:lnTo>
                      <a:lnTo>
                        <a:pt x="14" y="0"/>
                      </a:lnTo>
                      <a:lnTo>
                        <a:pt x="16" y="5"/>
                      </a:lnTo>
                    </a:path>
                  </a:pathLst>
                </a:custGeom>
                <a:solidFill>
                  <a:srgbClr val="FFE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533" name="Rectangle 259"/>
              <p:cNvSpPr>
                <a:spLocks noChangeArrowheads="1"/>
              </p:cNvSpPr>
              <p:nvPr/>
            </p:nvSpPr>
            <p:spPr bwMode="auto">
              <a:xfrm>
                <a:off x="2317" y="1439"/>
                <a:ext cx="1051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2075" tIns="46038" rIns="92075" bIns="46038">
                <a:spAutoFit/>
              </a:bodyPr>
              <a:lstStyle/>
              <a:p>
                <a:pPr>
                  <a:lnSpc>
                    <a:spcPct val="70000"/>
                  </a:lnSpc>
                </a:pP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Απλά μεσικά αντικείμενα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94" name="Rectangle 260"/>
            <p:cNvSpPr>
              <a:spLocks noChangeArrowheads="1"/>
            </p:cNvSpPr>
            <p:nvPr/>
          </p:nvSpPr>
          <p:spPr bwMode="auto">
            <a:xfrm>
              <a:off x="2406" y="2312"/>
              <a:ext cx="808" cy="85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95" name="Group 261"/>
            <p:cNvGrpSpPr>
              <a:grpSpLocks/>
            </p:cNvGrpSpPr>
            <p:nvPr/>
          </p:nvGrpSpPr>
          <p:grpSpPr bwMode="auto">
            <a:xfrm>
              <a:off x="2424" y="2385"/>
              <a:ext cx="745" cy="501"/>
              <a:chOff x="2422" y="1997"/>
              <a:chExt cx="745" cy="501"/>
            </a:xfrm>
          </p:grpSpPr>
          <p:sp>
            <p:nvSpPr>
              <p:cNvPr id="507" name="Rectangle 262"/>
              <p:cNvSpPr>
                <a:spLocks noChangeArrowheads="1"/>
              </p:cNvSpPr>
              <p:nvPr/>
            </p:nvSpPr>
            <p:spPr bwMode="auto">
              <a:xfrm>
                <a:off x="2800" y="1997"/>
                <a:ext cx="135" cy="45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8" name="Rectangle 263"/>
              <p:cNvSpPr>
                <a:spLocks noChangeArrowheads="1"/>
              </p:cNvSpPr>
              <p:nvPr/>
            </p:nvSpPr>
            <p:spPr bwMode="auto">
              <a:xfrm>
                <a:off x="2552" y="2211"/>
                <a:ext cx="134" cy="46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9" name="Rectangle 264"/>
              <p:cNvSpPr>
                <a:spLocks noChangeArrowheads="1"/>
              </p:cNvSpPr>
              <p:nvPr/>
            </p:nvSpPr>
            <p:spPr bwMode="auto">
              <a:xfrm>
                <a:off x="2740" y="2183"/>
                <a:ext cx="136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0" name="Rectangle 265"/>
              <p:cNvSpPr>
                <a:spLocks noChangeArrowheads="1"/>
              </p:cNvSpPr>
              <p:nvPr/>
            </p:nvSpPr>
            <p:spPr bwMode="auto">
              <a:xfrm>
                <a:off x="2889" y="2298"/>
                <a:ext cx="136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1" name="Rectangle 266"/>
              <p:cNvSpPr>
                <a:spLocks noChangeArrowheads="1"/>
              </p:cNvSpPr>
              <p:nvPr/>
            </p:nvSpPr>
            <p:spPr bwMode="auto">
              <a:xfrm>
                <a:off x="3032" y="2197"/>
                <a:ext cx="135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2" name="Line 267"/>
              <p:cNvSpPr>
                <a:spLocks noChangeShapeType="1"/>
              </p:cNvSpPr>
              <p:nvPr/>
            </p:nvSpPr>
            <p:spPr bwMode="auto">
              <a:xfrm flipH="1">
                <a:off x="2622" y="2046"/>
                <a:ext cx="201" cy="15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3" name="Line 268"/>
              <p:cNvSpPr>
                <a:spLocks noChangeShapeType="1"/>
              </p:cNvSpPr>
              <p:nvPr/>
            </p:nvSpPr>
            <p:spPr bwMode="auto">
              <a:xfrm flipH="1">
                <a:off x="2806" y="2045"/>
                <a:ext cx="42" cy="13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4" name="Line 269"/>
              <p:cNvSpPr>
                <a:spLocks noChangeShapeType="1"/>
              </p:cNvSpPr>
              <p:nvPr/>
            </p:nvSpPr>
            <p:spPr bwMode="auto">
              <a:xfrm>
                <a:off x="2886" y="2045"/>
                <a:ext cx="67" cy="25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5" name="Line 270"/>
              <p:cNvSpPr>
                <a:spLocks noChangeShapeType="1"/>
              </p:cNvSpPr>
              <p:nvPr/>
            </p:nvSpPr>
            <p:spPr bwMode="auto">
              <a:xfrm>
                <a:off x="2909" y="2046"/>
                <a:ext cx="195" cy="14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6" name="Rectangle 271"/>
              <p:cNvSpPr>
                <a:spLocks noChangeArrowheads="1"/>
              </p:cNvSpPr>
              <p:nvPr/>
            </p:nvSpPr>
            <p:spPr bwMode="auto">
              <a:xfrm>
                <a:off x="2641" y="2366"/>
                <a:ext cx="136" cy="46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7" name="Rectangle 272"/>
              <p:cNvSpPr>
                <a:spLocks noChangeArrowheads="1"/>
              </p:cNvSpPr>
              <p:nvPr/>
            </p:nvSpPr>
            <p:spPr bwMode="auto">
              <a:xfrm>
                <a:off x="2422" y="2366"/>
                <a:ext cx="135" cy="46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8" name="Line 273"/>
              <p:cNvSpPr>
                <a:spLocks noChangeShapeType="1"/>
              </p:cNvSpPr>
              <p:nvPr/>
            </p:nvSpPr>
            <p:spPr bwMode="auto">
              <a:xfrm flipH="1">
                <a:off x="2483" y="2260"/>
                <a:ext cx="91" cy="102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19" name="Line 274"/>
              <p:cNvSpPr>
                <a:spLocks noChangeShapeType="1"/>
              </p:cNvSpPr>
              <p:nvPr/>
            </p:nvSpPr>
            <p:spPr bwMode="auto">
              <a:xfrm>
                <a:off x="2637" y="2260"/>
                <a:ext cx="70" cy="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0" name="Rectangle 275"/>
              <p:cNvSpPr>
                <a:spLocks noChangeArrowheads="1"/>
              </p:cNvSpPr>
              <p:nvPr/>
            </p:nvSpPr>
            <p:spPr bwMode="auto">
              <a:xfrm>
                <a:off x="2992" y="2453"/>
                <a:ext cx="136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1" name="Rectangle 276"/>
              <p:cNvSpPr>
                <a:spLocks noChangeArrowheads="1"/>
              </p:cNvSpPr>
              <p:nvPr/>
            </p:nvSpPr>
            <p:spPr bwMode="auto">
              <a:xfrm>
                <a:off x="2772" y="2453"/>
                <a:ext cx="136" cy="45"/>
              </a:xfrm>
              <a:prstGeom prst="rect">
                <a:avLst/>
              </a:prstGeom>
              <a:solidFill>
                <a:srgbClr val="CECECE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2" name="Line 277"/>
              <p:cNvSpPr>
                <a:spLocks noChangeShapeType="1"/>
              </p:cNvSpPr>
              <p:nvPr/>
            </p:nvSpPr>
            <p:spPr bwMode="auto">
              <a:xfrm flipH="1">
                <a:off x="2834" y="2346"/>
                <a:ext cx="89" cy="103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3" name="Line 278"/>
              <p:cNvSpPr>
                <a:spLocks noChangeShapeType="1"/>
              </p:cNvSpPr>
              <p:nvPr/>
            </p:nvSpPr>
            <p:spPr bwMode="auto">
              <a:xfrm>
                <a:off x="2988" y="2346"/>
                <a:ext cx="70" cy="11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6" name="Group 279"/>
            <p:cNvGrpSpPr>
              <a:grpSpLocks/>
            </p:cNvGrpSpPr>
            <p:nvPr/>
          </p:nvGrpSpPr>
          <p:grpSpPr bwMode="auto">
            <a:xfrm>
              <a:off x="2284" y="2899"/>
              <a:ext cx="1060" cy="365"/>
              <a:chOff x="2282" y="2511"/>
              <a:chExt cx="1060" cy="365"/>
            </a:xfrm>
          </p:grpSpPr>
          <p:sp>
            <p:nvSpPr>
              <p:cNvPr id="505" name="Rectangle 280"/>
              <p:cNvSpPr>
                <a:spLocks noChangeArrowheads="1"/>
              </p:cNvSpPr>
              <p:nvPr/>
            </p:nvSpPr>
            <p:spPr bwMode="auto">
              <a:xfrm>
                <a:off x="2282" y="2511"/>
                <a:ext cx="1060" cy="3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lnSpc>
                    <a:spcPct val="70000"/>
                  </a:lnSpc>
                </a:pP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Πληροφορίες </a:t>
                </a:r>
              </a:p>
              <a:p>
                <a:pPr algn="ctr">
                  <a:lnSpc>
                    <a:spcPct val="70000"/>
                  </a:lnSpc>
                </a:pP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σκηνής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506" name="Rectangle 281"/>
              <p:cNvSpPr>
                <a:spLocks noChangeArrowheads="1"/>
              </p:cNvSpPr>
              <p:nvPr/>
            </p:nvSpPr>
            <p:spPr bwMode="auto">
              <a:xfrm>
                <a:off x="2622" y="2627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97" name="Group 282"/>
            <p:cNvGrpSpPr>
              <a:grpSpLocks/>
            </p:cNvGrpSpPr>
            <p:nvPr/>
          </p:nvGrpSpPr>
          <p:grpSpPr bwMode="auto">
            <a:xfrm>
              <a:off x="2406" y="3272"/>
              <a:ext cx="808" cy="616"/>
              <a:chOff x="2404" y="2884"/>
              <a:chExt cx="808" cy="616"/>
            </a:xfrm>
          </p:grpSpPr>
          <p:sp>
            <p:nvSpPr>
              <p:cNvPr id="498" name="Rectangle 283"/>
              <p:cNvSpPr>
                <a:spLocks noChangeArrowheads="1"/>
              </p:cNvSpPr>
              <p:nvPr/>
            </p:nvSpPr>
            <p:spPr bwMode="auto">
              <a:xfrm>
                <a:off x="2404" y="2884"/>
                <a:ext cx="808" cy="616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99" name="Oval 284"/>
              <p:cNvSpPr>
                <a:spLocks noChangeArrowheads="1"/>
              </p:cNvSpPr>
              <p:nvPr/>
            </p:nvSpPr>
            <p:spPr bwMode="auto">
              <a:xfrm>
                <a:off x="2536" y="3028"/>
                <a:ext cx="64" cy="64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0" name="Line 285"/>
              <p:cNvSpPr>
                <a:spLocks noChangeShapeType="1"/>
              </p:cNvSpPr>
              <p:nvPr/>
            </p:nvSpPr>
            <p:spPr bwMode="auto">
              <a:xfrm flipV="1">
                <a:off x="2561" y="295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1" name="Oval 286"/>
              <p:cNvSpPr>
                <a:spLocks noChangeArrowheads="1"/>
              </p:cNvSpPr>
              <p:nvPr/>
            </p:nvSpPr>
            <p:spPr bwMode="auto">
              <a:xfrm>
                <a:off x="2728" y="3076"/>
                <a:ext cx="64" cy="64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2" name="Line 287"/>
              <p:cNvSpPr>
                <a:spLocks noChangeShapeType="1"/>
              </p:cNvSpPr>
              <p:nvPr/>
            </p:nvSpPr>
            <p:spPr bwMode="auto">
              <a:xfrm flipV="1">
                <a:off x="2753" y="3000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3" name="Oval 288"/>
              <p:cNvSpPr>
                <a:spLocks noChangeArrowheads="1"/>
              </p:cNvSpPr>
              <p:nvPr/>
            </p:nvSpPr>
            <p:spPr bwMode="auto">
              <a:xfrm>
                <a:off x="2956" y="3040"/>
                <a:ext cx="64" cy="64"/>
              </a:xfrm>
              <a:prstGeom prst="ellipse">
                <a:avLst/>
              </a:prstGeom>
              <a:solidFill>
                <a:srgbClr val="CC99FF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04" name="Line 289"/>
              <p:cNvSpPr>
                <a:spLocks noChangeShapeType="1"/>
              </p:cNvSpPr>
              <p:nvPr/>
            </p:nvSpPr>
            <p:spPr bwMode="auto">
              <a:xfrm flipH="1">
                <a:off x="2880" y="3079"/>
                <a:ext cx="7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stealth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8" name="Freeform 290"/>
            <p:cNvSpPr>
              <a:spLocks/>
            </p:cNvSpPr>
            <p:nvPr/>
          </p:nvSpPr>
          <p:spPr bwMode="auto">
            <a:xfrm>
              <a:off x="2211" y="2191"/>
              <a:ext cx="97" cy="433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99" name="Group 291"/>
            <p:cNvGrpSpPr>
              <a:grpSpLocks/>
            </p:cNvGrpSpPr>
            <p:nvPr/>
          </p:nvGrpSpPr>
          <p:grpSpPr bwMode="auto">
            <a:xfrm>
              <a:off x="1219" y="1692"/>
              <a:ext cx="1017" cy="1459"/>
              <a:chOff x="1217" y="1304"/>
              <a:chExt cx="1017" cy="1459"/>
            </a:xfrm>
          </p:grpSpPr>
          <p:sp>
            <p:nvSpPr>
              <p:cNvPr id="390" name="Rectangle 292"/>
              <p:cNvSpPr>
                <a:spLocks noChangeArrowheads="1"/>
              </p:cNvSpPr>
              <p:nvPr/>
            </p:nvSpPr>
            <p:spPr bwMode="auto">
              <a:xfrm>
                <a:off x="1347" y="1304"/>
                <a:ext cx="730" cy="1419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1" name="Group 293"/>
              <p:cNvGrpSpPr>
                <a:grpSpLocks/>
              </p:cNvGrpSpPr>
              <p:nvPr/>
            </p:nvGrpSpPr>
            <p:grpSpPr bwMode="auto">
              <a:xfrm>
                <a:off x="1404" y="1676"/>
                <a:ext cx="643" cy="599"/>
                <a:chOff x="1404" y="1676"/>
                <a:chExt cx="643" cy="599"/>
              </a:xfrm>
            </p:grpSpPr>
            <p:sp>
              <p:nvSpPr>
                <p:cNvPr id="395" name="Rectangle 294"/>
                <p:cNvSpPr>
                  <a:spLocks noChangeArrowheads="1"/>
                </p:cNvSpPr>
                <p:nvPr/>
              </p:nvSpPr>
              <p:spPr bwMode="auto">
                <a:xfrm>
                  <a:off x="1580" y="1987"/>
                  <a:ext cx="35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x-none">
                      <a:solidFill>
                        <a:srgbClr val="000000"/>
                      </a:solidFill>
                    </a:rPr>
                    <a:t>     </a:t>
                  </a:r>
                </a:p>
              </p:txBody>
            </p:sp>
            <p:sp>
              <p:nvSpPr>
                <p:cNvPr id="396" name="Line 295"/>
                <p:cNvSpPr>
                  <a:spLocks noChangeShapeType="1"/>
                </p:cNvSpPr>
                <p:nvPr/>
              </p:nvSpPr>
              <p:spPr bwMode="auto">
                <a:xfrm flipV="1">
                  <a:off x="1404" y="1731"/>
                  <a:ext cx="49" cy="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7" name="Line 296"/>
                <p:cNvSpPr>
                  <a:spLocks noChangeShapeType="1"/>
                </p:cNvSpPr>
                <p:nvPr/>
              </p:nvSpPr>
              <p:spPr bwMode="auto">
                <a:xfrm>
                  <a:off x="1406" y="1923"/>
                  <a:ext cx="49" cy="2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8" name="Line 297"/>
                <p:cNvSpPr>
                  <a:spLocks noChangeShapeType="1"/>
                </p:cNvSpPr>
                <p:nvPr/>
              </p:nvSpPr>
              <p:spPr bwMode="auto">
                <a:xfrm>
                  <a:off x="1406" y="1971"/>
                  <a:ext cx="50" cy="1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99" name="Line 298"/>
                <p:cNvSpPr>
                  <a:spLocks noChangeShapeType="1"/>
                </p:cNvSpPr>
                <p:nvPr/>
              </p:nvSpPr>
              <p:spPr bwMode="auto">
                <a:xfrm>
                  <a:off x="1406" y="1971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0" name="Line 299"/>
                <p:cNvSpPr>
                  <a:spLocks noChangeShapeType="1"/>
                </p:cNvSpPr>
                <p:nvPr/>
              </p:nvSpPr>
              <p:spPr bwMode="auto">
                <a:xfrm flipV="1">
                  <a:off x="1406" y="1875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01" name="Rectangle 300"/>
                <p:cNvSpPr>
                  <a:spLocks noChangeArrowheads="1"/>
                </p:cNvSpPr>
                <p:nvPr/>
              </p:nvSpPr>
              <p:spPr bwMode="auto">
                <a:xfrm>
                  <a:off x="1436" y="1905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x-none">
                      <a:solidFill>
                        <a:srgbClr val="000000"/>
                      </a:solidFill>
                    </a:rPr>
                    <a:t>...</a:t>
                  </a:r>
                </a:p>
              </p:txBody>
            </p:sp>
            <p:grpSp>
              <p:nvGrpSpPr>
                <p:cNvPr id="402" name="Group 301"/>
                <p:cNvGrpSpPr>
                  <a:grpSpLocks/>
                </p:cNvGrpSpPr>
                <p:nvPr/>
              </p:nvGrpSpPr>
              <p:grpSpPr bwMode="auto">
                <a:xfrm>
                  <a:off x="1489" y="2204"/>
                  <a:ext cx="558" cy="63"/>
                  <a:chOff x="1489" y="2204"/>
                  <a:chExt cx="558" cy="63"/>
                </a:xfrm>
              </p:grpSpPr>
              <p:sp>
                <p:nvSpPr>
                  <p:cNvPr id="475" name="Rectangle 302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6" name="Rectangle 303"/>
                  <p:cNvSpPr>
                    <a:spLocks noChangeArrowheads="1"/>
                  </p:cNvSpPr>
                  <p:nvPr/>
                </p:nvSpPr>
                <p:spPr bwMode="auto">
                  <a:xfrm>
                    <a:off x="1513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7" name="Rectangle 304"/>
                  <p:cNvSpPr>
                    <a:spLocks noChangeArrowheads="1"/>
                  </p:cNvSpPr>
                  <p:nvPr/>
                </p:nvSpPr>
                <p:spPr bwMode="auto">
                  <a:xfrm>
                    <a:off x="1532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8" name="Rectangle 305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9" name="Rectangle 306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0" name="Rectangle 307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1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2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3" name="Rectangle 310"/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4" name="Rectangle 311"/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5" name="Rectangle 312"/>
                  <p:cNvSpPr>
                    <a:spLocks noChangeArrowheads="1"/>
                  </p:cNvSpPr>
                  <p:nvPr/>
                </p:nvSpPr>
                <p:spPr bwMode="auto">
                  <a:xfrm>
                    <a:off x="1724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6" name="Rectangle 313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7" name="Rectangle 314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8" name="Rectangle 315"/>
                  <p:cNvSpPr>
                    <a:spLocks noChangeArrowheads="1"/>
                  </p:cNvSpPr>
                  <p:nvPr/>
                </p:nvSpPr>
                <p:spPr bwMode="auto">
                  <a:xfrm>
                    <a:off x="1792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89" name="Rectangle 316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0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1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2" name="Rectangle 319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3" name="Rectangle 320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4" name="Rectangle 321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5" name="Rectangle 322"/>
                  <p:cNvSpPr>
                    <a:spLocks noChangeArrowheads="1"/>
                  </p:cNvSpPr>
                  <p:nvPr/>
                </p:nvSpPr>
                <p:spPr bwMode="auto">
                  <a:xfrm>
                    <a:off x="1960" y="222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6" name="Rectangle 323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2227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97" name="Freeform 324"/>
                  <p:cNvSpPr>
                    <a:spLocks/>
                  </p:cNvSpPr>
                  <p:nvPr/>
                </p:nvSpPr>
                <p:spPr bwMode="auto">
                  <a:xfrm>
                    <a:off x="2003" y="2204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3" name="Group 325"/>
                <p:cNvGrpSpPr>
                  <a:grpSpLocks/>
                </p:cNvGrpSpPr>
                <p:nvPr/>
              </p:nvGrpSpPr>
              <p:grpSpPr bwMode="auto">
                <a:xfrm>
                  <a:off x="1489" y="1964"/>
                  <a:ext cx="558" cy="63"/>
                  <a:chOff x="1489" y="1964"/>
                  <a:chExt cx="558" cy="63"/>
                </a:xfrm>
              </p:grpSpPr>
              <p:sp>
                <p:nvSpPr>
                  <p:cNvPr id="452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3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1513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4" name="Rectangle 328"/>
                  <p:cNvSpPr>
                    <a:spLocks noChangeArrowheads="1"/>
                  </p:cNvSpPr>
                  <p:nvPr/>
                </p:nvSpPr>
                <p:spPr bwMode="auto">
                  <a:xfrm>
                    <a:off x="1532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5" name="Rectangle 329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6" name="Rectangle 330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7" name="Rectangle 331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8" name="Rectangle 332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9" name="Rectangle 333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0" name="Rectangle 334"/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1" name="Rectangle 335"/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2" name="Rectangle 336"/>
                  <p:cNvSpPr>
                    <a:spLocks noChangeArrowheads="1"/>
                  </p:cNvSpPr>
                  <p:nvPr/>
                </p:nvSpPr>
                <p:spPr bwMode="auto">
                  <a:xfrm>
                    <a:off x="1724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3" name="Rectangle 337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4" name="Rectangle 338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5" name="Rectangle 339"/>
                  <p:cNvSpPr>
                    <a:spLocks noChangeArrowheads="1"/>
                  </p:cNvSpPr>
                  <p:nvPr/>
                </p:nvSpPr>
                <p:spPr bwMode="auto">
                  <a:xfrm>
                    <a:off x="1792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6" name="Rectangle 340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7" name="Rectangle 341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8" name="Rectangle 342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69" name="Rectangle 343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0" name="Rectangle 344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1" name="Rectangle 345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2" name="Rectangle 346"/>
                  <p:cNvSpPr>
                    <a:spLocks noChangeArrowheads="1"/>
                  </p:cNvSpPr>
                  <p:nvPr/>
                </p:nvSpPr>
                <p:spPr bwMode="auto">
                  <a:xfrm>
                    <a:off x="1960" y="198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3" name="Rectangle 347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987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74" name="Freeform 348"/>
                  <p:cNvSpPr>
                    <a:spLocks/>
                  </p:cNvSpPr>
                  <p:nvPr/>
                </p:nvSpPr>
                <p:spPr bwMode="auto">
                  <a:xfrm>
                    <a:off x="2003" y="1964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4" name="Group 349"/>
                <p:cNvGrpSpPr>
                  <a:grpSpLocks/>
                </p:cNvGrpSpPr>
                <p:nvPr/>
              </p:nvGrpSpPr>
              <p:grpSpPr bwMode="auto">
                <a:xfrm>
                  <a:off x="1489" y="1676"/>
                  <a:ext cx="558" cy="63"/>
                  <a:chOff x="1489" y="1676"/>
                  <a:chExt cx="558" cy="63"/>
                </a:xfrm>
              </p:grpSpPr>
              <p:sp>
                <p:nvSpPr>
                  <p:cNvPr id="429" name="Rectangle 350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0" name="Rectangle 351"/>
                  <p:cNvSpPr>
                    <a:spLocks noChangeArrowheads="1"/>
                  </p:cNvSpPr>
                  <p:nvPr/>
                </p:nvSpPr>
                <p:spPr bwMode="auto">
                  <a:xfrm>
                    <a:off x="1513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1" name="Rectangle 352"/>
                  <p:cNvSpPr>
                    <a:spLocks noChangeArrowheads="1"/>
                  </p:cNvSpPr>
                  <p:nvPr/>
                </p:nvSpPr>
                <p:spPr bwMode="auto">
                  <a:xfrm>
                    <a:off x="1532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2" name="Rectangle 353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3" name="Rectangle 354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4" name="Rectangle 355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5" name="Rectangle 356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6" name="Rectangle 357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7" name="Rectangle 358"/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8" name="Rectangle 359"/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39" name="Rectangle 360"/>
                  <p:cNvSpPr>
                    <a:spLocks noChangeArrowheads="1"/>
                  </p:cNvSpPr>
                  <p:nvPr/>
                </p:nvSpPr>
                <p:spPr bwMode="auto">
                  <a:xfrm>
                    <a:off x="1724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0" name="Rectangle 361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1" name="Rectangle 362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2" name="Rectangle 363"/>
                  <p:cNvSpPr>
                    <a:spLocks noChangeArrowheads="1"/>
                  </p:cNvSpPr>
                  <p:nvPr/>
                </p:nvSpPr>
                <p:spPr bwMode="auto">
                  <a:xfrm>
                    <a:off x="1792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3" name="Rectangle 364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4" name="Rectangle 365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5" name="Rectangle 366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6" name="Rectangle 367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7" name="Rectangle 368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8" name="Rectangle 369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49" name="Rectangle 370"/>
                  <p:cNvSpPr>
                    <a:spLocks noChangeArrowheads="1"/>
                  </p:cNvSpPr>
                  <p:nvPr/>
                </p:nvSpPr>
                <p:spPr bwMode="auto">
                  <a:xfrm>
                    <a:off x="1960" y="1699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0" name="Rectangle 371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699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51" name="Freeform 372"/>
                  <p:cNvSpPr>
                    <a:spLocks/>
                  </p:cNvSpPr>
                  <p:nvPr/>
                </p:nvSpPr>
                <p:spPr bwMode="auto">
                  <a:xfrm>
                    <a:off x="2003" y="1676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405" name="Group 373"/>
                <p:cNvGrpSpPr>
                  <a:grpSpLocks/>
                </p:cNvGrpSpPr>
                <p:nvPr/>
              </p:nvGrpSpPr>
              <p:grpSpPr bwMode="auto">
                <a:xfrm>
                  <a:off x="1489" y="1820"/>
                  <a:ext cx="558" cy="63"/>
                  <a:chOff x="1489" y="1820"/>
                  <a:chExt cx="558" cy="63"/>
                </a:xfrm>
              </p:grpSpPr>
              <p:sp>
                <p:nvSpPr>
                  <p:cNvPr id="406" name="Rectangle 374"/>
                  <p:cNvSpPr>
                    <a:spLocks noChangeArrowheads="1"/>
                  </p:cNvSpPr>
                  <p:nvPr/>
                </p:nvSpPr>
                <p:spPr bwMode="auto">
                  <a:xfrm>
                    <a:off x="1489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7" name="Rectangle 375"/>
                  <p:cNvSpPr>
                    <a:spLocks noChangeArrowheads="1"/>
                  </p:cNvSpPr>
                  <p:nvPr/>
                </p:nvSpPr>
                <p:spPr bwMode="auto">
                  <a:xfrm>
                    <a:off x="1513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8" name="Rectangle 376"/>
                  <p:cNvSpPr>
                    <a:spLocks noChangeArrowheads="1"/>
                  </p:cNvSpPr>
                  <p:nvPr/>
                </p:nvSpPr>
                <p:spPr bwMode="auto">
                  <a:xfrm>
                    <a:off x="1532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09" name="Rectangle 377"/>
                  <p:cNvSpPr>
                    <a:spLocks noChangeArrowheads="1"/>
                  </p:cNvSpPr>
                  <p:nvPr/>
                </p:nvSpPr>
                <p:spPr bwMode="auto">
                  <a:xfrm>
                    <a:off x="1556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0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1580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1" name="Rectangle 379"/>
                  <p:cNvSpPr>
                    <a:spLocks noChangeArrowheads="1"/>
                  </p:cNvSpPr>
                  <p:nvPr/>
                </p:nvSpPr>
                <p:spPr bwMode="auto">
                  <a:xfrm>
                    <a:off x="1604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2" name="Rectangle 380"/>
                  <p:cNvSpPr>
                    <a:spLocks noChangeArrowheads="1"/>
                  </p:cNvSpPr>
                  <p:nvPr/>
                </p:nvSpPr>
                <p:spPr bwMode="auto">
                  <a:xfrm>
                    <a:off x="1628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3" name="Rectangle 381"/>
                  <p:cNvSpPr>
                    <a:spLocks noChangeArrowheads="1"/>
                  </p:cNvSpPr>
                  <p:nvPr/>
                </p:nvSpPr>
                <p:spPr bwMode="auto">
                  <a:xfrm>
                    <a:off x="1652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4" name="Rectangle 382"/>
                  <p:cNvSpPr>
                    <a:spLocks noChangeArrowheads="1"/>
                  </p:cNvSpPr>
                  <p:nvPr/>
                </p:nvSpPr>
                <p:spPr bwMode="auto">
                  <a:xfrm>
                    <a:off x="1676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5" name="Rectangle 383"/>
                  <p:cNvSpPr>
                    <a:spLocks noChangeArrowheads="1"/>
                  </p:cNvSpPr>
                  <p:nvPr/>
                </p:nvSpPr>
                <p:spPr bwMode="auto">
                  <a:xfrm>
                    <a:off x="1700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6" name="Rectangle 384"/>
                  <p:cNvSpPr>
                    <a:spLocks noChangeArrowheads="1"/>
                  </p:cNvSpPr>
                  <p:nvPr/>
                </p:nvSpPr>
                <p:spPr bwMode="auto">
                  <a:xfrm>
                    <a:off x="1724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7" name="Rectangle 385"/>
                  <p:cNvSpPr>
                    <a:spLocks noChangeArrowheads="1"/>
                  </p:cNvSpPr>
                  <p:nvPr/>
                </p:nvSpPr>
                <p:spPr bwMode="auto">
                  <a:xfrm>
                    <a:off x="1744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8" name="Rectangle 386"/>
                  <p:cNvSpPr>
                    <a:spLocks noChangeArrowheads="1"/>
                  </p:cNvSpPr>
                  <p:nvPr/>
                </p:nvSpPr>
                <p:spPr bwMode="auto">
                  <a:xfrm>
                    <a:off x="1768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19" name="Rectangle 387"/>
                  <p:cNvSpPr>
                    <a:spLocks noChangeArrowheads="1"/>
                  </p:cNvSpPr>
                  <p:nvPr/>
                </p:nvSpPr>
                <p:spPr bwMode="auto">
                  <a:xfrm>
                    <a:off x="1792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0" name="Rectangle 388"/>
                  <p:cNvSpPr>
                    <a:spLocks noChangeArrowheads="1"/>
                  </p:cNvSpPr>
                  <p:nvPr/>
                </p:nvSpPr>
                <p:spPr bwMode="auto">
                  <a:xfrm>
                    <a:off x="1816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1" name="Rectangle 389"/>
                  <p:cNvSpPr>
                    <a:spLocks noChangeArrowheads="1"/>
                  </p:cNvSpPr>
                  <p:nvPr/>
                </p:nvSpPr>
                <p:spPr bwMode="auto">
                  <a:xfrm>
                    <a:off x="1840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2" name="Rectangle 390"/>
                  <p:cNvSpPr>
                    <a:spLocks noChangeArrowheads="1"/>
                  </p:cNvSpPr>
                  <p:nvPr/>
                </p:nvSpPr>
                <p:spPr bwMode="auto">
                  <a:xfrm>
                    <a:off x="1864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3" name="Rectangle 391"/>
                  <p:cNvSpPr>
                    <a:spLocks noChangeArrowheads="1"/>
                  </p:cNvSpPr>
                  <p:nvPr/>
                </p:nvSpPr>
                <p:spPr bwMode="auto">
                  <a:xfrm>
                    <a:off x="1888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4" name="Rectangle 392"/>
                  <p:cNvSpPr>
                    <a:spLocks noChangeArrowheads="1"/>
                  </p:cNvSpPr>
                  <p:nvPr/>
                </p:nvSpPr>
                <p:spPr bwMode="auto">
                  <a:xfrm>
                    <a:off x="1912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5" name="Rectangle 393"/>
                  <p:cNvSpPr>
                    <a:spLocks noChangeArrowheads="1"/>
                  </p:cNvSpPr>
                  <p:nvPr/>
                </p:nvSpPr>
                <p:spPr bwMode="auto">
                  <a:xfrm>
                    <a:off x="1936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6" name="Rectangle 394"/>
                  <p:cNvSpPr>
                    <a:spLocks noChangeArrowheads="1"/>
                  </p:cNvSpPr>
                  <p:nvPr/>
                </p:nvSpPr>
                <p:spPr bwMode="auto">
                  <a:xfrm>
                    <a:off x="1960" y="1843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7" name="Rectangle 395"/>
                  <p:cNvSpPr>
                    <a:spLocks noChangeArrowheads="1"/>
                  </p:cNvSpPr>
                  <p:nvPr/>
                </p:nvSpPr>
                <p:spPr bwMode="auto">
                  <a:xfrm>
                    <a:off x="1984" y="1843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428" name="Freeform 396"/>
                  <p:cNvSpPr>
                    <a:spLocks/>
                  </p:cNvSpPr>
                  <p:nvPr/>
                </p:nvSpPr>
                <p:spPr bwMode="auto">
                  <a:xfrm>
                    <a:off x="2003" y="1820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sp>
            <p:nvSpPr>
              <p:cNvPr id="392" name="Rectangle 397"/>
              <p:cNvSpPr>
                <a:spLocks noChangeArrowheads="1"/>
              </p:cNvSpPr>
              <p:nvPr/>
            </p:nvSpPr>
            <p:spPr bwMode="auto">
              <a:xfrm>
                <a:off x="1217" y="2360"/>
                <a:ext cx="1017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>
                  <a:lnSpc>
                    <a:spcPct val="80000"/>
                  </a:lnSpc>
                </a:pP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στοιχειώδεις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ροές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94" name="Rectangle 399"/>
              <p:cNvSpPr>
                <a:spLocks noChangeArrowheads="1"/>
              </p:cNvSpPr>
              <p:nvPr/>
            </p:nvSpPr>
            <p:spPr bwMode="auto">
              <a:xfrm>
                <a:off x="1312" y="1363"/>
                <a:ext cx="728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x-none" sz="2000" b="1" dirty="0" err="1">
                    <a:solidFill>
                      <a:srgbClr val="000000"/>
                    </a:solidFill>
                  </a:rPr>
                  <a:t>FlexMux</a:t>
                </a:r>
                <a:endParaRPr lang="en-US" altLang="x-none" sz="2000" b="1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100" name="Freeform 400"/>
            <p:cNvSpPr>
              <a:spLocks/>
            </p:cNvSpPr>
            <p:nvPr/>
          </p:nvSpPr>
          <p:spPr bwMode="auto">
            <a:xfrm>
              <a:off x="1251" y="2191"/>
              <a:ext cx="97" cy="433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Rectangle 401"/>
            <p:cNvSpPr>
              <a:spLocks noChangeArrowheads="1"/>
            </p:cNvSpPr>
            <p:nvPr/>
          </p:nvSpPr>
          <p:spPr bwMode="auto">
            <a:xfrm>
              <a:off x="54" y="1688"/>
              <a:ext cx="232" cy="1432"/>
            </a:xfrm>
            <a:prstGeom prst="rect">
              <a:avLst/>
            </a:prstGeom>
            <a:solidFill>
              <a:srgbClr val="00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" name="Rectangle 402"/>
            <p:cNvSpPr>
              <a:spLocks noChangeArrowheads="1"/>
            </p:cNvSpPr>
            <p:nvPr/>
          </p:nvSpPr>
          <p:spPr bwMode="auto">
            <a:xfrm>
              <a:off x="71" y="1632"/>
              <a:ext cx="144" cy="15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92075" tIns="46038" rIns="92075" bIns="46038">
              <a:spAutoFit/>
            </a:bodyPr>
            <a:lstStyle/>
            <a:p>
              <a:r>
                <a:rPr lang="en-US" altLang="x-none" sz="2000" b="1" dirty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Network</a:t>
              </a:r>
            </a:p>
          </p:txBody>
        </p:sp>
        <p:grpSp>
          <p:nvGrpSpPr>
            <p:cNvPr id="103" name="Group 403"/>
            <p:cNvGrpSpPr>
              <a:grpSpLocks/>
            </p:cNvGrpSpPr>
            <p:nvPr/>
          </p:nvGrpSpPr>
          <p:grpSpPr bwMode="auto">
            <a:xfrm>
              <a:off x="437" y="1688"/>
              <a:ext cx="830" cy="1432"/>
              <a:chOff x="435" y="1300"/>
              <a:chExt cx="830" cy="1432"/>
            </a:xfrm>
          </p:grpSpPr>
          <p:sp>
            <p:nvSpPr>
              <p:cNvPr id="284" name="Rectangle 404"/>
              <p:cNvSpPr>
                <a:spLocks noChangeArrowheads="1"/>
              </p:cNvSpPr>
              <p:nvPr/>
            </p:nvSpPr>
            <p:spPr bwMode="auto">
              <a:xfrm>
                <a:off x="484" y="1300"/>
                <a:ext cx="712" cy="1432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405"/>
              <p:cNvSpPr>
                <a:spLocks noChangeArrowheads="1"/>
              </p:cNvSpPr>
              <p:nvPr/>
            </p:nvSpPr>
            <p:spPr bwMode="auto">
              <a:xfrm>
                <a:off x="435" y="1374"/>
                <a:ext cx="830" cy="27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r>
                  <a:rPr lang="en-US" altLang="x-none" sz="2000" b="1" dirty="0" err="1">
                    <a:solidFill>
                      <a:srgbClr val="000000"/>
                    </a:solidFill>
                  </a:rPr>
                  <a:t>TransMux</a:t>
                </a:r>
                <a:endParaRPr lang="en-US" altLang="x-none" sz="2000" b="1" dirty="0">
                  <a:solidFill>
                    <a:srgbClr val="000000"/>
                  </a:solidFill>
                </a:endParaRPr>
              </a:p>
            </p:txBody>
          </p:sp>
          <p:grpSp>
            <p:nvGrpSpPr>
              <p:cNvPr id="286" name="Group 406"/>
              <p:cNvGrpSpPr>
                <a:grpSpLocks/>
              </p:cNvGrpSpPr>
              <p:nvPr/>
            </p:nvGrpSpPr>
            <p:grpSpPr bwMode="auto">
              <a:xfrm>
                <a:off x="492" y="1724"/>
                <a:ext cx="643" cy="599"/>
                <a:chOff x="492" y="1724"/>
                <a:chExt cx="643" cy="599"/>
              </a:xfrm>
            </p:grpSpPr>
            <p:sp>
              <p:nvSpPr>
                <p:cNvPr id="287" name="Rectangle 407"/>
                <p:cNvSpPr>
                  <a:spLocks noChangeArrowheads="1"/>
                </p:cNvSpPr>
                <p:nvPr/>
              </p:nvSpPr>
              <p:spPr bwMode="auto">
                <a:xfrm>
                  <a:off x="668" y="2035"/>
                  <a:ext cx="356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x-none">
                      <a:solidFill>
                        <a:srgbClr val="000000"/>
                      </a:solidFill>
                    </a:rPr>
                    <a:t>     </a:t>
                  </a:r>
                </a:p>
              </p:txBody>
            </p:sp>
            <p:sp>
              <p:nvSpPr>
                <p:cNvPr id="288" name="Line 408"/>
                <p:cNvSpPr>
                  <a:spLocks noChangeShapeType="1"/>
                </p:cNvSpPr>
                <p:nvPr/>
              </p:nvSpPr>
              <p:spPr bwMode="auto">
                <a:xfrm flipV="1">
                  <a:off x="492" y="1779"/>
                  <a:ext cx="49" cy="248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9" name="Line 409"/>
                <p:cNvSpPr>
                  <a:spLocks noChangeShapeType="1"/>
                </p:cNvSpPr>
                <p:nvPr/>
              </p:nvSpPr>
              <p:spPr bwMode="auto">
                <a:xfrm>
                  <a:off x="494" y="1971"/>
                  <a:ext cx="49" cy="2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0" name="Line 410"/>
                <p:cNvSpPr>
                  <a:spLocks noChangeShapeType="1"/>
                </p:cNvSpPr>
                <p:nvPr/>
              </p:nvSpPr>
              <p:spPr bwMode="auto">
                <a:xfrm>
                  <a:off x="494" y="2019"/>
                  <a:ext cx="50" cy="15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1" name="Line 411"/>
                <p:cNvSpPr>
                  <a:spLocks noChangeShapeType="1"/>
                </p:cNvSpPr>
                <p:nvPr/>
              </p:nvSpPr>
              <p:spPr bwMode="auto">
                <a:xfrm>
                  <a:off x="494" y="2019"/>
                  <a:ext cx="58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2" name="Line 412"/>
                <p:cNvSpPr>
                  <a:spLocks noChangeShapeType="1"/>
                </p:cNvSpPr>
                <p:nvPr/>
              </p:nvSpPr>
              <p:spPr bwMode="auto">
                <a:xfrm flipV="1">
                  <a:off x="494" y="1923"/>
                  <a:ext cx="48" cy="96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3" name="Rectangle 413"/>
                <p:cNvSpPr>
                  <a:spLocks noChangeArrowheads="1"/>
                </p:cNvSpPr>
                <p:nvPr/>
              </p:nvSpPr>
              <p:spPr bwMode="auto">
                <a:xfrm>
                  <a:off x="524" y="1953"/>
                  <a:ext cx="260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lIns="92075" tIns="46038" rIns="92075" bIns="46038">
                  <a:spAutoFit/>
                </a:bodyPr>
                <a:lstStyle/>
                <a:p>
                  <a:r>
                    <a:rPr lang="en-US" altLang="x-none">
                      <a:solidFill>
                        <a:srgbClr val="000000"/>
                      </a:solidFill>
                    </a:rPr>
                    <a:t>...</a:t>
                  </a:r>
                </a:p>
              </p:txBody>
            </p:sp>
            <p:grpSp>
              <p:nvGrpSpPr>
                <p:cNvPr id="294" name="Group 414"/>
                <p:cNvGrpSpPr>
                  <a:grpSpLocks/>
                </p:cNvGrpSpPr>
                <p:nvPr/>
              </p:nvGrpSpPr>
              <p:grpSpPr bwMode="auto">
                <a:xfrm>
                  <a:off x="577" y="2252"/>
                  <a:ext cx="558" cy="63"/>
                  <a:chOff x="577" y="2252"/>
                  <a:chExt cx="558" cy="63"/>
                </a:xfrm>
              </p:grpSpPr>
              <p:sp>
                <p:nvSpPr>
                  <p:cNvPr id="367" name="Rectangle 415"/>
                  <p:cNvSpPr>
                    <a:spLocks noChangeArrowheads="1"/>
                  </p:cNvSpPr>
                  <p:nvPr/>
                </p:nvSpPr>
                <p:spPr bwMode="auto">
                  <a:xfrm>
                    <a:off x="577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8" name="Rectangle 416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9" name="Rectangle 417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0" name="Rectangle 418"/>
                  <p:cNvSpPr>
                    <a:spLocks noChangeArrowheads="1"/>
                  </p:cNvSpPr>
                  <p:nvPr/>
                </p:nvSpPr>
                <p:spPr bwMode="auto">
                  <a:xfrm>
                    <a:off x="644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1" name="Rectangle 419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2" name="Rectangle 420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3" name="Rectangle 421"/>
                  <p:cNvSpPr>
                    <a:spLocks noChangeArrowheads="1"/>
                  </p:cNvSpPr>
                  <p:nvPr/>
                </p:nvSpPr>
                <p:spPr bwMode="auto">
                  <a:xfrm>
                    <a:off x="716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4" name="Rectangle 422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5" name="Rectangle 423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6" name="Rectangle 424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7" name="Rectangle 425"/>
                  <p:cNvSpPr>
                    <a:spLocks noChangeArrowheads="1"/>
                  </p:cNvSpPr>
                  <p:nvPr/>
                </p:nvSpPr>
                <p:spPr bwMode="auto">
                  <a:xfrm>
                    <a:off x="812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8" name="Rectangle 426"/>
                  <p:cNvSpPr>
                    <a:spLocks noChangeArrowheads="1"/>
                  </p:cNvSpPr>
                  <p:nvPr/>
                </p:nvSpPr>
                <p:spPr bwMode="auto">
                  <a:xfrm>
                    <a:off x="832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79" name="Rectangle 427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0" name="Rectangle 428"/>
                  <p:cNvSpPr>
                    <a:spLocks noChangeArrowheads="1"/>
                  </p:cNvSpPr>
                  <p:nvPr/>
                </p:nvSpPr>
                <p:spPr bwMode="auto">
                  <a:xfrm>
                    <a:off x="880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1" name="Rectangle 429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2" name="Rectangle 430"/>
                  <p:cNvSpPr>
                    <a:spLocks noChangeArrowheads="1"/>
                  </p:cNvSpPr>
                  <p:nvPr/>
                </p:nvSpPr>
                <p:spPr bwMode="auto">
                  <a:xfrm>
                    <a:off x="928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3" name="Rectangle 431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4" name="Rectangle 432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5" name="Rectangle 433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6" name="Rectangle 434"/>
                  <p:cNvSpPr>
                    <a:spLocks noChangeArrowheads="1"/>
                  </p:cNvSpPr>
                  <p:nvPr/>
                </p:nvSpPr>
                <p:spPr bwMode="auto">
                  <a:xfrm>
                    <a:off x="1024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7" name="Rectangle 435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27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8" name="Rectangle 436"/>
                  <p:cNvSpPr>
                    <a:spLocks noChangeArrowheads="1"/>
                  </p:cNvSpPr>
                  <p:nvPr/>
                </p:nvSpPr>
                <p:spPr bwMode="auto">
                  <a:xfrm>
                    <a:off x="1072" y="2275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89" name="Freeform 437"/>
                  <p:cNvSpPr>
                    <a:spLocks/>
                  </p:cNvSpPr>
                  <p:nvPr/>
                </p:nvSpPr>
                <p:spPr bwMode="auto">
                  <a:xfrm>
                    <a:off x="1091" y="2252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5" name="Group 438"/>
                <p:cNvGrpSpPr>
                  <a:grpSpLocks/>
                </p:cNvGrpSpPr>
                <p:nvPr/>
              </p:nvGrpSpPr>
              <p:grpSpPr bwMode="auto">
                <a:xfrm>
                  <a:off x="577" y="2012"/>
                  <a:ext cx="558" cy="63"/>
                  <a:chOff x="577" y="2012"/>
                  <a:chExt cx="558" cy="63"/>
                </a:xfrm>
              </p:grpSpPr>
              <p:sp>
                <p:nvSpPr>
                  <p:cNvPr id="344" name="Rectangle 439"/>
                  <p:cNvSpPr>
                    <a:spLocks noChangeArrowheads="1"/>
                  </p:cNvSpPr>
                  <p:nvPr/>
                </p:nvSpPr>
                <p:spPr bwMode="auto">
                  <a:xfrm>
                    <a:off x="577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5" name="Rectangle 440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6" name="Rectangle 441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7" name="Rectangle 442"/>
                  <p:cNvSpPr>
                    <a:spLocks noChangeArrowheads="1"/>
                  </p:cNvSpPr>
                  <p:nvPr/>
                </p:nvSpPr>
                <p:spPr bwMode="auto">
                  <a:xfrm>
                    <a:off x="644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8" name="Rectangle 443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9" name="Rectangle 444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0" name="Rectangle 445"/>
                  <p:cNvSpPr>
                    <a:spLocks noChangeArrowheads="1"/>
                  </p:cNvSpPr>
                  <p:nvPr/>
                </p:nvSpPr>
                <p:spPr bwMode="auto">
                  <a:xfrm>
                    <a:off x="716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1" name="Rectangle 446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2" name="Rectangle 447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3" name="Rectangle 448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4" name="Rectangle 449"/>
                  <p:cNvSpPr>
                    <a:spLocks noChangeArrowheads="1"/>
                  </p:cNvSpPr>
                  <p:nvPr/>
                </p:nvSpPr>
                <p:spPr bwMode="auto">
                  <a:xfrm>
                    <a:off x="812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5" name="Rectangle 450"/>
                  <p:cNvSpPr>
                    <a:spLocks noChangeArrowheads="1"/>
                  </p:cNvSpPr>
                  <p:nvPr/>
                </p:nvSpPr>
                <p:spPr bwMode="auto">
                  <a:xfrm>
                    <a:off x="832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6" name="Rectangle 451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7" name="Rectangle 452"/>
                  <p:cNvSpPr>
                    <a:spLocks noChangeArrowheads="1"/>
                  </p:cNvSpPr>
                  <p:nvPr/>
                </p:nvSpPr>
                <p:spPr bwMode="auto">
                  <a:xfrm>
                    <a:off x="880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8" name="Rectangle 453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59" name="Rectangle 454"/>
                  <p:cNvSpPr>
                    <a:spLocks noChangeArrowheads="1"/>
                  </p:cNvSpPr>
                  <p:nvPr/>
                </p:nvSpPr>
                <p:spPr bwMode="auto">
                  <a:xfrm>
                    <a:off x="928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0" name="Rectangle 455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1" name="Rectangle 456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2" name="Rectangle 457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3" name="Rectangle 458"/>
                  <p:cNvSpPr>
                    <a:spLocks noChangeArrowheads="1"/>
                  </p:cNvSpPr>
                  <p:nvPr/>
                </p:nvSpPr>
                <p:spPr bwMode="auto">
                  <a:xfrm>
                    <a:off x="1024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4" name="Rectangle 459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2035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5" name="Rectangle 460"/>
                  <p:cNvSpPr>
                    <a:spLocks noChangeArrowheads="1"/>
                  </p:cNvSpPr>
                  <p:nvPr/>
                </p:nvSpPr>
                <p:spPr bwMode="auto">
                  <a:xfrm>
                    <a:off x="1072" y="2035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66" name="Freeform 461"/>
                  <p:cNvSpPr>
                    <a:spLocks/>
                  </p:cNvSpPr>
                  <p:nvPr/>
                </p:nvSpPr>
                <p:spPr bwMode="auto">
                  <a:xfrm>
                    <a:off x="1091" y="2012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6" name="Group 462"/>
                <p:cNvGrpSpPr>
                  <a:grpSpLocks/>
                </p:cNvGrpSpPr>
                <p:nvPr/>
              </p:nvGrpSpPr>
              <p:grpSpPr bwMode="auto">
                <a:xfrm>
                  <a:off x="577" y="1724"/>
                  <a:ext cx="558" cy="63"/>
                  <a:chOff x="577" y="1724"/>
                  <a:chExt cx="558" cy="63"/>
                </a:xfrm>
              </p:grpSpPr>
              <p:sp>
                <p:nvSpPr>
                  <p:cNvPr id="321" name="Rectangle 463"/>
                  <p:cNvSpPr>
                    <a:spLocks noChangeArrowheads="1"/>
                  </p:cNvSpPr>
                  <p:nvPr/>
                </p:nvSpPr>
                <p:spPr bwMode="auto">
                  <a:xfrm>
                    <a:off x="577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2" name="Rectangle 464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3" name="Rectangle 465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4" name="Rectangle 466"/>
                  <p:cNvSpPr>
                    <a:spLocks noChangeArrowheads="1"/>
                  </p:cNvSpPr>
                  <p:nvPr/>
                </p:nvSpPr>
                <p:spPr bwMode="auto">
                  <a:xfrm>
                    <a:off x="644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5" name="Rectangle 467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6" name="Rectangle 468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7" name="Rectangle 469"/>
                  <p:cNvSpPr>
                    <a:spLocks noChangeArrowheads="1"/>
                  </p:cNvSpPr>
                  <p:nvPr/>
                </p:nvSpPr>
                <p:spPr bwMode="auto">
                  <a:xfrm>
                    <a:off x="716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8" name="Rectangle 470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9" name="Rectangle 471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0" name="Rectangle 472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1" name="Rectangle 473"/>
                  <p:cNvSpPr>
                    <a:spLocks noChangeArrowheads="1"/>
                  </p:cNvSpPr>
                  <p:nvPr/>
                </p:nvSpPr>
                <p:spPr bwMode="auto">
                  <a:xfrm>
                    <a:off x="812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2" name="Rectangle 474"/>
                  <p:cNvSpPr>
                    <a:spLocks noChangeArrowheads="1"/>
                  </p:cNvSpPr>
                  <p:nvPr/>
                </p:nvSpPr>
                <p:spPr bwMode="auto">
                  <a:xfrm>
                    <a:off x="832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3" name="Rectangle 475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4" name="Rectangle 476"/>
                  <p:cNvSpPr>
                    <a:spLocks noChangeArrowheads="1"/>
                  </p:cNvSpPr>
                  <p:nvPr/>
                </p:nvSpPr>
                <p:spPr bwMode="auto">
                  <a:xfrm>
                    <a:off x="880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5" name="Rectangle 477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6" name="Rectangle 478"/>
                  <p:cNvSpPr>
                    <a:spLocks noChangeArrowheads="1"/>
                  </p:cNvSpPr>
                  <p:nvPr/>
                </p:nvSpPr>
                <p:spPr bwMode="auto">
                  <a:xfrm>
                    <a:off x="928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7" name="Rectangle 479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8" name="Rectangle 480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39" name="Rectangle 481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0" name="Rectangle 482"/>
                  <p:cNvSpPr>
                    <a:spLocks noChangeArrowheads="1"/>
                  </p:cNvSpPr>
                  <p:nvPr/>
                </p:nvSpPr>
                <p:spPr bwMode="auto">
                  <a:xfrm>
                    <a:off x="1024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1" name="Rectangle 483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1747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2" name="Rectangle 484"/>
                  <p:cNvSpPr>
                    <a:spLocks noChangeArrowheads="1"/>
                  </p:cNvSpPr>
                  <p:nvPr/>
                </p:nvSpPr>
                <p:spPr bwMode="auto">
                  <a:xfrm>
                    <a:off x="1072" y="1747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43" name="Freeform 485"/>
                  <p:cNvSpPr>
                    <a:spLocks/>
                  </p:cNvSpPr>
                  <p:nvPr/>
                </p:nvSpPr>
                <p:spPr bwMode="auto">
                  <a:xfrm>
                    <a:off x="1091" y="1724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297" name="Group 486"/>
                <p:cNvGrpSpPr>
                  <a:grpSpLocks/>
                </p:cNvGrpSpPr>
                <p:nvPr/>
              </p:nvGrpSpPr>
              <p:grpSpPr bwMode="auto">
                <a:xfrm>
                  <a:off x="577" y="1868"/>
                  <a:ext cx="558" cy="63"/>
                  <a:chOff x="577" y="1868"/>
                  <a:chExt cx="558" cy="63"/>
                </a:xfrm>
              </p:grpSpPr>
              <p:sp>
                <p:nvSpPr>
                  <p:cNvPr id="298" name="Rectangle 487"/>
                  <p:cNvSpPr>
                    <a:spLocks noChangeArrowheads="1"/>
                  </p:cNvSpPr>
                  <p:nvPr/>
                </p:nvSpPr>
                <p:spPr bwMode="auto">
                  <a:xfrm>
                    <a:off x="577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99" name="Rectangle 488"/>
                  <p:cNvSpPr>
                    <a:spLocks noChangeArrowheads="1"/>
                  </p:cNvSpPr>
                  <p:nvPr/>
                </p:nvSpPr>
                <p:spPr bwMode="auto">
                  <a:xfrm>
                    <a:off x="601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0" name="Rectangle 489"/>
                  <p:cNvSpPr>
                    <a:spLocks noChangeArrowheads="1"/>
                  </p:cNvSpPr>
                  <p:nvPr/>
                </p:nvSpPr>
                <p:spPr bwMode="auto">
                  <a:xfrm>
                    <a:off x="620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1" name="Rectangle 490"/>
                  <p:cNvSpPr>
                    <a:spLocks noChangeArrowheads="1"/>
                  </p:cNvSpPr>
                  <p:nvPr/>
                </p:nvSpPr>
                <p:spPr bwMode="auto">
                  <a:xfrm>
                    <a:off x="644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2" name="Rectangle 491"/>
                  <p:cNvSpPr>
                    <a:spLocks noChangeArrowheads="1"/>
                  </p:cNvSpPr>
                  <p:nvPr/>
                </p:nvSpPr>
                <p:spPr bwMode="auto">
                  <a:xfrm>
                    <a:off x="668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3" name="Rectangle 492"/>
                  <p:cNvSpPr>
                    <a:spLocks noChangeArrowheads="1"/>
                  </p:cNvSpPr>
                  <p:nvPr/>
                </p:nvSpPr>
                <p:spPr bwMode="auto">
                  <a:xfrm>
                    <a:off x="692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4" name="Rectangle 493"/>
                  <p:cNvSpPr>
                    <a:spLocks noChangeArrowheads="1"/>
                  </p:cNvSpPr>
                  <p:nvPr/>
                </p:nvSpPr>
                <p:spPr bwMode="auto">
                  <a:xfrm>
                    <a:off x="716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5" name="Rectangle 494"/>
                  <p:cNvSpPr>
                    <a:spLocks noChangeArrowheads="1"/>
                  </p:cNvSpPr>
                  <p:nvPr/>
                </p:nvSpPr>
                <p:spPr bwMode="auto">
                  <a:xfrm>
                    <a:off x="740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6" name="Rectangle 495"/>
                  <p:cNvSpPr>
                    <a:spLocks noChangeArrowheads="1"/>
                  </p:cNvSpPr>
                  <p:nvPr/>
                </p:nvSpPr>
                <p:spPr bwMode="auto">
                  <a:xfrm>
                    <a:off x="764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7" name="Rectangle 496"/>
                  <p:cNvSpPr>
                    <a:spLocks noChangeArrowheads="1"/>
                  </p:cNvSpPr>
                  <p:nvPr/>
                </p:nvSpPr>
                <p:spPr bwMode="auto">
                  <a:xfrm>
                    <a:off x="788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8" name="Rectangle 497"/>
                  <p:cNvSpPr>
                    <a:spLocks noChangeArrowheads="1"/>
                  </p:cNvSpPr>
                  <p:nvPr/>
                </p:nvSpPr>
                <p:spPr bwMode="auto">
                  <a:xfrm>
                    <a:off x="812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09" name="Rectangle 498"/>
                  <p:cNvSpPr>
                    <a:spLocks noChangeArrowheads="1"/>
                  </p:cNvSpPr>
                  <p:nvPr/>
                </p:nvSpPr>
                <p:spPr bwMode="auto">
                  <a:xfrm>
                    <a:off x="832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0" name="Rectangle 499"/>
                  <p:cNvSpPr>
                    <a:spLocks noChangeArrowheads="1"/>
                  </p:cNvSpPr>
                  <p:nvPr/>
                </p:nvSpPr>
                <p:spPr bwMode="auto">
                  <a:xfrm>
                    <a:off x="856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1" name="Rectangle 500"/>
                  <p:cNvSpPr>
                    <a:spLocks noChangeArrowheads="1"/>
                  </p:cNvSpPr>
                  <p:nvPr/>
                </p:nvSpPr>
                <p:spPr bwMode="auto">
                  <a:xfrm>
                    <a:off x="880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2" name="Rectangle 501"/>
                  <p:cNvSpPr>
                    <a:spLocks noChangeArrowheads="1"/>
                  </p:cNvSpPr>
                  <p:nvPr/>
                </p:nvSpPr>
                <p:spPr bwMode="auto">
                  <a:xfrm>
                    <a:off x="904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3" name="Rectangle 502"/>
                  <p:cNvSpPr>
                    <a:spLocks noChangeArrowheads="1"/>
                  </p:cNvSpPr>
                  <p:nvPr/>
                </p:nvSpPr>
                <p:spPr bwMode="auto">
                  <a:xfrm>
                    <a:off x="928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4" name="Rectangle 503"/>
                  <p:cNvSpPr>
                    <a:spLocks noChangeArrowheads="1"/>
                  </p:cNvSpPr>
                  <p:nvPr/>
                </p:nvSpPr>
                <p:spPr bwMode="auto">
                  <a:xfrm>
                    <a:off x="952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5" name="Rectangle 504"/>
                  <p:cNvSpPr>
                    <a:spLocks noChangeArrowheads="1"/>
                  </p:cNvSpPr>
                  <p:nvPr/>
                </p:nvSpPr>
                <p:spPr bwMode="auto">
                  <a:xfrm>
                    <a:off x="976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6" name="Rectangle 505"/>
                  <p:cNvSpPr>
                    <a:spLocks noChangeArrowheads="1"/>
                  </p:cNvSpPr>
                  <p:nvPr/>
                </p:nvSpPr>
                <p:spPr bwMode="auto">
                  <a:xfrm>
                    <a:off x="1000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7" name="Rectangle 506"/>
                  <p:cNvSpPr>
                    <a:spLocks noChangeArrowheads="1"/>
                  </p:cNvSpPr>
                  <p:nvPr/>
                </p:nvSpPr>
                <p:spPr bwMode="auto">
                  <a:xfrm>
                    <a:off x="1024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8" name="Rectangle 507"/>
                  <p:cNvSpPr>
                    <a:spLocks noChangeArrowheads="1"/>
                  </p:cNvSpPr>
                  <p:nvPr/>
                </p:nvSpPr>
                <p:spPr bwMode="auto">
                  <a:xfrm>
                    <a:off x="1048" y="1891"/>
                    <a:ext cx="17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19" name="Rectangle 508"/>
                  <p:cNvSpPr>
                    <a:spLocks noChangeArrowheads="1"/>
                  </p:cNvSpPr>
                  <p:nvPr/>
                </p:nvSpPr>
                <p:spPr bwMode="auto">
                  <a:xfrm>
                    <a:off x="1072" y="1891"/>
                    <a:ext cx="16" cy="17"/>
                  </a:xfrm>
                  <a:prstGeom prst="rect">
                    <a:avLst/>
                  </a:prstGeom>
                  <a:solidFill>
                    <a:srgbClr val="FFFFFF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320" name="Freeform 509"/>
                  <p:cNvSpPr>
                    <a:spLocks/>
                  </p:cNvSpPr>
                  <p:nvPr/>
                </p:nvSpPr>
                <p:spPr bwMode="auto">
                  <a:xfrm>
                    <a:off x="1091" y="1868"/>
                    <a:ext cx="44" cy="63"/>
                  </a:xfrm>
                  <a:custGeom>
                    <a:avLst/>
                    <a:gdLst>
                      <a:gd name="T0" fmla="*/ 20 w 44"/>
                      <a:gd name="T1" fmla="*/ 0 h 63"/>
                      <a:gd name="T2" fmla="*/ 20 w 44"/>
                      <a:gd name="T3" fmla="*/ 16 h 63"/>
                      <a:gd name="T4" fmla="*/ 0 w 44"/>
                      <a:gd name="T5" fmla="*/ 16 h 63"/>
                      <a:gd name="T6" fmla="*/ 0 w 44"/>
                      <a:gd name="T7" fmla="*/ 47 h 63"/>
                      <a:gd name="T8" fmla="*/ 20 w 44"/>
                      <a:gd name="T9" fmla="*/ 47 h 63"/>
                      <a:gd name="T10" fmla="*/ 20 w 44"/>
                      <a:gd name="T11" fmla="*/ 62 h 63"/>
                      <a:gd name="T12" fmla="*/ 43 w 44"/>
                      <a:gd name="T13" fmla="*/ 31 h 63"/>
                      <a:gd name="T14" fmla="*/ 20 w 44"/>
                      <a:gd name="T15" fmla="*/ 0 h 6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63">
                        <a:moveTo>
                          <a:pt x="20" y="0"/>
                        </a:moveTo>
                        <a:lnTo>
                          <a:pt x="20" y="16"/>
                        </a:lnTo>
                        <a:lnTo>
                          <a:pt x="0" y="16"/>
                        </a:lnTo>
                        <a:lnTo>
                          <a:pt x="0" y="47"/>
                        </a:lnTo>
                        <a:lnTo>
                          <a:pt x="20" y="47"/>
                        </a:lnTo>
                        <a:lnTo>
                          <a:pt x="20" y="62"/>
                        </a:lnTo>
                        <a:lnTo>
                          <a:pt x="43" y="31"/>
                        </a:lnTo>
                        <a:lnTo>
                          <a:pt x="20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</p:grpSp>
        <p:sp>
          <p:nvSpPr>
            <p:cNvPr id="104" name="Rectangle 510"/>
            <p:cNvSpPr>
              <a:spLocks noChangeArrowheads="1"/>
            </p:cNvSpPr>
            <p:nvPr/>
          </p:nvSpPr>
          <p:spPr bwMode="auto">
            <a:xfrm>
              <a:off x="430" y="2655"/>
              <a:ext cx="820" cy="6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>
                <a:lnSpc>
                  <a:spcPct val="70000"/>
                </a:lnSpc>
              </a:pPr>
              <a:r>
                <a:rPr lang="el-GR" altLang="x-none" sz="2000" dirty="0" smtClean="0">
                  <a:solidFill>
                    <a:srgbClr val="000000"/>
                  </a:solidFill>
                </a:rPr>
                <a:t>πχ</a:t>
              </a:r>
              <a:r>
                <a:rPr lang="en-US" altLang="x-none" sz="2000" dirty="0" smtClean="0">
                  <a:solidFill>
                    <a:srgbClr val="000000"/>
                  </a:solidFill>
                </a:rPr>
                <a:t>: </a:t>
              </a:r>
              <a:endParaRPr lang="el-GR" altLang="x-none" sz="2000" dirty="0" smtClean="0">
                <a:solidFill>
                  <a:srgbClr val="000000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l-GR" altLang="x-none" sz="2000" dirty="0">
                  <a:solidFill>
                    <a:srgbClr val="000000"/>
                  </a:solidFill>
                </a:rPr>
                <a:t>α</a:t>
              </a:r>
              <a:r>
                <a:rPr lang="el-GR" altLang="x-none" sz="2000" dirty="0" smtClean="0">
                  <a:solidFill>
                    <a:srgbClr val="000000"/>
                  </a:solidFill>
                </a:rPr>
                <a:t>ποστολή</a:t>
              </a:r>
              <a:endParaRPr lang="el-GR" altLang="x-none" sz="2000" dirty="0">
                <a:solidFill>
                  <a:srgbClr val="000000"/>
                </a:solidFill>
              </a:endParaRPr>
            </a:p>
            <a:p>
              <a:pPr algn="ctr">
                <a:lnSpc>
                  <a:spcPct val="70000"/>
                </a:lnSpc>
              </a:pPr>
              <a:r>
                <a:rPr lang="en-US" altLang="x-none" sz="2000" dirty="0" smtClean="0">
                  <a:solidFill>
                    <a:srgbClr val="000000"/>
                  </a:solidFill>
                </a:rPr>
                <a:t>MPEG</a:t>
              </a:r>
              <a:r>
                <a:rPr lang="en-US" altLang="x-none" sz="2000" dirty="0">
                  <a:solidFill>
                    <a:srgbClr val="000000"/>
                  </a:solidFill>
                </a:rPr>
                <a:t>-2</a:t>
              </a:r>
            </a:p>
            <a:p>
              <a:pPr algn="ctr">
                <a:lnSpc>
                  <a:spcPct val="70000"/>
                </a:lnSpc>
              </a:pPr>
              <a:endParaRPr lang="en-US" altLang="x-none" sz="2000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511"/>
            <p:cNvSpPr>
              <a:spLocks/>
            </p:cNvSpPr>
            <p:nvPr/>
          </p:nvSpPr>
          <p:spPr bwMode="auto">
            <a:xfrm>
              <a:off x="339" y="2191"/>
              <a:ext cx="97" cy="433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06" name="Group 512"/>
            <p:cNvGrpSpPr>
              <a:grpSpLocks/>
            </p:cNvGrpSpPr>
            <p:nvPr/>
          </p:nvGrpSpPr>
          <p:grpSpPr bwMode="auto">
            <a:xfrm>
              <a:off x="2358" y="3630"/>
              <a:ext cx="1060" cy="479"/>
              <a:chOff x="2356" y="3242"/>
              <a:chExt cx="1060" cy="479"/>
            </a:xfrm>
          </p:grpSpPr>
          <p:sp>
            <p:nvSpPr>
              <p:cNvPr id="282" name="Rectangle 513"/>
              <p:cNvSpPr>
                <a:spLocks noChangeArrowheads="1"/>
              </p:cNvSpPr>
              <p:nvPr/>
            </p:nvSpPr>
            <p:spPr bwMode="auto">
              <a:xfrm>
                <a:off x="2356" y="3242"/>
                <a:ext cx="1060" cy="47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92075" tIns="46038" rIns="92075" bIns="46038">
                <a:spAutoFit/>
              </a:bodyPr>
              <a:lstStyle/>
              <a:p>
                <a:pPr algn="ctr"/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Πληροφορίες </a:t>
                </a:r>
              </a:p>
              <a:p>
                <a:pPr algn="ctr"/>
                <a:r>
                  <a:rPr lang="el-GR" altLang="x-none" sz="2000" dirty="0" smtClean="0">
                    <a:solidFill>
                      <a:srgbClr val="000000"/>
                    </a:solidFill>
                  </a:rPr>
                  <a:t>αντικειμένου</a:t>
                </a:r>
                <a:endParaRPr lang="en-US" altLang="x-none" sz="20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3" name="Rectangle 514"/>
              <p:cNvSpPr>
                <a:spLocks noChangeArrowheads="1"/>
              </p:cNvSpPr>
              <p:nvPr/>
            </p:nvSpPr>
            <p:spPr bwMode="auto">
              <a:xfrm>
                <a:off x="2622" y="3443"/>
                <a:ext cx="11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07" name="Group 515"/>
            <p:cNvGrpSpPr>
              <a:grpSpLocks/>
            </p:cNvGrpSpPr>
            <p:nvPr/>
          </p:nvGrpSpPr>
          <p:grpSpPr bwMode="auto">
            <a:xfrm>
              <a:off x="2598" y="3532"/>
              <a:ext cx="484" cy="144"/>
              <a:chOff x="2596" y="3144"/>
              <a:chExt cx="484" cy="144"/>
            </a:xfrm>
          </p:grpSpPr>
          <p:grpSp>
            <p:nvGrpSpPr>
              <p:cNvPr id="273" name="Group 516"/>
              <p:cNvGrpSpPr>
                <a:grpSpLocks/>
              </p:cNvGrpSpPr>
              <p:nvPr/>
            </p:nvGrpSpPr>
            <p:grpSpPr bwMode="auto">
              <a:xfrm>
                <a:off x="2596" y="3184"/>
                <a:ext cx="140" cy="64"/>
                <a:chOff x="2596" y="3184"/>
                <a:chExt cx="140" cy="64"/>
              </a:xfrm>
            </p:grpSpPr>
            <p:sp>
              <p:nvSpPr>
                <p:cNvPr id="280" name="Oval 517"/>
                <p:cNvSpPr>
                  <a:spLocks noChangeArrowheads="1"/>
                </p:cNvSpPr>
                <p:nvPr/>
              </p:nvSpPr>
              <p:spPr bwMode="auto">
                <a:xfrm>
                  <a:off x="2596" y="3184"/>
                  <a:ext cx="64" cy="64"/>
                </a:xfrm>
                <a:prstGeom prst="ellipse">
                  <a:avLst/>
                </a:prstGeom>
                <a:solidFill>
                  <a:schemeClr val="accent2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81" name="Line 518"/>
                <p:cNvSpPr>
                  <a:spLocks noChangeShapeType="1"/>
                </p:cNvSpPr>
                <p:nvPr/>
              </p:nvSpPr>
              <p:spPr bwMode="auto">
                <a:xfrm>
                  <a:off x="2664" y="3223"/>
                  <a:ext cx="72" cy="0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4" name="Group 519"/>
              <p:cNvGrpSpPr>
                <a:grpSpLocks/>
              </p:cNvGrpSpPr>
              <p:nvPr/>
            </p:nvGrpSpPr>
            <p:grpSpPr bwMode="auto">
              <a:xfrm>
                <a:off x="2824" y="3144"/>
                <a:ext cx="64" cy="140"/>
                <a:chOff x="2824" y="3144"/>
                <a:chExt cx="64" cy="140"/>
              </a:xfrm>
            </p:grpSpPr>
            <p:sp>
              <p:nvSpPr>
                <p:cNvPr id="278" name="Oval 520"/>
                <p:cNvSpPr>
                  <a:spLocks noChangeArrowheads="1"/>
                </p:cNvSpPr>
                <p:nvPr/>
              </p:nvSpPr>
              <p:spPr bwMode="auto">
                <a:xfrm>
                  <a:off x="2824" y="3220"/>
                  <a:ext cx="64" cy="64"/>
                </a:xfrm>
                <a:prstGeom prst="ellipse">
                  <a:avLst/>
                </a:prstGeom>
                <a:solidFill>
                  <a:srgbClr val="FF9933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9" name="Line 521"/>
                <p:cNvSpPr>
                  <a:spLocks noChangeShapeType="1"/>
                </p:cNvSpPr>
                <p:nvPr/>
              </p:nvSpPr>
              <p:spPr bwMode="auto">
                <a:xfrm flipV="1">
                  <a:off x="2849" y="3144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275" name="Group 522"/>
              <p:cNvGrpSpPr>
                <a:grpSpLocks/>
              </p:cNvGrpSpPr>
              <p:nvPr/>
            </p:nvGrpSpPr>
            <p:grpSpPr bwMode="auto">
              <a:xfrm>
                <a:off x="3016" y="3148"/>
                <a:ext cx="64" cy="140"/>
                <a:chOff x="3016" y="3148"/>
                <a:chExt cx="64" cy="140"/>
              </a:xfrm>
            </p:grpSpPr>
            <p:sp>
              <p:nvSpPr>
                <p:cNvPr id="276" name="Oval 523"/>
                <p:cNvSpPr>
                  <a:spLocks noChangeArrowheads="1"/>
                </p:cNvSpPr>
                <p:nvPr/>
              </p:nvSpPr>
              <p:spPr bwMode="auto">
                <a:xfrm>
                  <a:off x="3016" y="3148"/>
                  <a:ext cx="64" cy="64"/>
                </a:xfrm>
                <a:prstGeom prst="ellipse">
                  <a:avLst/>
                </a:prstGeom>
                <a:solidFill>
                  <a:schemeClr val="accent1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7" name="Line 524"/>
                <p:cNvSpPr>
                  <a:spLocks noChangeShapeType="1"/>
                </p:cNvSpPr>
                <p:nvPr/>
              </p:nvSpPr>
              <p:spPr bwMode="auto">
                <a:xfrm>
                  <a:off x="3055" y="3216"/>
                  <a:ext cx="0" cy="7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stealth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8" name="Line 525"/>
            <p:cNvSpPr>
              <a:spLocks noChangeShapeType="1"/>
            </p:cNvSpPr>
            <p:nvPr/>
          </p:nvSpPr>
          <p:spPr bwMode="auto">
            <a:xfrm>
              <a:off x="3458" y="1636"/>
              <a:ext cx="1536" cy="57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9" name="Line 526"/>
            <p:cNvSpPr>
              <a:spLocks noChangeShapeType="1"/>
            </p:cNvSpPr>
            <p:nvPr/>
          </p:nvSpPr>
          <p:spPr bwMode="auto">
            <a:xfrm>
              <a:off x="4754" y="1636"/>
              <a:ext cx="720" cy="5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0" name="Line 527"/>
            <p:cNvSpPr>
              <a:spLocks noChangeShapeType="1"/>
            </p:cNvSpPr>
            <p:nvPr/>
          </p:nvSpPr>
          <p:spPr bwMode="auto">
            <a:xfrm flipV="1">
              <a:off x="3458" y="2548"/>
              <a:ext cx="1584" cy="72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11" name="Group 528"/>
            <p:cNvGrpSpPr>
              <a:grpSpLocks/>
            </p:cNvGrpSpPr>
            <p:nvPr/>
          </p:nvGrpSpPr>
          <p:grpSpPr bwMode="auto">
            <a:xfrm>
              <a:off x="4906" y="2199"/>
              <a:ext cx="806" cy="617"/>
              <a:chOff x="4904" y="1811"/>
              <a:chExt cx="806" cy="617"/>
            </a:xfrm>
          </p:grpSpPr>
          <p:grpSp>
            <p:nvGrpSpPr>
              <p:cNvPr id="115" name="Group 529"/>
              <p:cNvGrpSpPr>
                <a:grpSpLocks/>
              </p:cNvGrpSpPr>
              <p:nvPr/>
            </p:nvGrpSpPr>
            <p:grpSpPr bwMode="auto">
              <a:xfrm>
                <a:off x="4932" y="2197"/>
                <a:ext cx="626" cy="188"/>
                <a:chOff x="4932" y="2197"/>
                <a:chExt cx="626" cy="188"/>
              </a:xfrm>
            </p:grpSpPr>
            <p:sp>
              <p:nvSpPr>
                <p:cNvPr id="271" name="Rectangle 530"/>
                <p:cNvSpPr>
                  <a:spLocks noChangeArrowheads="1"/>
                </p:cNvSpPr>
                <p:nvPr/>
              </p:nvSpPr>
              <p:spPr bwMode="auto">
                <a:xfrm>
                  <a:off x="4932" y="2197"/>
                  <a:ext cx="626" cy="18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72" name="Rectangle 531"/>
                <p:cNvSpPr>
                  <a:spLocks noChangeArrowheads="1"/>
                </p:cNvSpPr>
                <p:nvPr/>
              </p:nvSpPr>
              <p:spPr bwMode="auto">
                <a:xfrm>
                  <a:off x="5284" y="2231"/>
                  <a:ext cx="213" cy="82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16" name="Group 532"/>
              <p:cNvGrpSpPr>
                <a:grpSpLocks/>
              </p:cNvGrpSpPr>
              <p:nvPr/>
            </p:nvGrpSpPr>
            <p:grpSpPr bwMode="auto">
              <a:xfrm>
                <a:off x="4904" y="2303"/>
                <a:ext cx="690" cy="125"/>
                <a:chOff x="4904" y="2303"/>
                <a:chExt cx="690" cy="125"/>
              </a:xfrm>
            </p:grpSpPr>
            <p:sp>
              <p:nvSpPr>
                <p:cNvPr id="268" name="Freeform 533"/>
                <p:cNvSpPr>
                  <a:spLocks/>
                </p:cNvSpPr>
                <p:nvPr/>
              </p:nvSpPr>
              <p:spPr bwMode="auto">
                <a:xfrm>
                  <a:off x="4904" y="2303"/>
                  <a:ext cx="690" cy="125"/>
                </a:xfrm>
                <a:custGeom>
                  <a:avLst/>
                  <a:gdLst>
                    <a:gd name="T0" fmla="*/ 85 w 690"/>
                    <a:gd name="T1" fmla="*/ 0 h 125"/>
                    <a:gd name="T2" fmla="*/ 605 w 690"/>
                    <a:gd name="T3" fmla="*/ 0 h 125"/>
                    <a:gd name="T4" fmla="*/ 687 w 690"/>
                    <a:gd name="T5" fmla="*/ 111 h 125"/>
                    <a:gd name="T6" fmla="*/ 689 w 690"/>
                    <a:gd name="T7" fmla="*/ 116 h 125"/>
                    <a:gd name="T8" fmla="*/ 685 w 690"/>
                    <a:gd name="T9" fmla="*/ 121 h 125"/>
                    <a:gd name="T10" fmla="*/ 680 w 690"/>
                    <a:gd name="T11" fmla="*/ 124 h 125"/>
                    <a:gd name="T12" fmla="*/ 9 w 690"/>
                    <a:gd name="T13" fmla="*/ 124 h 125"/>
                    <a:gd name="T14" fmla="*/ 3 w 690"/>
                    <a:gd name="T15" fmla="*/ 120 h 125"/>
                    <a:gd name="T16" fmla="*/ 0 w 690"/>
                    <a:gd name="T17" fmla="*/ 115 h 125"/>
                    <a:gd name="T18" fmla="*/ 1 w 690"/>
                    <a:gd name="T19" fmla="*/ 109 h 125"/>
                    <a:gd name="T20" fmla="*/ 85 w 690"/>
                    <a:gd name="T2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0" h="125">
                      <a:moveTo>
                        <a:pt x="85" y="0"/>
                      </a:moveTo>
                      <a:lnTo>
                        <a:pt x="605" y="0"/>
                      </a:lnTo>
                      <a:lnTo>
                        <a:pt x="687" y="111"/>
                      </a:lnTo>
                      <a:lnTo>
                        <a:pt x="689" y="116"/>
                      </a:lnTo>
                      <a:lnTo>
                        <a:pt x="685" y="121"/>
                      </a:lnTo>
                      <a:lnTo>
                        <a:pt x="680" y="124"/>
                      </a:lnTo>
                      <a:lnTo>
                        <a:pt x="9" y="124"/>
                      </a:lnTo>
                      <a:lnTo>
                        <a:pt x="3" y="120"/>
                      </a:lnTo>
                      <a:lnTo>
                        <a:pt x="0" y="115"/>
                      </a:lnTo>
                      <a:lnTo>
                        <a:pt x="1" y="10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Freeform 534"/>
                <p:cNvSpPr>
                  <a:spLocks/>
                </p:cNvSpPr>
                <p:nvPr/>
              </p:nvSpPr>
              <p:spPr bwMode="auto">
                <a:xfrm>
                  <a:off x="4942" y="2329"/>
                  <a:ext cx="460" cy="80"/>
                </a:xfrm>
                <a:custGeom>
                  <a:avLst/>
                  <a:gdLst>
                    <a:gd name="T0" fmla="*/ 62 w 460"/>
                    <a:gd name="T1" fmla="*/ 0 h 80"/>
                    <a:gd name="T2" fmla="*/ 437 w 460"/>
                    <a:gd name="T3" fmla="*/ 0 h 80"/>
                    <a:gd name="T4" fmla="*/ 459 w 460"/>
                    <a:gd name="T5" fmla="*/ 79 h 80"/>
                    <a:gd name="T6" fmla="*/ 0 w 460"/>
                    <a:gd name="T7" fmla="*/ 79 h 80"/>
                    <a:gd name="T8" fmla="*/ 62 w 460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0" h="80">
                      <a:moveTo>
                        <a:pt x="62" y="0"/>
                      </a:moveTo>
                      <a:lnTo>
                        <a:pt x="437" y="0"/>
                      </a:lnTo>
                      <a:lnTo>
                        <a:pt x="459" y="79"/>
                      </a:lnTo>
                      <a:lnTo>
                        <a:pt x="0" y="79"/>
                      </a:lnTo>
                      <a:lnTo>
                        <a:pt x="62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Freeform 535"/>
                <p:cNvSpPr>
                  <a:spLocks/>
                </p:cNvSpPr>
                <p:nvPr/>
              </p:nvSpPr>
              <p:spPr bwMode="auto">
                <a:xfrm>
                  <a:off x="5415" y="2329"/>
                  <a:ext cx="139" cy="80"/>
                </a:xfrm>
                <a:custGeom>
                  <a:avLst/>
                  <a:gdLst>
                    <a:gd name="T0" fmla="*/ 0 w 139"/>
                    <a:gd name="T1" fmla="*/ 0 h 80"/>
                    <a:gd name="T2" fmla="*/ 81 w 139"/>
                    <a:gd name="T3" fmla="*/ 0 h 80"/>
                    <a:gd name="T4" fmla="*/ 138 w 139"/>
                    <a:gd name="T5" fmla="*/ 79 h 80"/>
                    <a:gd name="T6" fmla="*/ 25 w 139"/>
                    <a:gd name="T7" fmla="*/ 79 h 80"/>
                    <a:gd name="T8" fmla="*/ 0 w 139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80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138" y="79"/>
                      </a:lnTo>
                      <a:lnTo>
                        <a:pt x="25" y="7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17" name="Rectangle 536"/>
              <p:cNvSpPr>
                <a:spLocks noChangeArrowheads="1"/>
              </p:cNvSpPr>
              <p:nvPr/>
            </p:nvSpPr>
            <p:spPr bwMode="auto">
              <a:xfrm>
                <a:off x="5020" y="1811"/>
                <a:ext cx="453" cy="3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Rectangle 537"/>
              <p:cNvSpPr>
                <a:spLocks noChangeArrowheads="1"/>
              </p:cNvSpPr>
              <p:nvPr/>
            </p:nvSpPr>
            <p:spPr bwMode="auto">
              <a:xfrm>
                <a:off x="5050" y="1842"/>
                <a:ext cx="393" cy="3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9" name="Rectangle 538"/>
              <p:cNvSpPr>
                <a:spLocks noChangeArrowheads="1"/>
              </p:cNvSpPr>
              <p:nvPr/>
            </p:nvSpPr>
            <p:spPr bwMode="auto">
              <a:xfrm>
                <a:off x="5393" y="1842"/>
                <a:ext cx="48" cy="3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Rectangle 539"/>
              <p:cNvSpPr>
                <a:spLocks noChangeArrowheads="1"/>
              </p:cNvSpPr>
              <p:nvPr/>
            </p:nvSpPr>
            <p:spPr bwMode="auto">
              <a:xfrm>
                <a:off x="5406" y="1859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1" name="Oval 540"/>
              <p:cNvSpPr>
                <a:spLocks noChangeArrowheads="1"/>
              </p:cNvSpPr>
              <p:nvPr/>
            </p:nvSpPr>
            <p:spPr bwMode="auto">
              <a:xfrm>
                <a:off x="5409" y="1998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Oval 541"/>
              <p:cNvSpPr>
                <a:spLocks noChangeArrowheads="1"/>
              </p:cNvSpPr>
              <p:nvPr/>
            </p:nvSpPr>
            <p:spPr bwMode="auto">
              <a:xfrm>
                <a:off x="5409" y="2057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3" name="Oval 542"/>
              <p:cNvSpPr>
                <a:spLocks noChangeArrowheads="1"/>
              </p:cNvSpPr>
              <p:nvPr/>
            </p:nvSpPr>
            <p:spPr bwMode="auto">
              <a:xfrm>
                <a:off x="5409" y="211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24" name="Group 543"/>
              <p:cNvGrpSpPr>
                <a:grpSpLocks/>
              </p:cNvGrpSpPr>
              <p:nvPr/>
            </p:nvGrpSpPr>
            <p:grpSpPr bwMode="auto">
              <a:xfrm>
                <a:off x="5063" y="1881"/>
                <a:ext cx="309" cy="234"/>
                <a:chOff x="5063" y="1881"/>
                <a:chExt cx="309" cy="234"/>
              </a:xfrm>
            </p:grpSpPr>
            <p:grpSp>
              <p:nvGrpSpPr>
                <p:cNvPr id="144" name="Group 544"/>
                <p:cNvGrpSpPr>
                  <a:grpSpLocks/>
                </p:cNvGrpSpPr>
                <p:nvPr/>
              </p:nvGrpSpPr>
              <p:grpSpPr bwMode="auto">
                <a:xfrm>
                  <a:off x="5063" y="1881"/>
                  <a:ext cx="234" cy="234"/>
                  <a:chOff x="5063" y="1881"/>
                  <a:chExt cx="234" cy="234"/>
                </a:xfrm>
              </p:grpSpPr>
              <p:grpSp>
                <p:nvGrpSpPr>
                  <p:cNvPr id="196" name="Group 545"/>
                  <p:cNvGrpSpPr>
                    <a:grpSpLocks/>
                  </p:cNvGrpSpPr>
                  <p:nvPr/>
                </p:nvGrpSpPr>
                <p:grpSpPr bwMode="auto">
                  <a:xfrm>
                    <a:off x="5137" y="1881"/>
                    <a:ext cx="160" cy="117"/>
                    <a:chOff x="5137" y="1881"/>
                    <a:chExt cx="160" cy="117"/>
                  </a:xfrm>
                </p:grpSpPr>
                <p:sp>
                  <p:nvSpPr>
                    <p:cNvPr id="265" name="Rectangle 5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7" y="1881"/>
                      <a:ext cx="160" cy="1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6" name="Rectangle 5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0" y="1883"/>
                      <a:ext cx="154" cy="11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67" name="Rectangle 5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4" y="1889"/>
                      <a:ext cx="146" cy="10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97" name="Group 549"/>
                  <p:cNvGrpSpPr>
                    <a:grpSpLocks/>
                  </p:cNvGrpSpPr>
                  <p:nvPr/>
                </p:nvGrpSpPr>
                <p:grpSpPr bwMode="auto">
                  <a:xfrm>
                    <a:off x="5063" y="1919"/>
                    <a:ext cx="107" cy="196"/>
                    <a:chOff x="5063" y="1919"/>
                    <a:chExt cx="107" cy="196"/>
                  </a:xfrm>
                </p:grpSpPr>
                <p:grpSp>
                  <p:nvGrpSpPr>
                    <p:cNvPr id="198" name="Group 5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3" y="1919"/>
                      <a:ext cx="107" cy="196"/>
                      <a:chOff x="5063" y="1919"/>
                      <a:chExt cx="107" cy="196"/>
                    </a:xfrm>
                  </p:grpSpPr>
                  <p:grpSp>
                    <p:nvGrpSpPr>
                      <p:cNvPr id="204" name="Group 55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8" y="1919"/>
                        <a:ext cx="35" cy="37"/>
                        <a:chOff x="5078" y="1919"/>
                        <a:chExt cx="35" cy="37"/>
                      </a:xfrm>
                    </p:grpSpPr>
                    <p:sp>
                      <p:nvSpPr>
                        <p:cNvPr id="258" name="Freeform 5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20"/>
                          <a:ext cx="24" cy="33"/>
                        </a:xfrm>
                        <a:custGeom>
                          <a:avLst/>
                          <a:gdLst>
                            <a:gd name="T0" fmla="*/ 10 w 24"/>
                            <a:gd name="T1" fmla="*/ 0 h 33"/>
                            <a:gd name="T2" fmla="*/ 13 w 24"/>
                            <a:gd name="T3" fmla="*/ 0 h 33"/>
                            <a:gd name="T4" fmla="*/ 15 w 24"/>
                            <a:gd name="T5" fmla="*/ 0 h 33"/>
                            <a:gd name="T6" fmla="*/ 17 w 24"/>
                            <a:gd name="T7" fmla="*/ 1 h 33"/>
                            <a:gd name="T8" fmla="*/ 19 w 24"/>
                            <a:gd name="T9" fmla="*/ 1 h 33"/>
                            <a:gd name="T10" fmla="*/ 21 w 24"/>
                            <a:gd name="T11" fmla="*/ 3 h 33"/>
                            <a:gd name="T12" fmla="*/ 22 w 24"/>
                            <a:gd name="T13" fmla="*/ 4 h 33"/>
                            <a:gd name="T14" fmla="*/ 22 w 24"/>
                            <a:gd name="T15" fmla="*/ 6 h 33"/>
                            <a:gd name="T16" fmla="*/ 22 w 24"/>
                            <a:gd name="T17" fmla="*/ 8 h 33"/>
                            <a:gd name="T18" fmla="*/ 22 w 24"/>
                            <a:gd name="T19" fmla="*/ 9 h 33"/>
                            <a:gd name="T20" fmla="*/ 23 w 24"/>
                            <a:gd name="T21" fmla="*/ 12 h 33"/>
                            <a:gd name="T22" fmla="*/ 23 w 24"/>
                            <a:gd name="T23" fmla="*/ 14 h 33"/>
                            <a:gd name="T24" fmla="*/ 23 w 24"/>
                            <a:gd name="T25" fmla="*/ 16 h 33"/>
                            <a:gd name="T26" fmla="*/ 22 w 24"/>
                            <a:gd name="T27" fmla="*/ 19 h 33"/>
                            <a:gd name="T28" fmla="*/ 22 w 24"/>
                            <a:gd name="T29" fmla="*/ 22 h 33"/>
                            <a:gd name="T30" fmla="*/ 21 w 24"/>
                            <a:gd name="T31" fmla="*/ 23 h 33"/>
                            <a:gd name="T32" fmla="*/ 21 w 24"/>
                            <a:gd name="T33" fmla="*/ 25 h 33"/>
                            <a:gd name="T34" fmla="*/ 21 w 24"/>
                            <a:gd name="T35" fmla="*/ 27 h 33"/>
                            <a:gd name="T36" fmla="*/ 21 w 24"/>
                            <a:gd name="T37" fmla="*/ 29 h 33"/>
                            <a:gd name="T38" fmla="*/ 20 w 24"/>
                            <a:gd name="T39" fmla="*/ 31 h 33"/>
                            <a:gd name="T40" fmla="*/ 19 w 24"/>
                            <a:gd name="T41" fmla="*/ 32 h 33"/>
                            <a:gd name="T42" fmla="*/ 6 w 24"/>
                            <a:gd name="T43" fmla="*/ 32 h 33"/>
                            <a:gd name="T44" fmla="*/ 3 w 24"/>
                            <a:gd name="T45" fmla="*/ 31 h 33"/>
                            <a:gd name="T46" fmla="*/ 2 w 24"/>
                            <a:gd name="T47" fmla="*/ 30 h 33"/>
                            <a:gd name="T48" fmla="*/ 1 w 24"/>
                            <a:gd name="T49" fmla="*/ 28 h 33"/>
                            <a:gd name="T50" fmla="*/ 1 w 24"/>
                            <a:gd name="T51" fmla="*/ 27 h 33"/>
                            <a:gd name="T52" fmla="*/ 1 w 24"/>
                            <a:gd name="T53" fmla="*/ 25 h 33"/>
                            <a:gd name="T54" fmla="*/ 1 w 24"/>
                            <a:gd name="T55" fmla="*/ 22 h 33"/>
                            <a:gd name="T56" fmla="*/ 1 w 24"/>
                            <a:gd name="T57" fmla="*/ 20 h 33"/>
                            <a:gd name="T58" fmla="*/ 0 w 24"/>
                            <a:gd name="T59" fmla="*/ 18 h 33"/>
                            <a:gd name="T60" fmla="*/ 0 w 24"/>
                            <a:gd name="T61" fmla="*/ 16 h 33"/>
                            <a:gd name="T62" fmla="*/ 0 w 24"/>
                            <a:gd name="T63" fmla="*/ 13 h 33"/>
                            <a:gd name="T64" fmla="*/ 0 w 24"/>
                            <a:gd name="T65" fmla="*/ 10 h 33"/>
                            <a:gd name="T66" fmla="*/ 0 w 24"/>
                            <a:gd name="T67" fmla="*/ 8 h 33"/>
                            <a:gd name="T68" fmla="*/ 1 w 24"/>
                            <a:gd name="T69" fmla="*/ 7 h 33"/>
                            <a:gd name="T70" fmla="*/ 1 w 24"/>
                            <a:gd name="T71" fmla="*/ 4 h 33"/>
                            <a:gd name="T72" fmla="*/ 4 w 24"/>
                            <a:gd name="T73" fmla="*/ 2 h 33"/>
                            <a:gd name="T74" fmla="*/ 6 w 24"/>
                            <a:gd name="T75" fmla="*/ 1 h 33"/>
                            <a:gd name="T76" fmla="*/ 8 w 24"/>
                            <a:gd name="T77" fmla="*/ 0 h 33"/>
                            <a:gd name="T78" fmla="*/ 10 w 24"/>
                            <a:gd name="T79" fmla="*/ 0 h 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24" h="33">
                              <a:moveTo>
                                <a:pt x="10" y="0"/>
                              </a:move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1"/>
                              </a:lnTo>
                              <a:lnTo>
                                <a:pt x="19" y="1"/>
                              </a:lnTo>
                              <a:lnTo>
                                <a:pt x="21" y="3"/>
                              </a:lnTo>
                              <a:lnTo>
                                <a:pt x="22" y="4"/>
                              </a:lnTo>
                              <a:lnTo>
                                <a:pt x="22" y="6"/>
                              </a:lnTo>
                              <a:lnTo>
                                <a:pt x="22" y="8"/>
                              </a:lnTo>
                              <a:lnTo>
                                <a:pt x="22" y="9"/>
                              </a:lnTo>
                              <a:lnTo>
                                <a:pt x="23" y="12"/>
                              </a:lnTo>
                              <a:lnTo>
                                <a:pt x="23" y="14"/>
                              </a:lnTo>
                              <a:lnTo>
                                <a:pt x="23" y="16"/>
                              </a:lnTo>
                              <a:lnTo>
                                <a:pt x="22" y="19"/>
                              </a:lnTo>
                              <a:lnTo>
                                <a:pt x="22" y="22"/>
                              </a:lnTo>
                              <a:lnTo>
                                <a:pt x="21" y="23"/>
                              </a:lnTo>
                              <a:lnTo>
                                <a:pt x="21" y="25"/>
                              </a:lnTo>
                              <a:lnTo>
                                <a:pt x="21" y="27"/>
                              </a:lnTo>
                              <a:lnTo>
                                <a:pt x="21" y="29"/>
                              </a:lnTo>
                              <a:lnTo>
                                <a:pt x="20" y="31"/>
                              </a:lnTo>
                              <a:lnTo>
                                <a:pt x="19" y="32"/>
                              </a:lnTo>
                              <a:lnTo>
                                <a:pt x="6" y="32"/>
                              </a:lnTo>
                              <a:lnTo>
                                <a:pt x="3" y="31"/>
                              </a:lnTo>
                              <a:lnTo>
                                <a:pt x="2" y="30"/>
                              </a:lnTo>
                              <a:lnTo>
                                <a:pt x="1" y="28"/>
                              </a:lnTo>
                              <a:lnTo>
                                <a:pt x="1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1" y="20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1" y="7"/>
                              </a:lnTo>
                              <a:lnTo>
                                <a:pt x="1" y="4"/>
                              </a:lnTo>
                              <a:lnTo>
                                <a:pt x="4" y="2"/>
                              </a:lnTo>
                              <a:lnTo>
                                <a:pt x="6" y="1"/>
                              </a:lnTo>
                              <a:lnTo>
                                <a:pt x="8" y="0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9" name="Freeform 5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19"/>
                          <a:ext cx="17" cy="17"/>
                        </a:xfrm>
                        <a:custGeom>
                          <a:avLst/>
                          <a:gdLst>
                            <a:gd name="T0" fmla="*/ 13 w 17"/>
                            <a:gd name="T1" fmla="*/ 14 h 17"/>
                            <a:gd name="T2" fmla="*/ 11 w 17"/>
                            <a:gd name="T3" fmla="*/ 15 h 17"/>
                            <a:gd name="T4" fmla="*/ 8 w 17"/>
                            <a:gd name="T5" fmla="*/ 15 h 17"/>
                            <a:gd name="T6" fmla="*/ 6 w 17"/>
                            <a:gd name="T7" fmla="*/ 14 h 17"/>
                            <a:gd name="T8" fmla="*/ 4 w 17"/>
                            <a:gd name="T9" fmla="*/ 12 h 17"/>
                            <a:gd name="T10" fmla="*/ 2 w 17"/>
                            <a:gd name="T11" fmla="*/ 8 h 17"/>
                            <a:gd name="T12" fmla="*/ 0 w 17"/>
                            <a:gd name="T13" fmla="*/ 5 h 17"/>
                            <a:gd name="T14" fmla="*/ 0 w 17"/>
                            <a:gd name="T15" fmla="*/ 2 h 17"/>
                            <a:gd name="T16" fmla="*/ 0 w 17"/>
                            <a:gd name="T17" fmla="*/ 1 h 17"/>
                            <a:gd name="T18" fmla="*/ 3 w 17"/>
                            <a:gd name="T19" fmla="*/ 0 h 17"/>
                            <a:gd name="T20" fmla="*/ 6 w 17"/>
                            <a:gd name="T21" fmla="*/ 0 h 17"/>
                            <a:gd name="T22" fmla="*/ 7 w 17"/>
                            <a:gd name="T23" fmla="*/ 1 h 17"/>
                            <a:gd name="T24" fmla="*/ 9 w 17"/>
                            <a:gd name="T25" fmla="*/ 4 h 17"/>
                            <a:gd name="T26" fmla="*/ 10 w 17"/>
                            <a:gd name="T27" fmla="*/ 4 h 17"/>
                            <a:gd name="T28" fmla="*/ 12 w 17"/>
                            <a:gd name="T29" fmla="*/ 4 h 17"/>
                            <a:gd name="T30" fmla="*/ 10 w 17"/>
                            <a:gd name="T31" fmla="*/ 4 h 17"/>
                            <a:gd name="T32" fmla="*/ 8 w 17"/>
                            <a:gd name="T33" fmla="*/ 2 h 17"/>
                            <a:gd name="T34" fmla="*/ 6 w 17"/>
                            <a:gd name="T35" fmla="*/ 0 h 17"/>
                            <a:gd name="T36" fmla="*/ 9 w 17"/>
                            <a:gd name="T37" fmla="*/ 0 h 17"/>
                            <a:gd name="T38" fmla="*/ 12 w 17"/>
                            <a:gd name="T39" fmla="*/ 2 h 17"/>
                            <a:gd name="T40" fmla="*/ 14 w 17"/>
                            <a:gd name="T41" fmla="*/ 4 h 17"/>
                            <a:gd name="T42" fmla="*/ 15 w 17"/>
                            <a:gd name="T43" fmla="*/ 7 h 17"/>
                            <a:gd name="T44" fmla="*/ 16 w 17"/>
                            <a:gd name="T45" fmla="*/ 9 h 17"/>
                            <a:gd name="T46" fmla="*/ 16 w 17"/>
                            <a:gd name="T47" fmla="*/ 11 h 17"/>
                            <a:gd name="T48" fmla="*/ 15 w 17"/>
                            <a:gd name="T49" fmla="*/ 13 h 17"/>
                            <a:gd name="T50" fmla="*/ 16 w 17"/>
                            <a:gd name="T51" fmla="*/ 15 h 17"/>
                            <a:gd name="T52" fmla="*/ 15 w 17"/>
                            <a:gd name="T53" fmla="*/ 16 h 17"/>
                            <a:gd name="T54" fmla="*/ 15 w 17"/>
                            <a:gd name="T55" fmla="*/ 13 h 17"/>
                            <a:gd name="T56" fmla="*/ 15 w 17"/>
                            <a:gd name="T57" fmla="*/ 12 h 17"/>
                            <a:gd name="T58" fmla="*/ 14 w 17"/>
                            <a:gd name="T59" fmla="*/ 11 h 17"/>
                            <a:gd name="T60" fmla="*/ 13 w 17"/>
                            <a:gd name="T61" fmla="*/ 12 h 17"/>
                            <a:gd name="T62" fmla="*/ 12 w 17"/>
                            <a:gd name="T63" fmla="*/ 12 h 17"/>
                            <a:gd name="T64" fmla="*/ 10 w 17"/>
                            <a:gd name="T65" fmla="*/ 11 h 17"/>
                            <a:gd name="T66" fmla="*/ 8 w 17"/>
                            <a:gd name="T67" fmla="*/ 9 h 17"/>
                            <a:gd name="T68" fmla="*/ 7 w 17"/>
                            <a:gd name="T69" fmla="*/ 7 h 17"/>
                            <a:gd name="T70" fmla="*/ 8 w 17"/>
                            <a:gd name="T71" fmla="*/ 9 h 17"/>
                            <a:gd name="T72" fmla="*/ 10 w 17"/>
                            <a:gd name="T73" fmla="*/ 10 h 17"/>
                            <a:gd name="T74" fmla="*/ 12 w 17"/>
                            <a:gd name="T75" fmla="*/ 11 h 17"/>
                            <a:gd name="T76" fmla="*/ 13 w 17"/>
                            <a:gd name="T77" fmla="*/ 11 h 17"/>
                            <a:gd name="T78" fmla="*/ 11 w 17"/>
                            <a:gd name="T79" fmla="*/ 10 h 17"/>
                            <a:gd name="T80" fmla="*/ 9 w 17"/>
                            <a:gd name="T81" fmla="*/ 8 h 17"/>
                            <a:gd name="T82" fmla="*/ 8 w 17"/>
                            <a:gd name="T83" fmla="*/ 7 h 17"/>
                            <a:gd name="T84" fmla="*/ 7 w 17"/>
                            <a:gd name="T85" fmla="*/ 6 h 17"/>
                            <a:gd name="T86" fmla="*/ 7 w 17"/>
                            <a:gd name="T87" fmla="*/ 8 h 17"/>
                            <a:gd name="T88" fmla="*/ 8 w 17"/>
                            <a:gd name="T89" fmla="*/ 10 h 17"/>
                            <a:gd name="T90" fmla="*/ 10 w 17"/>
                            <a:gd name="T91" fmla="*/ 12 h 17"/>
                            <a:gd name="T92" fmla="*/ 12 w 17"/>
                            <a:gd name="T93" fmla="*/ 13 h 17"/>
                            <a:gd name="T94" fmla="*/ 13 w 17"/>
                            <a:gd name="T95" fmla="*/ 14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3" y="14"/>
                              </a:moveTo>
                              <a:lnTo>
                                <a:pt x="11" y="15"/>
                              </a:lnTo>
                              <a:lnTo>
                                <a:pt x="8" y="15"/>
                              </a:lnTo>
                              <a:lnTo>
                                <a:pt x="6" y="14"/>
                              </a:lnTo>
                              <a:lnTo>
                                <a:pt x="4" y="12"/>
                              </a:lnTo>
                              <a:lnTo>
                                <a:pt x="2" y="8"/>
                              </a:lnTo>
                              <a:lnTo>
                                <a:pt x="0" y="5"/>
                              </a:lnTo>
                              <a:lnTo>
                                <a:pt x="0" y="2"/>
                              </a:lnTo>
                              <a:lnTo>
                                <a:pt x="0" y="1"/>
                              </a:lnTo>
                              <a:lnTo>
                                <a:pt x="3" y="0"/>
                              </a:lnTo>
                              <a:lnTo>
                                <a:pt x="6" y="0"/>
                              </a:lnTo>
                              <a:lnTo>
                                <a:pt x="7" y="1"/>
                              </a:lnTo>
                              <a:lnTo>
                                <a:pt x="9" y="4"/>
                              </a:lnTo>
                              <a:lnTo>
                                <a:pt x="10" y="4"/>
                              </a:lnTo>
                              <a:lnTo>
                                <a:pt x="12" y="4"/>
                              </a:lnTo>
                              <a:lnTo>
                                <a:pt x="10" y="4"/>
                              </a:lnTo>
                              <a:lnTo>
                                <a:pt x="8" y="2"/>
                              </a:lnTo>
                              <a:lnTo>
                                <a:pt x="6" y="0"/>
                              </a:lnTo>
                              <a:lnTo>
                                <a:pt x="9" y="0"/>
                              </a:lnTo>
                              <a:lnTo>
                                <a:pt x="12" y="2"/>
                              </a:lnTo>
                              <a:lnTo>
                                <a:pt x="14" y="4"/>
                              </a:lnTo>
                              <a:lnTo>
                                <a:pt x="15" y="7"/>
                              </a:lnTo>
                              <a:lnTo>
                                <a:pt x="16" y="9"/>
                              </a:lnTo>
                              <a:lnTo>
                                <a:pt x="16" y="11"/>
                              </a:lnTo>
                              <a:lnTo>
                                <a:pt x="15" y="13"/>
                              </a:lnTo>
                              <a:lnTo>
                                <a:pt x="16" y="15"/>
                              </a:lnTo>
                              <a:lnTo>
                                <a:pt x="15" y="16"/>
                              </a:lnTo>
                              <a:lnTo>
                                <a:pt x="15" y="13"/>
                              </a:lnTo>
                              <a:lnTo>
                                <a:pt x="15" y="12"/>
                              </a:lnTo>
                              <a:lnTo>
                                <a:pt x="14" y="11"/>
                              </a:lnTo>
                              <a:lnTo>
                                <a:pt x="13" y="12"/>
                              </a:lnTo>
                              <a:lnTo>
                                <a:pt x="12" y="12"/>
                              </a:lnTo>
                              <a:lnTo>
                                <a:pt x="10" y="11"/>
                              </a:lnTo>
                              <a:lnTo>
                                <a:pt x="8" y="9"/>
                              </a:lnTo>
                              <a:lnTo>
                                <a:pt x="7" y="7"/>
                              </a:lnTo>
                              <a:lnTo>
                                <a:pt x="8" y="9"/>
                              </a:lnTo>
                              <a:lnTo>
                                <a:pt x="10" y="10"/>
                              </a:lnTo>
                              <a:lnTo>
                                <a:pt x="12" y="11"/>
                              </a:lnTo>
                              <a:lnTo>
                                <a:pt x="13" y="11"/>
                              </a:lnTo>
                              <a:lnTo>
                                <a:pt x="11" y="10"/>
                              </a:lnTo>
                              <a:lnTo>
                                <a:pt x="9" y="8"/>
                              </a:lnTo>
                              <a:lnTo>
                                <a:pt x="8" y="7"/>
                              </a:lnTo>
                              <a:lnTo>
                                <a:pt x="7" y="6"/>
                              </a:lnTo>
                              <a:lnTo>
                                <a:pt x="7" y="8"/>
                              </a:lnTo>
                              <a:lnTo>
                                <a:pt x="8" y="10"/>
                              </a:lnTo>
                              <a:lnTo>
                                <a:pt x="10" y="12"/>
                              </a:lnTo>
                              <a:lnTo>
                                <a:pt x="12" y="13"/>
                              </a:lnTo>
                              <a:lnTo>
                                <a:pt x="13" y="14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0" name="Freeform 5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21"/>
                          <a:ext cx="17" cy="17"/>
                        </a:xfrm>
                        <a:custGeom>
                          <a:avLst/>
                          <a:gdLst>
                            <a:gd name="T0" fmla="*/ 12 w 17"/>
                            <a:gd name="T1" fmla="*/ 5 h 17"/>
                            <a:gd name="T2" fmla="*/ 13 w 17"/>
                            <a:gd name="T3" fmla="*/ 6 h 17"/>
                            <a:gd name="T4" fmla="*/ 16 w 17"/>
                            <a:gd name="T5" fmla="*/ 8 h 17"/>
                            <a:gd name="T6" fmla="*/ 13 w 17"/>
                            <a:gd name="T7" fmla="*/ 8 h 17"/>
                            <a:gd name="T8" fmla="*/ 11 w 17"/>
                            <a:gd name="T9" fmla="*/ 8 h 17"/>
                            <a:gd name="T10" fmla="*/ 9 w 17"/>
                            <a:gd name="T11" fmla="*/ 7 h 17"/>
                            <a:gd name="T12" fmla="*/ 11 w 17"/>
                            <a:gd name="T13" fmla="*/ 8 h 17"/>
                            <a:gd name="T14" fmla="*/ 12 w 17"/>
                            <a:gd name="T15" fmla="*/ 9 h 17"/>
                            <a:gd name="T16" fmla="*/ 9 w 17"/>
                            <a:gd name="T17" fmla="*/ 8 h 17"/>
                            <a:gd name="T18" fmla="*/ 7 w 17"/>
                            <a:gd name="T19" fmla="*/ 7 h 17"/>
                            <a:gd name="T20" fmla="*/ 4 w 17"/>
                            <a:gd name="T21" fmla="*/ 6 h 17"/>
                            <a:gd name="T22" fmla="*/ 6 w 17"/>
                            <a:gd name="T23" fmla="*/ 8 h 17"/>
                            <a:gd name="T24" fmla="*/ 8 w 17"/>
                            <a:gd name="T25" fmla="*/ 9 h 17"/>
                            <a:gd name="T26" fmla="*/ 9 w 17"/>
                            <a:gd name="T27" fmla="*/ 9 h 17"/>
                            <a:gd name="T28" fmla="*/ 7 w 17"/>
                            <a:gd name="T29" fmla="*/ 9 h 17"/>
                            <a:gd name="T30" fmla="*/ 5 w 17"/>
                            <a:gd name="T31" fmla="*/ 9 h 17"/>
                            <a:gd name="T32" fmla="*/ 4 w 17"/>
                            <a:gd name="T33" fmla="*/ 8 h 17"/>
                            <a:gd name="T34" fmla="*/ 5 w 17"/>
                            <a:gd name="T35" fmla="*/ 9 h 17"/>
                            <a:gd name="T36" fmla="*/ 6 w 17"/>
                            <a:gd name="T37" fmla="*/ 11 h 17"/>
                            <a:gd name="T38" fmla="*/ 8 w 17"/>
                            <a:gd name="T39" fmla="*/ 11 h 17"/>
                            <a:gd name="T40" fmla="*/ 6 w 17"/>
                            <a:gd name="T41" fmla="*/ 11 h 17"/>
                            <a:gd name="T42" fmla="*/ 4 w 17"/>
                            <a:gd name="T43" fmla="*/ 11 h 17"/>
                            <a:gd name="T44" fmla="*/ 4 w 17"/>
                            <a:gd name="T45" fmla="*/ 11 h 17"/>
                            <a:gd name="T46" fmla="*/ 6 w 17"/>
                            <a:gd name="T47" fmla="*/ 12 h 17"/>
                            <a:gd name="T48" fmla="*/ 3 w 17"/>
                            <a:gd name="T49" fmla="*/ 11 h 17"/>
                            <a:gd name="T50" fmla="*/ 4 w 17"/>
                            <a:gd name="T51" fmla="*/ 12 h 17"/>
                            <a:gd name="T52" fmla="*/ 5 w 17"/>
                            <a:gd name="T53" fmla="*/ 13 h 17"/>
                            <a:gd name="T54" fmla="*/ 6 w 17"/>
                            <a:gd name="T55" fmla="*/ 14 h 17"/>
                            <a:gd name="T56" fmla="*/ 3 w 17"/>
                            <a:gd name="T57" fmla="*/ 13 h 17"/>
                            <a:gd name="T58" fmla="*/ 2 w 17"/>
                            <a:gd name="T59" fmla="*/ 12 h 17"/>
                            <a:gd name="T60" fmla="*/ 3 w 17"/>
                            <a:gd name="T61" fmla="*/ 14 h 17"/>
                            <a:gd name="T62" fmla="*/ 4 w 17"/>
                            <a:gd name="T63" fmla="*/ 14 h 17"/>
                            <a:gd name="T64" fmla="*/ 5 w 17"/>
                            <a:gd name="T65" fmla="*/ 16 h 17"/>
                            <a:gd name="T66" fmla="*/ 1 w 17"/>
                            <a:gd name="T67" fmla="*/ 14 h 17"/>
                            <a:gd name="T68" fmla="*/ 0 w 17"/>
                            <a:gd name="T69" fmla="*/ 12 h 17"/>
                            <a:gd name="T70" fmla="*/ 0 w 17"/>
                            <a:gd name="T71" fmla="*/ 9 h 17"/>
                            <a:gd name="T72" fmla="*/ 0 w 17"/>
                            <a:gd name="T73" fmla="*/ 7 h 17"/>
                            <a:gd name="T74" fmla="*/ 1 w 17"/>
                            <a:gd name="T75" fmla="*/ 4 h 17"/>
                            <a:gd name="T76" fmla="*/ 2 w 17"/>
                            <a:gd name="T77" fmla="*/ 3 h 17"/>
                            <a:gd name="T78" fmla="*/ 2 w 17"/>
                            <a:gd name="T79" fmla="*/ 4 h 17"/>
                            <a:gd name="T80" fmla="*/ 3 w 17"/>
                            <a:gd name="T81" fmla="*/ 6 h 17"/>
                            <a:gd name="T82" fmla="*/ 2 w 17"/>
                            <a:gd name="T83" fmla="*/ 4 h 17"/>
                            <a:gd name="T84" fmla="*/ 2 w 17"/>
                            <a:gd name="T85" fmla="*/ 3 h 17"/>
                            <a:gd name="T86" fmla="*/ 3 w 17"/>
                            <a:gd name="T87" fmla="*/ 2 h 17"/>
                            <a:gd name="T88" fmla="*/ 5 w 17"/>
                            <a:gd name="T89" fmla="*/ 1 h 17"/>
                            <a:gd name="T90" fmla="*/ 4 w 17"/>
                            <a:gd name="T91" fmla="*/ 3 h 17"/>
                            <a:gd name="T92" fmla="*/ 5 w 17"/>
                            <a:gd name="T93" fmla="*/ 4 h 17"/>
                            <a:gd name="T94" fmla="*/ 7 w 17"/>
                            <a:gd name="T95" fmla="*/ 6 h 17"/>
                            <a:gd name="T96" fmla="*/ 5 w 17"/>
                            <a:gd name="T97" fmla="*/ 4 h 17"/>
                            <a:gd name="T98" fmla="*/ 5 w 17"/>
                            <a:gd name="T99" fmla="*/ 3 h 17"/>
                            <a:gd name="T100" fmla="*/ 5 w 17"/>
                            <a:gd name="T101" fmla="*/ 1 h 17"/>
                            <a:gd name="T102" fmla="*/ 6 w 17"/>
                            <a:gd name="T103" fmla="*/ 0 h 17"/>
                            <a:gd name="T104" fmla="*/ 7 w 17"/>
                            <a:gd name="T105" fmla="*/ 0 h 17"/>
                            <a:gd name="T106" fmla="*/ 8 w 17"/>
                            <a:gd name="T107" fmla="*/ 0 h 17"/>
                            <a:gd name="T108" fmla="*/ 8 w 17"/>
                            <a:gd name="T109" fmla="*/ 1 h 17"/>
                            <a:gd name="T110" fmla="*/ 8 w 17"/>
                            <a:gd name="T111" fmla="*/ 3 h 17"/>
                            <a:gd name="T112" fmla="*/ 10 w 17"/>
                            <a:gd name="T113" fmla="*/ 4 h 17"/>
                            <a:gd name="T114" fmla="*/ 12 w 17"/>
                            <a:gd name="T115" fmla="*/ 5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2" y="5"/>
                              </a:moveTo>
                              <a:lnTo>
                                <a:pt x="13" y="6"/>
                              </a:lnTo>
                              <a:lnTo>
                                <a:pt x="16" y="8"/>
                              </a:lnTo>
                              <a:lnTo>
                                <a:pt x="13" y="8"/>
                              </a:lnTo>
                              <a:lnTo>
                                <a:pt x="11" y="8"/>
                              </a:lnTo>
                              <a:lnTo>
                                <a:pt x="9" y="7"/>
                              </a:lnTo>
                              <a:lnTo>
                                <a:pt x="11" y="8"/>
                              </a:lnTo>
                              <a:lnTo>
                                <a:pt x="12" y="9"/>
                              </a:lnTo>
                              <a:lnTo>
                                <a:pt x="9" y="8"/>
                              </a:lnTo>
                              <a:lnTo>
                                <a:pt x="7" y="7"/>
                              </a:lnTo>
                              <a:lnTo>
                                <a:pt x="4" y="6"/>
                              </a:lnTo>
                              <a:lnTo>
                                <a:pt x="6" y="8"/>
                              </a:lnTo>
                              <a:lnTo>
                                <a:pt x="8" y="9"/>
                              </a:lnTo>
                              <a:lnTo>
                                <a:pt x="9" y="9"/>
                              </a:lnTo>
                              <a:lnTo>
                                <a:pt x="7" y="9"/>
                              </a:lnTo>
                              <a:lnTo>
                                <a:pt x="5" y="9"/>
                              </a:lnTo>
                              <a:lnTo>
                                <a:pt x="4" y="8"/>
                              </a:lnTo>
                              <a:lnTo>
                                <a:pt x="5" y="9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6" y="11"/>
                              </a:lnTo>
                              <a:lnTo>
                                <a:pt x="4" y="11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3" y="11"/>
                              </a:lnTo>
                              <a:lnTo>
                                <a:pt x="4" y="12"/>
                              </a:lnTo>
                              <a:lnTo>
                                <a:pt x="5" y="13"/>
                              </a:lnTo>
                              <a:lnTo>
                                <a:pt x="6" y="14"/>
                              </a:lnTo>
                              <a:lnTo>
                                <a:pt x="3" y="13"/>
                              </a:lnTo>
                              <a:lnTo>
                                <a:pt x="2" y="12"/>
                              </a:lnTo>
                              <a:lnTo>
                                <a:pt x="3" y="14"/>
                              </a:lnTo>
                              <a:lnTo>
                                <a:pt x="4" y="14"/>
                              </a:lnTo>
                              <a:lnTo>
                                <a:pt x="5" y="16"/>
                              </a:lnTo>
                              <a:lnTo>
                                <a:pt x="1" y="14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0" y="7"/>
                              </a:lnTo>
                              <a:lnTo>
                                <a:pt x="1" y="4"/>
                              </a:lnTo>
                              <a:lnTo>
                                <a:pt x="2" y="3"/>
                              </a:lnTo>
                              <a:lnTo>
                                <a:pt x="2" y="4"/>
                              </a:lnTo>
                              <a:lnTo>
                                <a:pt x="3" y="6"/>
                              </a:lnTo>
                              <a:lnTo>
                                <a:pt x="2" y="4"/>
                              </a:lnTo>
                              <a:lnTo>
                                <a:pt x="2" y="3"/>
                              </a:lnTo>
                              <a:lnTo>
                                <a:pt x="3" y="2"/>
                              </a:lnTo>
                              <a:lnTo>
                                <a:pt x="5" y="1"/>
                              </a:lnTo>
                              <a:lnTo>
                                <a:pt x="4" y="3"/>
                              </a:lnTo>
                              <a:lnTo>
                                <a:pt x="5" y="4"/>
                              </a:lnTo>
                              <a:lnTo>
                                <a:pt x="7" y="6"/>
                              </a:lnTo>
                              <a:lnTo>
                                <a:pt x="5" y="4"/>
                              </a:lnTo>
                              <a:lnTo>
                                <a:pt x="5" y="3"/>
                              </a:lnTo>
                              <a:lnTo>
                                <a:pt x="5" y="1"/>
                              </a:lnTo>
                              <a:lnTo>
                                <a:pt x="6" y="0"/>
                              </a:lnTo>
                              <a:lnTo>
                                <a:pt x="7" y="0"/>
                              </a:lnTo>
                              <a:lnTo>
                                <a:pt x="8" y="0"/>
                              </a:lnTo>
                              <a:lnTo>
                                <a:pt x="8" y="1"/>
                              </a:lnTo>
                              <a:lnTo>
                                <a:pt x="8" y="3"/>
                              </a:lnTo>
                              <a:lnTo>
                                <a:pt x="10" y="4"/>
                              </a:lnTo>
                              <a:lnTo>
                                <a:pt x="12" y="5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1" name="Freeform 5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6" y="1928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2 h 17"/>
                            <a:gd name="T2" fmla="*/ 5 w 17"/>
                            <a:gd name="T3" fmla="*/ 2 h 17"/>
                            <a:gd name="T4" fmla="*/ 8 w 17"/>
                            <a:gd name="T5" fmla="*/ 2 h 17"/>
                            <a:gd name="T6" fmla="*/ 13 w 17"/>
                            <a:gd name="T7" fmla="*/ 1 h 17"/>
                            <a:gd name="T8" fmla="*/ 11 w 17"/>
                            <a:gd name="T9" fmla="*/ 2 h 17"/>
                            <a:gd name="T10" fmla="*/ 8 w 17"/>
                            <a:gd name="T11" fmla="*/ 3 h 17"/>
                            <a:gd name="T12" fmla="*/ 5 w 17"/>
                            <a:gd name="T13" fmla="*/ 3 h 17"/>
                            <a:gd name="T14" fmla="*/ 8 w 17"/>
                            <a:gd name="T15" fmla="*/ 4 h 17"/>
                            <a:gd name="T16" fmla="*/ 13 w 17"/>
                            <a:gd name="T17" fmla="*/ 3 h 17"/>
                            <a:gd name="T18" fmla="*/ 13 w 17"/>
                            <a:gd name="T19" fmla="*/ 4 h 17"/>
                            <a:gd name="T20" fmla="*/ 8 w 17"/>
                            <a:gd name="T21" fmla="*/ 5 h 17"/>
                            <a:gd name="T22" fmla="*/ 5 w 17"/>
                            <a:gd name="T23" fmla="*/ 4 h 17"/>
                            <a:gd name="T24" fmla="*/ 8 w 17"/>
                            <a:gd name="T25" fmla="*/ 5 h 17"/>
                            <a:gd name="T26" fmla="*/ 13 w 17"/>
                            <a:gd name="T27" fmla="*/ 5 h 17"/>
                            <a:gd name="T28" fmla="*/ 16 w 17"/>
                            <a:gd name="T29" fmla="*/ 5 h 17"/>
                            <a:gd name="T30" fmla="*/ 11 w 17"/>
                            <a:gd name="T31" fmla="*/ 6 h 17"/>
                            <a:gd name="T32" fmla="*/ 8 w 17"/>
                            <a:gd name="T33" fmla="*/ 6 h 17"/>
                            <a:gd name="T34" fmla="*/ 3 w 17"/>
                            <a:gd name="T35" fmla="*/ 6 h 17"/>
                            <a:gd name="T36" fmla="*/ 5 w 17"/>
                            <a:gd name="T37" fmla="*/ 7 h 17"/>
                            <a:gd name="T38" fmla="*/ 11 w 17"/>
                            <a:gd name="T39" fmla="*/ 8 h 17"/>
                            <a:gd name="T40" fmla="*/ 16 w 17"/>
                            <a:gd name="T41" fmla="*/ 9 h 17"/>
                            <a:gd name="T42" fmla="*/ 13 w 17"/>
                            <a:gd name="T43" fmla="*/ 9 h 17"/>
                            <a:gd name="T44" fmla="*/ 8 w 17"/>
                            <a:gd name="T45" fmla="*/ 9 h 17"/>
                            <a:gd name="T46" fmla="*/ 5 w 17"/>
                            <a:gd name="T47" fmla="*/ 8 h 17"/>
                            <a:gd name="T48" fmla="*/ 3 w 17"/>
                            <a:gd name="T49" fmla="*/ 7 h 17"/>
                            <a:gd name="T50" fmla="*/ 5 w 17"/>
                            <a:gd name="T51" fmla="*/ 9 h 17"/>
                            <a:gd name="T52" fmla="*/ 8 w 17"/>
                            <a:gd name="T53" fmla="*/ 10 h 17"/>
                            <a:gd name="T54" fmla="*/ 13 w 17"/>
                            <a:gd name="T55" fmla="*/ 10 h 17"/>
                            <a:gd name="T56" fmla="*/ 13 w 17"/>
                            <a:gd name="T57" fmla="*/ 11 h 17"/>
                            <a:gd name="T58" fmla="*/ 5 w 17"/>
                            <a:gd name="T59" fmla="*/ 10 h 17"/>
                            <a:gd name="T60" fmla="*/ 3 w 17"/>
                            <a:gd name="T61" fmla="*/ 9 h 17"/>
                            <a:gd name="T62" fmla="*/ 3 w 17"/>
                            <a:gd name="T63" fmla="*/ 11 h 17"/>
                            <a:gd name="T64" fmla="*/ 8 w 17"/>
                            <a:gd name="T65" fmla="*/ 13 h 17"/>
                            <a:gd name="T66" fmla="*/ 11 w 17"/>
                            <a:gd name="T67" fmla="*/ 13 h 17"/>
                            <a:gd name="T68" fmla="*/ 5 w 17"/>
                            <a:gd name="T69" fmla="*/ 12 h 17"/>
                            <a:gd name="T70" fmla="*/ 3 w 17"/>
                            <a:gd name="T71" fmla="*/ 12 h 17"/>
                            <a:gd name="T72" fmla="*/ 3 w 17"/>
                            <a:gd name="T73" fmla="*/ 14 h 17"/>
                            <a:gd name="T74" fmla="*/ 5 w 17"/>
                            <a:gd name="T75" fmla="*/ 15 h 17"/>
                            <a:gd name="T76" fmla="*/ 8 w 17"/>
                            <a:gd name="T77" fmla="*/ 15 h 17"/>
                            <a:gd name="T78" fmla="*/ 3 w 17"/>
                            <a:gd name="T79" fmla="*/ 14 h 17"/>
                            <a:gd name="T80" fmla="*/ 5 w 17"/>
                            <a:gd name="T81" fmla="*/ 16 h 17"/>
                            <a:gd name="T82" fmla="*/ 8 w 17"/>
                            <a:gd name="T83" fmla="*/ 16 h 17"/>
                            <a:gd name="T84" fmla="*/ 13 w 17"/>
                            <a:gd name="T85" fmla="*/ 15 h 17"/>
                            <a:gd name="T86" fmla="*/ 13 w 17"/>
                            <a:gd name="T87" fmla="*/ 12 h 17"/>
                            <a:gd name="T88" fmla="*/ 11 w 17"/>
                            <a:gd name="T89" fmla="*/ 12 h 17"/>
                            <a:gd name="T90" fmla="*/ 16 w 17"/>
                            <a:gd name="T91" fmla="*/ 12 h 17"/>
                            <a:gd name="T92" fmla="*/ 13 w 17"/>
                            <a:gd name="T93" fmla="*/ 6 h 17"/>
                            <a:gd name="T94" fmla="*/ 13 w 17"/>
                            <a:gd name="T95" fmla="*/ 0 h 17"/>
                            <a:gd name="T96" fmla="*/ 13 w 17"/>
                            <a:gd name="T97" fmla="*/ 0 h 17"/>
                            <a:gd name="T98" fmla="*/ 8 w 17"/>
                            <a:gd name="T99" fmla="*/ 0 h 17"/>
                            <a:gd name="T100" fmla="*/ 8 w 17"/>
                            <a:gd name="T101" fmla="*/ 1 h 17"/>
                            <a:gd name="T102" fmla="*/ 0 w 17"/>
                            <a:gd name="T103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2"/>
                              </a:moveTo>
                              <a:lnTo>
                                <a:pt x="5" y="2"/>
                              </a:lnTo>
                              <a:lnTo>
                                <a:pt x="8" y="2"/>
                              </a:lnTo>
                              <a:lnTo>
                                <a:pt x="13" y="1"/>
                              </a:lnTo>
                              <a:lnTo>
                                <a:pt x="11" y="2"/>
                              </a:lnTo>
                              <a:lnTo>
                                <a:pt x="8" y="3"/>
                              </a:lnTo>
                              <a:lnTo>
                                <a:pt x="5" y="3"/>
                              </a:lnTo>
                              <a:lnTo>
                                <a:pt x="8" y="4"/>
                              </a:lnTo>
                              <a:lnTo>
                                <a:pt x="13" y="3"/>
                              </a:lnTo>
                              <a:lnTo>
                                <a:pt x="13" y="4"/>
                              </a:lnTo>
                              <a:lnTo>
                                <a:pt x="8" y="5"/>
                              </a:lnTo>
                              <a:lnTo>
                                <a:pt x="5" y="4"/>
                              </a:lnTo>
                              <a:lnTo>
                                <a:pt x="8" y="5"/>
                              </a:lnTo>
                              <a:lnTo>
                                <a:pt x="13" y="5"/>
                              </a:lnTo>
                              <a:lnTo>
                                <a:pt x="16" y="5"/>
                              </a:lnTo>
                              <a:lnTo>
                                <a:pt x="11" y="6"/>
                              </a:lnTo>
                              <a:lnTo>
                                <a:pt x="8" y="6"/>
                              </a:lnTo>
                              <a:lnTo>
                                <a:pt x="3" y="6"/>
                              </a:lnTo>
                              <a:lnTo>
                                <a:pt x="5" y="7"/>
                              </a:lnTo>
                              <a:lnTo>
                                <a:pt x="11" y="8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8" y="9"/>
                              </a:lnTo>
                              <a:lnTo>
                                <a:pt x="5" y="8"/>
                              </a:lnTo>
                              <a:lnTo>
                                <a:pt x="3" y="7"/>
                              </a:lnTo>
                              <a:lnTo>
                                <a:pt x="5" y="9"/>
                              </a:lnTo>
                              <a:lnTo>
                                <a:pt x="8" y="10"/>
                              </a:lnTo>
                              <a:lnTo>
                                <a:pt x="13" y="10"/>
                              </a:lnTo>
                              <a:lnTo>
                                <a:pt x="13" y="11"/>
                              </a:lnTo>
                              <a:lnTo>
                                <a:pt x="5" y="10"/>
                              </a:lnTo>
                              <a:lnTo>
                                <a:pt x="3" y="9"/>
                              </a:lnTo>
                              <a:lnTo>
                                <a:pt x="3" y="11"/>
                              </a:lnTo>
                              <a:lnTo>
                                <a:pt x="8" y="13"/>
                              </a:lnTo>
                              <a:lnTo>
                                <a:pt x="11" y="13"/>
                              </a:lnTo>
                              <a:lnTo>
                                <a:pt x="5" y="12"/>
                              </a:lnTo>
                              <a:lnTo>
                                <a:pt x="3" y="12"/>
                              </a:lnTo>
                              <a:lnTo>
                                <a:pt x="3" y="14"/>
                              </a:lnTo>
                              <a:lnTo>
                                <a:pt x="5" y="15"/>
                              </a:lnTo>
                              <a:lnTo>
                                <a:pt x="8" y="15"/>
                              </a:lnTo>
                              <a:lnTo>
                                <a:pt x="3" y="14"/>
                              </a:lnTo>
                              <a:lnTo>
                                <a:pt x="5" y="16"/>
                              </a:lnTo>
                              <a:lnTo>
                                <a:pt x="8" y="16"/>
                              </a:lnTo>
                              <a:lnTo>
                                <a:pt x="13" y="15"/>
                              </a:lnTo>
                              <a:lnTo>
                                <a:pt x="13" y="12"/>
                              </a:lnTo>
                              <a:lnTo>
                                <a:pt x="11" y="12"/>
                              </a:lnTo>
                              <a:lnTo>
                                <a:pt x="16" y="12"/>
                              </a:lnTo>
                              <a:lnTo>
                                <a:pt x="13" y="6"/>
                              </a:lnTo>
                              <a:lnTo>
                                <a:pt x="13" y="0"/>
                              </a:lnTo>
                              <a:lnTo>
                                <a:pt x="13" y="0"/>
                              </a:lnTo>
                              <a:lnTo>
                                <a:pt x="8" y="0"/>
                              </a:lnTo>
                              <a:lnTo>
                                <a:pt x="8" y="1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2" name="Freeform 5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1934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3 w 17"/>
                            <a:gd name="T3" fmla="*/ 4 h 17"/>
                            <a:gd name="T4" fmla="*/ 9 w 17"/>
                            <a:gd name="T5" fmla="*/ 5 h 17"/>
                            <a:gd name="T6" fmla="*/ 12 w 17"/>
                            <a:gd name="T7" fmla="*/ 7 h 17"/>
                            <a:gd name="T8" fmla="*/ 9 w 17"/>
                            <a:gd name="T9" fmla="*/ 7 h 17"/>
                            <a:gd name="T10" fmla="*/ 3 w 17"/>
                            <a:gd name="T11" fmla="*/ 5 h 17"/>
                            <a:gd name="T12" fmla="*/ 7 w 17"/>
                            <a:gd name="T13" fmla="*/ 7 h 17"/>
                            <a:gd name="T14" fmla="*/ 11 w 17"/>
                            <a:gd name="T15" fmla="*/ 8 h 17"/>
                            <a:gd name="T16" fmla="*/ 12 w 17"/>
                            <a:gd name="T17" fmla="*/ 8 h 17"/>
                            <a:gd name="T18" fmla="*/ 14 w 17"/>
                            <a:gd name="T19" fmla="*/ 8 h 17"/>
                            <a:gd name="T20" fmla="*/ 12 w 17"/>
                            <a:gd name="T21" fmla="*/ 8 h 17"/>
                            <a:gd name="T22" fmla="*/ 9 w 17"/>
                            <a:gd name="T23" fmla="*/ 8 h 17"/>
                            <a:gd name="T24" fmla="*/ 7 w 17"/>
                            <a:gd name="T25" fmla="*/ 8 h 17"/>
                            <a:gd name="T26" fmla="*/ 12 w 17"/>
                            <a:gd name="T27" fmla="*/ 11 h 17"/>
                            <a:gd name="T28" fmla="*/ 14 w 17"/>
                            <a:gd name="T29" fmla="*/ 11 h 17"/>
                            <a:gd name="T30" fmla="*/ 12 w 17"/>
                            <a:gd name="T31" fmla="*/ 11 h 17"/>
                            <a:gd name="T32" fmla="*/ 9 w 17"/>
                            <a:gd name="T33" fmla="*/ 11 h 17"/>
                            <a:gd name="T34" fmla="*/ 11 w 17"/>
                            <a:gd name="T35" fmla="*/ 12 h 17"/>
                            <a:gd name="T36" fmla="*/ 12 w 17"/>
                            <a:gd name="T37" fmla="*/ 12 h 17"/>
                            <a:gd name="T38" fmla="*/ 16 w 17"/>
                            <a:gd name="T39" fmla="*/ 13 h 17"/>
                            <a:gd name="T40" fmla="*/ 12 w 17"/>
                            <a:gd name="T41" fmla="*/ 13 h 17"/>
                            <a:gd name="T42" fmla="*/ 9 w 17"/>
                            <a:gd name="T43" fmla="*/ 12 h 17"/>
                            <a:gd name="T44" fmla="*/ 14 w 17"/>
                            <a:gd name="T45" fmla="*/ 15 h 17"/>
                            <a:gd name="T46" fmla="*/ 16 w 17"/>
                            <a:gd name="T47" fmla="*/ 16 h 17"/>
                            <a:gd name="T48" fmla="*/ 12 w 17"/>
                            <a:gd name="T49" fmla="*/ 15 h 17"/>
                            <a:gd name="T50" fmla="*/ 9 w 17"/>
                            <a:gd name="T51" fmla="*/ 13 h 17"/>
                            <a:gd name="T52" fmla="*/ 5 w 17"/>
                            <a:gd name="T53" fmla="*/ 11 h 17"/>
                            <a:gd name="T54" fmla="*/ 2 w 17"/>
                            <a:gd name="T55" fmla="*/ 8 h 17"/>
                            <a:gd name="T56" fmla="*/ 7 w 17"/>
                            <a:gd name="T57" fmla="*/ 9 h 17"/>
                            <a:gd name="T58" fmla="*/ 3 w 17"/>
                            <a:gd name="T59" fmla="*/ 8 h 17"/>
                            <a:gd name="T60" fmla="*/ 2 w 17"/>
                            <a:gd name="T61" fmla="*/ 7 h 17"/>
                            <a:gd name="T62" fmla="*/ 0 w 17"/>
                            <a:gd name="T63" fmla="*/ 4 h 17"/>
                            <a:gd name="T64" fmla="*/ 2 w 17"/>
                            <a:gd name="T65" fmla="*/ 7 h 17"/>
                            <a:gd name="T66" fmla="*/ 3 w 17"/>
                            <a:gd name="T67" fmla="*/ 7 h 17"/>
                            <a:gd name="T68" fmla="*/ 2 w 17"/>
                            <a:gd name="T69" fmla="*/ 5 h 17"/>
                            <a:gd name="T70" fmla="*/ 0 w 17"/>
                            <a:gd name="T71" fmla="*/ 3 h 17"/>
                            <a:gd name="T72" fmla="*/ 0 w 17"/>
                            <a:gd name="T7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3" y="4"/>
                              </a:lnTo>
                              <a:lnTo>
                                <a:pt x="9" y="5"/>
                              </a:lnTo>
                              <a:lnTo>
                                <a:pt x="12" y="7"/>
                              </a:lnTo>
                              <a:lnTo>
                                <a:pt x="9" y="7"/>
                              </a:lnTo>
                              <a:lnTo>
                                <a:pt x="3" y="5"/>
                              </a:lnTo>
                              <a:lnTo>
                                <a:pt x="7" y="7"/>
                              </a:lnTo>
                              <a:lnTo>
                                <a:pt x="11" y="8"/>
                              </a:lnTo>
                              <a:lnTo>
                                <a:pt x="12" y="8"/>
                              </a:lnTo>
                              <a:lnTo>
                                <a:pt x="14" y="8"/>
                              </a:lnTo>
                              <a:lnTo>
                                <a:pt x="12" y="8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12" y="11"/>
                              </a:lnTo>
                              <a:lnTo>
                                <a:pt x="14" y="11"/>
                              </a:lnTo>
                              <a:lnTo>
                                <a:pt x="12" y="11"/>
                              </a:lnTo>
                              <a:lnTo>
                                <a:pt x="9" y="11"/>
                              </a:lnTo>
                              <a:lnTo>
                                <a:pt x="11" y="12"/>
                              </a:lnTo>
                              <a:lnTo>
                                <a:pt x="12" y="12"/>
                              </a:lnTo>
                              <a:lnTo>
                                <a:pt x="16" y="13"/>
                              </a:lnTo>
                              <a:lnTo>
                                <a:pt x="12" y="13"/>
                              </a:lnTo>
                              <a:lnTo>
                                <a:pt x="9" y="12"/>
                              </a:lnTo>
                              <a:lnTo>
                                <a:pt x="14" y="15"/>
                              </a:lnTo>
                              <a:lnTo>
                                <a:pt x="16" y="16"/>
                              </a:lnTo>
                              <a:lnTo>
                                <a:pt x="12" y="15"/>
                              </a:lnTo>
                              <a:lnTo>
                                <a:pt x="9" y="13"/>
                              </a:lnTo>
                              <a:lnTo>
                                <a:pt x="5" y="11"/>
                              </a:lnTo>
                              <a:lnTo>
                                <a:pt x="2" y="8"/>
                              </a:lnTo>
                              <a:lnTo>
                                <a:pt x="7" y="9"/>
                              </a:lnTo>
                              <a:lnTo>
                                <a:pt x="3" y="8"/>
                              </a:lnTo>
                              <a:lnTo>
                                <a:pt x="2" y="7"/>
                              </a:lnTo>
                              <a:lnTo>
                                <a:pt x="0" y="4"/>
                              </a:lnTo>
                              <a:lnTo>
                                <a:pt x="2" y="7"/>
                              </a:lnTo>
                              <a:lnTo>
                                <a:pt x="3" y="7"/>
                              </a:lnTo>
                              <a:lnTo>
                                <a:pt x="2" y="5"/>
                              </a:lnTo>
                              <a:lnTo>
                                <a:pt x="0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3" name="Freeform 5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1939"/>
                          <a:ext cx="17" cy="17"/>
                        </a:xfrm>
                        <a:custGeom>
                          <a:avLst/>
                          <a:gdLst>
                            <a:gd name="T0" fmla="*/ 2 w 17"/>
                            <a:gd name="T1" fmla="*/ 0 h 17"/>
                            <a:gd name="T2" fmla="*/ 3 w 17"/>
                            <a:gd name="T3" fmla="*/ 2 h 17"/>
                            <a:gd name="T4" fmla="*/ 8 w 17"/>
                            <a:gd name="T5" fmla="*/ 3 h 17"/>
                            <a:gd name="T6" fmla="*/ 13 w 17"/>
                            <a:gd name="T7" fmla="*/ 4 h 17"/>
                            <a:gd name="T8" fmla="*/ 13 w 17"/>
                            <a:gd name="T9" fmla="*/ 5 h 17"/>
                            <a:gd name="T10" fmla="*/ 14 w 17"/>
                            <a:gd name="T11" fmla="*/ 8 h 17"/>
                            <a:gd name="T12" fmla="*/ 11 w 17"/>
                            <a:gd name="T13" fmla="*/ 7 h 17"/>
                            <a:gd name="T14" fmla="*/ 8 w 17"/>
                            <a:gd name="T15" fmla="*/ 6 h 17"/>
                            <a:gd name="T16" fmla="*/ 5 w 17"/>
                            <a:gd name="T17" fmla="*/ 5 h 17"/>
                            <a:gd name="T18" fmla="*/ 8 w 17"/>
                            <a:gd name="T19" fmla="*/ 7 h 17"/>
                            <a:gd name="T20" fmla="*/ 13 w 17"/>
                            <a:gd name="T21" fmla="*/ 8 h 17"/>
                            <a:gd name="T22" fmla="*/ 16 w 17"/>
                            <a:gd name="T23" fmla="*/ 9 h 17"/>
                            <a:gd name="T24" fmla="*/ 13 w 17"/>
                            <a:gd name="T25" fmla="*/ 9 h 17"/>
                            <a:gd name="T26" fmla="*/ 8 w 17"/>
                            <a:gd name="T27" fmla="*/ 9 h 17"/>
                            <a:gd name="T28" fmla="*/ 6 w 17"/>
                            <a:gd name="T29" fmla="*/ 8 h 17"/>
                            <a:gd name="T30" fmla="*/ 10 w 17"/>
                            <a:gd name="T31" fmla="*/ 10 h 17"/>
                            <a:gd name="T32" fmla="*/ 13 w 17"/>
                            <a:gd name="T33" fmla="*/ 10 h 17"/>
                            <a:gd name="T34" fmla="*/ 14 w 17"/>
                            <a:gd name="T35" fmla="*/ 11 h 17"/>
                            <a:gd name="T36" fmla="*/ 11 w 17"/>
                            <a:gd name="T37" fmla="*/ 11 h 17"/>
                            <a:gd name="T38" fmla="*/ 6 w 17"/>
                            <a:gd name="T39" fmla="*/ 11 h 17"/>
                            <a:gd name="T40" fmla="*/ 10 w 17"/>
                            <a:gd name="T41" fmla="*/ 12 h 17"/>
                            <a:gd name="T42" fmla="*/ 13 w 17"/>
                            <a:gd name="T43" fmla="*/ 13 h 17"/>
                            <a:gd name="T44" fmla="*/ 14 w 17"/>
                            <a:gd name="T45" fmla="*/ 13 h 17"/>
                            <a:gd name="T46" fmla="*/ 11 w 17"/>
                            <a:gd name="T47" fmla="*/ 14 h 17"/>
                            <a:gd name="T48" fmla="*/ 8 w 17"/>
                            <a:gd name="T49" fmla="*/ 14 h 17"/>
                            <a:gd name="T50" fmla="*/ 5 w 17"/>
                            <a:gd name="T51" fmla="*/ 13 h 17"/>
                            <a:gd name="T52" fmla="*/ 8 w 17"/>
                            <a:gd name="T53" fmla="*/ 14 h 17"/>
                            <a:gd name="T54" fmla="*/ 10 w 17"/>
                            <a:gd name="T55" fmla="*/ 15 h 17"/>
                            <a:gd name="T56" fmla="*/ 8 w 17"/>
                            <a:gd name="T57" fmla="*/ 16 h 17"/>
                            <a:gd name="T58" fmla="*/ 5 w 17"/>
                            <a:gd name="T59" fmla="*/ 16 h 17"/>
                            <a:gd name="T60" fmla="*/ 3 w 17"/>
                            <a:gd name="T61" fmla="*/ 15 h 17"/>
                            <a:gd name="T62" fmla="*/ 2 w 17"/>
                            <a:gd name="T63" fmla="*/ 12 h 17"/>
                            <a:gd name="T64" fmla="*/ 0 w 17"/>
                            <a:gd name="T65" fmla="*/ 11 h 17"/>
                            <a:gd name="T66" fmla="*/ 0 w 17"/>
                            <a:gd name="T67" fmla="*/ 9 h 17"/>
                            <a:gd name="T68" fmla="*/ 2 w 17"/>
                            <a:gd name="T69" fmla="*/ 11 h 17"/>
                            <a:gd name="T70" fmla="*/ 5 w 17"/>
                            <a:gd name="T71" fmla="*/ 12 h 17"/>
                            <a:gd name="T72" fmla="*/ 8 w 17"/>
                            <a:gd name="T73" fmla="*/ 12 h 17"/>
                            <a:gd name="T74" fmla="*/ 3 w 17"/>
                            <a:gd name="T75" fmla="*/ 11 h 17"/>
                            <a:gd name="T76" fmla="*/ 2 w 17"/>
                            <a:gd name="T77" fmla="*/ 10 h 17"/>
                            <a:gd name="T78" fmla="*/ 2 w 17"/>
                            <a:gd name="T79" fmla="*/ 9 h 17"/>
                            <a:gd name="T80" fmla="*/ 2 w 17"/>
                            <a:gd name="T81" fmla="*/ 7 h 17"/>
                            <a:gd name="T82" fmla="*/ 2 w 17"/>
                            <a:gd name="T83" fmla="*/ 6 h 17"/>
                            <a:gd name="T84" fmla="*/ 3 w 17"/>
                            <a:gd name="T85" fmla="*/ 6 h 17"/>
                            <a:gd name="T86" fmla="*/ 5 w 17"/>
                            <a:gd name="T87" fmla="*/ 7 h 17"/>
                            <a:gd name="T88" fmla="*/ 8 w 17"/>
                            <a:gd name="T89" fmla="*/ 8 h 17"/>
                            <a:gd name="T90" fmla="*/ 3 w 17"/>
                            <a:gd name="T91" fmla="*/ 6 h 17"/>
                            <a:gd name="T92" fmla="*/ 2 w 17"/>
                            <a:gd name="T93" fmla="*/ 5 h 17"/>
                            <a:gd name="T94" fmla="*/ 2 w 17"/>
                            <a:gd name="T95" fmla="*/ 3 h 17"/>
                            <a:gd name="T96" fmla="*/ 2 w 17"/>
                            <a:gd name="T97" fmla="*/ 2 h 17"/>
                            <a:gd name="T98" fmla="*/ 3 w 17"/>
                            <a:gd name="T99" fmla="*/ 4 h 17"/>
                            <a:gd name="T100" fmla="*/ 8 w 17"/>
                            <a:gd name="T101" fmla="*/ 5 h 17"/>
                            <a:gd name="T102" fmla="*/ 3 w 17"/>
                            <a:gd name="T103" fmla="*/ 3 h 17"/>
                            <a:gd name="T104" fmla="*/ 2 w 17"/>
                            <a:gd name="T105" fmla="*/ 2 h 17"/>
                            <a:gd name="T106" fmla="*/ 2 w 17"/>
                            <a:gd name="T10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2" y="0"/>
                              </a:moveTo>
                              <a:lnTo>
                                <a:pt x="3" y="2"/>
                              </a:lnTo>
                              <a:lnTo>
                                <a:pt x="8" y="3"/>
                              </a:lnTo>
                              <a:lnTo>
                                <a:pt x="13" y="4"/>
                              </a:lnTo>
                              <a:lnTo>
                                <a:pt x="13" y="5"/>
                              </a:lnTo>
                              <a:lnTo>
                                <a:pt x="14" y="8"/>
                              </a:lnTo>
                              <a:lnTo>
                                <a:pt x="11" y="7"/>
                              </a:lnTo>
                              <a:lnTo>
                                <a:pt x="8" y="6"/>
                              </a:lnTo>
                              <a:lnTo>
                                <a:pt x="5" y="5"/>
                              </a:lnTo>
                              <a:lnTo>
                                <a:pt x="8" y="7"/>
                              </a:lnTo>
                              <a:lnTo>
                                <a:pt x="13" y="8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8" y="9"/>
                              </a:lnTo>
                              <a:lnTo>
                                <a:pt x="6" y="8"/>
                              </a:lnTo>
                              <a:lnTo>
                                <a:pt x="10" y="10"/>
                              </a:lnTo>
                              <a:lnTo>
                                <a:pt x="13" y="10"/>
                              </a:lnTo>
                              <a:lnTo>
                                <a:pt x="14" y="11"/>
                              </a:lnTo>
                              <a:lnTo>
                                <a:pt x="11" y="11"/>
                              </a:lnTo>
                              <a:lnTo>
                                <a:pt x="6" y="11"/>
                              </a:lnTo>
                              <a:lnTo>
                                <a:pt x="10" y="12"/>
                              </a:lnTo>
                              <a:lnTo>
                                <a:pt x="13" y="13"/>
                              </a:lnTo>
                              <a:lnTo>
                                <a:pt x="14" y="13"/>
                              </a:lnTo>
                              <a:lnTo>
                                <a:pt x="11" y="14"/>
                              </a:lnTo>
                              <a:lnTo>
                                <a:pt x="8" y="14"/>
                              </a:lnTo>
                              <a:lnTo>
                                <a:pt x="5" y="13"/>
                              </a:lnTo>
                              <a:lnTo>
                                <a:pt x="8" y="14"/>
                              </a:lnTo>
                              <a:lnTo>
                                <a:pt x="10" y="15"/>
                              </a:lnTo>
                              <a:lnTo>
                                <a:pt x="8" y="16"/>
                              </a:lnTo>
                              <a:lnTo>
                                <a:pt x="5" y="16"/>
                              </a:lnTo>
                              <a:lnTo>
                                <a:pt x="3" y="15"/>
                              </a:lnTo>
                              <a:lnTo>
                                <a:pt x="2" y="12"/>
                              </a:lnTo>
                              <a:lnTo>
                                <a:pt x="0" y="11"/>
                              </a:lnTo>
                              <a:lnTo>
                                <a:pt x="0" y="9"/>
                              </a:lnTo>
                              <a:lnTo>
                                <a:pt x="2" y="11"/>
                              </a:lnTo>
                              <a:lnTo>
                                <a:pt x="5" y="12"/>
                              </a:lnTo>
                              <a:lnTo>
                                <a:pt x="8" y="12"/>
                              </a:lnTo>
                              <a:lnTo>
                                <a:pt x="3" y="11"/>
                              </a:lnTo>
                              <a:lnTo>
                                <a:pt x="2" y="10"/>
                              </a:lnTo>
                              <a:lnTo>
                                <a:pt x="2" y="9"/>
                              </a:lnTo>
                              <a:lnTo>
                                <a:pt x="2" y="7"/>
                              </a:lnTo>
                              <a:lnTo>
                                <a:pt x="2" y="6"/>
                              </a:lnTo>
                              <a:lnTo>
                                <a:pt x="3" y="6"/>
                              </a:lnTo>
                              <a:lnTo>
                                <a:pt x="5" y="7"/>
                              </a:lnTo>
                              <a:lnTo>
                                <a:pt x="8" y="8"/>
                              </a:lnTo>
                              <a:lnTo>
                                <a:pt x="3" y="6"/>
                              </a:lnTo>
                              <a:lnTo>
                                <a:pt x="2" y="5"/>
                              </a:lnTo>
                              <a:lnTo>
                                <a:pt x="2" y="3"/>
                              </a:lnTo>
                              <a:lnTo>
                                <a:pt x="2" y="2"/>
                              </a:lnTo>
                              <a:lnTo>
                                <a:pt x="3" y="4"/>
                              </a:lnTo>
                              <a:lnTo>
                                <a:pt x="8" y="5"/>
                              </a:lnTo>
                              <a:lnTo>
                                <a:pt x="3" y="3"/>
                              </a:lnTo>
                              <a:lnTo>
                                <a:pt x="2" y="2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64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4" y="1937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4 w 17"/>
                            <a:gd name="T3" fmla="*/ 0 h 17"/>
                            <a:gd name="T4" fmla="*/ 12 w 17"/>
                            <a:gd name="T5" fmla="*/ 1 h 17"/>
                            <a:gd name="T6" fmla="*/ 10 w 17"/>
                            <a:gd name="T7" fmla="*/ 1 h 17"/>
                            <a:gd name="T8" fmla="*/ 6 w 17"/>
                            <a:gd name="T9" fmla="*/ 1 h 17"/>
                            <a:gd name="T10" fmla="*/ 8 w 17"/>
                            <a:gd name="T11" fmla="*/ 2 h 17"/>
                            <a:gd name="T12" fmla="*/ 12 w 17"/>
                            <a:gd name="T13" fmla="*/ 2 h 17"/>
                            <a:gd name="T14" fmla="*/ 10 w 17"/>
                            <a:gd name="T15" fmla="*/ 3 h 17"/>
                            <a:gd name="T16" fmla="*/ 6 w 17"/>
                            <a:gd name="T17" fmla="*/ 3 h 17"/>
                            <a:gd name="T18" fmla="*/ 8 w 17"/>
                            <a:gd name="T19" fmla="*/ 4 h 17"/>
                            <a:gd name="T20" fmla="*/ 12 w 17"/>
                            <a:gd name="T21" fmla="*/ 4 h 17"/>
                            <a:gd name="T22" fmla="*/ 8 w 17"/>
                            <a:gd name="T23" fmla="*/ 5 h 17"/>
                            <a:gd name="T24" fmla="*/ 6 w 17"/>
                            <a:gd name="T25" fmla="*/ 5 h 17"/>
                            <a:gd name="T26" fmla="*/ 10 w 17"/>
                            <a:gd name="T27" fmla="*/ 5 h 17"/>
                            <a:gd name="T28" fmla="*/ 12 w 17"/>
                            <a:gd name="T29" fmla="*/ 5 h 17"/>
                            <a:gd name="T30" fmla="*/ 8 w 17"/>
                            <a:gd name="T31" fmla="*/ 6 h 17"/>
                            <a:gd name="T32" fmla="*/ 4 w 17"/>
                            <a:gd name="T33" fmla="*/ 8 h 17"/>
                            <a:gd name="T34" fmla="*/ 6 w 17"/>
                            <a:gd name="T35" fmla="*/ 8 h 17"/>
                            <a:gd name="T36" fmla="*/ 10 w 17"/>
                            <a:gd name="T37" fmla="*/ 7 h 17"/>
                            <a:gd name="T38" fmla="*/ 6 w 17"/>
                            <a:gd name="T39" fmla="*/ 9 h 17"/>
                            <a:gd name="T40" fmla="*/ 4 w 17"/>
                            <a:gd name="T41" fmla="*/ 9 h 17"/>
                            <a:gd name="T42" fmla="*/ 2 w 17"/>
                            <a:gd name="T43" fmla="*/ 10 h 17"/>
                            <a:gd name="T44" fmla="*/ 4 w 17"/>
                            <a:gd name="T45" fmla="*/ 10 h 17"/>
                            <a:gd name="T46" fmla="*/ 8 w 17"/>
                            <a:gd name="T47" fmla="*/ 9 h 17"/>
                            <a:gd name="T48" fmla="*/ 6 w 17"/>
                            <a:gd name="T49" fmla="*/ 10 h 17"/>
                            <a:gd name="T50" fmla="*/ 2 w 17"/>
                            <a:gd name="T51" fmla="*/ 10 h 17"/>
                            <a:gd name="T52" fmla="*/ 0 w 17"/>
                            <a:gd name="T53" fmla="*/ 10 h 17"/>
                            <a:gd name="T54" fmla="*/ 2 w 17"/>
                            <a:gd name="T55" fmla="*/ 10 h 17"/>
                            <a:gd name="T56" fmla="*/ 6 w 17"/>
                            <a:gd name="T57" fmla="*/ 11 h 17"/>
                            <a:gd name="T58" fmla="*/ 2 w 17"/>
                            <a:gd name="T59" fmla="*/ 12 h 17"/>
                            <a:gd name="T60" fmla="*/ 0 w 17"/>
                            <a:gd name="T61" fmla="*/ 12 h 17"/>
                            <a:gd name="T62" fmla="*/ 4 w 17"/>
                            <a:gd name="T63" fmla="*/ 12 h 17"/>
                            <a:gd name="T64" fmla="*/ 8 w 17"/>
                            <a:gd name="T65" fmla="*/ 13 h 17"/>
                            <a:gd name="T66" fmla="*/ 10 w 17"/>
                            <a:gd name="T67" fmla="*/ 13 h 17"/>
                            <a:gd name="T68" fmla="*/ 8 w 17"/>
                            <a:gd name="T69" fmla="*/ 14 h 17"/>
                            <a:gd name="T70" fmla="*/ 10 w 17"/>
                            <a:gd name="T71" fmla="*/ 16 h 17"/>
                            <a:gd name="T72" fmla="*/ 12 w 17"/>
                            <a:gd name="T73" fmla="*/ 14 h 17"/>
                            <a:gd name="T74" fmla="*/ 12 w 17"/>
                            <a:gd name="T75" fmla="*/ 12 h 17"/>
                            <a:gd name="T76" fmla="*/ 14 w 17"/>
                            <a:gd name="T77" fmla="*/ 10 h 17"/>
                            <a:gd name="T78" fmla="*/ 12 w 17"/>
                            <a:gd name="T79" fmla="*/ 11 h 17"/>
                            <a:gd name="T80" fmla="*/ 8 w 17"/>
                            <a:gd name="T81" fmla="*/ 12 h 17"/>
                            <a:gd name="T82" fmla="*/ 12 w 17"/>
                            <a:gd name="T83" fmla="*/ 11 h 17"/>
                            <a:gd name="T84" fmla="*/ 14 w 17"/>
                            <a:gd name="T85" fmla="*/ 10 h 17"/>
                            <a:gd name="T86" fmla="*/ 14 w 17"/>
                            <a:gd name="T87" fmla="*/ 8 h 17"/>
                            <a:gd name="T88" fmla="*/ 12 w 17"/>
                            <a:gd name="T89" fmla="*/ 10 h 17"/>
                            <a:gd name="T90" fmla="*/ 10 w 17"/>
                            <a:gd name="T91" fmla="*/ 10 h 17"/>
                            <a:gd name="T92" fmla="*/ 12 w 17"/>
                            <a:gd name="T93" fmla="*/ 8 h 17"/>
                            <a:gd name="T94" fmla="*/ 14 w 17"/>
                            <a:gd name="T95" fmla="*/ 6 h 17"/>
                            <a:gd name="T96" fmla="*/ 14 w 17"/>
                            <a:gd name="T97" fmla="*/ 5 h 17"/>
                            <a:gd name="T98" fmla="*/ 16 w 17"/>
                            <a:gd name="T99" fmla="*/ 3 h 17"/>
                            <a:gd name="T100" fmla="*/ 14 w 17"/>
                            <a:gd name="T101" fmla="*/ 4 h 17"/>
                            <a:gd name="T102" fmla="*/ 14 w 17"/>
                            <a:gd name="T103" fmla="*/ 3 h 17"/>
                            <a:gd name="T104" fmla="*/ 16 w 17"/>
                            <a:gd name="T105" fmla="*/ 0 h 17"/>
                            <a:gd name="T106" fmla="*/ 16 w 17"/>
                            <a:gd name="T10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4" y="0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6" y="1"/>
                              </a:lnTo>
                              <a:lnTo>
                                <a:pt x="8" y="2"/>
                              </a:lnTo>
                              <a:lnTo>
                                <a:pt x="12" y="2"/>
                              </a:lnTo>
                              <a:lnTo>
                                <a:pt x="10" y="3"/>
                              </a:lnTo>
                              <a:lnTo>
                                <a:pt x="6" y="3"/>
                              </a:lnTo>
                              <a:lnTo>
                                <a:pt x="8" y="4"/>
                              </a:lnTo>
                              <a:lnTo>
                                <a:pt x="12" y="4"/>
                              </a:lnTo>
                              <a:lnTo>
                                <a:pt x="8" y="5"/>
                              </a:lnTo>
                              <a:lnTo>
                                <a:pt x="6" y="5"/>
                              </a:lnTo>
                              <a:lnTo>
                                <a:pt x="10" y="5"/>
                              </a:lnTo>
                              <a:lnTo>
                                <a:pt x="12" y="5"/>
                              </a:lnTo>
                              <a:lnTo>
                                <a:pt x="8" y="6"/>
                              </a:lnTo>
                              <a:lnTo>
                                <a:pt x="4" y="8"/>
                              </a:lnTo>
                              <a:lnTo>
                                <a:pt x="6" y="8"/>
                              </a:lnTo>
                              <a:lnTo>
                                <a:pt x="10" y="7"/>
                              </a:lnTo>
                              <a:lnTo>
                                <a:pt x="6" y="9"/>
                              </a:lnTo>
                              <a:lnTo>
                                <a:pt x="4" y="9"/>
                              </a:lnTo>
                              <a:lnTo>
                                <a:pt x="2" y="10"/>
                              </a:lnTo>
                              <a:lnTo>
                                <a:pt x="4" y="10"/>
                              </a:lnTo>
                              <a:lnTo>
                                <a:pt x="8" y="9"/>
                              </a:lnTo>
                              <a:lnTo>
                                <a:pt x="6" y="10"/>
                              </a:lnTo>
                              <a:lnTo>
                                <a:pt x="2" y="10"/>
                              </a:lnTo>
                              <a:lnTo>
                                <a:pt x="0" y="10"/>
                              </a:lnTo>
                              <a:lnTo>
                                <a:pt x="2" y="10"/>
                              </a:lnTo>
                              <a:lnTo>
                                <a:pt x="6" y="11"/>
                              </a:lnTo>
                              <a:lnTo>
                                <a:pt x="2" y="12"/>
                              </a:lnTo>
                              <a:lnTo>
                                <a:pt x="0" y="12"/>
                              </a:lnTo>
                              <a:lnTo>
                                <a:pt x="4" y="12"/>
                              </a:lnTo>
                              <a:lnTo>
                                <a:pt x="8" y="13"/>
                              </a:lnTo>
                              <a:lnTo>
                                <a:pt x="10" y="13"/>
                              </a:lnTo>
                              <a:lnTo>
                                <a:pt x="8" y="14"/>
                              </a:lnTo>
                              <a:lnTo>
                                <a:pt x="10" y="16"/>
                              </a:lnTo>
                              <a:lnTo>
                                <a:pt x="12" y="14"/>
                              </a:lnTo>
                              <a:lnTo>
                                <a:pt x="12" y="12"/>
                              </a:lnTo>
                              <a:lnTo>
                                <a:pt x="14" y="10"/>
                              </a:lnTo>
                              <a:lnTo>
                                <a:pt x="12" y="11"/>
                              </a:lnTo>
                              <a:lnTo>
                                <a:pt x="8" y="12"/>
                              </a:lnTo>
                              <a:lnTo>
                                <a:pt x="12" y="11"/>
                              </a:lnTo>
                              <a:lnTo>
                                <a:pt x="14" y="10"/>
                              </a:lnTo>
                              <a:lnTo>
                                <a:pt x="14" y="8"/>
                              </a:lnTo>
                              <a:lnTo>
                                <a:pt x="12" y="10"/>
                              </a:lnTo>
                              <a:lnTo>
                                <a:pt x="10" y="10"/>
                              </a:lnTo>
                              <a:lnTo>
                                <a:pt x="12" y="8"/>
                              </a:lnTo>
                              <a:lnTo>
                                <a:pt x="14" y="6"/>
                              </a:lnTo>
                              <a:lnTo>
                                <a:pt x="14" y="5"/>
                              </a:lnTo>
                              <a:lnTo>
                                <a:pt x="16" y="3"/>
                              </a:lnTo>
                              <a:lnTo>
                                <a:pt x="14" y="4"/>
                              </a:lnTo>
                              <a:lnTo>
                                <a:pt x="14" y="3"/>
                              </a:lnTo>
                              <a:lnTo>
                                <a:pt x="16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5" name="Group 5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84" y="1930"/>
                        <a:ext cx="31" cy="36"/>
                        <a:chOff x="5084" y="1930"/>
                        <a:chExt cx="31" cy="36"/>
                      </a:xfrm>
                    </p:grpSpPr>
                    <p:sp>
                      <p:nvSpPr>
                        <p:cNvPr id="247" name="Freeform 5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4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2 h 17"/>
                            <a:gd name="T2" fmla="*/ 15 w 17"/>
                            <a:gd name="T3" fmla="*/ 4 h 17"/>
                            <a:gd name="T4" fmla="*/ 15 w 17"/>
                            <a:gd name="T5" fmla="*/ 6 h 17"/>
                            <a:gd name="T6" fmla="*/ 16 w 17"/>
                            <a:gd name="T7" fmla="*/ 9 h 17"/>
                            <a:gd name="T8" fmla="*/ 16 w 17"/>
                            <a:gd name="T9" fmla="*/ 10 h 17"/>
                            <a:gd name="T10" fmla="*/ 15 w 17"/>
                            <a:gd name="T11" fmla="*/ 11 h 17"/>
                            <a:gd name="T12" fmla="*/ 12 w 17"/>
                            <a:gd name="T13" fmla="*/ 13 h 17"/>
                            <a:gd name="T14" fmla="*/ 10 w 17"/>
                            <a:gd name="T15" fmla="*/ 16 h 17"/>
                            <a:gd name="T16" fmla="*/ 7 w 17"/>
                            <a:gd name="T17" fmla="*/ 16 h 17"/>
                            <a:gd name="T18" fmla="*/ 5 w 17"/>
                            <a:gd name="T19" fmla="*/ 15 h 17"/>
                            <a:gd name="T20" fmla="*/ 3 w 17"/>
                            <a:gd name="T21" fmla="*/ 13 h 17"/>
                            <a:gd name="T22" fmla="*/ 1 w 17"/>
                            <a:gd name="T23" fmla="*/ 11 h 17"/>
                            <a:gd name="T24" fmla="*/ 0 w 17"/>
                            <a:gd name="T25" fmla="*/ 10 h 17"/>
                            <a:gd name="T26" fmla="*/ 0 w 17"/>
                            <a:gd name="T27" fmla="*/ 9 h 17"/>
                            <a:gd name="T28" fmla="*/ 0 w 17"/>
                            <a:gd name="T29" fmla="*/ 8 h 17"/>
                            <a:gd name="T30" fmla="*/ 1 w 17"/>
                            <a:gd name="T31" fmla="*/ 6 h 17"/>
                            <a:gd name="T32" fmla="*/ 1 w 17"/>
                            <a:gd name="T33" fmla="*/ 4 h 17"/>
                            <a:gd name="T34" fmla="*/ 1 w 17"/>
                            <a:gd name="T35" fmla="*/ 2 h 17"/>
                            <a:gd name="T36" fmla="*/ 1 w 17"/>
                            <a:gd name="T37" fmla="*/ 0 h 17"/>
                            <a:gd name="T38" fmla="*/ 16 w 17"/>
                            <a:gd name="T39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2"/>
                              </a:moveTo>
                              <a:lnTo>
                                <a:pt x="15" y="4"/>
                              </a:lnTo>
                              <a:lnTo>
                                <a:pt x="15" y="6"/>
                              </a:lnTo>
                              <a:lnTo>
                                <a:pt x="16" y="9"/>
                              </a:lnTo>
                              <a:lnTo>
                                <a:pt x="16" y="10"/>
                              </a:lnTo>
                              <a:lnTo>
                                <a:pt x="15" y="11"/>
                              </a:lnTo>
                              <a:lnTo>
                                <a:pt x="12" y="13"/>
                              </a:lnTo>
                              <a:lnTo>
                                <a:pt x="10" y="16"/>
                              </a:lnTo>
                              <a:lnTo>
                                <a:pt x="7" y="16"/>
                              </a:lnTo>
                              <a:lnTo>
                                <a:pt x="5" y="15"/>
                              </a:lnTo>
                              <a:lnTo>
                                <a:pt x="3" y="13"/>
                              </a:lnTo>
                              <a:lnTo>
                                <a:pt x="1" y="11"/>
                              </a:lnTo>
                              <a:lnTo>
                                <a:pt x="0" y="10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1" y="6"/>
                              </a:lnTo>
                              <a:lnTo>
                                <a:pt x="1" y="4"/>
                              </a:lnTo>
                              <a:lnTo>
                                <a:pt x="1" y="2"/>
                              </a:lnTo>
                              <a:lnTo>
                                <a:pt x="1" y="0"/>
                              </a:lnTo>
                              <a:lnTo>
                                <a:pt x="16" y="2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8" name="Freeform 5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30"/>
                          <a:ext cx="17" cy="20"/>
                        </a:xfrm>
                        <a:custGeom>
                          <a:avLst/>
                          <a:gdLst>
                            <a:gd name="T0" fmla="*/ 15 w 17"/>
                            <a:gd name="T1" fmla="*/ 2 h 20"/>
                            <a:gd name="T2" fmla="*/ 15 w 17"/>
                            <a:gd name="T3" fmla="*/ 3 h 20"/>
                            <a:gd name="T4" fmla="*/ 15 w 17"/>
                            <a:gd name="T5" fmla="*/ 5 h 20"/>
                            <a:gd name="T6" fmla="*/ 16 w 17"/>
                            <a:gd name="T7" fmla="*/ 7 h 20"/>
                            <a:gd name="T8" fmla="*/ 16 w 17"/>
                            <a:gd name="T9" fmla="*/ 9 h 20"/>
                            <a:gd name="T10" fmla="*/ 16 w 17"/>
                            <a:gd name="T11" fmla="*/ 10 h 20"/>
                            <a:gd name="T12" fmla="*/ 15 w 17"/>
                            <a:gd name="T13" fmla="*/ 11 h 20"/>
                            <a:gd name="T14" fmla="*/ 15 w 17"/>
                            <a:gd name="T15" fmla="*/ 12 h 20"/>
                            <a:gd name="T16" fmla="*/ 15 w 17"/>
                            <a:gd name="T17" fmla="*/ 13 h 20"/>
                            <a:gd name="T18" fmla="*/ 15 w 17"/>
                            <a:gd name="T19" fmla="*/ 14 h 20"/>
                            <a:gd name="T20" fmla="*/ 14 w 17"/>
                            <a:gd name="T21" fmla="*/ 15 h 20"/>
                            <a:gd name="T22" fmla="*/ 14 w 17"/>
                            <a:gd name="T23" fmla="*/ 15 h 20"/>
                            <a:gd name="T24" fmla="*/ 13 w 17"/>
                            <a:gd name="T25" fmla="*/ 16 h 20"/>
                            <a:gd name="T26" fmla="*/ 12 w 17"/>
                            <a:gd name="T27" fmla="*/ 17 h 20"/>
                            <a:gd name="T28" fmla="*/ 11 w 17"/>
                            <a:gd name="T29" fmla="*/ 17 h 20"/>
                            <a:gd name="T30" fmla="*/ 10 w 17"/>
                            <a:gd name="T31" fmla="*/ 18 h 20"/>
                            <a:gd name="T32" fmla="*/ 9 w 17"/>
                            <a:gd name="T33" fmla="*/ 19 h 20"/>
                            <a:gd name="T34" fmla="*/ 9 w 17"/>
                            <a:gd name="T35" fmla="*/ 19 h 20"/>
                            <a:gd name="T36" fmla="*/ 7 w 17"/>
                            <a:gd name="T37" fmla="*/ 19 h 20"/>
                            <a:gd name="T38" fmla="*/ 6 w 17"/>
                            <a:gd name="T39" fmla="*/ 18 h 20"/>
                            <a:gd name="T40" fmla="*/ 5 w 17"/>
                            <a:gd name="T41" fmla="*/ 17 h 20"/>
                            <a:gd name="T42" fmla="*/ 4 w 17"/>
                            <a:gd name="T43" fmla="*/ 17 h 20"/>
                            <a:gd name="T44" fmla="*/ 3 w 17"/>
                            <a:gd name="T45" fmla="*/ 16 h 20"/>
                            <a:gd name="T46" fmla="*/ 3 w 17"/>
                            <a:gd name="T47" fmla="*/ 16 h 20"/>
                            <a:gd name="T48" fmla="*/ 2 w 17"/>
                            <a:gd name="T49" fmla="*/ 15 h 20"/>
                            <a:gd name="T50" fmla="*/ 2 w 17"/>
                            <a:gd name="T51" fmla="*/ 14 h 20"/>
                            <a:gd name="T52" fmla="*/ 1 w 17"/>
                            <a:gd name="T53" fmla="*/ 13 h 20"/>
                            <a:gd name="T54" fmla="*/ 1 w 17"/>
                            <a:gd name="T55" fmla="*/ 11 h 20"/>
                            <a:gd name="T56" fmla="*/ 0 w 17"/>
                            <a:gd name="T57" fmla="*/ 10 h 20"/>
                            <a:gd name="T58" fmla="*/ 0 w 17"/>
                            <a:gd name="T59" fmla="*/ 8 h 20"/>
                            <a:gd name="T60" fmla="*/ 0 w 17"/>
                            <a:gd name="T61" fmla="*/ 6 h 20"/>
                            <a:gd name="T62" fmla="*/ 0 w 17"/>
                            <a:gd name="T63" fmla="*/ 5 h 20"/>
                            <a:gd name="T64" fmla="*/ 0 w 17"/>
                            <a:gd name="T65" fmla="*/ 3 h 20"/>
                            <a:gd name="T66" fmla="*/ 1 w 17"/>
                            <a:gd name="T67" fmla="*/ 4 h 20"/>
                            <a:gd name="T68" fmla="*/ 0 w 17"/>
                            <a:gd name="T69" fmla="*/ 2 h 20"/>
                            <a:gd name="T70" fmla="*/ 2 w 17"/>
                            <a:gd name="T71" fmla="*/ 2 h 20"/>
                            <a:gd name="T72" fmla="*/ 0 w 17"/>
                            <a:gd name="T73" fmla="*/ 0 h 20"/>
                            <a:gd name="T74" fmla="*/ 1 w 17"/>
                            <a:gd name="T75" fmla="*/ 0 h 20"/>
                            <a:gd name="T76" fmla="*/ 3 w 17"/>
                            <a:gd name="T77" fmla="*/ 2 h 20"/>
                            <a:gd name="T78" fmla="*/ 6 w 17"/>
                            <a:gd name="T79" fmla="*/ 2 h 20"/>
                            <a:gd name="T80" fmla="*/ 5 w 17"/>
                            <a:gd name="T81" fmla="*/ 1 h 20"/>
                            <a:gd name="T82" fmla="*/ 3 w 17"/>
                            <a:gd name="T83" fmla="*/ 0 h 20"/>
                            <a:gd name="T84" fmla="*/ 6 w 17"/>
                            <a:gd name="T85" fmla="*/ 1 h 20"/>
                            <a:gd name="T86" fmla="*/ 8 w 17"/>
                            <a:gd name="T87" fmla="*/ 2 h 20"/>
                            <a:gd name="T88" fmla="*/ 12 w 17"/>
                            <a:gd name="T89" fmla="*/ 3 h 20"/>
                            <a:gd name="T90" fmla="*/ 9 w 17"/>
                            <a:gd name="T91" fmla="*/ 2 h 20"/>
                            <a:gd name="T92" fmla="*/ 8 w 17"/>
                            <a:gd name="T93" fmla="*/ 1 h 20"/>
                            <a:gd name="T94" fmla="*/ 12 w 17"/>
                            <a:gd name="T95" fmla="*/ 2 h 20"/>
                            <a:gd name="T96" fmla="*/ 13 w 17"/>
                            <a:gd name="T97" fmla="*/ 2 h 20"/>
                            <a:gd name="T98" fmla="*/ 10 w 17"/>
                            <a:gd name="T99" fmla="*/ 0 h 20"/>
                            <a:gd name="T100" fmla="*/ 13 w 17"/>
                            <a:gd name="T101" fmla="*/ 1 h 20"/>
                            <a:gd name="T102" fmla="*/ 15 w 17"/>
                            <a:gd name="T103" fmla="*/ 2 h 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7" h="20">
                              <a:moveTo>
                                <a:pt x="15" y="2"/>
                              </a:moveTo>
                              <a:lnTo>
                                <a:pt x="15" y="3"/>
                              </a:lnTo>
                              <a:lnTo>
                                <a:pt x="15" y="5"/>
                              </a:lnTo>
                              <a:lnTo>
                                <a:pt x="16" y="7"/>
                              </a:lnTo>
                              <a:lnTo>
                                <a:pt x="16" y="9"/>
                              </a:lnTo>
                              <a:lnTo>
                                <a:pt x="16" y="10"/>
                              </a:lnTo>
                              <a:lnTo>
                                <a:pt x="15" y="11"/>
                              </a:lnTo>
                              <a:lnTo>
                                <a:pt x="15" y="12"/>
                              </a:lnTo>
                              <a:lnTo>
                                <a:pt x="15" y="13"/>
                              </a:lnTo>
                              <a:lnTo>
                                <a:pt x="15" y="14"/>
                              </a:lnTo>
                              <a:lnTo>
                                <a:pt x="14" y="15"/>
                              </a:lnTo>
                              <a:lnTo>
                                <a:pt x="14" y="15"/>
                              </a:lnTo>
                              <a:lnTo>
                                <a:pt x="13" y="16"/>
                              </a:lnTo>
                              <a:lnTo>
                                <a:pt x="12" y="17"/>
                              </a:lnTo>
                              <a:lnTo>
                                <a:pt x="11" y="17"/>
                              </a:lnTo>
                              <a:lnTo>
                                <a:pt x="10" y="18"/>
                              </a:lnTo>
                              <a:lnTo>
                                <a:pt x="9" y="19"/>
                              </a:lnTo>
                              <a:lnTo>
                                <a:pt x="9" y="19"/>
                              </a:lnTo>
                              <a:lnTo>
                                <a:pt x="7" y="19"/>
                              </a:lnTo>
                              <a:lnTo>
                                <a:pt x="6" y="18"/>
                              </a:lnTo>
                              <a:lnTo>
                                <a:pt x="5" y="17"/>
                              </a:lnTo>
                              <a:lnTo>
                                <a:pt x="4" y="17"/>
                              </a:lnTo>
                              <a:lnTo>
                                <a:pt x="3" y="16"/>
                              </a:lnTo>
                              <a:lnTo>
                                <a:pt x="3" y="16"/>
                              </a:lnTo>
                              <a:lnTo>
                                <a:pt x="2" y="15"/>
                              </a:lnTo>
                              <a:lnTo>
                                <a:pt x="2" y="14"/>
                              </a:lnTo>
                              <a:lnTo>
                                <a:pt x="1" y="13"/>
                              </a:lnTo>
                              <a:lnTo>
                                <a:pt x="1" y="11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0" y="6"/>
                              </a:lnTo>
                              <a:lnTo>
                                <a:pt x="0" y="5"/>
                              </a:lnTo>
                              <a:lnTo>
                                <a:pt x="0" y="3"/>
                              </a:lnTo>
                              <a:lnTo>
                                <a:pt x="1" y="4"/>
                              </a:lnTo>
                              <a:lnTo>
                                <a:pt x="0" y="2"/>
                              </a:lnTo>
                              <a:lnTo>
                                <a:pt x="2" y="2"/>
                              </a:lnTo>
                              <a:lnTo>
                                <a:pt x="0" y="0"/>
                              </a:lnTo>
                              <a:lnTo>
                                <a:pt x="1" y="0"/>
                              </a:lnTo>
                              <a:lnTo>
                                <a:pt x="3" y="2"/>
                              </a:lnTo>
                              <a:lnTo>
                                <a:pt x="6" y="2"/>
                              </a:lnTo>
                              <a:lnTo>
                                <a:pt x="5" y="1"/>
                              </a:lnTo>
                              <a:lnTo>
                                <a:pt x="3" y="0"/>
                              </a:lnTo>
                              <a:lnTo>
                                <a:pt x="6" y="1"/>
                              </a:lnTo>
                              <a:lnTo>
                                <a:pt x="8" y="2"/>
                              </a:lnTo>
                              <a:lnTo>
                                <a:pt x="12" y="3"/>
                              </a:lnTo>
                              <a:lnTo>
                                <a:pt x="9" y="2"/>
                              </a:lnTo>
                              <a:lnTo>
                                <a:pt x="8" y="1"/>
                              </a:lnTo>
                              <a:lnTo>
                                <a:pt x="12" y="2"/>
                              </a:lnTo>
                              <a:lnTo>
                                <a:pt x="13" y="2"/>
                              </a:lnTo>
                              <a:lnTo>
                                <a:pt x="10" y="0"/>
                              </a:lnTo>
                              <a:lnTo>
                                <a:pt x="13" y="1"/>
                              </a:lnTo>
                              <a:lnTo>
                                <a:pt x="15" y="2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9" name="Freeform 5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2" y="194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16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16 h 17"/>
                            <a:gd name="T10" fmla="*/ 4 w 17"/>
                            <a:gd name="T11" fmla="*/ 0 h 17"/>
                            <a:gd name="T12" fmla="*/ 8 w 17"/>
                            <a:gd name="T13" fmla="*/ 0 h 17"/>
                            <a:gd name="T14" fmla="*/ 12 w 17"/>
                            <a:gd name="T15" fmla="*/ 0 h 17"/>
                            <a:gd name="T16" fmla="*/ 16 w 17"/>
                            <a:gd name="T1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16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16"/>
                              </a:lnTo>
                              <a:lnTo>
                                <a:pt x="4" y="0"/>
                              </a:lnTo>
                              <a:lnTo>
                                <a:pt x="8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0" name="Freeform 5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7" y="1941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16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16 h 17"/>
                            <a:gd name="T10" fmla="*/ 4 w 17"/>
                            <a:gd name="T11" fmla="*/ 0 h 17"/>
                            <a:gd name="T12" fmla="*/ 8 w 17"/>
                            <a:gd name="T13" fmla="*/ 0 h 17"/>
                            <a:gd name="T14" fmla="*/ 12 w 17"/>
                            <a:gd name="T15" fmla="*/ 0 h 17"/>
                            <a:gd name="T16" fmla="*/ 16 w 17"/>
                            <a:gd name="T1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16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16"/>
                              </a:lnTo>
                              <a:lnTo>
                                <a:pt x="4" y="0"/>
                              </a:lnTo>
                              <a:lnTo>
                                <a:pt x="8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1" name="Freeform 5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5 h 17"/>
                            <a:gd name="T4" fmla="*/ 8 w 17"/>
                            <a:gd name="T5" fmla="*/ 5 h 17"/>
                            <a:gd name="T6" fmla="*/ 4 w 17"/>
                            <a:gd name="T7" fmla="*/ 5 h 17"/>
                            <a:gd name="T8" fmla="*/ 0 w 17"/>
                            <a:gd name="T9" fmla="*/ 5 h 17"/>
                            <a:gd name="T10" fmla="*/ 4 w 17"/>
                            <a:gd name="T11" fmla="*/ 10 h 17"/>
                            <a:gd name="T12" fmla="*/ 4 w 17"/>
                            <a:gd name="T13" fmla="*/ 16 h 17"/>
                            <a:gd name="T14" fmla="*/ 8 w 17"/>
                            <a:gd name="T15" fmla="*/ 16 h 17"/>
                            <a:gd name="T16" fmla="*/ 12 w 17"/>
                            <a:gd name="T17" fmla="*/ 10 h 17"/>
                            <a:gd name="T18" fmla="*/ 16 w 17"/>
                            <a:gd name="T19" fmla="*/ 5 h 17"/>
                            <a:gd name="T20" fmla="*/ 16 w 17"/>
                            <a:gd name="T2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5"/>
                              </a:lnTo>
                              <a:lnTo>
                                <a:pt x="8" y="5"/>
                              </a:lnTo>
                              <a:lnTo>
                                <a:pt x="4" y="5"/>
                              </a:lnTo>
                              <a:lnTo>
                                <a:pt x="0" y="5"/>
                              </a:lnTo>
                              <a:lnTo>
                                <a:pt x="4" y="10"/>
                              </a:lnTo>
                              <a:lnTo>
                                <a:pt x="4" y="16"/>
                              </a:lnTo>
                              <a:lnTo>
                                <a:pt x="8" y="16"/>
                              </a:lnTo>
                              <a:lnTo>
                                <a:pt x="12" y="10"/>
                              </a:lnTo>
                              <a:lnTo>
                                <a:pt x="16" y="5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2" name="Freeform 5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8 h 17"/>
                            <a:gd name="T2" fmla="*/ 16 w 17"/>
                            <a:gd name="T3" fmla="*/ 0 h 17"/>
                            <a:gd name="T4" fmla="*/ 12 w 17"/>
                            <a:gd name="T5" fmla="*/ 8 h 17"/>
                            <a:gd name="T6" fmla="*/ 9 w 17"/>
                            <a:gd name="T7" fmla="*/ 0 h 17"/>
                            <a:gd name="T8" fmla="*/ 9 w 17"/>
                            <a:gd name="T9" fmla="*/ 8 h 17"/>
                            <a:gd name="T10" fmla="*/ 7 w 17"/>
                            <a:gd name="T11" fmla="*/ 8 h 17"/>
                            <a:gd name="T12" fmla="*/ 5 w 17"/>
                            <a:gd name="T13" fmla="*/ 8 h 17"/>
                            <a:gd name="T14" fmla="*/ 2 w 17"/>
                            <a:gd name="T15" fmla="*/ 8 h 17"/>
                            <a:gd name="T16" fmla="*/ 0 w 17"/>
                            <a:gd name="T17" fmla="*/ 8 h 17"/>
                            <a:gd name="T18" fmla="*/ 0 w 17"/>
                            <a:gd name="T19" fmla="*/ 16 h 17"/>
                            <a:gd name="T20" fmla="*/ 2 w 17"/>
                            <a:gd name="T21" fmla="*/ 8 h 17"/>
                            <a:gd name="T22" fmla="*/ 7 w 17"/>
                            <a:gd name="T23" fmla="*/ 16 h 17"/>
                            <a:gd name="T24" fmla="*/ 12 w 17"/>
                            <a:gd name="T25" fmla="*/ 8 h 17"/>
                            <a:gd name="T26" fmla="*/ 14 w 17"/>
                            <a:gd name="T27" fmla="*/ 8 h 17"/>
                            <a:gd name="T28" fmla="*/ 16 w 17"/>
                            <a:gd name="T29" fmla="*/ 8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8"/>
                              </a:moveTo>
                              <a:lnTo>
                                <a:pt x="16" y="0"/>
                              </a:lnTo>
                              <a:lnTo>
                                <a:pt x="12" y="8"/>
                              </a:lnTo>
                              <a:lnTo>
                                <a:pt x="9" y="0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5" y="8"/>
                              </a:lnTo>
                              <a:lnTo>
                                <a:pt x="2" y="8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2" y="8"/>
                              </a:lnTo>
                              <a:lnTo>
                                <a:pt x="7" y="16"/>
                              </a:lnTo>
                              <a:lnTo>
                                <a:pt x="12" y="8"/>
                              </a:lnTo>
                              <a:lnTo>
                                <a:pt x="14" y="8"/>
                              </a:lnTo>
                              <a:lnTo>
                                <a:pt x="16" y="8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3" name="Freeform 5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9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0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0 h 17"/>
                            <a:gd name="T10" fmla="*/ 4 w 17"/>
                            <a:gd name="T11" fmla="*/ 16 h 17"/>
                            <a:gd name="T12" fmla="*/ 12 w 17"/>
                            <a:gd name="T13" fmla="*/ 16 h 17"/>
                            <a:gd name="T14" fmla="*/ 16 w 17"/>
                            <a:gd name="T15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0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0"/>
                              </a:lnTo>
                              <a:lnTo>
                                <a:pt x="4" y="16"/>
                              </a:lnTo>
                              <a:lnTo>
                                <a:pt x="12" y="1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4" name="Freeform 5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4" y="1936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5 h 17"/>
                            <a:gd name="T2" fmla="*/ 9 w 17"/>
                            <a:gd name="T3" fmla="*/ 5 h 17"/>
                            <a:gd name="T4" fmla="*/ 6 w 17"/>
                            <a:gd name="T5" fmla="*/ 10 h 17"/>
                            <a:gd name="T6" fmla="*/ 0 w 17"/>
                            <a:gd name="T7" fmla="*/ 16 h 17"/>
                            <a:gd name="T8" fmla="*/ 3 w 17"/>
                            <a:gd name="T9" fmla="*/ 5 h 17"/>
                            <a:gd name="T10" fmla="*/ 3 w 17"/>
                            <a:gd name="T11" fmla="*/ 0 h 17"/>
                            <a:gd name="T12" fmla="*/ 9 w 17"/>
                            <a:gd name="T13" fmla="*/ 0 h 17"/>
                            <a:gd name="T14" fmla="*/ 16 w 17"/>
                            <a:gd name="T15" fmla="*/ 5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5"/>
                              </a:moveTo>
                              <a:lnTo>
                                <a:pt x="9" y="5"/>
                              </a:lnTo>
                              <a:lnTo>
                                <a:pt x="6" y="10"/>
                              </a:lnTo>
                              <a:lnTo>
                                <a:pt x="0" y="16"/>
                              </a:lnTo>
                              <a:lnTo>
                                <a:pt x="3" y="5"/>
                              </a:lnTo>
                              <a:lnTo>
                                <a:pt x="3" y="0"/>
                              </a:lnTo>
                              <a:lnTo>
                                <a:pt x="9" y="0"/>
                              </a:lnTo>
                              <a:lnTo>
                                <a:pt x="16" y="5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5" name="Freeform 5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6" y="193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2 w 17"/>
                            <a:gd name="T3" fmla="*/ 16 h 17"/>
                            <a:gd name="T4" fmla="*/ 7 w 17"/>
                            <a:gd name="T5" fmla="*/ 16 h 17"/>
                            <a:gd name="T6" fmla="*/ 0 w 17"/>
                            <a:gd name="T7" fmla="*/ 16 h 17"/>
                            <a:gd name="T8" fmla="*/ 5 w 17"/>
                            <a:gd name="T9" fmla="*/ 8 h 17"/>
                            <a:gd name="T10" fmla="*/ 7 w 17"/>
                            <a:gd name="T11" fmla="*/ 0 h 17"/>
                            <a:gd name="T12" fmla="*/ 12 w 17"/>
                            <a:gd name="T13" fmla="*/ 0 h 17"/>
                            <a:gd name="T14" fmla="*/ 14 w 17"/>
                            <a:gd name="T15" fmla="*/ 0 h 17"/>
                            <a:gd name="T16" fmla="*/ 16 w 17"/>
                            <a:gd name="T17" fmla="*/ 8 h 17"/>
                            <a:gd name="T18" fmla="*/ 16 w 17"/>
                            <a:gd name="T1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2" y="16"/>
                              </a:lnTo>
                              <a:lnTo>
                                <a:pt x="7" y="16"/>
                              </a:lnTo>
                              <a:lnTo>
                                <a:pt x="0" y="16"/>
                              </a:lnTo>
                              <a:lnTo>
                                <a:pt x="5" y="8"/>
                              </a:lnTo>
                              <a:lnTo>
                                <a:pt x="7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6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6" name="Freeform 5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8" y="1937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0 w 17"/>
                            <a:gd name="T5" fmla="*/ 0 h 1"/>
                            <a:gd name="T6" fmla="*/ 16 w 17"/>
                            <a:gd name="T7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57" name="Line 5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87" y="1937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6" name="Group 57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9" y="2070"/>
                        <a:ext cx="28" cy="42"/>
                        <a:chOff x="5079" y="2070"/>
                        <a:chExt cx="28" cy="42"/>
                      </a:xfrm>
                    </p:grpSpPr>
                    <p:sp>
                      <p:nvSpPr>
                        <p:cNvPr id="244" name="Freeform 5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2" y="2070"/>
                          <a:ext cx="17" cy="37"/>
                        </a:xfrm>
                        <a:custGeom>
                          <a:avLst/>
                          <a:gdLst>
                            <a:gd name="T0" fmla="*/ 0 w 17"/>
                            <a:gd name="T1" fmla="*/ 1 h 37"/>
                            <a:gd name="T2" fmla="*/ 0 w 17"/>
                            <a:gd name="T3" fmla="*/ 5 h 37"/>
                            <a:gd name="T4" fmla="*/ 2 w 17"/>
                            <a:gd name="T5" fmla="*/ 9 h 37"/>
                            <a:gd name="T6" fmla="*/ 4 w 17"/>
                            <a:gd name="T7" fmla="*/ 15 h 37"/>
                            <a:gd name="T8" fmla="*/ 7 w 17"/>
                            <a:gd name="T9" fmla="*/ 19 h 37"/>
                            <a:gd name="T10" fmla="*/ 7 w 17"/>
                            <a:gd name="T11" fmla="*/ 21 h 37"/>
                            <a:gd name="T12" fmla="*/ 8 w 17"/>
                            <a:gd name="T13" fmla="*/ 21 h 37"/>
                            <a:gd name="T14" fmla="*/ 6 w 17"/>
                            <a:gd name="T15" fmla="*/ 24 h 37"/>
                            <a:gd name="T16" fmla="*/ 4 w 17"/>
                            <a:gd name="T17" fmla="*/ 26 h 37"/>
                            <a:gd name="T18" fmla="*/ 3 w 17"/>
                            <a:gd name="T19" fmla="*/ 27 h 37"/>
                            <a:gd name="T20" fmla="*/ 1 w 17"/>
                            <a:gd name="T21" fmla="*/ 29 h 37"/>
                            <a:gd name="T22" fmla="*/ 0 w 17"/>
                            <a:gd name="T23" fmla="*/ 36 h 37"/>
                            <a:gd name="T24" fmla="*/ 14 w 17"/>
                            <a:gd name="T25" fmla="*/ 27 h 37"/>
                            <a:gd name="T26" fmla="*/ 16 w 17"/>
                            <a:gd name="T27" fmla="*/ 26 h 37"/>
                            <a:gd name="T28" fmla="*/ 16 w 17"/>
                            <a:gd name="T29" fmla="*/ 25 h 37"/>
                            <a:gd name="T30" fmla="*/ 15 w 17"/>
                            <a:gd name="T31" fmla="*/ 23 h 37"/>
                            <a:gd name="T32" fmla="*/ 14 w 17"/>
                            <a:gd name="T33" fmla="*/ 20 h 37"/>
                            <a:gd name="T34" fmla="*/ 14 w 17"/>
                            <a:gd name="T35" fmla="*/ 19 h 37"/>
                            <a:gd name="T36" fmla="*/ 13 w 17"/>
                            <a:gd name="T37" fmla="*/ 17 h 37"/>
                            <a:gd name="T38" fmla="*/ 13 w 17"/>
                            <a:gd name="T39" fmla="*/ 14 h 37"/>
                            <a:gd name="T40" fmla="*/ 14 w 17"/>
                            <a:gd name="T41" fmla="*/ 10 h 37"/>
                            <a:gd name="T42" fmla="*/ 14 w 17"/>
                            <a:gd name="T43" fmla="*/ 7 h 37"/>
                            <a:gd name="T44" fmla="*/ 15 w 17"/>
                            <a:gd name="T45" fmla="*/ 0 h 37"/>
                            <a:gd name="T46" fmla="*/ 0 w 17"/>
                            <a:gd name="T47" fmla="*/ 1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17" h="37">
                              <a:moveTo>
                                <a:pt x="0" y="1"/>
                              </a:moveTo>
                              <a:lnTo>
                                <a:pt x="0" y="5"/>
                              </a:lnTo>
                              <a:lnTo>
                                <a:pt x="2" y="9"/>
                              </a:lnTo>
                              <a:lnTo>
                                <a:pt x="4" y="15"/>
                              </a:lnTo>
                              <a:lnTo>
                                <a:pt x="7" y="19"/>
                              </a:lnTo>
                              <a:lnTo>
                                <a:pt x="7" y="21"/>
                              </a:lnTo>
                              <a:lnTo>
                                <a:pt x="8" y="21"/>
                              </a:lnTo>
                              <a:lnTo>
                                <a:pt x="6" y="24"/>
                              </a:lnTo>
                              <a:lnTo>
                                <a:pt x="4" y="26"/>
                              </a:lnTo>
                              <a:lnTo>
                                <a:pt x="3" y="27"/>
                              </a:lnTo>
                              <a:lnTo>
                                <a:pt x="1" y="29"/>
                              </a:lnTo>
                              <a:lnTo>
                                <a:pt x="0" y="36"/>
                              </a:lnTo>
                              <a:lnTo>
                                <a:pt x="14" y="27"/>
                              </a:lnTo>
                              <a:lnTo>
                                <a:pt x="16" y="26"/>
                              </a:lnTo>
                              <a:lnTo>
                                <a:pt x="16" y="25"/>
                              </a:lnTo>
                              <a:lnTo>
                                <a:pt x="15" y="23"/>
                              </a:lnTo>
                              <a:lnTo>
                                <a:pt x="14" y="20"/>
                              </a:lnTo>
                              <a:lnTo>
                                <a:pt x="14" y="19"/>
                              </a:lnTo>
                              <a:lnTo>
                                <a:pt x="13" y="17"/>
                              </a:lnTo>
                              <a:lnTo>
                                <a:pt x="13" y="14"/>
                              </a:lnTo>
                              <a:lnTo>
                                <a:pt x="14" y="10"/>
                              </a:lnTo>
                              <a:lnTo>
                                <a:pt x="14" y="7"/>
                              </a:lnTo>
                              <a:lnTo>
                                <a:pt x="15" y="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5" name="Freeform 5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2095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1 w 17"/>
                            <a:gd name="T3" fmla="*/ 14 h 17"/>
                            <a:gd name="T4" fmla="*/ 5 w 17"/>
                            <a:gd name="T5" fmla="*/ 16 h 17"/>
                            <a:gd name="T6" fmla="*/ 0 w 17"/>
                            <a:gd name="T7" fmla="*/ 16 h 17"/>
                            <a:gd name="T8" fmla="*/ 8 w 17"/>
                            <a:gd name="T9" fmla="*/ 9 h 17"/>
                            <a:gd name="T10" fmla="*/ 16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1" y="14"/>
                              </a:lnTo>
                              <a:lnTo>
                                <a:pt x="5" y="16"/>
                              </a:lnTo>
                              <a:lnTo>
                                <a:pt x="0" y="16"/>
                              </a:lnTo>
                              <a:lnTo>
                                <a:pt x="8" y="9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6" name="Freeform 5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2092"/>
                          <a:ext cx="17" cy="17"/>
                        </a:xfrm>
                        <a:custGeom>
                          <a:avLst/>
                          <a:gdLst>
                            <a:gd name="T0" fmla="*/ 3 w 17"/>
                            <a:gd name="T1" fmla="*/ 8 h 17"/>
                            <a:gd name="T2" fmla="*/ 4 w 17"/>
                            <a:gd name="T3" fmla="*/ 9 h 17"/>
                            <a:gd name="T4" fmla="*/ 6 w 17"/>
                            <a:gd name="T5" fmla="*/ 9 h 17"/>
                            <a:gd name="T6" fmla="*/ 9 w 17"/>
                            <a:gd name="T7" fmla="*/ 8 h 17"/>
                            <a:gd name="T8" fmla="*/ 11 w 17"/>
                            <a:gd name="T9" fmla="*/ 7 h 17"/>
                            <a:gd name="T10" fmla="*/ 13 w 17"/>
                            <a:gd name="T11" fmla="*/ 5 h 17"/>
                            <a:gd name="T12" fmla="*/ 13 w 17"/>
                            <a:gd name="T13" fmla="*/ 2 h 17"/>
                            <a:gd name="T14" fmla="*/ 14 w 17"/>
                            <a:gd name="T15" fmla="*/ 0 h 17"/>
                            <a:gd name="T16" fmla="*/ 16 w 17"/>
                            <a:gd name="T17" fmla="*/ 2 h 17"/>
                            <a:gd name="T18" fmla="*/ 16 w 17"/>
                            <a:gd name="T19" fmla="*/ 4 h 17"/>
                            <a:gd name="T20" fmla="*/ 13 w 17"/>
                            <a:gd name="T21" fmla="*/ 7 h 17"/>
                            <a:gd name="T22" fmla="*/ 11 w 17"/>
                            <a:gd name="T23" fmla="*/ 10 h 17"/>
                            <a:gd name="T24" fmla="*/ 10 w 17"/>
                            <a:gd name="T25" fmla="*/ 13 h 17"/>
                            <a:gd name="T26" fmla="*/ 5 w 17"/>
                            <a:gd name="T27" fmla="*/ 15 h 17"/>
                            <a:gd name="T28" fmla="*/ 2 w 17"/>
                            <a:gd name="T29" fmla="*/ 16 h 17"/>
                            <a:gd name="T30" fmla="*/ 0 w 17"/>
                            <a:gd name="T31" fmla="*/ 15 h 17"/>
                            <a:gd name="T32" fmla="*/ 0 w 17"/>
                            <a:gd name="T33" fmla="*/ 13 h 17"/>
                            <a:gd name="T34" fmla="*/ 0 w 17"/>
                            <a:gd name="T35" fmla="*/ 11 h 17"/>
                            <a:gd name="T36" fmla="*/ 2 w 17"/>
                            <a:gd name="T37" fmla="*/ 10 h 17"/>
                            <a:gd name="T38" fmla="*/ 3 w 17"/>
                            <a:gd name="T39" fmla="*/ 8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3" y="8"/>
                              </a:moveTo>
                              <a:lnTo>
                                <a:pt x="4" y="9"/>
                              </a:lnTo>
                              <a:lnTo>
                                <a:pt x="6" y="9"/>
                              </a:lnTo>
                              <a:lnTo>
                                <a:pt x="9" y="8"/>
                              </a:lnTo>
                              <a:lnTo>
                                <a:pt x="11" y="7"/>
                              </a:lnTo>
                              <a:lnTo>
                                <a:pt x="13" y="5"/>
                              </a:lnTo>
                              <a:lnTo>
                                <a:pt x="13" y="2"/>
                              </a:lnTo>
                              <a:lnTo>
                                <a:pt x="14" y="0"/>
                              </a:lnTo>
                              <a:lnTo>
                                <a:pt x="16" y="2"/>
                              </a:lnTo>
                              <a:lnTo>
                                <a:pt x="16" y="4"/>
                              </a:lnTo>
                              <a:lnTo>
                                <a:pt x="13" y="7"/>
                              </a:lnTo>
                              <a:lnTo>
                                <a:pt x="11" y="10"/>
                              </a:lnTo>
                              <a:lnTo>
                                <a:pt x="10" y="13"/>
                              </a:lnTo>
                              <a:lnTo>
                                <a:pt x="5" y="15"/>
                              </a:lnTo>
                              <a:lnTo>
                                <a:pt x="2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2" y="10"/>
                              </a:lnTo>
                              <a:lnTo>
                                <a:pt x="3" y="8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07" name="Group 57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95" y="2066"/>
                        <a:ext cx="20" cy="49"/>
                        <a:chOff x="5095" y="2066"/>
                        <a:chExt cx="20" cy="49"/>
                      </a:xfrm>
                    </p:grpSpPr>
                    <p:sp>
                      <p:nvSpPr>
                        <p:cNvPr id="241" name="Freeform 5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8" y="2098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5 w 17"/>
                            <a:gd name="T3" fmla="*/ 12 h 17"/>
                            <a:gd name="T4" fmla="*/ 8 w 17"/>
                            <a:gd name="T5" fmla="*/ 16 h 17"/>
                            <a:gd name="T6" fmla="*/ 16 w 17"/>
                            <a:gd name="T7" fmla="*/ 16 h 17"/>
                            <a:gd name="T8" fmla="*/ 5 w 17"/>
                            <a:gd name="T9" fmla="*/ 3 h 17"/>
                            <a:gd name="T10" fmla="*/ 0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5" y="12"/>
                              </a:lnTo>
                              <a:lnTo>
                                <a:pt x="8" y="16"/>
                              </a:lnTo>
                              <a:lnTo>
                                <a:pt x="16" y="16"/>
                              </a:lnTo>
                              <a:lnTo>
                                <a:pt x="5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2" name="Freeform 5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5" y="2066"/>
                          <a:ext cx="17" cy="42"/>
                        </a:xfrm>
                        <a:custGeom>
                          <a:avLst/>
                          <a:gdLst>
                            <a:gd name="T0" fmla="*/ 0 w 17"/>
                            <a:gd name="T1" fmla="*/ 1 h 42"/>
                            <a:gd name="T2" fmla="*/ 0 w 17"/>
                            <a:gd name="T3" fmla="*/ 8 h 42"/>
                            <a:gd name="T4" fmla="*/ 1 w 17"/>
                            <a:gd name="T5" fmla="*/ 12 h 42"/>
                            <a:gd name="T6" fmla="*/ 2 w 17"/>
                            <a:gd name="T7" fmla="*/ 14 h 42"/>
                            <a:gd name="T8" fmla="*/ 3 w 17"/>
                            <a:gd name="T9" fmla="*/ 17 h 42"/>
                            <a:gd name="T10" fmla="*/ 4 w 17"/>
                            <a:gd name="T11" fmla="*/ 21 h 42"/>
                            <a:gd name="T12" fmla="*/ 5 w 17"/>
                            <a:gd name="T13" fmla="*/ 23 h 42"/>
                            <a:gd name="T14" fmla="*/ 4 w 17"/>
                            <a:gd name="T15" fmla="*/ 25 h 42"/>
                            <a:gd name="T16" fmla="*/ 4 w 17"/>
                            <a:gd name="T17" fmla="*/ 26 h 42"/>
                            <a:gd name="T18" fmla="*/ 4 w 17"/>
                            <a:gd name="T19" fmla="*/ 30 h 42"/>
                            <a:gd name="T20" fmla="*/ 7 w 17"/>
                            <a:gd name="T21" fmla="*/ 35 h 42"/>
                            <a:gd name="T22" fmla="*/ 16 w 17"/>
                            <a:gd name="T23" fmla="*/ 41 h 42"/>
                            <a:gd name="T24" fmla="*/ 16 w 17"/>
                            <a:gd name="T25" fmla="*/ 36 h 42"/>
                            <a:gd name="T26" fmla="*/ 14 w 17"/>
                            <a:gd name="T27" fmla="*/ 35 h 42"/>
                            <a:gd name="T28" fmla="*/ 13 w 17"/>
                            <a:gd name="T29" fmla="*/ 33 h 42"/>
                            <a:gd name="T30" fmla="*/ 10 w 17"/>
                            <a:gd name="T31" fmla="*/ 30 h 42"/>
                            <a:gd name="T32" fmla="*/ 10 w 17"/>
                            <a:gd name="T33" fmla="*/ 28 h 42"/>
                            <a:gd name="T34" fmla="*/ 9 w 17"/>
                            <a:gd name="T35" fmla="*/ 27 h 42"/>
                            <a:gd name="T36" fmla="*/ 9 w 17"/>
                            <a:gd name="T37" fmla="*/ 25 h 42"/>
                            <a:gd name="T38" fmla="*/ 9 w 17"/>
                            <a:gd name="T39" fmla="*/ 24 h 42"/>
                            <a:gd name="T40" fmla="*/ 10 w 17"/>
                            <a:gd name="T41" fmla="*/ 22 h 42"/>
                            <a:gd name="T42" fmla="*/ 10 w 17"/>
                            <a:gd name="T43" fmla="*/ 19 h 42"/>
                            <a:gd name="T44" fmla="*/ 11 w 17"/>
                            <a:gd name="T45" fmla="*/ 16 h 42"/>
                            <a:gd name="T46" fmla="*/ 12 w 17"/>
                            <a:gd name="T47" fmla="*/ 12 h 42"/>
                            <a:gd name="T48" fmla="*/ 13 w 17"/>
                            <a:gd name="T49" fmla="*/ 8 h 42"/>
                            <a:gd name="T50" fmla="*/ 13 w 17"/>
                            <a:gd name="T51" fmla="*/ 0 h 42"/>
                            <a:gd name="T52" fmla="*/ 0 w 17"/>
                            <a:gd name="T53" fmla="*/ 1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17" h="42">
                              <a:moveTo>
                                <a:pt x="0" y="1"/>
                              </a:moveTo>
                              <a:lnTo>
                                <a:pt x="0" y="8"/>
                              </a:lnTo>
                              <a:lnTo>
                                <a:pt x="1" y="12"/>
                              </a:lnTo>
                              <a:lnTo>
                                <a:pt x="2" y="14"/>
                              </a:lnTo>
                              <a:lnTo>
                                <a:pt x="3" y="17"/>
                              </a:lnTo>
                              <a:lnTo>
                                <a:pt x="4" y="21"/>
                              </a:lnTo>
                              <a:lnTo>
                                <a:pt x="5" y="23"/>
                              </a:lnTo>
                              <a:lnTo>
                                <a:pt x="4" y="25"/>
                              </a:lnTo>
                              <a:lnTo>
                                <a:pt x="4" y="26"/>
                              </a:lnTo>
                              <a:lnTo>
                                <a:pt x="4" y="30"/>
                              </a:lnTo>
                              <a:lnTo>
                                <a:pt x="7" y="35"/>
                              </a:lnTo>
                              <a:lnTo>
                                <a:pt x="16" y="41"/>
                              </a:lnTo>
                              <a:lnTo>
                                <a:pt x="16" y="36"/>
                              </a:lnTo>
                              <a:lnTo>
                                <a:pt x="14" y="35"/>
                              </a:lnTo>
                              <a:lnTo>
                                <a:pt x="13" y="33"/>
                              </a:lnTo>
                              <a:lnTo>
                                <a:pt x="10" y="30"/>
                              </a:lnTo>
                              <a:lnTo>
                                <a:pt x="10" y="28"/>
                              </a:lnTo>
                              <a:lnTo>
                                <a:pt x="9" y="27"/>
                              </a:lnTo>
                              <a:lnTo>
                                <a:pt x="9" y="25"/>
                              </a:lnTo>
                              <a:lnTo>
                                <a:pt x="9" y="24"/>
                              </a:lnTo>
                              <a:lnTo>
                                <a:pt x="10" y="22"/>
                              </a:lnTo>
                              <a:lnTo>
                                <a:pt x="10" y="19"/>
                              </a:lnTo>
                              <a:lnTo>
                                <a:pt x="11" y="16"/>
                              </a:lnTo>
                              <a:lnTo>
                                <a:pt x="12" y="12"/>
                              </a:lnTo>
                              <a:lnTo>
                                <a:pt x="13" y="8"/>
                              </a:lnTo>
                              <a:lnTo>
                                <a:pt x="13" y="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3" name="Freeform 5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7" y="2095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0 w 17"/>
                            <a:gd name="T3" fmla="*/ 3 h 17"/>
                            <a:gd name="T4" fmla="*/ 0 w 17"/>
                            <a:gd name="T5" fmla="*/ 4 h 17"/>
                            <a:gd name="T6" fmla="*/ 2 w 17"/>
                            <a:gd name="T7" fmla="*/ 7 h 17"/>
                            <a:gd name="T8" fmla="*/ 4 w 17"/>
                            <a:gd name="T9" fmla="*/ 8 h 17"/>
                            <a:gd name="T10" fmla="*/ 4 w 17"/>
                            <a:gd name="T11" fmla="*/ 11 h 17"/>
                            <a:gd name="T12" fmla="*/ 5 w 17"/>
                            <a:gd name="T13" fmla="*/ 12 h 17"/>
                            <a:gd name="T14" fmla="*/ 7 w 17"/>
                            <a:gd name="T15" fmla="*/ 14 h 17"/>
                            <a:gd name="T16" fmla="*/ 10 w 17"/>
                            <a:gd name="T17" fmla="*/ 15 h 17"/>
                            <a:gd name="T18" fmla="*/ 12 w 17"/>
                            <a:gd name="T19" fmla="*/ 16 h 17"/>
                            <a:gd name="T20" fmla="*/ 15 w 17"/>
                            <a:gd name="T21" fmla="*/ 15 h 17"/>
                            <a:gd name="T22" fmla="*/ 16 w 17"/>
                            <a:gd name="T23" fmla="*/ 15 h 17"/>
                            <a:gd name="T24" fmla="*/ 16 w 17"/>
                            <a:gd name="T25" fmla="*/ 13 h 17"/>
                            <a:gd name="T26" fmla="*/ 15 w 17"/>
                            <a:gd name="T27" fmla="*/ 12 h 17"/>
                            <a:gd name="T28" fmla="*/ 13 w 17"/>
                            <a:gd name="T29" fmla="*/ 10 h 17"/>
                            <a:gd name="T30" fmla="*/ 12 w 17"/>
                            <a:gd name="T31" fmla="*/ 8 h 17"/>
                            <a:gd name="T32" fmla="*/ 11 w 17"/>
                            <a:gd name="T33" fmla="*/ 9 h 17"/>
                            <a:gd name="T34" fmla="*/ 10 w 17"/>
                            <a:gd name="T35" fmla="*/ 10 h 17"/>
                            <a:gd name="T36" fmla="*/ 8 w 17"/>
                            <a:gd name="T37" fmla="*/ 9 h 17"/>
                            <a:gd name="T38" fmla="*/ 6 w 17"/>
                            <a:gd name="T39" fmla="*/ 8 h 17"/>
                            <a:gd name="T40" fmla="*/ 5 w 17"/>
                            <a:gd name="T41" fmla="*/ 7 h 17"/>
                            <a:gd name="T42" fmla="*/ 3 w 17"/>
                            <a:gd name="T43" fmla="*/ 5 h 17"/>
                            <a:gd name="T44" fmla="*/ 2 w 17"/>
                            <a:gd name="T45" fmla="*/ 3 h 17"/>
                            <a:gd name="T46" fmla="*/ 0 w 17"/>
                            <a:gd name="T4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2" y="7"/>
                              </a:lnTo>
                              <a:lnTo>
                                <a:pt x="4" y="8"/>
                              </a:lnTo>
                              <a:lnTo>
                                <a:pt x="4" y="11"/>
                              </a:lnTo>
                              <a:lnTo>
                                <a:pt x="5" y="12"/>
                              </a:lnTo>
                              <a:lnTo>
                                <a:pt x="7" y="14"/>
                              </a:lnTo>
                              <a:lnTo>
                                <a:pt x="10" y="15"/>
                              </a:lnTo>
                              <a:lnTo>
                                <a:pt x="12" y="16"/>
                              </a:lnTo>
                              <a:lnTo>
                                <a:pt x="15" y="15"/>
                              </a:lnTo>
                              <a:lnTo>
                                <a:pt x="16" y="15"/>
                              </a:lnTo>
                              <a:lnTo>
                                <a:pt x="16" y="13"/>
                              </a:lnTo>
                              <a:lnTo>
                                <a:pt x="15" y="12"/>
                              </a:lnTo>
                              <a:lnTo>
                                <a:pt x="13" y="10"/>
                              </a:lnTo>
                              <a:lnTo>
                                <a:pt x="12" y="8"/>
                              </a:lnTo>
                              <a:lnTo>
                                <a:pt x="11" y="9"/>
                              </a:lnTo>
                              <a:lnTo>
                                <a:pt x="10" y="10"/>
                              </a:lnTo>
                              <a:lnTo>
                                <a:pt x="8" y="9"/>
                              </a:lnTo>
                              <a:lnTo>
                                <a:pt x="6" y="8"/>
                              </a:lnTo>
                              <a:lnTo>
                                <a:pt x="5" y="7"/>
                              </a:lnTo>
                              <a:lnTo>
                                <a:pt x="3" y="5"/>
                              </a:lnTo>
                              <a:lnTo>
                                <a:pt x="2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08" name="Freeform 57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4" y="1991"/>
                        <a:ext cx="18" cy="82"/>
                      </a:xfrm>
                      <a:custGeom>
                        <a:avLst/>
                        <a:gdLst>
                          <a:gd name="T0" fmla="*/ 1 w 18"/>
                          <a:gd name="T1" fmla="*/ 9 h 82"/>
                          <a:gd name="T2" fmla="*/ 1 w 18"/>
                          <a:gd name="T3" fmla="*/ 10 h 82"/>
                          <a:gd name="T4" fmla="*/ 1 w 18"/>
                          <a:gd name="T5" fmla="*/ 15 h 82"/>
                          <a:gd name="T6" fmla="*/ 1 w 18"/>
                          <a:gd name="T7" fmla="*/ 21 h 82"/>
                          <a:gd name="T8" fmla="*/ 0 w 18"/>
                          <a:gd name="T9" fmla="*/ 39 h 82"/>
                          <a:gd name="T10" fmla="*/ 0 w 18"/>
                          <a:gd name="T11" fmla="*/ 50 h 82"/>
                          <a:gd name="T12" fmla="*/ 1 w 18"/>
                          <a:gd name="T13" fmla="*/ 63 h 82"/>
                          <a:gd name="T14" fmla="*/ 3 w 18"/>
                          <a:gd name="T15" fmla="*/ 79 h 82"/>
                          <a:gd name="T16" fmla="*/ 9 w 18"/>
                          <a:gd name="T17" fmla="*/ 81 h 82"/>
                          <a:gd name="T18" fmla="*/ 17 w 18"/>
                          <a:gd name="T19" fmla="*/ 79 h 82"/>
                          <a:gd name="T20" fmla="*/ 15 w 18"/>
                          <a:gd name="T21" fmla="*/ 0 h 82"/>
                          <a:gd name="T22" fmla="*/ 4 w 18"/>
                          <a:gd name="T23" fmla="*/ 1 h 82"/>
                          <a:gd name="T24" fmla="*/ 3 w 18"/>
                          <a:gd name="T25" fmla="*/ 3 h 82"/>
                          <a:gd name="T26" fmla="*/ 1 w 18"/>
                          <a:gd name="T27" fmla="*/ 9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8" h="82">
                            <a:moveTo>
                              <a:pt x="1" y="9"/>
                            </a:moveTo>
                            <a:lnTo>
                              <a:pt x="1" y="10"/>
                            </a:lnTo>
                            <a:lnTo>
                              <a:pt x="1" y="15"/>
                            </a:lnTo>
                            <a:lnTo>
                              <a:pt x="1" y="21"/>
                            </a:lnTo>
                            <a:lnTo>
                              <a:pt x="0" y="39"/>
                            </a:lnTo>
                            <a:lnTo>
                              <a:pt x="0" y="50"/>
                            </a:lnTo>
                            <a:lnTo>
                              <a:pt x="1" y="63"/>
                            </a:lnTo>
                            <a:lnTo>
                              <a:pt x="3" y="79"/>
                            </a:lnTo>
                            <a:lnTo>
                              <a:pt x="9" y="81"/>
                            </a:lnTo>
                            <a:lnTo>
                              <a:pt x="17" y="79"/>
                            </a:lnTo>
                            <a:lnTo>
                              <a:pt x="15" y="0"/>
                            </a:lnTo>
                            <a:lnTo>
                              <a:pt x="4" y="1"/>
                            </a:lnTo>
                            <a:lnTo>
                              <a:pt x="3" y="3"/>
                            </a:lnTo>
                            <a:lnTo>
                              <a:pt x="1" y="9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9" name="Freeform 58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5" y="1993"/>
                        <a:ext cx="17" cy="78"/>
                      </a:xfrm>
                      <a:custGeom>
                        <a:avLst/>
                        <a:gdLst>
                          <a:gd name="T0" fmla="*/ 3 w 17"/>
                          <a:gd name="T1" fmla="*/ 0 h 78"/>
                          <a:gd name="T2" fmla="*/ 8 w 17"/>
                          <a:gd name="T3" fmla="*/ 0 h 78"/>
                          <a:gd name="T4" fmla="*/ 14 w 17"/>
                          <a:gd name="T5" fmla="*/ 1 h 78"/>
                          <a:gd name="T6" fmla="*/ 14 w 17"/>
                          <a:gd name="T7" fmla="*/ 5 h 78"/>
                          <a:gd name="T8" fmla="*/ 14 w 17"/>
                          <a:gd name="T9" fmla="*/ 23 h 78"/>
                          <a:gd name="T10" fmla="*/ 14 w 17"/>
                          <a:gd name="T11" fmla="*/ 45 h 78"/>
                          <a:gd name="T12" fmla="*/ 14 w 17"/>
                          <a:gd name="T13" fmla="*/ 63 h 78"/>
                          <a:gd name="T14" fmla="*/ 16 w 17"/>
                          <a:gd name="T15" fmla="*/ 76 h 78"/>
                          <a:gd name="T16" fmla="*/ 8 w 17"/>
                          <a:gd name="T17" fmla="*/ 77 h 78"/>
                          <a:gd name="T18" fmla="*/ 3 w 17"/>
                          <a:gd name="T19" fmla="*/ 75 h 78"/>
                          <a:gd name="T20" fmla="*/ 1 w 17"/>
                          <a:gd name="T21" fmla="*/ 59 h 78"/>
                          <a:gd name="T22" fmla="*/ 0 w 17"/>
                          <a:gd name="T23" fmla="*/ 43 h 78"/>
                          <a:gd name="T24" fmla="*/ 1 w 17"/>
                          <a:gd name="T25" fmla="*/ 47 h 78"/>
                          <a:gd name="T26" fmla="*/ 3 w 17"/>
                          <a:gd name="T27" fmla="*/ 60 h 78"/>
                          <a:gd name="T28" fmla="*/ 2 w 17"/>
                          <a:gd name="T29" fmla="*/ 50 h 78"/>
                          <a:gd name="T30" fmla="*/ 0 w 17"/>
                          <a:gd name="T31" fmla="*/ 38 h 78"/>
                          <a:gd name="T32" fmla="*/ 0 w 17"/>
                          <a:gd name="T33" fmla="*/ 24 h 78"/>
                          <a:gd name="T34" fmla="*/ 0 w 17"/>
                          <a:gd name="T35" fmla="*/ 19 h 78"/>
                          <a:gd name="T36" fmla="*/ 1 w 17"/>
                          <a:gd name="T37" fmla="*/ 15 h 78"/>
                          <a:gd name="T38" fmla="*/ 3 w 17"/>
                          <a:gd name="T39" fmla="*/ 16 h 78"/>
                          <a:gd name="T40" fmla="*/ 7 w 17"/>
                          <a:gd name="T41" fmla="*/ 2 h 78"/>
                          <a:gd name="T42" fmla="*/ 2 w 17"/>
                          <a:gd name="T43" fmla="*/ 15 h 78"/>
                          <a:gd name="T44" fmla="*/ 1 w 17"/>
                          <a:gd name="T45" fmla="*/ 14 h 78"/>
                          <a:gd name="T46" fmla="*/ 1 w 17"/>
                          <a:gd name="T47" fmla="*/ 7 h 78"/>
                          <a:gd name="T48" fmla="*/ 3 w 17"/>
                          <a:gd name="T49" fmla="*/ 0 h 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17" h="78">
                            <a:moveTo>
                              <a:pt x="3" y="0"/>
                            </a:moveTo>
                            <a:lnTo>
                              <a:pt x="8" y="0"/>
                            </a:lnTo>
                            <a:lnTo>
                              <a:pt x="14" y="1"/>
                            </a:lnTo>
                            <a:lnTo>
                              <a:pt x="14" y="5"/>
                            </a:lnTo>
                            <a:lnTo>
                              <a:pt x="14" y="23"/>
                            </a:lnTo>
                            <a:lnTo>
                              <a:pt x="14" y="45"/>
                            </a:lnTo>
                            <a:lnTo>
                              <a:pt x="14" y="63"/>
                            </a:lnTo>
                            <a:lnTo>
                              <a:pt x="16" y="76"/>
                            </a:lnTo>
                            <a:lnTo>
                              <a:pt x="8" y="77"/>
                            </a:lnTo>
                            <a:lnTo>
                              <a:pt x="3" y="75"/>
                            </a:lnTo>
                            <a:lnTo>
                              <a:pt x="1" y="59"/>
                            </a:lnTo>
                            <a:lnTo>
                              <a:pt x="0" y="43"/>
                            </a:lnTo>
                            <a:lnTo>
                              <a:pt x="1" y="47"/>
                            </a:lnTo>
                            <a:lnTo>
                              <a:pt x="3" y="60"/>
                            </a:lnTo>
                            <a:lnTo>
                              <a:pt x="2" y="50"/>
                            </a:lnTo>
                            <a:lnTo>
                              <a:pt x="0" y="38"/>
                            </a:lnTo>
                            <a:lnTo>
                              <a:pt x="0" y="24"/>
                            </a:lnTo>
                            <a:lnTo>
                              <a:pt x="0" y="19"/>
                            </a:lnTo>
                            <a:lnTo>
                              <a:pt x="1" y="15"/>
                            </a:lnTo>
                            <a:lnTo>
                              <a:pt x="3" y="16"/>
                            </a:lnTo>
                            <a:lnTo>
                              <a:pt x="7" y="2"/>
                            </a:lnTo>
                            <a:lnTo>
                              <a:pt x="2" y="15"/>
                            </a:lnTo>
                            <a:lnTo>
                              <a:pt x="1" y="14"/>
                            </a:lnTo>
                            <a:lnTo>
                              <a:pt x="1" y="7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0" name="Freeform 58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1" y="1994"/>
                        <a:ext cx="17" cy="33"/>
                      </a:xfrm>
                      <a:custGeom>
                        <a:avLst/>
                        <a:gdLst>
                          <a:gd name="T0" fmla="*/ 16 w 17"/>
                          <a:gd name="T1" fmla="*/ 0 h 33"/>
                          <a:gd name="T2" fmla="*/ 12 w 17"/>
                          <a:gd name="T3" fmla="*/ 4 h 33"/>
                          <a:gd name="T4" fmla="*/ 8 w 17"/>
                          <a:gd name="T5" fmla="*/ 13 h 33"/>
                          <a:gd name="T6" fmla="*/ 0 w 17"/>
                          <a:gd name="T7" fmla="*/ 23 h 33"/>
                          <a:gd name="T8" fmla="*/ 0 w 17"/>
                          <a:gd name="T9" fmla="*/ 32 h 33"/>
                          <a:gd name="T10" fmla="*/ 8 w 17"/>
                          <a:gd name="T11" fmla="*/ 21 h 33"/>
                          <a:gd name="T12" fmla="*/ 16 w 17"/>
                          <a:gd name="T13" fmla="*/ 12 h 33"/>
                          <a:gd name="T14" fmla="*/ 16 w 17"/>
                          <a:gd name="T15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7" h="33">
                            <a:moveTo>
                              <a:pt x="16" y="0"/>
                            </a:moveTo>
                            <a:lnTo>
                              <a:pt x="12" y="4"/>
                            </a:lnTo>
                            <a:lnTo>
                              <a:pt x="8" y="13"/>
                            </a:lnTo>
                            <a:lnTo>
                              <a:pt x="0" y="23"/>
                            </a:lnTo>
                            <a:lnTo>
                              <a:pt x="0" y="32"/>
                            </a:lnTo>
                            <a:lnTo>
                              <a:pt x="8" y="21"/>
                            </a:lnTo>
                            <a:lnTo>
                              <a:pt x="16" y="1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1" name="Freeform 58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4" y="2005"/>
                        <a:ext cx="17" cy="58"/>
                      </a:xfrm>
                      <a:custGeom>
                        <a:avLst/>
                        <a:gdLst>
                          <a:gd name="T0" fmla="*/ 8 w 17"/>
                          <a:gd name="T1" fmla="*/ 0 h 58"/>
                          <a:gd name="T2" fmla="*/ 0 w 17"/>
                          <a:gd name="T3" fmla="*/ 16 h 58"/>
                          <a:gd name="T4" fmla="*/ 0 w 17"/>
                          <a:gd name="T5" fmla="*/ 29 h 58"/>
                          <a:gd name="T6" fmla="*/ 4 w 17"/>
                          <a:gd name="T7" fmla="*/ 41 h 58"/>
                          <a:gd name="T8" fmla="*/ 12 w 17"/>
                          <a:gd name="T9" fmla="*/ 48 h 58"/>
                          <a:gd name="T10" fmla="*/ 16 w 17"/>
                          <a:gd name="T11" fmla="*/ 57 h 58"/>
                          <a:gd name="T12" fmla="*/ 16 w 17"/>
                          <a:gd name="T13" fmla="*/ 47 h 58"/>
                          <a:gd name="T14" fmla="*/ 8 w 17"/>
                          <a:gd name="T15" fmla="*/ 35 h 58"/>
                          <a:gd name="T16" fmla="*/ 4 w 17"/>
                          <a:gd name="T17" fmla="*/ 21 h 58"/>
                          <a:gd name="T18" fmla="*/ 8 w 17"/>
                          <a:gd name="T19" fmla="*/ 11 h 58"/>
                          <a:gd name="T20" fmla="*/ 8 w 17"/>
                          <a:gd name="T21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" h="58">
                            <a:moveTo>
                              <a:pt x="8" y="0"/>
                            </a:moveTo>
                            <a:lnTo>
                              <a:pt x="0" y="16"/>
                            </a:lnTo>
                            <a:lnTo>
                              <a:pt x="0" y="29"/>
                            </a:lnTo>
                            <a:lnTo>
                              <a:pt x="4" y="41"/>
                            </a:lnTo>
                            <a:lnTo>
                              <a:pt x="12" y="48"/>
                            </a:lnTo>
                            <a:lnTo>
                              <a:pt x="16" y="57"/>
                            </a:lnTo>
                            <a:lnTo>
                              <a:pt x="16" y="47"/>
                            </a:lnTo>
                            <a:lnTo>
                              <a:pt x="8" y="35"/>
                            </a:lnTo>
                            <a:lnTo>
                              <a:pt x="4" y="21"/>
                            </a:lnTo>
                            <a:lnTo>
                              <a:pt x="8" y="11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2" name="Freeform 58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89"/>
                        <a:ext cx="20" cy="86"/>
                      </a:xfrm>
                      <a:custGeom>
                        <a:avLst/>
                        <a:gdLst>
                          <a:gd name="T0" fmla="*/ 1 w 20"/>
                          <a:gd name="T1" fmla="*/ 81 h 86"/>
                          <a:gd name="T2" fmla="*/ 7 w 20"/>
                          <a:gd name="T3" fmla="*/ 84 h 86"/>
                          <a:gd name="T4" fmla="*/ 15 w 20"/>
                          <a:gd name="T5" fmla="*/ 85 h 86"/>
                          <a:gd name="T6" fmla="*/ 17 w 20"/>
                          <a:gd name="T7" fmla="*/ 79 h 86"/>
                          <a:gd name="T8" fmla="*/ 18 w 20"/>
                          <a:gd name="T9" fmla="*/ 68 h 86"/>
                          <a:gd name="T10" fmla="*/ 19 w 20"/>
                          <a:gd name="T11" fmla="*/ 52 h 86"/>
                          <a:gd name="T12" fmla="*/ 19 w 20"/>
                          <a:gd name="T13" fmla="*/ 39 h 86"/>
                          <a:gd name="T14" fmla="*/ 17 w 20"/>
                          <a:gd name="T15" fmla="*/ 27 h 86"/>
                          <a:gd name="T16" fmla="*/ 16 w 20"/>
                          <a:gd name="T17" fmla="*/ 16 h 86"/>
                          <a:gd name="T18" fmla="*/ 17 w 20"/>
                          <a:gd name="T19" fmla="*/ 13 h 86"/>
                          <a:gd name="T20" fmla="*/ 12 w 20"/>
                          <a:gd name="T21" fmla="*/ 3 h 86"/>
                          <a:gd name="T22" fmla="*/ 11 w 20"/>
                          <a:gd name="T23" fmla="*/ 0 h 86"/>
                          <a:gd name="T24" fmla="*/ 0 w 20"/>
                          <a:gd name="T25" fmla="*/ 3 h 86"/>
                          <a:gd name="T26" fmla="*/ 1 w 20"/>
                          <a:gd name="T27" fmla="*/ 81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" h="86">
                            <a:moveTo>
                              <a:pt x="1" y="81"/>
                            </a:moveTo>
                            <a:lnTo>
                              <a:pt x="7" y="84"/>
                            </a:lnTo>
                            <a:lnTo>
                              <a:pt x="15" y="85"/>
                            </a:lnTo>
                            <a:lnTo>
                              <a:pt x="17" y="79"/>
                            </a:lnTo>
                            <a:lnTo>
                              <a:pt x="18" y="68"/>
                            </a:lnTo>
                            <a:lnTo>
                              <a:pt x="19" y="52"/>
                            </a:lnTo>
                            <a:lnTo>
                              <a:pt x="19" y="39"/>
                            </a:lnTo>
                            <a:lnTo>
                              <a:pt x="17" y="27"/>
                            </a:lnTo>
                            <a:lnTo>
                              <a:pt x="16" y="16"/>
                            </a:lnTo>
                            <a:lnTo>
                              <a:pt x="17" y="13"/>
                            </a:lnTo>
                            <a:lnTo>
                              <a:pt x="12" y="3"/>
                            </a:lnTo>
                            <a:lnTo>
                              <a:pt x="11" y="0"/>
                            </a:lnTo>
                            <a:lnTo>
                              <a:pt x="0" y="3"/>
                            </a:lnTo>
                            <a:lnTo>
                              <a:pt x="1" y="81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3" name="Freeform 5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92"/>
                        <a:ext cx="19" cy="84"/>
                      </a:xfrm>
                      <a:custGeom>
                        <a:avLst/>
                        <a:gdLst>
                          <a:gd name="T0" fmla="*/ 0 w 19"/>
                          <a:gd name="T1" fmla="*/ 2 h 84"/>
                          <a:gd name="T2" fmla="*/ 0 w 19"/>
                          <a:gd name="T3" fmla="*/ 33 h 84"/>
                          <a:gd name="T4" fmla="*/ 1 w 19"/>
                          <a:gd name="T5" fmla="*/ 78 h 84"/>
                          <a:gd name="T6" fmla="*/ 8 w 19"/>
                          <a:gd name="T7" fmla="*/ 82 h 84"/>
                          <a:gd name="T8" fmla="*/ 4 w 19"/>
                          <a:gd name="T9" fmla="*/ 64 h 84"/>
                          <a:gd name="T10" fmla="*/ 3 w 19"/>
                          <a:gd name="T11" fmla="*/ 54 h 84"/>
                          <a:gd name="T12" fmla="*/ 3 w 19"/>
                          <a:gd name="T13" fmla="*/ 45 h 84"/>
                          <a:gd name="T14" fmla="*/ 4 w 19"/>
                          <a:gd name="T15" fmla="*/ 55 h 84"/>
                          <a:gd name="T16" fmla="*/ 6 w 19"/>
                          <a:gd name="T17" fmla="*/ 68 h 84"/>
                          <a:gd name="T18" fmla="*/ 9 w 19"/>
                          <a:gd name="T19" fmla="*/ 83 h 84"/>
                          <a:gd name="T20" fmla="*/ 14 w 19"/>
                          <a:gd name="T21" fmla="*/ 83 h 84"/>
                          <a:gd name="T22" fmla="*/ 15 w 19"/>
                          <a:gd name="T23" fmla="*/ 63 h 84"/>
                          <a:gd name="T24" fmla="*/ 15 w 19"/>
                          <a:gd name="T25" fmla="*/ 52 h 84"/>
                          <a:gd name="T26" fmla="*/ 16 w 19"/>
                          <a:gd name="T27" fmla="*/ 44 h 84"/>
                          <a:gd name="T28" fmla="*/ 16 w 19"/>
                          <a:gd name="T29" fmla="*/ 53 h 84"/>
                          <a:gd name="T30" fmla="*/ 15 w 19"/>
                          <a:gd name="T31" fmla="*/ 82 h 84"/>
                          <a:gd name="T32" fmla="*/ 16 w 19"/>
                          <a:gd name="T33" fmla="*/ 77 h 84"/>
                          <a:gd name="T34" fmla="*/ 17 w 19"/>
                          <a:gd name="T35" fmla="*/ 64 h 84"/>
                          <a:gd name="T36" fmla="*/ 18 w 19"/>
                          <a:gd name="T37" fmla="*/ 52 h 84"/>
                          <a:gd name="T38" fmla="*/ 18 w 19"/>
                          <a:gd name="T39" fmla="*/ 39 h 84"/>
                          <a:gd name="T40" fmla="*/ 17 w 19"/>
                          <a:gd name="T41" fmla="*/ 28 h 84"/>
                          <a:gd name="T42" fmla="*/ 16 w 19"/>
                          <a:gd name="T43" fmla="*/ 16 h 84"/>
                          <a:gd name="T44" fmla="*/ 14 w 19"/>
                          <a:gd name="T45" fmla="*/ 18 h 84"/>
                          <a:gd name="T46" fmla="*/ 16 w 19"/>
                          <a:gd name="T47" fmla="*/ 12 h 84"/>
                          <a:gd name="T48" fmla="*/ 10 w 19"/>
                          <a:gd name="T49" fmla="*/ 0 h 84"/>
                          <a:gd name="T50" fmla="*/ 8 w 19"/>
                          <a:gd name="T51" fmla="*/ 0 h 84"/>
                          <a:gd name="T52" fmla="*/ 9 w 19"/>
                          <a:gd name="T53" fmla="*/ 5 h 84"/>
                          <a:gd name="T54" fmla="*/ 10 w 19"/>
                          <a:gd name="T55" fmla="*/ 12 h 84"/>
                          <a:gd name="T56" fmla="*/ 11 w 19"/>
                          <a:gd name="T57" fmla="*/ 21 h 84"/>
                          <a:gd name="T58" fmla="*/ 9 w 19"/>
                          <a:gd name="T59" fmla="*/ 9 h 84"/>
                          <a:gd name="T60" fmla="*/ 8 w 19"/>
                          <a:gd name="T61" fmla="*/ 5 h 84"/>
                          <a:gd name="T62" fmla="*/ 6 w 19"/>
                          <a:gd name="T63" fmla="*/ 0 h 84"/>
                          <a:gd name="T64" fmla="*/ 4 w 19"/>
                          <a:gd name="T65" fmla="*/ 0 h 84"/>
                          <a:gd name="T66" fmla="*/ 6 w 19"/>
                          <a:gd name="T67" fmla="*/ 7 h 84"/>
                          <a:gd name="T68" fmla="*/ 8 w 19"/>
                          <a:gd name="T69" fmla="*/ 13 h 84"/>
                          <a:gd name="T70" fmla="*/ 8 w 19"/>
                          <a:gd name="T71" fmla="*/ 18 h 84"/>
                          <a:gd name="T72" fmla="*/ 5 w 19"/>
                          <a:gd name="T73" fmla="*/ 7 h 84"/>
                          <a:gd name="T74" fmla="*/ 4 w 19"/>
                          <a:gd name="T75" fmla="*/ 1 h 84"/>
                          <a:gd name="T76" fmla="*/ 0 w 19"/>
                          <a:gd name="T77" fmla="*/ 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9" h="84">
                            <a:moveTo>
                              <a:pt x="0" y="2"/>
                            </a:moveTo>
                            <a:lnTo>
                              <a:pt x="0" y="33"/>
                            </a:lnTo>
                            <a:lnTo>
                              <a:pt x="1" y="78"/>
                            </a:lnTo>
                            <a:lnTo>
                              <a:pt x="8" y="82"/>
                            </a:lnTo>
                            <a:lnTo>
                              <a:pt x="4" y="64"/>
                            </a:lnTo>
                            <a:lnTo>
                              <a:pt x="3" y="54"/>
                            </a:lnTo>
                            <a:lnTo>
                              <a:pt x="3" y="45"/>
                            </a:lnTo>
                            <a:lnTo>
                              <a:pt x="4" y="55"/>
                            </a:lnTo>
                            <a:lnTo>
                              <a:pt x="6" y="68"/>
                            </a:lnTo>
                            <a:lnTo>
                              <a:pt x="9" y="83"/>
                            </a:lnTo>
                            <a:lnTo>
                              <a:pt x="14" y="83"/>
                            </a:lnTo>
                            <a:lnTo>
                              <a:pt x="15" y="63"/>
                            </a:lnTo>
                            <a:lnTo>
                              <a:pt x="15" y="52"/>
                            </a:lnTo>
                            <a:lnTo>
                              <a:pt x="16" y="44"/>
                            </a:lnTo>
                            <a:lnTo>
                              <a:pt x="16" y="53"/>
                            </a:lnTo>
                            <a:lnTo>
                              <a:pt x="15" y="82"/>
                            </a:lnTo>
                            <a:lnTo>
                              <a:pt x="16" y="77"/>
                            </a:lnTo>
                            <a:lnTo>
                              <a:pt x="17" y="64"/>
                            </a:lnTo>
                            <a:lnTo>
                              <a:pt x="18" y="52"/>
                            </a:lnTo>
                            <a:lnTo>
                              <a:pt x="18" y="39"/>
                            </a:lnTo>
                            <a:lnTo>
                              <a:pt x="17" y="28"/>
                            </a:lnTo>
                            <a:lnTo>
                              <a:pt x="16" y="16"/>
                            </a:lnTo>
                            <a:lnTo>
                              <a:pt x="14" y="18"/>
                            </a:lnTo>
                            <a:lnTo>
                              <a:pt x="16" y="12"/>
                            </a:lnTo>
                            <a:lnTo>
                              <a:pt x="10" y="0"/>
                            </a:lnTo>
                            <a:lnTo>
                              <a:pt x="8" y="0"/>
                            </a:lnTo>
                            <a:lnTo>
                              <a:pt x="9" y="5"/>
                            </a:lnTo>
                            <a:lnTo>
                              <a:pt x="10" y="12"/>
                            </a:lnTo>
                            <a:lnTo>
                              <a:pt x="11" y="21"/>
                            </a:lnTo>
                            <a:lnTo>
                              <a:pt x="9" y="9"/>
                            </a:lnTo>
                            <a:lnTo>
                              <a:pt x="8" y="5"/>
                            </a:lnTo>
                            <a:lnTo>
                              <a:pt x="6" y="0"/>
                            </a:lnTo>
                            <a:lnTo>
                              <a:pt x="4" y="0"/>
                            </a:lnTo>
                            <a:lnTo>
                              <a:pt x="6" y="7"/>
                            </a:lnTo>
                            <a:lnTo>
                              <a:pt x="8" y="13"/>
                            </a:lnTo>
                            <a:lnTo>
                              <a:pt x="8" y="18"/>
                            </a:lnTo>
                            <a:lnTo>
                              <a:pt x="5" y="7"/>
                            </a:lnTo>
                            <a:lnTo>
                              <a:pt x="4" y="1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4" name="Freeform 5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49"/>
                        <a:ext cx="40" cy="46"/>
                      </a:xfrm>
                      <a:custGeom>
                        <a:avLst/>
                        <a:gdLst>
                          <a:gd name="T0" fmla="*/ 0 w 40"/>
                          <a:gd name="T1" fmla="*/ 45 h 46"/>
                          <a:gd name="T2" fmla="*/ 7 w 40"/>
                          <a:gd name="T3" fmla="*/ 44 h 46"/>
                          <a:gd name="T4" fmla="*/ 12 w 40"/>
                          <a:gd name="T5" fmla="*/ 43 h 46"/>
                          <a:gd name="T6" fmla="*/ 13 w 40"/>
                          <a:gd name="T7" fmla="*/ 39 h 46"/>
                          <a:gd name="T8" fmla="*/ 14 w 40"/>
                          <a:gd name="T9" fmla="*/ 39 h 46"/>
                          <a:gd name="T10" fmla="*/ 16 w 40"/>
                          <a:gd name="T11" fmla="*/ 36 h 46"/>
                          <a:gd name="T12" fmla="*/ 16 w 40"/>
                          <a:gd name="T13" fmla="*/ 33 h 46"/>
                          <a:gd name="T14" fmla="*/ 18 w 40"/>
                          <a:gd name="T15" fmla="*/ 35 h 46"/>
                          <a:gd name="T16" fmla="*/ 22 w 40"/>
                          <a:gd name="T17" fmla="*/ 39 h 46"/>
                          <a:gd name="T18" fmla="*/ 29 w 40"/>
                          <a:gd name="T19" fmla="*/ 38 h 46"/>
                          <a:gd name="T20" fmla="*/ 33 w 40"/>
                          <a:gd name="T21" fmla="*/ 38 h 46"/>
                          <a:gd name="T22" fmla="*/ 36 w 40"/>
                          <a:gd name="T23" fmla="*/ 38 h 46"/>
                          <a:gd name="T24" fmla="*/ 39 w 40"/>
                          <a:gd name="T25" fmla="*/ 37 h 46"/>
                          <a:gd name="T26" fmla="*/ 39 w 40"/>
                          <a:gd name="T27" fmla="*/ 36 h 46"/>
                          <a:gd name="T28" fmla="*/ 39 w 40"/>
                          <a:gd name="T29" fmla="*/ 35 h 46"/>
                          <a:gd name="T30" fmla="*/ 39 w 40"/>
                          <a:gd name="T31" fmla="*/ 32 h 46"/>
                          <a:gd name="T32" fmla="*/ 38 w 40"/>
                          <a:gd name="T33" fmla="*/ 30 h 46"/>
                          <a:gd name="T34" fmla="*/ 37 w 40"/>
                          <a:gd name="T35" fmla="*/ 28 h 46"/>
                          <a:gd name="T36" fmla="*/ 33 w 40"/>
                          <a:gd name="T37" fmla="*/ 28 h 46"/>
                          <a:gd name="T38" fmla="*/ 31 w 40"/>
                          <a:gd name="T39" fmla="*/ 28 h 46"/>
                          <a:gd name="T40" fmla="*/ 29 w 40"/>
                          <a:gd name="T41" fmla="*/ 28 h 46"/>
                          <a:gd name="T42" fmla="*/ 27 w 40"/>
                          <a:gd name="T43" fmla="*/ 28 h 46"/>
                          <a:gd name="T44" fmla="*/ 27 w 40"/>
                          <a:gd name="T45" fmla="*/ 28 h 46"/>
                          <a:gd name="T46" fmla="*/ 26 w 40"/>
                          <a:gd name="T47" fmla="*/ 26 h 46"/>
                          <a:gd name="T48" fmla="*/ 26 w 40"/>
                          <a:gd name="T49" fmla="*/ 26 h 46"/>
                          <a:gd name="T50" fmla="*/ 24 w 40"/>
                          <a:gd name="T51" fmla="*/ 22 h 46"/>
                          <a:gd name="T52" fmla="*/ 23 w 40"/>
                          <a:gd name="T53" fmla="*/ 16 h 46"/>
                          <a:gd name="T54" fmla="*/ 22 w 40"/>
                          <a:gd name="T55" fmla="*/ 13 h 46"/>
                          <a:gd name="T56" fmla="*/ 22 w 40"/>
                          <a:gd name="T57" fmla="*/ 9 h 46"/>
                          <a:gd name="T58" fmla="*/ 21 w 40"/>
                          <a:gd name="T59" fmla="*/ 6 h 46"/>
                          <a:gd name="T60" fmla="*/ 20 w 40"/>
                          <a:gd name="T61" fmla="*/ 5 h 46"/>
                          <a:gd name="T62" fmla="*/ 18 w 40"/>
                          <a:gd name="T63" fmla="*/ 5 h 46"/>
                          <a:gd name="T64" fmla="*/ 15 w 40"/>
                          <a:gd name="T65" fmla="*/ 5 h 46"/>
                          <a:gd name="T66" fmla="*/ 13 w 40"/>
                          <a:gd name="T67" fmla="*/ 5 h 46"/>
                          <a:gd name="T68" fmla="*/ 9 w 40"/>
                          <a:gd name="T69" fmla="*/ 3 h 46"/>
                          <a:gd name="T70" fmla="*/ 7 w 40"/>
                          <a:gd name="T71" fmla="*/ 2 h 46"/>
                          <a:gd name="T72" fmla="*/ 5 w 40"/>
                          <a:gd name="T73" fmla="*/ 0 h 46"/>
                          <a:gd name="T74" fmla="*/ 4 w 40"/>
                          <a:gd name="T75" fmla="*/ 0 h 46"/>
                          <a:gd name="T76" fmla="*/ 4 w 40"/>
                          <a:gd name="T77" fmla="*/ 1 h 46"/>
                          <a:gd name="T78" fmla="*/ 3 w 40"/>
                          <a:gd name="T79" fmla="*/ 3 h 46"/>
                          <a:gd name="T80" fmla="*/ 3 w 40"/>
                          <a:gd name="T81" fmla="*/ 5 h 46"/>
                          <a:gd name="T82" fmla="*/ 2 w 40"/>
                          <a:gd name="T83" fmla="*/ 6 h 46"/>
                          <a:gd name="T84" fmla="*/ 1 w 40"/>
                          <a:gd name="T85" fmla="*/ 8 h 46"/>
                          <a:gd name="T86" fmla="*/ 0 w 40"/>
                          <a:gd name="T87" fmla="*/ 9 h 46"/>
                          <a:gd name="T88" fmla="*/ 0 w 40"/>
                          <a:gd name="T89" fmla="*/ 45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40" h="46">
                            <a:moveTo>
                              <a:pt x="0" y="45"/>
                            </a:moveTo>
                            <a:lnTo>
                              <a:pt x="7" y="44"/>
                            </a:lnTo>
                            <a:lnTo>
                              <a:pt x="12" y="43"/>
                            </a:lnTo>
                            <a:lnTo>
                              <a:pt x="13" y="39"/>
                            </a:lnTo>
                            <a:lnTo>
                              <a:pt x="14" y="39"/>
                            </a:lnTo>
                            <a:lnTo>
                              <a:pt x="16" y="36"/>
                            </a:lnTo>
                            <a:lnTo>
                              <a:pt x="16" y="33"/>
                            </a:lnTo>
                            <a:lnTo>
                              <a:pt x="18" y="35"/>
                            </a:lnTo>
                            <a:lnTo>
                              <a:pt x="22" y="39"/>
                            </a:lnTo>
                            <a:lnTo>
                              <a:pt x="29" y="38"/>
                            </a:lnTo>
                            <a:lnTo>
                              <a:pt x="33" y="38"/>
                            </a:lnTo>
                            <a:lnTo>
                              <a:pt x="36" y="38"/>
                            </a:lnTo>
                            <a:lnTo>
                              <a:pt x="39" y="37"/>
                            </a:lnTo>
                            <a:lnTo>
                              <a:pt x="39" y="36"/>
                            </a:lnTo>
                            <a:lnTo>
                              <a:pt x="39" y="35"/>
                            </a:lnTo>
                            <a:lnTo>
                              <a:pt x="39" y="32"/>
                            </a:lnTo>
                            <a:lnTo>
                              <a:pt x="38" y="30"/>
                            </a:lnTo>
                            <a:lnTo>
                              <a:pt x="37" y="28"/>
                            </a:lnTo>
                            <a:lnTo>
                              <a:pt x="33" y="28"/>
                            </a:lnTo>
                            <a:lnTo>
                              <a:pt x="31" y="28"/>
                            </a:lnTo>
                            <a:lnTo>
                              <a:pt x="29" y="28"/>
                            </a:lnTo>
                            <a:lnTo>
                              <a:pt x="27" y="28"/>
                            </a:lnTo>
                            <a:lnTo>
                              <a:pt x="27" y="28"/>
                            </a:lnTo>
                            <a:lnTo>
                              <a:pt x="26" y="26"/>
                            </a:lnTo>
                            <a:lnTo>
                              <a:pt x="26" y="26"/>
                            </a:lnTo>
                            <a:lnTo>
                              <a:pt x="24" y="22"/>
                            </a:lnTo>
                            <a:lnTo>
                              <a:pt x="23" y="16"/>
                            </a:lnTo>
                            <a:lnTo>
                              <a:pt x="22" y="13"/>
                            </a:lnTo>
                            <a:lnTo>
                              <a:pt x="22" y="9"/>
                            </a:lnTo>
                            <a:lnTo>
                              <a:pt x="21" y="6"/>
                            </a:lnTo>
                            <a:lnTo>
                              <a:pt x="20" y="5"/>
                            </a:lnTo>
                            <a:lnTo>
                              <a:pt x="18" y="5"/>
                            </a:lnTo>
                            <a:lnTo>
                              <a:pt x="15" y="5"/>
                            </a:lnTo>
                            <a:lnTo>
                              <a:pt x="13" y="5"/>
                            </a:lnTo>
                            <a:lnTo>
                              <a:pt x="9" y="3"/>
                            </a:lnTo>
                            <a:lnTo>
                              <a:pt x="7" y="2"/>
                            </a:lnTo>
                            <a:lnTo>
                              <a:pt x="5" y="0"/>
                            </a:lnTo>
                            <a:lnTo>
                              <a:pt x="4" y="0"/>
                            </a:lnTo>
                            <a:lnTo>
                              <a:pt x="4" y="1"/>
                            </a:lnTo>
                            <a:lnTo>
                              <a:pt x="3" y="3"/>
                            </a:lnTo>
                            <a:lnTo>
                              <a:pt x="3" y="5"/>
                            </a:lnTo>
                            <a:lnTo>
                              <a:pt x="2" y="6"/>
                            </a:lnTo>
                            <a:lnTo>
                              <a:pt x="1" y="8"/>
                            </a:lnTo>
                            <a:lnTo>
                              <a:pt x="0" y="9"/>
                            </a:lnTo>
                            <a:lnTo>
                              <a:pt x="0" y="45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5" name="Freeform 58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1" y="1953"/>
                        <a:ext cx="38" cy="42"/>
                      </a:xfrm>
                      <a:custGeom>
                        <a:avLst/>
                        <a:gdLst>
                          <a:gd name="T0" fmla="*/ 5 w 38"/>
                          <a:gd name="T1" fmla="*/ 4 h 42"/>
                          <a:gd name="T2" fmla="*/ 1 w 38"/>
                          <a:gd name="T3" fmla="*/ 8 h 42"/>
                          <a:gd name="T4" fmla="*/ 0 w 38"/>
                          <a:gd name="T5" fmla="*/ 10 h 42"/>
                          <a:gd name="T6" fmla="*/ 0 w 38"/>
                          <a:gd name="T7" fmla="*/ 21 h 42"/>
                          <a:gd name="T8" fmla="*/ 0 w 38"/>
                          <a:gd name="T9" fmla="*/ 28 h 42"/>
                          <a:gd name="T10" fmla="*/ 1 w 38"/>
                          <a:gd name="T11" fmla="*/ 41 h 42"/>
                          <a:gd name="T12" fmla="*/ 4 w 38"/>
                          <a:gd name="T13" fmla="*/ 39 h 42"/>
                          <a:gd name="T14" fmla="*/ 6 w 38"/>
                          <a:gd name="T15" fmla="*/ 28 h 42"/>
                          <a:gd name="T16" fmla="*/ 5 w 38"/>
                          <a:gd name="T17" fmla="*/ 35 h 42"/>
                          <a:gd name="T18" fmla="*/ 5 w 38"/>
                          <a:gd name="T19" fmla="*/ 40 h 42"/>
                          <a:gd name="T20" fmla="*/ 11 w 38"/>
                          <a:gd name="T21" fmla="*/ 36 h 42"/>
                          <a:gd name="T22" fmla="*/ 13 w 38"/>
                          <a:gd name="T23" fmla="*/ 33 h 42"/>
                          <a:gd name="T24" fmla="*/ 14 w 38"/>
                          <a:gd name="T25" fmla="*/ 25 h 42"/>
                          <a:gd name="T26" fmla="*/ 13 w 38"/>
                          <a:gd name="T27" fmla="*/ 19 h 42"/>
                          <a:gd name="T28" fmla="*/ 11 w 38"/>
                          <a:gd name="T29" fmla="*/ 27 h 42"/>
                          <a:gd name="T30" fmla="*/ 11 w 38"/>
                          <a:gd name="T31" fmla="*/ 33 h 42"/>
                          <a:gd name="T32" fmla="*/ 11 w 38"/>
                          <a:gd name="T33" fmla="*/ 26 h 42"/>
                          <a:gd name="T34" fmla="*/ 13 w 38"/>
                          <a:gd name="T35" fmla="*/ 18 h 42"/>
                          <a:gd name="T36" fmla="*/ 14 w 38"/>
                          <a:gd name="T37" fmla="*/ 12 h 42"/>
                          <a:gd name="T38" fmla="*/ 15 w 38"/>
                          <a:gd name="T39" fmla="*/ 13 h 42"/>
                          <a:gd name="T40" fmla="*/ 14 w 38"/>
                          <a:gd name="T41" fmla="*/ 20 h 42"/>
                          <a:gd name="T42" fmla="*/ 15 w 38"/>
                          <a:gd name="T43" fmla="*/ 26 h 42"/>
                          <a:gd name="T44" fmla="*/ 16 w 38"/>
                          <a:gd name="T45" fmla="*/ 30 h 42"/>
                          <a:gd name="T46" fmla="*/ 18 w 38"/>
                          <a:gd name="T47" fmla="*/ 32 h 42"/>
                          <a:gd name="T48" fmla="*/ 20 w 38"/>
                          <a:gd name="T49" fmla="*/ 35 h 42"/>
                          <a:gd name="T50" fmla="*/ 37 w 38"/>
                          <a:gd name="T51" fmla="*/ 33 h 42"/>
                          <a:gd name="T52" fmla="*/ 31 w 38"/>
                          <a:gd name="T53" fmla="*/ 33 h 42"/>
                          <a:gd name="T54" fmla="*/ 31 w 38"/>
                          <a:gd name="T55" fmla="*/ 30 h 42"/>
                          <a:gd name="T56" fmla="*/ 31 w 38"/>
                          <a:gd name="T57" fmla="*/ 26 h 42"/>
                          <a:gd name="T58" fmla="*/ 25 w 38"/>
                          <a:gd name="T59" fmla="*/ 28 h 42"/>
                          <a:gd name="T60" fmla="*/ 24 w 38"/>
                          <a:gd name="T61" fmla="*/ 27 h 42"/>
                          <a:gd name="T62" fmla="*/ 24 w 38"/>
                          <a:gd name="T63" fmla="*/ 23 h 42"/>
                          <a:gd name="T64" fmla="*/ 21 w 38"/>
                          <a:gd name="T65" fmla="*/ 16 h 42"/>
                          <a:gd name="T66" fmla="*/ 20 w 38"/>
                          <a:gd name="T67" fmla="*/ 9 h 42"/>
                          <a:gd name="T68" fmla="*/ 19 w 38"/>
                          <a:gd name="T69" fmla="*/ 10 h 42"/>
                          <a:gd name="T70" fmla="*/ 19 w 38"/>
                          <a:gd name="T71" fmla="*/ 8 h 42"/>
                          <a:gd name="T72" fmla="*/ 20 w 38"/>
                          <a:gd name="T73" fmla="*/ 6 h 42"/>
                          <a:gd name="T74" fmla="*/ 19 w 38"/>
                          <a:gd name="T75" fmla="*/ 3 h 42"/>
                          <a:gd name="T76" fmla="*/ 16 w 38"/>
                          <a:gd name="T77" fmla="*/ 1 h 42"/>
                          <a:gd name="T78" fmla="*/ 11 w 38"/>
                          <a:gd name="T79" fmla="*/ 1 h 42"/>
                          <a:gd name="T80" fmla="*/ 9 w 38"/>
                          <a:gd name="T81" fmla="*/ 6 h 42"/>
                          <a:gd name="T82" fmla="*/ 11 w 38"/>
                          <a:gd name="T83" fmla="*/ 2 h 42"/>
                          <a:gd name="T84" fmla="*/ 5 w 38"/>
                          <a:gd name="T85" fmla="*/ 0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38" h="42">
                            <a:moveTo>
                              <a:pt x="5" y="0"/>
                            </a:moveTo>
                            <a:lnTo>
                              <a:pt x="5" y="4"/>
                            </a:lnTo>
                            <a:lnTo>
                              <a:pt x="3" y="7"/>
                            </a:lnTo>
                            <a:lnTo>
                              <a:pt x="1" y="8"/>
                            </a:lnTo>
                            <a:lnTo>
                              <a:pt x="0" y="7"/>
                            </a:lnTo>
                            <a:lnTo>
                              <a:pt x="0" y="10"/>
                            </a:lnTo>
                            <a:lnTo>
                              <a:pt x="0" y="15"/>
                            </a:lnTo>
                            <a:lnTo>
                              <a:pt x="0" y="21"/>
                            </a:lnTo>
                            <a:lnTo>
                              <a:pt x="0" y="25"/>
                            </a:lnTo>
                            <a:lnTo>
                              <a:pt x="0" y="28"/>
                            </a:lnTo>
                            <a:lnTo>
                              <a:pt x="0" y="35"/>
                            </a:lnTo>
                            <a:lnTo>
                              <a:pt x="1" y="41"/>
                            </a:lnTo>
                            <a:lnTo>
                              <a:pt x="5" y="41"/>
                            </a:lnTo>
                            <a:lnTo>
                              <a:pt x="4" y="39"/>
                            </a:lnTo>
                            <a:lnTo>
                              <a:pt x="4" y="33"/>
                            </a:lnTo>
                            <a:lnTo>
                              <a:pt x="6" y="28"/>
                            </a:lnTo>
                            <a:lnTo>
                              <a:pt x="5" y="33"/>
                            </a:lnTo>
                            <a:lnTo>
                              <a:pt x="5" y="35"/>
                            </a:lnTo>
                            <a:lnTo>
                              <a:pt x="5" y="37"/>
                            </a:lnTo>
                            <a:lnTo>
                              <a:pt x="5" y="40"/>
                            </a:lnTo>
                            <a:lnTo>
                              <a:pt x="11" y="39"/>
                            </a:lnTo>
                            <a:lnTo>
                              <a:pt x="11" y="36"/>
                            </a:lnTo>
                            <a:lnTo>
                              <a:pt x="12" y="35"/>
                            </a:lnTo>
                            <a:lnTo>
                              <a:pt x="13" y="33"/>
                            </a:lnTo>
                            <a:lnTo>
                              <a:pt x="14" y="29"/>
                            </a:lnTo>
                            <a:lnTo>
                              <a:pt x="14" y="25"/>
                            </a:lnTo>
                            <a:lnTo>
                              <a:pt x="13" y="21"/>
                            </a:lnTo>
                            <a:lnTo>
                              <a:pt x="13" y="19"/>
                            </a:lnTo>
                            <a:lnTo>
                              <a:pt x="12" y="23"/>
                            </a:lnTo>
                            <a:lnTo>
                              <a:pt x="11" y="27"/>
                            </a:lnTo>
                            <a:lnTo>
                              <a:pt x="11" y="30"/>
                            </a:lnTo>
                            <a:lnTo>
                              <a:pt x="11" y="33"/>
                            </a:lnTo>
                            <a:lnTo>
                              <a:pt x="11" y="30"/>
                            </a:lnTo>
                            <a:lnTo>
                              <a:pt x="11" y="26"/>
                            </a:lnTo>
                            <a:lnTo>
                              <a:pt x="12" y="22"/>
                            </a:lnTo>
                            <a:lnTo>
                              <a:pt x="13" y="18"/>
                            </a:lnTo>
                            <a:lnTo>
                              <a:pt x="13" y="16"/>
                            </a:lnTo>
                            <a:lnTo>
                              <a:pt x="14" y="12"/>
                            </a:lnTo>
                            <a:lnTo>
                              <a:pt x="15" y="8"/>
                            </a:lnTo>
                            <a:lnTo>
                              <a:pt x="15" y="13"/>
                            </a:lnTo>
                            <a:lnTo>
                              <a:pt x="14" y="17"/>
                            </a:lnTo>
                            <a:lnTo>
                              <a:pt x="14" y="20"/>
                            </a:lnTo>
                            <a:lnTo>
                              <a:pt x="14" y="23"/>
                            </a:lnTo>
                            <a:lnTo>
                              <a:pt x="15" y="26"/>
                            </a:lnTo>
                            <a:lnTo>
                              <a:pt x="15" y="28"/>
                            </a:lnTo>
                            <a:lnTo>
                              <a:pt x="16" y="30"/>
                            </a:lnTo>
                            <a:lnTo>
                              <a:pt x="17" y="31"/>
                            </a:lnTo>
                            <a:lnTo>
                              <a:pt x="18" y="32"/>
                            </a:lnTo>
                            <a:lnTo>
                              <a:pt x="19" y="33"/>
                            </a:lnTo>
                            <a:lnTo>
                              <a:pt x="20" y="35"/>
                            </a:lnTo>
                            <a:lnTo>
                              <a:pt x="29" y="35"/>
                            </a:lnTo>
                            <a:lnTo>
                              <a:pt x="37" y="33"/>
                            </a:lnTo>
                            <a:lnTo>
                              <a:pt x="37" y="32"/>
                            </a:lnTo>
                            <a:lnTo>
                              <a:pt x="31" y="33"/>
                            </a:lnTo>
                            <a:lnTo>
                              <a:pt x="31" y="31"/>
                            </a:lnTo>
                            <a:lnTo>
                              <a:pt x="31" y="30"/>
                            </a:lnTo>
                            <a:lnTo>
                              <a:pt x="31" y="27"/>
                            </a:lnTo>
                            <a:lnTo>
                              <a:pt x="31" y="26"/>
                            </a:lnTo>
                            <a:lnTo>
                              <a:pt x="27" y="26"/>
                            </a:lnTo>
                            <a:lnTo>
                              <a:pt x="25" y="28"/>
                            </a:lnTo>
                            <a:lnTo>
                              <a:pt x="25" y="25"/>
                            </a:lnTo>
                            <a:lnTo>
                              <a:pt x="24" y="27"/>
                            </a:lnTo>
                            <a:lnTo>
                              <a:pt x="25" y="24"/>
                            </a:lnTo>
                            <a:lnTo>
                              <a:pt x="24" y="23"/>
                            </a:lnTo>
                            <a:lnTo>
                              <a:pt x="23" y="20"/>
                            </a:lnTo>
                            <a:lnTo>
                              <a:pt x="21" y="16"/>
                            </a:lnTo>
                            <a:lnTo>
                              <a:pt x="21" y="13"/>
                            </a:lnTo>
                            <a:lnTo>
                              <a:pt x="20" y="9"/>
                            </a:lnTo>
                            <a:lnTo>
                              <a:pt x="20" y="7"/>
                            </a:lnTo>
                            <a:lnTo>
                              <a:pt x="19" y="10"/>
                            </a:lnTo>
                            <a:lnTo>
                              <a:pt x="18" y="12"/>
                            </a:lnTo>
                            <a:lnTo>
                              <a:pt x="19" y="8"/>
                            </a:lnTo>
                            <a:lnTo>
                              <a:pt x="20" y="7"/>
                            </a:lnTo>
                            <a:lnTo>
                              <a:pt x="20" y="6"/>
                            </a:lnTo>
                            <a:lnTo>
                              <a:pt x="20" y="4"/>
                            </a:lnTo>
                            <a:lnTo>
                              <a:pt x="19" y="3"/>
                            </a:lnTo>
                            <a:lnTo>
                              <a:pt x="18" y="2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11" y="1"/>
                            </a:lnTo>
                            <a:lnTo>
                              <a:pt x="11" y="3"/>
                            </a:lnTo>
                            <a:lnTo>
                              <a:pt x="9" y="6"/>
                            </a:lnTo>
                            <a:lnTo>
                              <a:pt x="9" y="3"/>
                            </a:lnTo>
                            <a:lnTo>
                              <a:pt x="11" y="2"/>
                            </a:lnTo>
                            <a:lnTo>
                              <a:pt x="11" y="1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6" name="Freeform 58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2" y="1950"/>
                        <a:ext cx="17" cy="17"/>
                      </a:xfrm>
                      <a:custGeom>
                        <a:avLst/>
                        <a:gdLst>
                          <a:gd name="T0" fmla="*/ 11 w 17"/>
                          <a:gd name="T1" fmla="*/ 0 h 17"/>
                          <a:gd name="T2" fmla="*/ 11 w 17"/>
                          <a:gd name="T3" fmla="*/ 3 h 17"/>
                          <a:gd name="T4" fmla="*/ 9 w 17"/>
                          <a:gd name="T5" fmla="*/ 7 h 17"/>
                          <a:gd name="T6" fmla="*/ 5 w 17"/>
                          <a:gd name="T7" fmla="*/ 10 h 17"/>
                          <a:gd name="T8" fmla="*/ 0 w 17"/>
                          <a:gd name="T9" fmla="*/ 12 h 17"/>
                          <a:gd name="T10" fmla="*/ 5 w 17"/>
                          <a:gd name="T11" fmla="*/ 16 h 17"/>
                          <a:gd name="T12" fmla="*/ 12 w 17"/>
                          <a:gd name="T13" fmla="*/ 13 h 17"/>
                          <a:gd name="T14" fmla="*/ 14 w 17"/>
                          <a:gd name="T15" fmla="*/ 10 h 17"/>
                          <a:gd name="T16" fmla="*/ 16 w 17"/>
                          <a:gd name="T17" fmla="*/ 8 h 17"/>
                          <a:gd name="T18" fmla="*/ 16 w 17"/>
                          <a:gd name="T19" fmla="*/ 5 h 17"/>
                          <a:gd name="T20" fmla="*/ 16 w 17"/>
                          <a:gd name="T21" fmla="*/ 3 h 17"/>
                          <a:gd name="T22" fmla="*/ 14 w 17"/>
                          <a:gd name="T23" fmla="*/ 2 h 17"/>
                          <a:gd name="T24" fmla="*/ 11 w 17"/>
                          <a:gd name="T25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1" y="0"/>
                            </a:moveTo>
                            <a:lnTo>
                              <a:pt x="11" y="3"/>
                            </a:lnTo>
                            <a:lnTo>
                              <a:pt x="9" y="7"/>
                            </a:lnTo>
                            <a:lnTo>
                              <a:pt x="5" y="10"/>
                            </a:lnTo>
                            <a:lnTo>
                              <a:pt x="0" y="12"/>
                            </a:lnTo>
                            <a:lnTo>
                              <a:pt x="5" y="16"/>
                            </a:lnTo>
                            <a:lnTo>
                              <a:pt x="12" y="13"/>
                            </a:lnTo>
                            <a:lnTo>
                              <a:pt x="14" y="10"/>
                            </a:lnTo>
                            <a:lnTo>
                              <a:pt x="16" y="8"/>
                            </a:lnTo>
                            <a:lnTo>
                              <a:pt x="16" y="5"/>
                            </a:lnTo>
                            <a:lnTo>
                              <a:pt x="16" y="3"/>
                            </a:lnTo>
                            <a:lnTo>
                              <a:pt x="14" y="2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17" name="Group 5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67" y="2002"/>
                        <a:ext cx="31" cy="46"/>
                        <a:chOff x="5067" y="2002"/>
                        <a:chExt cx="31" cy="46"/>
                      </a:xfrm>
                    </p:grpSpPr>
                    <p:sp>
                      <p:nvSpPr>
                        <p:cNvPr id="234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7" y="2002"/>
                          <a:ext cx="17" cy="37"/>
                        </a:xfrm>
                        <a:custGeom>
                          <a:avLst/>
                          <a:gdLst>
                            <a:gd name="T0" fmla="*/ 0 w 17"/>
                            <a:gd name="T1" fmla="*/ 0 h 37"/>
                            <a:gd name="T2" fmla="*/ 0 w 17"/>
                            <a:gd name="T3" fmla="*/ 3 h 37"/>
                            <a:gd name="T4" fmla="*/ 0 w 17"/>
                            <a:gd name="T5" fmla="*/ 5 h 37"/>
                            <a:gd name="T6" fmla="*/ 0 w 17"/>
                            <a:gd name="T7" fmla="*/ 8 h 37"/>
                            <a:gd name="T8" fmla="*/ 1 w 17"/>
                            <a:gd name="T9" fmla="*/ 10 h 37"/>
                            <a:gd name="T10" fmla="*/ 1 w 17"/>
                            <a:gd name="T11" fmla="*/ 12 h 37"/>
                            <a:gd name="T12" fmla="*/ 2 w 17"/>
                            <a:gd name="T13" fmla="*/ 14 h 37"/>
                            <a:gd name="T14" fmla="*/ 3 w 17"/>
                            <a:gd name="T15" fmla="*/ 17 h 37"/>
                            <a:gd name="T16" fmla="*/ 4 w 17"/>
                            <a:gd name="T17" fmla="*/ 18 h 37"/>
                            <a:gd name="T18" fmla="*/ 3 w 17"/>
                            <a:gd name="T19" fmla="*/ 22 h 37"/>
                            <a:gd name="T20" fmla="*/ 2 w 17"/>
                            <a:gd name="T21" fmla="*/ 25 h 37"/>
                            <a:gd name="T22" fmla="*/ 2 w 17"/>
                            <a:gd name="T23" fmla="*/ 28 h 37"/>
                            <a:gd name="T24" fmla="*/ 4 w 17"/>
                            <a:gd name="T25" fmla="*/ 31 h 37"/>
                            <a:gd name="T26" fmla="*/ 5 w 17"/>
                            <a:gd name="T27" fmla="*/ 32 h 37"/>
                            <a:gd name="T28" fmla="*/ 6 w 17"/>
                            <a:gd name="T29" fmla="*/ 34 h 37"/>
                            <a:gd name="T30" fmla="*/ 8 w 17"/>
                            <a:gd name="T31" fmla="*/ 34 h 37"/>
                            <a:gd name="T32" fmla="*/ 9 w 17"/>
                            <a:gd name="T33" fmla="*/ 35 h 37"/>
                            <a:gd name="T34" fmla="*/ 10 w 17"/>
                            <a:gd name="T35" fmla="*/ 36 h 37"/>
                            <a:gd name="T36" fmla="*/ 11 w 17"/>
                            <a:gd name="T37" fmla="*/ 36 h 37"/>
                            <a:gd name="T38" fmla="*/ 11 w 17"/>
                            <a:gd name="T39" fmla="*/ 35 h 37"/>
                            <a:gd name="T40" fmla="*/ 12 w 17"/>
                            <a:gd name="T41" fmla="*/ 34 h 37"/>
                            <a:gd name="T42" fmla="*/ 13 w 17"/>
                            <a:gd name="T43" fmla="*/ 34 h 37"/>
                            <a:gd name="T44" fmla="*/ 14 w 17"/>
                            <a:gd name="T45" fmla="*/ 32 h 37"/>
                            <a:gd name="T46" fmla="*/ 14 w 17"/>
                            <a:gd name="T47" fmla="*/ 31 h 37"/>
                            <a:gd name="T48" fmla="*/ 14 w 17"/>
                            <a:gd name="T49" fmla="*/ 29 h 37"/>
                            <a:gd name="T50" fmla="*/ 15 w 17"/>
                            <a:gd name="T51" fmla="*/ 29 h 37"/>
                            <a:gd name="T52" fmla="*/ 16 w 17"/>
                            <a:gd name="T53" fmla="*/ 28 h 37"/>
                            <a:gd name="T54" fmla="*/ 16 w 17"/>
                            <a:gd name="T55" fmla="*/ 27 h 37"/>
                            <a:gd name="T56" fmla="*/ 16 w 17"/>
                            <a:gd name="T57" fmla="*/ 26 h 37"/>
                            <a:gd name="T58" fmla="*/ 16 w 17"/>
                            <a:gd name="T59" fmla="*/ 24 h 37"/>
                            <a:gd name="T60" fmla="*/ 16 w 17"/>
                            <a:gd name="T61" fmla="*/ 22 h 37"/>
                            <a:gd name="T62" fmla="*/ 15 w 17"/>
                            <a:gd name="T63" fmla="*/ 21 h 37"/>
                            <a:gd name="T64" fmla="*/ 15 w 17"/>
                            <a:gd name="T65" fmla="*/ 20 h 37"/>
                            <a:gd name="T66" fmla="*/ 13 w 17"/>
                            <a:gd name="T67" fmla="*/ 19 h 37"/>
                            <a:gd name="T68" fmla="*/ 11 w 17"/>
                            <a:gd name="T69" fmla="*/ 18 h 37"/>
                            <a:gd name="T70" fmla="*/ 10 w 17"/>
                            <a:gd name="T71" fmla="*/ 16 h 37"/>
                            <a:gd name="T72" fmla="*/ 10 w 17"/>
                            <a:gd name="T73" fmla="*/ 14 h 37"/>
                            <a:gd name="T74" fmla="*/ 10 w 17"/>
                            <a:gd name="T75" fmla="*/ 13 h 37"/>
                            <a:gd name="T76" fmla="*/ 10 w 17"/>
                            <a:gd name="T77" fmla="*/ 10 h 37"/>
                            <a:gd name="T78" fmla="*/ 10 w 17"/>
                            <a:gd name="T79" fmla="*/ 7 h 37"/>
                            <a:gd name="T80" fmla="*/ 10 w 17"/>
                            <a:gd name="T81" fmla="*/ 5 h 37"/>
                            <a:gd name="T82" fmla="*/ 11 w 17"/>
                            <a:gd name="T83" fmla="*/ 0 h 37"/>
                            <a:gd name="T84" fmla="*/ 7 w 17"/>
                            <a:gd name="T85" fmla="*/ 1 h 37"/>
                            <a:gd name="T86" fmla="*/ 3 w 17"/>
                            <a:gd name="T87" fmla="*/ 1 h 37"/>
                            <a:gd name="T88" fmla="*/ 0 w 17"/>
                            <a:gd name="T89" fmla="*/ 0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7" h="37">
                              <a:moveTo>
                                <a:pt x="0" y="0"/>
                              </a:moveTo>
                              <a:lnTo>
                                <a:pt x="0" y="3"/>
                              </a:lnTo>
                              <a:lnTo>
                                <a:pt x="0" y="5"/>
                              </a:ln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1" y="12"/>
                              </a:lnTo>
                              <a:lnTo>
                                <a:pt x="2" y="14"/>
                              </a:lnTo>
                              <a:lnTo>
                                <a:pt x="3" y="17"/>
                              </a:lnTo>
                              <a:lnTo>
                                <a:pt x="4" y="18"/>
                              </a:lnTo>
                              <a:lnTo>
                                <a:pt x="3" y="22"/>
                              </a:lnTo>
                              <a:lnTo>
                                <a:pt x="2" y="25"/>
                              </a:lnTo>
                              <a:lnTo>
                                <a:pt x="2" y="28"/>
                              </a:lnTo>
                              <a:lnTo>
                                <a:pt x="4" y="31"/>
                              </a:lnTo>
                              <a:lnTo>
                                <a:pt x="5" y="32"/>
                              </a:lnTo>
                              <a:lnTo>
                                <a:pt x="6" y="34"/>
                              </a:lnTo>
                              <a:lnTo>
                                <a:pt x="8" y="34"/>
                              </a:lnTo>
                              <a:lnTo>
                                <a:pt x="9" y="35"/>
                              </a:lnTo>
                              <a:lnTo>
                                <a:pt x="10" y="36"/>
                              </a:lnTo>
                              <a:lnTo>
                                <a:pt x="11" y="36"/>
                              </a:lnTo>
                              <a:lnTo>
                                <a:pt x="11" y="35"/>
                              </a:lnTo>
                              <a:lnTo>
                                <a:pt x="12" y="34"/>
                              </a:lnTo>
                              <a:lnTo>
                                <a:pt x="13" y="34"/>
                              </a:lnTo>
                              <a:lnTo>
                                <a:pt x="14" y="32"/>
                              </a:lnTo>
                              <a:lnTo>
                                <a:pt x="14" y="31"/>
                              </a:lnTo>
                              <a:lnTo>
                                <a:pt x="14" y="29"/>
                              </a:lnTo>
                              <a:lnTo>
                                <a:pt x="15" y="29"/>
                              </a:lnTo>
                              <a:lnTo>
                                <a:pt x="16" y="28"/>
                              </a:lnTo>
                              <a:lnTo>
                                <a:pt x="16" y="27"/>
                              </a:lnTo>
                              <a:lnTo>
                                <a:pt x="16" y="26"/>
                              </a:lnTo>
                              <a:lnTo>
                                <a:pt x="16" y="24"/>
                              </a:lnTo>
                              <a:lnTo>
                                <a:pt x="16" y="22"/>
                              </a:lnTo>
                              <a:lnTo>
                                <a:pt x="15" y="21"/>
                              </a:lnTo>
                              <a:lnTo>
                                <a:pt x="15" y="20"/>
                              </a:lnTo>
                              <a:lnTo>
                                <a:pt x="13" y="19"/>
                              </a:lnTo>
                              <a:lnTo>
                                <a:pt x="11" y="18"/>
                              </a:lnTo>
                              <a:lnTo>
                                <a:pt x="10" y="16"/>
                              </a:lnTo>
                              <a:lnTo>
                                <a:pt x="10" y="14"/>
                              </a:lnTo>
                              <a:lnTo>
                                <a:pt x="10" y="13"/>
                              </a:lnTo>
                              <a:lnTo>
                                <a:pt x="10" y="10"/>
                              </a:lnTo>
                              <a:lnTo>
                                <a:pt x="10" y="7"/>
                              </a:lnTo>
                              <a:lnTo>
                                <a:pt x="10" y="5"/>
                              </a:lnTo>
                              <a:lnTo>
                                <a:pt x="11" y="0"/>
                              </a:lnTo>
                              <a:lnTo>
                                <a:pt x="7" y="1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Freeform 5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0" y="2029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0 w 17"/>
                            <a:gd name="T3" fmla="*/ 2 h 17"/>
                            <a:gd name="T4" fmla="*/ 0 w 17"/>
                            <a:gd name="T5" fmla="*/ 3 h 17"/>
                            <a:gd name="T6" fmla="*/ 0 w 17"/>
                            <a:gd name="T7" fmla="*/ 6 h 17"/>
                            <a:gd name="T8" fmla="*/ 0 w 17"/>
                            <a:gd name="T9" fmla="*/ 10 h 17"/>
                            <a:gd name="T10" fmla="*/ 16 w 17"/>
                            <a:gd name="T11" fmla="*/ 16 h 17"/>
                            <a:gd name="T12" fmla="*/ 16 w 17"/>
                            <a:gd name="T13" fmla="*/ 13 h 17"/>
                            <a:gd name="T14" fmla="*/ 16 w 17"/>
                            <a:gd name="T15" fmla="*/ 10 h 17"/>
                            <a:gd name="T16" fmla="*/ 0 w 17"/>
                            <a:gd name="T17" fmla="*/ 3 h 17"/>
                            <a:gd name="T18" fmla="*/ 16 w 17"/>
                            <a:gd name="T19" fmla="*/ 2 h 17"/>
                            <a:gd name="T20" fmla="*/ 0 w 17"/>
                            <a:gd name="T2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  <a:lnTo>
                                <a:pt x="16" y="13"/>
                              </a:lnTo>
                              <a:lnTo>
                                <a:pt x="16" y="10"/>
                              </a:lnTo>
                              <a:lnTo>
                                <a:pt x="0" y="3"/>
                              </a:lnTo>
                              <a:lnTo>
                                <a:pt x="16" y="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" name="Freeform 5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2" y="2031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8 w 17"/>
                            <a:gd name="T3" fmla="*/ 8 h 17"/>
                            <a:gd name="T4" fmla="*/ 0 w 17"/>
                            <a:gd name="T5" fmla="*/ 0 h 17"/>
                            <a:gd name="T6" fmla="*/ 0 w 17"/>
                            <a:gd name="T7" fmla="*/ 8 h 17"/>
                            <a:gd name="T8" fmla="*/ 16 w 17"/>
                            <a:gd name="T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8" y="8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7" name="Line 5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72" y="2028"/>
                          <a:ext cx="0" cy="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8" name="Freeform 5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03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0 w 17"/>
                            <a:gd name="T3" fmla="*/ 8 h 17"/>
                            <a:gd name="T4" fmla="*/ 0 w 17"/>
                            <a:gd name="T5" fmla="*/ 0 h 17"/>
                            <a:gd name="T6" fmla="*/ 0 w 17"/>
                            <a:gd name="T7" fmla="*/ 5 h 17"/>
                            <a:gd name="T8" fmla="*/ 0 w 17"/>
                            <a:gd name="T9" fmla="*/ 11 h 17"/>
                            <a:gd name="T10" fmla="*/ 16 w 17"/>
                            <a:gd name="T11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0" y="5"/>
                              </a:lnTo>
                              <a:lnTo>
                                <a:pt x="0" y="11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9" name="Freeform 5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1" y="2028"/>
                          <a:ext cx="1" cy="17"/>
                        </a:xfrm>
                        <a:custGeom>
                          <a:avLst/>
                          <a:gdLst>
                            <a:gd name="T0" fmla="*/ 0 w 1"/>
                            <a:gd name="T1" fmla="*/ 16 h 17"/>
                            <a:gd name="T2" fmla="*/ 0 w 1"/>
                            <a:gd name="T3" fmla="*/ 8 h 17"/>
                            <a:gd name="T4" fmla="*/ 0 w 1"/>
                            <a:gd name="T5" fmla="*/ 0 h 17"/>
                            <a:gd name="T6" fmla="*/ 0 w 1"/>
                            <a:gd name="T7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" h="17">
                              <a:moveTo>
                                <a:pt x="0" y="16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" name="Freeform 5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1" y="2026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14 h 17"/>
                            <a:gd name="T4" fmla="*/ 16 w 17"/>
                            <a:gd name="T5" fmla="*/ 12 h 17"/>
                            <a:gd name="T6" fmla="*/ 0 w 17"/>
                            <a:gd name="T7" fmla="*/ 8 h 17"/>
                            <a:gd name="T8" fmla="*/ 0 w 17"/>
                            <a:gd name="T9" fmla="*/ 4 h 17"/>
                            <a:gd name="T10" fmla="*/ 16 w 17"/>
                            <a:gd name="T11" fmla="*/ 2 h 17"/>
                            <a:gd name="T12" fmla="*/ 0 w 17"/>
                            <a:gd name="T13" fmla="*/ 0 h 17"/>
                            <a:gd name="T14" fmla="*/ 0 w 17"/>
                            <a:gd name="T15" fmla="*/ 2 h 17"/>
                            <a:gd name="T16" fmla="*/ 0 w 17"/>
                            <a:gd name="T17" fmla="*/ 4 h 17"/>
                            <a:gd name="T18" fmla="*/ 0 w 17"/>
                            <a:gd name="T19" fmla="*/ 8 h 17"/>
                            <a:gd name="T20" fmla="*/ 0 w 17"/>
                            <a:gd name="T21" fmla="*/ 10 h 17"/>
                            <a:gd name="T22" fmla="*/ 16 w 17"/>
                            <a:gd name="T23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14"/>
                              </a:lnTo>
                              <a:lnTo>
                                <a:pt x="16" y="12"/>
                              </a:lnTo>
                              <a:lnTo>
                                <a:pt x="0" y="8"/>
                              </a:lnTo>
                              <a:lnTo>
                                <a:pt x="0" y="4"/>
                              </a:lnTo>
                              <a:lnTo>
                                <a:pt x="16" y="2"/>
                              </a:lnTo>
                              <a:lnTo>
                                <a:pt x="0" y="0"/>
                              </a:lnTo>
                              <a:lnTo>
                                <a:pt x="0" y="2"/>
                              </a:lnTo>
                              <a:lnTo>
                                <a:pt x="0" y="4"/>
                              </a:lnTo>
                              <a:lnTo>
                                <a:pt x="0" y="8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18" name="Freeform 59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3" y="1950"/>
                        <a:ext cx="30" cy="54"/>
                      </a:xfrm>
                      <a:custGeom>
                        <a:avLst/>
                        <a:gdLst>
                          <a:gd name="T0" fmla="*/ 21 w 30"/>
                          <a:gd name="T1" fmla="*/ 0 h 54"/>
                          <a:gd name="T2" fmla="*/ 18 w 30"/>
                          <a:gd name="T3" fmla="*/ 3 h 54"/>
                          <a:gd name="T4" fmla="*/ 13 w 30"/>
                          <a:gd name="T5" fmla="*/ 5 h 54"/>
                          <a:gd name="T6" fmla="*/ 10 w 30"/>
                          <a:gd name="T7" fmla="*/ 5 h 54"/>
                          <a:gd name="T8" fmla="*/ 7 w 30"/>
                          <a:gd name="T9" fmla="*/ 6 h 54"/>
                          <a:gd name="T10" fmla="*/ 5 w 30"/>
                          <a:gd name="T11" fmla="*/ 8 h 54"/>
                          <a:gd name="T12" fmla="*/ 4 w 30"/>
                          <a:gd name="T13" fmla="*/ 10 h 54"/>
                          <a:gd name="T14" fmla="*/ 4 w 30"/>
                          <a:gd name="T15" fmla="*/ 12 h 54"/>
                          <a:gd name="T16" fmla="*/ 3 w 30"/>
                          <a:gd name="T17" fmla="*/ 18 h 54"/>
                          <a:gd name="T18" fmla="*/ 3 w 30"/>
                          <a:gd name="T19" fmla="*/ 21 h 54"/>
                          <a:gd name="T20" fmla="*/ 2 w 30"/>
                          <a:gd name="T21" fmla="*/ 24 h 54"/>
                          <a:gd name="T22" fmla="*/ 1 w 30"/>
                          <a:gd name="T23" fmla="*/ 28 h 54"/>
                          <a:gd name="T24" fmla="*/ 1 w 30"/>
                          <a:gd name="T25" fmla="*/ 32 h 54"/>
                          <a:gd name="T26" fmla="*/ 1 w 30"/>
                          <a:gd name="T27" fmla="*/ 36 h 54"/>
                          <a:gd name="T28" fmla="*/ 0 w 30"/>
                          <a:gd name="T29" fmla="*/ 40 h 54"/>
                          <a:gd name="T30" fmla="*/ 0 w 30"/>
                          <a:gd name="T31" fmla="*/ 47 h 54"/>
                          <a:gd name="T32" fmla="*/ 0 w 30"/>
                          <a:gd name="T33" fmla="*/ 51 h 54"/>
                          <a:gd name="T34" fmla="*/ 1 w 30"/>
                          <a:gd name="T35" fmla="*/ 51 h 54"/>
                          <a:gd name="T36" fmla="*/ 3 w 30"/>
                          <a:gd name="T37" fmla="*/ 52 h 54"/>
                          <a:gd name="T38" fmla="*/ 4 w 30"/>
                          <a:gd name="T39" fmla="*/ 52 h 54"/>
                          <a:gd name="T40" fmla="*/ 7 w 30"/>
                          <a:gd name="T41" fmla="*/ 53 h 54"/>
                          <a:gd name="T42" fmla="*/ 9 w 30"/>
                          <a:gd name="T43" fmla="*/ 53 h 54"/>
                          <a:gd name="T44" fmla="*/ 10 w 30"/>
                          <a:gd name="T45" fmla="*/ 52 h 54"/>
                          <a:gd name="T46" fmla="*/ 12 w 30"/>
                          <a:gd name="T47" fmla="*/ 51 h 54"/>
                          <a:gd name="T48" fmla="*/ 12 w 30"/>
                          <a:gd name="T49" fmla="*/ 47 h 54"/>
                          <a:gd name="T50" fmla="*/ 12 w 30"/>
                          <a:gd name="T51" fmla="*/ 42 h 54"/>
                          <a:gd name="T52" fmla="*/ 12 w 30"/>
                          <a:gd name="T53" fmla="*/ 38 h 54"/>
                          <a:gd name="T54" fmla="*/ 12 w 30"/>
                          <a:gd name="T55" fmla="*/ 28 h 54"/>
                          <a:gd name="T56" fmla="*/ 12 w 30"/>
                          <a:gd name="T57" fmla="*/ 37 h 54"/>
                          <a:gd name="T58" fmla="*/ 13 w 30"/>
                          <a:gd name="T59" fmla="*/ 38 h 54"/>
                          <a:gd name="T60" fmla="*/ 14 w 30"/>
                          <a:gd name="T61" fmla="*/ 39 h 54"/>
                          <a:gd name="T62" fmla="*/ 14 w 30"/>
                          <a:gd name="T63" fmla="*/ 42 h 54"/>
                          <a:gd name="T64" fmla="*/ 17 w 30"/>
                          <a:gd name="T65" fmla="*/ 44 h 54"/>
                          <a:gd name="T66" fmla="*/ 22 w 30"/>
                          <a:gd name="T67" fmla="*/ 44 h 54"/>
                          <a:gd name="T68" fmla="*/ 29 w 30"/>
                          <a:gd name="T69" fmla="*/ 44 h 54"/>
                          <a:gd name="T70" fmla="*/ 28 w 30"/>
                          <a:gd name="T71" fmla="*/ 41 h 54"/>
                          <a:gd name="T72" fmla="*/ 28 w 30"/>
                          <a:gd name="T73" fmla="*/ 37 h 54"/>
                          <a:gd name="T74" fmla="*/ 27 w 30"/>
                          <a:gd name="T75" fmla="*/ 33 h 54"/>
                          <a:gd name="T76" fmla="*/ 27 w 30"/>
                          <a:gd name="T77" fmla="*/ 27 h 54"/>
                          <a:gd name="T78" fmla="*/ 27 w 30"/>
                          <a:gd name="T79" fmla="*/ 21 h 54"/>
                          <a:gd name="T80" fmla="*/ 28 w 30"/>
                          <a:gd name="T81" fmla="*/ 15 h 54"/>
                          <a:gd name="T82" fmla="*/ 28 w 30"/>
                          <a:gd name="T83" fmla="*/ 10 h 54"/>
                          <a:gd name="T84" fmla="*/ 27 w 30"/>
                          <a:gd name="T85" fmla="*/ 8 h 54"/>
                          <a:gd name="T86" fmla="*/ 25 w 30"/>
                          <a:gd name="T87" fmla="*/ 7 h 54"/>
                          <a:gd name="T88" fmla="*/ 23 w 30"/>
                          <a:gd name="T89" fmla="*/ 5 h 54"/>
                          <a:gd name="T90" fmla="*/ 22 w 30"/>
                          <a:gd name="T91" fmla="*/ 4 h 54"/>
                          <a:gd name="T92" fmla="*/ 21 w 30"/>
                          <a:gd name="T93" fmla="*/ 2 h 54"/>
                          <a:gd name="T94" fmla="*/ 21 w 30"/>
                          <a:gd name="T95" fmla="*/ 0 h 54"/>
                          <a:gd name="T96" fmla="*/ 21 w 30"/>
                          <a:gd name="T97" fmla="*/ 0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30" h="54">
                            <a:moveTo>
                              <a:pt x="21" y="0"/>
                            </a:moveTo>
                            <a:lnTo>
                              <a:pt x="18" y="3"/>
                            </a:lnTo>
                            <a:lnTo>
                              <a:pt x="13" y="5"/>
                            </a:lnTo>
                            <a:lnTo>
                              <a:pt x="10" y="5"/>
                            </a:lnTo>
                            <a:lnTo>
                              <a:pt x="7" y="6"/>
                            </a:lnTo>
                            <a:lnTo>
                              <a:pt x="5" y="8"/>
                            </a:lnTo>
                            <a:lnTo>
                              <a:pt x="4" y="10"/>
                            </a:lnTo>
                            <a:lnTo>
                              <a:pt x="4" y="12"/>
                            </a:lnTo>
                            <a:lnTo>
                              <a:pt x="3" y="18"/>
                            </a:lnTo>
                            <a:lnTo>
                              <a:pt x="3" y="21"/>
                            </a:lnTo>
                            <a:lnTo>
                              <a:pt x="2" y="24"/>
                            </a:lnTo>
                            <a:lnTo>
                              <a:pt x="1" y="28"/>
                            </a:lnTo>
                            <a:lnTo>
                              <a:pt x="1" y="32"/>
                            </a:lnTo>
                            <a:lnTo>
                              <a:pt x="1" y="36"/>
                            </a:lnTo>
                            <a:lnTo>
                              <a:pt x="0" y="40"/>
                            </a:lnTo>
                            <a:lnTo>
                              <a:pt x="0" y="47"/>
                            </a:lnTo>
                            <a:lnTo>
                              <a:pt x="0" y="51"/>
                            </a:lnTo>
                            <a:lnTo>
                              <a:pt x="1" y="51"/>
                            </a:lnTo>
                            <a:lnTo>
                              <a:pt x="3" y="52"/>
                            </a:lnTo>
                            <a:lnTo>
                              <a:pt x="4" y="52"/>
                            </a:lnTo>
                            <a:lnTo>
                              <a:pt x="7" y="53"/>
                            </a:lnTo>
                            <a:lnTo>
                              <a:pt x="9" y="53"/>
                            </a:lnTo>
                            <a:lnTo>
                              <a:pt x="10" y="52"/>
                            </a:lnTo>
                            <a:lnTo>
                              <a:pt x="12" y="51"/>
                            </a:lnTo>
                            <a:lnTo>
                              <a:pt x="12" y="47"/>
                            </a:lnTo>
                            <a:lnTo>
                              <a:pt x="12" y="42"/>
                            </a:lnTo>
                            <a:lnTo>
                              <a:pt x="12" y="38"/>
                            </a:lnTo>
                            <a:lnTo>
                              <a:pt x="12" y="28"/>
                            </a:lnTo>
                            <a:lnTo>
                              <a:pt x="12" y="37"/>
                            </a:lnTo>
                            <a:lnTo>
                              <a:pt x="13" y="38"/>
                            </a:lnTo>
                            <a:lnTo>
                              <a:pt x="14" y="39"/>
                            </a:lnTo>
                            <a:lnTo>
                              <a:pt x="14" y="42"/>
                            </a:lnTo>
                            <a:lnTo>
                              <a:pt x="17" y="44"/>
                            </a:lnTo>
                            <a:lnTo>
                              <a:pt x="22" y="44"/>
                            </a:lnTo>
                            <a:lnTo>
                              <a:pt x="29" y="44"/>
                            </a:lnTo>
                            <a:lnTo>
                              <a:pt x="28" y="41"/>
                            </a:lnTo>
                            <a:lnTo>
                              <a:pt x="28" y="37"/>
                            </a:lnTo>
                            <a:lnTo>
                              <a:pt x="27" y="33"/>
                            </a:lnTo>
                            <a:lnTo>
                              <a:pt x="27" y="27"/>
                            </a:lnTo>
                            <a:lnTo>
                              <a:pt x="27" y="21"/>
                            </a:lnTo>
                            <a:lnTo>
                              <a:pt x="28" y="15"/>
                            </a:lnTo>
                            <a:lnTo>
                              <a:pt x="28" y="10"/>
                            </a:lnTo>
                            <a:lnTo>
                              <a:pt x="27" y="8"/>
                            </a:lnTo>
                            <a:lnTo>
                              <a:pt x="25" y="7"/>
                            </a:lnTo>
                            <a:lnTo>
                              <a:pt x="23" y="5"/>
                            </a:lnTo>
                            <a:lnTo>
                              <a:pt x="22" y="4"/>
                            </a:lnTo>
                            <a:lnTo>
                              <a:pt x="21" y="2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19" name="Freeform 59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4" y="1953"/>
                        <a:ext cx="28" cy="50"/>
                      </a:xfrm>
                      <a:custGeom>
                        <a:avLst/>
                        <a:gdLst>
                          <a:gd name="T0" fmla="*/ 26 w 28"/>
                          <a:gd name="T1" fmla="*/ 36 h 50"/>
                          <a:gd name="T2" fmla="*/ 25 w 28"/>
                          <a:gd name="T3" fmla="*/ 21 h 50"/>
                          <a:gd name="T4" fmla="*/ 26 w 28"/>
                          <a:gd name="T5" fmla="*/ 10 h 50"/>
                          <a:gd name="T6" fmla="*/ 25 w 28"/>
                          <a:gd name="T7" fmla="*/ 5 h 50"/>
                          <a:gd name="T8" fmla="*/ 22 w 28"/>
                          <a:gd name="T9" fmla="*/ 7 h 50"/>
                          <a:gd name="T10" fmla="*/ 20 w 28"/>
                          <a:gd name="T11" fmla="*/ 5 h 50"/>
                          <a:gd name="T12" fmla="*/ 18 w 28"/>
                          <a:gd name="T13" fmla="*/ 0 h 50"/>
                          <a:gd name="T14" fmla="*/ 14 w 28"/>
                          <a:gd name="T15" fmla="*/ 1 h 50"/>
                          <a:gd name="T16" fmla="*/ 9 w 28"/>
                          <a:gd name="T17" fmla="*/ 3 h 50"/>
                          <a:gd name="T18" fmla="*/ 5 w 28"/>
                          <a:gd name="T19" fmla="*/ 5 h 50"/>
                          <a:gd name="T20" fmla="*/ 5 w 28"/>
                          <a:gd name="T21" fmla="*/ 14 h 50"/>
                          <a:gd name="T22" fmla="*/ 7 w 28"/>
                          <a:gd name="T23" fmla="*/ 22 h 50"/>
                          <a:gd name="T24" fmla="*/ 8 w 28"/>
                          <a:gd name="T25" fmla="*/ 32 h 50"/>
                          <a:gd name="T26" fmla="*/ 6 w 28"/>
                          <a:gd name="T27" fmla="*/ 19 h 50"/>
                          <a:gd name="T28" fmla="*/ 4 w 28"/>
                          <a:gd name="T29" fmla="*/ 12 h 50"/>
                          <a:gd name="T30" fmla="*/ 3 w 28"/>
                          <a:gd name="T31" fmla="*/ 23 h 50"/>
                          <a:gd name="T32" fmla="*/ 5 w 28"/>
                          <a:gd name="T33" fmla="*/ 31 h 50"/>
                          <a:gd name="T34" fmla="*/ 5 w 28"/>
                          <a:gd name="T35" fmla="*/ 41 h 50"/>
                          <a:gd name="T36" fmla="*/ 4 w 28"/>
                          <a:gd name="T37" fmla="*/ 39 h 50"/>
                          <a:gd name="T38" fmla="*/ 4 w 28"/>
                          <a:gd name="T39" fmla="*/ 31 h 50"/>
                          <a:gd name="T40" fmla="*/ 2 w 28"/>
                          <a:gd name="T41" fmla="*/ 24 h 50"/>
                          <a:gd name="T42" fmla="*/ 1 w 28"/>
                          <a:gd name="T43" fmla="*/ 27 h 50"/>
                          <a:gd name="T44" fmla="*/ 1 w 28"/>
                          <a:gd name="T45" fmla="*/ 31 h 50"/>
                          <a:gd name="T46" fmla="*/ 0 w 28"/>
                          <a:gd name="T47" fmla="*/ 37 h 50"/>
                          <a:gd name="T48" fmla="*/ 2 w 28"/>
                          <a:gd name="T49" fmla="*/ 31 h 50"/>
                          <a:gd name="T50" fmla="*/ 1 w 28"/>
                          <a:gd name="T51" fmla="*/ 36 h 50"/>
                          <a:gd name="T52" fmla="*/ 0 w 28"/>
                          <a:gd name="T53" fmla="*/ 42 h 50"/>
                          <a:gd name="T54" fmla="*/ 0 w 28"/>
                          <a:gd name="T55" fmla="*/ 48 h 50"/>
                          <a:gd name="T56" fmla="*/ 2 w 28"/>
                          <a:gd name="T57" fmla="*/ 47 h 50"/>
                          <a:gd name="T58" fmla="*/ 6 w 28"/>
                          <a:gd name="T59" fmla="*/ 49 h 50"/>
                          <a:gd name="T60" fmla="*/ 8 w 28"/>
                          <a:gd name="T61" fmla="*/ 48 h 50"/>
                          <a:gd name="T62" fmla="*/ 11 w 28"/>
                          <a:gd name="T63" fmla="*/ 43 h 50"/>
                          <a:gd name="T64" fmla="*/ 10 w 28"/>
                          <a:gd name="T65" fmla="*/ 37 h 50"/>
                          <a:gd name="T66" fmla="*/ 10 w 28"/>
                          <a:gd name="T67" fmla="*/ 28 h 50"/>
                          <a:gd name="T68" fmla="*/ 10 w 28"/>
                          <a:gd name="T69" fmla="*/ 19 h 50"/>
                          <a:gd name="T70" fmla="*/ 9 w 28"/>
                          <a:gd name="T71" fmla="*/ 14 h 50"/>
                          <a:gd name="T72" fmla="*/ 11 w 28"/>
                          <a:gd name="T73" fmla="*/ 20 h 50"/>
                          <a:gd name="T74" fmla="*/ 11 w 28"/>
                          <a:gd name="T75" fmla="*/ 26 h 50"/>
                          <a:gd name="T76" fmla="*/ 12 w 28"/>
                          <a:gd name="T77" fmla="*/ 32 h 50"/>
                          <a:gd name="T78" fmla="*/ 13 w 28"/>
                          <a:gd name="T79" fmla="*/ 32 h 50"/>
                          <a:gd name="T80" fmla="*/ 13 w 28"/>
                          <a:gd name="T81" fmla="*/ 25 h 50"/>
                          <a:gd name="T82" fmla="*/ 12 w 28"/>
                          <a:gd name="T83" fmla="*/ 19 h 50"/>
                          <a:gd name="T84" fmla="*/ 13 w 28"/>
                          <a:gd name="T85" fmla="*/ 25 h 50"/>
                          <a:gd name="T86" fmla="*/ 13 w 28"/>
                          <a:gd name="T87" fmla="*/ 31 h 50"/>
                          <a:gd name="T88" fmla="*/ 14 w 28"/>
                          <a:gd name="T89" fmla="*/ 35 h 50"/>
                          <a:gd name="T90" fmla="*/ 14 w 28"/>
                          <a:gd name="T91" fmla="*/ 39 h 50"/>
                          <a:gd name="T92" fmla="*/ 19 w 28"/>
                          <a:gd name="T93" fmla="*/ 40 h 50"/>
                          <a:gd name="T94" fmla="*/ 17 w 28"/>
                          <a:gd name="T95" fmla="*/ 33 h 50"/>
                          <a:gd name="T96" fmla="*/ 16 w 28"/>
                          <a:gd name="T97" fmla="*/ 24 h 50"/>
                          <a:gd name="T98" fmla="*/ 17 w 28"/>
                          <a:gd name="T99" fmla="*/ 25 h 50"/>
                          <a:gd name="T100" fmla="*/ 17 w 28"/>
                          <a:gd name="T101" fmla="*/ 31 h 50"/>
                          <a:gd name="T102" fmla="*/ 18 w 28"/>
                          <a:gd name="T103" fmla="*/ 38 h 50"/>
                          <a:gd name="T104" fmla="*/ 22 w 28"/>
                          <a:gd name="T105" fmla="*/ 40 h 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8" h="50">
                            <a:moveTo>
                              <a:pt x="27" y="41"/>
                            </a:moveTo>
                            <a:lnTo>
                              <a:pt x="26" y="36"/>
                            </a:lnTo>
                            <a:lnTo>
                              <a:pt x="25" y="28"/>
                            </a:lnTo>
                            <a:lnTo>
                              <a:pt x="25" y="21"/>
                            </a:lnTo>
                            <a:lnTo>
                              <a:pt x="25" y="15"/>
                            </a:lnTo>
                            <a:lnTo>
                              <a:pt x="26" y="10"/>
                            </a:lnTo>
                            <a:lnTo>
                              <a:pt x="26" y="8"/>
                            </a:lnTo>
                            <a:lnTo>
                              <a:pt x="25" y="5"/>
                            </a:lnTo>
                            <a:lnTo>
                              <a:pt x="24" y="5"/>
                            </a:lnTo>
                            <a:lnTo>
                              <a:pt x="22" y="7"/>
                            </a:lnTo>
                            <a:lnTo>
                              <a:pt x="21" y="8"/>
                            </a:lnTo>
                            <a:lnTo>
                              <a:pt x="20" y="5"/>
                            </a:lnTo>
                            <a:lnTo>
                              <a:pt x="19" y="3"/>
                            </a:lnTo>
                            <a:lnTo>
                              <a:pt x="18" y="0"/>
                            </a:lnTo>
                            <a:lnTo>
                              <a:pt x="17" y="1"/>
                            </a:lnTo>
                            <a:lnTo>
                              <a:pt x="14" y="1"/>
                            </a:lnTo>
                            <a:lnTo>
                              <a:pt x="11" y="3"/>
                            </a:lnTo>
                            <a:lnTo>
                              <a:pt x="9" y="3"/>
                            </a:lnTo>
                            <a:lnTo>
                              <a:pt x="6" y="4"/>
                            </a:lnTo>
                            <a:lnTo>
                              <a:pt x="5" y="5"/>
                            </a:lnTo>
                            <a:lnTo>
                              <a:pt x="4" y="10"/>
                            </a:lnTo>
                            <a:lnTo>
                              <a:pt x="5" y="14"/>
                            </a:lnTo>
                            <a:lnTo>
                              <a:pt x="7" y="19"/>
                            </a:lnTo>
                            <a:lnTo>
                              <a:pt x="7" y="22"/>
                            </a:lnTo>
                            <a:lnTo>
                              <a:pt x="8" y="28"/>
                            </a:lnTo>
                            <a:lnTo>
                              <a:pt x="8" y="32"/>
                            </a:lnTo>
                            <a:lnTo>
                              <a:pt x="7" y="25"/>
                            </a:lnTo>
                            <a:lnTo>
                              <a:pt x="6" y="19"/>
                            </a:lnTo>
                            <a:lnTo>
                              <a:pt x="5" y="15"/>
                            </a:lnTo>
                            <a:lnTo>
                              <a:pt x="4" y="12"/>
                            </a:lnTo>
                            <a:lnTo>
                              <a:pt x="3" y="18"/>
                            </a:lnTo>
                            <a:lnTo>
                              <a:pt x="3" y="23"/>
                            </a:lnTo>
                            <a:lnTo>
                              <a:pt x="3" y="25"/>
                            </a:lnTo>
                            <a:lnTo>
                              <a:pt x="5" y="31"/>
                            </a:lnTo>
                            <a:lnTo>
                              <a:pt x="5" y="36"/>
                            </a:lnTo>
                            <a:lnTo>
                              <a:pt x="5" y="41"/>
                            </a:lnTo>
                            <a:lnTo>
                              <a:pt x="5" y="45"/>
                            </a:lnTo>
                            <a:lnTo>
                              <a:pt x="4" y="39"/>
                            </a:lnTo>
                            <a:lnTo>
                              <a:pt x="4" y="35"/>
                            </a:lnTo>
                            <a:lnTo>
                              <a:pt x="4" y="31"/>
                            </a:lnTo>
                            <a:lnTo>
                              <a:pt x="3" y="27"/>
                            </a:lnTo>
                            <a:lnTo>
                              <a:pt x="2" y="24"/>
                            </a:lnTo>
                            <a:lnTo>
                              <a:pt x="2" y="23"/>
                            </a:lnTo>
                            <a:lnTo>
                              <a:pt x="1" y="27"/>
                            </a:lnTo>
                            <a:lnTo>
                              <a:pt x="1" y="30"/>
                            </a:lnTo>
                            <a:lnTo>
                              <a:pt x="1" y="31"/>
                            </a:lnTo>
                            <a:lnTo>
                              <a:pt x="1" y="34"/>
                            </a:lnTo>
                            <a:lnTo>
                              <a:pt x="0" y="37"/>
                            </a:lnTo>
                            <a:lnTo>
                              <a:pt x="1" y="33"/>
                            </a:lnTo>
                            <a:lnTo>
                              <a:pt x="2" y="31"/>
                            </a:lnTo>
                            <a:lnTo>
                              <a:pt x="2" y="33"/>
                            </a:lnTo>
                            <a:lnTo>
                              <a:pt x="1" y="36"/>
                            </a:lnTo>
                            <a:lnTo>
                              <a:pt x="0" y="39"/>
                            </a:lnTo>
                            <a:lnTo>
                              <a:pt x="0" y="42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1" y="48"/>
                            </a:lnTo>
                            <a:lnTo>
                              <a:pt x="2" y="47"/>
                            </a:lnTo>
                            <a:lnTo>
                              <a:pt x="3" y="49"/>
                            </a:lnTo>
                            <a:lnTo>
                              <a:pt x="6" y="49"/>
                            </a:lnTo>
                            <a:lnTo>
                              <a:pt x="8" y="49"/>
                            </a:lnTo>
                            <a:lnTo>
                              <a:pt x="8" y="48"/>
                            </a:lnTo>
                            <a:lnTo>
                              <a:pt x="11" y="47"/>
                            </a:lnTo>
                            <a:lnTo>
                              <a:pt x="11" y="43"/>
                            </a:lnTo>
                            <a:lnTo>
                              <a:pt x="11" y="40"/>
                            </a:lnTo>
                            <a:lnTo>
                              <a:pt x="10" y="37"/>
                            </a:lnTo>
                            <a:lnTo>
                              <a:pt x="10" y="33"/>
                            </a:lnTo>
                            <a:lnTo>
                              <a:pt x="10" y="28"/>
                            </a:lnTo>
                            <a:lnTo>
                              <a:pt x="10" y="24"/>
                            </a:lnTo>
                            <a:lnTo>
                              <a:pt x="10" y="19"/>
                            </a:lnTo>
                            <a:lnTo>
                              <a:pt x="9" y="15"/>
                            </a:lnTo>
                            <a:lnTo>
                              <a:pt x="9" y="14"/>
                            </a:lnTo>
                            <a:lnTo>
                              <a:pt x="10" y="16"/>
                            </a:lnTo>
                            <a:lnTo>
                              <a:pt x="11" y="20"/>
                            </a:lnTo>
                            <a:lnTo>
                              <a:pt x="11" y="22"/>
                            </a:lnTo>
                            <a:lnTo>
                              <a:pt x="11" y="26"/>
                            </a:lnTo>
                            <a:lnTo>
                              <a:pt x="12" y="29"/>
                            </a:lnTo>
                            <a:lnTo>
                              <a:pt x="12" y="32"/>
                            </a:lnTo>
                            <a:lnTo>
                              <a:pt x="13" y="35"/>
                            </a:lnTo>
                            <a:lnTo>
                              <a:pt x="13" y="32"/>
                            </a:lnTo>
                            <a:lnTo>
                              <a:pt x="13" y="29"/>
                            </a:lnTo>
                            <a:lnTo>
                              <a:pt x="13" y="25"/>
                            </a:lnTo>
                            <a:lnTo>
                              <a:pt x="12" y="21"/>
                            </a:lnTo>
                            <a:lnTo>
                              <a:pt x="12" y="19"/>
                            </a:lnTo>
                            <a:lnTo>
                              <a:pt x="13" y="22"/>
                            </a:lnTo>
                            <a:lnTo>
                              <a:pt x="13" y="25"/>
                            </a:lnTo>
                            <a:lnTo>
                              <a:pt x="13" y="28"/>
                            </a:lnTo>
                            <a:lnTo>
                              <a:pt x="13" y="31"/>
                            </a:lnTo>
                            <a:lnTo>
                              <a:pt x="13" y="34"/>
                            </a:lnTo>
                            <a:lnTo>
                              <a:pt x="14" y="35"/>
                            </a:lnTo>
                            <a:lnTo>
                              <a:pt x="14" y="36"/>
                            </a:lnTo>
                            <a:lnTo>
                              <a:pt x="14" y="39"/>
                            </a:lnTo>
                            <a:lnTo>
                              <a:pt x="16" y="40"/>
                            </a:lnTo>
                            <a:lnTo>
                              <a:pt x="19" y="40"/>
                            </a:lnTo>
                            <a:lnTo>
                              <a:pt x="18" y="36"/>
                            </a:lnTo>
                            <a:lnTo>
                              <a:pt x="17" y="33"/>
                            </a:lnTo>
                            <a:lnTo>
                              <a:pt x="16" y="28"/>
                            </a:lnTo>
                            <a:lnTo>
                              <a:pt x="16" y="24"/>
                            </a:lnTo>
                            <a:lnTo>
                              <a:pt x="16" y="21"/>
                            </a:lnTo>
                            <a:lnTo>
                              <a:pt x="17" y="25"/>
                            </a:lnTo>
                            <a:lnTo>
                              <a:pt x="17" y="28"/>
                            </a:lnTo>
                            <a:lnTo>
                              <a:pt x="17" y="31"/>
                            </a:lnTo>
                            <a:lnTo>
                              <a:pt x="18" y="35"/>
                            </a:lnTo>
                            <a:lnTo>
                              <a:pt x="18" y="38"/>
                            </a:lnTo>
                            <a:lnTo>
                              <a:pt x="20" y="41"/>
                            </a:lnTo>
                            <a:lnTo>
                              <a:pt x="22" y="40"/>
                            </a:lnTo>
                            <a:lnTo>
                              <a:pt x="27" y="41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0" name="Freeform 5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" y="1950"/>
                        <a:ext cx="17" cy="17"/>
                      </a:xfrm>
                      <a:custGeom>
                        <a:avLst/>
                        <a:gdLst>
                          <a:gd name="T0" fmla="*/ 3 w 17"/>
                          <a:gd name="T1" fmla="*/ 0 h 17"/>
                          <a:gd name="T2" fmla="*/ 0 w 17"/>
                          <a:gd name="T3" fmla="*/ 3 h 17"/>
                          <a:gd name="T4" fmla="*/ 2 w 17"/>
                          <a:gd name="T5" fmla="*/ 7 h 17"/>
                          <a:gd name="T6" fmla="*/ 5 w 17"/>
                          <a:gd name="T7" fmla="*/ 11 h 17"/>
                          <a:gd name="T8" fmla="*/ 5 w 17"/>
                          <a:gd name="T9" fmla="*/ 13 h 17"/>
                          <a:gd name="T10" fmla="*/ 8 w 17"/>
                          <a:gd name="T11" fmla="*/ 16 h 17"/>
                          <a:gd name="T12" fmla="*/ 11 w 17"/>
                          <a:gd name="T13" fmla="*/ 13 h 17"/>
                          <a:gd name="T14" fmla="*/ 13 w 17"/>
                          <a:gd name="T15" fmla="*/ 12 h 17"/>
                          <a:gd name="T16" fmla="*/ 16 w 17"/>
                          <a:gd name="T17" fmla="*/ 11 h 17"/>
                          <a:gd name="T18" fmla="*/ 11 w 17"/>
                          <a:gd name="T19" fmla="*/ 9 h 17"/>
                          <a:gd name="T20" fmla="*/ 8 w 17"/>
                          <a:gd name="T21" fmla="*/ 7 h 17"/>
                          <a:gd name="T22" fmla="*/ 5 w 17"/>
                          <a:gd name="T23" fmla="*/ 5 h 17"/>
                          <a:gd name="T24" fmla="*/ 3 w 17"/>
                          <a:gd name="T25" fmla="*/ 4 h 17"/>
                          <a:gd name="T26" fmla="*/ 3 w 17"/>
                          <a:gd name="T27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3" y="0"/>
                            </a:moveTo>
                            <a:lnTo>
                              <a:pt x="0" y="3"/>
                            </a:lnTo>
                            <a:lnTo>
                              <a:pt x="2" y="7"/>
                            </a:lnTo>
                            <a:lnTo>
                              <a:pt x="5" y="11"/>
                            </a:lnTo>
                            <a:lnTo>
                              <a:pt x="5" y="13"/>
                            </a:lnTo>
                            <a:lnTo>
                              <a:pt x="8" y="16"/>
                            </a:lnTo>
                            <a:lnTo>
                              <a:pt x="11" y="13"/>
                            </a:lnTo>
                            <a:lnTo>
                              <a:pt x="13" y="12"/>
                            </a:lnTo>
                            <a:lnTo>
                              <a:pt x="16" y="11"/>
                            </a:lnTo>
                            <a:lnTo>
                              <a:pt x="11" y="9"/>
                            </a:lnTo>
                            <a:lnTo>
                              <a:pt x="8" y="7"/>
                            </a:lnTo>
                            <a:lnTo>
                              <a:pt x="5" y="5"/>
                            </a:lnTo>
                            <a:lnTo>
                              <a:pt x="3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221" name="Group 5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8" y="1990"/>
                        <a:ext cx="26" cy="17"/>
                        <a:chOff x="5078" y="1990"/>
                        <a:chExt cx="26" cy="17"/>
                      </a:xfrm>
                    </p:grpSpPr>
                    <p:sp>
                      <p:nvSpPr>
                        <p:cNvPr id="232" name="Freeform 6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90"/>
                          <a:ext cx="26" cy="17"/>
                        </a:xfrm>
                        <a:custGeom>
                          <a:avLst/>
                          <a:gdLst>
                            <a:gd name="T0" fmla="*/ 0 w 26"/>
                            <a:gd name="T1" fmla="*/ 2 h 17"/>
                            <a:gd name="T2" fmla="*/ 3 w 26"/>
                            <a:gd name="T3" fmla="*/ 3 h 17"/>
                            <a:gd name="T4" fmla="*/ 8 w 26"/>
                            <a:gd name="T5" fmla="*/ 3 h 17"/>
                            <a:gd name="T6" fmla="*/ 15 w 26"/>
                            <a:gd name="T7" fmla="*/ 3 h 17"/>
                            <a:gd name="T8" fmla="*/ 20 w 26"/>
                            <a:gd name="T9" fmla="*/ 2 h 17"/>
                            <a:gd name="T10" fmla="*/ 25 w 26"/>
                            <a:gd name="T11" fmla="*/ 0 h 17"/>
                            <a:gd name="T12" fmla="*/ 25 w 26"/>
                            <a:gd name="T13" fmla="*/ 11 h 17"/>
                            <a:gd name="T14" fmla="*/ 19 w 26"/>
                            <a:gd name="T15" fmla="*/ 14 h 17"/>
                            <a:gd name="T16" fmla="*/ 12 w 26"/>
                            <a:gd name="T17" fmla="*/ 16 h 17"/>
                            <a:gd name="T18" fmla="*/ 7 w 26"/>
                            <a:gd name="T19" fmla="*/ 16 h 17"/>
                            <a:gd name="T20" fmla="*/ 1 w 26"/>
                            <a:gd name="T21" fmla="*/ 14 h 17"/>
                            <a:gd name="T22" fmla="*/ 0 w 26"/>
                            <a:gd name="T23" fmla="*/ 12 h 17"/>
                            <a:gd name="T24" fmla="*/ 0 w 26"/>
                            <a:gd name="T25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26" h="17">
                              <a:moveTo>
                                <a:pt x="0" y="2"/>
                              </a:moveTo>
                              <a:lnTo>
                                <a:pt x="3" y="3"/>
                              </a:lnTo>
                              <a:lnTo>
                                <a:pt x="8" y="3"/>
                              </a:lnTo>
                              <a:lnTo>
                                <a:pt x="15" y="3"/>
                              </a:lnTo>
                              <a:lnTo>
                                <a:pt x="20" y="2"/>
                              </a:lnTo>
                              <a:lnTo>
                                <a:pt x="25" y="0"/>
                              </a:lnTo>
                              <a:lnTo>
                                <a:pt x="25" y="11"/>
                              </a:lnTo>
                              <a:lnTo>
                                <a:pt x="19" y="14"/>
                              </a:lnTo>
                              <a:lnTo>
                                <a:pt x="12" y="16"/>
                              </a:lnTo>
                              <a:lnTo>
                                <a:pt x="7" y="16"/>
                              </a:lnTo>
                              <a:lnTo>
                                <a:pt x="1" y="14"/>
                              </a:lnTo>
                              <a:lnTo>
                                <a:pt x="0" y="12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Oval 601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88" y="1993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222" name="Group 60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23" y="1973"/>
                        <a:ext cx="47" cy="24"/>
                        <a:chOff x="5123" y="1973"/>
                        <a:chExt cx="47" cy="24"/>
                      </a:xfrm>
                    </p:grpSpPr>
                    <p:sp>
                      <p:nvSpPr>
                        <p:cNvPr id="225" name="Freeform 60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23" y="1973"/>
                          <a:ext cx="31" cy="17"/>
                        </a:xfrm>
                        <a:custGeom>
                          <a:avLst/>
                          <a:gdLst>
                            <a:gd name="T0" fmla="*/ 1 w 31"/>
                            <a:gd name="T1" fmla="*/ 6 h 17"/>
                            <a:gd name="T2" fmla="*/ 13 w 31"/>
                            <a:gd name="T3" fmla="*/ 5 h 17"/>
                            <a:gd name="T4" fmla="*/ 14 w 31"/>
                            <a:gd name="T5" fmla="*/ 5 h 17"/>
                            <a:gd name="T6" fmla="*/ 15 w 31"/>
                            <a:gd name="T7" fmla="*/ 5 h 17"/>
                            <a:gd name="T8" fmla="*/ 17 w 31"/>
                            <a:gd name="T9" fmla="*/ 3 h 17"/>
                            <a:gd name="T10" fmla="*/ 19 w 31"/>
                            <a:gd name="T11" fmla="*/ 1 h 17"/>
                            <a:gd name="T12" fmla="*/ 19 w 31"/>
                            <a:gd name="T13" fmla="*/ 0 h 17"/>
                            <a:gd name="T14" fmla="*/ 21 w 31"/>
                            <a:gd name="T15" fmla="*/ 0 h 17"/>
                            <a:gd name="T16" fmla="*/ 22 w 31"/>
                            <a:gd name="T17" fmla="*/ 0 h 17"/>
                            <a:gd name="T18" fmla="*/ 23 w 31"/>
                            <a:gd name="T19" fmla="*/ 0 h 17"/>
                            <a:gd name="T20" fmla="*/ 24 w 31"/>
                            <a:gd name="T21" fmla="*/ 0 h 17"/>
                            <a:gd name="T22" fmla="*/ 24 w 31"/>
                            <a:gd name="T23" fmla="*/ 0 h 17"/>
                            <a:gd name="T24" fmla="*/ 24 w 31"/>
                            <a:gd name="T25" fmla="*/ 0 h 17"/>
                            <a:gd name="T26" fmla="*/ 24 w 31"/>
                            <a:gd name="T27" fmla="*/ 1 h 17"/>
                            <a:gd name="T28" fmla="*/ 23 w 31"/>
                            <a:gd name="T29" fmla="*/ 1 h 17"/>
                            <a:gd name="T30" fmla="*/ 22 w 31"/>
                            <a:gd name="T31" fmla="*/ 1 h 17"/>
                            <a:gd name="T32" fmla="*/ 24 w 31"/>
                            <a:gd name="T33" fmla="*/ 1 h 17"/>
                            <a:gd name="T34" fmla="*/ 26 w 31"/>
                            <a:gd name="T35" fmla="*/ 1 h 17"/>
                            <a:gd name="T36" fmla="*/ 27 w 31"/>
                            <a:gd name="T37" fmla="*/ 1 h 17"/>
                            <a:gd name="T38" fmla="*/ 28 w 31"/>
                            <a:gd name="T39" fmla="*/ 0 h 17"/>
                            <a:gd name="T40" fmla="*/ 28 w 31"/>
                            <a:gd name="T41" fmla="*/ 0 h 17"/>
                            <a:gd name="T42" fmla="*/ 29 w 31"/>
                            <a:gd name="T43" fmla="*/ 0 h 17"/>
                            <a:gd name="T44" fmla="*/ 30 w 31"/>
                            <a:gd name="T45" fmla="*/ 0 h 17"/>
                            <a:gd name="T46" fmla="*/ 30 w 31"/>
                            <a:gd name="T47" fmla="*/ 1 h 17"/>
                            <a:gd name="T48" fmla="*/ 28 w 31"/>
                            <a:gd name="T49" fmla="*/ 2 h 17"/>
                            <a:gd name="T50" fmla="*/ 28 w 31"/>
                            <a:gd name="T51" fmla="*/ 3 h 17"/>
                            <a:gd name="T52" fmla="*/ 28 w 31"/>
                            <a:gd name="T53" fmla="*/ 4 h 17"/>
                            <a:gd name="T54" fmla="*/ 28 w 31"/>
                            <a:gd name="T55" fmla="*/ 6 h 17"/>
                            <a:gd name="T56" fmla="*/ 27 w 31"/>
                            <a:gd name="T57" fmla="*/ 6 h 17"/>
                            <a:gd name="T58" fmla="*/ 27 w 31"/>
                            <a:gd name="T59" fmla="*/ 8 h 17"/>
                            <a:gd name="T60" fmla="*/ 26 w 31"/>
                            <a:gd name="T61" fmla="*/ 9 h 17"/>
                            <a:gd name="T62" fmla="*/ 25 w 31"/>
                            <a:gd name="T63" fmla="*/ 9 h 17"/>
                            <a:gd name="T64" fmla="*/ 24 w 31"/>
                            <a:gd name="T65" fmla="*/ 10 h 17"/>
                            <a:gd name="T66" fmla="*/ 22 w 31"/>
                            <a:gd name="T67" fmla="*/ 11 h 17"/>
                            <a:gd name="T68" fmla="*/ 19 w 31"/>
                            <a:gd name="T69" fmla="*/ 11 h 17"/>
                            <a:gd name="T70" fmla="*/ 18 w 31"/>
                            <a:gd name="T71" fmla="*/ 11 h 17"/>
                            <a:gd name="T72" fmla="*/ 17 w 31"/>
                            <a:gd name="T73" fmla="*/ 11 h 17"/>
                            <a:gd name="T74" fmla="*/ 15 w 31"/>
                            <a:gd name="T75" fmla="*/ 11 h 17"/>
                            <a:gd name="T76" fmla="*/ 14 w 31"/>
                            <a:gd name="T77" fmla="*/ 11 h 17"/>
                            <a:gd name="T78" fmla="*/ 0 w 31"/>
                            <a:gd name="T79" fmla="*/ 16 h 17"/>
                            <a:gd name="T80" fmla="*/ 0 w 31"/>
                            <a:gd name="T81" fmla="*/ 14 h 17"/>
                            <a:gd name="T82" fmla="*/ 0 w 31"/>
                            <a:gd name="T83" fmla="*/ 12 h 17"/>
                            <a:gd name="T84" fmla="*/ 0 w 31"/>
                            <a:gd name="T85" fmla="*/ 10 h 17"/>
                            <a:gd name="T86" fmla="*/ 0 w 31"/>
                            <a:gd name="T87" fmla="*/ 8 h 17"/>
                            <a:gd name="T88" fmla="*/ 1 w 31"/>
                            <a:gd name="T89" fmla="*/ 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31" h="17">
                              <a:moveTo>
                                <a:pt x="1" y="6"/>
                              </a:moveTo>
                              <a:lnTo>
                                <a:pt x="13" y="5"/>
                              </a:lnTo>
                              <a:lnTo>
                                <a:pt x="14" y="5"/>
                              </a:lnTo>
                              <a:lnTo>
                                <a:pt x="15" y="5"/>
                              </a:lnTo>
                              <a:lnTo>
                                <a:pt x="17" y="3"/>
                              </a:lnTo>
                              <a:lnTo>
                                <a:pt x="19" y="1"/>
                              </a:lnTo>
                              <a:lnTo>
                                <a:pt x="19" y="0"/>
                              </a:lnTo>
                              <a:lnTo>
                                <a:pt x="21" y="0"/>
                              </a:lnTo>
                              <a:lnTo>
                                <a:pt x="22" y="0"/>
                              </a:lnTo>
                              <a:lnTo>
                                <a:pt x="23" y="0"/>
                              </a:lnTo>
                              <a:lnTo>
                                <a:pt x="24" y="0"/>
                              </a:lnTo>
                              <a:lnTo>
                                <a:pt x="24" y="0"/>
                              </a:lnTo>
                              <a:lnTo>
                                <a:pt x="24" y="0"/>
                              </a:lnTo>
                              <a:lnTo>
                                <a:pt x="24" y="1"/>
                              </a:lnTo>
                              <a:lnTo>
                                <a:pt x="23" y="1"/>
                              </a:lnTo>
                              <a:lnTo>
                                <a:pt x="22" y="1"/>
                              </a:lnTo>
                              <a:lnTo>
                                <a:pt x="24" y="1"/>
                              </a:lnTo>
                              <a:lnTo>
                                <a:pt x="26" y="1"/>
                              </a:lnTo>
                              <a:lnTo>
                                <a:pt x="27" y="1"/>
                              </a:lnTo>
                              <a:lnTo>
                                <a:pt x="28" y="0"/>
                              </a:lnTo>
                              <a:lnTo>
                                <a:pt x="28" y="0"/>
                              </a:lnTo>
                              <a:lnTo>
                                <a:pt x="29" y="0"/>
                              </a:lnTo>
                              <a:lnTo>
                                <a:pt x="30" y="0"/>
                              </a:lnTo>
                              <a:lnTo>
                                <a:pt x="30" y="1"/>
                              </a:lnTo>
                              <a:lnTo>
                                <a:pt x="28" y="2"/>
                              </a:lnTo>
                              <a:lnTo>
                                <a:pt x="28" y="3"/>
                              </a:lnTo>
                              <a:lnTo>
                                <a:pt x="28" y="4"/>
                              </a:lnTo>
                              <a:lnTo>
                                <a:pt x="28" y="6"/>
                              </a:lnTo>
                              <a:lnTo>
                                <a:pt x="27" y="6"/>
                              </a:lnTo>
                              <a:lnTo>
                                <a:pt x="27" y="8"/>
                              </a:lnTo>
                              <a:lnTo>
                                <a:pt x="26" y="9"/>
                              </a:lnTo>
                              <a:lnTo>
                                <a:pt x="25" y="9"/>
                              </a:lnTo>
                              <a:lnTo>
                                <a:pt x="24" y="10"/>
                              </a:lnTo>
                              <a:lnTo>
                                <a:pt x="22" y="11"/>
                              </a:lnTo>
                              <a:lnTo>
                                <a:pt x="19" y="11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5" y="11"/>
                              </a:lnTo>
                              <a:lnTo>
                                <a:pt x="14" y="11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1" y="6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Freeform 6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8" y="1976"/>
                          <a:ext cx="17" cy="17"/>
                        </a:xfrm>
                        <a:custGeom>
                          <a:avLst/>
                          <a:gdLst>
                            <a:gd name="T0" fmla="*/ 14 w 17"/>
                            <a:gd name="T1" fmla="*/ 2 h 17"/>
                            <a:gd name="T2" fmla="*/ 12 w 17"/>
                            <a:gd name="T3" fmla="*/ 0 h 17"/>
                            <a:gd name="T4" fmla="*/ 9 w 17"/>
                            <a:gd name="T5" fmla="*/ 2 h 17"/>
                            <a:gd name="T6" fmla="*/ 7 w 17"/>
                            <a:gd name="T7" fmla="*/ 2 h 17"/>
                            <a:gd name="T8" fmla="*/ 7 w 17"/>
                            <a:gd name="T9" fmla="*/ 5 h 17"/>
                            <a:gd name="T10" fmla="*/ 9 w 17"/>
                            <a:gd name="T11" fmla="*/ 5 h 17"/>
                            <a:gd name="T12" fmla="*/ 7 w 17"/>
                            <a:gd name="T13" fmla="*/ 5 h 17"/>
                            <a:gd name="T14" fmla="*/ 2 w 17"/>
                            <a:gd name="T15" fmla="*/ 5 h 17"/>
                            <a:gd name="T16" fmla="*/ 2 w 17"/>
                            <a:gd name="T17" fmla="*/ 9 h 17"/>
                            <a:gd name="T18" fmla="*/ 5 w 17"/>
                            <a:gd name="T19" fmla="*/ 9 h 17"/>
                            <a:gd name="T20" fmla="*/ 7 w 17"/>
                            <a:gd name="T21" fmla="*/ 9 h 17"/>
                            <a:gd name="T22" fmla="*/ 7 w 17"/>
                            <a:gd name="T23" fmla="*/ 12 h 17"/>
                            <a:gd name="T24" fmla="*/ 2 w 17"/>
                            <a:gd name="T25" fmla="*/ 9 h 17"/>
                            <a:gd name="T26" fmla="*/ 0 w 17"/>
                            <a:gd name="T27" fmla="*/ 9 h 17"/>
                            <a:gd name="T28" fmla="*/ 0 w 17"/>
                            <a:gd name="T29" fmla="*/ 12 h 17"/>
                            <a:gd name="T30" fmla="*/ 2 w 17"/>
                            <a:gd name="T31" fmla="*/ 14 h 17"/>
                            <a:gd name="T32" fmla="*/ 5 w 17"/>
                            <a:gd name="T33" fmla="*/ 14 h 17"/>
                            <a:gd name="T34" fmla="*/ 5 w 17"/>
                            <a:gd name="T35" fmla="*/ 16 h 17"/>
                            <a:gd name="T36" fmla="*/ 2 w 17"/>
                            <a:gd name="T37" fmla="*/ 14 h 17"/>
                            <a:gd name="T38" fmla="*/ 0 w 17"/>
                            <a:gd name="T39" fmla="*/ 12 h 17"/>
                            <a:gd name="T40" fmla="*/ 0 w 17"/>
                            <a:gd name="T41" fmla="*/ 9 h 17"/>
                            <a:gd name="T42" fmla="*/ 0 w 17"/>
                            <a:gd name="T43" fmla="*/ 7 h 17"/>
                            <a:gd name="T44" fmla="*/ 0 w 17"/>
                            <a:gd name="T45" fmla="*/ 5 h 17"/>
                            <a:gd name="T46" fmla="*/ 2 w 17"/>
                            <a:gd name="T47" fmla="*/ 5 h 17"/>
                            <a:gd name="T48" fmla="*/ 5 w 17"/>
                            <a:gd name="T49" fmla="*/ 5 h 17"/>
                            <a:gd name="T50" fmla="*/ 7 w 17"/>
                            <a:gd name="T51" fmla="*/ 5 h 17"/>
                            <a:gd name="T52" fmla="*/ 7 w 17"/>
                            <a:gd name="T53" fmla="*/ 2 h 17"/>
                            <a:gd name="T54" fmla="*/ 7 w 17"/>
                            <a:gd name="T55" fmla="*/ 0 h 17"/>
                            <a:gd name="T56" fmla="*/ 9 w 17"/>
                            <a:gd name="T57" fmla="*/ 0 h 17"/>
                            <a:gd name="T58" fmla="*/ 16 w 17"/>
                            <a:gd name="T59" fmla="*/ 0 h 17"/>
                            <a:gd name="T60" fmla="*/ 14 w 17"/>
                            <a:gd name="T61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4" y="2"/>
                              </a:moveTo>
                              <a:lnTo>
                                <a:pt x="12" y="0"/>
                              </a:lnTo>
                              <a:lnTo>
                                <a:pt x="9" y="2"/>
                              </a:lnTo>
                              <a:lnTo>
                                <a:pt x="7" y="2"/>
                              </a:lnTo>
                              <a:lnTo>
                                <a:pt x="7" y="5"/>
                              </a:lnTo>
                              <a:lnTo>
                                <a:pt x="9" y="5"/>
                              </a:lnTo>
                              <a:lnTo>
                                <a:pt x="7" y="5"/>
                              </a:lnTo>
                              <a:lnTo>
                                <a:pt x="2" y="5"/>
                              </a:lnTo>
                              <a:lnTo>
                                <a:pt x="2" y="9"/>
                              </a:lnTo>
                              <a:lnTo>
                                <a:pt x="5" y="9"/>
                              </a:lnTo>
                              <a:lnTo>
                                <a:pt x="7" y="9"/>
                              </a:lnTo>
                              <a:lnTo>
                                <a:pt x="7" y="12"/>
                              </a:lnTo>
                              <a:lnTo>
                                <a:pt x="2" y="9"/>
                              </a:lnTo>
                              <a:lnTo>
                                <a:pt x="0" y="9"/>
                              </a:lnTo>
                              <a:lnTo>
                                <a:pt x="0" y="12"/>
                              </a:lnTo>
                              <a:lnTo>
                                <a:pt x="2" y="14"/>
                              </a:lnTo>
                              <a:lnTo>
                                <a:pt x="5" y="14"/>
                              </a:lnTo>
                              <a:lnTo>
                                <a:pt x="5" y="16"/>
                              </a:lnTo>
                              <a:lnTo>
                                <a:pt x="2" y="14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0" y="7"/>
                              </a:lnTo>
                              <a:lnTo>
                                <a:pt x="0" y="5"/>
                              </a:lnTo>
                              <a:lnTo>
                                <a:pt x="2" y="5"/>
                              </a:lnTo>
                              <a:lnTo>
                                <a:pt x="5" y="5"/>
                              </a:lnTo>
                              <a:lnTo>
                                <a:pt x="7" y="5"/>
                              </a:lnTo>
                              <a:lnTo>
                                <a:pt x="7" y="2"/>
                              </a:lnTo>
                              <a:lnTo>
                                <a:pt x="7" y="0"/>
                              </a:lnTo>
                              <a:lnTo>
                                <a:pt x="9" y="0"/>
                              </a:lnTo>
                              <a:lnTo>
                                <a:pt x="16" y="0"/>
                              </a:lnTo>
                              <a:lnTo>
                                <a:pt x="14" y="2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Freeform 6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1" y="1978"/>
                          <a:ext cx="17" cy="17"/>
                        </a:xfrm>
                        <a:custGeom>
                          <a:avLst/>
                          <a:gdLst>
                            <a:gd name="T0" fmla="*/ 14 w 17"/>
                            <a:gd name="T1" fmla="*/ 0 h 17"/>
                            <a:gd name="T2" fmla="*/ 9 w 17"/>
                            <a:gd name="T3" fmla="*/ 8 h 17"/>
                            <a:gd name="T4" fmla="*/ 5 w 17"/>
                            <a:gd name="T5" fmla="*/ 8 h 17"/>
                            <a:gd name="T6" fmla="*/ 0 w 17"/>
                            <a:gd name="T7" fmla="*/ 16 h 17"/>
                            <a:gd name="T8" fmla="*/ 5 w 17"/>
                            <a:gd name="T9" fmla="*/ 12 h 17"/>
                            <a:gd name="T10" fmla="*/ 9 w 17"/>
                            <a:gd name="T11" fmla="*/ 8 h 17"/>
                            <a:gd name="T12" fmla="*/ 12 w 17"/>
                            <a:gd name="T13" fmla="*/ 8 h 17"/>
                            <a:gd name="T14" fmla="*/ 14 w 17"/>
                            <a:gd name="T15" fmla="*/ 12 h 17"/>
                            <a:gd name="T16" fmla="*/ 16 w 17"/>
                            <a:gd name="T17" fmla="*/ 12 h 17"/>
                            <a:gd name="T18" fmla="*/ 14 w 17"/>
                            <a:gd name="T19" fmla="*/ 12 h 17"/>
                            <a:gd name="T20" fmla="*/ 9 w 17"/>
                            <a:gd name="T21" fmla="*/ 8 h 17"/>
                            <a:gd name="T22" fmla="*/ 14 w 17"/>
                            <a:gd name="T2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4" y="0"/>
                              </a:moveTo>
                              <a:lnTo>
                                <a:pt x="9" y="8"/>
                              </a:lnTo>
                              <a:lnTo>
                                <a:pt x="5" y="8"/>
                              </a:lnTo>
                              <a:lnTo>
                                <a:pt x="0" y="16"/>
                              </a:lnTo>
                              <a:lnTo>
                                <a:pt x="5" y="12"/>
                              </a:lnTo>
                              <a:lnTo>
                                <a:pt x="9" y="8"/>
                              </a:lnTo>
                              <a:lnTo>
                                <a:pt x="12" y="8"/>
                              </a:lnTo>
                              <a:lnTo>
                                <a:pt x="14" y="12"/>
                              </a:lnTo>
                              <a:lnTo>
                                <a:pt x="16" y="12"/>
                              </a:lnTo>
                              <a:lnTo>
                                <a:pt x="14" y="12"/>
                              </a:lnTo>
                              <a:lnTo>
                                <a:pt x="9" y="8"/>
                              </a:lnTo>
                              <a:lnTo>
                                <a:pt x="14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Freeform 60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6" y="198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0 w 17"/>
                            <a:gd name="T3" fmla="*/ 0 h 17"/>
                            <a:gd name="T4" fmla="*/ 5 w 17"/>
                            <a:gd name="T5" fmla="*/ 0 h 17"/>
                            <a:gd name="T6" fmla="*/ 0 w 17"/>
                            <a:gd name="T7" fmla="*/ 16 h 17"/>
                            <a:gd name="T8" fmla="*/ 5 w 17"/>
                            <a:gd name="T9" fmla="*/ 16 h 17"/>
                            <a:gd name="T10" fmla="*/ 5 w 17"/>
                            <a:gd name="T11" fmla="*/ 0 h 17"/>
                            <a:gd name="T12" fmla="*/ 16 w 17"/>
                            <a:gd name="T1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0" y="0"/>
                              </a:lnTo>
                              <a:lnTo>
                                <a:pt x="5" y="0"/>
                              </a:lnTo>
                              <a:lnTo>
                                <a:pt x="0" y="16"/>
                              </a:lnTo>
                              <a:lnTo>
                                <a:pt x="5" y="16"/>
                              </a:lnTo>
                              <a:lnTo>
                                <a:pt x="5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Freeform 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53" y="1978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0 w 17"/>
                            <a:gd name="T5" fmla="*/ 0 h 1"/>
                            <a:gd name="T6" fmla="*/ 16 w 17"/>
                            <a:gd name="T7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0" name="Line 60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48" y="1978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Freeform 6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9" y="1977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8 w 17"/>
                            <a:gd name="T5" fmla="*/ 0 h 1"/>
                            <a:gd name="T6" fmla="*/ 0 w 17"/>
                            <a:gd name="T7" fmla="*/ 0 h 1"/>
                            <a:gd name="T8" fmla="*/ 16 w 17"/>
                            <a:gd name="T9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223" name="Freeform 61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3" y="19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9 w 17"/>
                          <a:gd name="T3" fmla="*/ 8 h 17"/>
                          <a:gd name="T4" fmla="*/ 0 w 17"/>
                          <a:gd name="T5" fmla="*/ 13 h 17"/>
                          <a:gd name="T6" fmla="*/ 0 w 17"/>
                          <a:gd name="T7" fmla="*/ 16 h 17"/>
                          <a:gd name="T8" fmla="*/ 9 w 17"/>
                          <a:gd name="T9" fmla="*/ 13 h 17"/>
                          <a:gd name="T10" fmla="*/ 16 w 17"/>
                          <a:gd name="T11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9" y="8"/>
                            </a:lnTo>
                            <a:lnTo>
                              <a:pt x="0" y="13"/>
                            </a:lnTo>
                            <a:lnTo>
                              <a:pt x="0" y="16"/>
                            </a:lnTo>
                            <a:lnTo>
                              <a:pt x="9" y="13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24" name="Freeform 6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3" y="197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12 w 17"/>
                          <a:gd name="T3" fmla="*/ 7 h 17"/>
                          <a:gd name="T4" fmla="*/ 6 w 17"/>
                          <a:gd name="T5" fmla="*/ 14 h 17"/>
                          <a:gd name="T6" fmla="*/ 0 w 17"/>
                          <a:gd name="T7" fmla="*/ 16 h 17"/>
                          <a:gd name="T8" fmla="*/ 6 w 17"/>
                          <a:gd name="T9" fmla="*/ 9 h 17"/>
                          <a:gd name="T10" fmla="*/ 9 w 17"/>
                          <a:gd name="T11" fmla="*/ 5 h 17"/>
                          <a:gd name="T12" fmla="*/ 16 w 17"/>
                          <a:gd name="T13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12" y="7"/>
                            </a:lnTo>
                            <a:lnTo>
                              <a:pt x="6" y="14"/>
                            </a:lnTo>
                            <a:lnTo>
                              <a:pt x="0" y="16"/>
                            </a:lnTo>
                            <a:lnTo>
                              <a:pt x="6" y="9"/>
                            </a:lnTo>
                            <a:lnTo>
                              <a:pt x="9" y="5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99" name="Group 61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1950"/>
                      <a:ext cx="33" cy="29"/>
                      <a:chOff x="5074" y="1950"/>
                      <a:chExt cx="33" cy="29"/>
                    </a:xfrm>
                  </p:grpSpPr>
                  <p:sp>
                    <p:nvSpPr>
                      <p:cNvPr id="200" name="Freeform 61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4" y="1950"/>
                        <a:ext cx="32" cy="29"/>
                      </a:xfrm>
                      <a:custGeom>
                        <a:avLst/>
                        <a:gdLst>
                          <a:gd name="T0" fmla="*/ 7 w 32"/>
                          <a:gd name="T1" fmla="*/ 2 h 29"/>
                          <a:gd name="T2" fmla="*/ 6 w 32"/>
                          <a:gd name="T3" fmla="*/ 5 h 29"/>
                          <a:gd name="T4" fmla="*/ 7 w 32"/>
                          <a:gd name="T5" fmla="*/ 9 h 29"/>
                          <a:gd name="T6" fmla="*/ 9 w 32"/>
                          <a:gd name="T7" fmla="*/ 10 h 29"/>
                          <a:gd name="T8" fmla="*/ 13 w 32"/>
                          <a:gd name="T9" fmla="*/ 11 h 29"/>
                          <a:gd name="T10" fmla="*/ 17 w 32"/>
                          <a:gd name="T11" fmla="*/ 9 h 29"/>
                          <a:gd name="T12" fmla="*/ 21 w 32"/>
                          <a:gd name="T13" fmla="*/ 6 h 29"/>
                          <a:gd name="T14" fmla="*/ 23 w 32"/>
                          <a:gd name="T15" fmla="*/ 1 h 29"/>
                          <a:gd name="T16" fmla="*/ 23 w 32"/>
                          <a:gd name="T17" fmla="*/ 1 h 29"/>
                          <a:gd name="T18" fmla="*/ 26 w 32"/>
                          <a:gd name="T19" fmla="*/ 0 h 29"/>
                          <a:gd name="T20" fmla="*/ 27 w 32"/>
                          <a:gd name="T21" fmla="*/ 0 h 29"/>
                          <a:gd name="T22" fmla="*/ 29 w 32"/>
                          <a:gd name="T23" fmla="*/ 1 h 29"/>
                          <a:gd name="T24" fmla="*/ 28 w 32"/>
                          <a:gd name="T25" fmla="*/ 2 h 29"/>
                          <a:gd name="T26" fmla="*/ 31 w 32"/>
                          <a:gd name="T27" fmla="*/ 5 h 29"/>
                          <a:gd name="T28" fmla="*/ 31 w 32"/>
                          <a:gd name="T29" fmla="*/ 9 h 29"/>
                          <a:gd name="T30" fmla="*/ 28 w 32"/>
                          <a:gd name="T31" fmla="*/ 7 h 29"/>
                          <a:gd name="T32" fmla="*/ 27 w 32"/>
                          <a:gd name="T33" fmla="*/ 5 h 29"/>
                          <a:gd name="T34" fmla="*/ 27 w 32"/>
                          <a:gd name="T35" fmla="*/ 3 h 29"/>
                          <a:gd name="T36" fmla="*/ 25 w 32"/>
                          <a:gd name="T37" fmla="*/ 4 h 29"/>
                          <a:gd name="T38" fmla="*/ 25 w 32"/>
                          <a:gd name="T39" fmla="*/ 3 h 29"/>
                          <a:gd name="T40" fmla="*/ 25 w 32"/>
                          <a:gd name="T41" fmla="*/ 5 h 29"/>
                          <a:gd name="T42" fmla="*/ 25 w 32"/>
                          <a:gd name="T43" fmla="*/ 10 h 29"/>
                          <a:gd name="T44" fmla="*/ 23 w 32"/>
                          <a:gd name="T45" fmla="*/ 18 h 29"/>
                          <a:gd name="T46" fmla="*/ 16 w 32"/>
                          <a:gd name="T47" fmla="*/ 24 h 29"/>
                          <a:gd name="T48" fmla="*/ 11 w 32"/>
                          <a:gd name="T49" fmla="*/ 26 h 29"/>
                          <a:gd name="T50" fmla="*/ 6 w 32"/>
                          <a:gd name="T51" fmla="*/ 28 h 29"/>
                          <a:gd name="T52" fmla="*/ 3 w 32"/>
                          <a:gd name="T53" fmla="*/ 24 h 29"/>
                          <a:gd name="T54" fmla="*/ 1 w 32"/>
                          <a:gd name="T55" fmla="*/ 17 h 29"/>
                          <a:gd name="T56" fmla="*/ 0 w 32"/>
                          <a:gd name="T57" fmla="*/ 9 h 29"/>
                          <a:gd name="T58" fmla="*/ 0 w 32"/>
                          <a:gd name="T59" fmla="*/ 5 h 29"/>
                          <a:gd name="T60" fmla="*/ 0 w 32"/>
                          <a:gd name="T61" fmla="*/ 3 h 29"/>
                          <a:gd name="T62" fmla="*/ 2 w 32"/>
                          <a:gd name="T63" fmla="*/ 3 h 29"/>
                          <a:gd name="T64" fmla="*/ 3 w 32"/>
                          <a:gd name="T65" fmla="*/ 3 h 29"/>
                          <a:gd name="T66" fmla="*/ 4 w 32"/>
                          <a:gd name="T67" fmla="*/ 1 h 29"/>
                          <a:gd name="T68" fmla="*/ 7 w 32"/>
                          <a:gd name="T69" fmla="*/ 2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32" h="29">
                            <a:moveTo>
                              <a:pt x="7" y="2"/>
                            </a:moveTo>
                            <a:lnTo>
                              <a:pt x="6" y="5"/>
                            </a:lnTo>
                            <a:lnTo>
                              <a:pt x="7" y="9"/>
                            </a:lnTo>
                            <a:lnTo>
                              <a:pt x="9" y="10"/>
                            </a:lnTo>
                            <a:lnTo>
                              <a:pt x="13" y="11"/>
                            </a:lnTo>
                            <a:lnTo>
                              <a:pt x="17" y="9"/>
                            </a:lnTo>
                            <a:lnTo>
                              <a:pt x="21" y="6"/>
                            </a:lnTo>
                            <a:lnTo>
                              <a:pt x="23" y="1"/>
                            </a:lnTo>
                            <a:lnTo>
                              <a:pt x="23" y="1"/>
                            </a:lnTo>
                            <a:lnTo>
                              <a:pt x="26" y="0"/>
                            </a:lnTo>
                            <a:lnTo>
                              <a:pt x="27" y="0"/>
                            </a:lnTo>
                            <a:lnTo>
                              <a:pt x="29" y="1"/>
                            </a:lnTo>
                            <a:lnTo>
                              <a:pt x="28" y="2"/>
                            </a:lnTo>
                            <a:lnTo>
                              <a:pt x="31" y="5"/>
                            </a:lnTo>
                            <a:lnTo>
                              <a:pt x="31" y="9"/>
                            </a:lnTo>
                            <a:lnTo>
                              <a:pt x="28" y="7"/>
                            </a:lnTo>
                            <a:lnTo>
                              <a:pt x="27" y="5"/>
                            </a:lnTo>
                            <a:lnTo>
                              <a:pt x="27" y="3"/>
                            </a:lnTo>
                            <a:lnTo>
                              <a:pt x="25" y="4"/>
                            </a:lnTo>
                            <a:lnTo>
                              <a:pt x="25" y="3"/>
                            </a:lnTo>
                            <a:lnTo>
                              <a:pt x="25" y="5"/>
                            </a:lnTo>
                            <a:lnTo>
                              <a:pt x="25" y="10"/>
                            </a:lnTo>
                            <a:lnTo>
                              <a:pt x="23" y="18"/>
                            </a:lnTo>
                            <a:lnTo>
                              <a:pt x="16" y="24"/>
                            </a:lnTo>
                            <a:lnTo>
                              <a:pt x="11" y="26"/>
                            </a:lnTo>
                            <a:lnTo>
                              <a:pt x="6" y="28"/>
                            </a:lnTo>
                            <a:lnTo>
                              <a:pt x="3" y="24"/>
                            </a:lnTo>
                            <a:lnTo>
                              <a:pt x="1" y="17"/>
                            </a:lnTo>
                            <a:lnTo>
                              <a:pt x="0" y="9"/>
                            </a:lnTo>
                            <a:lnTo>
                              <a:pt x="0" y="5"/>
                            </a:lnTo>
                            <a:lnTo>
                              <a:pt x="0" y="3"/>
                            </a:lnTo>
                            <a:lnTo>
                              <a:pt x="2" y="3"/>
                            </a:lnTo>
                            <a:lnTo>
                              <a:pt x="3" y="3"/>
                            </a:lnTo>
                            <a:lnTo>
                              <a:pt x="4" y="1"/>
                            </a:lnTo>
                            <a:lnTo>
                              <a:pt x="7" y="2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1" name="Freeform 61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5" y="1950"/>
                        <a:ext cx="30" cy="29"/>
                      </a:xfrm>
                      <a:custGeom>
                        <a:avLst/>
                        <a:gdLst>
                          <a:gd name="T0" fmla="*/ 3 w 30"/>
                          <a:gd name="T1" fmla="*/ 2 h 29"/>
                          <a:gd name="T2" fmla="*/ 3 w 30"/>
                          <a:gd name="T3" fmla="*/ 6 h 29"/>
                          <a:gd name="T4" fmla="*/ 4 w 30"/>
                          <a:gd name="T5" fmla="*/ 12 h 29"/>
                          <a:gd name="T6" fmla="*/ 4 w 30"/>
                          <a:gd name="T7" fmla="*/ 13 h 29"/>
                          <a:gd name="T8" fmla="*/ 2 w 30"/>
                          <a:gd name="T9" fmla="*/ 6 h 29"/>
                          <a:gd name="T10" fmla="*/ 1 w 30"/>
                          <a:gd name="T11" fmla="*/ 3 h 29"/>
                          <a:gd name="T12" fmla="*/ 0 w 30"/>
                          <a:gd name="T13" fmla="*/ 6 h 29"/>
                          <a:gd name="T14" fmla="*/ 1 w 30"/>
                          <a:gd name="T15" fmla="*/ 18 h 29"/>
                          <a:gd name="T16" fmla="*/ 5 w 30"/>
                          <a:gd name="T17" fmla="*/ 27 h 29"/>
                          <a:gd name="T18" fmla="*/ 10 w 30"/>
                          <a:gd name="T19" fmla="*/ 26 h 29"/>
                          <a:gd name="T20" fmla="*/ 17 w 30"/>
                          <a:gd name="T21" fmla="*/ 21 h 29"/>
                          <a:gd name="T22" fmla="*/ 21 w 30"/>
                          <a:gd name="T23" fmla="*/ 16 h 29"/>
                          <a:gd name="T24" fmla="*/ 23 w 30"/>
                          <a:gd name="T25" fmla="*/ 8 h 29"/>
                          <a:gd name="T26" fmla="*/ 23 w 30"/>
                          <a:gd name="T27" fmla="*/ 4 h 29"/>
                          <a:gd name="T28" fmla="*/ 22 w 30"/>
                          <a:gd name="T29" fmla="*/ 2 h 29"/>
                          <a:gd name="T30" fmla="*/ 23 w 30"/>
                          <a:gd name="T31" fmla="*/ 4 h 29"/>
                          <a:gd name="T32" fmla="*/ 25 w 30"/>
                          <a:gd name="T33" fmla="*/ 2 h 29"/>
                          <a:gd name="T34" fmla="*/ 25 w 30"/>
                          <a:gd name="T35" fmla="*/ 2 h 29"/>
                          <a:gd name="T36" fmla="*/ 26 w 30"/>
                          <a:gd name="T37" fmla="*/ 6 h 29"/>
                          <a:gd name="T38" fmla="*/ 29 w 30"/>
                          <a:gd name="T39" fmla="*/ 8 h 29"/>
                          <a:gd name="T40" fmla="*/ 27 w 30"/>
                          <a:gd name="T41" fmla="*/ 3 h 29"/>
                          <a:gd name="T42" fmla="*/ 26 w 30"/>
                          <a:gd name="T43" fmla="*/ 1 h 29"/>
                          <a:gd name="T44" fmla="*/ 25 w 30"/>
                          <a:gd name="T45" fmla="*/ 0 h 29"/>
                          <a:gd name="T46" fmla="*/ 25 w 30"/>
                          <a:gd name="T47" fmla="*/ 0 h 29"/>
                          <a:gd name="T48" fmla="*/ 23 w 30"/>
                          <a:gd name="T49" fmla="*/ 1 h 29"/>
                          <a:gd name="T50" fmla="*/ 21 w 30"/>
                          <a:gd name="T51" fmla="*/ 2 h 29"/>
                          <a:gd name="T52" fmla="*/ 16 w 30"/>
                          <a:gd name="T53" fmla="*/ 10 h 29"/>
                          <a:gd name="T54" fmla="*/ 10 w 30"/>
                          <a:gd name="T55" fmla="*/ 14 h 29"/>
                          <a:gd name="T56" fmla="*/ 10 w 30"/>
                          <a:gd name="T57" fmla="*/ 13 h 29"/>
                          <a:gd name="T58" fmla="*/ 15 w 30"/>
                          <a:gd name="T59" fmla="*/ 10 h 29"/>
                          <a:gd name="T60" fmla="*/ 9 w 30"/>
                          <a:gd name="T61" fmla="*/ 12 h 29"/>
                          <a:gd name="T62" fmla="*/ 5 w 30"/>
                          <a:gd name="T63" fmla="*/ 8 h 29"/>
                          <a:gd name="T64" fmla="*/ 5 w 30"/>
                          <a:gd name="T65" fmla="*/ 3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30" h="29">
                            <a:moveTo>
                              <a:pt x="5" y="3"/>
                            </a:moveTo>
                            <a:lnTo>
                              <a:pt x="3" y="2"/>
                            </a:lnTo>
                            <a:lnTo>
                              <a:pt x="3" y="2"/>
                            </a:lnTo>
                            <a:lnTo>
                              <a:pt x="3" y="6"/>
                            </a:lnTo>
                            <a:lnTo>
                              <a:pt x="3" y="10"/>
                            </a:lnTo>
                            <a:lnTo>
                              <a:pt x="4" y="12"/>
                            </a:lnTo>
                            <a:lnTo>
                              <a:pt x="6" y="15"/>
                            </a:lnTo>
                            <a:lnTo>
                              <a:pt x="4" y="13"/>
                            </a:lnTo>
                            <a:lnTo>
                              <a:pt x="3" y="10"/>
                            </a:lnTo>
                            <a:lnTo>
                              <a:pt x="2" y="6"/>
                            </a:lnTo>
                            <a:lnTo>
                              <a:pt x="2" y="3"/>
                            </a:lnTo>
                            <a:lnTo>
                              <a:pt x="1" y="3"/>
                            </a:ln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0" y="12"/>
                            </a:lnTo>
                            <a:lnTo>
                              <a:pt x="1" y="18"/>
                            </a:lnTo>
                            <a:lnTo>
                              <a:pt x="3" y="23"/>
                            </a:lnTo>
                            <a:lnTo>
                              <a:pt x="5" y="27"/>
                            </a:lnTo>
                            <a:lnTo>
                              <a:pt x="6" y="28"/>
                            </a:lnTo>
                            <a:lnTo>
                              <a:pt x="10" y="26"/>
                            </a:lnTo>
                            <a:lnTo>
                              <a:pt x="14" y="24"/>
                            </a:lnTo>
                            <a:lnTo>
                              <a:pt x="17" y="21"/>
                            </a:lnTo>
                            <a:lnTo>
                              <a:pt x="20" y="18"/>
                            </a:lnTo>
                            <a:lnTo>
                              <a:pt x="21" y="16"/>
                            </a:lnTo>
                            <a:lnTo>
                              <a:pt x="22" y="11"/>
                            </a:lnTo>
                            <a:lnTo>
                              <a:pt x="23" y="8"/>
                            </a:lnTo>
                            <a:lnTo>
                              <a:pt x="23" y="5"/>
                            </a:lnTo>
                            <a:lnTo>
                              <a:pt x="23" y="4"/>
                            </a:lnTo>
                            <a:lnTo>
                              <a:pt x="22" y="3"/>
                            </a:lnTo>
                            <a:lnTo>
                              <a:pt x="22" y="2"/>
                            </a:lnTo>
                            <a:lnTo>
                              <a:pt x="23" y="2"/>
                            </a:lnTo>
                            <a:lnTo>
                              <a:pt x="23" y="4"/>
                            </a:lnTo>
                            <a:lnTo>
                              <a:pt x="24" y="3"/>
                            </a:lnTo>
                            <a:lnTo>
                              <a:pt x="25" y="2"/>
                            </a:lnTo>
                            <a:lnTo>
                              <a:pt x="25" y="2"/>
                            </a:lnTo>
                            <a:lnTo>
                              <a:pt x="25" y="2"/>
                            </a:lnTo>
                            <a:lnTo>
                              <a:pt x="25" y="3"/>
                            </a:lnTo>
                            <a:lnTo>
                              <a:pt x="26" y="6"/>
                            </a:lnTo>
                            <a:lnTo>
                              <a:pt x="27" y="7"/>
                            </a:lnTo>
                            <a:lnTo>
                              <a:pt x="29" y="8"/>
                            </a:lnTo>
                            <a:lnTo>
                              <a:pt x="29" y="5"/>
                            </a:lnTo>
                            <a:lnTo>
                              <a:pt x="27" y="3"/>
                            </a:lnTo>
                            <a:lnTo>
                              <a:pt x="26" y="2"/>
                            </a:lnTo>
                            <a:lnTo>
                              <a:pt x="26" y="1"/>
                            </a:lnTo>
                            <a:lnTo>
                              <a:pt x="26" y="0"/>
                            </a:lnTo>
                            <a:lnTo>
                              <a:pt x="25" y="0"/>
                            </a:lnTo>
                            <a:lnTo>
                              <a:pt x="24" y="2"/>
                            </a:lnTo>
                            <a:lnTo>
                              <a:pt x="25" y="0"/>
                            </a:lnTo>
                            <a:lnTo>
                              <a:pt x="23" y="0"/>
                            </a:lnTo>
                            <a:lnTo>
                              <a:pt x="23" y="1"/>
                            </a:lnTo>
                            <a:lnTo>
                              <a:pt x="21" y="1"/>
                            </a:lnTo>
                            <a:lnTo>
                              <a:pt x="21" y="2"/>
                            </a:lnTo>
                            <a:lnTo>
                              <a:pt x="19" y="6"/>
                            </a:lnTo>
                            <a:lnTo>
                              <a:pt x="16" y="10"/>
                            </a:lnTo>
                            <a:lnTo>
                              <a:pt x="12" y="13"/>
                            </a:lnTo>
                            <a:lnTo>
                              <a:pt x="10" y="14"/>
                            </a:lnTo>
                            <a:lnTo>
                              <a:pt x="8" y="13"/>
                            </a:lnTo>
                            <a:lnTo>
                              <a:pt x="10" y="13"/>
                            </a:lnTo>
                            <a:lnTo>
                              <a:pt x="12" y="12"/>
                            </a:lnTo>
                            <a:lnTo>
                              <a:pt x="15" y="10"/>
                            </a:lnTo>
                            <a:lnTo>
                              <a:pt x="12" y="12"/>
                            </a:lnTo>
                            <a:lnTo>
                              <a:pt x="9" y="12"/>
                            </a:lnTo>
                            <a:lnTo>
                              <a:pt x="7" y="10"/>
                            </a:lnTo>
                            <a:lnTo>
                              <a:pt x="5" y="8"/>
                            </a:lnTo>
                            <a:lnTo>
                              <a:pt x="5" y="6"/>
                            </a:lnTo>
                            <a:lnTo>
                              <a:pt x="5" y="3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2" name="Freeform 61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8" y="1957"/>
                        <a:ext cx="19" cy="17"/>
                      </a:xfrm>
                      <a:custGeom>
                        <a:avLst/>
                        <a:gdLst>
                          <a:gd name="T0" fmla="*/ 18 w 19"/>
                          <a:gd name="T1" fmla="*/ 0 h 17"/>
                          <a:gd name="T2" fmla="*/ 16 w 19"/>
                          <a:gd name="T3" fmla="*/ 3 h 17"/>
                          <a:gd name="T4" fmla="*/ 12 w 19"/>
                          <a:gd name="T5" fmla="*/ 9 h 17"/>
                          <a:gd name="T6" fmla="*/ 9 w 19"/>
                          <a:gd name="T7" fmla="*/ 12 h 17"/>
                          <a:gd name="T8" fmla="*/ 5 w 19"/>
                          <a:gd name="T9" fmla="*/ 13 h 17"/>
                          <a:gd name="T10" fmla="*/ 2 w 19"/>
                          <a:gd name="T11" fmla="*/ 13 h 17"/>
                          <a:gd name="T12" fmla="*/ 1 w 19"/>
                          <a:gd name="T13" fmla="*/ 13 h 17"/>
                          <a:gd name="T14" fmla="*/ 0 w 19"/>
                          <a:gd name="T15" fmla="*/ 11 h 17"/>
                          <a:gd name="T16" fmla="*/ 1 w 19"/>
                          <a:gd name="T17" fmla="*/ 14 h 17"/>
                          <a:gd name="T18" fmla="*/ 3 w 19"/>
                          <a:gd name="T19" fmla="*/ 16 h 17"/>
                          <a:gd name="T20" fmla="*/ 5 w 19"/>
                          <a:gd name="T21" fmla="*/ 16 h 17"/>
                          <a:gd name="T22" fmla="*/ 9 w 19"/>
                          <a:gd name="T23" fmla="*/ 15 h 17"/>
                          <a:gd name="T24" fmla="*/ 11 w 19"/>
                          <a:gd name="T25" fmla="*/ 13 h 17"/>
                          <a:gd name="T26" fmla="*/ 13 w 19"/>
                          <a:gd name="T27" fmla="*/ 10 h 17"/>
                          <a:gd name="T28" fmla="*/ 15 w 19"/>
                          <a:gd name="T29" fmla="*/ 7 h 17"/>
                          <a:gd name="T30" fmla="*/ 16 w 19"/>
                          <a:gd name="T31" fmla="*/ 5 h 17"/>
                          <a:gd name="T32" fmla="*/ 18 w 19"/>
                          <a:gd name="T33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9" h="17">
                            <a:moveTo>
                              <a:pt x="18" y="0"/>
                            </a:moveTo>
                            <a:lnTo>
                              <a:pt x="16" y="3"/>
                            </a:lnTo>
                            <a:lnTo>
                              <a:pt x="12" y="9"/>
                            </a:lnTo>
                            <a:lnTo>
                              <a:pt x="9" y="12"/>
                            </a:lnTo>
                            <a:lnTo>
                              <a:pt x="5" y="13"/>
                            </a:lnTo>
                            <a:lnTo>
                              <a:pt x="2" y="13"/>
                            </a:lnTo>
                            <a:lnTo>
                              <a:pt x="1" y="13"/>
                            </a:lnTo>
                            <a:lnTo>
                              <a:pt x="0" y="11"/>
                            </a:lnTo>
                            <a:lnTo>
                              <a:pt x="1" y="14"/>
                            </a:lnTo>
                            <a:lnTo>
                              <a:pt x="3" y="16"/>
                            </a:lnTo>
                            <a:lnTo>
                              <a:pt x="5" y="16"/>
                            </a:lnTo>
                            <a:lnTo>
                              <a:pt x="9" y="15"/>
                            </a:lnTo>
                            <a:lnTo>
                              <a:pt x="11" y="13"/>
                            </a:lnTo>
                            <a:lnTo>
                              <a:pt x="13" y="10"/>
                            </a:lnTo>
                            <a:lnTo>
                              <a:pt x="15" y="7"/>
                            </a:lnTo>
                            <a:lnTo>
                              <a:pt x="16" y="5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3" name="Freeform 61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54"/>
                        <a:ext cx="17" cy="18"/>
                      </a:xfrm>
                      <a:custGeom>
                        <a:avLst/>
                        <a:gdLst>
                          <a:gd name="T0" fmla="*/ 16 w 17"/>
                          <a:gd name="T1" fmla="*/ 0 h 18"/>
                          <a:gd name="T2" fmla="*/ 14 w 17"/>
                          <a:gd name="T3" fmla="*/ 3 h 18"/>
                          <a:gd name="T4" fmla="*/ 13 w 17"/>
                          <a:gd name="T5" fmla="*/ 6 h 18"/>
                          <a:gd name="T6" fmla="*/ 11 w 17"/>
                          <a:gd name="T7" fmla="*/ 10 h 18"/>
                          <a:gd name="T8" fmla="*/ 3 w 17"/>
                          <a:gd name="T9" fmla="*/ 14 h 18"/>
                          <a:gd name="T10" fmla="*/ 0 w 17"/>
                          <a:gd name="T11" fmla="*/ 17 h 18"/>
                          <a:gd name="T12" fmla="*/ 6 w 17"/>
                          <a:gd name="T13" fmla="*/ 14 h 18"/>
                          <a:gd name="T14" fmla="*/ 12 w 17"/>
                          <a:gd name="T15" fmla="*/ 11 h 18"/>
                          <a:gd name="T16" fmla="*/ 14 w 17"/>
                          <a:gd name="T17" fmla="*/ 8 h 18"/>
                          <a:gd name="T18" fmla="*/ 16 w 17"/>
                          <a:gd name="T19" fmla="*/ 4 h 18"/>
                          <a:gd name="T20" fmla="*/ 16 w 17"/>
                          <a:gd name="T21" fmla="*/ 0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16" y="0"/>
                            </a:moveTo>
                            <a:lnTo>
                              <a:pt x="14" y="3"/>
                            </a:lnTo>
                            <a:lnTo>
                              <a:pt x="13" y="6"/>
                            </a:lnTo>
                            <a:lnTo>
                              <a:pt x="11" y="10"/>
                            </a:lnTo>
                            <a:lnTo>
                              <a:pt x="3" y="14"/>
                            </a:lnTo>
                            <a:lnTo>
                              <a:pt x="0" y="17"/>
                            </a:lnTo>
                            <a:lnTo>
                              <a:pt x="6" y="14"/>
                            </a:lnTo>
                            <a:lnTo>
                              <a:pt x="12" y="11"/>
                            </a:lnTo>
                            <a:lnTo>
                              <a:pt x="14" y="8"/>
                            </a:lnTo>
                            <a:lnTo>
                              <a:pt x="16" y="4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45" name="Group 617"/>
                <p:cNvGrpSpPr>
                  <a:grpSpLocks/>
                </p:cNvGrpSpPr>
                <p:nvPr/>
              </p:nvGrpSpPr>
              <p:grpSpPr bwMode="auto">
                <a:xfrm>
                  <a:off x="5184" y="1998"/>
                  <a:ext cx="188" cy="108"/>
                  <a:chOff x="5184" y="1998"/>
                  <a:chExt cx="188" cy="108"/>
                </a:xfrm>
              </p:grpSpPr>
              <p:grpSp>
                <p:nvGrpSpPr>
                  <p:cNvPr id="184" name="Group 618"/>
                  <p:cNvGrpSpPr>
                    <a:grpSpLocks/>
                  </p:cNvGrpSpPr>
                  <p:nvPr/>
                </p:nvGrpSpPr>
                <p:grpSpPr bwMode="auto">
                  <a:xfrm>
                    <a:off x="5330" y="2089"/>
                    <a:ext cx="20" cy="17"/>
                    <a:chOff x="5330" y="2089"/>
                    <a:chExt cx="20" cy="17"/>
                  </a:xfrm>
                </p:grpSpPr>
                <p:sp>
                  <p:nvSpPr>
                    <p:cNvPr id="194" name="Freeform 619"/>
                    <p:cNvSpPr>
                      <a:spLocks/>
                    </p:cNvSpPr>
                    <p:nvPr/>
                  </p:nvSpPr>
                  <p:spPr bwMode="auto">
                    <a:xfrm>
                      <a:off x="5333" y="208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2 h 17"/>
                        <a:gd name="T4" fmla="*/ 16 w 17"/>
                        <a:gd name="T5" fmla="*/ 0 h 17"/>
                        <a:gd name="T6" fmla="*/ 16 w 17"/>
                        <a:gd name="T7" fmla="*/ 12 h 17"/>
                        <a:gd name="T8" fmla="*/ 0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2"/>
                          </a:lnTo>
                          <a:lnTo>
                            <a:pt x="16" y="0"/>
                          </a:lnTo>
                          <a:lnTo>
                            <a:pt x="16" y="12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5" name="Rectangle 6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0" y="2091"/>
                      <a:ext cx="8" cy="8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85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5209" y="2089"/>
                    <a:ext cx="21" cy="17"/>
                    <a:chOff x="5209" y="2089"/>
                    <a:chExt cx="21" cy="17"/>
                  </a:xfrm>
                </p:grpSpPr>
                <p:sp>
                  <p:nvSpPr>
                    <p:cNvPr id="192" name="Freeform 622"/>
                    <p:cNvSpPr>
                      <a:spLocks/>
                    </p:cNvSpPr>
                    <p:nvPr/>
                  </p:nvSpPr>
                  <p:spPr bwMode="auto">
                    <a:xfrm>
                      <a:off x="5213" y="208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2 h 17"/>
                        <a:gd name="T4" fmla="*/ 16 w 17"/>
                        <a:gd name="T5" fmla="*/ 0 h 17"/>
                        <a:gd name="T6" fmla="*/ 16 w 17"/>
                        <a:gd name="T7" fmla="*/ 12 h 17"/>
                        <a:gd name="T8" fmla="*/ 0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2"/>
                          </a:lnTo>
                          <a:lnTo>
                            <a:pt x="16" y="0"/>
                          </a:lnTo>
                          <a:lnTo>
                            <a:pt x="16" y="12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3" name="Rectangle 6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9" y="2091"/>
                      <a:ext cx="8" cy="8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86" name="Freeform 624"/>
                  <p:cNvSpPr>
                    <a:spLocks/>
                  </p:cNvSpPr>
                  <p:nvPr/>
                </p:nvSpPr>
                <p:spPr bwMode="auto">
                  <a:xfrm>
                    <a:off x="5345" y="2001"/>
                    <a:ext cx="21" cy="92"/>
                  </a:xfrm>
                  <a:custGeom>
                    <a:avLst/>
                    <a:gdLst>
                      <a:gd name="T0" fmla="*/ 0 w 21"/>
                      <a:gd name="T1" fmla="*/ 91 h 92"/>
                      <a:gd name="T2" fmla="*/ 0 w 21"/>
                      <a:gd name="T3" fmla="*/ 35 h 92"/>
                      <a:gd name="T4" fmla="*/ 20 w 21"/>
                      <a:gd name="T5" fmla="*/ 0 h 92"/>
                      <a:gd name="T6" fmla="*/ 20 w 21"/>
                      <a:gd name="T7" fmla="*/ 46 h 92"/>
                      <a:gd name="T8" fmla="*/ 0 w 21"/>
                      <a:gd name="T9" fmla="*/ 91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92">
                        <a:moveTo>
                          <a:pt x="0" y="91"/>
                        </a:moveTo>
                        <a:lnTo>
                          <a:pt x="0" y="35"/>
                        </a:lnTo>
                        <a:lnTo>
                          <a:pt x="20" y="0"/>
                        </a:lnTo>
                        <a:lnTo>
                          <a:pt x="20" y="46"/>
                        </a:lnTo>
                        <a:lnTo>
                          <a:pt x="0" y="9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87" name="Rectangle 625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038"/>
                    <a:ext cx="141" cy="49"/>
                  </a:xfrm>
                  <a:prstGeom prst="rect">
                    <a:avLst/>
                  </a:prstGeom>
                  <a:solidFill>
                    <a:srgbClr val="603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88" name="Group 626"/>
                  <p:cNvGrpSpPr>
                    <a:grpSpLocks/>
                  </p:cNvGrpSpPr>
                  <p:nvPr/>
                </p:nvGrpSpPr>
                <p:grpSpPr bwMode="auto">
                  <a:xfrm>
                    <a:off x="5184" y="1998"/>
                    <a:ext cx="188" cy="47"/>
                    <a:chOff x="5184" y="1998"/>
                    <a:chExt cx="188" cy="47"/>
                  </a:xfrm>
                </p:grpSpPr>
                <p:sp>
                  <p:nvSpPr>
                    <p:cNvPr id="189" name="Freeform 627"/>
                    <p:cNvSpPr>
                      <a:spLocks/>
                    </p:cNvSpPr>
                    <p:nvPr/>
                  </p:nvSpPr>
                  <p:spPr bwMode="auto">
                    <a:xfrm>
                      <a:off x="5184" y="1998"/>
                      <a:ext cx="188" cy="36"/>
                    </a:xfrm>
                    <a:custGeom>
                      <a:avLst/>
                      <a:gdLst>
                        <a:gd name="T0" fmla="*/ 30 w 188"/>
                        <a:gd name="T1" fmla="*/ 0 h 36"/>
                        <a:gd name="T2" fmla="*/ 187 w 188"/>
                        <a:gd name="T3" fmla="*/ 0 h 36"/>
                        <a:gd name="T4" fmla="*/ 167 w 188"/>
                        <a:gd name="T5" fmla="*/ 35 h 36"/>
                        <a:gd name="T6" fmla="*/ 0 w 188"/>
                        <a:gd name="T7" fmla="*/ 35 h 36"/>
                        <a:gd name="T8" fmla="*/ 30 w 188"/>
                        <a:gd name="T9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8" h="36">
                          <a:moveTo>
                            <a:pt x="30" y="0"/>
                          </a:moveTo>
                          <a:lnTo>
                            <a:pt x="187" y="0"/>
                          </a:lnTo>
                          <a:lnTo>
                            <a:pt x="167" y="35"/>
                          </a:lnTo>
                          <a:lnTo>
                            <a:pt x="0" y="3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0" name="Rectangle 6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8" y="2037"/>
                      <a:ext cx="160" cy="8"/>
                    </a:xfrm>
                    <a:prstGeom prst="rect">
                      <a:avLst/>
                    </a:prstGeom>
                    <a:solidFill>
                      <a:srgbClr val="603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91" name="Freeform 629"/>
                    <p:cNvSpPr>
                      <a:spLocks/>
                    </p:cNvSpPr>
                    <p:nvPr/>
                  </p:nvSpPr>
                  <p:spPr bwMode="auto">
                    <a:xfrm>
                      <a:off x="5352" y="1998"/>
                      <a:ext cx="20" cy="42"/>
                    </a:xfrm>
                    <a:custGeom>
                      <a:avLst/>
                      <a:gdLst>
                        <a:gd name="T0" fmla="*/ 0 w 20"/>
                        <a:gd name="T1" fmla="*/ 41 h 42"/>
                        <a:gd name="T2" fmla="*/ 0 w 20"/>
                        <a:gd name="T3" fmla="*/ 34 h 42"/>
                        <a:gd name="T4" fmla="*/ 19 w 20"/>
                        <a:gd name="T5" fmla="*/ 0 h 42"/>
                        <a:gd name="T6" fmla="*/ 19 w 20"/>
                        <a:gd name="T7" fmla="*/ 5 h 42"/>
                        <a:gd name="T8" fmla="*/ 0 w 20"/>
                        <a:gd name="T9" fmla="*/ 41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42">
                          <a:moveTo>
                            <a:pt x="0" y="41"/>
                          </a:moveTo>
                          <a:lnTo>
                            <a:pt x="0" y="34"/>
                          </a:lnTo>
                          <a:lnTo>
                            <a:pt x="19" y="0"/>
                          </a:lnTo>
                          <a:lnTo>
                            <a:pt x="19" y="5"/>
                          </a:lnTo>
                          <a:lnTo>
                            <a:pt x="0" y="4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6" name="Group 630"/>
                <p:cNvGrpSpPr>
                  <a:grpSpLocks/>
                </p:cNvGrpSpPr>
                <p:nvPr/>
              </p:nvGrpSpPr>
              <p:grpSpPr bwMode="auto">
                <a:xfrm>
                  <a:off x="5310" y="1926"/>
                  <a:ext cx="45" cy="72"/>
                  <a:chOff x="5310" y="1926"/>
                  <a:chExt cx="45" cy="72"/>
                </a:xfrm>
              </p:grpSpPr>
              <p:sp>
                <p:nvSpPr>
                  <p:cNvPr id="167" name="Oval 631"/>
                  <p:cNvSpPr>
                    <a:spLocks noChangeArrowheads="1"/>
                  </p:cNvSpPr>
                  <p:nvPr/>
                </p:nvSpPr>
                <p:spPr bwMode="auto">
                  <a:xfrm>
                    <a:off x="5319" y="1990"/>
                    <a:ext cx="20" cy="8"/>
                  </a:xfrm>
                  <a:prstGeom prst="ellipse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8" name="Rectangle 632"/>
                  <p:cNvSpPr>
                    <a:spLocks noChangeArrowheads="1"/>
                  </p:cNvSpPr>
                  <p:nvPr/>
                </p:nvSpPr>
                <p:spPr bwMode="auto">
                  <a:xfrm>
                    <a:off x="5332" y="1979"/>
                    <a:ext cx="8" cy="8"/>
                  </a:xfrm>
                  <a:prstGeom prst="rect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69" name="Freeform 633"/>
                  <p:cNvSpPr>
                    <a:spLocks/>
                  </p:cNvSpPr>
                  <p:nvPr/>
                </p:nvSpPr>
                <p:spPr bwMode="auto">
                  <a:xfrm>
                    <a:off x="5313" y="1929"/>
                    <a:ext cx="36" cy="47"/>
                  </a:xfrm>
                  <a:custGeom>
                    <a:avLst/>
                    <a:gdLst>
                      <a:gd name="T0" fmla="*/ 0 w 36"/>
                      <a:gd name="T1" fmla="*/ 44 h 47"/>
                      <a:gd name="T2" fmla="*/ 33 w 36"/>
                      <a:gd name="T3" fmla="*/ 0 h 47"/>
                      <a:gd name="T4" fmla="*/ 35 w 36"/>
                      <a:gd name="T5" fmla="*/ 1 h 47"/>
                      <a:gd name="T6" fmla="*/ 1 w 36"/>
                      <a:gd name="T7" fmla="*/ 46 h 47"/>
                      <a:gd name="T8" fmla="*/ 0 w 36"/>
                      <a:gd name="T9" fmla="*/ 4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47">
                        <a:moveTo>
                          <a:pt x="0" y="44"/>
                        </a:moveTo>
                        <a:lnTo>
                          <a:pt x="33" y="0"/>
                        </a:lnTo>
                        <a:lnTo>
                          <a:pt x="35" y="1"/>
                        </a:lnTo>
                        <a:lnTo>
                          <a:pt x="1" y="46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0" name="Arc 634"/>
                  <p:cNvSpPr>
                    <a:spLocks/>
                  </p:cNvSpPr>
                  <p:nvPr/>
                </p:nvSpPr>
                <p:spPr bwMode="auto">
                  <a:xfrm>
                    <a:off x="5313" y="1930"/>
                    <a:ext cx="41" cy="49"/>
                  </a:xfrm>
                  <a:custGeom>
                    <a:avLst/>
                    <a:gdLst>
                      <a:gd name="G0" fmla="+- 14134 0 0"/>
                      <a:gd name="G1" fmla="+- 18200 0 0"/>
                      <a:gd name="G2" fmla="+- 21600 0 0"/>
                      <a:gd name="T0" fmla="*/ 25767 w 35734"/>
                      <a:gd name="T1" fmla="*/ 0 h 39800"/>
                      <a:gd name="T2" fmla="*/ 0 w 35734"/>
                      <a:gd name="T3" fmla="*/ 34534 h 39800"/>
                      <a:gd name="T4" fmla="*/ 14134 w 35734"/>
                      <a:gd name="T5" fmla="*/ 18200 h 39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734" h="39800" fill="none" extrusionOk="0">
                        <a:moveTo>
                          <a:pt x="25766" y="0"/>
                        </a:moveTo>
                        <a:cubicBezTo>
                          <a:pt x="31976" y="3969"/>
                          <a:pt x="35734" y="10830"/>
                          <a:pt x="35734" y="18200"/>
                        </a:cubicBezTo>
                        <a:cubicBezTo>
                          <a:pt x="35734" y="30129"/>
                          <a:pt x="26063" y="39800"/>
                          <a:pt x="14134" y="39800"/>
                        </a:cubicBezTo>
                        <a:cubicBezTo>
                          <a:pt x="8942" y="39799"/>
                          <a:pt x="3925" y="37930"/>
                          <a:pt x="0" y="34533"/>
                        </a:cubicBezTo>
                      </a:path>
                      <a:path w="35734" h="39800" stroke="0" extrusionOk="0">
                        <a:moveTo>
                          <a:pt x="25766" y="0"/>
                        </a:moveTo>
                        <a:cubicBezTo>
                          <a:pt x="31976" y="3969"/>
                          <a:pt x="35734" y="10830"/>
                          <a:pt x="35734" y="18200"/>
                        </a:cubicBezTo>
                        <a:cubicBezTo>
                          <a:pt x="35734" y="30129"/>
                          <a:pt x="26063" y="39800"/>
                          <a:pt x="14134" y="39800"/>
                        </a:cubicBezTo>
                        <a:cubicBezTo>
                          <a:pt x="8942" y="39799"/>
                          <a:pt x="3925" y="37930"/>
                          <a:pt x="0" y="34533"/>
                        </a:cubicBezTo>
                        <a:lnTo>
                          <a:pt x="14134" y="18200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1" name="Arc 635"/>
                  <p:cNvSpPr>
                    <a:spLocks/>
                  </p:cNvSpPr>
                  <p:nvPr/>
                </p:nvSpPr>
                <p:spPr bwMode="auto">
                  <a:xfrm>
                    <a:off x="5313" y="1931"/>
                    <a:ext cx="39" cy="46"/>
                  </a:xfrm>
                  <a:custGeom>
                    <a:avLst/>
                    <a:gdLst>
                      <a:gd name="G0" fmla="+- 13881 0 0"/>
                      <a:gd name="G1" fmla="+- 17626 0 0"/>
                      <a:gd name="G2" fmla="+- 21600 0 0"/>
                      <a:gd name="T0" fmla="*/ 26366 w 35481"/>
                      <a:gd name="T1" fmla="*/ 0 h 39226"/>
                      <a:gd name="T2" fmla="*/ 0 w 35481"/>
                      <a:gd name="T3" fmla="*/ 34175 h 39226"/>
                      <a:gd name="T4" fmla="*/ 13881 w 35481"/>
                      <a:gd name="T5" fmla="*/ 17626 h 39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481" h="39226" fill="none" extrusionOk="0">
                        <a:moveTo>
                          <a:pt x="26366" y="-1"/>
                        </a:moveTo>
                        <a:cubicBezTo>
                          <a:pt x="32083" y="4049"/>
                          <a:pt x="35481" y="10620"/>
                          <a:pt x="35481" y="17626"/>
                        </a:cubicBezTo>
                        <a:cubicBezTo>
                          <a:pt x="35481" y="29555"/>
                          <a:pt x="25810" y="39226"/>
                          <a:pt x="13881" y="39226"/>
                        </a:cubicBezTo>
                        <a:cubicBezTo>
                          <a:pt x="8804" y="39225"/>
                          <a:pt x="3889" y="37437"/>
                          <a:pt x="-1" y="34175"/>
                        </a:cubicBezTo>
                      </a:path>
                      <a:path w="35481" h="39226" stroke="0" extrusionOk="0">
                        <a:moveTo>
                          <a:pt x="26366" y="-1"/>
                        </a:moveTo>
                        <a:cubicBezTo>
                          <a:pt x="32083" y="4049"/>
                          <a:pt x="35481" y="10620"/>
                          <a:pt x="35481" y="17626"/>
                        </a:cubicBezTo>
                        <a:cubicBezTo>
                          <a:pt x="35481" y="29555"/>
                          <a:pt x="25810" y="39226"/>
                          <a:pt x="13881" y="39226"/>
                        </a:cubicBezTo>
                        <a:cubicBezTo>
                          <a:pt x="8804" y="39225"/>
                          <a:pt x="3889" y="37437"/>
                          <a:pt x="-1" y="34175"/>
                        </a:cubicBezTo>
                        <a:lnTo>
                          <a:pt x="13881" y="17626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72" name="Group 636"/>
                  <p:cNvGrpSpPr>
                    <a:grpSpLocks/>
                  </p:cNvGrpSpPr>
                  <p:nvPr/>
                </p:nvGrpSpPr>
                <p:grpSpPr bwMode="auto">
                  <a:xfrm>
                    <a:off x="5310" y="1926"/>
                    <a:ext cx="45" cy="47"/>
                    <a:chOff x="5310" y="1926"/>
                    <a:chExt cx="45" cy="47"/>
                  </a:xfrm>
                </p:grpSpPr>
                <p:sp>
                  <p:nvSpPr>
                    <p:cNvPr id="173" name="Oval 6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10" y="1930"/>
                      <a:ext cx="37" cy="39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4" name="Freeform 638"/>
                    <p:cNvSpPr>
                      <a:spLocks/>
                    </p:cNvSpPr>
                    <p:nvPr/>
                  </p:nvSpPr>
                  <p:spPr bwMode="auto">
                    <a:xfrm>
                      <a:off x="5313" y="1932"/>
                      <a:ext cx="21" cy="41"/>
                    </a:xfrm>
                    <a:custGeom>
                      <a:avLst/>
                      <a:gdLst>
                        <a:gd name="T0" fmla="*/ 7 w 21"/>
                        <a:gd name="T1" fmla="*/ 0 h 41"/>
                        <a:gd name="T2" fmla="*/ 4 w 21"/>
                        <a:gd name="T3" fmla="*/ 0 h 41"/>
                        <a:gd name="T4" fmla="*/ 5 w 21"/>
                        <a:gd name="T5" fmla="*/ 3 h 41"/>
                        <a:gd name="T6" fmla="*/ 3 w 21"/>
                        <a:gd name="T7" fmla="*/ 7 h 41"/>
                        <a:gd name="T8" fmla="*/ 0 w 21"/>
                        <a:gd name="T9" fmla="*/ 10 h 41"/>
                        <a:gd name="T10" fmla="*/ 0 w 21"/>
                        <a:gd name="T11" fmla="*/ 13 h 41"/>
                        <a:gd name="T12" fmla="*/ 1 w 21"/>
                        <a:gd name="T13" fmla="*/ 13 h 41"/>
                        <a:gd name="T14" fmla="*/ 1 w 21"/>
                        <a:gd name="T15" fmla="*/ 17 h 41"/>
                        <a:gd name="T16" fmla="*/ 3 w 21"/>
                        <a:gd name="T17" fmla="*/ 19 h 41"/>
                        <a:gd name="T18" fmla="*/ 5 w 21"/>
                        <a:gd name="T19" fmla="*/ 20 h 41"/>
                        <a:gd name="T20" fmla="*/ 6 w 21"/>
                        <a:gd name="T21" fmla="*/ 22 h 41"/>
                        <a:gd name="T22" fmla="*/ 6 w 21"/>
                        <a:gd name="T23" fmla="*/ 25 h 41"/>
                        <a:gd name="T24" fmla="*/ 6 w 21"/>
                        <a:gd name="T25" fmla="*/ 27 h 41"/>
                        <a:gd name="T26" fmla="*/ 8 w 21"/>
                        <a:gd name="T27" fmla="*/ 29 h 41"/>
                        <a:gd name="T28" fmla="*/ 9 w 21"/>
                        <a:gd name="T29" fmla="*/ 33 h 41"/>
                        <a:gd name="T30" fmla="*/ 8 w 21"/>
                        <a:gd name="T31" fmla="*/ 36 h 41"/>
                        <a:gd name="T32" fmla="*/ 11 w 21"/>
                        <a:gd name="T33" fmla="*/ 39 h 41"/>
                        <a:gd name="T34" fmla="*/ 11 w 21"/>
                        <a:gd name="T35" fmla="*/ 39 h 41"/>
                        <a:gd name="T36" fmla="*/ 12 w 21"/>
                        <a:gd name="T37" fmla="*/ 36 h 41"/>
                        <a:gd name="T38" fmla="*/ 13 w 21"/>
                        <a:gd name="T39" fmla="*/ 34 h 41"/>
                        <a:gd name="T40" fmla="*/ 15 w 21"/>
                        <a:gd name="T41" fmla="*/ 33 h 41"/>
                        <a:gd name="T42" fmla="*/ 17 w 21"/>
                        <a:gd name="T43" fmla="*/ 31 h 41"/>
                        <a:gd name="T44" fmla="*/ 18 w 21"/>
                        <a:gd name="T45" fmla="*/ 29 h 41"/>
                        <a:gd name="T46" fmla="*/ 20 w 21"/>
                        <a:gd name="T47" fmla="*/ 26 h 41"/>
                        <a:gd name="T48" fmla="*/ 17 w 21"/>
                        <a:gd name="T49" fmla="*/ 26 h 41"/>
                        <a:gd name="T50" fmla="*/ 15 w 21"/>
                        <a:gd name="T51" fmla="*/ 26 h 41"/>
                        <a:gd name="T52" fmla="*/ 14 w 21"/>
                        <a:gd name="T53" fmla="*/ 24 h 41"/>
                        <a:gd name="T54" fmla="*/ 11 w 21"/>
                        <a:gd name="T55" fmla="*/ 22 h 41"/>
                        <a:gd name="T56" fmla="*/ 9 w 21"/>
                        <a:gd name="T57" fmla="*/ 22 h 41"/>
                        <a:gd name="T58" fmla="*/ 6 w 21"/>
                        <a:gd name="T59" fmla="*/ 22 h 41"/>
                        <a:gd name="T60" fmla="*/ 5 w 21"/>
                        <a:gd name="T61" fmla="*/ 19 h 41"/>
                        <a:gd name="T62" fmla="*/ 4 w 21"/>
                        <a:gd name="T63" fmla="*/ 18 h 41"/>
                        <a:gd name="T64" fmla="*/ 4 w 21"/>
                        <a:gd name="T65" fmla="*/ 17 h 41"/>
                        <a:gd name="T66" fmla="*/ 5 w 21"/>
                        <a:gd name="T67" fmla="*/ 15 h 41"/>
                        <a:gd name="T68" fmla="*/ 7 w 21"/>
                        <a:gd name="T69" fmla="*/ 17 h 41"/>
                        <a:gd name="T70" fmla="*/ 8 w 21"/>
                        <a:gd name="T71" fmla="*/ 15 h 41"/>
                        <a:gd name="T72" fmla="*/ 10 w 21"/>
                        <a:gd name="T73" fmla="*/ 14 h 41"/>
                        <a:gd name="T74" fmla="*/ 11 w 21"/>
                        <a:gd name="T75" fmla="*/ 13 h 41"/>
                        <a:gd name="T76" fmla="*/ 12 w 21"/>
                        <a:gd name="T77" fmla="*/ 13 h 41"/>
                        <a:gd name="T78" fmla="*/ 13 w 21"/>
                        <a:gd name="T79" fmla="*/ 12 h 41"/>
                        <a:gd name="T80" fmla="*/ 14 w 21"/>
                        <a:gd name="T81" fmla="*/ 12 h 41"/>
                        <a:gd name="T82" fmla="*/ 13 w 21"/>
                        <a:gd name="T83" fmla="*/ 11 h 41"/>
                        <a:gd name="T84" fmla="*/ 13 w 21"/>
                        <a:gd name="T85" fmla="*/ 10 h 41"/>
                        <a:gd name="T86" fmla="*/ 11 w 21"/>
                        <a:gd name="T87" fmla="*/ 8 h 41"/>
                        <a:gd name="T88" fmla="*/ 11 w 21"/>
                        <a:gd name="T89" fmla="*/ 10 h 41"/>
                        <a:gd name="T90" fmla="*/ 10 w 21"/>
                        <a:gd name="T91" fmla="*/ 10 h 41"/>
                        <a:gd name="T92" fmla="*/ 10 w 21"/>
                        <a:gd name="T93" fmla="*/ 8 h 41"/>
                        <a:gd name="T94" fmla="*/ 12 w 21"/>
                        <a:gd name="T95" fmla="*/ 7 h 41"/>
                        <a:gd name="T96" fmla="*/ 11 w 21"/>
                        <a:gd name="T97" fmla="*/ 5 h 41"/>
                        <a:gd name="T98" fmla="*/ 10 w 21"/>
                        <a:gd name="T99" fmla="*/ 5 h 41"/>
                        <a:gd name="T100" fmla="*/ 10 w 21"/>
                        <a:gd name="T101" fmla="*/ 5 h 41"/>
                        <a:gd name="T102" fmla="*/ 11 w 21"/>
                        <a:gd name="T103" fmla="*/ 4 h 41"/>
                        <a:gd name="T104" fmla="*/ 10 w 21"/>
                        <a:gd name="T105" fmla="*/ 5 h 41"/>
                        <a:gd name="T106" fmla="*/ 8 w 21"/>
                        <a:gd name="T107" fmla="*/ 3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1" h="41">
                          <a:moveTo>
                            <a:pt x="9" y="0"/>
                          </a:move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  <a:lnTo>
                            <a:pt x="5" y="1"/>
                          </a:lnTo>
                          <a:lnTo>
                            <a:pt x="4" y="0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5" y="3"/>
                          </a:lnTo>
                          <a:lnTo>
                            <a:pt x="4" y="6"/>
                          </a:lnTo>
                          <a:lnTo>
                            <a:pt x="4" y="7"/>
                          </a:lnTo>
                          <a:lnTo>
                            <a:pt x="3" y="7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4"/>
                          </a:lnTo>
                          <a:lnTo>
                            <a:pt x="1" y="13"/>
                          </a:lnTo>
                          <a:lnTo>
                            <a:pt x="1" y="15"/>
                          </a:lnTo>
                          <a:lnTo>
                            <a:pt x="1" y="15"/>
                          </a:lnTo>
                          <a:lnTo>
                            <a:pt x="1" y="17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3" y="19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5" y="20"/>
                          </a:lnTo>
                          <a:lnTo>
                            <a:pt x="5" y="22"/>
                          </a:lnTo>
                          <a:lnTo>
                            <a:pt x="6" y="22"/>
                          </a:lnTo>
                          <a:lnTo>
                            <a:pt x="6" y="22"/>
                          </a:lnTo>
                          <a:lnTo>
                            <a:pt x="7" y="22"/>
                          </a:lnTo>
                          <a:lnTo>
                            <a:pt x="6" y="24"/>
                          </a:lnTo>
                          <a:lnTo>
                            <a:pt x="6" y="25"/>
                          </a:lnTo>
                          <a:lnTo>
                            <a:pt x="6" y="26"/>
                          </a:lnTo>
                          <a:lnTo>
                            <a:pt x="6" y="26"/>
                          </a:lnTo>
                          <a:lnTo>
                            <a:pt x="6" y="27"/>
                          </a:lnTo>
                          <a:lnTo>
                            <a:pt x="7" y="28"/>
                          </a:lnTo>
                          <a:lnTo>
                            <a:pt x="7" y="29"/>
                          </a:lnTo>
                          <a:lnTo>
                            <a:pt x="8" y="29"/>
                          </a:lnTo>
                          <a:lnTo>
                            <a:pt x="8" y="29"/>
                          </a:lnTo>
                          <a:lnTo>
                            <a:pt x="9" y="30"/>
                          </a:lnTo>
                          <a:lnTo>
                            <a:pt x="9" y="33"/>
                          </a:lnTo>
                          <a:lnTo>
                            <a:pt x="9" y="33"/>
                          </a:lnTo>
                          <a:lnTo>
                            <a:pt x="8" y="34"/>
                          </a:lnTo>
                          <a:lnTo>
                            <a:pt x="8" y="36"/>
                          </a:lnTo>
                          <a:lnTo>
                            <a:pt x="10" y="37"/>
                          </a:lnTo>
                          <a:lnTo>
                            <a:pt x="10" y="39"/>
                          </a:lnTo>
                          <a:lnTo>
                            <a:pt x="11" y="39"/>
                          </a:lnTo>
                          <a:lnTo>
                            <a:pt x="11" y="40"/>
                          </a:lnTo>
                          <a:lnTo>
                            <a:pt x="12" y="40"/>
                          </a:lnTo>
                          <a:lnTo>
                            <a:pt x="11" y="39"/>
                          </a:lnTo>
                          <a:lnTo>
                            <a:pt x="11" y="38"/>
                          </a:lnTo>
                          <a:lnTo>
                            <a:pt x="12" y="37"/>
                          </a:lnTo>
                          <a:lnTo>
                            <a:pt x="12" y="36"/>
                          </a:lnTo>
                          <a:lnTo>
                            <a:pt x="13" y="35"/>
                          </a:lnTo>
                          <a:lnTo>
                            <a:pt x="13" y="34"/>
                          </a:lnTo>
                          <a:lnTo>
                            <a:pt x="13" y="34"/>
                          </a:lnTo>
                          <a:lnTo>
                            <a:pt x="14" y="34"/>
                          </a:lnTo>
                          <a:lnTo>
                            <a:pt x="15" y="34"/>
                          </a:lnTo>
                          <a:lnTo>
                            <a:pt x="15" y="33"/>
                          </a:lnTo>
                          <a:lnTo>
                            <a:pt x="16" y="33"/>
                          </a:lnTo>
                          <a:lnTo>
                            <a:pt x="15" y="32"/>
                          </a:lnTo>
                          <a:lnTo>
                            <a:pt x="17" y="31"/>
                          </a:lnTo>
                          <a:lnTo>
                            <a:pt x="17" y="31"/>
                          </a:lnTo>
                          <a:lnTo>
                            <a:pt x="18" y="30"/>
                          </a:lnTo>
                          <a:lnTo>
                            <a:pt x="18" y="29"/>
                          </a:lnTo>
                          <a:lnTo>
                            <a:pt x="19" y="28"/>
                          </a:lnTo>
                          <a:lnTo>
                            <a:pt x="20" y="27"/>
                          </a:lnTo>
                          <a:lnTo>
                            <a:pt x="20" y="26"/>
                          </a:lnTo>
                          <a:lnTo>
                            <a:pt x="19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4"/>
                          </a:lnTo>
                          <a:lnTo>
                            <a:pt x="14" y="24"/>
                          </a:lnTo>
                          <a:lnTo>
                            <a:pt x="14" y="24"/>
                          </a:lnTo>
                          <a:lnTo>
                            <a:pt x="13" y="23"/>
                          </a:lnTo>
                          <a:lnTo>
                            <a:pt x="12" y="22"/>
                          </a:lnTo>
                          <a:lnTo>
                            <a:pt x="11" y="22"/>
                          </a:lnTo>
                          <a:lnTo>
                            <a:pt x="10" y="22"/>
                          </a:lnTo>
                          <a:lnTo>
                            <a:pt x="10" y="22"/>
                          </a:lnTo>
                          <a:lnTo>
                            <a:pt x="9" y="22"/>
                          </a:lnTo>
                          <a:lnTo>
                            <a:pt x="8" y="22"/>
                          </a:lnTo>
                          <a:lnTo>
                            <a:pt x="7" y="22"/>
                          </a:lnTo>
                          <a:lnTo>
                            <a:pt x="6" y="22"/>
                          </a:lnTo>
                          <a:lnTo>
                            <a:pt x="6" y="20"/>
                          </a:lnTo>
                          <a:lnTo>
                            <a:pt x="5" y="19"/>
                          </a:lnTo>
                          <a:lnTo>
                            <a:pt x="5" y="19"/>
                          </a:lnTo>
                          <a:lnTo>
                            <a:pt x="5" y="18"/>
                          </a:lnTo>
                          <a:lnTo>
                            <a:pt x="4" y="18"/>
                          </a:lnTo>
                          <a:lnTo>
                            <a:pt x="4" y="18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6"/>
                          </a:lnTo>
                          <a:lnTo>
                            <a:pt x="4" y="15"/>
                          </a:lnTo>
                          <a:lnTo>
                            <a:pt x="5" y="15"/>
                          </a:lnTo>
                          <a:lnTo>
                            <a:pt x="5" y="16"/>
                          </a:lnTo>
                          <a:lnTo>
                            <a:pt x="6" y="16"/>
                          </a:lnTo>
                          <a:lnTo>
                            <a:pt x="7" y="17"/>
                          </a:lnTo>
                          <a:lnTo>
                            <a:pt x="7" y="17"/>
                          </a:lnTo>
                          <a:lnTo>
                            <a:pt x="8" y="16"/>
                          </a:lnTo>
                          <a:lnTo>
                            <a:pt x="8" y="15"/>
                          </a:lnTo>
                          <a:lnTo>
                            <a:pt x="9" y="15"/>
                          </a:lnTo>
                          <a:lnTo>
                            <a:pt x="10" y="15"/>
                          </a:lnTo>
                          <a:lnTo>
                            <a:pt x="10" y="14"/>
                          </a:lnTo>
                          <a:lnTo>
                            <a:pt x="11" y="14"/>
                          </a:lnTo>
                          <a:lnTo>
                            <a:pt x="11" y="13"/>
                          </a:lnTo>
                          <a:lnTo>
                            <a:pt x="11" y="13"/>
                          </a:lnTo>
                          <a:lnTo>
                            <a:pt x="12" y="13"/>
                          </a:lnTo>
                          <a:lnTo>
                            <a:pt x="13" y="13"/>
                          </a:lnTo>
                          <a:lnTo>
                            <a:pt x="12" y="13"/>
                          </a:lnTo>
                          <a:lnTo>
                            <a:pt x="13" y="12"/>
                          </a:lnTo>
                          <a:lnTo>
                            <a:pt x="13" y="12"/>
                          </a:lnTo>
                          <a:lnTo>
                            <a:pt x="13" y="12"/>
                          </a:lnTo>
                          <a:lnTo>
                            <a:pt x="13" y="13"/>
                          </a:lnTo>
                          <a:lnTo>
                            <a:pt x="15" y="13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4" y="11"/>
                          </a:lnTo>
                          <a:lnTo>
                            <a:pt x="13" y="11"/>
                          </a:lnTo>
                          <a:lnTo>
                            <a:pt x="13" y="10"/>
                          </a:lnTo>
                          <a:lnTo>
                            <a:pt x="13" y="10"/>
                          </a:lnTo>
                          <a:lnTo>
                            <a:pt x="13" y="10"/>
                          </a:lnTo>
                          <a:lnTo>
                            <a:pt x="13" y="9"/>
                          </a:lnTo>
                          <a:lnTo>
                            <a:pt x="13" y="8"/>
                          </a:lnTo>
                          <a:lnTo>
                            <a:pt x="11" y="8"/>
                          </a:lnTo>
                          <a:lnTo>
                            <a:pt x="11" y="9"/>
                          </a:lnTo>
                          <a:lnTo>
                            <a:pt x="11" y="10"/>
                          </a:lnTo>
                          <a:lnTo>
                            <a:pt x="11" y="10"/>
                          </a:lnTo>
                          <a:lnTo>
                            <a:pt x="10" y="11"/>
                          </a:lnTo>
                          <a:lnTo>
                            <a:pt x="10" y="10"/>
                          </a:lnTo>
                          <a:lnTo>
                            <a:pt x="10" y="10"/>
                          </a:lnTo>
                          <a:lnTo>
                            <a:pt x="9" y="9"/>
                          </a:lnTo>
                          <a:lnTo>
                            <a:pt x="9" y="8"/>
                          </a:lnTo>
                          <a:lnTo>
                            <a:pt x="10" y="8"/>
                          </a:lnTo>
                          <a:lnTo>
                            <a:pt x="11" y="8"/>
                          </a:lnTo>
                          <a:lnTo>
                            <a:pt x="11" y="7"/>
                          </a:lnTo>
                          <a:lnTo>
                            <a:pt x="12" y="7"/>
                          </a:lnTo>
                          <a:lnTo>
                            <a:pt x="12" y="6"/>
                          </a:lnTo>
                          <a:lnTo>
                            <a:pt x="11" y="6"/>
                          </a:lnTo>
                          <a:lnTo>
                            <a:pt x="11" y="5"/>
                          </a:lnTo>
                          <a:lnTo>
                            <a:pt x="11" y="6"/>
                          </a:lnTo>
                          <a:lnTo>
                            <a:pt x="10" y="6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9" y="5"/>
                          </a:lnTo>
                          <a:lnTo>
                            <a:pt x="10" y="5"/>
                          </a:lnTo>
                          <a:lnTo>
                            <a:pt x="11" y="5"/>
                          </a:lnTo>
                          <a:lnTo>
                            <a:pt x="11" y="5"/>
                          </a:lnTo>
                          <a:lnTo>
                            <a:pt x="11" y="4"/>
                          </a:lnTo>
                          <a:lnTo>
                            <a:pt x="11" y="4"/>
                          </a:lnTo>
                          <a:lnTo>
                            <a:pt x="10" y="4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9" y="3"/>
                          </a:lnTo>
                          <a:lnTo>
                            <a:pt x="8" y="3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5" name="Freeform 639"/>
                    <p:cNvSpPr>
                      <a:spLocks/>
                    </p:cNvSpPr>
                    <p:nvPr/>
                  </p:nvSpPr>
                  <p:spPr bwMode="auto">
                    <a:xfrm>
                      <a:off x="5321" y="1926"/>
                      <a:ext cx="29" cy="21"/>
                    </a:xfrm>
                    <a:custGeom>
                      <a:avLst/>
                      <a:gdLst>
                        <a:gd name="T0" fmla="*/ 4 w 29"/>
                        <a:gd name="T1" fmla="*/ 0 h 21"/>
                        <a:gd name="T2" fmla="*/ 2 w 29"/>
                        <a:gd name="T3" fmla="*/ 1 h 21"/>
                        <a:gd name="T4" fmla="*/ 2 w 29"/>
                        <a:gd name="T5" fmla="*/ 0 h 21"/>
                        <a:gd name="T6" fmla="*/ 1 w 29"/>
                        <a:gd name="T7" fmla="*/ 1 h 21"/>
                        <a:gd name="T8" fmla="*/ 0 w 29"/>
                        <a:gd name="T9" fmla="*/ 3 h 21"/>
                        <a:gd name="T10" fmla="*/ 1 w 29"/>
                        <a:gd name="T11" fmla="*/ 5 h 21"/>
                        <a:gd name="T12" fmla="*/ 3 w 29"/>
                        <a:gd name="T13" fmla="*/ 4 h 21"/>
                        <a:gd name="T14" fmla="*/ 5 w 29"/>
                        <a:gd name="T15" fmla="*/ 3 h 21"/>
                        <a:gd name="T16" fmla="*/ 7 w 29"/>
                        <a:gd name="T17" fmla="*/ 3 h 21"/>
                        <a:gd name="T18" fmla="*/ 8 w 29"/>
                        <a:gd name="T19" fmla="*/ 4 h 21"/>
                        <a:gd name="T20" fmla="*/ 11 w 29"/>
                        <a:gd name="T21" fmla="*/ 5 h 21"/>
                        <a:gd name="T22" fmla="*/ 12 w 29"/>
                        <a:gd name="T23" fmla="*/ 6 h 21"/>
                        <a:gd name="T24" fmla="*/ 11 w 29"/>
                        <a:gd name="T25" fmla="*/ 6 h 21"/>
                        <a:gd name="T26" fmla="*/ 13 w 29"/>
                        <a:gd name="T27" fmla="*/ 7 h 21"/>
                        <a:gd name="T28" fmla="*/ 14 w 29"/>
                        <a:gd name="T29" fmla="*/ 9 h 21"/>
                        <a:gd name="T30" fmla="*/ 13 w 29"/>
                        <a:gd name="T31" fmla="*/ 9 h 21"/>
                        <a:gd name="T32" fmla="*/ 12 w 29"/>
                        <a:gd name="T33" fmla="*/ 10 h 21"/>
                        <a:gd name="T34" fmla="*/ 13 w 29"/>
                        <a:gd name="T35" fmla="*/ 12 h 21"/>
                        <a:gd name="T36" fmla="*/ 13 w 29"/>
                        <a:gd name="T37" fmla="*/ 13 h 21"/>
                        <a:gd name="T38" fmla="*/ 14 w 29"/>
                        <a:gd name="T39" fmla="*/ 12 h 21"/>
                        <a:gd name="T40" fmla="*/ 13 w 29"/>
                        <a:gd name="T41" fmla="*/ 10 h 21"/>
                        <a:gd name="T42" fmla="*/ 14 w 29"/>
                        <a:gd name="T43" fmla="*/ 11 h 21"/>
                        <a:gd name="T44" fmla="*/ 14 w 29"/>
                        <a:gd name="T45" fmla="*/ 12 h 21"/>
                        <a:gd name="T46" fmla="*/ 15 w 29"/>
                        <a:gd name="T47" fmla="*/ 13 h 21"/>
                        <a:gd name="T48" fmla="*/ 14 w 29"/>
                        <a:gd name="T49" fmla="*/ 13 h 21"/>
                        <a:gd name="T50" fmla="*/ 14 w 29"/>
                        <a:gd name="T51" fmla="*/ 15 h 21"/>
                        <a:gd name="T52" fmla="*/ 13 w 29"/>
                        <a:gd name="T53" fmla="*/ 16 h 21"/>
                        <a:gd name="T54" fmla="*/ 14 w 29"/>
                        <a:gd name="T55" fmla="*/ 17 h 21"/>
                        <a:gd name="T56" fmla="*/ 14 w 29"/>
                        <a:gd name="T57" fmla="*/ 20 h 21"/>
                        <a:gd name="T58" fmla="*/ 15 w 29"/>
                        <a:gd name="T59" fmla="*/ 18 h 21"/>
                        <a:gd name="T60" fmla="*/ 16 w 29"/>
                        <a:gd name="T61" fmla="*/ 16 h 21"/>
                        <a:gd name="T62" fmla="*/ 17 w 29"/>
                        <a:gd name="T63" fmla="*/ 16 h 21"/>
                        <a:gd name="T64" fmla="*/ 18 w 29"/>
                        <a:gd name="T65" fmla="*/ 15 h 21"/>
                        <a:gd name="T66" fmla="*/ 18 w 29"/>
                        <a:gd name="T67" fmla="*/ 15 h 21"/>
                        <a:gd name="T68" fmla="*/ 20 w 29"/>
                        <a:gd name="T69" fmla="*/ 15 h 21"/>
                        <a:gd name="T70" fmla="*/ 21 w 29"/>
                        <a:gd name="T71" fmla="*/ 14 h 21"/>
                        <a:gd name="T72" fmla="*/ 22 w 29"/>
                        <a:gd name="T73" fmla="*/ 16 h 21"/>
                        <a:gd name="T74" fmla="*/ 24 w 29"/>
                        <a:gd name="T75" fmla="*/ 16 h 21"/>
                        <a:gd name="T76" fmla="*/ 27 w 29"/>
                        <a:gd name="T77" fmla="*/ 18 h 21"/>
                        <a:gd name="T78" fmla="*/ 28 w 29"/>
                        <a:gd name="T79" fmla="*/ 16 h 21"/>
                        <a:gd name="T80" fmla="*/ 27 w 29"/>
                        <a:gd name="T81" fmla="*/ 13 h 21"/>
                        <a:gd name="T82" fmla="*/ 26 w 29"/>
                        <a:gd name="T83" fmla="*/ 12 h 21"/>
                        <a:gd name="T84" fmla="*/ 24 w 29"/>
                        <a:gd name="T85" fmla="*/ 13 h 21"/>
                        <a:gd name="T86" fmla="*/ 24 w 29"/>
                        <a:gd name="T87" fmla="*/ 12 h 21"/>
                        <a:gd name="T88" fmla="*/ 26 w 29"/>
                        <a:gd name="T89" fmla="*/ 10 h 21"/>
                        <a:gd name="T90" fmla="*/ 23 w 29"/>
                        <a:gd name="T91" fmla="*/ 7 h 21"/>
                        <a:gd name="T92" fmla="*/ 20 w 29"/>
                        <a:gd name="T93" fmla="*/ 4 h 21"/>
                        <a:gd name="T94" fmla="*/ 17 w 29"/>
                        <a:gd name="T95" fmla="*/ 2 h 21"/>
                        <a:gd name="T96" fmla="*/ 13 w 29"/>
                        <a:gd name="T97" fmla="*/ 1 h 21"/>
                        <a:gd name="T98" fmla="*/ 11 w 29"/>
                        <a:gd name="T99" fmla="*/ 0 h 21"/>
                        <a:gd name="T100" fmla="*/ 7 w 29"/>
                        <a:gd name="T101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9" h="21">
                          <a:moveTo>
                            <a:pt x="6" y="0"/>
                          </a:move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1" y="4"/>
                          </a:ln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1" y="4"/>
                          </a:lnTo>
                          <a:lnTo>
                            <a:pt x="2" y="4"/>
                          </a:lnTo>
                          <a:lnTo>
                            <a:pt x="3" y="4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8" y="3"/>
                          </a:lnTo>
                          <a:lnTo>
                            <a:pt x="9" y="4"/>
                          </a:lnTo>
                          <a:lnTo>
                            <a:pt x="8" y="4"/>
                          </a:lnTo>
                          <a:lnTo>
                            <a:pt x="9" y="4"/>
                          </a:lnTo>
                          <a:lnTo>
                            <a:pt x="9" y="5"/>
                          </a:lnTo>
                          <a:lnTo>
                            <a:pt x="11" y="5"/>
                          </a:lnTo>
                          <a:lnTo>
                            <a:pt x="11" y="5"/>
                          </a:lnTo>
                          <a:lnTo>
                            <a:pt x="11" y="6"/>
                          </a:lnTo>
                          <a:lnTo>
                            <a:pt x="12" y="6"/>
                          </a:lnTo>
                          <a:lnTo>
                            <a:pt x="13" y="5"/>
                          </a:lnTo>
                          <a:lnTo>
                            <a:pt x="13" y="6"/>
                          </a:lnTo>
                          <a:lnTo>
                            <a:pt x="11" y="6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lnTo>
                            <a:pt x="13" y="7"/>
                          </a:lnTo>
                          <a:lnTo>
                            <a:pt x="13" y="7"/>
                          </a:lnTo>
                          <a:lnTo>
                            <a:pt x="13" y="8"/>
                          </a:lnTo>
                          <a:lnTo>
                            <a:pt x="14" y="9"/>
                          </a:lnTo>
                          <a:lnTo>
                            <a:pt x="14" y="9"/>
                          </a:lnTo>
                          <a:lnTo>
                            <a:pt x="13" y="9"/>
                          </a:lnTo>
                          <a:lnTo>
                            <a:pt x="13" y="9"/>
                          </a:lnTo>
                          <a:lnTo>
                            <a:pt x="13" y="9"/>
                          </a:lnTo>
                          <a:lnTo>
                            <a:pt x="12" y="9"/>
                          </a:lnTo>
                          <a:lnTo>
                            <a:pt x="12" y="10"/>
                          </a:lnTo>
                          <a:lnTo>
                            <a:pt x="12" y="10"/>
                          </a:lnTo>
                          <a:lnTo>
                            <a:pt x="12" y="12"/>
                          </a:lnTo>
                          <a:lnTo>
                            <a:pt x="13" y="12"/>
                          </a:lnTo>
                          <a:lnTo>
                            <a:pt x="13" y="13"/>
                          </a:lnTo>
                          <a:lnTo>
                            <a:pt x="13" y="13"/>
                          </a:lnTo>
                          <a:lnTo>
                            <a:pt x="13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3" y="11"/>
                          </a:lnTo>
                          <a:lnTo>
                            <a:pt x="13" y="10"/>
                          </a:lnTo>
                          <a:lnTo>
                            <a:pt x="14" y="11"/>
                          </a:lnTo>
                          <a:lnTo>
                            <a:pt x="14" y="12"/>
                          </a:lnTo>
                          <a:lnTo>
                            <a:pt x="14" y="11"/>
                          </a:lnTo>
                          <a:lnTo>
                            <a:pt x="14" y="11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5" y="12"/>
                          </a:lnTo>
                          <a:lnTo>
                            <a:pt x="14" y="13"/>
                          </a:lnTo>
                          <a:lnTo>
                            <a:pt x="15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4"/>
                          </a:lnTo>
                          <a:lnTo>
                            <a:pt x="14" y="15"/>
                          </a:lnTo>
                          <a:lnTo>
                            <a:pt x="14" y="15"/>
                          </a:lnTo>
                          <a:lnTo>
                            <a:pt x="14" y="16"/>
                          </a:lnTo>
                          <a:lnTo>
                            <a:pt x="13" y="16"/>
                          </a:lnTo>
                          <a:lnTo>
                            <a:pt x="14" y="16"/>
                          </a:lnTo>
                          <a:lnTo>
                            <a:pt x="14" y="16"/>
                          </a:lnTo>
                          <a:lnTo>
                            <a:pt x="14" y="17"/>
                          </a:lnTo>
                          <a:lnTo>
                            <a:pt x="13" y="18"/>
                          </a:lnTo>
                          <a:lnTo>
                            <a:pt x="14" y="19"/>
                          </a:lnTo>
                          <a:lnTo>
                            <a:pt x="14" y="20"/>
                          </a:lnTo>
                          <a:lnTo>
                            <a:pt x="14" y="20"/>
                          </a:lnTo>
                          <a:lnTo>
                            <a:pt x="15" y="19"/>
                          </a:lnTo>
                          <a:lnTo>
                            <a:pt x="15" y="18"/>
                          </a:lnTo>
                          <a:lnTo>
                            <a:pt x="15" y="18"/>
                          </a:lnTo>
                          <a:lnTo>
                            <a:pt x="15" y="16"/>
                          </a:lnTo>
                          <a:lnTo>
                            <a:pt x="16" y="16"/>
                          </a:lnTo>
                          <a:lnTo>
                            <a:pt x="17" y="16"/>
                          </a:lnTo>
                          <a:lnTo>
                            <a:pt x="18" y="16"/>
                          </a:lnTo>
                          <a:lnTo>
                            <a:pt x="17" y="16"/>
                          </a:lnTo>
                          <a:lnTo>
                            <a:pt x="16" y="16"/>
                          </a:lnTo>
                          <a:lnTo>
                            <a:pt x="16" y="15"/>
                          </a:lnTo>
                          <a:lnTo>
                            <a:pt x="18" y="15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8" y="15"/>
                          </a:lnTo>
                          <a:lnTo>
                            <a:pt x="19" y="14"/>
                          </a:lnTo>
                          <a:lnTo>
                            <a:pt x="19" y="15"/>
                          </a:lnTo>
                          <a:lnTo>
                            <a:pt x="20" y="15"/>
                          </a:lnTo>
                          <a:lnTo>
                            <a:pt x="20" y="15"/>
                          </a:lnTo>
                          <a:lnTo>
                            <a:pt x="20" y="15"/>
                          </a:lnTo>
                          <a:lnTo>
                            <a:pt x="21" y="14"/>
                          </a:lnTo>
                          <a:lnTo>
                            <a:pt x="22" y="15"/>
                          </a:lnTo>
                          <a:lnTo>
                            <a:pt x="22" y="16"/>
                          </a:lnTo>
                          <a:lnTo>
                            <a:pt x="22" y="16"/>
                          </a:lnTo>
                          <a:lnTo>
                            <a:pt x="23" y="16"/>
                          </a:lnTo>
                          <a:lnTo>
                            <a:pt x="24" y="16"/>
                          </a:lnTo>
                          <a:lnTo>
                            <a:pt x="24" y="16"/>
                          </a:lnTo>
                          <a:lnTo>
                            <a:pt x="25" y="17"/>
                          </a:lnTo>
                          <a:lnTo>
                            <a:pt x="26" y="18"/>
                          </a:lnTo>
                          <a:lnTo>
                            <a:pt x="27" y="18"/>
                          </a:lnTo>
                          <a:lnTo>
                            <a:pt x="27" y="18"/>
                          </a:lnTo>
                          <a:lnTo>
                            <a:pt x="27" y="16"/>
                          </a:lnTo>
                          <a:lnTo>
                            <a:pt x="28" y="16"/>
                          </a:lnTo>
                          <a:lnTo>
                            <a:pt x="27" y="15"/>
                          </a:lnTo>
                          <a:lnTo>
                            <a:pt x="28" y="15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3"/>
                          </a:lnTo>
                          <a:lnTo>
                            <a:pt x="24" y="13"/>
                          </a:lnTo>
                          <a:lnTo>
                            <a:pt x="24" y="13"/>
                          </a:lnTo>
                          <a:lnTo>
                            <a:pt x="24" y="12"/>
                          </a:lnTo>
                          <a:lnTo>
                            <a:pt x="24" y="12"/>
                          </a:lnTo>
                          <a:lnTo>
                            <a:pt x="25" y="12"/>
                          </a:lnTo>
                          <a:lnTo>
                            <a:pt x="26" y="11"/>
                          </a:lnTo>
                          <a:lnTo>
                            <a:pt x="26" y="10"/>
                          </a:lnTo>
                          <a:lnTo>
                            <a:pt x="25" y="10"/>
                          </a:lnTo>
                          <a:lnTo>
                            <a:pt x="24" y="8"/>
                          </a:lnTo>
                          <a:lnTo>
                            <a:pt x="23" y="7"/>
                          </a:lnTo>
                          <a:lnTo>
                            <a:pt x="22" y="6"/>
                          </a:lnTo>
                          <a:lnTo>
                            <a:pt x="21" y="5"/>
                          </a:lnTo>
                          <a:lnTo>
                            <a:pt x="20" y="4"/>
                          </a:lnTo>
                          <a:lnTo>
                            <a:pt x="20" y="4"/>
                          </a:lnTo>
                          <a:lnTo>
                            <a:pt x="18" y="3"/>
                          </a:lnTo>
                          <a:lnTo>
                            <a:pt x="17" y="2"/>
                          </a:lnTo>
                          <a:lnTo>
                            <a:pt x="16" y="1"/>
                          </a:lnTo>
                          <a:lnTo>
                            <a:pt x="15" y="1"/>
                          </a:lnTo>
                          <a:lnTo>
                            <a:pt x="13" y="1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6" name="Freeform 640"/>
                    <p:cNvSpPr>
                      <a:spLocks/>
                    </p:cNvSpPr>
                    <p:nvPr/>
                  </p:nvSpPr>
                  <p:spPr bwMode="auto">
                    <a:xfrm>
                      <a:off x="5334" y="1942"/>
                      <a:ext cx="18" cy="24"/>
                    </a:xfrm>
                    <a:custGeom>
                      <a:avLst/>
                      <a:gdLst>
                        <a:gd name="T0" fmla="*/ 8 w 18"/>
                        <a:gd name="T1" fmla="*/ 0 h 24"/>
                        <a:gd name="T2" fmla="*/ 6 w 18"/>
                        <a:gd name="T3" fmla="*/ 1 h 24"/>
                        <a:gd name="T4" fmla="*/ 4 w 18"/>
                        <a:gd name="T5" fmla="*/ 2 h 24"/>
                        <a:gd name="T6" fmla="*/ 2 w 18"/>
                        <a:gd name="T7" fmla="*/ 3 h 24"/>
                        <a:gd name="T8" fmla="*/ 1 w 18"/>
                        <a:gd name="T9" fmla="*/ 3 h 24"/>
                        <a:gd name="T10" fmla="*/ 0 w 18"/>
                        <a:gd name="T11" fmla="*/ 5 h 24"/>
                        <a:gd name="T12" fmla="*/ 0 w 18"/>
                        <a:gd name="T13" fmla="*/ 7 h 24"/>
                        <a:gd name="T14" fmla="*/ 0 w 18"/>
                        <a:gd name="T15" fmla="*/ 9 h 24"/>
                        <a:gd name="T16" fmla="*/ 1 w 18"/>
                        <a:gd name="T17" fmla="*/ 11 h 24"/>
                        <a:gd name="T18" fmla="*/ 3 w 18"/>
                        <a:gd name="T19" fmla="*/ 12 h 24"/>
                        <a:gd name="T20" fmla="*/ 5 w 18"/>
                        <a:gd name="T21" fmla="*/ 12 h 24"/>
                        <a:gd name="T22" fmla="*/ 6 w 18"/>
                        <a:gd name="T23" fmla="*/ 11 h 24"/>
                        <a:gd name="T24" fmla="*/ 7 w 18"/>
                        <a:gd name="T25" fmla="*/ 11 h 24"/>
                        <a:gd name="T26" fmla="*/ 8 w 18"/>
                        <a:gd name="T27" fmla="*/ 13 h 24"/>
                        <a:gd name="T28" fmla="*/ 9 w 18"/>
                        <a:gd name="T29" fmla="*/ 14 h 24"/>
                        <a:gd name="T30" fmla="*/ 9 w 18"/>
                        <a:gd name="T31" fmla="*/ 15 h 24"/>
                        <a:gd name="T32" fmla="*/ 9 w 18"/>
                        <a:gd name="T33" fmla="*/ 17 h 24"/>
                        <a:gd name="T34" fmla="*/ 10 w 18"/>
                        <a:gd name="T35" fmla="*/ 19 h 24"/>
                        <a:gd name="T36" fmla="*/ 10 w 18"/>
                        <a:gd name="T37" fmla="*/ 21 h 24"/>
                        <a:gd name="T38" fmla="*/ 11 w 18"/>
                        <a:gd name="T39" fmla="*/ 23 h 24"/>
                        <a:gd name="T40" fmla="*/ 12 w 18"/>
                        <a:gd name="T41" fmla="*/ 22 h 24"/>
                        <a:gd name="T42" fmla="*/ 14 w 18"/>
                        <a:gd name="T43" fmla="*/ 19 h 24"/>
                        <a:gd name="T44" fmla="*/ 16 w 18"/>
                        <a:gd name="T45" fmla="*/ 15 h 24"/>
                        <a:gd name="T46" fmla="*/ 17 w 18"/>
                        <a:gd name="T47" fmla="*/ 11 h 24"/>
                        <a:gd name="T48" fmla="*/ 16 w 18"/>
                        <a:gd name="T49" fmla="*/ 10 h 24"/>
                        <a:gd name="T50" fmla="*/ 16 w 18"/>
                        <a:gd name="T51" fmla="*/ 7 h 24"/>
                        <a:gd name="T52" fmla="*/ 17 w 18"/>
                        <a:gd name="T53" fmla="*/ 4 h 24"/>
                        <a:gd name="T54" fmla="*/ 16 w 18"/>
                        <a:gd name="T55" fmla="*/ 3 h 24"/>
                        <a:gd name="T56" fmla="*/ 16 w 18"/>
                        <a:gd name="T57" fmla="*/ 1 h 24"/>
                        <a:gd name="T58" fmla="*/ 15 w 18"/>
                        <a:gd name="T59" fmla="*/ 2 h 24"/>
                        <a:gd name="T60" fmla="*/ 14 w 18"/>
                        <a:gd name="T61" fmla="*/ 2 h 24"/>
                        <a:gd name="T62" fmla="*/ 13 w 18"/>
                        <a:gd name="T63" fmla="*/ 1 h 24"/>
                        <a:gd name="T64" fmla="*/ 11 w 18"/>
                        <a:gd name="T65" fmla="*/ 1 h 24"/>
                        <a:gd name="T66" fmla="*/ 10 w 18"/>
                        <a:gd name="T67" fmla="*/ 1 h 24"/>
                        <a:gd name="T68" fmla="*/ 8 w 18"/>
                        <a:gd name="T69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8" y="0"/>
                          </a:moveTo>
                          <a:lnTo>
                            <a:pt x="8" y="0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2"/>
                          </a:lnTo>
                          <a:lnTo>
                            <a:pt x="4" y="2"/>
                          </a:lnTo>
                          <a:lnTo>
                            <a:pt x="3" y="1"/>
                          </a:lnTo>
                          <a:lnTo>
                            <a:pt x="2" y="3"/>
                          </a:lnTo>
                          <a:lnTo>
                            <a:pt x="1" y="3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1" y="11"/>
                          </a:lnTo>
                          <a:lnTo>
                            <a:pt x="2" y="12"/>
                          </a:lnTo>
                          <a:lnTo>
                            <a:pt x="3" y="12"/>
                          </a:lnTo>
                          <a:lnTo>
                            <a:pt x="4" y="12"/>
                          </a:lnTo>
                          <a:lnTo>
                            <a:pt x="5" y="12"/>
                          </a:lnTo>
                          <a:lnTo>
                            <a:pt x="5" y="11"/>
                          </a:lnTo>
                          <a:lnTo>
                            <a:pt x="6" y="11"/>
                          </a:lnTo>
                          <a:lnTo>
                            <a:pt x="7" y="11"/>
                          </a:lnTo>
                          <a:lnTo>
                            <a:pt x="7" y="11"/>
                          </a:lnTo>
                          <a:lnTo>
                            <a:pt x="8" y="12"/>
                          </a:lnTo>
                          <a:lnTo>
                            <a:pt x="8" y="13"/>
                          </a:lnTo>
                          <a:lnTo>
                            <a:pt x="9" y="14"/>
                          </a:lnTo>
                          <a:lnTo>
                            <a:pt x="9" y="14"/>
                          </a:lnTo>
                          <a:lnTo>
                            <a:pt x="10" y="15"/>
                          </a:lnTo>
                          <a:lnTo>
                            <a:pt x="9" y="15"/>
                          </a:lnTo>
                          <a:lnTo>
                            <a:pt x="9" y="17"/>
                          </a:lnTo>
                          <a:lnTo>
                            <a:pt x="9" y="17"/>
                          </a:lnTo>
                          <a:lnTo>
                            <a:pt x="9" y="18"/>
                          </a:lnTo>
                          <a:lnTo>
                            <a:pt x="10" y="19"/>
                          </a:lnTo>
                          <a:lnTo>
                            <a:pt x="10" y="19"/>
                          </a:lnTo>
                          <a:lnTo>
                            <a:pt x="10" y="21"/>
                          </a:lnTo>
                          <a:lnTo>
                            <a:pt x="11" y="21"/>
                          </a:lnTo>
                          <a:lnTo>
                            <a:pt x="11" y="23"/>
                          </a:lnTo>
                          <a:lnTo>
                            <a:pt x="11" y="23"/>
                          </a:lnTo>
                          <a:lnTo>
                            <a:pt x="12" y="22"/>
                          </a:lnTo>
                          <a:lnTo>
                            <a:pt x="13" y="21"/>
                          </a:lnTo>
                          <a:lnTo>
                            <a:pt x="14" y="19"/>
                          </a:lnTo>
                          <a:lnTo>
                            <a:pt x="15" y="17"/>
                          </a:lnTo>
                          <a:lnTo>
                            <a:pt x="16" y="15"/>
                          </a:lnTo>
                          <a:lnTo>
                            <a:pt x="16" y="13"/>
                          </a:lnTo>
                          <a:lnTo>
                            <a:pt x="17" y="11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8"/>
                          </a:lnTo>
                          <a:lnTo>
                            <a:pt x="16" y="7"/>
                          </a:lnTo>
                          <a:lnTo>
                            <a:pt x="17" y="5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6" y="3"/>
                          </a:lnTo>
                          <a:lnTo>
                            <a:pt x="16" y="2"/>
                          </a:lnTo>
                          <a:lnTo>
                            <a:pt x="16" y="1"/>
                          </a:lnTo>
                          <a:lnTo>
                            <a:pt x="15" y="1"/>
                          </a:lnTo>
                          <a:lnTo>
                            <a:pt x="15" y="2"/>
                          </a:lnTo>
                          <a:lnTo>
                            <a:pt x="15" y="3"/>
                          </a:lnTo>
                          <a:lnTo>
                            <a:pt x="14" y="2"/>
                          </a:lnTo>
                          <a:lnTo>
                            <a:pt x="13" y="2"/>
                          </a:lnTo>
                          <a:lnTo>
                            <a:pt x="13" y="1"/>
                          </a:lnTo>
                          <a:lnTo>
                            <a:pt x="12" y="2"/>
                          </a:lnTo>
                          <a:lnTo>
                            <a:pt x="11" y="1"/>
                          </a:lnTo>
                          <a:lnTo>
                            <a:pt x="11" y="1"/>
                          </a:lnTo>
                          <a:lnTo>
                            <a:pt x="10" y="1"/>
                          </a:lnTo>
                          <a:lnTo>
                            <a:pt x="9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7" name="Freeform 641"/>
                    <p:cNvSpPr>
                      <a:spLocks/>
                    </p:cNvSpPr>
                    <p:nvPr/>
                  </p:nvSpPr>
                  <p:spPr bwMode="auto">
                    <a:xfrm>
                      <a:off x="5326" y="193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0 h 17"/>
                        <a:gd name="T2" fmla="*/ 0 w 17"/>
                        <a:gd name="T3" fmla="*/ 3 h 17"/>
                        <a:gd name="T4" fmla="*/ 5 w 17"/>
                        <a:gd name="T5" fmla="*/ 5 h 17"/>
                        <a:gd name="T6" fmla="*/ 10 w 17"/>
                        <a:gd name="T7" fmla="*/ 8 h 17"/>
                        <a:gd name="T8" fmla="*/ 5 w 17"/>
                        <a:gd name="T9" fmla="*/ 11 h 17"/>
                        <a:gd name="T10" fmla="*/ 0 w 17"/>
                        <a:gd name="T11" fmla="*/ 11 h 17"/>
                        <a:gd name="T12" fmla="*/ 5 w 17"/>
                        <a:gd name="T13" fmla="*/ 13 h 17"/>
                        <a:gd name="T14" fmla="*/ 10 w 17"/>
                        <a:gd name="T15" fmla="*/ 16 h 17"/>
                        <a:gd name="T16" fmla="*/ 10 w 17"/>
                        <a:gd name="T17" fmla="*/ 13 h 17"/>
                        <a:gd name="T18" fmla="*/ 10 w 17"/>
                        <a:gd name="T19" fmla="*/ 11 h 17"/>
                        <a:gd name="T20" fmla="*/ 16 w 17"/>
                        <a:gd name="T21" fmla="*/ 13 h 17"/>
                        <a:gd name="T22" fmla="*/ 16 w 17"/>
                        <a:gd name="T23" fmla="*/ 11 h 17"/>
                        <a:gd name="T24" fmla="*/ 16 w 17"/>
                        <a:gd name="T25" fmla="*/ 8 h 17"/>
                        <a:gd name="T26" fmla="*/ 16 w 17"/>
                        <a:gd name="T27" fmla="*/ 5 h 17"/>
                        <a:gd name="T28" fmla="*/ 10 w 17"/>
                        <a:gd name="T29" fmla="*/ 5 h 17"/>
                        <a:gd name="T30" fmla="*/ 5 w 17"/>
                        <a:gd name="T3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5" y="0"/>
                          </a:moveTo>
                          <a:lnTo>
                            <a:pt x="0" y="3"/>
                          </a:lnTo>
                          <a:lnTo>
                            <a:pt x="5" y="5"/>
                          </a:lnTo>
                          <a:lnTo>
                            <a:pt x="10" y="8"/>
                          </a:lnTo>
                          <a:lnTo>
                            <a:pt x="5" y="11"/>
                          </a:lnTo>
                          <a:lnTo>
                            <a:pt x="0" y="11"/>
                          </a:lnTo>
                          <a:lnTo>
                            <a:pt x="5" y="13"/>
                          </a:lnTo>
                          <a:lnTo>
                            <a:pt x="10" y="16"/>
                          </a:lnTo>
                          <a:lnTo>
                            <a:pt x="10" y="13"/>
                          </a:lnTo>
                          <a:lnTo>
                            <a:pt x="10" y="11"/>
                          </a:lnTo>
                          <a:lnTo>
                            <a:pt x="16" y="13"/>
                          </a:lnTo>
                          <a:lnTo>
                            <a:pt x="16" y="11"/>
                          </a:lnTo>
                          <a:lnTo>
                            <a:pt x="16" y="8"/>
                          </a:lnTo>
                          <a:lnTo>
                            <a:pt x="16" y="5"/>
                          </a:lnTo>
                          <a:lnTo>
                            <a:pt x="10" y="5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8" name="Freeform 642"/>
                    <p:cNvSpPr>
                      <a:spLocks/>
                    </p:cNvSpPr>
                    <p:nvPr/>
                  </p:nvSpPr>
                  <p:spPr bwMode="auto">
                    <a:xfrm>
                      <a:off x="5326" y="193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8 h 17"/>
                        <a:gd name="T4" fmla="*/ 0 w 17"/>
                        <a:gd name="T5" fmla="*/ 16 h 17"/>
                        <a:gd name="T6" fmla="*/ 0 w 17"/>
                        <a:gd name="T7" fmla="*/ 8 h 17"/>
                        <a:gd name="T8" fmla="*/ 8 w 17"/>
                        <a:gd name="T9" fmla="*/ 8 h 17"/>
                        <a:gd name="T10" fmla="*/ 8 w 17"/>
                        <a:gd name="T11" fmla="*/ 0 h 17"/>
                        <a:gd name="T12" fmla="*/ 16 w 17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8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9" name="Freeform 643"/>
                    <p:cNvSpPr>
                      <a:spLocks/>
                    </p:cNvSpPr>
                    <p:nvPr/>
                  </p:nvSpPr>
                  <p:spPr bwMode="auto">
                    <a:xfrm>
                      <a:off x="5327" y="1936"/>
                      <a:ext cx="17" cy="17"/>
                    </a:xfrm>
                    <a:custGeom>
                      <a:avLst/>
                      <a:gdLst>
                        <a:gd name="T0" fmla="*/ 12 w 17"/>
                        <a:gd name="T1" fmla="*/ 0 h 17"/>
                        <a:gd name="T2" fmla="*/ 12 w 17"/>
                        <a:gd name="T3" fmla="*/ 2 h 17"/>
                        <a:gd name="T4" fmla="*/ 8 w 17"/>
                        <a:gd name="T5" fmla="*/ 0 h 17"/>
                        <a:gd name="T6" fmla="*/ 4 w 17"/>
                        <a:gd name="T7" fmla="*/ 0 h 17"/>
                        <a:gd name="T8" fmla="*/ 4 w 17"/>
                        <a:gd name="T9" fmla="*/ 2 h 17"/>
                        <a:gd name="T10" fmla="*/ 0 w 17"/>
                        <a:gd name="T11" fmla="*/ 2 h 17"/>
                        <a:gd name="T12" fmla="*/ 0 w 17"/>
                        <a:gd name="T13" fmla="*/ 4 h 17"/>
                        <a:gd name="T14" fmla="*/ 4 w 17"/>
                        <a:gd name="T15" fmla="*/ 6 h 17"/>
                        <a:gd name="T16" fmla="*/ 4 w 17"/>
                        <a:gd name="T17" fmla="*/ 8 h 17"/>
                        <a:gd name="T18" fmla="*/ 4 w 17"/>
                        <a:gd name="T19" fmla="*/ 10 h 17"/>
                        <a:gd name="T20" fmla="*/ 4 w 17"/>
                        <a:gd name="T21" fmla="*/ 12 h 17"/>
                        <a:gd name="T22" fmla="*/ 4 w 17"/>
                        <a:gd name="T23" fmla="*/ 14 h 17"/>
                        <a:gd name="T24" fmla="*/ 4 w 17"/>
                        <a:gd name="T25" fmla="*/ 16 h 17"/>
                        <a:gd name="T26" fmla="*/ 8 w 17"/>
                        <a:gd name="T27" fmla="*/ 16 h 17"/>
                        <a:gd name="T28" fmla="*/ 8 w 17"/>
                        <a:gd name="T29" fmla="*/ 14 h 17"/>
                        <a:gd name="T30" fmla="*/ 12 w 17"/>
                        <a:gd name="T31" fmla="*/ 12 h 17"/>
                        <a:gd name="T32" fmla="*/ 16 w 17"/>
                        <a:gd name="T33" fmla="*/ 10 h 17"/>
                        <a:gd name="T34" fmla="*/ 16 w 17"/>
                        <a:gd name="T35" fmla="*/ 8 h 17"/>
                        <a:gd name="T36" fmla="*/ 16 w 17"/>
                        <a:gd name="T37" fmla="*/ 6 h 17"/>
                        <a:gd name="T38" fmla="*/ 16 w 17"/>
                        <a:gd name="T39" fmla="*/ 4 h 17"/>
                        <a:gd name="T40" fmla="*/ 12 w 17"/>
                        <a:gd name="T41" fmla="*/ 2 h 17"/>
                        <a:gd name="T42" fmla="*/ 12 w 17"/>
                        <a:gd name="T4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2" y="0"/>
                          </a:moveTo>
                          <a:lnTo>
                            <a:pt x="12" y="2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4" y="2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4" y="6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2"/>
                          </a:lnTo>
                          <a:lnTo>
                            <a:pt x="4" y="14"/>
                          </a:lnTo>
                          <a:lnTo>
                            <a:pt x="4" y="16"/>
                          </a:lnTo>
                          <a:lnTo>
                            <a:pt x="8" y="16"/>
                          </a:lnTo>
                          <a:lnTo>
                            <a:pt x="8" y="14"/>
                          </a:lnTo>
                          <a:lnTo>
                            <a:pt x="12" y="12"/>
                          </a:lnTo>
                          <a:lnTo>
                            <a:pt x="16" y="10"/>
                          </a:lnTo>
                          <a:lnTo>
                            <a:pt x="16" y="8"/>
                          </a:lnTo>
                          <a:lnTo>
                            <a:pt x="16" y="6"/>
                          </a:lnTo>
                          <a:lnTo>
                            <a:pt x="16" y="4"/>
                          </a:lnTo>
                          <a:lnTo>
                            <a:pt x="12" y="2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0" name="Freeform 644"/>
                    <p:cNvSpPr>
                      <a:spLocks/>
                    </p:cNvSpPr>
                    <p:nvPr/>
                  </p:nvSpPr>
                  <p:spPr bwMode="auto">
                    <a:xfrm>
                      <a:off x="5336" y="194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1" name="Freeform 645"/>
                    <p:cNvSpPr>
                      <a:spLocks/>
                    </p:cNvSpPr>
                    <p:nvPr/>
                  </p:nvSpPr>
                  <p:spPr bwMode="auto">
                    <a:xfrm>
                      <a:off x="5333" y="19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0 h 17"/>
                        <a:gd name="T2" fmla="*/ 16 w 17"/>
                        <a:gd name="T3" fmla="*/ 5 h 17"/>
                        <a:gd name="T4" fmla="*/ 8 w 17"/>
                        <a:gd name="T5" fmla="*/ 5 h 17"/>
                        <a:gd name="T6" fmla="*/ 0 w 17"/>
                        <a:gd name="T7" fmla="*/ 0 h 17"/>
                        <a:gd name="T8" fmla="*/ 0 w 17"/>
                        <a:gd name="T9" fmla="*/ 5 h 17"/>
                        <a:gd name="T10" fmla="*/ 16 w 17"/>
                        <a:gd name="T11" fmla="*/ 10 h 17"/>
                        <a:gd name="T12" fmla="*/ 16 w 17"/>
                        <a:gd name="T13" fmla="*/ 16 h 17"/>
                        <a:gd name="T14" fmla="*/ 16 w 17"/>
                        <a:gd name="T15" fmla="*/ 1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0"/>
                          </a:moveTo>
                          <a:lnTo>
                            <a:pt x="16" y="5"/>
                          </a:lnTo>
                          <a:lnTo>
                            <a:pt x="8" y="5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16" y="10"/>
                          </a:lnTo>
                          <a:lnTo>
                            <a:pt x="16" y="16"/>
                          </a:lnTo>
                          <a:lnTo>
                            <a:pt x="16" y="1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2" name="Freeform 646"/>
                    <p:cNvSpPr>
                      <a:spLocks/>
                    </p:cNvSpPr>
                    <p:nvPr/>
                  </p:nvSpPr>
                  <p:spPr bwMode="auto">
                    <a:xfrm>
                      <a:off x="5338" y="19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0 h 17"/>
                        <a:gd name="T4" fmla="*/ 0 w 17"/>
                        <a:gd name="T5" fmla="*/ 16 h 17"/>
                        <a:gd name="T6" fmla="*/ 16 w 17"/>
                        <a:gd name="T7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83" name="Freeform 647"/>
                    <p:cNvSpPr>
                      <a:spLocks/>
                    </p:cNvSpPr>
                    <p:nvPr/>
                  </p:nvSpPr>
                  <p:spPr bwMode="auto">
                    <a:xfrm>
                      <a:off x="5337" y="193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16 h 17"/>
                        <a:gd name="T4" fmla="*/ 16 w 17"/>
                        <a:gd name="T5" fmla="*/ 8 h 17"/>
                        <a:gd name="T6" fmla="*/ 0 w 17"/>
                        <a:gd name="T7" fmla="*/ 0 h 17"/>
                        <a:gd name="T8" fmla="*/ 0 w 17"/>
                        <a:gd name="T9" fmla="*/ 8 h 17"/>
                        <a:gd name="T10" fmla="*/ 0 w 17"/>
                        <a:gd name="T11" fmla="*/ 16 h 17"/>
                        <a:gd name="T12" fmla="*/ 16 w 17"/>
                        <a:gd name="T13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47" name="Group 648"/>
                <p:cNvGrpSpPr>
                  <a:grpSpLocks/>
                </p:cNvGrpSpPr>
                <p:nvPr/>
              </p:nvGrpSpPr>
              <p:grpSpPr bwMode="auto">
                <a:xfrm>
                  <a:off x="5109" y="1898"/>
                  <a:ext cx="53" cy="46"/>
                  <a:chOff x="5109" y="1898"/>
                  <a:chExt cx="53" cy="46"/>
                </a:xfrm>
              </p:grpSpPr>
              <p:sp>
                <p:nvSpPr>
                  <p:cNvPr id="158" name="Freeform 649"/>
                  <p:cNvSpPr>
                    <a:spLocks/>
                  </p:cNvSpPr>
                  <p:nvPr/>
                </p:nvSpPr>
                <p:spPr bwMode="auto">
                  <a:xfrm>
                    <a:off x="5145" y="1898"/>
                    <a:ext cx="17" cy="46"/>
                  </a:xfrm>
                  <a:custGeom>
                    <a:avLst/>
                    <a:gdLst>
                      <a:gd name="T0" fmla="*/ 8 w 17"/>
                      <a:gd name="T1" fmla="*/ 0 h 46"/>
                      <a:gd name="T2" fmla="*/ 10 w 17"/>
                      <a:gd name="T3" fmla="*/ 1 h 46"/>
                      <a:gd name="T4" fmla="*/ 10 w 17"/>
                      <a:gd name="T5" fmla="*/ 3 h 46"/>
                      <a:gd name="T6" fmla="*/ 12 w 17"/>
                      <a:gd name="T7" fmla="*/ 4 h 46"/>
                      <a:gd name="T8" fmla="*/ 12 w 17"/>
                      <a:gd name="T9" fmla="*/ 5 h 46"/>
                      <a:gd name="T10" fmla="*/ 14 w 17"/>
                      <a:gd name="T11" fmla="*/ 7 h 46"/>
                      <a:gd name="T12" fmla="*/ 14 w 17"/>
                      <a:gd name="T13" fmla="*/ 8 h 46"/>
                      <a:gd name="T14" fmla="*/ 14 w 17"/>
                      <a:gd name="T15" fmla="*/ 11 h 46"/>
                      <a:gd name="T16" fmla="*/ 16 w 17"/>
                      <a:gd name="T17" fmla="*/ 13 h 46"/>
                      <a:gd name="T18" fmla="*/ 16 w 17"/>
                      <a:gd name="T19" fmla="*/ 13 h 46"/>
                      <a:gd name="T20" fmla="*/ 16 w 17"/>
                      <a:gd name="T21" fmla="*/ 16 h 46"/>
                      <a:gd name="T22" fmla="*/ 16 w 17"/>
                      <a:gd name="T23" fmla="*/ 18 h 46"/>
                      <a:gd name="T24" fmla="*/ 16 w 17"/>
                      <a:gd name="T25" fmla="*/ 20 h 46"/>
                      <a:gd name="T26" fmla="*/ 16 w 17"/>
                      <a:gd name="T27" fmla="*/ 22 h 46"/>
                      <a:gd name="T28" fmla="*/ 16 w 17"/>
                      <a:gd name="T29" fmla="*/ 25 h 46"/>
                      <a:gd name="T30" fmla="*/ 16 w 17"/>
                      <a:gd name="T31" fmla="*/ 26 h 46"/>
                      <a:gd name="T32" fmla="*/ 16 w 17"/>
                      <a:gd name="T33" fmla="*/ 28 h 46"/>
                      <a:gd name="T34" fmla="*/ 16 w 17"/>
                      <a:gd name="T35" fmla="*/ 30 h 46"/>
                      <a:gd name="T36" fmla="*/ 14 w 17"/>
                      <a:gd name="T37" fmla="*/ 31 h 46"/>
                      <a:gd name="T38" fmla="*/ 14 w 17"/>
                      <a:gd name="T39" fmla="*/ 34 h 46"/>
                      <a:gd name="T40" fmla="*/ 12 w 17"/>
                      <a:gd name="T41" fmla="*/ 36 h 46"/>
                      <a:gd name="T42" fmla="*/ 12 w 17"/>
                      <a:gd name="T43" fmla="*/ 37 h 46"/>
                      <a:gd name="T44" fmla="*/ 12 w 17"/>
                      <a:gd name="T45" fmla="*/ 39 h 46"/>
                      <a:gd name="T46" fmla="*/ 10 w 17"/>
                      <a:gd name="T47" fmla="*/ 41 h 46"/>
                      <a:gd name="T48" fmla="*/ 8 w 17"/>
                      <a:gd name="T49" fmla="*/ 42 h 46"/>
                      <a:gd name="T50" fmla="*/ 6 w 17"/>
                      <a:gd name="T51" fmla="*/ 44 h 46"/>
                      <a:gd name="T52" fmla="*/ 6 w 17"/>
                      <a:gd name="T53" fmla="*/ 45 h 46"/>
                      <a:gd name="T54" fmla="*/ 0 w 17"/>
                      <a:gd name="T55" fmla="*/ 43 h 46"/>
                      <a:gd name="T56" fmla="*/ 2 w 17"/>
                      <a:gd name="T57" fmla="*/ 42 h 46"/>
                      <a:gd name="T58" fmla="*/ 4 w 17"/>
                      <a:gd name="T59" fmla="*/ 41 h 46"/>
                      <a:gd name="T60" fmla="*/ 6 w 17"/>
                      <a:gd name="T61" fmla="*/ 39 h 46"/>
                      <a:gd name="T62" fmla="*/ 6 w 17"/>
                      <a:gd name="T63" fmla="*/ 37 h 46"/>
                      <a:gd name="T64" fmla="*/ 8 w 17"/>
                      <a:gd name="T65" fmla="*/ 35 h 46"/>
                      <a:gd name="T66" fmla="*/ 8 w 17"/>
                      <a:gd name="T67" fmla="*/ 33 h 46"/>
                      <a:gd name="T68" fmla="*/ 8 w 17"/>
                      <a:gd name="T69" fmla="*/ 31 h 46"/>
                      <a:gd name="T70" fmla="*/ 10 w 17"/>
                      <a:gd name="T71" fmla="*/ 29 h 46"/>
                      <a:gd name="T72" fmla="*/ 10 w 17"/>
                      <a:gd name="T73" fmla="*/ 27 h 46"/>
                      <a:gd name="T74" fmla="*/ 10 w 17"/>
                      <a:gd name="T75" fmla="*/ 25 h 46"/>
                      <a:gd name="T76" fmla="*/ 10 w 17"/>
                      <a:gd name="T77" fmla="*/ 24 h 46"/>
                      <a:gd name="T78" fmla="*/ 10 w 17"/>
                      <a:gd name="T79" fmla="*/ 22 h 46"/>
                      <a:gd name="T80" fmla="*/ 10 w 17"/>
                      <a:gd name="T81" fmla="*/ 19 h 46"/>
                      <a:gd name="T82" fmla="*/ 10 w 17"/>
                      <a:gd name="T83" fmla="*/ 18 h 46"/>
                      <a:gd name="T84" fmla="*/ 10 w 17"/>
                      <a:gd name="T85" fmla="*/ 15 h 46"/>
                      <a:gd name="T86" fmla="*/ 10 w 17"/>
                      <a:gd name="T87" fmla="*/ 13 h 46"/>
                      <a:gd name="T88" fmla="*/ 10 w 17"/>
                      <a:gd name="T89" fmla="*/ 12 h 46"/>
                      <a:gd name="T90" fmla="*/ 8 w 17"/>
                      <a:gd name="T91" fmla="*/ 10 h 46"/>
                      <a:gd name="T92" fmla="*/ 8 w 17"/>
                      <a:gd name="T93" fmla="*/ 8 h 46"/>
                      <a:gd name="T94" fmla="*/ 6 w 17"/>
                      <a:gd name="T95" fmla="*/ 6 h 46"/>
                      <a:gd name="T96" fmla="*/ 6 w 17"/>
                      <a:gd name="T97" fmla="*/ 4 h 46"/>
                      <a:gd name="T98" fmla="*/ 4 w 17"/>
                      <a:gd name="T99" fmla="*/ 3 h 46"/>
                      <a:gd name="T100" fmla="*/ 2 w 17"/>
                      <a:gd name="T101" fmla="*/ 1 h 46"/>
                      <a:gd name="T102" fmla="*/ 8 w 17"/>
                      <a:gd name="T10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" h="46">
                        <a:moveTo>
                          <a:pt x="8" y="0"/>
                        </a:moveTo>
                        <a:lnTo>
                          <a:pt x="10" y="1"/>
                        </a:lnTo>
                        <a:lnTo>
                          <a:pt x="10" y="3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4" y="7"/>
                        </a:lnTo>
                        <a:lnTo>
                          <a:pt x="14" y="8"/>
                        </a:lnTo>
                        <a:lnTo>
                          <a:pt x="14" y="11"/>
                        </a:lnTo>
                        <a:lnTo>
                          <a:pt x="16" y="13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16" y="18"/>
                        </a:lnTo>
                        <a:lnTo>
                          <a:pt x="16" y="20"/>
                        </a:lnTo>
                        <a:lnTo>
                          <a:pt x="16" y="22"/>
                        </a:lnTo>
                        <a:lnTo>
                          <a:pt x="16" y="25"/>
                        </a:lnTo>
                        <a:lnTo>
                          <a:pt x="16" y="26"/>
                        </a:lnTo>
                        <a:lnTo>
                          <a:pt x="16" y="28"/>
                        </a:lnTo>
                        <a:lnTo>
                          <a:pt x="16" y="30"/>
                        </a:lnTo>
                        <a:lnTo>
                          <a:pt x="14" y="31"/>
                        </a:lnTo>
                        <a:lnTo>
                          <a:pt x="14" y="34"/>
                        </a:lnTo>
                        <a:lnTo>
                          <a:pt x="12" y="36"/>
                        </a:lnTo>
                        <a:lnTo>
                          <a:pt x="12" y="37"/>
                        </a:lnTo>
                        <a:lnTo>
                          <a:pt x="12" y="39"/>
                        </a:lnTo>
                        <a:lnTo>
                          <a:pt x="10" y="41"/>
                        </a:lnTo>
                        <a:lnTo>
                          <a:pt x="8" y="42"/>
                        </a:lnTo>
                        <a:lnTo>
                          <a:pt x="6" y="44"/>
                        </a:lnTo>
                        <a:lnTo>
                          <a:pt x="6" y="45"/>
                        </a:lnTo>
                        <a:lnTo>
                          <a:pt x="0" y="43"/>
                        </a:lnTo>
                        <a:lnTo>
                          <a:pt x="2" y="42"/>
                        </a:lnTo>
                        <a:lnTo>
                          <a:pt x="4" y="41"/>
                        </a:lnTo>
                        <a:lnTo>
                          <a:pt x="6" y="39"/>
                        </a:lnTo>
                        <a:lnTo>
                          <a:pt x="6" y="37"/>
                        </a:lnTo>
                        <a:lnTo>
                          <a:pt x="8" y="35"/>
                        </a:lnTo>
                        <a:lnTo>
                          <a:pt x="8" y="33"/>
                        </a:lnTo>
                        <a:lnTo>
                          <a:pt x="8" y="31"/>
                        </a:lnTo>
                        <a:lnTo>
                          <a:pt x="10" y="29"/>
                        </a:lnTo>
                        <a:lnTo>
                          <a:pt x="10" y="27"/>
                        </a:lnTo>
                        <a:lnTo>
                          <a:pt x="10" y="25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4" y="3"/>
                        </a:lnTo>
                        <a:lnTo>
                          <a:pt x="2" y="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9" name="Freeform 650"/>
                  <p:cNvSpPr>
                    <a:spLocks/>
                  </p:cNvSpPr>
                  <p:nvPr/>
                </p:nvSpPr>
                <p:spPr bwMode="auto">
                  <a:xfrm>
                    <a:off x="5139" y="1901"/>
                    <a:ext cx="17" cy="40"/>
                  </a:xfrm>
                  <a:custGeom>
                    <a:avLst/>
                    <a:gdLst>
                      <a:gd name="T0" fmla="*/ 10 w 17"/>
                      <a:gd name="T1" fmla="*/ 0 h 40"/>
                      <a:gd name="T2" fmla="*/ 10 w 17"/>
                      <a:gd name="T3" fmla="*/ 1 h 40"/>
                      <a:gd name="T4" fmla="*/ 12 w 17"/>
                      <a:gd name="T5" fmla="*/ 3 h 40"/>
                      <a:gd name="T6" fmla="*/ 12 w 17"/>
                      <a:gd name="T7" fmla="*/ 4 h 40"/>
                      <a:gd name="T8" fmla="*/ 14 w 17"/>
                      <a:gd name="T9" fmla="*/ 6 h 40"/>
                      <a:gd name="T10" fmla="*/ 14 w 17"/>
                      <a:gd name="T11" fmla="*/ 8 h 40"/>
                      <a:gd name="T12" fmla="*/ 16 w 17"/>
                      <a:gd name="T13" fmla="*/ 10 h 40"/>
                      <a:gd name="T14" fmla="*/ 16 w 17"/>
                      <a:gd name="T15" fmla="*/ 11 h 40"/>
                      <a:gd name="T16" fmla="*/ 16 w 17"/>
                      <a:gd name="T17" fmla="*/ 13 h 40"/>
                      <a:gd name="T18" fmla="*/ 16 w 17"/>
                      <a:gd name="T19" fmla="*/ 15 h 40"/>
                      <a:gd name="T20" fmla="*/ 16 w 17"/>
                      <a:gd name="T21" fmla="*/ 16 h 40"/>
                      <a:gd name="T22" fmla="*/ 16 w 17"/>
                      <a:gd name="T23" fmla="*/ 19 h 40"/>
                      <a:gd name="T24" fmla="*/ 16 w 17"/>
                      <a:gd name="T25" fmla="*/ 21 h 40"/>
                      <a:gd name="T26" fmla="*/ 16 w 17"/>
                      <a:gd name="T27" fmla="*/ 23 h 40"/>
                      <a:gd name="T28" fmla="*/ 16 w 17"/>
                      <a:gd name="T29" fmla="*/ 25 h 40"/>
                      <a:gd name="T30" fmla="*/ 16 w 17"/>
                      <a:gd name="T31" fmla="*/ 26 h 40"/>
                      <a:gd name="T32" fmla="*/ 14 w 17"/>
                      <a:gd name="T33" fmla="*/ 28 h 40"/>
                      <a:gd name="T34" fmla="*/ 14 w 17"/>
                      <a:gd name="T35" fmla="*/ 30 h 40"/>
                      <a:gd name="T36" fmla="*/ 12 w 17"/>
                      <a:gd name="T37" fmla="*/ 32 h 40"/>
                      <a:gd name="T38" fmla="*/ 12 w 17"/>
                      <a:gd name="T39" fmla="*/ 34 h 40"/>
                      <a:gd name="T40" fmla="*/ 10 w 17"/>
                      <a:gd name="T41" fmla="*/ 35 h 40"/>
                      <a:gd name="T42" fmla="*/ 8 w 17"/>
                      <a:gd name="T43" fmla="*/ 37 h 40"/>
                      <a:gd name="T44" fmla="*/ 6 w 17"/>
                      <a:gd name="T45" fmla="*/ 39 h 40"/>
                      <a:gd name="T46" fmla="*/ 0 w 17"/>
                      <a:gd name="T47" fmla="*/ 37 h 40"/>
                      <a:gd name="T48" fmla="*/ 2 w 17"/>
                      <a:gd name="T49" fmla="*/ 37 h 40"/>
                      <a:gd name="T50" fmla="*/ 2 w 17"/>
                      <a:gd name="T51" fmla="*/ 35 h 40"/>
                      <a:gd name="T52" fmla="*/ 4 w 17"/>
                      <a:gd name="T53" fmla="*/ 33 h 40"/>
                      <a:gd name="T54" fmla="*/ 6 w 17"/>
                      <a:gd name="T55" fmla="*/ 32 h 40"/>
                      <a:gd name="T56" fmla="*/ 6 w 17"/>
                      <a:gd name="T57" fmla="*/ 30 h 40"/>
                      <a:gd name="T58" fmla="*/ 8 w 17"/>
                      <a:gd name="T59" fmla="*/ 28 h 40"/>
                      <a:gd name="T60" fmla="*/ 8 w 17"/>
                      <a:gd name="T61" fmla="*/ 26 h 40"/>
                      <a:gd name="T62" fmla="*/ 10 w 17"/>
                      <a:gd name="T63" fmla="*/ 24 h 40"/>
                      <a:gd name="T64" fmla="*/ 10 w 17"/>
                      <a:gd name="T65" fmla="*/ 22 h 40"/>
                      <a:gd name="T66" fmla="*/ 10 w 17"/>
                      <a:gd name="T67" fmla="*/ 20 h 40"/>
                      <a:gd name="T68" fmla="*/ 10 w 17"/>
                      <a:gd name="T69" fmla="*/ 18 h 40"/>
                      <a:gd name="T70" fmla="*/ 10 w 17"/>
                      <a:gd name="T71" fmla="*/ 16 h 40"/>
                      <a:gd name="T72" fmla="*/ 10 w 17"/>
                      <a:gd name="T73" fmla="*/ 15 h 40"/>
                      <a:gd name="T74" fmla="*/ 10 w 17"/>
                      <a:gd name="T75" fmla="*/ 12 h 40"/>
                      <a:gd name="T76" fmla="*/ 8 w 17"/>
                      <a:gd name="T77" fmla="*/ 11 h 40"/>
                      <a:gd name="T78" fmla="*/ 8 w 17"/>
                      <a:gd name="T79" fmla="*/ 9 h 40"/>
                      <a:gd name="T80" fmla="*/ 8 w 17"/>
                      <a:gd name="T81" fmla="*/ 7 h 40"/>
                      <a:gd name="T82" fmla="*/ 6 w 17"/>
                      <a:gd name="T83" fmla="*/ 5 h 40"/>
                      <a:gd name="T84" fmla="*/ 6 w 17"/>
                      <a:gd name="T85" fmla="*/ 3 h 40"/>
                      <a:gd name="T86" fmla="*/ 4 w 17"/>
                      <a:gd name="T87" fmla="*/ 1 h 40"/>
                      <a:gd name="T88" fmla="*/ 2 w 17"/>
                      <a:gd name="T89" fmla="*/ 1 h 40"/>
                      <a:gd name="T90" fmla="*/ 10 w 17"/>
                      <a:gd name="T91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40">
                        <a:moveTo>
                          <a:pt x="10" y="0"/>
                        </a:moveTo>
                        <a:lnTo>
                          <a:pt x="10" y="1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5"/>
                        </a:lnTo>
                        <a:lnTo>
                          <a:pt x="16" y="16"/>
                        </a:lnTo>
                        <a:lnTo>
                          <a:pt x="16" y="19"/>
                        </a:lnTo>
                        <a:lnTo>
                          <a:pt x="16" y="21"/>
                        </a:lnTo>
                        <a:lnTo>
                          <a:pt x="16" y="23"/>
                        </a:lnTo>
                        <a:lnTo>
                          <a:pt x="16" y="25"/>
                        </a:lnTo>
                        <a:lnTo>
                          <a:pt x="16" y="26"/>
                        </a:lnTo>
                        <a:lnTo>
                          <a:pt x="14" y="28"/>
                        </a:lnTo>
                        <a:lnTo>
                          <a:pt x="14" y="30"/>
                        </a:lnTo>
                        <a:lnTo>
                          <a:pt x="12" y="32"/>
                        </a:lnTo>
                        <a:lnTo>
                          <a:pt x="12" y="34"/>
                        </a:lnTo>
                        <a:lnTo>
                          <a:pt x="10" y="35"/>
                        </a:lnTo>
                        <a:lnTo>
                          <a:pt x="8" y="37"/>
                        </a:lnTo>
                        <a:lnTo>
                          <a:pt x="6" y="39"/>
                        </a:lnTo>
                        <a:lnTo>
                          <a:pt x="0" y="37"/>
                        </a:lnTo>
                        <a:lnTo>
                          <a:pt x="2" y="37"/>
                        </a:lnTo>
                        <a:lnTo>
                          <a:pt x="2" y="35"/>
                        </a:lnTo>
                        <a:lnTo>
                          <a:pt x="4" y="33"/>
                        </a:ln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8" y="28"/>
                        </a:lnTo>
                        <a:lnTo>
                          <a:pt x="8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10" y="18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0" y="12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8" y="7"/>
                        </a:lnTo>
                        <a:lnTo>
                          <a:pt x="6" y="5"/>
                        </a:ln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0" name="Freeform 651"/>
                  <p:cNvSpPr>
                    <a:spLocks/>
                  </p:cNvSpPr>
                  <p:nvPr/>
                </p:nvSpPr>
                <p:spPr bwMode="auto">
                  <a:xfrm>
                    <a:off x="5134" y="1903"/>
                    <a:ext cx="17" cy="35"/>
                  </a:xfrm>
                  <a:custGeom>
                    <a:avLst/>
                    <a:gdLst>
                      <a:gd name="T0" fmla="*/ 11 w 17"/>
                      <a:gd name="T1" fmla="*/ 1 h 35"/>
                      <a:gd name="T2" fmla="*/ 11 w 17"/>
                      <a:gd name="T3" fmla="*/ 1 h 35"/>
                      <a:gd name="T4" fmla="*/ 13 w 17"/>
                      <a:gd name="T5" fmla="*/ 4 h 35"/>
                      <a:gd name="T6" fmla="*/ 13 w 17"/>
                      <a:gd name="T7" fmla="*/ 6 h 35"/>
                      <a:gd name="T8" fmla="*/ 16 w 17"/>
                      <a:gd name="T9" fmla="*/ 8 h 35"/>
                      <a:gd name="T10" fmla="*/ 16 w 17"/>
                      <a:gd name="T11" fmla="*/ 9 h 35"/>
                      <a:gd name="T12" fmla="*/ 16 w 17"/>
                      <a:gd name="T13" fmla="*/ 10 h 35"/>
                      <a:gd name="T14" fmla="*/ 16 w 17"/>
                      <a:gd name="T15" fmla="*/ 12 h 35"/>
                      <a:gd name="T16" fmla="*/ 16 w 17"/>
                      <a:gd name="T17" fmla="*/ 14 h 35"/>
                      <a:gd name="T18" fmla="*/ 16 w 17"/>
                      <a:gd name="T19" fmla="*/ 17 h 35"/>
                      <a:gd name="T20" fmla="*/ 16 w 17"/>
                      <a:gd name="T21" fmla="*/ 19 h 35"/>
                      <a:gd name="T22" fmla="*/ 16 w 17"/>
                      <a:gd name="T23" fmla="*/ 21 h 35"/>
                      <a:gd name="T24" fmla="*/ 16 w 17"/>
                      <a:gd name="T25" fmla="*/ 23 h 35"/>
                      <a:gd name="T26" fmla="*/ 16 w 17"/>
                      <a:gd name="T27" fmla="*/ 24 h 35"/>
                      <a:gd name="T28" fmla="*/ 13 w 17"/>
                      <a:gd name="T29" fmla="*/ 26 h 35"/>
                      <a:gd name="T30" fmla="*/ 13 w 17"/>
                      <a:gd name="T31" fmla="*/ 28 h 35"/>
                      <a:gd name="T32" fmla="*/ 11 w 17"/>
                      <a:gd name="T33" fmla="*/ 30 h 35"/>
                      <a:gd name="T34" fmla="*/ 8 w 17"/>
                      <a:gd name="T35" fmla="*/ 32 h 35"/>
                      <a:gd name="T36" fmla="*/ 8 w 17"/>
                      <a:gd name="T37" fmla="*/ 33 h 35"/>
                      <a:gd name="T38" fmla="*/ 8 w 17"/>
                      <a:gd name="T39" fmla="*/ 34 h 35"/>
                      <a:gd name="T40" fmla="*/ 0 w 17"/>
                      <a:gd name="T41" fmla="*/ 32 h 35"/>
                      <a:gd name="T42" fmla="*/ 0 w 17"/>
                      <a:gd name="T43" fmla="*/ 32 h 35"/>
                      <a:gd name="T44" fmla="*/ 3 w 17"/>
                      <a:gd name="T45" fmla="*/ 29 h 35"/>
                      <a:gd name="T46" fmla="*/ 5 w 17"/>
                      <a:gd name="T47" fmla="*/ 27 h 35"/>
                      <a:gd name="T48" fmla="*/ 5 w 17"/>
                      <a:gd name="T49" fmla="*/ 26 h 35"/>
                      <a:gd name="T50" fmla="*/ 8 w 17"/>
                      <a:gd name="T51" fmla="*/ 23 h 35"/>
                      <a:gd name="T52" fmla="*/ 8 w 17"/>
                      <a:gd name="T53" fmla="*/ 22 h 35"/>
                      <a:gd name="T54" fmla="*/ 8 w 17"/>
                      <a:gd name="T55" fmla="*/ 19 h 35"/>
                      <a:gd name="T56" fmla="*/ 8 w 17"/>
                      <a:gd name="T57" fmla="*/ 18 h 35"/>
                      <a:gd name="T58" fmla="*/ 8 w 17"/>
                      <a:gd name="T59" fmla="*/ 16 h 35"/>
                      <a:gd name="T60" fmla="*/ 8 w 17"/>
                      <a:gd name="T61" fmla="*/ 14 h 35"/>
                      <a:gd name="T62" fmla="*/ 8 w 17"/>
                      <a:gd name="T63" fmla="*/ 12 h 35"/>
                      <a:gd name="T64" fmla="*/ 8 w 17"/>
                      <a:gd name="T65" fmla="*/ 10 h 35"/>
                      <a:gd name="T66" fmla="*/ 8 w 17"/>
                      <a:gd name="T67" fmla="*/ 8 h 35"/>
                      <a:gd name="T68" fmla="*/ 5 w 17"/>
                      <a:gd name="T69" fmla="*/ 7 h 35"/>
                      <a:gd name="T70" fmla="*/ 5 w 17"/>
                      <a:gd name="T71" fmla="*/ 5 h 35"/>
                      <a:gd name="T72" fmla="*/ 3 w 17"/>
                      <a:gd name="T73" fmla="*/ 3 h 35"/>
                      <a:gd name="T74" fmla="*/ 3 w 17"/>
                      <a:gd name="T75" fmla="*/ 1 h 35"/>
                      <a:gd name="T76" fmla="*/ 3 w 17"/>
                      <a:gd name="T77" fmla="*/ 1 h 35"/>
                      <a:gd name="T78" fmla="*/ 8 w 17"/>
                      <a:gd name="T79" fmla="*/ 0 h 35"/>
                      <a:gd name="T80" fmla="*/ 11 w 17"/>
                      <a:gd name="T81" fmla="*/ 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7" h="35">
                        <a:moveTo>
                          <a:pt x="11" y="1"/>
                        </a:moveTo>
                        <a:lnTo>
                          <a:pt x="11" y="1"/>
                        </a:lnTo>
                        <a:lnTo>
                          <a:pt x="13" y="4"/>
                        </a:lnTo>
                        <a:lnTo>
                          <a:pt x="13" y="6"/>
                        </a:lnTo>
                        <a:lnTo>
                          <a:pt x="16" y="8"/>
                        </a:lnTo>
                        <a:lnTo>
                          <a:pt x="16" y="9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7"/>
                        </a:lnTo>
                        <a:lnTo>
                          <a:pt x="16" y="19"/>
                        </a:lnTo>
                        <a:lnTo>
                          <a:pt x="16" y="21"/>
                        </a:lnTo>
                        <a:lnTo>
                          <a:pt x="16" y="23"/>
                        </a:lnTo>
                        <a:lnTo>
                          <a:pt x="16" y="24"/>
                        </a:lnTo>
                        <a:lnTo>
                          <a:pt x="13" y="26"/>
                        </a:lnTo>
                        <a:lnTo>
                          <a:pt x="13" y="28"/>
                        </a:lnTo>
                        <a:lnTo>
                          <a:pt x="11" y="30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3" y="29"/>
                        </a:lnTo>
                        <a:lnTo>
                          <a:pt x="5" y="27"/>
                        </a:lnTo>
                        <a:lnTo>
                          <a:pt x="5" y="26"/>
                        </a:lnTo>
                        <a:lnTo>
                          <a:pt x="8" y="23"/>
                        </a:lnTo>
                        <a:lnTo>
                          <a:pt x="8" y="22"/>
                        </a:lnTo>
                        <a:lnTo>
                          <a:pt x="8" y="19"/>
                        </a:lnTo>
                        <a:lnTo>
                          <a:pt x="8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8" y="12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8" y="0"/>
                        </a:lnTo>
                        <a:lnTo>
                          <a:pt x="11" y="1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1" name="Freeform 652"/>
                  <p:cNvSpPr>
                    <a:spLocks/>
                  </p:cNvSpPr>
                  <p:nvPr/>
                </p:nvSpPr>
                <p:spPr bwMode="auto">
                  <a:xfrm>
                    <a:off x="5132" y="1905"/>
                    <a:ext cx="17" cy="31"/>
                  </a:xfrm>
                  <a:custGeom>
                    <a:avLst/>
                    <a:gdLst>
                      <a:gd name="T0" fmla="*/ 9 w 17"/>
                      <a:gd name="T1" fmla="*/ 0 h 31"/>
                      <a:gd name="T2" fmla="*/ 12 w 17"/>
                      <a:gd name="T3" fmla="*/ 1 h 31"/>
                      <a:gd name="T4" fmla="*/ 12 w 17"/>
                      <a:gd name="T5" fmla="*/ 3 h 31"/>
                      <a:gd name="T6" fmla="*/ 12 w 17"/>
                      <a:gd name="T7" fmla="*/ 5 h 31"/>
                      <a:gd name="T8" fmla="*/ 16 w 17"/>
                      <a:gd name="T9" fmla="*/ 7 h 31"/>
                      <a:gd name="T10" fmla="*/ 16 w 17"/>
                      <a:gd name="T11" fmla="*/ 8 h 31"/>
                      <a:gd name="T12" fmla="*/ 16 w 17"/>
                      <a:gd name="T13" fmla="*/ 10 h 31"/>
                      <a:gd name="T14" fmla="*/ 16 w 17"/>
                      <a:gd name="T15" fmla="*/ 12 h 31"/>
                      <a:gd name="T16" fmla="*/ 16 w 17"/>
                      <a:gd name="T17" fmla="*/ 15 h 31"/>
                      <a:gd name="T18" fmla="*/ 16 w 17"/>
                      <a:gd name="T19" fmla="*/ 17 h 31"/>
                      <a:gd name="T20" fmla="*/ 16 w 17"/>
                      <a:gd name="T21" fmla="*/ 19 h 31"/>
                      <a:gd name="T22" fmla="*/ 16 w 17"/>
                      <a:gd name="T23" fmla="*/ 20 h 31"/>
                      <a:gd name="T24" fmla="*/ 12 w 17"/>
                      <a:gd name="T25" fmla="*/ 22 h 31"/>
                      <a:gd name="T26" fmla="*/ 12 w 17"/>
                      <a:gd name="T27" fmla="*/ 24 h 31"/>
                      <a:gd name="T28" fmla="*/ 9 w 17"/>
                      <a:gd name="T29" fmla="*/ 26 h 31"/>
                      <a:gd name="T30" fmla="*/ 9 w 17"/>
                      <a:gd name="T31" fmla="*/ 28 h 31"/>
                      <a:gd name="T32" fmla="*/ 9 w 17"/>
                      <a:gd name="T33" fmla="*/ 30 h 31"/>
                      <a:gd name="T34" fmla="*/ 0 w 17"/>
                      <a:gd name="T35" fmla="*/ 28 h 31"/>
                      <a:gd name="T36" fmla="*/ 0 w 17"/>
                      <a:gd name="T37" fmla="*/ 28 h 31"/>
                      <a:gd name="T38" fmla="*/ 3 w 17"/>
                      <a:gd name="T39" fmla="*/ 25 h 31"/>
                      <a:gd name="T40" fmla="*/ 3 w 17"/>
                      <a:gd name="T41" fmla="*/ 24 h 31"/>
                      <a:gd name="T42" fmla="*/ 6 w 17"/>
                      <a:gd name="T43" fmla="*/ 21 h 31"/>
                      <a:gd name="T44" fmla="*/ 6 w 17"/>
                      <a:gd name="T45" fmla="*/ 20 h 31"/>
                      <a:gd name="T46" fmla="*/ 6 w 17"/>
                      <a:gd name="T47" fmla="*/ 17 h 31"/>
                      <a:gd name="T48" fmla="*/ 6 w 17"/>
                      <a:gd name="T49" fmla="*/ 15 h 31"/>
                      <a:gd name="T50" fmla="*/ 6 w 17"/>
                      <a:gd name="T51" fmla="*/ 14 h 31"/>
                      <a:gd name="T52" fmla="*/ 6 w 17"/>
                      <a:gd name="T53" fmla="*/ 12 h 31"/>
                      <a:gd name="T54" fmla="*/ 6 w 17"/>
                      <a:gd name="T55" fmla="*/ 10 h 31"/>
                      <a:gd name="T56" fmla="*/ 6 w 17"/>
                      <a:gd name="T57" fmla="*/ 8 h 31"/>
                      <a:gd name="T58" fmla="*/ 6 w 17"/>
                      <a:gd name="T59" fmla="*/ 6 h 31"/>
                      <a:gd name="T60" fmla="*/ 6 w 17"/>
                      <a:gd name="T61" fmla="*/ 5 h 31"/>
                      <a:gd name="T62" fmla="*/ 3 w 17"/>
                      <a:gd name="T63" fmla="*/ 2 h 31"/>
                      <a:gd name="T64" fmla="*/ 3 w 17"/>
                      <a:gd name="T65" fmla="*/ 1 h 31"/>
                      <a:gd name="T66" fmla="*/ 9 w 17"/>
                      <a:gd name="T6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31">
                        <a:moveTo>
                          <a:pt x="9" y="0"/>
                        </a:moveTo>
                        <a:lnTo>
                          <a:pt x="12" y="1"/>
                        </a:lnTo>
                        <a:lnTo>
                          <a:pt x="12" y="3"/>
                        </a:lnTo>
                        <a:lnTo>
                          <a:pt x="12" y="5"/>
                        </a:lnTo>
                        <a:lnTo>
                          <a:pt x="16" y="7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5"/>
                        </a:lnTo>
                        <a:lnTo>
                          <a:pt x="16" y="17"/>
                        </a:lnTo>
                        <a:lnTo>
                          <a:pt x="16" y="19"/>
                        </a:lnTo>
                        <a:lnTo>
                          <a:pt x="16" y="20"/>
                        </a:lnTo>
                        <a:lnTo>
                          <a:pt x="12" y="22"/>
                        </a:lnTo>
                        <a:lnTo>
                          <a:pt x="12" y="24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30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3" y="25"/>
                        </a:lnTo>
                        <a:lnTo>
                          <a:pt x="3" y="24"/>
                        </a:lnTo>
                        <a:lnTo>
                          <a:pt x="6" y="21"/>
                        </a:lnTo>
                        <a:lnTo>
                          <a:pt x="6" y="20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6" y="6"/>
                        </a:lnTo>
                        <a:lnTo>
                          <a:pt x="6" y="5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2" name="Freeform 653"/>
                  <p:cNvSpPr>
                    <a:spLocks/>
                  </p:cNvSpPr>
                  <p:nvPr/>
                </p:nvSpPr>
                <p:spPr bwMode="auto">
                  <a:xfrm>
                    <a:off x="5125" y="1908"/>
                    <a:ext cx="17" cy="26"/>
                  </a:xfrm>
                  <a:custGeom>
                    <a:avLst/>
                    <a:gdLst>
                      <a:gd name="T0" fmla="*/ 12 w 17"/>
                      <a:gd name="T1" fmla="*/ 0 h 26"/>
                      <a:gd name="T2" fmla="*/ 12 w 17"/>
                      <a:gd name="T3" fmla="*/ 1 h 26"/>
                      <a:gd name="T4" fmla="*/ 12 w 17"/>
                      <a:gd name="T5" fmla="*/ 3 h 26"/>
                      <a:gd name="T6" fmla="*/ 16 w 17"/>
                      <a:gd name="T7" fmla="*/ 4 h 26"/>
                      <a:gd name="T8" fmla="*/ 16 w 17"/>
                      <a:gd name="T9" fmla="*/ 6 h 26"/>
                      <a:gd name="T10" fmla="*/ 16 w 17"/>
                      <a:gd name="T11" fmla="*/ 7 h 26"/>
                      <a:gd name="T12" fmla="*/ 16 w 17"/>
                      <a:gd name="T13" fmla="*/ 10 h 26"/>
                      <a:gd name="T14" fmla="*/ 16 w 17"/>
                      <a:gd name="T15" fmla="*/ 12 h 26"/>
                      <a:gd name="T16" fmla="*/ 16 w 17"/>
                      <a:gd name="T17" fmla="*/ 14 h 26"/>
                      <a:gd name="T18" fmla="*/ 16 w 17"/>
                      <a:gd name="T19" fmla="*/ 17 h 26"/>
                      <a:gd name="T20" fmla="*/ 16 w 17"/>
                      <a:gd name="T21" fmla="*/ 18 h 26"/>
                      <a:gd name="T22" fmla="*/ 12 w 17"/>
                      <a:gd name="T23" fmla="*/ 20 h 26"/>
                      <a:gd name="T24" fmla="*/ 12 w 17"/>
                      <a:gd name="T25" fmla="*/ 21 h 26"/>
                      <a:gd name="T26" fmla="*/ 12 w 17"/>
                      <a:gd name="T27" fmla="*/ 23 h 26"/>
                      <a:gd name="T28" fmla="*/ 12 w 17"/>
                      <a:gd name="T29" fmla="*/ 25 h 26"/>
                      <a:gd name="T30" fmla="*/ 0 w 17"/>
                      <a:gd name="T31" fmla="*/ 23 h 26"/>
                      <a:gd name="T32" fmla="*/ 0 w 17"/>
                      <a:gd name="T33" fmla="*/ 23 h 26"/>
                      <a:gd name="T34" fmla="*/ 4 w 17"/>
                      <a:gd name="T35" fmla="*/ 21 h 26"/>
                      <a:gd name="T36" fmla="*/ 4 w 17"/>
                      <a:gd name="T37" fmla="*/ 19 h 26"/>
                      <a:gd name="T38" fmla="*/ 4 w 17"/>
                      <a:gd name="T39" fmla="*/ 17 h 26"/>
                      <a:gd name="T40" fmla="*/ 4 w 17"/>
                      <a:gd name="T41" fmla="*/ 15 h 26"/>
                      <a:gd name="T42" fmla="*/ 4 w 17"/>
                      <a:gd name="T43" fmla="*/ 13 h 26"/>
                      <a:gd name="T44" fmla="*/ 4 w 17"/>
                      <a:gd name="T45" fmla="*/ 11 h 26"/>
                      <a:gd name="T46" fmla="*/ 4 w 17"/>
                      <a:gd name="T47" fmla="*/ 10 h 26"/>
                      <a:gd name="T48" fmla="*/ 4 w 17"/>
                      <a:gd name="T49" fmla="*/ 7 h 26"/>
                      <a:gd name="T50" fmla="*/ 4 w 17"/>
                      <a:gd name="T51" fmla="*/ 5 h 26"/>
                      <a:gd name="T52" fmla="*/ 4 w 17"/>
                      <a:gd name="T53" fmla="*/ 3 h 26"/>
                      <a:gd name="T54" fmla="*/ 4 w 17"/>
                      <a:gd name="T55" fmla="*/ 2 h 26"/>
                      <a:gd name="T56" fmla="*/ 0 w 17"/>
                      <a:gd name="T57" fmla="*/ 1 h 26"/>
                      <a:gd name="T58" fmla="*/ 12 w 17"/>
                      <a:gd name="T5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26">
                        <a:moveTo>
                          <a:pt x="12" y="0"/>
                        </a:moveTo>
                        <a:lnTo>
                          <a:pt x="12" y="1"/>
                        </a:lnTo>
                        <a:lnTo>
                          <a:pt x="12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7"/>
                        </a:lnTo>
                        <a:lnTo>
                          <a:pt x="16" y="18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2" y="23"/>
                        </a:lnTo>
                        <a:lnTo>
                          <a:pt x="12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4" y="17"/>
                        </a:lnTo>
                        <a:lnTo>
                          <a:pt x="4" y="15"/>
                        </a:lnTo>
                        <a:lnTo>
                          <a:pt x="4" y="13"/>
                        </a:lnTo>
                        <a:lnTo>
                          <a:pt x="4" y="11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0" y="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Freeform 654"/>
                  <p:cNvSpPr>
                    <a:spLocks/>
                  </p:cNvSpPr>
                  <p:nvPr/>
                </p:nvSpPr>
                <p:spPr bwMode="auto">
                  <a:xfrm>
                    <a:off x="5124" y="1910"/>
                    <a:ext cx="17" cy="21"/>
                  </a:xfrm>
                  <a:custGeom>
                    <a:avLst/>
                    <a:gdLst>
                      <a:gd name="T0" fmla="*/ 10 w 17"/>
                      <a:gd name="T1" fmla="*/ 0 h 21"/>
                      <a:gd name="T2" fmla="*/ 16 w 17"/>
                      <a:gd name="T3" fmla="*/ 1 h 21"/>
                      <a:gd name="T4" fmla="*/ 16 w 17"/>
                      <a:gd name="T5" fmla="*/ 1 h 21"/>
                      <a:gd name="T6" fmla="*/ 16 w 17"/>
                      <a:gd name="T7" fmla="*/ 3 h 21"/>
                      <a:gd name="T8" fmla="*/ 16 w 17"/>
                      <a:gd name="T9" fmla="*/ 5 h 21"/>
                      <a:gd name="T10" fmla="*/ 16 w 17"/>
                      <a:gd name="T11" fmla="*/ 7 h 21"/>
                      <a:gd name="T12" fmla="*/ 16 w 17"/>
                      <a:gd name="T13" fmla="*/ 9 h 21"/>
                      <a:gd name="T14" fmla="*/ 16 w 17"/>
                      <a:gd name="T15" fmla="*/ 11 h 21"/>
                      <a:gd name="T16" fmla="*/ 16 w 17"/>
                      <a:gd name="T17" fmla="*/ 13 h 21"/>
                      <a:gd name="T18" fmla="*/ 16 w 17"/>
                      <a:gd name="T19" fmla="*/ 14 h 21"/>
                      <a:gd name="T20" fmla="*/ 10 w 17"/>
                      <a:gd name="T21" fmla="*/ 16 h 21"/>
                      <a:gd name="T22" fmla="*/ 10 w 17"/>
                      <a:gd name="T23" fmla="*/ 18 h 21"/>
                      <a:gd name="T24" fmla="*/ 10 w 17"/>
                      <a:gd name="T25" fmla="*/ 20 h 21"/>
                      <a:gd name="T26" fmla="*/ 0 w 17"/>
                      <a:gd name="T27" fmla="*/ 18 h 21"/>
                      <a:gd name="T28" fmla="*/ 0 w 17"/>
                      <a:gd name="T29" fmla="*/ 18 h 21"/>
                      <a:gd name="T30" fmla="*/ 5 w 17"/>
                      <a:gd name="T31" fmla="*/ 16 h 21"/>
                      <a:gd name="T32" fmla="*/ 5 w 17"/>
                      <a:gd name="T33" fmla="*/ 13 h 21"/>
                      <a:gd name="T34" fmla="*/ 5 w 17"/>
                      <a:gd name="T35" fmla="*/ 12 h 21"/>
                      <a:gd name="T36" fmla="*/ 5 w 17"/>
                      <a:gd name="T37" fmla="*/ 10 h 21"/>
                      <a:gd name="T38" fmla="*/ 5 w 17"/>
                      <a:gd name="T39" fmla="*/ 9 h 21"/>
                      <a:gd name="T40" fmla="*/ 5 w 17"/>
                      <a:gd name="T41" fmla="*/ 7 h 21"/>
                      <a:gd name="T42" fmla="*/ 5 w 17"/>
                      <a:gd name="T43" fmla="*/ 5 h 21"/>
                      <a:gd name="T44" fmla="*/ 5 w 17"/>
                      <a:gd name="T45" fmla="*/ 3 h 21"/>
                      <a:gd name="T46" fmla="*/ 5 w 17"/>
                      <a:gd name="T47" fmla="*/ 1 h 21"/>
                      <a:gd name="T48" fmla="*/ 0 w 17"/>
                      <a:gd name="T49" fmla="*/ 1 h 21"/>
                      <a:gd name="T50" fmla="*/ 10 w 17"/>
                      <a:gd name="T5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21">
                        <a:moveTo>
                          <a:pt x="10" y="0"/>
                        </a:move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6" y="3"/>
                        </a:lnTo>
                        <a:lnTo>
                          <a:pt x="16" y="5"/>
                        </a:lnTo>
                        <a:lnTo>
                          <a:pt x="16" y="7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4"/>
                        </a:lnTo>
                        <a:lnTo>
                          <a:pt x="10" y="16"/>
                        </a:lnTo>
                        <a:lnTo>
                          <a:pt x="10" y="18"/>
                        </a:lnTo>
                        <a:lnTo>
                          <a:pt x="10" y="20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5" y="16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0"/>
                        </a:lnTo>
                        <a:lnTo>
                          <a:pt x="5" y="9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5" y="3"/>
                        </a:lnTo>
                        <a:lnTo>
                          <a:pt x="5" y="1"/>
                        </a:lnTo>
                        <a:lnTo>
                          <a:pt x="0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4" name="Freeform 655"/>
                  <p:cNvSpPr>
                    <a:spLocks/>
                  </p:cNvSpPr>
                  <p:nvPr/>
                </p:nvSpPr>
                <p:spPr bwMode="auto">
                  <a:xfrm>
                    <a:off x="5122" y="1911"/>
                    <a:ext cx="17" cy="18"/>
                  </a:xfrm>
                  <a:custGeom>
                    <a:avLst/>
                    <a:gdLst>
                      <a:gd name="T0" fmla="*/ 16 w 17"/>
                      <a:gd name="T1" fmla="*/ 0 h 18"/>
                      <a:gd name="T2" fmla="*/ 16 w 17"/>
                      <a:gd name="T3" fmla="*/ 1 h 18"/>
                      <a:gd name="T4" fmla="*/ 16 w 17"/>
                      <a:gd name="T5" fmla="*/ 3 h 18"/>
                      <a:gd name="T6" fmla="*/ 16 w 17"/>
                      <a:gd name="T7" fmla="*/ 5 h 18"/>
                      <a:gd name="T8" fmla="*/ 16 w 17"/>
                      <a:gd name="T9" fmla="*/ 7 h 18"/>
                      <a:gd name="T10" fmla="*/ 16 w 17"/>
                      <a:gd name="T11" fmla="*/ 9 h 18"/>
                      <a:gd name="T12" fmla="*/ 16 w 17"/>
                      <a:gd name="T13" fmla="*/ 11 h 18"/>
                      <a:gd name="T14" fmla="*/ 16 w 17"/>
                      <a:gd name="T15" fmla="*/ 13 h 18"/>
                      <a:gd name="T16" fmla="*/ 16 w 17"/>
                      <a:gd name="T17" fmla="*/ 14 h 18"/>
                      <a:gd name="T18" fmla="*/ 16 w 17"/>
                      <a:gd name="T19" fmla="*/ 15 h 18"/>
                      <a:gd name="T20" fmla="*/ 16 w 17"/>
                      <a:gd name="T21" fmla="*/ 17 h 18"/>
                      <a:gd name="T22" fmla="*/ 0 w 17"/>
                      <a:gd name="T23" fmla="*/ 15 h 18"/>
                      <a:gd name="T24" fmla="*/ 0 w 17"/>
                      <a:gd name="T25" fmla="*/ 13 h 18"/>
                      <a:gd name="T26" fmla="*/ 0 w 17"/>
                      <a:gd name="T27" fmla="*/ 11 h 18"/>
                      <a:gd name="T28" fmla="*/ 0 w 17"/>
                      <a:gd name="T29" fmla="*/ 9 h 18"/>
                      <a:gd name="T30" fmla="*/ 0 w 17"/>
                      <a:gd name="T31" fmla="*/ 8 h 18"/>
                      <a:gd name="T32" fmla="*/ 0 w 17"/>
                      <a:gd name="T33" fmla="*/ 6 h 18"/>
                      <a:gd name="T34" fmla="*/ 0 w 17"/>
                      <a:gd name="T35" fmla="*/ 4 h 18"/>
                      <a:gd name="T36" fmla="*/ 0 w 17"/>
                      <a:gd name="T37" fmla="*/ 2 h 18"/>
                      <a:gd name="T38" fmla="*/ 0 w 17"/>
                      <a:gd name="T39" fmla="*/ 1 h 18"/>
                      <a:gd name="T40" fmla="*/ 16 w 17"/>
                      <a:gd name="T4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18">
                        <a:moveTo>
                          <a:pt x="16" y="0"/>
                        </a:moveTo>
                        <a:lnTo>
                          <a:pt x="16" y="1"/>
                        </a:lnTo>
                        <a:lnTo>
                          <a:pt x="16" y="3"/>
                        </a:lnTo>
                        <a:lnTo>
                          <a:pt x="16" y="5"/>
                        </a:lnTo>
                        <a:lnTo>
                          <a:pt x="16" y="7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4"/>
                        </a:lnTo>
                        <a:lnTo>
                          <a:pt x="16" y="15"/>
                        </a:lnTo>
                        <a:lnTo>
                          <a:pt x="16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5" name="Freeform 656"/>
                  <p:cNvSpPr>
                    <a:spLocks/>
                  </p:cNvSpPr>
                  <p:nvPr/>
                </p:nvSpPr>
                <p:spPr bwMode="auto">
                  <a:xfrm>
                    <a:off x="5113" y="1913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2 h 17"/>
                      <a:gd name="T4" fmla="*/ 16 w 17"/>
                      <a:gd name="T5" fmla="*/ 5 h 17"/>
                      <a:gd name="T6" fmla="*/ 16 w 17"/>
                      <a:gd name="T7" fmla="*/ 8 h 17"/>
                      <a:gd name="T8" fmla="*/ 16 w 17"/>
                      <a:gd name="T9" fmla="*/ 11 h 17"/>
                      <a:gd name="T10" fmla="*/ 16 w 17"/>
                      <a:gd name="T11" fmla="*/ 13 h 17"/>
                      <a:gd name="T12" fmla="*/ 16 w 17"/>
                      <a:gd name="T13" fmla="*/ 16 h 17"/>
                      <a:gd name="T14" fmla="*/ 0 w 17"/>
                      <a:gd name="T15" fmla="*/ 15 h 17"/>
                      <a:gd name="T16" fmla="*/ 0 w 17"/>
                      <a:gd name="T17" fmla="*/ 12 h 17"/>
                      <a:gd name="T18" fmla="*/ 0 w 17"/>
                      <a:gd name="T19" fmla="*/ 9 h 17"/>
                      <a:gd name="T20" fmla="*/ 0 w 17"/>
                      <a:gd name="T21" fmla="*/ 8 h 17"/>
                      <a:gd name="T22" fmla="*/ 0 w 17"/>
                      <a:gd name="T23" fmla="*/ 5 h 17"/>
                      <a:gd name="T24" fmla="*/ 0 w 17"/>
                      <a:gd name="T25" fmla="*/ 2 h 17"/>
                      <a:gd name="T26" fmla="*/ 0 w 17"/>
                      <a:gd name="T27" fmla="*/ 0 h 17"/>
                      <a:gd name="T28" fmla="*/ 16 w 17"/>
                      <a:gd name="T2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16" y="2"/>
                        </a:lnTo>
                        <a:lnTo>
                          <a:pt x="16" y="5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6" name="Freeform 657"/>
                  <p:cNvSpPr>
                    <a:spLocks/>
                  </p:cNvSpPr>
                  <p:nvPr/>
                </p:nvSpPr>
                <p:spPr bwMode="auto">
                  <a:xfrm>
                    <a:off x="5109" y="1914"/>
                    <a:ext cx="17" cy="17"/>
                  </a:xfrm>
                  <a:custGeom>
                    <a:avLst/>
                    <a:gdLst>
                      <a:gd name="T0" fmla="*/ 16 w 17"/>
                      <a:gd name="T1" fmla="*/ 2 h 17"/>
                      <a:gd name="T2" fmla="*/ 16 w 17"/>
                      <a:gd name="T3" fmla="*/ 7 h 17"/>
                      <a:gd name="T4" fmla="*/ 16 w 17"/>
                      <a:gd name="T5" fmla="*/ 10 h 17"/>
                      <a:gd name="T6" fmla="*/ 16 w 17"/>
                      <a:gd name="T7" fmla="*/ 14 h 17"/>
                      <a:gd name="T8" fmla="*/ 10 w 17"/>
                      <a:gd name="T9" fmla="*/ 16 h 17"/>
                      <a:gd name="T10" fmla="*/ 0 w 17"/>
                      <a:gd name="T11" fmla="*/ 14 h 17"/>
                      <a:gd name="T12" fmla="*/ 0 w 17"/>
                      <a:gd name="T13" fmla="*/ 9 h 17"/>
                      <a:gd name="T14" fmla="*/ 0 w 17"/>
                      <a:gd name="T15" fmla="*/ 6 h 17"/>
                      <a:gd name="T16" fmla="*/ 0 w 17"/>
                      <a:gd name="T17" fmla="*/ 2 h 17"/>
                      <a:gd name="T18" fmla="*/ 16 w 17"/>
                      <a:gd name="T19" fmla="*/ 0 h 17"/>
                      <a:gd name="T20" fmla="*/ 16 w 17"/>
                      <a:gd name="T2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17">
                        <a:moveTo>
                          <a:pt x="16" y="2"/>
                        </a:moveTo>
                        <a:lnTo>
                          <a:pt x="16" y="7"/>
                        </a:lnTo>
                        <a:lnTo>
                          <a:pt x="16" y="10"/>
                        </a:lnTo>
                        <a:lnTo>
                          <a:pt x="16" y="14"/>
                        </a:lnTo>
                        <a:lnTo>
                          <a:pt x="10" y="16"/>
                        </a:lnTo>
                        <a:lnTo>
                          <a:pt x="0" y="14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16" y="0"/>
                        </a:lnTo>
                        <a:lnTo>
                          <a:pt x="16" y="2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48" name="Group 658"/>
                <p:cNvGrpSpPr>
                  <a:grpSpLocks/>
                </p:cNvGrpSpPr>
                <p:nvPr/>
              </p:nvGrpSpPr>
              <p:grpSpPr bwMode="auto">
                <a:xfrm>
                  <a:off x="5246" y="1892"/>
                  <a:ext cx="44" cy="35"/>
                  <a:chOff x="5246" y="1892"/>
                  <a:chExt cx="44" cy="35"/>
                </a:xfrm>
              </p:grpSpPr>
              <p:sp>
                <p:nvSpPr>
                  <p:cNvPr id="149" name="Freeform 659"/>
                  <p:cNvSpPr>
                    <a:spLocks/>
                  </p:cNvSpPr>
                  <p:nvPr/>
                </p:nvSpPr>
                <p:spPr bwMode="auto">
                  <a:xfrm>
                    <a:off x="5246" y="1892"/>
                    <a:ext cx="17" cy="35"/>
                  </a:xfrm>
                  <a:custGeom>
                    <a:avLst/>
                    <a:gdLst>
                      <a:gd name="T0" fmla="*/ 9 w 17"/>
                      <a:gd name="T1" fmla="*/ 0 h 35"/>
                      <a:gd name="T2" fmla="*/ 6 w 17"/>
                      <a:gd name="T3" fmla="*/ 1 h 35"/>
                      <a:gd name="T4" fmla="*/ 6 w 17"/>
                      <a:gd name="T5" fmla="*/ 1 h 35"/>
                      <a:gd name="T6" fmla="*/ 6 w 17"/>
                      <a:gd name="T7" fmla="*/ 3 h 35"/>
                      <a:gd name="T8" fmla="*/ 3 w 17"/>
                      <a:gd name="T9" fmla="*/ 4 h 35"/>
                      <a:gd name="T10" fmla="*/ 3 w 17"/>
                      <a:gd name="T11" fmla="*/ 5 h 35"/>
                      <a:gd name="T12" fmla="*/ 3 w 17"/>
                      <a:gd name="T13" fmla="*/ 7 h 35"/>
                      <a:gd name="T14" fmla="*/ 0 w 17"/>
                      <a:gd name="T15" fmla="*/ 8 h 35"/>
                      <a:gd name="T16" fmla="*/ 0 w 17"/>
                      <a:gd name="T17" fmla="*/ 10 h 35"/>
                      <a:gd name="T18" fmla="*/ 0 w 17"/>
                      <a:gd name="T19" fmla="*/ 10 h 35"/>
                      <a:gd name="T20" fmla="*/ 0 w 17"/>
                      <a:gd name="T21" fmla="*/ 12 h 35"/>
                      <a:gd name="T22" fmla="*/ 0 w 17"/>
                      <a:gd name="T23" fmla="*/ 14 h 35"/>
                      <a:gd name="T24" fmla="*/ 0 w 17"/>
                      <a:gd name="T25" fmla="*/ 16 h 35"/>
                      <a:gd name="T26" fmla="*/ 0 w 17"/>
                      <a:gd name="T27" fmla="*/ 17 h 35"/>
                      <a:gd name="T28" fmla="*/ 0 w 17"/>
                      <a:gd name="T29" fmla="*/ 19 h 35"/>
                      <a:gd name="T30" fmla="*/ 0 w 17"/>
                      <a:gd name="T31" fmla="*/ 19 h 35"/>
                      <a:gd name="T32" fmla="*/ 0 w 17"/>
                      <a:gd name="T33" fmla="*/ 21 h 35"/>
                      <a:gd name="T34" fmla="*/ 0 w 17"/>
                      <a:gd name="T35" fmla="*/ 23 h 35"/>
                      <a:gd name="T36" fmla="*/ 0 w 17"/>
                      <a:gd name="T37" fmla="*/ 23 h 35"/>
                      <a:gd name="T38" fmla="*/ 3 w 17"/>
                      <a:gd name="T39" fmla="*/ 25 h 35"/>
                      <a:gd name="T40" fmla="*/ 3 w 17"/>
                      <a:gd name="T41" fmla="*/ 27 h 35"/>
                      <a:gd name="T42" fmla="*/ 6 w 17"/>
                      <a:gd name="T43" fmla="*/ 28 h 35"/>
                      <a:gd name="T44" fmla="*/ 6 w 17"/>
                      <a:gd name="T45" fmla="*/ 29 h 35"/>
                      <a:gd name="T46" fmla="*/ 6 w 17"/>
                      <a:gd name="T47" fmla="*/ 31 h 35"/>
                      <a:gd name="T48" fmla="*/ 9 w 17"/>
                      <a:gd name="T49" fmla="*/ 32 h 35"/>
                      <a:gd name="T50" fmla="*/ 9 w 17"/>
                      <a:gd name="T51" fmla="*/ 33 h 35"/>
                      <a:gd name="T52" fmla="*/ 9 w 17"/>
                      <a:gd name="T53" fmla="*/ 34 h 35"/>
                      <a:gd name="T54" fmla="*/ 16 w 17"/>
                      <a:gd name="T55" fmla="*/ 33 h 35"/>
                      <a:gd name="T56" fmla="*/ 16 w 17"/>
                      <a:gd name="T57" fmla="*/ 32 h 35"/>
                      <a:gd name="T58" fmla="*/ 12 w 17"/>
                      <a:gd name="T59" fmla="*/ 31 h 35"/>
                      <a:gd name="T60" fmla="*/ 9 w 17"/>
                      <a:gd name="T61" fmla="*/ 29 h 35"/>
                      <a:gd name="T62" fmla="*/ 9 w 17"/>
                      <a:gd name="T63" fmla="*/ 28 h 35"/>
                      <a:gd name="T64" fmla="*/ 9 w 17"/>
                      <a:gd name="T65" fmla="*/ 26 h 35"/>
                      <a:gd name="T66" fmla="*/ 9 w 17"/>
                      <a:gd name="T67" fmla="*/ 25 h 35"/>
                      <a:gd name="T68" fmla="*/ 6 w 17"/>
                      <a:gd name="T69" fmla="*/ 23 h 35"/>
                      <a:gd name="T70" fmla="*/ 6 w 17"/>
                      <a:gd name="T71" fmla="*/ 22 h 35"/>
                      <a:gd name="T72" fmla="*/ 6 w 17"/>
                      <a:gd name="T73" fmla="*/ 20 h 35"/>
                      <a:gd name="T74" fmla="*/ 6 w 17"/>
                      <a:gd name="T75" fmla="*/ 19 h 35"/>
                      <a:gd name="T76" fmla="*/ 6 w 17"/>
                      <a:gd name="T77" fmla="*/ 18 h 35"/>
                      <a:gd name="T78" fmla="*/ 6 w 17"/>
                      <a:gd name="T79" fmla="*/ 17 h 35"/>
                      <a:gd name="T80" fmla="*/ 6 w 17"/>
                      <a:gd name="T81" fmla="*/ 15 h 35"/>
                      <a:gd name="T82" fmla="*/ 6 w 17"/>
                      <a:gd name="T83" fmla="*/ 14 h 35"/>
                      <a:gd name="T84" fmla="*/ 6 w 17"/>
                      <a:gd name="T85" fmla="*/ 12 h 35"/>
                      <a:gd name="T86" fmla="*/ 6 w 17"/>
                      <a:gd name="T87" fmla="*/ 10 h 35"/>
                      <a:gd name="T88" fmla="*/ 6 w 17"/>
                      <a:gd name="T89" fmla="*/ 9 h 35"/>
                      <a:gd name="T90" fmla="*/ 6 w 17"/>
                      <a:gd name="T91" fmla="*/ 7 h 35"/>
                      <a:gd name="T92" fmla="*/ 9 w 17"/>
                      <a:gd name="T93" fmla="*/ 6 h 35"/>
                      <a:gd name="T94" fmla="*/ 9 w 17"/>
                      <a:gd name="T95" fmla="*/ 5 h 35"/>
                      <a:gd name="T96" fmla="*/ 9 w 17"/>
                      <a:gd name="T97" fmla="*/ 3 h 35"/>
                      <a:gd name="T98" fmla="*/ 12 w 17"/>
                      <a:gd name="T99" fmla="*/ 1 h 35"/>
                      <a:gd name="T100" fmla="*/ 12 w 17"/>
                      <a:gd name="T101" fmla="*/ 1 h 35"/>
                      <a:gd name="T102" fmla="*/ 9 w 17"/>
                      <a:gd name="T10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" h="35">
                        <a:moveTo>
                          <a:pt x="9" y="0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8"/>
                        </a:lnTo>
                        <a:lnTo>
                          <a:pt x="6" y="29"/>
                        </a:lnTo>
                        <a:lnTo>
                          <a:pt x="6" y="31"/>
                        </a:lnTo>
                        <a:lnTo>
                          <a:pt x="9" y="32"/>
                        </a:lnTo>
                        <a:lnTo>
                          <a:pt x="9" y="33"/>
                        </a:lnTo>
                        <a:lnTo>
                          <a:pt x="9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2" y="31"/>
                        </a:lnTo>
                        <a:lnTo>
                          <a:pt x="9" y="29"/>
                        </a:lnTo>
                        <a:lnTo>
                          <a:pt x="9" y="28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6" y="23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6" y="19"/>
                        </a:lnTo>
                        <a:lnTo>
                          <a:pt x="6" y="18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6" y="7"/>
                        </a:lnTo>
                        <a:lnTo>
                          <a:pt x="9" y="6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0" name="Freeform 660"/>
                  <p:cNvSpPr>
                    <a:spLocks/>
                  </p:cNvSpPr>
                  <p:nvPr/>
                </p:nvSpPr>
                <p:spPr bwMode="auto">
                  <a:xfrm>
                    <a:off x="5250" y="1894"/>
                    <a:ext cx="17" cy="30"/>
                  </a:xfrm>
                  <a:custGeom>
                    <a:avLst/>
                    <a:gdLst>
                      <a:gd name="T0" fmla="*/ 6 w 17"/>
                      <a:gd name="T1" fmla="*/ 0 h 30"/>
                      <a:gd name="T2" fmla="*/ 6 w 17"/>
                      <a:gd name="T3" fmla="*/ 1 h 30"/>
                      <a:gd name="T4" fmla="*/ 6 w 17"/>
                      <a:gd name="T5" fmla="*/ 1 h 30"/>
                      <a:gd name="T6" fmla="*/ 3 w 17"/>
                      <a:gd name="T7" fmla="*/ 3 h 30"/>
                      <a:gd name="T8" fmla="*/ 3 w 17"/>
                      <a:gd name="T9" fmla="*/ 5 h 30"/>
                      <a:gd name="T10" fmla="*/ 3 w 17"/>
                      <a:gd name="T11" fmla="*/ 5 h 30"/>
                      <a:gd name="T12" fmla="*/ 0 w 17"/>
                      <a:gd name="T13" fmla="*/ 7 h 30"/>
                      <a:gd name="T14" fmla="*/ 0 w 17"/>
                      <a:gd name="T15" fmla="*/ 9 h 30"/>
                      <a:gd name="T16" fmla="*/ 0 w 17"/>
                      <a:gd name="T17" fmla="*/ 10 h 30"/>
                      <a:gd name="T18" fmla="*/ 0 w 17"/>
                      <a:gd name="T19" fmla="*/ 11 h 30"/>
                      <a:gd name="T20" fmla="*/ 0 w 17"/>
                      <a:gd name="T21" fmla="*/ 13 h 30"/>
                      <a:gd name="T22" fmla="*/ 0 w 17"/>
                      <a:gd name="T23" fmla="*/ 15 h 30"/>
                      <a:gd name="T24" fmla="*/ 0 w 17"/>
                      <a:gd name="T25" fmla="*/ 16 h 30"/>
                      <a:gd name="T26" fmla="*/ 0 w 17"/>
                      <a:gd name="T27" fmla="*/ 17 h 30"/>
                      <a:gd name="T28" fmla="*/ 0 w 17"/>
                      <a:gd name="T29" fmla="*/ 18 h 30"/>
                      <a:gd name="T30" fmla="*/ 0 w 17"/>
                      <a:gd name="T31" fmla="*/ 19 h 30"/>
                      <a:gd name="T32" fmla="*/ 3 w 17"/>
                      <a:gd name="T33" fmla="*/ 21 h 30"/>
                      <a:gd name="T34" fmla="*/ 3 w 17"/>
                      <a:gd name="T35" fmla="*/ 23 h 30"/>
                      <a:gd name="T36" fmla="*/ 3 w 17"/>
                      <a:gd name="T37" fmla="*/ 23 h 30"/>
                      <a:gd name="T38" fmla="*/ 6 w 17"/>
                      <a:gd name="T39" fmla="*/ 25 h 30"/>
                      <a:gd name="T40" fmla="*/ 6 w 17"/>
                      <a:gd name="T41" fmla="*/ 27 h 30"/>
                      <a:gd name="T42" fmla="*/ 9 w 17"/>
                      <a:gd name="T43" fmla="*/ 27 h 30"/>
                      <a:gd name="T44" fmla="*/ 9 w 17"/>
                      <a:gd name="T45" fmla="*/ 29 h 30"/>
                      <a:gd name="T46" fmla="*/ 16 w 17"/>
                      <a:gd name="T47" fmla="*/ 27 h 30"/>
                      <a:gd name="T48" fmla="*/ 16 w 17"/>
                      <a:gd name="T49" fmla="*/ 27 h 30"/>
                      <a:gd name="T50" fmla="*/ 12 w 17"/>
                      <a:gd name="T51" fmla="*/ 27 h 30"/>
                      <a:gd name="T52" fmla="*/ 12 w 17"/>
                      <a:gd name="T53" fmla="*/ 25 h 30"/>
                      <a:gd name="T54" fmla="*/ 9 w 17"/>
                      <a:gd name="T55" fmla="*/ 23 h 30"/>
                      <a:gd name="T56" fmla="*/ 9 w 17"/>
                      <a:gd name="T57" fmla="*/ 22 h 30"/>
                      <a:gd name="T58" fmla="*/ 9 w 17"/>
                      <a:gd name="T59" fmla="*/ 20 h 30"/>
                      <a:gd name="T60" fmla="*/ 9 w 17"/>
                      <a:gd name="T61" fmla="*/ 19 h 30"/>
                      <a:gd name="T62" fmla="*/ 6 w 17"/>
                      <a:gd name="T63" fmla="*/ 18 h 30"/>
                      <a:gd name="T64" fmla="*/ 6 w 17"/>
                      <a:gd name="T65" fmla="*/ 17 h 30"/>
                      <a:gd name="T66" fmla="*/ 6 w 17"/>
                      <a:gd name="T67" fmla="*/ 15 h 30"/>
                      <a:gd name="T68" fmla="*/ 6 w 17"/>
                      <a:gd name="T69" fmla="*/ 14 h 30"/>
                      <a:gd name="T70" fmla="*/ 6 w 17"/>
                      <a:gd name="T71" fmla="*/ 13 h 30"/>
                      <a:gd name="T72" fmla="*/ 6 w 17"/>
                      <a:gd name="T73" fmla="*/ 11 h 30"/>
                      <a:gd name="T74" fmla="*/ 6 w 17"/>
                      <a:gd name="T75" fmla="*/ 10 h 30"/>
                      <a:gd name="T76" fmla="*/ 6 w 17"/>
                      <a:gd name="T77" fmla="*/ 8 h 30"/>
                      <a:gd name="T78" fmla="*/ 9 w 17"/>
                      <a:gd name="T79" fmla="*/ 6 h 30"/>
                      <a:gd name="T80" fmla="*/ 9 w 17"/>
                      <a:gd name="T81" fmla="*/ 5 h 30"/>
                      <a:gd name="T82" fmla="*/ 9 w 17"/>
                      <a:gd name="T83" fmla="*/ 4 h 30"/>
                      <a:gd name="T84" fmla="*/ 9 w 17"/>
                      <a:gd name="T85" fmla="*/ 2 h 30"/>
                      <a:gd name="T86" fmla="*/ 12 w 17"/>
                      <a:gd name="T87" fmla="*/ 1 h 30"/>
                      <a:gd name="T88" fmla="*/ 16 w 17"/>
                      <a:gd name="T89" fmla="*/ 0 h 30"/>
                      <a:gd name="T90" fmla="*/ 6 w 17"/>
                      <a:gd name="T9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30">
                        <a:moveTo>
                          <a:pt x="6" y="0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3" y="21"/>
                        </a:lnTo>
                        <a:lnTo>
                          <a:pt x="3" y="23"/>
                        </a:lnTo>
                        <a:lnTo>
                          <a:pt x="3" y="23"/>
                        </a:lnTo>
                        <a:lnTo>
                          <a:pt x="6" y="25"/>
                        </a:lnTo>
                        <a:lnTo>
                          <a:pt x="6" y="27"/>
                        </a:lnTo>
                        <a:lnTo>
                          <a:pt x="9" y="27"/>
                        </a:lnTo>
                        <a:lnTo>
                          <a:pt x="9" y="29"/>
                        </a:lnTo>
                        <a:lnTo>
                          <a:pt x="16" y="27"/>
                        </a:lnTo>
                        <a:lnTo>
                          <a:pt x="16" y="27"/>
                        </a:lnTo>
                        <a:lnTo>
                          <a:pt x="12" y="27"/>
                        </a:lnTo>
                        <a:lnTo>
                          <a:pt x="12" y="25"/>
                        </a:lnTo>
                        <a:lnTo>
                          <a:pt x="9" y="23"/>
                        </a:lnTo>
                        <a:lnTo>
                          <a:pt x="9" y="22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6" y="18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3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9" y="6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12" y="1"/>
                        </a:lnTo>
                        <a:lnTo>
                          <a:pt x="16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1" name="Freeform 661"/>
                  <p:cNvSpPr>
                    <a:spLocks/>
                  </p:cNvSpPr>
                  <p:nvPr/>
                </p:nvSpPr>
                <p:spPr bwMode="auto">
                  <a:xfrm>
                    <a:off x="5253" y="1895"/>
                    <a:ext cx="17" cy="27"/>
                  </a:xfrm>
                  <a:custGeom>
                    <a:avLst/>
                    <a:gdLst>
                      <a:gd name="T0" fmla="*/ 4 w 17"/>
                      <a:gd name="T1" fmla="*/ 0 h 27"/>
                      <a:gd name="T2" fmla="*/ 4 w 17"/>
                      <a:gd name="T3" fmla="*/ 1 h 27"/>
                      <a:gd name="T4" fmla="*/ 4 w 17"/>
                      <a:gd name="T5" fmla="*/ 3 h 27"/>
                      <a:gd name="T6" fmla="*/ 4 w 17"/>
                      <a:gd name="T7" fmla="*/ 5 h 27"/>
                      <a:gd name="T8" fmla="*/ 0 w 17"/>
                      <a:gd name="T9" fmla="*/ 5 h 27"/>
                      <a:gd name="T10" fmla="*/ 0 w 17"/>
                      <a:gd name="T11" fmla="*/ 7 h 27"/>
                      <a:gd name="T12" fmla="*/ 0 w 17"/>
                      <a:gd name="T13" fmla="*/ 9 h 27"/>
                      <a:gd name="T14" fmla="*/ 0 w 17"/>
                      <a:gd name="T15" fmla="*/ 10 h 27"/>
                      <a:gd name="T16" fmla="*/ 0 w 17"/>
                      <a:gd name="T17" fmla="*/ 11 h 27"/>
                      <a:gd name="T18" fmla="*/ 0 w 17"/>
                      <a:gd name="T19" fmla="*/ 14 h 27"/>
                      <a:gd name="T20" fmla="*/ 0 w 17"/>
                      <a:gd name="T21" fmla="*/ 14 h 27"/>
                      <a:gd name="T22" fmla="*/ 0 w 17"/>
                      <a:gd name="T23" fmla="*/ 16 h 27"/>
                      <a:gd name="T24" fmla="*/ 0 w 17"/>
                      <a:gd name="T25" fmla="*/ 17 h 27"/>
                      <a:gd name="T26" fmla="*/ 0 w 17"/>
                      <a:gd name="T27" fmla="*/ 18 h 27"/>
                      <a:gd name="T28" fmla="*/ 4 w 17"/>
                      <a:gd name="T29" fmla="*/ 20 h 27"/>
                      <a:gd name="T30" fmla="*/ 4 w 17"/>
                      <a:gd name="T31" fmla="*/ 21 h 27"/>
                      <a:gd name="T32" fmla="*/ 4 w 17"/>
                      <a:gd name="T33" fmla="*/ 23 h 27"/>
                      <a:gd name="T34" fmla="*/ 8 w 17"/>
                      <a:gd name="T35" fmla="*/ 24 h 27"/>
                      <a:gd name="T36" fmla="*/ 8 w 17"/>
                      <a:gd name="T37" fmla="*/ 25 h 27"/>
                      <a:gd name="T38" fmla="*/ 8 w 17"/>
                      <a:gd name="T39" fmla="*/ 26 h 27"/>
                      <a:gd name="T40" fmla="*/ 16 w 17"/>
                      <a:gd name="T41" fmla="*/ 25 h 27"/>
                      <a:gd name="T42" fmla="*/ 16 w 17"/>
                      <a:gd name="T43" fmla="*/ 24 h 27"/>
                      <a:gd name="T44" fmla="*/ 12 w 17"/>
                      <a:gd name="T45" fmla="*/ 22 h 27"/>
                      <a:gd name="T46" fmla="*/ 12 w 17"/>
                      <a:gd name="T47" fmla="*/ 20 h 27"/>
                      <a:gd name="T48" fmla="*/ 12 w 17"/>
                      <a:gd name="T49" fmla="*/ 20 h 27"/>
                      <a:gd name="T50" fmla="*/ 8 w 17"/>
                      <a:gd name="T51" fmla="*/ 18 h 27"/>
                      <a:gd name="T52" fmla="*/ 8 w 17"/>
                      <a:gd name="T53" fmla="*/ 16 h 27"/>
                      <a:gd name="T54" fmla="*/ 8 w 17"/>
                      <a:gd name="T55" fmla="*/ 15 h 27"/>
                      <a:gd name="T56" fmla="*/ 8 w 17"/>
                      <a:gd name="T57" fmla="*/ 14 h 27"/>
                      <a:gd name="T58" fmla="*/ 8 w 17"/>
                      <a:gd name="T59" fmla="*/ 13 h 27"/>
                      <a:gd name="T60" fmla="*/ 8 w 17"/>
                      <a:gd name="T61" fmla="*/ 11 h 27"/>
                      <a:gd name="T62" fmla="*/ 8 w 17"/>
                      <a:gd name="T63" fmla="*/ 10 h 27"/>
                      <a:gd name="T64" fmla="*/ 8 w 17"/>
                      <a:gd name="T65" fmla="*/ 8 h 27"/>
                      <a:gd name="T66" fmla="*/ 8 w 17"/>
                      <a:gd name="T67" fmla="*/ 7 h 27"/>
                      <a:gd name="T68" fmla="*/ 12 w 17"/>
                      <a:gd name="T69" fmla="*/ 5 h 27"/>
                      <a:gd name="T70" fmla="*/ 12 w 17"/>
                      <a:gd name="T71" fmla="*/ 3 h 27"/>
                      <a:gd name="T72" fmla="*/ 12 w 17"/>
                      <a:gd name="T73" fmla="*/ 2 h 27"/>
                      <a:gd name="T74" fmla="*/ 12 w 17"/>
                      <a:gd name="T75" fmla="*/ 1 h 27"/>
                      <a:gd name="T76" fmla="*/ 8 w 17"/>
                      <a:gd name="T77" fmla="*/ 0 h 27"/>
                      <a:gd name="T78" fmla="*/ 4 w 17"/>
                      <a:gd name="T7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" h="27">
                        <a:moveTo>
                          <a:pt x="4" y="0"/>
                        </a:move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4" y="23"/>
                        </a:lnTo>
                        <a:lnTo>
                          <a:pt x="8" y="24"/>
                        </a:lnTo>
                        <a:lnTo>
                          <a:pt x="8" y="25"/>
                        </a:lnTo>
                        <a:lnTo>
                          <a:pt x="8" y="26"/>
                        </a:lnTo>
                        <a:lnTo>
                          <a:pt x="16" y="25"/>
                        </a:lnTo>
                        <a:lnTo>
                          <a:pt x="16" y="24"/>
                        </a:lnTo>
                        <a:lnTo>
                          <a:pt x="12" y="22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8" y="18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2" name="Freeform 662"/>
                  <p:cNvSpPr>
                    <a:spLocks/>
                  </p:cNvSpPr>
                  <p:nvPr/>
                </p:nvSpPr>
                <p:spPr bwMode="auto">
                  <a:xfrm>
                    <a:off x="5257" y="1898"/>
                    <a:ext cx="17" cy="23"/>
                  </a:xfrm>
                  <a:custGeom>
                    <a:avLst/>
                    <a:gdLst>
                      <a:gd name="T0" fmla="*/ 8 w 17"/>
                      <a:gd name="T1" fmla="*/ 0 h 23"/>
                      <a:gd name="T2" fmla="*/ 0 w 17"/>
                      <a:gd name="T3" fmla="*/ 1 h 23"/>
                      <a:gd name="T4" fmla="*/ 0 w 17"/>
                      <a:gd name="T5" fmla="*/ 2 h 23"/>
                      <a:gd name="T6" fmla="*/ 0 w 17"/>
                      <a:gd name="T7" fmla="*/ 4 h 23"/>
                      <a:gd name="T8" fmla="*/ 0 w 17"/>
                      <a:gd name="T9" fmla="*/ 5 h 23"/>
                      <a:gd name="T10" fmla="*/ 0 w 17"/>
                      <a:gd name="T11" fmla="*/ 6 h 23"/>
                      <a:gd name="T12" fmla="*/ 0 w 17"/>
                      <a:gd name="T13" fmla="*/ 8 h 23"/>
                      <a:gd name="T14" fmla="*/ 0 w 17"/>
                      <a:gd name="T15" fmla="*/ 10 h 23"/>
                      <a:gd name="T16" fmla="*/ 0 w 17"/>
                      <a:gd name="T17" fmla="*/ 11 h 23"/>
                      <a:gd name="T18" fmla="*/ 0 w 17"/>
                      <a:gd name="T19" fmla="*/ 13 h 23"/>
                      <a:gd name="T20" fmla="*/ 0 w 17"/>
                      <a:gd name="T21" fmla="*/ 13 h 23"/>
                      <a:gd name="T22" fmla="*/ 0 w 17"/>
                      <a:gd name="T23" fmla="*/ 15 h 23"/>
                      <a:gd name="T24" fmla="*/ 0 w 17"/>
                      <a:gd name="T25" fmla="*/ 16 h 23"/>
                      <a:gd name="T26" fmla="*/ 0 w 17"/>
                      <a:gd name="T27" fmla="*/ 17 h 23"/>
                      <a:gd name="T28" fmla="*/ 8 w 17"/>
                      <a:gd name="T29" fmla="*/ 19 h 23"/>
                      <a:gd name="T30" fmla="*/ 8 w 17"/>
                      <a:gd name="T31" fmla="*/ 20 h 23"/>
                      <a:gd name="T32" fmla="*/ 8 w 17"/>
                      <a:gd name="T33" fmla="*/ 22 h 23"/>
                      <a:gd name="T34" fmla="*/ 16 w 17"/>
                      <a:gd name="T35" fmla="*/ 20 h 23"/>
                      <a:gd name="T36" fmla="*/ 16 w 17"/>
                      <a:gd name="T37" fmla="*/ 20 h 23"/>
                      <a:gd name="T38" fmla="*/ 16 w 17"/>
                      <a:gd name="T39" fmla="*/ 18 h 23"/>
                      <a:gd name="T40" fmla="*/ 16 w 17"/>
                      <a:gd name="T41" fmla="*/ 17 h 23"/>
                      <a:gd name="T42" fmla="*/ 8 w 17"/>
                      <a:gd name="T43" fmla="*/ 15 h 23"/>
                      <a:gd name="T44" fmla="*/ 8 w 17"/>
                      <a:gd name="T45" fmla="*/ 15 h 23"/>
                      <a:gd name="T46" fmla="*/ 8 w 17"/>
                      <a:gd name="T47" fmla="*/ 13 h 23"/>
                      <a:gd name="T48" fmla="*/ 8 w 17"/>
                      <a:gd name="T49" fmla="*/ 12 h 23"/>
                      <a:gd name="T50" fmla="*/ 8 w 17"/>
                      <a:gd name="T51" fmla="*/ 11 h 23"/>
                      <a:gd name="T52" fmla="*/ 8 w 17"/>
                      <a:gd name="T53" fmla="*/ 10 h 23"/>
                      <a:gd name="T54" fmla="*/ 8 w 17"/>
                      <a:gd name="T55" fmla="*/ 8 h 23"/>
                      <a:gd name="T56" fmla="*/ 8 w 17"/>
                      <a:gd name="T57" fmla="*/ 6 h 23"/>
                      <a:gd name="T58" fmla="*/ 8 w 17"/>
                      <a:gd name="T59" fmla="*/ 5 h 23"/>
                      <a:gd name="T60" fmla="*/ 8 w 17"/>
                      <a:gd name="T61" fmla="*/ 3 h 23"/>
                      <a:gd name="T62" fmla="*/ 16 w 17"/>
                      <a:gd name="T63" fmla="*/ 1 h 23"/>
                      <a:gd name="T64" fmla="*/ 16 w 17"/>
                      <a:gd name="T65" fmla="*/ 1 h 23"/>
                      <a:gd name="T66" fmla="*/ 8 w 17"/>
                      <a:gd name="T6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23">
                        <a:moveTo>
                          <a:pt x="8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8" y="19"/>
                        </a:lnTo>
                        <a:lnTo>
                          <a:pt x="8" y="20"/>
                        </a:lnTo>
                        <a:lnTo>
                          <a:pt x="8" y="22"/>
                        </a:lnTo>
                        <a:lnTo>
                          <a:pt x="16" y="20"/>
                        </a:lnTo>
                        <a:lnTo>
                          <a:pt x="16" y="20"/>
                        </a:lnTo>
                        <a:lnTo>
                          <a:pt x="16" y="18"/>
                        </a:lnTo>
                        <a:lnTo>
                          <a:pt x="16" y="17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3" name="Freeform 663"/>
                  <p:cNvSpPr>
                    <a:spLocks/>
                  </p:cNvSpPr>
                  <p:nvPr/>
                </p:nvSpPr>
                <p:spPr bwMode="auto">
                  <a:xfrm>
                    <a:off x="5261" y="1899"/>
                    <a:ext cx="17" cy="20"/>
                  </a:xfrm>
                  <a:custGeom>
                    <a:avLst/>
                    <a:gdLst>
                      <a:gd name="T0" fmla="*/ 4 w 17"/>
                      <a:gd name="T1" fmla="*/ 0 h 20"/>
                      <a:gd name="T2" fmla="*/ 4 w 17"/>
                      <a:gd name="T3" fmla="*/ 1 h 20"/>
                      <a:gd name="T4" fmla="*/ 4 w 17"/>
                      <a:gd name="T5" fmla="*/ 2 h 20"/>
                      <a:gd name="T6" fmla="*/ 0 w 17"/>
                      <a:gd name="T7" fmla="*/ 4 h 20"/>
                      <a:gd name="T8" fmla="*/ 0 w 17"/>
                      <a:gd name="T9" fmla="*/ 5 h 20"/>
                      <a:gd name="T10" fmla="*/ 0 w 17"/>
                      <a:gd name="T11" fmla="*/ 6 h 20"/>
                      <a:gd name="T12" fmla="*/ 0 w 17"/>
                      <a:gd name="T13" fmla="*/ 8 h 20"/>
                      <a:gd name="T14" fmla="*/ 0 w 17"/>
                      <a:gd name="T15" fmla="*/ 10 h 20"/>
                      <a:gd name="T16" fmla="*/ 0 w 17"/>
                      <a:gd name="T17" fmla="*/ 11 h 20"/>
                      <a:gd name="T18" fmla="*/ 0 w 17"/>
                      <a:gd name="T19" fmla="*/ 12 h 20"/>
                      <a:gd name="T20" fmla="*/ 0 w 17"/>
                      <a:gd name="T21" fmla="*/ 13 h 20"/>
                      <a:gd name="T22" fmla="*/ 4 w 17"/>
                      <a:gd name="T23" fmla="*/ 15 h 20"/>
                      <a:gd name="T24" fmla="*/ 4 w 17"/>
                      <a:gd name="T25" fmla="*/ 16 h 20"/>
                      <a:gd name="T26" fmla="*/ 4 w 17"/>
                      <a:gd name="T27" fmla="*/ 17 h 20"/>
                      <a:gd name="T28" fmla="*/ 4 w 17"/>
                      <a:gd name="T29" fmla="*/ 19 h 20"/>
                      <a:gd name="T30" fmla="*/ 16 w 17"/>
                      <a:gd name="T31" fmla="*/ 18 h 20"/>
                      <a:gd name="T32" fmla="*/ 16 w 17"/>
                      <a:gd name="T33" fmla="*/ 17 h 20"/>
                      <a:gd name="T34" fmla="*/ 12 w 17"/>
                      <a:gd name="T35" fmla="*/ 16 h 20"/>
                      <a:gd name="T36" fmla="*/ 12 w 17"/>
                      <a:gd name="T37" fmla="*/ 14 h 20"/>
                      <a:gd name="T38" fmla="*/ 12 w 17"/>
                      <a:gd name="T39" fmla="*/ 12 h 20"/>
                      <a:gd name="T40" fmla="*/ 12 w 17"/>
                      <a:gd name="T41" fmla="*/ 12 h 20"/>
                      <a:gd name="T42" fmla="*/ 12 w 17"/>
                      <a:gd name="T43" fmla="*/ 10 h 20"/>
                      <a:gd name="T44" fmla="*/ 12 w 17"/>
                      <a:gd name="T45" fmla="*/ 9 h 20"/>
                      <a:gd name="T46" fmla="*/ 12 w 17"/>
                      <a:gd name="T47" fmla="*/ 8 h 20"/>
                      <a:gd name="T48" fmla="*/ 12 w 17"/>
                      <a:gd name="T49" fmla="*/ 6 h 20"/>
                      <a:gd name="T50" fmla="*/ 12 w 17"/>
                      <a:gd name="T51" fmla="*/ 5 h 20"/>
                      <a:gd name="T52" fmla="*/ 12 w 17"/>
                      <a:gd name="T53" fmla="*/ 3 h 20"/>
                      <a:gd name="T54" fmla="*/ 12 w 17"/>
                      <a:gd name="T55" fmla="*/ 2 h 20"/>
                      <a:gd name="T56" fmla="*/ 16 w 17"/>
                      <a:gd name="T57" fmla="*/ 0 h 20"/>
                      <a:gd name="T58" fmla="*/ 4 w 17"/>
                      <a:gd name="T5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20">
                        <a:moveTo>
                          <a:pt x="4" y="0"/>
                        </a:move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9"/>
                        </a:lnTo>
                        <a:lnTo>
                          <a:pt x="16" y="18"/>
                        </a:lnTo>
                        <a:lnTo>
                          <a:pt x="16" y="17"/>
                        </a:lnTo>
                        <a:lnTo>
                          <a:pt x="12" y="16"/>
                        </a:lnTo>
                        <a:lnTo>
                          <a:pt x="12" y="14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9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4" name="Freeform 664"/>
                  <p:cNvSpPr>
                    <a:spLocks/>
                  </p:cNvSpPr>
                  <p:nvPr/>
                </p:nvSpPr>
                <p:spPr bwMode="auto">
                  <a:xfrm>
                    <a:off x="5264" y="1900"/>
                    <a:ext cx="17" cy="17"/>
                  </a:xfrm>
                  <a:custGeom>
                    <a:avLst/>
                    <a:gdLst>
                      <a:gd name="T0" fmla="*/ 4 w 17"/>
                      <a:gd name="T1" fmla="*/ 0 h 17"/>
                      <a:gd name="T2" fmla="*/ 0 w 17"/>
                      <a:gd name="T3" fmla="*/ 1 h 17"/>
                      <a:gd name="T4" fmla="*/ 0 w 17"/>
                      <a:gd name="T5" fmla="*/ 2 h 17"/>
                      <a:gd name="T6" fmla="*/ 0 w 17"/>
                      <a:gd name="T7" fmla="*/ 3 h 17"/>
                      <a:gd name="T8" fmla="*/ 0 w 17"/>
                      <a:gd name="T9" fmla="*/ 5 h 17"/>
                      <a:gd name="T10" fmla="*/ 0 w 17"/>
                      <a:gd name="T11" fmla="*/ 6 h 17"/>
                      <a:gd name="T12" fmla="*/ 0 w 17"/>
                      <a:gd name="T13" fmla="*/ 8 h 17"/>
                      <a:gd name="T14" fmla="*/ 0 w 17"/>
                      <a:gd name="T15" fmla="*/ 10 h 17"/>
                      <a:gd name="T16" fmla="*/ 0 w 17"/>
                      <a:gd name="T17" fmla="*/ 11 h 17"/>
                      <a:gd name="T18" fmla="*/ 0 w 17"/>
                      <a:gd name="T19" fmla="*/ 12 h 17"/>
                      <a:gd name="T20" fmla="*/ 4 w 17"/>
                      <a:gd name="T21" fmla="*/ 12 h 17"/>
                      <a:gd name="T22" fmla="*/ 4 w 17"/>
                      <a:gd name="T23" fmla="*/ 14 h 17"/>
                      <a:gd name="T24" fmla="*/ 4 w 17"/>
                      <a:gd name="T25" fmla="*/ 16 h 17"/>
                      <a:gd name="T26" fmla="*/ 16 w 17"/>
                      <a:gd name="T27" fmla="*/ 14 h 17"/>
                      <a:gd name="T28" fmla="*/ 16 w 17"/>
                      <a:gd name="T29" fmla="*/ 14 h 17"/>
                      <a:gd name="T30" fmla="*/ 12 w 17"/>
                      <a:gd name="T31" fmla="*/ 12 h 17"/>
                      <a:gd name="T32" fmla="*/ 12 w 17"/>
                      <a:gd name="T33" fmla="*/ 12 h 17"/>
                      <a:gd name="T34" fmla="*/ 12 w 17"/>
                      <a:gd name="T35" fmla="*/ 10 h 17"/>
                      <a:gd name="T36" fmla="*/ 12 w 17"/>
                      <a:gd name="T37" fmla="*/ 9 h 17"/>
                      <a:gd name="T38" fmla="*/ 12 w 17"/>
                      <a:gd name="T39" fmla="*/ 7 h 17"/>
                      <a:gd name="T40" fmla="*/ 12 w 17"/>
                      <a:gd name="T41" fmla="*/ 6 h 17"/>
                      <a:gd name="T42" fmla="*/ 12 w 17"/>
                      <a:gd name="T43" fmla="*/ 4 h 17"/>
                      <a:gd name="T44" fmla="*/ 12 w 17"/>
                      <a:gd name="T45" fmla="*/ 3 h 17"/>
                      <a:gd name="T46" fmla="*/ 12 w 17"/>
                      <a:gd name="T47" fmla="*/ 1 h 17"/>
                      <a:gd name="T48" fmla="*/ 16 w 17"/>
                      <a:gd name="T49" fmla="*/ 1 h 17"/>
                      <a:gd name="T50" fmla="*/ 4 w 17"/>
                      <a:gd name="T5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17">
                        <a:moveTo>
                          <a:pt x="4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4" y="16"/>
                        </a:lnTo>
                        <a:lnTo>
                          <a:pt x="16" y="14"/>
                        </a:lnTo>
                        <a:lnTo>
                          <a:pt x="16" y="14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2" y="3"/>
                        </a:lnTo>
                        <a:lnTo>
                          <a:pt x="12" y="1"/>
                        </a:lnTo>
                        <a:lnTo>
                          <a:pt x="16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5" name="Freeform 665"/>
                  <p:cNvSpPr>
                    <a:spLocks/>
                  </p:cNvSpPr>
                  <p:nvPr/>
                </p:nvSpPr>
                <p:spPr bwMode="auto">
                  <a:xfrm>
                    <a:off x="5269" y="1901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3 h 17"/>
                      <a:gd name="T6" fmla="*/ 0 w 17"/>
                      <a:gd name="T7" fmla="*/ 5 h 17"/>
                      <a:gd name="T8" fmla="*/ 0 w 17"/>
                      <a:gd name="T9" fmla="*/ 7 h 17"/>
                      <a:gd name="T10" fmla="*/ 0 w 17"/>
                      <a:gd name="T11" fmla="*/ 8 h 17"/>
                      <a:gd name="T12" fmla="*/ 0 w 17"/>
                      <a:gd name="T13" fmla="*/ 11 h 17"/>
                      <a:gd name="T14" fmla="*/ 0 w 17"/>
                      <a:gd name="T15" fmla="*/ 12 h 17"/>
                      <a:gd name="T16" fmla="*/ 0 w 17"/>
                      <a:gd name="T17" fmla="*/ 13 h 17"/>
                      <a:gd name="T18" fmla="*/ 0 w 17"/>
                      <a:gd name="T19" fmla="*/ 15 h 17"/>
                      <a:gd name="T20" fmla="*/ 0 w 17"/>
                      <a:gd name="T21" fmla="*/ 16 h 17"/>
                      <a:gd name="T22" fmla="*/ 16 w 17"/>
                      <a:gd name="T23" fmla="*/ 15 h 17"/>
                      <a:gd name="T24" fmla="*/ 16 w 17"/>
                      <a:gd name="T25" fmla="*/ 12 h 17"/>
                      <a:gd name="T26" fmla="*/ 16 w 17"/>
                      <a:gd name="T27" fmla="*/ 11 h 17"/>
                      <a:gd name="T28" fmla="*/ 16 w 17"/>
                      <a:gd name="T29" fmla="*/ 9 h 17"/>
                      <a:gd name="T30" fmla="*/ 16 w 17"/>
                      <a:gd name="T31" fmla="*/ 8 h 17"/>
                      <a:gd name="T32" fmla="*/ 16 w 17"/>
                      <a:gd name="T33" fmla="*/ 6 h 17"/>
                      <a:gd name="T34" fmla="*/ 16 w 17"/>
                      <a:gd name="T35" fmla="*/ 4 h 17"/>
                      <a:gd name="T36" fmla="*/ 16 w 17"/>
                      <a:gd name="T37" fmla="*/ 2 h 17"/>
                      <a:gd name="T38" fmla="*/ 16 w 17"/>
                      <a:gd name="T39" fmla="*/ 0 h 17"/>
                      <a:gd name="T40" fmla="*/ 0 w 17"/>
                      <a:gd name="T4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6" y="15"/>
                        </a:lnTo>
                        <a:lnTo>
                          <a:pt x="16" y="12"/>
                        </a:ln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8"/>
                        </a:lnTo>
                        <a:lnTo>
                          <a:pt x="16" y="6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6" name="Freeform 666"/>
                  <p:cNvSpPr>
                    <a:spLocks/>
                  </p:cNvSpPr>
                  <p:nvPr/>
                </p:nvSpPr>
                <p:spPr bwMode="auto">
                  <a:xfrm>
                    <a:off x="5273" y="1904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3 h 17"/>
                      <a:gd name="T4" fmla="*/ 0 w 17"/>
                      <a:gd name="T5" fmla="*/ 5 h 17"/>
                      <a:gd name="T6" fmla="*/ 0 w 17"/>
                      <a:gd name="T7" fmla="*/ 8 h 17"/>
                      <a:gd name="T8" fmla="*/ 0 w 17"/>
                      <a:gd name="T9" fmla="*/ 10 h 17"/>
                      <a:gd name="T10" fmla="*/ 0 w 17"/>
                      <a:gd name="T11" fmla="*/ 12 h 17"/>
                      <a:gd name="T12" fmla="*/ 5 w 17"/>
                      <a:gd name="T13" fmla="*/ 16 h 17"/>
                      <a:gd name="T14" fmla="*/ 16 w 17"/>
                      <a:gd name="T15" fmla="*/ 13 h 17"/>
                      <a:gd name="T16" fmla="*/ 16 w 17"/>
                      <a:gd name="T17" fmla="*/ 11 h 17"/>
                      <a:gd name="T18" fmla="*/ 16 w 17"/>
                      <a:gd name="T19" fmla="*/ 9 h 17"/>
                      <a:gd name="T20" fmla="*/ 16 w 17"/>
                      <a:gd name="T21" fmla="*/ 7 h 17"/>
                      <a:gd name="T22" fmla="*/ 16 w 17"/>
                      <a:gd name="T23" fmla="*/ 5 h 17"/>
                      <a:gd name="T24" fmla="*/ 16 w 17"/>
                      <a:gd name="T25" fmla="*/ 3 h 17"/>
                      <a:gd name="T26" fmla="*/ 16 w 17"/>
                      <a:gd name="T27" fmla="*/ 1 h 17"/>
                      <a:gd name="T28" fmla="*/ 0 w 17"/>
                      <a:gd name="T2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5" y="16"/>
                        </a:lnTo>
                        <a:lnTo>
                          <a:pt x="16" y="13"/>
                        </a:ln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6" y="3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57" name="Freeform 667"/>
                  <p:cNvSpPr>
                    <a:spLocks/>
                  </p:cNvSpPr>
                  <p:nvPr/>
                </p:nvSpPr>
                <p:spPr bwMode="auto">
                  <a:xfrm>
                    <a:off x="5275" y="1906"/>
                    <a:ext cx="1" cy="17"/>
                  </a:xfrm>
                  <a:custGeom>
                    <a:avLst/>
                    <a:gdLst>
                      <a:gd name="T0" fmla="*/ 0 w 1"/>
                      <a:gd name="T1" fmla="*/ 2 h 17"/>
                      <a:gd name="T2" fmla="*/ 0 w 1"/>
                      <a:gd name="T3" fmla="*/ 6 h 17"/>
                      <a:gd name="T4" fmla="*/ 0 w 1"/>
                      <a:gd name="T5" fmla="*/ 11 h 17"/>
                      <a:gd name="T6" fmla="*/ 0 w 1"/>
                      <a:gd name="T7" fmla="*/ 13 h 17"/>
                      <a:gd name="T8" fmla="*/ 0 w 1"/>
                      <a:gd name="T9" fmla="*/ 16 h 17"/>
                      <a:gd name="T10" fmla="*/ 0 w 1"/>
                      <a:gd name="T11" fmla="*/ 13 h 17"/>
                      <a:gd name="T12" fmla="*/ 0 w 1"/>
                      <a:gd name="T13" fmla="*/ 9 h 17"/>
                      <a:gd name="T14" fmla="*/ 0 w 1"/>
                      <a:gd name="T15" fmla="*/ 6 h 17"/>
                      <a:gd name="T16" fmla="*/ 0 w 1"/>
                      <a:gd name="T17" fmla="*/ 2 h 17"/>
                      <a:gd name="T18" fmla="*/ 0 w 1"/>
                      <a:gd name="T19" fmla="*/ 0 h 17"/>
                      <a:gd name="T20" fmla="*/ 0 w 1"/>
                      <a:gd name="T2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" h="17">
                        <a:moveTo>
                          <a:pt x="0" y="2"/>
                        </a:move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25" name="Group 668"/>
              <p:cNvGrpSpPr>
                <a:grpSpLocks/>
              </p:cNvGrpSpPr>
              <p:nvPr/>
            </p:nvGrpSpPr>
            <p:grpSpPr bwMode="auto">
              <a:xfrm>
                <a:off x="5569" y="2310"/>
                <a:ext cx="141" cy="52"/>
                <a:chOff x="5569" y="2310"/>
                <a:chExt cx="141" cy="52"/>
              </a:xfrm>
            </p:grpSpPr>
            <p:sp>
              <p:nvSpPr>
                <p:cNvPr id="126" name="Freeform 669"/>
                <p:cNvSpPr>
                  <a:spLocks/>
                </p:cNvSpPr>
                <p:nvPr/>
              </p:nvSpPr>
              <p:spPr bwMode="auto">
                <a:xfrm>
                  <a:off x="5612" y="2339"/>
                  <a:ext cx="89" cy="23"/>
                </a:xfrm>
                <a:custGeom>
                  <a:avLst/>
                  <a:gdLst>
                    <a:gd name="T0" fmla="*/ 0 w 89"/>
                    <a:gd name="T1" fmla="*/ 9 h 23"/>
                    <a:gd name="T2" fmla="*/ 0 w 89"/>
                    <a:gd name="T3" fmla="*/ 10 h 23"/>
                    <a:gd name="T4" fmla="*/ 0 w 89"/>
                    <a:gd name="T5" fmla="*/ 11 h 23"/>
                    <a:gd name="T6" fmla="*/ 0 w 89"/>
                    <a:gd name="T7" fmla="*/ 11 h 23"/>
                    <a:gd name="T8" fmla="*/ 1 w 89"/>
                    <a:gd name="T9" fmla="*/ 11 h 23"/>
                    <a:gd name="T10" fmla="*/ 2 w 89"/>
                    <a:gd name="T11" fmla="*/ 12 h 23"/>
                    <a:gd name="T12" fmla="*/ 3 w 89"/>
                    <a:gd name="T13" fmla="*/ 12 h 23"/>
                    <a:gd name="T14" fmla="*/ 5 w 89"/>
                    <a:gd name="T15" fmla="*/ 12 h 23"/>
                    <a:gd name="T16" fmla="*/ 8 w 89"/>
                    <a:gd name="T17" fmla="*/ 12 h 23"/>
                    <a:gd name="T18" fmla="*/ 12 w 89"/>
                    <a:gd name="T19" fmla="*/ 13 h 23"/>
                    <a:gd name="T20" fmla="*/ 16 w 89"/>
                    <a:gd name="T21" fmla="*/ 14 h 23"/>
                    <a:gd name="T22" fmla="*/ 24 w 89"/>
                    <a:gd name="T23" fmla="*/ 14 h 23"/>
                    <a:gd name="T24" fmla="*/ 29 w 89"/>
                    <a:gd name="T25" fmla="*/ 16 h 23"/>
                    <a:gd name="T26" fmla="*/ 35 w 89"/>
                    <a:gd name="T27" fmla="*/ 17 h 23"/>
                    <a:gd name="T28" fmla="*/ 43 w 89"/>
                    <a:gd name="T29" fmla="*/ 18 h 23"/>
                    <a:gd name="T30" fmla="*/ 49 w 89"/>
                    <a:gd name="T31" fmla="*/ 19 h 23"/>
                    <a:gd name="T32" fmla="*/ 56 w 89"/>
                    <a:gd name="T33" fmla="*/ 20 h 23"/>
                    <a:gd name="T34" fmla="*/ 64 w 89"/>
                    <a:gd name="T35" fmla="*/ 21 h 23"/>
                    <a:gd name="T36" fmla="*/ 66 w 89"/>
                    <a:gd name="T37" fmla="*/ 22 h 23"/>
                    <a:gd name="T38" fmla="*/ 69 w 89"/>
                    <a:gd name="T39" fmla="*/ 22 h 23"/>
                    <a:gd name="T40" fmla="*/ 71 w 89"/>
                    <a:gd name="T41" fmla="*/ 21 h 23"/>
                    <a:gd name="T42" fmla="*/ 73 w 89"/>
                    <a:gd name="T43" fmla="*/ 21 h 23"/>
                    <a:gd name="T44" fmla="*/ 76 w 89"/>
                    <a:gd name="T45" fmla="*/ 20 h 23"/>
                    <a:gd name="T46" fmla="*/ 79 w 89"/>
                    <a:gd name="T47" fmla="*/ 19 h 23"/>
                    <a:gd name="T48" fmla="*/ 80 w 89"/>
                    <a:gd name="T49" fmla="*/ 18 h 23"/>
                    <a:gd name="T50" fmla="*/ 82 w 89"/>
                    <a:gd name="T51" fmla="*/ 16 h 23"/>
                    <a:gd name="T52" fmla="*/ 84 w 89"/>
                    <a:gd name="T53" fmla="*/ 14 h 23"/>
                    <a:gd name="T54" fmla="*/ 86 w 89"/>
                    <a:gd name="T55" fmla="*/ 13 h 23"/>
                    <a:gd name="T56" fmla="*/ 86 w 89"/>
                    <a:gd name="T57" fmla="*/ 12 h 23"/>
                    <a:gd name="T58" fmla="*/ 87 w 89"/>
                    <a:gd name="T59" fmla="*/ 12 h 23"/>
                    <a:gd name="T60" fmla="*/ 88 w 89"/>
                    <a:gd name="T61" fmla="*/ 11 h 23"/>
                    <a:gd name="T62" fmla="*/ 88 w 89"/>
                    <a:gd name="T63" fmla="*/ 9 h 23"/>
                    <a:gd name="T64" fmla="*/ 88 w 89"/>
                    <a:gd name="T65" fmla="*/ 8 h 23"/>
                    <a:gd name="T66" fmla="*/ 87 w 89"/>
                    <a:gd name="T67" fmla="*/ 7 h 23"/>
                    <a:gd name="T68" fmla="*/ 21 w 89"/>
                    <a:gd name="T69" fmla="*/ 0 h 23"/>
                    <a:gd name="T70" fmla="*/ 1 w 89"/>
                    <a:gd name="T71" fmla="*/ 7 h 23"/>
                    <a:gd name="T72" fmla="*/ 0 w 89"/>
                    <a:gd name="T7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" h="23">
                      <a:moveTo>
                        <a:pt x="0" y="9"/>
                      </a:move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3"/>
                      </a:lnTo>
                      <a:lnTo>
                        <a:pt x="16" y="14"/>
                      </a:lnTo>
                      <a:lnTo>
                        <a:pt x="24" y="14"/>
                      </a:lnTo>
                      <a:lnTo>
                        <a:pt x="29" y="16"/>
                      </a:lnTo>
                      <a:lnTo>
                        <a:pt x="35" y="17"/>
                      </a:lnTo>
                      <a:lnTo>
                        <a:pt x="43" y="18"/>
                      </a:lnTo>
                      <a:lnTo>
                        <a:pt x="49" y="19"/>
                      </a:lnTo>
                      <a:lnTo>
                        <a:pt x="56" y="20"/>
                      </a:lnTo>
                      <a:lnTo>
                        <a:pt x="64" y="21"/>
                      </a:lnTo>
                      <a:lnTo>
                        <a:pt x="66" y="22"/>
                      </a:lnTo>
                      <a:lnTo>
                        <a:pt x="69" y="22"/>
                      </a:lnTo>
                      <a:lnTo>
                        <a:pt x="71" y="21"/>
                      </a:lnTo>
                      <a:lnTo>
                        <a:pt x="73" y="21"/>
                      </a:lnTo>
                      <a:lnTo>
                        <a:pt x="76" y="20"/>
                      </a:lnTo>
                      <a:lnTo>
                        <a:pt x="79" y="19"/>
                      </a:lnTo>
                      <a:lnTo>
                        <a:pt x="80" y="18"/>
                      </a:lnTo>
                      <a:lnTo>
                        <a:pt x="82" y="16"/>
                      </a:lnTo>
                      <a:lnTo>
                        <a:pt x="84" y="14"/>
                      </a:lnTo>
                      <a:lnTo>
                        <a:pt x="86" y="13"/>
                      </a:lnTo>
                      <a:lnTo>
                        <a:pt x="86" y="12"/>
                      </a:lnTo>
                      <a:lnTo>
                        <a:pt x="87" y="12"/>
                      </a:lnTo>
                      <a:lnTo>
                        <a:pt x="88" y="11"/>
                      </a:lnTo>
                      <a:lnTo>
                        <a:pt x="88" y="9"/>
                      </a:lnTo>
                      <a:lnTo>
                        <a:pt x="88" y="8"/>
                      </a:lnTo>
                      <a:lnTo>
                        <a:pt x="87" y="7"/>
                      </a:lnTo>
                      <a:lnTo>
                        <a:pt x="21" y="0"/>
                      </a:lnTo>
                      <a:lnTo>
                        <a:pt x="1" y="7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Freeform 670"/>
                <p:cNvSpPr>
                  <a:spLocks/>
                </p:cNvSpPr>
                <p:nvPr/>
              </p:nvSpPr>
              <p:spPr bwMode="auto">
                <a:xfrm>
                  <a:off x="5619" y="232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16 h 17"/>
                    <a:gd name="T6" fmla="*/ 16 w 17"/>
                    <a:gd name="T7" fmla="*/ 16 h 17"/>
                    <a:gd name="T8" fmla="*/ 9 w 17"/>
                    <a:gd name="T9" fmla="*/ 16 h 17"/>
                    <a:gd name="T10" fmla="*/ 0 w 17"/>
                    <a:gd name="T11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Freeform 671"/>
                <p:cNvSpPr>
                  <a:spLocks/>
                </p:cNvSpPr>
                <p:nvPr/>
              </p:nvSpPr>
              <p:spPr bwMode="auto">
                <a:xfrm>
                  <a:off x="5609" y="2338"/>
                  <a:ext cx="92" cy="23"/>
                </a:xfrm>
                <a:custGeom>
                  <a:avLst/>
                  <a:gdLst>
                    <a:gd name="T0" fmla="*/ 0 w 92"/>
                    <a:gd name="T1" fmla="*/ 2 h 23"/>
                    <a:gd name="T2" fmla="*/ 0 w 92"/>
                    <a:gd name="T3" fmla="*/ 3 h 23"/>
                    <a:gd name="T4" fmla="*/ 0 w 92"/>
                    <a:gd name="T5" fmla="*/ 4 h 23"/>
                    <a:gd name="T6" fmla="*/ 0 w 92"/>
                    <a:gd name="T7" fmla="*/ 5 h 23"/>
                    <a:gd name="T8" fmla="*/ 0 w 92"/>
                    <a:gd name="T9" fmla="*/ 6 h 23"/>
                    <a:gd name="T10" fmla="*/ 0 w 92"/>
                    <a:gd name="T11" fmla="*/ 7 h 23"/>
                    <a:gd name="T12" fmla="*/ 1 w 92"/>
                    <a:gd name="T13" fmla="*/ 7 h 23"/>
                    <a:gd name="T14" fmla="*/ 1 w 92"/>
                    <a:gd name="T15" fmla="*/ 9 h 23"/>
                    <a:gd name="T16" fmla="*/ 2 w 92"/>
                    <a:gd name="T17" fmla="*/ 9 h 23"/>
                    <a:gd name="T18" fmla="*/ 3 w 92"/>
                    <a:gd name="T19" fmla="*/ 11 h 23"/>
                    <a:gd name="T20" fmla="*/ 3 w 92"/>
                    <a:gd name="T21" fmla="*/ 11 h 23"/>
                    <a:gd name="T22" fmla="*/ 5 w 92"/>
                    <a:gd name="T23" fmla="*/ 12 h 23"/>
                    <a:gd name="T24" fmla="*/ 5 w 92"/>
                    <a:gd name="T25" fmla="*/ 12 h 23"/>
                    <a:gd name="T26" fmla="*/ 7 w 92"/>
                    <a:gd name="T27" fmla="*/ 12 h 23"/>
                    <a:gd name="T28" fmla="*/ 10 w 92"/>
                    <a:gd name="T29" fmla="*/ 12 h 23"/>
                    <a:gd name="T30" fmla="*/ 14 w 92"/>
                    <a:gd name="T31" fmla="*/ 13 h 23"/>
                    <a:gd name="T32" fmla="*/ 19 w 92"/>
                    <a:gd name="T33" fmla="*/ 14 h 23"/>
                    <a:gd name="T34" fmla="*/ 26 w 92"/>
                    <a:gd name="T35" fmla="*/ 14 h 23"/>
                    <a:gd name="T36" fmla="*/ 31 w 92"/>
                    <a:gd name="T37" fmla="*/ 16 h 23"/>
                    <a:gd name="T38" fmla="*/ 37 w 92"/>
                    <a:gd name="T39" fmla="*/ 17 h 23"/>
                    <a:gd name="T40" fmla="*/ 45 w 92"/>
                    <a:gd name="T41" fmla="*/ 18 h 23"/>
                    <a:gd name="T42" fmla="*/ 52 w 92"/>
                    <a:gd name="T43" fmla="*/ 19 h 23"/>
                    <a:gd name="T44" fmla="*/ 59 w 92"/>
                    <a:gd name="T45" fmla="*/ 20 h 23"/>
                    <a:gd name="T46" fmla="*/ 67 w 92"/>
                    <a:gd name="T47" fmla="*/ 22 h 23"/>
                    <a:gd name="T48" fmla="*/ 69 w 92"/>
                    <a:gd name="T49" fmla="*/ 22 h 23"/>
                    <a:gd name="T50" fmla="*/ 72 w 92"/>
                    <a:gd name="T51" fmla="*/ 22 h 23"/>
                    <a:gd name="T52" fmla="*/ 73 w 92"/>
                    <a:gd name="T53" fmla="*/ 21 h 23"/>
                    <a:gd name="T54" fmla="*/ 76 w 92"/>
                    <a:gd name="T55" fmla="*/ 21 h 23"/>
                    <a:gd name="T56" fmla="*/ 78 w 92"/>
                    <a:gd name="T57" fmla="*/ 20 h 23"/>
                    <a:gd name="T58" fmla="*/ 82 w 92"/>
                    <a:gd name="T59" fmla="*/ 19 h 23"/>
                    <a:gd name="T60" fmla="*/ 83 w 92"/>
                    <a:gd name="T61" fmla="*/ 18 h 23"/>
                    <a:gd name="T62" fmla="*/ 85 w 92"/>
                    <a:gd name="T63" fmla="*/ 16 h 23"/>
                    <a:gd name="T64" fmla="*/ 87 w 92"/>
                    <a:gd name="T65" fmla="*/ 14 h 23"/>
                    <a:gd name="T66" fmla="*/ 88 w 92"/>
                    <a:gd name="T67" fmla="*/ 14 h 23"/>
                    <a:gd name="T68" fmla="*/ 89 w 92"/>
                    <a:gd name="T69" fmla="*/ 12 h 23"/>
                    <a:gd name="T70" fmla="*/ 90 w 92"/>
                    <a:gd name="T71" fmla="*/ 12 h 23"/>
                    <a:gd name="T72" fmla="*/ 90 w 92"/>
                    <a:gd name="T73" fmla="*/ 11 h 23"/>
                    <a:gd name="T74" fmla="*/ 91 w 92"/>
                    <a:gd name="T75" fmla="*/ 9 h 23"/>
                    <a:gd name="T76" fmla="*/ 91 w 92"/>
                    <a:gd name="T77" fmla="*/ 8 h 23"/>
                    <a:gd name="T78" fmla="*/ 91 w 92"/>
                    <a:gd name="T79" fmla="*/ 7 h 23"/>
                    <a:gd name="T80" fmla="*/ 23 w 92"/>
                    <a:gd name="T81" fmla="*/ 0 h 23"/>
                    <a:gd name="T82" fmla="*/ 0 w 92"/>
                    <a:gd name="T8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2" h="2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10" y="12"/>
                      </a:lnTo>
                      <a:lnTo>
                        <a:pt x="14" y="13"/>
                      </a:lnTo>
                      <a:lnTo>
                        <a:pt x="19" y="14"/>
                      </a:lnTo>
                      <a:lnTo>
                        <a:pt x="26" y="14"/>
                      </a:lnTo>
                      <a:lnTo>
                        <a:pt x="31" y="16"/>
                      </a:lnTo>
                      <a:lnTo>
                        <a:pt x="37" y="17"/>
                      </a:lnTo>
                      <a:lnTo>
                        <a:pt x="45" y="18"/>
                      </a:lnTo>
                      <a:lnTo>
                        <a:pt x="52" y="19"/>
                      </a:lnTo>
                      <a:lnTo>
                        <a:pt x="59" y="20"/>
                      </a:lnTo>
                      <a:lnTo>
                        <a:pt x="67" y="22"/>
                      </a:lnTo>
                      <a:lnTo>
                        <a:pt x="69" y="22"/>
                      </a:lnTo>
                      <a:lnTo>
                        <a:pt x="72" y="22"/>
                      </a:lnTo>
                      <a:lnTo>
                        <a:pt x="73" y="21"/>
                      </a:lnTo>
                      <a:lnTo>
                        <a:pt x="76" y="21"/>
                      </a:lnTo>
                      <a:lnTo>
                        <a:pt x="78" y="20"/>
                      </a:lnTo>
                      <a:lnTo>
                        <a:pt x="82" y="19"/>
                      </a:lnTo>
                      <a:lnTo>
                        <a:pt x="83" y="18"/>
                      </a:lnTo>
                      <a:lnTo>
                        <a:pt x="85" y="16"/>
                      </a:lnTo>
                      <a:lnTo>
                        <a:pt x="87" y="14"/>
                      </a:lnTo>
                      <a:lnTo>
                        <a:pt x="88" y="14"/>
                      </a:lnTo>
                      <a:lnTo>
                        <a:pt x="89" y="12"/>
                      </a:lnTo>
                      <a:lnTo>
                        <a:pt x="90" y="12"/>
                      </a:lnTo>
                      <a:lnTo>
                        <a:pt x="90" y="11"/>
                      </a:lnTo>
                      <a:lnTo>
                        <a:pt x="91" y="9"/>
                      </a:lnTo>
                      <a:lnTo>
                        <a:pt x="91" y="8"/>
                      </a:lnTo>
                      <a:lnTo>
                        <a:pt x="91" y="7"/>
                      </a:lnTo>
                      <a:lnTo>
                        <a:pt x="2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Freeform 672"/>
                <p:cNvSpPr>
                  <a:spLocks/>
                </p:cNvSpPr>
                <p:nvPr/>
              </p:nvSpPr>
              <p:spPr bwMode="auto">
                <a:xfrm>
                  <a:off x="5609" y="2339"/>
                  <a:ext cx="92" cy="17"/>
                </a:xfrm>
                <a:custGeom>
                  <a:avLst/>
                  <a:gdLst>
                    <a:gd name="T0" fmla="*/ 0 w 92"/>
                    <a:gd name="T1" fmla="*/ 3 h 17"/>
                    <a:gd name="T2" fmla="*/ 1 w 92"/>
                    <a:gd name="T3" fmla="*/ 3 h 17"/>
                    <a:gd name="T4" fmla="*/ 2 w 92"/>
                    <a:gd name="T5" fmla="*/ 3 h 17"/>
                    <a:gd name="T6" fmla="*/ 3 w 92"/>
                    <a:gd name="T7" fmla="*/ 3 h 17"/>
                    <a:gd name="T8" fmla="*/ 5 w 92"/>
                    <a:gd name="T9" fmla="*/ 3 h 17"/>
                    <a:gd name="T10" fmla="*/ 5 w 92"/>
                    <a:gd name="T11" fmla="*/ 3 h 17"/>
                    <a:gd name="T12" fmla="*/ 7 w 92"/>
                    <a:gd name="T13" fmla="*/ 3 h 17"/>
                    <a:gd name="T14" fmla="*/ 9 w 92"/>
                    <a:gd name="T15" fmla="*/ 3 h 17"/>
                    <a:gd name="T16" fmla="*/ 11 w 92"/>
                    <a:gd name="T17" fmla="*/ 2 h 17"/>
                    <a:gd name="T18" fmla="*/ 13 w 92"/>
                    <a:gd name="T19" fmla="*/ 2 h 17"/>
                    <a:gd name="T20" fmla="*/ 15 w 92"/>
                    <a:gd name="T21" fmla="*/ 2 h 17"/>
                    <a:gd name="T22" fmla="*/ 17 w 92"/>
                    <a:gd name="T23" fmla="*/ 2 h 17"/>
                    <a:gd name="T24" fmla="*/ 19 w 92"/>
                    <a:gd name="T25" fmla="*/ 2 h 17"/>
                    <a:gd name="T26" fmla="*/ 21 w 92"/>
                    <a:gd name="T27" fmla="*/ 2 h 17"/>
                    <a:gd name="T28" fmla="*/ 23 w 92"/>
                    <a:gd name="T29" fmla="*/ 2 h 17"/>
                    <a:gd name="T30" fmla="*/ 24 w 92"/>
                    <a:gd name="T31" fmla="*/ 2 h 17"/>
                    <a:gd name="T32" fmla="*/ 26 w 92"/>
                    <a:gd name="T33" fmla="*/ 2 h 17"/>
                    <a:gd name="T34" fmla="*/ 27 w 92"/>
                    <a:gd name="T35" fmla="*/ 2 h 17"/>
                    <a:gd name="T36" fmla="*/ 28 w 92"/>
                    <a:gd name="T37" fmla="*/ 3 h 17"/>
                    <a:gd name="T38" fmla="*/ 29 w 92"/>
                    <a:gd name="T39" fmla="*/ 3 h 17"/>
                    <a:gd name="T40" fmla="*/ 30 w 92"/>
                    <a:gd name="T41" fmla="*/ 3 h 17"/>
                    <a:gd name="T42" fmla="*/ 32 w 92"/>
                    <a:gd name="T43" fmla="*/ 3 h 17"/>
                    <a:gd name="T44" fmla="*/ 33 w 92"/>
                    <a:gd name="T45" fmla="*/ 3 h 17"/>
                    <a:gd name="T46" fmla="*/ 35 w 92"/>
                    <a:gd name="T47" fmla="*/ 4 h 17"/>
                    <a:gd name="T48" fmla="*/ 37 w 92"/>
                    <a:gd name="T49" fmla="*/ 4 h 17"/>
                    <a:gd name="T50" fmla="*/ 39 w 92"/>
                    <a:gd name="T51" fmla="*/ 5 h 17"/>
                    <a:gd name="T52" fmla="*/ 40 w 92"/>
                    <a:gd name="T53" fmla="*/ 5 h 17"/>
                    <a:gd name="T54" fmla="*/ 42 w 92"/>
                    <a:gd name="T55" fmla="*/ 5 h 17"/>
                    <a:gd name="T56" fmla="*/ 44 w 92"/>
                    <a:gd name="T57" fmla="*/ 5 h 17"/>
                    <a:gd name="T58" fmla="*/ 46 w 92"/>
                    <a:gd name="T59" fmla="*/ 6 h 17"/>
                    <a:gd name="T60" fmla="*/ 48 w 92"/>
                    <a:gd name="T61" fmla="*/ 7 h 17"/>
                    <a:gd name="T62" fmla="*/ 49 w 92"/>
                    <a:gd name="T63" fmla="*/ 7 h 17"/>
                    <a:gd name="T64" fmla="*/ 51 w 92"/>
                    <a:gd name="T65" fmla="*/ 7 h 17"/>
                    <a:gd name="T66" fmla="*/ 51 w 92"/>
                    <a:gd name="T67" fmla="*/ 8 h 17"/>
                    <a:gd name="T68" fmla="*/ 52 w 92"/>
                    <a:gd name="T69" fmla="*/ 8 h 17"/>
                    <a:gd name="T70" fmla="*/ 53 w 92"/>
                    <a:gd name="T71" fmla="*/ 9 h 17"/>
                    <a:gd name="T72" fmla="*/ 55 w 92"/>
                    <a:gd name="T73" fmla="*/ 9 h 17"/>
                    <a:gd name="T74" fmla="*/ 56 w 92"/>
                    <a:gd name="T75" fmla="*/ 10 h 17"/>
                    <a:gd name="T76" fmla="*/ 58 w 92"/>
                    <a:gd name="T77" fmla="*/ 11 h 17"/>
                    <a:gd name="T78" fmla="*/ 60 w 92"/>
                    <a:gd name="T79" fmla="*/ 12 h 17"/>
                    <a:gd name="T80" fmla="*/ 62 w 92"/>
                    <a:gd name="T81" fmla="*/ 13 h 17"/>
                    <a:gd name="T82" fmla="*/ 66 w 92"/>
                    <a:gd name="T83" fmla="*/ 14 h 17"/>
                    <a:gd name="T84" fmla="*/ 68 w 92"/>
                    <a:gd name="T85" fmla="*/ 15 h 17"/>
                    <a:gd name="T86" fmla="*/ 71 w 92"/>
                    <a:gd name="T87" fmla="*/ 15 h 17"/>
                    <a:gd name="T88" fmla="*/ 73 w 92"/>
                    <a:gd name="T89" fmla="*/ 16 h 17"/>
                    <a:gd name="T90" fmla="*/ 76 w 92"/>
                    <a:gd name="T91" fmla="*/ 16 h 17"/>
                    <a:gd name="T92" fmla="*/ 79 w 92"/>
                    <a:gd name="T93" fmla="*/ 16 h 17"/>
                    <a:gd name="T94" fmla="*/ 82 w 92"/>
                    <a:gd name="T95" fmla="*/ 15 h 17"/>
                    <a:gd name="T96" fmla="*/ 83 w 92"/>
                    <a:gd name="T97" fmla="*/ 15 h 17"/>
                    <a:gd name="T98" fmla="*/ 85 w 92"/>
                    <a:gd name="T99" fmla="*/ 14 h 17"/>
                    <a:gd name="T100" fmla="*/ 87 w 92"/>
                    <a:gd name="T101" fmla="*/ 13 h 17"/>
                    <a:gd name="T102" fmla="*/ 89 w 92"/>
                    <a:gd name="T103" fmla="*/ 11 h 17"/>
                    <a:gd name="T104" fmla="*/ 90 w 92"/>
                    <a:gd name="T105" fmla="*/ 10 h 17"/>
                    <a:gd name="T106" fmla="*/ 91 w 92"/>
                    <a:gd name="T107" fmla="*/ 9 h 17"/>
                    <a:gd name="T108" fmla="*/ 89 w 92"/>
                    <a:gd name="T109" fmla="*/ 11 h 17"/>
                    <a:gd name="T110" fmla="*/ 76 w 92"/>
                    <a:gd name="T111" fmla="*/ 15 h 17"/>
                    <a:gd name="T112" fmla="*/ 37 w 92"/>
                    <a:gd name="T113" fmla="*/ 3 h 17"/>
                    <a:gd name="T114" fmla="*/ 17 w 92"/>
                    <a:gd name="T115" fmla="*/ 0 h 17"/>
                    <a:gd name="T116" fmla="*/ 0 w 92"/>
                    <a:gd name="T1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2" h="17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9" y="3"/>
                      </a:lnTo>
                      <a:lnTo>
                        <a:pt x="30" y="3"/>
                      </a:lnTo>
                      <a:lnTo>
                        <a:pt x="30" y="3"/>
                      </a:lnTo>
                      <a:lnTo>
                        <a:pt x="31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1" y="5"/>
                      </a:lnTo>
                      <a:lnTo>
                        <a:pt x="42" y="5"/>
                      </a:lnTo>
                      <a:lnTo>
                        <a:pt x="43" y="5"/>
                      </a:lnTo>
                      <a:lnTo>
                        <a:pt x="44" y="5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9" y="7"/>
                      </a:lnTo>
                      <a:lnTo>
                        <a:pt x="50" y="7"/>
                      </a:lnTo>
                      <a:lnTo>
                        <a:pt x="51" y="7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0"/>
                      </a:lnTo>
                      <a:lnTo>
                        <a:pt x="56" y="10"/>
                      </a:lnTo>
                      <a:lnTo>
                        <a:pt x="57" y="11"/>
                      </a:lnTo>
                      <a:lnTo>
                        <a:pt x="58" y="11"/>
                      </a:lnTo>
                      <a:lnTo>
                        <a:pt x="59" y="11"/>
                      </a:lnTo>
                      <a:lnTo>
                        <a:pt x="60" y="12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6" y="14"/>
                      </a:lnTo>
                      <a:lnTo>
                        <a:pt x="67" y="15"/>
                      </a:lnTo>
                      <a:lnTo>
                        <a:pt x="68" y="15"/>
                      </a:lnTo>
                      <a:lnTo>
                        <a:pt x="69" y="15"/>
                      </a:lnTo>
                      <a:lnTo>
                        <a:pt x="71" y="15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4" y="16"/>
                      </a:lnTo>
                      <a:lnTo>
                        <a:pt x="76" y="16"/>
                      </a:lnTo>
                      <a:lnTo>
                        <a:pt x="78" y="16"/>
                      </a:lnTo>
                      <a:lnTo>
                        <a:pt x="79" y="16"/>
                      </a:lnTo>
                      <a:lnTo>
                        <a:pt x="80" y="16"/>
                      </a:lnTo>
                      <a:lnTo>
                        <a:pt x="82" y="15"/>
                      </a:lnTo>
                      <a:lnTo>
                        <a:pt x="82" y="15"/>
                      </a:lnTo>
                      <a:lnTo>
                        <a:pt x="83" y="15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6" y="13"/>
                      </a:lnTo>
                      <a:lnTo>
                        <a:pt x="87" y="13"/>
                      </a:lnTo>
                      <a:lnTo>
                        <a:pt x="88" y="12"/>
                      </a:lnTo>
                      <a:lnTo>
                        <a:pt x="89" y="11"/>
                      </a:lnTo>
                      <a:lnTo>
                        <a:pt x="89" y="11"/>
                      </a:lnTo>
                      <a:lnTo>
                        <a:pt x="90" y="10"/>
                      </a:lnTo>
                      <a:lnTo>
                        <a:pt x="91" y="9"/>
                      </a:lnTo>
                      <a:lnTo>
                        <a:pt x="91" y="9"/>
                      </a:lnTo>
                      <a:lnTo>
                        <a:pt x="91" y="7"/>
                      </a:lnTo>
                      <a:lnTo>
                        <a:pt x="89" y="11"/>
                      </a:lnTo>
                      <a:lnTo>
                        <a:pt x="82" y="15"/>
                      </a:lnTo>
                      <a:lnTo>
                        <a:pt x="76" y="15"/>
                      </a:lnTo>
                      <a:lnTo>
                        <a:pt x="44" y="5"/>
                      </a:lnTo>
                      <a:lnTo>
                        <a:pt x="37" y="3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Freeform 673"/>
                <p:cNvSpPr>
                  <a:spLocks/>
                </p:cNvSpPr>
                <p:nvPr/>
              </p:nvSpPr>
              <p:spPr bwMode="auto">
                <a:xfrm>
                  <a:off x="5627" y="2311"/>
                  <a:ext cx="17" cy="26"/>
                </a:xfrm>
                <a:custGeom>
                  <a:avLst/>
                  <a:gdLst>
                    <a:gd name="T0" fmla="*/ 1 w 17"/>
                    <a:gd name="T1" fmla="*/ 25 h 26"/>
                    <a:gd name="T2" fmla="*/ 2 w 17"/>
                    <a:gd name="T3" fmla="*/ 25 h 26"/>
                    <a:gd name="T4" fmla="*/ 2 w 17"/>
                    <a:gd name="T5" fmla="*/ 21 h 26"/>
                    <a:gd name="T6" fmla="*/ 5 w 17"/>
                    <a:gd name="T7" fmla="*/ 17 h 26"/>
                    <a:gd name="T8" fmla="*/ 11 w 17"/>
                    <a:gd name="T9" fmla="*/ 7 h 26"/>
                    <a:gd name="T10" fmla="*/ 16 w 17"/>
                    <a:gd name="T11" fmla="*/ 0 h 26"/>
                    <a:gd name="T12" fmla="*/ 15 w 17"/>
                    <a:gd name="T13" fmla="*/ 0 h 26"/>
                    <a:gd name="T14" fmla="*/ 14 w 17"/>
                    <a:gd name="T15" fmla="*/ 1 h 26"/>
                    <a:gd name="T16" fmla="*/ 9 w 17"/>
                    <a:gd name="T17" fmla="*/ 8 h 26"/>
                    <a:gd name="T18" fmla="*/ 1 w 17"/>
                    <a:gd name="T19" fmla="*/ 19 h 26"/>
                    <a:gd name="T20" fmla="*/ 0 w 17"/>
                    <a:gd name="T21" fmla="*/ 21 h 26"/>
                    <a:gd name="T22" fmla="*/ 1 w 17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6">
                      <a:moveTo>
                        <a:pt x="1" y="25"/>
                      </a:moveTo>
                      <a:lnTo>
                        <a:pt x="2" y="25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11" y="7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9" y="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5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Freeform 674"/>
                <p:cNvSpPr>
                  <a:spLocks/>
                </p:cNvSpPr>
                <p:nvPr/>
              </p:nvSpPr>
              <p:spPr bwMode="auto">
                <a:xfrm>
                  <a:off x="5569" y="2325"/>
                  <a:ext cx="42" cy="17"/>
                </a:xfrm>
                <a:custGeom>
                  <a:avLst/>
                  <a:gdLst>
                    <a:gd name="T0" fmla="*/ 41 w 42"/>
                    <a:gd name="T1" fmla="*/ 3 h 17"/>
                    <a:gd name="T2" fmla="*/ 36 w 42"/>
                    <a:gd name="T3" fmla="*/ 2 h 17"/>
                    <a:gd name="T4" fmla="*/ 33 w 42"/>
                    <a:gd name="T5" fmla="*/ 0 h 17"/>
                    <a:gd name="T6" fmla="*/ 30 w 42"/>
                    <a:gd name="T7" fmla="*/ 0 h 17"/>
                    <a:gd name="T8" fmla="*/ 28 w 42"/>
                    <a:gd name="T9" fmla="*/ 0 h 17"/>
                    <a:gd name="T10" fmla="*/ 24 w 42"/>
                    <a:gd name="T11" fmla="*/ 0 h 17"/>
                    <a:gd name="T12" fmla="*/ 22 w 42"/>
                    <a:gd name="T13" fmla="*/ 2 h 17"/>
                    <a:gd name="T14" fmla="*/ 19 w 42"/>
                    <a:gd name="T15" fmla="*/ 2 h 17"/>
                    <a:gd name="T16" fmla="*/ 14 w 42"/>
                    <a:gd name="T17" fmla="*/ 5 h 17"/>
                    <a:gd name="T18" fmla="*/ 10 w 42"/>
                    <a:gd name="T19" fmla="*/ 6 h 17"/>
                    <a:gd name="T20" fmla="*/ 6 w 42"/>
                    <a:gd name="T21" fmla="*/ 10 h 17"/>
                    <a:gd name="T22" fmla="*/ 3 w 42"/>
                    <a:gd name="T23" fmla="*/ 11 h 17"/>
                    <a:gd name="T24" fmla="*/ 0 w 42"/>
                    <a:gd name="T25" fmla="*/ 11 h 17"/>
                    <a:gd name="T26" fmla="*/ 0 w 42"/>
                    <a:gd name="T27" fmla="*/ 16 h 17"/>
                    <a:gd name="T28" fmla="*/ 2 w 42"/>
                    <a:gd name="T29" fmla="*/ 16 h 17"/>
                    <a:gd name="T30" fmla="*/ 5 w 42"/>
                    <a:gd name="T31" fmla="*/ 14 h 17"/>
                    <a:gd name="T32" fmla="*/ 8 w 42"/>
                    <a:gd name="T33" fmla="*/ 13 h 17"/>
                    <a:gd name="T34" fmla="*/ 12 w 42"/>
                    <a:gd name="T35" fmla="*/ 11 h 17"/>
                    <a:gd name="T36" fmla="*/ 17 w 42"/>
                    <a:gd name="T37" fmla="*/ 8 h 17"/>
                    <a:gd name="T38" fmla="*/ 21 w 42"/>
                    <a:gd name="T39" fmla="*/ 5 h 17"/>
                    <a:gd name="T40" fmla="*/ 24 w 42"/>
                    <a:gd name="T41" fmla="*/ 5 h 17"/>
                    <a:gd name="T42" fmla="*/ 28 w 42"/>
                    <a:gd name="T43" fmla="*/ 5 h 17"/>
                    <a:gd name="T44" fmla="*/ 32 w 42"/>
                    <a:gd name="T45" fmla="*/ 5 h 17"/>
                    <a:gd name="T46" fmla="*/ 34 w 42"/>
                    <a:gd name="T47" fmla="*/ 5 h 17"/>
                    <a:gd name="T48" fmla="*/ 37 w 42"/>
                    <a:gd name="T49" fmla="*/ 6 h 17"/>
                    <a:gd name="T50" fmla="*/ 39 w 42"/>
                    <a:gd name="T51" fmla="*/ 6 h 17"/>
                    <a:gd name="T52" fmla="*/ 41 w 42"/>
                    <a:gd name="T5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2" h="17">
                      <a:moveTo>
                        <a:pt x="41" y="3"/>
                      </a:moveTo>
                      <a:lnTo>
                        <a:pt x="36" y="2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4" y="5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5" y="14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8" y="5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3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Freeform 675"/>
                <p:cNvSpPr>
                  <a:spLocks/>
                </p:cNvSpPr>
                <p:nvPr/>
              </p:nvSpPr>
              <p:spPr bwMode="auto">
                <a:xfrm>
                  <a:off x="5620" y="2312"/>
                  <a:ext cx="22" cy="17"/>
                </a:xfrm>
                <a:custGeom>
                  <a:avLst/>
                  <a:gdLst>
                    <a:gd name="T0" fmla="*/ 21 w 22"/>
                    <a:gd name="T1" fmla="*/ 0 h 17"/>
                    <a:gd name="T2" fmla="*/ 20 w 22"/>
                    <a:gd name="T3" fmla="*/ 2 h 17"/>
                    <a:gd name="T4" fmla="*/ 19 w 22"/>
                    <a:gd name="T5" fmla="*/ 3 h 17"/>
                    <a:gd name="T6" fmla="*/ 19 w 22"/>
                    <a:gd name="T7" fmla="*/ 5 h 17"/>
                    <a:gd name="T8" fmla="*/ 18 w 22"/>
                    <a:gd name="T9" fmla="*/ 5 h 17"/>
                    <a:gd name="T10" fmla="*/ 17 w 22"/>
                    <a:gd name="T11" fmla="*/ 7 h 17"/>
                    <a:gd name="T12" fmla="*/ 17 w 22"/>
                    <a:gd name="T13" fmla="*/ 9 h 17"/>
                    <a:gd name="T14" fmla="*/ 17 w 22"/>
                    <a:gd name="T15" fmla="*/ 9 h 17"/>
                    <a:gd name="T16" fmla="*/ 16 w 22"/>
                    <a:gd name="T17" fmla="*/ 11 h 17"/>
                    <a:gd name="T18" fmla="*/ 16 w 22"/>
                    <a:gd name="T19" fmla="*/ 12 h 17"/>
                    <a:gd name="T20" fmla="*/ 15 w 22"/>
                    <a:gd name="T21" fmla="*/ 12 h 17"/>
                    <a:gd name="T22" fmla="*/ 14 w 22"/>
                    <a:gd name="T23" fmla="*/ 12 h 17"/>
                    <a:gd name="T24" fmla="*/ 13 w 22"/>
                    <a:gd name="T25" fmla="*/ 12 h 17"/>
                    <a:gd name="T26" fmla="*/ 12 w 22"/>
                    <a:gd name="T27" fmla="*/ 12 h 17"/>
                    <a:gd name="T28" fmla="*/ 11 w 22"/>
                    <a:gd name="T29" fmla="*/ 12 h 17"/>
                    <a:gd name="T30" fmla="*/ 11 w 22"/>
                    <a:gd name="T31" fmla="*/ 12 h 17"/>
                    <a:gd name="T32" fmla="*/ 9 w 22"/>
                    <a:gd name="T33" fmla="*/ 12 h 17"/>
                    <a:gd name="T34" fmla="*/ 9 w 22"/>
                    <a:gd name="T35" fmla="*/ 12 h 17"/>
                    <a:gd name="T36" fmla="*/ 8 w 22"/>
                    <a:gd name="T37" fmla="*/ 12 h 17"/>
                    <a:gd name="T38" fmla="*/ 6 w 22"/>
                    <a:gd name="T39" fmla="*/ 12 h 17"/>
                    <a:gd name="T40" fmla="*/ 6 w 22"/>
                    <a:gd name="T41" fmla="*/ 14 h 17"/>
                    <a:gd name="T42" fmla="*/ 4 w 22"/>
                    <a:gd name="T43" fmla="*/ 14 h 17"/>
                    <a:gd name="T44" fmla="*/ 3 w 22"/>
                    <a:gd name="T45" fmla="*/ 14 h 17"/>
                    <a:gd name="T46" fmla="*/ 3 w 22"/>
                    <a:gd name="T47" fmla="*/ 14 h 17"/>
                    <a:gd name="T48" fmla="*/ 1 w 22"/>
                    <a:gd name="T49" fmla="*/ 14 h 17"/>
                    <a:gd name="T50" fmla="*/ 0 w 22"/>
                    <a:gd name="T51" fmla="*/ 16 h 17"/>
                    <a:gd name="T52" fmla="*/ 4 w 22"/>
                    <a:gd name="T53" fmla="*/ 5 h 17"/>
                    <a:gd name="T54" fmla="*/ 5 w 22"/>
                    <a:gd name="T55" fmla="*/ 5 h 17"/>
                    <a:gd name="T56" fmla="*/ 6 w 22"/>
                    <a:gd name="T57" fmla="*/ 5 h 17"/>
                    <a:gd name="T58" fmla="*/ 6 w 22"/>
                    <a:gd name="T59" fmla="*/ 3 h 17"/>
                    <a:gd name="T60" fmla="*/ 7 w 22"/>
                    <a:gd name="T61" fmla="*/ 3 h 17"/>
                    <a:gd name="T62" fmla="*/ 8 w 22"/>
                    <a:gd name="T63" fmla="*/ 3 h 17"/>
                    <a:gd name="T64" fmla="*/ 9 w 22"/>
                    <a:gd name="T65" fmla="*/ 3 h 17"/>
                    <a:gd name="T66" fmla="*/ 11 w 22"/>
                    <a:gd name="T67" fmla="*/ 2 h 17"/>
                    <a:gd name="T68" fmla="*/ 14 w 22"/>
                    <a:gd name="T69" fmla="*/ 2 h 17"/>
                    <a:gd name="T70" fmla="*/ 16 w 22"/>
                    <a:gd name="T71" fmla="*/ 2 h 17"/>
                    <a:gd name="T72" fmla="*/ 19 w 22"/>
                    <a:gd name="T73" fmla="*/ 0 h 17"/>
                    <a:gd name="T74" fmla="*/ 21 w 22"/>
                    <a:gd name="T7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" h="17">
                      <a:moveTo>
                        <a:pt x="21" y="0"/>
                      </a:moveTo>
                      <a:lnTo>
                        <a:pt x="20" y="2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Freeform 676"/>
                <p:cNvSpPr>
                  <a:spLocks/>
                </p:cNvSpPr>
                <p:nvPr/>
              </p:nvSpPr>
              <p:spPr bwMode="auto">
                <a:xfrm>
                  <a:off x="5629" y="2332"/>
                  <a:ext cx="72" cy="18"/>
                </a:xfrm>
                <a:custGeom>
                  <a:avLst/>
                  <a:gdLst>
                    <a:gd name="T0" fmla="*/ 0 w 72"/>
                    <a:gd name="T1" fmla="*/ 3 h 18"/>
                    <a:gd name="T2" fmla="*/ 0 w 72"/>
                    <a:gd name="T3" fmla="*/ 3 h 18"/>
                    <a:gd name="T4" fmla="*/ 0 w 72"/>
                    <a:gd name="T5" fmla="*/ 5 h 18"/>
                    <a:gd name="T6" fmla="*/ 0 w 72"/>
                    <a:gd name="T7" fmla="*/ 6 h 18"/>
                    <a:gd name="T8" fmla="*/ 0 w 72"/>
                    <a:gd name="T9" fmla="*/ 6 h 18"/>
                    <a:gd name="T10" fmla="*/ 1 w 72"/>
                    <a:gd name="T11" fmla="*/ 6 h 18"/>
                    <a:gd name="T12" fmla="*/ 3 w 72"/>
                    <a:gd name="T13" fmla="*/ 6 h 18"/>
                    <a:gd name="T14" fmla="*/ 4 w 72"/>
                    <a:gd name="T15" fmla="*/ 6 h 18"/>
                    <a:gd name="T16" fmla="*/ 8 w 72"/>
                    <a:gd name="T17" fmla="*/ 7 h 18"/>
                    <a:gd name="T18" fmla="*/ 12 w 72"/>
                    <a:gd name="T19" fmla="*/ 7 h 18"/>
                    <a:gd name="T20" fmla="*/ 14 w 72"/>
                    <a:gd name="T21" fmla="*/ 8 h 18"/>
                    <a:gd name="T22" fmla="*/ 17 w 72"/>
                    <a:gd name="T23" fmla="*/ 8 h 18"/>
                    <a:gd name="T24" fmla="*/ 21 w 72"/>
                    <a:gd name="T25" fmla="*/ 9 h 18"/>
                    <a:gd name="T26" fmla="*/ 25 w 72"/>
                    <a:gd name="T27" fmla="*/ 9 h 18"/>
                    <a:gd name="T28" fmla="*/ 31 w 72"/>
                    <a:gd name="T29" fmla="*/ 11 h 18"/>
                    <a:gd name="T30" fmla="*/ 35 w 72"/>
                    <a:gd name="T31" fmla="*/ 12 h 18"/>
                    <a:gd name="T32" fmla="*/ 39 w 72"/>
                    <a:gd name="T33" fmla="*/ 13 h 18"/>
                    <a:gd name="T34" fmla="*/ 42 w 72"/>
                    <a:gd name="T35" fmla="*/ 14 h 18"/>
                    <a:gd name="T36" fmla="*/ 44 w 72"/>
                    <a:gd name="T37" fmla="*/ 15 h 18"/>
                    <a:gd name="T38" fmla="*/ 48 w 72"/>
                    <a:gd name="T39" fmla="*/ 16 h 18"/>
                    <a:gd name="T40" fmla="*/ 53 w 72"/>
                    <a:gd name="T41" fmla="*/ 17 h 18"/>
                    <a:gd name="T42" fmla="*/ 56 w 72"/>
                    <a:gd name="T43" fmla="*/ 17 h 18"/>
                    <a:gd name="T44" fmla="*/ 60 w 72"/>
                    <a:gd name="T45" fmla="*/ 17 h 18"/>
                    <a:gd name="T46" fmla="*/ 62 w 72"/>
                    <a:gd name="T47" fmla="*/ 16 h 18"/>
                    <a:gd name="T48" fmla="*/ 63 w 72"/>
                    <a:gd name="T49" fmla="*/ 15 h 18"/>
                    <a:gd name="T50" fmla="*/ 66 w 72"/>
                    <a:gd name="T51" fmla="*/ 15 h 18"/>
                    <a:gd name="T52" fmla="*/ 67 w 72"/>
                    <a:gd name="T53" fmla="*/ 13 h 18"/>
                    <a:gd name="T54" fmla="*/ 69 w 72"/>
                    <a:gd name="T55" fmla="*/ 13 h 18"/>
                    <a:gd name="T56" fmla="*/ 70 w 72"/>
                    <a:gd name="T57" fmla="*/ 11 h 18"/>
                    <a:gd name="T58" fmla="*/ 70 w 72"/>
                    <a:gd name="T59" fmla="*/ 10 h 18"/>
                    <a:gd name="T60" fmla="*/ 71 w 72"/>
                    <a:gd name="T61" fmla="*/ 9 h 18"/>
                    <a:gd name="T62" fmla="*/ 71 w 72"/>
                    <a:gd name="T63" fmla="*/ 6 h 18"/>
                    <a:gd name="T64" fmla="*/ 71 w 72"/>
                    <a:gd name="T65" fmla="*/ 4 h 18"/>
                    <a:gd name="T66" fmla="*/ 69 w 72"/>
                    <a:gd name="T67" fmla="*/ 2 h 18"/>
                    <a:gd name="T68" fmla="*/ 68 w 72"/>
                    <a:gd name="T69" fmla="*/ 0 h 18"/>
                    <a:gd name="T70" fmla="*/ 0 w 72"/>
                    <a:gd name="T71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2" h="18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1" y="9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8" y="10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35" y="12"/>
                      </a:lnTo>
                      <a:lnTo>
                        <a:pt x="37" y="13"/>
                      </a:lnTo>
                      <a:lnTo>
                        <a:pt x="39" y="13"/>
                      </a:lnTo>
                      <a:lnTo>
                        <a:pt x="40" y="13"/>
                      </a:lnTo>
                      <a:lnTo>
                        <a:pt x="42" y="14"/>
                      </a:lnTo>
                      <a:lnTo>
                        <a:pt x="43" y="15"/>
                      </a:lnTo>
                      <a:lnTo>
                        <a:pt x="44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1" y="17"/>
                      </a:ln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62" y="16"/>
                      </a:lnTo>
                      <a:lnTo>
                        <a:pt x="63" y="16"/>
                      </a:lnTo>
                      <a:lnTo>
                        <a:pt x="63" y="15"/>
                      </a:lnTo>
                      <a:lnTo>
                        <a:pt x="65" y="15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67" y="13"/>
                      </a:lnTo>
                      <a:lnTo>
                        <a:pt x="69" y="13"/>
                      </a:lnTo>
                      <a:lnTo>
                        <a:pt x="69" y="13"/>
                      </a:lnTo>
                      <a:lnTo>
                        <a:pt x="69" y="12"/>
                      </a:lnTo>
                      <a:lnTo>
                        <a:pt x="70" y="11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1" y="10"/>
                      </a:lnTo>
                      <a:lnTo>
                        <a:pt x="71" y="9"/>
                      </a:lnTo>
                      <a:lnTo>
                        <a:pt x="71" y="7"/>
                      </a:lnTo>
                      <a:lnTo>
                        <a:pt x="71" y="6"/>
                      </a:lnTo>
                      <a:lnTo>
                        <a:pt x="71" y="5"/>
                      </a:lnTo>
                      <a:lnTo>
                        <a:pt x="71" y="4"/>
                      </a:lnTo>
                      <a:lnTo>
                        <a:pt x="70" y="3"/>
                      </a:lnTo>
                      <a:lnTo>
                        <a:pt x="69" y="2"/>
                      </a:lnTo>
                      <a:lnTo>
                        <a:pt x="69" y="1"/>
                      </a:lnTo>
                      <a:lnTo>
                        <a:pt x="68" y="0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Freeform 677"/>
                <p:cNvSpPr>
                  <a:spLocks/>
                </p:cNvSpPr>
                <p:nvPr/>
              </p:nvSpPr>
              <p:spPr bwMode="auto">
                <a:xfrm>
                  <a:off x="5609" y="233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4 h 17"/>
                    <a:gd name="T4" fmla="*/ 0 w 17"/>
                    <a:gd name="T5" fmla="*/ 4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2 h 17"/>
                    <a:gd name="T14" fmla="*/ 0 w 17"/>
                    <a:gd name="T15" fmla="*/ 12 h 17"/>
                    <a:gd name="T16" fmla="*/ 0 w 17"/>
                    <a:gd name="T17" fmla="*/ 16 h 17"/>
                    <a:gd name="T18" fmla="*/ 0 w 17"/>
                    <a:gd name="T19" fmla="*/ 16 h 17"/>
                    <a:gd name="T20" fmla="*/ 1 w 17"/>
                    <a:gd name="T21" fmla="*/ 16 h 17"/>
                    <a:gd name="T22" fmla="*/ 2 w 17"/>
                    <a:gd name="T23" fmla="*/ 16 h 17"/>
                    <a:gd name="T24" fmla="*/ 3 w 17"/>
                    <a:gd name="T25" fmla="*/ 16 h 17"/>
                    <a:gd name="T26" fmla="*/ 4 w 17"/>
                    <a:gd name="T27" fmla="*/ 16 h 17"/>
                    <a:gd name="T28" fmla="*/ 5 w 17"/>
                    <a:gd name="T29" fmla="*/ 16 h 17"/>
                    <a:gd name="T30" fmla="*/ 6 w 17"/>
                    <a:gd name="T31" fmla="*/ 12 h 17"/>
                    <a:gd name="T32" fmla="*/ 7 w 17"/>
                    <a:gd name="T33" fmla="*/ 12 h 17"/>
                    <a:gd name="T34" fmla="*/ 8 w 17"/>
                    <a:gd name="T35" fmla="*/ 12 h 17"/>
                    <a:gd name="T36" fmla="*/ 9 w 17"/>
                    <a:gd name="T37" fmla="*/ 12 h 17"/>
                    <a:gd name="T38" fmla="*/ 11 w 17"/>
                    <a:gd name="T39" fmla="*/ 12 h 17"/>
                    <a:gd name="T40" fmla="*/ 12 w 17"/>
                    <a:gd name="T41" fmla="*/ 12 h 17"/>
                    <a:gd name="T42" fmla="*/ 13 w 17"/>
                    <a:gd name="T43" fmla="*/ 12 h 17"/>
                    <a:gd name="T44" fmla="*/ 13 w 17"/>
                    <a:gd name="T45" fmla="*/ 12 h 17"/>
                    <a:gd name="T46" fmla="*/ 14 w 17"/>
                    <a:gd name="T47" fmla="*/ 12 h 17"/>
                    <a:gd name="T48" fmla="*/ 14 w 17"/>
                    <a:gd name="T49" fmla="*/ 12 h 17"/>
                    <a:gd name="T50" fmla="*/ 15 w 17"/>
                    <a:gd name="T51" fmla="*/ 12 h 17"/>
                    <a:gd name="T52" fmla="*/ 15 w 17"/>
                    <a:gd name="T53" fmla="*/ 12 h 17"/>
                    <a:gd name="T54" fmla="*/ 15 w 17"/>
                    <a:gd name="T55" fmla="*/ 12 h 17"/>
                    <a:gd name="T56" fmla="*/ 15 w 17"/>
                    <a:gd name="T57" fmla="*/ 8 h 17"/>
                    <a:gd name="T58" fmla="*/ 15 w 17"/>
                    <a:gd name="T59" fmla="*/ 8 h 17"/>
                    <a:gd name="T60" fmla="*/ 15 w 17"/>
                    <a:gd name="T61" fmla="*/ 4 h 17"/>
                    <a:gd name="T62" fmla="*/ 15 w 17"/>
                    <a:gd name="T63" fmla="*/ 4 h 17"/>
                    <a:gd name="T64" fmla="*/ 15 w 17"/>
                    <a:gd name="T65" fmla="*/ 4 h 17"/>
                    <a:gd name="T66" fmla="*/ 16 w 17"/>
                    <a:gd name="T67" fmla="*/ 0 h 17"/>
                    <a:gd name="T68" fmla="*/ 16 w 17"/>
                    <a:gd name="T69" fmla="*/ 0 h 17"/>
                    <a:gd name="T70" fmla="*/ 0 w 17"/>
                    <a:gd name="T7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Freeform 678"/>
                <p:cNvSpPr>
                  <a:spLocks/>
                </p:cNvSpPr>
                <p:nvPr/>
              </p:nvSpPr>
              <p:spPr bwMode="auto">
                <a:xfrm>
                  <a:off x="5609" y="23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16 h 17"/>
                    <a:gd name="T4" fmla="*/ 0 w 17"/>
                    <a:gd name="T5" fmla="*/ 16 h 17"/>
                    <a:gd name="T6" fmla="*/ 0 w 17"/>
                    <a:gd name="T7" fmla="*/ 16 h 17"/>
                    <a:gd name="T8" fmla="*/ 0 w 17"/>
                    <a:gd name="T9" fmla="*/ 16 h 17"/>
                    <a:gd name="T10" fmla="*/ 0 w 17"/>
                    <a:gd name="T11" fmla="*/ 0 h 17"/>
                    <a:gd name="T12" fmla="*/ 0 w 17"/>
                    <a:gd name="T13" fmla="*/ 0 h 17"/>
                    <a:gd name="T14" fmla="*/ 1 w 17"/>
                    <a:gd name="T15" fmla="*/ 0 h 17"/>
                    <a:gd name="T16" fmla="*/ 2 w 17"/>
                    <a:gd name="T17" fmla="*/ 0 h 17"/>
                    <a:gd name="T18" fmla="*/ 3 w 17"/>
                    <a:gd name="T19" fmla="*/ 0 h 17"/>
                    <a:gd name="T20" fmla="*/ 4 w 17"/>
                    <a:gd name="T21" fmla="*/ 0 h 17"/>
                    <a:gd name="T22" fmla="*/ 5 w 17"/>
                    <a:gd name="T23" fmla="*/ 0 h 17"/>
                    <a:gd name="T24" fmla="*/ 6 w 17"/>
                    <a:gd name="T25" fmla="*/ 0 h 17"/>
                    <a:gd name="T26" fmla="*/ 7 w 17"/>
                    <a:gd name="T27" fmla="*/ 0 h 17"/>
                    <a:gd name="T28" fmla="*/ 9 w 17"/>
                    <a:gd name="T29" fmla="*/ 0 h 17"/>
                    <a:gd name="T30" fmla="*/ 10 w 17"/>
                    <a:gd name="T31" fmla="*/ 0 h 17"/>
                    <a:gd name="T32" fmla="*/ 11 w 17"/>
                    <a:gd name="T33" fmla="*/ 0 h 17"/>
                    <a:gd name="T34" fmla="*/ 12 w 17"/>
                    <a:gd name="T35" fmla="*/ 16 h 17"/>
                    <a:gd name="T36" fmla="*/ 13 w 17"/>
                    <a:gd name="T37" fmla="*/ 16 h 17"/>
                    <a:gd name="T38" fmla="*/ 13 w 17"/>
                    <a:gd name="T39" fmla="*/ 16 h 17"/>
                    <a:gd name="T40" fmla="*/ 14 w 17"/>
                    <a:gd name="T41" fmla="*/ 16 h 17"/>
                    <a:gd name="T42" fmla="*/ 14 w 17"/>
                    <a:gd name="T43" fmla="*/ 16 h 17"/>
                    <a:gd name="T44" fmla="*/ 15 w 17"/>
                    <a:gd name="T45" fmla="*/ 16 h 17"/>
                    <a:gd name="T46" fmla="*/ 15 w 17"/>
                    <a:gd name="T47" fmla="*/ 16 h 17"/>
                    <a:gd name="T48" fmla="*/ 15 w 17"/>
                    <a:gd name="T49" fmla="*/ 16 h 17"/>
                    <a:gd name="T50" fmla="*/ 15 w 17"/>
                    <a:gd name="T51" fmla="*/ 16 h 17"/>
                    <a:gd name="T52" fmla="*/ 16 w 17"/>
                    <a:gd name="T53" fmla="*/ 16 h 17"/>
                    <a:gd name="T54" fmla="*/ 0 w 17"/>
                    <a:gd name="T5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Freeform 679"/>
                <p:cNvSpPr>
                  <a:spLocks/>
                </p:cNvSpPr>
                <p:nvPr/>
              </p:nvSpPr>
              <p:spPr bwMode="auto">
                <a:xfrm>
                  <a:off x="5609" y="2320"/>
                  <a:ext cx="27" cy="17"/>
                </a:xfrm>
                <a:custGeom>
                  <a:avLst/>
                  <a:gdLst>
                    <a:gd name="T0" fmla="*/ 26 w 27"/>
                    <a:gd name="T1" fmla="*/ 0 h 17"/>
                    <a:gd name="T2" fmla="*/ 19 w 27"/>
                    <a:gd name="T3" fmla="*/ 10 h 17"/>
                    <a:gd name="T4" fmla="*/ 18 w 27"/>
                    <a:gd name="T5" fmla="*/ 11 h 17"/>
                    <a:gd name="T6" fmla="*/ 18 w 27"/>
                    <a:gd name="T7" fmla="*/ 12 h 17"/>
                    <a:gd name="T8" fmla="*/ 18 w 27"/>
                    <a:gd name="T9" fmla="*/ 12 h 17"/>
                    <a:gd name="T10" fmla="*/ 18 w 27"/>
                    <a:gd name="T11" fmla="*/ 14 h 17"/>
                    <a:gd name="T12" fmla="*/ 17 w 27"/>
                    <a:gd name="T13" fmla="*/ 14 h 17"/>
                    <a:gd name="T14" fmla="*/ 17 w 27"/>
                    <a:gd name="T15" fmla="*/ 15 h 17"/>
                    <a:gd name="T16" fmla="*/ 16 w 27"/>
                    <a:gd name="T17" fmla="*/ 15 h 17"/>
                    <a:gd name="T18" fmla="*/ 14 w 27"/>
                    <a:gd name="T19" fmla="*/ 15 h 17"/>
                    <a:gd name="T20" fmla="*/ 14 w 27"/>
                    <a:gd name="T21" fmla="*/ 15 h 17"/>
                    <a:gd name="T22" fmla="*/ 12 w 27"/>
                    <a:gd name="T23" fmla="*/ 15 h 17"/>
                    <a:gd name="T24" fmla="*/ 11 w 27"/>
                    <a:gd name="T25" fmla="*/ 15 h 17"/>
                    <a:gd name="T26" fmla="*/ 10 w 27"/>
                    <a:gd name="T27" fmla="*/ 15 h 17"/>
                    <a:gd name="T28" fmla="*/ 8 w 27"/>
                    <a:gd name="T29" fmla="*/ 15 h 17"/>
                    <a:gd name="T30" fmla="*/ 7 w 27"/>
                    <a:gd name="T31" fmla="*/ 16 h 17"/>
                    <a:gd name="T32" fmla="*/ 5 w 27"/>
                    <a:gd name="T33" fmla="*/ 16 h 17"/>
                    <a:gd name="T34" fmla="*/ 4 w 27"/>
                    <a:gd name="T35" fmla="*/ 16 h 17"/>
                    <a:gd name="T36" fmla="*/ 2 w 27"/>
                    <a:gd name="T37" fmla="*/ 16 h 17"/>
                    <a:gd name="T38" fmla="*/ 1 w 27"/>
                    <a:gd name="T39" fmla="*/ 16 h 17"/>
                    <a:gd name="T40" fmla="*/ 1 w 27"/>
                    <a:gd name="T41" fmla="*/ 16 h 17"/>
                    <a:gd name="T42" fmla="*/ 0 w 27"/>
                    <a:gd name="T43" fmla="*/ 16 h 17"/>
                    <a:gd name="T44" fmla="*/ 0 w 27"/>
                    <a:gd name="T45" fmla="*/ 15 h 17"/>
                    <a:gd name="T46" fmla="*/ 1 w 27"/>
                    <a:gd name="T47" fmla="*/ 12 h 17"/>
                    <a:gd name="T48" fmla="*/ 2 w 27"/>
                    <a:gd name="T49" fmla="*/ 10 h 17"/>
                    <a:gd name="T50" fmla="*/ 3 w 27"/>
                    <a:gd name="T51" fmla="*/ 9 h 17"/>
                    <a:gd name="T52" fmla="*/ 4 w 27"/>
                    <a:gd name="T53" fmla="*/ 6 h 17"/>
                    <a:gd name="T54" fmla="*/ 6 w 27"/>
                    <a:gd name="T55" fmla="*/ 5 h 17"/>
                    <a:gd name="T56" fmla="*/ 7 w 27"/>
                    <a:gd name="T57" fmla="*/ 3 h 17"/>
                    <a:gd name="T58" fmla="*/ 8 w 27"/>
                    <a:gd name="T59" fmla="*/ 1 h 17"/>
                    <a:gd name="T60" fmla="*/ 10 w 27"/>
                    <a:gd name="T61" fmla="*/ 1 h 17"/>
                    <a:gd name="T62" fmla="*/ 11 w 27"/>
                    <a:gd name="T63" fmla="*/ 0 h 17"/>
                    <a:gd name="T64" fmla="*/ 12 w 27"/>
                    <a:gd name="T65" fmla="*/ 0 h 17"/>
                    <a:gd name="T66" fmla="*/ 13 w 27"/>
                    <a:gd name="T67" fmla="*/ 0 h 17"/>
                    <a:gd name="T68" fmla="*/ 14 w 27"/>
                    <a:gd name="T69" fmla="*/ 0 h 17"/>
                    <a:gd name="T70" fmla="*/ 14 w 27"/>
                    <a:gd name="T71" fmla="*/ 0 h 17"/>
                    <a:gd name="T72" fmla="*/ 16 w 27"/>
                    <a:gd name="T73" fmla="*/ 0 h 17"/>
                    <a:gd name="T74" fmla="*/ 17 w 27"/>
                    <a:gd name="T75" fmla="*/ 0 h 17"/>
                    <a:gd name="T76" fmla="*/ 18 w 27"/>
                    <a:gd name="T77" fmla="*/ 0 h 17"/>
                    <a:gd name="T78" fmla="*/ 19 w 27"/>
                    <a:gd name="T79" fmla="*/ 0 h 17"/>
                    <a:gd name="T80" fmla="*/ 21 w 27"/>
                    <a:gd name="T81" fmla="*/ 0 h 17"/>
                    <a:gd name="T82" fmla="*/ 21 w 27"/>
                    <a:gd name="T83" fmla="*/ 0 h 17"/>
                    <a:gd name="T84" fmla="*/ 23 w 27"/>
                    <a:gd name="T85" fmla="*/ 0 h 17"/>
                    <a:gd name="T86" fmla="*/ 24 w 27"/>
                    <a:gd name="T87" fmla="*/ 0 h 17"/>
                    <a:gd name="T88" fmla="*/ 24 w 27"/>
                    <a:gd name="T89" fmla="*/ 0 h 17"/>
                    <a:gd name="T90" fmla="*/ 26 w 27"/>
                    <a:gd name="T9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" h="17">
                      <a:moveTo>
                        <a:pt x="26" y="0"/>
                      </a:moveTo>
                      <a:lnTo>
                        <a:pt x="19" y="10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5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Freeform 680"/>
                <p:cNvSpPr>
                  <a:spLocks/>
                </p:cNvSpPr>
                <p:nvPr/>
              </p:nvSpPr>
              <p:spPr bwMode="auto">
                <a:xfrm>
                  <a:off x="5609" y="2332"/>
                  <a:ext cx="17" cy="17"/>
                </a:xfrm>
                <a:custGeom>
                  <a:avLst/>
                  <a:gdLst>
                    <a:gd name="T0" fmla="*/ 0 w 17"/>
                    <a:gd name="T1" fmla="*/ 12 h 17"/>
                    <a:gd name="T2" fmla="*/ 0 w 17"/>
                    <a:gd name="T3" fmla="*/ 8 h 17"/>
                    <a:gd name="T4" fmla="*/ 0 w 17"/>
                    <a:gd name="T5" fmla="*/ 8 h 17"/>
                    <a:gd name="T6" fmla="*/ 0 w 17"/>
                    <a:gd name="T7" fmla="*/ 0 h 17"/>
                    <a:gd name="T8" fmla="*/ 1 w 17"/>
                    <a:gd name="T9" fmla="*/ 0 h 17"/>
                    <a:gd name="T10" fmla="*/ 2 w 17"/>
                    <a:gd name="T11" fmla="*/ 8 h 17"/>
                    <a:gd name="T12" fmla="*/ 3 w 17"/>
                    <a:gd name="T13" fmla="*/ 8 h 17"/>
                    <a:gd name="T14" fmla="*/ 5 w 17"/>
                    <a:gd name="T15" fmla="*/ 8 h 17"/>
                    <a:gd name="T16" fmla="*/ 7 w 17"/>
                    <a:gd name="T17" fmla="*/ 8 h 17"/>
                    <a:gd name="T18" fmla="*/ 9 w 17"/>
                    <a:gd name="T19" fmla="*/ 8 h 17"/>
                    <a:gd name="T20" fmla="*/ 10 w 17"/>
                    <a:gd name="T21" fmla="*/ 12 h 17"/>
                    <a:gd name="T22" fmla="*/ 11 w 17"/>
                    <a:gd name="T23" fmla="*/ 12 h 17"/>
                    <a:gd name="T24" fmla="*/ 13 w 17"/>
                    <a:gd name="T25" fmla="*/ 12 h 17"/>
                    <a:gd name="T26" fmla="*/ 13 w 17"/>
                    <a:gd name="T27" fmla="*/ 12 h 17"/>
                    <a:gd name="T28" fmla="*/ 15 w 17"/>
                    <a:gd name="T29" fmla="*/ 12 h 17"/>
                    <a:gd name="T30" fmla="*/ 15 w 17"/>
                    <a:gd name="T31" fmla="*/ 16 h 17"/>
                    <a:gd name="T32" fmla="*/ 16 w 17"/>
                    <a:gd name="T33" fmla="*/ 12 h 17"/>
                    <a:gd name="T34" fmla="*/ 15 w 17"/>
                    <a:gd name="T35" fmla="*/ 12 h 17"/>
                    <a:gd name="T36" fmla="*/ 14 w 17"/>
                    <a:gd name="T37" fmla="*/ 12 h 17"/>
                    <a:gd name="T38" fmla="*/ 13 w 17"/>
                    <a:gd name="T39" fmla="*/ 12 h 17"/>
                    <a:gd name="T40" fmla="*/ 12 w 17"/>
                    <a:gd name="T41" fmla="*/ 12 h 17"/>
                    <a:gd name="T42" fmla="*/ 11 w 17"/>
                    <a:gd name="T43" fmla="*/ 8 h 17"/>
                    <a:gd name="T44" fmla="*/ 9 w 17"/>
                    <a:gd name="T45" fmla="*/ 8 h 17"/>
                    <a:gd name="T46" fmla="*/ 8 w 17"/>
                    <a:gd name="T47" fmla="*/ 8 h 17"/>
                    <a:gd name="T48" fmla="*/ 6 w 17"/>
                    <a:gd name="T49" fmla="*/ 8 h 17"/>
                    <a:gd name="T50" fmla="*/ 4 w 17"/>
                    <a:gd name="T51" fmla="*/ 0 h 17"/>
                    <a:gd name="T52" fmla="*/ 3 w 17"/>
                    <a:gd name="T53" fmla="*/ 0 h 17"/>
                    <a:gd name="T54" fmla="*/ 2 w 17"/>
                    <a:gd name="T55" fmla="*/ 0 h 17"/>
                    <a:gd name="T56" fmla="*/ 1 w 17"/>
                    <a:gd name="T57" fmla="*/ 0 h 17"/>
                    <a:gd name="T58" fmla="*/ 0 w 17"/>
                    <a:gd name="T59" fmla="*/ 0 h 17"/>
                    <a:gd name="T60" fmla="*/ 0 w 17"/>
                    <a:gd name="T61" fmla="*/ 0 h 17"/>
                    <a:gd name="T62" fmla="*/ 0 w 17"/>
                    <a:gd name="T63" fmla="*/ 8 h 17"/>
                    <a:gd name="T64" fmla="*/ 0 w 17"/>
                    <a:gd name="T65" fmla="*/ 8 h 17"/>
                    <a:gd name="T66" fmla="*/ 0 w 17"/>
                    <a:gd name="T6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" h="17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Freeform 681"/>
                <p:cNvSpPr>
                  <a:spLocks/>
                </p:cNvSpPr>
                <p:nvPr/>
              </p:nvSpPr>
              <p:spPr bwMode="auto">
                <a:xfrm>
                  <a:off x="5619" y="2320"/>
                  <a:ext cx="17" cy="17"/>
                </a:xfrm>
                <a:custGeom>
                  <a:avLst/>
                  <a:gdLst>
                    <a:gd name="T0" fmla="*/ 0 w 17"/>
                    <a:gd name="T1" fmla="*/ 10 h 17"/>
                    <a:gd name="T2" fmla="*/ 0 w 17"/>
                    <a:gd name="T3" fmla="*/ 5 h 17"/>
                    <a:gd name="T4" fmla="*/ 0 w 17"/>
                    <a:gd name="T5" fmla="*/ 0 h 17"/>
                    <a:gd name="T6" fmla="*/ 5 w 17"/>
                    <a:gd name="T7" fmla="*/ 10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5 w 17"/>
                    <a:gd name="T13" fmla="*/ 16 h 17"/>
                    <a:gd name="T14" fmla="*/ 16 w 17"/>
                    <a:gd name="T15" fmla="*/ 16 h 17"/>
                    <a:gd name="T16" fmla="*/ 16 w 17"/>
                    <a:gd name="T17" fmla="*/ 16 h 17"/>
                    <a:gd name="T18" fmla="*/ 15 w 17"/>
                    <a:gd name="T19" fmla="*/ 16 h 17"/>
                    <a:gd name="T20" fmla="*/ 13 w 17"/>
                    <a:gd name="T21" fmla="*/ 16 h 17"/>
                    <a:gd name="T22" fmla="*/ 12 w 17"/>
                    <a:gd name="T23" fmla="*/ 16 h 17"/>
                    <a:gd name="T24" fmla="*/ 11 w 17"/>
                    <a:gd name="T25" fmla="*/ 16 h 17"/>
                    <a:gd name="T26" fmla="*/ 9 w 17"/>
                    <a:gd name="T27" fmla="*/ 16 h 17"/>
                    <a:gd name="T28" fmla="*/ 9 w 17"/>
                    <a:gd name="T29" fmla="*/ 16 h 17"/>
                    <a:gd name="T30" fmla="*/ 7 w 17"/>
                    <a:gd name="T31" fmla="*/ 16 h 17"/>
                    <a:gd name="T32" fmla="*/ 6 w 17"/>
                    <a:gd name="T33" fmla="*/ 16 h 17"/>
                    <a:gd name="T34" fmla="*/ 5 w 17"/>
                    <a:gd name="T35" fmla="*/ 16 h 17"/>
                    <a:gd name="T36" fmla="*/ 3 w 17"/>
                    <a:gd name="T37" fmla="*/ 16 h 17"/>
                    <a:gd name="T38" fmla="*/ 2 w 17"/>
                    <a:gd name="T39" fmla="*/ 10 h 17"/>
                    <a:gd name="T40" fmla="*/ 0 w 17"/>
                    <a:gd name="T41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17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2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Freeform 682"/>
                <p:cNvSpPr>
                  <a:spLocks/>
                </p:cNvSpPr>
                <p:nvPr/>
              </p:nvSpPr>
              <p:spPr bwMode="auto">
                <a:xfrm>
                  <a:off x="5619" y="2320"/>
                  <a:ext cx="17" cy="17"/>
                </a:xfrm>
                <a:custGeom>
                  <a:avLst/>
                  <a:gdLst>
                    <a:gd name="T0" fmla="*/ 12 w 17"/>
                    <a:gd name="T1" fmla="*/ 16 h 17"/>
                    <a:gd name="T2" fmla="*/ 13 w 17"/>
                    <a:gd name="T3" fmla="*/ 16 h 17"/>
                    <a:gd name="T4" fmla="*/ 14 w 17"/>
                    <a:gd name="T5" fmla="*/ 16 h 17"/>
                    <a:gd name="T6" fmla="*/ 15 w 17"/>
                    <a:gd name="T7" fmla="*/ 16 h 17"/>
                    <a:gd name="T8" fmla="*/ 16 w 17"/>
                    <a:gd name="T9" fmla="*/ 16 h 17"/>
                    <a:gd name="T10" fmla="*/ 15 w 17"/>
                    <a:gd name="T11" fmla="*/ 16 h 17"/>
                    <a:gd name="T12" fmla="*/ 15 w 17"/>
                    <a:gd name="T13" fmla="*/ 16 h 17"/>
                    <a:gd name="T14" fmla="*/ 14 w 17"/>
                    <a:gd name="T15" fmla="*/ 16 h 17"/>
                    <a:gd name="T16" fmla="*/ 13 w 17"/>
                    <a:gd name="T17" fmla="*/ 16 h 17"/>
                    <a:gd name="T18" fmla="*/ 12 w 17"/>
                    <a:gd name="T19" fmla="*/ 16 h 17"/>
                    <a:gd name="T20" fmla="*/ 10 w 17"/>
                    <a:gd name="T21" fmla="*/ 16 h 17"/>
                    <a:gd name="T22" fmla="*/ 10 w 17"/>
                    <a:gd name="T23" fmla="*/ 16 h 17"/>
                    <a:gd name="T24" fmla="*/ 9 w 17"/>
                    <a:gd name="T25" fmla="*/ 16 h 17"/>
                    <a:gd name="T26" fmla="*/ 8 w 17"/>
                    <a:gd name="T27" fmla="*/ 16 h 17"/>
                    <a:gd name="T28" fmla="*/ 7 w 17"/>
                    <a:gd name="T29" fmla="*/ 16 h 17"/>
                    <a:gd name="T30" fmla="*/ 5 w 17"/>
                    <a:gd name="T31" fmla="*/ 16 h 17"/>
                    <a:gd name="T32" fmla="*/ 5 w 17"/>
                    <a:gd name="T33" fmla="*/ 10 h 17"/>
                    <a:gd name="T34" fmla="*/ 3 w 17"/>
                    <a:gd name="T35" fmla="*/ 10 h 17"/>
                    <a:gd name="T36" fmla="*/ 2 w 17"/>
                    <a:gd name="T37" fmla="*/ 5 h 17"/>
                    <a:gd name="T38" fmla="*/ 2 w 17"/>
                    <a:gd name="T39" fmla="*/ 5 h 17"/>
                    <a:gd name="T40" fmla="*/ 0 w 17"/>
                    <a:gd name="T41" fmla="*/ 5 h 17"/>
                    <a:gd name="T42" fmla="*/ 0 w 17"/>
                    <a:gd name="T43" fmla="*/ 5 h 17"/>
                    <a:gd name="T44" fmla="*/ 0 w 17"/>
                    <a:gd name="T45" fmla="*/ 0 h 17"/>
                    <a:gd name="T46" fmla="*/ 1 w 17"/>
                    <a:gd name="T47" fmla="*/ 5 h 17"/>
                    <a:gd name="T48" fmla="*/ 2 w 17"/>
                    <a:gd name="T49" fmla="*/ 5 h 17"/>
                    <a:gd name="T50" fmla="*/ 4 w 17"/>
                    <a:gd name="T51" fmla="*/ 5 h 17"/>
                    <a:gd name="T52" fmla="*/ 5 w 17"/>
                    <a:gd name="T53" fmla="*/ 10 h 17"/>
                    <a:gd name="T54" fmla="*/ 6 w 17"/>
                    <a:gd name="T55" fmla="*/ 10 h 17"/>
                    <a:gd name="T56" fmla="*/ 8 w 17"/>
                    <a:gd name="T57" fmla="*/ 10 h 17"/>
                    <a:gd name="T58" fmla="*/ 8 w 17"/>
                    <a:gd name="T59" fmla="*/ 16 h 17"/>
                    <a:gd name="T60" fmla="*/ 10 w 17"/>
                    <a:gd name="T61" fmla="*/ 16 h 17"/>
                    <a:gd name="T62" fmla="*/ 10 w 17"/>
                    <a:gd name="T63" fmla="*/ 16 h 17"/>
                    <a:gd name="T64" fmla="*/ 12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2" y="16"/>
                      </a:move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Freeform 683"/>
                <p:cNvSpPr>
                  <a:spLocks/>
                </p:cNvSpPr>
                <p:nvPr/>
              </p:nvSpPr>
              <p:spPr bwMode="auto">
                <a:xfrm>
                  <a:off x="5629" y="2332"/>
                  <a:ext cx="28" cy="17"/>
                </a:xfrm>
                <a:custGeom>
                  <a:avLst/>
                  <a:gdLst>
                    <a:gd name="T0" fmla="*/ 0 w 28"/>
                    <a:gd name="T1" fmla="*/ 8 h 17"/>
                    <a:gd name="T2" fmla="*/ 1 w 28"/>
                    <a:gd name="T3" fmla="*/ 8 h 17"/>
                    <a:gd name="T4" fmla="*/ 2 w 28"/>
                    <a:gd name="T5" fmla="*/ 8 h 17"/>
                    <a:gd name="T6" fmla="*/ 3 w 28"/>
                    <a:gd name="T7" fmla="*/ 8 h 17"/>
                    <a:gd name="T8" fmla="*/ 5 w 28"/>
                    <a:gd name="T9" fmla="*/ 8 h 17"/>
                    <a:gd name="T10" fmla="*/ 5 w 28"/>
                    <a:gd name="T11" fmla="*/ 8 h 17"/>
                    <a:gd name="T12" fmla="*/ 6 w 28"/>
                    <a:gd name="T13" fmla="*/ 8 h 17"/>
                    <a:gd name="T14" fmla="*/ 8 w 28"/>
                    <a:gd name="T15" fmla="*/ 8 h 17"/>
                    <a:gd name="T16" fmla="*/ 9 w 28"/>
                    <a:gd name="T17" fmla="*/ 8 h 17"/>
                    <a:gd name="T18" fmla="*/ 11 w 28"/>
                    <a:gd name="T19" fmla="*/ 8 h 17"/>
                    <a:gd name="T20" fmla="*/ 13 w 28"/>
                    <a:gd name="T21" fmla="*/ 8 h 17"/>
                    <a:gd name="T22" fmla="*/ 15 w 28"/>
                    <a:gd name="T23" fmla="*/ 11 h 17"/>
                    <a:gd name="T24" fmla="*/ 16 w 28"/>
                    <a:gd name="T25" fmla="*/ 11 h 17"/>
                    <a:gd name="T26" fmla="*/ 18 w 28"/>
                    <a:gd name="T27" fmla="*/ 11 h 17"/>
                    <a:gd name="T28" fmla="*/ 18 w 28"/>
                    <a:gd name="T29" fmla="*/ 11 h 17"/>
                    <a:gd name="T30" fmla="*/ 21 w 28"/>
                    <a:gd name="T31" fmla="*/ 13 h 17"/>
                    <a:gd name="T32" fmla="*/ 25 w 28"/>
                    <a:gd name="T33" fmla="*/ 16 h 17"/>
                    <a:gd name="T34" fmla="*/ 27 w 28"/>
                    <a:gd name="T35" fmla="*/ 16 h 17"/>
                    <a:gd name="T36" fmla="*/ 25 w 28"/>
                    <a:gd name="T37" fmla="*/ 8 h 17"/>
                    <a:gd name="T38" fmla="*/ 10 w 28"/>
                    <a:gd name="T39" fmla="*/ 0 h 17"/>
                    <a:gd name="T40" fmla="*/ 1 w 28"/>
                    <a:gd name="T41" fmla="*/ 0 h 17"/>
                    <a:gd name="T42" fmla="*/ 0 w 28"/>
                    <a:gd name="T43" fmla="*/ 5 h 17"/>
                    <a:gd name="T44" fmla="*/ 0 w 28"/>
                    <a:gd name="T45" fmla="*/ 5 h 17"/>
                    <a:gd name="T46" fmla="*/ 0 w 28"/>
                    <a:gd name="T47" fmla="*/ 5 h 17"/>
                    <a:gd name="T48" fmla="*/ 0 w 28"/>
                    <a:gd name="T4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" h="17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21" y="13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5" y="8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Freeform 684"/>
                <p:cNvSpPr>
                  <a:spLocks/>
                </p:cNvSpPr>
                <p:nvPr/>
              </p:nvSpPr>
              <p:spPr bwMode="auto">
                <a:xfrm>
                  <a:off x="5660" y="2338"/>
                  <a:ext cx="30" cy="17"/>
                </a:xfrm>
                <a:custGeom>
                  <a:avLst/>
                  <a:gdLst>
                    <a:gd name="T0" fmla="*/ 1 w 30"/>
                    <a:gd name="T1" fmla="*/ 4 h 17"/>
                    <a:gd name="T2" fmla="*/ 2 w 30"/>
                    <a:gd name="T3" fmla="*/ 6 h 17"/>
                    <a:gd name="T4" fmla="*/ 5 w 30"/>
                    <a:gd name="T5" fmla="*/ 7 h 17"/>
                    <a:gd name="T6" fmla="*/ 6 w 30"/>
                    <a:gd name="T7" fmla="*/ 7 h 17"/>
                    <a:gd name="T8" fmla="*/ 8 w 30"/>
                    <a:gd name="T9" fmla="*/ 8 h 17"/>
                    <a:gd name="T10" fmla="*/ 11 w 30"/>
                    <a:gd name="T11" fmla="*/ 11 h 17"/>
                    <a:gd name="T12" fmla="*/ 14 w 30"/>
                    <a:gd name="T13" fmla="*/ 13 h 17"/>
                    <a:gd name="T14" fmla="*/ 18 w 30"/>
                    <a:gd name="T15" fmla="*/ 14 h 17"/>
                    <a:gd name="T16" fmla="*/ 19 w 30"/>
                    <a:gd name="T17" fmla="*/ 16 h 17"/>
                    <a:gd name="T18" fmla="*/ 22 w 30"/>
                    <a:gd name="T19" fmla="*/ 16 h 17"/>
                    <a:gd name="T20" fmla="*/ 23 w 30"/>
                    <a:gd name="T21" fmla="*/ 16 h 17"/>
                    <a:gd name="T22" fmla="*/ 25 w 30"/>
                    <a:gd name="T23" fmla="*/ 16 h 17"/>
                    <a:gd name="T24" fmla="*/ 27 w 30"/>
                    <a:gd name="T25" fmla="*/ 16 h 17"/>
                    <a:gd name="T26" fmla="*/ 29 w 30"/>
                    <a:gd name="T27" fmla="*/ 16 h 17"/>
                    <a:gd name="T28" fmla="*/ 27 w 30"/>
                    <a:gd name="T29" fmla="*/ 11 h 17"/>
                    <a:gd name="T30" fmla="*/ 10 w 30"/>
                    <a:gd name="T31" fmla="*/ 3 h 17"/>
                    <a:gd name="T32" fmla="*/ 0 w 30"/>
                    <a:gd name="T33" fmla="*/ 0 h 17"/>
                    <a:gd name="T34" fmla="*/ 1 w 30"/>
                    <a:gd name="T35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7">
                      <a:moveTo>
                        <a:pt x="1" y="4"/>
                      </a:move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11" y="11"/>
                      </a:lnTo>
                      <a:lnTo>
                        <a:pt x="14" y="13"/>
                      </a:lnTo>
                      <a:lnTo>
                        <a:pt x="18" y="14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27" y="11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Freeform 685"/>
                <p:cNvSpPr>
                  <a:spLocks/>
                </p:cNvSpPr>
                <p:nvPr/>
              </p:nvSpPr>
              <p:spPr bwMode="auto">
                <a:xfrm>
                  <a:off x="5693" y="2331"/>
                  <a:ext cx="17" cy="17"/>
                </a:xfrm>
                <a:custGeom>
                  <a:avLst/>
                  <a:gdLst>
                    <a:gd name="T0" fmla="*/ 2 w 17"/>
                    <a:gd name="T1" fmla="*/ 16 h 17"/>
                    <a:gd name="T2" fmla="*/ 3 w 17"/>
                    <a:gd name="T3" fmla="*/ 15 h 17"/>
                    <a:gd name="T4" fmla="*/ 5 w 17"/>
                    <a:gd name="T5" fmla="*/ 15 h 17"/>
                    <a:gd name="T6" fmla="*/ 6 w 17"/>
                    <a:gd name="T7" fmla="*/ 15 h 17"/>
                    <a:gd name="T8" fmla="*/ 10 w 17"/>
                    <a:gd name="T9" fmla="*/ 14 h 17"/>
                    <a:gd name="T10" fmla="*/ 10 w 17"/>
                    <a:gd name="T11" fmla="*/ 13 h 17"/>
                    <a:gd name="T12" fmla="*/ 13 w 17"/>
                    <a:gd name="T13" fmla="*/ 12 h 17"/>
                    <a:gd name="T14" fmla="*/ 14 w 17"/>
                    <a:gd name="T15" fmla="*/ 11 h 17"/>
                    <a:gd name="T16" fmla="*/ 14 w 17"/>
                    <a:gd name="T17" fmla="*/ 10 h 17"/>
                    <a:gd name="T18" fmla="*/ 14 w 17"/>
                    <a:gd name="T19" fmla="*/ 9 h 17"/>
                    <a:gd name="T20" fmla="*/ 16 w 17"/>
                    <a:gd name="T21" fmla="*/ 8 h 17"/>
                    <a:gd name="T22" fmla="*/ 16 w 17"/>
                    <a:gd name="T23" fmla="*/ 8 h 17"/>
                    <a:gd name="T24" fmla="*/ 16 w 17"/>
                    <a:gd name="T25" fmla="*/ 7 h 17"/>
                    <a:gd name="T26" fmla="*/ 16 w 17"/>
                    <a:gd name="T27" fmla="*/ 6 h 17"/>
                    <a:gd name="T28" fmla="*/ 16 w 17"/>
                    <a:gd name="T29" fmla="*/ 4 h 17"/>
                    <a:gd name="T30" fmla="*/ 16 w 17"/>
                    <a:gd name="T31" fmla="*/ 4 h 17"/>
                    <a:gd name="T32" fmla="*/ 16 w 17"/>
                    <a:gd name="T33" fmla="*/ 3 h 17"/>
                    <a:gd name="T34" fmla="*/ 14 w 17"/>
                    <a:gd name="T35" fmla="*/ 2 h 17"/>
                    <a:gd name="T36" fmla="*/ 14 w 17"/>
                    <a:gd name="T37" fmla="*/ 0 h 17"/>
                    <a:gd name="T38" fmla="*/ 13 w 17"/>
                    <a:gd name="T39" fmla="*/ 0 h 17"/>
                    <a:gd name="T40" fmla="*/ 13 w 17"/>
                    <a:gd name="T41" fmla="*/ 3 h 17"/>
                    <a:gd name="T42" fmla="*/ 10 w 17"/>
                    <a:gd name="T43" fmla="*/ 10 h 17"/>
                    <a:gd name="T44" fmla="*/ 0 w 17"/>
                    <a:gd name="T45" fmla="*/ 13 h 17"/>
                    <a:gd name="T46" fmla="*/ 2 w 17"/>
                    <a:gd name="T47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" h="17">
                      <a:moveTo>
                        <a:pt x="2" y="16"/>
                      </a:move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Freeform 686"/>
                <p:cNvSpPr>
                  <a:spLocks/>
                </p:cNvSpPr>
                <p:nvPr/>
              </p:nvSpPr>
              <p:spPr bwMode="auto">
                <a:xfrm>
                  <a:off x="5630" y="2310"/>
                  <a:ext cx="71" cy="34"/>
                </a:xfrm>
                <a:custGeom>
                  <a:avLst/>
                  <a:gdLst>
                    <a:gd name="T0" fmla="*/ 15 w 71"/>
                    <a:gd name="T1" fmla="*/ 1 h 34"/>
                    <a:gd name="T2" fmla="*/ 14 w 71"/>
                    <a:gd name="T3" fmla="*/ 1 h 34"/>
                    <a:gd name="T4" fmla="*/ 12 w 71"/>
                    <a:gd name="T5" fmla="*/ 3 h 34"/>
                    <a:gd name="T6" fmla="*/ 12 w 71"/>
                    <a:gd name="T7" fmla="*/ 4 h 34"/>
                    <a:gd name="T8" fmla="*/ 10 w 71"/>
                    <a:gd name="T9" fmla="*/ 6 h 34"/>
                    <a:gd name="T10" fmla="*/ 10 w 71"/>
                    <a:gd name="T11" fmla="*/ 6 h 34"/>
                    <a:gd name="T12" fmla="*/ 9 w 71"/>
                    <a:gd name="T13" fmla="*/ 8 h 34"/>
                    <a:gd name="T14" fmla="*/ 8 w 71"/>
                    <a:gd name="T15" fmla="*/ 8 h 34"/>
                    <a:gd name="T16" fmla="*/ 7 w 71"/>
                    <a:gd name="T17" fmla="*/ 10 h 34"/>
                    <a:gd name="T18" fmla="*/ 7 w 71"/>
                    <a:gd name="T19" fmla="*/ 10 h 34"/>
                    <a:gd name="T20" fmla="*/ 5 w 71"/>
                    <a:gd name="T21" fmla="*/ 12 h 34"/>
                    <a:gd name="T22" fmla="*/ 5 w 71"/>
                    <a:gd name="T23" fmla="*/ 13 h 34"/>
                    <a:gd name="T24" fmla="*/ 4 w 71"/>
                    <a:gd name="T25" fmla="*/ 14 h 34"/>
                    <a:gd name="T26" fmla="*/ 4 w 71"/>
                    <a:gd name="T27" fmla="*/ 15 h 34"/>
                    <a:gd name="T28" fmla="*/ 3 w 71"/>
                    <a:gd name="T29" fmla="*/ 16 h 34"/>
                    <a:gd name="T30" fmla="*/ 2 w 71"/>
                    <a:gd name="T31" fmla="*/ 17 h 34"/>
                    <a:gd name="T32" fmla="*/ 1 w 71"/>
                    <a:gd name="T33" fmla="*/ 18 h 34"/>
                    <a:gd name="T34" fmla="*/ 0 w 71"/>
                    <a:gd name="T35" fmla="*/ 19 h 34"/>
                    <a:gd name="T36" fmla="*/ 0 w 71"/>
                    <a:gd name="T37" fmla="*/ 20 h 34"/>
                    <a:gd name="T38" fmla="*/ 0 w 71"/>
                    <a:gd name="T39" fmla="*/ 20 h 34"/>
                    <a:gd name="T40" fmla="*/ 2 w 71"/>
                    <a:gd name="T41" fmla="*/ 20 h 34"/>
                    <a:gd name="T42" fmla="*/ 4 w 71"/>
                    <a:gd name="T43" fmla="*/ 20 h 34"/>
                    <a:gd name="T44" fmla="*/ 6 w 71"/>
                    <a:gd name="T45" fmla="*/ 21 h 34"/>
                    <a:gd name="T46" fmla="*/ 8 w 71"/>
                    <a:gd name="T47" fmla="*/ 21 h 34"/>
                    <a:gd name="T48" fmla="*/ 11 w 71"/>
                    <a:gd name="T49" fmla="*/ 22 h 34"/>
                    <a:gd name="T50" fmla="*/ 16 w 71"/>
                    <a:gd name="T51" fmla="*/ 22 h 34"/>
                    <a:gd name="T52" fmla="*/ 21 w 71"/>
                    <a:gd name="T53" fmla="*/ 24 h 34"/>
                    <a:gd name="T54" fmla="*/ 27 w 71"/>
                    <a:gd name="T55" fmla="*/ 25 h 34"/>
                    <a:gd name="T56" fmla="*/ 32 w 71"/>
                    <a:gd name="T57" fmla="*/ 26 h 34"/>
                    <a:gd name="T58" fmla="*/ 37 w 71"/>
                    <a:gd name="T59" fmla="*/ 27 h 34"/>
                    <a:gd name="T60" fmla="*/ 43 w 71"/>
                    <a:gd name="T61" fmla="*/ 30 h 34"/>
                    <a:gd name="T62" fmla="*/ 48 w 71"/>
                    <a:gd name="T63" fmla="*/ 32 h 34"/>
                    <a:gd name="T64" fmla="*/ 53 w 71"/>
                    <a:gd name="T65" fmla="*/ 33 h 34"/>
                    <a:gd name="T66" fmla="*/ 59 w 71"/>
                    <a:gd name="T67" fmla="*/ 33 h 34"/>
                    <a:gd name="T68" fmla="*/ 63 w 71"/>
                    <a:gd name="T69" fmla="*/ 31 h 34"/>
                    <a:gd name="T70" fmla="*/ 65 w 71"/>
                    <a:gd name="T71" fmla="*/ 31 h 34"/>
                    <a:gd name="T72" fmla="*/ 66 w 71"/>
                    <a:gd name="T73" fmla="*/ 29 h 34"/>
                    <a:gd name="T74" fmla="*/ 68 w 71"/>
                    <a:gd name="T75" fmla="*/ 28 h 34"/>
                    <a:gd name="T76" fmla="*/ 69 w 71"/>
                    <a:gd name="T77" fmla="*/ 26 h 34"/>
                    <a:gd name="T78" fmla="*/ 69 w 71"/>
                    <a:gd name="T79" fmla="*/ 25 h 34"/>
                    <a:gd name="T80" fmla="*/ 69 w 71"/>
                    <a:gd name="T81" fmla="*/ 21 h 34"/>
                    <a:gd name="T82" fmla="*/ 68 w 71"/>
                    <a:gd name="T83" fmla="*/ 18 h 34"/>
                    <a:gd name="T84" fmla="*/ 65 w 71"/>
                    <a:gd name="T85" fmla="*/ 14 h 34"/>
                    <a:gd name="T86" fmla="*/ 63 w 71"/>
                    <a:gd name="T87" fmla="*/ 12 h 34"/>
                    <a:gd name="T88" fmla="*/ 59 w 71"/>
                    <a:gd name="T89" fmla="*/ 10 h 34"/>
                    <a:gd name="T90" fmla="*/ 55 w 71"/>
                    <a:gd name="T91" fmla="*/ 7 h 34"/>
                    <a:gd name="T92" fmla="*/ 48 w 71"/>
                    <a:gd name="T93" fmla="*/ 5 h 34"/>
                    <a:gd name="T94" fmla="*/ 43 w 71"/>
                    <a:gd name="T95" fmla="*/ 3 h 34"/>
                    <a:gd name="T96" fmla="*/ 37 w 71"/>
                    <a:gd name="T97" fmla="*/ 1 h 34"/>
                    <a:gd name="T98" fmla="*/ 32 w 71"/>
                    <a:gd name="T99" fmla="*/ 1 h 34"/>
                    <a:gd name="T100" fmla="*/ 27 w 71"/>
                    <a:gd name="T101" fmla="*/ 0 h 34"/>
                    <a:gd name="T102" fmla="*/ 23 w 71"/>
                    <a:gd name="T103" fmla="*/ 0 h 34"/>
                    <a:gd name="T104" fmla="*/ 19 w 71"/>
                    <a:gd name="T105" fmla="*/ 0 h 34"/>
                    <a:gd name="T106" fmla="*/ 16 w 71"/>
                    <a:gd name="T10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1" h="34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6" y="22"/>
                      </a:lnTo>
                      <a:lnTo>
                        <a:pt x="19" y="23"/>
                      </a:lnTo>
                      <a:lnTo>
                        <a:pt x="21" y="24"/>
                      </a:lnTo>
                      <a:lnTo>
                        <a:pt x="25" y="24"/>
                      </a:lnTo>
                      <a:lnTo>
                        <a:pt x="27" y="25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4" y="26"/>
                      </a:lnTo>
                      <a:lnTo>
                        <a:pt x="37" y="27"/>
                      </a:lnTo>
                      <a:lnTo>
                        <a:pt x="39" y="29"/>
                      </a:lnTo>
                      <a:lnTo>
                        <a:pt x="43" y="30"/>
                      </a:lnTo>
                      <a:lnTo>
                        <a:pt x="45" y="31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3" y="33"/>
                      </a:lnTo>
                      <a:lnTo>
                        <a:pt x="56" y="33"/>
                      </a:lnTo>
                      <a:lnTo>
                        <a:pt x="59" y="33"/>
                      </a:lnTo>
                      <a:lnTo>
                        <a:pt x="61" y="32"/>
                      </a:lnTo>
                      <a:lnTo>
                        <a:pt x="63" y="31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7" y="29"/>
                      </a:lnTo>
                      <a:lnTo>
                        <a:pt x="68" y="28"/>
                      </a:lnTo>
                      <a:lnTo>
                        <a:pt x="68" y="27"/>
                      </a:lnTo>
                      <a:lnTo>
                        <a:pt x="69" y="26"/>
                      </a:lnTo>
                      <a:lnTo>
                        <a:pt x="69" y="26"/>
                      </a:lnTo>
                      <a:lnTo>
                        <a:pt x="69" y="25"/>
                      </a:lnTo>
                      <a:lnTo>
                        <a:pt x="70" y="23"/>
                      </a:lnTo>
                      <a:lnTo>
                        <a:pt x="69" y="21"/>
                      </a:lnTo>
                      <a:lnTo>
                        <a:pt x="68" y="19"/>
                      </a:lnTo>
                      <a:lnTo>
                        <a:pt x="68" y="18"/>
                      </a:lnTo>
                      <a:lnTo>
                        <a:pt x="66" y="16"/>
                      </a:lnTo>
                      <a:lnTo>
                        <a:pt x="65" y="14"/>
                      </a:lnTo>
                      <a:lnTo>
                        <a:pt x="64" y="13"/>
                      </a:lnTo>
                      <a:lnTo>
                        <a:pt x="63" y="12"/>
                      </a:lnTo>
                      <a:lnTo>
                        <a:pt x="61" y="10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2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3" y="3"/>
                      </a:lnTo>
                      <a:lnTo>
                        <a:pt x="40" y="3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12" name="Rectangle 687"/>
            <p:cNvSpPr>
              <a:spLocks noChangeArrowheads="1"/>
            </p:cNvSpPr>
            <p:nvPr/>
          </p:nvSpPr>
          <p:spPr bwMode="auto">
            <a:xfrm>
              <a:off x="4884" y="2920"/>
              <a:ext cx="898" cy="6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Οθόνη και </a:t>
              </a:r>
            </a:p>
            <a:p>
              <a:pPr algn="ctr"/>
              <a:r>
                <a:rPr lang="el-GR" altLang="x-none" sz="2000" dirty="0" err="1" smtClean="0">
                  <a:solidFill>
                    <a:srgbClr val="000000"/>
                  </a:solidFill>
                </a:rPr>
                <a:t>αλλ</a:t>
              </a:r>
              <a:r>
                <a:rPr lang="el-GR" altLang="x-none" sz="2000" dirty="0" smtClean="0">
                  <a:solidFill>
                    <a:srgbClr val="000000"/>
                  </a:solidFill>
                </a:rPr>
                <a:t>/</a:t>
              </a:r>
              <a:r>
                <a:rPr lang="el-GR" altLang="x-none" sz="2000" dirty="0" err="1" smtClean="0">
                  <a:solidFill>
                    <a:srgbClr val="000000"/>
                  </a:solidFill>
                </a:rPr>
                <a:t>δραση</a:t>
              </a:r>
              <a:endParaRPr lang="el-GR" altLang="x-none" sz="2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l-GR" altLang="x-none" sz="2000" dirty="0">
                  <a:solidFill>
                    <a:srgbClr val="000000"/>
                  </a:solidFill>
                </a:rPr>
                <a:t>μ</a:t>
              </a:r>
              <a:r>
                <a:rPr lang="el-GR" altLang="x-none" sz="2000" dirty="0" smtClean="0">
                  <a:solidFill>
                    <a:srgbClr val="000000"/>
                  </a:solidFill>
                </a:rPr>
                <a:t>ε χρήστη</a:t>
              </a:r>
              <a:endParaRPr lang="en-US" altLang="x-none" sz="2000" dirty="0">
                <a:solidFill>
                  <a:srgbClr val="000000"/>
                </a:solidFill>
              </a:endParaRPr>
            </a:p>
          </p:txBody>
        </p:sp>
        <p:sp>
          <p:nvSpPr>
            <p:cNvPr id="113" name="Rectangle 689"/>
            <p:cNvSpPr>
              <a:spLocks noChangeArrowheads="1"/>
            </p:cNvSpPr>
            <p:nvPr/>
          </p:nvSpPr>
          <p:spPr bwMode="auto">
            <a:xfrm>
              <a:off x="2160" y="912"/>
              <a:ext cx="48" cy="3072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4" name="Text Box 690"/>
            <p:cNvSpPr txBox="1">
              <a:spLocks noChangeArrowheads="1"/>
            </p:cNvSpPr>
            <p:nvPr/>
          </p:nvSpPr>
          <p:spPr bwMode="auto">
            <a:xfrm>
              <a:off x="816" y="3504"/>
              <a:ext cx="1392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x-none" sz="1800" b="1" dirty="0"/>
                <a:t>DMIF - Application Interface (DAI)</a:t>
              </a: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585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Επισκόπηση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</a:t>
            </a:r>
            <a:r>
              <a:rPr lang="en-GB" altLang="x-none" dirty="0" smtClean="0"/>
              <a:t> </a:t>
            </a:r>
            <a:r>
              <a:rPr lang="el-GR" altLang="x-none" dirty="0" smtClean="0"/>
              <a:t>από </a:t>
            </a:r>
            <a:r>
              <a:rPr lang="en-GB" altLang="x-none" dirty="0" smtClean="0"/>
              <a:t>2</a:t>
            </a:r>
            <a:r>
              <a:rPr lang="en-GB" altLang="x-none" dirty="0"/>
              <a:t>)</a:t>
            </a:r>
            <a:endParaRPr lang="el-GR" dirty="0"/>
          </a:p>
        </p:txBody>
      </p:sp>
      <p:grpSp>
        <p:nvGrpSpPr>
          <p:cNvPr id="474" name="Group 473" descr="Σχήμα με ολοκληρωμένη παρουσίαση της διαδικασίας πολύπλεξης από  τον πολυμεσικό σταθμό εργασίας μέχρι το δίκτυο."/>
          <p:cNvGrpSpPr/>
          <p:nvPr/>
        </p:nvGrpSpPr>
        <p:grpSpPr>
          <a:xfrm>
            <a:off x="251520" y="2005680"/>
            <a:ext cx="8778492" cy="3943600"/>
            <a:chOff x="251520" y="2005680"/>
            <a:chExt cx="8778492" cy="3943600"/>
          </a:xfrm>
        </p:grpSpPr>
        <p:sp>
          <p:nvSpPr>
            <p:cNvPr id="86" name="Rectangle 3"/>
            <p:cNvSpPr>
              <a:spLocks noChangeArrowheads="1"/>
            </p:cNvSpPr>
            <p:nvPr/>
          </p:nvSpPr>
          <p:spPr bwMode="auto">
            <a:xfrm>
              <a:off x="251520" y="2204864"/>
              <a:ext cx="538014" cy="3273780"/>
            </a:xfrm>
            <a:prstGeom prst="rect">
              <a:avLst/>
            </a:prstGeom>
            <a:solidFill>
              <a:srgbClr val="009966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Rectangle 4"/>
            <p:cNvSpPr>
              <a:spLocks noChangeArrowheads="1"/>
            </p:cNvSpPr>
            <p:nvPr/>
          </p:nvSpPr>
          <p:spPr bwMode="auto">
            <a:xfrm>
              <a:off x="349628" y="2765765"/>
              <a:ext cx="333940" cy="22474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x-none" sz="2000" b="1" dirty="0">
                  <a:solidFill>
                    <a:srgbClr val="0D0D0D"/>
                  </a:solidFill>
                </a:rPr>
                <a:t>Network</a:t>
              </a:r>
            </a:p>
          </p:txBody>
        </p:sp>
        <p:grpSp>
          <p:nvGrpSpPr>
            <p:cNvPr id="89" name="Group 6"/>
            <p:cNvGrpSpPr>
              <a:grpSpLocks/>
            </p:cNvGrpSpPr>
            <p:nvPr/>
          </p:nvGrpSpPr>
          <p:grpSpPr bwMode="auto">
            <a:xfrm>
              <a:off x="7160874" y="3047955"/>
              <a:ext cx="1869138" cy="1410561"/>
              <a:chOff x="4904" y="1811"/>
              <a:chExt cx="806" cy="617"/>
            </a:xfrm>
          </p:grpSpPr>
          <p:grpSp>
            <p:nvGrpSpPr>
              <p:cNvPr id="91" name="Group 7"/>
              <p:cNvGrpSpPr>
                <a:grpSpLocks/>
              </p:cNvGrpSpPr>
              <p:nvPr/>
            </p:nvGrpSpPr>
            <p:grpSpPr bwMode="auto">
              <a:xfrm>
                <a:off x="4932" y="2197"/>
                <a:ext cx="626" cy="188"/>
                <a:chOff x="4932" y="2197"/>
                <a:chExt cx="626" cy="188"/>
              </a:xfrm>
            </p:grpSpPr>
            <p:sp>
              <p:nvSpPr>
                <p:cNvPr id="247" name="Rectangle 8"/>
                <p:cNvSpPr>
                  <a:spLocks noChangeArrowheads="1"/>
                </p:cNvSpPr>
                <p:nvPr/>
              </p:nvSpPr>
              <p:spPr bwMode="auto">
                <a:xfrm>
                  <a:off x="4932" y="2197"/>
                  <a:ext cx="626" cy="188"/>
                </a:xfrm>
                <a:prstGeom prst="rect">
                  <a:avLst/>
                </a:prstGeom>
                <a:solidFill>
                  <a:srgbClr val="FFFFFF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8" name="Rectangle 9"/>
                <p:cNvSpPr>
                  <a:spLocks noChangeArrowheads="1"/>
                </p:cNvSpPr>
                <p:nvPr/>
              </p:nvSpPr>
              <p:spPr bwMode="auto">
                <a:xfrm>
                  <a:off x="5284" y="2231"/>
                  <a:ext cx="213" cy="82"/>
                </a:xfrm>
                <a:prstGeom prst="rect">
                  <a:avLst/>
                </a:prstGeom>
                <a:solidFill>
                  <a:srgbClr val="808080"/>
                </a:soli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92" name="Group 10"/>
              <p:cNvGrpSpPr>
                <a:grpSpLocks/>
              </p:cNvGrpSpPr>
              <p:nvPr/>
            </p:nvGrpSpPr>
            <p:grpSpPr bwMode="auto">
              <a:xfrm>
                <a:off x="4904" y="2303"/>
                <a:ext cx="690" cy="125"/>
                <a:chOff x="4904" y="2303"/>
                <a:chExt cx="690" cy="125"/>
              </a:xfrm>
            </p:grpSpPr>
            <p:sp>
              <p:nvSpPr>
                <p:cNvPr id="244" name="Freeform 11"/>
                <p:cNvSpPr>
                  <a:spLocks/>
                </p:cNvSpPr>
                <p:nvPr/>
              </p:nvSpPr>
              <p:spPr bwMode="auto">
                <a:xfrm>
                  <a:off x="4904" y="2303"/>
                  <a:ext cx="690" cy="125"/>
                </a:xfrm>
                <a:custGeom>
                  <a:avLst/>
                  <a:gdLst>
                    <a:gd name="T0" fmla="*/ 85 w 690"/>
                    <a:gd name="T1" fmla="*/ 0 h 125"/>
                    <a:gd name="T2" fmla="*/ 605 w 690"/>
                    <a:gd name="T3" fmla="*/ 0 h 125"/>
                    <a:gd name="T4" fmla="*/ 687 w 690"/>
                    <a:gd name="T5" fmla="*/ 111 h 125"/>
                    <a:gd name="T6" fmla="*/ 689 w 690"/>
                    <a:gd name="T7" fmla="*/ 116 h 125"/>
                    <a:gd name="T8" fmla="*/ 685 w 690"/>
                    <a:gd name="T9" fmla="*/ 121 h 125"/>
                    <a:gd name="T10" fmla="*/ 680 w 690"/>
                    <a:gd name="T11" fmla="*/ 124 h 125"/>
                    <a:gd name="T12" fmla="*/ 9 w 690"/>
                    <a:gd name="T13" fmla="*/ 124 h 125"/>
                    <a:gd name="T14" fmla="*/ 3 w 690"/>
                    <a:gd name="T15" fmla="*/ 120 h 125"/>
                    <a:gd name="T16" fmla="*/ 0 w 690"/>
                    <a:gd name="T17" fmla="*/ 115 h 125"/>
                    <a:gd name="T18" fmla="*/ 1 w 690"/>
                    <a:gd name="T19" fmla="*/ 109 h 125"/>
                    <a:gd name="T20" fmla="*/ 85 w 690"/>
                    <a:gd name="T21" fmla="*/ 0 h 12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0" h="125">
                      <a:moveTo>
                        <a:pt x="85" y="0"/>
                      </a:moveTo>
                      <a:lnTo>
                        <a:pt x="605" y="0"/>
                      </a:lnTo>
                      <a:lnTo>
                        <a:pt x="687" y="111"/>
                      </a:lnTo>
                      <a:lnTo>
                        <a:pt x="689" y="116"/>
                      </a:lnTo>
                      <a:lnTo>
                        <a:pt x="685" y="121"/>
                      </a:lnTo>
                      <a:lnTo>
                        <a:pt x="680" y="124"/>
                      </a:lnTo>
                      <a:lnTo>
                        <a:pt x="9" y="124"/>
                      </a:lnTo>
                      <a:lnTo>
                        <a:pt x="3" y="120"/>
                      </a:lnTo>
                      <a:lnTo>
                        <a:pt x="0" y="115"/>
                      </a:lnTo>
                      <a:lnTo>
                        <a:pt x="1" y="109"/>
                      </a:lnTo>
                      <a:lnTo>
                        <a:pt x="85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Freeform 12"/>
                <p:cNvSpPr>
                  <a:spLocks/>
                </p:cNvSpPr>
                <p:nvPr/>
              </p:nvSpPr>
              <p:spPr bwMode="auto">
                <a:xfrm>
                  <a:off x="4942" y="2329"/>
                  <a:ext cx="460" cy="80"/>
                </a:xfrm>
                <a:custGeom>
                  <a:avLst/>
                  <a:gdLst>
                    <a:gd name="T0" fmla="*/ 62 w 460"/>
                    <a:gd name="T1" fmla="*/ 0 h 80"/>
                    <a:gd name="T2" fmla="*/ 437 w 460"/>
                    <a:gd name="T3" fmla="*/ 0 h 80"/>
                    <a:gd name="T4" fmla="*/ 459 w 460"/>
                    <a:gd name="T5" fmla="*/ 79 h 80"/>
                    <a:gd name="T6" fmla="*/ 0 w 460"/>
                    <a:gd name="T7" fmla="*/ 79 h 80"/>
                    <a:gd name="T8" fmla="*/ 62 w 460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460" h="80">
                      <a:moveTo>
                        <a:pt x="62" y="0"/>
                      </a:moveTo>
                      <a:lnTo>
                        <a:pt x="437" y="0"/>
                      </a:lnTo>
                      <a:lnTo>
                        <a:pt x="459" y="79"/>
                      </a:lnTo>
                      <a:lnTo>
                        <a:pt x="0" y="79"/>
                      </a:lnTo>
                      <a:lnTo>
                        <a:pt x="62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Freeform 13"/>
                <p:cNvSpPr>
                  <a:spLocks/>
                </p:cNvSpPr>
                <p:nvPr/>
              </p:nvSpPr>
              <p:spPr bwMode="auto">
                <a:xfrm>
                  <a:off x="5415" y="2329"/>
                  <a:ext cx="139" cy="80"/>
                </a:xfrm>
                <a:custGeom>
                  <a:avLst/>
                  <a:gdLst>
                    <a:gd name="T0" fmla="*/ 0 w 139"/>
                    <a:gd name="T1" fmla="*/ 0 h 80"/>
                    <a:gd name="T2" fmla="*/ 81 w 139"/>
                    <a:gd name="T3" fmla="*/ 0 h 80"/>
                    <a:gd name="T4" fmla="*/ 138 w 139"/>
                    <a:gd name="T5" fmla="*/ 79 h 80"/>
                    <a:gd name="T6" fmla="*/ 25 w 139"/>
                    <a:gd name="T7" fmla="*/ 79 h 80"/>
                    <a:gd name="T8" fmla="*/ 0 w 139"/>
                    <a:gd name="T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139" h="80">
                      <a:moveTo>
                        <a:pt x="0" y="0"/>
                      </a:moveTo>
                      <a:lnTo>
                        <a:pt x="81" y="0"/>
                      </a:lnTo>
                      <a:lnTo>
                        <a:pt x="138" y="79"/>
                      </a:lnTo>
                      <a:lnTo>
                        <a:pt x="25" y="79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93" name="Rectangle 14"/>
              <p:cNvSpPr>
                <a:spLocks noChangeArrowheads="1"/>
              </p:cNvSpPr>
              <p:nvPr/>
            </p:nvSpPr>
            <p:spPr bwMode="auto">
              <a:xfrm>
                <a:off x="5020" y="1811"/>
                <a:ext cx="453" cy="373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Rectangle 15"/>
              <p:cNvSpPr>
                <a:spLocks noChangeArrowheads="1"/>
              </p:cNvSpPr>
              <p:nvPr/>
            </p:nvSpPr>
            <p:spPr bwMode="auto">
              <a:xfrm>
                <a:off x="5050" y="1842"/>
                <a:ext cx="393" cy="3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5" name="Rectangle 16"/>
              <p:cNvSpPr>
                <a:spLocks noChangeArrowheads="1"/>
              </p:cNvSpPr>
              <p:nvPr/>
            </p:nvSpPr>
            <p:spPr bwMode="auto">
              <a:xfrm>
                <a:off x="5393" y="1842"/>
                <a:ext cx="48" cy="315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6" name="Rectangle 17"/>
              <p:cNvSpPr>
                <a:spLocks noChangeArrowheads="1"/>
              </p:cNvSpPr>
              <p:nvPr/>
            </p:nvSpPr>
            <p:spPr bwMode="auto">
              <a:xfrm>
                <a:off x="5406" y="1859"/>
                <a:ext cx="20" cy="14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7" name="Oval 18"/>
              <p:cNvSpPr>
                <a:spLocks noChangeArrowheads="1"/>
              </p:cNvSpPr>
              <p:nvPr/>
            </p:nvSpPr>
            <p:spPr bwMode="auto">
              <a:xfrm>
                <a:off x="5409" y="1998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8" name="Oval 19"/>
              <p:cNvSpPr>
                <a:spLocks noChangeArrowheads="1"/>
              </p:cNvSpPr>
              <p:nvPr/>
            </p:nvSpPr>
            <p:spPr bwMode="auto">
              <a:xfrm>
                <a:off x="5409" y="2057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9" name="Oval 20"/>
              <p:cNvSpPr>
                <a:spLocks noChangeArrowheads="1"/>
              </p:cNvSpPr>
              <p:nvPr/>
            </p:nvSpPr>
            <p:spPr bwMode="auto">
              <a:xfrm>
                <a:off x="5409" y="2113"/>
                <a:ext cx="13" cy="14"/>
              </a:xfrm>
              <a:prstGeom prst="ellipse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0" name="Group 21"/>
              <p:cNvGrpSpPr>
                <a:grpSpLocks/>
              </p:cNvGrpSpPr>
              <p:nvPr/>
            </p:nvGrpSpPr>
            <p:grpSpPr bwMode="auto">
              <a:xfrm>
                <a:off x="5063" y="1881"/>
                <a:ext cx="309" cy="234"/>
                <a:chOff x="5063" y="1881"/>
                <a:chExt cx="309" cy="234"/>
              </a:xfrm>
            </p:grpSpPr>
            <p:grpSp>
              <p:nvGrpSpPr>
                <p:cNvPr id="120" name="Group 22"/>
                <p:cNvGrpSpPr>
                  <a:grpSpLocks/>
                </p:cNvGrpSpPr>
                <p:nvPr/>
              </p:nvGrpSpPr>
              <p:grpSpPr bwMode="auto">
                <a:xfrm>
                  <a:off x="5063" y="1881"/>
                  <a:ext cx="234" cy="234"/>
                  <a:chOff x="5063" y="1881"/>
                  <a:chExt cx="234" cy="234"/>
                </a:xfrm>
              </p:grpSpPr>
              <p:grpSp>
                <p:nvGrpSpPr>
                  <p:cNvPr id="172" name="Group 23"/>
                  <p:cNvGrpSpPr>
                    <a:grpSpLocks/>
                  </p:cNvGrpSpPr>
                  <p:nvPr/>
                </p:nvGrpSpPr>
                <p:grpSpPr bwMode="auto">
                  <a:xfrm>
                    <a:off x="5137" y="1881"/>
                    <a:ext cx="160" cy="117"/>
                    <a:chOff x="5137" y="1881"/>
                    <a:chExt cx="160" cy="117"/>
                  </a:xfrm>
                </p:grpSpPr>
                <p:sp>
                  <p:nvSpPr>
                    <p:cNvPr id="241" name="Rectangle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37" y="1881"/>
                      <a:ext cx="160" cy="117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2" name="Rectangle 2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0" y="1883"/>
                      <a:ext cx="154" cy="114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43" name="Rectangle 2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44" y="1889"/>
                      <a:ext cx="146" cy="102"/>
                    </a:xfrm>
                    <a:prstGeom prst="rect">
                      <a:avLst/>
                    </a:prstGeom>
                    <a:solidFill>
                      <a:srgbClr val="C0C0C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73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5063" y="1919"/>
                    <a:ext cx="107" cy="196"/>
                    <a:chOff x="5063" y="1919"/>
                    <a:chExt cx="107" cy="196"/>
                  </a:xfrm>
                </p:grpSpPr>
                <p:grpSp>
                  <p:nvGrpSpPr>
                    <p:cNvPr id="174" name="Group 2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63" y="1919"/>
                      <a:ext cx="107" cy="196"/>
                      <a:chOff x="5063" y="1919"/>
                      <a:chExt cx="107" cy="196"/>
                    </a:xfrm>
                  </p:grpSpPr>
                  <p:grpSp>
                    <p:nvGrpSpPr>
                      <p:cNvPr id="180" name="Group 2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8" y="1919"/>
                        <a:ext cx="35" cy="37"/>
                        <a:chOff x="5078" y="1919"/>
                        <a:chExt cx="35" cy="37"/>
                      </a:xfrm>
                    </p:grpSpPr>
                    <p:sp>
                      <p:nvSpPr>
                        <p:cNvPr id="234" name="Freeform 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20"/>
                          <a:ext cx="24" cy="33"/>
                        </a:xfrm>
                        <a:custGeom>
                          <a:avLst/>
                          <a:gdLst>
                            <a:gd name="T0" fmla="*/ 10 w 24"/>
                            <a:gd name="T1" fmla="*/ 0 h 33"/>
                            <a:gd name="T2" fmla="*/ 13 w 24"/>
                            <a:gd name="T3" fmla="*/ 0 h 33"/>
                            <a:gd name="T4" fmla="*/ 15 w 24"/>
                            <a:gd name="T5" fmla="*/ 0 h 33"/>
                            <a:gd name="T6" fmla="*/ 17 w 24"/>
                            <a:gd name="T7" fmla="*/ 1 h 33"/>
                            <a:gd name="T8" fmla="*/ 19 w 24"/>
                            <a:gd name="T9" fmla="*/ 1 h 33"/>
                            <a:gd name="T10" fmla="*/ 21 w 24"/>
                            <a:gd name="T11" fmla="*/ 3 h 33"/>
                            <a:gd name="T12" fmla="*/ 22 w 24"/>
                            <a:gd name="T13" fmla="*/ 4 h 33"/>
                            <a:gd name="T14" fmla="*/ 22 w 24"/>
                            <a:gd name="T15" fmla="*/ 6 h 33"/>
                            <a:gd name="T16" fmla="*/ 22 w 24"/>
                            <a:gd name="T17" fmla="*/ 8 h 33"/>
                            <a:gd name="T18" fmla="*/ 22 w 24"/>
                            <a:gd name="T19" fmla="*/ 9 h 33"/>
                            <a:gd name="T20" fmla="*/ 23 w 24"/>
                            <a:gd name="T21" fmla="*/ 12 h 33"/>
                            <a:gd name="T22" fmla="*/ 23 w 24"/>
                            <a:gd name="T23" fmla="*/ 14 h 33"/>
                            <a:gd name="T24" fmla="*/ 23 w 24"/>
                            <a:gd name="T25" fmla="*/ 16 h 33"/>
                            <a:gd name="T26" fmla="*/ 22 w 24"/>
                            <a:gd name="T27" fmla="*/ 19 h 33"/>
                            <a:gd name="T28" fmla="*/ 22 w 24"/>
                            <a:gd name="T29" fmla="*/ 22 h 33"/>
                            <a:gd name="T30" fmla="*/ 21 w 24"/>
                            <a:gd name="T31" fmla="*/ 23 h 33"/>
                            <a:gd name="T32" fmla="*/ 21 w 24"/>
                            <a:gd name="T33" fmla="*/ 25 h 33"/>
                            <a:gd name="T34" fmla="*/ 21 w 24"/>
                            <a:gd name="T35" fmla="*/ 27 h 33"/>
                            <a:gd name="T36" fmla="*/ 21 w 24"/>
                            <a:gd name="T37" fmla="*/ 29 h 33"/>
                            <a:gd name="T38" fmla="*/ 20 w 24"/>
                            <a:gd name="T39" fmla="*/ 31 h 33"/>
                            <a:gd name="T40" fmla="*/ 19 w 24"/>
                            <a:gd name="T41" fmla="*/ 32 h 33"/>
                            <a:gd name="T42" fmla="*/ 6 w 24"/>
                            <a:gd name="T43" fmla="*/ 32 h 33"/>
                            <a:gd name="T44" fmla="*/ 3 w 24"/>
                            <a:gd name="T45" fmla="*/ 31 h 33"/>
                            <a:gd name="T46" fmla="*/ 2 w 24"/>
                            <a:gd name="T47" fmla="*/ 30 h 33"/>
                            <a:gd name="T48" fmla="*/ 1 w 24"/>
                            <a:gd name="T49" fmla="*/ 28 h 33"/>
                            <a:gd name="T50" fmla="*/ 1 w 24"/>
                            <a:gd name="T51" fmla="*/ 27 h 33"/>
                            <a:gd name="T52" fmla="*/ 1 w 24"/>
                            <a:gd name="T53" fmla="*/ 25 h 33"/>
                            <a:gd name="T54" fmla="*/ 1 w 24"/>
                            <a:gd name="T55" fmla="*/ 22 h 33"/>
                            <a:gd name="T56" fmla="*/ 1 w 24"/>
                            <a:gd name="T57" fmla="*/ 20 h 33"/>
                            <a:gd name="T58" fmla="*/ 0 w 24"/>
                            <a:gd name="T59" fmla="*/ 18 h 33"/>
                            <a:gd name="T60" fmla="*/ 0 w 24"/>
                            <a:gd name="T61" fmla="*/ 16 h 33"/>
                            <a:gd name="T62" fmla="*/ 0 w 24"/>
                            <a:gd name="T63" fmla="*/ 13 h 33"/>
                            <a:gd name="T64" fmla="*/ 0 w 24"/>
                            <a:gd name="T65" fmla="*/ 10 h 33"/>
                            <a:gd name="T66" fmla="*/ 0 w 24"/>
                            <a:gd name="T67" fmla="*/ 8 h 33"/>
                            <a:gd name="T68" fmla="*/ 1 w 24"/>
                            <a:gd name="T69" fmla="*/ 7 h 33"/>
                            <a:gd name="T70" fmla="*/ 1 w 24"/>
                            <a:gd name="T71" fmla="*/ 4 h 33"/>
                            <a:gd name="T72" fmla="*/ 4 w 24"/>
                            <a:gd name="T73" fmla="*/ 2 h 33"/>
                            <a:gd name="T74" fmla="*/ 6 w 24"/>
                            <a:gd name="T75" fmla="*/ 1 h 33"/>
                            <a:gd name="T76" fmla="*/ 8 w 24"/>
                            <a:gd name="T77" fmla="*/ 0 h 33"/>
                            <a:gd name="T78" fmla="*/ 10 w 24"/>
                            <a:gd name="T79" fmla="*/ 0 h 33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</a:cxnLst>
                          <a:rect l="0" t="0" r="r" b="b"/>
                          <a:pathLst>
                            <a:path w="24" h="33">
                              <a:moveTo>
                                <a:pt x="10" y="0"/>
                              </a:move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1"/>
                              </a:lnTo>
                              <a:lnTo>
                                <a:pt x="19" y="1"/>
                              </a:lnTo>
                              <a:lnTo>
                                <a:pt x="21" y="3"/>
                              </a:lnTo>
                              <a:lnTo>
                                <a:pt x="22" y="4"/>
                              </a:lnTo>
                              <a:lnTo>
                                <a:pt x="22" y="6"/>
                              </a:lnTo>
                              <a:lnTo>
                                <a:pt x="22" y="8"/>
                              </a:lnTo>
                              <a:lnTo>
                                <a:pt x="22" y="9"/>
                              </a:lnTo>
                              <a:lnTo>
                                <a:pt x="23" y="12"/>
                              </a:lnTo>
                              <a:lnTo>
                                <a:pt x="23" y="14"/>
                              </a:lnTo>
                              <a:lnTo>
                                <a:pt x="23" y="16"/>
                              </a:lnTo>
                              <a:lnTo>
                                <a:pt x="22" y="19"/>
                              </a:lnTo>
                              <a:lnTo>
                                <a:pt x="22" y="22"/>
                              </a:lnTo>
                              <a:lnTo>
                                <a:pt x="21" y="23"/>
                              </a:lnTo>
                              <a:lnTo>
                                <a:pt x="21" y="25"/>
                              </a:lnTo>
                              <a:lnTo>
                                <a:pt x="21" y="27"/>
                              </a:lnTo>
                              <a:lnTo>
                                <a:pt x="21" y="29"/>
                              </a:lnTo>
                              <a:lnTo>
                                <a:pt x="20" y="31"/>
                              </a:lnTo>
                              <a:lnTo>
                                <a:pt x="19" y="32"/>
                              </a:lnTo>
                              <a:lnTo>
                                <a:pt x="6" y="32"/>
                              </a:lnTo>
                              <a:lnTo>
                                <a:pt x="3" y="31"/>
                              </a:lnTo>
                              <a:lnTo>
                                <a:pt x="2" y="30"/>
                              </a:lnTo>
                              <a:lnTo>
                                <a:pt x="1" y="28"/>
                              </a:lnTo>
                              <a:lnTo>
                                <a:pt x="1" y="27"/>
                              </a:lnTo>
                              <a:lnTo>
                                <a:pt x="1" y="25"/>
                              </a:lnTo>
                              <a:lnTo>
                                <a:pt x="1" y="22"/>
                              </a:lnTo>
                              <a:lnTo>
                                <a:pt x="1" y="20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1" y="7"/>
                              </a:lnTo>
                              <a:lnTo>
                                <a:pt x="1" y="4"/>
                              </a:lnTo>
                              <a:lnTo>
                                <a:pt x="4" y="2"/>
                              </a:lnTo>
                              <a:lnTo>
                                <a:pt x="6" y="1"/>
                              </a:lnTo>
                              <a:lnTo>
                                <a:pt x="8" y="0"/>
                              </a:lnTo>
                              <a:lnTo>
                                <a:pt x="10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5" name="Freeform 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19"/>
                          <a:ext cx="17" cy="17"/>
                        </a:xfrm>
                        <a:custGeom>
                          <a:avLst/>
                          <a:gdLst>
                            <a:gd name="T0" fmla="*/ 13 w 17"/>
                            <a:gd name="T1" fmla="*/ 14 h 17"/>
                            <a:gd name="T2" fmla="*/ 11 w 17"/>
                            <a:gd name="T3" fmla="*/ 15 h 17"/>
                            <a:gd name="T4" fmla="*/ 8 w 17"/>
                            <a:gd name="T5" fmla="*/ 15 h 17"/>
                            <a:gd name="T6" fmla="*/ 6 w 17"/>
                            <a:gd name="T7" fmla="*/ 14 h 17"/>
                            <a:gd name="T8" fmla="*/ 4 w 17"/>
                            <a:gd name="T9" fmla="*/ 12 h 17"/>
                            <a:gd name="T10" fmla="*/ 2 w 17"/>
                            <a:gd name="T11" fmla="*/ 8 h 17"/>
                            <a:gd name="T12" fmla="*/ 0 w 17"/>
                            <a:gd name="T13" fmla="*/ 5 h 17"/>
                            <a:gd name="T14" fmla="*/ 0 w 17"/>
                            <a:gd name="T15" fmla="*/ 2 h 17"/>
                            <a:gd name="T16" fmla="*/ 0 w 17"/>
                            <a:gd name="T17" fmla="*/ 1 h 17"/>
                            <a:gd name="T18" fmla="*/ 3 w 17"/>
                            <a:gd name="T19" fmla="*/ 0 h 17"/>
                            <a:gd name="T20" fmla="*/ 6 w 17"/>
                            <a:gd name="T21" fmla="*/ 0 h 17"/>
                            <a:gd name="T22" fmla="*/ 7 w 17"/>
                            <a:gd name="T23" fmla="*/ 1 h 17"/>
                            <a:gd name="T24" fmla="*/ 9 w 17"/>
                            <a:gd name="T25" fmla="*/ 4 h 17"/>
                            <a:gd name="T26" fmla="*/ 10 w 17"/>
                            <a:gd name="T27" fmla="*/ 4 h 17"/>
                            <a:gd name="T28" fmla="*/ 12 w 17"/>
                            <a:gd name="T29" fmla="*/ 4 h 17"/>
                            <a:gd name="T30" fmla="*/ 10 w 17"/>
                            <a:gd name="T31" fmla="*/ 4 h 17"/>
                            <a:gd name="T32" fmla="*/ 8 w 17"/>
                            <a:gd name="T33" fmla="*/ 2 h 17"/>
                            <a:gd name="T34" fmla="*/ 6 w 17"/>
                            <a:gd name="T35" fmla="*/ 0 h 17"/>
                            <a:gd name="T36" fmla="*/ 9 w 17"/>
                            <a:gd name="T37" fmla="*/ 0 h 17"/>
                            <a:gd name="T38" fmla="*/ 12 w 17"/>
                            <a:gd name="T39" fmla="*/ 2 h 17"/>
                            <a:gd name="T40" fmla="*/ 14 w 17"/>
                            <a:gd name="T41" fmla="*/ 4 h 17"/>
                            <a:gd name="T42" fmla="*/ 15 w 17"/>
                            <a:gd name="T43" fmla="*/ 7 h 17"/>
                            <a:gd name="T44" fmla="*/ 16 w 17"/>
                            <a:gd name="T45" fmla="*/ 9 h 17"/>
                            <a:gd name="T46" fmla="*/ 16 w 17"/>
                            <a:gd name="T47" fmla="*/ 11 h 17"/>
                            <a:gd name="T48" fmla="*/ 15 w 17"/>
                            <a:gd name="T49" fmla="*/ 13 h 17"/>
                            <a:gd name="T50" fmla="*/ 16 w 17"/>
                            <a:gd name="T51" fmla="*/ 15 h 17"/>
                            <a:gd name="T52" fmla="*/ 15 w 17"/>
                            <a:gd name="T53" fmla="*/ 16 h 17"/>
                            <a:gd name="T54" fmla="*/ 15 w 17"/>
                            <a:gd name="T55" fmla="*/ 13 h 17"/>
                            <a:gd name="T56" fmla="*/ 15 w 17"/>
                            <a:gd name="T57" fmla="*/ 12 h 17"/>
                            <a:gd name="T58" fmla="*/ 14 w 17"/>
                            <a:gd name="T59" fmla="*/ 11 h 17"/>
                            <a:gd name="T60" fmla="*/ 13 w 17"/>
                            <a:gd name="T61" fmla="*/ 12 h 17"/>
                            <a:gd name="T62" fmla="*/ 12 w 17"/>
                            <a:gd name="T63" fmla="*/ 12 h 17"/>
                            <a:gd name="T64" fmla="*/ 10 w 17"/>
                            <a:gd name="T65" fmla="*/ 11 h 17"/>
                            <a:gd name="T66" fmla="*/ 8 w 17"/>
                            <a:gd name="T67" fmla="*/ 9 h 17"/>
                            <a:gd name="T68" fmla="*/ 7 w 17"/>
                            <a:gd name="T69" fmla="*/ 7 h 17"/>
                            <a:gd name="T70" fmla="*/ 8 w 17"/>
                            <a:gd name="T71" fmla="*/ 9 h 17"/>
                            <a:gd name="T72" fmla="*/ 10 w 17"/>
                            <a:gd name="T73" fmla="*/ 10 h 17"/>
                            <a:gd name="T74" fmla="*/ 12 w 17"/>
                            <a:gd name="T75" fmla="*/ 11 h 17"/>
                            <a:gd name="T76" fmla="*/ 13 w 17"/>
                            <a:gd name="T77" fmla="*/ 11 h 17"/>
                            <a:gd name="T78" fmla="*/ 11 w 17"/>
                            <a:gd name="T79" fmla="*/ 10 h 17"/>
                            <a:gd name="T80" fmla="*/ 9 w 17"/>
                            <a:gd name="T81" fmla="*/ 8 h 17"/>
                            <a:gd name="T82" fmla="*/ 8 w 17"/>
                            <a:gd name="T83" fmla="*/ 7 h 17"/>
                            <a:gd name="T84" fmla="*/ 7 w 17"/>
                            <a:gd name="T85" fmla="*/ 6 h 17"/>
                            <a:gd name="T86" fmla="*/ 7 w 17"/>
                            <a:gd name="T87" fmla="*/ 8 h 17"/>
                            <a:gd name="T88" fmla="*/ 8 w 17"/>
                            <a:gd name="T89" fmla="*/ 10 h 17"/>
                            <a:gd name="T90" fmla="*/ 10 w 17"/>
                            <a:gd name="T91" fmla="*/ 12 h 17"/>
                            <a:gd name="T92" fmla="*/ 12 w 17"/>
                            <a:gd name="T93" fmla="*/ 13 h 17"/>
                            <a:gd name="T94" fmla="*/ 13 w 17"/>
                            <a:gd name="T95" fmla="*/ 14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3" y="14"/>
                              </a:moveTo>
                              <a:lnTo>
                                <a:pt x="11" y="15"/>
                              </a:lnTo>
                              <a:lnTo>
                                <a:pt x="8" y="15"/>
                              </a:lnTo>
                              <a:lnTo>
                                <a:pt x="6" y="14"/>
                              </a:lnTo>
                              <a:lnTo>
                                <a:pt x="4" y="12"/>
                              </a:lnTo>
                              <a:lnTo>
                                <a:pt x="2" y="8"/>
                              </a:lnTo>
                              <a:lnTo>
                                <a:pt x="0" y="5"/>
                              </a:lnTo>
                              <a:lnTo>
                                <a:pt x="0" y="2"/>
                              </a:lnTo>
                              <a:lnTo>
                                <a:pt x="0" y="1"/>
                              </a:lnTo>
                              <a:lnTo>
                                <a:pt x="3" y="0"/>
                              </a:lnTo>
                              <a:lnTo>
                                <a:pt x="6" y="0"/>
                              </a:lnTo>
                              <a:lnTo>
                                <a:pt x="7" y="1"/>
                              </a:lnTo>
                              <a:lnTo>
                                <a:pt x="9" y="4"/>
                              </a:lnTo>
                              <a:lnTo>
                                <a:pt x="10" y="4"/>
                              </a:lnTo>
                              <a:lnTo>
                                <a:pt x="12" y="4"/>
                              </a:lnTo>
                              <a:lnTo>
                                <a:pt x="10" y="4"/>
                              </a:lnTo>
                              <a:lnTo>
                                <a:pt x="8" y="2"/>
                              </a:lnTo>
                              <a:lnTo>
                                <a:pt x="6" y="0"/>
                              </a:lnTo>
                              <a:lnTo>
                                <a:pt x="9" y="0"/>
                              </a:lnTo>
                              <a:lnTo>
                                <a:pt x="12" y="2"/>
                              </a:lnTo>
                              <a:lnTo>
                                <a:pt x="14" y="4"/>
                              </a:lnTo>
                              <a:lnTo>
                                <a:pt x="15" y="7"/>
                              </a:lnTo>
                              <a:lnTo>
                                <a:pt x="16" y="9"/>
                              </a:lnTo>
                              <a:lnTo>
                                <a:pt x="16" y="11"/>
                              </a:lnTo>
                              <a:lnTo>
                                <a:pt x="15" y="13"/>
                              </a:lnTo>
                              <a:lnTo>
                                <a:pt x="16" y="15"/>
                              </a:lnTo>
                              <a:lnTo>
                                <a:pt x="15" y="16"/>
                              </a:lnTo>
                              <a:lnTo>
                                <a:pt x="15" y="13"/>
                              </a:lnTo>
                              <a:lnTo>
                                <a:pt x="15" y="12"/>
                              </a:lnTo>
                              <a:lnTo>
                                <a:pt x="14" y="11"/>
                              </a:lnTo>
                              <a:lnTo>
                                <a:pt x="13" y="12"/>
                              </a:lnTo>
                              <a:lnTo>
                                <a:pt x="12" y="12"/>
                              </a:lnTo>
                              <a:lnTo>
                                <a:pt x="10" y="11"/>
                              </a:lnTo>
                              <a:lnTo>
                                <a:pt x="8" y="9"/>
                              </a:lnTo>
                              <a:lnTo>
                                <a:pt x="7" y="7"/>
                              </a:lnTo>
                              <a:lnTo>
                                <a:pt x="8" y="9"/>
                              </a:lnTo>
                              <a:lnTo>
                                <a:pt x="10" y="10"/>
                              </a:lnTo>
                              <a:lnTo>
                                <a:pt x="12" y="11"/>
                              </a:lnTo>
                              <a:lnTo>
                                <a:pt x="13" y="11"/>
                              </a:lnTo>
                              <a:lnTo>
                                <a:pt x="11" y="10"/>
                              </a:lnTo>
                              <a:lnTo>
                                <a:pt x="9" y="8"/>
                              </a:lnTo>
                              <a:lnTo>
                                <a:pt x="8" y="7"/>
                              </a:lnTo>
                              <a:lnTo>
                                <a:pt x="7" y="6"/>
                              </a:lnTo>
                              <a:lnTo>
                                <a:pt x="7" y="8"/>
                              </a:lnTo>
                              <a:lnTo>
                                <a:pt x="8" y="10"/>
                              </a:lnTo>
                              <a:lnTo>
                                <a:pt x="10" y="12"/>
                              </a:lnTo>
                              <a:lnTo>
                                <a:pt x="12" y="13"/>
                              </a:lnTo>
                              <a:lnTo>
                                <a:pt x="13" y="14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6" name="Freeform 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21"/>
                          <a:ext cx="17" cy="17"/>
                        </a:xfrm>
                        <a:custGeom>
                          <a:avLst/>
                          <a:gdLst>
                            <a:gd name="T0" fmla="*/ 12 w 17"/>
                            <a:gd name="T1" fmla="*/ 5 h 17"/>
                            <a:gd name="T2" fmla="*/ 13 w 17"/>
                            <a:gd name="T3" fmla="*/ 6 h 17"/>
                            <a:gd name="T4" fmla="*/ 16 w 17"/>
                            <a:gd name="T5" fmla="*/ 8 h 17"/>
                            <a:gd name="T6" fmla="*/ 13 w 17"/>
                            <a:gd name="T7" fmla="*/ 8 h 17"/>
                            <a:gd name="T8" fmla="*/ 11 w 17"/>
                            <a:gd name="T9" fmla="*/ 8 h 17"/>
                            <a:gd name="T10" fmla="*/ 9 w 17"/>
                            <a:gd name="T11" fmla="*/ 7 h 17"/>
                            <a:gd name="T12" fmla="*/ 11 w 17"/>
                            <a:gd name="T13" fmla="*/ 8 h 17"/>
                            <a:gd name="T14" fmla="*/ 12 w 17"/>
                            <a:gd name="T15" fmla="*/ 9 h 17"/>
                            <a:gd name="T16" fmla="*/ 9 w 17"/>
                            <a:gd name="T17" fmla="*/ 8 h 17"/>
                            <a:gd name="T18" fmla="*/ 7 w 17"/>
                            <a:gd name="T19" fmla="*/ 7 h 17"/>
                            <a:gd name="T20" fmla="*/ 4 w 17"/>
                            <a:gd name="T21" fmla="*/ 6 h 17"/>
                            <a:gd name="T22" fmla="*/ 6 w 17"/>
                            <a:gd name="T23" fmla="*/ 8 h 17"/>
                            <a:gd name="T24" fmla="*/ 8 w 17"/>
                            <a:gd name="T25" fmla="*/ 9 h 17"/>
                            <a:gd name="T26" fmla="*/ 9 w 17"/>
                            <a:gd name="T27" fmla="*/ 9 h 17"/>
                            <a:gd name="T28" fmla="*/ 7 w 17"/>
                            <a:gd name="T29" fmla="*/ 9 h 17"/>
                            <a:gd name="T30" fmla="*/ 5 w 17"/>
                            <a:gd name="T31" fmla="*/ 9 h 17"/>
                            <a:gd name="T32" fmla="*/ 4 w 17"/>
                            <a:gd name="T33" fmla="*/ 8 h 17"/>
                            <a:gd name="T34" fmla="*/ 5 w 17"/>
                            <a:gd name="T35" fmla="*/ 9 h 17"/>
                            <a:gd name="T36" fmla="*/ 6 w 17"/>
                            <a:gd name="T37" fmla="*/ 11 h 17"/>
                            <a:gd name="T38" fmla="*/ 8 w 17"/>
                            <a:gd name="T39" fmla="*/ 11 h 17"/>
                            <a:gd name="T40" fmla="*/ 6 w 17"/>
                            <a:gd name="T41" fmla="*/ 11 h 17"/>
                            <a:gd name="T42" fmla="*/ 4 w 17"/>
                            <a:gd name="T43" fmla="*/ 11 h 17"/>
                            <a:gd name="T44" fmla="*/ 4 w 17"/>
                            <a:gd name="T45" fmla="*/ 11 h 17"/>
                            <a:gd name="T46" fmla="*/ 6 w 17"/>
                            <a:gd name="T47" fmla="*/ 12 h 17"/>
                            <a:gd name="T48" fmla="*/ 3 w 17"/>
                            <a:gd name="T49" fmla="*/ 11 h 17"/>
                            <a:gd name="T50" fmla="*/ 4 w 17"/>
                            <a:gd name="T51" fmla="*/ 12 h 17"/>
                            <a:gd name="T52" fmla="*/ 5 w 17"/>
                            <a:gd name="T53" fmla="*/ 13 h 17"/>
                            <a:gd name="T54" fmla="*/ 6 w 17"/>
                            <a:gd name="T55" fmla="*/ 14 h 17"/>
                            <a:gd name="T56" fmla="*/ 3 w 17"/>
                            <a:gd name="T57" fmla="*/ 13 h 17"/>
                            <a:gd name="T58" fmla="*/ 2 w 17"/>
                            <a:gd name="T59" fmla="*/ 12 h 17"/>
                            <a:gd name="T60" fmla="*/ 3 w 17"/>
                            <a:gd name="T61" fmla="*/ 14 h 17"/>
                            <a:gd name="T62" fmla="*/ 4 w 17"/>
                            <a:gd name="T63" fmla="*/ 14 h 17"/>
                            <a:gd name="T64" fmla="*/ 5 w 17"/>
                            <a:gd name="T65" fmla="*/ 16 h 17"/>
                            <a:gd name="T66" fmla="*/ 1 w 17"/>
                            <a:gd name="T67" fmla="*/ 14 h 17"/>
                            <a:gd name="T68" fmla="*/ 0 w 17"/>
                            <a:gd name="T69" fmla="*/ 12 h 17"/>
                            <a:gd name="T70" fmla="*/ 0 w 17"/>
                            <a:gd name="T71" fmla="*/ 9 h 17"/>
                            <a:gd name="T72" fmla="*/ 0 w 17"/>
                            <a:gd name="T73" fmla="*/ 7 h 17"/>
                            <a:gd name="T74" fmla="*/ 1 w 17"/>
                            <a:gd name="T75" fmla="*/ 4 h 17"/>
                            <a:gd name="T76" fmla="*/ 2 w 17"/>
                            <a:gd name="T77" fmla="*/ 3 h 17"/>
                            <a:gd name="T78" fmla="*/ 2 w 17"/>
                            <a:gd name="T79" fmla="*/ 4 h 17"/>
                            <a:gd name="T80" fmla="*/ 3 w 17"/>
                            <a:gd name="T81" fmla="*/ 6 h 17"/>
                            <a:gd name="T82" fmla="*/ 2 w 17"/>
                            <a:gd name="T83" fmla="*/ 4 h 17"/>
                            <a:gd name="T84" fmla="*/ 2 w 17"/>
                            <a:gd name="T85" fmla="*/ 3 h 17"/>
                            <a:gd name="T86" fmla="*/ 3 w 17"/>
                            <a:gd name="T87" fmla="*/ 2 h 17"/>
                            <a:gd name="T88" fmla="*/ 5 w 17"/>
                            <a:gd name="T89" fmla="*/ 1 h 17"/>
                            <a:gd name="T90" fmla="*/ 4 w 17"/>
                            <a:gd name="T91" fmla="*/ 3 h 17"/>
                            <a:gd name="T92" fmla="*/ 5 w 17"/>
                            <a:gd name="T93" fmla="*/ 4 h 17"/>
                            <a:gd name="T94" fmla="*/ 7 w 17"/>
                            <a:gd name="T95" fmla="*/ 6 h 17"/>
                            <a:gd name="T96" fmla="*/ 5 w 17"/>
                            <a:gd name="T97" fmla="*/ 4 h 17"/>
                            <a:gd name="T98" fmla="*/ 5 w 17"/>
                            <a:gd name="T99" fmla="*/ 3 h 17"/>
                            <a:gd name="T100" fmla="*/ 5 w 17"/>
                            <a:gd name="T101" fmla="*/ 1 h 17"/>
                            <a:gd name="T102" fmla="*/ 6 w 17"/>
                            <a:gd name="T103" fmla="*/ 0 h 17"/>
                            <a:gd name="T104" fmla="*/ 7 w 17"/>
                            <a:gd name="T105" fmla="*/ 0 h 17"/>
                            <a:gd name="T106" fmla="*/ 8 w 17"/>
                            <a:gd name="T107" fmla="*/ 0 h 17"/>
                            <a:gd name="T108" fmla="*/ 8 w 17"/>
                            <a:gd name="T109" fmla="*/ 1 h 17"/>
                            <a:gd name="T110" fmla="*/ 8 w 17"/>
                            <a:gd name="T111" fmla="*/ 3 h 17"/>
                            <a:gd name="T112" fmla="*/ 10 w 17"/>
                            <a:gd name="T113" fmla="*/ 4 h 17"/>
                            <a:gd name="T114" fmla="*/ 12 w 17"/>
                            <a:gd name="T115" fmla="*/ 5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  <a:cxn ang="0">
                              <a:pos x="T108" y="T109"/>
                            </a:cxn>
                            <a:cxn ang="0">
                              <a:pos x="T110" y="T111"/>
                            </a:cxn>
                            <a:cxn ang="0">
                              <a:pos x="T112" y="T113"/>
                            </a:cxn>
                            <a:cxn ang="0">
                              <a:pos x="T114" y="T1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2" y="5"/>
                              </a:moveTo>
                              <a:lnTo>
                                <a:pt x="13" y="6"/>
                              </a:lnTo>
                              <a:lnTo>
                                <a:pt x="16" y="8"/>
                              </a:lnTo>
                              <a:lnTo>
                                <a:pt x="13" y="8"/>
                              </a:lnTo>
                              <a:lnTo>
                                <a:pt x="11" y="8"/>
                              </a:lnTo>
                              <a:lnTo>
                                <a:pt x="9" y="7"/>
                              </a:lnTo>
                              <a:lnTo>
                                <a:pt x="11" y="8"/>
                              </a:lnTo>
                              <a:lnTo>
                                <a:pt x="12" y="9"/>
                              </a:lnTo>
                              <a:lnTo>
                                <a:pt x="9" y="8"/>
                              </a:lnTo>
                              <a:lnTo>
                                <a:pt x="7" y="7"/>
                              </a:lnTo>
                              <a:lnTo>
                                <a:pt x="4" y="6"/>
                              </a:lnTo>
                              <a:lnTo>
                                <a:pt x="6" y="8"/>
                              </a:lnTo>
                              <a:lnTo>
                                <a:pt x="8" y="9"/>
                              </a:lnTo>
                              <a:lnTo>
                                <a:pt x="9" y="9"/>
                              </a:lnTo>
                              <a:lnTo>
                                <a:pt x="7" y="9"/>
                              </a:lnTo>
                              <a:lnTo>
                                <a:pt x="5" y="9"/>
                              </a:lnTo>
                              <a:lnTo>
                                <a:pt x="4" y="8"/>
                              </a:lnTo>
                              <a:lnTo>
                                <a:pt x="5" y="9"/>
                              </a:lnTo>
                              <a:lnTo>
                                <a:pt x="6" y="11"/>
                              </a:lnTo>
                              <a:lnTo>
                                <a:pt x="8" y="11"/>
                              </a:lnTo>
                              <a:lnTo>
                                <a:pt x="6" y="11"/>
                              </a:lnTo>
                              <a:lnTo>
                                <a:pt x="4" y="11"/>
                              </a:lnTo>
                              <a:lnTo>
                                <a:pt x="4" y="11"/>
                              </a:lnTo>
                              <a:lnTo>
                                <a:pt x="6" y="12"/>
                              </a:lnTo>
                              <a:lnTo>
                                <a:pt x="3" y="11"/>
                              </a:lnTo>
                              <a:lnTo>
                                <a:pt x="4" y="12"/>
                              </a:lnTo>
                              <a:lnTo>
                                <a:pt x="5" y="13"/>
                              </a:lnTo>
                              <a:lnTo>
                                <a:pt x="6" y="14"/>
                              </a:lnTo>
                              <a:lnTo>
                                <a:pt x="3" y="13"/>
                              </a:lnTo>
                              <a:lnTo>
                                <a:pt x="2" y="12"/>
                              </a:lnTo>
                              <a:lnTo>
                                <a:pt x="3" y="14"/>
                              </a:lnTo>
                              <a:lnTo>
                                <a:pt x="4" y="14"/>
                              </a:lnTo>
                              <a:lnTo>
                                <a:pt x="5" y="16"/>
                              </a:lnTo>
                              <a:lnTo>
                                <a:pt x="1" y="14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0" y="7"/>
                              </a:lnTo>
                              <a:lnTo>
                                <a:pt x="1" y="4"/>
                              </a:lnTo>
                              <a:lnTo>
                                <a:pt x="2" y="3"/>
                              </a:lnTo>
                              <a:lnTo>
                                <a:pt x="2" y="4"/>
                              </a:lnTo>
                              <a:lnTo>
                                <a:pt x="3" y="6"/>
                              </a:lnTo>
                              <a:lnTo>
                                <a:pt x="2" y="4"/>
                              </a:lnTo>
                              <a:lnTo>
                                <a:pt x="2" y="3"/>
                              </a:lnTo>
                              <a:lnTo>
                                <a:pt x="3" y="2"/>
                              </a:lnTo>
                              <a:lnTo>
                                <a:pt x="5" y="1"/>
                              </a:lnTo>
                              <a:lnTo>
                                <a:pt x="4" y="3"/>
                              </a:lnTo>
                              <a:lnTo>
                                <a:pt x="5" y="4"/>
                              </a:lnTo>
                              <a:lnTo>
                                <a:pt x="7" y="6"/>
                              </a:lnTo>
                              <a:lnTo>
                                <a:pt x="5" y="4"/>
                              </a:lnTo>
                              <a:lnTo>
                                <a:pt x="5" y="3"/>
                              </a:lnTo>
                              <a:lnTo>
                                <a:pt x="5" y="1"/>
                              </a:lnTo>
                              <a:lnTo>
                                <a:pt x="6" y="0"/>
                              </a:lnTo>
                              <a:lnTo>
                                <a:pt x="7" y="0"/>
                              </a:lnTo>
                              <a:lnTo>
                                <a:pt x="8" y="0"/>
                              </a:lnTo>
                              <a:lnTo>
                                <a:pt x="8" y="1"/>
                              </a:lnTo>
                              <a:lnTo>
                                <a:pt x="8" y="3"/>
                              </a:lnTo>
                              <a:lnTo>
                                <a:pt x="10" y="4"/>
                              </a:lnTo>
                              <a:lnTo>
                                <a:pt x="12" y="5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7" name="Freeform 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6" y="1928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2 h 17"/>
                            <a:gd name="T2" fmla="*/ 5 w 17"/>
                            <a:gd name="T3" fmla="*/ 2 h 17"/>
                            <a:gd name="T4" fmla="*/ 8 w 17"/>
                            <a:gd name="T5" fmla="*/ 2 h 17"/>
                            <a:gd name="T6" fmla="*/ 13 w 17"/>
                            <a:gd name="T7" fmla="*/ 1 h 17"/>
                            <a:gd name="T8" fmla="*/ 11 w 17"/>
                            <a:gd name="T9" fmla="*/ 2 h 17"/>
                            <a:gd name="T10" fmla="*/ 8 w 17"/>
                            <a:gd name="T11" fmla="*/ 3 h 17"/>
                            <a:gd name="T12" fmla="*/ 5 w 17"/>
                            <a:gd name="T13" fmla="*/ 3 h 17"/>
                            <a:gd name="T14" fmla="*/ 8 w 17"/>
                            <a:gd name="T15" fmla="*/ 4 h 17"/>
                            <a:gd name="T16" fmla="*/ 13 w 17"/>
                            <a:gd name="T17" fmla="*/ 3 h 17"/>
                            <a:gd name="T18" fmla="*/ 13 w 17"/>
                            <a:gd name="T19" fmla="*/ 4 h 17"/>
                            <a:gd name="T20" fmla="*/ 8 w 17"/>
                            <a:gd name="T21" fmla="*/ 5 h 17"/>
                            <a:gd name="T22" fmla="*/ 5 w 17"/>
                            <a:gd name="T23" fmla="*/ 4 h 17"/>
                            <a:gd name="T24" fmla="*/ 8 w 17"/>
                            <a:gd name="T25" fmla="*/ 5 h 17"/>
                            <a:gd name="T26" fmla="*/ 13 w 17"/>
                            <a:gd name="T27" fmla="*/ 5 h 17"/>
                            <a:gd name="T28" fmla="*/ 16 w 17"/>
                            <a:gd name="T29" fmla="*/ 5 h 17"/>
                            <a:gd name="T30" fmla="*/ 11 w 17"/>
                            <a:gd name="T31" fmla="*/ 6 h 17"/>
                            <a:gd name="T32" fmla="*/ 8 w 17"/>
                            <a:gd name="T33" fmla="*/ 6 h 17"/>
                            <a:gd name="T34" fmla="*/ 3 w 17"/>
                            <a:gd name="T35" fmla="*/ 6 h 17"/>
                            <a:gd name="T36" fmla="*/ 5 w 17"/>
                            <a:gd name="T37" fmla="*/ 7 h 17"/>
                            <a:gd name="T38" fmla="*/ 11 w 17"/>
                            <a:gd name="T39" fmla="*/ 8 h 17"/>
                            <a:gd name="T40" fmla="*/ 16 w 17"/>
                            <a:gd name="T41" fmla="*/ 9 h 17"/>
                            <a:gd name="T42" fmla="*/ 13 w 17"/>
                            <a:gd name="T43" fmla="*/ 9 h 17"/>
                            <a:gd name="T44" fmla="*/ 8 w 17"/>
                            <a:gd name="T45" fmla="*/ 9 h 17"/>
                            <a:gd name="T46" fmla="*/ 5 w 17"/>
                            <a:gd name="T47" fmla="*/ 8 h 17"/>
                            <a:gd name="T48" fmla="*/ 3 w 17"/>
                            <a:gd name="T49" fmla="*/ 7 h 17"/>
                            <a:gd name="T50" fmla="*/ 5 w 17"/>
                            <a:gd name="T51" fmla="*/ 9 h 17"/>
                            <a:gd name="T52" fmla="*/ 8 w 17"/>
                            <a:gd name="T53" fmla="*/ 10 h 17"/>
                            <a:gd name="T54" fmla="*/ 13 w 17"/>
                            <a:gd name="T55" fmla="*/ 10 h 17"/>
                            <a:gd name="T56" fmla="*/ 13 w 17"/>
                            <a:gd name="T57" fmla="*/ 11 h 17"/>
                            <a:gd name="T58" fmla="*/ 5 w 17"/>
                            <a:gd name="T59" fmla="*/ 10 h 17"/>
                            <a:gd name="T60" fmla="*/ 3 w 17"/>
                            <a:gd name="T61" fmla="*/ 9 h 17"/>
                            <a:gd name="T62" fmla="*/ 3 w 17"/>
                            <a:gd name="T63" fmla="*/ 11 h 17"/>
                            <a:gd name="T64" fmla="*/ 8 w 17"/>
                            <a:gd name="T65" fmla="*/ 13 h 17"/>
                            <a:gd name="T66" fmla="*/ 11 w 17"/>
                            <a:gd name="T67" fmla="*/ 13 h 17"/>
                            <a:gd name="T68" fmla="*/ 5 w 17"/>
                            <a:gd name="T69" fmla="*/ 12 h 17"/>
                            <a:gd name="T70" fmla="*/ 3 w 17"/>
                            <a:gd name="T71" fmla="*/ 12 h 17"/>
                            <a:gd name="T72" fmla="*/ 3 w 17"/>
                            <a:gd name="T73" fmla="*/ 14 h 17"/>
                            <a:gd name="T74" fmla="*/ 5 w 17"/>
                            <a:gd name="T75" fmla="*/ 15 h 17"/>
                            <a:gd name="T76" fmla="*/ 8 w 17"/>
                            <a:gd name="T77" fmla="*/ 15 h 17"/>
                            <a:gd name="T78" fmla="*/ 3 w 17"/>
                            <a:gd name="T79" fmla="*/ 14 h 17"/>
                            <a:gd name="T80" fmla="*/ 5 w 17"/>
                            <a:gd name="T81" fmla="*/ 16 h 17"/>
                            <a:gd name="T82" fmla="*/ 8 w 17"/>
                            <a:gd name="T83" fmla="*/ 16 h 17"/>
                            <a:gd name="T84" fmla="*/ 13 w 17"/>
                            <a:gd name="T85" fmla="*/ 15 h 17"/>
                            <a:gd name="T86" fmla="*/ 13 w 17"/>
                            <a:gd name="T87" fmla="*/ 12 h 17"/>
                            <a:gd name="T88" fmla="*/ 11 w 17"/>
                            <a:gd name="T89" fmla="*/ 12 h 17"/>
                            <a:gd name="T90" fmla="*/ 16 w 17"/>
                            <a:gd name="T91" fmla="*/ 12 h 17"/>
                            <a:gd name="T92" fmla="*/ 13 w 17"/>
                            <a:gd name="T93" fmla="*/ 6 h 17"/>
                            <a:gd name="T94" fmla="*/ 13 w 17"/>
                            <a:gd name="T95" fmla="*/ 0 h 17"/>
                            <a:gd name="T96" fmla="*/ 13 w 17"/>
                            <a:gd name="T97" fmla="*/ 0 h 17"/>
                            <a:gd name="T98" fmla="*/ 8 w 17"/>
                            <a:gd name="T99" fmla="*/ 0 h 17"/>
                            <a:gd name="T100" fmla="*/ 8 w 17"/>
                            <a:gd name="T101" fmla="*/ 1 h 17"/>
                            <a:gd name="T102" fmla="*/ 0 w 17"/>
                            <a:gd name="T103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2"/>
                              </a:moveTo>
                              <a:lnTo>
                                <a:pt x="5" y="2"/>
                              </a:lnTo>
                              <a:lnTo>
                                <a:pt x="8" y="2"/>
                              </a:lnTo>
                              <a:lnTo>
                                <a:pt x="13" y="1"/>
                              </a:lnTo>
                              <a:lnTo>
                                <a:pt x="11" y="2"/>
                              </a:lnTo>
                              <a:lnTo>
                                <a:pt x="8" y="3"/>
                              </a:lnTo>
                              <a:lnTo>
                                <a:pt x="5" y="3"/>
                              </a:lnTo>
                              <a:lnTo>
                                <a:pt x="8" y="4"/>
                              </a:lnTo>
                              <a:lnTo>
                                <a:pt x="13" y="3"/>
                              </a:lnTo>
                              <a:lnTo>
                                <a:pt x="13" y="4"/>
                              </a:lnTo>
                              <a:lnTo>
                                <a:pt x="8" y="5"/>
                              </a:lnTo>
                              <a:lnTo>
                                <a:pt x="5" y="4"/>
                              </a:lnTo>
                              <a:lnTo>
                                <a:pt x="8" y="5"/>
                              </a:lnTo>
                              <a:lnTo>
                                <a:pt x="13" y="5"/>
                              </a:lnTo>
                              <a:lnTo>
                                <a:pt x="16" y="5"/>
                              </a:lnTo>
                              <a:lnTo>
                                <a:pt x="11" y="6"/>
                              </a:lnTo>
                              <a:lnTo>
                                <a:pt x="8" y="6"/>
                              </a:lnTo>
                              <a:lnTo>
                                <a:pt x="3" y="6"/>
                              </a:lnTo>
                              <a:lnTo>
                                <a:pt x="5" y="7"/>
                              </a:lnTo>
                              <a:lnTo>
                                <a:pt x="11" y="8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8" y="9"/>
                              </a:lnTo>
                              <a:lnTo>
                                <a:pt x="5" y="8"/>
                              </a:lnTo>
                              <a:lnTo>
                                <a:pt x="3" y="7"/>
                              </a:lnTo>
                              <a:lnTo>
                                <a:pt x="5" y="9"/>
                              </a:lnTo>
                              <a:lnTo>
                                <a:pt x="8" y="10"/>
                              </a:lnTo>
                              <a:lnTo>
                                <a:pt x="13" y="10"/>
                              </a:lnTo>
                              <a:lnTo>
                                <a:pt x="13" y="11"/>
                              </a:lnTo>
                              <a:lnTo>
                                <a:pt x="5" y="10"/>
                              </a:lnTo>
                              <a:lnTo>
                                <a:pt x="3" y="9"/>
                              </a:lnTo>
                              <a:lnTo>
                                <a:pt x="3" y="11"/>
                              </a:lnTo>
                              <a:lnTo>
                                <a:pt x="8" y="13"/>
                              </a:lnTo>
                              <a:lnTo>
                                <a:pt x="11" y="13"/>
                              </a:lnTo>
                              <a:lnTo>
                                <a:pt x="5" y="12"/>
                              </a:lnTo>
                              <a:lnTo>
                                <a:pt x="3" y="12"/>
                              </a:lnTo>
                              <a:lnTo>
                                <a:pt x="3" y="14"/>
                              </a:lnTo>
                              <a:lnTo>
                                <a:pt x="5" y="15"/>
                              </a:lnTo>
                              <a:lnTo>
                                <a:pt x="8" y="15"/>
                              </a:lnTo>
                              <a:lnTo>
                                <a:pt x="3" y="14"/>
                              </a:lnTo>
                              <a:lnTo>
                                <a:pt x="5" y="16"/>
                              </a:lnTo>
                              <a:lnTo>
                                <a:pt x="8" y="16"/>
                              </a:lnTo>
                              <a:lnTo>
                                <a:pt x="13" y="15"/>
                              </a:lnTo>
                              <a:lnTo>
                                <a:pt x="13" y="12"/>
                              </a:lnTo>
                              <a:lnTo>
                                <a:pt x="11" y="12"/>
                              </a:lnTo>
                              <a:lnTo>
                                <a:pt x="16" y="12"/>
                              </a:lnTo>
                              <a:lnTo>
                                <a:pt x="13" y="6"/>
                              </a:lnTo>
                              <a:lnTo>
                                <a:pt x="13" y="0"/>
                              </a:lnTo>
                              <a:lnTo>
                                <a:pt x="13" y="0"/>
                              </a:lnTo>
                              <a:lnTo>
                                <a:pt x="8" y="0"/>
                              </a:lnTo>
                              <a:lnTo>
                                <a:pt x="8" y="1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8" name="Freeform 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1934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3 w 17"/>
                            <a:gd name="T3" fmla="*/ 4 h 17"/>
                            <a:gd name="T4" fmla="*/ 9 w 17"/>
                            <a:gd name="T5" fmla="*/ 5 h 17"/>
                            <a:gd name="T6" fmla="*/ 12 w 17"/>
                            <a:gd name="T7" fmla="*/ 7 h 17"/>
                            <a:gd name="T8" fmla="*/ 9 w 17"/>
                            <a:gd name="T9" fmla="*/ 7 h 17"/>
                            <a:gd name="T10" fmla="*/ 3 w 17"/>
                            <a:gd name="T11" fmla="*/ 5 h 17"/>
                            <a:gd name="T12" fmla="*/ 7 w 17"/>
                            <a:gd name="T13" fmla="*/ 7 h 17"/>
                            <a:gd name="T14" fmla="*/ 11 w 17"/>
                            <a:gd name="T15" fmla="*/ 8 h 17"/>
                            <a:gd name="T16" fmla="*/ 12 w 17"/>
                            <a:gd name="T17" fmla="*/ 8 h 17"/>
                            <a:gd name="T18" fmla="*/ 14 w 17"/>
                            <a:gd name="T19" fmla="*/ 8 h 17"/>
                            <a:gd name="T20" fmla="*/ 12 w 17"/>
                            <a:gd name="T21" fmla="*/ 8 h 17"/>
                            <a:gd name="T22" fmla="*/ 9 w 17"/>
                            <a:gd name="T23" fmla="*/ 8 h 17"/>
                            <a:gd name="T24" fmla="*/ 7 w 17"/>
                            <a:gd name="T25" fmla="*/ 8 h 17"/>
                            <a:gd name="T26" fmla="*/ 12 w 17"/>
                            <a:gd name="T27" fmla="*/ 11 h 17"/>
                            <a:gd name="T28" fmla="*/ 14 w 17"/>
                            <a:gd name="T29" fmla="*/ 11 h 17"/>
                            <a:gd name="T30" fmla="*/ 12 w 17"/>
                            <a:gd name="T31" fmla="*/ 11 h 17"/>
                            <a:gd name="T32" fmla="*/ 9 w 17"/>
                            <a:gd name="T33" fmla="*/ 11 h 17"/>
                            <a:gd name="T34" fmla="*/ 11 w 17"/>
                            <a:gd name="T35" fmla="*/ 12 h 17"/>
                            <a:gd name="T36" fmla="*/ 12 w 17"/>
                            <a:gd name="T37" fmla="*/ 12 h 17"/>
                            <a:gd name="T38" fmla="*/ 16 w 17"/>
                            <a:gd name="T39" fmla="*/ 13 h 17"/>
                            <a:gd name="T40" fmla="*/ 12 w 17"/>
                            <a:gd name="T41" fmla="*/ 13 h 17"/>
                            <a:gd name="T42" fmla="*/ 9 w 17"/>
                            <a:gd name="T43" fmla="*/ 12 h 17"/>
                            <a:gd name="T44" fmla="*/ 14 w 17"/>
                            <a:gd name="T45" fmla="*/ 15 h 17"/>
                            <a:gd name="T46" fmla="*/ 16 w 17"/>
                            <a:gd name="T47" fmla="*/ 16 h 17"/>
                            <a:gd name="T48" fmla="*/ 12 w 17"/>
                            <a:gd name="T49" fmla="*/ 15 h 17"/>
                            <a:gd name="T50" fmla="*/ 9 w 17"/>
                            <a:gd name="T51" fmla="*/ 13 h 17"/>
                            <a:gd name="T52" fmla="*/ 5 w 17"/>
                            <a:gd name="T53" fmla="*/ 11 h 17"/>
                            <a:gd name="T54" fmla="*/ 2 w 17"/>
                            <a:gd name="T55" fmla="*/ 8 h 17"/>
                            <a:gd name="T56" fmla="*/ 7 w 17"/>
                            <a:gd name="T57" fmla="*/ 9 h 17"/>
                            <a:gd name="T58" fmla="*/ 3 w 17"/>
                            <a:gd name="T59" fmla="*/ 8 h 17"/>
                            <a:gd name="T60" fmla="*/ 2 w 17"/>
                            <a:gd name="T61" fmla="*/ 7 h 17"/>
                            <a:gd name="T62" fmla="*/ 0 w 17"/>
                            <a:gd name="T63" fmla="*/ 4 h 17"/>
                            <a:gd name="T64" fmla="*/ 2 w 17"/>
                            <a:gd name="T65" fmla="*/ 7 h 17"/>
                            <a:gd name="T66" fmla="*/ 3 w 17"/>
                            <a:gd name="T67" fmla="*/ 7 h 17"/>
                            <a:gd name="T68" fmla="*/ 2 w 17"/>
                            <a:gd name="T69" fmla="*/ 5 h 17"/>
                            <a:gd name="T70" fmla="*/ 0 w 17"/>
                            <a:gd name="T71" fmla="*/ 3 h 17"/>
                            <a:gd name="T72" fmla="*/ 0 w 17"/>
                            <a:gd name="T7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3" y="4"/>
                              </a:lnTo>
                              <a:lnTo>
                                <a:pt x="9" y="5"/>
                              </a:lnTo>
                              <a:lnTo>
                                <a:pt x="12" y="7"/>
                              </a:lnTo>
                              <a:lnTo>
                                <a:pt x="9" y="7"/>
                              </a:lnTo>
                              <a:lnTo>
                                <a:pt x="3" y="5"/>
                              </a:lnTo>
                              <a:lnTo>
                                <a:pt x="7" y="7"/>
                              </a:lnTo>
                              <a:lnTo>
                                <a:pt x="11" y="8"/>
                              </a:lnTo>
                              <a:lnTo>
                                <a:pt x="12" y="8"/>
                              </a:lnTo>
                              <a:lnTo>
                                <a:pt x="14" y="8"/>
                              </a:lnTo>
                              <a:lnTo>
                                <a:pt x="12" y="8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12" y="11"/>
                              </a:lnTo>
                              <a:lnTo>
                                <a:pt x="14" y="11"/>
                              </a:lnTo>
                              <a:lnTo>
                                <a:pt x="12" y="11"/>
                              </a:lnTo>
                              <a:lnTo>
                                <a:pt x="9" y="11"/>
                              </a:lnTo>
                              <a:lnTo>
                                <a:pt x="11" y="12"/>
                              </a:lnTo>
                              <a:lnTo>
                                <a:pt x="12" y="12"/>
                              </a:lnTo>
                              <a:lnTo>
                                <a:pt x="16" y="13"/>
                              </a:lnTo>
                              <a:lnTo>
                                <a:pt x="12" y="13"/>
                              </a:lnTo>
                              <a:lnTo>
                                <a:pt x="9" y="12"/>
                              </a:lnTo>
                              <a:lnTo>
                                <a:pt x="14" y="15"/>
                              </a:lnTo>
                              <a:lnTo>
                                <a:pt x="16" y="16"/>
                              </a:lnTo>
                              <a:lnTo>
                                <a:pt x="12" y="15"/>
                              </a:lnTo>
                              <a:lnTo>
                                <a:pt x="9" y="13"/>
                              </a:lnTo>
                              <a:lnTo>
                                <a:pt x="5" y="11"/>
                              </a:lnTo>
                              <a:lnTo>
                                <a:pt x="2" y="8"/>
                              </a:lnTo>
                              <a:lnTo>
                                <a:pt x="7" y="9"/>
                              </a:lnTo>
                              <a:lnTo>
                                <a:pt x="3" y="8"/>
                              </a:lnTo>
                              <a:lnTo>
                                <a:pt x="2" y="7"/>
                              </a:lnTo>
                              <a:lnTo>
                                <a:pt x="0" y="4"/>
                              </a:lnTo>
                              <a:lnTo>
                                <a:pt x="2" y="7"/>
                              </a:lnTo>
                              <a:lnTo>
                                <a:pt x="3" y="7"/>
                              </a:lnTo>
                              <a:lnTo>
                                <a:pt x="2" y="5"/>
                              </a:lnTo>
                              <a:lnTo>
                                <a:pt x="0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9" name="Freeform 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1939"/>
                          <a:ext cx="17" cy="17"/>
                        </a:xfrm>
                        <a:custGeom>
                          <a:avLst/>
                          <a:gdLst>
                            <a:gd name="T0" fmla="*/ 2 w 17"/>
                            <a:gd name="T1" fmla="*/ 0 h 17"/>
                            <a:gd name="T2" fmla="*/ 3 w 17"/>
                            <a:gd name="T3" fmla="*/ 2 h 17"/>
                            <a:gd name="T4" fmla="*/ 8 w 17"/>
                            <a:gd name="T5" fmla="*/ 3 h 17"/>
                            <a:gd name="T6" fmla="*/ 13 w 17"/>
                            <a:gd name="T7" fmla="*/ 4 h 17"/>
                            <a:gd name="T8" fmla="*/ 13 w 17"/>
                            <a:gd name="T9" fmla="*/ 5 h 17"/>
                            <a:gd name="T10" fmla="*/ 14 w 17"/>
                            <a:gd name="T11" fmla="*/ 8 h 17"/>
                            <a:gd name="T12" fmla="*/ 11 w 17"/>
                            <a:gd name="T13" fmla="*/ 7 h 17"/>
                            <a:gd name="T14" fmla="*/ 8 w 17"/>
                            <a:gd name="T15" fmla="*/ 6 h 17"/>
                            <a:gd name="T16" fmla="*/ 5 w 17"/>
                            <a:gd name="T17" fmla="*/ 5 h 17"/>
                            <a:gd name="T18" fmla="*/ 8 w 17"/>
                            <a:gd name="T19" fmla="*/ 7 h 17"/>
                            <a:gd name="T20" fmla="*/ 13 w 17"/>
                            <a:gd name="T21" fmla="*/ 8 h 17"/>
                            <a:gd name="T22" fmla="*/ 16 w 17"/>
                            <a:gd name="T23" fmla="*/ 9 h 17"/>
                            <a:gd name="T24" fmla="*/ 13 w 17"/>
                            <a:gd name="T25" fmla="*/ 9 h 17"/>
                            <a:gd name="T26" fmla="*/ 8 w 17"/>
                            <a:gd name="T27" fmla="*/ 9 h 17"/>
                            <a:gd name="T28" fmla="*/ 6 w 17"/>
                            <a:gd name="T29" fmla="*/ 8 h 17"/>
                            <a:gd name="T30" fmla="*/ 10 w 17"/>
                            <a:gd name="T31" fmla="*/ 10 h 17"/>
                            <a:gd name="T32" fmla="*/ 13 w 17"/>
                            <a:gd name="T33" fmla="*/ 10 h 17"/>
                            <a:gd name="T34" fmla="*/ 14 w 17"/>
                            <a:gd name="T35" fmla="*/ 11 h 17"/>
                            <a:gd name="T36" fmla="*/ 11 w 17"/>
                            <a:gd name="T37" fmla="*/ 11 h 17"/>
                            <a:gd name="T38" fmla="*/ 6 w 17"/>
                            <a:gd name="T39" fmla="*/ 11 h 17"/>
                            <a:gd name="T40" fmla="*/ 10 w 17"/>
                            <a:gd name="T41" fmla="*/ 12 h 17"/>
                            <a:gd name="T42" fmla="*/ 13 w 17"/>
                            <a:gd name="T43" fmla="*/ 13 h 17"/>
                            <a:gd name="T44" fmla="*/ 14 w 17"/>
                            <a:gd name="T45" fmla="*/ 13 h 17"/>
                            <a:gd name="T46" fmla="*/ 11 w 17"/>
                            <a:gd name="T47" fmla="*/ 14 h 17"/>
                            <a:gd name="T48" fmla="*/ 8 w 17"/>
                            <a:gd name="T49" fmla="*/ 14 h 17"/>
                            <a:gd name="T50" fmla="*/ 5 w 17"/>
                            <a:gd name="T51" fmla="*/ 13 h 17"/>
                            <a:gd name="T52" fmla="*/ 8 w 17"/>
                            <a:gd name="T53" fmla="*/ 14 h 17"/>
                            <a:gd name="T54" fmla="*/ 10 w 17"/>
                            <a:gd name="T55" fmla="*/ 15 h 17"/>
                            <a:gd name="T56" fmla="*/ 8 w 17"/>
                            <a:gd name="T57" fmla="*/ 16 h 17"/>
                            <a:gd name="T58" fmla="*/ 5 w 17"/>
                            <a:gd name="T59" fmla="*/ 16 h 17"/>
                            <a:gd name="T60" fmla="*/ 3 w 17"/>
                            <a:gd name="T61" fmla="*/ 15 h 17"/>
                            <a:gd name="T62" fmla="*/ 2 w 17"/>
                            <a:gd name="T63" fmla="*/ 12 h 17"/>
                            <a:gd name="T64" fmla="*/ 0 w 17"/>
                            <a:gd name="T65" fmla="*/ 11 h 17"/>
                            <a:gd name="T66" fmla="*/ 0 w 17"/>
                            <a:gd name="T67" fmla="*/ 9 h 17"/>
                            <a:gd name="T68" fmla="*/ 2 w 17"/>
                            <a:gd name="T69" fmla="*/ 11 h 17"/>
                            <a:gd name="T70" fmla="*/ 5 w 17"/>
                            <a:gd name="T71" fmla="*/ 12 h 17"/>
                            <a:gd name="T72" fmla="*/ 8 w 17"/>
                            <a:gd name="T73" fmla="*/ 12 h 17"/>
                            <a:gd name="T74" fmla="*/ 3 w 17"/>
                            <a:gd name="T75" fmla="*/ 11 h 17"/>
                            <a:gd name="T76" fmla="*/ 2 w 17"/>
                            <a:gd name="T77" fmla="*/ 10 h 17"/>
                            <a:gd name="T78" fmla="*/ 2 w 17"/>
                            <a:gd name="T79" fmla="*/ 9 h 17"/>
                            <a:gd name="T80" fmla="*/ 2 w 17"/>
                            <a:gd name="T81" fmla="*/ 7 h 17"/>
                            <a:gd name="T82" fmla="*/ 2 w 17"/>
                            <a:gd name="T83" fmla="*/ 6 h 17"/>
                            <a:gd name="T84" fmla="*/ 3 w 17"/>
                            <a:gd name="T85" fmla="*/ 6 h 17"/>
                            <a:gd name="T86" fmla="*/ 5 w 17"/>
                            <a:gd name="T87" fmla="*/ 7 h 17"/>
                            <a:gd name="T88" fmla="*/ 8 w 17"/>
                            <a:gd name="T89" fmla="*/ 8 h 17"/>
                            <a:gd name="T90" fmla="*/ 3 w 17"/>
                            <a:gd name="T91" fmla="*/ 6 h 17"/>
                            <a:gd name="T92" fmla="*/ 2 w 17"/>
                            <a:gd name="T93" fmla="*/ 5 h 17"/>
                            <a:gd name="T94" fmla="*/ 2 w 17"/>
                            <a:gd name="T95" fmla="*/ 3 h 17"/>
                            <a:gd name="T96" fmla="*/ 2 w 17"/>
                            <a:gd name="T97" fmla="*/ 2 h 17"/>
                            <a:gd name="T98" fmla="*/ 3 w 17"/>
                            <a:gd name="T99" fmla="*/ 4 h 17"/>
                            <a:gd name="T100" fmla="*/ 8 w 17"/>
                            <a:gd name="T101" fmla="*/ 5 h 17"/>
                            <a:gd name="T102" fmla="*/ 3 w 17"/>
                            <a:gd name="T103" fmla="*/ 3 h 17"/>
                            <a:gd name="T104" fmla="*/ 2 w 17"/>
                            <a:gd name="T105" fmla="*/ 2 h 17"/>
                            <a:gd name="T106" fmla="*/ 2 w 17"/>
                            <a:gd name="T10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2" y="0"/>
                              </a:moveTo>
                              <a:lnTo>
                                <a:pt x="3" y="2"/>
                              </a:lnTo>
                              <a:lnTo>
                                <a:pt x="8" y="3"/>
                              </a:lnTo>
                              <a:lnTo>
                                <a:pt x="13" y="4"/>
                              </a:lnTo>
                              <a:lnTo>
                                <a:pt x="13" y="5"/>
                              </a:lnTo>
                              <a:lnTo>
                                <a:pt x="14" y="8"/>
                              </a:lnTo>
                              <a:lnTo>
                                <a:pt x="11" y="7"/>
                              </a:lnTo>
                              <a:lnTo>
                                <a:pt x="8" y="6"/>
                              </a:lnTo>
                              <a:lnTo>
                                <a:pt x="5" y="5"/>
                              </a:lnTo>
                              <a:lnTo>
                                <a:pt x="8" y="7"/>
                              </a:lnTo>
                              <a:lnTo>
                                <a:pt x="13" y="8"/>
                              </a:lnTo>
                              <a:lnTo>
                                <a:pt x="16" y="9"/>
                              </a:lnTo>
                              <a:lnTo>
                                <a:pt x="13" y="9"/>
                              </a:lnTo>
                              <a:lnTo>
                                <a:pt x="8" y="9"/>
                              </a:lnTo>
                              <a:lnTo>
                                <a:pt x="6" y="8"/>
                              </a:lnTo>
                              <a:lnTo>
                                <a:pt x="10" y="10"/>
                              </a:lnTo>
                              <a:lnTo>
                                <a:pt x="13" y="10"/>
                              </a:lnTo>
                              <a:lnTo>
                                <a:pt x="14" y="11"/>
                              </a:lnTo>
                              <a:lnTo>
                                <a:pt x="11" y="11"/>
                              </a:lnTo>
                              <a:lnTo>
                                <a:pt x="6" y="11"/>
                              </a:lnTo>
                              <a:lnTo>
                                <a:pt x="10" y="12"/>
                              </a:lnTo>
                              <a:lnTo>
                                <a:pt x="13" y="13"/>
                              </a:lnTo>
                              <a:lnTo>
                                <a:pt x="14" y="13"/>
                              </a:lnTo>
                              <a:lnTo>
                                <a:pt x="11" y="14"/>
                              </a:lnTo>
                              <a:lnTo>
                                <a:pt x="8" y="14"/>
                              </a:lnTo>
                              <a:lnTo>
                                <a:pt x="5" y="13"/>
                              </a:lnTo>
                              <a:lnTo>
                                <a:pt x="8" y="14"/>
                              </a:lnTo>
                              <a:lnTo>
                                <a:pt x="10" y="15"/>
                              </a:lnTo>
                              <a:lnTo>
                                <a:pt x="8" y="16"/>
                              </a:lnTo>
                              <a:lnTo>
                                <a:pt x="5" y="16"/>
                              </a:lnTo>
                              <a:lnTo>
                                <a:pt x="3" y="15"/>
                              </a:lnTo>
                              <a:lnTo>
                                <a:pt x="2" y="12"/>
                              </a:lnTo>
                              <a:lnTo>
                                <a:pt x="0" y="11"/>
                              </a:lnTo>
                              <a:lnTo>
                                <a:pt x="0" y="9"/>
                              </a:lnTo>
                              <a:lnTo>
                                <a:pt x="2" y="11"/>
                              </a:lnTo>
                              <a:lnTo>
                                <a:pt x="5" y="12"/>
                              </a:lnTo>
                              <a:lnTo>
                                <a:pt x="8" y="12"/>
                              </a:lnTo>
                              <a:lnTo>
                                <a:pt x="3" y="11"/>
                              </a:lnTo>
                              <a:lnTo>
                                <a:pt x="2" y="10"/>
                              </a:lnTo>
                              <a:lnTo>
                                <a:pt x="2" y="9"/>
                              </a:lnTo>
                              <a:lnTo>
                                <a:pt x="2" y="7"/>
                              </a:lnTo>
                              <a:lnTo>
                                <a:pt x="2" y="6"/>
                              </a:lnTo>
                              <a:lnTo>
                                <a:pt x="3" y="6"/>
                              </a:lnTo>
                              <a:lnTo>
                                <a:pt x="5" y="7"/>
                              </a:lnTo>
                              <a:lnTo>
                                <a:pt x="8" y="8"/>
                              </a:lnTo>
                              <a:lnTo>
                                <a:pt x="3" y="6"/>
                              </a:lnTo>
                              <a:lnTo>
                                <a:pt x="2" y="5"/>
                              </a:lnTo>
                              <a:lnTo>
                                <a:pt x="2" y="3"/>
                              </a:lnTo>
                              <a:lnTo>
                                <a:pt x="2" y="2"/>
                              </a:lnTo>
                              <a:lnTo>
                                <a:pt x="3" y="4"/>
                              </a:lnTo>
                              <a:lnTo>
                                <a:pt x="8" y="5"/>
                              </a:lnTo>
                              <a:lnTo>
                                <a:pt x="3" y="3"/>
                              </a:lnTo>
                              <a:lnTo>
                                <a:pt x="2" y="2"/>
                              </a:lnTo>
                              <a:lnTo>
                                <a:pt x="2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40" name="Freeform 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4" y="1937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4 w 17"/>
                            <a:gd name="T3" fmla="*/ 0 h 17"/>
                            <a:gd name="T4" fmla="*/ 12 w 17"/>
                            <a:gd name="T5" fmla="*/ 1 h 17"/>
                            <a:gd name="T6" fmla="*/ 10 w 17"/>
                            <a:gd name="T7" fmla="*/ 1 h 17"/>
                            <a:gd name="T8" fmla="*/ 6 w 17"/>
                            <a:gd name="T9" fmla="*/ 1 h 17"/>
                            <a:gd name="T10" fmla="*/ 8 w 17"/>
                            <a:gd name="T11" fmla="*/ 2 h 17"/>
                            <a:gd name="T12" fmla="*/ 12 w 17"/>
                            <a:gd name="T13" fmla="*/ 2 h 17"/>
                            <a:gd name="T14" fmla="*/ 10 w 17"/>
                            <a:gd name="T15" fmla="*/ 3 h 17"/>
                            <a:gd name="T16" fmla="*/ 6 w 17"/>
                            <a:gd name="T17" fmla="*/ 3 h 17"/>
                            <a:gd name="T18" fmla="*/ 8 w 17"/>
                            <a:gd name="T19" fmla="*/ 4 h 17"/>
                            <a:gd name="T20" fmla="*/ 12 w 17"/>
                            <a:gd name="T21" fmla="*/ 4 h 17"/>
                            <a:gd name="T22" fmla="*/ 8 w 17"/>
                            <a:gd name="T23" fmla="*/ 5 h 17"/>
                            <a:gd name="T24" fmla="*/ 6 w 17"/>
                            <a:gd name="T25" fmla="*/ 5 h 17"/>
                            <a:gd name="T26" fmla="*/ 10 w 17"/>
                            <a:gd name="T27" fmla="*/ 5 h 17"/>
                            <a:gd name="T28" fmla="*/ 12 w 17"/>
                            <a:gd name="T29" fmla="*/ 5 h 17"/>
                            <a:gd name="T30" fmla="*/ 8 w 17"/>
                            <a:gd name="T31" fmla="*/ 6 h 17"/>
                            <a:gd name="T32" fmla="*/ 4 w 17"/>
                            <a:gd name="T33" fmla="*/ 8 h 17"/>
                            <a:gd name="T34" fmla="*/ 6 w 17"/>
                            <a:gd name="T35" fmla="*/ 8 h 17"/>
                            <a:gd name="T36" fmla="*/ 10 w 17"/>
                            <a:gd name="T37" fmla="*/ 7 h 17"/>
                            <a:gd name="T38" fmla="*/ 6 w 17"/>
                            <a:gd name="T39" fmla="*/ 9 h 17"/>
                            <a:gd name="T40" fmla="*/ 4 w 17"/>
                            <a:gd name="T41" fmla="*/ 9 h 17"/>
                            <a:gd name="T42" fmla="*/ 2 w 17"/>
                            <a:gd name="T43" fmla="*/ 10 h 17"/>
                            <a:gd name="T44" fmla="*/ 4 w 17"/>
                            <a:gd name="T45" fmla="*/ 10 h 17"/>
                            <a:gd name="T46" fmla="*/ 8 w 17"/>
                            <a:gd name="T47" fmla="*/ 9 h 17"/>
                            <a:gd name="T48" fmla="*/ 6 w 17"/>
                            <a:gd name="T49" fmla="*/ 10 h 17"/>
                            <a:gd name="T50" fmla="*/ 2 w 17"/>
                            <a:gd name="T51" fmla="*/ 10 h 17"/>
                            <a:gd name="T52" fmla="*/ 0 w 17"/>
                            <a:gd name="T53" fmla="*/ 10 h 17"/>
                            <a:gd name="T54" fmla="*/ 2 w 17"/>
                            <a:gd name="T55" fmla="*/ 10 h 17"/>
                            <a:gd name="T56" fmla="*/ 6 w 17"/>
                            <a:gd name="T57" fmla="*/ 11 h 17"/>
                            <a:gd name="T58" fmla="*/ 2 w 17"/>
                            <a:gd name="T59" fmla="*/ 12 h 17"/>
                            <a:gd name="T60" fmla="*/ 0 w 17"/>
                            <a:gd name="T61" fmla="*/ 12 h 17"/>
                            <a:gd name="T62" fmla="*/ 4 w 17"/>
                            <a:gd name="T63" fmla="*/ 12 h 17"/>
                            <a:gd name="T64" fmla="*/ 8 w 17"/>
                            <a:gd name="T65" fmla="*/ 13 h 17"/>
                            <a:gd name="T66" fmla="*/ 10 w 17"/>
                            <a:gd name="T67" fmla="*/ 13 h 17"/>
                            <a:gd name="T68" fmla="*/ 8 w 17"/>
                            <a:gd name="T69" fmla="*/ 14 h 17"/>
                            <a:gd name="T70" fmla="*/ 10 w 17"/>
                            <a:gd name="T71" fmla="*/ 16 h 17"/>
                            <a:gd name="T72" fmla="*/ 12 w 17"/>
                            <a:gd name="T73" fmla="*/ 14 h 17"/>
                            <a:gd name="T74" fmla="*/ 12 w 17"/>
                            <a:gd name="T75" fmla="*/ 12 h 17"/>
                            <a:gd name="T76" fmla="*/ 14 w 17"/>
                            <a:gd name="T77" fmla="*/ 10 h 17"/>
                            <a:gd name="T78" fmla="*/ 12 w 17"/>
                            <a:gd name="T79" fmla="*/ 11 h 17"/>
                            <a:gd name="T80" fmla="*/ 8 w 17"/>
                            <a:gd name="T81" fmla="*/ 12 h 17"/>
                            <a:gd name="T82" fmla="*/ 12 w 17"/>
                            <a:gd name="T83" fmla="*/ 11 h 17"/>
                            <a:gd name="T84" fmla="*/ 14 w 17"/>
                            <a:gd name="T85" fmla="*/ 10 h 17"/>
                            <a:gd name="T86" fmla="*/ 14 w 17"/>
                            <a:gd name="T87" fmla="*/ 8 h 17"/>
                            <a:gd name="T88" fmla="*/ 12 w 17"/>
                            <a:gd name="T89" fmla="*/ 10 h 17"/>
                            <a:gd name="T90" fmla="*/ 10 w 17"/>
                            <a:gd name="T91" fmla="*/ 10 h 17"/>
                            <a:gd name="T92" fmla="*/ 12 w 17"/>
                            <a:gd name="T93" fmla="*/ 8 h 17"/>
                            <a:gd name="T94" fmla="*/ 14 w 17"/>
                            <a:gd name="T95" fmla="*/ 6 h 17"/>
                            <a:gd name="T96" fmla="*/ 14 w 17"/>
                            <a:gd name="T97" fmla="*/ 5 h 17"/>
                            <a:gd name="T98" fmla="*/ 16 w 17"/>
                            <a:gd name="T99" fmla="*/ 3 h 17"/>
                            <a:gd name="T100" fmla="*/ 14 w 17"/>
                            <a:gd name="T101" fmla="*/ 4 h 17"/>
                            <a:gd name="T102" fmla="*/ 14 w 17"/>
                            <a:gd name="T103" fmla="*/ 3 h 17"/>
                            <a:gd name="T104" fmla="*/ 16 w 17"/>
                            <a:gd name="T105" fmla="*/ 0 h 17"/>
                            <a:gd name="T106" fmla="*/ 16 w 17"/>
                            <a:gd name="T10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  <a:cxn ang="0">
                              <a:pos x="T104" y="T105"/>
                            </a:cxn>
                            <a:cxn ang="0">
                              <a:pos x="T106" y="T10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4" y="0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6" y="1"/>
                              </a:lnTo>
                              <a:lnTo>
                                <a:pt x="8" y="2"/>
                              </a:lnTo>
                              <a:lnTo>
                                <a:pt x="12" y="2"/>
                              </a:lnTo>
                              <a:lnTo>
                                <a:pt x="10" y="3"/>
                              </a:lnTo>
                              <a:lnTo>
                                <a:pt x="6" y="3"/>
                              </a:lnTo>
                              <a:lnTo>
                                <a:pt x="8" y="4"/>
                              </a:lnTo>
                              <a:lnTo>
                                <a:pt x="12" y="4"/>
                              </a:lnTo>
                              <a:lnTo>
                                <a:pt x="8" y="5"/>
                              </a:lnTo>
                              <a:lnTo>
                                <a:pt x="6" y="5"/>
                              </a:lnTo>
                              <a:lnTo>
                                <a:pt x="10" y="5"/>
                              </a:lnTo>
                              <a:lnTo>
                                <a:pt x="12" y="5"/>
                              </a:lnTo>
                              <a:lnTo>
                                <a:pt x="8" y="6"/>
                              </a:lnTo>
                              <a:lnTo>
                                <a:pt x="4" y="8"/>
                              </a:lnTo>
                              <a:lnTo>
                                <a:pt x="6" y="8"/>
                              </a:lnTo>
                              <a:lnTo>
                                <a:pt x="10" y="7"/>
                              </a:lnTo>
                              <a:lnTo>
                                <a:pt x="6" y="9"/>
                              </a:lnTo>
                              <a:lnTo>
                                <a:pt x="4" y="9"/>
                              </a:lnTo>
                              <a:lnTo>
                                <a:pt x="2" y="10"/>
                              </a:lnTo>
                              <a:lnTo>
                                <a:pt x="4" y="10"/>
                              </a:lnTo>
                              <a:lnTo>
                                <a:pt x="8" y="9"/>
                              </a:lnTo>
                              <a:lnTo>
                                <a:pt x="6" y="10"/>
                              </a:lnTo>
                              <a:lnTo>
                                <a:pt x="2" y="10"/>
                              </a:lnTo>
                              <a:lnTo>
                                <a:pt x="0" y="10"/>
                              </a:lnTo>
                              <a:lnTo>
                                <a:pt x="2" y="10"/>
                              </a:lnTo>
                              <a:lnTo>
                                <a:pt x="6" y="11"/>
                              </a:lnTo>
                              <a:lnTo>
                                <a:pt x="2" y="12"/>
                              </a:lnTo>
                              <a:lnTo>
                                <a:pt x="0" y="12"/>
                              </a:lnTo>
                              <a:lnTo>
                                <a:pt x="4" y="12"/>
                              </a:lnTo>
                              <a:lnTo>
                                <a:pt x="8" y="13"/>
                              </a:lnTo>
                              <a:lnTo>
                                <a:pt x="10" y="13"/>
                              </a:lnTo>
                              <a:lnTo>
                                <a:pt x="8" y="14"/>
                              </a:lnTo>
                              <a:lnTo>
                                <a:pt x="10" y="16"/>
                              </a:lnTo>
                              <a:lnTo>
                                <a:pt x="12" y="14"/>
                              </a:lnTo>
                              <a:lnTo>
                                <a:pt x="12" y="12"/>
                              </a:lnTo>
                              <a:lnTo>
                                <a:pt x="14" y="10"/>
                              </a:lnTo>
                              <a:lnTo>
                                <a:pt x="12" y="11"/>
                              </a:lnTo>
                              <a:lnTo>
                                <a:pt x="8" y="12"/>
                              </a:lnTo>
                              <a:lnTo>
                                <a:pt x="12" y="11"/>
                              </a:lnTo>
                              <a:lnTo>
                                <a:pt x="14" y="10"/>
                              </a:lnTo>
                              <a:lnTo>
                                <a:pt x="14" y="8"/>
                              </a:lnTo>
                              <a:lnTo>
                                <a:pt x="12" y="10"/>
                              </a:lnTo>
                              <a:lnTo>
                                <a:pt x="10" y="10"/>
                              </a:lnTo>
                              <a:lnTo>
                                <a:pt x="12" y="8"/>
                              </a:lnTo>
                              <a:lnTo>
                                <a:pt x="14" y="6"/>
                              </a:lnTo>
                              <a:lnTo>
                                <a:pt x="14" y="5"/>
                              </a:lnTo>
                              <a:lnTo>
                                <a:pt x="16" y="3"/>
                              </a:lnTo>
                              <a:lnTo>
                                <a:pt x="14" y="4"/>
                              </a:lnTo>
                              <a:lnTo>
                                <a:pt x="14" y="3"/>
                              </a:lnTo>
                              <a:lnTo>
                                <a:pt x="16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A05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1" name="Group 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84" y="1930"/>
                        <a:ext cx="31" cy="36"/>
                        <a:chOff x="5084" y="1930"/>
                        <a:chExt cx="31" cy="36"/>
                      </a:xfrm>
                    </p:grpSpPr>
                    <p:sp>
                      <p:nvSpPr>
                        <p:cNvPr id="223" name="Freeform 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4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2 h 17"/>
                            <a:gd name="T2" fmla="*/ 15 w 17"/>
                            <a:gd name="T3" fmla="*/ 4 h 17"/>
                            <a:gd name="T4" fmla="*/ 15 w 17"/>
                            <a:gd name="T5" fmla="*/ 6 h 17"/>
                            <a:gd name="T6" fmla="*/ 16 w 17"/>
                            <a:gd name="T7" fmla="*/ 9 h 17"/>
                            <a:gd name="T8" fmla="*/ 16 w 17"/>
                            <a:gd name="T9" fmla="*/ 10 h 17"/>
                            <a:gd name="T10" fmla="*/ 15 w 17"/>
                            <a:gd name="T11" fmla="*/ 11 h 17"/>
                            <a:gd name="T12" fmla="*/ 12 w 17"/>
                            <a:gd name="T13" fmla="*/ 13 h 17"/>
                            <a:gd name="T14" fmla="*/ 10 w 17"/>
                            <a:gd name="T15" fmla="*/ 16 h 17"/>
                            <a:gd name="T16" fmla="*/ 7 w 17"/>
                            <a:gd name="T17" fmla="*/ 16 h 17"/>
                            <a:gd name="T18" fmla="*/ 5 w 17"/>
                            <a:gd name="T19" fmla="*/ 15 h 17"/>
                            <a:gd name="T20" fmla="*/ 3 w 17"/>
                            <a:gd name="T21" fmla="*/ 13 h 17"/>
                            <a:gd name="T22" fmla="*/ 1 w 17"/>
                            <a:gd name="T23" fmla="*/ 11 h 17"/>
                            <a:gd name="T24" fmla="*/ 0 w 17"/>
                            <a:gd name="T25" fmla="*/ 10 h 17"/>
                            <a:gd name="T26" fmla="*/ 0 w 17"/>
                            <a:gd name="T27" fmla="*/ 9 h 17"/>
                            <a:gd name="T28" fmla="*/ 0 w 17"/>
                            <a:gd name="T29" fmla="*/ 8 h 17"/>
                            <a:gd name="T30" fmla="*/ 1 w 17"/>
                            <a:gd name="T31" fmla="*/ 6 h 17"/>
                            <a:gd name="T32" fmla="*/ 1 w 17"/>
                            <a:gd name="T33" fmla="*/ 4 h 17"/>
                            <a:gd name="T34" fmla="*/ 1 w 17"/>
                            <a:gd name="T35" fmla="*/ 2 h 17"/>
                            <a:gd name="T36" fmla="*/ 1 w 17"/>
                            <a:gd name="T37" fmla="*/ 0 h 17"/>
                            <a:gd name="T38" fmla="*/ 16 w 17"/>
                            <a:gd name="T39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2"/>
                              </a:moveTo>
                              <a:lnTo>
                                <a:pt x="15" y="4"/>
                              </a:lnTo>
                              <a:lnTo>
                                <a:pt x="15" y="6"/>
                              </a:lnTo>
                              <a:lnTo>
                                <a:pt x="16" y="9"/>
                              </a:lnTo>
                              <a:lnTo>
                                <a:pt x="16" y="10"/>
                              </a:lnTo>
                              <a:lnTo>
                                <a:pt x="15" y="11"/>
                              </a:lnTo>
                              <a:lnTo>
                                <a:pt x="12" y="13"/>
                              </a:lnTo>
                              <a:lnTo>
                                <a:pt x="10" y="16"/>
                              </a:lnTo>
                              <a:lnTo>
                                <a:pt x="7" y="16"/>
                              </a:lnTo>
                              <a:lnTo>
                                <a:pt x="5" y="15"/>
                              </a:lnTo>
                              <a:lnTo>
                                <a:pt x="3" y="13"/>
                              </a:lnTo>
                              <a:lnTo>
                                <a:pt x="1" y="11"/>
                              </a:lnTo>
                              <a:lnTo>
                                <a:pt x="0" y="10"/>
                              </a:lnTo>
                              <a:lnTo>
                                <a:pt x="0" y="9"/>
                              </a:lnTo>
                              <a:lnTo>
                                <a:pt x="0" y="8"/>
                              </a:lnTo>
                              <a:lnTo>
                                <a:pt x="1" y="6"/>
                              </a:lnTo>
                              <a:lnTo>
                                <a:pt x="1" y="4"/>
                              </a:lnTo>
                              <a:lnTo>
                                <a:pt x="1" y="2"/>
                              </a:lnTo>
                              <a:lnTo>
                                <a:pt x="1" y="0"/>
                              </a:lnTo>
                              <a:lnTo>
                                <a:pt x="16" y="2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4" name="Freeform 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4" y="1930"/>
                          <a:ext cx="17" cy="20"/>
                        </a:xfrm>
                        <a:custGeom>
                          <a:avLst/>
                          <a:gdLst>
                            <a:gd name="T0" fmla="*/ 15 w 17"/>
                            <a:gd name="T1" fmla="*/ 2 h 20"/>
                            <a:gd name="T2" fmla="*/ 15 w 17"/>
                            <a:gd name="T3" fmla="*/ 3 h 20"/>
                            <a:gd name="T4" fmla="*/ 15 w 17"/>
                            <a:gd name="T5" fmla="*/ 5 h 20"/>
                            <a:gd name="T6" fmla="*/ 16 w 17"/>
                            <a:gd name="T7" fmla="*/ 7 h 20"/>
                            <a:gd name="T8" fmla="*/ 16 w 17"/>
                            <a:gd name="T9" fmla="*/ 9 h 20"/>
                            <a:gd name="T10" fmla="*/ 16 w 17"/>
                            <a:gd name="T11" fmla="*/ 10 h 20"/>
                            <a:gd name="T12" fmla="*/ 15 w 17"/>
                            <a:gd name="T13" fmla="*/ 11 h 20"/>
                            <a:gd name="T14" fmla="*/ 15 w 17"/>
                            <a:gd name="T15" fmla="*/ 12 h 20"/>
                            <a:gd name="T16" fmla="*/ 15 w 17"/>
                            <a:gd name="T17" fmla="*/ 13 h 20"/>
                            <a:gd name="T18" fmla="*/ 15 w 17"/>
                            <a:gd name="T19" fmla="*/ 14 h 20"/>
                            <a:gd name="T20" fmla="*/ 14 w 17"/>
                            <a:gd name="T21" fmla="*/ 15 h 20"/>
                            <a:gd name="T22" fmla="*/ 14 w 17"/>
                            <a:gd name="T23" fmla="*/ 15 h 20"/>
                            <a:gd name="T24" fmla="*/ 13 w 17"/>
                            <a:gd name="T25" fmla="*/ 16 h 20"/>
                            <a:gd name="T26" fmla="*/ 12 w 17"/>
                            <a:gd name="T27" fmla="*/ 17 h 20"/>
                            <a:gd name="T28" fmla="*/ 11 w 17"/>
                            <a:gd name="T29" fmla="*/ 17 h 20"/>
                            <a:gd name="T30" fmla="*/ 10 w 17"/>
                            <a:gd name="T31" fmla="*/ 18 h 20"/>
                            <a:gd name="T32" fmla="*/ 9 w 17"/>
                            <a:gd name="T33" fmla="*/ 19 h 20"/>
                            <a:gd name="T34" fmla="*/ 9 w 17"/>
                            <a:gd name="T35" fmla="*/ 19 h 20"/>
                            <a:gd name="T36" fmla="*/ 7 w 17"/>
                            <a:gd name="T37" fmla="*/ 19 h 20"/>
                            <a:gd name="T38" fmla="*/ 6 w 17"/>
                            <a:gd name="T39" fmla="*/ 18 h 20"/>
                            <a:gd name="T40" fmla="*/ 5 w 17"/>
                            <a:gd name="T41" fmla="*/ 17 h 20"/>
                            <a:gd name="T42" fmla="*/ 4 w 17"/>
                            <a:gd name="T43" fmla="*/ 17 h 20"/>
                            <a:gd name="T44" fmla="*/ 3 w 17"/>
                            <a:gd name="T45" fmla="*/ 16 h 20"/>
                            <a:gd name="T46" fmla="*/ 3 w 17"/>
                            <a:gd name="T47" fmla="*/ 16 h 20"/>
                            <a:gd name="T48" fmla="*/ 2 w 17"/>
                            <a:gd name="T49" fmla="*/ 15 h 20"/>
                            <a:gd name="T50" fmla="*/ 2 w 17"/>
                            <a:gd name="T51" fmla="*/ 14 h 20"/>
                            <a:gd name="T52" fmla="*/ 1 w 17"/>
                            <a:gd name="T53" fmla="*/ 13 h 20"/>
                            <a:gd name="T54" fmla="*/ 1 w 17"/>
                            <a:gd name="T55" fmla="*/ 11 h 20"/>
                            <a:gd name="T56" fmla="*/ 0 w 17"/>
                            <a:gd name="T57" fmla="*/ 10 h 20"/>
                            <a:gd name="T58" fmla="*/ 0 w 17"/>
                            <a:gd name="T59" fmla="*/ 8 h 20"/>
                            <a:gd name="T60" fmla="*/ 0 w 17"/>
                            <a:gd name="T61" fmla="*/ 6 h 20"/>
                            <a:gd name="T62" fmla="*/ 0 w 17"/>
                            <a:gd name="T63" fmla="*/ 5 h 20"/>
                            <a:gd name="T64" fmla="*/ 0 w 17"/>
                            <a:gd name="T65" fmla="*/ 3 h 20"/>
                            <a:gd name="T66" fmla="*/ 1 w 17"/>
                            <a:gd name="T67" fmla="*/ 4 h 20"/>
                            <a:gd name="T68" fmla="*/ 0 w 17"/>
                            <a:gd name="T69" fmla="*/ 2 h 20"/>
                            <a:gd name="T70" fmla="*/ 2 w 17"/>
                            <a:gd name="T71" fmla="*/ 2 h 20"/>
                            <a:gd name="T72" fmla="*/ 0 w 17"/>
                            <a:gd name="T73" fmla="*/ 0 h 20"/>
                            <a:gd name="T74" fmla="*/ 1 w 17"/>
                            <a:gd name="T75" fmla="*/ 0 h 20"/>
                            <a:gd name="T76" fmla="*/ 3 w 17"/>
                            <a:gd name="T77" fmla="*/ 2 h 20"/>
                            <a:gd name="T78" fmla="*/ 6 w 17"/>
                            <a:gd name="T79" fmla="*/ 2 h 20"/>
                            <a:gd name="T80" fmla="*/ 5 w 17"/>
                            <a:gd name="T81" fmla="*/ 1 h 20"/>
                            <a:gd name="T82" fmla="*/ 3 w 17"/>
                            <a:gd name="T83" fmla="*/ 0 h 20"/>
                            <a:gd name="T84" fmla="*/ 6 w 17"/>
                            <a:gd name="T85" fmla="*/ 1 h 20"/>
                            <a:gd name="T86" fmla="*/ 8 w 17"/>
                            <a:gd name="T87" fmla="*/ 2 h 20"/>
                            <a:gd name="T88" fmla="*/ 12 w 17"/>
                            <a:gd name="T89" fmla="*/ 3 h 20"/>
                            <a:gd name="T90" fmla="*/ 9 w 17"/>
                            <a:gd name="T91" fmla="*/ 2 h 20"/>
                            <a:gd name="T92" fmla="*/ 8 w 17"/>
                            <a:gd name="T93" fmla="*/ 1 h 20"/>
                            <a:gd name="T94" fmla="*/ 12 w 17"/>
                            <a:gd name="T95" fmla="*/ 2 h 20"/>
                            <a:gd name="T96" fmla="*/ 13 w 17"/>
                            <a:gd name="T97" fmla="*/ 2 h 20"/>
                            <a:gd name="T98" fmla="*/ 10 w 17"/>
                            <a:gd name="T99" fmla="*/ 0 h 20"/>
                            <a:gd name="T100" fmla="*/ 13 w 17"/>
                            <a:gd name="T101" fmla="*/ 1 h 20"/>
                            <a:gd name="T102" fmla="*/ 15 w 17"/>
                            <a:gd name="T103" fmla="*/ 2 h 20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  <a:cxn ang="0">
                              <a:pos x="T90" y="T91"/>
                            </a:cxn>
                            <a:cxn ang="0">
                              <a:pos x="T92" y="T93"/>
                            </a:cxn>
                            <a:cxn ang="0">
                              <a:pos x="T94" y="T95"/>
                            </a:cxn>
                            <a:cxn ang="0">
                              <a:pos x="T96" y="T97"/>
                            </a:cxn>
                            <a:cxn ang="0">
                              <a:pos x="T98" y="T99"/>
                            </a:cxn>
                            <a:cxn ang="0">
                              <a:pos x="T100" y="T101"/>
                            </a:cxn>
                            <a:cxn ang="0">
                              <a:pos x="T102" y="T103"/>
                            </a:cxn>
                          </a:cxnLst>
                          <a:rect l="0" t="0" r="r" b="b"/>
                          <a:pathLst>
                            <a:path w="17" h="20">
                              <a:moveTo>
                                <a:pt x="15" y="2"/>
                              </a:moveTo>
                              <a:lnTo>
                                <a:pt x="15" y="3"/>
                              </a:lnTo>
                              <a:lnTo>
                                <a:pt x="15" y="5"/>
                              </a:lnTo>
                              <a:lnTo>
                                <a:pt x="16" y="7"/>
                              </a:lnTo>
                              <a:lnTo>
                                <a:pt x="16" y="9"/>
                              </a:lnTo>
                              <a:lnTo>
                                <a:pt x="16" y="10"/>
                              </a:lnTo>
                              <a:lnTo>
                                <a:pt x="15" y="11"/>
                              </a:lnTo>
                              <a:lnTo>
                                <a:pt x="15" y="12"/>
                              </a:lnTo>
                              <a:lnTo>
                                <a:pt x="15" y="13"/>
                              </a:lnTo>
                              <a:lnTo>
                                <a:pt x="15" y="14"/>
                              </a:lnTo>
                              <a:lnTo>
                                <a:pt x="14" y="15"/>
                              </a:lnTo>
                              <a:lnTo>
                                <a:pt x="14" y="15"/>
                              </a:lnTo>
                              <a:lnTo>
                                <a:pt x="13" y="16"/>
                              </a:lnTo>
                              <a:lnTo>
                                <a:pt x="12" y="17"/>
                              </a:lnTo>
                              <a:lnTo>
                                <a:pt x="11" y="17"/>
                              </a:lnTo>
                              <a:lnTo>
                                <a:pt x="10" y="18"/>
                              </a:lnTo>
                              <a:lnTo>
                                <a:pt x="9" y="19"/>
                              </a:lnTo>
                              <a:lnTo>
                                <a:pt x="9" y="19"/>
                              </a:lnTo>
                              <a:lnTo>
                                <a:pt x="7" y="19"/>
                              </a:lnTo>
                              <a:lnTo>
                                <a:pt x="6" y="18"/>
                              </a:lnTo>
                              <a:lnTo>
                                <a:pt x="5" y="17"/>
                              </a:lnTo>
                              <a:lnTo>
                                <a:pt x="4" y="17"/>
                              </a:lnTo>
                              <a:lnTo>
                                <a:pt x="3" y="16"/>
                              </a:lnTo>
                              <a:lnTo>
                                <a:pt x="3" y="16"/>
                              </a:lnTo>
                              <a:lnTo>
                                <a:pt x="2" y="15"/>
                              </a:lnTo>
                              <a:lnTo>
                                <a:pt x="2" y="14"/>
                              </a:lnTo>
                              <a:lnTo>
                                <a:pt x="1" y="13"/>
                              </a:lnTo>
                              <a:lnTo>
                                <a:pt x="1" y="11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0" y="6"/>
                              </a:lnTo>
                              <a:lnTo>
                                <a:pt x="0" y="5"/>
                              </a:lnTo>
                              <a:lnTo>
                                <a:pt x="0" y="3"/>
                              </a:lnTo>
                              <a:lnTo>
                                <a:pt x="1" y="4"/>
                              </a:lnTo>
                              <a:lnTo>
                                <a:pt x="0" y="2"/>
                              </a:lnTo>
                              <a:lnTo>
                                <a:pt x="2" y="2"/>
                              </a:lnTo>
                              <a:lnTo>
                                <a:pt x="0" y="0"/>
                              </a:lnTo>
                              <a:lnTo>
                                <a:pt x="1" y="0"/>
                              </a:lnTo>
                              <a:lnTo>
                                <a:pt x="3" y="2"/>
                              </a:lnTo>
                              <a:lnTo>
                                <a:pt x="6" y="2"/>
                              </a:lnTo>
                              <a:lnTo>
                                <a:pt x="5" y="1"/>
                              </a:lnTo>
                              <a:lnTo>
                                <a:pt x="3" y="0"/>
                              </a:lnTo>
                              <a:lnTo>
                                <a:pt x="6" y="1"/>
                              </a:lnTo>
                              <a:lnTo>
                                <a:pt x="8" y="2"/>
                              </a:lnTo>
                              <a:lnTo>
                                <a:pt x="12" y="3"/>
                              </a:lnTo>
                              <a:lnTo>
                                <a:pt x="9" y="2"/>
                              </a:lnTo>
                              <a:lnTo>
                                <a:pt x="8" y="1"/>
                              </a:lnTo>
                              <a:lnTo>
                                <a:pt x="12" y="2"/>
                              </a:lnTo>
                              <a:lnTo>
                                <a:pt x="13" y="2"/>
                              </a:lnTo>
                              <a:lnTo>
                                <a:pt x="10" y="0"/>
                              </a:lnTo>
                              <a:lnTo>
                                <a:pt x="13" y="1"/>
                              </a:lnTo>
                              <a:lnTo>
                                <a:pt x="15" y="2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5" name="Freeform 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2" y="194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16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16 h 17"/>
                            <a:gd name="T10" fmla="*/ 4 w 17"/>
                            <a:gd name="T11" fmla="*/ 0 h 17"/>
                            <a:gd name="T12" fmla="*/ 8 w 17"/>
                            <a:gd name="T13" fmla="*/ 0 h 17"/>
                            <a:gd name="T14" fmla="*/ 12 w 17"/>
                            <a:gd name="T15" fmla="*/ 0 h 17"/>
                            <a:gd name="T16" fmla="*/ 16 w 17"/>
                            <a:gd name="T1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16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16"/>
                              </a:lnTo>
                              <a:lnTo>
                                <a:pt x="4" y="0"/>
                              </a:lnTo>
                              <a:lnTo>
                                <a:pt x="8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6" name="Freeform 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7" y="1941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16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16 h 17"/>
                            <a:gd name="T10" fmla="*/ 4 w 17"/>
                            <a:gd name="T11" fmla="*/ 0 h 17"/>
                            <a:gd name="T12" fmla="*/ 8 w 17"/>
                            <a:gd name="T13" fmla="*/ 0 h 17"/>
                            <a:gd name="T14" fmla="*/ 12 w 17"/>
                            <a:gd name="T15" fmla="*/ 0 h 17"/>
                            <a:gd name="T16" fmla="*/ 16 w 17"/>
                            <a:gd name="T1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16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16"/>
                              </a:lnTo>
                              <a:lnTo>
                                <a:pt x="4" y="0"/>
                              </a:lnTo>
                              <a:lnTo>
                                <a:pt x="8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7" name="Freeform 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2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5 h 17"/>
                            <a:gd name="T4" fmla="*/ 8 w 17"/>
                            <a:gd name="T5" fmla="*/ 5 h 17"/>
                            <a:gd name="T6" fmla="*/ 4 w 17"/>
                            <a:gd name="T7" fmla="*/ 5 h 17"/>
                            <a:gd name="T8" fmla="*/ 0 w 17"/>
                            <a:gd name="T9" fmla="*/ 5 h 17"/>
                            <a:gd name="T10" fmla="*/ 4 w 17"/>
                            <a:gd name="T11" fmla="*/ 10 h 17"/>
                            <a:gd name="T12" fmla="*/ 4 w 17"/>
                            <a:gd name="T13" fmla="*/ 16 h 17"/>
                            <a:gd name="T14" fmla="*/ 8 w 17"/>
                            <a:gd name="T15" fmla="*/ 16 h 17"/>
                            <a:gd name="T16" fmla="*/ 12 w 17"/>
                            <a:gd name="T17" fmla="*/ 10 h 17"/>
                            <a:gd name="T18" fmla="*/ 16 w 17"/>
                            <a:gd name="T19" fmla="*/ 5 h 17"/>
                            <a:gd name="T20" fmla="*/ 16 w 17"/>
                            <a:gd name="T2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5"/>
                              </a:lnTo>
                              <a:lnTo>
                                <a:pt x="8" y="5"/>
                              </a:lnTo>
                              <a:lnTo>
                                <a:pt x="4" y="5"/>
                              </a:lnTo>
                              <a:lnTo>
                                <a:pt x="0" y="5"/>
                              </a:lnTo>
                              <a:lnTo>
                                <a:pt x="4" y="10"/>
                              </a:lnTo>
                              <a:lnTo>
                                <a:pt x="4" y="16"/>
                              </a:lnTo>
                              <a:lnTo>
                                <a:pt x="8" y="16"/>
                              </a:lnTo>
                              <a:lnTo>
                                <a:pt x="12" y="10"/>
                              </a:lnTo>
                              <a:lnTo>
                                <a:pt x="16" y="5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8" name="Freeform 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3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8 h 17"/>
                            <a:gd name="T2" fmla="*/ 16 w 17"/>
                            <a:gd name="T3" fmla="*/ 0 h 17"/>
                            <a:gd name="T4" fmla="*/ 12 w 17"/>
                            <a:gd name="T5" fmla="*/ 8 h 17"/>
                            <a:gd name="T6" fmla="*/ 9 w 17"/>
                            <a:gd name="T7" fmla="*/ 0 h 17"/>
                            <a:gd name="T8" fmla="*/ 9 w 17"/>
                            <a:gd name="T9" fmla="*/ 8 h 17"/>
                            <a:gd name="T10" fmla="*/ 7 w 17"/>
                            <a:gd name="T11" fmla="*/ 8 h 17"/>
                            <a:gd name="T12" fmla="*/ 5 w 17"/>
                            <a:gd name="T13" fmla="*/ 8 h 17"/>
                            <a:gd name="T14" fmla="*/ 2 w 17"/>
                            <a:gd name="T15" fmla="*/ 8 h 17"/>
                            <a:gd name="T16" fmla="*/ 0 w 17"/>
                            <a:gd name="T17" fmla="*/ 8 h 17"/>
                            <a:gd name="T18" fmla="*/ 0 w 17"/>
                            <a:gd name="T19" fmla="*/ 16 h 17"/>
                            <a:gd name="T20" fmla="*/ 2 w 17"/>
                            <a:gd name="T21" fmla="*/ 8 h 17"/>
                            <a:gd name="T22" fmla="*/ 7 w 17"/>
                            <a:gd name="T23" fmla="*/ 16 h 17"/>
                            <a:gd name="T24" fmla="*/ 12 w 17"/>
                            <a:gd name="T25" fmla="*/ 8 h 17"/>
                            <a:gd name="T26" fmla="*/ 14 w 17"/>
                            <a:gd name="T27" fmla="*/ 8 h 17"/>
                            <a:gd name="T28" fmla="*/ 16 w 17"/>
                            <a:gd name="T29" fmla="*/ 8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8"/>
                              </a:moveTo>
                              <a:lnTo>
                                <a:pt x="16" y="0"/>
                              </a:lnTo>
                              <a:lnTo>
                                <a:pt x="12" y="8"/>
                              </a:lnTo>
                              <a:lnTo>
                                <a:pt x="9" y="0"/>
                              </a:lnTo>
                              <a:lnTo>
                                <a:pt x="9" y="8"/>
                              </a:lnTo>
                              <a:lnTo>
                                <a:pt x="7" y="8"/>
                              </a:lnTo>
                              <a:lnTo>
                                <a:pt x="5" y="8"/>
                              </a:lnTo>
                              <a:lnTo>
                                <a:pt x="2" y="8"/>
                              </a:lnTo>
                              <a:lnTo>
                                <a:pt x="0" y="8"/>
                              </a:lnTo>
                              <a:lnTo>
                                <a:pt x="0" y="16"/>
                              </a:lnTo>
                              <a:lnTo>
                                <a:pt x="2" y="8"/>
                              </a:lnTo>
                              <a:lnTo>
                                <a:pt x="7" y="16"/>
                              </a:lnTo>
                              <a:lnTo>
                                <a:pt x="12" y="8"/>
                              </a:lnTo>
                              <a:lnTo>
                                <a:pt x="14" y="8"/>
                              </a:lnTo>
                              <a:lnTo>
                                <a:pt x="16" y="8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9" name="Freeform 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1949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2 w 17"/>
                            <a:gd name="T3" fmla="*/ 0 h 17"/>
                            <a:gd name="T4" fmla="*/ 8 w 17"/>
                            <a:gd name="T5" fmla="*/ 16 h 17"/>
                            <a:gd name="T6" fmla="*/ 4 w 17"/>
                            <a:gd name="T7" fmla="*/ 16 h 17"/>
                            <a:gd name="T8" fmla="*/ 0 w 17"/>
                            <a:gd name="T9" fmla="*/ 0 h 17"/>
                            <a:gd name="T10" fmla="*/ 4 w 17"/>
                            <a:gd name="T11" fmla="*/ 16 h 17"/>
                            <a:gd name="T12" fmla="*/ 12 w 17"/>
                            <a:gd name="T13" fmla="*/ 16 h 17"/>
                            <a:gd name="T14" fmla="*/ 16 w 17"/>
                            <a:gd name="T15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2" y="0"/>
                              </a:lnTo>
                              <a:lnTo>
                                <a:pt x="8" y="16"/>
                              </a:lnTo>
                              <a:lnTo>
                                <a:pt x="4" y="16"/>
                              </a:lnTo>
                              <a:lnTo>
                                <a:pt x="0" y="0"/>
                              </a:lnTo>
                              <a:lnTo>
                                <a:pt x="4" y="16"/>
                              </a:lnTo>
                              <a:lnTo>
                                <a:pt x="12" y="16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0" name="Freeform 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4" y="1936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5 h 17"/>
                            <a:gd name="T2" fmla="*/ 9 w 17"/>
                            <a:gd name="T3" fmla="*/ 5 h 17"/>
                            <a:gd name="T4" fmla="*/ 6 w 17"/>
                            <a:gd name="T5" fmla="*/ 10 h 17"/>
                            <a:gd name="T6" fmla="*/ 0 w 17"/>
                            <a:gd name="T7" fmla="*/ 16 h 17"/>
                            <a:gd name="T8" fmla="*/ 3 w 17"/>
                            <a:gd name="T9" fmla="*/ 5 h 17"/>
                            <a:gd name="T10" fmla="*/ 3 w 17"/>
                            <a:gd name="T11" fmla="*/ 0 h 17"/>
                            <a:gd name="T12" fmla="*/ 9 w 17"/>
                            <a:gd name="T13" fmla="*/ 0 h 17"/>
                            <a:gd name="T14" fmla="*/ 16 w 17"/>
                            <a:gd name="T15" fmla="*/ 5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5"/>
                              </a:moveTo>
                              <a:lnTo>
                                <a:pt x="9" y="5"/>
                              </a:lnTo>
                              <a:lnTo>
                                <a:pt x="6" y="10"/>
                              </a:lnTo>
                              <a:lnTo>
                                <a:pt x="0" y="16"/>
                              </a:lnTo>
                              <a:lnTo>
                                <a:pt x="3" y="5"/>
                              </a:lnTo>
                              <a:lnTo>
                                <a:pt x="3" y="0"/>
                              </a:lnTo>
                              <a:lnTo>
                                <a:pt x="9" y="0"/>
                              </a:lnTo>
                              <a:lnTo>
                                <a:pt x="16" y="5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1" name="Freeform 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6" y="1934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2 w 17"/>
                            <a:gd name="T3" fmla="*/ 16 h 17"/>
                            <a:gd name="T4" fmla="*/ 7 w 17"/>
                            <a:gd name="T5" fmla="*/ 16 h 17"/>
                            <a:gd name="T6" fmla="*/ 0 w 17"/>
                            <a:gd name="T7" fmla="*/ 16 h 17"/>
                            <a:gd name="T8" fmla="*/ 5 w 17"/>
                            <a:gd name="T9" fmla="*/ 8 h 17"/>
                            <a:gd name="T10" fmla="*/ 7 w 17"/>
                            <a:gd name="T11" fmla="*/ 0 h 17"/>
                            <a:gd name="T12" fmla="*/ 12 w 17"/>
                            <a:gd name="T13" fmla="*/ 0 h 17"/>
                            <a:gd name="T14" fmla="*/ 14 w 17"/>
                            <a:gd name="T15" fmla="*/ 0 h 17"/>
                            <a:gd name="T16" fmla="*/ 16 w 17"/>
                            <a:gd name="T17" fmla="*/ 8 h 17"/>
                            <a:gd name="T18" fmla="*/ 16 w 17"/>
                            <a:gd name="T1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2" y="16"/>
                              </a:lnTo>
                              <a:lnTo>
                                <a:pt x="7" y="16"/>
                              </a:lnTo>
                              <a:lnTo>
                                <a:pt x="0" y="16"/>
                              </a:lnTo>
                              <a:lnTo>
                                <a:pt x="5" y="8"/>
                              </a:lnTo>
                              <a:lnTo>
                                <a:pt x="7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6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2" name="Freeform 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8" y="1937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0 w 17"/>
                            <a:gd name="T5" fmla="*/ 0 h 1"/>
                            <a:gd name="T6" fmla="*/ 16 w 17"/>
                            <a:gd name="T7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33" name="Line 48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87" y="1937"/>
                          <a:ext cx="11" cy="0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2" name="Group 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9" y="2070"/>
                        <a:ext cx="28" cy="42"/>
                        <a:chOff x="5079" y="2070"/>
                        <a:chExt cx="28" cy="42"/>
                      </a:xfrm>
                    </p:grpSpPr>
                    <p:sp>
                      <p:nvSpPr>
                        <p:cNvPr id="220" name="Freeform 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2" y="2070"/>
                          <a:ext cx="17" cy="37"/>
                        </a:xfrm>
                        <a:custGeom>
                          <a:avLst/>
                          <a:gdLst>
                            <a:gd name="T0" fmla="*/ 0 w 17"/>
                            <a:gd name="T1" fmla="*/ 1 h 37"/>
                            <a:gd name="T2" fmla="*/ 0 w 17"/>
                            <a:gd name="T3" fmla="*/ 5 h 37"/>
                            <a:gd name="T4" fmla="*/ 2 w 17"/>
                            <a:gd name="T5" fmla="*/ 9 h 37"/>
                            <a:gd name="T6" fmla="*/ 4 w 17"/>
                            <a:gd name="T7" fmla="*/ 15 h 37"/>
                            <a:gd name="T8" fmla="*/ 7 w 17"/>
                            <a:gd name="T9" fmla="*/ 19 h 37"/>
                            <a:gd name="T10" fmla="*/ 7 w 17"/>
                            <a:gd name="T11" fmla="*/ 21 h 37"/>
                            <a:gd name="T12" fmla="*/ 8 w 17"/>
                            <a:gd name="T13" fmla="*/ 21 h 37"/>
                            <a:gd name="T14" fmla="*/ 6 w 17"/>
                            <a:gd name="T15" fmla="*/ 24 h 37"/>
                            <a:gd name="T16" fmla="*/ 4 w 17"/>
                            <a:gd name="T17" fmla="*/ 26 h 37"/>
                            <a:gd name="T18" fmla="*/ 3 w 17"/>
                            <a:gd name="T19" fmla="*/ 27 h 37"/>
                            <a:gd name="T20" fmla="*/ 1 w 17"/>
                            <a:gd name="T21" fmla="*/ 29 h 37"/>
                            <a:gd name="T22" fmla="*/ 0 w 17"/>
                            <a:gd name="T23" fmla="*/ 36 h 37"/>
                            <a:gd name="T24" fmla="*/ 14 w 17"/>
                            <a:gd name="T25" fmla="*/ 27 h 37"/>
                            <a:gd name="T26" fmla="*/ 16 w 17"/>
                            <a:gd name="T27" fmla="*/ 26 h 37"/>
                            <a:gd name="T28" fmla="*/ 16 w 17"/>
                            <a:gd name="T29" fmla="*/ 25 h 37"/>
                            <a:gd name="T30" fmla="*/ 15 w 17"/>
                            <a:gd name="T31" fmla="*/ 23 h 37"/>
                            <a:gd name="T32" fmla="*/ 14 w 17"/>
                            <a:gd name="T33" fmla="*/ 20 h 37"/>
                            <a:gd name="T34" fmla="*/ 14 w 17"/>
                            <a:gd name="T35" fmla="*/ 19 h 37"/>
                            <a:gd name="T36" fmla="*/ 13 w 17"/>
                            <a:gd name="T37" fmla="*/ 17 h 37"/>
                            <a:gd name="T38" fmla="*/ 13 w 17"/>
                            <a:gd name="T39" fmla="*/ 14 h 37"/>
                            <a:gd name="T40" fmla="*/ 14 w 17"/>
                            <a:gd name="T41" fmla="*/ 10 h 37"/>
                            <a:gd name="T42" fmla="*/ 14 w 17"/>
                            <a:gd name="T43" fmla="*/ 7 h 37"/>
                            <a:gd name="T44" fmla="*/ 15 w 17"/>
                            <a:gd name="T45" fmla="*/ 0 h 37"/>
                            <a:gd name="T46" fmla="*/ 0 w 17"/>
                            <a:gd name="T47" fmla="*/ 1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17" h="37">
                              <a:moveTo>
                                <a:pt x="0" y="1"/>
                              </a:moveTo>
                              <a:lnTo>
                                <a:pt x="0" y="5"/>
                              </a:lnTo>
                              <a:lnTo>
                                <a:pt x="2" y="9"/>
                              </a:lnTo>
                              <a:lnTo>
                                <a:pt x="4" y="15"/>
                              </a:lnTo>
                              <a:lnTo>
                                <a:pt x="7" y="19"/>
                              </a:lnTo>
                              <a:lnTo>
                                <a:pt x="7" y="21"/>
                              </a:lnTo>
                              <a:lnTo>
                                <a:pt x="8" y="21"/>
                              </a:lnTo>
                              <a:lnTo>
                                <a:pt x="6" y="24"/>
                              </a:lnTo>
                              <a:lnTo>
                                <a:pt x="4" y="26"/>
                              </a:lnTo>
                              <a:lnTo>
                                <a:pt x="3" y="27"/>
                              </a:lnTo>
                              <a:lnTo>
                                <a:pt x="1" y="29"/>
                              </a:lnTo>
                              <a:lnTo>
                                <a:pt x="0" y="36"/>
                              </a:lnTo>
                              <a:lnTo>
                                <a:pt x="14" y="27"/>
                              </a:lnTo>
                              <a:lnTo>
                                <a:pt x="16" y="26"/>
                              </a:lnTo>
                              <a:lnTo>
                                <a:pt x="16" y="25"/>
                              </a:lnTo>
                              <a:lnTo>
                                <a:pt x="15" y="23"/>
                              </a:lnTo>
                              <a:lnTo>
                                <a:pt x="14" y="20"/>
                              </a:lnTo>
                              <a:lnTo>
                                <a:pt x="14" y="19"/>
                              </a:lnTo>
                              <a:lnTo>
                                <a:pt x="13" y="17"/>
                              </a:lnTo>
                              <a:lnTo>
                                <a:pt x="13" y="14"/>
                              </a:lnTo>
                              <a:lnTo>
                                <a:pt x="14" y="10"/>
                              </a:lnTo>
                              <a:lnTo>
                                <a:pt x="14" y="7"/>
                              </a:lnTo>
                              <a:lnTo>
                                <a:pt x="15" y="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1" name="Freeform 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0" y="2095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1 w 17"/>
                            <a:gd name="T3" fmla="*/ 14 h 17"/>
                            <a:gd name="T4" fmla="*/ 5 w 17"/>
                            <a:gd name="T5" fmla="*/ 16 h 17"/>
                            <a:gd name="T6" fmla="*/ 0 w 17"/>
                            <a:gd name="T7" fmla="*/ 16 h 17"/>
                            <a:gd name="T8" fmla="*/ 8 w 17"/>
                            <a:gd name="T9" fmla="*/ 9 h 17"/>
                            <a:gd name="T10" fmla="*/ 16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1" y="14"/>
                              </a:lnTo>
                              <a:lnTo>
                                <a:pt x="5" y="16"/>
                              </a:lnTo>
                              <a:lnTo>
                                <a:pt x="0" y="16"/>
                              </a:lnTo>
                              <a:lnTo>
                                <a:pt x="8" y="9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22" name="Freeform 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9" y="2092"/>
                          <a:ext cx="17" cy="17"/>
                        </a:xfrm>
                        <a:custGeom>
                          <a:avLst/>
                          <a:gdLst>
                            <a:gd name="T0" fmla="*/ 3 w 17"/>
                            <a:gd name="T1" fmla="*/ 8 h 17"/>
                            <a:gd name="T2" fmla="*/ 4 w 17"/>
                            <a:gd name="T3" fmla="*/ 9 h 17"/>
                            <a:gd name="T4" fmla="*/ 6 w 17"/>
                            <a:gd name="T5" fmla="*/ 9 h 17"/>
                            <a:gd name="T6" fmla="*/ 9 w 17"/>
                            <a:gd name="T7" fmla="*/ 8 h 17"/>
                            <a:gd name="T8" fmla="*/ 11 w 17"/>
                            <a:gd name="T9" fmla="*/ 7 h 17"/>
                            <a:gd name="T10" fmla="*/ 13 w 17"/>
                            <a:gd name="T11" fmla="*/ 5 h 17"/>
                            <a:gd name="T12" fmla="*/ 13 w 17"/>
                            <a:gd name="T13" fmla="*/ 2 h 17"/>
                            <a:gd name="T14" fmla="*/ 14 w 17"/>
                            <a:gd name="T15" fmla="*/ 0 h 17"/>
                            <a:gd name="T16" fmla="*/ 16 w 17"/>
                            <a:gd name="T17" fmla="*/ 2 h 17"/>
                            <a:gd name="T18" fmla="*/ 16 w 17"/>
                            <a:gd name="T19" fmla="*/ 4 h 17"/>
                            <a:gd name="T20" fmla="*/ 13 w 17"/>
                            <a:gd name="T21" fmla="*/ 7 h 17"/>
                            <a:gd name="T22" fmla="*/ 11 w 17"/>
                            <a:gd name="T23" fmla="*/ 10 h 17"/>
                            <a:gd name="T24" fmla="*/ 10 w 17"/>
                            <a:gd name="T25" fmla="*/ 13 h 17"/>
                            <a:gd name="T26" fmla="*/ 5 w 17"/>
                            <a:gd name="T27" fmla="*/ 15 h 17"/>
                            <a:gd name="T28" fmla="*/ 2 w 17"/>
                            <a:gd name="T29" fmla="*/ 16 h 17"/>
                            <a:gd name="T30" fmla="*/ 0 w 17"/>
                            <a:gd name="T31" fmla="*/ 15 h 17"/>
                            <a:gd name="T32" fmla="*/ 0 w 17"/>
                            <a:gd name="T33" fmla="*/ 13 h 17"/>
                            <a:gd name="T34" fmla="*/ 0 w 17"/>
                            <a:gd name="T35" fmla="*/ 11 h 17"/>
                            <a:gd name="T36" fmla="*/ 2 w 17"/>
                            <a:gd name="T37" fmla="*/ 10 h 17"/>
                            <a:gd name="T38" fmla="*/ 3 w 17"/>
                            <a:gd name="T39" fmla="*/ 8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3" y="8"/>
                              </a:moveTo>
                              <a:lnTo>
                                <a:pt x="4" y="9"/>
                              </a:lnTo>
                              <a:lnTo>
                                <a:pt x="6" y="9"/>
                              </a:lnTo>
                              <a:lnTo>
                                <a:pt x="9" y="8"/>
                              </a:lnTo>
                              <a:lnTo>
                                <a:pt x="11" y="7"/>
                              </a:lnTo>
                              <a:lnTo>
                                <a:pt x="13" y="5"/>
                              </a:lnTo>
                              <a:lnTo>
                                <a:pt x="13" y="2"/>
                              </a:lnTo>
                              <a:lnTo>
                                <a:pt x="14" y="0"/>
                              </a:lnTo>
                              <a:lnTo>
                                <a:pt x="16" y="2"/>
                              </a:lnTo>
                              <a:lnTo>
                                <a:pt x="16" y="4"/>
                              </a:lnTo>
                              <a:lnTo>
                                <a:pt x="13" y="7"/>
                              </a:lnTo>
                              <a:lnTo>
                                <a:pt x="11" y="10"/>
                              </a:lnTo>
                              <a:lnTo>
                                <a:pt x="10" y="13"/>
                              </a:lnTo>
                              <a:lnTo>
                                <a:pt x="5" y="15"/>
                              </a:lnTo>
                              <a:lnTo>
                                <a:pt x="2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2" y="10"/>
                              </a:lnTo>
                              <a:lnTo>
                                <a:pt x="3" y="8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83" name="Group 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95" y="2066"/>
                        <a:ext cx="20" cy="49"/>
                        <a:chOff x="5095" y="2066"/>
                        <a:chExt cx="20" cy="49"/>
                      </a:xfrm>
                    </p:grpSpPr>
                    <p:sp>
                      <p:nvSpPr>
                        <p:cNvPr id="217" name="Freeform 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8" y="2098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5 w 17"/>
                            <a:gd name="T3" fmla="*/ 12 h 17"/>
                            <a:gd name="T4" fmla="*/ 8 w 17"/>
                            <a:gd name="T5" fmla="*/ 16 h 17"/>
                            <a:gd name="T6" fmla="*/ 16 w 17"/>
                            <a:gd name="T7" fmla="*/ 16 h 17"/>
                            <a:gd name="T8" fmla="*/ 5 w 17"/>
                            <a:gd name="T9" fmla="*/ 3 h 17"/>
                            <a:gd name="T10" fmla="*/ 0 w 17"/>
                            <a:gd name="T1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5" y="12"/>
                              </a:lnTo>
                              <a:lnTo>
                                <a:pt x="8" y="16"/>
                              </a:lnTo>
                              <a:lnTo>
                                <a:pt x="16" y="16"/>
                              </a:lnTo>
                              <a:lnTo>
                                <a:pt x="5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8" name="Freeform 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5" y="2066"/>
                          <a:ext cx="17" cy="42"/>
                        </a:xfrm>
                        <a:custGeom>
                          <a:avLst/>
                          <a:gdLst>
                            <a:gd name="T0" fmla="*/ 0 w 17"/>
                            <a:gd name="T1" fmla="*/ 1 h 42"/>
                            <a:gd name="T2" fmla="*/ 0 w 17"/>
                            <a:gd name="T3" fmla="*/ 8 h 42"/>
                            <a:gd name="T4" fmla="*/ 1 w 17"/>
                            <a:gd name="T5" fmla="*/ 12 h 42"/>
                            <a:gd name="T6" fmla="*/ 2 w 17"/>
                            <a:gd name="T7" fmla="*/ 14 h 42"/>
                            <a:gd name="T8" fmla="*/ 3 w 17"/>
                            <a:gd name="T9" fmla="*/ 17 h 42"/>
                            <a:gd name="T10" fmla="*/ 4 w 17"/>
                            <a:gd name="T11" fmla="*/ 21 h 42"/>
                            <a:gd name="T12" fmla="*/ 5 w 17"/>
                            <a:gd name="T13" fmla="*/ 23 h 42"/>
                            <a:gd name="T14" fmla="*/ 4 w 17"/>
                            <a:gd name="T15" fmla="*/ 25 h 42"/>
                            <a:gd name="T16" fmla="*/ 4 w 17"/>
                            <a:gd name="T17" fmla="*/ 26 h 42"/>
                            <a:gd name="T18" fmla="*/ 4 w 17"/>
                            <a:gd name="T19" fmla="*/ 30 h 42"/>
                            <a:gd name="T20" fmla="*/ 7 w 17"/>
                            <a:gd name="T21" fmla="*/ 35 h 42"/>
                            <a:gd name="T22" fmla="*/ 16 w 17"/>
                            <a:gd name="T23" fmla="*/ 41 h 42"/>
                            <a:gd name="T24" fmla="*/ 16 w 17"/>
                            <a:gd name="T25" fmla="*/ 36 h 42"/>
                            <a:gd name="T26" fmla="*/ 14 w 17"/>
                            <a:gd name="T27" fmla="*/ 35 h 42"/>
                            <a:gd name="T28" fmla="*/ 13 w 17"/>
                            <a:gd name="T29" fmla="*/ 33 h 42"/>
                            <a:gd name="T30" fmla="*/ 10 w 17"/>
                            <a:gd name="T31" fmla="*/ 30 h 42"/>
                            <a:gd name="T32" fmla="*/ 10 w 17"/>
                            <a:gd name="T33" fmla="*/ 28 h 42"/>
                            <a:gd name="T34" fmla="*/ 9 w 17"/>
                            <a:gd name="T35" fmla="*/ 27 h 42"/>
                            <a:gd name="T36" fmla="*/ 9 w 17"/>
                            <a:gd name="T37" fmla="*/ 25 h 42"/>
                            <a:gd name="T38" fmla="*/ 9 w 17"/>
                            <a:gd name="T39" fmla="*/ 24 h 42"/>
                            <a:gd name="T40" fmla="*/ 10 w 17"/>
                            <a:gd name="T41" fmla="*/ 22 h 42"/>
                            <a:gd name="T42" fmla="*/ 10 w 17"/>
                            <a:gd name="T43" fmla="*/ 19 h 42"/>
                            <a:gd name="T44" fmla="*/ 11 w 17"/>
                            <a:gd name="T45" fmla="*/ 16 h 42"/>
                            <a:gd name="T46" fmla="*/ 12 w 17"/>
                            <a:gd name="T47" fmla="*/ 12 h 42"/>
                            <a:gd name="T48" fmla="*/ 13 w 17"/>
                            <a:gd name="T49" fmla="*/ 8 h 42"/>
                            <a:gd name="T50" fmla="*/ 13 w 17"/>
                            <a:gd name="T51" fmla="*/ 0 h 42"/>
                            <a:gd name="T52" fmla="*/ 0 w 17"/>
                            <a:gd name="T53" fmla="*/ 1 h 42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</a:cxnLst>
                          <a:rect l="0" t="0" r="r" b="b"/>
                          <a:pathLst>
                            <a:path w="17" h="42">
                              <a:moveTo>
                                <a:pt x="0" y="1"/>
                              </a:moveTo>
                              <a:lnTo>
                                <a:pt x="0" y="8"/>
                              </a:lnTo>
                              <a:lnTo>
                                <a:pt x="1" y="12"/>
                              </a:lnTo>
                              <a:lnTo>
                                <a:pt x="2" y="14"/>
                              </a:lnTo>
                              <a:lnTo>
                                <a:pt x="3" y="17"/>
                              </a:lnTo>
                              <a:lnTo>
                                <a:pt x="4" y="21"/>
                              </a:lnTo>
                              <a:lnTo>
                                <a:pt x="5" y="23"/>
                              </a:lnTo>
                              <a:lnTo>
                                <a:pt x="4" y="25"/>
                              </a:lnTo>
                              <a:lnTo>
                                <a:pt x="4" y="26"/>
                              </a:lnTo>
                              <a:lnTo>
                                <a:pt x="4" y="30"/>
                              </a:lnTo>
                              <a:lnTo>
                                <a:pt x="7" y="35"/>
                              </a:lnTo>
                              <a:lnTo>
                                <a:pt x="16" y="41"/>
                              </a:lnTo>
                              <a:lnTo>
                                <a:pt x="16" y="36"/>
                              </a:lnTo>
                              <a:lnTo>
                                <a:pt x="14" y="35"/>
                              </a:lnTo>
                              <a:lnTo>
                                <a:pt x="13" y="33"/>
                              </a:lnTo>
                              <a:lnTo>
                                <a:pt x="10" y="30"/>
                              </a:lnTo>
                              <a:lnTo>
                                <a:pt x="10" y="28"/>
                              </a:lnTo>
                              <a:lnTo>
                                <a:pt x="9" y="27"/>
                              </a:lnTo>
                              <a:lnTo>
                                <a:pt x="9" y="25"/>
                              </a:lnTo>
                              <a:lnTo>
                                <a:pt x="9" y="24"/>
                              </a:lnTo>
                              <a:lnTo>
                                <a:pt x="10" y="22"/>
                              </a:lnTo>
                              <a:lnTo>
                                <a:pt x="10" y="19"/>
                              </a:lnTo>
                              <a:lnTo>
                                <a:pt x="11" y="16"/>
                              </a:lnTo>
                              <a:lnTo>
                                <a:pt x="12" y="12"/>
                              </a:lnTo>
                              <a:lnTo>
                                <a:pt x="13" y="8"/>
                              </a:lnTo>
                              <a:lnTo>
                                <a:pt x="13" y="0"/>
                              </a:lnTo>
                              <a:lnTo>
                                <a:pt x="0" y="1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9" name="Freeform 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97" y="2095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0 w 17"/>
                            <a:gd name="T3" fmla="*/ 3 h 17"/>
                            <a:gd name="T4" fmla="*/ 0 w 17"/>
                            <a:gd name="T5" fmla="*/ 4 h 17"/>
                            <a:gd name="T6" fmla="*/ 2 w 17"/>
                            <a:gd name="T7" fmla="*/ 7 h 17"/>
                            <a:gd name="T8" fmla="*/ 4 w 17"/>
                            <a:gd name="T9" fmla="*/ 8 h 17"/>
                            <a:gd name="T10" fmla="*/ 4 w 17"/>
                            <a:gd name="T11" fmla="*/ 11 h 17"/>
                            <a:gd name="T12" fmla="*/ 5 w 17"/>
                            <a:gd name="T13" fmla="*/ 12 h 17"/>
                            <a:gd name="T14" fmla="*/ 7 w 17"/>
                            <a:gd name="T15" fmla="*/ 14 h 17"/>
                            <a:gd name="T16" fmla="*/ 10 w 17"/>
                            <a:gd name="T17" fmla="*/ 15 h 17"/>
                            <a:gd name="T18" fmla="*/ 12 w 17"/>
                            <a:gd name="T19" fmla="*/ 16 h 17"/>
                            <a:gd name="T20" fmla="*/ 15 w 17"/>
                            <a:gd name="T21" fmla="*/ 15 h 17"/>
                            <a:gd name="T22" fmla="*/ 16 w 17"/>
                            <a:gd name="T23" fmla="*/ 15 h 17"/>
                            <a:gd name="T24" fmla="*/ 16 w 17"/>
                            <a:gd name="T25" fmla="*/ 13 h 17"/>
                            <a:gd name="T26" fmla="*/ 15 w 17"/>
                            <a:gd name="T27" fmla="*/ 12 h 17"/>
                            <a:gd name="T28" fmla="*/ 13 w 17"/>
                            <a:gd name="T29" fmla="*/ 10 h 17"/>
                            <a:gd name="T30" fmla="*/ 12 w 17"/>
                            <a:gd name="T31" fmla="*/ 8 h 17"/>
                            <a:gd name="T32" fmla="*/ 11 w 17"/>
                            <a:gd name="T33" fmla="*/ 9 h 17"/>
                            <a:gd name="T34" fmla="*/ 10 w 17"/>
                            <a:gd name="T35" fmla="*/ 10 h 17"/>
                            <a:gd name="T36" fmla="*/ 8 w 17"/>
                            <a:gd name="T37" fmla="*/ 9 h 17"/>
                            <a:gd name="T38" fmla="*/ 6 w 17"/>
                            <a:gd name="T39" fmla="*/ 8 h 17"/>
                            <a:gd name="T40" fmla="*/ 5 w 17"/>
                            <a:gd name="T41" fmla="*/ 7 h 17"/>
                            <a:gd name="T42" fmla="*/ 3 w 17"/>
                            <a:gd name="T43" fmla="*/ 5 h 17"/>
                            <a:gd name="T44" fmla="*/ 2 w 17"/>
                            <a:gd name="T45" fmla="*/ 3 h 17"/>
                            <a:gd name="T46" fmla="*/ 0 w 17"/>
                            <a:gd name="T47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0" y="3"/>
                              </a:lnTo>
                              <a:lnTo>
                                <a:pt x="0" y="4"/>
                              </a:lnTo>
                              <a:lnTo>
                                <a:pt x="2" y="7"/>
                              </a:lnTo>
                              <a:lnTo>
                                <a:pt x="4" y="8"/>
                              </a:lnTo>
                              <a:lnTo>
                                <a:pt x="4" y="11"/>
                              </a:lnTo>
                              <a:lnTo>
                                <a:pt x="5" y="12"/>
                              </a:lnTo>
                              <a:lnTo>
                                <a:pt x="7" y="14"/>
                              </a:lnTo>
                              <a:lnTo>
                                <a:pt x="10" y="15"/>
                              </a:lnTo>
                              <a:lnTo>
                                <a:pt x="12" y="16"/>
                              </a:lnTo>
                              <a:lnTo>
                                <a:pt x="15" y="15"/>
                              </a:lnTo>
                              <a:lnTo>
                                <a:pt x="16" y="15"/>
                              </a:lnTo>
                              <a:lnTo>
                                <a:pt x="16" y="13"/>
                              </a:lnTo>
                              <a:lnTo>
                                <a:pt x="15" y="12"/>
                              </a:lnTo>
                              <a:lnTo>
                                <a:pt x="13" y="10"/>
                              </a:lnTo>
                              <a:lnTo>
                                <a:pt x="12" y="8"/>
                              </a:lnTo>
                              <a:lnTo>
                                <a:pt x="11" y="9"/>
                              </a:lnTo>
                              <a:lnTo>
                                <a:pt x="10" y="10"/>
                              </a:lnTo>
                              <a:lnTo>
                                <a:pt x="8" y="9"/>
                              </a:lnTo>
                              <a:lnTo>
                                <a:pt x="6" y="8"/>
                              </a:lnTo>
                              <a:lnTo>
                                <a:pt x="5" y="7"/>
                              </a:lnTo>
                              <a:lnTo>
                                <a:pt x="3" y="5"/>
                              </a:lnTo>
                              <a:lnTo>
                                <a:pt x="2" y="3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202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84" name="Freeform 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4" y="1991"/>
                        <a:ext cx="18" cy="82"/>
                      </a:xfrm>
                      <a:custGeom>
                        <a:avLst/>
                        <a:gdLst>
                          <a:gd name="T0" fmla="*/ 1 w 18"/>
                          <a:gd name="T1" fmla="*/ 9 h 82"/>
                          <a:gd name="T2" fmla="*/ 1 w 18"/>
                          <a:gd name="T3" fmla="*/ 10 h 82"/>
                          <a:gd name="T4" fmla="*/ 1 w 18"/>
                          <a:gd name="T5" fmla="*/ 15 h 82"/>
                          <a:gd name="T6" fmla="*/ 1 w 18"/>
                          <a:gd name="T7" fmla="*/ 21 h 82"/>
                          <a:gd name="T8" fmla="*/ 0 w 18"/>
                          <a:gd name="T9" fmla="*/ 39 h 82"/>
                          <a:gd name="T10" fmla="*/ 0 w 18"/>
                          <a:gd name="T11" fmla="*/ 50 h 82"/>
                          <a:gd name="T12" fmla="*/ 1 w 18"/>
                          <a:gd name="T13" fmla="*/ 63 h 82"/>
                          <a:gd name="T14" fmla="*/ 3 w 18"/>
                          <a:gd name="T15" fmla="*/ 79 h 82"/>
                          <a:gd name="T16" fmla="*/ 9 w 18"/>
                          <a:gd name="T17" fmla="*/ 81 h 82"/>
                          <a:gd name="T18" fmla="*/ 17 w 18"/>
                          <a:gd name="T19" fmla="*/ 79 h 82"/>
                          <a:gd name="T20" fmla="*/ 15 w 18"/>
                          <a:gd name="T21" fmla="*/ 0 h 82"/>
                          <a:gd name="T22" fmla="*/ 4 w 18"/>
                          <a:gd name="T23" fmla="*/ 1 h 82"/>
                          <a:gd name="T24" fmla="*/ 3 w 18"/>
                          <a:gd name="T25" fmla="*/ 3 h 82"/>
                          <a:gd name="T26" fmla="*/ 1 w 18"/>
                          <a:gd name="T27" fmla="*/ 9 h 8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8" h="82">
                            <a:moveTo>
                              <a:pt x="1" y="9"/>
                            </a:moveTo>
                            <a:lnTo>
                              <a:pt x="1" y="10"/>
                            </a:lnTo>
                            <a:lnTo>
                              <a:pt x="1" y="15"/>
                            </a:lnTo>
                            <a:lnTo>
                              <a:pt x="1" y="21"/>
                            </a:lnTo>
                            <a:lnTo>
                              <a:pt x="0" y="39"/>
                            </a:lnTo>
                            <a:lnTo>
                              <a:pt x="0" y="50"/>
                            </a:lnTo>
                            <a:lnTo>
                              <a:pt x="1" y="63"/>
                            </a:lnTo>
                            <a:lnTo>
                              <a:pt x="3" y="79"/>
                            </a:lnTo>
                            <a:lnTo>
                              <a:pt x="9" y="81"/>
                            </a:lnTo>
                            <a:lnTo>
                              <a:pt x="17" y="79"/>
                            </a:lnTo>
                            <a:lnTo>
                              <a:pt x="15" y="0"/>
                            </a:lnTo>
                            <a:lnTo>
                              <a:pt x="4" y="1"/>
                            </a:lnTo>
                            <a:lnTo>
                              <a:pt x="3" y="3"/>
                            </a:lnTo>
                            <a:lnTo>
                              <a:pt x="1" y="9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5" name="Freeform 5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5" y="1993"/>
                        <a:ext cx="17" cy="78"/>
                      </a:xfrm>
                      <a:custGeom>
                        <a:avLst/>
                        <a:gdLst>
                          <a:gd name="T0" fmla="*/ 3 w 17"/>
                          <a:gd name="T1" fmla="*/ 0 h 78"/>
                          <a:gd name="T2" fmla="*/ 8 w 17"/>
                          <a:gd name="T3" fmla="*/ 0 h 78"/>
                          <a:gd name="T4" fmla="*/ 14 w 17"/>
                          <a:gd name="T5" fmla="*/ 1 h 78"/>
                          <a:gd name="T6" fmla="*/ 14 w 17"/>
                          <a:gd name="T7" fmla="*/ 5 h 78"/>
                          <a:gd name="T8" fmla="*/ 14 w 17"/>
                          <a:gd name="T9" fmla="*/ 23 h 78"/>
                          <a:gd name="T10" fmla="*/ 14 w 17"/>
                          <a:gd name="T11" fmla="*/ 45 h 78"/>
                          <a:gd name="T12" fmla="*/ 14 w 17"/>
                          <a:gd name="T13" fmla="*/ 63 h 78"/>
                          <a:gd name="T14" fmla="*/ 16 w 17"/>
                          <a:gd name="T15" fmla="*/ 76 h 78"/>
                          <a:gd name="T16" fmla="*/ 8 w 17"/>
                          <a:gd name="T17" fmla="*/ 77 h 78"/>
                          <a:gd name="T18" fmla="*/ 3 w 17"/>
                          <a:gd name="T19" fmla="*/ 75 h 78"/>
                          <a:gd name="T20" fmla="*/ 1 w 17"/>
                          <a:gd name="T21" fmla="*/ 59 h 78"/>
                          <a:gd name="T22" fmla="*/ 0 w 17"/>
                          <a:gd name="T23" fmla="*/ 43 h 78"/>
                          <a:gd name="T24" fmla="*/ 1 w 17"/>
                          <a:gd name="T25" fmla="*/ 47 h 78"/>
                          <a:gd name="T26" fmla="*/ 3 w 17"/>
                          <a:gd name="T27" fmla="*/ 60 h 78"/>
                          <a:gd name="T28" fmla="*/ 2 w 17"/>
                          <a:gd name="T29" fmla="*/ 50 h 78"/>
                          <a:gd name="T30" fmla="*/ 0 w 17"/>
                          <a:gd name="T31" fmla="*/ 38 h 78"/>
                          <a:gd name="T32" fmla="*/ 0 w 17"/>
                          <a:gd name="T33" fmla="*/ 24 h 78"/>
                          <a:gd name="T34" fmla="*/ 0 w 17"/>
                          <a:gd name="T35" fmla="*/ 19 h 78"/>
                          <a:gd name="T36" fmla="*/ 1 w 17"/>
                          <a:gd name="T37" fmla="*/ 15 h 78"/>
                          <a:gd name="T38" fmla="*/ 3 w 17"/>
                          <a:gd name="T39" fmla="*/ 16 h 78"/>
                          <a:gd name="T40" fmla="*/ 7 w 17"/>
                          <a:gd name="T41" fmla="*/ 2 h 78"/>
                          <a:gd name="T42" fmla="*/ 2 w 17"/>
                          <a:gd name="T43" fmla="*/ 15 h 78"/>
                          <a:gd name="T44" fmla="*/ 1 w 17"/>
                          <a:gd name="T45" fmla="*/ 14 h 78"/>
                          <a:gd name="T46" fmla="*/ 1 w 17"/>
                          <a:gd name="T47" fmla="*/ 7 h 78"/>
                          <a:gd name="T48" fmla="*/ 3 w 17"/>
                          <a:gd name="T49" fmla="*/ 0 h 7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</a:cxnLst>
                        <a:rect l="0" t="0" r="r" b="b"/>
                        <a:pathLst>
                          <a:path w="17" h="78">
                            <a:moveTo>
                              <a:pt x="3" y="0"/>
                            </a:moveTo>
                            <a:lnTo>
                              <a:pt x="8" y="0"/>
                            </a:lnTo>
                            <a:lnTo>
                              <a:pt x="14" y="1"/>
                            </a:lnTo>
                            <a:lnTo>
                              <a:pt x="14" y="5"/>
                            </a:lnTo>
                            <a:lnTo>
                              <a:pt x="14" y="23"/>
                            </a:lnTo>
                            <a:lnTo>
                              <a:pt x="14" y="45"/>
                            </a:lnTo>
                            <a:lnTo>
                              <a:pt x="14" y="63"/>
                            </a:lnTo>
                            <a:lnTo>
                              <a:pt x="16" y="76"/>
                            </a:lnTo>
                            <a:lnTo>
                              <a:pt x="8" y="77"/>
                            </a:lnTo>
                            <a:lnTo>
                              <a:pt x="3" y="75"/>
                            </a:lnTo>
                            <a:lnTo>
                              <a:pt x="1" y="59"/>
                            </a:lnTo>
                            <a:lnTo>
                              <a:pt x="0" y="43"/>
                            </a:lnTo>
                            <a:lnTo>
                              <a:pt x="1" y="47"/>
                            </a:lnTo>
                            <a:lnTo>
                              <a:pt x="3" y="60"/>
                            </a:lnTo>
                            <a:lnTo>
                              <a:pt x="2" y="50"/>
                            </a:lnTo>
                            <a:lnTo>
                              <a:pt x="0" y="38"/>
                            </a:lnTo>
                            <a:lnTo>
                              <a:pt x="0" y="24"/>
                            </a:lnTo>
                            <a:lnTo>
                              <a:pt x="0" y="19"/>
                            </a:lnTo>
                            <a:lnTo>
                              <a:pt x="1" y="15"/>
                            </a:lnTo>
                            <a:lnTo>
                              <a:pt x="3" y="16"/>
                            </a:lnTo>
                            <a:lnTo>
                              <a:pt x="7" y="2"/>
                            </a:lnTo>
                            <a:lnTo>
                              <a:pt x="2" y="15"/>
                            </a:lnTo>
                            <a:lnTo>
                              <a:pt x="1" y="14"/>
                            </a:lnTo>
                            <a:lnTo>
                              <a:pt x="1" y="7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6" name="Freeform 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1" y="1994"/>
                        <a:ext cx="17" cy="33"/>
                      </a:xfrm>
                      <a:custGeom>
                        <a:avLst/>
                        <a:gdLst>
                          <a:gd name="T0" fmla="*/ 16 w 17"/>
                          <a:gd name="T1" fmla="*/ 0 h 33"/>
                          <a:gd name="T2" fmla="*/ 12 w 17"/>
                          <a:gd name="T3" fmla="*/ 4 h 33"/>
                          <a:gd name="T4" fmla="*/ 8 w 17"/>
                          <a:gd name="T5" fmla="*/ 13 h 33"/>
                          <a:gd name="T6" fmla="*/ 0 w 17"/>
                          <a:gd name="T7" fmla="*/ 23 h 33"/>
                          <a:gd name="T8" fmla="*/ 0 w 17"/>
                          <a:gd name="T9" fmla="*/ 32 h 33"/>
                          <a:gd name="T10" fmla="*/ 8 w 17"/>
                          <a:gd name="T11" fmla="*/ 21 h 33"/>
                          <a:gd name="T12" fmla="*/ 16 w 17"/>
                          <a:gd name="T13" fmla="*/ 12 h 33"/>
                          <a:gd name="T14" fmla="*/ 16 w 17"/>
                          <a:gd name="T15" fmla="*/ 0 h 33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</a:cxnLst>
                        <a:rect l="0" t="0" r="r" b="b"/>
                        <a:pathLst>
                          <a:path w="17" h="33">
                            <a:moveTo>
                              <a:pt x="16" y="0"/>
                            </a:moveTo>
                            <a:lnTo>
                              <a:pt x="12" y="4"/>
                            </a:lnTo>
                            <a:lnTo>
                              <a:pt x="8" y="13"/>
                            </a:lnTo>
                            <a:lnTo>
                              <a:pt x="0" y="23"/>
                            </a:lnTo>
                            <a:lnTo>
                              <a:pt x="0" y="32"/>
                            </a:lnTo>
                            <a:lnTo>
                              <a:pt x="8" y="21"/>
                            </a:lnTo>
                            <a:lnTo>
                              <a:pt x="16" y="12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7" name="Freeform 6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4" y="2005"/>
                        <a:ext cx="17" cy="58"/>
                      </a:xfrm>
                      <a:custGeom>
                        <a:avLst/>
                        <a:gdLst>
                          <a:gd name="T0" fmla="*/ 8 w 17"/>
                          <a:gd name="T1" fmla="*/ 0 h 58"/>
                          <a:gd name="T2" fmla="*/ 0 w 17"/>
                          <a:gd name="T3" fmla="*/ 16 h 58"/>
                          <a:gd name="T4" fmla="*/ 0 w 17"/>
                          <a:gd name="T5" fmla="*/ 29 h 58"/>
                          <a:gd name="T6" fmla="*/ 4 w 17"/>
                          <a:gd name="T7" fmla="*/ 41 h 58"/>
                          <a:gd name="T8" fmla="*/ 12 w 17"/>
                          <a:gd name="T9" fmla="*/ 48 h 58"/>
                          <a:gd name="T10" fmla="*/ 16 w 17"/>
                          <a:gd name="T11" fmla="*/ 57 h 58"/>
                          <a:gd name="T12" fmla="*/ 16 w 17"/>
                          <a:gd name="T13" fmla="*/ 47 h 58"/>
                          <a:gd name="T14" fmla="*/ 8 w 17"/>
                          <a:gd name="T15" fmla="*/ 35 h 58"/>
                          <a:gd name="T16" fmla="*/ 4 w 17"/>
                          <a:gd name="T17" fmla="*/ 21 h 58"/>
                          <a:gd name="T18" fmla="*/ 8 w 17"/>
                          <a:gd name="T19" fmla="*/ 11 h 58"/>
                          <a:gd name="T20" fmla="*/ 8 w 17"/>
                          <a:gd name="T21" fmla="*/ 0 h 5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" h="58">
                            <a:moveTo>
                              <a:pt x="8" y="0"/>
                            </a:moveTo>
                            <a:lnTo>
                              <a:pt x="0" y="16"/>
                            </a:lnTo>
                            <a:lnTo>
                              <a:pt x="0" y="29"/>
                            </a:lnTo>
                            <a:lnTo>
                              <a:pt x="4" y="41"/>
                            </a:lnTo>
                            <a:lnTo>
                              <a:pt x="12" y="48"/>
                            </a:lnTo>
                            <a:lnTo>
                              <a:pt x="16" y="57"/>
                            </a:lnTo>
                            <a:lnTo>
                              <a:pt x="16" y="47"/>
                            </a:lnTo>
                            <a:lnTo>
                              <a:pt x="8" y="35"/>
                            </a:lnTo>
                            <a:lnTo>
                              <a:pt x="4" y="21"/>
                            </a:lnTo>
                            <a:lnTo>
                              <a:pt x="8" y="11"/>
                            </a:lnTo>
                            <a:lnTo>
                              <a:pt x="8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8" name="Freeform 6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89"/>
                        <a:ext cx="20" cy="86"/>
                      </a:xfrm>
                      <a:custGeom>
                        <a:avLst/>
                        <a:gdLst>
                          <a:gd name="T0" fmla="*/ 1 w 20"/>
                          <a:gd name="T1" fmla="*/ 81 h 86"/>
                          <a:gd name="T2" fmla="*/ 7 w 20"/>
                          <a:gd name="T3" fmla="*/ 84 h 86"/>
                          <a:gd name="T4" fmla="*/ 15 w 20"/>
                          <a:gd name="T5" fmla="*/ 85 h 86"/>
                          <a:gd name="T6" fmla="*/ 17 w 20"/>
                          <a:gd name="T7" fmla="*/ 79 h 86"/>
                          <a:gd name="T8" fmla="*/ 18 w 20"/>
                          <a:gd name="T9" fmla="*/ 68 h 86"/>
                          <a:gd name="T10" fmla="*/ 19 w 20"/>
                          <a:gd name="T11" fmla="*/ 52 h 86"/>
                          <a:gd name="T12" fmla="*/ 19 w 20"/>
                          <a:gd name="T13" fmla="*/ 39 h 86"/>
                          <a:gd name="T14" fmla="*/ 17 w 20"/>
                          <a:gd name="T15" fmla="*/ 27 h 86"/>
                          <a:gd name="T16" fmla="*/ 16 w 20"/>
                          <a:gd name="T17" fmla="*/ 16 h 86"/>
                          <a:gd name="T18" fmla="*/ 17 w 20"/>
                          <a:gd name="T19" fmla="*/ 13 h 86"/>
                          <a:gd name="T20" fmla="*/ 12 w 20"/>
                          <a:gd name="T21" fmla="*/ 3 h 86"/>
                          <a:gd name="T22" fmla="*/ 11 w 20"/>
                          <a:gd name="T23" fmla="*/ 0 h 86"/>
                          <a:gd name="T24" fmla="*/ 0 w 20"/>
                          <a:gd name="T25" fmla="*/ 3 h 86"/>
                          <a:gd name="T26" fmla="*/ 1 w 20"/>
                          <a:gd name="T27" fmla="*/ 81 h 8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20" h="86">
                            <a:moveTo>
                              <a:pt x="1" y="81"/>
                            </a:moveTo>
                            <a:lnTo>
                              <a:pt x="7" y="84"/>
                            </a:lnTo>
                            <a:lnTo>
                              <a:pt x="15" y="85"/>
                            </a:lnTo>
                            <a:lnTo>
                              <a:pt x="17" y="79"/>
                            </a:lnTo>
                            <a:lnTo>
                              <a:pt x="18" y="68"/>
                            </a:lnTo>
                            <a:lnTo>
                              <a:pt x="19" y="52"/>
                            </a:lnTo>
                            <a:lnTo>
                              <a:pt x="19" y="39"/>
                            </a:lnTo>
                            <a:lnTo>
                              <a:pt x="17" y="27"/>
                            </a:lnTo>
                            <a:lnTo>
                              <a:pt x="16" y="16"/>
                            </a:lnTo>
                            <a:lnTo>
                              <a:pt x="17" y="13"/>
                            </a:lnTo>
                            <a:lnTo>
                              <a:pt x="12" y="3"/>
                            </a:lnTo>
                            <a:lnTo>
                              <a:pt x="11" y="0"/>
                            </a:lnTo>
                            <a:lnTo>
                              <a:pt x="0" y="3"/>
                            </a:lnTo>
                            <a:lnTo>
                              <a:pt x="1" y="81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89" name="Freeform 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92"/>
                        <a:ext cx="19" cy="84"/>
                      </a:xfrm>
                      <a:custGeom>
                        <a:avLst/>
                        <a:gdLst>
                          <a:gd name="T0" fmla="*/ 0 w 19"/>
                          <a:gd name="T1" fmla="*/ 2 h 84"/>
                          <a:gd name="T2" fmla="*/ 0 w 19"/>
                          <a:gd name="T3" fmla="*/ 33 h 84"/>
                          <a:gd name="T4" fmla="*/ 1 w 19"/>
                          <a:gd name="T5" fmla="*/ 78 h 84"/>
                          <a:gd name="T6" fmla="*/ 8 w 19"/>
                          <a:gd name="T7" fmla="*/ 82 h 84"/>
                          <a:gd name="T8" fmla="*/ 4 w 19"/>
                          <a:gd name="T9" fmla="*/ 64 h 84"/>
                          <a:gd name="T10" fmla="*/ 3 w 19"/>
                          <a:gd name="T11" fmla="*/ 54 h 84"/>
                          <a:gd name="T12" fmla="*/ 3 w 19"/>
                          <a:gd name="T13" fmla="*/ 45 h 84"/>
                          <a:gd name="T14" fmla="*/ 4 w 19"/>
                          <a:gd name="T15" fmla="*/ 55 h 84"/>
                          <a:gd name="T16" fmla="*/ 6 w 19"/>
                          <a:gd name="T17" fmla="*/ 68 h 84"/>
                          <a:gd name="T18" fmla="*/ 9 w 19"/>
                          <a:gd name="T19" fmla="*/ 83 h 84"/>
                          <a:gd name="T20" fmla="*/ 14 w 19"/>
                          <a:gd name="T21" fmla="*/ 83 h 84"/>
                          <a:gd name="T22" fmla="*/ 15 w 19"/>
                          <a:gd name="T23" fmla="*/ 63 h 84"/>
                          <a:gd name="T24" fmla="*/ 15 w 19"/>
                          <a:gd name="T25" fmla="*/ 52 h 84"/>
                          <a:gd name="T26" fmla="*/ 16 w 19"/>
                          <a:gd name="T27" fmla="*/ 44 h 84"/>
                          <a:gd name="T28" fmla="*/ 16 w 19"/>
                          <a:gd name="T29" fmla="*/ 53 h 84"/>
                          <a:gd name="T30" fmla="*/ 15 w 19"/>
                          <a:gd name="T31" fmla="*/ 82 h 84"/>
                          <a:gd name="T32" fmla="*/ 16 w 19"/>
                          <a:gd name="T33" fmla="*/ 77 h 84"/>
                          <a:gd name="T34" fmla="*/ 17 w 19"/>
                          <a:gd name="T35" fmla="*/ 64 h 84"/>
                          <a:gd name="T36" fmla="*/ 18 w 19"/>
                          <a:gd name="T37" fmla="*/ 52 h 84"/>
                          <a:gd name="T38" fmla="*/ 18 w 19"/>
                          <a:gd name="T39" fmla="*/ 39 h 84"/>
                          <a:gd name="T40" fmla="*/ 17 w 19"/>
                          <a:gd name="T41" fmla="*/ 28 h 84"/>
                          <a:gd name="T42" fmla="*/ 16 w 19"/>
                          <a:gd name="T43" fmla="*/ 16 h 84"/>
                          <a:gd name="T44" fmla="*/ 14 w 19"/>
                          <a:gd name="T45" fmla="*/ 18 h 84"/>
                          <a:gd name="T46" fmla="*/ 16 w 19"/>
                          <a:gd name="T47" fmla="*/ 12 h 84"/>
                          <a:gd name="T48" fmla="*/ 10 w 19"/>
                          <a:gd name="T49" fmla="*/ 0 h 84"/>
                          <a:gd name="T50" fmla="*/ 8 w 19"/>
                          <a:gd name="T51" fmla="*/ 0 h 84"/>
                          <a:gd name="T52" fmla="*/ 9 w 19"/>
                          <a:gd name="T53" fmla="*/ 5 h 84"/>
                          <a:gd name="T54" fmla="*/ 10 w 19"/>
                          <a:gd name="T55" fmla="*/ 12 h 84"/>
                          <a:gd name="T56" fmla="*/ 11 w 19"/>
                          <a:gd name="T57" fmla="*/ 21 h 84"/>
                          <a:gd name="T58" fmla="*/ 9 w 19"/>
                          <a:gd name="T59" fmla="*/ 9 h 84"/>
                          <a:gd name="T60" fmla="*/ 8 w 19"/>
                          <a:gd name="T61" fmla="*/ 5 h 84"/>
                          <a:gd name="T62" fmla="*/ 6 w 19"/>
                          <a:gd name="T63" fmla="*/ 0 h 84"/>
                          <a:gd name="T64" fmla="*/ 4 w 19"/>
                          <a:gd name="T65" fmla="*/ 0 h 84"/>
                          <a:gd name="T66" fmla="*/ 6 w 19"/>
                          <a:gd name="T67" fmla="*/ 7 h 84"/>
                          <a:gd name="T68" fmla="*/ 8 w 19"/>
                          <a:gd name="T69" fmla="*/ 13 h 84"/>
                          <a:gd name="T70" fmla="*/ 8 w 19"/>
                          <a:gd name="T71" fmla="*/ 18 h 84"/>
                          <a:gd name="T72" fmla="*/ 5 w 19"/>
                          <a:gd name="T73" fmla="*/ 7 h 84"/>
                          <a:gd name="T74" fmla="*/ 4 w 19"/>
                          <a:gd name="T75" fmla="*/ 1 h 84"/>
                          <a:gd name="T76" fmla="*/ 0 w 19"/>
                          <a:gd name="T77" fmla="*/ 2 h 8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</a:cxnLst>
                        <a:rect l="0" t="0" r="r" b="b"/>
                        <a:pathLst>
                          <a:path w="19" h="84">
                            <a:moveTo>
                              <a:pt x="0" y="2"/>
                            </a:moveTo>
                            <a:lnTo>
                              <a:pt x="0" y="33"/>
                            </a:lnTo>
                            <a:lnTo>
                              <a:pt x="1" y="78"/>
                            </a:lnTo>
                            <a:lnTo>
                              <a:pt x="8" y="82"/>
                            </a:lnTo>
                            <a:lnTo>
                              <a:pt x="4" y="64"/>
                            </a:lnTo>
                            <a:lnTo>
                              <a:pt x="3" y="54"/>
                            </a:lnTo>
                            <a:lnTo>
                              <a:pt x="3" y="45"/>
                            </a:lnTo>
                            <a:lnTo>
                              <a:pt x="4" y="55"/>
                            </a:lnTo>
                            <a:lnTo>
                              <a:pt x="6" y="68"/>
                            </a:lnTo>
                            <a:lnTo>
                              <a:pt x="9" y="83"/>
                            </a:lnTo>
                            <a:lnTo>
                              <a:pt x="14" y="83"/>
                            </a:lnTo>
                            <a:lnTo>
                              <a:pt x="15" y="63"/>
                            </a:lnTo>
                            <a:lnTo>
                              <a:pt x="15" y="52"/>
                            </a:lnTo>
                            <a:lnTo>
                              <a:pt x="16" y="44"/>
                            </a:lnTo>
                            <a:lnTo>
                              <a:pt x="16" y="53"/>
                            </a:lnTo>
                            <a:lnTo>
                              <a:pt x="15" y="82"/>
                            </a:lnTo>
                            <a:lnTo>
                              <a:pt x="16" y="77"/>
                            </a:lnTo>
                            <a:lnTo>
                              <a:pt x="17" y="64"/>
                            </a:lnTo>
                            <a:lnTo>
                              <a:pt x="18" y="52"/>
                            </a:lnTo>
                            <a:lnTo>
                              <a:pt x="18" y="39"/>
                            </a:lnTo>
                            <a:lnTo>
                              <a:pt x="17" y="28"/>
                            </a:lnTo>
                            <a:lnTo>
                              <a:pt x="16" y="16"/>
                            </a:lnTo>
                            <a:lnTo>
                              <a:pt x="14" y="18"/>
                            </a:lnTo>
                            <a:lnTo>
                              <a:pt x="16" y="12"/>
                            </a:lnTo>
                            <a:lnTo>
                              <a:pt x="10" y="0"/>
                            </a:lnTo>
                            <a:lnTo>
                              <a:pt x="8" y="0"/>
                            </a:lnTo>
                            <a:lnTo>
                              <a:pt x="9" y="5"/>
                            </a:lnTo>
                            <a:lnTo>
                              <a:pt x="10" y="12"/>
                            </a:lnTo>
                            <a:lnTo>
                              <a:pt x="11" y="21"/>
                            </a:lnTo>
                            <a:lnTo>
                              <a:pt x="9" y="9"/>
                            </a:lnTo>
                            <a:lnTo>
                              <a:pt x="8" y="5"/>
                            </a:lnTo>
                            <a:lnTo>
                              <a:pt x="6" y="0"/>
                            </a:lnTo>
                            <a:lnTo>
                              <a:pt x="4" y="0"/>
                            </a:lnTo>
                            <a:lnTo>
                              <a:pt x="6" y="7"/>
                            </a:lnTo>
                            <a:lnTo>
                              <a:pt x="8" y="13"/>
                            </a:lnTo>
                            <a:lnTo>
                              <a:pt x="8" y="18"/>
                            </a:lnTo>
                            <a:lnTo>
                              <a:pt x="5" y="7"/>
                            </a:lnTo>
                            <a:lnTo>
                              <a:pt x="4" y="1"/>
                            </a:lnTo>
                            <a:lnTo>
                              <a:pt x="0" y="2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0" name="Freeform 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49"/>
                        <a:ext cx="40" cy="46"/>
                      </a:xfrm>
                      <a:custGeom>
                        <a:avLst/>
                        <a:gdLst>
                          <a:gd name="T0" fmla="*/ 0 w 40"/>
                          <a:gd name="T1" fmla="*/ 45 h 46"/>
                          <a:gd name="T2" fmla="*/ 7 w 40"/>
                          <a:gd name="T3" fmla="*/ 44 h 46"/>
                          <a:gd name="T4" fmla="*/ 12 w 40"/>
                          <a:gd name="T5" fmla="*/ 43 h 46"/>
                          <a:gd name="T6" fmla="*/ 13 w 40"/>
                          <a:gd name="T7" fmla="*/ 39 h 46"/>
                          <a:gd name="T8" fmla="*/ 14 w 40"/>
                          <a:gd name="T9" fmla="*/ 39 h 46"/>
                          <a:gd name="T10" fmla="*/ 16 w 40"/>
                          <a:gd name="T11" fmla="*/ 36 h 46"/>
                          <a:gd name="T12" fmla="*/ 16 w 40"/>
                          <a:gd name="T13" fmla="*/ 33 h 46"/>
                          <a:gd name="T14" fmla="*/ 18 w 40"/>
                          <a:gd name="T15" fmla="*/ 35 h 46"/>
                          <a:gd name="T16" fmla="*/ 22 w 40"/>
                          <a:gd name="T17" fmla="*/ 39 h 46"/>
                          <a:gd name="T18" fmla="*/ 29 w 40"/>
                          <a:gd name="T19" fmla="*/ 38 h 46"/>
                          <a:gd name="T20" fmla="*/ 33 w 40"/>
                          <a:gd name="T21" fmla="*/ 38 h 46"/>
                          <a:gd name="T22" fmla="*/ 36 w 40"/>
                          <a:gd name="T23" fmla="*/ 38 h 46"/>
                          <a:gd name="T24" fmla="*/ 39 w 40"/>
                          <a:gd name="T25" fmla="*/ 37 h 46"/>
                          <a:gd name="T26" fmla="*/ 39 w 40"/>
                          <a:gd name="T27" fmla="*/ 36 h 46"/>
                          <a:gd name="T28" fmla="*/ 39 w 40"/>
                          <a:gd name="T29" fmla="*/ 35 h 46"/>
                          <a:gd name="T30" fmla="*/ 39 w 40"/>
                          <a:gd name="T31" fmla="*/ 32 h 46"/>
                          <a:gd name="T32" fmla="*/ 38 w 40"/>
                          <a:gd name="T33" fmla="*/ 30 h 46"/>
                          <a:gd name="T34" fmla="*/ 37 w 40"/>
                          <a:gd name="T35" fmla="*/ 28 h 46"/>
                          <a:gd name="T36" fmla="*/ 33 w 40"/>
                          <a:gd name="T37" fmla="*/ 28 h 46"/>
                          <a:gd name="T38" fmla="*/ 31 w 40"/>
                          <a:gd name="T39" fmla="*/ 28 h 46"/>
                          <a:gd name="T40" fmla="*/ 29 w 40"/>
                          <a:gd name="T41" fmla="*/ 28 h 46"/>
                          <a:gd name="T42" fmla="*/ 27 w 40"/>
                          <a:gd name="T43" fmla="*/ 28 h 46"/>
                          <a:gd name="T44" fmla="*/ 27 w 40"/>
                          <a:gd name="T45" fmla="*/ 28 h 46"/>
                          <a:gd name="T46" fmla="*/ 26 w 40"/>
                          <a:gd name="T47" fmla="*/ 26 h 46"/>
                          <a:gd name="T48" fmla="*/ 26 w 40"/>
                          <a:gd name="T49" fmla="*/ 26 h 46"/>
                          <a:gd name="T50" fmla="*/ 24 w 40"/>
                          <a:gd name="T51" fmla="*/ 22 h 46"/>
                          <a:gd name="T52" fmla="*/ 23 w 40"/>
                          <a:gd name="T53" fmla="*/ 16 h 46"/>
                          <a:gd name="T54" fmla="*/ 22 w 40"/>
                          <a:gd name="T55" fmla="*/ 13 h 46"/>
                          <a:gd name="T56" fmla="*/ 22 w 40"/>
                          <a:gd name="T57" fmla="*/ 9 h 46"/>
                          <a:gd name="T58" fmla="*/ 21 w 40"/>
                          <a:gd name="T59" fmla="*/ 6 h 46"/>
                          <a:gd name="T60" fmla="*/ 20 w 40"/>
                          <a:gd name="T61" fmla="*/ 5 h 46"/>
                          <a:gd name="T62" fmla="*/ 18 w 40"/>
                          <a:gd name="T63" fmla="*/ 5 h 46"/>
                          <a:gd name="T64" fmla="*/ 15 w 40"/>
                          <a:gd name="T65" fmla="*/ 5 h 46"/>
                          <a:gd name="T66" fmla="*/ 13 w 40"/>
                          <a:gd name="T67" fmla="*/ 5 h 46"/>
                          <a:gd name="T68" fmla="*/ 9 w 40"/>
                          <a:gd name="T69" fmla="*/ 3 h 46"/>
                          <a:gd name="T70" fmla="*/ 7 w 40"/>
                          <a:gd name="T71" fmla="*/ 2 h 46"/>
                          <a:gd name="T72" fmla="*/ 5 w 40"/>
                          <a:gd name="T73" fmla="*/ 0 h 46"/>
                          <a:gd name="T74" fmla="*/ 4 w 40"/>
                          <a:gd name="T75" fmla="*/ 0 h 46"/>
                          <a:gd name="T76" fmla="*/ 4 w 40"/>
                          <a:gd name="T77" fmla="*/ 1 h 46"/>
                          <a:gd name="T78" fmla="*/ 3 w 40"/>
                          <a:gd name="T79" fmla="*/ 3 h 46"/>
                          <a:gd name="T80" fmla="*/ 3 w 40"/>
                          <a:gd name="T81" fmla="*/ 5 h 46"/>
                          <a:gd name="T82" fmla="*/ 2 w 40"/>
                          <a:gd name="T83" fmla="*/ 6 h 46"/>
                          <a:gd name="T84" fmla="*/ 1 w 40"/>
                          <a:gd name="T85" fmla="*/ 8 h 46"/>
                          <a:gd name="T86" fmla="*/ 0 w 40"/>
                          <a:gd name="T87" fmla="*/ 9 h 46"/>
                          <a:gd name="T88" fmla="*/ 0 w 40"/>
                          <a:gd name="T89" fmla="*/ 45 h 46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</a:cxnLst>
                        <a:rect l="0" t="0" r="r" b="b"/>
                        <a:pathLst>
                          <a:path w="40" h="46">
                            <a:moveTo>
                              <a:pt x="0" y="45"/>
                            </a:moveTo>
                            <a:lnTo>
                              <a:pt x="7" y="44"/>
                            </a:lnTo>
                            <a:lnTo>
                              <a:pt x="12" y="43"/>
                            </a:lnTo>
                            <a:lnTo>
                              <a:pt x="13" y="39"/>
                            </a:lnTo>
                            <a:lnTo>
                              <a:pt x="14" y="39"/>
                            </a:lnTo>
                            <a:lnTo>
                              <a:pt x="16" y="36"/>
                            </a:lnTo>
                            <a:lnTo>
                              <a:pt x="16" y="33"/>
                            </a:lnTo>
                            <a:lnTo>
                              <a:pt x="18" y="35"/>
                            </a:lnTo>
                            <a:lnTo>
                              <a:pt x="22" y="39"/>
                            </a:lnTo>
                            <a:lnTo>
                              <a:pt x="29" y="38"/>
                            </a:lnTo>
                            <a:lnTo>
                              <a:pt x="33" y="38"/>
                            </a:lnTo>
                            <a:lnTo>
                              <a:pt x="36" y="38"/>
                            </a:lnTo>
                            <a:lnTo>
                              <a:pt x="39" y="37"/>
                            </a:lnTo>
                            <a:lnTo>
                              <a:pt x="39" y="36"/>
                            </a:lnTo>
                            <a:lnTo>
                              <a:pt x="39" y="35"/>
                            </a:lnTo>
                            <a:lnTo>
                              <a:pt x="39" y="32"/>
                            </a:lnTo>
                            <a:lnTo>
                              <a:pt x="38" y="30"/>
                            </a:lnTo>
                            <a:lnTo>
                              <a:pt x="37" y="28"/>
                            </a:lnTo>
                            <a:lnTo>
                              <a:pt x="33" y="28"/>
                            </a:lnTo>
                            <a:lnTo>
                              <a:pt x="31" y="28"/>
                            </a:lnTo>
                            <a:lnTo>
                              <a:pt x="29" y="28"/>
                            </a:lnTo>
                            <a:lnTo>
                              <a:pt x="27" y="28"/>
                            </a:lnTo>
                            <a:lnTo>
                              <a:pt x="27" y="28"/>
                            </a:lnTo>
                            <a:lnTo>
                              <a:pt x="26" y="26"/>
                            </a:lnTo>
                            <a:lnTo>
                              <a:pt x="26" y="26"/>
                            </a:lnTo>
                            <a:lnTo>
                              <a:pt x="24" y="22"/>
                            </a:lnTo>
                            <a:lnTo>
                              <a:pt x="23" y="16"/>
                            </a:lnTo>
                            <a:lnTo>
                              <a:pt x="22" y="13"/>
                            </a:lnTo>
                            <a:lnTo>
                              <a:pt x="22" y="9"/>
                            </a:lnTo>
                            <a:lnTo>
                              <a:pt x="21" y="6"/>
                            </a:lnTo>
                            <a:lnTo>
                              <a:pt x="20" y="5"/>
                            </a:lnTo>
                            <a:lnTo>
                              <a:pt x="18" y="5"/>
                            </a:lnTo>
                            <a:lnTo>
                              <a:pt x="15" y="5"/>
                            </a:lnTo>
                            <a:lnTo>
                              <a:pt x="13" y="5"/>
                            </a:lnTo>
                            <a:lnTo>
                              <a:pt x="9" y="3"/>
                            </a:lnTo>
                            <a:lnTo>
                              <a:pt x="7" y="2"/>
                            </a:lnTo>
                            <a:lnTo>
                              <a:pt x="5" y="0"/>
                            </a:lnTo>
                            <a:lnTo>
                              <a:pt x="4" y="0"/>
                            </a:lnTo>
                            <a:lnTo>
                              <a:pt x="4" y="1"/>
                            </a:lnTo>
                            <a:lnTo>
                              <a:pt x="3" y="3"/>
                            </a:lnTo>
                            <a:lnTo>
                              <a:pt x="3" y="5"/>
                            </a:lnTo>
                            <a:lnTo>
                              <a:pt x="2" y="6"/>
                            </a:lnTo>
                            <a:lnTo>
                              <a:pt x="1" y="8"/>
                            </a:lnTo>
                            <a:lnTo>
                              <a:pt x="0" y="9"/>
                            </a:lnTo>
                            <a:lnTo>
                              <a:pt x="0" y="45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1" name="Freeform 6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1" y="1953"/>
                        <a:ext cx="38" cy="42"/>
                      </a:xfrm>
                      <a:custGeom>
                        <a:avLst/>
                        <a:gdLst>
                          <a:gd name="T0" fmla="*/ 5 w 38"/>
                          <a:gd name="T1" fmla="*/ 4 h 42"/>
                          <a:gd name="T2" fmla="*/ 1 w 38"/>
                          <a:gd name="T3" fmla="*/ 8 h 42"/>
                          <a:gd name="T4" fmla="*/ 0 w 38"/>
                          <a:gd name="T5" fmla="*/ 10 h 42"/>
                          <a:gd name="T6" fmla="*/ 0 w 38"/>
                          <a:gd name="T7" fmla="*/ 21 h 42"/>
                          <a:gd name="T8" fmla="*/ 0 w 38"/>
                          <a:gd name="T9" fmla="*/ 28 h 42"/>
                          <a:gd name="T10" fmla="*/ 1 w 38"/>
                          <a:gd name="T11" fmla="*/ 41 h 42"/>
                          <a:gd name="T12" fmla="*/ 4 w 38"/>
                          <a:gd name="T13" fmla="*/ 39 h 42"/>
                          <a:gd name="T14" fmla="*/ 6 w 38"/>
                          <a:gd name="T15" fmla="*/ 28 h 42"/>
                          <a:gd name="T16" fmla="*/ 5 w 38"/>
                          <a:gd name="T17" fmla="*/ 35 h 42"/>
                          <a:gd name="T18" fmla="*/ 5 w 38"/>
                          <a:gd name="T19" fmla="*/ 40 h 42"/>
                          <a:gd name="T20" fmla="*/ 11 w 38"/>
                          <a:gd name="T21" fmla="*/ 36 h 42"/>
                          <a:gd name="T22" fmla="*/ 13 w 38"/>
                          <a:gd name="T23" fmla="*/ 33 h 42"/>
                          <a:gd name="T24" fmla="*/ 14 w 38"/>
                          <a:gd name="T25" fmla="*/ 25 h 42"/>
                          <a:gd name="T26" fmla="*/ 13 w 38"/>
                          <a:gd name="T27" fmla="*/ 19 h 42"/>
                          <a:gd name="T28" fmla="*/ 11 w 38"/>
                          <a:gd name="T29" fmla="*/ 27 h 42"/>
                          <a:gd name="T30" fmla="*/ 11 w 38"/>
                          <a:gd name="T31" fmla="*/ 33 h 42"/>
                          <a:gd name="T32" fmla="*/ 11 w 38"/>
                          <a:gd name="T33" fmla="*/ 26 h 42"/>
                          <a:gd name="T34" fmla="*/ 13 w 38"/>
                          <a:gd name="T35" fmla="*/ 18 h 42"/>
                          <a:gd name="T36" fmla="*/ 14 w 38"/>
                          <a:gd name="T37" fmla="*/ 12 h 42"/>
                          <a:gd name="T38" fmla="*/ 15 w 38"/>
                          <a:gd name="T39" fmla="*/ 13 h 42"/>
                          <a:gd name="T40" fmla="*/ 14 w 38"/>
                          <a:gd name="T41" fmla="*/ 20 h 42"/>
                          <a:gd name="T42" fmla="*/ 15 w 38"/>
                          <a:gd name="T43" fmla="*/ 26 h 42"/>
                          <a:gd name="T44" fmla="*/ 16 w 38"/>
                          <a:gd name="T45" fmla="*/ 30 h 42"/>
                          <a:gd name="T46" fmla="*/ 18 w 38"/>
                          <a:gd name="T47" fmla="*/ 32 h 42"/>
                          <a:gd name="T48" fmla="*/ 20 w 38"/>
                          <a:gd name="T49" fmla="*/ 35 h 42"/>
                          <a:gd name="T50" fmla="*/ 37 w 38"/>
                          <a:gd name="T51" fmla="*/ 33 h 42"/>
                          <a:gd name="T52" fmla="*/ 31 w 38"/>
                          <a:gd name="T53" fmla="*/ 33 h 42"/>
                          <a:gd name="T54" fmla="*/ 31 w 38"/>
                          <a:gd name="T55" fmla="*/ 30 h 42"/>
                          <a:gd name="T56" fmla="*/ 31 w 38"/>
                          <a:gd name="T57" fmla="*/ 26 h 42"/>
                          <a:gd name="T58" fmla="*/ 25 w 38"/>
                          <a:gd name="T59" fmla="*/ 28 h 42"/>
                          <a:gd name="T60" fmla="*/ 24 w 38"/>
                          <a:gd name="T61" fmla="*/ 27 h 42"/>
                          <a:gd name="T62" fmla="*/ 24 w 38"/>
                          <a:gd name="T63" fmla="*/ 23 h 42"/>
                          <a:gd name="T64" fmla="*/ 21 w 38"/>
                          <a:gd name="T65" fmla="*/ 16 h 42"/>
                          <a:gd name="T66" fmla="*/ 20 w 38"/>
                          <a:gd name="T67" fmla="*/ 9 h 42"/>
                          <a:gd name="T68" fmla="*/ 19 w 38"/>
                          <a:gd name="T69" fmla="*/ 10 h 42"/>
                          <a:gd name="T70" fmla="*/ 19 w 38"/>
                          <a:gd name="T71" fmla="*/ 8 h 42"/>
                          <a:gd name="T72" fmla="*/ 20 w 38"/>
                          <a:gd name="T73" fmla="*/ 6 h 42"/>
                          <a:gd name="T74" fmla="*/ 19 w 38"/>
                          <a:gd name="T75" fmla="*/ 3 h 42"/>
                          <a:gd name="T76" fmla="*/ 16 w 38"/>
                          <a:gd name="T77" fmla="*/ 1 h 42"/>
                          <a:gd name="T78" fmla="*/ 11 w 38"/>
                          <a:gd name="T79" fmla="*/ 1 h 42"/>
                          <a:gd name="T80" fmla="*/ 9 w 38"/>
                          <a:gd name="T81" fmla="*/ 6 h 42"/>
                          <a:gd name="T82" fmla="*/ 11 w 38"/>
                          <a:gd name="T83" fmla="*/ 2 h 42"/>
                          <a:gd name="T84" fmla="*/ 5 w 38"/>
                          <a:gd name="T85" fmla="*/ 0 h 42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</a:cxnLst>
                        <a:rect l="0" t="0" r="r" b="b"/>
                        <a:pathLst>
                          <a:path w="38" h="42">
                            <a:moveTo>
                              <a:pt x="5" y="0"/>
                            </a:moveTo>
                            <a:lnTo>
                              <a:pt x="5" y="4"/>
                            </a:lnTo>
                            <a:lnTo>
                              <a:pt x="3" y="7"/>
                            </a:lnTo>
                            <a:lnTo>
                              <a:pt x="1" y="8"/>
                            </a:lnTo>
                            <a:lnTo>
                              <a:pt x="0" y="7"/>
                            </a:lnTo>
                            <a:lnTo>
                              <a:pt x="0" y="10"/>
                            </a:lnTo>
                            <a:lnTo>
                              <a:pt x="0" y="15"/>
                            </a:lnTo>
                            <a:lnTo>
                              <a:pt x="0" y="21"/>
                            </a:lnTo>
                            <a:lnTo>
                              <a:pt x="0" y="25"/>
                            </a:lnTo>
                            <a:lnTo>
                              <a:pt x="0" y="28"/>
                            </a:lnTo>
                            <a:lnTo>
                              <a:pt x="0" y="35"/>
                            </a:lnTo>
                            <a:lnTo>
                              <a:pt x="1" y="41"/>
                            </a:lnTo>
                            <a:lnTo>
                              <a:pt x="5" y="41"/>
                            </a:lnTo>
                            <a:lnTo>
                              <a:pt x="4" y="39"/>
                            </a:lnTo>
                            <a:lnTo>
                              <a:pt x="4" y="33"/>
                            </a:lnTo>
                            <a:lnTo>
                              <a:pt x="6" y="28"/>
                            </a:lnTo>
                            <a:lnTo>
                              <a:pt x="5" y="33"/>
                            </a:lnTo>
                            <a:lnTo>
                              <a:pt x="5" y="35"/>
                            </a:lnTo>
                            <a:lnTo>
                              <a:pt x="5" y="37"/>
                            </a:lnTo>
                            <a:lnTo>
                              <a:pt x="5" y="40"/>
                            </a:lnTo>
                            <a:lnTo>
                              <a:pt x="11" y="39"/>
                            </a:lnTo>
                            <a:lnTo>
                              <a:pt x="11" y="36"/>
                            </a:lnTo>
                            <a:lnTo>
                              <a:pt x="12" y="35"/>
                            </a:lnTo>
                            <a:lnTo>
                              <a:pt x="13" y="33"/>
                            </a:lnTo>
                            <a:lnTo>
                              <a:pt x="14" y="29"/>
                            </a:lnTo>
                            <a:lnTo>
                              <a:pt x="14" y="25"/>
                            </a:lnTo>
                            <a:lnTo>
                              <a:pt x="13" y="21"/>
                            </a:lnTo>
                            <a:lnTo>
                              <a:pt x="13" y="19"/>
                            </a:lnTo>
                            <a:lnTo>
                              <a:pt x="12" y="23"/>
                            </a:lnTo>
                            <a:lnTo>
                              <a:pt x="11" y="27"/>
                            </a:lnTo>
                            <a:lnTo>
                              <a:pt x="11" y="30"/>
                            </a:lnTo>
                            <a:lnTo>
                              <a:pt x="11" y="33"/>
                            </a:lnTo>
                            <a:lnTo>
                              <a:pt x="11" y="30"/>
                            </a:lnTo>
                            <a:lnTo>
                              <a:pt x="11" y="26"/>
                            </a:lnTo>
                            <a:lnTo>
                              <a:pt x="12" y="22"/>
                            </a:lnTo>
                            <a:lnTo>
                              <a:pt x="13" y="18"/>
                            </a:lnTo>
                            <a:lnTo>
                              <a:pt x="13" y="16"/>
                            </a:lnTo>
                            <a:lnTo>
                              <a:pt x="14" y="12"/>
                            </a:lnTo>
                            <a:lnTo>
                              <a:pt x="15" y="8"/>
                            </a:lnTo>
                            <a:lnTo>
                              <a:pt x="15" y="13"/>
                            </a:lnTo>
                            <a:lnTo>
                              <a:pt x="14" y="17"/>
                            </a:lnTo>
                            <a:lnTo>
                              <a:pt x="14" y="20"/>
                            </a:lnTo>
                            <a:lnTo>
                              <a:pt x="14" y="23"/>
                            </a:lnTo>
                            <a:lnTo>
                              <a:pt x="15" y="26"/>
                            </a:lnTo>
                            <a:lnTo>
                              <a:pt x="15" y="28"/>
                            </a:lnTo>
                            <a:lnTo>
                              <a:pt x="16" y="30"/>
                            </a:lnTo>
                            <a:lnTo>
                              <a:pt x="17" y="31"/>
                            </a:lnTo>
                            <a:lnTo>
                              <a:pt x="18" y="32"/>
                            </a:lnTo>
                            <a:lnTo>
                              <a:pt x="19" y="33"/>
                            </a:lnTo>
                            <a:lnTo>
                              <a:pt x="20" y="35"/>
                            </a:lnTo>
                            <a:lnTo>
                              <a:pt x="29" y="35"/>
                            </a:lnTo>
                            <a:lnTo>
                              <a:pt x="37" y="33"/>
                            </a:lnTo>
                            <a:lnTo>
                              <a:pt x="37" y="32"/>
                            </a:lnTo>
                            <a:lnTo>
                              <a:pt x="31" y="33"/>
                            </a:lnTo>
                            <a:lnTo>
                              <a:pt x="31" y="31"/>
                            </a:lnTo>
                            <a:lnTo>
                              <a:pt x="31" y="30"/>
                            </a:lnTo>
                            <a:lnTo>
                              <a:pt x="31" y="27"/>
                            </a:lnTo>
                            <a:lnTo>
                              <a:pt x="31" y="26"/>
                            </a:lnTo>
                            <a:lnTo>
                              <a:pt x="27" y="26"/>
                            </a:lnTo>
                            <a:lnTo>
                              <a:pt x="25" y="28"/>
                            </a:lnTo>
                            <a:lnTo>
                              <a:pt x="25" y="25"/>
                            </a:lnTo>
                            <a:lnTo>
                              <a:pt x="24" y="27"/>
                            </a:lnTo>
                            <a:lnTo>
                              <a:pt x="25" y="24"/>
                            </a:lnTo>
                            <a:lnTo>
                              <a:pt x="24" y="23"/>
                            </a:lnTo>
                            <a:lnTo>
                              <a:pt x="23" y="20"/>
                            </a:lnTo>
                            <a:lnTo>
                              <a:pt x="21" y="16"/>
                            </a:lnTo>
                            <a:lnTo>
                              <a:pt x="21" y="13"/>
                            </a:lnTo>
                            <a:lnTo>
                              <a:pt x="20" y="9"/>
                            </a:lnTo>
                            <a:lnTo>
                              <a:pt x="20" y="7"/>
                            </a:lnTo>
                            <a:lnTo>
                              <a:pt x="19" y="10"/>
                            </a:lnTo>
                            <a:lnTo>
                              <a:pt x="18" y="12"/>
                            </a:lnTo>
                            <a:lnTo>
                              <a:pt x="19" y="8"/>
                            </a:lnTo>
                            <a:lnTo>
                              <a:pt x="20" y="7"/>
                            </a:lnTo>
                            <a:lnTo>
                              <a:pt x="20" y="6"/>
                            </a:lnTo>
                            <a:lnTo>
                              <a:pt x="20" y="4"/>
                            </a:lnTo>
                            <a:lnTo>
                              <a:pt x="19" y="3"/>
                            </a:lnTo>
                            <a:lnTo>
                              <a:pt x="18" y="2"/>
                            </a:lnTo>
                            <a:lnTo>
                              <a:pt x="16" y="1"/>
                            </a:lnTo>
                            <a:lnTo>
                              <a:pt x="13" y="1"/>
                            </a:lnTo>
                            <a:lnTo>
                              <a:pt x="11" y="1"/>
                            </a:lnTo>
                            <a:lnTo>
                              <a:pt x="11" y="3"/>
                            </a:lnTo>
                            <a:lnTo>
                              <a:pt x="9" y="6"/>
                            </a:lnTo>
                            <a:lnTo>
                              <a:pt x="9" y="3"/>
                            </a:lnTo>
                            <a:lnTo>
                              <a:pt x="11" y="2"/>
                            </a:lnTo>
                            <a:lnTo>
                              <a:pt x="11" y="1"/>
                            </a:lnTo>
                            <a:lnTo>
                              <a:pt x="5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2" name="Freeform 6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2" y="1950"/>
                        <a:ext cx="17" cy="17"/>
                      </a:xfrm>
                      <a:custGeom>
                        <a:avLst/>
                        <a:gdLst>
                          <a:gd name="T0" fmla="*/ 11 w 17"/>
                          <a:gd name="T1" fmla="*/ 0 h 17"/>
                          <a:gd name="T2" fmla="*/ 11 w 17"/>
                          <a:gd name="T3" fmla="*/ 3 h 17"/>
                          <a:gd name="T4" fmla="*/ 9 w 17"/>
                          <a:gd name="T5" fmla="*/ 7 h 17"/>
                          <a:gd name="T6" fmla="*/ 5 w 17"/>
                          <a:gd name="T7" fmla="*/ 10 h 17"/>
                          <a:gd name="T8" fmla="*/ 0 w 17"/>
                          <a:gd name="T9" fmla="*/ 12 h 17"/>
                          <a:gd name="T10" fmla="*/ 5 w 17"/>
                          <a:gd name="T11" fmla="*/ 16 h 17"/>
                          <a:gd name="T12" fmla="*/ 12 w 17"/>
                          <a:gd name="T13" fmla="*/ 13 h 17"/>
                          <a:gd name="T14" fmla="*/ 14 w 17"/>
                          <a:gd name="T15" fmla="*/ 10 h 17"/>
                          <a:gd name="T16" fmla="*/ 16 w 17"/>
                          <a:gd name="T17" fmla="*/ 8 h 17"/>
                          <a:gd name="T18" fmla="*/ 16 w 17"/>
                          <a:gd name="T19" fmla="*/ 5 h 17"/>
                          <a:gd name="T20" fmla="*/ 16 w 17"/>
                          <a:gd name="T21" fmla="*/ 3 h 17"/>
                          <a:gd name="T22" fmla="*/ 14 w 17"/>
                          <a:gd name="T23" fmla="*/ 2 h 17"/>
                          <a:gd name="T24" fmla="*/ 11 w 17"/>
                          <a:gd name="T25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1" y="0"/>
                            </a:moveTo>
                            <a:lnTo>
                              <a:pt x="11" y="3"/>
                            </a:lnTo>
                            <a:lnTo>
                              <a:pt x="9" y="7"/>
                            </a:lnTo>
                            <a:lnTo>
                              <a:pt x="5" y="10"/>
                            </a:lnTo>
                            <a:lnTo>
                              <a:pt x="0" y="12"/>
                            </a:lnTo>
                            <a:lnTo>
                              <a:pt x="5" y="16"/>
                            </a:lnTo>
                            <a:lnTo>
                              <a:pt x="12" y="13"/>
                            </a:lnTo>
                            <a:lnTo>
                              <a:pt x="14" y="10"/>
                            </a:lnTo>
                            <a:lnTo>
                              <a:pt x="16" y="8"/>
                            </a:lnTo>
                            <a:lnTo>
                              <a:pt x="16" y="5"/>
                            </a:lnTo>
                            <a:lnTo>
                              <a:pt x="16" y="3"/>
                            </a:lnTo>
                            <a:lnTo>
                              <a:pt x="14" y="2"/>
                            </a:lnTo>
                            <a:lnTo>
                              <a:pt x="11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3" name="Group 6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67" y="2002"/>
                        <a:ext cx="31" cy="46"/>
                        <a:chOff x="5067" y="2002"/>
                        <a:chExt cx="31" cy="46"/>
                      </a:xfrm>
                    </p:grpSpPr>
                    <p:sp>
                      <p:nvSpPr>
                        <p:cNvPr id="210" name="Freeform 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67" y="2002"/>
                          <a:ext cx="17" cy="37"/>
                        </a:xfrm>
                        <a:custGeom>
                          <a:avLst/>
                          <a:gdLst>
                            <a:gd name="T0" fmla="*/ 0 w 17"/>
                            <a:gd name="T1" fmla="*/ 0 h 37"/>
                            <a:gd name="T2" fmla="*/ 0 w 17"/>
                            <a:gd name="T3" fmla="*/ 3 h 37"/>
                            <a:gd name="T4" fmla="*/ 0 w 17"/>
                            <a:gd name="T5" fmla="*/ 5 h 37"/>
                            <a:gd name="T6" fmla="*/ 0 w 17"/>
                            <a:gd name="T7" fmla="*/ 8 h 37"/>
                            <a:gd name="T8" fmla="*/ 1 w 17"/>
                            <a:gd name="T9" fmla="*/ 10 h 37"/>
                            <a:gd name="T10" fmla="*/ 1 w 17"/>
                            <a:gd name="T11" fmla="*/ 12 h 37"/>
                            <a:gd name="T12" fmla="*/ 2 w 17"/>
                            <a:gd name="T13" fmla="*/ 14 h 37"/>
                            <a:gd name="T14" fmla="*/ 3 w 17"/>
                            <a:gd name="T15" fmla="*/ 17 h 37"/>
                            <a:gd name="T16" fmla="*/ 4 w 17"/>
                            <a:gd name="T17" fmla="*/ 18 h 37"/>
                            <a:gd name="T18" fmla="*/ 3 w 17"/>
                            <a:gd name="T19" fmla="*/ 22 h 37"/>
                            <a:gd name="T20" fmla="*/ 2 w 17"/>
                            <a:gd name="T21" fmla="*/ 25 h 37"/>
                            <a:gd name="T22" fmla="*/ 2 w 17"/>
                            <a:gd name="T23" fmla="*/ 28 h 37"/>
                            <a:gd name="T24" fmla="*/ 4 w 17"/>
                            <a:gd name="T25" fmla="*/ 31 h 37"/>
                            <a:gd name="T26" fmla="*/ 5 w 17"/>
                            <a:gd name="T27" fmla="*/ 32 h 37"/>
                            <a:gd name="T28" fmla="*/ 6 w 17"/>
                            <a:gd name="T29" fmla="*/ 34 h 37"/>
                            <a:gd name="T30" fmla="*/ 8 w 17"/>
                            <a:gd name="T31" fmla="*/ 34 h 37"/>
                            <a:gd name="T32" fmla="*/ 9 w 17"/>
                            <a:gd name="T33" fmla="*/ 35 h 37"/>
                            <a:gd name="T34" fmla="*/ 10 w 17"/>
                            <a:gd name="T35" fmla="*/ 36 h 37"/>
                            <a:gd name="T36" fmla="*/ 11 w 17"/>
                            <a:gd name="T37" fmla="*/ 36 h 37"/>
                            <a:gd name="T38" fmla="*/ 11 w 17"/>
                            <a:gd name="T39" fmla="*/ 35 h 37"/>
                            <a:gd name="T40" fmla="*/ 12 w 17"/>
                            <a:gd name="T41" fmla="*/ 34 h 37"/>
                            <a:gd name="T42" fmla="*/ 13 w 17"/>
                            <a:gd name="T43" fmla="*/ 34 h 37"/>
                            <a:gd name="T44" fmla="*/ 14 w 17"/>
                            <a:gd name="T45" fmla="*/ 32 h 37"/>
                            <a:gd name="T46" fmla="*/ 14 w 17"/>
                            <a:gd name="T47" fmla="*/ 31 h 37"/>
                            <a:gd name="T48" fmla="*/ 14 w 17"/>
                            <a:gd name="T49" fmla="*/ 29 h 37"/>
                            <a:gd name="T50" fmla="*/ 15 w 17"/>
                            <a:gd name="T51" fmla="*/ 29 h 37"/>
                            <a:gd name="T52" fmla="*/ 16 w 17"/>
                            <a:gd name="T53" fmla="*/ 28 h 37"/>
                            <a:gd name="T54" fmla="*/ 16 w 17"/>
                            <a:gd name="T55" fmla="*/ 27 h 37"/>
                            <a:gd name="T56" fmla="*/ 16 w 17"/>
                            <a:gd name="T57" fmla="*/ 26 h 37"/>
                            <a:gd name="T58" fmla="*/ 16 w 17"/>
                            <a:gd name="T59" fmla="*/ 24 h 37"/>
                            <a:gd name="T60" fmla="*/ 16 w 17"/>
                            <a:gd name="T61" fmla="*/ 22 h 37"/>
                            <a:gd name="T62" fmla="*/ 15 w 17"/>
                            <a:gd name="T63" fmla="*/ 21 h 37"/>
                            <a:gd name="T64" fmla="*/ 15 w 17"/>
                            <a:gd name="T65" fmla="*/ 20 h 37"/>
                            <a:gd name="T66" fmla="*/ 13 w 17"/>
                            <a:gd name="T67" fmla="*/ 19 h 37"/>
                            <a:gd name="T68" fmla="*/ 11 w 17"/>
                            <a:gd name="T69" fmla="*/ 18 h 37"/>
                            <a:gd name="T70" fmla="*/ 10 w 17"/>
                            <a:gd name="T71" fmla="*/ 16 h 37"/>
                            <a:gd name="T72" fmla="*/ 10 w 17"/>
                            <a:gd name="T73" fmla="*/ 14 h 37"/>
                            <a:gd name="T74" fmla="*/ 10 w 17"/>
                            <a:gd name="T75" fmla="*/ 13 h 37"/>
                            <a:gd name="T76" fmla="*/ 10 w 17"/>
                            <a:gd name="T77" fmla="*/ 10 h 37"/>
                            <a:gd name="T78" fmla="*/ 10 w 17"/>
                            <a:gd name="T79" fmla="*/ 7 h 37"/>
                            <a:gd name="T80" fmla="*/ 10 w 17"/>
                            <a:gd name="T81" fmla="*/ 5 h 37"/>
                            <a:gd name="T82" fmla="*/ 11 w 17"/>
                            <a:gd name="T83" fmla="*/ 0 h 37"/>
                            <a:gd name="T84" fmla="*/ 7 w 17"/>
                            <a:gd name="T85" fmla="*/ 1 h 37"/>
                            <a:gd name="T86" fmla="*/ 3 w 17"/>
                            <a:gd name="T87" fmla="*/ 1 h 37"/>
                            <a:gd name="T88" fmla="*/ 0 w 17"/>
                            <a:gd name="T89" fmla="*/ 0 h 3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17" h="37">
                              <a:moveTo>
                                <a:pt x="0" y="0"/>
                              </a:moveTo>
                              <a:lnTo>
                                <a:pt x="0" y="3"/>
                              </a:lnTo>
                              <a:lnTo>
                                <a:pt x="0" y="5"/>
                              </a:lnTo>
                              <a:lnTo>
                                <a:pt x="0" y="8"/>
                              </a:lnTo>
                              <a:lnTo>
                                <a:pt x="1" y="10"/>
                              </a:lnTo>
                              <a:lnTo>
                                <a:pt x="1" y="12"/>
                              </a:lnTo>
                              <a:lnTo>
                                <a:pt x="2" y="14"/>
                              </a:lnTo>
                              <a:lnTo>
                                <a:pt x="3" y="17"/>
                              </a:lnTo>
                              <a:lnTo>
                                <a:pt x="4" y="18"/>
                              </a:lnTo>
                              <a:lnTo>
                                <a:pt x="3" y="22"/>
                              </a:lnTo>
                              <a:lnTo>
                                <a:pt x="2" y="25"/>
                              </a:lnTo>
                              <a:lnTo>
                                <a:pt x="2" y="28"/>
                              </a:lnTo>
                              <a:lnTo>
                                <a:pt x="4" y="31"/>
                              </a:lnTo>
                              <a:lnTo>
                                <a:pt x="5" y="32"/>
                              </a:lnTo>
                              <a:lnTo>
                                <a:pt x="6" y="34"/>
                              </a:lnTo>
                              <a:lnTo>
                                <a:pt x="8" y="34"/>
                              </a:lnTo>
                              <a:lnTo>
                                <a:pt x="9" y="35"/>
                              </a:lnTo>
                              <a:lnTo>
                                <a:pt x="10" y="36"/>
                              </a:lnTo>
                              <a:lnTo>
                                <a:pt x="11" y="36"/>
                              </a:lnTo>
                              <a:lnTo>
                                <a:pt x="11" y="35"/>
                              </a:lnTo>
                              <a:lnTo>
                                <a:pt x="12" y="34"/>
                              </a:lnTo>
                              <a:lnTo>
                                <a:pt x="13" y="34"/>
                              </a:lnTo>
                              <a:lnTo>
                                <a:pt x="14" y="32"/>
                              </a:lnTo>
                              <a:lnTo>
                                <a:pt x="14" y="31"/>
                              </a:lnTo>
                              <a:lnTo>
                                <a:pt x="14" y="29"/>
                              </a:lnTo>
                              <a:lnTo>
                                <a:pt x="15" y="29"/>
                              </a:lnTo>
                              <a:lnTo>
                                <a:pt x="16" y="28"/>
                              </a:lnTo>
                              <a:lnTo>
                                <a:pt x="16" y="27"/>
                              </a:lnTo>
                              <a:lnTo>
                                <a:pt x="16" y="26"/>
                              </a:lnTo>
                              <a:lnTo>
                                <a:pt x="16" y="24"/>
                              </a:lnTo>
                              <a:lnTo>
                                <a:pt x="16" y="22"/>
                              </a:lnTo>
                              <a:lnTo>
                                <a:pt x="15" y="21"/>
                              </a:lnTo>
                              <a:lnTo>
                                <a:pt x="15" y="20"/>
                              </a:lnTo>
                              <a:lnTo>
                                <a:pt x="13" y="19"/>
                              </a:lnTo>
                              <a:lnTo>
                                <a:pt x="11" y="18"/>
                              </a:lnTo>
                              <a:lnTo>
                                <a:pt x="10" y="16"/>
                              </a:lnTo>
                              <a:lnTo>
                                <a:pt x="10" y="14"/>
                              </a:lnTo>
                              <a:lnTo>
                                <a:pt x="10" y="13"/>
                              </a:lnTo>
                              <a:lnTo>
                                <a:pt x="10" y="10"/>
                              </a:lnTo>
                              <a:lnTo>
                                <a:pt x="10" y="7"/>
                              </a:lnTo>
                              <a:lnTo>
                                <a:pt x="10" y="5"/>
                              </a:lnTo>
                              <a:lnTo>
                                <a:pt x="11" y="0"/>
                              </a:lnTo>
                              <a:lnTo>
                                <a:pt x="7" y="1"/>
                              </a:lnTo>
                              <a:lnTo>
                                <a:pt x="3" y="1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1" name="Freeform 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0" y="2029"/>
                          <a:ext cx="17" cy="17"/>
                        </a:xfrm>
                        <a:custGeom>
                          <a:avLst/>
                          <a:gdLst>
                            <a:gd name="T0" fmla="*/ 0 w 17"/>
                            <a:gd name="T1" fmla="*/ 0 h 17"/>
                            <a:gd name="T2" fmla="*/ 0 w 17"/>
                            <a:gd name="T3" fmla="*/ 2 h 17"/>
                            <a:gd name="T4" fmla="*/ 0 w 17"/>
                            <a:gd name="T5" fmla="*/ 3 h 17"/>
                            <a:gd name="T6" fmla="*/ 0 w 17"/>
                            <a:gd name="T7" fmla="*/ 6 h 17"/>
                            <a:gd name="T8" fmla="*/ 0 w 17"/>
                            <a:gd name="T9" fmla="*/ 10 h 17"/>
                            <a:gd name="T10" fmla="*/ 16 w 17"/>
                            <a:gd name="T11" fmla="*/ 16 h 17"/>
                            <a:gd name="T12" fmla="*/ 16 w 17"/>
                            <a:gd name="T13" fmla="*/ 13 h 17"/>
                            <a:gd name="T14" fmla="*/ 16 w 17"/>
                            <a:gd name="T15" fmla="*/ 10 h 17"/>
                            <a:gd name="T16" fmla="*/ 0 w 17"/>
                            <a:gd name="T17" fmla="*/ 3 h 17"/>
                            <a:gd name="T18" fmla="*/ 16 w 17"/>
                            <a:gd name="T19" fmla="*/ 2 h 17"/>
                            <a:gd name="T20" fmla="*/ 0 w 17"/>
                            <a:gd name="T21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0" y="0"/>
                              </a:moveTo>
                              <a:lnTo>
                                <a:pt x="0" y="2"/>
                              </a:lnTo>
                              <a:lnTo>
                                <a:pt x="0" y="3"/>
                              </a:lnTo>
                              <a:lnTo>
                                <a:pt x="0" y="6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  <a:lnTo>
                                <a:pt x="16" y="13"/>
                              </a:lnTo>
                              <a:lnTo>
                                <a:pt x="16" y="10"/>
                              </a:lnTo>
                              <a:lnTo>
                                <a:pt x="0" y="3"/>
                              </a:lnTo>
                              <a:lnTo>
                                <a:pt x="16" y="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2" name="Freeform 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2" y="2031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8 w 17"/>
                            <a:gd name="T3" fmla="*/ 8 h 17"/>
                            <a:gd name="T4" fmla="*/ 0 w 17"/>
                            <a:gd name="T5" fmla="*/ 0 h 17"/>
                            <a:gd name="T6" fmla="*/ 0 w 17"/>
                            <a:gd name="T7" fmla="*/ 8 h 17"/>
                            <a:gd name="T8" fmla="*/ 16 w 17"/>
                            <a:gd name="T9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8" y="8"/>
                              </a:lnTo>
                              <a:lnTo>
                                <a:pt x="0" y="0"/>
                              </a:lnTo>
                              <a:lnTo>
                                <a:pt x="0" y="8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3" name="Line 7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072" y="2028"/>
                          <a:ext cx="0" cy="3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4" name="Freeform 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7" y="203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0 w 17"/>
                            <a:gd name="T3" fmla="*/ 8 h 17"/>
                            <a:gd name="T4" fmla="*/ 0 w 17"/>
                            <a:gd name="T5" fmla="*/ 0 h 17"/>
                            <a:gd name="T6" fmla="*/ 0 w 17"/>
                            <a:gd name="T7" fmla="*/ 5 h 17"/>
                            <a:gd name="T8" fmla="*/ 0 w 17"/>
                            <a:gd name="T9" fmla="*/ 11 h 17"/>
                            <a:gd name="T10" fmla="*/ 16 w 17"/>
                            <a:gd name="T11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0" y="5"/>
                              </a:lnTo>
                              <a:lnTo>
                                <a:pt x="0" y="11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5" name="Freeform 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1" y="2028"/>
                          <a:ext cx="1" cy="17"/>
                        </a:xfrm>
                        <a:custGeom>
                          <a:avLst/>
                          <a:gdLst>
                            <a:gd name="T0" fmla="*/ 0 w 1"/>
                            <a:gd name="T1" fmla="*/ 16 h 17"/>
                            <a:gd name="T2" fmla="*/ 0 w 1"/>
                            <a:gd name="T3" fmla="*/ 8 h 17"/>
                            <a:gd name="T4" fmla="*/ 0 w 1"/>
                            <a:gd name="T5" fmla="*/ 0 h 17"/>
                            <a:gd name="T6" fmla="*/ 0 w 1"/>
                            <a:gd name="T7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" h="17">
                              <a:moveTo>
                                <a:pt x="0" y="16"/>
                              </a:moveTo>
                              <a:lnTo>
                                <a:pt x="0" y="8"/>
                              </a:lnTo>
                              <a:lnTo>
                                <a:pt x="0" y="0"/>
                              </a:lnTo>
                              <a:lnTo>
                                <a:pt x="0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16" name="Freeform 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81" y="2026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16 h 17"/>
                            <a:gd name="T2" fmla="*/ 16 w 17"/>
                            <a:gd name="T3" fmla="*/ 14 h 17"/>
                            <a:gd name="T4" fmla="*/ 16 w 17"/>
                            <a:gd name="T5" fmla="*/ 12 h 17"/>
                            <a:gd name="T6" fmla="*/ 0 w 17"/>
                            <a:gd name="T7" fmla="*/ 8 h 17"/>
                            <a:gd name="T8" fmla="*/ 0 w 17"/>
                            <a:gd name="T9" fmla="*/ 4 h 17"/>
                            <a:gd name="T10" fmla="*/ 16 w 17"/>
                            <a:gd name="T11" fmla="*/ 2 h 17"/>
                            <a:gd name="T12" fmla="*/ 0 w 17"/>
                            <a:gd name="T13" fmla="*/ 0 h 17"/>
                            <a:gd name="T14" fmla="*/ 0 w 17"/>
                            <a:gd name="T15" fmla="*/ 2 h 17"/>
                            <a:gd name="T16" fmla="*/ 0 w 17"/>
                            <a:gd name="T17" fmla="*/ 4 h 17"/>
                            <a:gd name="T18" fmla="*/ 0 w 17"/>
                            <a:gd name="T19" fmla="*/ 8 h 17"/>
                            <a:gd name="T20" fmla="*/ 0 w 17"/>
                            <a:gd name="T21" fmla="*/ 10 h 17"/>
                            <a:gd name="T22" fmla="*/ 16 w 17"/>
                            <a:gd name="T23" fmla="*/ 1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16"/>
                              </a:moveTo>
                              <a:lnTo>
                                <a:pt x="16" y="14"/>
                              </a:lnTo>
                              <a:lnTo>
                                <a:pt x="16" y="12"/>
                              </a:lnTo>
                              <a:lnTo>
                                <a:pt x="0" y="8"/>
                              </a:lnTo>
                              <a:lnTo>
                                <a:pt x="0" y="4"/>
                              </a:lnTo>
                              <a:lnTo>
                                <a:pt x="16" y="2"/>
                              </a:lnTo>
                              <a:lnTo>
                                <a:pt x="0" y="0"/>
                              </a:lnTo>
                              <a:lnTo>
                                <a:pt x="0" y="2"/>
                              </a:lnTo>
                              <a:lnTo>
                                <a:pt x="0" y="4"/>
                              </a:lnTo>
                              <a:lnTo>
                                <a:pt x="0" y="8"/>
                              </a:lnTo>
                              <a:lnTo>
                                <a:pt x="0" y="10"/>
                              </a:lnTo>
                              <a:lnTo>
                                <a:pt x="16" y="16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94" name="Freeform 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3" y="1950"/>
                        <a:ext cx="30" cy="54"/>
                      </a:xfrm>
                      <a:custGeom>
                        <a:avLst/>
                        <a:gdLst>
                          <a:gd name="T0" fmla="*/ 21 w 30"/>
                          <a:gd name="T1" fmla="*/ 0 h 54"/>
                          <a:gd name="T2" fmla="*/ 18 w 30"/>
                          <a:gd name="T3" fmla="*/ 3 h 54"/>
                          <a:gd name="T4" fmla="*/ 13 w 30"/>
                          <a:gd name="T5" fmla="*/ 5 h 54"/>
                          <a:gd name="T6" fmla="*/ 10 w 30"/>
                          <a:gd name="T7" fmla="*/ 5 h 54"/>
                          <a:gd name="T8" fmla="*/ 7 w 30"/>
                          <a:gd name="T9" fmla="*/ 6 h 54"/>
                          <a:gd name="T10" fmla="*/ 5 w 30"/>
                          <a:gd name="T11" fmla="*/ 8 h 54"/>
                          <a:gd name="T12" fmla="*/ 4 w 30"/>
                          <a:gd name="T13" fmla="*/ 10 h 54"/>
                          <a:gd name="T14" fmla="*/ 4 w 30"/>
                          <a:gd name="T15" fmla="*/ 12 h 54"/>
                          <a:gd name="T16" fmla="*/ 3 w 30"/>
                          <a:gd name="T17" fmla="*/ 18 h 54"/>
                          <a:gd name="T18" fmla="*/ 3 w 30"/>
                          <a:gd name="T19" fmla="*/ 21 h 54"/>
                          <a:gd name="T20" fmla="*/ 2 w 30"/>
                          <a:gd name="T21" fmla="*/ 24 h 54"/>
                          <a:gd name="T22" fmla="*/ 1 w 30"/>
                          <a:gd name="T23" fmla="*/ 28 h 54"/>
                          <a:gd name="T24" fmla="*/ 1 w 30"/>
                          <a:gd name="T25" fmla="*/ 32 h 54"/>
                          <a:gd name="T26" fmla="*/ 1 w 30"/>
                          <a:gd name="T27" fmla="*/ 36 h 54"/>
                          <a:gd name="T28" fmla="*/ 0 w 30"/>
                          <a:gd name="T29" fmla="*/ 40 h 54"/>
                          <a:gd name="T30" fmla="*/ 0 w 30"/>
                          <a:gd name="T31" fmla="*/ 47 h 54"/>
                          <a:gd name="T32" fmla="*/ 0 w 30"/>
                          <a:gd name="T33" fmla="*/ 51 h 54"/>
                          <a:gd name="T34" fmla="*/ 1 w 30"/>
                          <a:gd name="T35" fmla="*/ 51 h 54"/>
                          <a:gd name="T36" fmla="*/ 3 w 30"/>
                          <a:gd name="T37" fmla="*/ 52 h 54"/>
                          <a:gd name="T38" fmla="*/ 4 w 30"/>
                          <a:gd name="T39" fmla="*/ 52 h 54"/>
                          <a:gd name="T40" fmla="*/ 7 w 30"/>
                          <a:gd name="T41" fmla="*/ 53 h 54"/>
                          <a:gd name="T42" fmla="*/ 9 w 30"/>
                          <a:gd name="T43" fmla="*/ 53 h 54"/>
                          <a:gd name="T44" fmla="*/ 10 w 30"/>
                          <a:gd name="T45" fmla="*/ 52 h 54"/>
                          <a:gd name="T46" fmla="*/ 12 w 30"/>
                          <a:gd name="T47" fmla="*/ 51 h 54"/>
                          <a:gd name="T48" fmla="*/ 12 w 30"/>
                          <a:gd name="T49" fmla="*/ 47 h 54"/>
                          <a:gd name="T50" fmla="*/ 12 w 30"/>
                          <a:gd name="T51" fmla="*/ 42 h 54"/>
                          <a:gd name="T52" fmla="*/ 12 w 30"/>
                          <a:gd name="T53" fmla="*/ 38 h 54"/>
                          <a:gd name="T54" fmla="*/ 12 w 30"/>
                          <a:gd name="T55" fmla="*/ 28 h 54"/>
                          <a:gd name="T56" fmla="*/ 12 w 30"/>
                          <a:gd name="T57" fmla="*/ 37 h 54"/>
                          <a:gd name="T58" fmla="*/ 13 w 30"/>
                          <a:gd name="T59" fmla="*/ 38 h 54"/>
                          <a:gd name="T60" fmla="*/ 14 w 30"/>
                          <a:gd name="T61" fmla="*/ 39 h 54"/>
                          <a:gd name="T62" fmla="*/ 14 w 30"/>
                          <a:gd name="T63" fmla="*/ 42 h 54"/>
                          <a:gd name="T64" fmla="*/ 17 w 30"/>
                          <a:gd name="T65" fmla="*/ 44 h 54"/>
                          <a:gd name="T66" fmla="*/ 22 w 30"/>
                          <a:gd name="T67" fmla="*/ 44 h 54"/>
                          <a:gd name="T68" fmla="*/ 29 w 30"/>
                          <a:gd name="T69" fmla="*/ 44 h 54"/>
                          <a:gd name="T70" fmla="*/ 28 w 30"/>
                          <a:gd name="T71" fmla="*/ 41 h 54"/>
                          <a:gd name="T72" fmla="*/ 28 w 30"/>
                          <a:gd name="T73" fmla="*/ 37 h 54"/>
                          <a:gd name="T74" fmla="*/ 27 w 30"/>
                          <a:gd name="T75" fmla="*/ 33 h 54"/>
                          <a:gd name="T76" fmla="*/ 27 w 30"/>
                          <a:gd name="T77" fmla="*/ 27 h 54"/>
                          <a:gd name="T78" fmla="*/ 27 w 30"/>
                          <a:gd name="T79" fmla="*/ 21 h 54"/>
                          <a:gd name="T80" fmla="*/ 28 w 30"/>
                          <a:gd name="T81" fmla="*/ 15 h 54"/>
                          <a:gd name="T82" fmla="*/ 28 w 30"/>
                          <a:gd name="T83" fmla="*/ 10 h 54"/>
                          <a:gd name="T84" fmla="*/ 27 w 30"/>
                          <a:gd name="T85" fmla="*/ 8 h 54"/>
                          <a:gd name="T86" fmla="*/ 25 w 30"/>
                          <a:gd name="T87" fmla="*/ 7 h 54"/>
                          <a:gd name="T88" fmla="*/ 23 w 30"/>
                          <a:gd name="T89" fmla="*/ 5 h 54"/>
                          <a:gd name="T90" fmla="*/ 22 w 30"/>
                          <a:gd name="T91" fmla="*/ 4 h 54"/>
                          <a:gd name="T92" fmla="*/ 21 w 30"/>
                          <a:gd name="T93" fmla="*/ 2 h 54"/>
                          <a:gd name="T94" fmla="*/ 21 w 30"/>
                          <a:gd name="T95" fmla="*/ 0 h 54"/>
                          <a:gd name="T96" fmla="*/ 21 w 30"/>
                          <a:gd name="T97" fmla="*/ 0 h 54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</a:cxnLst>
                        <a:rect l="0" t="0" r="r" b="b"/>
                        <a:pathLst>
                          <a:path w="30" h="54">
                            <a:moveTo>
                              <a:pt x="21" y="0"/>
                            </a:moveTo>
                            <a:lnTo>
                              <a:pt x="18" y="3"/>
                            </a:lnTo>
                            <a:lnTo>
                              <a:pt x="13" y="5"/>
                            </a:lnTo>
                            <a:lnTo>
                              <a:pt x="10" y="5"/>
                            </a:lnTo>
                            <a:lnTo>
                              <a:pt x="7" y="6"/>
                            </a:lnTo>
                            <a:lnTo>
                              <a:pt x="5" y="8"/>
                            </a:lnTo>
                            <a:lnTo>
                              <a:pt x="4" y="10"/>
                            </a:lnTo>
                            <a:lnTo>
                              <a:pt x="4" y="12"/>
                            </a:lnTo>
                            <a:lnTo>
                              <a:pt x="3" y="18"/>
                            </a:lnTo>
                            <a:lnTo>
                              <a:pt x="3" y="21"/>
                            </a:lnTo>
                            <a:lnTo>
                              <a:pt x="2" y="24"/>
                            </a:lnTo>
                            <a:lnTo>
                              <a:pt x="1" y="28"/>
                            </a:lnTo>
                            <a:lnTo>
                              <a:pt x="1" y="32"/>
                            </a:lnTo>
                            <a:lnTo>
                              <a:pt x="1" y="36"/>
                            </a:lnTo>
                            <a:lnTo>
                              <a:pt x="0" y="40"/>
                            </a:lnTo>
                            <a:lnTo>
                              <a:pt x="0" y="47"/>
                            </a:lnTo>
                            <a:lnTo>
                              <a:pt x="0" y="51"/>
                            </a:lnTo>
                            <a:lnTo>
                              <a:pt x="1" y="51"/>
                            </a:lnTo>
                            <a:lnTo>
                              <a:pt x="3" y="52"/>
                            </a:lnTo>
                            <a:lnTo>
                              <a:pt x="4" y="52"/>
                            </a:lnTo>
                            <a:lnTo>
                              <a:pt x="7" y="53"/>
                            </a:lnTo>
                            <a:lnTo>
                              <a:pt x="9" y="53"/>
                            </a:lnTo>
                            <a:lnTo>
                              <a:pt x="10" y="52"/>
                            </a:lnTo>
                            <a:lnTo>
                              <a:pt x="12" y="51"/>
                            </a:lnTo>
                            <a:lnTo>
                              <a:pt x="12" y="47"/>
                            </a:lnTo>
                            <a:lnTo>
                              <a:pt x="12" y="42"/>
                            </a:lnTo>
                            <a:lnTo>
                              <a:pt x="12" y="38"/>
                            </a:lnTo>
                            <a:lnTo>
                              <a:pt x="12" y="28"/>
                            </a:lnTo>
                            <a:lnTo>
                              <a:pt x="12" y="37"/>
                            </a:lnTo>
                            <a:lnTo>
                              <a:pt x="13" y="38"/>
                            </a:lnTo>
                            <a:lnTo>
                              <a:pt x="14" y="39"/>
                            </a:lnTo>
                            <a:lnTo>
                              <a:pt x="14" y="42"/>
                            </a:lnTo>
                            <a:lnTo>
                              <a:pt x="17" y="44"/>
                            </a:lnTo>
                            <a:lnTo>
                              <a:pt x="22" y="44"/>
                            </a:lnTo>
                            <a:lnTo>
                              <a:pt x="29" y="44"/>
                            </a:lnTo>
                            <a:lnTo>
                              <a:pt x="28" y="41"/>
                            </a:lnTo>
                            <a:lnTo>
                              <a:pt x="28" y="37"/>
                            </a:lnTo>
                            <a:lnTo>
                              <a:pt x="27" y="33"/>
                            </a:lnTo>
                            <a:lnTo>
                              <a:pt x="27" y="27"/>
                            </a:lnTo>
                            <a:lnTo>
                              <a:pt x="27" y="21"/>
                            </a:lnTo>
                            <a:lnTo>
                              <a:pt x="28" y="15"/>
                            </a:lnTo>
                            <a:lnTo>
                              <a:pt x="28" y="10"/>
                            </a:lnTo>
                            <a:lnTo>
                              <a:pt x="27" y="8"/>
                            </a:lnTo>
                            <a:lnTo>
                              <a:pt x="25" y="7"/>
                            </a:lnTo>
                            <a:lnTo>
                              <a:pt x="23" y="5"/>
                            </a:lnTo>
                            <a:lnTo>
                              <a:pt x="22" y="4"/>
                            </a:lnTo>
                            <a:lnTo>
                              <a:pt x="21" y="2"/>
                            </a:lnTo>
                            <a:lnTo>
                              <a:pt x="21" y="0"/>
                            </a:lnTo>
                            <a:lnTo>
                              <a:pt x="21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5" name="Freeform 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64" y="1953"/>
                        <a:ext cx="28" cy="50"/>
                      </a:xfrm>
                      <a:custGeom>
                        <a:avLst/>
                        <a:gdLst>
                          <a:gd name="T0" fmla="*/ 26 w 28"/>
                          <a:gd name="T1" fmla="*/ 36 h 50"/>
                          <a:gd name="T2" fmla="*/ 25 w 28"/>
                          <a:gd name="T3" fmla="*/ 21 h 50"/>
                          <a:gd name="T4" fmla="*/ 26 w 28"/>
                          <a:gd name="T5" fmla="*/ 10 h 50"/>
                          <a:gd name="T6" fmla="*/ 25 w 28"/>
                          <a:gd name="T7" fmla="*/ 5 h 50"/>
                          <a:gd name="T8" fmla="*/ 22 w 28"/>
                          <a:gd name="T9" fmla="*/ 7 h 50"/>
                          <a:gd name="T10" fmla="*/ 20 w 28"/>
                          <a:gd name="T11" fmla="*/ 5 h 50"/>
                          <a:gd name="T12" fmla="*/ 18 w 28"/>
                          <a:gd name="T13" fmla="*/ 0 h 50"/>
                          <a:gd name="T14" fmla="*/ 14 w 28"/>
                          <a:gd name="T15" fmla="*/ 1 h 50"/>
                          <a:gd name="T16" fmla="*/ 9 w 28"/>
                          <a:gd name="T17" fmla="*/ 3 h 50"/>
                          <a:gd name="T18" fmla="*/ 5 w 28"/>
                          <a:gd name="T19" fmla="*/ 5 h 50"/>
                          <a:gd name="T20" fmla="*/ 5 w 28"/>
                          <a:gd name="T21" fmla="*/ 14 h 50"/>
                          <a:gd name="T22" fmla="*/ 7 w 28"/>
                          <a:gd name="T23" fmla="*/ 22 h 50"/>
                          <a:gd name="T24" fmla="*/ 8 w 28"/>
                          <a:gd name="T25" fmla="*/ 32 h 50"/>
                          <a:gd name="T26" fmla="*/ 6 w 28"/>
                          <a:gd name="T27" fmla="*/ 19 h 50"/>
                          <a:gd name="T28" fmla="*/ 4 w 28"/>
                          <a:gd name="T29" fmla="*/ 12 h 50"/>
                          <a:gd name="T30" fmla="*/ 3 w 28"/>
                          <a:gd name="T31" fmla="*/ 23 h 50"/>
                          <a:gd name="T32" fmla="*/ 5 w 28"/>
                          <a:gd name="T33" fmla="*/ 31 h 50"/>
                          <a:gd name="T34" fmla="*/ 5 w 28"/>
                          <a:gd name="T35" fmla="*/ 41 h 50"/>
                          <a:gd name="T36" fmla="*/ 4 w 28"/>
                          <a:gd name="T37" fmla="*/ 39 h 50"/>
                          <a:gd name="T38" fmla="*/ 4 w 28"/>
                          <a:gd name="T39" fmla="*/ 31 h 50"/>
                          <a:gd name="T40" fmla="*/ 2 w 28"/>
                          <a:gd name="T41" fmla="*/ 24 h 50"/>
                          <a:gd name="T42" fmla="*/ 1 w 28"/>
                          <a:gd name="T43" fmla="*/ 27 h 50"/>
                          <a:gd name="T44" fmla="*/ 1 w 28"/>
                          <a:gd name="T45" fmla="*/ 31 h 50"/>
                          <a:gd name="T46" fmla="*/ 0 w 28"/>
                          <a:gd name="T47" fmla="*/ 37 h 50"/>
                          <a:gd name="T48" fmla="*/ 2 w 28"/>
                          <a:gd name="T49" fmla="*/ 31 h 50"/>
                          <a:gd name="T50" fmla="*/ 1 w 28"/>
                          <a:gd name="T51" fmla="*/ 36 h 50"/>
                          <a:gd name="T52" fmla="*/ 0 w 28"/>
                          <a:gd name="T53" fmla="*/ 42 h 50"/>
                          <a:gd name="T54" fmla="*/ 0 w 28"/>
                          <a:gd name="T55" fmla="*/ 48 h 50"/>
                          <a:gd name="T56" fmla="*/ 2 w 28"/>
                          <a:gd name="T57" fmla="*/ 47 h 50"/>
                          <a:gd name="T58" fmla="*/ 6 w 28"/>
                          <a:gd name="T59" fmla="*/ 49 h 50"/>
                          <a:gd name="T60" fmla="*/ 8 w 28"/>
                          <a:gd name="T61" fmla="*/ 48 h 50"/>
                          <a:gd name="T62" fmla="*/ 11 w 28"/>
                          <a:gd name="T63" fmla="*/ 43 h 50"/>
                          <a:gd name="T64" fmla="*/ 10 w 28"/>
                          <a:gd name="T65" fmla="*/ 37 h 50"/>
                          <a:gd name="T66" fmla="*/ 10 w 28"/>
                          <a:gd name="T67" fmla="*/ 28 h 50"/>
                          <a:gd name="T68" fmla="*/ 10 w 28"/>
                          <a:gd name="T69" fmla="*/ 19 h 50"/>
                          <a:gd name="T70" fmla="*/ 9 w 28"/>
                          <a:gd name="T71" fmla="*/ 14 h 50"/>
                          <a:gd name="T72" fmla="*/ 11 w 28"/>
                          <a:gd name="T73" fmla="*/ 20 h 50"/>
                          <a:gd name="T74" fmla="*/ 11 w 28"/>
                          <a:gd name="T75" fmla="*/ 26 h 50"/>
                          <a:gd name="T76" fmla="*/ 12 w 28"/>
                          <a:gd name="T77" fmla="*/ 32 h 50"/>
                          <a:gd name="T78" fmla="*/ 13 w 28"/>
                          <a:gd name="T79" fmla="*/ 32 h 50"/>
                          <a:gd name="T80" fmla="*/ 13 w 28"/>
                          <a:gd name="T81" fmla="*/ 25 h 50"/>
                          <a:gd name="T82" fmla="*/ 12 w 28"/>
                          <a:gd name="T83" fmla="*/ 19 h 50"/>
                          <a:gd name="T84" fmla="*/ 13 w 28"/>
                          <a:gd name="T85" fmla="*/ 25 h 50"/>
                          <a:gd name="T86" fmla="*/ 13 w 28"/>
                          <a:gd name="T87" fmla="*/ 31 h 50"/>
                          <a:gd name="T88" fmla="*/ 14 w 28"/>
                          <a:gd name="T89" fmla="*/ 35 h 50"/>
                          <a:gd name="T90" fmla="*/ 14 w 28"/>
                          <a:gd name="T91" fmla="*/ 39 h 50"/>
                          <a:gd name="T92" fmla="*/ 19 w 28"/>
                          <a:gd name="T93" fmla="*/ 40 h 50"/>
                          <a:gd name="T94" fmla="*/ 17 w 28"/>
                          <a:gd name="T95" fmla="*/ 33 h 50"/>
                          <a:gd name="T96" fmla="*/ 16 w 28"/>
                          <a:gd name="T97" fmla="*/ 24 h 50"/>
                          <a:gd name="T98" fmla="*/ 17 w 28"/>
                          <a:gd name="T99" fmla="*/ 25 h 50"/>
                          <a:gd name="T100" fmla="*/ 17 w 28"/>
                          <a:gd name="T101" fmla="*/ 31 h 50"/>
                          <a:gd name="T102" fmla="*/ 18 w 28"/>
                          <a:gd name="T103" fmla="*/ 38 h 50"/>
                          <a:gd name="T104" fmla="*/ 22 w 28"/>
                          <a:gd name="T105" fmla="*/ 40 h 50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  <a:cxn ang="0">
                            <a:pos x="T70" y="T71"/>
                          </a:cxn>
                          <a:cxn ang="0">
                            <a:pos x="T72" y="T73"/>
                          </a:cxn>
                          <a:cxn ang="0">
                            <a:pos x="T74" y="T75"/>
                          </a:cxn>
                          <a:cxn ang="0">
                            <a:pos x="T76" y="T77"/>
                          </a:cxn>
                          <a:cxn ang="0">
                            <a:pos x="T78" y="T79"/>
                          </a:cxn>
                          <a:cxn ang="0">
                            <a:pos x="T80" y="T81"/>
                          </a:cxn>
                          <a:cxn ang="0">
                            <a:pos x="T82" y="T83"/>
                          </a:cxn>
                          <a:cxn ang="0">
                            <a:pos x="T84" y="T85"/>
                          </a:cxn>
                          <a:cxn ang="0">
                            <a:pos x="T86" y="T87"/>
                          </a:cxn>
                          <a:cxn ang="0">
                            <a:pos x="T88" y="T89"/>
                          </a:cxn>
                          <a:cxn ang="0">
                            <a:pos x="T90" y="T91"/>
                          </a:cxn>
                          <a:cxn ang="0">
                            <a:pos x="T92" y="T93"/>
                          </a:cxn>
                          <a:cxn ang="0">
                            <a:pos x="T94" y="T95"/>
                          </a:cxn>
                          <a:cxn ang="0">
                            <a:pos x="T96" y="T97"/>
                          </a:cxn>
                          <a:cxn ang="0">
                            <a:pos x="T98" y="T99"/>
                          </a:cxn>
                          <a:cxn ang="0">
                            <a:pos x="T100" y="T101"/>
                          </a:cxn>
                          <a:cxn ang="0">
                            <a:pos x="T102" y="T103"/>
                          </a:cxn>
                          <a:cxn ang="0">
                            <a:pos x="T104" y="T105"/>
                          </a:cxn>
                        </a:cxnLst>
                        <a:rect l="0" t="0" r="r" b="b"/>
                        <a:pathLst>
                          <a:path w="28" h="50">
                            <a:moveTo>
                              <a:pt x="27" y="41"/>
                            </a:moveTo>
                            <a:lnTo>
                              <a:pt x="26" y="36"/>
                            </a:lnTo>
                            <a:lnTo>
                              <a:pt x="25" y="28"/>
                            </a:lnTo>
                            <a:lnTo>
                              <a:pt x="25" y="21"/>
                            </a:lnTo>
                            <a:lnTo>
                              <a:pt x="25" y="15"/>
                            </a:lnTo>
                            <a:lnTo>
                              <a:pt x="26" y="10"/>
                            </a:lnTo>
                            <a:lnTo>
                              <a:pt x="26" y="8"/>
                            </a:lnTo>
                            <a:lnTo>
                              <a:pt x="25" y="5"/>
                            </a:lnTo>
                            <a:lnTo>
                              <a:pt x="24" y="5"/>
                            </a:lnTo>
                            <a:lnTo>
                              <a:pt x="22" y="7"/>
                            </a:lnTo>
                            <a:lnTo>
                              <a:pt x="21" y="8"/>
                            </a:lnTo>
                            <a:lnTo>
                              <a:pt x="20" y="5"/>
                            </a:lnTo>
                            <a:lnTo>
                              <a:pt x="19" y="3"/>
                            </a:lnTo>
                            <a:lnTo>
                              <a:pt x="18" y="0"/>
                            </a:lnTo>
                            <a:lnTo>
                              <a:pt x="17" y="1"/>
                            </a:lnTo>
                            <a:lnTo>
                              <a:pt x="14" y="1"/>
                            </a:lnTo>
                            <a:lnTo>
                              <a:pt x="11" y="3"/>
                            </a:lnTo>
                            <a:lnTo>
                              <a:pt x="9" y="3"/>
                            </a:lnTo>
                            <a:lnTo>
                              <a:pt x="6" y="4"/>
                            </a:lnTo>
                            <a:lnTo>
                              <a:pt x="5" y="5"/>
                            </a:lnTo>
                            <a:lnTo>
                              <a:pt x="4" y="10"/>
                            </a:lnTo>
                            <a:lnTo>
                              <a:pt x="5" y="14"/>
                            </a:lnTo>
                            <a:lnTo>
                              <a:pt x="7" y="19"/>
                            </a:lnTo>
                            <a:lnTo>
                              <a:pt x="7" y="22"/>
                            </a:lnTo>
                            <a:lnTo>
                              <a:pt x="8" y="28"/>
                            </a:lnTo>
                            <a:lnTo>
                              <a:pt x="8" y="32"/>
                            </a:lnTo>
                            <a:lnTo>
                              <a:pt x="7" y="25"/>
                            </a:lnTo>
                            <a:lnTo>
                              <a:pt x="6" y="19"/>
                            </a:lnTo>
                            <a:lnTo>
                              <a:pt x="5" y="15"/>
                            </a:lnTo>
                            <a:lnTo>
                              <a:pt x="4" y="12"/>
                            </a:lnTo>
                            <a:lnTo>
                              <a:pt x="3" y="18"/>
                            </a:lnTo>
                            <a:lnTo>
                              <a:pt x="3" y="23"/>
                            </a:lnTo>
                            <a:lnTo>
                              <a:pt x="3" y="25"/>
                            </a:lnTo>
                            <a:lnTo>
                              <a:pt x="5" y="31"/>
                            </a:lnTo>
                            <a:lnTo>
                              <a:pt x="5" y="36"/>
                            </a:lnTo>
                            <a:lnTo>
                              <a:pt x="5" y="41"/>
                            </a:lnTo>
                            <a:lnTo>
                              <a:pt x="5" y="45"/>
                            </a:lnTo>
                            <a:lnTo>
                              <a:pt x="4" y="39"/>
                            </a:lnTo>
                            <a:lnTo>
                              <a:pt x="4" y="35"/>
                            </a:lnTo>
                            <a:lnTo>
                              <a:pt x="4" y="31"/>
                            </a:lnTo>
                            <a:lnTo>
                              <a:pt x="3" y="27"/>
                            </a:lnTo>
                            <a:lnTo>
                              <a:pt x="2" y="24"/>
                            </a:lnTo>
                            <a:lnTo>
                              <a:pt x="2" y="23"/>
                            </a:lnTo>
                            <a:lnTo>
                              <a:pt x="1" y="27"/>
                            </a:lnTo>
                            <a:lnTo>
                              <a:pt x="1" y="30"/>
                            </a:lnTo>
                            <a:lnTo>
                              <a:pt x="1" y="31"/>
                            </a:lnTo>
                            <a:lnTo>
                              <a:pt x="1" y="34"/>
                            </a:lnTo>
                            <a:lnTo>
                              <a:pt x="0" y="37"/>
                            </a:lnTo>
                            <a:lnTo>
                              <a:pt x="1" y="33"/>
                            </a:lnTo>
                            <a:lnTo>
                              <a:pt x="2" y="31"/>
                            </a:lnTo>
                            <a:lnTo>
                              <a:pt x="2" y="33"/>
                            </a:lnTo>
                            <a:lnTo>
                              <a:pt x="1" y="36"/>
                            </a:lnTo>
                            <a:lnTo>
                              <a:pt x="0" y="39"/>
                            </a:lnTo>
                            <a:lnTo>
                              <a:pt x="0" y="42"/>
                            </a:lnTo>
                            <a:lnTo>
                              <a:pt x="0" y="45"/>
                            </a:lnTo>
                            <a:lnTo>
                              <a:pt x="0" y="48"/>
                            </a:lnTo>
                            <a:lnTo>
                              <a:pt x="1" y="48"/>
                            </a:lnTo>
                            <a:lnTo>
                              <a:pt x="2" y="47"/>
                            </a:lnTo>
                            <a:lnTo>
                              <a:pt x="3" y="49"/>
                            </a:lnTo>
                            <a:lnTo>
                              <a:pt x="6" y="49"/>
                            </a:lnTo>
                            <a:lnTo>
                              <a:pt x="8" y="49"/>
                            </a:lnTo>
                            <a:lnTo>
                              <a:pt x="8" y="48"/>
                            </a:lnTo>
                            <a:lnTo>
                              <a:pt x="11" y="47"/>
                            </a:lnTo>
                            <a:lnTo>
                              <a:pt x="11" y="43"/>
                            </a:lnTo>
                            <a:lnTo>
                              <a:pt x="11" y="40"/>
                            </a:lnTo>
                            <a:lnTo>
                              <a:pt x="10" y="37"/>
                            </a:lnTo>
                            <a:lnTo>
                              <a:pt x="10" y="33"/>
                            </a:lnTo>
                            <a:lnTo>
                              <a:pt x="10" y="28"/>
                            </a:lnTo>
                            <a:lnTo>
                              <a:pt x="10" y="24"/>
                            </a:lnTo>
                            <a:lnTo>
                              <a:pt x="10" y="19"/>
                            </a:lnTo>
                            <a:lnTo>
                              <a:pt x="9" y="15"/>
                            </a:lnTo>
                            <a:lnTo>
                              <a:pt x="9" y="14"/>
                            </a:lnTo>
                            <a:lnTo>
                              <a:pt x="10" y="16"/>
                            </a:lnTo>
                            <a:lnTo>
                              <a:pt x="11" y="20"/>
                            </a:lnTo>
                            <a:lnTo>
                              <a:pt x="11" y="22"/>
                            </a:lnTo>
                            <a:lnTo>
                              <a:pt x="11" y="26"/>
                            </a:lnTo>
                            <a:lnTo>
                              <a:pt x="12" y="29"/>
                            </a:lnTo>
                            <a:lnTo>
                              <a:pt x="12" y="32"/>
                            </a:lnTo>
                            <a:lnTo>
                              <a:pt x="13" y="35"/>
                            </a:lnTo>
                            <a:lnTo>
                              <a:pt x="13" y="32"/>
                            </a:lnTo>
                            <a:lnTo>
                              <a:pt x="13" y="29"/>
                            </a:lnTo>
                            <a:lnTo>
                              <a:pt x="13" y="25"/>
                            </a:lnTo>
                            <a:lnTo>
                              <a:pt x="12" y="21"/>
                            </a:lnTo>
                            <a:lnTo>
                              <a:pt x="12" y="19"/>
                            </a:lnTo>
                            <a:lnTo>
                              <a:pt x="13" y="22"/>
                            </a:lnTo>
                            <a:lnTo>
                              <a:pt x="13" y="25"/>
                            </a:lnTo>
                            <a:lnTo>
                              <a:pt x="13" y="28"/>
                            </a:lnTo>
                            <a:lnTo>
                              <a:pt x="13" y="31"/>
                            </a:lnTo>
                            <a:lnTo>
                              <a:pt x="13" y="34"/>
                            </a:lnTo>
                            <a:lnTo>
                              <a:pt x="14" y="35"/>
                            </a:lnTo>
                            <a:lnTo>
                              <a:pt x="14" y="36"/>
                            </a:lnTo>
                            <a:lnTo>
                              <a:pt x="14" y="39"/>
                            </a:lnTo>
                            <a:lnTo>
                              <a:pt x="16" y="40"/>
                            </a:lnTo>
                            <a:lnTo>
                              <a:pt x="19" y="40"/>
                            </a:lnTo>
                            <a:lnTo>
                              <a:pt x="18" y="36"/>
                            </a:lnTo>
                            <a:lnTo>
                              <a:pt x="17" y="33"/>
                            </a:lnTo>
                            <a:lnTo>
                              <a:pt x="16" y="28"/>
                            </a:lnTo>
                            <a:lnTo>
                              <a:pt x="16" y="24"/>
                            </a:lnTo>
                            <a:lnTo>
                              <a:pt x="16" y="21"/>
                            </a:lnTo>
                            <a:lnTo>
                              <a:pt x="17" y="25"/>
                            </a:lnTo>
                            <a:lnTo>
                              <a:pt x="17" y="28"/>
                            </a:lnTo>
                            <a:lnTo>
                              <a:pt x="17" y="31"/>
                            </a:lnTo>
                            <a:lnTo>
                              <a:pt x="18" y="35"/>
                            </a:lnTo>
                            <a:lnTo>
                              <a:pt x="18" y="38"/>
                            </a:lnTo>
                            <a:lnTo>
                              <a:pt x="20" y="41"/>
                            </a:lnTo>
                            <a:lnTo>
                              <a:pt x="22" y="40"/>
                            </a:lnTo>
                            <a:lnTo>
                              <a:pt x="27" y="41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96" name="Freeform 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83" y="1950"/>
                        <a:ext cx="17" cy="17"/>
                      </a:xfrm>
                      <a:custGeom>
                        <a:avLst/>
                        <a:gdLst>
                          <a:gd name="T0" fmla="*/ 3 w 17"/>
                          <a:gd name="T1" fmla="*/ 0 h 17"/>
                          <a:gd name="T2" fmla="*/ 0 w 17"/>
                          <a:gd name="T3" fmla="*/ 3 h 17"/>
                          <a:gd name="T4" fmla="*/ 2 w 17"/>
                          <a:gd name="T5" fmla="*/ 7 h 17"/>
                          <a:gd name="T6" fmla="*/ 5 w 17"/>
                          <a:gd name="T7" fmla="*/ 11 h 17"/>
                          <a:gd name="T8" fmla="*/ 5 w 17"/>
                          <a:gd name="T9" fmla="*/ 13 h 17"/>
                          <a:gd name="T10" fmla="*/ 8 w 17"/>
                          <a:gd name="T11" fmla="*/ 16 h 17"/>
                          <a:gd name="T12" fmla="*/ 11 w 17"/>
                          <a:gd name="T13" fmla="*/ 13 h 17"/>
                          <a:gd name="T14" fmla="*/ 13 w 17"/>
                          <a:gd name="T15" fmla="*/ 12 h 17"/>
                          <a:gd name="T16" fmla="*/ 16 w 17"/>
                          <a:gd name="T17" fmla="*/ 11 h 17"/>
                          <a:gd name="T18" fmla="*/ 11 w 17"/>
                          <a:gd name="T19" fmla="*/ 9 h 17"/>
                          <a:gd name="T20" fmla="*/ 8 w 17"/>
                          <a:gd name="T21" fmla="*/ 7 h 17"/>
                          <a:gd name="T22" fmla="*/ 5 w 17"/>
                          <a:gd name="T23" fmla="*/ 5 h 17"/>
                          <a:gd name="T24" fmla="*/ 3 w 17"/>
                          <a:gd name="T25" fmla="*/ 4 h 17"/>
                          <a:gd name="T26" fmla="*/ 3 w 17"/>
                          <a:gd name="T27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3" y="0"/>
                            </a:moveTo>
                            <a:lnTo>
                              <a:pt x="0" y="3"/>
                            </a:lnTo>
                            <a:lnTo>
                              <a:pt x="2" y="7"/>
                            </a:lnTo>
                            <a:lnTo>
                              <a:pt x="5" y="11"/>
                            </a:lnTo>
                            <a:lnTo>
                              <a:pt x="5" y="13"/>
                            </a:lnTo>
                            <a:lnTo>
                              <a:pt x="8" y="16"/>
                            </a:lnTo>
                            <a:lnTo>
                              <a:pt x="11" y="13"/>
                            </a:lnTo>
                            <a:lnTo>
                              <a:pt x="13" y="12"/>
                            </a:lnTo>
                            <a:lnTo>
                              <a:pt x="16" y="11"/>
                            </a:lnTo>
                            <a:lnTo>
                              <a:pt x="11" y="9"/>
                            </a:lnTo>
                            <a:lnTo>
                              <a:pt x="8" y="7"/>
                            </a:lnTo>
                            <a:lnTo>
                              <a:pt x="5" y="5"/>
                            </a:lnTo>
                            <a:lnTo>
                              <a:pt x="3" y="4"/>
                            </a:lnTo>
                            <a:lnTo>
                              <a:pt x="3" y="0"/>
                            </a:lnTo>
                          </a:path>
                        </a:pathLst>
                      </a:custGeom>
                      <a:solidFill>
                        <a:srgbClr val="006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grpSp>
                    <p:nvGrpSpPr>
                      <p:cNvPr id="197" name="Group 7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078" y="1990"/>
                        <a:ext cx="26" cy="17"/>
                        <a:chOff x="5078" y="1990"/>
                        <a:chExt cx="26" cy="17"/>
                      </a:xfrm>
                    </p:grpSpPr>
                    <p:sp>
                      <p:nvSpPr>
                        <p:cNvPr id="208" name="Freeform 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078" y="1990"/>
                          <a:ext cx="26" cy="17"/>
                        </a:xfrm>
                        <a:custGeom>
                          <a:avLst/>
                          <a:gdLst>
                            <a:gd name="T0" fmla="*/ 0 w 26"/>
                            <a:gd name="T1" fmla="*/ 2 h 17"/>
                            <a:gd name="T2" fmla="*/ 3 w 26"/>
                            <a:gd name="T3" fmla="*/ 3 h 17"/>
                            <a:gd name="T4" fmla="*/ 8 w 26"/>
                            <a:gd name="T5" fmla="*/ 3 h 17"/>
                            <a:gd name="T6" fmla="*/ 15 w 26"/>
                            <a:gd name="T7" fmla="*/ 3 h 17"/>
                            <a:gd name="T8" fmla="*/ 20 w 26"/>
                            <a:gd name="T9" fmla="*/ 2 h 17"/>
                            <a:gd name="T10" fmla="*/ 25 w 26"/>
                            <a:gd name="T11" fmla="*/ 0 h 17"/>
                            <a:gd name="T12" fmla="*/ 25 w 26"/>
                            <a:gd name="T13" fmla="*/ 11 h 17"/>
                            <a:gd name="T14" fmla="*/ 19 w 26"/>
                            <a:gd name="T15" fmla="*/ 14 h 17"/>
                            <a:gd name="T16" fmla="*/ 12 w 26"/>
                            <a:gd name="T17" fmla="*/ 16 h 17"/>
                            <a:gd name="T18" fmla="*/ 7 w 26"/>
                            <a:gd name="T19" fmla="*/ 16 h 17"/>
                            <a:gd name="T20" fmla="*/ 1 w 26"/>
                            <a:gd name="T21" fmla="*/ 14 h 17"/>
                            <a:gd name="T22" fmla="*/ 0 w 26"/>
                            <a:gd name="T23" fmla="*/ 12 h 17"/>
                            <a:gd name="T24" fmla="*/ 0 w 26"/>
                            <a:gd name="T25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</a:cxnLst>
                          <a:rect l="0" t="0" r="r" b="b"/>
                          <a:pathLst>
                            <a:path w="26" h="17">
                              <a:moveTo>
                                <a:pt x="0" y="2"/>
                              </a:moveTo>
                              <a:lnTo>
                                <a:pt x="3" y="3"/>
                              </a:lnTo>
                              <a:lnTo>
                                <a:pt x="8" y="3"/>
                              </a:lnTo>
                              <a:lnTo>
                                <a:pt x="15" y="3"/>
                              </a:lnTo>
                              <a:lnTo>
                                <a:pt x="20" y="2"/>
                              </a:lnTo>
                              <a:lnTo>
                                <a:pt x="25" y="0"/>
                              </a:lnTo>
                              <a:lnTo>
                                <a:pt x="25" y="11"/>
                              </a:lnTo>
                              <a:lnTo>
                                <a:pt x="19" y="14"/>
                              </a:lnTo>
                              <a:lnTo>
                                <a:pt x="12" y="16"/>
                              </a:lnTo>
                              <a:lnTo>
                                <a:pt x="7" y="16"/>
                              </a:lnTo>
                              <a:lnTo>
                                <a:pt x="1" y="14"/>
                              </a:lnTo>
                              <a:lnTo>
                                <a:pt x="0" y="12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FF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9" name="Oval 79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5088" y="1993"/>
                          <a:ext cx="8" cy="8"/>
                        </a:xfrm>
                        <a:prstGeom prst="ellipse">
                          <a:avLst/>
                        </a:prstGeom>
                        <a:solidFill>
                          <a:srgbClr val="FFFF00"/>
                        </a:solidFill>
                        <a:ln w="12700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</p:grpSp>
                  <p:grpSp>
                    <p:nvGrpSpPr>
                      <p:cNvPr id="198" name="Group 8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5123" y="1973"/>
                        <a:ext cx="47" cy="24"/>
                        <a:chOff x="5123" y="1973"/>
                        <a:chExt cx="47" cy="24"/>
                      </a:xfrm>
                    </p:grpSpPr>
                    <p:sp>
                      <p:nvSpPr>
                        <p:cNvPr id="201" name="Freeform 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23" y="1973"/>
                          <a:ext cx="31" cy="17"/>
                        </a:xfrm>
                        <a:custGeom>
                          <a:avLst/>
                          <a:gdLst>
                            <a:gd name="T0" fmla="*/ 1 w 31"/>
                            <a:gd name="T1" fmla="*/ 6 h 17"/>
                            <a:gd name="T2" fmla="*/ 13 w 31"/>
                            <a:gd name="T3" fmla="*/ 5 h 17"/>
                            <a:gd name="T4" fmla="*/ 14 w 31"/>
                            <a:gd name="T5" fmla="*/ 5 h 17"/>
                            <a:gd name="T6" fmla="*/ 15 w 31"/>
                            <a:gd name="T7" fmla="*/ 5 h 17"/>
                            <a:gd name="T8" fmla="*/ 17 w 31"/>
                            <a:gd name="T9" fmla="*/ 3 h 17"/>
                            <a:gd name="T10" fmla="*/ 19 w 31"/>
                            <a:gd name="T11" fmla="*/ 1 h 17"/>
                            <a:gd name="T12" fmla="*/ 19 w 31"/>
                            <a:gd name="T13" fmla="*/ 0 h 17"/>
                            <a:gd name="T14" fmla="*/ 21 w 31"/>
                            <a:gd name="T15" fmla="*/ 0 h 17"/>
                            <a:gd name="T16" fmla="*/ 22 w 31"/>
                            <a:gd name="T17" fmla="*/ 0 h 17"/>
                            <a:gd name="T18" fmla="*/ 23 w 31"/>
                            <a:gd name="T19" fmla="*/ 0 h 17"/>
                            <a:gd name="T20" fmla="*/ 24 w 31"/>
                            <a:gd name="T21" fmla="*/ 0 h 17"/>
                            <a:gd name="T22" fmla="*/ 24 w 31"/>
                            <a:gd name="T23" fmla="*/ 0 h 17"/>
                            <a:gd name="T24" fmla="*/ 24 w 31"/>
                            <a:gd name="T25" fmla="*/ 0 h 17"/>
                            <a:gd name="T26" fmla="*/ 24 w 31"/>
                            <a:gd name="T27" fmla="*/ 1 h 17"/>
                            <a:gd name="T28" fmla="*/ 23 w 31"/>
                            <a:gd name="T29" fmla="*/ 1 h 17"/>
                            <a:gd name="T30" fmla="*/ 22 w 31"/>
                            <a:gd name="T31" fmla="*/ 1 h 17"/>
                            <a:gd name="T32" fmla="*/ 24 w 31"/>
                            <a:gd name="T33" fmla="*/ 1 h 17"/>
                            <a:gd name="T34" fmla="*/ 26 w 31"/>
                            <a:gd name="T35" fmla="*/ 1 h 17"/>
                            <a:gd name="T36" fmla="*/ 27 w 31"/>
                            <a:gd name="T37" fmla="*/ 1 h 17"/>
                            <a:gd name="T38" fmla="*/ 28 w 31"/>
                            <a:gd name="T39" fmla="*/ 0 h 17"/>
                            <a:gd name="T40" fmla="*/ 28 w 31"/>
                            <a:gd name="T41" fmla="*/ 0 h 17"/>
                            <a:gd name="T42" fmla="*/ 29 w 31"/>
                            <a:gd name="T43" fmla="*/ 0 h 17"/>
                            <a:gd name="T44" fmla="*/ 30 w 31"/>
                            <a:gd name="T45" fmla="*/ 0 h 17"/>
                            <a:gd name="T46" fmla="*/ 30 w 31"/>
                            <a:gd name="T47" fmla="*/ 1 h 17"/>
                            <a:gd name="T48" fmla="*/ 28 w 31"/>
                            <a:gd name="T49" fmla="*/ 2 h 17"/>
                            <a:gd name="T50" fmla="*/ 28 w 31"/>
                            <a:gd name="T51" fmla="*/ 3 h 17"/>
                            <a:gd name="T52" fmla="*/ 28 w 31"/>
                            <a:gd name="T53" fmla="*/ 4 h 17"/>
                            <a:gd name="T54" fmla="*/ 28 w 31"/>
                            <a:gd name="T55" fmla="*/ 6 h 17"/>
                            <a:gd name="T56" fmla="*/ 27 w 31"/>
                            <a:gd name="T57" fmla="*/ 6 h 17"/>
                            <a:gd name="T58" fmla="*/ 27 w 31"/>
                            <a:gd name="T59" fmla="*/ 8 h 17"/>
                            <a:gd name="T60" fmla="*/ 26 w 31"/>
                            <a:gd name="T61" fmla="*/ 9 h 17"/>
                            <a:gd name="T62" fmla="*/ 25 w 31"/>
                            <a:gd name="T63" fmla="*/ 9 h 17"/>
                            <a:gd name="T64" fmla="*/ 24 w 31"/>
                            <a:gd name="T65" fmla="*/ 10 h 17"/>
                            <a:gd name="T66" fmla="*/ 22 w 31"/>
                            <a:gd name="T67" fmla="*/ 11 h 17"/>
                            <a:gd name="T68" fmla="*/ 19 w 31"/>
                            <a:gd name="T69" fmla="*/ 11 h 17"/>
                            <a:gd name="T70" fmla="*/ 18 w 31"/>
                            <a:gd name="T71" fmla="*/ 11 h 17"/>
                            <a:gd name="T72" fmla="*/ 17 w 31"/>
                            <a:gd name="T73" fmla="*/ 11 h 17"/>
                            <a:gd name="T74" fmla="*/ 15 w 31"/>
                            <a:gd name="T75" fmla="*/ 11 h 17"/>
                            <a:gd name="T76" fmla="*/ 14 w 31"/>
                            <a:gd name="T77" fmla="*/ 11 h 17"/>
                            <a:gd name="T78" fmla="*/ 0 w 31"/>
                            <a:gd name="T79" fmla="*/ 16 h 17"/>
                            <a:gd name="T80" fmla="*/ 0 w 31"/>
                            <a:gd name="T81" fmla="*/ 14 h 17"/>
                            <a:gd name="T82" fmla="*/ 0 w 31"/>
                            <a:gd name="T83" fmla="*/ 12 h 17"/>
                            <a:gd name="T84" fmla="*/ 0 w 31"/>
                            <a:gd name="T85" fmla="*/ 10 h 17"/>
                            <a:gd name="T86" fmla="*/ 0 w 31"/>
                            <a:gd name="T87" fmla="*/ 8 h 17"/>
                            <a:gd name="T88" fmla="*/ 1 w 31"/>
                            <a:gd name="T89" fmla="*/ 6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  <a:cxn ang="0">
                              <a:pos x="T62" y="T63"/>
                            </a:cxn>
                            <a:cxn ang="0">
                              <a:pos x="T64" y="T65"/>
                            </a:cxn>
                            <a:cxn ang="0">
                              <a:pos x="T66" y="T67"/>
                            </a:cxn>
                            <a:cxn ang="0">
                              <a:pos x="T68" y="T69"/>
                            </a:cxn>
                            <a:cxn ang="0">
                              <a:pos x="T70" y="T71"/>
                            </a:cxn>
                            <a:cxn ang="0">
                              <a:pos x="T72" y="T73"/>
                            </a:cxn>
                            <a:cxn ang="0">
                              <a:pos x="T74" y="T75"/>
                            </a:cxn>
                            <a:cxn ang="0">
                              <a:pos x="T76" y="T77"/>
                            </a:cxn>
                            <a:cxn ang="0">
                              <a:pos x="T78" y="T79"/>
                            </a:cxn>
                            <a:cxn ang="0">
                              <a:pos x="T80" y="T81"/>
                            </a:cxn>
                            <a:cxn ang="0">
                              <a:pos x="T82" y="T83"/>
                            </a:cxn>
                            <a:cxn ang="0">
                              <a:pos x="T84" y="T85"/>
                            </a:cxn>
                            <a:cxn ang="0">
                              <a:pos x="T86" y="T87"/>
                            </a:cxn>
                            <a:cxn ang="0">
                              <a:pos x="T88" y="T89"/>
                            </a:cxn>
                          </a:cxnLst>
                          <a:rect l="0" t="0" r="r" b="b"/>
                          <a:pathLst>
                            <a:path w="31" h="17">
                              <a:moveTo>
                                <a:pt x="1" y="6"/>
                              </a:moveTo>
                              <a:lnTo>
                                <a:pt x="13" y="5"/>
                              </a:lnTo>
                              <a:lnTo>
                                <a:pt x="14" y="5"/>
                              </a:lnTo>
                              <a:lnTo>
                                <a:pt x="15" y="5"/>
                              </a:lnTo>
                              <a:lnTo>
                                <a:pt x="17" y="3"/>
                              </a:lnTo>
                              <a:lnTo>
                                <a:pt x="19" y="1"/>
                              </a:lnTo>
                              <a:lnTo>
                                <a:pt x="19" y="0"/>
                              </a:lnTo>
                              <a:lnTo>
                                <a:pt x="21" y="0"/>
                              </a:lnTo>
                              <a:lnTo>
                                <a:pt x="22" y="0"/>
                              </a:lnTo>
                              <a:lnTo>
                                <a:pt x="23" y="0"/>
                              </a:lnTo>
                              <a:lnTo>
                                <a:pt x="24" y="0"/>
                              </a:lnTo>
                              <a:lnTo>
                                <a:pt x="24" y="0"/>
                              </a:lnTo>
                              <a:lnTo>
                                <a:pt x="24" y="0"/>
                              </a:lnTo>
                              <a:lnTo>
                                <a:pt x="24" y="1"/>
                              </a:lnTo>
                              <a:lnTo>
                                <a:pt x="23" y="1"/>
                              </a:lnTo>
                              <a:lnTo>
                                <a:pt x="22" y="1"/>
                              </a:lnTo>
                              <a:lnTo>
                                <a:pt x="24" y="1"/>
                              </a:lnTo>
                              <a:lnTo>
                                <a:pt x="26" y="1"/>
                              </a:lnTo>
                              <a:lnTo>
                                <a:pt x="27" y="1"/>
                              </a:lnTo>
                              <a:lnTo>
                                <a:pt x="28" y="0"/>
                              </a:lnTo>
                              <a:lnTo>
                                <a:pt x="28" y="0"/>
                              </a:lnTo>
                              <a:lnTo>
                                <a:pt x="29" y="0"/>
                              </a:lnTo>
                              <a:lnTo>
                                <a:pt x="30" y="0"/>
                              </a:lnTo>
                              <a:lnTo>
                                <a:pt x="30" y="1"/>
                              </a:lnTo>
                              <a:lnTo>
                                <a:pt x="28" y="2"/>
                              </a:lnTo>
                              <a:lnTo>
                                <a:pt x="28" y="3"/>
                              </a:lnTo>
                              <a:lnTo>
                                <a:pt x="28" y="4"/>
                              </a:lnTo>
                              <a:lnTo>
                                <a:pt x="28" y="6"/>
                              </a:lnTo>
                              <a:lnTo>
                                <a:pt x="27" y="6"/>
                              </a:lnTo>
                              <a:lnTo>
                                <a:pt x="27" y="8"/>
                              </a:lnTo>
                              <a:lnTo>
                                <a:pt x="26" y="9"/>
                              </a:lnTo>
                              <a:lnTo>
                                <a:pt x="25" y="9"/>
                              </a:lnTo>
                              <a:lnTo>
                                <a:pt x="24" y="10"/>
                              </a:lnTo>
                              <a:lnTo>
                                <a:pt x="22" y="11"/>
                              </a:lnTo>
                              <a:lnTo>
                                <a:pt x="19" y="11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5" y="11"/>
                              </a:lnTo>
                              <a:lnTo>
                                <a:pt x="14" y="11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0" y="10"/>
                              </a:lnTo>
                              <a:lnTo>
                                <a:pt x="0" y="8"/>
                              </a:lnTo>
                              <a:lnTo>
                                <a:pt x="1" y="6"/>
                              </a:lnTo>
                            </a:path>
                          </a:pathLst>
                        </a:custGeom>
                        <a:solidFill>
                          <a:srgbClr val="FFC080"/>
                        </a:solidFill>
                        <a:ln w="12700" cap="rnd" cmpd="sng">
                          <a:solidFill>
                            <a:srgbClr val="402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2" name="Freeform 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8" y="1976"/>
                          <a:ext cx="17" cy="17"/>
                        </a:xfrm>
                        <a:custGeom>
                          <a:avLst/>
                          <a:gdLst>
                            <a:gd name="T0" fmla="*/ 14 w 17"/>
                            <a:gd name="T1" fmla="*/ 2 h 17"/>
                            <a:gd name="T2" fmla="*/ 12 w 17"/>
                            <a:gd name="T3" fmla="*/ 0 h 17"/>
                            <a:gd name="T4" fmla="*/ 9 w 17"/>
                            <a:gd name="T5" fmla="*/ 2 h 17"/>
                            <a:gd name="T6" fmla="*/ 7 w 17"/>
                            <a:gd name="T7" fmla="*/ 2 h 17"/>
                            <a:gd name="T8" fmla="*/ 7 w 17"/>
                            <a:gd name="T9" fmla="*/ 5 h 17"/>
                            <a:gd name="T10" fmla="*/ 9 w 17"/>
                            <a:gd name="T11" fmla="*/ 5 h 17"/>
                            <a:gd name="T12" fmla="*/ 7 w 17"/>
                            <a:gd name="T13" fmla="*/ 5 h 17"/>
                            <a:gd name="T14" fmla="*/ 2 w 17"/>
                            <a:gd name="T15" fmla="*/ 5 h 17"/>
                            <a:gd name="T16" fmla="*/ 2 w 17"/>
                            <a:gd name="T17" fmla="*/ 9 h 17"/>
                            <a:gd name="T18" fmla="*/ 5 w 17"/>
                            <a:gd name="T19" fmla="*/ 9 h 17"/>
                            <a:gd name="T20" fmla="*/ 7 w 17"/>
                            <a:gd name="T21" fmla="*/ 9 h 17"/>
                            <a:gd name="T22" fmla="*/ 7 w 17"/>
                            <a:gd name="T23" fmla="*/ 12 h 17"/>
                            <a:gd name="T24" fmla="*/ 2 w 17"/>
                            <a:gd name="T25" fmla="*/ 9 h 17"/>
                            <a:gd name="T26" fmla="*/ 0 w 17"/>
                            <a:gd name="T27" fmla="*/ 9 h 17"/>
                            <a:gd name="T28" fmla="*/ 0 w 17"/>
                            <a:gd name="T29" fmla="*/ 12 h 17"/>
                            <a:gd name="T30" fmla="*/ 2 w 17"/>
                            <a:gd name="T31" fmla="*/ 14 h 17"/>
                            <a:gd name="T32" fmla="*/ 5 w 17"/>
                            <a:gd name="T33" fmla="*/ 14 h 17"/>
                            <a:gd name="T34" fmla="*/ 5 w 17"/>
                            <a:gd name="T35" fmla="*/ 16 h 17"/>
                            <a:gd name="T36" fmla="*/ 2 w 17"/>
                            <a:gd name="T37" fmla="*/ 14 h 17"/>
                            <a:gd name="T38" fmla="*/ 0 w 17"/>
                            <a:gd name="T39" fmla="*/ 12 h 17"/>
                            <a:gd name="T40" fmla="*/ 0 w 17"/>
                            <a:gd name="T41" fmla="*/ 9 h 17"/>
                            <a:gd name="T42" fmla="*/ 0 w 17"/>
                            <a:gd name="T43" fmla="*/ 7 h 17"/>
                            <a:gd name="T44" fmla="*/ 0 w 17"/>
                            <a:gd name="T45" fmla="*/ 5 h 17"/>
                            <a:gd name="T46" fmla="*/ 2 w 17"/>
                            <a:gd name="T47" fmla="*/ 5 h 17"/>
                            <a:gd name="T48" fmla="*/ 5 w 17"/>
                            <a:gd name="T49" fmla="*/ 5 h 17"/>
                            <a:gd name="T50" fmla="*/ 7 w 17"/>
                            <a:gd name="T51" fmla="*/ 5 h 17"/>
                            <a:gd name="T52" fmla="*/ 7 w 17"/>
                            <a:gd name="T53" fmla="*/ 2 h 17"/>
                            <a:gd name="T54" fmla="*/ 7 w 17"/>
                            <a:gd name="T55" fmla="*/ 0 h 17"/>
                            <a:gd name="T56" fmla="*/ 9 w 17"/>
                            <a:gd name="T57" fmla="*/ 0 h 17"/>
                            <a:gd name="T58" fmla="*/ 16 w 17"/>
                            <a:gd name="T59" fmla="*/ 0 h 17"/>
                            <a:gd name="T60" fmla="*/ 14 w 17"/>
                            <a:gd name="T61" fmla="*/ 2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  <a:cxn ang="0">
                              <a:pos x="T24" y="T25"/>
                            </a:cxn>
                            <a:cxn ang="0">
                              <a:pos x="T26" y="T27"/>
                            </a:cxn>
                            <a:cxn ang="0">
                              <a:pos x="T28" y="T29"/>
                            </a:cxn>
                            <a:cxn ang="0">
                              <a:pos x="T30" y="T31"/>
                            </a:cxn>
                            <a:cxn ang="0">
                              <a:pos x="T32" y="T33"/>
                            </a:cxn>
                            <a:cxn ang="0">
                              <a:pos x="T34" y="T35"/>
                            </a:cxn>
                            <a:cxn ang="0">
                              <a:pos x="T36" y="T37"/>
                            </a:cxn>
                            <a:cxn ang="0">
                              <a:pos x="T38" y="T39"/>
                            </a:cxn>
                            <a:cxn ang="0">
                              <a:pos x="T40" y="T41"/>
                            </a:cxn>
                            <a:cxn ang="0">
                              <a:pos x="T42" y="T43"/>
                            </a:cxn>
                            <a:cxn ang="0">
                              <a:pos x="T44" y="T45"/>
                            </a:cxn>
                            <a:cxn ang="0">
                              <a:pos x="T46" y="T47"/>
                            </a:cxn>
                            <a:cxn ang="0">
                              <a:pos x="T48" y="T49"/>
                            </a:cxn>
                            <a:cxn ang="0">
                              <a:pos x="T50" y="T51"/>
                            </a:cxn>
                            <a:cxn ang="0">
                              <a:pos x="T52" y="T53"/>
                            </a:cxn>
                            <a:cxn ang="0">
                              <a:pos x="T54" y="T55"/>
                            </a:cxn>
                            <a:cxn ang="0">
                              <a:pos x="T56" y="T57"/>
                            </a:cxn>
                            <a:cxn ang="0">
                              <a:pos x="T58" y="T59"/>
                            </a:cxn>
                            <a:cxn ang="0">
                              <a:pos x="T60" y="T61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4" y="2"/>
                              </a:moveTo>
                              <a:lnTo>
                                <a:pt x="12" y="0"/>
                              </a:lnTo>
                              <a:lnTo>
                                <a:pt x="9" y="2"/>
                              </a:lnTo>
                              <a:lnTo>
                                <a:pt x="7" y="2"/>
                              </a:lnTo>
                              <a:lnTo>
                                <a:pt x="7" y="5"/>
                              </a:lnTo>
                              <a:lnTo>
                                <a:pt x="9" y="5"/>
                              </a:lnTo>
                              <a:lnTo>
                                <a:pt x="7" y="5"/>
                              </a:lnTo>
                              <a:lnTo>
                                <a:pt x="2" y="5"/>
                              </a:lnTo>
                              <a:lnTo>
                                <a:pt x="2" y="9"/>
                              </a:lnTo>
                              <a:lnTo>
                                <a:pt x="5" y="9"/>
                              </a:lnTo>
                              <a:lnTo>
                                <a:pt x="7" y="9"/>
                              </a:lnTo>
                              <a:lnTo>
                                <a:pt x="7" y="12"/>
                              </a:lnTo>
                              <a:lnTo>
                                <a:pt x="2" y="9"/>
                              </a:lnTo>
                              <a:lnTo>
                                <a:pt x="0" y="9"/>
                              </a:lnTo>
                              <a:lnTo>
                                <a:pt x="0" y="12"/>
                              </a:lnTo>
                              <a:lnTo>
                                <a:pt x="2" y="14"/>
                              </a:lnTo>
                              <a:lnTo>
                                <a:pt x="5" y="14"/>
                              </a:lnTo>
                              <a:lnTo>
                                <a:pt x="5" y="16"/>
                              </a:lnTo>
                              <a:lnTo>
                                <a:pt x="2" y="14"/>
                              </a:lnTo>
                              <a:lnTo>
                                <a:pt x="0" y="12"/>
                              </a:lnTo>
                              <a:lnTo>
                                <a:pt x="0" y="9"/>
                              </a:lnTo>
                              <a:lnTo>
                                <a:pt x="0" y="7"/>
                              </a:lnTo>
                              <a:lnTo>
                                <a:pt x="0" y="5"/>
                              </a:lnTo>
                              <a:lnTo>
                                <a:pt x="2" y="5"/>
                              </a:lnTo>
                              <a:lnTo>
                                <a:pt x="5" y="5"/>
                              </a:lnTo>
                              <a:lnTo>
                                <a:pt x="7" y="5"/>
                              </a:lnTo>
                              <a:lnTo>
                                <a:pt x="7" y="2"/>
                              </a:lnTo>
                              <a:lnTo>
                                <a:pt x="7" y="0"/>
                              </a:lnTo>
                              <a:lnTo>
                                <a:pt x="9" y="0"/>
                              </a:lnTo>
                              <a:lnTo>
                                <a:pt x="16" y="0"/>
                              </a:lnTo>
                              <a:lnTo>
                                <a:pt x="14" y="2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3" name="Freeform 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1" y="1978"/>
                          <a:ext cx="17" cy="17"/>
                        </a:xfrm>
                        <a:custGeom>
                          <a:avLst/>
                          <a:gdLst>
                            <a:gd name="T0" fmla="*/ 14 w 17"/>
                            <a:gd name="T1" fmla="*/ 0 h 17"/>
                            <a:gd name="T2" fmla="*/ 9 w 17"/>
                            <a:gd name="T3" fmla="*/ 8 h 17"/>
                            <a:gd name="T4" fmla="*/ 5 w 17"/>
                            <a:gd name="T5" fmla="*/ 8 h 17"/>
                            <a:gd name="T6" fmla="*/ 0 w 17"/>
                            <a:gd name="T7" fmla="*/ 16 h 17"/>
                            <a:gd name="T8" fmla="*/ 5 w 17"/>
                            <a:gd name="T9" fmla="*/ 12 h 17"/>
                            <a:gd name="T10" fmla="*/ 9 w 17"/>
                            <a:gd name="T11" fmla="*/ 8 h 17"/>
                            <a:gd name="T12" fmla="*/ 12 w 17"/>
                            <a:gd name="T13" fmla="*/ 8 h 17"/>
                            <a:gd name="T14" fmla="*/ 14 w 17"/>
                            <a:gd name="T15" fmla="*/ 12 h 17"/>
                            <a:gd name="T16" fmla="*/ 16 w 17"/>
                            <a:gd name="T17" fmla="*/ 12 h 17"/>
                            <a:gd name="T18" fmla="*/ 14 w 17"/>
                            <a:gd name="T19" fmla="*/ 12 h 17"/>
                            <a:gd name="T20" fmla="*/ 9 w 17"/>
                            <a:gd name="T21" fmla="*/ 8 h 17"/>
                            <a:gd name="T22" fmla="*/ 14 w 17"/>
                            <a:gd name="T2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  <a:cxn ang="0">
                              <a:pos x="T14" y="T15"/>
                            </a:cxn>
                            <a:cxn ang="0">
                              <a:pos x="T16" y="T17"/>
                            </a:cxn>
                            <a:cxn ang="0">
                              <a:pos x="T18" y="T19"/>
                            </a:cxn>
                            <a:cxn ang="0">
                              <a:pos x="T20" y="T21"/>
                            </a:cxn>
                            <a:cxn ang="0">
                              <a:pos x="T22" y="T2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4" y="0"/>
                              </a:moveTo>
                              <a:lnTo>
                                <a:pt x="9" y="8"/>
                              </a:lnTo>
                              <a:lnTo>
                                <a:pt x="5" y="8"/>
                              </a:lnTo>
                              <a:lnTo>
                                <a:pt x="0" y="16"/>
                              </a:lnTo>
                              <a:lnTo>
                                <a:pt x="5" y="12"/>
                              </a:lnTo>
                              <a:lnTo>
                                <a:pt x="9" y="8"/>
                              </a:lnTo>
                              <a:lnTo>
                                <a:pt x="12" y="8"/>
                              </a:lnTo>
                              <a:lnTo>
                                <a:pt x="14" y="12"/>
                              </a:lnTo>
                              <a:lnTo>
                                <a:pt x="16" y="12"/>
                              </a:lnTo>
                              <a:lnTo>
                                <a:pt x="14" y="12"/>
                              </a:lnTo>
                              <a:lnTo>
                                <a:pt x="9" y="8"/>
                              </a:lnTo>
                              <a:lnTo>
                                <a:pt x="14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4" name="Freeform 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6" y="1980"/>
                          <a:ext cx="17" cy="17"/>
                        </a:xfrm>
                        <a:custGeom>
                          <a:avLst/>
                          <a:gdLst>
                            <a:gd name="T0" fmla="*/ 16 w 17"/>
                            <a:gd name="T1" fmla="*/ 0 h 17"/>
                            <a:gd name="T2" fmla="*/ 10 w 17"/>
                            <a:gd name="T3" fmla="*/ 0 h 17"/>
                            <a:gd name="T4" fmla="*/ 5 w 17"/>
                            <a:gd name="T5" fmla="*/ 0 h 17"/>
                            <a:gd name="T6" fmla="*/ 0 w 17"/>
                            <a:gd name="T7" fmla="*/ 16 h 17"/>
                            <a:gd name="T8" fmla="*/ 5 w 17"/>
                            <a:gd name="T9" fmla="*/ 16 h 17"/>
                            <a:gd name="T10" fmla="*/ 5 w 17"/>
                            <a:gd name="T11" fmla="*/ 0 h 17"/>
                            <a:gd name="T12" fmla="*/ 16 w 17"/>
                            <a:gd name="T13" fmla="*/ 0 h 17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  <a:cxn ang="0">
                              <a:pos x="T10" y="T11"/>
                            </a:cxn>
                            <a:cxn ang="0">
                              <a:pos x="T12" y="T13"/>
                            </a:cxn>
                          </a:cxnLst>
                          <a:rect l="0" t="0" r="r" b="b"/>
                          <a:pathLst>
                            <a:path w="17" h="17">
                              <a:moveTo>
                                <a:pt x="16" y="0"/>
                              </a:moveTo>
                              <a:lnTo>
                                <a:pt x="10" y="0"/>
                              </a:lnTo>
                              <a:lnTo>
                                <a:pt x="5" y="0"/>
                              </a:lnTo>
                              <a:lnTo>
                                <a:pt x="0" y="16"/>
                              </a:lnTo>
                              <a:lnTo>
                                <a:pt x="5" y="16"/>
                              </a:lnTo>
                              <a:lnTo>
                                <a:pt x="5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5" name="Freeform 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53" y="1978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0 w 17"/>
                            <a:gd name="T5" fmla="*/ 0 h 1"/>
                            <a:gd name="T6" fmla="*/ 16 w 17"/>
                            <a:gd name="T7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6" name="Line 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5148" y="1978"/>
                          <a:ext cx="0" cy="2"/>
                        </a:xfrm>
                        <a:prstGeom prst="line">
                          <a:avLst/>
                        </a:prstGeom>
                        <a:noFill/>
                        <a:ln w="12700">
                          <a:solidFill>
                            <a:srgbClr val="000000"/>
                          </a:solidFill>
                          <a:round/>
                          <a:headEnd type="none" w="sm" len="sm"/>
                          <a:tailEnd type="none" w="sm" len="sm"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 wrap="none" anchor="ctr"/>
                        <a:lstStyle/>
                        <a:p>
                          <a:endParaRPr lang="en-US"/>
                        </a:p>
                      </p:txBody>
                    </p:sp>
                    <p:sp>
                      <p:nvSpPr>
                        <p:cNvPr id="207" name="Freeform 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5149" y="1977"/>
                          <a:ext cx="17" cy="1"/>
                        </a:xfrm>
                        <a:custGeom>
                          <a:avLst/>
                          <a:gdLst>
                            <a:gd name="T0" fmla="*/ 16 w 17"/>
                            <a:gd name="T1" fmla="*/ 0 h 1"/>
                            <a:gd name="T2" fmla="*/ 16 w 17"/>
                            <a:gd name="T3" fmla="*/ 0 h 1"/>
                            <a:gd name="T4" fmla="*/ 8 w 17"/>
                            <a:gd name="T5" fmla="*/ 0 h 1"/>
                            <a:gd name="T6" fmla="*/ 0 w 17"/>
                            <a:gd name="T7" fmla="*/ 0 h 1"/>
                            <a:gd name="T8" fmla="*/ 16 w 17"/>
                            <a:gd name="T9" fmla="*/ 0 h 1"/>
                          </a:gdLst>
                          <a:ahLst/>
                          <a:cxnLst>
                            <a:cxn ang="0">
                              <a:pos x="T0" y="T1"/>
                            </a:cxn>
                            <a:cxn ang="0">
                              <a:pos x="T2" y="T3"/>
                            </a:cxn>
                            <a:cxn ang="0">
                              <a:pos x="T4" y="T5"/>
                            </a:cxn>
                            <a:cxn ang="0">
                              <a:pos x="T6" y="T7"/>
                            </a:cxn>
                            <a:cxn ang="0">
                              <a:pos x="T8" y="T9"/>
                            </a:cxn>
                          </a:cxnLst>
                          <a:rect l="0" t="0" r="r" b="b"/>
                          <a:pathLst>
                            <a:path w="17" h="1">
                              <a:moveTo>
                                <a:pt x="16" y="0"/>
                              </a:moveTo>
                              <a:lnTo>
                                <a:pt x="16" y="0"/>
                              </a:lnTo>
                              <a:lnTo>
                                <a:pt x="8" y="0"/>
                              </a:lnTo>
                              <a:lnTo>
                                <a:pt x="0" y="0"/>
                              </a:lnTo>
                              <a:lnTo>
                                <a:pt x="16" y="0"/>
                              </a:lnTo>
                            </a:path>
                          </a:pathLst>
                        </a:custGeom>
                        <a:solidFill>
                          <a:srgbClr val="402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/>
                          <a:tailEnd/>
                        </a:ln>
                        <a:effectLst/>
                        <a:extLs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en-US"/>
                        </a:p>
                      </p:txBody>
                    </p:sp>
                  </p:grpSp>
                  <p:sp>
                    <p:nvSpPr>
                      <p:cNvPr id="199" name="Freeform 8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3" y="1980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9 w 17"/>
                          <a:gd name="T3" fmla="*/ 8 h 17"/>
                          <a:gd name="T4" fmla="*/ 0 w 17"/>
                          <a:gd name="T5" fmla="*/ 13 h 17"/>
                          <a:gd name="T6" fmla="*/ 0 w 17"/>
                          <a:gd name="T7" fmla="*/ 16 h 17"/>
                          <a:gd name="T8" fmla="*/ 9 w 17"/>
                          <a:gd name="T9" fmla="*/ 13 h 17"/>
                          <a:gd name="T10" fmla="*/ 16 w 17"/>
                          <a:gd name="T11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9" y="8"/>
                            </a:lnTo>
                            <a:lnTo>
                              <a:pt x="0" y="13"/>
                            </a:lnTo>
                            <a:lnTo>
                              <a:pt x="0" y="16"/>
                            </a:lnTo>
                            <a:lnTo>
                              <a:pt x="9" y="13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200" name="Freeform 8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113" y="1978"/>
                        <a:ext cx="17" cy="17"/>
                      </a:xfrm>
                      <a:custGeom>
                        <a:avLst/>
                        <a:gdLst>
                          <a:gd name="T0" fmla="*/ 16 w 17"/>
                          <a:gd name="T1" fmla="*/ 0 h 17"/>
                          <a:gd name="T2" fmla="*/ 12 w 17"/>
                          <a:gd name="T3" fmla="*/ 7 h 17"/>
                          <a:gd name="T4" fmla="*/ 6 w 17"/>
                          <a:gd name="T5" fmla="*/ 14 h 17"/>
                          <a:gd name="T6" fmla="*/ 0 w 17"/>
                          <a:gd name="T7" fmla="*/ 16 h 17"/>
                          <a:gd name="T8" fmla="*/ 6 w 17"/>
                          <a:gd name="T9" fmla="*/ 9 h 17"/>
                          <a:gd name="T10" fmla="*/ 9 w 17"/>
                          <a:gd name="T11" fmla="*/ 5 h 17"/>
                          <a:gd name="T12" fmla="*/ 16 w 17"/>
                          <a:gd name="T13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</a:cxnLst>
                        <a:rect l="0" t="0" r="r" b="b"/>
                        <a:pathLst>
                          <a:path w="17" h="17">
                            <a:moveTo>
                              <a:pt x="16" y="0"/>
                            </a:moveTo>
                            <a:lnTo>
                              <a:pt x="12" y="7"/>
                            </a:lnTo>
                            <a:lnTo>
                              <a:pt x="6" y="14"/>
                            </a:lnTo>
                            <a:lnTo>
                              <a:pt x="0" y="16"/>
                            </a:lnTo>
                            <a:lnTo>
                              <a:pt x="6" y="9"/>
                            </a:lnTo>
                            <a:lnTo>
                              <a:pt x="9" y="5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004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  <p:grpSp>
                  <p:nvGrpSpPr>
                    <p:cNvPr id="175" name="Group 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74" y="1950"/>
                      <a:ext cx="33" cy="29"/>
                      <a:chOff x="5074" y="1950"/>
                      <a:chExt cx="33" cy="29"/>
                    </a:xfrm>
                  </p:grpSpPr>
                  <p:sp>
                    <p:nvSpPr>
                      <p:cNvPr id="176" name="Freeform 9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4" y="1950"/>
                        <a:ext cx="32" cy="29"/>
                      </a:xfrm>
                      <a:custGeom>
                        <a:avLst/>
                        <a:gdLst>
                          <a:gd name="T0" fmla="*/ 7 w 32"/>
                          <a:gd name="T1" fmla="*/ 2 h 29"/>
                          <a:gd name="T2" fmla="*/ 6 w 32"/>
                          <a:gd name="T3" fmla="*/ 5 h 29"/>
                          <a:gd name="T4" fmla="*/ 7 w 32"/>
                          <a:gd name="T5" fmla="*/ 9 h 29"/>
                          <a:gd name="T6" fmla="*/ 9 w 32"/>
                          <a:gd name="T7" fmla="*/ 10 h 29"/>
                          <a:gd name="T8" fmla="*/ 13 w 32"/>
                          <a:gd name="T9" fmla="*/ 11 h 29"/>
                          <a:gd name="T10" fmla="*/ 17 w 32"/>
                          <a:gd name="T11" fmla="*/ 9 h 29"/>
                          <a:gd name="T12" fmla="*/ 21 w 32"/>
                          <a:gd name="T13" fmla="*/ 6 h 29"/>
                          <a:gd name="T14" fmla="*/ 23 w 32"/>
                          <a:gd name="T15" fmla="*/ 1 h 29"/>
                          <a:gd name="T16" fmla="*/ 23 w 32"/>
                          <a:gd name="T17" fmla="*/ 1 h 29"/>
                          <a:gd name="T18" fmla="*/ 26 w 32"/>
                          <a:gd name="T19" fmla="*/ 0 h 29"/>
                          <a:gd name="T20" fmla="*/ 27 w 32"/>
                          <a:gd name="T21" fmla="*/ 0 h 29"/>
                          <a:gd name="T22" fmla="*/ 29 w 32"/>
                          <a:gd name="T23" fmla="*/ 1 h 29"/>
                          <a:gd name="T24" fmla="*/ 28 w 32"/>
                          <a:gd name="T25" fmla="*/ 2 h 29"/>
                          <a:gd name="T26" fmla="*/ 31 w 32"/>
                          <a:gd name="T27" fmla="*/ 5 h 29"/>
                          <a:gd name="T28" fmla="*/ 31 w 32"/>
                          <a:gd name="T29" fmla="*/ 9 h 29"/>
                          <a:gd name="T30" fmla="*/ 28 w 32"/>
                          <a:gd name="T31" fmla="*/ 7 h 29"/>
                          <a:gd name="T32" fmla="*/ 27 w 32"/>
                          <a:gd name="T33" fmla="*/ 5 h 29"/>
                          <a:gd name="T34" fmla="*/ 27 w 32"/>
                          <a:gd name="T35" fmla="*/ 3 h 29"/>
                          <a:gd name="T36" fmla="*/ 25 w 32"/>
                          <a:gd name="T37" fmla="*/ 4 h 29"/>
                          <a:gd name="T38" fmla="*/ 25 w 32"/>
                          <a:gd name="T39" fmla="*/ 3 h 29"/>
                          <a:gd name="T40" fmla="*/ 25 w 32"/>
                          <a:gd name="T41" fmla="*/ 5 h 29"/>
                          <a:gd name="T42" fmla="*/ 25 w 32"/>
                          <a:gd name="T43" fmla="*/ 10 h 29"/>
                          <a:gd name="T44" fmla="*/ 23 w 32"/>
                          <a:gd name="T45" fmla="*/ 18 h 29"/>
                          <a:gd name="T46" fmla="*/ 16 w 32"/>
                          <a:gd name="T47" fmla="*/ 24 h 29"/>
                          <a:gd name="T48" fmla="*/ 11 w 32"/>
                          <a:gd name="T49" fmla="*/ 26 h 29"/>
                          <a:gd name="T50" fmla="*/ 6 w 32"/>
                          <a:gd name="T51" fmla="*/ 28 h 29"/>
                          <a:gd name="T52" fmla="*/ 3 w 32"/>
                          <a:gd name="T53" fmla="*/ 24 h 29"/>
                          <a:gd name="T54" fmla="*/ 1 w 32"/>
                          <a:gd name="T55" fmla="*/ 17 h 29"/>
                          <a:gd name="T56" fmla="*/ 0 w 32"/>
                          <a:gd name="T57" fmla="*/ 9 h 29"/>
                          <a:gd name="T58" fmla="*/ 0 w 32"/>
                          <a:gd name="T59" fmla="*/ 5 h 29"/>
                          <a:gd name="T60" fmla="*/ 0 w 32"/>
                          <a:gd name="T61" fmla="*/ 3 h 29"/>
                          <a:gd name="T62" fmla="*/ 2 w 32"/>
                          <a:gd name="T63" fmla="*/ 3 h 29"/>
                          <a:gd name="T64" fmla="*/ 3 w 32"/>
                          <a:gd name="T65" fmla="*/ 3 h 29"/>
                          <a:gd name="T66" fmla="*/ 4 w 32"/>
                          <a:gd name="T67" fmla="*/ 1 h 29"/>
                          <a:gd name="T68" fmla="*/ 7 w 32"/>
                          <a:gd name="T69" fmla="*/ 2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  <a:cxn ang="0">
                            <a:pos x="T66" y="T67"/>
                          </a:cxn>
                          <a:cxn ang="0">
                            <a:pos x="T68" y="T69"/>
                          </a:cxn>
                        </a:cxnLst>
                        <a:rect l="0" t="0" r="r" b="b"/>
                        <a:pathLst>
                          <a:path w="32" h="29">
                            <a:moveTo>
                              <a:pt x="7" y="2"/>
                            </a:moveTo>
                            <a:lnTo>
                              <a:pt x="6" y="5"/>
                            </a:lnTo>
                            <a:lnTo>
                              <a:pt x="7" y="9"/>
                            </a:lnTo>
                            <a:lnTo>
                              <a:pt x="9" y="10"/>
                            </a:lnTo>
                            <a:lnTo>
                              <a:pt x="13" y="11"/>
                            </a:lnTo>
                            <a:lnTo>
                              <a:pt x="17" y="9"/>
                            </a:lnTo>
                            <a:lnTo>
                              <a:pt x="21" y="6"/>
                            </a:lnTo>
                            <a:lnTo>
                              <a:pt x="23" y="1"/>
                            </a:lnTo>
                            <a:lnTo>
                              <a:pt x="23" y="1"/>
                            </a:lnTo>
                            <a:lnTo>
                              <a:pt x="26" y="0"/>
                            </a:lnTo>
                            <a:lnTo>
                              <a:pt x="27" y="0"/>
                            </a:lnTo>
                            <a:lnTo>
                              <a:pt x="29" y="1"/>
                            </a:lnTo>
                            <a:lnTo>
                              <a:pt x="28" y="2"/>
                            </a:lnTo>
                            <a:lnTo>
                              <a:pt x="31" y="5"/>
                            </a:lnTo>
                            <a:lnTo>
                              <a:pt x="31" y="9"/>
                            </a:lnTo>
                            <a:lnTo>
                              <a:pt x="28" y="7"/>
                            </a:lnTo>
                            <a:lnTo>
                              <a:pt x="27" y="5"/>
                            </a:lnTo>
                            <a:lnTo>
                              <a:pt x="27" y="3"/>
                            </a:lnTo>
                            <a:lnTo>
                              <a:pt x="25" y="4"/>
                            </a:lnTo>
                            <a:lnTo>
                              <a:pt x="25" y="3"/>
                            </a:lnTo>
                            <a:lnTo>
                              <a:pt x="25" y="5"/>
                            </a:lnTo>
                            <a:lnTo>
                              <a:pt x="25" y="10"/>
                            </a:lnTo>
                            <a:lnTo>
                              <a:pt x="23" y="18"/>
                            </a:lnTo>
                            <a:lnTo>
                              <a:pt x="16" y="24"/>
                            </a:lnTo>
                            <a:lnTo>
                              <a:pt x="11" y="26"/>
                            </a:lnTo>
                            <a:lnTo>
                              <a:pt x="6" y="28"/>
                            </a:lnTo>
                            <a:lnTo>
                              <a:pt x="3" y="24"/>
                            </a:lnTo>
                            <a:lnTo>
                              <a:pt x="1" y="17"/>
                            </a:lnTo>
                            <a:lnTo>
                              <a:pt x="0" y="9"/>
                            </a:lnTo>
                            <a:lnTo>
                              <a:pt x="0" y="5"/>
                            </a:lnTo>
                            <a:lnTo>
                              <a:pt x="0" y="3"/>
                            </a:lnTo>
                            <a:lnTo>
                              <a:pt x="2" y="3"/>
                            </a:lnTo>
                            <a:lnTo>
                              <a:pt x="3" y="3"/>
                            </a:lnTo>
                            <a:lnTo>
                              <a:pt x="4" y="1"/>
                            </a:lnTo>
                            <a:lnTo>
                              <a:pt x="7" y="2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7" name="Freeform 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5" y="1950"/>
                        <a:ext cx="30" cy="29"/>
                      </a:xfrm>
                      <a:custGeom>
                        <a:avLst/>
                        <a:gdLst>
                          <a:gd name="T0" fmla="*/ 3 w 30"/>
                          <a:gd name="T1" fmla="*/ 2 h 29"/>
                          <a:gd name="T2" fmla="*/ 3 w 30"/>
                          <a:gd name="T3" fmla="*/ 6 h 29"/>
                          <a:gd name="T4" fmla="*/ 4 w 30"/>
                          <a:gd name="T5" fmla="*/ 12 h 29"/>
                          <a:gd name="T6" fmla="*/ 4 w 30"/>
                          <a:gd name="T7" fmla="*/ 13 h 29"/>
                          <a:gd name="T8" fmla="*/ 2 w 30"/>
                          <a:gd name="T9" fmla="*/ 6 h 29"/>
                          <a:gd name="T10" fmla="*/ 1 w 30"/>
                          <a:gd name="T11" fmla="*/ 3 h 29"/>
                          <a:gd name="T12" fmla="*/ 0 w 30"/>
                          <a:gd name="T13" fmla="*/ 6 h 29"/>
                          <a:gd name="T14" fmla="*/ 1 w 30"/>
                          <a:gd name="T15" fmla="*/ 18 h 29"/>
                          <a:gd name="T16" fmla="*/ 5 w 30"/>
                          <a:gd name="T17" fmla="*/ 27 h 29"/>
                          <a:gd name="T18" fmla="*/ 10 w 30"/>
                          <a:gd name="T19" fmla="*/ 26 h 29"/>
                          <a:gd name="T20" fmla="*/ 17 w 30"/>
                          <a:gd name="T21" fmla="*/ 21 h 29"/>
                          <a:gd name="T22" fmla="*/ 21 w 30"/>
                          <a:gd name="T23" fmla="*/ 16 h 29"/>
                          <a:gd name="T24" fmla="*/ 23 w 30"/>
                          <a:gd name="T25" fmla="*/ 8 h 29"/>
                          <a:gd name="T26" fmla="*/ 23 w 30"/>
                          <a:gd name="T27" fmla="*/ 4 h 29"/>
                          <a:gd name="T28" fmla="*/ 22 w 30"/>
                          <a:gd name="T29" fmla="*/ 2 h 29"/>
                          <a:gd name="T30" fmla="*/ 23 w 30"/>
                          <a:gd name="T31" fmla="*/ 4 h 29"/>
                          <a:gd name="T32" fmla="*/ 25 w 30"/>
                          <a:gd name="T33" fmla="*/ 2 h 29"/>
                          <a:gd name="T34" fmla="*/ 25 w 30"/>
                          <a:gd name="T35" fmla="*/ 2 h 29"/>
                          <a:gd name="T36" fmla="*/ 26 w 30"/>
                          <a:gd name="T37" fmla="*/ 6 h 29"/>
                          <a:gd name="T38" fmla="*/ 29 w 30"/>
                          <a:gd name="T39" fmla="*/ 8 h 29"/>
                          <a:gd name="T40" fmla="*/ 27 w 30"/>
                          <a:gd name="T41" fmla="*/ 3 h 29"/>
                          <a:gd name="T42" fmla="*/ 26 w 30"/>
                          <a:gd name="T43" fmla="*/ 1 h 29"/>
                          <a:gd name="T44" fmla="*/ 25 w 30"/>
                          <a:gd name="T45" fmla="*/ 0 h 29"/>
                          <a:gd name="T46" fmla="*/ 25 w 30"/>
                          <a:gd name="T47" fmla="*/ 0 h 29"/>
                          <a:gd name="T48" fmla="*/ 23 w 30"/>
                          <a:gd name="T49" fmla="*/ 1 h 29"/>
                          <a:gd name="T50" fmla="*/ 21 w 30"/>
                          <a:gd name="T51" fmla="*/ 2 h 29"/>
                          <a:gd name="T52" fmla="*/ 16 w 30"/>
                          <a:gd name="T53" fmla="*/ 10 h 29"/>
                          <a:gd name="T54" fmla="*/ 10 w 30"/>
                          <a:gd name="T55" fmla="*/ 14 h 29"/>
                          <a:gd name="T56" fmla="*/ 10 w 30"/>
                          <a:gd name="T57" fmla="*/ 13 h 29"/>
                          <a:gd name="T58" fmla="*/ 15 w 30"/>
                          <a:gd name="T59" fmla="*/ 10 h 29"/>
                          <a:gd name="T60" fmla="*/ 9 w 30"/>
                          <a:gd name="T61" fmla="*/ 12 h 29"/>
                          <a:gd name="T62" fmla="*/ 5 w 30"/>
                          <a:gd name="T63" fmla="*/ 8 h 29"/>
                          <a:gd name="T64" fmla="*/ 5 w 30"/>
                          <a:gd name="T65" fmla="*/ 3 h 29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  <a:cxn ang="0">
                            <a:pos x="T34" y="T35"/>
                          </a:cxn>
                          <a:cxn ang="0">
                            <a:pos x="T36" y="T37"/>
                          </a:cxn>
                          <a:cxn ang="0">
                            <a:pos x="T38" y="T39"/>
                          </a:cxn>
                          <a:cxn ang="0">
                            <a:pos x="T40" y="T41"/>
                          </a:cxn>
                          <a:cxn ang="0">
                            <a:pos x="T42" y="T43"/>
                          </a:cxn>
                          <a:cxn ang="0">
                            <a:pos x="T44" y="T45"/>
                          </a:cxn>
                          <a:cxn ang="0">
                            <a:pos x="T46" y="T47"/>
                          </a:cxn>
                          <a:cxn ang="0">
                            <a:pos x="T48" y="T49"/>
                          </a:cxn>
                          <a:cxn ang="0">
                            <a:pos x="T50" y="T51"/>
                          </a:cxn>
                          <a:cxn ang="0">
                            <a:pos x="T52" y="T53"/>
                          </a:cxn>
                          <a:cxn ang="0">
                            <a:pos x="T54" y="T55"/>
                          </a:cxn>
                          <a:cxn ang="0">
                            <a:pos x="T56" y="T57"/>
                          </a:cxn>
                          <a:cxn ang="0">
                            <a:pos x="T58" y="T59"/>
                          </a:cxn>
                          <a:cxn ang="0">
                            <a:pos x="T60" y="T61"/>
                          </a:cxn>
                          <a:cxn ang="0">
                            <a:pos x="T62" y="T63"/>
                          </a:cxn>
                          <a:cxn ang="0">
                            <a:pos x="T64" y="T65"/>
                          </a:cxn>
                        </a:cxnLst>
                        <a:rect l="0" t="0" r="r" b="b"/>
                        <a:pathLst>
                          <a:path w="30" h="29">
                            <a:moveTo>
                              <a:pt x="5" y="3"/>
                            </a:moveTo>
                            <a:lnTo>
                              <a:pt x="3" y="2"/>
                            </a:lnTo>
                            <a:lnTo>
                              <a:pt x="3" y="2"/>
                            </a:lnTo>
                            <a:lnTo>
                              <a:pt x="3" y="6"/>
                            </a:lnTo>
                            <a:lnTo>
                              <a:pt x="3" y="10"/>
                            </a:lnTo>
                            <a:lnTo>
                              <a:pt x="4" y="12"/>
                            </a:lnTo>
                            <a:lnTo>
                              <a:pt x="6" y="15"/>
                            </a:lnTo>
                            <a:lnTo>
                              <a:pt x="4" y="13"/>
                            </a:lnTo>
                            <a:lnTo>
                              <a:pt x="3" y="10"/>
                            </a:lnTo>
                            <a:lnTo>
                              <a:pt x="2" y="6"/>
                            </a:lnTo>
                            <a:lnTo>
                              <a:pt x="2" y="3"/>
                            </a:lnTo>
                            <a:lnTo>
                              <a:pt x="1" y="3"/>
                            </a:lnTo>
                            <a:lnTo>
                              <a:pt x="0" y="4"/>
                            </a:lnTo>
                            <a:lnTo>
                              <a:pt x="0" y="6"/>
                            </a:lnTo>
                            <a:lnTo>
                              <a:pt x="0" y="12"/>
                            </a:lnTo>
                            <a:lnTo>
                              <a:pt x="1" y="18"/>
                            </a:lnTo>
                            <a:lnTo>
                              <a:pt x="3" y="23"/>
                            </a:lnTo>
                            <a:lnTo>
                              <a:pt x="5" y="27"/>
                            </a:lnTo>
                            <a:lnTo>
                              <a:pt x="6" y="28"/>
                            </a:lnTo>
                            <a:lnTo>
                              <a:pt x="10" y="26"/>
                            </a:lnTo>
                            <a:lnTo>
                              <a:pt x="14" y="24"/>
                            </a:lnTo>
                            <a:lnTo>
                              <a:pt x="17" y="21"/>
                            </a:lnTo>
                            <a:lnTo>
                              <a:pt x="20" y="18"/>
                            </a:lnTo>
                            <a:lnTo>
                              <a:pt x="21" y="16"/>
                            </a:lnTo>
                            <a:lnTo>
                              <a:pt x="22" y="11"/>
                            </a:lnTo>
                            <a:lnTo>
                              <a:pt x="23" y="8"/>
                            </a:lnTo>
                            <a:lnTo>
                              <a:pt x="23" y="5"/>
                            </a:lnTo>
                            <a:lnTo>
                              <a:pt x="23" y="4"/>
                            </a:lnTo>
                            <a:lnTo>
                              <a:pt x="22" y="3"/>
                            </a:lnTo>
                            <a:lnTo>
                              <a:pt x="22" y="2"/>
                            </a:lnTo>
                            <a:lnTo>
                              <a:pt x="23" y="2"/>
                            </a:lnTo>
                            <a:lnTo>
                              <a:pt x="23" y="4"/>
                            </a:lnTo>
                            <a:lnTo>
                              <a:pt x="24" y="3"/>
                            </a:lnTo>
                            <a:lnTo>
                              <a:pt x="25" y="2"/>
                            </a:lnTo>
                            <a:lnTo>
                              <a:pt x="25" y="2"/>
                            </a:lnTo>
                            <a:lnTo>
                              <a:pt x="25" y="2"/>
                            </a:lnTo>
                            <a:lnTo>
                              <a:pt x="25" y="3"/>
                            </a:lnTo>
                            <a:lnTo>
                              <a:pt x="26" y="6"/>
                            </a:lnTo>
                            <a:lnTo>
                              <a:pt x="27" y="7"/>
                            </a:lnTo>
                            <a:lnTo>
                              <a:pt x="29" y="8"/>
                            </a:lnTo>
                            <a:lnTo>
                              <a:pt x="29" y="5"/>
                            </a:lnTo>
                            <a:lnTo>
                              <a:pt x="27" y="3"/>
                            </a:lnTo>
                            <a:lnTo>
                              <a:pt x="26" y="2"/>
                            </a:lnTo>
                            <a:lnTo>
                              <a:pt x="26" y="1"/>
                            </a:lnTo>
                            <a:lnTo>
                              <a:pt x="26" y="0"/>
                            </a:lnTo>
                            <a:lnTo>
                              <a:pt x="25" y="0"/>
                            </a:lnTo>
                            <a:lnTo>
                              <a:pt x="24" y="2"/>
                            </a:lnTo>
                            <a:lnTo>
                              <a:pt x="25" y="0"/>
                            </a:lnTo>
                            <a:lnTo>
                              <a:pt x="23" y="0"/>
                            </a:lnTo>
                            <a:lnTo>
                              <a:pt x="23" y="1"/>
                            </a:lnTo>
                            <a:lnTo>
                              <a:pt x="21" y="1"/>
                            </a:lnTo>
                            <a:lnTo>
                              <a:pt x="21" y="2"/>
                            </a:lnTo>
                            <a:lnTo>
                              <a:pt x="19" y="6"/>
                            </a:lnTo>
                            <a:lnTo>
                              <a:pt x="16" y="10"/>
                            </a:lnTo>
                            <a:lnTo>
                              <a:pt x="12" y="13"/>
                            </a:lnTo>
                            <a:lnTo>
                              <a:pt x="10" y="14"/>
                            </a:lnTo>
                            <a:lnTo>
                              <a:pt x="8" y="13"/>
                            </a:lnTo>
                            <a:lnTo>
                              <a:pt x="10" y="13"/>
                            </a:lnTo>
                            <a:lnTo>
                              <a:pt x="12" y="12"/>
                            </a:lnTo>
                            <a:lnTo>
                              <a:pt x="15" y="10"/>
                            </a:lnTo>
                            <a:lnTo>
                              <a:pt x="12" y="12"/>
                            </a:lnTo>
                            <a:lnTo>
                              <a:pt x="9" y="12"/>
                            </a:lnTo>
                            <a:lnTo>
                              <a:pt x="7" y="10"/>
                            </a:lnTo>
                            <a:lnTo>
                              <a:pt x="5" y="8"/>
                            </a:lnTo>
                            <a:lnTo>
                              <a:pt x="5" y="6"/>
                            </a:lnTo>
                            <a:lnTo>
                              <a:pt x="5" y="3"/>
                            </a:lnTo>
                          </a:path>
                        </a:pathLst>
                      </a:custGeom>
                      <a:solidFill>
                        <a:srgbClr val="FFFF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8" name="Freeform 9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78" y="1957"/>
                        <a:ext cx="19" cy="17"/>
                      </a:xfrm>
                      <a:custGeom>
                        <a:avLst/>
                        <a:gdLst>
                          <a:gd name="T0" fmla="*/ 18 w 19"/>
                          <a:gd name="T1" fmla="*/ 0 h 17"/>
                          <a:gd name="T2" fmla="*/ 16 w 19"/>
                          <a:gd name="T3" fmla="*/ 3 h 17"/>
                          <a:gd name="T4" fmla="*/ 12 w 19"/>
                          <a:gd name="T5" fmla="*/ 9 h 17"/>
                          <a:gd name="T6" fmla="*/ 9 w 19"/>
                          <a:gd name="T7" fmla="*/ 12 h 17"/>
                          <a:gd name="T8" fmla="*/ 5 w 19"/>
                          <a:gd name="T9" fmla="*/ 13 h 17"/>
                          <a:gd name="T10" fmla="*/ 2 w 19"/>
                          <a:gd name="T11" fmla="*/ 13 h 17"/>
                          <a:gd name="T12" fmla="*/ 1 w 19"/>
                          <a:gd name="T13" fmla="*/ 13 h 17"/>
                          <a:gd name="T14" fmla="*/ 0 w 19"/>
                          <a:gd name="T15" fmla="*/ 11 h 17"/>
                          <a:gd name="T16" fmla="*/ 1 w 19"/>
                          <a:gd name="T17" fmla="*/ 14 h 17"/>
                          <a:gd name="T18" fmla="*/ 3 w 19"/>
                          <a:gd name="T19" fmla="*/ 16 h 17"/>
                          <a:gd name="T20" fmla="*/ 5 w 19"/>
                          <a:gd name="T21" fmla="*/ 16 h 17"/>
                          <a:gd name="T22" fmla="*/ 9 w 19"/>
                          <a:gd name="T23" fmla="*/ 15 h 17"/>
                          <a:gd name="T24" fmla="*/ 11 w 19"/>
                          <a:gd name="T25" fmla="*/ 13 h 17"/>
                          <a:gd name="T26" fmla="*/ 13 w 19"/>
                          <a:gd name="T27" fmla="*/ 10 h 17"/>
                          <a:gd name="T28" fmla="*/ 15 w 19"/>
                          <a:gd name="T29" fmla="*/ 7 h 17"/>
                          <a:gd name="T30" fmla="*/ 16 w 19"/>
                          <a:gd name="T31" fmla="*/ 5 h 17"/>
                          <a:gd name="T32" fmla="*/ 18 w 19"/>
                          <a:gd name="T33" fmla="*/ 0 h 17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  <a:cxn ang="0">
                            <a:pos x="T22" y="T23"/>
                          </a:cxn>
                          <a:cxn ang="0">
                            <a:pos x="T24" y="T25"/>
                          </a:cxn>
                          <a:cxn ang="0">
                            <a:pos x="T26" y="T27"/>
                          </a:cxn>
                          <a:cxn ang="0">
                            <a:pos x="T28" y="T29"/>
                          </a:cxn>
                          <a:cxn ang="0">
                            <a:pos x="T30" y="T31"/>
                          </a:cxn>
                          <a:cxn ang="0">
                            <a:pos x="T32" y="T33"/>
                          </a:cxn>
                        </a:cxnLst>
                        <a:rect l="0" t="0" r="r" b="b"/>
                        <a:pathLst>
                          <a:path w="19" h="17">
                            <a:moveTo>
                              <a:pt x="18" y="0"/>
                            </a:moveTo>
                            <a:lnTo>
                              <a:pt x="16" y="3"/>
                            </a:lnTo>
                            <a:lnTo>
                              <a:pt x="12" y="9"/>
                            </a:lnTo>
                            <a:lnTo>
                              <a:pt x="9" y="12"/>
                            </a:lnTo>
                            <a:lnTo>
                              <a:pt x="5" y="13"/>
                            </a:lnTo>
                            <a:lnTo>
                              <a:pt x="2" y="13"/>
                            </a:lnTo>
                            <a:lnTo>
                              <a:pt x="1" y="13"/>
                            </a:lnTo>
                            <a:lnTo>
                              <a:pt x="0" y="11"/>
                            </a:lnTo>
                            <a:lnTo>
                              <a:pt x="1" y="14"/>
                            </a:lnTo>
                            <a:lnTo>
                              <a:pt x="3" y="16"/>
                            </a:lnTo>
                            <a:lnTo>
                              <a:pt x="5" y="16"/>
                            </a:lnTo>
                            <a:lnTo>
                              <a:pt x="9" y="15"/>
                            </a:lnTo>
                            <a:lnTo>
                              <a:pt x="11" y="13"/>
                            </a:lnTo>
                            <a:lnTo>
                              <a:pt x="13" y="10"/>
                            </a:lnTo>
                            <a:lnTo>
                              <a:pt x="15" y="7"/>
                            </a:lnTo>
                            <a:lnTo>
                              <a:pt x="16" y="5"/>
                            </a:lnTo>
                            <a:lnTo>
                              <a:pt x="18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179" name="Freeform 9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5090" y="1954"/>
                        <a:ext cx="17" cy="18"/>
                      </a:xfrm>
                      <a:custGeom>
                        <a:avLst/>
                        <a:gdLst>
                          <a:gd name="T0" fmla="*/ 16 w 17"/>
                          <a:gd name="T1" fmla="*/ 0 h 18"/>
                          <a:gd name="T2" fmla="*/ 14 w 17"/>
                          <a:gd name="T3" fmla="*/ 3 h 18"/>
                          <a:gd name="T4" fmla="*/ 13 w 17"/>
                          <a:gd name="T5" fmla="*/ 6 h 18"/>
                          <a:gd name="T6" fmla="*/ 11 w 17"/>
                          <a:gd name="T7" fmla="*/ 10 h 18"/>
                          <a:gd name="T8" fmla="*/ 3 w 17"/>
                          <a:gd name="T9" fmla="*/ 14 h 18"/>
                          <a:gd name="T10" fmla="*/ 0 w 17"/>
                          <a:gd name="T11" fmla="*/ 17 h 18"/>
                          <a:gd name="T12" fmla="*/ 6 w 17"/>
                          <a:gd name="T13" fmla="*/ 14 h 18"/>
                          <a:gd name="T14" fmla="*/ 12 w 17"/>
                          <a:gd name="T15" fmla="*/ 11 h 18"/>
                          <a:gd name="T16" fmla="*/ 14 w 17"/>
                          <a:gd name="T17" fmla="*/ 8 h 18"/>
                          <a:gd name="T18" fmla="*/ 16 w 17"/>
                          <a:gd name="T19" fmla="*/ 4 h 18"/>
                          <a:gd name="T20" fmla="*/ 16 w 17"/>
                          <a:gd name="T21" fmla="*/ 0 h 18"/>
                        </a:gdLst>
                        <a:ahLst/>
                        <a:cxnLst>
                          <a:cxn ang="0">
                            <a:pos x="T0" y="T1"/>
                          </a:cxn>
                          <a:cxn ang="0">
                            <a:pos x="T2" y="T3"/>
                          </a:cxn>
                          <a:cxn ang="0">
                            <a:pos x="T4" y="T5"/>
                          </a:cxn>
                          <a:cxn ang="0">
                            <a:pos x="T6" y="T7"/>
                          </a:cxn>
                          <a:cxn ang="0">
                            <a:pos x="T8" y="T9"/>
                          </a:cxn>
                          <a:cxn ang="0">
                            <a:pos x="T10" y="T11"/>
                          </a:cxn>
                          <a:cxn ang="0">
                            <a:pos x="T12" y="T13"/>
                          </a:cxn>
                          <a:cxn ang="0">
                            <a:pos x="T14" y="T15"/>
                          </a:cxn>
                          <a:cxn ang="0">
                            <a:pos x="T16" y="T17"/>
                          </a:cxn>
                          <a:cxn ang="0">
                            <a:pos x="T18" y="T19"/>
                          </a:cxn>
                          <a:cxn ang="0">
                            <a:pos x="T20" y="T21"/>
                          </a:cxn>
                        </a:cxnLst>
                        <a:rect l="0" t="0" r="r" b="b"/>
                        <a:pathLst>
                          <a:path w="17" h="18">
                            <a:moveTo>
                              <a:pt x="16" y="0"/>
                            </a:moveTo>
                            <a:lnTo>
                              <a:pt x="14" y="3"/>
                            </a:lnTo>
                            <a:lnTo>
                              <a:pt x="13" y="6"/>
                            </a:lnTo>
                            <a:lnTo>
                              <a:pt x="11" y="10"/>
                            </a:lnTo>
                            <a:lnTo>
                              <a:pt x="3" y="14"/>
                            </a:lnTo>
                            <a:lnTo>
                              <a:pt x="0" y="17"/>
                            </a:lnTo>
                            <a:lnTo>
                              <a:pt x="6" y="14"/>
                            </a:lnTo>
                            <a:lnTo>
                              <a:pt x="12" y="11"/>
                            </a:lnTo>
                            <a:lnTo>
                              <a:pt x="14" y="8"/>
                            </a:lnTo>
                            <a:lnTo>
                              <a:pt x="16" y="4"/>
                            </a:lnTo>
                            <a:lnTo>
                              <a:pt x="16" y="0"/>
                            </a:lnTo>
                          </a:path>
                        </a:pathLst>
                      </a:custGeom>
                      <a:solidFill>
                        <a:srgbClr val="C0C00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/>
                      <a:lstStyle/>
                      <a:p>
                        <a:endParaRPr lang="en-US"/>
                      </a:p>
                    </p:txBody>
                  </p:sp>
                </p:grpSp>
              </p:grpSp>
            </p:grpSp>
            <p:grpSp>
              <p:nvGrpSpPr>
                <p:cNvPr id="121" name="Group 95"/>
                <p:cNvGrpSpPr>
                  <a:grpSpLocks/>
                </p:cNvGrpSpPr>
                <p:nvPr/>
              </p:nvGrpSpPr>
              <p:grpSpPr bwMode="auto">
                <a:xfrm>
                  <a:off x="5184" y="1998"/>
                  <a:ext cx="188" cy="108"/>
                  <a:chOff x="5184" y="1998"/>
                  <a:chExt cx="188" cy="108"/>
                </a:xfrm>
              </p:grpSpPr>
              <p:grpSp>
                <p:nvGrpSpPr>
                  <p:cNvPr id="160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5330" y="2089"/>
                    <a:ext cx="20" cy="17"/>
                    <a:chOff x="5330" y="2089"/>
                    <a:chExt cx="20" cy="17"/>
                  </a:xfrm>
                </p:grpSpPr>
                <p:sp>
                  <p:nvSpPr>
                    <p:cNvPr id="170" name="Freeform 97"/>
                    <p:cNvSpPr>
                      <a:spLocks/>
                    </p:cNvSpPr>
                    <p:nvPr/>
                  </p:nvSpPr>
                  <p:spPr bwMode="auto">
                    <a:xfrm>
                      <a:off x="5333" y="208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2 h 17"/>
                        <a:gd name="T4" fmla="*/ 16 w 17"/>
                        <a:gd name="T5" fmla="*/ 0 h 17"/>
                        <a:gd name="T6" fmla="*/ 16 w 17"/>
                        <a:gd name="T7" fmla="*/ 12 h 17"/>
                        <a:gd name="T8" fmla="*/ 0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2"/>
                          </a:lnTo>
                          <a:lnTo>
                            <a:pt x="16" y="0"/>
                          </a:lnTo>
                          <a:lnTo>
                            <a:pt x="16" y="12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71" name="Rectangle 9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30" y="2091"/>
                      <a:ext cx="8" cy="8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grpSp>
                <p:nvGrpSpPr>
                  <p:cNvPr id="161" name="Group 99"/>
                  <p:cNvGrpSpPr>
                    <a:grpSpLocks/>
                  </p:cNvGrpSpPr>
                  <p:nvPr/>
                </p:nvGrpSpPr>
                <p:grpSpPr bwMode="auto">
                  <a:xfrm>
                    <a:off x="5209" y="2089"/>
                    <a:ext cx="21" cy="17"/>
                    <a:chOff x="5209" y="2089"/>
                    <a:chExt cx="21" cy="17"/>
                  </a:xfrm>
                </p:grpSpPr>
                <p:sp>
                  <p:nvSpPr>
                    <p:cNvPr id="168" name="Freeform 100"/>
                    <p:cNvSpPr>
                      <a:spLocks/>
                    </p:cNvSpPr>
                    <p:nvPr/>
                  </p:nvSpPr>
                  <p:spPr bwMode="auto">
                    <a:xfrm>
                      <a:off x="5213" y="2089"/>
                      <a:ext cx="17" cy="17"/>
                    </a:xfrm>
                    <a:custGeom>
                      <a:avLst/>
                      <a:gdLst>
                        <a:gd name="T0" fmla="*/ 0 w 17"/>
                        <a:gd name="T1" fmla="*/ 16 h 17"/>
                        <a:gd name="T2" fmla="*/ 0 w 17"/>
                        <a:gd name="T3" fmla="*/ 2 h 17"/>
                        <a:gd name="T4" fmla="*/ 16 w 17"/>
                        <a:gd name="T5" fmla="*/ 0 h 17"/>
                        <a:gd name="T6" fmla="*/ 16 w 17"/>
                        <a:gd name="T7" fmla="*/ 12 h 17"/>
                        <a:gd name="T8" fmla="*/ 0 w 17"/>
                        <a:gd name="T9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0" y="16"/>
                          </a:moveTo>
                          <a:lnTo>
                            <a:pt x="0" y="2"/>
                          </a:lnTo>
                          <a:lnTo>
                            <a:pt x="16" y="0"/>
                          </a:lnTo>
                          <a:lnTo>
                            <a:pt x="16" y="12"/>
                          </a:lnTo>
                          <a:lnTo>
                            <a:pt x="0" y="16"/>
                          </a:lnTo>
                        </a:path>
                      </a:pathLst>
                    </a:custGeom>
                    <a:solidFill>
                      <a:srgbClr val="201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9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209" y="2091"/>
                      <a:ext cx="8" cy="8"/>
                    </a:xfrm>
                    <a:prstGeom prst="rect">
                      <a:avLst/>
                    </a:prstGeom>
                    <a:solidFill>
                      <a:srgbClr val="402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162" name="Freeform 102"/>
                  <p:cNvSpPr>
                    <a:spLocks/>
                  </p:cNvSpPr>
                  <p:nvPr/>
                </p:nvSpPr>
                <p:spPr bwMode="auto">
                  <a:xfrm>
                    <a:off x="5345" y="2001"/>
                    <a:ext cx="21" cy="92"/>
                  </a:xfrm>
                  <a:custGeom>
                    <a:avLst/>
                    <a:gdLst>
                      <a:gd name="T0" fmla="*/ 0 w 21"/>
                      <a:gd name="T1" fmla="*/ 91 h 92"/>
                      <a:gd name="T2" fmla="*/ 0 w 21"/>
                      <a:gd name="T3" fmla="*/ 35 h 92"/>
                      <a:gd name="T4" fmla="*/ 20 w 21"/>
                      <a:gd name="T5" fmla="*/ 0 h 92"/>
                      <a:gd name="T6" fmla="*/ 20 w 21"/>
                      <a:gd name="T7" fmla="*/ 46 h 92"/>
                      <a:gd name="T8" fmla="*/ 0 w 21"/>
                      <a:gd name="T9" fmla="*/ 91 h 9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1" h="92">
                        <a:moveTo>
                          <a:pt x="0" y="91"/>
                        </a:moveTo>
                        <a:lnTo>
                          <a:pt x="0" y="35"/>
                        </a:lnTo>
                        <a:lnTo>
                          <a:pt x="20" y="0"/>
                        </a:lnTo>
                        <a:lnTo>
                          <a:pt x="20" y="46"/>
                        </a:lnTo>
                        <a:lnTo>
                          <a:pt x="0" y="91"/>
                        </a:lnTo>
                      </a:path>
                    </a:pathLst>
                  </a:custGeom>
                  <a:solidFill>
                    <a:srgbClr val="402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6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200" y="2038"/>
                    <a:ext cx="141" cy="49"/>
                  </a:xfrm>
                  <a:prstGeom prst="rect">
                    <a:avLst/>
                  </a:prstGeom>
                  <a:solidFill>
                    <a:srgbClr val="603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64" name="Group 104"/>
                  <p:cNvGrpSpPr>
                    <a:grpSpLocks/>
                  </p:cNvGrpSpPr>
                  <p:nvPr/>
                </p:nvGrpSpPr>
                <p:grpSpPr bwMode="auto">
                  <a:xfrm>
                    <a:off x="5184" y="1998"/>
                    <a:ext cx="188" cy="47"/>
                    <a:chOff x="5184" y="1998"/>
                    <a:chExt cx="188" cy="47"/>
                  </a:xfrm>
                </p:grpSpPr>
                <p:sp>
                  <p:nvSpPr>
                    <p:cNvPr id="165" name="Freeform 105"/>
                    <p:cNvSpPr>
                      <a:spLocks/>
                    </p:cNvSpPr>
                    <p:nvPr/>
                  </p:nvSpPr>
                  <p:spPr bwMode="auto">
                    <a:xfrm>
                      <a:off x="5184" y="1998"/>
                      <a:ext cx="188" cy="36"/>
                    </a:xfrm>
                    <a:custGeom>
                      <a:avLst/>
                      <a:gdLst>
                        <a:gd name="T0" fmla="*/ 30 w 188"/>
                        <a:gd name="T1" fmla="*/ 0 h 36"/>
                        <a:gd name="T2" fmla="*/ 187 w 188"/>
                        <a:gd name="T3" fmla="*/ 0 h 36"/>
                        <a:gd name="T4" fmla="*/ 167 w 188"/>
                        <a:gd name="T5" fmla="*/ 35 h 36"/>
                        <a:gd name="T6" fmla="*/ 0 w 188"/>
                        <a:gd name="T7" fmla="*/ 35 h 36"/>
                        <a:gd name="T8" fmla="*/ 30 w 188"/>
                        <a:gd name="T9" fmla="*/ 0 h 36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188" h="36">
                          <a:moveTo>
                            <a:pt x="30" y="0"/>
                          </a:moveTo>
                          <a:lnTo>
                            <a:pt x="187" y="0"/>
                          </a:lnTo>
                          <a:lnTo>
                            <a:pt x="167" y="35"/>
                          </a:lnTo>
                          <a:lnTo>
                            <a:pt x="0" y="35"/>
                          </a:lnTo>
                          <a:lnTo>
                            <a:pt x="30" y="0"/>
                          </a:lnTo>
                        </a:path>
                      </a:pathLst>
                    </a:custGeom>
                    <a:solidFill>
                      <a:srgbClr val="804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6" name="Rectangle 1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88" y="2037"/>
                      <a:ext cx="160" cy="8"/>
                    </a:xfrm>
                    <a:prstGeom prst="rect">
                      <a:avLst/>
                    </a:prstGeom>
                    <a:solidFill>
                      <a:srgbClr val="603000"/>
                    </a:solidFill>
                    <a:ln w="127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67" name="Freeform 107"/>
                    <p:cNvSpPr>
                      <a:spLocks/>
                    </p:cNvSpPr>
                    <p:nvPr/>
                  </p:nvSpPr>
                  <p:spPr bwMode="auto">
                    <a:xfrm>
                      <a:off x="5352" y="1998"/>
                      <a:ext cx="20" cy="42"/>
                    </a:xfrm>
                    <a:custGeom>
                      <a:avLst/>
                      <a:gdLst>
                        <a:gd name="T0" fmla="*/ 0 w 20"/>
                        <a:gd name="T1" fmla="*/ 41 h 42"/>
                        <a:gd name="T2" fmla="*/ 0 w 20"/>
                        <a:gd name="T3" fmla="*/ 34 h 42"/>
                        <a:gd name="T4" fmla="*/ 19 w 20"/>
                        <a:gd name="T5" fmla="*/ 0 h 42"/>
                        <a:gd name="T6" fmla="*/ 19 w 20"/>
                        <a:gd name="T7" fmla="*/ 5 h 42"/>
                        <a:gd name="T8" fmla="*/ 0 w 20"/>
                        <a:gd name="T9" fmla="*/ 41 h 4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</a:cxnLst>
                      <a:rect l="0" t="0" r="r" b="b"/>
                      <a:pathLst>
                        <a:path w="20" h="42">
                          <a:moveTo>
                            <a:pt x="0" y="41"/>
                          </a:moveTo>
                          <a:lnTo>
                            <a:pt x="0" y="34"/>
                          </a:lnTo>
                          <a:lnTo>
                            <a:pt x="19" y="0"/>
                          </a:lnTo>
                          <a:lnTo>
                            <a:pt x="19" y="5"/>
                          </a:lnTo>
                          <a:lnTo>
                            <a:pt x="0" y="41"/>
                          </a:lnTo>
                        </a:path>
                      </a:pathLst>
                    </a:custGeom>
                    <a:solidFill>
                      <a:srgbClr val="402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2" name="Group 108"/>
                <p:cNvGrpSpPr>
                  <a:grpSpLocks/>
                </p:cNvGrpSpPr>
                <p:nvPr/>
              </p:nvGrpSpPr>
              <p:grpSpPr bwMode="auto">
                <a:xfrm>
                  <a:off x="5310" y="1926"/>
                  <a:ext cx="45" cy="72"/>
                  <a:chOff x="5310" y="1926"/>
                  <a:chExt cx="45" cy="72"/>
                </a:xfrm>
              </p:grpSpPr>
              <p:sp>
                <p:nvSpPr>
                  <p:cNvPr id="143" name="Oval 109"/>
                  <p:cNvSpPr>
                    <a:spLocks noChangeArrowheads="1"/>
                  </p:cNvSpPr>
                  <p:nvPr/>
                </p:nvSpPr>
                <p:spPr bwMode="auto">
                  <a:xfrm>
                    <a:off x="5319" y="1990"/>
                    <a:ext cx="20" cy="8"/>
                  </a:xfrm>
                  <a:prstGeom prst="ellipse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4" name="Rectangle 110"/>
                  <p:cNvSpPr>
                    <a:spLocks noChangeArrowheads="1"/>
                  </p:cNvSpPr>
                  <p:nvPr/>
                </p:nvSpPr>
                <p:spPr bwMode="auto">
                  <a:xfrm>
                    <a:off x="5332" y="1979"/>
                    <a:ext cx="8" cy="8"/>
                  </a:xfrm>
                  <a:prstGeom prst="rect">
                    <a:avLst/>
                  </a:prstGeom>
                  <a:solidFill>
                    <a:srgbClr val="804000"/>
                  </a:solidFill>
                  <a:ln w="127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5" name="Freeform 111"/>
                  <p:cNvSpPr>
                    <a:spLocks/>
                  </p:cNvSpPr>
                  <p:nvPr/>
                </p:nvSpPr>
                <p:spPr bwMode="auto">
                  <a:xfrm>
                    <a:off x="5313" y="1929"/>
                    <a:ext cx="36" cy="47"/>
                  </a:xfrm>
                  <a:custGeom>
                    <a:avLst/>
                    <a:gdLst>
                      <a:gd name="T0" fmla="*/ 0 w 36"/>
                      <a:gd name="T1" fmla="*/ 44 h 47"/>
                      <a:gd name="T2" fmla="*/ 33 w 36"/>
                      <a:gd name="T3" fmla="*/ 0 h 47"/>
                      <a:gd name="T4" fmla="*/ 35 w 36"/>
                      <a:gd name="T5" fmla="*/ 1 h 47"/>
                      <a:gd name="T6" fmla="*/ 1 w 36"/>
                      <a:gd name="T7" fmla="*/ 46 h 47"/>
                      <a:gd name="T8" fmla="*/ 0 w 36"/>
                      <a:gd name="T9" fmla="*/ 44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47">
                        <a:moveTo>
                          <a:pt x="0" y="44"/>
                        </a:moveTo>
                        <a:lnTo>
                          <a:pt x="33" y="0"/>
                        </a:lnTo>
                        <a:lnTo>
                          <a:pt x="35" y="1"/>
                        </a:lnTo>
                        <a:lnTo>
                          <a:pt x="1" y="46"/>
                        </a:lnTo>
                        <a:lnTo>
                          <a:pt x="0" y="44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6" name="Arc 112"/>
                  <p:cNvSpPr>
                    <a:spLocks/>
                  </p:cNvSpPr>
                  <p:nvPr/>
                </p:nvSpPr>
                <p:spPr bwMode="auto">
                  <a:xfrm>
                    <a:off x="5313" y="1930"/>
                    <a:ext cx="41" cy="49"/>
                  </a:xfrm>
                  <a:custGeom>
                    <a:avLst/>
                    <a:gdLst>
                      <a:gd name="G0" fmla="+- 14134 0 0"/>
                      <a:gd name="G1" fmla="+- 18200 0 0"/>
                      <a:gd name="G2" fmla="+- 21600 0 0"/>
                      <a:gd name="T0" fmla="*/ 25767 w 35734"/>
                      <a:gd name="T1" fmla="*/ 0 h 39800"/>
                      <a:gd name="T2" fmla="*/ 0 w 35734"/>
                      <a:gd name="T3" fmla="*/ 34534 h 39800"/>
                      <a:gd name="T4" fmla="*/ 14134 w 35734"/>
                      <a:gd name="T5" fmla="*/ 18200 h 398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734" h="39800" fill="none" extrusionOk="0">
                        <a:moveTo>
                          <a:pt x="25766" y="0"/>
                        </a:moveTo>
                        <a:cubicBezTo>
                          <a:pt x="31976" y="3969"/>
                          <a:pt x="35734" y="10830"/>
                          <a:pt x="35734" y="18200"/>
                        </a:cubicBezTo>
                        <a:cubicBezTo>
                          <a:pt x="35734" y="30129"/>
                          <a:pt x="26063" y="39800"/>
                          <a:pt x="14134" y="39800"/>
                        </a:cubicBezTo>
                        <a:cubicBezTo>
                          <a:pt x="8942" y="39799"/>
                          <a:pt x="3925" y="37930"/>
                          <a:pt x="0" y="34533"/>
                        </a:cubicBezTo>
                      </a:path>
                      <a:path w="35734" h="39800" stroke="0" extrusionOk="0">
                        <a:moveTo>
                          <a:pt x="25766" y="0"/>
                        </a:moveTo>
                        <a:cubicBezTo>
                          <a:pt x="31976" y="3969"/>
                          <a:pt x="35734" y="10830"/>
                          <a:pt x="35734" y="18200"/>
                        </a:cubicBezTo>
                        <a:cubicBezTo>
                          <a:pt x="35734" y="30129"/>
                          <a:pt x="26063" y="39800"/>
                          <a:pt x="14134" y="39800"/>
                        </a:cubicBezTo>
                        <a:cubicBezTo>
                          <a:pt x="8942" y="39799"/>
                          <a:pt x="3925" y="37930"/>
                          <a:pt x="0" y="34533"/>
                        </a:cubicBezTo>
                        <a:lnTo>
                          <a:pt x="14134" y="18200"/>
                        </a:lnTo>
                        <a:close/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47" name="Arc 113"/>
                  <p:cNvSpPr>
                    <a:spLocks/>
                  </p:cNvSpPr>
                  <p:nvPr/>
                </p:nvSpPr>
                <p:spPr bwMode="auto">
                  <a:xfrm>
                    <a:off x="5313" y="1931"/>
                    <a:ext cx="39" cy="46"/>
                  </a:xfrm>
                  <a:custGeom>
                    <a:avLst/>
                    <a:gdLst>
                      <a:gd name="G0" fmla="+- 13881 0 0"/>
                      <a:gd name="G1" fmla="+- 17626 0 0"/>
                      <a:gd name="G2" fmla="+- 21600 0 0"/>
                      <a:gd name="T0" fmla="*/ 26366 w 35481"/>
                      <a:gd name="T1" fmla="*/ 0 h 39226"/>
                      <a:gd name="T2" fmla="*/ 0 w 35481"/>
                      <a:gd name="T3" fmla="*/ 34175 h 39226"/>
                      <a:gd name="T4" fmla="*/ 13881 w 35481"/>
                      <a:gd name="T5" fmla="*/ 17626 h 392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5481" h="39226" fill="none" extrusionOk="0">
                        <a:moveTo>
                          <a:pt x="26366" y="-1"/>
                        </a:moveTo>
                        <a:cubicBezTo>
                          <a:pt x="32083" y="4049"/>
                          <a:pt x="35481" y="10620"/>
                          <a:pt x="35481" y="17626"/>
                        </a:cubicBezTo>
                        <a:cubicBezTo>
                          <a:pt x="35481" y="29555"/>
                          <a:pt x="25810" y="39226"/>
                          <a:pt x="13881" y="39226"/>
                        </a:cubicBezTo>
                        <a:cubicBezTo>
                          <a:pt x="8804" y="39225"/>
                          <a:pt x="3889" y="37437"/>
                          <a:pt x="-1" y="34175"/>
                        </a:cubicBezTo>
                      </a:path>
                      <a:path w="35481" h="39226" stroke="0" extrusionOk="0">
                        <a:moveTo>
                          <a:pt x="26366" y="-1"/>
                        </a:moveTo>
                        <a:cubicBezTo>
                          <a:pt x="32083" y="4049"/>
                          <a:pt x="35481" y="10620"/>
                          <a:pt x="35481" y="17626"/>
                        </a:cubicBezTo>
                        <a:cubicBezTo>
                          <a:pt x="35481" y="29555"/>
                          <a:pt x="25810" y="39226"/>
                          <a:pt x="13881" y="39226"/>
                        </a:cubicBezTo>
                        <a:cubicBezTo>
                          <a:pt x="8804" y="39225"/>
                          <a:pt x="3889" y="37437"/>
                          <a:pt x="-1" y="34175"/>
                        </a:cubicBezTo>
                        <a:lnTo>
                          <a:pt x="13881" y="17626"/>
                        </a:lnTo>
                        <a:close/>
                      </a:path>
                    </a:pathLst>
                  </a:custGeom>
                  <a:noFill/>
                  <a:ln w="12700" cap="rnd">
                    <a:solidFill>
                      <a:srgbClr val="000000"/>
                    </a:solidFill>
                    <a:round/>
                    <a:headEnd type="none" w="sm" len="sm"/>
                    <a:tailEnd type="none" w="sm" len="sm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grpSp>
                <p:nvGrpSpPr>
                  <p:cNvPr id="148" name="Group 114"/>
                  <p:cNvGrpSpPr>
                    <a:grpSpLocks/>
                  </p:cNvGrpSpPr>
                  <p:nvPr/>
                </p:nvGrpSpPr>
                <p:grpSpPr bwMode="auto">
                  <a:xfrm>
                    <a:off x="5310" y="1926"/>
                    <a:ext cx="45" cy="47"/>
                    <a:chOff x="5310" y="1926"/>
                    <a:chExt cx="45" cy="47"/>
                  </a:xfrm>
                </p:grpSpPr>
                <p:sp>
                  <p:nvSpPr>
                    <p:cNvPr id="149" name="Oval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310" y="1930"/>
                      <a:ext cx="37" cy="39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0" name="Freeform 116"/>
                    <p:cNvSpPr>
                      <a:spLocks/>
                    </p:cNvSpPr>
                    <p:nvPr/>
                  </p:nvSpPr>
                  <p:spPr bwMode="auto">
                    <a:xfrm>
                      <a:off x="5313" y="1932"/>
                      <a:ext cx="21" cy="41"/>
                    </a:xfrm>
                    <a:custGeom>
                      <a:avLst/>
                      <a:gdLst>
                        <a:gd name="T0" fmla="*/ 7 w 21"/>
                        <a:gd name="T1" fmla="*/ 0 h 41"/>
                        <a:gd name="T2" fmla="*/ 4 w 21"/>
                        <a:gd name="T3" fmla="*/ 0 h 41"/>
                        <a:gd name="T4" fmla="*/ 5 w 21"/>
                        <a:gd name="T5" fmla="*/ 3 h 41"/>
                        <a:gd name="T6" fmla="*/ 3 w 21"/>
                        <a:gd name="T7" fmla="*/ 7 h 41"/>
                        <a:gd name="T8" fmla="*/ 0 w 21"/>
                        <a:gd name="T9" fmla="*/ 10 h 41"/>
                        <a:gd name="T10" fmla="*/ 0 w 21"/>
                        <a:gd name="T11" fmla="*/ 13 h 41"/>
                        <a:gd name="T12" fmla="*/ 1 w 21"/>
                        <a:gd name="T13" fmla="*/ 13 h 41"/>
                        <a:gd name="T14" fmla="*/ 1 w 21"/>
                        <a:gd name="T15" fmla="*/ 17 h 41"/>
                        <a:gd name="T16" fmla="*/ 3 w 21"/>
                        <a:gd name="T17" fmla="*/ 19 h 41"/>
                        <a:gd name="T18" fmla="*/ 5 w 21"/>
                        <a:gd name="T19" fmla="*/ 20 h 41"/>
                        <a:gd name="T20" fmla="*/ 6 w 21"/>
                        <a:gd name="T21" fmla="*/ 22 h 41"/>
                        <a:gd name="T22" fmla="*/ 6 w 21"/>
                        <a:gd name="T23" fmla="*/ 25 h 41"/>
                        <a:gd name="T24" fmla="*/ 6 w 21"/>
                        <a:gd name="T25" fmla="*/ 27 h 41"/>
                        <a:gd name="T26" fmla="*/ 8 w 21"/>
                        <a:gd name="T27" fmla="*/ 29 h 41"/>
                        <a:gd name="T28" fmla="*/ 9 w 21"/>
                        <a:gd name="T29" fmla="*/ 33 h 41"/>
                        <a:gd name="T30" fmla="*/ 8 w 21"/>
                        <a:gd name="T31" fmla="*/ 36 h 41"/>
                        <a:gd name="T32" fmla="*/ 11 w 21"/>
                        <a:gd name="T33" fmla="*/ 39 h 41"/>
                        <a:gd name="T34" fmla="*/ 11 w 21"/>
                        <a:gd name="T35" fmla="*/ 39 h 41"/>
                        <a:gd name="T36" fmla="*/ 12 w 21"/>
                        <a:gd name="T37" fmla="*/ 36 h 41"/>
                        <a:gd name="T38" fmla="*/ 13 w 21"/>
                        <a:gd name="T39" fmla="*/ 34 h 41"/>
                        <a:gd name="T40" fmla="*/ 15 w 21"/>
                        <a:gd name="T41" fmla="*/ 33 h 41"/>
                        <a:gd name="T42" fmla="*/ 17 w 21"/>
                        <a:gd name="T43" fmla="*/ 31 h 41"/>
                        <a:gd name="T44" fmla="*/ 18 w 21"/>
                        <a:gd name="T45" fmla="*/ 29 h 41"/>
                        <a:gd name="T46" fmla="*/ 20 w 21"/>
                        <a:gd name="T47" fmla="*/ 26 h 41"/>
                        <a:gd name="T48" fmla="*/ 17 w 21"/>
                        <a:gd name="T49" fmla="*/ 26 h 41"/>
                        <a:gd name="T50" fmla="*/ 15 w 21"/>
                        <a:gd name="T51" fmla="*/ 26 h 41"/>
                        <a:gd name="T52" fmla="*/ 14 w 21"/>
                        <a:gd name="T53" fmla="*/ 24 h 41"/>
                        <a:gd name="T54" fmla="*/ 11 w 21"/>
                        <a:gd name="T55" fmla="*/ 22 h 41"/>
                        <a:gd name="T56" fmla="*/ 9 w 21"/>
                        <a:gd name="T57" fmla="*/ 22 h 41"/>
                        <a:gd name="T58" fmla="*/ 6 w 21"/>
                        <a:gd name="T59" fmla="*/ 22 h 41"/>
                        <a:gd name="T60" fmla="*/ 5 w 21"/>
                        <a:gd name="T61" fmla="*/ 19 h 41"/>
                        <a:gd name="T62" fmla="*/ 4 w 21"/>
                        <a:gd name="T63" fmla="*/ 18 h 41"/>
                        <a:gd name="T64" fmla="*/ 4 w 21"/>
                        <a:gd name="T65" fmla="*/ 17 h 41"/>
                        <a:gd name="T66" fmla="*/ 5 w 21"/>
                        <a:gd name="T67" fmla="*/ 15 h 41"/>
                        <a:gd name="T68" fmla="*/ 7 w 21"/>
                        <a:gd name="T69" fmla="*/ 17 h 41"/>
                        <a:gd name="T70" fmla="*/ 8 w 21"/>
                        <a:gd name="T71" fmla="*/ 15 h 41"/>
                        <a:gd name="T72" fmla="*/ 10 w 21"/>
                        <a:gd name="T73" fmla="*/ 14 h 41"/>
                        <a:gd name="T74" fmla="*/ 11 w 21"/>
                        <a:gd name="T75" fmla="*/ 13 h 41"/>
                        <a:gd name="T76" fmla="*/ 12 w 21"/>
                        <a:gd name="T77" fmla="*/ 13 h 41"/>
                        <a:gd name="T78" fmla="*/ 13 w 21"/>
                        <a:gd name="T79" fmla="*/ 12 h 41"/>
                        <a:gd name="T80" fmla="*/ 14 w 21"/>
                        <a:gd name="T81" fmla="*/ 12 h 41"/>
                        <a:gd name="T82" fmla="*/ 13 w 21"/>
                        <a:gd name="T83" fmla="*/ 11 h 41"/>
                        <a:gd name="T84" fmla="*/ 13 w 21"/>
                        <a:gd name="T85" fmla="*/ 10 h 41"/>
                        <a:gd name="T86" fmla="*/ 11 w 21"/>
                        <a:gd name="T87" fmla="*/ 8 h 41"/>
                        <a:gd name="T88" fmla="*/ 11 w 21"/>
                        <a:gd name="T89" fmla="*/ 10 h 41"/>
                        <a:gd name="T90" fmla="*/ 10 w 21"/>
                        <a:gd name="T91" fmla="*/ 10 h 41"/>
                        <a:gd name="T92" fmla="*/ 10 w 21"/>
                        <a:gd name="T93" fmla="*/ 8 h 41"/>
                        <a:gd name="T94" fmla="*/ 12 w 21"/>
                        <a:gd name="T95" fmla="*/ 7 h 41"/>
                        <a:gd name="T96" fmla="*/ 11 w 21"/>
                        <a:gd name="T97" fmla="*/ 5 h 41"/>
                        <a:gd name="T98" fmla="*/ 10 w 21"/>
                        <a:gd name="T99" fmla="*/ 5 h 41"/>
                        <a:gd name="T100" fmla="*/ 10 w 21"/>
                        <a:gd name="T101" fmla="*/ 5 h 41"/>
                        <a:gd name="T102" fmla="*/ 11 w 21"/>
                        <a:gd name="T103" fmla="*/ 4 h 41"/>
                        <a:gd name="T104" fmla="*/ 10 w 21"/>
                        <a:gd name="T105" fmla="*/ 5 h 41"/>
                        <a:gd name="T106" fmla="*/ 8 w 21"/>
                        <a:gd name="T107" fmla="*/ 3 h 4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  <a:cxn ang="0">
                          <a:pos x="T102" y="T103"/>
                        </a:cxn>
                        <a:cxn ang="0">
                          <a:pos x="T104" y="T105"/>
                        </a:cxn>
                        <a:cxn ang="0">
                          <a:pos x="T106" y="T107"/>
                        </a:cxn>
                      </a:cxnLst>
                      <a:rect l="0" t="0" r="r" b="b"/>
                      <a:pathLst>
                        <a:path w="21" h="41">
                          <a:moveTo>
                            <a:pt x="9" y="0"/>
                          </a:move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  <a:lnTo>
                            <a:pt x="5" y="1"/>
                          </a:lnTo>
                          <a:lnTo>
                            <a:pt x="4" y="0"/>
                          </a:lnTo>
                          <a:lnTo>
                            <a:pt x="5" y="1"/>
                          </a:lnTo>
                          <a:lnTo>
                            <a:pt x="6" y="1"/>
                          </a:lnTo>
                          <a:lnTo>
                            <a:pt x="5" y="3"/>
                          </a:lnTo>
                          <a:lnTo>
                            <a:pt x="4" y="6"/>
                          </a:lnTo>
                          <a:lnTo>
                            <a:pt x="4" y="7"/>
                          </a:lnTo>
                          <a:lnTo>
                            <a:pt x="3" y="7"/>
                          </a:lnTo>
                          <a:lnTo>
                            <a:pt x="2" y="8"/>
                          </a:lnTo>
                          <a:lnTo>
                            <a:pt x="2" y="8"/>
                          </a:lnTo>
                          <a:lnTo>
                            <a:pt x="0" y="10"/>
                          </a:lnTo>
                          <a:lnTo>
                            <a:pt x="0" y="11"/>
                          </a:lnTo>
                          <a:lnTo>
                            <a:pt x="0" y="12"/>
                          </a:lnTo>
                          <a:lnTo>
                            <a:pt x="0" y="13"/>
                          </a:lnTo>
                          <a:lnTo>
                            <a:pt x="0" y="15"/>
                          </a:lnTo>
                          <a:lnTo>
                            <a:pt x="0" y="14"/>
                          </a:lnTo>
                          <a:lnTo>
                            <a:pt x="1" y="13"/>
                          </a:lnTo>
                          <a:lnTo>
                            <a:pt x="1" y="15"/>
                          </a:lnTo>
                          <a:lnTo>
                            <a:pt x="1" y="15"/>
                          </a:lnTo>
                          <a:lnTo>
                            <a:pt x="1" y="17"/>
                          </a:lnTo>
                          <a:lnTo>
                            <a:pt x="2" y="19"/>
                          </a:lnTo>
                          <a:lnTo>
                            <a:pt x="2" y="19"/>
                          </a:lnTo>
                          <a:lnTo>
                            <a:pt x="3" y="19"/>
                          </a:lnTo>
                          <a:lnTo>
                            <a:pt x="4" y="19"/>
                          </a:lnTo>
                          <a:lnTo>
                            <a:pt x="4" y="20"/>
                          </a:lnTo>
                          <a:lnTo>
                            <a:pt x="5" y="20"/>
                          </a:lnTo>
                          <a:lnTo>
                            <a:pt x="5" y="22"/>
                          </a:lnTo>
                          <a:lnTo>
                            <a:pt x="6" y="22"/>
                          </a:lnTo>
                          <a:lnTo>
                            <a:pt x="6" y="22"/>
                          </a:lnTo>
                          <a:lnTo>
                            <a:pt x="7" y="22"/>
                          </a:lnTo>
                          <a:lnTo>
                            <a:pt x="6" y="24"/>
                          </a:lnTo>
                          <a:lnTo>
                            <a:pt x="6" y="25"/>
                          </a:lnTo>
                          <a:lnTo>
                            <a:pt x="6" y="26"/>
                          </a:lnTo>
                          <a:lnTo>
                            <a:pt x="6" y="26"/>
                          </a:lnTo>
                          <a:lnTo>
                            <a:pt x="6" y="27"/>
                          </a:lnTo>
                          <a:lnTo>
                            <a:pt x="7" y="28"/>
                          </a:lnTo>
                          <a:lnTo>
                            <a:pt x="7" y="29"/>
                          </a:lnTo>
                          <a:lnTo>
                            <a:pt x="8" y="29"/>
                          </a:lnTo>
                          <a:lnTo>
                            <a:pt x="8" y="29"/>
                          </a:lnTo>
                          <a:lnTo>
                            <a:pt x="9" y="30"/>
                          </a:lnTo>
                          <a:lnTo>
                            <a:pt x="9" y="33"/>
                          </a:lnTo>
                          <a:lnTo>
                            <a:pt x="9" y="33"/>
                          </a:lnTo>
                          <a:lnTo>
                            <a:pt x="8" y="34"/>
                          </a:lnTo>
                          <a:lnTo>
                            <a:pt x="8" y="36"/>
                          </a:lnTo>
                          <a:lnTo>
                            <a:pt x="10" y="37"/>
                          </a:lnTo>
                          <a:lnTo>
                            <a:pt x="10" y="39"/>
                          </a:lnTo>
                          <a:lnTo>
                            <a:pt x="11" y="39"/>
                          </a:lnTo>
                          <a:lnTo>
                            <a:pt x="11" y="40"/>
                          </a:lnTo>
                          <a:lnTo>
                            <a:pt x="12" y="40"/>
                          </a:lnTo>
                          <a:lnTo>
                            <a:pt x="11" y="39"/>
                          </a:lnTo>
                          <a:lnTo>
                            <a:pt x="11" y="38"/>
                          </a:lnTo>
                          <a:lnTo>
                            <a:pt x="12" y="37"/>
                          </a:lnTo>
                          <a:lnTo>
                            <a:pt x="12" y="36"/>
                          </a:lnTo>
                          <a:lnTo>
                            <a:pt x="13" y="35"/>
                          </a:lnTo>
                          <a:lnTo>
                            <a:pt x="13" y="34"/>
                          </a:lnTo>
                          <a:lnTo>
                            <a:pt x="13" y="34"/>
                          </a:lnTo>
                          <a:lnTo>
                            <a:pt x="14" y="34"/>
                          </a:lnTo>
                          <a:lnTo>
                            <a:pt x="15" y="34"/>
                          </a:lnTo>
                          <a:lnTo>
                            <a:pt x="15" y="33"/>
                          </a:lnTo>
                          <a:lnTo>
                            <a:pt x="16" y="33"/>
                          </a:lnTo>
                          <a:lnTo>
                            <a:pt x="15" y="32"/>
                          </a:lnTo>
                          <a:lnTo>
                            <a:pt x="17" y="31"/>
                          </a:lnTo>
                          <a:lnTo>
                            <a:pt x="17" y="31"/>
                          </a:lnTo>
                          <a:lnTo>
                            <a:pt x="18" y="30"/>
                          </a:lnTo>
                          <a:lnTo>
                            <a:pt x="18" y="29"/>
                          </a:lnTo>
                          <a:lnTo>
                            <a:pt x="19" y="28"/>
                          </a:lnTo>
                          <a:lnTo>
                            <a:pt x="20" y="27"/>
                          </a:lnTo>
                          <a:lnTo>
                            <a:pt x="20" y="26"/>
                          </a:lnTo>
                          <a:lnTo>
                            <a:pt x="19" y="26"/>
                          </a:lnTo>
                          <a:lnTo>
                            <a:pt x="17" y="26"/>
                          </a:lnTo>
                          <a:lnTo>
                            <a:pt x="17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6"/>
                          </a:lnTo>
                          <a:lnTo>
                            <a:pt x="15" y="24"/>
                          </a:lnTo>
                          <a:lnTo>
                            <a:pt x="14" y="24"/>
                          </a:lnTo>
                          <a:lnTo>
                            <a:pt x="14" y="24"/>
                          </a:lnTo>
                          <a:lnTo>
                            <a:pt x="13" y="23"/>
                          </a:lnTo>
                          <a:lnTo>
                            <a:pt x="12" y="22"/>
                          </a:lnTo>
                          <a:lnTo>
                            <a:pt x="11" y="22"/>
                          </a:lnTo>
                          <a:lnTo>
                            <a:pt x="10" y="22"/>
                          </a:lnTo>
                          <a:lnTo>
                            <a:pt x="10" y="22"/>
                          </a:lnTo>
                          <a:lnTo>
                            <a:pt x="9" y="22"/>
                          </a:lnTo>
                          <a:lnTo>
                            <a:pt x="8" y="22"/>
                          </a:lnTo>
                          <a:lnTo>
                            <a:pt x="7" y="22"/>
                          </a:lnTo>
                          <a:lnTo>
                            <a:pt x="6" y="22"/>
                          </a:lnTo>
                          <a:lnTo>
                            <a:pt x="6" y="20"/>
                          </a:lnTo>
                          <a:lnTo>
                            <a:pt x="5" y="19"/>
                          </a:lnTo>
                          <a:lnTo>
                            <a:pt x="5" y="19"/>
                          </a:lnTo>
                          <a:lnTo>
                            <a:pt x="5" y="18"/>
                          </a:lnTo>
                          <a:lnTo>
                            <a:pt x="4" y="18"/>
                          </a:lnTo>
                          <a:lnTo>
                            <a:pt x="4" y="18"/>
                          </a:lnTo>
                          <a:lnTo>
                            <a:pt x="3" y="17"/>
                          </a:lnTo>
                          <a:lnTo>
                            <a:pt x="3" y="17"/>
                          </a:lnTo>
                          <a:lnTo>
                            <a:pt x="4" y="17"/>
                          </a:lnTo>
                          <a:lnTo>
                            <a:pt x="4" y="16"/>
                          </a:lnTo>
                          <a:lnTo>
                            <a:pt x="4" y="15"/>
                          </a:lnTo>
                          <a:lnTo>
                            <a:pt x="5" y="15"/>
                          </a:lnTo>
                          <a:lnTo>
                            <a:pt x="5" y="16"/>
                          </a:lnTo>
                          <a:lnTo>
                            <a:pt x="6" y="16"/>
                          </a:lnTo>
                          <a:lnTo>
                            <a:pt x="7" y="17"/>
                          </a:lnTo>
                          <a:lnTo>
                            <a:pt x="7" y="17"/>
                          </a:lnTo>
                          <a:lnTo>
                            <a:pt x="8" y="16"/>
                          </a:lnTo>
                          <a:lnTo>
                            <a:pt x="8" y="15"/>
                          </a:lnTo>
                          <a:lnTo>
                            <a:pt x="9" y="15"/>
                          </a:lnTo>
                          <a:lnTo>
                            <a:pt x="10" y="15"/>
                          </a:lnTo>
                          <a:lnTo>
                            <a:pt x="10" y="14"/>
                          </a:lnTo>
                          <a:lnTo>
                            <a:pt x="11" y="14"/>
                          </a:lnTo>
                          <a:lnTo>
                            <a:pt x="11" y="13"/>
                          </a:lnTo>
                          <a:lnTo>
                            <a:pt x="11" y="13"/>
                          </a:lnTo>
                          <a:lnTo>
                            <a:pt x="12" y="13"/>
                          </a:lnTo>
                          <a:lnTo>
                            <a:pt x="13" y="13"/>
                          </a:lnTo>
                          <a:lnTo>
                            <a:pt x="12" y="13"/>
                          </a:lnTo>
                          <a:lnTo>
                            <a:pt x="13" y="12"/>
                          </a:lnTo>
                          <a:lnTo>
                            <a:pt x="13" y="12"/>
                          </a:lnTo>
                          <a:lnTo>
                            <a:pt x="13" y="12"/>
                          </a:lnTo>
                          <a:lnTo>
                            <a:pt x="13" y="13"/>
                          </a:lnTo>
                          <a:lnTo>
                            <a:pt x="15" y="13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4" y="11"/>
                          </a:lnTo>
                          <a:lnTo>
                            <a:pt x="13" y="11"/>
                          </a:lnTo>
                          <a:lnTo>
                            <a:pt x="13" y="10"/>
                          </a:lnTo>
                          <a:lnTo>
                            <a:pt x="13" y="10"/>
                          </a:lnTo>
                          <a:lnTo>
                            <a:pt x="13" y="10"/>
                          </a:lnTo>
                          <a:lnTo>
                            <a:pt x="13" y="9"/>
                          </a:lnTo>
                          <a:lnTo>
                            <a:pt x="13" y="8"/>
                          </a:lnTo>
                          <a:lnTo>
                            <a:pt x="11" y="8"/>
                          </a:lnTo>
                          <a:lnTo>
                            <a:pt x="11" y="9"/>
                          </a:lnTo>
                          <a:lnTo>
                            <a:pt x="11" y="10"/>
                          </a:lnTo>
                          <a:lnTo>
                            <a:pt x="11" y="10"/>
                          </a:lnTo>
                          <a:lnTo>
                            <a:pt x="10" y="11"/>
                          </a:lnTo>
                          <a:lnTo>
                            <a:pt x="10" y="10"/>
                          </a:lnTo>
                          <a:lnTo>
                            <a:pt x="10" y="10"/>
                          </a:lnTo>
                          <a:lnTo>
                            <a:pt x="9" y="9"/>
                          </a:lnTo>
                          <a:lnTo>
                            <a:pt x="9" y="8"/>
                          </a:lnTo>
                          <a:lnTo>
                            <a:pt x="10" y="8"/>
                          </a:lnTo>
                          <a:lnTo>
                            <a:pt x="11" y="8"/>
                          </a:lnTo>
                          <a:lnTo>
                            <a:pt x="11" y="7"/>
                          </a:lnTo>
                          <a:lnTo>
                            <a:pt x="12" y="7"/>
                          </a:lnTo>
                          <a:lnTo>
                            <a:pt x="12" y="6"/>
                          </a:lnTo>
                          <a:lnTo>
                            <a:pt x="11" y="6"/>
                          </a:lnTo>
                          <a:lnTo>
                            <a:pt x="11" y="5"/>
                          </a:lnTo>
                          <a:lnTo>
                            <a:pt x="11" y="6"/>
                          </a:lnTo>
                          <a:lnTo>
                            <a:pt x="10" y="6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9" y="5"/>
                          </a:lnTo>
                          <a:lnTo>
                            <a:pt x="10" y="5"/>
                          </a:lnTo>
                          <a:lnTo>
                            <a:pt x="11" y="5"/>
                          </a:lnTo>
                          <a:lnTo>
                            <a:pt x="11" y="5"/>
                          </a:lnTo>
                          <a:lnTo>
                            <a:pt x="11" y="4"/>
                          </a:lnTo>
                          <a:lnTo>
                            <a:pt x="11" y="4"/>
                          </a:lnTo>
                          <a:lnTo>
                            <a:pt x="10" y="4"/>
                          </a:lnTo>
                          <a:lnTo>
                            <a:pt x="10" y="5"/>
                          </a:lnTo>
                          <a:lnTo>
                            <a:pt x="9" y="5"/>
                          </a:lnTo>
                          <a:lnTo>
                            <a:pt x="9" y="3"/>
                          </a:lnTo>
                          <a:lnTo>
                            <a:pt x="8" y="3"/>
                          </a:lnTo>
                          <a:lnTo>
                            <a:pt x="9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1" name="Freeform 117"/>
                    <p:cNvSpPr>
                      <a:spLocks/>
                    </p:cNvSpPr>
                    <p:nvPr/>
                  </p:nvSpPr>
                  <p:spPr bwMode="auto">
                    <a:xfrm>
                      <a:off x="5321" y="1926"/>
                      <a:ext cx="29" cy="21"/>
                    </a:xfrm>
                    <a:custGeom>
                      <a:avLst/>
                      <a:gdLst>
                        <a:gd name="T0" fmla="*/ 4 w 29"/>
                        <a:gd name="T1" fmla="*/ 0 h 21"/>
                        <a:gd name="T2" fmla="*/ 2 w 29"/>
                        <a:gd name="T3" fmla="*/ 1 h 21"/>
                        <a:gd name="T4" fmla="*/ 2 w 29"/>
                        <a:gd name="T5" fmla="*/ 0 h 21"/>
                        <a:gd name="T6" fmla="*/ 1 w 29"/>
                        <a:gd name="T7" fmla="*/ 1 h 21"/>
                        <a:gd name="T8" fmla="*/ 0 w 29"/>
                        <a:gd name="T9" fmla="*/ 3 h 21"/>
                        <a:gd name="T10" fmla="*/ 1 w 29"/>
                        <a:gd name="T11" fmla="*/ 5 h 21"/>
                        <a:gd name="T12" fmla="*/ 3 w 29"/>
                        <a:gd name="T13" fmla="*/ 4 h 21"/>
                        <a:gd name="T14" fmla="*/ 5 w 29"/>
                        <a:gd name="T15" fmla="*/ 3 h 21"/>
                        <a:gd name="T16" fmla="*/ 7 w 29"/>
                        <a:gd name="T17" fmla="*/ 3 h 21"/>
                        <a:gd name="T18" fmla="*/ 8 w 29"/>
                        <a:gd name="T19" fmla="*/ 4 h 21"/>
                        <a:gd name="T20" fmla="*/ 11 w 29"/>
                        <a:gd name="T21" fmla="*/ 5 h 21"/>
                        <a:gd name="T22" fmla="*/ 12 w 29"/>
                        <a:gd name="T23" fmla="*/ 6 h 21"/>
                        <a:gd name="T24" fmla="*/ 11 w 29"/>
                        <a:gd name="T25" fmla="*/ 6 h 21"/>
                        <a:gd name="T26" fmla="*/ 13 w 29"/>
                        <a:gd name="T27" fmla="*/ 7 h 21"/>
                        <a:gd name="T28" fmla="*/ 14 w 29"/>
                        <a:gd name="T29" fmla="*/ 9 h 21"/>
                        <a:gd name="T30" fmla="*/ 13 w 29"/>
                        <a:gd name="T31" fmla="*/ 9 h 21"/>
                        <a:gd name="T32" fmla="*/ 12 w 29"/>
                        <a:gd name="T33" fmla="*/ 10 h 21"/>
                        <a:gd name="T34" fmla="*/ 13 w 29"/>
                        <a:gd name="T35" fmla="*/ 12 h 21"/>
                        <a:gd name="T36" fmla="*/ 13 w 29"/>
                        <a:gd name="T37" fmla="*/ 13 h 21"/>
                        <a:gd name="T38" fmla="*/ 14 w 29"/>
                        <a:gd name="T39" fmla="*/ 12 h 21"/>
                        <a:gd name="T40" fmla="*/ 13 w 29"/>
                        <a:gd name="T41" fmla="*/ 10 h 21"/>
                        <a:gd name="T42" fmla="*/ 14 w 29"/>
                        <a:gd name="T43" fmla="*/ 11 h 21"/>
                        <a:gd name="T44" fmla="*/ 14 w 29"/>
                        <a:gd name="T45" fmla="*/ 12 h 21"/>
                        <a:gd name="T46" fmla="*/ 15 w 29"/>
                        <a:gd name="T47" fmla="*/ 13 h 21"/>
                        <a:gd name="T48" fmla="*/ 14 w 29"/>
                        <a:gd name="T49" fmla="*/ 13 h 21"/>
                        <a:gd name="T50" fmla="*/ 14 w 29"/>
                        <a:gd name="T51" fmla="*/ 15 h 21"/>
                        <a:gd name="T52" fmla="*/ 13 w 29"/>
                        <a:gd name="T53" fmla="*/ 16 h 21"/>
                        <a:gd name="T54" fmla="*/ 14 w 29"/>
                        <a:gd name="T55" fmla="*/ 17 h 21"/>
                        <a:gd name="T56" fmla="*/ 14 w 29"/>
                        <a:gd name="T57" fmla="*/ 20 h 21"/>
                        <a:gd name="T58" fmla="*/ 15 w 29"/>
                        <a:gd name="T59" fmla="*/ 18 h 21"/>
                        <a:gd name="T60" fmla="*/ 16 w 29"/>
                        <a:gd name="T61" fmla="*/ 16 h 21"/>
                        <a:gd name="T62" fmla="*/ 17 w 29"/>
                        <a:gd name="T63" fmla="*/ 16 h 21"/>
                        <a:gd name="T64" fmla="*/ 18 w 29"/>
                        <a:gd name="T65" fmla="*/ 15 h 21"/>
                        <a:gd name="T66" fmla="*/ 18 w 29"/>
                        <a:gd name="T67" fmla="*/ 15 h 21"/>
                        <a:gd name="T68" fmla="*/ 20 w 29"/>
                        <a:gd name="T69" fmla="*/ 15 h 21"/>
                        <a:gd name="T70" fmla="*/ 21 w 29"/>
                        <a:gd name="T71" fmla="*/ 14 h 21"/>
                        <a:gd name="T72" fmla="*/ 22 w 29"/>
                        <a:gd name="T73" fmla="*/ 16 h 21"/>
                        <a:gd name="T74" fmla="*/ 24 w 29"/>
                        <a:gd name="T75" fmla="*/ 16 h 21"/>
                        <a:gd name="T76" fmla="*/ 27 w 29"/>
                        <a:gd name="T77" fmla="*/ 18 h 21"/>
                        <a:gd name="T78" fmla="*/ 28 w 29"/>
                        <a:gd name="T79" fmla="*/ 16 h 21"/>
                        <a:gd name="T80" fmla="*/ 27 w 29"/>
                        <a:gd name="T81" fmla="*/ 13 h 21"/>
                        <a:gd name="T82" fmla="*/ 26 w 29"/>
                        <a:gd name="T83" fmla="*/ 12 h 21"/>
                        <a:gd name="T84" fmla="*/ 24 w 29"/>
                        <a:gd name="T85" fmla="*/ 13 h 21"/>
                        <a:gd name="T86" fmla="*/ 24 w 29"/>
                        <a:gd name="T87" fmla="*/ 12 h 21"/>
                        <a:gd name="T88" fmla="*/ 26 w 29"/>
                        <a:gd name="T89" fmla="*/ 10 h 21"/>
                        <a:gd name="T90" fmla="*/ 23 w 29"/>
                        <a:gd name="T91" fmla="*/ 7 h 21"/>
                        <a:gd name="T92" fmla="*/ 20 w 29"/>
                        <a:gd name="T93" fmla="*/ 4 h 21"/>
                        <a:gd name="T94" fmla="*/ 17 w 29"/>
                        <a:gd name="T95" fmla="*/ 2 h 21"/>
                        <a:gd name="T96" fmla="*/ 13 w 29"/>
                        <a:gd name="T97" fmla="*/ 1 h 21"/>
                        <a:gd name="T98" fmla="*/ 11 w 29"/>
                        <a:gd name="T99" fmla="*/ 0 h 21"/>
                        <a:gd name="T100" fmla="*/ 7 w 29"/>
                        <a:gd name="T101" fmla="*/ 0 h 2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  <a:cxn ang="0">
                          <a:pos x="T70" y="T71"/>
                        </a:cxn>
                        <a:cxn ang="0">
                          <a:pos x="T72" y="T73"/>
                        </a:cxn>
                        <a:cxn ang="0">
                          <a:pos x="T74" y="T75"/>
                        </a:cxn>
                        <a:cxn ang="0">
                          <a:pos x="T76" y="T77"/>
                        </a:cxn>
                        <a:cxn ang="0">
                          <a:pos x="T78" y="T79"/>
                        </a:cxn>
                        <a:cxn ang="0">
                          <a:pos x="T80" y="T81"/>
                        </a:cxn>
                        <a:cxn ang="0">
                          <a:pos x="T82" y="T83"/>
                        </a:cxn>
                        <a:cxn ang="0">
                          <a:pos x="T84" y="T85"/>
                        </a:cxn>
                        <a:cxn ang="0">
                          <a:pos x="T86" y="T87"/>
                        </a:cxn>
                        <a:cxn ang="0">
                          <a:pos x="T88" y="T89"/>
                        </a:cxn>
                        <a:cxn ang="0">
                          <a:pos x="T90" y="T91"/>
                        </a:cxn>
                        <a:cxn ang="0">
                          <a:pos x="T92" y="T93"/>
                        </a:cxn>
                        <a:cxn ang="0">
                          <a:pos x="T94" y="T95"/>
                        </a:cxn>
                        <a:cxn ang="0">
                          <a:pos x="T96" y="T97"/>
                        </a:cxn>
                        <a:cxn ang="0">
                          <a:pos x="T98" y="T99"/>
                        </a:cxn>
                        <a:cxn ang="0">
                          <a:pos x="T100" y="T101"/>
                        </a:cxn>
                      </a:cxnLst>
                      <a:rect l="0" t="0" r="r" b="b"/>
                      <a:pathLst>
                        <a:path w="29" h="21">
                          <a:moveTo>
                            <a:pt x="6" y="0"/>
                          </a:moveTo>
                          <a:lnTo>
                            <a:pt x="5" y="0"/>
                          </a:lnTo>
                          <a:lnTo>
                            <a:pt x="4" y="0"/>
                          </a:lnTo>
                          <a:lnTo>
                            <a:pt x="3" y="0"/>
                          </a:lnTo>
                          <a:lnTo>
                            <a:pt x="3" y="1"/>
                          </a:lnTo>
                          <a:lnTo>
                            <a:pt x="2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2" y="0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1"/>
                          </a:lnTo>
                          <a:lnTo>
                            <a:pt x="1" y="2"/>
                          </a:lnTo>
                          <a:lnTo>
                            <a:pt x="1" y="3"/>
                          </a:lnTo>
                          <a:lnTo>
                            <a:pt x="0" y="3"/>
                          </a:lnTo>
                          <a:lnTo>
                            <a:pt x="1" y="4"/>
                          </a:lnTo>
                          <a:lnTo>
                            <a:pt x="0" y="5"/>
                          </a:lnTo>
                          <a:lnTo>
                            <a:pt x="1" y="5"/>
                          </a:lnTo>
                          <a:lnTo>
                            <a:pt x="1" y="4"/>
                          </a:lnTo>
                          <a:lnTo>
                            <a:pt x="2" y="4"/>
                          </a:lnTo>
                          <a:lnTo>
                            <a:pt x="3" y="4"/>
                          </a:lnTo>
                          <a:lnTo>
                            <a:pt x="3" y="3"/>
                          </a:lnTo>
                          <a:lnTo>
                            <a:pt x="3" y="3"/>
                          </a:lnTo>
                          <a:lnTo>
                            <a:pt x="5" y="3"/>
                          </a:lnTo>
                          <a:lnTo>
                            <a:pt x="6" y="3"/>
                          </a:lnTo>
                          <a:lnTo>
                            <a:pt x="7" y="3"/>
                          </a:lnTo>
                          <a:lnTo>
                            <a:pt x="7" y="3"/>
                          </a:lnTo>
                          <a:lnTo>
                            <a:pt x="8" y="3"/>
                          </a:lnTo>
                          <a:lnTo>
                            <a:pt x="9" y="4"/>
                          </a:lnTo>
                          <a:lnTo>
                            <a:pt x="8" y="4"/>
                          </a:lnTo>
                          <a:lnTo>
                            <a:pt x="9" y="4"/>
                          </a:lnTo>
                          <a:lnTo>
                            <a:pt x="9" y="5"/>
                          </a:lnTo>
                          <a:lnTo>
                            <a:pt x="11" y="5"/>
                          </a:lnTo>
                          <a:lnTo>
                            <a:pt x="11" y="5"/>
                          </a:lnTo>
                          <a:lnTo>
                            <a:pt x="11" y="6"/>
                          </a:lnTo>
                          <a:lnTo>
                            <a:pt x="12" y="6"/>
                          </a:lnTo>
                          <a:lnTo>
                            <a:pt x="13" y="5"/>
                          </a:lnTo>
                          <a:lnTo>
                            <a:pt x="13" y="6"/>
                          </a:lnTo>
                          <a:lnTo>
                            <a:pt x="11" y="6"/>
                          </a:lnTo>
                          <a:lnTo>
                            <a:pt x="13" y="6"/>
                          </a:lnTo>
                          <a:lnTo>
                            <a:pt x="13" y="6"/>
                          </a:lnTo>
                          <a:lnTo>
                            <a:pt x="13" y="7"/>
                          </a:lnTo>
                          <a:lnTo>
                            <a:pt x="13" y="7"/>
                          </a:lnTo>
                          <a:lnTo>
                            <a:pt x="13" y="8"/>
                          </a:lnTo>
                          <a:lnTo>
                            <a:pt x="14" y="9"/>
                          </a:lnTo>
                          <a:lnTo>
                            <a:pt x="14" y="9"/>
                          </a:lnTo>
                          <a:lnTo>
                            <a:pt x="13" y="9"/>
                          </a:lnTo>
                          <a:lnTo>
                            <a:pt x="13" y="9"/>
                          </a:lnTo>
                          <a:lnTo>
                            <a:pt x="13" y="9"/>
                          </a:lnTo>
                          <a:lnTo>
                            <a:pt x="12" y="9"/>
                          </a:lnTo>
                          <a:lnTo>
                            <a:pt x="12" y="10"/>
                          </a:lnTo>
                          <a:lnTo>
                            <a:pt x="12" y="10"/>
                          </a:lnTo>
                          <a:lnTo>
                            <a:pt x="12" y="12"/>
                          </a:lnTo>
                          <a:lnTo>
                            <a:pt x="13" y="12"/>
                          </a:lnTo>
                          <a:lnTo>
                            <a:pt x="13" y="13"/>
                          </a:lnTo>
                          <a:lnTo>
                            <a:pt x="13" y="13"/>
                          </a:lnTo>
                          <a:lnTo>
                            <a:pt x="13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3" y="11"/>
                          </a:lnTo>
                          <a:lnTo>
                            <a:pt x="13" y="10"/>
                          </a:lnTo>
                          <a:lnTo>
                            <a:pt x="14" y="11"/>
                          </a:lnTo>
                          <a:lnTo>
                            <a:pt x="14" y="12"/>
                          </a:lnTo>
                          <a:lnTo>
                            <a:pt x="14" y="11"/>
                          </a:lnTo>
                          <a:lnTo>
                            <a:pt x="14" y="11"/>
                          </a:lnTo>
                          <a:lnTo>
                            <a:pt x="14" y="12"/>
                          </a:lnTo>
                          <a:lnTo>
                            <a:pt x="14" y="12"/>
                          </a:lnTo>
                          <a:lnTo>
                            <a:pt x="15" y="12"/>
                          </a:lnTo>
                          <a:lnTo>
                            <a:pt x="14" y="13"/>
                          </a:lnTo>
                          <a:lnTo>
                            <a:pt x="15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3"/>
                          </a:lnTo>
                          <a:lnTo>
                            <a:pt x="14" y="14"/>
                          </a:lnTo>
                          <a:lnTo>
                            <a:pt x="14" y="15"/>
                          </a:lnTo>
                          <a:lnTo>
                            <a:pt x="14" y="15"/>
                          </a:lnTo>
                          <a:lnTo>
                            <a:pt x="14" y="16"/>
                          </a:lnTo>
                          <a:lnTo>
                            <a:pt x="13" y="16"/>
                          </a:lnTo>
                          <a:lnTo>
                            <a:pt x="14" y="16"/>
                          </a:lnTo>
                          <a:lnTo>
                            <a:pt x="14" y="16"/>
                          </a:lnTo>
                          <a:lnTo>
                            <a:pt x="14" y="17"/>
                          </a:lnTo>
                          <a:lnTo>
                            <a:pt x="13" y="18"/>
                          </a:lnTo>
                          <a:lnTo>
                            <a:pt x="14" y="19"/>
                          </a:lnTo>
                          <a:lnTo>
                            <a:pt x="14" y="20"/>
                          </a:lnTo>
                          <a:lnTo>
                            <a:pt x="14" y="20"/>
                          </a:lnTo>
                          <a:lnTo>
                            <a:pt x="15" y="19"/>
                          </a:lnTo>
                          <a:lnTo>
                            <a:pt x="15" y="18"/>
                          </a:lnTo>
                          <a:lnTo>
                            <a:pt x="15" y="18"/>
                          </a:lnTo>
                          <a:lnTo>
                            <a:pt x="15" y="16"/>
                          </a:lnTo>
                          <a:lnTo>
                            <a:pt x="16" y="16"/>
                          </a:lnTo>
                          <a:lnTo>
                            <a:pt x="17" y="16"/>
                          </a:lnTo>
                          <a:lnTo>
                            <a:pt x="18" y="16"/>
                          </a:lnTo>
                          <a:lnTo>
                            <a:pt x="17" y="16"/>
                          </a:lnTo>
                          <a:lnTo>
                            <a:pt x="16" y="16"/>
                          </a:lnTo>
                          <a:lnTo>
                            <a:pt x="16" y="15"/>
                          </a:lnTo>
                          <a:lnTo>
                            <a:pt x="18" y="15"/>
                          </a:lnTo>
                          <a:lnTo>
                            <a:pt x="18" y="16"/>
                          </a:lnTo>
                          <a:lnTo>
                            <a:pt x="19" y="15"/>
                          </a:lnTo>
                          <a:lnTo>
                            <a:pt x="18" y="15"/>
                          </a:lnTo>
                          <a:lnTo>
                            <a:pt x="19" y="14"/>
                          </a:lnTo>
                          <a:lnTo>
                            <a:pt x="19" y="15"/>
                          </a:lnTo>
                          <a:lnTo>
                            <a:pt x="20" y="15"/>
                          </a:lnTo>
                          <a:lnTo>
                            <a:pt x="20" y="15"/>
                          </a:lnTo>
                          <a:lnTo>
                            <a:pt x="20" y="15"/>
                          </a:lnTo>
                          <a:lnTo>
                            <a:pt x="21" y="14"/>
                          </a:lnTo>
                          <a:lnTo>
                            <a:pt x="22" y="15"/>
                          </a:lnTo>
                          <a:lnTo>
                            <a:pt x="22" y="16"/>
                          </a:lnTo>
                          <a:lnTo>
                            <a:pt x="22" y="16"/>
                          </a:lnTo>
                          <a:lnTo>
                            <a:pt x="23" y="16"/>
                          </a:lnTo>
                          <a:lnTo>
                            <a:pt x="24" y="16"/>
                          </a:lnTo>
                          <a:lnTo>
                            <a:pt x="24" y="16"/>
                          </a:lnTo>
                          <a:lnTo>
                            <a:pt x="25" y="17"/>
                          </a:lnTo>
                          <a:lnTo>
                            <a:pt x="26" y="18"/>
                          </a:lnTo>
                          <a:lnTo>
                            <a:pt x="27" y="18"/>
                          </a:lnTo>
                          <a:lnTo>
                            <a:pt x="27" y="18"/>
                          </a:lnTo>
                          <a:lnTo>
                            <a:pt x="27" y="16"/>
                          </a:lnTo>
                          <a:lnTo>
                            <a:pt x="28" y="16"/>
                          </a:lnTo>
                          <a:lnTo>
                            <a:pt x="27" y="15"/>
                          </a:lnTo>
                          <a:lnTo>
                            <a:pt x="28" y="15"/>
                          </a:lnTo>
                          <a:lnTo>
                            <a:pt x="27" y="13"/>
                          </a:lnTo>
                          <a:lnTo>
                            <a:pt x="27" y="13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2"/>
                          </a:lnTo>
                          <a:lnTo>
                            <a:pt x="26" y="13"/>
                          </a:lnTo>
                          <a:lnTo>
                            <a:pt x="24" y="13"/>
                          </a:lnTo>
                          <a:lnTo>
                            <a:pt x="24" y="13"/>
                          </a:lnTo>
                          <a:lnTo>
                            <a:pt x="24" y="12"/>
                          </a:lnTo>
                          <a:lnTo>
                            <a:pt x="24" y="12"/>
                          </a:lnTo>
                          <a:lnTo>
                            <a:pt x="25" y="12"/>
                          </a:lnTo>
                          <a:lnTo>
                            <a:pt x="26" y="11"/>
                          </a:lnTo>
                          <a:lnTo>
                            <a:pt x="26" y="10"/>
                          </a:lnTo>
                          <a:lnTo>
                            <a:pt x="25" y="10"/>
                          </a:lnTo>
                          <a:lnTo>
                            <a:pt x="24" y="8"/>
                          </a:lnTo>
                          <a:lnTo>
                            <a:pt x="23" y="7"/>
                          </a:lnTo>
                          <a:lnTo>
                            <a:pt x="22" y="6"/>
                          </a:lnTo>
                          <a:lnTo>
                            <a:pt x="21" y="5"/>
                          </a:lnTo>
                          <a:lnTo>
                            <a:pt x="20" y="4"/>
                          </a:lnTo>
                          <a:lnTo>
                            <a:pt x="20" y="4"/>
                          </a:lnTo>
                          <a:lnTo>
                            <a:pt x="18" y="3"/>
                          </a:lnTo>
                          <a:lnTo>
                            <a:pt x="17" y="2"/>
                          </a:lnTo>
                          <a:lnTo>
                            <a:pt x="16" y="1"/>
                          </a:lnTo>
                          <a:lnTo>
                            <a:pt x="15" y="1"/>
                          </a:lnTo>
                          <a:lnTo>
                            <a:pt x="13" y="1"/>
                          </a:lnTo>
                          <a:lnTo>
                            <a:pt x="13" y="0"/>
                          </a:lnTo>
                          <a:lnTo>
                            <a:pt x="11" y="0"/>
                          </a:lnTo>
                          <a:lnTo>
                            <a:pt x="11" y="0"/>
                          </a:lnTo>
                          <a:lnTo>
                            <a:pt x="9" y="0"/>
                          </a:lnTo>
                          <a:lnTo>
                            <a:pt x="8" y="0"/>
                          </a:lnTo>
                          <a:lnTo>
                            <a:pt x="7" y="0"/>
                          </a:lnTo>
                          <a:lnTo>
                            <a:pt x="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2" name="Freeform 118"/>
                    <p:cNvSpPr>
                      <a:spLocks/>
                    </p:cNvSpPr>
                    <p:nvPr/>
                  </p:nvSpPr>
                  <p:spPr bwMode="auto">
                    <a:xfrm>
                      <a:off x="5334" y="1942"/>
                      <a:ext cx="18" cy="24"/>
                    </a:xfrm>
                    <a:custGeom>
                      <a:avLst/>
                      <a:gdLst>
                        <a:gd name="T0" fmla="*/ 8 w 18"/>
                        <a:gd name="T1" fmla="*/ 0 h 24"/>
                        <a:gd name="T2" fmla="*/ 6 w 18"/>
                        <a:gd name="T3" fmla="*/ 1 h 24"/>
                        <a:gd name="T4" fmla="*/ 4 w 18"/>
                        <a:gd name="T5" fmla="*/ 2 h 24"/>
                        <a:gd name="T6" fmla="*/ 2 w 18"/>
                        <a:gd name="T7" fmla="*/ 3 h 24"/>
                        <a:gd name="T8" fmla="*/ 1 w 18"/>
                        <a:gd name="T9" fmla="*/ 3 h 24"/>
                        <a:gd name="T10" fmla="*/ 0 w 18"/>
                        <a:gd name="T11" fmla="*/ 5 h 24"/>
                        <a:gd name="T12" fmla="*/ 0 w 18"/>
                        <a:gd name="T13" fmla="*/ 7 h 24"/>
                        <a:gd name="T14" fmla="*/ 0 w 18"/>
                        <a:gd name="T15" fmla="*/ 9 h 24"/>
                        <a:gd name="T16" fmla="*/ 1 w 18"/>
                        <a:gd name="T17" fmla="*/ 11 h 24"/>
                        <a:gd name="T18" fmla="*/ 3 w 18"/>
                        <a:gd name="T19" fmla="*/ 12 h 24"/>
                        <a:gd name="T20" fmla="*/ 5 w 18"/>
                        <a:gd name="T21" fmla="*/ 12 h 24"/>
                        <a:gd name="T22" fmla="*/ 6 w 18"/>
                        <a:gd name="T23" fmla="*/ 11 h 24"/>
                        <a:gd name="T24" fmla="*/ 7 w 18"/>
                        <a:gd name="T25" fmla="*/ 11 h 24"/>
                        <a:gd name="T26" fmla="*/ 8 w 18"/>
                        <a:gd name="T27" fmla="*/ 13 h 24"/>
                        <a:gd name="T28" fmla="*/ 9 w 18"/>
                        <a:gd name="T29" fmla="*/ 14 h 24"/>
                        <a:gd name="T30" fmla="*/ 9 w 18"/>
                        <a:gd name="T31" fmla="*/ 15 h 24"/>
                        <a:gd name="T32" fmla="*/ 9 w 18"/>
                        <a:gd name="T33" fmla="*/ 17 h 24"/>
                        <a:gd name="T34" fmla="*/ 10 w 18"/>
                        <a:gd name="T35" fmla="*/ 19 h 24"/>
                        <a:gd name="T36" fmla="*/ 10 w 18"/>
                        <a:gd name="T37" fmla="*/ 21 h 24"/>
                        <a:gd name="T38" fmla="*/ 11 w 18"/>
                        <a:gd name="T39" fmla="*/ 23 h 24"/>
                        <a:gd name="T40" fmla="*/ 12 w 18"/>
                        <a:gd name="T41" fmla="*/ 22 h 24"/>
                        <a:gd name="T42" fmla="*/ 14 w 18"/>
                        <a:gd name="T43" fmla="*/ 19 h 24"/>
                        <a:gd name="T44" fmla="*/ 16 w 18"/>
                        <a:gd name="T45" fmla="*/ 15 h 24"/>
                        <a:gd name="T46" fmla="*/ 17 w 18"/>
                        <a:gd name="T47" fmla="*/ 11 h 24"/>
                        <a:gd name="T48" fmla="*/ 16 w 18"/>
                        <a:gd name="T49" fmla="*/ 10 h 24"/>
                        <a:gd name="T50" fmla="*/ 16 w 18"/>
                        <a:gd name="T51" fmla="*/ 7 h 24"/>
                        <a:gd name="T52" fmla="*/ 17 w 18"/>
                        <a:gd name="T53" fmla="*/ 4 h 24"/>
                        <a:gd name="T54" fmla="*/ 16 w 18"/>
                        <a:gd name="T55" fmla="*/ 3 h 24"/>
                        <a:gd name="T56" fmla="*/ 16 w 18"/>
                        <a:gd name="T57" fmla="*/ 1 h 24"/>
                        <a:gd name="T58" fmla="*/ 15 w 18"/>
                        <a:gd name="T59" fmla="*/ 2 h 24"/>
                        <a:gd name="T60" fmla="*/ 14 w 18"/>
                        <a:gd name="T61" fmla="*/ 2 h 24"/>
                        <a:gd name="T62" fmla="*/ 13 w 18"/>
                        <a:gd name="T63" fmla="*/ 1 h 24"/>
                        <a:gd name="T64" fmla="*/ 11 w 18"/>
                        <a:gd name="T65" fmla="*/ 1 h 24"/>
                        <a:gd name="T66" fmla="*/ 10 w 18"/>
                        <a:gd name="T67" fmla="*/ 1 h 24"/>
                        <a:gd name="T68" fmla="*/ 8 w 18"/>
                        <a:gd name="T69" fmla="*/ 0 h 24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  <a:cxn ang="0">
                          <a:pos x="T44" y="T45"/>
                        </a:cxn>
                        <a:cxn ang="0">
                          <a:pos x="T46" y="T47"/>
                        </a:cxn>
                        <a:cxn ang="0">
                          <a:pos x="T48" y="T49"/>
                        </a:cxn>
                        <a:cxn ang="0">
                          <a:pos x="T50" y="T51"/>
                        </a:cxn>
                        <a:cxn ang="0">
                          <a:pos x="T52" y="T53"/>
                        </a:cxn>
                        <a:cxn ang="0">
                          <a:pos x="T54" y="T55"/>
                        </a:cxn>
                        <a:cxn ang="0">
                          <a:pos x="T56" y="T57"/>
                        </a:cxn>
                        <a:cxn ang="0">
                          <a:pos x="T58" y="T59"/>
                        </a:cxn>
                        <a:cxn ang="0">
                          <a:pos x="T60" y="T61"/>
                        </a:cxn>
                        <a:cxn ang="0">
                          <a:pos x="T62" y="T63"/>
                        </a:cxn>
                        <a:cxn ang="0">
                          <a:pos x="T64" y="T65"/>
                        </a:cxn>
                        <a:cxn ang="0">
                          <a:pos x="T66" y="T67"/>
                        </a:cxn>
                        <a:cxn ang="0">
                          <a:pos x="T68" y="T69"/>
                        </a:cxn>
                      </a:cxnLst>
                      <a:rect l="0" t="0" r="r" b="b"/>
                      <a:pathLst>
                        <a:path w="18" h="24">
                          <a:moveTo>
                            <a:pt x="8" y="0"/>
                          </a:moveTo>
                          <a:lnTo>
                            <a:pt x="8" y="0"/>
                          </a:lnTo>
                          <a:lnTo>
                            <a:pt x="7" y="1"/>
                          </a:lnTo>
                          <a:lnTo>
                            <a:pt x="6" y="1"/>
                          </a:lnTo>
                          <a:lnTo>
                            <a:pt x="6" y="2"/>
                          </a:lnTo>
                          <a:lnTo>
                            <a:pt x="4" y="2"/>
                          </a:lnTo>
                          <a:lnTo>
                            <a:pt x="3" y="1"/>
                          </a:lnTo>
                          <a:lnTo>
                            <a:pt x="2" y="3"/>
                          </a:lnTo>
                          <a:lnTo>
                            <a:pt x="1" y="3"/>
                          </a:lnTo>
                          <a:lnTo>
                            <a:pt x="1" y="3"/>
                          </a:lnTo>
                          <a:lnTo>
                            <a:pt x="0" y="5"/>
                          </a:lnTo>
                          <a:lnTo>
                            <a:pt x="0" y="5"/>
                          </a:lnTo>
                          <a:lnTo>
                            <a:pt x="0" y="7"/>
                          </a:lnTo>
                          <a:lnTo>
                            <a:pt x="0" y="7"/>
                          </a:lnTo>
                          <a:lnTo>
                            <a:pt x="0" y="8"/>
                          </a:lnTo>
                          <a:lnTo>
                            <a:pt x="0" y="9"/>
                          </a:lnTo>
                          <a:lnTo>
                            <a:pt x="0" y="10"/>
                          </a:lnTo>
                          <a:lnTo>
                            <a:pt x="1" y="11"/>
                          </a:lnTo>
                          <a:lnTo>
                            <a:pt x="2" y="12"/>
                          </a:lnTo>
                          <a:lnTo>
                            <a:pt x="3" y="12"/>
                          </a:lnTo>
                          <a:lnTo>
                            <a:pt x="4" y="12"/>
                          </a:lnTo>
                          <a:lnTo>
                            <a:pt x="5" y="12"/>
                          </a:lnTo>
                          <a:lnTo>
                            <a:pt x="5" y="11"/>
                          </a:lnTo>
                          <a:lnTo>
                            <a:pt x="6" y="11"/>
                          </a:lnTo>
                          <a:lnTo>
                            <a:pt x="7" y="11"/>
                          </a:lnTo>
                          <a:lnTo>
                            <a:pt x="7" y="11"/>
                          </a:lnTo>
                          <a:lnTo>
                            <a:pt x="8" y="12"/>
                          </a:lnTo>
                          <a:lnTo>
                            <a:pt x="8" y="13"/>
                          </a:lnTo>
                          <a:lnTo>
                            <a:pt x="9" y="14"/>
                          </a:lnTo>
                          <a:lnTo>
                            <a:pt x="9" y="14"/>
                          </a:lnTo>
                          <a:lnTo>
                            <a:pt x="10" y="15"/>
                          </a:lnTo>
                          <a:lnTo>
                            <a:pt x="9" y="15"/>
                          </a:lnTo>
                          <a:lnTo>
                            <a:pt x="9" y="17"/>
                          </a:lnTo>
                          <a:lnTo>
                            <a:pt x="9" y="17"/>
                          </a:lnTo>
                          <a:lnTo>
                            <a:pt x="9" y="18"/>
                          </a:lnTo>
                          <a:lnTo>
                            <a:pt x="10" y="19"/>
                          </a:lnTo>
                          <a:lnTo>
                            <a:pt x="10" y="19"/>
                          </a:lnTo>
                          <a:lnTo>
                            <a:pt x="10" y="21"/>
                          </a:lnTo>
                          <a:lnTo>
                            <a:pt x="11" y="21"/>
                          </a:lnTo>
                          <a:lnTo>
                            <a:pt x="11" y="23"/>
                          </a:lnTo>
                          <a:lnTo>
                            <a:pt x="11" y="23"/>
                          </a:lnTo>
                          <a:lnTo>
                            <a:pt x="12" y="22"/>
                          </a:lnTo>
                          <a:lnTo>
                            <a:pt x="13" y="21"/>
                          </a:lnTo>
                          <a:lnTo>
                            <a:pt x="14" y="19"/>
                          </a:lnTo>
                          <a:lnTo>
                            <a:pt x="15" y="17"/>
                          </a:lnTo>
                          <a:lnTo>
                            <a:pt x="16" y="15"/>
                          </a:lnTo>
                          <a:lnTo>
                            <a:pt x="16" y="13"/>
                          </a:lnTo>
                          <a:lnTo>
                            <a:pt x="17" y="11"/>
                          </a:lnTo>
                          <a:lnTo>
                            <a:pt x="16" y="10"/>
                          </a:lnTo>
                          <a:lnTo>
                            <a:pt x="16" y="10"/>
                          </a:lnTo>
                          <a:lnTo>
                            <a:pt x="16" y="8"/>
                          </a:lnTo>
                          <a:lnTo>
                            <a:pt x="16" y="7"/>
                          </a:lnTo>
                          <a:lnTo>
                            <a:pt x="17" y="5"/>
                          </a:lnTo>
                          <a:lnTo>
                            <a:pt x="17" y="4"/>
                          </a:lnTo>
                          <a:lnTo>
                            <a:pt x="17" y="3"/>
                          </a:lnTo>
                          <a:lnTo>
                            <a:pt x="16" y="3"/>
                          </a:lnTo>
                          <a:lnTo>
                            <a:pt x="16" y="2"/>
                          </a:lnTo>
                          <a:lnTo>
                            <a:pt x="16" y="1"/>
                          </a:lnTo>
                          <a:lnTo>
                            <a:pt x="15" y="1"/>
                          </a:lnTo>
                          <a:lnTo>
                            <a:pt x="15" y="2"/>
                          </a:lnTo>
                          <a:lnTo>
                            <a:pt x="15" y="3"/>
                          </a:lnTo>
                          <a:lnTo>
                            <a:pt x="14" y="2"/>
                          </a:lnTo>
                          <a:lnTo>
                            <a:pt x="13" y="2"/>
                          </a:lnTo>
                          <a:lnTo>
                            <a:pt x="13" y="1"/>
                          </a:lnTo>
                          <a:lnTo>
                            <a:pt x="12" y="2"/>
                          </a:lnTo>
                          <a:lnTo>
                            <a:pt x="11" y="1"/>
                          </a:lnTo>
                          <a:lnTo>
                            <a:pt x="11" y="1"/>
                          </a:lnTo>
                          <a:lnTo>
                            <a:pt x="10" y="1"/>
                          </a:lnTo>
                          <a:lnTo>
                            <a:pt x="9" y="0"/>
                          </a:lnTo>
                          <a:lnTo>
                            <a:pt x="8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3" name="Freeform 119"/>
                    <p:cNvSpPr>
                      <a:spLocks/>
                    </p:cNvSpPr>
                    <p:nvPr/>
                  </p:nvSpPr>
                  <p:spPr bwMode="auto">
                    <a:xfrm>
                      <a:off x="5326" y="1938"/>
                      <a:ext cx="17" cy="17"/>
                    </a:xfrm>
                    <a:custGeom>
                      <a:avLst/>
                      <a:gdLst>
                        <a:gd name="T0" fmla="*/ 5 w 17"/>
                        <a:gd name="T1" fmla="*/ 0 h 17"/>
                        <a:gd name="T2" fmla="*/ 0 w 17"/>
                        <a:gd name="T3" fmla="*/ 3 h 17"/>
                        <a:gd name="T4" fmla="*/ 5 w 17"/>
                        <a:gd name="T5" fmla="*/ 5 h 17"/>
                        <a:gd name="T6" fmla="*/ 10 w 17"/>
                        <a:gd name="T7" fmla="*/ 8 h 17"/>
                        <a:gd name="T8" fmla="*/ 5 w 17"/>
                        <a:gd name="T9" fmla="*/ 11 h 17"/>
                        <a:gd name="T10" fmla="*/ 0 w 17"/>
                        <a:gd name="T11" fmla="*/ 11 h 17"/>
                        <a:gd name="T12" fmla="*/ 5 w 17"/>
                        <a:gd name="T13" fmla="*/ 13 h 17"/>
                        <a:gd name="T14" fmla="*/ 10 w 17"/>
                        <a:gd name="T15" fmla="*/ 16 h 17"/>
                        <a:gd name="T16" fmla="*/ 10 w 17"/>
                        <a:gd name="T17" fmla="*/ 13 h 17"/>
                        <a:gd name="T18" fmla="*/ 10 w 17"/>
                        <a:gd name="T19" fmla="*/ 11 h 17"/>
                        <a:gd name="T20" fmla="*/ 16 w 17"/>
                        <a:gd name="T21" fmla="*/ 13 h 17"/>
                        <a:gd name="T22" fmla="*/ 16 w 17"/>
                        <a:gd name="T23" fmla="*/ 11 h 17"/>
                        <a:gd name="T24" fmla="*/ 16 w 17"/>
                        <a:gd name="T25" fmla="*/ 8 h 17"/>
                        <a:gd name="T26" fmla="*/ 16 w 17"/>
                        <a:gd name="T27" fmla="*/ 5 h 17"/>
                        <a:gd name="T28" fmla="*/ 10 w 17"/>
                        <a:gd name="T29" fmla="*/ 5 h 17"/>
                        <a:gd name="T30" fmla="*/ 5 w 17"/>
                        <a:gd name="T31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5" y="0"/>
                          </a:moveTo>
                          <a:lnTo>
                            <a:pt x="0" y="3"/>
                          </a:lnTo>
                          <a:lnTo>
                            <a:pt x="5" y="5"/>
                          </a:lnTo>
                          <a:lnTo>
                            <a:pt x="10" y="8"/>
                          </a:lnTo>
                          <a:lnTo>
                            <a:pt x="5" y="11"/>
                          </a:lnTo>
                          <a:lnTo>
                            <a:pt x="0" y="11"/>
                          </a:lnTo>
                          <a:lnTo>
                            <a:pt x="5" y="13"/>
                          </a:lnTo>
                          <a:lnTo>
                            <a:pt x="10" y="16"/>
                          </a:lnTo>
                          <a:lnTo>
                            <a:pt x="10" y="13"/>
                          </a:lnTo>
                          <a:lnTo>
                            <a:pt x="10" y="11"/>
                          </a:lnTo>
                          <a:lnTo>
                            <a:pt x="16" y="13"/>
                          </a:lnTo>
                          <a:lnTo>
                            <a:pt x="16" y="11"/>
                          </a:lnTo>
                          <a:lnTo>
                            <a:pt x="16" y="8"/>
                          </a:lnTo>
                          <a:lnTo>
                            <a:pt x="16" y="5"/>
                          </a:lnTo>
                          <a:lnTo>
                            <a:pt x="10" y="5"/>
                          </a:lnTo>
                          <a:lnTo>
                            <a:pt x="5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4" name="Freeform 120"/>
                    <p:cNvSpPr>
                      <a:spLocks/>
                    </p:cNvSpPr>
                    <p:nvPr/>
                  </p:nvSpPr>
                  <p:spPr bwMode="auto">
                    <a:xfrm>
                      <a:off x="5326" y="1936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8 h 17"/>
                        <a:gd name="T4" fmla="*/ 0 w 17"/>
                        <a:gd name="T5" fmla="*/ 16 h 17"/>
                        <a:gd name="T6" fmla="*/ 0 w 17"/>
                        <a:gd name="T7" fmla="*/ 8 h 17"/>
                        <a:gd name="T8" fmla="*/ 8 w 17"/>
                        <a:gd name="T9" fmla="*/ 8 h 17"/>
                        <a:gd name="T10" fmla="*/ 8 w 17"/>
                        <a:gd name="T11" fmla="*/ 0 h 17"/>
                        <a:gd name="T12" fmla="*/ 16 w 17"/>
                        <a:gd name="T1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8"/>
                          </a:lnTo>
                          <a:lnTo>
                            <a:pt x="0" y="16"/>
                          </a:lnTo>
                          <a:lnTo>
                            <a:pt x="0" y="8"/>
                          </a:lnTo>
                          <a:lnTo>
                            <a:pt x="8" y="8"/>
                          </a:lnTo>
                          <a:lnTo>
                            <a:pt x="8" y="0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5" name="Freeform 121"/>
                    <p:cNvSpPr>
                      <a:spLocks/>
                    </p:cNvSpPr>
                    <p:nvPr/>
                  </p:nvSpPr>
                  <p:spPr bwMode="auto">
                    <a:xfrm>
                      <a:off x="5327" y="1936"/>
                      <a:ext cx="17" cy="17"/>
                    </a:xfrm>
                    <a:custGeom>
                      <a:avLst/>
                      <a:gdLst>
                        <a:gd name="T0" fmla="*/ 12 w 17"/>
                        <a:gd name="T1" fmla="*/ 0 h 17"/>
                        <a:gd name="T2" fmla="*/ 12 w 17"/>
                        <a:gd name="T3" fmla="*/ 2 h 17"/>
                        <a:gd name="T4" fmla="*/ 8 w 17"/>
                        <a:gd name="T5" fmla="*/ 0 h 17"/>
                        <a:gd name="T6" fmla="*/ 4 w 17"/>
                        <a:gd name="T7" fmla="*/ 0 h 17"/>
                        <a:gd name="T8" fmla="*/ 4 w 17"/>
                        <a:gd name="T9" fmla="*/ 2 h 17"/>
                        <a:gd name="T10" fmla="*/ 0 w 17"/>
                        <a:gd name="T11" fmla="*/ 2 h 17"/>
                        <a:gd name="T12" fmla="*/ 0 w 17"/>
                        <a:gd name="T13" fmla="*/ 4 h 17"/>
                        <a:gd name="T14" fmla="*/ 4 w 17"/>
                        <a:gd name="T15" fmla="*/ 6 h 17"/>
                        <a:gd name="T16" fmla="*/ 4 w 17"/>
                        <a:gd name="T17" fmla="*/ 8 h 17"/>
                        <a:gd name="T18" fmla="*/ 4 w 17"/>
                        <a:gd name="T19" fmla="*/ 10 h 17"/>
                        <a:gd name="T20" fmla="*/ 4 w 17"/>
                        <a:gd name="T21" fmla="*/ 12 h 17"/>
                        <a:gd name="T22" fmla="*/ 4 w 17"/>
                        <a:gd name="T23" fmla="*/ 14 h 17"/>
                        <a:gd name="T24" fmla="*/ 4 w 17"/>
                        <a:gd name="T25" fmla="*/ 16 h 17"/>
                        <a:gd name="T26" fmla="*/ 8 w 17"/>
                        <a:gd name="T27" fmla="*/ 16 h 17"/>
                        <a:gd name="T28" fmla="*/ 8 w 17"/>
                        <a:gd name="T29" fmla="*/ 14 h 17"/>
                        <a:gd name="T30" fmla="*/ 12 w 17"/>
                        <a:gd name="T31" fmla="*/ 12 h 17"/>
                        <a:gd name="T32" fmla="*/ 16 w 17"/>
                        <a:gd name="T33" fmla="*/ 10 h 17"/>
                        <a:gd name="T34" fmla="*/ 16 w 17"/>
                        <a:gd name="T35" fmla="*/ 8 h 17"/>
                        <a:gd name="T36" fmla="*/ 16 w 17"/>
                        <a:gd name="T37" fmla="*/ 6 h 17"/>
                        <a:gd name="T38" fmla="*/ 16 w 17"/>
                        <a:gd name="T39" fmla="*/ 4 h 17"/>
                        <a:gd name="T40" fmla="*/ 12 w 17"/>
                        <a:gd name="T41" fmla="*/ 2 h 17"/>
                        <a:gd name="T42" fmla="*/ 12 w 17"/>
                        <a:gd name="T43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  <a:cxn ang="0">
                          <a:pos x="T16" y="T17"/>
                        </a:cxn>
                        <a:cxn ang="0">
                          <a:pos x="T18" y="T19"/>
                        </a:cxn>
                        <a:cxn ang="0">
                          <a:pos x="T20" y="T21"/>
                        </a:cxn>
                        <a:cxn ang="0">
                          <a:pos x="T22" y="T23"/>
                        </a:cxn>
                        <a:cxn ang="0">
                          <a:pos x="T24" y="T25"/>
                        </a:cxn>
                        <a:cxn ang="0">
                          <a:pos x="T26" y="T27"/>
                        </a:cxn>
                        <a:cxn ang="0">
                          <a:pos x="T28" y="T29"/>
                        </a:cxn>
                        <a:cxn ang="0">
                          <a:pos x="T30" y="T31"/>
                        </a:cxn>
                        <a:cxn ang="0">
                          <a:pos x="T32" y="T33"/>
                        </a:cxn>
                        <a:cxn ang="0">
                          <a:pos x="T34" y="T35"/>
                        </a:cxn>
                        <a:cxn ang="0">
                          <a:pos x="T36" y="T37"/>
                        </a:cxn>
                        <a:cxn ang="0">
                          <a:pos x="T38" y="T39"/>
                        </a:cxn>
                        <a:cxn ang="0">
                          <a:pos x="T40" y="T41"/>
                        </a:cxn>
                        <a:cxn ang="0">
                          <a:pos x="T42" y="T4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2" y="0"/>
                          </a:moveTo>
                          <a:lnTo>
                            <a:pt x="12" y="2"/>
                          </a:lnTo>
                          <a:lnTo>
                            <a:pt x="8" y="0"/>
                          </a:lnTo>
                          <a:lnTo>
                            <a:pt x="4" y="0"/>
                          </a:lnTo>
                          <a:lnTo>
                            <a:pt x="4" y="2"/>
                          </a:lnTo>
                          <a:lnTo>
                            <a:pt x="0" y="2"/>
                          </a:lnTo>
                          <a:lnTo>
                            <a:pt x="0" y="4"/>
                          </a:lnTo>
                          <a:lnTo>
                            <a:pt x="4" y="6"/>
                          </a:lnTo>
                          <a:lnTo>
                            <a:pt x="4" y="8"/>
                          </a:lnTo>
                          <a:lnTo>
                            <a:pt x="4" y="10"/>
                          </a:lnTo>
                          <a:lnTo>
                            <a:pt x="4" y="12"/>
                          </a:lnTo>
                          <a:lnTo>
                            <a:pt x="4" y="14"/>
                          </a:lnTo>
                          <a:lnTo>
                            <a:pt x="4" y="16"/>
                          </a:lnTo>
                          <a:lnTo>
                            <a:pt x="8" y="16"/>
                          </a:lnTo>
                          <a:lnTo>
                            <a:pt x="8" y="14"/>
                          </a:lnTo>
                          <a:lnTo>
                            <a:pt x="12" y="12"/>
                          </a:lnTo>
                          <a:lnTo>
                            <a:pt x="16" y="10"/>
                          </a:lnTo>
                          <a:lnTo>
                            <a:pt x="16" y="8"/>
                          </a:lnTo>
                          <a:lnTo>
                            <a:pt x="16" y="6"/>
                          </a:lnTo>
                          <a:lnTo>
                            <a:pt x="16" y="4"/>
                          </a:lnTo>
                          <a:lnTo>
                            <a:pt x="12" y="2"/>
                          </a:lnTo>
                          <a:lnTo>
                            <a:pt x="12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6" name="Freeform 122"/>
                    <p:cNvSpPr>
                      <a:spLocks/>
                    </p:cNvSpPr>
                    <p:nvPr/>
                  </p:nvSpPr>
                  <p:spPr bwMode="auto">
                    <a:xfrm>
                      <a:off x="5336" y="1944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0 h 17"/>
                        <a:gd name="T2" fmla="*/ 16 w 17"/>
                        <a:gd name="T3" fmla="*/ 16 h 17"/>
                        <a:gd name="T4" fmla="*/ 0 w 17"/>
                        <a:gd name="T5" fmla="*/ 16 h 17"/>
                        <a:gd name="T6" fmla="*/ 16 w 17"/>
                        <a:gd name="T7" fmla="*/ 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0"/>
                          </a:moveTo>
                          <a:lnTo>
                            <a:pt x="16" y="16"/>
                          </a:lnTo>
                          <a:lnTo>
                            <a:pt x="0" y="16"/>
                          </a:lnTo>
                          <a:lnTo>
                            <a:pt x="16" y="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7" name="Freeform 123"/>
                    <p:cNvSpPr>
                      <a:spLocks/>
                    </p:cNvSpPr>
                    <p:nvPr/>
                  </p:nvSpPr>
                  <p:spPr bwMode="auto">
                    <a:xfrm>
                      <a:off x="5333" y="19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0 h 17"/>
                        <a:gd name="T2" fmla="*/ 16 w 17"/>
                        <a:gd name="T3" fmla="*/ 5 h 17"/>
                        <a:gd name="T4" fmla="*/ 8 w 17"/>
                        <a:gd name="T5" fmla="*/ 5 h 17"/>
                        <a:gd name="T6" fmla="*/ 0 w 17"/>
                        <a:gd name="T7" fmla="*/ 0 h 17"/>
                        <a:gd name="T8" fmla="*/ 0 w 17"/>
                        <a:gd name="T9" fmla="*/ 5 h 17"/>
                        <a:gd name="T10" fmla="*/ 16 w 17"/>
                        <a:gd name="T11" fmla="*/ 10 h 17"/>
                        <a:gd name="T12" fmla="*/ 16 w 17"/>
                        <a:gd name="T13" fmla="*/ 16 h 17"/>
                        <a:gd name="T14" fmla="*/ 16 w 17"/>
                        <a:gd name="T15" fmla="*/ 10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  <a:cxn ang="0">
                          <a:pos x="T14" y="T15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0"/>
                          </a:moveTo>
                          <a:lnTo>
                            <a:pt x="16" y="5"/>
                          </a:lnTo>
                          <a:lnTo>
                            <a:pt x="8" y="5"/>
                          </a:lnTo>
                          <a:lnTo>
                            <a:pt x="0" y="0"/>
                          </a:lnTo>
                          <a:lnTo>
                            <a:pt x="0" y="5"/>
                          </a:lnTo>
                          <a:lnTo>
                            <a:pt x="16" y="10"/>
                          </a:lnTo>
                          <a:lnTo>
                            <a:pt x="16" y="16"/>
                          </a:lnTo>
                          <a:lnTo>
                            <a:pt x="16" y="10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8" name="Freeform 124"/>
                    <p:cNvSpPr>
                      <a:spLocks/>
                    </p:cNvSpPr>
                    <p:nvPr/>
                  </p:nvSpPr>
                  <p:spPr bwMode="auto">
                    <a:xfrm>
                      <a:off x="5338" y="194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0 w 17"/>
                        <a:gd name="T3" fmla="*/ 0 h 17"/>
                        <a:gd name="T4" fmla="*/ 0 w 17"/>
                        <a:gd name="T5" fmla="*/ 16 h 17"/>
                        <a:gd name="T6" fmla="*/ 16 w 17"/>
                        <a:gd name="T7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0" y="0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159" name="Freeform 125"/>
                    <p:cNvSpPr>
                      <a:spLocks/>
                    </p:cNvSpPr>
                    <p:nvPr/>
                  </p:nvSpPr>
                  <p:spPr bwMode="auto">
                    <a:xfrm>
                      <a:off x="5337" y="1932"/>
                      <a:ext cx="17" cy="17"/>
                    </a:xfrm>
                    <a:custGeom>
                      <a:avLst/>
                      <a:gdLst>
                        <a:gd name="T0" fmla="*/ 16 w 17"/>
                        <a:gd name="T1" fmla="*/ 16 h 17"/>
                        <a:gd name="T2" fmla="*/ 16 w 17"/>
                        <a:gd name="T3" fmla="*/ 16 h 17"/>
                        <a:gd name="T4" fmla="*/ 16 w 17"/>
                        <a:gd name="T5" fmla="*/ 8 h 17"/>
                        <a:gd name="T6" fmla="*/ 0 w 17"/>
                        <a:gd name="T7" fmla="*/ 0 h 17"/>
                        <a:gd name="T8" fmla="*/ 0 w 17"/>
                        <a:gd name="T9" fmla="*/ 8 h 17"/>
                        <a:gd name="T10" fmla="*/ 0 w 17"/>
                        <a:gd name="T11" fmla="*/ 16 h 17"/>
                        <a:gd name="T12" fmla="*/ 16 w 17"/>
                        <a:gd name="T13" fmla="*/ 16 h 17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17" h="17">
                          <a:moveTo>
                            <a:pt x="16" y="16"/>
                          </a:moveTo>
                          <a:lnTo>
                            <a:pt x="16" y="16"/>
                          </a:lnTo>
                          <a:lnTo>
                            <a:pt x="16" y="8"/>
                          </a:lnTo>
                          <a:lnTo>
                            <a:pt x="0" y="0"/>
                          </a:lnTo>
                          <a:lnTo>
                            <a:pt x="0" y="8"/>
                          </a:lnTo>
                          <a:lnTo>
                            <a:pt x="0" y="16"/>
                          </a:lnTo>
                          <a:lnTo>
                            <a:pt x="16" y="16"/>
                          </a:lnTo>
                        </a:path>
                      </a:pathLst>
                    </a:custGeom>
                    <a:solidFill>
                      <a:srgbClr val="008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en-US"/>
                    </a:p>
                  </p:txBody>
                </p:sp>
              </p:grpSp>
            </p:grpSp>
            <p:grpSp>
              <p:nvGrpSpPr>
                <p:cNvPr id="123" name="Group 126"/>
                <p:cNvGrpSpPr>
                  <a:grpSpLocks/>
                </p:cNvGrpSpPr>
                <p:nvPr/>
              </p:nvGrpSpPr>
              <p:grpSpPr bwMode="auto">
                <a:xfrm>
                  <a:off x="5109" y="1898"/>
                  <a:ext cx="53" cy="46"/>
                  <a:chOff x="5109" y="1898"/>
                  <a:chExt cx="53" cy="46"/>
                </a:xfrm>
              </p:grpSpPr>
              <p:sp>
                <p:nvSpPr>
                  <p:cNvPr id="134" name="Freeform 127"/>
                  <p:cNvSpPr>
                    <a:spLocks/>
                  </p:cNvSpPr>
                  <p:nvPr/>
                </p:nvSpPr>
                <p:spPr bwMode="auto">
                  <a:xfrm>
                    <a:off x="5145" y="1898"/>
                    <a:ext cx="17" cy="46"/>
                  </a:xfrm>
                  <a:custGeom>
                    <a:avLst/>
                    <a:gdLst>
                      <a:gd name="T0" fmla="*/ 8 w 17"/>
                      <a:gd name="T1" fmla="*/ 0 h 46"/>
                      <a:gd name="T2" fmla="*/ 10 w 17"/>
                      <a:gd name="T3" fmla="*/ 1 h 46"/>
                      <a:gd name="T4" fmla="*/ 10 w 17"/>
                      <a:gd name="T5" fmla="*/ 3 h 46"/>
                      <a:gd name="T6" fmla="*/ 12 w 17"/>
                      <a:gd name="T7" fmla="*/ 4 h 46"/>
                      <a:gd name="T8" fmla="*/ 12 w 17"/>
                      <a:gd name="T9" fmla="*/ 5 h 46"/>
                      <a:gd name="T10" fmla="*/ 14 w 17"/>
                      <a:gd name="T11" fmla="*/ 7 h 46"/>
                      <a:gd name="T12" fmla="*/ 14 w 17"/>
                      <a:gd name="T13" fmla="*/ 8 h 46"/>
                      <a:gd name="T14" fmla="*/ 14 w 17"/>
                      <a:gd name="T15" fmla="*/ 11 h 46"/>
                      <a:gd name="T16" fmla="*/ 16 w 17"/>
                      <a:gd name="T17" fmla="*/ 13 h 46"/>
                      <a:gd name="T18" fmla="*/ 16 w 17"/>
                      <a:gd name="T19" fmla="*/ 13 h 46"/>
                      <a:gd name="T20" fmla="*/ 16 w 17"/>
                      <a:gd name="T21" fmla="*/ 16 h 46"/>
                      <a:gd name="T22" fmla="*/ 16 w 17"/>
                      <a:gd name="T23" fmla="*/ 18 h 46"/>
                      <a:gd name="T24" fmla="*/ 16 w 17"/>
                      <a:gd name="T25" fmla="*/ 20 h 46"/>
                      <a:gd name="T26" fmla="*/ 16 w 17"/>
                      <a:gd name="T27" fmla="*/ 22 h 46"/>
                      <a:gd name="T28" fmla="*/ 16 w 17"/>
                      <a:gd name="T29" fmla="*/ 25 h 46"/>
                      <a:gd name="T30" fmla="*/ 16 w 17"/>
                      <a:gd name="T31" fmla="*/ 26 h 46"/>
                      <a:gd name="T32" fmla="*/ 16 w 17"/>
                      <a:gd name="T33" fmla="*/ 28 h 46"/>
                      <a:gd name="T34" fmla="*/ 16 w 17"/>
                      <a:gd name="T35" fmla="*/ 30 h 46"/>
                      <a:gd name="T36" fmla="*/ 14 w 17"/>
                      <a:gd name="T37" fmla="*/ 31 h 46"/>
                      <a:gd name="T38" fmla="*/ 14 w 17"/>
                      <a:gd name="T39" fmla="*/ 34 h 46"/>
                      <a:gd name="T40" fmla="*/ 12 w 17"/>
                      <a:gd name="T41" fmla="*/ 36 h 46"/>
                      <a:gd name="T42" fmla="*/ 12 w 17"/>
                      <a:gd name="T43" fmla="*/ 37 h 46"/>
                      <a:gd name="T44" fmla="*/ 12 w 17"/>
                      <a:gd name="T45" fmla="*/ 39 h 46"/>
                      <a:gd name="T46" fmla="*/ 10 w 17"/>
                      <a:gd name="T47" fmla="*/ 41 h 46"/>
                      <a:gd name="T48" fmla="*/ 8 w 17"/>
                      <a:gd name="T49" fmla="*/ 42 h 46"/>
                      <a:gd name="T50" fmla="*/ 6 w 17"/>
                      <a:gd name="T51" fmla="*/ 44 h 46"/>
                      <a:gd name="T52" fmla="*/ 6 w 17"/>
                      <a:gd name="T53" fmla="*/ 45 h 46"/>
                      <a:gd name="T54" fmla="*/ 0 w 17"/>
                      <a:gd name="T55" fmla="*/ 43 h 46"/>
                      <a:gd name="T56" fmla="*/ 2 w 17"/>
                      <a:gd name="T57" fmla="*/ 42 h 46"/>
                      <a:gd name="T58" fmla="*/ 4 w 17"/>
                      <a:gd name="T59" fmla="*/ 41 h 46"/>
                      <a:gd name="T60" fmla="*/ 6 w 17"/>
                      <a:gd name="T61" fmla="*/ 39 h 46"/>
                      <a:gd name="T62" fmla="*/ 6 w 17"/>
                      <a:gd name="T63" fmla="*/ 37 h 46"/>
                      <a:gd name="T64" fmla="*/ 8 w 17"/>
                      <a:gd name="T65" fmla="*/ 35 h 46"/>
                      <a:gd name="T66" fmla="*/ 8 w 17"/>
                      <a:gd name="T67" fmla="*/ 33 h 46"/>
                      <a:gd name="T68" fmla="*/ 8 w 17"/>
                      <a:gd name="T69" fmla="*/ 31 h 46"/>
                      <a:gd name="T70" fmla="*/ 10 w 17"/>
                      <a:gd name="T71" fmla="*/ 29 h 46"/>
                      <a:gd name="T72" fmla="*/ 10 w 17"/>
                      <a:gd name="T73" fmla="*/ 27 h 46"/>
                      <a:gd name="T74" fmla="*/ 10 w 17"/>
                      <a:gd name="T75" fmla="*/ 25 h 46"/>
                      <a:gd name="T76" fmla="*/ 10 w 17"/>
                      <a:gd name="T77" fmla="*/ 24 h 46"/>
                      <a:gd name="T78" fmla="*/ 10 w 17"/>
                      <a:gd name="T79" fmla="*/ 22 h 46"/>
                      <a:gd name="T80" fmla="*/ 10 w 17"/>
                      <a:gd name="T81" fmla="*/ 19 h 46"/>
                      <a:gd name="T82" fmla="*/ 10 w 17"/>
                      <a:gd name="T83" fmla="*/ 18 h 46"/>
                      <a:gd name="T84" fmla="*/ 10 w 17"/>
                      <a:gd name="T85" fmla="*/ 15 h 46"/>
                      <a:gd name="T86" fmla="*/ 10 w 17"/>
                      <a:gd name="T87" fmla="*/ 13 h 46"/>
                      <a:gd name="T88" fmla="*/ 10 w 17"/>
                      <a:gd name="T89" fmla="*/ 12 h 46"/>
                      <a:gd name="T90" fmla="*/ 8 w 17"/>
                      <a:gd name="T91" fmla="*/ 10 h 46"/>
                      <a:gd name="T92" fmla="*/ 8 w 17"/>
                      <a:gd name="T93" fmla="*/ 8 h 46"/>
                      <a:gd name="T94" fmla="*/ 6 w 17"/>
                      <a:gd name="T95" fmla="*/ 6 h 46"/>
                      <a:gd name="T96" fmla="*/ 6 w 17"/>
                      <a:gd name="T97" fmla="*/ 4 h 46"/>
                      <a:gd name="T98" fmla="*/ 4 w 17"/>
                      <a:gd name="T99" fmla="*/ 3 h 46"/>
                      <a:gd name="T100" fmla="*/ 2 w 17"/>
                      <a:gd name="T101" fmla="*/ 1 h 46"/>
                      <a:gd name="T102" fmla="*/ 8 w 17"/>
                      <a:gd name="T103" fmla="*/ 0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" h="46">
                        <a:moveTo>
                          <a:pt x="8" y="0"/>
                        </a:moveTo>
                        <a:lnTo>
                          <a:pt x="10" y="1"/>
                        </a:lnTo>
                        <a:lnTo>
                          <a:pt x="10" y="3"/>
                        </a:lnTo>
                        <a:lnTo>
                          <a:pt x="12" y="4"/>
                        </a:lnTo>
                        <a:lnTo>
                          <a:pt x="12" y="5"/>
                        </a:lnTo>
                        <a:lnTo>
                          <a:pt x="14" y="7"/>
                        </a:lnTo>
                        <a:lnTo>
                          <a:pt x="14" y="8"/>
                        </a:lnTo>
                        <a:lnTo>
                          <a:pt x="14" y="11"/>
                        </a:lnTo>
                        <a:lnTo>
                          <a:pt x="16" y="13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16" y="18"/>
                        </a:lnTo>
                        <a:lnTo>
                          <a:pt x="16" y="20"/>
                        </a:lnTo>
                        <a:lnTo>
                          <a:pt x="16" y="22"/>
                        </a:lnTo>
                        <a:lnTo>
                          <a:pt x="16" y="25"/>
                        </a:lnTo>
                        <a:lnTo>
                          <a:pt x="16" y="26"/>
                        </a:lnTo>
                        <a:lnTo>
                          <a:pt x="16" y="28"/>
                        </a:lnTo>
                        <a:lnTo>
                          <a:pt x="16" y="30"/>
                        </a:lnTo>
                        <a:lnTo>
                          <a:pt x="14" y="31"/>
                        </a:lnTo>
                        <a:lnTo>
                          <a:pt x="14" y="34"/>
                        </a:lnTo>
                        <a:lnTo>
                          <a:pt x="12" y="36"/>
                        </a:lnTo>
                        <a:lnTo>
                          <a:pt x="12" y="37"/>
                        </a:lnTo>
                        <a:lnTo>
                          <a:pt x="12" y="39"/>
                        </a:lnTo>
                        <a:lnTo>
                          <a:pt x="10" y="41"/>
                        </a:lnTo>
                        <a:lnTo>
                          <a:pt x="8" y="42"/>
                        </a:lnTo>
                        <a:lnTo>
                          <a:pt x="6" y="44"/>
                        </a:lnTo>
                        <a:lnTo>
                          <a:pt x="6" y="45"/>
                        </a:lnTo>
                        <a:lnTo>
                          <a:pt x="0" y="43"/>
                        </a:lnTo>
                        <a:lnTo>
                          <a:pt x="2" y="42"/>
                        </a:lnTo>
                        <a:lnTo>
                          <a:pt x="4" y="41"/>
                        </a:lnTo>
                        <a:lnTo>
                          <a:pt x="6" y="39"/>
                        </a:lnTo>
                        <a:lnTo>
                          <a:pt x="6" y="37"/>
                        </a:lnTo>
                        <a:lnTo>
                          <a:pt x="8" y="35"/>
                        </a:lnTo>
                        <a:lnTo>
                          <a:pt x="8" y="33"/>
                        </a:lnTo>
                        <a:lnTo>
                          <a:pt x="8" y="31"/>
                        </a:lnTo>
                        <a:lnTo>
                          <a:pt x="10" y="29"/>
                        </a:lnTo>
                        <a:lnTo>
                          <a:pt x="10" y="27"/>
                        </a:lnTo>
                        <a:lnTo>
                          <a:pt x="10" y="25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10" y="19"/>
                        </a:lnTo>
                        <a:lnTo>
                          <a:pt x="10" y="18"/>
                        </a:lnTo>
                        <a:lnTo>
                          <a:pt x="10" y="15"/>
                        </a:lnTo>
                        <a:lnTo>
                          <a:pt x="10" y="13"/>
                        </a:lnTo>
                        <a:lnTo>
                          <a:pt x="10" y="12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6" y="6"/>
                        </a:lnTo>
                        <a:lnTo>
                          <a:pt x="6" y="4"/>
                        </a:lnTo>
                        <a:lnTo>
                          <a:pt x="4" y="3"/>
                        </a:lnTo>
                        <a:lnTo>
                          <a:pt x="2" y="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5" name="Freeform 128"/>
                  <p:cNvSpPr>
                    <a:spLocks/>
                  </p:cNvSpPr>
                  <p:nvPr/>
                </p:nvSpPr>
                <p:spPr bwMode="auto">
                  <a:xfrm>
                    <a:off x="5139" y="1901"/>
                    <a:ext cx="17" cy="40"/>
                  </a:xfrm>
                  <a:custGeom>
                    <a:avLst/>
                    <a:gdLst>
                      <a:gd name="T0" fmla="*/ 10 w 17"/>
                      <a:gd name="T1" fmla="*/ 0 h 40"/>
                      <a:gd name="T2" fmla="*/ 10 w 17"/>
                      <a:gd name="T3" fmla="*/ 1 h 40"/>
                      <a:gd name="T4" fmla="*/ 12 w 17"/>
                      <a:gd name="T5" fmla="*/ 3 h 40"/>
                      <a:gd name="T6" fmla="*/ 12 w 17"/>
                      <a:gd name="T7" fmla="*/ 4 h 40"/>
                      <a:gd name="T8" fmla="*/ 14 w 17"/>
                      <a:gd name="T9" fmla="*/ 6 h 40"/>
                      <a:gd name="T10" fmla="*/ 14 w 17"/>
                      <a:gd name="T11" fmla="*/ 8 h 40"/>
                      <a:gd name="T12" fmla="*/ 16 w 17"/>
                      <a:gd name="T13" fmla="*/ 10 h 40"/>
                      <a:gd name="T14" fmla="*/ 16 w 17"/>
                      <a:gd name="T15" fmla="*/ 11 h 40"/>
                      <a:gd name="T16" fmla="*/ 16 w 17"/>
                      <a:gd name="T17" fmla="*/ 13 h 40"/>
                      <a:gd name="T18" fmla="*/ 16 w 17"/>
                      <a:gd name="T19" fmla="*/ 15 h 40"/>
                      <a:gd name="T20" fmla="*/ 16 w 17"/>
                      <a:gd name="T21" fmla="*/ 16 h 40"/>
                      <a:gd name="T22" fmla="*/ 16 w 17"/>
                      <a:gd name="T23" fmla="*/ 19 h 40"/>
                      <a:gd name="T24" fmla="*/ 16 w 17"/>
                      <a:gd name="T25" fmla="*/ 21 h 40"/>
                      <a:gd name="T26" fmla="*/ 16 w 17"/>
                      <a:gd name="T27" fmla="*/ 23 h 40"/>
                      <a:gd name="T28" fmla="*/ 16 w 17"/>
                      <a:gd name="T29" fmla="*/ 25 h 40"/>
                      <a:gd name="T30" fmla="*/ 16 w 17"/>
                      <a:gd name="T31" fmla="*/ 26 h 40"/>
                      <a:gd name="T32" fmla="*/ 14 w 17"/>
                      <a:gd name="T33" fmla="*/ 28 h 40"/>
                      <a:gd name="T34" fmla="*/ 14 w 17"/>
                      <a:gd name="T35" fmla="*/ 30 h 40"/>
                      <a:gd name="T36" fmla="*/ 12 w 17"/>
                      <a:gd name="T37" fmla="*/ 32 h 40"/>
                      <a:gd name="T38" fmla="*/ 12 w 17"/>
                      <a:gd name="T39" fmla="*/ 34 h 40"/>
                      <a:gd name="T40" fmla="*/ 10 w 17"/>
                      <a:gd name="T41" fmla="*/ 35 h 40"/>
                      <a:gd name="T42" fmla="*/ 8 w 17"/>
                      <a:gd name="T43" fmla="*/ 37 h 40"/>
                      <a:gd name="T44" fmla="*/ 6 w 17"/>
                      <a:gd name="T45" fmla="*/ 39 h 40"/>
                      <a:gd name="T46" fmla="*/ 0 w 17"/>
                      <a:gd name="T47" fmla="*/ 37 h 40"/>
                      <a:gd name="T48" fmla="*/ 2 w 17"/>
                      <a:gd name="T49" fmla="*/ 37 h 40"/>
                      <a:gd name="T50" fmla="*/ 2 w 17"/>
                      <a:gd name="T51" fmla="*/ 35 h 40"/>
                      <a:gd name="T52" fmla="*/ 4 w 17"/>
                      <a:gd name="T53" fmla="*/ 33 h 40"/>
                      <a:gd name="T54" fmla="*/ 6 w 17"/>
                      <a:gd name="T55" fmla="*/ 32 h 40"/>
                      <a:gd name="T56" fmla="*/ 6 w 17"/>
                      <a:gd name="T57" fmla="*/ 30 h 40"/>
                      <a:gd name="T58" fmla="*/ 8 w 17"/>
                      <a:gd name="T59" fmla="*/ 28 h 40"/>
                      <a:gd name="T60" fmla="*/ 8 w 17"/>
                      <a:gd name="T61" fmla="*/ 26 h 40"/>
                      <a:gd name="T62" fmla="*/ 10 w 17"/>
                      <a:gd name="T63" fmla="*/ 24 h 40"/>
                      <a:gd name="T64" fmla="*/ 10 w 17"/>
                      <a:gd name="T65" fmla="*/ 22 h 40"/>
                      <a:gd name="T66" fmla="*/ 10 w 17"/>
                      <a:gd name="T67" fmla="*/ 20 h 40"/>
                      <a:gd name="T68" fmla="*/ 10 w 17"/>
                      <a:gd name="T69" fmla="*/ 18 h 40"/>
                      <a:gd name="T70" fmla="*/ 10 w 17"/>
                      <a:gd name="T71" fmla="*/ 16 h 40"/>
                      <a:gd name="T72" fmla="*/ 10 w 17"/>
                      <a:gd name="T73" fmla="*/ 15 h 40"/>
                      <a:gd name="T74" fmla="*/ 10 w 17"/>
                      <a:gd name="T75" fmla="*/ 12 h 40"/>
                      <a:gd name="T76" fmla="*/ 8 w 17"/>
                      <a:gd name="T77" fmla="*/ 11 h 40"/>
                      <a:gd name="T78" fmla="*/ 8 w 17"/>
                      <a:gd name="T79" fmla="*/ 9 h 40"/>
                      <a:gd name="T80" fmla="*/ 8 w 17"/>
                      <a:gd name="T81" fmla="*/ 7 h 40"/>
                      <a:gd name="T82" fmla="*/ 6 w 17"/>
                      <a:gd name="T83" fmla="*/ 5 h 40"/>
                      <a:gd name="T84" fmla="*/ 6 w 17"/>
                      <a:gd name="T85" fmla="*/ 3 h 40"/>
                      <a:gd name="T86" fmla="*/ 4 w 17"/>
                      <a:gd name="T87" fmla="*/ 1 h 40"/>
                      <a:gd name="T88" fmla="*/ 2 w 17"/>
                      <a:gd name="T89" fmla="*/ 1 h 40"/>
                      <a:gd name="T90" fmla="*/ 10 w 17"/>
                      <a:gd name="T91" fmla="*/ 0 h 4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40">
                        <a:moveTo>
                          <a:pt x="10" y="0"/>
                        </a:moveTo>
                        <a:lnTo>
                          <a:pt x="10" y="1"/>
                        </a:lnTo>
                        <a:lnTo>
                          <a:pt x="12" y="3"/>
                        </a:lnTo>
                        <a:lnTo>
                          <a:pt x="12" y="4"/>
                        </a:lnTo>
                        <a:lnTo>
                          <a:pt x="14" y="6"/>
                        </a:lnTo>
                        <a:lnTo>
                          <a:pt x="14" y="8"/>
                        </a:lnTo>
                        <a:lnTo>
                          <a:pt x="16" y="10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5"/>
                        </a:lnTo>
                        <a:lnTo>
                          <a:pt x="16" y="16"/>
                        </a:lnTo>
                        <a:lnTo>
                          <a:pt x="16" y="19"/>
                        </a:lnTo>
                        <a:lnTo>
                          <a:pt x="16" y="21"/>
                        </a:lnTo>
                        <a:lnTo>
                          <a:pt x="16" y="23"/>
                        </a:lnTo>
                        <a:lnTo>
                          <a:pt x="16" y="25"/>
                        </a:lnTo>
                        <a:lnTo>
                          <a:pt x="16" y="26"/>
                        </a:lnTo>
                        <a:lnTo>
                          <a:pt x="14" y="28"/>
                        </a:lnTo>
                        <a:lnTo>
                          <a:pt x="14" y="30"/>
                        </a:lnTo>
                        <a:lnTo>
                          <a:pt x="12" y="32"/>
                        </a:lnTo>
                        <a:lnTo>
                          <a:pt x="12" y="34"/>
                        </a:lnTo>
                        <a:lnTo>
                          <a:pt x="10" y="35"/>
                        </a:lnTo>
                        <a:lnTo>
                          <a:pt x="8" y="37"/>
                        </a:lnTo>
                        <a:lnTo>
                          <a:pt x="6" y="39"/>
                        </a:lnTo>
                        <a:lnTo>
                          <a:pt x="0" y="37"/>
                        </a:lnTo>
                        <a:lnTo>
                          <a:pt x="2" y="37"/>
                        </a:lnTo>
                        <a:lnTo>
                          <a:pt x="2" y="35"/>
                        </a:lnTo>
                        <a:lnTo>
                          <a:pt x="4" y="33"/>
                        </a:lnTo>
                        <a:lnTo>
                          <a:pt x="6" y="32"/>
                        </a:lnTo>
                        <a:lnTo>
                          <a:pt x="6" y="30"/>
                        </a:lnTo>
                        <a:lnTo>
                          <a:pt x="8" y="28"/>
                        </a:lnTo>
                        <a:lnTo>
                          <a:pt x="8" y="26"/>
                        </a:lnTo>
                        <a:lnTo>
                          <a:pt x="10" y="24"/>
                        </a:lnTo>
                        <a:lnTo>
                          <a:pt x="10" y="22"/>
                        </a:lnTo>
                        <a:lnTo>
                          <a:pt x="10" y="20"/>
                        </a:lnTo>
                        <a:lnTo>
                          <a:pt x="10" y="18"/>
                        </a:lnTo>
                        <a:lnTo>
                          <a:pt x="10" y="16"/>
                        </a:lnTo>
                        <a:lnTo>
                          <a:pt x="10" y="15"/>
                        </a:lnTo>
                        <a:lnTo>
                          <a:pt x="10" y="12"/>
                        </a:lnTo>
                        <a:lnTo>
                          <a:pt x="8" y="11"/>
                        </a:lnTo>
                        <a:lnTo>
                          <a:pt x="8" y="9"/>
                        </a:lnTo>
                        <a:lnTo>
                          <a:pt x="8" y="7"/>
                        </a:lnTo>
                        <a:lnTo>
                          <a:pt x="6" y="5"/>
                        </a:lnTo>
                        <a:lnTo>
                          <a:pt x="6" y="3"/>
                        </a:lnTo>
                        <a:lnTo>
                          <a:pt x="4" y="1"/>
                        </a:lnTo>
                        <a:lnTo>
                          <a:pt x="2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6" name="Freeform 129"/>
                  <p:cNvSpPr>
                    <a:spLocks/>
                  </p:cNvSpPr>
                  <p:nvPr/>
                </p:nvSpPr>
                <p:spPr bwMode="auto">
                  <a:xfrm>
                    <a:off x="5134" y="1903"/>
                    <a:ext cx="17" cy="35"/>
                  </a:xfrm>
                  <a:custGeom>
                    <a:avLst/>
                    <a:gdLst>
                      <a:gd name="T0" fmla="*/ 11 w 17"/>
                      <a:gd name="T1" fmla="*/ 1 h 35"/>
                      <a:gd name="T2" fmla="*/ 11 w 17"/>
                      <a:gd name="T3" fmla="*/ 1 h 35"/>
                      <a:gd name="T4" fmla="*/ 13 w 17"/>
                      <a:gd name="T5" fmla="*/ 4 h 35"/>
                      <a:gd name="T6" fmla="*/ 13 w 17"/>
                      <a:gd name="T7" fmla="*/ 6 h 35"/>
                      <a:gd name="T8" fmla="*/ 16 w 17"/>
                      <a:gd name="T9" fmla="*/ 8 h 35"/>
                      <a:gd name="T10" fmla="*/ 16 w 17"/>
                      <a:gd name="T11" fmla="*/ 9 h 35"/>
                      <a:gd name="T12" fmla="*/ 16 w 17"/>
                      <a:gd name="T13" fmla="*/ 10 h 35"/>
                      <a:gd name="T14" fmla="*/ 16 w 17"/>
                      <a:gd name="T15" fmla="*/ 12 h 35"/>
                      <a:gd name="T16" fmla="*/ 16 w 17"/>
                      <a:gd name="T17" fmla="*/ 14 h 35"/>
                      <a:gd name="T18" fmla="*/ 16 w 17"/>
                      <a:gd name="T19" fmla="*/ 17 h 35"/>
                      <a:gd name="T20" fmla="*/ 16 w 17"/>
                      <a:gd name="T21" fmla="*/ 19 h 35"/>
                      <a:gd name="T22" fmla="*/ 16 w 17"/>
                      <a:gd name="T23" fmla="*/ 21 h 35"/>
                      <a:gd name="T24" fmla="*/ 16 w 17"/>
                      <a:gd name="T25" fmla="*/ 23 h 35"/>
                      <a:gd name="T26" fmla="*/ 16 w 17"/>
                      <a:gd name="T27" fmla="*/ 24 h 35"/>
                      <a:gd name="T28" fmla="*/ 13 w 17"/>
                      <a:gd name="T29" fmla="*/ 26 h 35"/>
                      <a:gd name="T30" fmla="*/ 13 w 17"/>
                      <a:gd name="T31" fmla="*/ 28 h 35"/>
                      <a:gd name="T32" fmla="*/ 11 w 17"/>
                      <a:gd name="T33" fmla="*/ 30 h 35"/>
                      <a:gd name="T34" fmla="*/ 8 w 17"/>
                      <a:gd name="T35" fmla="*/ 32 h 35"/>
                      <a:gd name="T36" fmla="*/ 8 w 17"/>
                      <a:gd name="T37" fmla="*/ 33 h 35"/>
                      <a:gd name="T38" fmla="*/ 8 w 17"/>
                      <a:gd name="T39" fmla="*/ 34 h 35"/>
                      <a:gd name="T40" fmla="*/ 0 w 17"/>
                      <a:gd name="T41" fmla="*/ 32 h 35"/>
                      <a:gd name="T42" fmla="*/ 0 w 17"/>
                      <a:gd name="T43" fmla="*/ 32 h 35"/>
                      <a:gd name="T44" fmla="*/ 3 w 17"/>
                      <a:gd name="T45" fmla="*/ 29 h 35"/>
                      <a:gd name="T46" fmla="*/ 5 w 17"/>
                      <a:gd name="T47" fmla="*/ 27 h 35"/>
                      <a:gd name="T48" fmla="*/ 5 w 17"/>
                      <a:gd name="T49" fmla="*/ 26 h 35"/>
                      <a:gd name="T50" fmla="*/ 8 w 17"/>
                      <a:gd name="T51" fmla="*/ 23 h 35"/>
                      <a:gd name="T52" fmla="*/ 8 w 17"/>
                      <a:gd name="T53" fmla="*/ 22 h 35"/>
                      <a:gd name="T54" fmla="*/ 8 w 17"/>
                      <a:gd name="T55" fmla="*/ 19 h 35"/>
                      <a:gd name="T56" fmla="*/ 8 w 17"/>
                      <a:gd name="T57" fmla="*/ 18 h 35"/>
                      <a:gd name="T58" fmla="*/ 8 w 17"/>
                      <a:gd name="T59" fmla="*/ 16 h 35"/>
                      <a:gd name="T60" fmla="*/ 8 w 17"/>
                      <a:gd name="T61" fmla="*/ 14 h 35"/>
                      <a:gd name="T62" fmla="*/ 8 w 17"/>
                      <a:gd name="T63" fmla="*/ 12 h 35"/>
                      <a:gd name="T64" fmla="*/ 8 w 17"/>
                      <a:gd name="T65" fmla="*/ 10 h 35"/>
                      <a:gd name="T66" fmla="*/ 8 w 17"/>
                      <a:gd name="T67" fmla="*/ 8 h 35"/>
                      <a:gd name="T68" fmla="*/ 5 w 17"/>
                      <a:gd name="T69" fmla="*/ 7 h 35"/>
                      <a:gd name="T70" fmla="*/ 5 w 17"/>
                      <a:gd name="T71" fmla="*/ 5 h 35"/>
                      <a:gd name="T72" fmla="*/ 3 w 17"/>
                      <a:gd name="T73" fmla="*/ 3 h 35"/>
                      <a:gd name="T74" fmla="*/ 3 w 17"/>
                      <a:gd name="T75" fmla="*/ 1 h 35"/>
                      <a:gd name="T76" fmla="*/ 3 w 17"/>
                      <a:gd name="T77" fmla="*/ 1 h 35"/>
                      <a:gd name="T78" fmla="*/ 8 w 17"/>
                      <a:gd name="T79" fmla="*/ 0 h 35"/>
                      <a:gd name="T80" fmla="*/ 11 w 17"/>
                      <a:gd name="T81" fmla="*/ 1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7" h="35">
                        <a:moveTo>
                          <a:pt x="11" y="1"/>
                        </a:moveTo>
                        <a:lnTo>
                          <a:pt x="11" y="1"/>
                        </a:lnTo>
                        <a:lnTo>
                          <a:pt x="13" y="4"/>
                        </a:lnTo>
                        <a:lnTo>
                          <a:pt x="13" y="6"/>
                        </a:lnTo>
                        <a:lnTo>
                          <a:pt x="16" y="8"/>
                        </a:lnTo>
                        <a:lnTo>
                          <a:pt x="16" y="9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7"/>
                        </a:lnTo>
                        <a:lnTo>
                          <a:pt x="16" y="19"/>
                        </a:lnTo>
                        <a:lnTo>
                          <a:pt x="16" y="21"/>
                        </a:lnTo>
                        <a:lnTo>
                          <a:pt x="16" y="23"/>
                        </a:lnTo>
                        <a:lnTo>
                          <a:pt x="16" y="24"/>
                        </a:lnTo>
                        <a:lnTo>
                          <a:pt x="13" y="26"/>
                        </a:lnTo>
                        <a:lnTo>
                          <a:pt x="13" y="28"/>
                        </a:lnTo>
                        <a:lnTo>
                          <a:pt x="11" y="30"/>
                        </a:lnTo>
                        <a:lnTo>
                          <a:pt x="8" y="32"/>
                        </a:lnTo>
                        <a:lnTo>
                          <a:pt x="8" y="33"/>
                        </a:lnTo>
                        <a:lnTo>
                          <a:pt x="8" y="34"/>
                        </a:lnTo>
                        <a:lnTo>
                          <a:pt x="0" y="32"/>
                        </a:lnTo>
                        <a:lnTo>
                          <a:pt x="0" y="32"/>
                        </a:lnTo>
                        <a:lnTo>
                          <a:pt x="3" y="29"/>
                        </a:lnTo>
                        <a:lnTo>
                          <a:pt x="5" y="27"/>
                        </a:lnTo>
                        <a:lnTo>
                          <a:pt x="5" y="26"/>
                        </a:lnTo>
                        <a:lnTo>
                          <a:pt x="8" y="23"/>
                        </a:lnTo>
                        <a:lnTo>
                          <a:pt x="8" y="22"/>
                        </a:lnTo>
                        <a:lnTo>
                          <a:pt x="8" y="19"/>
                        </a:lnTo>
                        <a:lnTo>
                          <a:pt x="8" y="18"/>
                        </a:lnTo>
                        <a:lnTo>
                          <a:pt x="8" y="16"/>
                        </a:lnTo>
                        <a:lnTo>
                          <a:pt x="8" y="14"/>
                        </a:lnTo>
                        <a:lnTo>
                          <a:pt x="8" y="12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3" y="3"/>
                        </a:lnTo>
                        <a:lnTo>
                          <a:pt x="3" y="1"/>
                        </a:lnTo>
                        <a:lnTo>
                          <a:pt x="3" y="1"/>
                        </a:lnTo>
                        <a:lnTo>
                          <a:pt x="8" y="0"/>
                        </a:lnTo>
                        <a:lnTo>
                          <a:pt x="11" y="1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7" name="Freeform 130"/>
                  <p:cNvSpPr>
                    <a:spLocks/>
                  </p:cNvSpPr>
                  <p:nvPr/>
                </p:nvSpPr>
                <p:spPr bwMode="auto">
                  <a:xfrm>
                    <a:off x="5132" y="1905"/>
                    <a:ext cx="17" cy="31"/>
                  </a:xfrm>
                  <a:custGeom>
                    <a:avLst/>
                    <a:gdLst>
                      <a:gd name="T0" fmla="*/ 9 w 17"/>
                      <a:gd name="T1" fmla="*/ 0 h 31"/>
                      <a:gd name="T2" fmla="*/ 12 w 17"/>
                      <a:gd name="T3" fmla="*/ 1 h 31"/>
                      <a:gd name="T4" fmla="*/ 12 w 17"/>
                      <a:gd name="T5" fmla="*/ 3 h 31"/>
                      <a:gd name="T6" fmla="*/ 12 w 17"/>
                      <a:gd name="T7" fmla="*/ 5 h 31"/>
                      <a:gd name="T8" fmla="*/ 16 w 17"/>
                      <a:gd name="T9" fmla="*/ 7 h 31"/>
                      <a:gd name="T10" fmla="*/ 16 w 17"/>
                      <a:gd name="T11" fmla="*/ 8 h 31"/>
                      <a:gd name="T12" fmla="*/ 16 w 17"/>
                      <a:gd name="T13" fmla="*/ 10 h 31"/>
                      <a:gd name="T14" fmla="*/ 16 w 17"/>
                      <a:gd name="T15" fmla="*/ 12 h 31"/>
                      <a:gd name="T16" fmla="*/ 16 w 17"/>
                      <a:gd name="T17" fmla="*/ 15 h 31"/>
                      <a:gd name="T18" fmla="*/ 16 w 17"/>
                      <a:gd name="T19" fmla="*/ 17 h 31"/>
                      <a:gd name="T20" fmla="*/ 16 w 17"/>
                      <a:gd name="T21" fmla="*/ 19 h 31"/>
                      <a:gd name="T22" fmla="*/ 16 w 17"/>
                      <a:gd name="T23" fmla="*/ 20 h 31"/>
                      <a:gd name="T24" fmla="*/ 12 w 17"/>
                      <a:gd name="T25" fmla="*/ 22 h 31"/>
                      <a:gd name="T26" fmla="*/ 12 w 17"/>
                      <a:gd name="T27" fmla="*/ 24 h 31"/>
                      <a:gd name="T28" fmla="*/ 9 w 17"/>
                      <a:gd name="T29" fmla="*/ 26 h 31"/>
                      <a:gd name="T30" fmla="*/ 9 w 17"/>
                      <a:gd name="T31" fmla="*/ 28 h 31"/>
                      <a:gd name="T32" fmla="*/ 9 w 17"/>
                      <a:gd name="T33" fmla="*/ 30 h 31"/>
                      <a:gd name="T34" fmla="*/ 0 w 17"/>
                      <a:gd name="T35" fmla="*/ 28 h 31"/>
                      <a:gd name="T36" fmla="*/ 0 w 17"/>
                      <a:gd name="T37" fmla="*/ 28 h 31"/>
                      <a:gd name="T38" fmla="*/ 3 w 17"/>
                      <a:gd name="T39" fmla="*/ 25 h 31"/>
                      <a:gd name="T40" fmla="*/ 3 w 17"/>
                      <a:gd name="T41" fmla="*/ 24 h 31"/>
                      <a:gd name="T42" fmla="*/ 6 w 17"/>
                      <a:gd name="T43" fmla="*/ 21 h 31"/>
                      <a:gd name="T44" fmla="*/ 6 w 17"/>
                      <a:gd name="T45" fmla="*/ 20 h 31"/>
                      <a:gd name="T46" fmla="*/ 6 w 17"/>
                      <a:gd name="T47" fmla="*/ 17 h 31"/>
                      <a:gd name="T48" fmla="*/ 6 w 17"/>
                      <a:gd name="T49" fmla="*/ 15 h 31"/>
                      <a:gd name="T50" fmla="*/ 6 w 17"/>
                      <a:gd name="T51" fmla="*/ 14 h 31"/>
                      <a:gd name="T52" fmla="*/ 6 w 17"/>
                      <a:gd name="T53" fmla="*/ 12 h 31"/>
                      <a:gd name="T54" fmla="*/ 6 w 17"/>
                      <a:gd name="T55" fmla="*/ 10 h 31"/>
                      <a:gd name="T56" fmla="*/ 6 w 17"/>
                      <a:gd name="T57" fmla="*/ 8 h 31"/>
                      <a:gd name="T58" fmla="*/ 6 w 17"/>
                      <a:gd name="T59" fmla="*/ 6 h 31"/>
                      <a:gd name="T60" fmla="*/ 6 w 17"/>
                      <a:gd name="T61" fmla="*/ 5 h 31"/>
                      <a:gd name="T62" fmla="*/ 3 w 17"/>
                      <a:gd name="T63" fmla="*/ 2 h 31"/>
                      <a:gd name="T64" fmla="*/ 3 w 17"/>
                      <a:gd name="T65" fmla="*/ 1 h 31"/>
                      <a:gd name="T66" fmla="*/ 9 w 17"/>
                      <a:gd name="T67" fmla="*/ 0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31">
                        <a:moveTo>
                          <a:pt x="9" y="0"/>
                        </a:moveTo>
                        <a:lnTo>
                          <a:pt x="12" y="1"/>
                        </a:lnTo>
                        <a:lnTo>
                          <a:pt x="12" y="3"/>
                        </a:lnTo>
                        <a:lnTo>
                          <a:pt x="12" y="5"/>
                        </a:lnTo>
                        <a:lnTo>
                          <a:pt x="16" y="7"/>
                        </a:lnTo>
                        <a:lnTo>
                          <a:pt x="16" y="8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5"/>
                        </a:lnTo>
                        <a:lnTo>
                          <a:pt x="16" y="17"/>
                        </a:lnTo>
                        <a:lnTo>
                          <a:pt x="16" y="19"/>
                        </a:lnTo>
                        <a:lnTo>
                          <a:pt x="16" y="20"/>
                        </a:lnTo>
                        <a:lnTo>
                          <a:pt x="12" y="22"/>
                        </a:lnTo>
                        <a:lnTo>
                          <a:pt x="12" y="24"/>
                        </a:lnTo>
                        <a:lnTo>
                          <a:pt x="9" y="26"/>
                        </a:lnTo>
                        <a:lnTo>
                          <a:pt x="9" y="28"/>
                        </a:lnTo>
                        <a:lnTo>
                          <a:pt x="9" y="30"/>
                        </a:lnTo>
                        <a:lnTo>
                          <a:pt x="0" y="28"/>
                        </a:lnTo>
                        <a:lnTo>
                          <a:pt x="0" y="28"/>
                        </a:lnTo>
                        <a:lnTo>
                          <a:pt x="3" y="25"/>
                        </a:lnTo>
                        <a:lnTo>
                          <a:pt x="3" y="24"/>
                        </a:lnTo>
                        <a:lnTo>
                          <a:pt x="6" y="21"/>
                        </a:lnTo>
                        <a:lnTo>
                          <a:pt x="6" y="20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6" y="6"/>
                        </a:lnTo>
                        <a:lnTo>
                          <a:pt x="6" y="5"/>
                        </a:lnTo>
                        <a:lnTo>
                          <a:pt x="3" y="2"/>
                        </a:lnTo>
                        <a:lnTo>
                          <a:pt x="3" y="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8" name="Freeform 131"/>
                  <p:cNvSpPr>
                    <a:spLocks/>
                  </p:cNvSpPr>
                  <p:nvPr/>
                </p:nvSpPr>
                <p:spPr bwMode="auto">
                  <a:xfrm>
                    <a:off x="5125" y="1908"/>
                    <a:ext cx="17" cy="26"/>
                  </a:xfrm>
                  <a:custGeom>
                    <a:avLst/>
                    <a:gdLst>
                      <a:gd name="T0" fmla="*/ 12 w 17"/>
                      <a:gd name="T1" fmla="*/ 0 h 26"/>
                      <a:gd name="T2" fmla="*/ 12 w 17"/>
                      <a:gd name="T3" fmla="*/ 1 h 26"/>
                      <a:gd name="T4" fmla="*/ 12 w 17"/>
                      <a:gd name="T5" fmla="*/ 3 h 26"/>
                      <a:gd name="T6" fmla="*/ 16 w 17"/>
                      <a:gd name="T7" fmla="*/ 4 h 26"/>
                      <a:gd name="T8" fmla="*/ 16 w 17"/>
                      <a:gd name="T9" fmla="*/ 6 h 26"/>
                      <a:gd name="T10" fmla="*/ 16 w 17"/>
                      <a:gd name="T11" fmla="*/ 7 h 26"/>
                      <a:gd name="T12" fmla="*/ 16 w 17"/>
                      <a:gd name="T13" fmla="*/ 10 h 26"/>
                      <a:gd name="T14" fmla="*/ 16 w 17"/>
                      <a:gd name="T15" fmla="*/ 12 h 26"/>
                      <a:gd name="T16" fmla="*/ 16 w 17"/>
                      <a:gd name="T17" fmla="*/ 14 h 26"/>
                      <a:gd name="T18" fmla="*/ 16 w 17"/>
                      <a:gd name="T19" fmla="*/ 17 h 26"/>
                      <a:gd name="T20" fmla="*/ 16 w 17"/>
                      <a:gd name="T21" fmla="*/ 18 h 26"/>
                      <a:gd name="T22" fmla="*/ 12 w 17"/>
                      <a:gd name="T23" fmla="*/ 20 h 26"/>
                      <a:gd name="T24" fmla="*/ 12 w 17"/>
                      <a:gd name="T25" fmla="*/ 21 h 26"/>
                      <a:gd name="T26" fmla="*/ 12 w 17"/>
                      <a:gd name="T27" fmla="*/ 23 h 26"/>
                      <a:gd name="T28" fmla="*/ 12 w 17"/>
                      <a:gd name="T29" fmla="*/ 25 h 26"/>
                      <a:gd name="T30" fmla="*/ 0 w 17"/>
                      <a:gd name="T31" fmla="*/ 23 h 26"/>
                      <a:gd name="T32" fmla="*/ 0 w 17"/>
                      <a:gd name="T33" fmla="*/ 23 h 26"/>
                      <a:gd name="T34" fmla="*/ 4 w 17"/>
                      <a:gd name="T35" fmla="*/ 21 h 26"/>
                      <a:gd name="T36" fmla="*/ 4 w 17"/>
                      <a:gd name="T37" fmla="*/ 19 h 26"/>
                      <a:gd name="T38" fmla="*/ 4 w 17"/>
                      <a:gd name="T39" fmla="*/ 17 h 26"/>
                      <a:gd name="T40" fmla="*/ 4 w 17"/>
                      <a:gd name="T41" fmla="*/ 15 h 26"/>
                      <a:gd name="T42" fmla="*/ 4 w 17"/>
                      <a:gd name="T43" fmla="*/ 13 h 26"/>
                      <a:gd name="T44" fmla="*/ 4 w 17"/>
                      <a:gd name="T45" fmla="*/ 11 h 26"/>
                      <a:gd name="T46" fmla="*/ 4 w 17"/>
                      <a:gd name="T47" fmla="*/ 10 h 26"/>
                      <a:gd name="T48" fmla="*/ 4 w 17"/>
                      <a:gd name="T49" fmla="*/ 7 h 26"/>
                      <a:gd name="T50" fmla="*/ 4 w 17"/>
                      <a:gd name="T51" fmla="*/ 5 h 26"/>
                      <a:gd name="T52" fmla="*/ 4 w 17"/>
                      <a:gd name="T53" fmla="*/ 3 h 26"/>
                      <a:gd name="T54" fmla="*/ 4 w 17"/>
                      <a:gd name="T55" fmla="*/ 2 h 26"/>
                      <a:gd name="T56" fmla="*/ 0 w 17"/>
                      <a:gd name="T57" fmla="*/ 1 h 26"/>
                      <a:gd name="T58" fmla="*/ 12 w 17"/>
                      <a:gd name="T59" fmla="*/ 0 h 2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26">
                        <a:moveTo>
                          <a:pt x="12" y="0"/>
                        </a:moveTo>
                        <a:lnTo>
                          <a:pt x="12" y="1"/>
                        </a:lnTo>
                        <a:lnTo>
                          <a:pt x="12" y="3"/>
                        </a:lnTo>
                        <a:lnTo>
                          <a:pt x="16" y="4"/>
                        </a:lnTo>
                        <a:lnTo>
                          <a:pt x="16" y="6"/>
                        </a:lnTo>
                        <a:lnTo>
                          <a:pt x="16" y="7"/>
                        </a:lnTo>
                        <a:lnTo>
                          <a:pt x="16" y="10"/>
                        </a:lnTo>
                        <a:lnTo>
                          <a:pt x="16" y="12"/>
                        </a:lnTo>
                        <a:lnTo>
                          <a:pt x="16" y="14"/>
                        </a:lnTo>
                        <a:lnTo>
                          <a:pt x="16" y="17"/>
                        </a:lnTo>
                        <a:lnTo>
                          <a:pt x="16" y="18"/>
                        </a:lnTo>
                        <a:lnTo>
                          <a:pt x="12" y="20"/>
                        </a:lnTo>
                        <a:lnTo>
                          <a:pt x="12" y="21"/>
                        </a:lnTo>
                        <a:lnTo>
                          <a:pt x="12" y="23"/>
                        </a:lnTo>
                        <a:lnTo>
                          <a:pt x="12" y="25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4" y="17"/>
                        </a:lnTo>
                        <a:lnTo>
                          <a:pt x="4" y="15"/>
                        </a:lnTo>
                        <a:lnTo>
                          <a:pt x="4" y="13"/>
                        </a:lnTo>
                        <a:lnTo>
                          <a:pt x="4" y="11"/>
                        </a:lnTo>
                        <a:lnTo>
                          <a:pt x="4" y="10"/>
                        </a:lnTo>
                        <a:lnTo>
                          <a:pt x="4" y="7"/>
                        </a:lnTo>
                        <a:lnTo>
                          <a:pt x="4" y="5"/>
                        </a:lnTo>
                        <a:lnTo>
                          <a:pt x="4" y="3"/>
                        </a:lnTo>
                        <a:lnTo>
                          <a:pt x="4" y="2"/>
                        </a:lnTo>
                        <a:lnTo>
                          <a:pt x="0" y="1"/>
                        </a:lnTo>
                        <a:lnTo>
                          <a:pt x="12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9" name="Freeform 132"/>
                  <p:cNvSpPr>
                    <a:spLocks/>
                  </p:cNvSpPr>
                  <p:nvPr/>
                </p:nvSpPr>
                <p:spPr bwMode="auto">
                  <a:xfrm>
                    <a:off x="5124" y="1910"/>
                    <a:ext cx="17" cy="21"/>
                  </a:xfrm>
                  <a:custGeom>
                    <a:avLst/>
                    <a:gdLst>
                      <a:gd name="T0" fmla="*/ 10 w 17"/>
                      <a:gd name="T1" fmla="*/ 0 h 21"/>
                      <a:gd name="T2" fmla="*/ 16 w 17"/>
                      <a:gd name="T3" fmla="*/ 1 h 21"/>
                      <a:gd name="T4" fmla="*/ 16 w 17"/>
                      <a:gd name="T5" fmla="*/ 1 h 21"/>
                      <a:gd name="T6" fmla="*/ 16 w 17"/>
                      <a:gd name="T7" fmla="*/ 3 h 21"/>
                      <a:gd name="T8" fmla="*/ 16 w 17"/>
                      <a:gd name="T9" fmla="*/ 5 h 21"/>
                      <a:gd name="T10" fmla="*/ 16 w 17"/>
                      <a:gd name="T11" fmla="*/ 7 h 21"/>
                      <a:gd name="T12" fmla="*/ 16 w 17"/>
                      <a:gd name="T13" fmla="*/ 9 h 21"/>
                      <a:gd name="T14" fmla="*/ 16 w 17"/>
                      <a:gd name="T15" fmla="*/ 11 h 21"/>
                      <a:gd name="T16" fmla="*/ 16 w 17"/>
                      <a:gd name="T17" fmla="*/ 13 h 21"/>
                      <a:gd name="T18" fmla="*/ 16 w 17"/>
                      <a:gd name="T19" fmla="*/ 14 h 21"/>
                      <a:gd name="T20" fmla="*/ 10 w 17"/>
                      <a:gd name="T21" fmla="*/ 16 h 21"/>
                      <a:gd name="T22" fmla="*/ 10 w 17"/>
                      <a:gd name="T23" fmla="*/ 18 h 21"/>
                      <a:gd name="T24" fmla="*/ 10 w 17"/>
                      <a:gd name="T25" fmla="*/ 20 h 21"/>
                      <a:gd name="T26" fmla="*/ 0 w 17"/>
                      <a:gd name="T27" fmla="*/ 18 h 21"/>
                      <a:gd name="T28" fmla="*/ 0 w 17"/>
                      <a:gd name="T29" fmla="*/ 18 h 21"/>
                      <a:gd name="T30" fmla="*/ 5 w 17"/>
                      <a:gd name="T31" fmla="*/ 16 h 21"/>
                      <a:gd name="T32" fmla="*/ 5 w 17"/>
                      <a:gd name="T33" fmla="*/ 13 h 21"/>
                      <a:gd name="T34" fmla="*/ 5 w 17"/>
                      <a:gd name="T35" fmla="*/ 12 h 21"/>
                      <a:gd name="T36" fmla="*/ 5 w 17"/>
                      <a:gd name="T37" fmla="*/ 10 h 21"/>
                      <a:gd name="T38" fmla="*/ 5 w 17"/>
                      <a:gd name="T39" fmla="*/ 9 h 21"/>
                      <a:gd name="T40" fmla="*/ 5 w 17"/>
                      <a:gd name="T41" fmla="*/ 7 h 21"/>
                      <a:gd name="T42" fmla="*/ 5 w 17"/>
                      <a:gd name="T43" fmla="*/ 5 h 21"/>
                      <a:gd name="T44" fmla="*/ 5 w 17"/>
                      <a:gd name="T45" fmla="*/ 3 h 21"/>
                      <a:gd name="T46" fmla="*/ 5 w 17"/>
                      <a:gd name="T47" fmla="*/ 1 h 21"/>
                      <a:gd name="T48" fmla="*/ 0 w 17"/>
                      <a:gd name="T49" fmla="*/ 1 h 21"/>
                      <a:gd name="T50" fmla="*/ 10 w 17"/>
                      <a:gd name="T51" fmla="*/ 0 h 2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21">
                        <a:moveTo>
                          <a:pt x="10" y="0"/>
                        </a:move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16" y="3"/>
                        </a:lnTo>
                        <a:lnTo>
                          <a:pt x="16" y="5"/>
                        </a:lnTo>
                        <a:lnTo>
                          <a:pt x="16" y="7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4"/>
                        </a:lnTo>
                        <a:lnTo>
                          <a:pt x="10" y="16"/>
                        </a:lnTo>
                        <a:lnTo>
                          <a:pt x="10" y="18"/>
                        </a:lnTo>
                        <a:lnTo>
                          <a:pt x="10" y="20"/>
                        </a:lnTo>
                        <a:lnTo>
                          <a:pt x="0" y="18"/>
                        </a:lnTo>
                        <a:lnTo>
                          <a:pt x="0" y="18"/>
                        </a:lnTo>
                        <a:lnTo>
                          <a:pt x="5" y="16"/>
                        </a:lnTo>
                        <a:lnTo>
                          <a:pt x="5" y="13"/>
                        </a:lnTo>
                        <a:lnTo>
                          <a:pt x="5" y="12"/>
                        </a:lnTo>
                        <a:lnTo>
                          <a:pt x="5" y="10"/>
                        </a:lnTo>
                        <a:lnTo>
                          <a:pt x="5" y="9"/>
                        </a:lnTo>
                        <a:lnTo>
                          <a:pt x="5" y="7"/>
                        </a:lnTo>
                        <a:lnTo>
                          <a:pt x="5" y="5"/>
                        </a:lnTo>
                        <a:lnTo>
                          <a:pt x="5" y="3"/>
                        </a:lnTo>
                        <a:lnTo>
                          <a:pt x="5" y="1"/>
                        </a:lnTo>
                        <a:lnTo>
                          <a:pt x="0" y="1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0" name="Freeform 133"/>
                  <p:cNvSpPr>
                    <a:spLocks/>
                  </p:cNvSpPr>
                  <p:nvPr/>
                </p:nvSpPr>
                <p:spPr bwMode="auto">
                  <a:xfrm>
                    <a:off x="5122" y="1911"/>
                    <a:ext cx="17" cy="18"/>
                  </a:xfrm>
                  <a:custGeom>
                    <a:avLst/>
                    <a:gdLst>
                      <a:gd name="T0" fmla="*/ 16 w 17"/>
                      <a:gd name="T1" fmla="*/ 0 h 18"/>
                      <a:gd name="T2" fmla="*/ 16 w 17"/>
                      <a:gd name="T3" fmla="*/ 1 h 18"/>
                      <a:gd name="T4" fmla="*/ 16 w 17"/>
                      <a:gd name="T5" fmla="*/ 3 h 18"/>
                      <a:gd name="T6" fmla="*/ 16 w 17"/>
                      <a:gd name="T7" fmla="*/ 5 h 18"/>
                      <a:gd name="T8" fmla="*/ 16 w 17"/>
                      <a:gd name="T9" fmla="*/ 7 h 18"/>
                      <a:gd name="T10" fmla="*/ 16 w 17"/>
                      <a:gd name="T11" fmla="*/ 9 h 18"/>
                      <a:gd name="T12" fmla="*/ 16 w 17"/>
                      <a:gd name="T13" fmla="*/ 11 h 18"/>
                      <a:gd name="T14" fmla="*/ 16 w 17"/>
                      <a:gd name="T15" fmla="*/ 13 h 18"/>
                      <a:gd name="T16" fmla="*/ 16 w 17"/>
                      <a:gd name="T17" fmla="*/ 14 h 18"/>
                      <a:gd name="T18" fmla="*/ 16 w 17"/>
                      <a:gd name="T19" fmla="*/ 15 h 18"/>
                      <a:gd name="T20" fmla="*/ 16 w 17"/>
                      <a:gd name="T21" fmla="*/ 17 h 18"/>
                      <a:gd name="T22" fmla="*/ 0 w 17"/>
                      <a:gd name="T23" fmla="*/ 15 h 18"/>
                      <a:gd name="T24" fmla="*/ 0 w 17"/>
                      <a:gd name="T25" fmla="*/ 13 h 18"/>
                      <a:gd name="T26" fmla="*/ 0 w 17"/>
                      <a:gd name="T27" fmla="*/ 11 h 18"/>
                      <a:gd name="T28" fmla="*/ 0 w 17"/>
                      <a:gd name="T29" fmla="*/ 9 h 18"/>
                      <a:gd name="T30" fmla="*/ 0 w 17"/>
                      <a:gd name="T31" fmla="*/ 8 h 18"/>
                      <a:gd name="T32" fmla="*/ 0 w 17"/>
                      <a:gd name="T33" fmla="*/ 6 h 18"/>
                      <a:gd name="T34" fmla="*/ 0 w 17"/>
                      <a:gd name="T35" fmla="*/ 4 h 18"/>
                      <a:gd name="T36" fmla="*/ 0 w 17"/>
                      <a:gd name="T37" fmla="*/ 2 h 18"/>
                      <a:gd name="T38" fmla="*/ 0 w 17"/>
                      <a:gd name="T39" fmla="*/ 1 h 18"/>
                      <a:gd name="T40" fmla="*/ 16 w 17"/>
                      <a:gd name="T41" fmla="*/ 0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18">
                        <a:moveTo>
                          <a:pt x="16" y="0"/>
                        </a:moveTo>
                        <a:lnTo>
                          <a:pt x="16" y="1"/>
                        </a:lnTo>
                        <a:lnTo>
                          <a:pt x="16" y="3"/>
                        </a:lnTo>
                        <a:lnTo>
                          <a:pt x="16" y="5"/>
                        </a:lnTo>
                        <a:lnTo>
                          <a:pt x="16" y="7"/>
                        </a:lnTo>
                        <a:lnTo>
                          <a:pt x="16" y="9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4"/>
                        </a:lnTo>
                        <a:lnTo>
                          <a:pt x="16" y="15"/>
                        </a:lnTo>
                        <a:lnTo>
                          <a:pt x="16" y="17"/>
                        </a:lnTo>
                        <a:lnTo>
                          <a:pt x="0" y="15"/>
                        </a:lnTo>
                        <a:lnTo>
                          <a:pt x="0" y="13"/>
                        </a:lnTo>
                        <a:lnTo>
                          <a:pt x="0" y="11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6"/>
                        </a:lnTo>
                        <a:lnTo>
                          <a:pt x="0" y="4"/>
                        </a:lnTo>
                        <a:lnTo>
                          <a:pt x="0" y="2"/>
                        </a:lnTo>
                        <a:lnTo>
                          <a:pt x="0" y="1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1" name="Freeform 134"/>
                  <p:cNvSpPr>
                    <a:spLocks/>
                  </p:cNvSpPr>
                  <p:nvPr/>
                </p:nvSpPr>
                <p:spPr bwMode="auto">
                  <a:xfrm>
                    <a:off x="5113" y="1913"/>
                    <a:ext cx="17" cy="17"/>
                  </a:xfrm>
                  <a:custGeom>
                    <a:avLst/>
                    <a:gdLst>
                      <a:gd name="T0" fmla="*/ 16 w 17"/>
                      <a:gd name="T1" fmla="*/ 0 h 17"/>
                      <a:gd name="T2" fmla="*/ 16 w 17"/>
                      <a:gd name="T3" fmla="*/ 2 h 17"/>
                      <a:gd name="T4" fmla="*/ 16 w 17"/>
                      <a:gd name="T5" fmla="*/ 5 h 17"/>
                      <a:gd name="T6" fmla="*/ 16 w 17"/>
                      <a:gd name="T7" fmla="*/ 8 h 17"/>
                      <a:gd name="T8" fmla="*/ 16 w 17"/>
                      <a:gd name="T9" fmla="*/ 11 h 17"/>
                      <a:gd name="T10" fmla="*/ 16 w 17"/>
                      <a:gd name="T11" fmla="*/ 13 h 17"/>
                      <a:gd name="T12" fmla="*/ 16 w 17"/>
                      <a:gd name="T13" fmla="*/ 16 h 17"/>
                      <a:gd name="T14" fmla="*/ 0 w 17"/>
                      <a:gd name="T15" fmla="*/ 15 h 17"/>
                      <a:gd name="T16" fmla="*/ 0 w 17"/>
                      <a:gd name="T17" fmla="*/ 12 h 17"/>
                      <a:gd name="T18" fmla="*/ 0 w 17"/>
                      <a:gd name="T19" fmla="*/ 9 h 17"/>
                      <a:gd name="T20" fmla="*/ 0 w 17"/>
                      <a:gd name="T21" fmla="*/ 8 h 17"/>
                      <a:gd name="T22" fmla="*/ 0 w 17"/>
                      <a:gd name="T23" fmla="*/ 5 h 17"/>
                      <a:gd name="T24" fmla="*/ 0 w 17"/>
                      <a:gd name="T25" fmla="*/ 2 h 17"/>
                      <a:gd name="T26" fmla="*/ 0 w 17"/>
                      <a:gd name="T27" fmla="*/ 0 h 17"/>
                      <a:gd name="T28" fmla="*/ 16 w 17"/>
                      <a:gd name="T2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17">
                        <a:moveTo>
                          <a:pt x="16" y="0"/>
                        </a:moveTo>
                        <a:lnTo>
                          <a:pt x="16" y="2"/>
                        </a:lnTo>
                        <a:lnTo>
                          <a:pt x="16" y="5"/>
                        </a:lnTo>
                        <a:lnTo>
                          <a:pt x="16" y="8"/>
                        </a:lnTo>
                        <a:lnTo>
                          <a:pt x="16" y="11"/>
                        </a:lnTo>
                        <a:lnTo>
                          <a:pt x="16" y="13"/>
                        </a:lnTo>
                        <a:lnTo>
                          <a:pt x="16" y="16"/>
                        </a:lnTo>
                        <a:lnTo>
                          <a:pt x="0" y="15"/>
                        </a:lnTo>
                        <a:lnTo>
                          <a:pt x="0" y="12"/>
                        </a:lnTo>
                        <a:lnTo>
                          <a:pt x="0" y="9"/>
                        </a:lnTo>
                        <a:lnTo>
                          <a:pt x="0" y="8"/>
                        </a:lnTo>
                        <a:lnTo>
                          <a:pt x="0" y="5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16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42" name="Freeform 135"/>
                  <p:cNvSpPr>
                    <a:spLocks/>
                  </p:cNvSpPr>
                  <p:nvPr/>
                </p:nvSpPr>
                <p:spPr bwMode="auto">
                  <a:xfrm>
                    <a:off x="5109" y="1914"/>
                    <a:ext cx="17" cy="17"/>
                  </a:xfrm>
                  <a:custGeom>
                    <a:avLst/>
                    <a:gdLst>
                      <a:gd name="T0" fmla="*/ 16 w 17"/>
                      <a:gd name="T1" fmla="*/ 2 h 17"/>
                      <a:gd name="T2" fmla="*/ 16 w 17"/>
                      <a:gd name="T3" fmla="*/ 7 h 17"/>
                      <a:gd name="T4" fmla="*/ 16 w 17"/>
                      <a:gd name="T5" fmla="*/ 10 h 17"/>
                      <a:gd name="T6" fmla="*/ 16 w 17"/>
                      <a:gd name="T7" fmla="*/ 14 h 17"/>
                      <a:gd name="T8" fmla="*/ 10 w 17"/>
                      <a:gd name="T9" fmla="*/ 16 h 17"/>
                      <a:gd name="T10" fmla="*/ 0 w 17"/>
                      <a:gd name="T11" fmla="*/ 14 h 17"/>
                      <a:gd name="T12" fmla="*/ 0 w 17"/>
                      <a:gd name="T13" fmla="*/ 9 h 17"/>
                      <a:gd name="T14" fmla="*/ 0 w 17"/>
                      <a:gd name="T15" fmla="*/ 6 h 17"/>
                      <a:gd name="T16" fmla="*/ 0 w 17"/>
                      <a:gd name="T17" fmla="*/ 2 h 17"/>
                      <a:gd name="T18" fmla="*/ 16 w 17"/>
                      <a:gd name="T19" fmla="*/ 0 h 17"/>
                      <a:gd name="T20" fmla="*/ 16 w 17"/>
                      <a:gd name="T2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7" h="17">
                        <a:moveTo>
                          <a:pt x="16" y="2"/>
                        </a:moveTo>
                        <a:lnTo>
                          <a:pt x="16" y="7"/>
                        </a:lnTo>
                        <a:lnTo>
                          <a:pt x="16" y="10"/>
                        </a:lnTo>
                        <a:lnTo>
                          <a:pt x="16" y="14"/>
                        </a:lnTo>
                        <a:lnTo>
                          <a:pt x="10" y="16"/>
                        </a:lnTo>
                        <a:lnTo>
                          <a:pt x="0" y="14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16" y="0"/>
                        </a:lnTo>
                        <a:lnTo>
                          <a:pt x="16" y="2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124" name="Group 136"/>
                <p:cNvGrpSpPr>
                  <a:grpSpLocks/>
                </p:cNvGrpSpPr>
                <p:nvPr/>
              </p:nvGrpSpPr>
              <p:grpSpPr bwMode="auto">
                <a:xfrm>
                  <a:off x="5246" y="1892"/>
                  <a:ext cx="44" cy="35"/>
                  <a:chOff x="5246" y="1892"/>
                  <a:chExt cx="44" cy="35"/>
                </a:xfrm>
              </p:grpSpPr>
              <p:sp>
                <p:nvSpPr>
                  <p:cNvPr id="125" name="Freeform 137"/>
                  <p:cNvSpPr>
                    <a:spLocks/>
                  </p:cNvSpPr>
                  <p:nvPr/>
                </p:nvSpPr>
                <p:spPr bwMode="auto">
                  <a:xfrm>
                    <a:off x="5246" y="1892"/>
                    <a:ext cx="17" cy="35"/>
                  </a:xfrm>
                  <a:custGeom>
                    <a:avLst/>
                    <a:gdLst>
                      <a:gd name="T0" fmla="*/ 9 w 17"/>
                      <a:gd name="T1" fmla="*/ 0 h 35"/>
                      <a:gd name="T2" fmla="*/ 6 w 17"/>
                      <a:gd name="T3" fmla="*/ 1 h 35"/>
                      <a:gd name="T4" fmla="*/ 6 w 17"/>
                      <a:gd name="T5" fmla="*/ 1 h 35"/>
                      <a:gd name="T6" fmla="*/ 6 w 17"/>
                      <a:gd name="T7" fmla="*/ 3 h 35"/>
                      <a:gd name="T8" fmla="*/ 3 w 17"/>
                      <a:gd name="T9" fmla="*/ 4 h 35"/>
                      <a:gd name="T10" fmla="*/ 3 w 17"/>
                      <a:gd name="T11" fmla="*/ 5 h 35"/>
                      <a:gd name="T12" fmla="*/ 3 w 17"/>
                      <a:gd name="T13" fmla="*/ 7 h 35"/>
                      <a:gd name="T14" fmla="*/ 0 w 17"/>
                      <a:gd name="T15" fmla="*/ 8 h 35"/>
                      <a:gd name="T16" fmla="*/ 0 w 17"/>
                      <a:gd name="T17" fmla="*/ 10 h 35"/>
                      <a:gd name="T18" fmla="*/ 0 w 17"/>
                      <a:gd name="T19" fmla="*/ 10 h 35"/>
                      <a:gd name="T20" fmla="*/ 0 w 17"/>
                      <a:gd name="T21" fmla="*/ 12 h 35"/>
                      <a:gd name="T22" fmla="*/ 0 w 17"/>
                      <a:gd name="T23" fmla="*/ 14 h 35"/>
                      <a:gd name="T24" fmla="*/ 0 w 17"/>
                      <a:gd name="T25" fmla="*/ 16 h 35"/>
                      <a:gd name="T26" fmla="*/ 0 w 17"/>
                      <a:gd name="T27" fmla="*/ 17 h 35"/>
                      <a:gd name="T28" fmla="*/ 0 w 17"/>
                      <a:gd name="T29" fmla="*/ 19 h 35"/>
                      <a:gd name="T30" fmla="*/ 0 w 17"/>
                      <a:gd name="T31" fmla="*/ 19 h 35"/>
                      <a:gd name="T32" fmla="*/ 0 w 17"/>
                      <a:gd name="T33" fmla="*/ 21 h 35"/>
                      <a:gd name="T34" fmla="*/ 0 w 17"/>
                      <a:gd name="T35" fmla="*/ 23 h 35"/>
                      <a:gd name="T36" fmla="*/ 0 w 17"/>
                      <a:gd name="T37" fmla="*/ 23 h 35"/>
                      <a:gd name="T38" fmla="*/ 3 w 17"/>
                      <a:gd name="T39" fmla="*/ 25 h 35"/>
                      <a:gd name="T40" fmla="*/ 3 w 17"/>
                      <a:gd name="T41" fmla="*/ 27 h 35"/>
                      <a:gd name="T42" fmla="*/ 6 w 17"/>
                      <a:gd name="T43" fmla="*/ 28 h 35"/>
                      <a:gd name="T44" fmla="*/ 6 w 17"/>
                      <a:gd name="T45" fmla="*/ 29 h 35"/>
                      <a:gd name="T46" fmla="*/ 6 w 17"/>
                      <a:gd name="T47" fmla="*/ 31 h 35"/>
                      <a:gd name="T48" fmla="*/ 9 w 17"/>
                      <a:gd name="T49" fmla="*/ 32 h 35"/>
                      <a:gd name="T50" fmla="*/ 9 w 17"/>
                      <a:gd name="T51" fmla="*/ 33 h 35"/>
                      <a:gd name="T52" fmla="*/ 9 w 17"/>
                      <a:gd name="T53" fmla="*/ 34 h 35"/>
                      <a:gd name="T54" fmla="*/ 16 w 17"/>
                      <a:gd name="T55" fmla="*/ 33 h 35"/>
                      <a:gd name="T56" fmla="*/ 16 w 17"/>
                      <a:gd name="T57" fmla="*/ 32 h 35"/>
                      <a:gd name="T58" fmla="*/ 12 w 17"/>
                      <a:gd name="T59" fmla="*/ 31 h 35"/>
                      <a:gd name="T60" fmla="*/ 9 w 17"/>
                      <a:gd name="T61" fmla="*/ 29 h 35"/>
                      <a:gd name="T62" fmla="*/ 9 w 17"/>
                      <a:gd name="T63" fmla="*/ 28 h 35"/>
                      <a:gd name="T64" fmla="*/ 9 w 17"/>
                      <a:gd name="T65" fmla="*/ 26 h 35"/>
                      <a:gd name="T66" fmla="*/ 9 w 17"/>
                      <a:gd name="T67" fmla="*/ 25 h 35"/>
                      <a:gd name="T68" fmla="*/ 6 w 17"/>
                      <a:gd name="T69" fmla="*/ 23 h 35"/>
                      <a:gd name="T70" fmla="*/ 6 w 17"/>
                      <a:gd name="T71" fmla="*/ 22 h 35"/>
                      <a:gd name="T72" fmla="*/ 6 w 17"/>
                      <a:gd name="T73" fmla="*/ 20 h 35"/>
                      <a:gd name="T74" fmla="*/ 6 w 17"/>
                      <a:gd name="T75" fmla="*/ 19 h 35"/>
                      <a:gd name="T76" fmla="*/ 6 w 17"/>
                      <a:gd name="T77" fmla="*/ 18 h 35"/>
                      <a:gd name="T78" fmla="*/ 6 w 17"/>
                      <a:gd name="T79" fmla="*/ 17 h 35"/>
                      <a:gd name="T80" fmla="*/ 6 w 17"/>
                      <a:gd name="T81" fmla="*/ 15 h 35"/>
                      <a:gd name="T82" fmla="*/ 6 w 17"/>
                      <a:gd name="T83" fmla="*/ 14 h 35"/>
                      <a:gd name="T84" fmla="*/ 6 w 17"/>
                      <a:gd name="T85" fmla="*/ 12 h 35"/>
                      <a:gd name="T86" fmla="*/ 6 w 17"/>
                      <a:gd name="T87" fmla="*/ 10 h 35"/>
                      <a:gd name="T88" fmla="*/ 6 w 17"/>
                      <a:gd name="T89" fmla="*/ 9 h 35"/>
                      <a:gd name="T90" fmla="*/ 6 w 17"/>
                      <a:gd name="T91" fmla="*/ 7 h 35"/>
                      <a:gd name="T92" fmla="*/ 9 w 17"/>
                      <a:gd name="T93" fmla="*/ 6 h 35"/>
                      <a:gd name="T94" fmla="*/ 9 w 17"/>
                      <a:gd name="T95" fmla="*/ 5 h 35"/>
                      <a:gd name="T96" fmla="*/ 9 w 17"/>
                      <a:gd name="T97" fmla="*/ 3 h 35"/>
                      <a:gd name="T98" fmla="*/ 12 w 17"/>
                      <a:gd name="T99" fmla="*/ 1 h 35"/>
                      <a:gd name="T100" fmla="*/ 12 w 17"/>
                      <a:gd name="T101" fmla="*/ 1 h 35"/>
                      <a:gd name="T102" fmla="*/ 9 w 17"/>
                      <a:gd name="T103" fmla="*/ 0 h 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</a:cxnLst>
                    <a:rect l="0" t="0" r="r" b="b"/>
                    <a:pathLst>
                      <a:path w="17" h="35">
                        <a:moveTo>
                          <a:pt x="9" y="0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6" y="3"/>
                        </a:lnTo>
                        <a:lnTo>
                          <a:pt x="3" y="4"/>
                        </a:lnTo>
                        <a:lnTo>
                          <a:pt x="3" y="5"/>
                        </a:lnTo>
                        <a:lnTo>
                          <a:pt x="3" y="7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9"/>
                        </a:lnTo>
                        <a:lnTo>
                          <a:pt x="0" y="19"/>
                        </a:lnTo>
                        <a:lnTo>
                          <a:pt x="0" y="21"/>
                        </a:lnTo>
                        <a:lnTo>
                          <a:pt x="0" y="23"/>
                        </a:lnTo>
                        <a:lnTo>
                          <a:pt x="0" y="23"/>
                        </a:lnTo>
                        <a:lnTo>
                          <a:pt x="3" y="25"/>
                        </a:lnTo>
                        <a:lnTo>
                          <a:pt x="3" y="27"/>
                        </a:lnTo>
                        <a:lnTo>
                          <a:pt x="6" y="28"/>
                        </a:lnTo>
                        <a:lnTo>
                          <a:pt x="6" y="29"/>
                        </a:lnTo>
                        <a:lnTo>
                          <a:pt x="6" y="31"/>
                        </a:lnTo>
                        <a:lnTo>
                          <a:pt x="9" y="32"/>
                        </a:lnTo>
                        <a:lnTo>
                          <a:pt x="9" y="33"/>
                        </a:lnTo>
                        <a:lnTo>
                          <a:pt x="9" y="34"/>
                        </a:lnTo>
                        <a:lnTo>
                          <a:pt x="16" y="33"/>
                        </a:lnTo>
                        <a:lnTo>
                          <a:pt x="16" y="32"/>
                        </a:lnTo>
                        <a:lnTo>
                          <a:pt x="12" y="31"/>
                        </a:lnTo>
                        <a:lnTo>
                          <a:pt x="9" y="29"/>
                        </a:lnTo>
                        <a:lnTo>
                          <a:pt x="9" y="28"/>
                        </a:lnTo>
                        <a:lnTo>
                          <a:pt x="9" y="26"/>
                        </a:lnTo>
                        <a:lnTo>
                          <a:pt x="9" y="25"/>
                        </a:lnTo>
                        <a:lnTo>
                          <a:pt x="6" y="23"/>
                        </a:lnTo>
                        <a:lnTo>
                          <a:pt x="6" y="22"/>
                        </a:lnTo>
                        <a:lnTo>
                          <a:pt x="6" y="20"/>
                        </a:lnTo>
                        <a:lnTo>
                          <a:pt x="6" y="19"/>
                        </a:lnTo>
                        <a:lnTo>
                          <a:pt x="6" y="18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2"/>
                        </a:lnTo>
                        <a:lnTo>
                          <a:pt x="6" y="10"/>
                        </a:lnTo>
                        <a:lnTo>
                          <a:pt x="6" y="9"/>
                        </a:lnTo>
                        <a:lnTo>
                          <a:pt x="6" y="7"/>
                        </a:lnTo>
                        <a:lnTo>
                          <a:pt x="9" y="6"/>
                        </a:lnTo>
                        <a:lnTo>
                          <a:pt x="9" y="5"/>
                        </a:lnTo>
                        <a:lnTo>
                          <a:pt x="9" y="3"/>
                        </a:lnTo>
                        <a:lnTo>
                          <a:pt x="12" y="1"/>
                        </a:lnTo>
                        <a:lnTo>
                          <a:pt x="12" y="1"/>
                        </a:lnTo>
                        <a:lnTo>
                          <a:pt x="9" y="0"/>
                        </a:lnTo>
                      </a:path>
                    </a:pathLst>
                  </a:custGeom>
                  <a:solidFill>
                    <a:srgbClr val="804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6" name="Freeform 138"/>
                  <p:cNvSpPr>
                    <a:spLocks/>
                  </p:cNvSpPr>
                  <p:nvPr/>
                </p:nvSpPr>
                <p:spPr bwMode="auto">
                  <a:xfrm>
                    <a:off x="5250" y="1894"/>
                    <a:ext cx="17" cy="30"/>
                  </a:xfrm>
                  <a:custGeom>
                    <a:avLst/>
                    <a:gdLst>
                      <a:gd name="T0" fmla="*/ 6 w 17"/>
                      <a:gd name="T1" fmla="*/ 0 h 30"/>
                      <a:gd name="T2" fmla="*/ 6 w 17"/>
                      <a:gd name="T3" fmla="*/ 1 h 30"/>
                      <a:gd name="T4" fmla="*/ 6 w 17"/>
                      <a:gd name="T5" fmla="*/ 1 h 30"/>
                      <a:gd name="T6" fmla="*/ 3 w 17"/>
                      <a:gd name="T7" fmla="*/ 3 h 30"/>
                      <a:gd name="T8" fmla="*/ 3 w 17"/>
                      <a:gd name="T9" fmla="*/ 5 h 30"/>
                      <a:gd name="T10" fmla="*/ 3 w 17"/>
                      <a:gd name="T11" fmla="*/ 5 h 30"/>
                      <a:gd name="T12" fmla="*/ 0 w 17"/>
                      <a:gd name="T13" fmla="*/ 7 h 30"/>
                      <a:gd name="T14" fmla="*/ 0 w 17"/>
                      <a:gd name="T15" fmla="*/ 9 h 30"/>
                      <a:gd name="T16" fmla="*/ 0 w 17"/>
                      <a:gd name="T17" fmla="*/ 10 h 30"/>
                      <a:gd name="T18" fmla="*/ 0 w 17"/>
                      <a:gd name="T19" fmla="*/ 11 h 30"/>
                      <a:gd name="T20" fmla="*/ 0 w 17"/>
                      <a:gd name="T21" fmla="*/ 13 h 30"/>
                      <a:gd name="T22" fmla="*/ 0 w 17"/>
                      <a:gd name="T23" fmla="*/ 15 h 30"/>
                      <a:gd name="T24" fmla="*/ 0 w 17"/>
                      <a:gd name="T25" fmla="*/ 16 h 30"/>
                      <a:gd name="T26" fmla="*/ 0 w 17"/>
                      <a:gd name="T27" fmla="*/ 17 h 30"/>
                      <a:gd name="T28" fmla="*/ 0 w 17"/>
                      <a:gd name="T29" fmla="*/ 18 h 30"/>
                      <a:gd name="T30" fmla="*/ 0 w 17"/>
                      <a:gd name="T31" fmla="*/ 19 h 30"/>
                      <a:gd name="T32" fmla="*/ 3 w 17"/>
                      <a:gd name="T33" fmla="*/ 21 h 30"/>
                      <a:gd name="T34" fmla="*/ 3 w 17"/>
                      <a:gd name="T35" fmla="*/ 23 h 30"/>
                      <a:gd name="T36" fmla="*/ 3 w 17"/>
                      <a:gd name="T37" fmla="*/ 23 h 30"/>
                      <a:gd name="T38" fmla="*/ 6 w 17"/>
                      <a:gd name="T39" fmla="*/ 25 h 30"/>
                      <a:gd name="T40" fmla="*/ 6 w 17"/>
                      <a:gd name="T41" fmla="*/ 27 h 30"/>
                      <a:gd name="T42" fmla="*/ 9 w 17"/>
                      <a:gd name="T43" fmla="*/ 27 h 30"/>
                      <a:gd name="T44" fmla="*/ 9 w 17"/>
                      <a:gd name="T45" fmla="*/ 29 h 30"/>
                      <a:gd name="T46" fmla="*/ 16 w 17"/>
                      <a:gd name="T47" fmla="*/ 27 h 30"/>
                      <a:gd name="T48" fmla="*/ 16 w 17"/>
                      <a:gd name="T49" fmla="*/ 27 h 30"/>
                      <a:gd name="T50" fmla="*/ 12 w 17"/>
                      <a:gd name="T51" fmla="*/ 27 h 30"/>
                      <a:gd name="T52" fmla="*/ 12 w 17"/>
                      <a:gd name="T53" fmla="*/ 25 h 30"/>
                      <a:gd name="T54" fmla="*/ 9 w 17"/>
                      <a:gd name="T55" fmla="*/ 23 h 30"/>
                      <a:gd name="T56" fmla="*/ 9 w 17"/>
                      <a:gd name="T57" fmla="*/ 22 h 30"/>
                      <a:gd name="T58" fmla="*/ 9 w 17"/>
                      <a:gd name="T59" fmla="*/ 20 h 30"/>
                      <a:gd name="T60" fmla="*/ 9 w 17"/>
                      <a:gd name="T61" fmla="*/ 19 h 30"/>
                      <a:gd name="T62" fmla="*/ 6 w 17"/>
                      <a:gd name="T63" fmla="*/ 18 h 30"/>
                      <a:gd name="T64" fmla="*/ 6 w 17"/>
                      <a:gd name="T65" fmla="*/ 17 h 30"/>
                      <a:gd name="T66" fmla="*/ 6 w 17"/>
                      <a:gd name="T67" fmla="*/ 15 h 30"/>
                      <a:gd name="T68" fmla="*/ 6 w 17"/>
                      <a:gd name="T69" fmla="*/ 14 h 30"/>
                      <a:gd name="T70" fmla="*/ 6 w 17"/>
                      <a:gd name="T71" fmla="*/ 13 h 30"/>
                      <a:gd name="T72" fmla="*/ 6 w 17"/>
                      <a:gd name="T73" fmla="*/ 11 h 30"/>
                      <a:gd name="T74" fmla="*/ 6 w 17"/>
                      <a:gd name="T75" fmla="*/ 10 h 30"/>
                      <a:gd name="T76" fmla="*/ 6 w 17"/>
                      <a:gd name="T77" fmla="*/ 8 h 30"/>
                      <a:gd name="T78" fmla="*/ 9 w 17"/>
                      <a:gd name="T79" fmla="*/ 6 h 30"/>
                      <a:gd name="T80" fmla="*/ 9 w 17"/>
                      <a:gd name="T81" fmla="*/ 5 h 30"/>
                      <a:gd name="T82" fmla="*/ 9 w 17"/>
                      <a:gd name="T83" fmla="*/ 4 h 30"/>
                      <a:gd name="T84" fmla="*/ 9 w 17"/>
                      <a:gd name="T85" fmla="*/ 2 h 30"/>
                      <a:gd name="T86" fmla="*/ 12 w 17"/>
                      <a:gd name="T87" fmla="*/ 1 h 30"/>
                      <a:gd name="T88" fmla="*/ 16 w 17"/>
                      <a:gd name="T89" fmla="*/ 0 h 30"/>
                      <a:gd name="T90" fmla="*/ 6 w 17"/>
                      <a:gd name="T91" fmla="*/ 0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</a:cxnLst>
                    <a:rect l="0" t="0" r="r" b="b"/>
                    <a:pathLst>
                      <a:path w="17" h="30">
                        <a:moveTo>
                          <a:pt x="6" y="0"/>
                        </a:moveTo>
                        <a:lnTo>
                          <a:pt x="6" y="1"/>
                        </a:lnTo>
                        <a:lnTo>
                          <a:pt x="6" y="1"/>
                        </a:lnTo>
                        <a:lnTo>
                          <a:pt x="3" y="3"/>
                        </a:lnTo>
                        <a:lnTo>
                          <a:pt x="3" y="5"/>
                        </a:lnTo>
                        <a:lnTo>
                          <a:pt x="3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0" y="19"/>
                        </a:lnTo>
                        <a:lnTo>
                          <a:pt x="3" y="21"/>
                        </a:lnTo>
                        <a:lnTo>
                          <a:pt x="3" y="23"/>
                        </a:lnTo>
                        <a:lnTo>
                          <a:pt x="3" y="23"/>
                        </a:lnTo>
                        <a:lnTo>
                          <a:pt x="6" y="25"/>
                        </a:lnTo>
                        <a:lnTo>
                          <a:pt x="6" y="27"/>
                        </a:lnTo>
                        <a:lnTo>
                          <a:pt x="9" y="27"/>
                        </a:lnTo>
                        <a:lnTo>
                          <a:pt x="9" y="29"/>
                        </a:lnTo>
                        <a:lnTo>
                          <a:pt x="16" y="27"/>
                        </a:lnTo>
                        <a:lnTo>
                          <a:pt x="16" y="27"/>
                        </a:lnTo>
                        <a:lnTo>
                          <a:pt x="12" y="27"/>
                        </a:lnTo>
                        <a:lnTo>
                          <a:pt x="12" y="25"/>
                        </a:lnTo>
                        <a:lnTo>
                          <a:pt x="9" y="23"/>
                        </a:lnTo>
                        <a:lnTo>
                          <a:pt x="9" y="22"/>
                        </a:lnTo>
                        <a:lnTo>
                          <a:pt x="9" y="20"/>
                        </a:lnTo>
                        <a:lnTo>
                          <a:pt x="9" y="19"/>
                        </a:lnTo>
                        <a:lnTo>
                          <a:pt x="6" y="18"/>
                        </a:lnTo>
                        <a:lnTo>
                          <a:pt x="6" y="17"/>
                        </a:lnTo>
                        <a:lnTo>
                          <a:pt x="6" y="15"/>
                        </a:lnTo>
                        <a:lnTo>
                          <a:pt x="6" y="14"/>
                        </a:lnTo>
                        <a:lnTo>
                          <a:pt x="6" y="13"/>
                        </a:lnTo>
                        <a:lnTo>
                          <a:pt x="6" y="11"/>
                        </a:lnTo>
                        <a:lnTo>
                          <a:pt x="6" y="10"/>
                        </a:lnTo>
                        <a:lnTo>
                          <a:pt x="6" y="8"/>
                        </a:lnTo>
                        <a:lnTo>
                          <a:pt x="9" y="6"/>
                        </a:lnTo>
                        <a:lnTo>
                          <a:pt x="9" y="5"/>
                        </a:lnTo>
                        <a:lnTo>
                          <a:pt x="9" y="4"/>
                        </a:lnTo>
                        <a:lnTo>
                          <a:pt x="9" y="2"/>
                        </a:lnTo>
                        <a:lnTo>
                          <a:pt x="12" y="1"/>
                        </a:lnTo>
                        <a:lnTo>
                          <a:pt x="16" y="0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A05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7" name="Freeform 139"/>
                  <p:cNvSpPr>
                    <a:spLocks/>
                  </p:cNvSpPr>
                  <p:nvPr/>
                </p:nvSpPr>
                <p:spPr bwMode="auto">
                  <a:xfrm>
                    <a:off x="5253" y="1895"/>
                    <a:ext cx="17" cy="27"/>
                  </a:xfrm>
                  <a:custGeom>
                    <a:avLst/>
                    <a:gdLst>
                      <a:gd name="T0" fmla="*/ 4 w 17"/>
                      <a:gd name="T1" fmla="*/ 0 h 27"/>
                      <a:gd name="T2" fmla="*/ 4 w 17"/>
                      <a:gd name="T3" fmla="*/ 1 h 27"/>
                      <a:gd name="T4" fmla="*/ 4 w 17"/>
                      <a:gd name="T5" fmla="*/ 3 h 27"/>
                      <a:gd name="T6" fmla="*/ 4 w 17"/>
                      <a:gd name="T7" fmla="*/ 5 h 27"/>
                      <a:gd name="T8" fmla="*/ 0 w 17"/>
                      <a:gd name="T9" fmla="*/ 5 h 27"/>
                      <a:gd name="T10" fmla="*/ 0 w 17"/>
                      <a:gd name="T11" fmla="*/ 7 h 27"/>
                      <a:gd name="T12" fmla="*/ 0 w 17"/>
                      <a:gd name="T13" fmla="*/ 9 h 27"/>
                      <a:gd name="T14" fmla="*/ 0 w 17"/>
                      <a:gd name="T15" fmla="*/ 10 h 27"/>
                      <a:gd name="T16" fmla="*/ 0 w 17"/>
                      <a:gd name="T17" fmla="*/ 11 h 27"/>
                      <a:gd name="T18" fmla="*/ 0 w 17"/>
                      <a:gd name="T19" fmla="*/ 14 h 27"/>
                      <a:gd name="T20" fmla="*/ 0 w 17"/>
                      <a:gd name="T21" fmla="*/ 14 h 27"/>
                      <a:gd name="T22" fmla="*/ 0 w 17"/>
                      <a:gd name="T23" fmla="*/ 16 h 27"/>
                      <a:gd name="T24" fmla="*/ 0 w 17"/>
                      <a:gd name="T25" fmla="*/ 17 h 27"/>
                      <a:gd name="T26" fmla="*/ 0 w 17"/>
                      <a:gd name="T27" fmla="*/ 18 h 27"/>
                      <a:gd name="T28" fmla="*/ 4 w 17"/>
                      <a:gd name="T29" fmla="*/ 20 h 27"/>
                      <a:gd name="T30" fmla="*/ 4 w 17"/>
                      <a:gd name="T31" fmla="*/ 21 h 27"/>
                      <a:gd name="T32" fmla="*/ 4 w 17"/>
                      <a:gd name="T33" fmla="*/ 23 h 27"/>
                      <a:gd name="T34" fmla="*/ 8 w 17"/>
                      <a:gd name="T35" fmla="*/ 24 h 27"/>
                      <a:gd name="T36" fmla="*/ 8 w 17"/>
                      <a:gd name="T37" fmla="*/ 25 h 27"/>
                      <a:gd name="T38" fmla="*/ 8 w 17"/>
                      <a:gd name="T39" fmla="*/ 26 h 27"/>
                      <a:gd name="T40" fmla="*/ 16 w 17"/>
                      <a:gd name="T41" fmla="*/ 25 h 27"/>
                      <a:gd name="T42" fmla="*/ 16 w 17"/>
                      <a:gd name="T43" fmla="*/ 24 h 27"/>
                      <a:gd name="T44" fmla="*/ 12 w 17"/>
                      <a:gd name="T45" fmla="*/ 22 h 27"/>
                      <a:gd name="T46" fmla="*/ 12 w 17"/>
                      <a:gd name="T47" fmla="*/ 20 h 27"/>
                      <a:gd name="T48" fmla="*/ 12 w 17"/>
                      <a:gd name="T49" fmla="*/ 20 h 27"/>
                      <a:gd name="T50" fmla="*/ 8 w 17"/>
                      <a:gd name="T51" fmla="*/ 18 h 27"/>
                      <a:gd name="T52" fmla="*/ 8 w 17"/>
                      <a:gd name="T53" fmla="*/ 16 h 27"/>
                      <a:gd name="T54" fmla="*/ 8 w 17"/>
                      <a:gd name="T55" fmla="*/ 15 h 27"/>
                      <a:gd name="T56" fmla="*/ 8 w 17"/>
                      <a:gd name="T57" fmla="*/ 14 h 27"/>
                      <a:gd name="T58" fmla="*/ 8 w 17"/>
                      <a:gd name="T59" fmla="*/ 13 h 27"/>
                      <a:gd name="T60" fmla="*/ 8 w 17"/>
                      <a:gd name="T61" fmla="*/ 11 h 27"/>
                      <a:gd name="T62" fmla="*/ 8 w 17"/>
                      <a:gd name="T63" fmla="*/ 10 h 27"/>
                      <a:gd name="T64" fmla="*/ 8 w 17"/>
                      <a:gd name="T65" fmla="*/ 8 h 27"/>
                      <a:gd name="T66" fmla="*/ 8 w 17"/>
                      <a:gd name="T67" fmla="*/ 7 h 27"/>
                      <a:gd name="T68" fmla="*/ 12 w 17"/>
                      <a:gd name="T69" fmla="*/ 5 h 27"/>
                      <a:gd name="T70" fmla="*/ 12 w 17"/>
                      <a:gd name="T71" fmla="*/ 3 h 27"/>
                      <a:gd name="T72" fmla="*/ 12 w 17"/>
                      <a:gd name="T73" fmla="*/ 2 h 27"/>
                      <a:gd name="T74" fmla="*/ 12 w 17"/>
                      <a:gd name="T75" fmla="*/ 1 h 27"/>
                      <a:gd name="T76" fmla="*/ 8 w 17"/>
                      <a:gd name="T77" fmla="*/ 0 h 27"/>
                      <a:gd name="T78" fmla="*/ 4 w 17"/>
                      <a:gd name="T79" fmla="*/ 0 h 2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17" h="27">
                        <a:moveTo>
                          <a:pt x="4" y="0"/>
                        </a:moveTo>
                        <a:lnTo>
                          <a:pt x="4" y="1"/>
                        </a:lnTo>
                        <a:lnTo>
                          <a:pt x="4" y="3"/>
                        </a:lnTo>
                        <a:lnTo>
                          <a:pt x="4" y="5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9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4"/>
                        </a:lnTo>
                        <a:lnTo>
                          <a:pt x="0" y="14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0" y="18"/>
                        </a:lnTo>
                        <a:lnTo>
                          <a:pt x="4" y="20"/>
                        </a:lnTo>
                        <a:lnTo>
                          <a:pt x="4" y="21"/>
                        </a:lnTo>
                        <a:lnTo>
                          <a:pt x="4" y="23"/>
                        </a:lnTo>
                        <a:lnTo>
                          <a:pt x="8" y="24"/>
                        </a:lnTo>
                        <a:lnTo>
                          <a:pt x="8" y="25"/>
                        </a:lnTo>
                        <a:lnTo>
                          <a:pt x="8" y="26"/>
                        </a:lnTo>
                        <a:lnTo>
                          <a:pt x="16" y="25"/>
                        </a:lnTo>
                        <a:lnTo>
                          <a:pt x="16" y="24"/>
                        </a:lnTo>
                        <a:lnTo>
                          <a:pt x="12" y="22"/>
                        </a:lnTo>
                        <a:lnTo>
                          <a:pt x="12" y="20"/>
                        </a:lnTo>
                        <a:lnTo>
                          <a:pt x="12" y="20"/>
                        </a:lnTo>
                        <a:lnTo>
                          <a:pt x="8" y="18"/>
                        </a:lnTo>
                        <a:lnTo>
                          <a:pt x="8" y="16"/>
                        </a:lnTo>
                        <a:lnTo>
                          <a:pt x="8" y="15"/>
                        </a:lnTo>
                        <a:lnTo>
                          <a:pt x="8" y="14"/>
                        </a:lnTo>
                        <a:lnTo>
                          <a:pt x="8" y="13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7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2" y="1"/>
                        </a:lnTo>
                        <a:lnTo>
                          <a:pt x="8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8" name="Freeform 140"/>
                  <p:cNvSpPr>
                    <a:spLocks/>
                  </p:cNvSpPr>
                  <p:nvPr/>
                </p:nvSpPr>
                <p:spPr bwMode="auto">
                  <a:xfrm>
                    <a:off x="5257" y="1898"/>
                    <a:ext cx="17" cy="23"/>
                  </a:xfrm>
                  <a:custGeom>
                    <a:avLst/>
                    <a:gdLst>
                      <a:gd name="T0" fmla="*/ 8 w 17"/>
                      <a:gd name="T1" fmla="*/ 0 h 23"/>
                      <a:gd name="T2" fmla="*/ 0 w 17"/>
                      <a:gd name="T3" fmla="*/ 1 h 23"/>
                      <a:gd name="T4" fmla="*/ 0 w 17"/>
                      <a:gd name="T5" fmla="*/ 2 h 23"/>
                      <a:gd name="T6" fmla="*/ 0 w 17"/>
                      <a:gd name="T7" fmla="*/ 4 h 23"/>
                      <a:gd name="T8" fmla="*/ 0 w 17"/>
                      <a:gd name="T9" fmla="*/ 5 h 23"/>
                      <a:gd name="T10" fmla="*/ 0 w 17"/>
                      <a:gd name="T11" fmla="*/ 6 h 23"/>
                      <a:gd name="T12" fmla="*/ 0 w 17"/>
                      <a:gd name="T13" fmla="*/ 8 h 23"/>
                      <a:gd name="T14" fmla="*/ 0 w 17"/>
                      <a:gd name="T15" fmla="*/ 10 h 23"/>
                      <a:gd name="T16" fmla="*/ 0 w 17"/>
                      <a:gd name="T17" fmla="*/ 11 h 23"/>
                      <a:gd name="T18" fmla="*/ 0 w 17"/>
                      <a:gd name="T19" fmla="*/ 13 h 23"/>
                      <a:gd name="T20" fmla="*/ 0 w 17"/>
                      <a:gd name="T21" fmla="*/ 13 h 23"/>
                      <a:gd name="T22" fmla="*/ 0 w 17"/>
                      <a:gd name="T23" fmla="*/ 15 h 23"/>
                      <a:gd name="T24" fmla="*/ 0 w 17"/>
                      <a:gd name="T25" fmla="*/ 16 h 23"/>
                      <a:gd name="T26" fmla="*/ 0 w 17"/>
                      <a:gd name="T27" fmla="*/ 17 h 23"/>
                      <a:gd name="T28" fmla="*/ 8 w 17"/>
                      <a:gd name="T29" fmla="*/ 19 h 23"/>
                      <a:gd name="T30" fmla="*/ 8 w 17"/>
                      <a:gd name="T31" fmla="*/ 20 h 23"/>
                      <a:gd name="T32" fmla="*/ 8 w 17"/>
                      <a:gd name="T33" fmla="*/ 22 h 23"/>
                      <a:gd name="T34" fmla="*/ 16 w 17"/>
                      <a:gd name="T35" fmla="*/ 20 h 23"/>
                      <a:gd name="T36" fmla="*/ 16 w 17"/>
                      <a:gd name="T37" fmla="*/ 20 h 23"/>
                      <a:gd name="T38" fmla="*/ 16 w 17"/>
                      <a:gd name="T39" fmla="*/ 18 h 23"/>
                      <a:gd name="T40" fmla="*/ 16 w 17"/>
                      <a:gd name="T41" fmla="*/ 17 h 23"/>
                      <a:gd name="T42" fmla="*/ 8 w 17"/>
                      <a:gd name="T43" fmla="*/ 15 h 23"/>
                      <a:gd name="T44" fmla="*/ 8 w 17"/>
                      <a:gd name="T45" fmla="*/ 15 h 23"/>
                      <a:gd name="T46" fmla="*/ 8 w 17"/>
                      <a:gd name="T47" fmla="*/ 13 h 23"/>
                      <a:gd name="T48" fmla="*/ 8 w 17"/>
                      <a:gd name="T49" fmla="*/ 12 h 23"/>
                      <a:gd name="T50" fmla="*/ 8 w 17"/>
                      <a:gd name="T51" fmla="*/ 11 h 23"/>
                      <a:gd name="T52" fmla="*/ 8 w 17"/>
                      <a:gd name="T53" fmla="*/ 10 h 23"/>
                      <a:gd name="T54" fmla="*/ 8 w 17"/>
                      <a:gd name="T55" fmla="*/ 8 h 23"/>
                      <a:gd name="T56" fmla="*/ 8 w 17"/>
                      <a:gd name="T57" fmla="*/ 6 h 23"/>
                      <a:gd name="T58" fmla="*/ 8 w 17"/>
                      <a:gd name="T59" fmla="*/ 5 h 23"/>
                      <a:gd name="T60" fmla="*/ 8 w 17"/>
                      <a:gd name="T61" fmla="*/ 3 h 23"/>
                      <a:gd name="T62" fmla="*/ 16 w 17"/>
                      <a:gd name="T63" fmla="*/ 1 h 23"/>
                      <a:gd name="T64" fmla="*/ 16 w 17"/>
                      <a:gd name="T65" fmla="*/ 1 h 23"/>
                      <a:gd name="T66" fmla="*/ 8 w 17"/>
                      <a:gd name="T67" fmla="*/ 0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</a:cxnLst>
                    <a:rect l="0" t="0" r="r" b="b"/>
                    <a:pathLst>
                      <a:path w="17" h="23">
                        <a:moveTo>
                          <a:pt x="8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0" y="17"/>
                        </a:lnTo>
                        <a:lnTo>
                          <a:pt x="8" y="19"/>
                        </a:lnTo>
                        <a:lnTo>
                          <a:pt x="8" y="20"/>
                        </a:lnTo>
                        <a:lnTo>
                          <a:pt x="8" y="22"/>
                        </a:lnTo>
                        <a:lnTo>
                          <a:pt x="16" y="20"/>
                        </a:lnTo>
                        <a:lnTo>
                          <a:pt x="16" y="20"/>
                        </a:lnTo>
                        <a:lnTo>
                          <a:pt x="16" y="18"/>
                        </a:lnTo>
                        <a:lnTo>
                          <a:pt x="16" y="17"/>
                        </a:lnTo>
                        <a:lnTo>
                          <a:pt x="8" y="15"/>
                        </a:lnTo>
                        <a:lnTo>
                          <a:pt x="8" y="15"/>
                        </a:lnTo>
                        <a:lnTo>
                          <a:pt x="8" y="13"/>
                        </a:lnTo>
                        <a:lnTo>
                          <a:pt x="8" y="12"/>
                        </a:lnTo>
                        <a:lnTo>
                          <a:pt x="8" y="11"/>
                        </a:lnTo>
                        <a:lnTo>
                          <a:pt x="8" y="10"/>
                        </a:lnTo>
                        <a:lnTo>
                          <a:pt x="8" y="8"/>
                        </a:lnTo>
                        <a:lnTo>
                          <a:pt x="8" y="6"/>
                        </a:lnTo>
                        <a:lnTo>
                          <a:pt x="8" y="5"/>
                        </a:lnTo>
                        <a:lnTo>
                          <a:pt x="8" y="3"/>
                        </a:lnTo>
                        <a:lnTo>
                          <a:pt x="16" y="1"/>
                        </a:lnTo>
                        <a:lnTo>
                          <a:pt x="16" y="1"/>
                        </a:lnTo>
                        <a:lnTo>
                          <a:pt x="8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29" name="Freeform 141"/>
                  <p:cNvSpPr>
                    <a:spLocks/>
                  </p:cNvSpPr>
                  <p:nvPr/>
                </p:nvSpPr>
                <p:spPr bwMode="auto">
                  <a:xfrm>
                    <a:off x="5261" y="1899"/>
                    <a:ext cx="17" cy="20"/>
                  </a:xfrm>
                  <a:custGeom>
                    <a:avLst/>
                    <a:gdLst>
                      <a:gd name="T0" fmla="*/ 4 w 17"/>
                      <a:gd name="T1" fmla="*/ 0 h 20"/>
                      <a:gd name="T2" fmla="*/ 4 w 17"/>
                      <a:gd name="T3" fmla="*/ 1 h 20"/>
                      <a:gd name="T4" fmla="*/ 4 w 17"/>
                      <a:gd name="T5" fmla="*/ 2 h 20"/>
                      <a:gd name="T6" fmla="*/ 0 w 17"/>
                      <a:gd name="T7" fmla="*/ 4 h 20"/>
                      <a:gd name="T8" fmla="*/ 0 w 17"/>
                      <a:gd name="T9" fmla="*/ 5 h 20"/>
                      <a:gd name="T10" fmla="*/ 0 w 17"/>
                      <a:gd name="T11" fmla="*/ 6 h 20"/>
                      <a:gd name="T12" fmla="*/ 0 w 17"/>
                      <a:gd name="T13" fmla="*/ 8 h 20"/>
                      <a:gd name="T14" fmla="*/ 0 w 17"/>
                      <a:gd name="T15" fmla="*/ 10 h 20"/>
                      <a:gd name="T16" fmla="*/ 0 w 17"/>
                      <a:gd name="T17" fmla="*/ 11 h 20"/>
                      <a:gd name="T18" fmla="*/ 0 w 17"/>
                      <a:gd name="T19" fmla="*/ 12 h 20"/>
                      <a:gd name="T20" fmla="*/ 0 w 17"/>
                      <a:gd name="T21" fmla="*/ 13 h 20"/>
                      <a:gd name="T22" fmla="*/ 4 w 17"/>
                      <a:gd name="T23" fmla="*/ 15 h 20"/>
                      <a:gd name="T24" fmla="*/ 4 w 17"/>
                      <a:gd name="T25" fmla="*/ 16 h 20"/>
                      <a:gd name="T26" fmla="*/ 4 w 17"/>
                      <a:gd name="T27" fmla="*/ 17 h 20"/>
                      <a:gd name="T28" fmla="*/ 4 w 17"/>
                      <a:gd name="T29" fmla="*/ 19 h 20"/>
                      <a:gd name="T30" fmla="*/ 16 w 17"/>
                      <a:gd name="T31" fmla="*/ 18 h 20"/>
                      <a:gd name="T32" fmla="*/ 16 w 17"/>
                      <a:gd name="T33" fmla="*/ 17 h 20"/>
                      <a:gd name="T34" fmla="*/ 12 w 17"/>
                      <a:gd name="T35" fmla="*/ 16 h 20"/>
                      <a:gd name="T36" fmla="*/ 12 w 17"/>
                      <a:gd name="T37" fmla="*/ 14 h 20"/>
                      <a:gd name="T38" fmla="*/ 12 w 17"/>
                      <a:gd name="T39" fmla="*/ 12 h 20"/>
                      <a:gd name="T40" fmla="*/ 12 w 17"/>
                      <a:gd name="T41" fmla="*/ 12 h 20"/>
                      <a:gd name="T42" fmla="*/ 12 w 17"/>
                      <a:gd name="T43" fmla="*/ 10 h 20"/>
                      <a:gd name="T44" fmla="*/ 12 w 17"/>
                      <a:gd name="T45" fmla="*/ 9 h 20"/>
                      <a:gd name="T46" fmla="*/ 12 w 17"/>
                      <a:gd name="T47" fmla="*/ 8 h 20"/>
                      <a:gd name="T48" fmla="*/ 12 w 17"/>
                      <a:gd name="T49" fmla="*/ 6 h 20"/>
                      <a:gd name="T50" fmla="*/ 12 w 17"/>
                      <a:gd name="T51" fmla="*/ 5 h 20"/>
                      <a:gd name="T52" fmla="*/ 12 w 17"/>
                      <a:gd name="T53" fmla="*/ 3 h 20"/>
                      <a:gd name="T54" fmla="*/ 12 w 17"/>
                      <a:gd name="T55" fmla="*/ 2 h 20"/>
                      <a:gd name="T56" fmla="*/ 16 w 17"/>
                      <a:gd name="T57" fmla="*/ 0 h 20"/>
                      <a:gd name="T58" fmla="*/ 4 w 17"/>
                      <a:gd name="T59" fmla="*/ 0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</a:cxnLst>
                    <a:rect l="0" t="0" r="r" b="b"/>
                    <a:pathLst>
                      <a:path w="17" h="20">
                        <a:moveTo>
                          <a:pt x="4" y="0"/>
                        </a:moveTo>
                        <a:lnTo>
                          <a:pt x="4" y="1"/>
                        </a:lnTo>
                        <a:lnTo>
                          <a:pt x="4" y="2"/>
                        </a:lnTo>
                        <a:lnTo>
                          <a:pt x="0" y="4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4" y="15"/>
                        </a:lnTo>
                        <a:lnTo>
                          <a:pt x="4" y="16"/>
                        </a:lnTo>
                        <a:lnTo>
                          <a:pt x="4" y="17"/>
                        </a:lnTo>
                        <a:lnTo>
                          <a:pt x="4" y="19"/>
                        </a:lnTo>
                        <a:lnTo>
                          <a:pt x="16" y="18"/>
                        </a:lnTo>
                        <a:lnTo>
                          <a:pt x="16" y="17"/>
                        </a:lnTo>
                        <a:lnTo>
                          <a:pt x="12" y="16"/>
                        </a:lnTo>
                        <a:lnTo>
                          <a:pt x="12" y="14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9"/>
                        </a:lnTo>
                        <a:lnTo>
                          <a:pt x="12" y="8"/>
                        </a:lnTo>
                        <a:lnTo>
                          <a:pt x="12" y="6"/>
                        </a:lnTo>
                        <a:lnTo>
                          <a:pt x="12" y="5"/>
                        </a:lnTo>
                        <a:lnTo>
                          <a:pt x="12" y="3"/>
                        </a:lnTo>
                        <a:lnTo>
                          <a:pt x="12" y="2"/>
                        </a:lnTo>
                        <a:lnTo>
                          <a:pt x="16" y="0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C06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0" name="Freeform 142"/>
                  <p:cNvSpPr>
                    <a:spLocks/>
                  </p:cNvSpPr>
                  <p:nvPr/>
                </p:nvSpPr>
                <p:spPr bwMode="auto">
                  <a:xfrm>
                    <a:off x="5264" y="1900"/>
                    <a:ext cx="17" cy="17"/>
                  </a:xfrm>
                  <a:custGeom>
                    <a:avLst/>
                    <a:gdLst>
                      <a:gd name="T0" fmla="*/ 4 w 17"/>
                      <a:gd name="T1" fmla="*/ 0 h 17"/>
                      <a:gd name="T2" fmla="*/ 0 w 17"/>
                      <a:gd name="T3" fmla="*/ 1 h 17"/>
                      <a:gd name="T4" fmla="*/ 0 w 17"/>
                      <a:gd name="T5" fmla="*/ 2 h 17"/>
                      <a:gd name="T6" fmla="*/ 0 w 17"/>
                      <a:gd name="T7" fmla="*/ 3 h 17"/>
                      <a:gd name="T8" fmla="*/ 0 w 17"/>
                      <a:gd name="T9" fmla="*/ 5 h 17"/>
                      <a:gd name="T10" fmla="*/ 0 w 17"/>
                      <a:gd name="T11" fmla="*/ 6 h 17"/>
                      <a:gd name="T12" fmla="*/ 0 w 17"/>
                      <a:gd name="T13" fmla="*/ 8 h 17"/>
                      <a:gd name="T14" fmla="*/ 0 w 17"/>
                      <a:gd name="T15" fmla="*/ 10 h 17"/>
                      <a:gd name="T16" fmla="*/ 0 w 17"/>
                      <a:gd name="T17" fmla="*/ 11 h 17"/>
                      <a:gd name="T18" fmla="*/ 0 w 17"/>
                      <a:gd name="T19" fmla="*/ 12 h 17"/>
                      <a:gd name="T20" fmla="*/ 4 w 17"/>
                      <a:gd name="T21" fmla="*/ 12 h 17"/>
                      <a:gd name="T22" fmla="*/ 4 w 17"/>
                      <a:gd name="T23" fmla="*/ 14 h 17"/>
                      <a:gd name="T24" fmla="*/ 4 w 17"/>
                      <a:gd name="T25" fmla="*/ 16 h 17"/>
                      <a:gd name="T26" fmla="*/ 16 w 17"/>
                      <a:gd name="T27" fmla="*/ 14 h 17"/>
                      <a:gd name="T28" fmla="*/ 16 w 17"/>
                      <a:gd name="T29" fmla="*/ 14 h 17"/>
                      <a:gd name="T30" fmla="*/ 12 w 17"/>
                      <a:gd name="T31" fmla="*/ 12 h 17"/>
                      <a:gd name="T32" fmla="*/ 12 w 17"/>
                      <a:gd name="T33" fmla="*/ 12 h 17"/>
                      <a:gd name="T34" fmla="*/ 12 w 17"/>
                      <a:gd name="T35" fmla="*/ 10 h 17"/>
                      <a:gd name="T36" fmla="*/ 12 w 17"/>
                      <a:gd name="T37" fmla="*/ 9 h 17"/>
                      <a:gd name="T38" fmla="*/ 12 w 17"/>
                      <a:gd name="T39" fmla="*/ 7 h 17"/>
                      <a:gd name="T40" fmla="*/ 12 w 17"/>
                      <a:gd name="T41" fmla="*/ 6 h 17"/>
                      <a:gd name="T42" fmla="*/ 12 w 17"/>
                      <a:gd name="T43" fmla="*/ 4 h 17"/>
                      <a:gd name="T44" fmla="*/ 12 w 17"/>
                      <a:gd name="T45" fmla="*/ 3 h 17"/>
                      <a:gd name="T46" fmla="*/ 12 w 17"/>
                      <a:gd name="T47" fmla="*/ 1 h 17"/>
                      <a:gd name="T48" fmla="*/ 16 w 17"/>
                      <a:gd name="T49" fmla="*/ 1 h 17"/>
                      <a:gd name="T50" fmla="*/ 4 w 17"/>
                      <a:gd name="T5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</a:cxnLst>
                    <a:rect l="0" t="0" r="r" b="b"/>
                    <a:pathLst>
                      <a:path w="17" h="17">
                        <a:moveTo>
                          <a:pt x="4" y="0"/>
                        </a:moveTo>
                        <a:lnTo>
                          <a:pt x="0" y="1"/>
                        </a:lnTo>
                        <a:lnTo>
                          <a:pt x="0" y="2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6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4" y="12"/>
                        </a:lnTo>
                        <a:lnTo>
                          <a:pt x="4" y="14"/>
                        </a:lnTo>
                        <a:lnTo>
                          <a:pt x="4" y="16"/>
                        </a:lnTo>
                        <a:lnTo>
                          <a:pt x="16" y="14"/>
                        </a:lnTo>
                        <a:lnTo>
                          <a:pt x="16" y="14"/>
                        </a:lnTo>
                        <a:lnTo>
                          <a:pt x="12" y="12"/>
                        </a:lnTo>
                        <a:lnTo>
                          <a:pt x="12" y="12"/>
                        </a:lnTo>
                        <a:lnTo>
                          <a:pt x="12" y="10"/>
                        </a:lnTo>
                        <a:lnTo>
                          <a:pt x="12" y="9"/>
                        </a:lnTo>
                        <a:lnTo>
                          <a:pt x="12" y="7"/>
                        </a:lnTo>
                        <a:lnTo>
                          <a:pt x="12" y="6"/>
                        </a:lnTo>
                        <a:lnTo>
                          <a:pt x="12" y="4"/>
                        </a:lnTo>
                        <a:lnTo>
                          <a:pt x="12" y="3"/>
                        </a:lnTo>
                        <a:lnTo>
                          <a:pt x="12" y="1"/>
                        </a:lnTo>
                        <a:lnTo>
                          <a:pt x="16" y="1"/>
                        </a:lnTo>
                        <a:lnTo>
                          <a:pt x="4" y="0"/>
                        </a:lnTo>
                      </a:path>
                    </a:pathLst>
                  </a:custGeom>
                  <a:solidFill>
                    <a:srgbClr val="E07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1" name="Freeform 143"/>
                  <p:cNvSpPr>
                    <a:spLocks/>
                  </p:cNvSpPr>
                  <p:nvPr/>
                </p:nvSpPr>
                <p:spPr bwMode="auto">
                  <a:xfrm>
                    <a:off x="5269" y="1901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0 h 17"/>
                      <a:gd name="T4" fmla="*/ 0 w 17"/>
                      <a:gd name="T5" fmla="*/ 3 h 17"/>
                      <a:gd name="T6" fmla="*/ 0 w 17"/>
                      <a:gd name="T7" fmla="*/ 5 h 17"/>
                      <a:gd name="T8" fmla="*/ 0 w 17"/>
                      <a:gd name="T9" fmla="*/ 7 h 17"/>
                      <a:gd name="T10" fmla="*/ 0 w 17"/>
                      <a:gd name="T11" fmla="*/ 8 h 17"/>
                      <a:gd name="T12" fmla="*/ 0 w 17"/>
                      <a:gd name="T13" fmla="*/ 11 h 17"/>
                      <a:gd name="T14" fmla="*/ 0 w 17"/>
                      <a:gd name="T15" fmla="*/ 12 h 17"/>
                      <a:gd name="T16" fmla="*/ 0 w 17"/>
                      <a:gd name="T17" fmla="*/ 13 h 17"/>
                      <a:gd name="T18" fmla="*/ 0 w 17"/>
                      <a:gd name="T19" fmla="*/ 15 h 17"/>
                      <a:gd name="T20" fmla="*/ 0 w 17"/>
                      <a:gd name="T21" fmla="*/ 16 h 17"/>
                      <a:gd name="T22" fmla="*/ 16 w 17"/>
                      <a:gd name="T23" fmla="*/ 15 h 17"/>
                      <a:gd name="T24" fmla="*/ 16 w 17"/>
                      <a:gd name="T25" fmla="*/ 12 h 17"/>
                      <a:gd name="T26" fmla="*/ 16 w 17"/>
                      <a:gd name="T27" fmla="*/ 11 h 17"/>
                      <a:gd name="T28" fmla="*/ 16 w 17"/>
                      <a:gd name="T29" fmla="*/ 9 h 17"/>
                      <a:gd name="T30" fmla="*/ 16 w 17"/>
                      <a:gd name="T31" fmla="*/ 8 h 17"/>
                      <a:gd name="T32" fmla="*/ 16 w 17"/>
                      <a:gd name="T33" fmla="*/ 6 h 17"/>
                      <a:gd name="T34" fmla="*/ 16 w 17"/>
                      <a:gd name="T35" fmla="*/ 4 h 17"/>
                      <a:gd name="T36" fmla="*/ 16 w 17"/>
                      <a:gd name="T37" fmla="*/ 2 h 17"/>
                      <a:gd name="T38" fmla="*/ 16 w 17"/>
                      <a:gd name="T39" fmla="*/ 0 h 17"/>
                      <a:gd name="T40" fmla="*/ 0 w 17"/>
                      <a:gd name="T41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0" y="0"/>
                        </a:ln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7"/>
                        </a:lnTo>
                        <a:lnTo>
                          <a:pt x="0" y="8"/>
                        </a:lnTo>
                        <a:lnTo>
                          <a:pt x="0" y="11"/>
                        </a:lnTo>
                        <a:lnTo>
                          <a:pt x="0" y="12"/>
                        </a:lnTo>
                        <a:lnTo>
                          <a:pt x="0" y="13"/>
                        </a:lnTo>
                        <a:lnTo>
                          <a:pt x="0" y="15"/>
                        </a:lnTo>
                        <a:lnTo>
                          <a:pt x="0" y="16"/>
                        </a:lnTo>
                        <a:lnTo>
                          <a:pt x="16" y="15"/>
                        </a:lnTo>
                        <a:lnTo>
                          <a:pt x="16" y="12"/>
                        </a:ln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8"/>
                        </a:lnTo>
                        <a:lnTo>
                          <a:pt x="16" y="6"/>
                        </a:lnTo>
                        <a:lnTo>
                          <a:pt x="16" y="4"/>
                        </a:lnTo>
                        <a:lnTo>
                          <a:pt x="16" y="2"/>
                        </a:lnTo>
                        <a:lnTo>
                          <a:pt x="16" y="0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80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2" name="Freeform 144"/>
                  <p:cNvSpPr>
                    <a:spLocks/>
                  </p:cNvSpPr>
                  <p:nvPr/>
                </p:nvSpPr>
                <p:spPr bwMode="auto">
                  <a:xfrm>
                    <a:off x="5273" y="1904"/>
                    <a:ext cx="17" cy="17"/>
                  </a:xfrm>
                  <a:custGeom>
                    <a:avLst/>
                    <a:gdLst>
                      <a:gd name="T0" fmla="*/ 0 w 17"/>
                      <a:gd name="T1" fmla="*/ 0 h 17"/>
                      <a:gd name="T2" fmla="*/ 0 w 17"/>
                      <a:gd name="T3" fmla="*/ 3 h 17"/>
                      <a:gd name="T4" fmla="*/ 0 w 17"/>
                      <a:gd name="T5" fmla="*/ 5 h 17"/>
                      <a:gd name="T6" fmla="*/ 0 w 17"/>
                      <a:gd name="T7" fmla="*/ 8 h 17"/>
                      <a:gd name="T8" fmla="*/ 0 w 17"/>
                      <a:gd name="T9" fmla="*/ 10 h 17"/>
                      <a:gd name="T10" fmla="*/ 0 w 17"/>
                      <a:gd name="T11" fmla="*/ 12 h 17"/>
                      <a:gd name="T12" fmla="*/ 5 w 17"/>
                      <a:gd name="T13" fmla="*/ 16 h 17"/>
                      <a:gd name="T14" fmla="*/ 16 w 17"/>
                      <a:gd name="T15" fmla="*/ 13 h 17"/>
                      <a:gd name="T16" fmla="*/ 16 w 17"/>
                      <a:gd name="T17" fmla="*/ 11 h 17"/>
                      <a:gd name="T18" fmla="*/ 16 w 17"/>
                      <a:gd name="T19" fmla="*/ 9 h 17"/>
                      <a:gd name="T20" fmla="*/ 16 w 17"/>
                      <a:gd name="T21" fmla="*/ 7 h 17"/>
                      <a:gd name="T22" fmla="*/ 16 w 17"/>
                      <a:gd name="T23" fmla="*/ 5 h 17"/>
                      <a:gd name="T24" fmla="*/ 16 w 17"/>
                      <a:gd name="T25" fmla="*/ 3 h 17"/>
                      <a:gd name="T26" fmla="*/ 16 w 17"/>
                      <a:gd name="T27" fmla="*/ 1 h 17"/>
                      <a:gd name="T28" fmla="*/ 0 w 17"/>
                      <a:gd name="T29" fmla="*/ 0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17" h="17">
                        <a:moveTo>
                          <a:pt x="0" y="0"/>
                        </a:moveTo>
                        <a:lnTo>
                          <a:pt x="0" y="3"/>
                        </a:lnTo>
                        <a:lnTo>
                          <a:pt x="0" y="5"/>
                        </a:lnTo>
                        <a:lnTo>
                          <a:pt x="0" y="8"/>
                        </a:lnTo>
                        <a:lnTo>
                          <a:pt x="0" y="10"/>
                        </a:lnTo>
                        <a:lnTo>
                          <a:pt x="0" y="12"/>
                        </a:lnTo>
                        <a:lnTo>
                          <a:pt x="5" y="16"/>
                        </a:lnTo>
                        <a:lnTo>
                          <a:pt x="16" y="13"/>
                        </a:lnTo>
                        <a:lnTo>
                          <a:pt x="16" y="11"/>
                        </a:lnTo>
                        <a:lnTo>
                          <a:pt x="16" y="9"/>
                        </a:lnTo>
                        <a:lnTo>
                          <a:pt x="16" y="7"/>
                        </a:lnTo>
                        <a:lnTo>
                          <a:pt x="16" y="5"/>
                        </a:lnTo>
                        <a:lnTo>
                          <a:pt x="16" y="3"/>
                        </a:lnTo>
                        <a:lnTo>
                          <a:pt x="16" y="1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FFC08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33" name="Freeform 145"/>
                  <p:cNvSpPr>
                    <a:spLocks/>
                  </p:cNvSpPr>
                  <p:nvPr/>
                </p:nvSpPr>
                <p:spPr bwMode="auto">
                  <a:xfrm>
                    <a:off x="5275" y="1906"/>
                    <a:ext cx="1" cy="17"/>
                  </a:xfrm>
                  <a:custGeom>
                    <a:avLst/>
                    <a:gdLst>
                      <a:gd name="T0" fmla="*/ 0 w 1"/>
                      <a:gd name="T1" fmla="*/ 2 h 17"/>
                      <a:gd name="T2" fmla="*/ 0 w 1"/>
                      <a:gd name="T3" fmla="*/ 6 h 17"/>
                      <a:gd name="T4" fmla="*/ 0 w 1"/>
                      <a:gd name="T5" fmla="*/ 11 h 17"/>
                      <a:gd name="T6" fmla="*/ 0 w 1"/>
                      <a:gd name="T7" fmla="*/ 13 h 17"/>
                      <a:gd name="T8" fmla="*/ 0 w 1"/>
                      <a:gd name="T9" fmla="*/ 16 h 17"/>
                      <a:gd name="T10" fmla="*/ 0 w 1"/>
                      <a:gd name="T11" fmla="*/ 13 h 17"/>
                      <a:gd name="T12" fmla="*/ 0 w 1"/>
                      <a:gd name="T13" fmla="*/ 9 h 17"/>
                      <a:gd name="T14" fmla="*/ 0 w 1"/>
                      <a:gd name="T15" fmla="*/ 6 h 17"/>
                      <a:gd name="T16" fmla="*/ 0 w 1"/>
                      <a:gd name="T17" fmla="*/ 2 h 17"/>
                      <a:gd name="T18" fmla="*/ 0 w 1"/>
                      <a:gd name="T19" fmla="*/ 0 h 17"/>
                      <a:gd name="T20" fmla="*/ 0 w 1"/>
                      <a:gd name="T21" fmla="*/ 2 h 1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" h="17">
                        <a:moveTo>
                          <a:pt x="0" y="2"/>
                        </a:moveTo>
                        <a:lnTo>
                          <a:pt x="0" y="6"/>
                        </a:lnTo>
                        <a:lnTo>
                          <a:pt x="0" y="11"/>
                        </a:lnTo>
                        <a:lnTo>
                          <a:pt x="0" y="13"/>
                        </a:lnTo>
                        <a:lnTo>
                          <a:pt x="0" y="16"/>
                        </a:lnTo>
                        <a:lnTo>
                          <a:pt x="0" y="13"/>
                        </a:lnTo>
                        <a:lnTo>
                          <a:pt x="0" y="9"/>
                        </a:lnTo>
                        <a:lnTo>
                          <a:pt x="0" y="6"/>
                        </a:lnTo>
                        <a:lnTo>
                          <a:pt x="0" y="2"/>
                        </a:lnTo>
                        <a:lnTo>
                          <a:pt x="0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FFE0C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cap="rnd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</p:grpSp>
          <p:grpSp>
            <p:nvGrpSpPr>
              <p:cNvPr id="101" name="Group 146"/>
              <p:cNvGrpSpPr>
                <a:grpSpLocks/>
              </p:cNvGrpSpPr>
              <p:nvPr/>
            </p:nvGrpSpPr>
            <p:grpSpPr bwMode="auto">
              <a:xfrm>
                <a:off x="5569" y="2310"/>
                <a:ext cx="141" cy="52"/>
                <a:chOff x="5569" y="2310"/>
                <a:chExt cx="141" cy="52"/>
              </a:xfrm>
            </p:grpSpPr>
            <p:sp>
              <p:nvSpPr>
                <p:cNvPr id="102" name="Freeform 147"/>
                <p:cNvSpPr>
                  <a:spLocks/>
                </p:cNvSpPr>
                <p:nvPr/>
              </p:nvSpPr>
              <p:spPr bwMode="auto">
                <a:xfrm>
                  <a:off x="5612" y="2339"/>
                  <a:ext cx="89" cy="23"/>
                </a:xfrm>
                <a:custGeom>
                  <a:avLst/>
                  <a:gdLst>
                    <a:gd name="T0" fmla="*/ 0 w 89"/>
                    <a:gd name="T1" fmla="*/ 9 h 23"/>
                    <a:gd name="T2" fmla="*/ 0 w 89"/>
                    <a:gd name="T3" fmla="*/ 10 h 23"/>
                    <a:gd name="T4" fmla="*/ 0 w 89"/>
                    <a:gd name="T5" fmla="*/ 11 h 23"/>
                    <a:gd name="T6" fmla="*/ 0 w 89"/>
                    <a:gd name="T7" fmla="*/ 11 h 23"/>
                    <a:gd name="T8" fmla="*/ 1 w 89"/>
                    <a:gd name="T9" fmla="*/ 11 h 23"/>
                    <a:gd name="T10" fmla="*/ 2 w 89"/>
                    <a:gd name="T11" fmla="*/ 12 h 23"/>
                    <a:gd name="T12" fmla="*/ 3 w 89"/>
                    <a:gd name="T13" fmla="*/ 12 h 23"/>
                    <a:gd name="T14" fmla="*/ 5 w 89"/>
                    <a:gd name="T15" fmla="*/ 12 h 23"/>
                    <a:gd name="T16" fmla="*/ 8 w 89"/>
                    <a:gd name="T17" fmla="*/ 12 h 23"/>
                    <a:gd name="T18" fmla="*/ 12 w 89"/>
                    <a:gd name="T19" fmla="*/ 13 h 23"/>
                    <a:gd name="T20" fmla="*/ 16 w 89"/>
                    <a:gd name="T21" fmla="*/ 14 h 23"/>
                    <a:gd name="T22" fmla="*/ 24 w 89"/>
                    <a:gd name="T23" fmla="*/ 14 h 23"/>
                    <a:gd name="T24" fmla="*/ 29 w 89"/>
                    <a:gd name="T25" fmla="*/ 16 h 23"/>
                    <a:gd name="T26" fmla="*/ 35 w 89"/>
                    <a:gd name="T27" fmla="*/ 17 h 23"/>
                    <a:gd name="T28" fmla="*/ 43 w 89"/>
                    <a:gd name="T29" fmla="*/ 18 h 23"/>
                    <a:gd name="T30" fmla="*/ 49 w 89"/>
                    <a:gd name="T31" fmla="*/ 19 h 23"/>
                    <a:gd name="T32" fmla="*/ 56 w 89"/>
                    <a:gd name="T33" fmla="*/ 20 h 23"/>
                    <a:gd name="T34" fmla="*/ 64 w 89"/>
                    <a:gd name="T35" fmla="*/ 21 h 23"/>
                    <a:gd name="T36" fmla="*/ 66 w 89"/>
                    <a:gd name="T37" fmla="*/ 22 h 23"/>
                    <a:gd name="T38" fmla="*/ 69 w 89"/>
                    <a:gd name="T39" fmla="*/ 22 h 23"/>
                    <a:gd name="T40" fmla="*/ 71 w 89"/>
                    <a:gd name="T41" fmla="*/ 21 h 23"/>
                    <a:gd name="T42" fmla="*/ 73 w 89"/>
                    <a:gd name="T43" fmla="*/ 21 h 23"/>
                    <a:gd name="T44" fmla="*/ 76 w 89"/>
                    <a:gd name="T45" fmla="*/ 20 h 23"/>
                    <a:gd name="T46" fmla="*/ 79 w 89"/>
                    <a:gd name="T47" fmla="*/ 19 h 23"/>
                    <a:gd name="T48" fmla="*/ 80 w 89"/>
                    <a:gd name="T49" fmla="*/ 18 h 23"/>
                    <a:gd name="T50" fmla="*/ 82 w 89"/>
                    <a:gd name="T51" fmla="*/ 16 h 23"/>
                    <a:gd name="T52" fmla="*/ 84 w 89"/>
                    <a:gd name="T53" fmla="*/ 14 h 23"/>
                    <a:gd name="T54" fmla="*/ 86 w 89"/>
                    <a:gd name="T55" fmla="*/ 13 h 23"/>
                    <a:gd name="T56" fmla="*/ 86 w 89"/>
                    <a:gd name="T57" fmla="*/ 12 h 23"/>
                    <a:gd name="T58" fmla="*/ 87 w 89"/>
                    <a:gd name="T59" fmla="*/ 12 h 23"/>
                    <a:gd name="T60" fmla="*/ 88 w 89"/>
                    <a:gd name="T61" fmla="*/ 11 h 23"/>
                    <a:gd name="T62" fmla="*/ 88 w 89"/>
                    <a:gd name="T63" fmla="*/ 9 h 23"/>
                    <a:gd name="T64" fmla="*/ 88 w 89"/>
                    <a:gd name="T65" fmla="*/ 8 h 23"/>
                    <a:gd name="T66" fmla="*/ 87 w 89"/>
                    <a:gd name="T67" fmla="*/ 7 h 23"/>
                    <a:gd name="T68" fmla="*/ 21 w 89"/>
                    <a:gd name="T69" fmla="*/ 0 h 23"/>
                    <a:gd name="T70" fmla="*/ 1 w 89"/>
                    <a:gd name="T71" fmla="*/ 7 h 23"/>
                    <a:gd name="T72" fmla="*/ 0 w 89"/>
                    <a:gd name="T73" fmla="*/ 9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89" h="23">
                      <a:moveTo>
                        <a:pt x="0" y="9"/>
                      </a:moveTo>
                      <a:lnTo>
                        <a:pt x="0" y="10"/>
                      </a:lnTo>
                      <a:lnTo>
                        <a:pt x="0" y="11"/>
                      </a:lnTo>
                      <a:lnTo>
                        <a:pt x="0" y="11"/>
                      </a:lnTo>
                      <a:lnTo>
                        <a:pt x="1" y="11"/>
                      </a:lnTo>
                      <a:lnTo>
                        <a:pt x="2" y="12"/>
                      </a:lnTo>
                      <a:lnTo>
                        <a:pt x="3" y="12"/>
                      </a:lnTo>
                      <a:lnTo>
                        <a:pt x="5" y="12"/>
                      </a:lnTo>
                      <a:lnTo>
                        <a:pt x="8" y="12"/>
                      </a:lnTo>
                      <a:lnTo>
                        <a:pt x="12" y="13"/>
                      </a:lnTo>
                      <a:lnTo>
                        <a:pt x="16" y="14"/>
                      </a:lnTo>
                      <a:lnTo>
                        <a:pt x="24" y="14"/>
                      </a:lnTo>
                      <a:lnTo>
                        <a:pt x="29" y="16"/>
                      </a:lnTo>
                      <a:lnTo>
                        <a:pt x="35" y="17"/>
                      </a:lnTo>
                      <a:lnTo>
                        <a:pt x="43" y="18"/>
                      </a:lnTo>
                      <a:lnTo>
                        <a:pt x="49" y="19"/>
                      </a:lnTo>
                      <a:lnTo>
                        <a:pt x="56" y="20"/>
                      </a:lnTo>
                      <a:lnTo>
                        <a:pt x="64" y="21"/>
                      </a:lnTo>
                      <a:lnTo>
                        <a:pt x="66" y="22"/>
                      </a:lnTo>
                      <a:lnTo>
                        <a:pt x="69" y="22"/>
                      </a:lnTo>
                      <a:lnTo>
                        <a:pt x="71" y="21"/>
                      </a:lnTo>
                      <a:lnTo>
                        <a:pt x="73" y="21"/>
                      </a:lnTo>
                      <a:lnTo>
                        <a:pt x="76" y="20"/>
                      </a:lnTo>
                      <a:lnTo>
                        <a:pt x="79" y="19"/>
                      </a:lnTo>
                      <a:lnTo>
                        <a:pt x="80" y="18"/>
                      </a:lnTo>
                      <a:lnTo>
                        <a:pt x="82" y="16"/>
                      </a:lnTo>
                      <a:lnTo>
                        <a:pt x="84" y="14"/>
                      </a:lnTo>
                      <a:lnTo>
                        <a:pt x="86" y="13"/>
                      </a:lnTo>
                      <a:lnTo>
                        <a:pt x="86" y="12"/>
                      </a:lnTo>
                      <a:lnTo>
                        <a:pt x="87" y="12"/>
                      </a:lnTo>
                      <a:lnTo>
                        <a:pt x="88" y="11"/>
                      </a:lnTo>
                      <a:lnTo>
                        <a:pt x="88" y="9"/>
                      </a:lnTo>
                      <a:lnTo>
                        <a:pt x="88" y="8"/>
                      </a:lnTo>
                      <a:lnTo>
                        <a:pt x="87" y="7"/>
                      </a:lnTo>
                      <a:lnTo>
                        <a:pt x="21" y="0"/>
                      </a:lnTo>
                      <a:lnTo>
                        <a:pt x="1" y="7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3" name="Freeform 148"/>
                <p:cNvSpPr>
                  <a:spLocks/>
                </p:cNvSpPr>
                <p:nvPr/>
              </p:nvSpPr>
              <p:spPr bwMode="auto">
                <a:xfrm>
                  <a:off x="5619" y="2322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0 h 17"/>
                    <a:gd name="T4" fmla="*/ 16 w 17"/>
                    <a:gd name="T5" fmla="*/ 16 h 17"/>
                    <a:gd name="T6" fmla="*/ 16 w 17"/>
                    <a:gd name="T7" fmla="*/ 16 h 17"/>
                    <a:gd name="T8" fmla="*/ 9 w 17"/>
                    <a:gd name="T9" fmla="*/ 16 h 17"/>
                    <a:gd name="T10" fmla="*/ 0 w 17"/>
                    <a:gd name="T11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0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9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4" name="Freeform 149"/>
                <p:cNvSpPr>
                  <a:spLocks/>
                </p:cNvSpPr>
                <p:nvPr/>
              </p:nvSpPr>
              <p:spPr bwMode="auto">
                <a:xfrm>
                  <a:off x="5609" y="2338"/>
                  <a:ext cx="92" cy="23"/>
                </a:xfrm>
                <a:custGeom>
                  <a:avLst/>
                  <a:gdLst>
                    <a:gd name="T0" fmla="*/ 0 w 92"/>
                    <a:gd name="T1" fmla="*/ 2 h 23"/>
                    <a:gd name="T2" fmla="*/ 0 w 92"/>
                    <a:gd name="T3" fmla="*/ 3 h 23"/>
                    <a:gd name="T4" fmla="*/ 0 w 92"/>
                    <a:gd name="T5" fmla="*/ 4 h 23"/>
                    <a:gd name="T6" fmla="*/ 0 w 92"/>
                    <a:gd name="T7" fmla="*/ 5 h 23"/>
                    <a:gd name="T8" fmla="*/ 0 w 92"/>
                    <a:gd name="T9" fmla="*/ 6 h 23"/>
                    <a:gd name="T10" fmla="*/ 0 w 92"/>
                    <a:gd name="T11" fmla="*/ 7 h 23"/>
                    <a:gd name="T12" fmla="*/ 1 w 92"/>
                    <a:gd name="T13" fmla="*/ 7 h 23"/>
                    <a:gd name="T14" fmla="*/ 1 w 92"/>
                    <a:gd name="T15" fmla="*/ 9 h 23"/>
                    <a:gd name="T16" fmla="*/ 2 w 92"/>
                    <a:gd name="T17" fmla="*/ 9 h 23"/>
                    <a:gd name="T18" fmla="*/ 3 w 92"/>
                    <a:gd name="T19" fmla="*/ 11 h 23"/>
                    <a:gd name="T20" fmla="*/ 3 w 92"/>
                    <a:gd name="T21" fmla="*/ 11 h 23"/>
                    <a:gd name="T22" fmla="*/ 5 w 92"/>
                    <a:gd name="T23" fmla="*/ 12 h 23"/>
                    <a:gd name="T24" fmla="*/ 5 w 92"/>
                    <a:gd name="T25" fmla="*/ 12 h 23"/>
                    <a:gd name="T26" fmla="*/ 7 w 92"/>
                    <a:gd name="T27" fmla="*/ 12 h 23"/>
                    <a:gd name="T28" fmla="*/ 10 w 92"/>
                    <a:gd name="T29" fmla="*/ 12 h 23"/>
                    <a:gd name="T30" fmla="*/ 14 w 92"/>
                    <a:gd name="T31" fmla="*/ 13 h 23"/>
                    <a:gd name="T32" fmla="*/ 19 w 92"/>
                    <a:gd name="T33" fmla="*/ 14 h 23"/>
                    <a:gd name="T34" fmla="*/ 26 w 92"/>
                    <a:gd name="T35" fmla="*/ 14 h 23"/>
                    <a:gd name="T36" fmla="*/ 31 w 92"/>
                    <a:gd name="T37" fmla="*/ 16 h 23"/>
                    <a:gd name="T38" fmla="*/ 37 w 92"/>
                    <a:gd name="T39" fmla="*/ 17 h 23"/>
                    <a:gd name="T40" fmla="*/ 45 w 92"/>
                    <a:gd name="T41" fmla="*/ 18 h 23"/>
                    <a:gd name="T42" fmla="*/ 52 w 92"/>
                    <a:gd name="T43" fmla="*/ 19 h 23"/>
                    <a:gd name="T44" fmla="*/ 59 w 92"/>
                    <a:gd name="T45" fmla="*/ 20 h 23"/>
                    <a:gd name="T46" fmla="*/ 67 w 92"/>
                    <a:gd name="T47" fmla="*/ 22 h 23"/>
                    <a:gd name="T48" fmla="*/ 69 w 92"/>
                    <a:gd name="T49" fmla="*/ 22 h 23"/>
                    <a:gd name="T50" fmla="*/ 72 w 92"/>
                    <a:gd name="T51" fmla="*/ 22 h 23"/>
                    <a:gd name="T52" fmla="*/ 73 w 92"/>
                    <a:gd name="T53" fmla="*/ 21 h 23"/>
                    <a:gd name="T54" fmla="*/ 76 w 92"/>
                    <a:gd name="T55" fmla="*/ 21 h 23"/>
                    <a:gd name="T56" fmla="*/ 78 w 92"/>
                    <a:gd name="T57" fmla="*/ 20 h 23"/>
                    <a:gd name="T58" fmla="*/ 82 w 92"/>
                    <a:gd name="T59" fmla="*/ 19 h 23"/>
                    <a:gd name="T60" fmla="*/ 83 w 92"/>
                    <a:gd name="T61" fmla="*/ 18 h 23"/>
                    <a:gd name="T62" fmla="*/ 85 w 92"/>
                    <a:gd name="T63" fmla="*/ 16 h 23"/>
                    <a:gd name="T64" fmla="*/ 87 w 92"/>
                    <a:gd name="T65" fmla="*/ 14 h 23"/>
                    <a:gd name="T66" fmla="*/ 88 w 92"/>
                    <a:gd name="T67" fmla="*/ 14 h 23"/>
                    <a:gd name="T68" fmla="*/ 89 w 92"/>
                    <a:gd name="T69" fmla="*/ 12 h 23"/>
                    <a:gd name="T70" fmla="*/ 90 w 92"/>
                    <a:gd name="T71" fmla="*/ 12 h 23"/>
                    <a:gd name="T72" fmla="*/ 90 w 92"/>
                    <a:gd name="T73" fmla="*/ 11 h 23"/>
                    <a:gd name="T74" fmla="*/ 91 w 92"/>
                    <a:gd name="T75" fmla="*/ 9 h 23"/>
                    <a:gd name="T76" fmla="*/ 91 w 92"/>
                    <a:gd name="T77" fmla="*/ 8 h 23"/>
                    <a:gd name="T78" fmla="*/ 91 w 92"/>
                    <a:gd name="T79" fmla="*/ 7 h 23"/>
                    <a:gd name="T80" fmla="*/ 23 w 92"/>
                    <a:gd name="T81" fmla="*/ 0 h 23"/>
                    <a:gd name="T82" fmla="*/ 0 w 92"/>
                    <a:gd name="T83" fmla="*/ 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92" h="23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1" y="7"/>
                      </a:lnTo>
                      <a:lnTo>
                        <a:pt x="1" y="9"/>
                      </a:lnTo>
                      <a:lnTo>
                        <a:pt x="2" y="9"/>
                      </a:lnTo>
                      <a:lnTo>
                        <a:pt x="3" y="11"/>
                      </a:lnTo>
                      <a:lnTo>
                        <a:pt x="3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7" y="12"/>
                      </a:lnTo>
                      <a:lnTo>
                        <a:pt x="10" y="12"/>
                      </a:lnTo>
                      <a:lnTo>
                        <a:pt x="14" y="13"/>
                      </a:lnTo>
                      <a:lnTo>
                        <a:pt x="19" y="14"/>
                      </a:lnTo>
                      <a:lnTo>
                        <a:pt x="26" y="14"/>
                      </a:lnTo>
                      <a:lnTo>
                        <a:pt x="31" y="16"/>
                      </a:lnTo>
                      <a:lnTo>
                        <a:pt x="37" y="17"/>
                      </a:lnTo>
                      <a:lnTo>
                        <a:pt x="45" y="18"/>
                      </a:lnTo>
                      <a:lnTo>
                        <a:pt x="52" y="19"/>
                      </a:lnTo>
                      <a:lnTo>
                        <a:pt x="59" y="20"/>
                      </a:lnTo>
                      <a:lnTo>
                        <a:pt x="67" y="22"/>
                      </a:lnTo>
                      <a:lnTo>
                        <a:pt x="69" y="22"/>
                      </a:lnTo>
                      <a:lnTo>
                        <a:pt x="72" y="22"/>
                      </a:lnTo>
                      <a:lnTo>
                        <a:pt x="73" y="21"/>
                      </a:lnTo>
                      <a:lnTo>
                        <a:pt x="76" y="21"/>
                      </a:lnTo>
                      <a:lnTo>
                        <a:pt x="78" y="20"/>
                      </a:lnTo>
                      <a:lnTo>
                        <a:pt x="82" y="19"/>
                      </a:lnTo>
                      <a:lnTo>
                        <a:pt x="83" y="18"/>
                      </a:lnTo>
                      <a:lnTo>
                        <a:pt x="85" y="16"/>
                      </a:lnTo>
                      <a:lnTo>
                        <a:pt x="87" y="14"/>
                      </a:lnTo>
                      <a:lnTo>
                        <a:pt x="88" y="14"/>
                      </a:lnTo>
                      <a:lnTo>
                        <a:pt x="89" y="12"/>
                      </a:lnTo>
                      <a:lnTo>
                        <a:pt x="90" y="12"/>
                      </a:lnTo>
                      <a:lnTo>
                        <a:pt x="90" y="11"/>
                      </a:lnTo>
                      <a:lnTo>
                        <a:pt x="91" y="9"/>
                      </a:lnTo>
                      <a:lnTo>
                        <a:pt x="91" y="8"/>
                      </a:lnTo>
                      <a:lnTo>
                        <a:pt x="91" y="7"/>
                      </a:lnTo>
                      <a:lnTo>
                        <a:pt x="2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C0C0C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5" name="Freeform 150"/>
                <p:cNvSpPr>
                  <a:spLocks/>
                </p:cNvSpPr>
                <p:nvPr/>
              </p:nvSpPr>
              <p:spPr bwMode="auto">
                <a:xfrm>
                  <a:off x="5609" y="2339"/>
                  <a:ext cx="92" cy="17"/>
                </a:xfrm>
                <a:custGeom>
                  <a:avLst/>
                  <a:gdLst>
                    <a:gd name="T0" fmla="*/ 0 w 92"/>
                    <a:gd name="T1" fmla="*/ 3 h 17"/>
                    <a:gd name="T2" fmla="*/ 1 w 92"/>
                    <a:gd name="T3" fmla="*/ 3 h 17"/>
                    <a:gd name="T4" fmla="*/ 2 w 92"/>
                    <a:gd name="T5" fmla="*/ 3 h 17"/>
                    <a:gd name="T6" fmla="*/ 3 w 92"/>
                    <a:gd name="T7" fmla="*/ 3 h 17"/>
                    <a:gd name="T8" fmla="*/ 5 w 92"/>
                    <a:gd name="T9" fmla="*/ 3 h 17"/>
                    <a:gd name="T10" fmla="*/ 5 w 92"/>
                    <a:gd name="T11" fmla="*/ 3 h 17"/>
                    <a:gd name="T12" fmla="*/ 7 w 92"/>
                    <a:gd name="T13" fmla="*/ 3 h 17"/>
                    <a:gd name="T14" fmla="*/ 9 w 92"/>
                    <a:gd name="T15" fmla="*/ 3 h 17"/>
                    <a:gd name="T16" fmla="*/ 11 w 92"/>
                    <a:gd name="T17" fmla="*/ 2 h 17"/>
                    <a:gd name="T18" fmla="*/ 13 w 92"/>
                    <a:gd name="T19" fmla="*/ 2 h 17"/>
                    <a:gd name="T20" fmla="*/ 15 w 92"/>
                    <a:gd name="T21" fmla="*/ 2 h 17"/>
                    <a:gd name="T22" fmla="*/ 17 w 92"/>
                    <a:gd name="T23" fmla="*/ 2 h 17"/>
                    <a:gd name="T24" fmla="*/ 19 w 92"/>
                    <a:gd name="T25" fmla="*/ 2 h 17"/>
                    <a:gd name="T26" fmla="*/ 21 w 92"/>
                    <a:gd name="T27" fmla="*/ 2 h 17"/>
                    <a:gd name="T28" fmla="*/ 23 w 92"/>
                    <a:gd name="T29" fmla="*/ 2 h 17"/>
                    <a:gd name="T30" fmla="*/ 24 w 92"/>
                    <a:gd name="T31" fmla="*/ 2 h 17"/>
                    <a:gd name="T32" fmla="*/ 26 w 92"/>
                    <a:gd name="T33" fmla="*/ 2 h 17"/>
                    <a:gd name="T34" fmla="*/ 27 w 92"/>
                    <a:gd name="T35" fmla="*/ 2 h 17"/>
                    <a:gd name="T36" fmla="*/ 28 w 92"/>
                    <a:gd name="T37" fmla="*/ 3 h 17"/>
                    <a:gd name="T38" fmla="*/ 29 w 92"/>
                    <a:gd name="T39" fmla="*/ 3 h 17"/>
                    <a:gd name="T40" fmla="*/ 30 w 92"/>
                    <a:gd name="T41" fmla="*/ 3 h 17"/>
                    <a:gd name="T42" fmla="*/ 32 w 92"/>
                    <a:gd name="T43" fmla="*/ 3 h 17"/>
                    <a:gd name="T44" fmla="*/ 33 w 92"/>
                    <a:gd name="T45" fmla="*/ 3 h 17"/>
                    <a:gd name="T46" fmla="*/ 35 w 92"/>
                    <a:gd name="T47" fmla="*/ 4 h 17"/>
                    <a:gd name="T48" fmla="*/ 37 w 92"/>
                    <a:gd name="T49" fmla="*/ 4 h 17"/>
                    <a:gd name="T50" fmla="*/ 39 w 92"/>
                    <a:gd name="T51" fmla="*/ 5 h 17"/>
                    <a:gd name="T52" fmla="*/ 40 w 92"/>
                    <a:gd name="T53" fmla="*/ 5 h 17"/>
                    <a:gd name="T54" fmla="*/ 42 w 92"/>
                    <a:gd name="T55" fmla="*/ 5 h 17"/>
                    <a:gd name="T56" fmla="*/ 44 w 92"/>
                    <a:gd name="T57" fmla="*/ 5 h 17"/>
                    <a:gd name="T58" fmla="*/ 46 w 92"/>
                    <a:gd name="T59" fmla="*/ 6 h 17"/>
                    <a:gd name="T60" fmla="*/ 48 w 92"/>
                    <a:gd name="T61" fmla="*/ 7 h 17"/>
                    <a:gd name="T62" fmla="*/ 49 w 92"/>
                    <a:gd name="T63" fmla="*/ 7 h 17"/>
                    <a:gd name="T64" fmla="*/ 51 w 92"/>
                    <a:gd name="T65" fmla="*/ 7 h 17"/>
                    <a:gd name="T66" fmla="*/ 51 w 92"/>
                    <a:gd name="T67" fmla="*/ 8 h 17"/>
                    <a:gd name="T68" fmla="*/ 52 w 92"/>
                    <a:gd name="T69" fmla="*/ 8 h 17"/>
                    <a:gd name="T70" fmla="*/ 53 w 92"/>
                    <a:gd name="T71" fmla="*/ 9 h 17"/>
                    <a:gd name="T72" fmla="*/ 55 w 92"/>
                    <a:gd name="T73" fmla="*/ 9 h 17"/>
                    <a:gd name="T74" fmla="*/ 56 w 92"/>
                    <a:gd name="T75" fmla="*/ 10 h 17"/>
                    <a:gd name="T76" fmla="*/ 58 w 92"/>
                    <a:gd name="T77" fmla="*/ 11 h 17"/>
                    <a:gd name="T78" fmla="*/ 60 w 92"/>
                    <a:gd name="T79" fmla="*/ 12 h 17"/>
                    <a:gd name="T80" fmla="*/ 62 w 92"/>
                    <a:gd name="T81" fmla="*/ 13 h 17"/>
                    <a:gd name="T82" fmla="*/ 66 w 92"/>
                    <a:gd name="T83" fmla="*/ 14 h 17"/>
                    <a:gd name="T84" fmla="*/ 68 w 92"/>
                    <a:gd name="T85" fmla="*/ 15 h 17"/>
                    <a:gd name="T86" fmla="*/ 71 w 92"/>
                    <a:gd name="T87" fmla="*/ 15 h 17"/>
                    <a:gd name="T88" fmla="*/ 73 w 92"/>
                    <a:gd name="T89" fmla="*/ 16 h 17"/>
                    <a:gd name="T90" fmla="*/ 76 w 92"/>
                    <a:gd name="T91" fmla="*/ 16 h 17"/>
                    <a:gd name="T92" fmla="*/ 79 w 92"/>
                    <a:gd name="T93" fmla="*/ 16 h 17"/>
                    <a:gd name="T94" fmla="*/ 82 w 92"/>
                    <a:gd name="T95" fmla="*/ 15 h 17"/>
                    <a:gd name="T96" fmla="*/ 83 w 92"/>
                    <a:gd name="T97" fmla="*/ 15 h 17"/>
                    <a:gd name="T98" fmla="*/ 85 w 92"/>
                    <a:gd name="T99" fmla="*/ 14 h 17"/>
                    <a:gd name="T100" fmla="*/ 87 w 92"/>
                    <a:gd name="T101" fmla="*/ 13 h 17"/>
                    <a:gd name="T102" fmla="*/ 89 w 92"/>
                    <a:gd name="T103" fmla="*/ 11 h 17"/>
                    <a:gd name="T104" fmla="*/ 90 w 92"/>
                    <a:gd name="T105" fmla="*/ 10 h 17"/>
                    <a:gd name="T106" fmla="*/ 91 w 92"/>
                    <a:gd name="T107" fmla="*/ 9 h 17"/>
                    <a:gd name="T108" fmla="*/ 89 w 92"/>
                    <a:gd name="T109" fmla="*/ 11 h 17"/>
                    <a:gd name="T110" fmla="*/ 76 w 92"/>
                    <a:gd name="T111" fmla="*/ 15 h 17"/>
                    <a:gd name="T112" fmla="*/ 37 w 92"/>
                    <a:gd name="T113" fmla="*/ 3 h 17"/>
                    <a:gd name="T114" fmla="*/ 17 w 92"/>
                    <a:gd name="T115" fmla="*/ 0 h 17"/>
                    <a:gd name="T116" fmla="*/ 0 w 92"/>
                    <a:gd name="T117" fmla="*/ 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92" h="17">
                      <a:moveTo>
                        <a:pt x="0" y="1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1" y="3"/>
                      </a:lnTo>
                      <a:lnTo>
                        <a:pt x="1" y="4"/>
                      </a:lnTo>
                      <a:lnTo>
                        <a:pt x="2" y="3"/>
                      </a:lnTo>
                      <a:lnTo>
                        <a:pt x="3" y="3"/>
                      </a:lnTo>
                      <a:lnTo>
                        <a:pt x="3" y="3"/>
                      </a:lnTo>
                      <a:lnTo>
                        <a:pt x="4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5" y="3"/>
                      </a:lnTo>
                      <a:lnTo>
                        <a:pt x="7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2" y="2"/>
                      </a:lnTo>
                      <a:lnTo>
                        <a:pt x="13" y="2"/>
                      </a:lnTo>
                      <a:lnTo>
                        <a:pt x="14" y="2"/>
                      </a:lnTo>
                      <a:lnTo>
                        <a:pt x="15" y="2"/>
                      </a:lnTo>
                      <a:lnTo>
                        <a:pt x="16" y="2"/>
                      </a:lnTo>
                      <a:lnTo>
                        <a:pt x="17" y="2"/>
                      </a:lnTo>
                      <a:lnTo>
                        <a:pt x="17" y="2"/>
                      </a:lnTo>
                      <a:lnTo>
                        <a:pt x="19" y="2"/>
                      </a:lnTo>
                      <a:lnTo>
                        <a:pt x="20" y="2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2"/>
                      </a:lnTo>
                      <a:lnTo>
                        <a:pt x="24" y="2"/>
                      </a:lnTo>
                      <a:lnTo>
                        <a:pt x="25" y="2"/>
                      </a:lnTo>
                      <a:lnTo>
                        <a:pt x="26" y="2"/>
                      </a:lnTo>
                      <a:lnTo>
                        <a:pt x="26" y="2"/>
                      </a:lnTo>
                      <a:lnTo>
                        <a:pt x="27" y="2"/>
                      </a:lnTo>
                      <a:lnTo>
                        <a:pt x="28" y="2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9" y="3"/>
                      </a:lnTo>
                      <a:lnTo>
                        <a:pt x="30" y="3"/>
                      </a:lnTo>
                      <a:lnTo>
                        <a:pt x="30" y="3"/>
                      </a:lnTo>
                      <a:lnTo>
                        <a:pt x="31" y="3"/>
                      </a:lnTo>
                      <a:lnTo>
                        <a:pt x="32" y="3"/>
                      </a:lnTo>
                      <a:lnTo>
                        <a:pt x="33" y="3"/>
                      </a:lnTo>
                      <a:lnTo>
                        <a:pt x="33" y="3"/>
                      </a:lnTo>
                      <a:lnTo>
                        <a:pt x="34" y="3"/>
                      </a:lnTo>
                      <a:lnTo>
                        <a:pt x="35" y="4"/>
                      </a:lnTo>
                      <a:lnTo>
                        <a:pt x="36" y="4"/>
                      </a:lnTo>
                      <a:lnTo>
                        <a:pt x="37" y="4"/>
                      </a:lnTo>
                      <a:lnTo>
                        <a:pt x="38" y="4"/>
                      </a:lnTo>
                      <a:lnTo>
                        <a:pt x="39" y="5"/>
                      </a:lnTo>
                      <a:lnTo>
                        <a:pt x="39" y="5"/>
                      </a:lnTo>
                      <a:lnTo>
                        <a:pt x="40" y="5"/>
                      </a:lnTo>
                      <a:lnTo>
                        <a:pt x="41" y="5"/>
                      </a:lnTo>
                      <a:lnTo>
                        <a:pt x="42" y="5"/>
                      </a:lnTo>
                      <a:lnTo>
                        <a:pt x="43" y="5"/>
                      </a:lnTo>
                      <a:lnTo>
                        <a:pt x="44" y="5"/>
                      </a:lnTo>
                      <a:lnTo>
                        <a:pt x="45" y="6"/>
                      </a:lnTo>
                      <a:lnTo>
                        <a:pt x="46" y="6"/>
                      </a:lnTo>
                      <a:lnTo>
                        <a:pt x="47" y="6"/>
                      </a:lnTo>
                      <a:lnTo>
                        <a:pt x="48" y="7"/>
                      </a:lnTo>
                      <a:lnTo>
                        <a:pt x="48" y="7"/>
                      </a:lnTo>
                      <a:lnTo>
                        <a:pt x="49" y="7"/>
                      </a:lnTo>
                      <a:lnTo>
                        <a:pt x="50" y="7"/>
                      </a:lnTo>
                      <a:lnTo>
                        <a:pt x="51" y="7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1" y="8"/>
                      </a:lnTo>
                      <a:lnTo>
                        <a:pt x="52" y="8"/>
                      </a:lnTo>
                      <a:lnTo>
                        <a:pt x="53" y="9"/>
                      </a:lnTo>
                      <a:lnTo>
                        <a:pt x="53" y="9"/>
                      </a:lnTo>
                      <a:lnTo>
                        <a:pt x="54" y="9"/>
                      </a:lnTo>
                      <a:lnTo>
                        <a:pt x="55" y="9"/>
                      </a:lnTo>
                      <a:lnTo>
                        <a:pt x="55" y="10"/>
                      </a:lnTo>
                      <a:lnTo>
                        <a:pt x="56" y="10"/>
                      </a:lnTo>
                      <a:lnTo>
                        <a:pt x="57" y="11"/>
                      </a:lnTo>
                      <a:lnTo>
                        <a:pt x="58" y="11"/>
                      </a:lnTo>
                      <a:lnTo>
                        <a:pt x="59" y="11"/>
                      </a:lnTo>
                      <a:lnTo>
                        <a:pt x="60" y="12"/>
                      </a:lnTo>
                      <a:lnTo>
                        <a:pt x="62" y="13"/>
                      </a:lnTo>
                      <a:lnTo>
                        <a:pt x="62" y="13"/>
                      </a:lnTo>
                      <a:lnTo>
                        <a:pt x="64" y="13"/>
                      </a:lnTo>
                      <a:lnTo>
                        <a:pt x="66" y="14"/>
                      </a:lnTo>
                      <a:lnTo>
                        <a:pt x="67" y="15"/>
                      </a:lnTo>
                      <a:lnTo>
                        <a:pt x="68" y="15"/>
                      </a:lnTo>
                      <a:lnTo>
                        <a:pt x="69" y="15"/>
                      </a:lnTo>
                      <a:lnTo>
                        <a:pt x="71" y="15"/>
                      </a:lnTo>
                      <a:lnTo>
                        <a:pt x="72" y="16"/>
                      </a:lnTo>
                      <a:lnTo>
                        <a:pt x="73" y="16"/>
                      </a:lnTo>
                      <a:lnTo>
                        <a:pt x="74" y="16"/>
                      </a:lnTo>
                      <a:lnTo>
                        <a:pt x="76" y="16"/>
                      </a:lnTo>
                      <a:lnTo>
                        <a:pt x="78" y="16"/>
                      </a:lnTo>
                      <a:lnTo>
                        <a:pt x="79" y="16"/>
                      </a:lnTo>
                      <a:lnTo>
                        <a:pt x="80" y="16"/>
                      </a:lnTo>
                      <a:lnTo>
                        <a:pt x="82" y="15"/>
                      </a:lnTo>
                      <a:lnTo>
                        <a:pt x="82" y="15"/>
                      </a:lnTo>
                      <a:lnTo>
                        <a:pt x="83" y="15"/>
                      </a:lnTo>
                      <a:lnTo>
                        <a:pt x="85" y="14"/>
                      </a:lnTo>
                      <a:lnTo>
                        <a:pt x="85" y="14"/>
                      </a:lnTo>
                      <a:lnTo>
                        <a:pt x="86" y="13"/>
                      </a:lnTo>
                      <a:lnTo>
                        <a:pt x="87" y="13"/>
                      </a:lnTo>
                      <a:lnTo>
                        <a:pt x="88" y="12"/>
                      </a:lnTo>
                      <a:lnTo>
                        <a:pt x="89" y="11"/>
                      </a:lnTo>
                      <a:lnTo>
                        <a:pt x="89" y="11"/>
                      </a:lnTo>
                      <a:lnTo>
                        <a:pt x="90" y="10"/>
                      </a:lnTo>
                      <a:lnTo>
                        <a:pt x="91" y="9"/>
                      </a:lnTo>
                      <a:lnTo>
                        <a:pt x="91" y="9"/>
                      </a:lnTo>
                      <a:lnTo>
                        <a:pt x="91" y="7"/>
                      </a:lnTo>
                      <a:lnTo>
                        <a:pt x="89" y="11"/>
                      </a:lnTo>
                      <a:lnTo>
                        <a:pt x="82" y="15"/>
                      </a:lnTo>
                      <a:lnTo>
                        <a:pt x="76" y="15"/>
                      </a:lnTo>
                      <a:lnTo>
                        <a:pt x="44" y="5"/>
                      </a:lnTo>
                      <a:lnTo>
                        <a:pt x="37" y="3"/>
                      </a:lnTo>
                      <a:lnTo>
                        <a:pt x="23" y="0"/>
                      </a:lnTo>
                      <a:lnTo>
                        <a:pt x="17" y="0"/>
                      </a:lnTo>
                      <a:lnTo>
                        <a:pt x="7" y="1"/>
                      </a:lnTo>
                      <a:lnTo>
                        <a:pt x="0" y="2"/>
                      </a:lnTo>
                      <a:lnTo>
                        <a:pt x="0" y="1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6" name="Freeform 151"/>
                <p:cNvSpPr>
                  <a:spLocks/>
                </p:cNvSpPr>
                <p:nvPr/>
              </p:nvSpPr>
              <p:spPr bwMode="auto">
                <a:xfrm>
                  <a:off x="5627" y="2311"/>
                  <a:ext cx="17" cy="26"/>
                </a:xfrm>
                <a:custGeom>
                  <a:avLst/>
                  <a:gdLst>
                    <a:gd name="T0" fmla="*/ 1 w 17"/>
                    <a:gd name="T1" fmla="*/ 25 h 26"/>
                    <a:gd name="T2" fmla="*/ 2 w 17"/>
                    <a:gd name="T3" fmla="*/ 25 h 26"/>
                    <a:gd name="T4" fmla="*/ 2 w 17"/>
                    <a:gd name="T5" fmla="*/ 21 h 26"/>
                    <a:gd name="T6" fmla="*/ 5 w 17"/>
                    <a:gd name="T7" fmla="*/ 17 h 26"/>
                    <a:gd name="T8" fmla="*/ 11 w 17"/>
                    <a:gd name="T9" fmla="*/ 7 h 26"/>
                    <a:gd name="T10" fmla="*/ 16 w 17"/>
                    <a:gd name="T11" fmla="*/ 0 h 26"/>
                    <a:gd name="T12" fmla="*/ 15 w 17"/>
                    <a:gd name="T13" fmla="*/ 0 h 26"/>
                    <a:gd name="T14" fmla="*/ 14 w 17"/>
                    <a:gd name="T15" fmla="*/ 1 h 26"/>
                    <a:gd name="T16" fmla="*/ 9 w 17"/>
                    <a:gd name="T17" fmla="*/ 8 h 26"/>
                    <a:gd name="T18" fmla="*/ 1 w 17"/>
                    <a:gd name="T19" fmla="*/ 19 h 26"/>
                    <a:gd name="T20" fmla="*/ 0 w 17"/>
                    <a:gd name="T21" fmla="*/ 21 h 26"/>
                    <a:gd name="T22" fmla="*/ 1 w 17"/>
                    <a:gd name="T23" fmla="*/ 25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" h="26">
                      <a:moveTo>
                        <a:pt x="1" y="25"/>
                      </a:moveTo>
                      <a:lnTo>
                        <a:pt x="2" y="25"/>
                      </a:lnTo>
                      <a:lnTo>
                        <a:pt x="2" y="21"/>
                      </a:lnTo>
                      <a:lnTo>
                        <a:pt x="5" y="17"/>
                      </a:lnTo>
                      <a:lnTo>
                        <a:pt x="11" y="7"/>
                      </a:lnTo>
                      <a:lnTo>
                        <a:pt x="16" y="0"/>
                      </a:lnTo>
                      <a:lnTo>
                        <a:pt x="15" y="0"/>
                      </a:lnTo>
                      <a:lnTo>
                        <a:pt x="14" y="1"/>
                      </a:lnTo>
                      <a:lnTo>
                        <a:pt x="9" y="8"/>
                      </a:lnTo>
                      <a:lnTo>
                        <a:pt x="1" y="19"/>
                      </a:lnTo>
                      <a:lnTo>
                        <a:pt x="0" y="21"/>
                      </a:lnTo>
                      <a:lnTo>
                        <a:pt x="1" y="25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7" name="Freeform 152"/>
                <p:cNvSpPr>
                  <a:spLocks/>
                </p:cNvSpPr>
                <p:nvPr/>
              </p:nvSpPr>
              <p:spPr bwMode="auto">
                <a:xfrm>
                  <a:off x="5569" y="2325"/>
                  <a:ext cx="42" cy="17"/>
                </a:xfrm>
                <a:custGeom>
                  <a:avLst/>
                  <a:gdLst>
                    <a:gd name="T0" fmla="*/ 41 w 42"/>
                    <a:gd name="T1" fmla="*/ 3 h 17"/>
                    <a:gd name="T2" fmla="*/ 36 w 42"/>
                    <a:gd name="T3" fmla="*/ 2 h 17"/>
                    <a:gd name="T4" fmla="*/ 33 w 42"/>
                    <a:gd name="T5" fmla="*/ 0 h 17"/>
                    <a:gd name="T6" fmla="*/ 30 w 42"/>
                    <a:gd name="T7" fmla="*/ 0 h 17"/>
                    <a:gd name="T8" fmla="*/ 28 w 42"/>
                    <a:gd name="T9" fmla="*/ 0 h 17"/>
                    <a:gd name="T10" fmla="*/ 24 w 42"/>
                    <a:gd name="T11" fmla="*/ 0 h 17"/>
                    <a:gd name="T12" fmla="*/ 22 w 42"/>
                    <a:gd name="T13" fmla="*/ 2 h 17"/>
                    <a:gd name="T14" fmla="*/ 19 w 42"/>
                    <a:gd name="T15" fmla="*/ 2 h 17"/>
                    <a:gd name="T16" fmla="*/ 14 w 42"/>
                    <a:gd name="T17" fmla="*/ 5 h 17"/>
                    <a:gd name="T18" fmla="*/ 10 w 42"/>
                    <a:gd name="T19" fmla="*/ 6 h 17"/>
                    <a:gd name="T20" fmla="*/ 6 w 42"/>
                    <a:gd name="T21" fmla="*/ 10 h 17"/>
                    <a:gd name="T22" fmla="*/ 3 w 42"/>
                    <a:gd name="T23" fmla="*/ 11 h 17"/>
                    <a:gd name="T24" fmla="*/ 0 w 42"/>
                    <a:gd name="T25" fmla="*/ 11 h 17"/>
                    <a:gd name="T26" fmla="*/ 0 w 42"/>
                    <a:gd name="T27" fmla="*/ 16 h 17"/>
                    <a:gd name="T28" fmla="*/ 2 w 42"/>
                    <a:gd name="T29" fmla="*/ 16 h 17"/>
                    <a:gd name="T30" fmla="*/ 5 w 42"/>
                    <a:gd name="T31" fmla="*/ 14 h 17"/>
                    <a:gd name="T32" fmla="*/ 8 w 42"/>
                    <a:gd name="T33" fmla="*/ 13 h 17"/>
                    <a:gd name="T34" fmla="*/ 12 w 42"/>
                    <a:gd name="T35" fmla="*/ 11 h 17"/>
                    <a:gd name="T36" fmla="*/ 17 w 42"/>
                    <a:gd name="T37" fmla="*/ 8 h 17"/>
                    <a:gd name="T38" fmla="*/ 21 w 42"/>
                    <a:gd name="T39" fmla="*/ 5 h 17"/>
                    <a:gd name="T40" fmla="*/ 24 w 42"/>
                    <a:gd name="T41" fmla="*/ 5 h 17"/>
                    <a:gd name="T42" fmla="*/ 28 w 42"/>
                    <a:gd name="T43" fmla="*/ 5 h 17"/>
                    <a:gd name="T44" fmla="*/ 32 w 42"/>
                    <a:gd name="T45" fmla="*/ 5 h 17"/>
                    <a:gd name="T46" fmla="*/ 34 w 42"/>
                    <a:gd name="T47" fmla="*/ 5 h 17"/>
                    <a:gd name="T48" fmla="*/ 37 w 42"/>
                    <a:gd name="T49" fmla="*/ 6 h 17"/>
                    <a:gd name="T50" fmla="*/ 39 w 42"/>
                    <a:gd name="T51" fmla="*/ 6 h 17"/>
                    <a:gd name="T52" fmla="*/ 41 w 42"/>
                    <a:gd name="T53" fmla="*/ 3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2" h="17">
                      <a:moveTo>
                        <a:pt x="41" y="3"/>
                      </a:moveTo>
                      <a:lnTo>
                        <a:pt x="36" y="2"/>
                      </a:lnTo>
                      <a:lnTo>
                        <a:pt x="33" y="0"/>
                      </a:lnTo>
                      <a:lnTo>
                        <a:pt x="30" y="0"/>
                      </a:lnTo>
                      <a:lnTo>
                        <a:pt x="28" y="0"/>
                      </a:lnTo>
                      <a:lnTo>
                        <a:pt x="24" y="0"/>
                      </a:lnTo>
                      <a:lnTo>
                        <a:pt x="22" y="2"/>
                      </a:lnTo>
                      <a:lnTo>
                        <a:pt x="19" y="2"/>
                      </a:lnTo>
                      <a:lnTo>
                        <a:pt x="14" y="5"/>
                      </a:lnTo>
                      <a:lnTo>
                        <a:pt x="10" y="6"/>
                      </a:lnTo>
                      <a:lnTo>
                        <a:pt x="6" y="10"/>
                      </a:lnTo>
                      <a:lnTo>
                        <a:pt x="3" y="11"/>
                      </a:ln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2" y="16"/>
                      </a:lnTo>
                      <a:lnTo>
                        <a:pt x="5" y="14"/>
                      </a:lnTo>
                      <a:lnTo>
                        <a:pt x="8" y="13"/>
                      </a:lnTo>
                      <a:lnTo>
                        <a:pt x="12" y="11"/>
                      </a:lnTo>
                      <a:lnTo>
                        <a:pt x="17" y="8"/>
                      </a:lnTo>
                      <a:lnTo>
                        <a:pt x="21" y="5"/>
                      </a:lnTo>
                      <a:lnTo>
                        <a:pt x="24" y="5"/>
                      </a:lnTo>
                      <a:lnTo>
                        <a:pt x="28" y="5"/>
                      </a:lnTo>
                      <a:lnTo>
                        <a:pt x="32" y="5"/>
                      </a:lnTo>
                      <a:lnTo>
                        <a:pt x="34" y="5"/>
                      </a:lnTo>
                      <a:lnTo>
                        <a:pt x="37" y="6"/>
                      </a:lnTo>
                      <a:lnTo>
                        <a:pt x="39" y="6"/>
                      </a:lnTo>
                      <a:lnTo>
                        <a:pt x="41" y="3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8" name="Freeform 153"/>
                <p:cNvSpPr>
                  <a:spLocks/>
                </p:cNvSpPr>
                <p:nvPr/>
              </p:nvSpPr>
              <p:spPr bwMode="auto">
                <a:xfrm>
                  <a:off x="5620" y="2312"/>
                  <a:ext cx="22" cy="17"/>
                </a:xfrm>
                <a:custGeom>
                  <a:avLst/>
                  <a:gdLst>
                    <a:gd name="T0" fmla="*/ 21 w 22"/>
                    <a:gd name="T1" fmla="*/ 0 h 17"/>
                    <a:gd name="T2" fmla="*/ 20 w 22"/>
                    <a:gd name="T3" fmla="*/ 2 h 17"/>
                    <a:gd name="T4" fmla="*/ 19 w 22"/>
                    <a:gd name="T5" fmla="*/ 3 h 17"/>
                    <a:gd name="T6" fmla="*/ 19 w 22"/>
                    <a:gd name="T7" fmla="*/ 5 h 17"/>
                    <a:gd name="T8" fmla="*/ 18 w 22"/>
                    <a:gd name="T9" fmla="*/ 5 h 17"/>
                    <a:gd name="T10" fmla="*/ 17 w 22"/>
                    <a:gd name="T11" fmla="*/ 7 h 17"/>
                    <a:gd name="T12" fmla="*/ 17 w 22"/>
                    <a:gd name="T13" fmla="*/ 9 h 17"/>
                    <a:gd name="T14" fmla="*/ 17 w 22"/>
                    <a:gd name="T15" fmla="*/ 9 h 17"/>
                    <a:gd name="T16" fmla="*/ 16 w 22"/>
                    <a:gd name="T17" fmla="*/ 11 h 17"/>
                    <a:gd name="T18" fmla="*/ 16 w 22"/>
                    <a:gd name="T19" fmla="*/ 12 h 17"/>
                    <a:gd name="T20" fmla="*/ 15 w 22"/>
                    <a:gd name="T21" fmla="*/ 12 h 17"/>
                    <a:gd name="T22" fmla="*/ 14 w 22"/>
                    <a:gd name="T23" fmla="*/ 12 h 17"/>
                    <a:gd name="T24" fmla="*/ 13 w 22"/>
                    <a:gd name="T25" fmla="*/ 12 h 17"/>
                    <a:gd name="T26" fmla="*/ 12 w 22"/>
                    <a:gd name="T27" fmla="*/ 12 h 17"/>
                    <a:gd name="T28" fmla="*/ 11 w 22"/>
                    <a:gd name="T29" fmla="*/ 12 h 17"/>
                    <a:gd name="T30" fmla="*/ 11 w 22"/>
                    <a:gd name="T31" fmla="*/ 12 h 17"/>
                    <a:gd name="T32" fmla="*/ 9 w 22"/>
                    <a:gd name="T33" fmla="*/ 12 h 17"/>
                    <a:gd name="T34" fmla="*/ 9 w 22"/>
                    <a:gd name="T35" fmla="*/ 12 h 17"/>
                    <a:gd name="T36" fmla="*/ 8 w 22"/>
                    <a:gd name="T37" fmla="*/ 12 h 17"/>
                    <a:gd name="T38" fmla="*/ 6 w 22"/>
                    <a:gd name="T39" fmla="*/ 12 h 17"/>
                    <a:gd name="T40" fmla="*/ 6 w 22"/>
                    <a:gd name="T41" fmla="*/ 14 h 17"/>
                    <a:gd name="T42" fmla="*/ 4 w 22"/>
                    <a:gd name="T43" fmla="*/ 14 h 17"/>
                    <a:gd name="T44" fmla="*/ 3 w 22"/>
                    <a:gd name="T45" fmla="*/ 14 h 17"/>
                    <a:gd name="T46" fmla="*/ 3 w 22"/>
                    <a:gd name="T47" fmla="*/ 14 h 17"/>
                    <a:gd name="T48" fmla="*/ 1 w 22"/>
                    <a:gd name="T49" fmla="*/ 14 h 17"/>
                    <a:gd name="T50" fmla="*/ 0 w 22"/>
                    <a:gd name="T51" fmla="*/ 16 h 17"/>
                    <a:gd name="T52" fmla="*/ 4 w 22"/>
                    <a:gd name="T53" fmla="*/ 5 h 17"/>
                    <a:gd name="T54" fmla="*/ 5 w 22"/>
                    <a:gd name="T55" fmla="*/ 5 h 17"/>
                    <a:gd name="T56" fmla="*/ 6 w 22"/>
                    <a:gd name="T57" fmla="*/ 5 h 17"/>
                    <a:gd name="T58" fmla="*/ 6 w 22"/>
                    <a:gd name="T59" fmla="*/ 3 h 17"/>
                    <a:gd name="T60" fmla="*/ 7 w 22"/>
                    <a:gd name="T61" fmla="*/ 3 h 17"/>
                    <a:gd name="T62" fmla="*/ 8 w 22"/>
                    <a:gd name="T63" fmla="*/ 3 h 17"/>
                    <a:gd name="T64" fmla="*/ 9 w 22"/>
                    <a:gd name="T65" fmla="*/ 3 h 17"/>
                    <a:gd name="T66" fmla="*/ 11 w 22"/>
                    <a:gd name="T67" fmla="*/ 2 h 17"/>
                    <a:gd name="T68" fmla="*/ 14 w 22"/>
                    <a:gd name="T69" fmla="*/ 2 h 17"/>
                    <a:gd name="T70" fmla="*/ 16 w 22"/>
                    <a:gd name="T71" fmla="*/ 2 h 17"/>
                    <a:gd name="T72" fmla="*/ 19 w 22"/>
                    <a:gd name="T73" fmla="*/ 0 h 17"/>
                    <a:gd name="T74" fmla="*/ 21 w 22"/>
                    <a:gd name="T75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</a:cxnLst>
                  <a:rect l="0" t="0" r="r" b="b"/>
                  <a:pathLst>
                    <a:path w="22" h="17">
                      <a:moveTo>
                        <a:pt x="21" y="0"/>
                      </a:moveTo>
                      <a:lnTo>
                        <a:pt x="20" y="2"/>
                      </a:lnTo>
                      <a:lnTo>
                        <a:pt x="19" y="3"/>
                      </a:lnTo>
                      <a:lnTo>
                        <a:pt x="19" y="5"/>
                      </a:lnTo>
                      <a:lnTo>
                        <a:pt x="18" y="5"/>
                      </a:lnTo>
                      <a:lnTo>
                        <a:pt x="17" y="7"/>
                      </a:lnTo>
                      <a:lnTo>
                        <a:pt x="17" y="9"/>
                      </a:lnTo>
                      <a:lnTo>
                        <a:pt x="17" y="9"/>
                      </a:lnTo>
                      <a:lnTo>
                        <a:pt x="16" y="11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12"/>
                      </a:lnTo>
                      <a:lnTo>
                        <a:pt x="11" y="12"/>
                      </a:lnTo>
                      <a:lnTo>
                        <a:pt x="9" y="12"/>
                      </a:lnTo>
                      <a:lnTo>
                        <a:pt x="9" y="12"/>
                      </a:lnTo>
                      <a:lnTo>
                        <a:pt x="8" y="12"/>
                      </a:lnTo>
                      <a:lnTo>
                        <a:pt x="6" y="12"/>
                      </a:lnTo>
                      <a:lnTo>
                        <a:pt x="6" y="14"/>
                      </a:lnTo>
                      <a:lnTo>
                        <a:pt x="4" y="14"/>
                      </a:lnTo>
                      <a:lnTo>
                        <a:pt x="3" y="14"/>
                      </a:lnTo>
                      <a:lnTo>
                        <a:pt x="3" y="14"/>
                      </a:lnTo>
                      <a:lnTo>
                        <a:pt x="1" y="14"/>
                      </a:lnTo>
                      <a:lnTo>
                        <a:pt x="0" y="16"/>
                      </a:lnTo>
                      <a:lnTo>
                        <a:pt x="4" y="5"/>
                      </a:lnTo>
                      <a:lnTo>
                        <a:pt x="5" y="5"/>
                      </a:lnTo>
                      <a:lnTo>
                        <a:pt x="6" y="5"/>
                      </a:lnTo>
                      <a:lnTo>
                        <a:pt x="6" y="3"/>
                      </a:lnTo>
                      <a:lnTo>
                        <a:pt x="7" y="3"/>
                      </a:lnTo>
                      <a:lnTo>
                        <a:pt x="8" y="3"/>
                      </a:lnTo>
                      <a:lnTo>
                        <a:pt x="9" y="3"/>
                      </a:lnTo>
                      <a:lnTo>
                        <a:pt x="11" y="2"/>
                      </a:lnTo>
                      <a:lnTo>
                        <a:pt x="14" y="2"/>
                      </a:lnTo>
                      <a:lnTo>
                        <a:pt x="16" y="2"/>
                      </a:lnTo>
                      <a:lnTo>
                        <a:pt x="19" y="0"/>
                      </a:lnTo>
                      <a:lnTo>
                        <a:pt x="21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09" name="Freeform 154"/>
                <p:cNvSpPr>
                  <a:spLocks/>
                </p:cNvSpPr>
                <p:nvPr/>
              </p:nvSpPr>
              <p:spPr bwMode="auto">
                <a:xfrm>
                  <a:off x="5629" y="2332"/>
                  <a:ext cx="72" cy="18"/>
                </a:xfrm>
                <a:custGeom>
                  <a:avLst/>
                  <a:gdLst>
                    <a:gd name="T0" fmla="*/ 0 w 72"/>
                    <a:gd name="T1" fmla="*/ 3 h 18"/>
                    <a:gd name="T2" fmla="*/ 0 w 72"/>
                    <a:gd name="T3" fmla="*/ 3 h 18"/>
                    <a:gd name="T4" fmla="*/ 0 w 72"/>
                    <a:gd name="T5" fmla="*/ 5 h 18"/>
                    <a:gd name="T6" fmla="*/ 0 w 72"/>
                    <a:gd name="T7" fmla="*/ 6 h 18"/>
                    <a:gd name="T8" fmla="*/ 0 w 72"/>
                    <a:gd name="T9" fmla="*/ 6 h 18"/>
                    <a:gd name="T10" fmla="*/ 1 w 72"/>
                    <a:gd name="T11" fmla="*/ 6 h 18"/>
                    <a:gd name="T12" fmla="*/ 3 w 72"/>
                    <a:gd name="T13" fmla="*/ 6 h 18"/>
                    <a:gd name="T14" fmla="*/ 4 w 72"/>
                    <a:gd name="T15" fmla="*/ 6 h 18"/>
                    <a:gd name="T16" fmla="*/ 8 w 72"/>
                    <a:gd name="T17" fmla="*/ 7 h 18"/>
                    <a:gd name="T18" fmla="*/ 12 w 72"/>
                    <a:gd name="T19" fmla="*/ 7 h 18"/>
                    <a:gd name="T20" fmla="*/ 14 w 72"/>
                    <a:gd name="T21" fmla="*/ 8 h 18"/>
                    <a:gd name="T22" fmla="*/ 17 w 72"/>
                    <a:gd name="T23" fmla="*/ 8 h 18"/>
                    <a:gd name="T24" fmla="*/ 21 w 72"/>
                    <a:gd name="T25" fmla="*/ 9 h 18"/>
                    <a:gd name="T26" fmla="*/ 25 w 72"/>
                    <a:gd name="T27" fmla="*/ 9 h 18"/>
                    <a:gd name="T28" fmla="*/ 31 w 72"/>
                    <a:gd name="T29" fmla="*/ 11 h 18"/>
                    <a:gd name="T30" fmla="*/ 35 w 72"/>
                    <a:gd name="T31" fmla="*/ 12 h 18"/>
                    <a:gd name="T32" fmla="*/ 39 w 72"/>
                    <a:gd name="T33" fmla="*/ 13 h 18"/>
                    <a:gd name="T34" fmla="*/ 42 w 72"/>
                    <a:gd name="T35" fmla="*/ 14 h 18"/>
                    <a:gd name="T36" fmla="*/ 44 w 72"/>
                    <a:gd name="T37" fmla="*/ 15 h 18"/>
                    <a:gd name="T38" fmla="*/ 48 w 72"/>
                    <a:gd name="T39" fmla="*/ 16 h 18"/>
                    <a:gd name="T40" fmla="*/ 53 w 72"/>
                    <a:gd name="T41" fmla="*/ 17 h 18"/>
                    <a:gd name="T42" fmla="*/ 56 w 72"/>
                    <a:gd name="T43" fmla="*/ 17 h 18"/>
                    <a:gd name="T44" fmla="*/ 60 w 72"/>
                    <a:gd name="T45" fmla="*/ 17 h 18"/>
                    <a:gd name="T46" fmla="*/ 62 w 72"/>
                    <a:gd name="T47" fmla="*/ 16 h 18"/>
                    <a:gd name="T48" fmla="*/ 63 w 72"/>
                    <a:gd name="T49" fmla="*/ 15 h 18"/>
                    <a:gd name="T50" fmla="*/ 66 w 72"/>
                    <a:gd name="T51" fmla="*/ 15 h 18"/>
                    <a:gd name="T52" fmla="*/ 67 w 72"/>
                    <a:gd name="T53" fmla="*/ 13 h 18"/>
                    <a:gd name="T54" fmla="*/ 69 w 72"/>
                    <a:gd name="T55" fmla="*/ 13 h 18"/>
                    <a:gd name="T56" fmla="*/ 70 w 72"/>
                    <a:gd name="T57" fmla="*/ 11 h 18"/>
                    <a:gd name="T58" fmla="*/ 70 w 72"/>
                    <a:gd name="T59" fmla="*/ 10 h 18"/>
                    <a:gd name="T60" fmla="*/ 71 w 72"/>
                    <a:gd name="T61" fmla="*/ 9 h 18"/>
                    <a:gd name="T62" fmla="*/ 71 w 72"/>
                    <a:gd name="T63" fmla="*/ 6 h 18"/>
                    <a:gd name="T64" fmla="*/ 71 w 72"/>
                    <a:gd name="T65" fmla="*/ 4 h 18"/>
                    <a:gd name="T66" fmla="*/ 69 w 72"/>
                    <a:gd name="T67" fmla="*/ 2 h 18"/>
                    <a:gd name="T68" fmla="*/ 68 w 72"/>
                    <a:gd name="T69" fmla="*/ 0 h 18"/>
                    <a:gd name="T70" fmla="*/ 0 w 72"/>
                    <a:gd name="T71" fmla="*/ 2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72" h="18">
                      <a:moveTo>
                        <a:pt x="0" y="2"/>
                      </a:move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3"/>
                      </a:lnTo>
                      <a:lnTo>
                        <a:pt x="0" y="4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1" y="6"/>
                      </a:lnTo>
                      <a:lnTo>
                        <a:pt x="1" y="6"/>
                      </a:lnTo>
                      <a:lnTo>
                        <a:pt x="2" y="6"/>
                      </a:lnTo>
                      <a:lnTo>
                        <a:pt x="3" y="6"/>
                      </a:lnTo>
                      <a:lnTo>
                        <a:pt x="3" y="6"/>
                      </a:lnTo>
                      <a:lnTo>
                        <a:pt x="4" y="6"/>
                      </a:lnTo>
                      <a:lnTo>
                        <a:pt x="5" y="6"/>
                      </a:lnTo>
                      <a:lnTo>
                        <a:pt x="8" y="7"/>
                      </a:lnTo>
                      <a:lnTo>
                        <a:pt x="10" y="7"/>
                      </a:lnTo>
                      <a:lnTo>
                        <a:pt x="12" y="7"/>
                      </a:lnTo>
                      <a:lnTo>
                        <a:pt x="13" y="7"/>
                      </a:lnTo>
                      <a:lnTo>
                        <a:pt x="14" y="8"/>
                      </a:lnTo>
                      <a:lnTo>
                        <a:pt x="16" y="8"/>
                      </a:lnTo>
                      <a:lnTo>
                        <a:pt x="17" y="8"/>
                      </a:lnTo>
                      <a:lnTo>
                        <a:pt x="19" y="8"/>
                      </a:lnTo>
                      <a:lnTo>
                        <a:pt x="21" y="9"/>
                      </a:lnTo>
                      <a:lnTo>
                        <a:pt x="23" y="9"/>
                      </a:lnTo>
                      <a:lnTo>
                        <a:pt x="25" y="9"/>
                      </a:lnTo>
                      <a:lnTo>
                        <a:pt x="28" y="10"/>
                      </a:lnTo>
                      <a:lnTo>
                        <a:pt x="31" y="11"/>
                      </a:lnTo>
                      <a:lnTo>
                        <a:pt x="33" y="11"/>
                      </a:lnTo>
                      <a:lnTo>
                        <a:pt x="35" y="12"/>
                      </a:lnTo>
                      <a:lnTo>
                        <a:pt x="37" y="13"/>
                      </a:lnTo>
                      <a:lnTo>
                        <a:pt x="39" y="13"/>
                      </a:lnTo>
                      <a:lnTo>
                        <a:pt x="40" y="13"/>
                      </a:lnTo>
                      <a:lnTo>
                        <a:pt x="42" y="14"/>
                      </a:lnTo>
                      <a:lnTo>
                        <a:pt x="43" y="15"/>
                      </a:lnTo>
                      <a:lnTo>
                        <a:pt x="44" y="15"/>
                      </a:lnTo>
                      <a:lnTo>
                        <a:pt x="46" y="15"/>
                      </a:lnTo>
                      <a:lnTo>
                        <a:pt x="48" y="16"/>
                      </a:lnTo>
                      <a:lnTo>
                        <a:pt x="51" y="17"/>
                      </a:lnTo>
                      <a:lnTo>
                        <a:pt x="53" y="17"/>
                      </a:lnTo>
                      <a:lnTo>
                        <a:pt x="55" y="17"/>
                      </a:lnTo>
                      <a:lnTo>
                        <a:pt x="56" y="17"/>
                      </a:lnTo>
                      <a:lnTo>
                        <a:pt x="58" y="17"/>
                      </a:lnTo>
                      <a:lnTo>
                        <a:pt x="60" y="17"/>
                      </a:lnTo>
                      <a:lnTo>
                        <a:pt x="60" y="17"/>
                      </a:lnTo>
                      <a:lnTo>
                        <a:pt x="62" y="16"/>
                      </a:lnTo>
                      <a:lnTo>
                        <a:pt x="63" y="16"/>
                      </a:lnTo>
                      <a:lnTo>
                        <a:pt x="63" y="15"/>
                      </a:lnTo>
                      <a:lnTo>
                        <a:pt x="65" y="15"/>
                      </a:lnTo>
                      <a:lnTo>
                        <a:pt x="66" y="15"/>
                      </a:lnTo>
                      <a:lnTo>
                        <a:pt x="66" y="15"/>
                      </a:lnTo>
                      <a:lnTo>
                        <a:pt x="67" y="13"/>
                      </a:lnTo>
                      <a:lnTo>
                        <a:pt x="69" y="13"/>
                      </a:lnTo>
                      <a:lnTo>
                        <a:pt x="69" y="13"/>
                      </a:lnTo>
                      <a:lnTo>
                        <a:pt x="69" y="12"/>
                      </a:lnTo>
                      <a:lnTo>
                        <a:pt x="70" y="11"/>
                      </a:lnTo>
                      <a:lnTo>
                        <a:pt x="70" y="11"/>
                      </a:lnTo>
                      <a:lnTo>
                        <a:pt x="70" y="10"/>
                      </a:lnTo>
                      <a:lnTo>
                        <a:pt x="71" y="10"/>
                      </a:lnTo>
                      <a:lnTo>
                        <a:pt x="71" y="9"/>
                      </a:lnTo>
                      <a:lnTo>
                        <a:pt x="71" y="7"/>
                      </a:lnTo>
                      <a:lnTo>
                        <a:pt x="71" y="6"/>
                      </a:lnTo>
                      <a:lnTo>
                        <a:pt x="71" y="5"/>
                      </a:lnTo>
                      <a:lnTo>
                        <a:pt x="71" y="4"/>
                      </a:lnTo>
                      <a:lnTo>
                        <a:pt x="70" y="3"/>
                      </a:lnTo>
                      <a:lnTo>
                        <a:pt x="69" y="2"/>
                      </a:lnTo>
                      <a:lnTo>
                        <a:pt x="69" y="1"/>
                      </a:lnTo>
                      <a:lnTo>
                        <a:pt x="68" y="0"/>
                      </a:lnTo>
                      <a:lnTo>
                        <a:pt x="3" y="0"/>
                      </a:lnTo>
                      <a:lnTo>
                        <a:pt x="0" y="2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0" name="Freeform 155"/>
                <p:cNvSpPr>
                  <a:spLocks/>
                </p:cNvSpPr>
                <p:nvPr/>
              </p:nvSpPr>
              <p:spPr bwMode="auto">
                <a:xfrm>
                  <a:off x="5609" y="2336"/>
                  <a:ext cx="17" cy="17"/>
                </a:xfrm>
                <a:custGeom>
                  <a:avLst/>
                  <a:gdLst>
                    <a:gd name="T0" fmla="*/ 0 w 17"/>
                    <a:gd name="T1" fmla="*/ 0 h 17"/>
                    <a:gd name="T2" fmla="*/ 0 w 17"/>
                    <a:gd name="T3" fmla="*/ 4 h 17"/>
                    <a:gd name="T4" fmla="*/ 0 w 17"/>
                    <a:gd name="T5" fmla="*/ 4 h 17"/>
                    <a:gd name="T6" fmla="*/ 0 w 17"/>
                    <a:gd name="T7" fmla="*/ 8 h 17"/>
                    <a:gd name="T8" fmla="*/ 0 w 17"/>
                    <a:gd name="T9" fmla="*/ 8 h 17"/>
                    <a:gd name="T10" fmla="*/ 0 w 17"/>
                    <a:gd name="T11" fmla="*/ 12 h 17"/>
                    <a:gd name="T12" fmla="*/ 0 w 17"/>
                    <a:gd name="T13" fmla="*/ 12 h 17"/>
                    <a:gd name="T14" fmla="*/ 0 w 17"/>
                    <a:gd name="T15" fmla="*/ 12 h 17"/>
                    <a:gd name="T16" fmla="*/ 0 w 17"/>
                    <a:gd name="T17" fmla="*/ 16 h 17"/>
                    <a:gd name="T18" fmla="*/ 0 w 17"/>
                    <a:gd name="T19" fmla="*/ 16 h 17"/>
                    <a:gd name="T20" fmla="*/ 1 w 17"/>
                    <a:gd name="T21" fmla="*/ 16 h 17"/>
                    <a:gd name="T22" fmla="*/ 2 w 17"/>
                    <a:gd name="T23" fmla="*/ 16 h 17"/>
                    <a:gd name="T24" fmla="*/ 3 w 17"/>
                    <a:gd name="T25" fmla="*/ 16 h 17"/>
                    <a:gd name="T26" fmla="*/ 4 w 17"/>
                    <a:gd name="T27" fmla="*/ 16 h 17"/>
                    <a:gd name="T28" fmla="*/ 5 w 17"/>
                    <a:gd name="T29" fmla="*/ 16 h 17"/>
                    <a:gd name="T30" fmla="*/ 6 w 17"/>
                    <a:gd name="T31" fmla="*/ 12 h 17"/>
                    <a:gd name="T32" fmla="*/ 7 w 17"/>
                    <a:gd name="T33" fmla="*/ 12 h 17"/>
                    <a:gd name="T34" fmla="*/ 8 w 17"/>
                    <a:gd name="T35" fmla="*/ 12 h 17"/>
                    <a:gd name="T36" fmla="*/ 9 w 17"/>
                    <a:gd name="T37" fmla="*/ 12 h 17"/>
                    <a:gd name="T38" fmla="*/ 11 w 17"/>
                    <a:gd name="T39" fmla="*/ 12 h 17"/>
                    <a:gd name="T40" fmla="*/ 12 w 17"/>
                    <a:gd name="T41" fmla="*/ 12 h 17"/>
                    <a:gd name="T42" fmla="*/ 13 w 17"/>
                    <a:gd name="T43" fmla="*/ 12 h 17"/>
                    <a:gd name="T44" fmla="*/ 13 w 17"/>
                    <a:gd name="T45" fmla="*/ 12 h 17"/>
                    <a:gd name="T46" fmla="*/ 14 w 17"/>
                    <a:gd name="T47" fmla="*/ 12 h 17"/>
                    <a:gd name="T48" fmla="*/ 14 w 17"/>
                    <a:gd name="T49" fmla="*/ 12 h 17"/>
                    <a:gd name="T50" fmla="*/ 15 w 17"/>
                    <a:gd name="T51" fmla="*/ 12 h 17"/>
                    <a:gd name="T52" fmla="*/ 15 w 17"/>
                    <a:gd name="T53" fmla="*/ 12 h 17"/>
                    <a:gd name="T54" fmla="*/ 15 w 17"/>
                    <a:gd name="T55" fmla="*/ 12 h 17"/>
                    <a:gd name="T56" fmla="*/ 15 w 17"/>
                    <a:gd name="T57" fmla="*/ 8 h 17"/>
                    <a:gd name="T58" fmla="*/ 15 w 17"/>
                    <a:gd name="T59" fmla="*/ 8 h 17"/>
                    <a:gd name="T60" fmla="*/ 15 w 17"/>
                    <a:gd name="T61" fmla="*/ 4 h 17"/>
                    <a:gd name="T62" fmla="*/ 15 w 17"/>
                    <a:gd name="T63" fmla="*/ 4 h 17"/>
                    <a:gd name="T64" fmla="*/ 15 w 17"/>
                    <a:gd name="T65" fmla="*/ 4 h 17"/>
                    <a:gd name="T66" fmla="*/ 16 w 17"/>
                    <a:gd name="T67" fmla="*/ 0 h 17"/>
                    <a:gd name="T68" fmla="*/ 16 w 17"/>
                    <a:gd name="T69" fmla="*/ 0 h 17"/>
                    <a:gd name="T70" fmla="*/ 0 w 17"/>
                    <a:gd name="T7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17" h="17">
                      <a:moveTo>
                        <a:pt x="0" y="0"/>
                      </a:move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2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1" y="16"/>
                      </a:lnTo>
                      <a:lnTo>
                        <a:pt x="2" y="16"/>
                      </a:lnTo>
                      <a:lnTo>
                        <a:pt x="3" y="16"/>
                      </a:lnTo>
                      <a:lnTo>
                        <a:pt x="4" y="16"/>
                      </a:lnTo>
                      <a:lnTo>
                        <a:pt x="5" y="16"/>
                      </a:lnTo>
                      <a:lnTo>
                        <a:pt x="6" y="12"/>
                      </a:lnTo>
                      <a:lnTo>
                        <a:pt x="7" y="12"/>
                      </a:lnTo>
                      <a:lnTo>
                        <a:pt x="8" y="12"/>
                      </a:lnTo>
                      <a:lnTo>
                        <a:pt x="9" y="12"/>
                      </a:lnTo>
                      <a:lnTo>
                        <a:pt x="11" y="12"/>
                      </a:lnTo>
                      <a:lnTo>
                        <a:pt x="12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4" y="12"/>
                      </a:lnTo>
                      <a:lnTo>
                        <a:pt x="14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12"/>
                      </a:lnTo>
                      <a:lnTo>
                        <a:pt x="15" y="8"/>
                      </a:lnTo>
                      <a:lnTo>
                        <a:pt x="15" y="8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5" y="4"/>
                      </a:lnTo>
                      <a:lnTo>
                        <a:pt x="16" y="0"/>
                      </a:lnTo>
                      <a:lnTo>
                        <a:pt x="16" y="0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1" name="Freeform 156"/>
                <p:cNvSpPr>
                  <a:spLocks/>
                </p:cNvSpPr>
                <p:nvPr/>
              </p:nvSpPr>
              <p:spPr bwMode="auto">
                <a:xfrm>
                  <a:off x="5609" y="2338"/>
                  <a:ext cx="17" cy="17"/>
                </a:xfrm>
                <a:custGeom>
                  <a:avLst/>
                  <a:gdLst>
                    <a:gd name="T0" fmla="*/ 0 w 17"/>
                    <a:gd name="T1" fmla="*/ 16 h 17"/>
                    <a:gd name="T2" fmla="*/ 0 w 17"/>
                    <a:gd name="T3" fmla="*/ 16 h 17"/>
                    <a:gd name="T4" fmla="*/ 0 w 17"/>
                    <a:gd name="T5" fmla="*/ 16 h 17"/>
                    <a:gd name="T6" fmla="*/ 0 w 17"/>
                    <a:gd name="T7" fmla="*/ 16 h 17"/>
                    <a:gd name="T8" fmla="*/ 0 w 17"/>
                    <a:gd name="T9" fmla="*/ 16 h 17"/>
                    <a:gd name="T10" fmla="*/ 0 w 17"/>
                    <a:gd name="T11" fmla="*/ 0 h 17"/>
                    <a:gd name="T12" fmla="*/ 0 w 17"/>
                    <a:gd name="T13" fmla="*/ 0 h 17"/>
                    <a:gd name="T14" fmla="*/ 1 w 17"/>
                    <a:gd name="T15" fmla="*/ 0 h 17"/>
                    <a:gd name="T16" fmla="*/ 2 w 17"/>
                    <a:gd name="T17" fmla="*/ 0 h 17"/>
                    <a:gd name="T18" fmla="*/ 3 w 17"/>
                    <a:gd name="T19" fmla="*/ 0 h 17"/>
                    <a:gd name="T20" fmla="*/ 4 w 17"/>
                    <a:gd name="T21" fmla="*/ 0 h 17"/>
                    <a:gd name="T22" fmla="*/ 5 w 17"/>
                    <a:gd name="T23" fmla="*/ 0 h 17"/>
                    <a:gd name="T24" fmla="*/ 6 w 17"/>
                    <a:gd name="T25" fmla="*/ 0 h 17"/>
                    <a:gd name="T26" fmla="*/ 7 w 17"/>
                    <a:gd name="T27" fmla="*/ 0 h 17"/>
                    <a:gd name="T28" fmla="*/ 9 w 17"/>
                    <a:gd name="T29" fmla="*/ 0 h 17"/>
                    <a:gd name="T30" fmla="*/ 10 w 17"/>
                    <a:gd name="T31" fmla="*/ 0 h 17"/>
                    <a:gd name="T32" fmla="*/ 11 w 17"/>
                    <a:gd name="T33" fmla="*/ 0 h 17"/>
                    <a:gd name="T34" fmla="*/ 12 w 17"/>
                    <a:gd name="T35" fmla="*/ 16 h 17"/>
                    <a:gd name="T36" fmla="*/ 13 w 17"/>
                    <a:gd name="T37" fmla="*/ 16 h 17"/>
                    <a:gd name="T38" fmla="*/ 13 w 17"/>
                    <a:gd name="T39" fmla="*/ 16 h 17"/>
                    <a:gd name="T40" fmla="*/ 14 w 17"/>
                    <a:gd name="T41" fmla="*/ 16 h 17"/>
                    <a:gd name="T42" fmla="*/ 14 w 17"/>
                    <a:gd name="T43" fmla="*/ 16 h 17"/>
                    <a:gd name="T44" fmla="*/ 15 w 17"/>
                    <a:gd name="T45" fmla="*/ 16 h 17"/>
                    <a:gd name="T46" fmla="*/ 15 w 17"/>
                    <a:gd name="T47" fmla="*/ 16 h 17"/>
                    <a:gd name="T48" fmla="*/ 15 w 17"/>
                    <a:gd name="T49" fmla="*/ 16 h 17"/>
                    <a:gd name="T50" fmla="*/ 15 w 17"/>
                    <a:gd name="T51" fmla="*/ 16 h 17"/>
                    <a:gd name="T52" fmla="*/ 16 w 17"/>
                    <a:gd name="T53" fmla="*/ 16 h 17"/>
                    <a:gd name="T54" fmla="*/ 0 w 17"/>
                    <a:gd name="T5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7" h="17">
                      <a:moveTo>
                        <a:pt x="0" y="16"/>
                      </a:move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16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0"/>
                      </a:lnTo>
                      <a:lnTo>
                        <a:pt x="3" y="0"/>
                      </a:lnTo>
                      <a:lnTo>
                        <a:pt x="4" y="0"/>
                      </a:lnTo>
                      <a:lnTo>
                        <a:pt x="5" y="0"/>
                      </a:lnTo>
                      <a:lnTo>
                        <a:pt x="6" y="0"/>
                      </a:lnTo>
                      <a:lnTo>
                        <a:pt x="7" y="0"/>
                      </a:lnTo>
                      <a:lnTo>
                        <a:pt x="9" y="0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2" y="16"/>
                      </a:lnTo>
                      <a:lnTo>
                        <a:pt x="13" y="16"/>
                      </a:ln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0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2" name="Freeform 157"/>
                <p:cNvSpPr>
                  <a:spLocks/>
                </p:cNvSpPr>
                <p:nvPr/>
              </p:nvSpPr>
              <p:spPr bwMode="auto">
                <a:xfrm>
                  <a:off x="5609" y="2320"/>
                  <a:ext cx="27" cy="17"/>
                </a:xfrm>
                <a:custGeom>
                  <a:avLst/>
                  <a:gdLst>
                    <a:gd name="T0" fmla="*/ 26 w 27"/>
                    <a:gd name="T1" fmla="*/ 0 h 17"/>
                    <a:gd name="T2" fmla="*/ 19 w 27"/>
                    <a:gd name="T3" fmla="*/ 10 h 17"/>
                    <a:gd name="T4" fmla="*/ 18 w 27"/>
                    <a:gd name="T5" fmla="*/ 11 h 17"/>
                    <a:gd name="T6" fmla="*/ 18 w 27"/>
                    <a:gd name="T7" fmla="*/ 12 h 17"/>
                    <a:gd name="T8" fmla="*/ 18 w 27"/>
                    <a:gd name="T9" fmla="*/ 12 h 17"/>
                    <a:gd name="T10" fmla="*/ 18 w 27"/>
                    <a:gd name="T11" fmla="*/ 14 h 17"/>
                    <a:gd name="T12" fmla="*/ 17 w 27"/>
                    <a:gd name="T13" fmla="*/ 14 h 17"/>
                    <a:gd name="T14" fmla="*/ 17 w 27"/>
                    <a:gd name="T15" fmla="*/ 15 h 17"/>
                    <a:gd name="T16" fmla="*/ 16 w 27"/>
                    <a:gd name="T17" fmla="*/ 15 h 17"/>
                    <a:gd name="T18" fmla="*/ 14 w 27"/>
                    <a:gd name="T19" fmla="*/ 15 h 17"/>
                    <a:gd name="T20" fmla="*/ 14 w 27"/>
                    <a:gd name="T21" fmla="*/ 15 h 17"/>
                    <a:gd name="T22" fmla="*/ 12 w 27"/>
                    <a:gd name="T23" fmla="*/ 15 h 17"/>
                    <a:gd name="T24" fmla="*/ 11 w 27"/>
                    <a:gd name="T25" fmla="*/ 15 h 17"/>
                    <a:gd name="T26" fmla="*/ 10 w 27"/>
                    <a:gd name="T27" fmla="*/ 15 h 17"/>
                    <a:gd name="T28" fmla="*/ 8 w 27"/>
                    <a:gd name="T29" fmla="*/ 15 h 17"/>
                    <a:gd name="T30" fmla="*/ 7 w 27"/>
                    <a:gd name="T31" fmla="*/ 16 h 17"/>
                    <a:gd name="T32" fmla="*/ 5 w 27"/>
                    <a:gd name="T33" fmla="*/ 16 h 17"/>
                    <a:gd name="T34" fmla="*/ 4 w 27"/>
                    <a:gd name="T35" fmla="*/ 16 h 17"/>
                    <a:gd name="T36" fmla="*/ 2 w 27"/>
                    <a:gd name="T37" fmla="*/ 16 h 17"/>
                    <a:gd name="T38" fmla="*/ 1 w 27"/>
                    <a:gd name="T39" fmla="*/ 16 h 17"/>
                    <a:gd name="T40" fmla="*/ 1 w 27"/>
                    <a:gd name="T41" fmla="*/ 16 h 17"/>
                    <a:gd name="T42" fmla="*/ 0 w 27"/>
                    <a:gd name="T43" fmla="*/ 16 h 17"/>
                    <a:gd name="T44" fmla="*/ 0 w 27"/>
                    <a:gd name="T45" fmla="*/ 15 h 17"/>
                    <a:gd name="T46" fmla="*/ 1 w 27"/>
                    <a:gd name="T47" fmla="*/ 12 h 17"/>
                    <a:gd name="T48" fmla="*/ 2 w 27"/>
                    <a:gd name="T49" fmla="*/ 10 h 17"/>
                    <a:gd name="T50" fmla="*/ 3 w 27"/>
                    <a:gd name="T51" fmla="*/ 9 h 17"/>
                    <a:gd name="T52" fmla="*/ 4 w 27"/>
                    <a:gd name="T53" fmla="*/ 6 h 17"/>
                    <a:gd name="T54" fmla="*/ 6 w 27"/>
                    <a:gd name="T55" fmla="*/ 5 h 17"/>
                    <a:gd name="T56" fmla="*/ 7 w 27"/>
                    <a:gd name="T57" fmla="*/ 3 h 17"/>
                    <a:gd name="T58" fmla="*/ 8 w 27"/>
                    <a:gd name="T59" fmla="*/ 1 h 17"/>
                    <a:gd name="T60" fmla="*/ 10 w 27"/>
                    <a:gd name="T61" fmla="*/ 1 h 17"/>
                    <a:gd name="T62" fmla="*/ 11 w 27"/>
                    <a:gd name="T63" fmla="*/ 0 h 17"/>
                    <a:gd name="T64" fmla="*/ 12 w 27"/>
                    <a:gd name="T65" fmla="*/ 0 h 17"/>
                    <a:gd name="T66" fmla="*/ 13 w 27"/>
                    <a:gd name="T67" fmla="*/ 0 h 17"/>
                    <a:gd name="T68" fmla="*/ 14 w 27"/>
                    <a:gd name="T69" fmla="*/ 0 h 17"/>
                    <a:gd name="T70" fmla="*/ 14 w 27"/>
                    <a:gd name="T71" fmla="*/ 0 h 17"/>
                    <a:gd name="T72" fmla="*/ 16 w 27"/>
                    <a:gd name="T73" fmla="*/ 0 h 17"/>
                    <a:gd name="T74" fmla="*/ 17 w 27"/>
                    <a:gd name="T75" fmla="*/ 0 h 17"/>
                    <a:gd name="T76" fmla="*/ 18 w 27"/>
                    <a:gd name="T77" fmla="*/ 0 h 17"/>
                    <a:gd name="T78" fmla="*/ 19 w 27"/>
                    <a:gd name="T79" fmla="*/ 0 h 17"/>
                    <a:gd name="T80" fmla="*/ 21 w 27"/>
                    <a:gd name="T81" fmla="*/ 0 h 17"/>
                    <a:gd name="T82" fmla="*/ 21 w 27"/>
                    <a:gd name="T83" fmla="*/ 0 h 17"/>
                    <a:gd name="T84" fmla="*/ 23 w 27"/>
                    <a:gd name="T85" fmla="*/ 0 h 17"/>
                    <a:gd name="T86" fmla="*/ 24 w 27"/>
                    <a:gd name="T87" fmla="*/ 0 h 17"/>
                    <a:gd name="T88" fmla="*/ 24 w 27"/>
                    <a:gd name="T89" fmla="*/ 0 h 17"/>
                    <a:gd name="T90" fmla="*/ 26 w 27"/>
                    <a:gd name="T91" fmla="*/ 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27" h="17">
                      <a:moveTo>
                        <a:pt x="26" y="0"/>
                      </a:moveTo>
                      <a:lnTo>
                        <a:pt x="19" y="10"/>
                      </a:lnTo>
                      <a:lnTo>
                        <a:pt x="18" y="11"/>
                      </a:lnTo>
                      <a:lnTo>
                        <a:pt x="18" y="12"/>
                      </a:lnTo>
                      <a:lnTo>
                        <a:pt x="18" y="12"/>
                      </a:lnTo>
                      <a:lnTo>
                        <a:pt x="18" y="14"/>
                      </a:lnTo>
                      <a:lnTo>
                        <a:pt x="17" y="14"/>
                      </a:lnTo>
                      <a:lnTo>
                        <a:pt x="17" y="15"/>
                      </a:lnTo>
                      <a:lnTo>
                        <a:pt x="16" y="15"/>
                      </a:lnTo>
                      <a:lnTo>
                        <a:pt x="14" y="15"/>
                      </a:lnTo>
                      <a:lnTo>
                        <a:pt x="14" y="15"/>
                      </a:lnTo>
                      <a:lnTo>
                        <a:pt x="12" y="15"/>
                      </a:lnTo>
                      <a:lnTo>
                        <a:pt x="11" y="15"/>
                      </a:lnTo>
                      <a:lnTo>
                        <a:pt x="10" y="15"/>
                      </a:lnTo>
                      <a:lnTo>
                        <a:pt x="8" y="15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4" y="16"/>
                      </a:lnTo>
                      <a:lnTo>
                        <a:pt x="2" y="16"/>
                      </a:lnTo>
                      <a:lnTo>
                        <a:pt x="1" y="16"/>
                      </a:lnTo>
                      <a:lnTo>
                        <a:pt x="1" y="16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4" y="6"/>
                      </a:lnTo>
                      <a:lnTo>
                        <a:pt x="6" y="5"/>
                      </a:lnTo>
                      <a:lnTo>
                        <a:pt x="7" y="3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4" y="0"/>
                      </a:lnTo>
                      <a:lnTo>
                        <a:pt x="14" y="0"/>
                      </a:lnTo>
                      <a:lnTo>
                        <a:pt x="16" y="0"/>
                      </a:lnTo>
                      <a:lnTo>
                        <a:pt x="17" y="0"/>
                      </a:lnTo>
                      <a:lnTo>
                        <a:pt x="18" y="0"/>
                      </a:lnTo>
                      <a:lnTo>
                        <a:pt x="19" y="0"/>
                      </a:lnTo>
                      <a:lnTo>
                        <a:pt x="21" y="0"/>
                      </a:lnTo>
                      <a:lnTo>
                        <a:pt x="21" y="0"/>
                      </a:lnTo>
                      <a:lnTo>
                        <a:pt x="23" y="0"/>
                      </a:lnTo>
                      <a:lnTo>
                        <a:pt x="24" y="0"/>
                      </a:lnTo>
                      <a:lnTo>
                        <a:pt x="24" y="0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3" name="Freeform 158"/>
                <p:cNvSpPr>
                  <a:spLocks/>
                </p:cNvSpPr>
                <p:nvPr/>
              </p:nvSpPr>
              <p:spPr bwMode="auto">
                <a:xfrm>
                  <a:off x="5609" y="2332"/>
                  <a:ext cx="17" cy="17"/>
                </a:xfrm>
                <a:custGeom>
                  <a:avLst/>
                  <a:gdLst>
                    <a:gd name="T0" fmla="*/ 0 w 17"/>
                    <a:gd name="T1" fmla="*/ 12 h 17"/>
                    <a:gd name="T2" fmla="*/ 0 w 17"/>
                    <a:gd name="T3" fmla="*/ 8 h 17"/>
                    <a:gd name="T4" fmla="*/ 0 w 17"/>
                    <a:gd name="T5" fmla="*/ 8 h 17"/>
                    <a:gd name="T6" fmla="*/ 0 w 17"/>
                    <a:gd name="T7" fmla="*/ 0 h 17"/>
                    <a:gd name="T8" fmla="*/ 1 w 17"/>
                    <a:gd name="T9" fmla="*/ 0 h 17"/>
                    <a:gd name="T10" fmla="*/ 2 w 17"/>
                    <a:gd name="T11" fmla="*/ 8 h 17"/>
                    <a:gd name="T12" fmla="*/ 3 w 17"/>
                    <a:gd name="T13" fmla="*/ 8 h 17"/>
                    <a:gd name="T14" fmla="*/ 5 w 17"/>
                    <a:gd name="T15" fmla="*/ 8 h 17"/>
                    <a:gd name="T16" fmla="*/ 7 w 17"/>
                    <a:gd name="T17" fmla="*/ 8 h 17"/>
                    <a:gd name="T18" fmla="*/ 9 w 17"/>
                    <a:gd name="T19" fmla="*/ 8 h 17"/>
                    <a:gd name="T20" fmla="*/ 10 w 17"/>
                    <a:gd name="T21" fmla="*/ 12 h 17"/>
                    <a:gd name="T22" fmla="*/ 11 w 17"/>
                    <a:gd name="T23" fmla="*/ 12 h 17"/>
                    <a:gd name="T24" fmla="*/ 13 w 17"/>
                    <a:gd name="T25" fmla="*/ 12 h 17"/>
                    <a:gd name="T26" fmla="*/ 13 w 17"/>
                    <a:gd name="T27" fmla="*/ 12 h 17"/>
                    <a:gd name="T28" fmla="*/ 15 w 17"/>
                    <a:gd name="T29" fmla="*/ 12 h 17"/>
                    <a:gd name="T30" fmla="*/ 15 w 17"/>
                    <a:gd name="T31" fmla="*/ 16 h 17"/>
                    <a:gd name="T32" fmla="*/ 16 w 17"/>
                    <a:gd name="T33" fmla="*/ 12 h 17"/>
                    <a:gd name="T34" fmla="*/ 15 w 17"/>
                    <a:gd name="T35" fmla="*/ 12 h 17"/>
                    <a:gd name="T36" fmla="*/ 14 w 17"/>
                    <a:gd name="T37" fmla="*/ 12 h 17"/>
                    <a:gd name="T38" fmla="*/ 13 w 17"/>
                    <a:gd name="T39" fmla="*/ 12 h 17"/>
                    <a:gd name="T40" fmla="*/ 12 w 17"/>
                    <a:gd name="T41" fmla="*/ 12 h 17"/>
                    <a:gd name="T42" fmla="*/ 11 w 17"/>
                    <a:gd name="T43" fmla="*/ 8 h 17"/>
                    <a:gd name="T44" fmla="*/ 9 w 17"/>
                    <a:gd name="T45" fmla="*/ 8 h 17"/>
                    <a:gd name="T46" fmla="*/ 8 w 17"/>
                    <a:gd name="T47" fmla="*/ 8 h 17"/>
                    <a:gd name="T48" fmla="*/ 6 w 17"/>
                    <a:gd name="T49" fmla="*/ 8 h 17"/>
                    <a:gd name="T50" fmla="*/ 4 w 17"/>
                    <a:gd name="T51" fmla="*/ 0 h 17"/>
                    <a:gd name="T52" fmla="*/ 3 w 17"/>
                    <a:gd name="T53" fmla="*/ 0 h 17"/>
                    <a:gd name="T54" fmla="*/ 2 w 17"/>
                    <a:gd name="T55" fmla="*/ 0 h 17"/>
                    <a:gd name="T56" fmla="*/ 1 w 17"/>
                    <a:gd name="T57" fmla="*/ 0 h 17"/>
                    <a:gd name="T58" fmla="*/ 0 w 17"/>
                    <a:gd name="T59" fmla="*/ 0 h 17"/>
                    <a:gd name="T60" fmla="*/ 0 w 17"/>
                    <a:gd name="T61" fmla="*/ 0 h 17"/>
                    <a:gd name="T62" fmla="*/ 0 w 17"/>
                    <a:gd name="T63" fmla="*/ 8 h 17"/>
                    <a:gd name="T64" fmla="*/ 0 w 17"/>
                    <a:gd name="T65" fmla="*/ 8 h 17"/>
                    <a:gd name="T66" fmla="*/ 0 w 17"/>
                    <a:gd name="T67" fmla="*/ 12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</a:cxnLst>
                  <a:rect l="0" t="0" r="r" b="b"/>
                  <a:pathLst>
                    <a:path w="17" h="17">
                      <a:moveTo>
                        <a:pt x="0" y="12"/>
                      </a:move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0"/>
                      </a:lnTo>
                      <a:lnTo>
                        <a:pt x="1" y="0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7" y="8"/>
                      </a:lnTo>
                      <a:lnTo>
                        <a:pt x="9" y="8"/>
                      </a:lnTo>
                      <a:lnTo>
                        <a:pt x="10" y="12"/>
                      </a:lnTo>
                      <a:lnTo>
                        <a:pt x="11" y="12"/>
                      </a:lnTo>
                      <a:lnTo>
                        <a:pt x="13" y="12"/>
                      </a:lnTo>
                      <a:lnTo>
                        <a:pt x="13" y="12"/>
                      </a:lnTo>
                      <a:lnTo>
                        <a:pt x="15" y="12"/>
                      </a:lnTo>
                      <a:lnTo>
                        <a:pt x="15" y="16"/>
                      </a:lnTo>
                      <a:lnTo>
                        <a:pt x="16" y="12"/>
                      </a:lnTo>
                      <a:lnTo>
                        <a:pt x="15" y="12"/>
                      </a:lnTo>
                      <a:lnTo>
                        <a:pt x="14" y="12"/>
                      </a:lnTo>
                      <a:lnTo>
                        <a:pt x="13" y="12"/>
                      </a:lnTo>
                      <a:lnTo>
                        <a:pt x="12" y="12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6" y="8"/>
                      </a:lnTo>
                      <a:lnTo>
                        <a:pt x="4" y="0"/>
                      </a:lnTo>
                      <a:lnTo>
                        <a:pt x="3" y="0"/>
                      </a:lnTo>
                      <a:lnTo>
                        <a:pt x="2" y="0"/>
                      </a:lnTo>
                      <a:lnTo>
                        <a:pt x="1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0" y="8"/>
                      </a:lnTo>
                      <a:lnTo>
                        <a:pt x="0" y="12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4" name="Freeform 159"/>
                <p:cNvSpPr>
                  <a:spLocks/>
                </p:cNvSpPr>
                <p:nvPr/>
              </p:nvSpPr>
              <p:spPr bwMode="auto">
                <a:xfrm>
                  <a:off x="5619" y="2320"/>
                  <a:ext cx="17" cy="17"/>
                </a:xfrm>
                <a:custGeom>
                  <a:avLst/>
                  <a:gdLst>
                    <a:gd name="T0" fmla="*/ 0 w 17"/>
                    <a:gd name="T1" fmla="*/ 10 h 17"/>
                    <a:gd name="T2" fmla="*/ 0 w 17"/>
                    <a:gd name="T3" fmla="*/ 5 h 17"/>
                    <a:gd name="T4" fmla="*/ 0 w 17"/>
                    <a:gd name="T5" fmla="*/ 0 h 17"/>
                    <a:gd name="T6" fmla="*/ 5 w 17"/>
                    <a:gd name="T7" fmla="*/ 10 h 17"/>
                    <a:gd name="T8" fmla="*/ 9 w 17"/>
                    <a:gd name="T9" fmla="*/ 16 h 17"/>
                    <a:gd name="T10" fmla="*/ 12 w 17"/>
                    <a:gd name="T11" fmla="*/ 16 h 17"/>
                    <a:gd name="T12" fmla="*/ 15 w 17"/>
                    <a:gd name="T13" fmla="*/ 16 h 17"/>
                    <a:gd name="T14" fmla="*/ 16 w 17"/>
                    <a:gd name="T15" fmla="*/ 16 h 17"/>
                    <a:gd name="T16" fmla="*/ 16 w 17"/>
                    <a:gd name="T17" fmla="*/ 16 h 17"/>
                    <a:gd name="T18" fmla="*/ 15 w 17"/>
                    <a:gd name="T19" fmla="*/ 16 h 17"/>
                    <a:gd name="T20" fmla="*/ 13 w 17"/>
                    <a:gd name="T21" fmla="*/ 16 h 17"/>
                    <a:gd name="T22" fmla="*/ 12 w 17"/>
                    <a:gd name="T23" fmla="*/ 16 h 17"/>
                    <a:gd name="T24" fmla="*/ 11 w 17"/>
                    <a:gd name="T25" fmla="*/ 16 h 17"/>
                    <a:gd name="T26" fmla="*/ 9 w 17"/>
                    <a:gd name="T27" fmla="*/ 16 h 17"/>
                    <a:gd name="T28" fmla="*/ 9 w 17"/>
                    <a:gd name="T29" fmla="*/ 16 h 17"/>
                    <a:gd name="T30" fmla="*/ 7 w 17"/>
                    <a:gd name="T31" fmla="*/ 16 h 17"/>
                    <a:gd name="T32" fmla="*/ 6 w 17"/>
                    <a:gd name="T33" fmla="*/ 16 h 17"/>
                    <a:gd name="T34" fmla="*/ 5 w 17"/>
                    <a:gd name="T35" fmla="*/ 16 h 17"/>
                    <a:gd name="T36" fmla="*/ 3 w 17"/>
                    <a:gd name="T37" fmla="*/ 16 h 17"/>
                    <a:gd name="T38" fmla="*/ 2 w 17"/>
                    <a:gd name="T39" fmla="*/ 10 h 17"/>
                    <a:gd name="T40" fmla="*/ 0 w 17"/>
                    <a:gd name="T41" fmla="*/ 10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7" h="17">
                      <a:moveTo>
                        <a:pt x="0" y="10"/>
                      </a:move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5" y="10"/>
                      </a:lnTo>
                      <a:lnTo>
                        <a:pt x="9" y="16"/>
                      </a:lnTo>
                      <a:lnTo>
                        <a:pt x="12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1" y="16"/>
                      </a:lnTo>
                      <a:lnTo>
                        <a:pt x="9" y="16"/>
                      </a:lnTo>
                      <a:lnTo>
                        <a:pt x="9" y="16"/>
                      </a:lnTo>
                      <a:lnTo>
                        <a:pt x="7" y="16"/>
                      </a:lnTo>
                      <a:lnTo>
                        <a:pt x="6" y="16"/>
                      </a:lnTo>
                      <a:lnTo>
                        <a:pt x="5" y="16"/>
                      </a:lnTo>
                      <a:lnTo>
                        <a:pt x="3" y="16"/>
                      </a:lnTo>
                      <a:lnTo>
                        <a:pt x="2" y="10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5" name="Freeform 160"/>
                <p:cNvSpPr>
                  <a:spLocks/>
                </p:cNvSpPr>
                <p:nvPr/>
              </p:nvSpPr>
              <p:spPr bwMode="auto">
                <a:xfrm>
                  <a:off x="5619" y="2320"/>
                  <a:ext cx="17" cy="17"/>
                </a:xfrm>
                <a:custGeom>
                  <a:avLst/>
                  <a:gdLst>
                    <a:gd name="T0" fmla="*/ 12 w 17"/>
                    <a:gd name="T1" fmla="*/ 16 h 17"/>
                    <a:gd name="T2" fmla="*/ 13 w 17"/>
                    <a:gd name="T3" fmla="*/ 16 h 17"/>
                    <a:gd name="T4" fmla="*/ 14 w 17"/>
                    <a:gd name="T5" fmla="*/ 16 h 17"/>
                    <a:gd name="T6" fmla="*/ 15 w 17"/>
                    <a:gd name="T7" fmla="*/ 16 h 17"/>
                    <a:gd name="T8" fmla="*/ 16 w 17"/>
                    <a:gd name="T9" fmla="*/ 16 h 17"/>
                    <a:gd name="T10" fmla="*/ 15 w 17"/>
                    <a:gd name="T11" fmla="*/ 16 h 17"/>
                    <a:gd name="T12" fmla="*/ 15 w 17"/>
                    <a:gd name="T13" fmla="*/ 16 h 17"/>
                    <a:gd name="T14" fmla="*/ 14 w 17"/>
                    <a:gd name="T15" fmla="*/ 16 h 17"/>
                    <a:gd name="T16" fmla="*/ 13 w 17"/>
                    <a:gd name="T17" fmla="*/ 16 h 17"/>
                    <a:gd name="T18" fmla="*/ 12 w 17"/>
                    <a:gd name="T19" fmla="*/ 16 h 17"/>
                    <a:gd name="T20" fmla="*/ 10 w 17"/>
                    <a:gd name="T21" fmla="*/ 16 h 17"/>
                    <a:gd name="T22" fmla="*/ 10 w 17"/>
                    <a:gd name="T23" fmla="*/ 16 h 17"/>
                    <a:gd name="T24" fmla="*/ 9 w 17"/>
                    <a:gd name="T25" fmla="*/ 16 h 17"/>
                    <a:gd name="T26" fmla="*/ 8 w 17"/>
                    <a:gd name="T27" fmla="*/ 16 h 17"/>
                    <a:gd name="T28" fmla="*/ 7 w 17"/>
                    <a:gd name="T29" fmla="*/ 16 h 17"/>
                    <a:gd name="T30" fmla="*/ 5 w 17"/>
                    <a:gd name="T31" fmla="*/ 16 h 17"/>
                    <a:gd name="T32" fmla="*/ 5 w 17"/>
                    <a:gd name="T33" fmla="*/ 10 h 17"/>
                    <a:gd name="T34" fmla="*/ 3 w 17"/>
                    <a:gd name="T35" fmla="*/ 10 h 17"/>
                    <a:gd name="T36" fmla="*/ 2 w 17"/>
                    <a:gd name="T37" fmla="*/ 5 h 17"/>
                    <a:gd name="T38" fmla="*/ 2 w 17"/>
                    <a:gd name="T39" fmla="*/ 5 h 17"/>
                    <a:gd name="T40" fmla="*/ 0 w 17"/>
                    <a:gd name="T41" fmla="*/ 5 h 17"/>
                    <a:gd name="T42" fmla="*/ 0 w 17"/>
                    <a:gd name="T43" fmla="*/ 5 h 17"/>
                    <a:gd name="T44" fmla="*/ 0 w 17"/>
                    <a:gd name="T45" fmla="*/ 0 h 17"/>
                    <a:gd name="T46" fmla="*/ 1 w 17"/>
                    <a:gd name="T47" fmla="*/ 5 h 17"/>
                    <a:gd name="T48" fmla="*/ 2 w 17"/>
                    <a:gd name="T49" fmla="*/ 5 h 17"/>
                    <a:gd name="T50" fmla="*/ 4 w 17"/>
                    <a:gd name="T51" fmla="*/ 5 h 17"/>
                    <a:gd name="T52" fmla="*/ 5 w 17"/>
                    <a:gd name="T53" fmla="*/ 10 h 17"/>
                    <a:gd name="T54" fmla="*/ 6 w 17"/>
                    <a:gd name="T55" fmla="*/ 10 h 17"/>
                    <a:gd name="T56" fmla="*/ 8 w 17"/>
                    <a:gd name="T57" fmla="*/ 10 h 17"/>
                    <a:gd name="T58" fmla="*/ 8 w 17"/>
                    <a:gd name="T59" fmla="*/ 16 h 17"/>
                    <a:gd name="T60" fmla="*/ 10 w 17"/>
                    <a:gd name="T61" fmla="*/ 16 h 17"/>
                    <a:gd name="T62" fmla="*/ 10 w 17"/>
                    <a:gd name="T63" fmla="*/ 16 h 17"/>
                    <a:gd name="T64" fmla="*/ 12 w 17"/>
                    <a:gd name="T65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</a:cxnLst>
                  <a:rect l="0" t="0" r="r" b="b"/>
                  <a:pathLst>
                    <a:path w="17" h="17">
                      <a:moveTo>
                        <a:pt x="12" y="16"/>
                      </a:moveTo>
                      <a:lnTo>
                        <a:pt x="13" y="16"/>
                      </a:lnTo>
                      <a:lnTo>
                        <a:pt x="14" y="16"/>
                      </a:lnTo>
                      <a:lnTo>
                        <a:pt x="15" y="16"/>
                      </a:lnTo>
                      <a:lnTo>
                        <a:pt x="16" y="16"/>
                      </a:lnTo>
                      <a:lnTo>
                        <a:pt x="15" y="16"/>
                      </a:lnTo>
                      <a:lnTo>
                        <a:pt x="15" y="16"/>
                      </a:lnTo>
                      <a:lnTo>
                        <a:pt x="14" y="16"/>
                      </a:lnTo>
                      <a:lnTo>
                        <a:pt x="13" y="16"/>
                      </a:lnTo>
                      <a:lnTo>
                        <a:pt x="12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9" y="16"/>
                      </a:lnTo>
                      <a:lnTo>
                        <a:pt x="8" y="16"/>
                      </a:lnTo>
                      <a:lnTo>
                        <a:pt x="7" y="16"/>
                      </a:lnTo>
                      <a:lnTo>
                        <a:pt x="5" y="16"/>
                      </a:lnTo>
                      <a:lnTo>
                        <a:pt x="5" y="10"/>
                      </a:lnTo>
                      <a:lnTo>
                        <a:pt x="3" y="10"/>
                      </a:lnTo>
                      <a:lnTo>
                        <a:pt x="2" y="5"/>
                      </a:lnTo>
                      <a:lnTo>
                        <a:pt x="2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lnTo>
                        <a:pt x="1" y="5"/>
                      </a:lnTo>
                      <a:lnTo>
                        <a:pt x="2" y="5"/>
                      </a:lnTo>
                      <a:lnTo>
                        <a:pt x="4" y="5"/>
                      </a:lnTo>
                      <a:lnTo>
                        <a:pt x="5" y="10"/>
                      </a:lnTo>
                      <a:lnTo>
                        <a:pt x="6" y="10"/>
                      </a:lnTo>
                      <a:lnTo>
                        <a:pt x="8" y="10"/>
                      </a:lnTo>
                      <a:lnTo>
                        <a:pt x="8" y="16"/>
                      </a:lnTo>
                      <a:lnTo>
                        <a:pt x="10" y="16"/>
                      </a:lnTo>
                      <a:lnTo>
                        <a:pt x="10" y="16"/>
                      </a:lnTo>
                      <a:lnTo>
                        <a:pt x="12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6" name="Freeform 161"/>
                <p:cNvSpPr>
                  <a:spLocks/>
                </p:cNvSpPr>
                <p:nvPr/>
              </p:nvSpPr>
              <p:spPr bwMode="auto">
                <a:xfrm>
                  <a:off x="5629" y="2332"/>
                  <a:ext cx="28" cy="17"/>
                </a:xfrm>
                <a:custGeom>
                  <a:avLst/>
                  <a:gdLst>
                    <a:gd name="T0" fmla="*/ 0 w 28"/>
                    <a:gd name="T1" fmla="*/ 8 h 17"/>
                    <a:gd name="T2" fmla="*/ 1 w 28"/>
                    <a:gd name="T3" fmla="*/ 8 h 17"/>
                    <a:gd name="T4" fmla="*/ 2 w 28"/>
                    <a:gd name="T5" fmla="*/ 8 h 17"/>
                    <a:gd name="T6" fmla="*/ 3 w 28"/>
                    <a:gd name="T7" fmla="*/ 8 h 17"/>
                    <a:gd name="T8" fmla="*/ 5 w 28"/>
                    <a:gd name="T9" fmla="*/ 8 h 17"/>
                    <a:gd name="T10" fmla="*/ 5 w 28"/>
                    <a:gd name="T11" fmla="*/ 8 h 17"/>
                    <a:gd name="T12" fmla="*/ 6 w 28"/>
                    <a:gd name="T13" fmla="*/ 8 h 17"/>
                    <a:gd name="T14" fmla="*/ 8 w 28"/>
                    <a:gd name="T15" fmla="*/ 8 h 17"/>
                    <a:gd name="T16" fmla="*/ 9 w 28"/>
                    <a:gd name="T17" fmla="*/ 8 h 17"/>
                    <a:gd name="T18" fmla="*/ 11 w 28"/>
                    <a:gd name="T19" fmla="*/ 8 h 17"/>
                    <a:gd name="T20" fmla="*/ 13 w 28"/>
                    <a:gd name="T21" fmla="*/ 8 h 17"/>
                    <a:gd name="T22" fmla="*/ 15 w 28"/>
                    <a:gd name="T23" fmla="*/ 11 h 17"/>
                    <a:gd name="T24" fmla="*/ 16 w 28"/>
                    <a:gd name="T25" fmla="*/ 11 h 17"/>
                    <a:gd name="T26" fmla="*/ 18 w 28"/>
                    <a:gd name="T27" fmla="*/ 11 h 17"/>
                    <a:gd name="T28" fmla="*/ 18 w 28"/>
                    <a:gd name="T29" fmla="*/ 11 h 17"/>
                    <a:gd name="T30" fmla="*/ 21 w 28"/>
                    <a:gd name="T31" fmla="*/ 13 h 17"/>
                    <a:gd name="T32" fmla="*/ 25 w 28"/>
                    <a:gd name="T33" fmla="*/ 16 h 17"/>
                    <a:gd name="T34" fmla="*/ 27 w 28"/>
                    <a:gd name="T35" fmla="*/ 16 h 17"/>
                    <a:gd name="T36" fmla="*/ 25 w 28"/>
                    <a:gd name="T37" fmla="*/ 8 h 17"/>
                    <a:gd name="T38" fmla="*/ 10 w 28"/>
                    <a:gd name="T39" fmla="*/ 0 h 17"/>
                    <a:gd name="T40" fmla="*/ 1 w 28"/>
                    <a:gd name="T41" fmla="*/ 0 h 17"/>
                    <a:gd name="T42" fmla="*/ 0 w 28"/>
                    <a:gd name="T43" fmla="*/ 5 h 17"/>
                    <a:gd name="T44" fmla="*/ 0 w 28"/>
                    <a:gd name="T45" fmla="*/ 5 h 17"/>
                    <a:gd name="T46" fmla="*/ 0 w 28"/>
                    <a:gd name="T47" fmla="*/ 5 h 17"/>
                    <a:gd name="T48" fmla="*/ 0 w 28"/>
                    <a:gd name="T49" fmla="*/ 8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8" h="17">
                      <a:moveTo>
                        <a:pt x="0" y="8"/>
                      </a:moveTo>
                      <a:lnTo>
                        <a:pt x="1" y="8"/>
                      </a:lnTo>
                      <a:lnTo>
                        <a:pt x="2" y="8"/>
                      </a:lnTo>
                      <a:lnTo>
                        <a:pt x="3" y="8"/>
                      </a:lnTo>
                      <a:lnTo>
                        <a:pt x="5" y="8"/>
                      </a:lnTo>
                      <a:lnTo>
                        <a:pt x="5" y="8"/>
                      </a:lnTo>
                      <a:lnTo>
                        <a:pt x="6" y="8"/>
                      </a:lnTo>
                      <a:lnTo>
                        <a:pt x="8" y="8"/>
                      </a:lnTo>
                      <a:lnTo>
                        <a:pt x="9" y="8"/>
                      </a:lnTo>
                      <a:lnTo>
                        <a:pt x="11" y="8"/>
                      </a:lnTo>
                      <a:lnTo>
                        <a:pt x="13" y="8"/>
                      </a:lnTo>
                      <a:lnTo>
                        <a:pt x="15" y="11"/>
                      </a:lnTo>
                      <a:lnTo>
                        <a:pt x="16" y="11"/>
                      </a:lnTo>
                      <a:lnTo>
                        <a:pt x="18" y="11"/>
                      </a:lnTo>
                      <a:lnTo>
                        <a:pt x="18" y="11"/>
                      </a:lnTo>
                      <a:lnTo>
                        <a:pt x="21" y="13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5" y="8"/>
                      </a:lnTo>
                      <a:lnTo>
                        <a:pt x="10" y="0"/>
                      </a:lnTo>
                      <a:lnTo>
                        <a:pt x="1" y="0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5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7" name="Freeform 162"/>
                <p:cNvSpPr>
                  <a:spLocks/>
                </p:cNvSpPr>
                <p:nvPr/>
              </p:nvSpPr>
              <p:spPr bwMode="auto">
                <a:xfrm>
                  <a:off x="5660" y="2338"/>
                  <a:ext cx="30" cy="17"/>
                </a:xfrm>
                <a:custGeom>
                  <a:avLst/>
                  <a:gdLst>
                    <a:gd name="T0" fmla="*/ 1 w 30"/>
                    <a:gd name="T1" fmla="*/ 4 h 17"/>
                    <a:gd name="T2" fmla="*/ 2 w 30"/>
                    <a:gd name="T3" fmla="*/ 6 h 17"/>
                    <a:gd name="T4" fmla="*/ 5 w 30"/>
                    <a:gd name="T5" fmla="*/ 7 h 17"/>
                    <a:gd name="T6" fmla="*/ 6 w 30"/>
                    <a:gd name="T7" fmla="*/ 7 h 17"/>
                    <a:gd name="T8" fmla="*/ 8 w 30"/>
                    <a:gd name="T9" fmla="*/ 8 h 17"/>
                    <a:gd name="T10" fmla="*/ 11 w 30"/>
                    <a:gd name="T11" fmla="*/ 11 h 17"/>
                    <a:gd name="T12" fmla="*/ 14 w 30"/>
                    <a:gd name="T13" fmla="*/ 13 h 17"/>
                    <a:gd name="T14" fmla="*/ 18 w 30"/>
                    <a:gd name="T15" fmla="*/ 14 h 17"/>
                    <a:gd name="T16" fmla="*/ 19 w 30"/>
                    <a:gd name="T17" fmla="*/ 16 h 17"/>
                    <a:gd name="T18" fmla="*/ 22 w 30"/>
                    <a:gd name="T19" fmla="*/ 16 h 17"/>
                    <a:gd name="T20" fmla="*/ 23 w 30"/>
                    <a:gd name="T21" fmla="*/ 16 h 17"/>
                    <a:gd name="T22" fmla="*/ 25 w 30"/>
                    <a:gd name="T23" fmla="*/ 16 h 17"/>
                    <a:gd name="T24" fmla="*/ 27 w 30"/>
                    <a:gd name="T25" fmla="*/ 16 h 17"/>
                    <a:gd name="T26" fmla="*/ 29 w 30"/>
                    <a:gd name="T27" fmla="*/ 16 h 17"/>
                    <a:gd name="T28" fmla="*/ 27 w 30"/>
                    <a:gd name="T29" fmla="*/ 11 h 17"/>
                    <a:gd name="T30" fmla="*/ 10 w 30"/>
                    <a:gd name="T31" fmla="*/ 3 h 17"/>
                    <a:gd name="T32" fmla="*/ 0 w 30"/>
                    <a:gd name="T33" fmla="*/ 0 h 17"/>
                    <a:gd name="T34" fmla="*/ 1 w 30"/>
                    <a:gd name="T35" fmla="*/ 4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30" h="17">
                      <a:moveTo>
                        <a:pt x="1" y="4"/>
                      </a:moveTo>
                      <a:lnTo>
                        <a:pt x="2" y="6"/>
                      </a:lnTo>
                      <a:lnTo>
                        <a:pt x="5" y="7"/>
                      </a:lnTo>
                      <a:lnTo>
                        <a:pt x="6" y="7"/>
                      </a:lnTo>
                      <a:lnTo>
                        <a:pt x="8" y="8"/>
                      </a:lnTo>
                      <a:lnTo>
                        <a:pt x="11" y="11"/>
                      </a:lnTo>
                      <a:lnTo>
                        <a:pt x="14" y="13"/>
                      </a:lnTo>
                      <a:lnTo>
                        <a:pt x="18" y="14"/>
                      </a:lnTo>
                      <a:lnTo>
                        <a:pt x="19" y="16"/>
                      </a:lnTo>
                      <a:lnTo>
                        <a:pt x="22" y="16"/>
                      </a:lnTo>
                      <a:lnTo>
                        <a:pt x="23" y="16"/>
                      </a:lnTo>
                      <a:lnTo>
                        <a:pt x="25" y="16"/>
                      </a:lnTo>
                      <a:lnTo>
                        <a:pt x="27" y="16"/>
                      </a:lnTo>
                      <a:lnTo>
                        <a:pt x="29" y="16"/>
                      </a:lnTo>
                      <a:lnTo>
                        <a:pt x="27" y="11"/>
                      </a:lnTo>
                      <a:lnTo>
                        <a:pt x="10" y="3"/>
                      </a:lnTo>
                      <a:lnTo>
                        <a:pt x="0" y="0"/>
                      </a:lnTo>
                      <a:lnTo>
                        <a:pt x="1" y="4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8" name="Freeform 163"/>
                <p:cNvSpPr>
                  <a:spLocks/>
                </p:cNvSpPr>
                <p:nvPr/>
              </p:nvSpPr>
              <p:spPr bwMode="auto">
                <a:xfrm>
                  <a:off x="5693" y="2331"/>
                  <a:ext cx="17" cy="17"/>
                </a:xfrm>
                <a:custGeom>
                  <a:avLst/>
                  <a:gdLst>
                    <a:gd name="T0" fmla="*/ 2 w 17"/>
                    <a:gd name="T1" fmla="*/ 16 h 17"/>
                    <a:gd name="T2" fmla="*/ 3 w 17"/>
                    <a:gd name="T3" fmla="*/ 15 h 17"/>
                    <a:gd name="T4" fmla="*/ 5 w 17"/>
                    <a:gd name="T5" fmla="*/ 15 h 17"/>
                    <a:gd name="T6" fmla="*/ 6 w 17"/>
                    <a:gd name="T7" fmla="*/ 15 h 17"/>
                    <a:gd name="T8" fmla="*/ 10 w 17"/>
                    <a:gd name="T9" fmla="*/ 14 h 17"/>
                    <a:gd name="T10" fmla="*/ 10 w 17"/>
                    <a:gd name="T11" fmla="*/ 13 h 17"/>
                    <a:gd name="T12" fmla="*/ 13 w 17"/>
                    <a:gd name="T13" fmla="*/ 12 h 17"/>
                    <a:gd name="T14" fmla="*/ 14 w 17"/>
                    <a:gd name="T15" fmla="*/ 11 h 17"/>
                    <a:gd name="T16" fmla="*/ 14 w 17"/>
                    <a:gd name="T17" fmla="*/ 10 h 17"/>
                    <a:gd name="T18" fmla="*/ 14 w 17"/>
                    <a:gd name="T19" fmla="*/ 9 h 17"/>
                    <a:gd name="T20" fmla="*/ 16 w 17"/>
                    <a:gd name="T21" fmla="*/ 8 h 17"/>
                    <a:gd name="T22" fmla="*/ 16 w 17"/>
                    <a:gd name="T23" fmla="*/ 8 h 17"/>
                    <a:gd name="T24" fmla="*/ 16 w 17"/>
                    <a:gd name="T25" fmla="*/ 7 h 17"/>
                    <a:gd name="T26" fmla="*/ 16 w 17"/>
                    <a:gd name="T27" fmla="*/ 6 h 17"/>
                    <a:gd name="T28" fmla="*/ 16 w 17"/>
                    <a:gd name="T29" fmla="*/ 4 h 17"/>
                    <a:gd name="T30" fmla="*/ 16 w 17"/>
                    <a:gd name="T31" fmla="*/ 4 h 17"/>
                    <a:gd name="T32" fmla="*/ 16 w 17"/>
                    <a:gd name="T33" fmla="*/ 3 h 17"/>
                    <a:gd name="T34" fmla="*/ 14 w 17"/>
                    <a:gd name="T35" fmla="*/ 2 h 17"/>
                    <a:gd name="T36" fmla="*/ 14 w 17"/>
                    <a:gd name="T37" fmla="*/ 0 h 17"/>
                    <a:gd name="T38" fmla="*/ 13 w 17"/>
                    <a:gd name="T39" fmla="*/ 0 h 17"/>
                    <a:gd name="T40" fmla="*/ 13 w 17"/>
                    <a:gd name="T41" fmla="*/ 3 h 17"/>
                    <a:gd name="T42" fmla="*/ 10 w 17"/>
                    <a:gd name="T43" fmla="*/ 10 h 17"/>
                    <a:gd name="T44" fmla="*/ 0 w 17"/>
                    <a:gd name="T45" fmla="*/ 13 h 17"/>
                    <a:gd name="T46" fmla="*/ 2 w 17"/>
                    <a:gd name="T47" fmla="*/ 16 h 1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17" h="17">
                      <a:moveTo>
                        <a:pt x="2" y="16"/>
                      </a:moveTo>
                      <a:lnTo>
                        <a:pt x="3" y="15"/>
                      </a:lnTo>
                      <a:lnTo>
                        <a:pt x="5" y="15"/>
                      </a:lnTo>
                      <a:lnTo>
                        <a:pt x="6" y="15"/>
                      </a:lnTo>
                      <a:lnTo>
                        <a:pt x="10" y="14"/>
                      </a:lnTo>
                      <a:lnTo>
                        <a:pt x="10" y="13"/>
                      </a:lnTo>
                      <a:lnTo>
                        <a:pt x="13" y="12"/>
                      </a:lnTo>
                      <a:lnTo>
                        <a:pt x="14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6" y="8"/>
                      </a:lnTo>
                      <a:lnTo>
                        <a:pt x="16" y="8"/>
                      </a:lnTo>
                      <a:lnTo>
                        <a:pt x="16" y="7"/>
                      </a:lnTo>
                      <a:lnTo>
                        <a:pt x="16" y="6"/>
                      </a:lnTo>
                      <a:lnTo>
                        <a:pt x="16" y="4"/>
                      </a:lnTo>
                      <a:lnTo>
                        <a:pt x="16" y="4"/>
                      </a:lnTo>
                      <a:lnTo>
                        <a:pt x="16" y="3"/>
                      </a:lnTo>
                      <a:lnTo>
                        <a:pt x="14" y="2"/>
                      </a:lnTo>
                      <a:lnTo>
                        <a:pt x="14" y="0"/>
                      </a:lnTo>
                      <a:lnTo>
                        <a:pt x="13" y="0"/>
                      </a:lnTo>
                      <a:lnTo>
                        <a:pt x="13" y="3"/>
                      </a:lnTo>
                      <a:lnTo>
                        <a:pt x="10" y="10"/>
                      </a:lnTo>
                      <a:lnTo>
                        <a:pt x="0" y="13"/>
                      </a:lnTo>
                      <a:lnTo>
                        <a:pt x="2" y="16"/>
                      </a:lnTo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9" name="Freeform 164"/>
                <p:cNvSpPr>
                  <a:spLocks/>
                </p:cNvSpPr>
                <p:nvPr/>
              </p:nvSpPr>
              <p:spPr bwMode="auto">
                <a:xfrm>
                  <a:off x="5630" y="2310"/>
                  <a:ext cx="71" cy="34"/>
                </a:xfrm>
                <a:custGeom>
                  <a:avLst/>
                  <a:gdLst>
                    <a:gd name="T0" fmla="*/ 15 w 71"/>
                    <a:gd name="T1" fmla="*/ 1 h 34"/>
                    <a:gd name="T2" fmla="*/ 14 w 71"/>
                    <a:gd name="T3" fmla="*/ 1 h 34"/>
                    <a:gd name="T4" fmla="*/ 12 w 71"/>
                    <a:gd name="T5" fmla="*/ 3 h 34"/>
                    <a:gd name="T6" fmla="*/ 12 w 71"/>
                    <a:gd name="T7" fmla="*/ 4 h 34"/>
                    <a:gd name="T8" fmla="*/ 10 w 71"/>
                    <a:gd name="T9" fmla="*/ 6 h 34"/>
                    <a:gd name="T10" fmla="*/ 10 w 71"/>
                    <a:gd name="T11" fmla="*/ 6 h 34"/>
                    <a:gd name="T12" fmla="*/ 9 w 71"/>
                    <a:gd name="T13" fmla="*/ 8 h 34"/>
                    <a:gd name="T14" fmla="*/ 8 w 71"/>
                    <a:gd name="T15" fmla="*/ 8 h 34"/>
                    <a:gd name="T16" fmla="*/ 7 w 71"/>
                    <a:gd name="T17" fmla="*/ 10 h 34"/>
                    <a:gd name="T18" fmla="*/ 7 w 71"/>
                    <a:gd name="T19" fmla="*/ 10 h 34"/>
                    <a:gd name="T20" fmla="*/ 5 w 71"/>
                    <a:gd name="T21" fmla="*/ 12 h 34"/>
                    <a:gd name="T22" fmla="*/ 5 w 71"/>
                    <a:gd name="T23" fmla="*/ 13 h 34"/>
                    <a:gd name="T24" fmla="*/ 4 w 71"/>
                    <a:gd name="T25" fmla="*/ 14 h 34"/>
                    <a:gd name="T26" fmla="*/ 4 w 71"/>
                    <a:gd name="T27" fmla="*/ 15 h 34"/>
                    <a:gd name="T28" fmla="*/ 3 w 71"/>
                    <a:gd name="T29" fmla="*/ 16 h 34"/>
                    <a:gd name="T30" fmla="*/ 2 w 71"/>
                    <a:gd name="T31" fmla="*/ 17 h 34"/>
                    <a:gd name="T32" fmla="*/ 1 w 71"/>
                    <a:gd name="T33" fmla="*/ 18 h 34"/>
                    <a:gd name="T34" fmla="*/ 0 w 71"/>
                    <a:gd name="T35" fmla="*/ 19 h 34"/>
                    <a:gd name="T36" fmla="*/ 0 w 71"/>
                    <a:gd name="T37" fmla="*/ 20 h 34"/>
                    <a:gd name="T38" fmla="*/ 0 w 71"/>
                    <a:gd name="T39" fmla="*/ 20 h 34"/>
                    <a:gd name="T40" fmla="*/ 2 w 71"/>
                    <a:gd name="T41" fmla="*/ 20 h 34"/>
                    <a:gd name="T42" fmla="*/ 4 w 71"/>
                    <a:gd name="T43" fmla="*/ 20 h 34"/>
                    <a:gd name="T44" fmla="*/ 6 w 71"/>
                    <a:gd name="T45" fmla="*/ 21 h 34"/>
                    <a:gd name="T46" fmla="*/ 8 w 71"/>
                    <a:gd name="T47" fmla="*/ 21 h 34"/>
                    <a:gd name="T48" fmla="*/ 11 w 71"/>
                    <a:gd name="T49" fmla="*/ 22 h 34"/>
                    <a:gd name="T50" fmla="*/ 16 w 71"/>
                    <a:gd name="T51" fmla="*/ 22 h 34"/>
                    <a:gd name="T52" fmla="*/ 21 w 71"/>
                    <a:gd name="T53" fmla="*/ 24 h 34"/>
                    <a:gd name="T54" fmla="*/ 27 w 71"/>
                    <a:gd name="T55" fmla="*/ 25 h 34"/>
                    <a:gd name="T56" fmla="*/ 32 w 71"/>
                    <a:gd name="T57" fmla="*/ 26 h 34"/>
                    <a:gd name="T58" fmla="*/ 37 w 71"/>
                    <a:gd name="T59" fmla="*/ 27 h 34"/>
                    <a:gd name="T60" fmla="*/ 43 w 71"/>
                    <a:gd name="T61" fmla="*/ 30 h 34"/>
                    <a:gd name="T62" fmla="*/ 48 w 71"/>
                    <a:gd name="T63" fmla="*/ 32 h 34"/>
                    <a:gd name="T64" fmla="*/ 53 w 71"/>
                    <a:gd name="T65" fmla="*/ 33 h 34"/>
                    <a:gd name="T66" fmla="*/ 59 w 71"/>
                    <a:gd name="T67" fmla="*/ 33 h 34"/>
                    <a:gd name="T68" fmla="*/ 63 w 71"/>
                    <a:gd name="T69" fmla="*/ 31 h 34"/>
                    <a:gd name="T70" fmla="*/ 65 w 71"/>
                    <a:gd name="T71" fmla="*/ 31 h 34"/>
                    <a:gd name="T72" fmla="*/ 66 w 71"/>
                    <a:gd name="T73" fmla="*/ 29 h 34"/>
                    <a:gd name="T74" fmla="*/ 68 w 71"/>
                    <a:gd name="T75" fmla="*/ 28 h 34"/>
                    <a:gd name="T76" fmla="*/ 69 w 71"/>
                    <a:gd name="T77" fmla="*/ 26 h 34"/>
                    <a:gd name="T78" fmla="*/ 69 w 71"/>
                    <a:gd name="T79" fmla="*/ 25 h 34"/>
                    <a:gd name="T80" fmla="*/ 69 w 71"/>
                    <a:gd name="T81" fmla="*/ 21 h 34"/>
                    <a:gd name="T82" fmla="*/ 68 w 71"/>
                    <a:gd name="T83" fmla="*/ 18 h 34"/>
                    <a:gd name="T84" fmla="*/ 65 w 71"/>
                    <a:gd name="T85" fmla="*/ 14 h 34"/>
                    <a:gd name="T86" fmla="*/ 63 w 71"/>
                    <a:gd name="T87" fmla="*/ 12 h 34"/>
                    <a:gd name="T88" fmla="*/ 59 w 71"/>
                    <a:gd name="T89" fmla="*/ 10 h 34"/>
                    <a:gd name="T90" fmla="*/ 55 w 71"/>
                    <a:gd name="T91" fmla="*/ 7 h 34"/>
                    <a:gd name="T92" fmla="*/ 48 w 71"/>
                    <a:gd name="T93" fmla="*/ 5 h 34"/>
                    <a:gd name="T94" fmla="*/ 43 w 71"/>
                    <a:gd name="T95" fmla="*/ 3 h 34"/>
                    <a:gd name="T96" fmla="*/ 37 w 71"/>
                    <a:gd name="T97" fmla="*/ 1 h 34"/>
                    <a:gd name="T98" fmla="*/ 32 w 71"/>
                    <a:gd name="T99" fmla="*/ 1 h 34"/>
                    <a:gd name="T100" fmla="*/ 27 w 71"/>
                    <a:gd name="T101" fmla="*/ 0 h 34"/>
                    <a:gd name="T102" fmla="*/ 23 w 71"/>
                    <a:gd name="T103" fmla="*/ 0 h 34"/>
                    <a:gd name="T104" fmla="*/ 19 w 71"/>
                    <a:gd name="T105" fmla="*/ 0 h 34"/>
                    <a:gd name="T106" fmla="*/ 16 w 71"/>
                    <a:gd name="T107" fmla="*/ 0 h 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71" h="34">
                      <a:moveTo>
                        <a:pt x="16" y="0"/>
                      </a:moveTo>
                      <a:lnTo>
                        <a:pt x="15" y="1"/>
                      </a:lnTo>
                      <a:lnTo>
                        <a:pt x="14" y="1"/>
                      </a:lnTo>
                      <a:lnTo>
                        <a:pt x="14" y="1"/>
                      </a:lnTo>
                      <a:lnTo>
                        <a:pt x="13" y="2"/>
                      </a:lnTo>
                      <a:lnTo>
                        <a:pt x="12" y="3"/>
                      </a:lnTo>
                      <a:lnTo>
                        <a:pt x="12" y="3"/>
                      </a:lnTo>
                      <a:lnTo>
                        <a:pt x="12" y="4"/>
                      </a:lnTo>
                      <a:lnTo>
                        <a:pt x="11" y="5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9" y="7"/>
                      </a:lnTo>
                      <a:lnTo>
                        <a:pt x="9" y="8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8" y="9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7" y="10"/>
                      </a:lnTo>
                      <a:lnTo>
                        <a:pt x="6" y="11"/>
                      </a:lnTo>
                      <a:lnTo>
                        <a:pt x="5" y="12"/>
                      </a:lnTo>
                      <a:lnTo>
                        <a:pt x="5" y="12"/>
                      </a:lnTo>
                      <a:lnTo>
                        <a:pt x="5" y="13"/>
                      </a:lnTo>
                      <a:lnTo>
                        <a:pt x="5" y="13"/>
                      </a:lnTo>
                      <a:lnTo>
                        <a:pt x="4" y="14"/>
                      </a:lnTo>
                      <a:lnTo>
                        <a:pt x="4" y="14"/>
                      </a:lnTo>
                      <a:lnTo>
                        <a:pt x="4" y="15"/>
                      </a:lnTo>
                      <a:lnTo>
                        <a:pt x="3" y="15"/>
                      </a:lnTo>
                      <a:lnTo>
                        <a:pt x="3" y="16"/>
                      </a:lnTo>
                      <a:lnTo>
                        <a:pt x="2" y="17"/>
                      </a:lnTo>
                      <a:lnTo>
                        <a:pt x="2" y="17"/>
                      </a:lnTo>
                      <a:lnTo>
                        <a:pt x="1" y="18"/>
                      </a:lnTo>
                      <a:lnTo>
                        <a:pt x="1" y="1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20"/>
                      </a:lnTo>
                      <a:lnTo>
                        <a:pt x="0" y="20"/>
                      </a:lnTo>
                      <a:lnTo>
                        <a:pt x="0" y="21"/>
                      </a:lnTo>
                      <a:lnTo>
                        <a:pt x="0" y="20"/>
                      </a:lnTo>
                      <a:lnTo>
                        <a:pt x="1" y="20"/>
                      </a:lnTo>
                      <a:lnTo>
                        <a:pt x="2" y="20"/>
                      </a:lnTo>
                      <a:lnTo>
                        <a:pt x="3" y="20"/>
                      </a:lnTo>
                      <a:lnTo>
                        <a:pt x="4" y="20"/>
                      </a:lnTo>
                      <a:lnTo>
                        <a:pt x="5" y="21"/>
                      </a:lnTo>
                      <a:lnTo>
                        <a:pt x="6" y="21"/>
                      </a:lnTo>
                      <a:lnTo>
                        <a:pt x="7" y="21"/>
                      </a:lnTo>
                      <a:lnTo>
                        <a:pt x="8" y="21"/>
                      </a:lnTo>
                      <a:lnTo>
                        <a:pt x="9" y="21"/>
                      </a:lnTo>
                      <a:lnTo>
                        <a:pt x="11" y="22"/>
                      </a:lnTo>
                      <a:lnTo>
                        <a:pt x="13" y="22"/>
                      </a:lnTo>
                      <a:lnTo>
                        <a:pt x="16" y="22"/>
                      </a:lnTo>
                      <a:lnTo>
                        <a:pt x="19" y="23"/>
                      </a:lnTo>
                      <a:lnTo>
                        <a:pt x="21" y="24"/>
                      </a:lnTo>
                      <a:lnTo>
                        <a:pt x="25" y="24"/>
                      </a:lnTo>
                      <a:lnTo>
                        <a:pt x="27" y="25"/>
                      </a:lnTo>
                      <a:lnTo>
                        <a:pt x="30" y="26"/>
                      </a:lnTo>
                      <a:lnTo>
                        <a:pt x="32" y="26"/>
                      </a:lnTo>
                      <a:lnTo>
                        <a:pt x="34" y="26"/>
                      </a:lnTo>
                      <a:lnTo>
                        <a:pt x="37" y="27"/>
                      </a:lnTo>
                      <a:lnTo>
                        <a:pt x="39" y="29"/>
                      </a:lnTo>
                      <a:lnTo>
                        <a:pt x="43" y="30"/>
                      </a:lnTo>
                      <a:lnTo>
                        <a:pt x="45" y="31"/>
                      </a:lnTo>
                      <a:lnTo>
                        <a:pt x="48" y="32"/>
                      </a:lnTo>
                      <a:lnTo>
                        <a:pt x="50" y="32"/>
                      </a:lnTo>
                      <a:lnTo>
                        <a:pt x="53" y="33"/>
                      </a:lnTo>
                      <a:lnTo>
                        <a:pt x="56" y="33"/>
                      </a:lnTo>
                      <a:lnTo>
                        <a:pt x="59" y="33"/>
                      </a:lnTo>
                      <a:lnTo>
                        <a:pt x="61" y="32"/>
                      </a:lnTo>
                      <a:lnTo>
                        <a:pt x="63" y="31"/>
                      </a:lnTo>
                      <a:lnTo>
                        <a:pt x="64" y="31"/>
                      </a:lnTo>
                      <a:lnTo>
                        <a:pt x="65" y="31"/>
                      </a:lnTo>
                      <a:lnTo>
                        <a:pt x="66" y="30"/>
                      </a:lnTo>
                      <a:lnTo>
                        <a:pt x="66" y="29"/>
                      </a:lnTo>
                      <a:lnTo>
                        <a:pt x="67" y="29"/>
                      </a:lnTo>
                      <a:lnTo>
                        <a:pt x="68" y="28"/>
                      </a:lnTo>
                      <a:lnTo>
                        <a:pt x="68" y="27"/>
                      </a:lnTo>
                      <a:lnTo>
                        <a:pt x="69" y="26"/>
                      </a:lnTo>
                      <a:lnTo>
                        <a:pt x="69" y="26"/>
                      </a:lnTo>
                      <a:lnTo>
                        <a:pt x="69" y="25"/>
                      </a:lnTo>
                      <a:lnTo>
                        <a:pt x="70" y="23"/>
                      </a:lnTo>
                      <a:lnTo>
                        <a:pt x="69" y="21"/>
                      </a:lnTo>
                      <a:lnTo>
                        <a:pt x="68" y="19"/>
                      </a:lnTo>
                      <a:lnTo>
                        <a:pt x="68" y="18"/>
                      </a:lnTo>
                      <a:lnTo>
                        <a:pt x="66" y="16"/>
                      </a:lnTo>
                      <a:lnTo>
                        <a:pt x="65" y="14"/>
                      </a:lnTo>
                      <a:lnTo>
                        <a:pt x="64" y="13"/>
                      </a:lnTo>
                      <a:lnTo>
                        <a:pt x="63" y="12"/>
                      </a:lnTo>
                      <a:lnTo>
                        <a:pt x="61" y="10"/>
                      </a:lnTo>
                      <a:lnTo>
                        <a:pt x="59" y="10"/>
                      </a:lnTo>
                      <a:lnTo>
                        <a:pt x="57" y="8"/>
                      </a:lnTo>
                      <a:lnTo>
                        <a:pt x="55" y="7"/>
                      </a:lnTo>
                      <a:lnTo>
                        <a:pt x="52" y="6"/>
                      </a:lnTo>
                      <a:lnTo>
                        <a:pt x="48" y="5"/>
                      </a:lnTo>
                      <a:lnTo>
                        <a:pt x="46" y="5"/>
                      </a:lnTo>
                      <a:lnTo>
                        <a:pt x="43" y="3"/>
                      </a:lnTo>
                      <a:lnTo>
                        <a:pt x="40" y="3"/>
                      </a:lnTo>
                      <a:lnTo>
                        <a:pt x="37" y="1"/>
                      </a:lnTo>
                      <a:lnTo>
                        <a:pt x="35" y="1"/>
                      </a:lnTo>
                      <a:lnTo>
                        <a:pt x="32" y="1"/>
                      </a:lnTo>
                      <a:lnTo>
                        <a:pt x="30" y="1"/>
                      </a:lnTo>
                      <a:lnTo>
                        <a:pt x="27" y="0"/>
                      </a:lnTo>
                      <a:lnTo>
                        <a:pt x="25" y="0"/>
                      </a:lnTo>
                      <a:lnTo>
                        <a:pt x="23" y="0"/>
                      </a:lnTo>
                      <a:lnTo>
                        <a:pt x="21" y="0"/>
                      </a:lnTo>
                      <a:lnTo>
                        <a:pt x="19" y="0"/>
                      </a:lnTo>
                      <a:lnTo>
                        <a:pt x="17" y="0"/>
                      </a:lnTo>
                      <a:lnTo>
                        <a:pt x="16" y="0"/>
                      </a:lnTo>
                    </a:path>
                  </a:pathLst>
                </a:custGeom>
                <a:solidFill>
                  <a:srgbClr val="E0E0E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cap="rnd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90" name="Rectangle 165"/>
            <p:cNvSpPr>
              <a:spLocks noChangeArrowheads="1"/>
            </p:cNvSpPr>
            <p:nvPr/>
          </p:nvSpPr>
          <p:spPr bwMode="auto">
            <a:xfrm>
              <a:off x="7131878" y="4563679"/>
              <a:ext cx="1611744" cy="70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l-GR" altLang="x-none" sz="2000" dirty="0" err="1" smtClean="0">
                  <a:solidFill>
                    <a:srgbClr val="000000"/>
                  </a:solidFill>
                </a:rPr>
                <a:t>Αλληλ</a:t>
              </a:r>
              <a:r>
                <a:rPr lang="el-GR" altLang="x-none" sz="2000" dirty="0" smtClean="0">
                  <a:solidFill>
                    <a:srgbClr val="000000"/>
                  </a:solidFill>
                </a:rPr>
                <a:t>/</a:t>
              </a:r>
              <a:r>
                <a:rPr lang="el-GR" altLang="x-none" sz="2000" dirty="0" err="1" smtClean="0">
                  <a:solidFill>
                    <a:srgbClr val="000000"/>
                  </a:solidFill>
                </a:rPr>
                <a:t>δραση</a:t>
              </a:r>
              <a:endParaRPr lang="el-GR" altLang="x-none" sz="2000" dirty="0" smtClean="0">
                <a:solidFill>
                  <a:srgbClr val="000000"/>
                </a:solidFill>
              </a:endParaRPr>
            </a:p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χρηστών</a:t>
              </a:r>
              <a:endParaRPr lang="en-US" altLang="x-none" sz="2000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66"/>
            <p:cNvSpPr>
              <a:spLocks/>
            </p:cNvSpPr>
            <p:nvPr/>
          </p:nvSpPr>
          <p:spPr bwMode="auto">
            <a:xfrm flipH="1">
              <a:off x="3827140" y="3631715"/>
              <a:ext cx="224945" cy="989907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1" name="Rectangle 168"/>
            <p:cNvSpPr>
              <a:spLocks noChangeArrowheads="1"/>
            </p:cNvSpPr>
            <p:nvPr/>
          </p:nvSpPr>
          <p:spPr bwMode="auto">
            <a:xfrm>
              <a:off x="2699792" y="2215761"/>
              <a:ext cx="1692891" cy="324406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6" name="Rectangle 170"/>
            <p:cNvSpPr>
              <a:spLocks noChangeArrowheads="1"/>
            </p:cNvSpPr>
            <p:nvPr/>
          </p:nvSpPr>
          <p:spPr bwMode="auto">
            <a:xfrm flipH="1">
              <a:off x="3138088" y="3777209"/>
              <a:ext cx="825574" cy="65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257" name="Line 171"/>
            <p:cNvSpPr>
              <a:spLocks noChangeShapeType="1"/>
            </p:cNvSpPr>
            <p:nvPr/>
          </p:nvSpPr>
          <p:spPr bwMode="auto">
            <a:xfrm flipH="1" flipV="1">
              <a:off x="4258179" y="3191952"/>
              <a:ext cx="113632" cy="56696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8" name="Line 172"/>
            <p:cNvSpPr>
              <a:spLocks noChangeShapeType="1"/>
            </p:cNvSpPr>
            <p:nvPr/>
          </p:nvSpPr>
          <p:spPr bwMode="auto">
            <a:xfrm flipH="1">
              <a:off x="4253541" y="3758920"/>
              <a:ext cx="113632" cy="5486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9" name="Line 173"/>
            <p:cNvSpPr>
              <a:spLocks noChangeShapeType="1"/>
            </p:cNvSpPr>
            <p:nvPr/>
          </p:nvSpPr>
          <p:spPr bwMode="auto">
            <a:xfrm flipH="1">
              <a:off x="4251222" y="3740630"/>
              <a:ext cx="115951" cy="347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0" name="Line 174"/>
            <p:cNvSpPr>
              <a:spLocks noChangeShapeType="1"/>
            </p:cNvSpPr>
            <p:nvPr/>
          </p:nvSpPr>
          <p:spPr bwMode="auto">
            <a:xfrm flipH="1">
              <a:off x="4232669" y="3740630"/>
              <a:ext cx="1345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1" name="Line 175"/>
            <p:cNvSpPr>
              <a:spLocks noChangeShapeType="1"/>
            </p:cNvSpPr>
            <p:nvPr/>
          </p:nvSpPr>
          <p:spPr bwMode="auto">
            <a:xfrm flipH="1" flipV="1">
              <a:off x="4255860" y="3521159"/>
              <a:ext cx="111313" cy="219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2" name="Rectangle 176"/>
            <p:cNvSpPr>
              <a:spLocks noChangeArrowheads="1"/>
            </p:cNvSpPr>
            <p:nvPr/>
          </p:nvSpPr>
          <p:spPr bwMode="auto">
            <a:xfrm flipH="1">
              <a:off x="3694655" y="3589744"/>
              <a:ext cx="602947" cy="65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>
                  <a:solidFill>
                    <a:srgbClr val="000000"/>
                  </a:solidFill>
                </a:rPr>
                <a:t>...</a:t>
              </a:r>
            </a:p>
          </p:txBody>
        </p:sp>
        <p:grpSp>
          <p:nvGrpSpPr>
            <p:cNvPr id="263" name="Group 177"/>
            <p:cNvGrpSpPr>
              <a:grpSpLocks/>
            </p:cNvGrpSpPr>
            <p:nvPr/>
          </p:nvGrpSpPr>
          <p:grpSpPr bwMode="auto">
            <a:xfrm flipH="1">
              <a:off x="2880676" y="4273306"/>
              <a:ext cx="1294018" cy="144028"/>
              <a:chOff x="1489" y="2204"/>
              <a:chExt cx="558" cy="63"/>
            </a:xfrm>
          </p:grpSpPr>
          <p:sp>
            <p:nvSpPr>
              <p:cNvPr id="336" name="Rectangle 178"/>
              <p:cNvSpPr>
                <a:spLocks noChangeArrowheads="1"/>
              </p:cNvSpPr>
              <p:nvPr/>
            </p:nvSpPr>
            <p:spPr bwMode="auto">
              <a:xfrm>
                <a:off x="1489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Rectangle 179"/>
              <p:cNvSpPr>
                <a:spLocks noChangeArrowheads="1"/>
              </p:cNvSpPr>
              <p:nvPr/>
            </p:nvSpPr>
            <p:spPr bwMode="auto">
              <a:xfrm>
                <a:off x="1513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Rectangle 180"/>
              <p:cNvSpPr>
                <a:spLocks noChangeArrowheads="1"/>
              </p:cNvSpPr>
              <p:nvPr/>
            </p:nvSpPr>
            <p:spPr bwMode="auto">
              <a:xfrm>
                <a:off x="1532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Rectangle 181"/>
              <p:cNvSpPr>
                <a:spLocks noChangeArrowheads="1"/>
              </p:cNvSpPr>
              <p:nvPr/>
            </p:nvSpPr>
            <p:spPr bwMode="auto">
              <a:xfrm>
                <a:off x="1556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Rectangle 182"/>
              <p:cNvSpPr>
                <a:spLocks noChangeArrowheads="1"/>
              </p:cNvSpPr>
              <p:nvPr/>
            </p:nvSpPr>
            <p:spPr bwMode="auto">
              <a:xfrm>
                <a:off x="1580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Rectangle 183"/>
              <p:cNvSpPr>
                <a:spLocks noChangeArrowheads="1"/>
              </p:cNvSpPr>
              <p:nvPr/>
            </p:nvSpPr>
            <p:spPr bwMode="auto">
              <a:xfrm>
                <a:off x="1604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2" name="Rectangle 184"/>
              <p:cNvSpPr>
                <a:spLocks noChangeArrowheads="1"/>
              </p:cNvSpPr>
              <p:nvPr/>
            </p:nvSpPr>
            <p:spPr bwMode="auto">
              <a:xfrm>
                <a:off x="1628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3" name="Rectangle 185"/>
              <p:cNvSpPr>
                <a:spLocks noChangeArrowheads="1"/>
              </p:cNvSpPr>
              <p:nvPr/>
            </p:nvSpPr>
            <p:spPr bwMode="auto">
              <a:xfrm>
                <a:off x="1652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4" name="Rectangle 186"/>
              <p:cNvSpPr>
                <a:spLocks noChangeArrowheads="1"/>
              </p:cNvSpPr>
              <p:nvPr/>
            </p:nvSpPr>
            <p:spPr bwMode="auto">
              <a:xfrm>
                <a:off x="1676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5" name="Rectangle 187"/>
              <p:cNvSpPr>
                <a:spLocks noChangeArrowheads="1"/>
              </p:cNvSpPr>
              <p:nvPr/>
            </p:nvSpPr>
            <p:spPr bwMode="auto">
              <a:xfrm>
                <a:off x="1700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Rectangle 188"/>
              <p:cNvSpPr>
                <a:spLocks noChangeArrowheads="1"/>
              </p:cNvSpPr>
              <p:nvPr/>
            </p:nvSpPr>
            <p:spPr bwMode="auto">
              <a:xfrm>
                <a:off x="1724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Rectangle 189"/>
              <p:cNvSpPr>
                <a:spLocks noChangeArrowheads="1"/>
              </p:cNvSpPr>
              <p:nvPr/>
            </p:nvSpPr>
            <p:spPr bwMode="auto">
              <a:xfrm>
                <a:off x="1744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Rectangle 190"/>
              <p:cNvSpPr>
                <a:spLocks noChangeArrowheads="1"/>
              </p:cNvSpPr>
              <p:nvPr/>
            </p:nvSpPr>
            <p:spPr bwMode="auto">
              <a:xfrm>
                <a:off x="1768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Rectangle 191"/>
              <p:cNvSpPr>
                <a:spLocks noChangeArrowheads="1"/>
              </p:cNvSpPr>
              <p:nvPr/>
            </p:nvSpPr>
            <p:spPr bwMode="auto">
              <a:xfrm>
                <a:off x="1792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Rectangle 192"/>
              <p:cNvSpPr>
                <a:spLocks noChangeArrowheads="1"/>
              </p:cNvSpPr>
              <p:nvPr/>
            </p:nvSpPr>
            <p:spPr bwMode="auto">
              <a:xfrm>
                <a:off x="1816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Rectangle 193"/>
              <p:cNvSpPr>
                <a:spLocks noChangeArrowheads="1"/>
              </p:cNvSpPr>
              <p:nvPr/>
            </p:nvSpPr>
            <p:spPr bwMode="auto">
              <a:xfrm>
                <a:off x="1840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2" name="Rectangle 194"/>
              <p:cNvSpPr>
                <a:spLocks noChangeArrowheads="1"/>
              </p:cNvSpPr>
              <p:nvPr/>
            </p:nvSpPr>
            <p:spPr bwMode="auto">
              <a:xfrm>
                <a:off x="1864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3" name="Rectangle 195"/>
              <p:cNvSpPr>
                <a:spLocks noChangeArrowheads="1"/>
              </p:cNvSpPr>
              <p:nvPr/>
            </p:nvSpPr>
            <p:spPr bwMode="auto">
              <a:xfrm>
                <a:off x="1888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4" name="Rectangle 196"/>
              <p:cNvSpPr>
                <a:spLocks noChangeArrowheads="1"/>
              </p:cNvSpPr>
              <p:nvPr/>
            </p:nvSpPr>
            <p:spPr bwMode="auto">
              <a:xfrm>
                <a:off x="1912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5" name="Rectangle 197"/>
              <p:cNvSpPr>
                <a:spLocks noChangeArrowheads="1"/>
              </p:cNvSpPr>
              <p:nvPr/>
            </p:nvSpPr>
            <p:spPr bwMode="auto">
              <a:xfrm>
                <a:off x="1936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6" name="Rectangle 198"/>
              <p:cNvSpPr>
                <a:spLocks noChangeArrowheads="1"/>
              </p:cNvSpPr>
              <p:nvPr/>
            </p:nvSpPr>
            <p:spPr bwMode="auto">
              <a:xfrm>
                <a:off x="1960" y="222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7" name="Rectangle 199"/>
              <p:cNvSpPr>
                <a:spLocks noChangeArrowheads="1"/>
              </p:cNvSpPr>
              <p:nvPr/>
            </p:nvSpPr>
            <p:spPr bwMode="auto">
              <a:xfrm>
                <a:off x="1984" y="2227"/>
                <a:ext cx="16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8" name="Freeform 200"/>
              <p:cNvSpPr>
                <a:spLocks/>
              </p:cNvSpPr>
              <p:nvPr/>
            </p:nvSpPr>
            <p:spPr bwMode="auto">
              <a:xfrm>
                <a:off x="2003" y="2204"/>
                <a:ext cx="44" cy="63"/>
              </a:xfrm>
              <a:custGeom>
                <a:avLst/>
                <a:gdLst>
                  <a:gd name="T0" fmla="*/ 20 w 44"/>
                  <a:gd name="T1" fmla="*/ 0 h 63"/>
                  <a:gd name="T2" fmla="*/ 20 w 44"/>
                  <a:gd name="T3" fmla="*/ 16 h 63"/>
                  <a:gd name="T4" fmla="*/ 0 w 44"/>
                  <a:gd name="T5" fmla="*/ 16 h 63"/>
                  <a:gd name="T6" fmla="*/ 0 w 44"/>
                  <a:gd name="T7" fmla="*/ 47 h 63"/>
                  <a:gd name="T8" fmla="*/ 20 w 44"/>
                  <a:gd name="T9" fmla="*/ 47 h 63"/>
                  <a:gd name="T10" fmla="*/ 20 w 44"/>
                  <a:gd name="T11" fmla="*/ 62 h 63"/>
                  <a:gd name="T12" fmla="*/ 43 w 44"/>
                  <a:gd name="T13" fmla="*/ 31 h 63"/>
                  <a:gd name="T14" fmla="*/ 20 w 44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3">
                    <a:moveTo>
                      <a:pt x="20" y="0"/>
                    </a:moveTo>
                    <a:lnTo>
                      <a:pt x="20" y="16"/>
                    </a:lnTo>
                    <a:lnTo>
                      <a:pt x="0" y="16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62"/>
                    </a:lnTo>
                    <a:lnTo>
                      <a:pt x="43" y="31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4" name="Group 201"/>
            <p:cNvGrpSpPr>
              <a:grpSpLocks/>
            </p:cNvGrpSpPr>
            <p:nvPr/>
          </p:nvGrpSpPr>
          <p:grpSpPr bwMode="auto">
            <a:xfrm flipH="1">
              <a:off x="2880676" y="3724627"/>
              <a:ext cx="1294018" cy="144028"/>
              <a:chOff x="1489" y="1964"/>
              <a:chExt cx="558" cy="63"/>
            </a:xfrm>
          </p:grpSpPr>
          <p:sp>
            <p:nvSpPr>
              <p:cNvPr id="313" name="Rectangle 202"/>
              <p:cNvSpPr>
                <a:spLocks noChangeArrowheads="1"/>
              </p:cNvSpPr>
              <p:nvPr/>
            </p:nvSpPr>
            <p:spPr bwMode="auto">
              <a:xfrm>
                <a:off x="1489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4" name="Rectangle 203"/>
              <p:cNvSpPr>
                <a:spLocks noChangeArrowheads="1"/>
              </p:cNvSpPr>
              <p:nvPr/>
            </p:nvSpPr>
            <p:spPr bwMode="auto">
              <a:xfrm>
                <a:off x="1513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" name="Rectangle 204"/>
              <p:cNvSpPr>
                <a:spLocks noChangeArrowheads="1"/>
              </p:cNvSpPr>
              <p:nvPr/>
            </p:nvSpPr>
            <p:spPr bwMode="auto">
              <a:xfrm>
                <a:off x="1532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6" name="Rectangle 205"/>
              <p:cNvSpPr>
                <a:spLocks noChangeArrowheads="1"/>
              </p:cNvSpPr>
              <p:nvPr/>
            </p:nvSpPr>
            <p:spPr bwMode="auto">
              <a:xfrm>
                <a:off x="1556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7" name="Rectangle 206"/>
              <p:cNvSpPr>
                <a:spLocks noChangeArrowheads="1"/>
              </p:cNvSpPr>
              <p:nvPr/>
            </p:nvSpPr>
            <p:spPr bwMode="auto">
              <a:xfrm>
                <a:off x="1580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8" name="Rectangle 207"/>
              <p:cNvSpPr>
                <a:spLocks noChangeArrowheads="1"/>
              </p:cNvSpPr>
              <p:nvPr/>
            </p:nvSpPr>
            <p:spPr bwMode="auto">
              <a:xfrm>
                <a:off x="1604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9" name="Rectangle 208"/>
              <p:cNvSpPr>
                <a:spLocks noChangeArrowheads="1"/>
              </p:cNvSpPr>
              <p:nvPr/>
            </p:nvSpPr>
            <p:spPr bwMode="auto">
              <a:xfrm>
                <a:off x="1628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0" name="Rectangle 209"/>
              <p:cNvSpPr>
                <a:spLocks noChangeArrowheads="1"/>
              </p:cNvSpPr>
              <p:nvPr/>
            </p:nvSpPr>
            <p:spPr bwMode="auto">
              <a:xfrm>
                <a:off x="1652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1" name="Rectangle 210"/>
              <p:cNvSpPr>
                <a:spLocks noChangeArrowheads="1"/>
              </p:cNvSpPr>
              <p:nvPr/>
            </p:nvSpPr>
            <p:spPr bwMode="auto">
              <a:xfrm>
                <a:off x="1676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2" name="Rectangle 211"/>
              <p:cNvSpPr>
                <a:spLocks noChangeArrowheads="1"/>
              </p:cNvSpPr>
              <p:nvPr/>
            </p:nvSpPr>
            <p:spPr bwMode="auto">
              <a:xfrm>
                <a:off x="1700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3" name="Rectangle 212"/>
              <p:cNvSpPr>
                <a:spLocks noChangeArrowheads="1"/>
              </p:cNvSpPr>
              <p:nvPr/>
            </p:nvSpPr>
            <p:spPr bwMode="auto">
              <a:xfrm>
                <a:off x="1724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4" name="Rectangle 213"/>
              <p:cNvSpPr>
                <a:spLocks noChangeArrowheads="1"/>
              </p:cNvSpPr>
              <p:nvPr/>
            </p:nvSpPr>
            <p:spPr bwMode="auto">
              <a:xfrm>
                <a:off x="1744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5" name="Rectangle 214"/>
              <p:cNvSpPr>
                <a:spLocks noChangeArrowheads="1"/>
              </p:cNvSpPr>
              <p:nvPr/>
            </p:nvSpPr>
            <p:spPr bwMode="auto">
              <a:xfrm>
                <a:off x="1768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6" name="Rectangle 215"/>
              <p:cNvSpPr>
                <a:spLocks noChangeArrowheads="1"/>
              </p:cNvSpPr>
              <p:nvPr/>
            </p:nvSpPr>
            <p:spPr bwMode="auto">
              <a:xfrm>
                <a:off x="1792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7" name="Rectangle 216"/>
              <p:cNvSpPr>
                <a:spLocks noChangeArrowheads="1"/>
              </p:cNvSpPr>
              <p:nvPr/>
            </p:nvSpPr>
            <p:spPr bwMode="auto">
              <a:xfrm>
                <a:off x="1816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Rectangle 217"/>
              <p:cNvSpPr>
                <a:spLocks noChangeArrowheads="1"/>
              </p:cNvSpPr>
              <p:nvPr/>
            </p:nvSpPr>
            <p:spPr bwMode="auto">
              <a:xfrm>
                <a:off x="1840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9" name="Rectangle 218"/>
              <p:cNvSpPr>
                <a:spLocks noChangeArrowheads="1"/>
              </p:cNvSpPr>
              <p:nvPr/>
            </p:nvSpPr>
            <p:spPr bwMode="auto">
              <a:xfrm>
                <a:off x="1864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0" name="Rectangle 219"/>
              <p:cNvSpPr>
                <a:spLocks noChangeArrowheads="1"/>
              </p:cNvSpPr>
              <p:nvPr/>
            </p:nvSpPr>
            <p:spPr bwMode="auto">
              <a:xfrm>
                <a:off x="1888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1" name="Rectangle 220"/>
              <p:cNvSpPr>
                <a:spLocks noChangeArrowheads="1"/>
              </p:cNvSpPr>
              <p:nvPr/>
            </p:nvSpPr>
            <p:spPr bwMode="auto">
              <a:xfrm>
                <a:off x="1912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2" name="Rectangle 221"/>
              <p:cNvSpPr>
                <a:spLocks noChangeArrowheads="1"/>
              </p:cNvSpPr>
              <p:nvPr/>
            </p:nvSpPr>
            <p:spPr bwMode="auto">
              <a:xfrm>
                <a:off x="1936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3" name="Rectangle 222"/>
              <p:cNvSpPr>
                <a:spLocks noChangeArrowheads="1"/>
              </p:cNvSpPr>
              <p:nvPr/>
            </p:nvSpPr>
            <p:spPr bwMode="auto">
              <a:xfrm>
                <a:off x="1960" y="1987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" name="Rectangle 223"/>
              <p:cNvSpPr>
                <a:spLocks noChangeArrowheads="1"/>
              </p:cNvSpPr>
              <p:nvPr/>
            </p:nvSpPr>
            <p:spPr bwMode="auto">
              <a:xfrm>
                <a:off x="1984" y="1987"/>
                <a:ext cx="16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Freeform 224"/>
              <p:cNvSpPr>
                <a:spLocks/>
              </p:cNvSpPr>
              <p:nvPr/>
            </p:nvSpPr>
            <p:spPr bwMode="auto">
              <a:xfrm>
                <a:off x="2003" y="1964"/>
                <a:ext cx="44" cy="63"/>
              </a:xfrm>
              <a:custGeom>
                <a:avLst/>
                <a:gdLst>
                  <a:gd name="T0" fmla="*/ 20 w 44"/>
                  <a:gd name="T1" fmla="*/ 0 h 63"/>
                  <a:gd name="T2" fmla="*/ 20 w 44"/>
                  <a:gd name="T3" fmla="*/ 16 h 63"/>
                  <a:gd name="T4" fmla="*/ 0 w 44"/>
                  <a:gd name="T5" fmla="*/ 16 h 63"/>
                  <a:gd name="T6" fmla="*/ 0 w 44"/>
                  <a:gd name="T7" fmla="*/ 47 h 63"/>
                  <a:gd name="T8" fmla="*/ 20 w 44"/>
                  <a:gd name="T9" fmla="*/ 47 h 63"/>
                  <a:gd name="T10" fmla="*/ 20 w 44"/>
                  <a:gd name="T11" fmla="*/ 62 h 63"/>
                  <a:gd name="T12" fmla="*/ 43 w 44"/>
                  <a:gd name="T13" fmla="*/ 31 h 63"/>
                  <a:gd name="T14" fmla="*/ 20 w 44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3">
                    <a:moveTo>
                      <a:pt x="20" y="0"/>
                    </a:moveTo>
                    <a:lnTo>
                      <a:pt x="20" y="16"/>
                    </a:lnTo>
                    <a:lnTo>
                      <a:pt x="0" y="16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62"/>
                    </a:lnTo>
                    <a:lnTo>
                      <a:pt x="43" y="31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5" name="Group 225"/>
            <p:cNvGrpSpPr>
              <a:grpSpLocks/>
            </p:cNvGrpSpPr>
            <p:nvPr/>
          </p:nvGrpSpPr>
          <p:grpSpPr bwMode="auto">
            <a:xfrm flipH="1">
              <a:off x="2880676" y="3066213"/>
              <a:ext cx="1294018" cy="144028"/>
              <a:chOff x="1489" y="1676"/>
              <a:chExt cx="558" cy="63"/>
            </a:xfrm>
          </p:grpSpPr>
          <p:sp>
            <p:nvSpPr>
              <p:cNvPr id="290" name="Rectangle 226"/>
              <p:cNvSpPr>
                <a:spLocks noChangeArrowheads="1"/>
              </p:cNvSpPr>
              <p:nvPr/>
            </p:nvSpPr>
            <p:spPr bwMode="auto">
              <a:xfrm>
                <a:off x="1489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1" name="Rectangle 227"/>
              <p:cNvSpPr>
                <a:spLocks noChangeArrowheads="1"/>
              </p:cNvSpPr>
              <p:nvPr/>
            </p:nvSpPr>
            <p:spPr bwMode="auto">
              <a:xfrm>
                <a:off x="1513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" name="Rectangle 228"/>
              <p:cNvSpPr>
                <a:spLocks noChangeArrowheads="1"/>
              </p:cNvSpPr>
              <p:nvPr/>
            </p:nvSpPr>
            <p:spPr bwMode="auto">
              <a:xfrm>
                <a:off x="1532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3" name="Rectangle 229"/>
              <p:cNvSpPr>
                <a:spLocks noChangeArrowheads="1"/>
              </p:cNvSpPr>
              <p:nvPr/>
            </p:nvSpPr>
            <p:spPr bwMode="auto">
              <a:xfrm>
                <a:off x="1556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4" name="Rectangle 230"/>
              <p:cNvSpPr>
                <a:spLocks noChangeArrowheads="1"/>
              </p:cNvSpPr>
              <p:nvPr/>
            </p:nvSpPr>
            <p:spPr bwMode="auto">
              <a:xfrm>
                <a:off x="1580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5" name="Rectangle 231"/>
              <p:cNvSpPr>
                <a:spLocks noChangeArrowheads="1"/>
              </p:cNvSpPr>
              <p:nvPr/>
            </p:nvSpPr>
            <p:spPr bwMode="auto">
              <a:xfrm>
                <a:off x="1604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6" name="Rectangle 232"/>
              <p:cNvSpPr>
                <a:spLocks noChangeArrowheads="1"/>
              </p:cNvSpPr>
              <p:nvPr/>
            </p:nvSpPr>
            <p:spPr bwMode="auto">
              <a:xfrm>
                <a:off x="1628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7" name="Rectangle 233"/>
              <p:cNvSpPr>
                <a:spLocks noChangeArrowheads="1"/>
              </p:cNvSpPr>
              <p:nvPr/>
            </p:nvSpPr>
            <p:spPr bwMode="auto">
              <a:xfrm>
                <a:off x="1652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8" name="Rectangle 234"/>
              <p:cNvSpPr>
                <a:spLocks noChangeArrowheads="1"/>
              </p:cNvSpPr>
              <p:nvPr/>
            </p:nvSpPr>
            <p:spPr bwMode="auto">
              <a:xfrm>
                <a:off x="1676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9" name="Rectangle 235"/>
              <p:cNvSpPr>
                <a:spLocks noChangeArrowheads="1"/>
              </p:cNvSpPr>
              <p:nvPr/>
            </p:nvSpPr>
            <p:spPr bwMode="auto">
              <a:xfrm>
                <a:off x="1700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0" name="Rectangle 236"/>
              <p:cNvSpPr>
                <a:spLocks noChangeArrowheads="1"/>
              </p:cNvSpPr>
              <p:nvPr/>
            </p:nvSpPr>
            <p:spPr bwMode="auto">
              <a:xfrm>
                <a:off x="1724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1" name="Rectangle 237"/>
              <p:cNvSpPr>
                <a:spLocks noChangeArrowheads="1"/>
              </p:cNvSpPr>
              <p:nvPr/>
            </p:nvSpPr>
            <p:spPr bwMode="auto">
              <a:xfrm>
                <a:off x="1744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2" name="Rectangle 238"/>
              <p:cNvSpPr>
                <a:spLocks noChangeArrowheads="1"/>
              </p:cNvSpPr>
              <p:nvPr/>
            </p:nvSpPr>
            <p:spPr bwMode="auto">
              <a:xfrm>
                <a:off x="1768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3" name="Rectangle 239"/>
              <p:cNvSpPr>
                <a:spLocks noChangeArrowheads="1"/>
              </p:cNvSpPr>
              <p:nvPr/>
            </p:nvSpPr>
            <p:spPr bwMode="auto">
              <a:xfrm>
                <a:off x="1792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4" name="Rectangle 240"/>
              <p:cNvSpPr>
                <a:spLocks noChangeArrowheads="1"/>
              </p:cNvSpPr>
              <p:nvPr/>
            </p:nvSpPr>
            <p:spPr bwMode="auto">
              <a:xfrm>
                <a:off x="1816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5" name="Rectangle 241"/>
              <p:cNvSpPr>
                <a:spLocks noChangeArrowheads="1"/>
              </p:cNvSpPr>
              <p:nvPr/>
            </p:nvSpPr>
            <p:spPr bwMode="auto">
              <a:xfrm>
                <a:off x="1840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6" name="Rectangle 242"/>
              <p:cNvSpPr>
                <a:spLocks noChangeArrowheads="1"/>
              </p:cNvSpPr>
              <p:nvPr/>
            </p:nvSpPr>
            <p:spPr bwMode="auto">
              <a:xfrm>
                <a:off x="1864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7" name="Rectangle 243"/>
              <p:cNvSpPr>
                <a:spLocks noChangeArrowheads="1"/>
              </p:cNvSpPr>
              <p:nvPr/>
            </p:nvSpPr>
            <p:spPr bwMode="auto">
              <a:xfrm>
                <a:off x="1888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" name="Rectangle 244"/>
              <p:cNvSpPr>
                <a:spLocks noChangeArrowheads="1"/>
              </p:cNvSpPr>
              <p:nvPr/>
            </p:nvSpPr>
            <p:spPr bwMode="auto">
              <a:xfrm>
                <a:off x="1912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9" name="Rectangle 245"/>
              <p:cNvSpPr>
                <a:spLocks noChangeArrowheads="1"/>
              </p:cNvSpPr>
              <p:nvPr/>
            </p:nvSpPr>
            <p:spPr bwMode="auto">
              <a:xfrm>
                <a:off x="1936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0" name="Rectangle 246"/>
              <p:cNvSpPr>
                <a:spLocks noChangeArrowheads="1"/>
              </p:cNvSpPr>
              <p:nvPr/>
            </p:nvSpPr>
            <p:spPr bwMode="auto">
              <a:xfrm>
                <a:off x="1960" y="1699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1" name="Rectangle 247"/>
              <p:cNvSpPr>
                <a:spLocks noChangeArrowheads="1"/>
              </p:cNvSpPr>
              <p:nvPr/>
            </p:nvSpPr>
            <p:spPr bwMode="auto">
              <a:xfrm>
                <a:off x="1984" y="1699"/>
                <a:ext cx="16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2" name="Freeform 248"/>
              <p:cNvSpPr>
                <a:spLocks/>
              </p:cNvSpPr>
              <p:nvPr/>
            </p:nvSpPr>
            <p:spPr bwMode="auto">
              <a:xfrm>
                <a:off x="2003" y="1676"/>
                <a:ext cx="44" cy="63"/>
              </a:xfrm>
              <a:custGeom>
                <a:avLst/>
                <a:gdLst>
                  <a:gd name="T0" fmla="*/ 20 w 44"/>
                  <a:gd name="T1" fmla="*/ 0 h 63"/>
                  <a:gd name="T2" fmla="*/ 20 w 44"/>
                  <a:gd name="T3" fmla="*/ 16 h 63"/>
                  <a:gd name="T4" fmla="*/ 0 w 44"/>
                  <a:gd name="T5" fmla="*/ 16 h 63"/>
                  <a:gd name="T6" fmla="*/ 0 w 44"/>
                  <a:gd name="T7" fmla="*/ 47 h 63"/>
                  <a:gd name="T8" fmla="*/ 20 w 44"/>
                  <a:gd name="T9" fmla="*/ 47 h 63"/>
                  <a:gd name="T10" fmla="*/ 20 w 44"/>
                  <a:gd name="T11" fmla="*/ 62 h 63"/>
                  <a:gd name="T12" fmla="*/ 43 w 44"/>
                  <a:gd name="T13" fmla="*/ 31 h 63"/>
                  <a:gd name="T14" fmla="*/ 20 w 44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3">
                    <a:moveTo>
                      <a:pt x="20" y="0"/>
                    </a:moveTo>
                    <a:lnTo>
                      <a:pt x="20" y="16"/>
                    </a:lnTo>
                    <a:lnTo>
                      <a:pt x="0" y="16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62"/>
                    </a:lnTo>
                    <a:lnTo>
                      <a:pt x="43" y="31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66" name="Group 249"/>
            <p:cNvGrpSpPr>
              <a:grpSpLocks/>
            </p:cNvGrpSpPr>
            <p:nvPr/>
          </p:nvGrpSpPr>
          <p:grpSpPr bwMode="auto">
            <a:xfrm flipH="1">
              <a:off x="2880676" y="3395420"/>
              <a:ext cx="1294018" cy="144028"/>
              <a:chOff x="1489" y="1820"/>
              <a:chExt cx="558" cy="63"/>
            </a:xfrm>
          </p:grpSpPr>
          <p:sp>
            <p:nvSpPr>
              <p:cNvPr id="267" name="Rectangle 250"/>
              <p:cNvSpPr>
                <a:spLocks noChangeArrowheads="1"/>
              </p:cNvSpPr>
              <p:nvPr/>
            </p:nvSpPr>
            <p:spPr bwMode="auto">
              <a:xfrm>
                <a:off x="1489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8" name="Rectangle 251"/>
              <p:cNvSpPr>
                <a:spLocks noChangeArrowheads="1"/>
              </p:cNvSpPr>
              <p:nvPr/>
            </p:nvSpPr>
            <p:spPr bwMode="auto">
              <a:xfrm>
                <a:off x="1513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9" name="Rectangle 252"/>
              <p:cNvSpPr>
                <a:spLocks noChangeArrowheads="1"/>
              </p:cNvSpPr>
              <p:nvPr/>
            </p:nvSpPr>
            <p:spPr bwMode="auto">
              <a:xfrm>
                <a:off x="1532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0" name="Rectangle 253"/>
              <p:cNvSpPr>
                <a:spLocks noChangeArrowheads="1"/>
              </p:cNvSpPr>
              <p:nvPr/>
            </p:nvSpPr>
            <p:spPr bwMode="auto">
              <a:xfrm>
                <a:off x="1556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1" name="Rectangle 254"/>
              <p:cNvSpPr>
                <a:spLocks noChangeArrowheads="1"/>
              </p:cNvSpPr>
              <p:nvPr/>
            </p:nvSpPr>
            <p:spPr bwMode="auto">
              <a:xfrm>
                <a:off x="1580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2" name="Rectangle 255"/>
              <p:cNvSpPr>
                <a:spLocks noChangeArrowheads="1"/>
              </p:cNvSpPr>
              <p:nvPr/>
            </p:nvSpPr>
            <p:spPr bwMode="auto">
              <a:xfrm>
                <a:off x="1604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3" name="Rectangle 256"/>
              <p:cNvSpPr>
                <a:spLocks noChangeArrowheads="1"/>
              </p:cNvSpPr>
              <p:nvPr/>
            </p:nvSpPr>
            <p:spPr bwMode="auto">
              <a:xfrm>
                <a:off x="1628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4" name="Rectangle 257"/>
              <p:cNvSpPr>
                <a:spLocks noChangeArrowheads="1"/>
              </p:cNvSpPr>
              <p:nvPr/>
            </p:nvSpPr>
            <p:spPr bwMode="auto">
              <a:xfrm>
                <a:off x="1652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5" name="Rectangle 258"/>
              <p:cNvSpPr>
                <a:spLocks noChangeArrowheads="1"/>
              </p:cNvSpPr>
              <p:nvPr/>
            </p:nvSpPr>
            <p:spPr bwMode="auto">
              <a:xfrm>
                <a:off x="1676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6" name="Rectangle 259"/>
              <p:cNvSpPr>
                <a:spLocks noChangeArrowheads="1"/>
              </p:cNvSpPr>
              <p:nvPr/>
            </p:nvSpPr>
            <p:spPr bwMode="auto">
              <a:xfrm>
                <a:off x="1700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7" name="Rectangle 260"/>
              <p:cNvSpPr>
                <a:spLocks noChangeArrowheads="1"/>
              </p:cNvSpPr>
              <p:nvPr/>
            </p:nvSpPr>
            <p:spPr bwMode="auto">
              <a:xfrm>
                <a:off x="1724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8" name="Rectangle 261"/>
              <p:cNvSpPr>
                <a:spLocks noChangeArrowheads="1"/>
              </p:cNvSpPr>
              <p:nvPr/>
            </p:nvSpPr>
            <p:spPr bwMode="auto">
              <a:xfrm>
                <a:off x="1744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79" name="Rectangle 262"/>
              <p:cNvSpPr>
                <a:spLocks noChangeArrowheads="1"/>
              </p:cNvSpPr>
              <p:nvPr/>
            </p:nvSpPr>
            <p:spPr bwMode="auto">
              <a:xfrm>
                <a:off x="1768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0" name="Rectangle 263"/>
              <p:cNvSpPr>
                <a:spLocks noChangeArrowheads="1"/>
              </p:cNvSpPr>
              <p:nvPr/>
            </p:nvSpPr>
            <p:spPr bwMode="auto">
              <a:xfrm>
                <a:off x="1792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1" name="Rectangle 264"/>
              <p:cNvSpPr>
                <a:spLocks noChangeArrowheads="1"/>
              </p:cNvSpPr>
              <p:nvPr/>
            </p:nvSpPr>
            <p:spPr bwMode="auto">
              <a:xfrm>
                <a:off x="1816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2" name="Rectangle 265"/>
              <p:cNvSpPr>
                <a:spLocks noChangeArrowheads="1"/>
              </p:cNvSpPr>
              <p:nvPr/>
            </p:nvSpPr>
            <p:spPr bwMode="auto">
              <a:xfrm>
                <a:off x="1840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3" name="Rectangle 266"/>
              <p:cNvSpPr>
                <a:spLocks noChangeArrowheads="1"/>
              </p:cNvSpPr>
              <p:nvPr/>
            </p:nvSpPr>
            <p:spPr bwMode="auto">
              <a:xfrm>
                <a:off x="1864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4" name="Rectangle 267"/>
              <p:cNvSpPr>
                <a:spLocks noChangeArrowheads="1"/>
              </p:cNvSpPr>
              <p:nvPr/>
            </p:nvSpPr>
            <p:spPr bwMode="auto">
              <a:xfrm>
                <a:off x="1888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5" name="Rectangle 268"/>
              <p:cNvSpPr>
                <a:spLocks noChangeArrowheads="1"/>
              </p:cNvSpPr>
              <p:nvPr/>
            </p:nvSpPr>
            <p:spPr bwMode="auto">
              <a:xfrm>
                <a:off x="1912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6" name="Rectangle 269"/>
              <p:cNvSpPr>
                <a:spLocks noChangeArrowheads="1"/>
              </p:cNvSpPr>
              <p:nvPr/>
            </p:nvSpPr>
            <p:spPr bwMode="auto">
              <a:xfrm>
                <a:off x="1936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7" name="Rectangle 270"/>
              <p:cNvSpPr>
                <a:spLocks noChangeArrowheads="1"/>
              </p:cNvSpPr>
              <p:nvPr/>
            </p:nvSpPr>
            <p:spPr bwMode="auto">
              <a:xfrm>
                <a:off x="1960" y="1843"/>
                <a:ext cx="17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8" name="Rectangle 271"/>
              <p:cNvSpPr>
                <a:spLocks noChangeArrowheads="1"/>
              </p:cNvSpPr>
              <p:nvPr/>
            </p:nvSpPr>
            <p:spPr bwMode="auto">
              <a:xfrm>
                <a:off x="1984" y="1843"/>
                <a:ext cx="16" cy="17"/>
              </a:xfrm>
              <a:prstGeom prst="rect">
                <a:avLst/>
              </a:prstGeom>
              <a:solidFill>
                <a:srgbClr val="FFFFFF"/>
              </a:solidFill>
              <a:ln w="127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89" name="Freeform 272"/>
              <p:cNvSpPr>
                <a:spLocks/>
              </p:cNvSpPr>
              <p:nvPr/>
            </p:nvSpPr>
            <p:spPr bwMode="auto">
              <a:xfrm>
                <a:off x="2003" y="1820"/>
                <a:ext cx="44" cy="63"/>
              </a:xfrm>
              <a:custGeom>
                <a:avLst/>
                <a:gdLst>
                  <a:gd name="T0" fmla="*/ 20 w 44"/>
                  <a:gd name="T1" fmla="*/ 0 h 63"/>
                  <a:gd name="T2" fmla="*/ 20 w 44"/>
                  <a:gd name="T3" fmla="*/ 16 h 63"/>
                  <a:gd name="T4" fmla="*/ 0 w 44"/>
                  <a:gd name="T5" fmla="*/ 16 h 63"/>
                  <a:gd name="T6" fmla="*/ 0 w 44"/>
                  <a:gd name="T7" fmla="*/ 47 h 63"/>
                  <a:gd name="T8" fmla="*/ 20 w 44"/>
                  <a:gd name="T9" fmla="*/ 47 h 63"/>
                  <a:gd name="T10" fmla="*/ 20 w 44"/>
                  <a:gd name="T11" fmla="*/ 62 h 63"/>
                  <a:gd name="T12" fmla="*/ 43 w 44"/>
                  <a:gd name="T13" fmla="*/ 31 h 63"/>
                  <a:gd name="T14" fmla="*/ 20 w 44"/>
                  <a:gd name="T15" fmla="*/ 0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4" h="63">
                    <a:moveTo>
                      <a:pt x="20" y="0"/>
                    </a:moveTo>
                    <a:lnTo>
                      <a:pt x="20" y="16"/>
                    </a:lnTo>
                    <a:lnTo>
                      <a:pt x="0" y="16"/>
                    </a:lnTo>
                    <a:lnTo>
                      <a:pt x="0" y="47"/>
                    </a:lnTo>
                    <a:lnTo>
                      <a:pt x="20" y="47"/>
                    </a:lnTo>
                    <a:lnTo>
                      <a:pt x="20" y="62"/>
                    </a:lnTo>
                    <a:lnTo>
                      <a:pt x="43" y="31"/>
                    </a:lnTo>
                    <a:lnTo>
                      <a:pt x="20" y="0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53" name="Rectangle 273"/>
            <p:cNvSpPr>
              <a:spLocks noChangeArrowheads="1"/>
            </p:cNvSpPr>
            <p:nvPr/>
          </p:nvSpPr>
          <p:spPr bwMode="auto">
            <a:xfrm>
              <a:off x="2834296" y="4629946"/>
              <a:ext cx="1355640" cy="708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Στοιχειώδη </a:t>
              </a:r>
            </a:p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ροές</a:t>
              </a:r>
              <a:endParaRPr lang="en-US" altLang="x-none" sz="2000" dirty="0">
                <a:solidFill>
                  <a:srgbClr val="000000"/>
                </a:solidFill>
              </a:endParaRPr>
            </a:p>
          </p:txBody>
        </p:sp>
        <p:sp>
          <p:nvSpPr>
            <p:cNvPr id="255" name="Rectangle 275"/>
            <p:cNvSpPr>
              <a:spLocks noChangeArrowheads="1"/>
            </p:cNvSpPr>
            <p:nvPr/>
          </p:nvSpPr>
          <p:spPr bwMode="auto">
            <a:xfrm>
              <a:off x="2843808" y="2636912"/>
              <a:ext cx="1096454" cy="40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 sz="2000" b="1" dirty="0" err="1">
                  <a:solidFill>
                    <a:srgbClr val="000000"/>
                  </a:solidFill>
                </a:rPr>
                <a:t>FlexMux</a:t>
              </a:r>
              <a:endParaRPr lang="en-US" altLang="x-none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59" name="Freeform 276"/>
            <p:cNvSpPr>
              <a:spLocks/>
            </p:cNvSpPr>
            <p:nvPr/>
          </p:nvSpPr>
          <p:spPr bwMode="auto">
            <a:xfrm flipH="1">
              <a:off x="4635087" y="3212976"/>
              <a:ext cx="224945" cy="989906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0" name="Rectangle 277"/>
            <p:cNvSpPr>
              <a:spLocks noChangeArrowheads="1"/>
            </p:cNvSpPr>
            <p:nvPr/>
          </p:nvSpPr>
          <p:spPr bwMode="auto">
            <a:xfrm>
              <a:off x="1043608" y="2204864"/>
              <a:ext cx="1651149" cy="327378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Rectangle 278"/>
            <p:cNvSpPr>
              <a:spLocks noChangeArrowheads="1"/>
            </p:cNvSpPr>
            <p:nvPr/>
          </p:nvSpPr>
          <p:spPr bwMode="auto">
            <a:xfrm>
              <a:off x="1115616" y="2636912"/>
              <a:ext cx="1454032" cy="4007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92075" tIns="46038" rIns="92075" bIns="46038">
              <a:spAutoFit/>
            </a:bodyPr>
            <a:lstStyle/>
            <a:p>
              <a:r>
                <a:rPr lang="en-US" altLang="x-none" sz="2000" b="1" dirty="0" err="1">
                  <a:solidFill>
                    <a:srgbClr val="000000"/>
                  </a:solidFill>
                </a:rPr>
                <a:t>TransMux</a:t>
              </a:r>
              <a:endParaRPr lang="en-US" altLang="x-none" sz="2000" b="1" dirty="0">
                <a:solidFill>
                  <a:srgbClr val="000000"/>
                </a:solidFill>
              </a:endParaRPr>
            </a:p>
          </p:txBody>
        </p:sp>
        <p:sp>
          <p:nvSpPr>
            <p:cNvPr id="363" name="Rectangle 280"/>
            <p:cNvSpPr>
              <a:spLocks noChangeArrowheads="1"/>
            </p:cNvSpPr>
            <p:nvPr/>
          </p:nvSpPr>
          <p:spPr bwMode="auto">
            <a:xfrm flipH="1">
              <a:off x="1388977" y="3824412"/>
              <a:ext cx="825574" cy="65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>
                  <a:solidFill>
                    <a:srgbClr val="000000"/>
                  </a:solidFill>
                </a:rPr>
                <a:t>     </a:t>
              </a:r>
            </a:p>
          </p:txBody>
        </p:sp>
        <p:sp>
          <p:nvSpPr>
            <p:cNvPr id="364" name="Line 281"/>
            <p:cNvSpPr>
              <a:spLocks noChangeShapeType="1"/>
            </p:cNvSpPr>
            <p:nvPr/>
          </p:nvSpPr>
          <p:spPr bwMode="auto">
            <a:xfrm flipH="1" flipV="1">
              <a:off x="2437178" y="3223153"/>
              <a:ext cx="113632" cy="56696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5" name="Line 282"/>
            <p:cNvSpPr>
              <a:spLocks noChangeShapeType="1"/>
            </p:cNvSpPr>
            <p:nvPr/>
          </p:nvSpPr>
          <p:spPr bwMode="auto">
            <a:xfrm flipH="1">
              <a:off x="2432540" y="3792406"/>
              <a:ext cx="118270" cy="546392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6" name="Line 283"/>
            <p:cNvSpPr>
              <a:spLocks noChangeShapeType="1"/>
            </p:cNvSpPr>
            <p:nvPr/>
          </p:nvSpPr>
          <p:spPr bwMode="auto">
            <a:xfrm flipH="1">
              <a:off x="2430221" y="3771831"/>
              <a:ext cx="115951" cy="347496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7" name="Line 284"/>
            <p:cNvSpPr>
              <a:spLocks noChangeShapeType="1"/>
            </p:cNvSpPr>
            <p:nvPr/>
          </p:nvSpPr>
          <p:spPr bwMode="auto">
            <a:xfrm flipH="1">
              <a:off x="2411668" y="3771831"/>
              <a:ext cx="13450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8" name="Line 285"/>
            <p:cNvSpPr>
              <a:spLocks noChangeShapeType="1"/>
            </p:cNvSpPr>
            <p:nvPr/>
          </p:nvSpPr>
          <p:spPr bwMode="auto">
            <a:xfrm flipH="1" flipV="1">
              <a:off x="2434859" y="3552359"/>
              <a:ext cx="111313" cy="21947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9" name="Rectangle 286"/>
            <p:cNvSpPr>
              <a:spLocks noChangeArrowheads="1"/>
            </p:cNvSpPr>
            <p:nvPr/>
          </p:nvSpPr>
          <p:spPr bwMode="auto">
            <a:xfrm flipH="1">
              <a:off x="1945544" y="3636947"/>
              <a:ext cx="602947" cy="65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x-none">
                  <a:solidFill>
                    <a:srgbClr val="000000"/>
                  </a:solidFill>
                </a:rPr>
                <a:t>...</a:t>
              </a:r>
            </a:p>
          </p:txBody>
        </p:sp>
        <p:sp>
          <p:nvSpPr>
            <p:cNvPr id="443" name="Rectangle 288"/>
            <p:cNvSpPr>
              <a:spLocks noChangeArrowheads="1"/>
            </p:cNvSpPr>
            <p:nvPr/>
          </p:nvSpPr>
          <p:spPr bwMode="auto">
            <a:xfrm flipH="1">
              <a:off x="2386160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" name="Rectangle 289"/>
            <p:cNvSpPr>
              <a:spLocks noChangeArrowheads="1"/>
            </p:cNvSpPr>
            <p:nvPr/>
          </p:nvSpPr>
          <p:spPr bwMode="auto">
            <a:xfrm flipH="1">
              <a:off x="2330503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5" name="Rectangle 290"/>
            <p:cNvSpPr>
              <a:spLocks noChangeArrowheads="1"/>
            </p:cNvSpPr>
            <p:nvPr/>
          </p:nvSpPr>
          <p:spPr bwMode="auto">
            <a:xfrm flipH="1">
              <a:off x="2286441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6" name="Rectangle 291"/>
            <p:cNvSpPr>
              <a:spLocks noChangeArrowheads="1"/>
            </p:cNvSpPr>
            <p:nvPr/>
          </p:nvSpPr>
          <p:spPr bwMode="auto">
            <a:xfrm flipH="1">
              <a:off x="2230785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7" name="Rectangle 292"/>
            <p:cNvSpPr>
              <a:spLocks noChangeArrowheads="1"/>
            </p:cNvSpPr>
            <p:nvPr/>
          </p:nvSpPr>
          <p:spPr bwMode="auto">
            <a:xfrm flipH="1">
              <a:off x="2175128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8" name="Rectangle 293"/>
            <p:cNvSpPr>
              <a:spLocks noChangeArrowheads="1"/>
            </p:cNvSpPr>
            <p:nvPr/>
          </p:nvSpPr>
          <p:spPr bwMode="auto">
            <a:xfrm flipH="1">
              <a:off x="2119471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9" name="Rectangle 294"/>
            <p:cNvSpPr>
              <a:spLocks noChangeArrowheads="1"/>
            </p:cNvSpPr>
            <p:nvPr/>
          </p:nvSpPr>
          <p:spPr bwMode="auto">
            <a:xfrm flipH="1">
              <a:off x="2063815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0" name="Rectangle 295"/>
            <p:cNvSpPr>
              <a:spLocks noChangeArrowheads="1"/>
            </p:cNvSpPr>
            <p:nvPr/>
          </p:nvSpPr>
          <p:spPr bwMode="auto">
            <a:xfrm flipH="1">
              <a:off x="2008158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1" name="Rectangle 296"/>
            <p:cNvSpPr>
              <a:spLocks noChangeArrowheads="1"/>
            </p:cNvSpPr>
            <p:nvPr/>
          </p:nvSpPr>
          <p:spPr bwMode="auto">
            <a:xfrm flipH="1">
              <a:off x="1952501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2" name="Rectangle 297"/>
            <p:cNvSpPr>
              <a:spLocks noChangeArrowheads="1"/>
            </p:cNvSpPr>
            <p:nvPr/>
          </p:nvSpPr>
          <p:spPr bwMode="auto">
            <a:xfrm flipH="1">
              <a:off x="1896844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3" name="Rectangle 298"/>
            <p:cNvSpPr>
              <a:spLocks noChangeArrowheads="1"/>
            </p:cNvSpPr>
            <p:nvPr/>
          </p:nvSpPr>
          <p:spPr bwMode="auto">
            <a:xfrm flipH="1">
              <a:off x="1841188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4" name="Rectangle 299"/>
            <p:cNvSpPr>
              <a:spLocks noChangeArrowheads="1"/>
            </p:cNvSpPr>
            <p:nvPr/>
          </p:nvSpPr>
          <p:spPr bwMode="auto">
            <a:xfrm flipH="1">
              <a:off x="1794807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5" name="Rectangle 300"/>
            <p:cNvSpPr>
              <a:spLocks noChangeArrowheads="1"/>
            </p:cNvSpPr>
            <p:nvPr/>
          </p:nvSpPr>
          <p:spPr bwMode="auto">
            <a:xfrm flipH="1">
              <a:off x="1739151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6" name="Rectangle 301"/>
            <p:cNvSpPr>
              <a:spLocks noChangeArrowheads="1"/>
            </p:cNvSpPr>
            <p:nvPr/>
          </p:nvSpPr>
          <p:spPr bwMode="auto">
            <a:xfrm flipH="1">
              <a:off x="1683494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" name="Rectangle 302"/>
            <p:cNvSpPr>
              <a:spLocks noChangeArrowheads="1"/>
            </p:cNvSpPr>
            <p:nvPr/>
          </p:nvSpPr>
          <p:spPr bwMode="auto">
            <a:xfrm flipH="1">
              <a:off x="1627837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8" name="Rectangle 303"/>
            <p:cNvSpPr>
              <a:spLocks noChangeArrowheads="1"/>
            </p:cNvSpPr>
            <p:nvPr/>
          </p:nvSpPr>
          <p:spPr bwMode="auto">
            <a:xfrm flipH="1">
              <a:off x="1572180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9" name="Rectangle 304"/>
            <p:cNvSpPr>
              <a:spLocks noChangeArrowheads="1"/>
            </p:cNvSpPr>
            <p:nvPr/>
          </p:nvSpPr>
          <p:spPr bwMode="auto">
            <a:xfrm flipH="1">
              <a:off x="1516524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0" name="Rectangle 305"/>
            <p:cNvSpPr>
              <a:spLocks noChangeArrowheads="1"/>
            </p:cNvSpPr>
            <p:nvPr/>
          </p:nvSpPr>
          <p:spPr bwMode="auto">
            <a:xfrm flipH="1">
              <a:off x="1460867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1" name="Rectangle 306"/>
            <p:cNvSpPr>
              <a:spLocks noChangeArrowheads="1"/>
            </p:cNvSpPr>
            <p:nvPr/>
          </p:nvSpPr>
          <p:spPr bwMode="auto">
            <a:xfrm flipH="1">
              <a:off x="1405210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2" name="Rectangle 307"/>
            <p:cNvSpPr>
              <a:spLocks noChangeArrowheads="1"/>
            </p:cNvSpPr>
            <p:nvPr/>
          </p:nvSpPr>
          <p:spPr bwMode="auto">
            <a:xfrm flipH="1">
              <a:off x="1349554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3" name="Rectangle 308"/>
            <p:cNvSpPr>
              <a:spLocks noChangeArrowheads="1"/>
            </p:cNvSpPr>
            <p:nvPr/>
          </p:nvSpPr>
          <p:spPr bwMode="auto">
            <a:xfrm flipH="1">
              <a:off x="1293897" y="4373091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4" name="Rectangle 309"/>
            <p:cNvSpPr>
              <a:spLocks noChangeArrowheads="1"/>
            </p:cNvSpPr>
            <p:nvPr/>
          </p:nvSpPr>
          <p:spPr bwMode="auto">
            <a:xfrm flipH="1">
              <a:off x="1240559" y="4373091"/>
              <a:ext cx="37104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65" name="Freeform 310"/>
            <p:cNvSpPr>
              <a:spLocks/>
            </p:cNvSpPr>
            <p:nvPr/>
          </p:nvSpPr>
          <p:spPr bwMode="auto">
            <a:xfrm flipH="1">
              <a:off x="1131565" y="4320509"/>
              <a:ext cx="102037" cy="144028"/>
            </a:xfrm>
            <a:custGeom>
              <a:avLst/>
              <a:gdLst>
                <a:gd name="T0" fmla="*/ 20 w 44"/>
                <a:gd name="T1" fmla="*/ 0 h 63"/>
                <a:gd name="T2" fmla="*/ 20 w 44"/>
                <a:gd name="T3" fmla="*/ 16 h 63"/>
                <a:gd name="T4" fmla="*/ 0 w 44"/>
                <a:gd name="T5" fmla="*/ 16 h 63"/>
                <a:gd name="T6" fmla="*/ 0 w 44"/>
                <a:gd name="T7" fmla="*/ 47 h 63"/>
                <a:gd name="T8" fmla="*/ 20 w 44"/>
                <a:gd name="T9" fmla="*/ 47 h 63"/>
                <a:gd name="T10" fmla="*/ 20 w 44"/>
                <a:gd name="T11" fmla="*/ 62 h 63"/>
                <a:gd name="T12" fmla="*/ 43 w 44"/>
                <a:gd name="T13" fmla="*/ 31 h 63"/>
                <a:gd name="T14" fmla="*/ 20 w 44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3">
                  <a:moveTo>
                    <a:pt x="20" y="0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20" y="47"/>
                  </a:lnTo>
                  <a:lnTo>
                    <a:pt x="20" y="62"/>
                  </a:lnTo>
                  <a:lnTo>
                    <a:pt x="43" y="31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" name="Rectangle 312"/>
            <p:cNvSpPr>
              <a:spLocks noChangeArrowheads="1"/>
            </p:cNvSpPr>
            <p:nvPr/>
          </p:nvSpPr>
          <p:spPr bwMode="auto">
            <a:xfrm flipH="1">
              <a:off x="2386160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1" name="Rectangle 313"/>
            <p:cNvSpPr>
              <a:spLocks noChangeArrowheads="1"/>
            </p:cNvSpPr>
            <p:nvPr/>
          </p:nvSpPr>
          <p:spPr bwMode="auto">
            <a:xfrm flipH="1">
              <a:off x="2330503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2" name="Rectangle 314"/>
            <p:cNvSpPr>
              <a:spLocks noChangeArrowheads="1"/>
            </p:cNvSpPr>
            <p:nvPr/>
          </p:nvSpPr>
          <p:spPr bwMode="auto">
            <a:xfrm flipH="1">
              <a:off x="2286441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3" name="Rectangle 315"/>
            <p:cNvSpPr>
              <a:spLocks noChangeArrowheads="1"/>
            </p:cNvSpPr>
            <p:nvPr/>
          </p:nvSpPr>
          <p:spPr bwMode="auto">
            <a:xfrm flipH="1">
              <a:off x="2230785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4" name="Rectangle 316"/>
            <p:cNvSpPr>
              <a:spLocks noChangeArrowheads="1"/>
            </p:cNvSpPr>
            <p:nvPr/>
          </p:nvSpPr>
          <p:spPr bwMode="auto">
            <a:xfrm flipH="1">
              <a:off x="2175128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" name="Rectangle 317"/>
            <p:cNvSpPr>
              <a:spLocks noChangeArrowheads="1"/>
            </p:cNvSpPr>
            <p:nvPr/>
          </p:nvSpPr>
          <p:spPr bwMode="auto">
            <a:xfrm flipH="1">
              <a:off x="2119471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" name="Rectangle 318"/>
            <p:cNvSpPr>
              <a:spLocks noChangeArrowheads="1"/>
            </p:cNvSpPr>
            <p:nvPr/>
          </p:nvSpPr>
          <p:spPr bwMode="auto">
            <a:xfrm flipH="1">
              <a:off x="2063815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7" name="Rectangle 319"/>
            <p:cNvSpPr>
              <a:spLocks noChangeArrowheads="1"/>
            </p:cNvSpPr>
            <p:nvPr/>
          </p:nvSpPr>
          <p:spPr bwMode="auto">
            <a:xfrm flipH="1">
              <a:off x="2008158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8" name="Rectangle 320"/>
            <p:cNvSpPr>
              <a:spLocks noChangeArrowheads="1"/>
            </p:cNvSpPr>
            <p:nvPr/>
          </p:nvSpPr>
          <p:spPr bwMode="auto">
            <a:xfrm flipH="1">
              <a:off x="1952501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9" name="Rectangle 321"/>
            <p:cNvSpPr>
              <a:spLocks noChangeArrowheads="1"/>
            </p:cNvSpPr>
            <p:nvPr/>
          </p:nvSpPr>
          <p:spPr bwMode="auto">
            <a:xfrm flipH="1">
              <a:off x="1896844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0" name="Rectangle 322"/>
            <p:cNvSpPr>
              <a:spLocks noChangeArrowheads="1"/>
            </p:cNvSpPr>
            <p:nvPr/>
          </p:nvSpPr>
          <p:spPr bwMode="auto">
            <a:xfrm flipH="1">
              <a:off x="1841188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1" name="Rectangle 323"/>
            <p:cNvSpPr>
              <a:spLocks noChangeArrowheads="1"/>
            </p:cNvSpPr>
            <p:nvPr/>
          </p:nvSpPr>
          <p:spPr bwMode="auto">
            <a:xfrm flipH="1">
              <a:off x="1794807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2" name="Rectangle 324"/>
            <p:cNvSpPr>
              <a:spLocks noChangeArrowheads="1"/>
            </p:cNvSpPr>
            <p:nvPr/>
          </p:nvSpPr>
          <p:spPr bwMode="auto">
            <a:xfrm flipH="1">
              <a:off x="1739151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3" name="Rectangle 325"/>
            <p:cNvSpPr>
              <a:spLocks noChangeArrowheads="1"/>
            </p:cNvSpPr>
            <p:nvPr/>
          </p:nvSpPr>
          <p:spPr bwMode="auto">
            <a:xfrm flipH="1">
              <a:off x="1683494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4" name="Rectangle 326"/>
            <p:cNvSpPr>
              <a:spLocks noChangeArrowheads="1"/>
            </p:cNvSpPr>
            <p:nvPr/>
          </p:nvSpPr>
          <p:spPr bwMode="auto">
            <a:xfrm flipH="1">
              <a:off x="1627837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5" name="Rectangle 327"/>
            <p:cNvSpPr>
              <a:spLocks noChangeArrowheads="1"/>
            </p:cNvSpPr>
            <p:nvPr/>
          </p:nvSpPr>
          <p:spPr bwMode="auto">
            <a:xfrm flipH="1">
              <a:off x="1572180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6" name="Rectangle 328"/>
            <p:cNvSpPr>
              <a:spLocks noChangeArrowheads="1"/>
            </p:cNvSpPr>
            <p:nvPr/>
          </p:nvSpPr>
          <p:spPr bwMode="auto">
            <a:xfrm flipH="1">
              <a:off x="1516524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7" name="Rectangle 329"/>
            <p:cNvSpPr>
              <a:spLocks noChangeArrowheads="1"/>
            </p:cNvSpPr>
            <p:nvPr/>
          </p:nvSpPr>
          <p:spPr bwMode="auto">
            <a:xfrm flipH="1">
              <a:off x="1460867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" name="Rectangle 330"/>
            <p:cNvSpPr>
              <a:spLocks noChangeArrowheads="1"/>
            </p:cNvSpPr>
            <p:nvPr/>
          </p:nvSpPr>
          <p:spPr bwMode="auto">
            <a:xfrm flipH="1">
              <a:off x="1405210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9" name="Rectangle 331"/>
            <p:cNvSpPr>
              <a:spLocks noChangeArrowheads="1"/>
            </p:cNvSpPr>
            <p:nvPr/>
          </p:nvSpPr>
          <p:spPr bwMode="auto">
            <a:xfrm flipH="1">
              <a:off x="1349554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" name="Rectangle 332"/>
            <p:cNvSpPr>
              <a:spLocks noChangeArrowheads="1"/>
            </p:cNvSpPr>
            <p:nvPr/>
          </p:nvSpPr>
          <p:spPr bwMode="auto">
            <a:xfrm flipH="1">
              <a:off x="1293897" y="3824413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1" name="Rectangle 333"/>
            <p:cNvSpPr>
              <a:spLocks noChangeArrowheads="1"/>
            </p:cNvSpPr>
            <p:nvPr/>
          </p:nvSpPr>
          <p:spPr bwMode="auto">
            <a:xfrm flipH="1">
              <a:off x="1240559" y="3824413"/>
              <a:ext cx="37104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2" name="Freeform 334"/>
            <p:cNvSpPr>
              <a:spLocks/>
            </p:cNvSpPr>
            <p:nvPr/>
          </p:nvSpPr>
          <p:spPr bwMode="auto">
            <a:xfrm flipH="1">
              <a:off x="1131565" y="3771831"/>
              <a:ext cx="102037" cy="144028"/>
            </a:xfrm>
            <a:custGeom>
              <a:avLst/>
              <a:gdLst>
                <a:gd name="T0" fmla="*/ 20 w 44"/>
                <a:gd name="T1" fmla="*/ 0 h 63"/>
                <a:gd name="T2" fmla="*/ 20 w 44"/>
                <a:gd name="T3" fmla="*/ 16 h 63"/>
                <a:gd name="T4" fmla="*/ 0 w 44"/>
                <a:gd name="T5" fmla="*/ 16 h 63"/>
                <a:gd name="T6" fmla="*/ 0 w 44"/>
                <a:gd name="T7" fmla="*/ 47 h 63"/>
                <a:gd name="T8" fmla="*/ 20 w 44"/>
                <a:gd name="T9" fmla="*/ 47 h 63"/>
                <a:gd name="T10" fmla="*/ 20 w 44"/>
                <a:gd name="T11" fmla="*/ 62 h 63"/>
                <a:gd name="T12" fmla="*/ 43 w 44"/>
                <a:gd name="T13" fmla="*/ 31 h 63"/>
                <a:gd name="T14" fmla="*/ 20 w 44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3">
                  <a:moveTo>
                    <a:pt x="20" y="0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20" y="47"/>
                  </a:lnTo>
                  <a:lnTo>
                    <a:pt x="20" y="62"/>
                  </a:lnTo>
                  <a:lnTo>
                    <a:pt x="43" y="31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7" name="Rectangle 336"/>
            <p:cNvSpPr>
              <a:spLocks noChangeArrowheads="1"/>
            </p:cNvSpPr>
            <p:nvPr/>
          </p:nvSpPr>
          <p:spPr bwMode="auto">
            <a:xfrm flipH="1">
              <a:off x="2386160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8" name="Rectangle 337"/>
            <p:cNvSpPr>
              <a:spLocks noChangeArrowheads="1"/>
            </p:cNvSpPr>
            <p:nvPr/>
          </p:nvSpPr>
          <p:spPr bwMode="auto">
            <a:xfrm flipH="1">
              <a:off x="2330503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" name="Rectangle 338"/>
            <p:cNvSpPr>
              <a:spLocks noChangeArrowheads="1"/>
            </p:cNvSpPr>
            <p:nvPr/>
          </p:nvSpPr>
          <p:spPr bwMode="auto">
            <a:xfrm flipH="1">
              <a:off x="2286441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" name="Rectangle 339"/>
            <p:cNvSpPr>
              <a:spLocks noChangeArrowheads="1"/>
            </p:cNvSpPr>
            <p:nvPr/>
          </p:nvSpPr>
          <p:spPr bwMode="auto">
            <a:xfrm flipH="1">
              <a:off x="2230785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1" name="Rectangle 340"/>
            <p:cNvSpPr>
              <a:spLocks noChangeArrowheads="1"/>
            </p:cNvSpPr>
            <p:nvPr/>
          </p:nvSpPr>
          <p:spPr bwMode="auto">
            <a:xfrm flipH="1">
              <a:off x="2175128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2" name="Rectangle 341"/>
            <p:cNvSpPr>
              <a:spLocks noChangeArrowheads="1"/>
            </p:cNvSpPr>
            <p:nvPr/>
          </p:nvSpPr>
          <p:spPr bwMode="auto">
            <a:xfrm flipH="1">
              <a:off x="2119471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3" name="Rectangle 342"/>
            <p:cNvSpPr>
              <a:spLocks noChangeArrowheads="1"/>
            </p:cNvSpPr>
            <p:nvPr/>
          </p:nvSpPr>
          <p:spPr bwMode="auto">
            <a:xfrm flipH="1">
              <a:off x="2063815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4" name="Rectangle 343"/>
            <p:cNvSpPr>
              <a:spLocks noChangeArrowheads="1"/>
            </p:cNvSpPr>
            <p:nvPr/>
          </p:nvSpPr>
          <p:spPr bwMode="auto">
            <a:xfrm flipH="1">
              <a:off x="2008158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5" name="Rectangle 344"/>
            <p:cNvSpPr>
              <a:spLocks noChangeArrowheads="1"/>
            </p:cNvSpPr>
            <p:nvPr/>
          </p:nvSpPr>
          <p:spPr bwMode="auto">
            <a:xfrm flipH="1">
              <a:off x="1952501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6" name="Rectangle 345"/>
            <p:cNvSpPr>
              <a:spLocks noChangeArrowheads="1"/>
            </p:cNvSpPr>
            <p:nvPr/>
          </p:nvSpPr>
          <p:spPr bwMode="auto">
            <a:xfrm flipH="1">
              <a:off x="1896844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7" name="Rectangle 346"/>
            <p:cNvSpPr>
              <a:spLocks noChangeArrowheads="1"/>
            </p:cNvSpPr>
            <p:nvPr/>
          </p:nvSpPr>
          <p:spPr bwMode="auto">
            <a:xfrm flipH="1">
              <a:off x="1841188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8" name="Rectangle 347"/>
            <p:cNvSpPr>
              <a:spLocks noChangeArrowheads="1"/>
            </p:cNvSpPr>
            <p:nvPr/>
          </p:nvSpPr>
          <p:spPr bwMode="auto">
            <a:xfrm flipH="1">
              <a:off x="1794807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" name="Rectangle 348"/>
            <p:cNvSpPr>
              <a:spLocks noChangeArrowheads="1"/>
            </p:cNvSpPr>
            <p:nvPr/>
          </p:nvSpPr>
          <p:spPr bwMode="auto">
            <a:xfrm flipH="1">
              <a:off x="1739151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" name="Rectangle 349"/>
            <p:cNvSpPr>
              <a:spLocks noChangeArrowheads="1"/>
            </p:cNvSpPr>
            <p:nvPr/>
          </p:nvSpPr>
          <p:spPr bwMode="auto">
            <a:xfrm flipH="1">
              <a:off x="1683494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" name="Rectangle 350"/>
            <p:cNvSpPr>
              <a:spLocks noChangeArrowheads="1"/>
            </p:cNvSpPr>
            <p:nvPr/>
          </p:nvSpPr>
          <p:spPr bwMode="auto">
            <a:xfrm flipH="1">
              <a:off x="1627837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" name="Rectangle 351"/>
            <p:cNvSpPr>
              <a:spLocks noChangeArrowheads="1"/>
            </p:cNvSpPr>
            <p:nvPr/>
          </p:nvSpPr>
          <p:spPr bwMode="auto">
            <a:xfrm flipH="1">
              <a:off x="1572180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3" name="Rectangle 352"/>
            <p:cNvSpPr>
              <a:spLocks noChangeArrowheads="1"/>
            </p:cNvSpPr>
            <p:nvPr/>
          </p:nvSpPr>
          <p:spPr bwMode="auto">
            <a:xfrm flipH="1">
              <a:off x="1516524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4" name="Rectangle 353"/>
            <p:cNvSpPr>
              <a:spLocks noChangeArrowheads="1"/>
            </p:cNvSpPr>
            <p:nvPr/>
          </p:nvSpPr>
          <p:spPr bwMode="auto">
            <a:xfrm flipH="1">
              <a:off x="1460867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5" name="Rectangle 354"/>
            <p:cNvSpPr>
              <a:spLocks noChangeArrowheads="1"/>
            </p:cNvSpPr>
            <p:nvPr/>
          </p:nvSpPr>
          <p:spPr bwMode="auto">
            <a:xfrm flipH="1">
              <a:off x="1405210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6" name="Rectangle 355"/>
            <p:cNvSpPr>
              <a:spLocks noChangeArrowheads="1"/>
            </p:cNvSpPr>
            <p:nvPr/>
          </p:nvSpPr>
          <p:spPr bwMode="auto">
            <a:xfrm flipH="1">
              <a:off x="1349554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7" name="Rectangle 356"/>
            <p:cNvSpPr>
              <a:spLocks noChangeArrowheads="1"/>
            </p:cNvSpPr>
            <p:nvPr/>
          </p:nvSpPr>
          <p:spPr bwMode="auto">
            <a:xfrm flipH="1">
              <a:off x="1293897" y="3165999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8" name="Rectangle 357"/>
            <p:cNvSpPr>
              <a:spLocks noChangeArrowheads="1"/>
            </p:cNvSpPr>
            <p:nvPr/>
          </p:nvSpPr>
          <p:spPr bwMode="auto">
            <a:xfrm flipH="1">
              <a:off x="1240559" y="3165999"/>
              <a:ext cx="37104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9" name="Freeform 358"/>
            <p:cNvSpPr>
              <a:spLocks/>
            </p:cNvSpPr>
            <p:nvPr/>
          </p:nvSpPr>
          <p:spPr bwMode="auto">
            <a:xfrm flipH="1">
              <a:off x="1131565" y="3113417"/>
              <a:ext cx="102037" cy="144028"/>
            </a:xfrm>
            <a:custGeom>
              <a:avLst/>
              <a:gdLst>
                <a:gd name="T0" fmla="*/ 20 w 44"/>
                <a:gd name="T1" fmla="*/ 0 h 63"/>
                <a:gd name="T2" fmla="*/ 20 w 44"/>
                <a:gd name="T3" fmla="*/ 16 h 63"/>
                <a:gd name="T4" fmla="*/ 0 w 44"/>
                <a:gd name="T5" fmla="*/ 16 h 63"/>
                <a:gd name="T6" fmla="*/ 0 w 44"/>
                <a:gd name="T7" fmla="*/ 47 h 63"/>
                <a:gd name="T8" fmla="*/ 20 w 44"/>
                <a:gd name="T9" fmla="*/ 47 h 63"/>
                <a:gd name="T10" fmla="*/ 20 w 44"/>
                <a:gd name="T11" fmla="*/ 62 h 63"/>
                <a:gd name="T12" fmla="*/ 43 w 44"/>
                <a:gd name="T13" fmla="*/ 31 h 63"/>
                <a:gd name="T14" fmla="*/ 20 w 44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3">
                  <a:moveTo>
                    <a:pt x="20" y="0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20" y="47"/>
                  </a:lnTo>
                  <a:lnTo>
                    <a:pt x="20" y="62"/>
                  </a:lnTo>
                  <a:lnTo>
                    <a:pt x="43" y="31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4" name="Rectangle 360"/>
            <p:cNvSpPr>
              <a:spLocks noChangeArrowheads="1"/>
            </p:cNvSpPr>
            <p:nvPr/>
          </p:nvSpPr>
          <p:spPr bwMode="auto">
            <a:xfrm flipH="1">
              <a:off x="2386160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5" name="Rectangle 361"/>
            <p:cNvSpPr>
              <a:spLocks noChangeArrowheads="1"/>
            </p:cNvSpPr>
            <p:nvPr/>
          </p:nvSpPr>
          <p:spPr bwMode="auto">
            <a:xfrm flipH="1">
              <a:off x="2330503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6" name="Rectangle 362"/>
            <p:cNvSpPr>
              <a:spLocks noChangeArrowheads="1"/>
            </p:cNvSpPr>
            <p:nvPr/>
          </p:nvSpPr>
          <p:spPr bwMode="auto">
            <a:xfrm flipH="1">
              <a:off x="2286441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7" name="Rectangle 363"/>
            <p:cNvSpPr>
              <a:spLocks noChangeArrowheads="1"/>
            </p:cNvSpPr>
            <p:nvPr/>
          </p:nvSpPr>
          <p:spPr bwMode="auto">
            <a:xfrm flipH="1">
              <a:off x="2230785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8" name="Rectangle 364"/>
            <p:cNvSpPr>
              <a:spLocks noChangeArrowheads="1"/>
            </p:cNvSpPr>
            <p:nvPr/>
          </p:nvSpPr>
          <p:spPr bwMode="auto">
            <a:xfrm flipH="1">
              <a:off x="2175128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" name="Rectangle 365"/>
            <p:cNvSpPr>
              <a:spLocks noChangeArrowheads="1"/>
            </p:cNvSpPr>
            <p:nvPr/>
          </p:nvSpPr>
          <p:spPr bwMode="auto">
            <a:xfrm flipH="1">
              <a:off x="2119471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0" name="Rectangle 366"/>
            <p:cNvSpPr>
              <a:spLocks noChangeArrowheads="1"/>
            </p:cNvSpPr>
            <p:nvPr/>
          </p:nvSpPr>
          <p:spPr bwMode="auto">
            <a:xfrm flipH="1">
              <a:off x="2063815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1" name="Rectangle 367"/>
            <p:cNvSpPr>
              <a:spLocks noChangeArrowheads="1"/>
            </p:cNvSpPr>
            <p:nvPr/>
          </p:nvSpPr>
          <p:spPr bwMode="auto">
            <a:xfrm flipH="1">
              <a:off x="2008158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2" name="Rectangle 368"/>
            <p:cNvSpPr>
              <a:spLocks noChangeArrowheads="1"/>
            </p:cNvSpPr>
            <p:nvPr/>
          </p:nvSpPr>
          <p:spPr bwMode="auto">
            <a:xfrm flipH="1">
              <a:off x="1952501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3" name="Rectangle 369"/>
            <p:cNvSpPr>
              <a:spLocks noChangeArrowheads="1"/>
            </p:cNvSpPr>
            <p:nvPr/>
          </p:nvSpPr>
          <p:spPr bwMode="auto">
            <a:xfrm flipH="1">
              <a:off x="1896844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4" name="Rectangle 370"/>
            <p:cNvSpPr>
              <a:spLocks noChangeArrowheads="1"/>
            </p:cNvSpPr>
            <p:nvPr/>
          </p:nvSpPr>
          <p:spPr bwMode="auto">
            <a:xfrm flipH="1">
              <a:off x="1841188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5" name="Rectangle 371"/>
            <p:cNvSpPr>
              <a:spLocks noChangeArrowheads="1"/>
            </p:cNvSpPr>
            <p:nvPr/>
          </p:nvSpPr>
          <p:spPr bwMode="auto">
            <a:xfrm flipH="1">
              <a:off x="1794807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6" name="Rectangle 372"/>
            <p:cNvSpPr>
              <a:spLocks noChangeArrowheads="1"/>
            </p:cNvSpPr>
            <p:nvPr/>
          </p:nvSpPr>
          <p:spPr bwMode="auto">
            <a:xfrm flipH="1">
              <a:off x="1739151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7" name="Rectangle 373"/>
            <p:cNvSpPr>
              <a:spLocks noChangeArrowheads="1"/>
            </p:cNvSpPr>
            <p:nvPr/>
          </p:nvSpPr>
          <p:spPr bwMode="auto">
            <a:xfrm flipH="1">
              <a:off x="1683494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8" name="Rectangle 374"/>
            <p:cNvSpPr>
              <a:spLocks noChangeArrowheads="1"/>
            </p:cNvSpPr>
            <p:nvPr/>
          </p:nvSpPr>
          <p:spPr bwMode="auto">
            <a:xfrm flipH="1">
              <a:off x="1627837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89" name="Rectangle 375"/>
            <p:cNvSpPr>
              <a:spLocks noChangeArrowheads="1"/>
            </p:cNvSpPr>
            <p:nvPr/>
          </p:nvSpPr>
          <p:spPr bwMode="auto">
            <a:xfrm flipH="1">
              <a:off x="1572180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0" name="Rectangle 376"/>
            <p:cNvSpPr>
              <a:spLocks noChangeArrowheads="1"/>
            </p:cNvSpPr>
            <p:nvPr/>
          </p:nvSpPr>
          <p:spPr bwMode="auto">
            <a:xfrm flipH="1">
              <a:off x="1516524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1" name="Rectangle 377"/>
            <p:cNvSpPr>
              <a:spLocks noChangeArrowheads="1"/>
            </p:cNvSpPr>
            <p:nvPr/>
          </p:nvSpPr>
          <p:spPr bwMode="auto">
            <a:xfrm flipH="1">
              <a:off x="1460867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2" name="Rectangle 378"/>
            <p:cNvSpPr>
              <a:spLocks noChangeArrowheads="1"/>
            </p:cNvSpPr>
            <p:nvPr/>
          </p:nvSpPr>
          <p:spPr bwMode="auto">
            <a:xfrm flipH="1">
              <a:off x="1405210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3" name="Rectangle 379"/>
            <p:cNvSpPr>
              <a:spLocks noChangeArrowheads="1"/>
            </p:cNvSpPr>
            <p:nvPr/>
          </p:nvSpPr>
          <p:spPr bwMode="auto">
            <a:xfrm flipH="1">
              <a:off x="1349554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4" name="Rectangle 380"/>
            <p:cNvSpPr>
              <a:spLocks noChangeArrowheads="1"/>
            </p:cNvSpPr>
            <p:nvPr/>
          </p:nvSpPr>
          <p:spPr bwMode="auto">
            <a:xfrm flipH="1">
              <a:off x="1293897" y="3495206"/>
              <a:ext cx="39423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5" name="Rectangle 381"/>
            <p:cNvSpPr>
              <a:spLocks noChangeArrowheads="1"/>
            </p:cNvSpPr>
            <p:nvPr/>
          </p:nvSpPr>
          <p:spPr bwMode="auto">
            <a:xfrm flipH="1">
              <a:off x="1240559" y="3495206"/>
              <a:ext cx="37104" cy="38865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6" name="Freeform 382"/>
            <p:cNvSpPr>
              <a:spLocks/>
            </p:cNvSpPr>
            <p:nvPr/>
          </p:nvSpPr>
          <p:spPr bwMode="auto">
            <a:xfrm flipH="1">
              <a:off x="1131565" y="3442624"/>
              <a:ext cx="102037" cy="144028"/>
            </a:xfrm>
            <a:custGeom>
              <a:avLst/>
              <a:gdLst>
                <a:gd name="T0" fmla="*/ 20 w 44"/>
                <a:gd name="T1" fmla="*/ 0 h 63"/>
                <a:gd name="T2" fmla="*/ 20 w 44"/>
                <a:gd name="T3" fmla="*/ 16 h 63"/>
                <a:gd name="T4" fmla="*/ 0 w 44"/>
                <a:gd name="T5" fmla="*/ 16 h 63"/>
                <a:gd name="T6" fmla="*/ 0 w 44"/>
                <a:gd name="T7" fmla="*/ 47 h 63"/>
                <a:gd name="T8" fmla="*/ 20 w 44"/>
                <a:gd name="T9" fmla="*/ 47 h 63"/>
                <a:gd name="T10" fmla="*/ 20 w 44"/>
                <a:gd name="T11" fmla="*/ 62 h 63"/>
                <a:gd name="T12" fmla="*/ 43 w 44"/>
                <a:gd name="T13" fmla="*/ 31 h 63"/>
                <a:gd name="T14" fmla="*/ 20 w 44"/>
                <a:gd name="T15" fmla="*/ 0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4" h="63">
                  <a:moveTo>
                    <a:pt x="20" y="0"/>
                  </a:moveTo>
                  <a:lnTo>
                    <a:pt x="20" y="16"/>
                  </a:lnTo>
                  <a:lnTo>
                    <a:pt x="0" y="16"/>
                  </a:lnTo>
                  <a:lnTo>
                    <a:pt x="0" y="47"/>
                  </a:lnTo>
                  <a:lnTo>
                    <a:pt x="20" y="47"/>
                  </a:lnTo>
                  <a:lnTo>
                    <a:pt x="20" y="62"/>
                  </a:lnTo>
                  <a:lnTo>
                    <a:pt x="43" y="31"/>
                  </a:lnTo>
                  <a:lnTo>
                    <a:pt x="20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6" name="Freeform 383"/>
            <p:cNvSpPr>
              <a:spLocks/>
            </p:cNvSpPr>
            <p:nvPr/>
          </p:nvSpPr>
          <p:spPr bwMode="auto">
            <a:xfrm flipH="1">
              <a:off x="2555776" y="3204205"/>
              <a:ext cx="224945" cy="989907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7" name="Freeform 384"/>
            <p:cNvSpPr>
              <a:spLocks/>
            </p:cNvSpPr>
            <p:nvPr/>
          </p:nvSpPr>
          <p:spPr bwMode="auto">
            <a:xfrm flipH="1">
              <a:off x="855340" y="3212976"/>
              <a:ext cx="224945" cy="989906"/>
            </a:xfrm>
            <a:custGeom>
              <a:avLst/>
              <a:gdLst>
                <a:gd name="T0" fmla="*/ 48 w 97"/>
                <a:gd name="T1" fmla="*/ 0 h 433"/>
                <a:gd name="T2" fmla="*/ 48 w 97"/>
                <a:gd name="T3" fmla="*/ 108 h 433"/>
                <a:gd name="T4" fmla="*/ 0 w 97"/>
                <a:gd name="T5" fmla="*/ 108 h 433"/>
                <a:gd name="T6" fmla="*/ 0 w 97"/>
                <a:gd name="T7" fmla="*/ 324 h 433"/>
                <a:gd name="T8" fmla="*/ 48 w 97"/>
                <a:gd name="T9" fmla="*/ 324 h 433"/>
                <a:gd name="T10" fmla="*/ 48 w 97"/>
                <a:gd name="T11" fmla="*/ 432 h 433"/>
                <a:gd name="T12" fmla="*/ 96 w 97"/>
                <a:gd name="T13" fmla="*/ 216 h 433"/>
                <a:gd name="T14" fmla="*/ 48 w 97"/>
                <a:gd name="T15" fmla="*/ 0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433">
                  <a:moveTo>
                    <a:pt x="48" y="0"/>
                  </a:moveTo>
                  <a:lnTo>
                    <a:pt x="48" y="108"/>
                  </a:lnTo>
                  <a:lnTo>
                    <a:pt x="0" y="108"/>
                  </a:lnTo>
                  <a:lnTo>
                    <a:pt x="0" y="324"/>
                  </a:lnTo>
                  <a:lnTo>
                    <a:pt x="48" y="324"/>
                  </a:lnTo>
                  <a:lnTo>
                    <a:pt x="48" y="432"/>
                  </a:lnTo>
                  <a:lnTo>
                    <a:pt x="96" y="216"/>
                  </a:lnTo>
                  <a:lnTo>
                    <a:pt x="48" y="0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9" name="Rectangle 386"/>
            <p:cNvSpPr>
              <a:spLocks noChangeArrowheads="1"/>
            </p:cNvSpPr>
            <p:nvPr/>
          </p:nvSpPr>
          <p:spPr bwMode="auto">
            <a:xfrm>
              <a:off x="4861877" y="3140197"/>
              <a:ext cx="2397876" cy="120709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0" name="Rectangle 387"/>
            <p:cNvSpPr>
              <a:spLocks noChangeArrowheads="1"/>
            </p:cNvSpPr>
            <p:nvPr/>
          </p:nvSpPr>
          <p:spPr bwMode="auto">
            <a:xfrm>
              <a:off x="5226022" y="3212976"/>
              <a:ext cx="1713560" cy="10163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Κωδικοποίηση </a:t>
              </a:r>
            </a:p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καναλιού </a:t>
              </a:r>
            </a:p>
            <a:p>
              <a:pPr algn="ctr"/>
              <a:r>
                <a:rPr lang="el-GR" altLang="x-none" sz="2000" dirty="0" smtClean="0">
                  <a:solidFill>
                    <a:srgbClr val="000000"/>
                  </a:solidFill>
                </a:rPr>
                <a:t>επιστροφής</a:t>
              </a:r>
              <a:endParaRPr lang="en-US" altLang="x-none" sz="2000" dirty="0">
                <a:solidFill>
                  <a:srgbClr val="000000"/>
                </a:solidFill>
              </a:endParaRPr>
            </a:p>
          </p:txBody>
        </p:sp>
        <p:sp>
          <p:nvSpPr>
            <p:cNvPr id="471" name="Rectangle 388"/>
            <p:cNvSpPr>
              <a:spLocks noChangeArrowheads="1"/>
            </p:cNvSpPr>
            <p:nvPr/>
          </p:nvSpPr>
          <p:spPr bwMode="auto">
            <a:xfrm>
              <a:off x="4432858" y="2005680"/>
              <a:ext cx="139142" cy="3655568"/>
            </a:xfrm>
            <a:prstGeom prst="rect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72" name="Text Box 389"/>
            <p:cNvSpPr txBox="1">
              <a:spLocks noChangeArrowheads="1"/>
            </p:cNvSpPr>
            <p:nvPr/>
          </p:nvSpPr>
          <p:spPr bwMode="auto">
            <a:xfrm>
              <a:off x="2628579" y="5579948"/>
              <a:ext cx="5407976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altLang="x-none" sz="1800" b="1"/>
                <a:t>DMIF - Application Interface (DAI)</a:t>
              </a:r>
            </a:p>
          </p:txBody>
        </p: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65378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>
          <a:xfrm>
            <a:off x="685800" y="2391023"/>
            <a:ext cx="7772400" cy="1470025"/>
          </a:xfrm>
        </p:spPr>
        <p:txBody>
          <a:bodyPr>
            <a:normAutofit/>
          </a:bodyPr>
          <a:lstStyle/>
          <a:p>
            <a:pPr lvl="1"/>
            <a:r>
              <a:rPr lang="el-GR" altLang="x-none" sz="2800" b="1" dirty="0" smtClean="0"/>
              <a:t>Ενσωματωμένο Πλαίσιο Παράδοσης Πολυμέσων (</a:t>
            </a:r>
            <a:r>
              <a:rPr lang="en-US" altLang="x-none" sz="2800" b="1" dirty="0" smtClean="0"/>
              <a:t>Delivery Multimedia Integration Framework</a:t>
            </a:r>
            <a:r>
              <a:rPr lang="el-GR" altLang="x-none" sz="2800" b="1" dirty="0" smtClean="0"/>
              <a:t> - </a:t>
            </a:r>
            <a:r>
              <a:rPr lang="en-US" altLang="x-none" sz="2800" b="1" dirty="0" smtClean="0"/>
              <a:t>DMIF)</a:t>
            </a:r>
            <a:endParaRPr lang="en-US" altLang="x-none" sz="2800" b="1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811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DMIF (1 από 4)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x-none" dirty="0"/>
              <a:t>Πρωτόκολλο συνόδου για διαχείριση πολυμεσικών ροών πάνω από γενικές τεχνολογίες μεταφοράς.</a:t>
            </a:r>
          </a:p>
          <a:p>
            <a:r>
              <a:rPr lang="el-GR" altLang="x-none" dirty="0"/>
              <a:t>Ομοιότητες </a:t>
            </a:r>
            <a:r>
              <a:rPr lang="el-GR" altLang="x-none" dirty="0" smtClean="0"/>
              <a:t>με το πρωτόκολλο </a:t>
            </a:r>
            <a:r>
              <a:rPr lang="en-US" altLang="x-none" dirty="0"/>
              <a:t>FTP</a:t>
            </a:r>
            <a:r>
              <a:rPr lang="el-GR" altLang="x-none" dirty="0"/>
              <a:t> (εγκατάσταση σύνδεσης, επιλογή αρχείων/ροών, επιστροφή αρχείων </a:t>
            </a:r>
            <a:r>
              <a:rPr lang="el-GR" altLang="x-none" b="1" dirty="0" smtClean="0"/>
              <a:t>μέσω </a:t>
            </a:r>
            <a:r>
              <a:rPr lang="el-GR" altLang="x-none" dirty="0" smtClean="0"/>
              <a:t>δεικτών </a:t>
            </a:r>
            <a:r>
              <a:rPr lang="el-GR" altLang="x-none" dirty="0"/>
              <a:t>προς ροές).</a:t>
            </a:r>
          </a:p>
          <a:p>
            <a:r>
              <a:rPr lang="en-US" altLang="x-none" dirty="0"/>
              <a:t>Η λ</a:t>
            </a:r>
            <a:r>
              <a:rPr lang="el-GR" altLang="x-none" dirty="0"/>
              <a:t>ειτουργικότητα του </a:t>
            </a:r>
            <a:r>
              <a:rPr lang="en-US" altLang="x-none" dirty="0"/>
              <a:t>DMIF </a:t>
            </a:r>
            <a:r>
              <a:rPr lang="el-GR" altLang="x-none" dirty="0">
                <a:sym typeface="Symbol" pitchFamily="18" charset="2"/>
              </a:rPr>
              <a:t>παρέχεται από </a:t>
            </a:r>
            <a:r>
              <a:rPr lang="el-GR" altLang="x-none" dirty="0" smtClean="0">
                <a:sym typeface="Symbol" pitchFamily="18" charset="2"/>
              </a:rPr>
              <a:t>την διεπαφή </a:t>
            </a:r>
            <a:r>
              <a:rPr lang="el-GR" altLang="x-none" i="1" dirty="0" smtClean="0">
                <a:sym typeface="Symbol" pitchFamily="18" charset="2"/>
              </a:rPr>
              <a:t>DAI (</a:t>
            </a:r>
            <a:r>
              <a:rPr lang="en-US" altLang="x-none" b="1" i="1" dirty="0" smtClean="0">
                <a:sym typeface="Symbol" pitchFamily="18" charset="2"/>
              </a:rPr>
              <a:t>D</a:t>
            </a:r>
            <a:r>
              <a:rPr lang="en-US" altLang="x-none" i="1" dirty="0" smtClean="0">
                <a:sym typeface="Symbol" pitchFamily="18" charset="2"/>
              </a:rPr>
              <a:t>MIF</a:t>
            </a:r>
            <a:r>
              <a:rPr lang="en-US" altLang="x-none" i="1" dirty="0">
                <a:sym typeface="Symbol" pitchFamily="18" charset="2"/>
              </a:rPr>
              <a:t>-</a:t>
            </a:r>
            <a:r>
              <a:rPr lang="en-US" altLang="x-none" b="1" i="1" dirty="0">
                <a:sym typeface="Symbol" pitchFamily="18" charset="2"/>
              </a:rPr>
              <a:t>A</a:t>
            </a:r>
            <a:r>
              <a:rPr lang="en-US" altLang="x-none" i="1" dirty="0">
                <a:sym typeface="Symbol" pitchFamily="18" charset="2"/>
              </a:rPr>
              <a:t>pplication </a:t>
            </a:r>
            <a:r>
              <a:rPr lang="en-US" altLang="x-none" b="1" i="1" dirty="0" smtClean="0">
                <a:sym typeface="Symbol" pitchFamily="18" charset="2"/>
              </a:rPr>
              <a:t>I</a:t>
            </a:r>
            <a:r>
              <a:rPr lang="en-US" altLang="x-none" i="1" dirty="0" smtClean="0">
                <a:sym typeface="Symbol" pitchFamily="18" charset="2"/>
              </a:rPr>
              <a:t>nterface) </a:t>
            </a:r>
            <a:r>
              <a:rPr lang="el-GR" altLang="x-none" dirty="0" smtClean="0">
                <a:sym typeface="Symbol" pitchFamily="18" charset="2"/>
              </a:rPr>
              <a:t>που </a:t>
            </a:r>
            <a:r>
              <a:rPr lang="el-GR" altLang="x-none" dirty="0">
                <a:sym typeface="Symbol" pitchFamily="18" charset="2"/>
              </a:rPr>
              <a:t>μεταγλωττίζει το</a:t>
            </a:r>
            <a:r>
              <a:rPr lang="en-US" altLang="x-none" dirty="0">
                <a:sym typeface="Symbol" pitchFamily="18" charset="2"/>
              </a:rPr>
              <a:t> DMIF</a:t>
            </a:r>
            <a:r>
              <a:rPr lang="el-GR" altLang="x-none" dirty="0">
                <a:sym typeface="Symbol" pitchFamily="18" charset="2"/>
              </a:rPr>
              <a:t> σε </a:t>
            </a:r>
            <a:r>
              <a:rPr lang="el-GR" altLang="x-none" dirty="0"/>
              <a:t>μηνύματα πρωτοκόλλου και θέτει τις </a:t>
            </a:r>
            <a:r>
              <a:rPr lang="en-US" altLang="x-none" dirty="0" err="1"/>
              <a:t>QoS</a:t>
            </a:r>
            <a:r>
              <a:rPr lang="en-US" altLang="x-none" dirty="0"/>
              <a:t> </a:t>
            </a:r>
            <a:r>
              <a:rPr lang="el-GR" altLang="x-none" dirty="0"/>
              <a:t>απαιτήσεις.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84225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DMIF (2 από 4)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/>
          </a:bodyPr>
          <a:lstStyle/>
          <a:p>
            <a:pPr marL="457200" indent="-45720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altLang="x-none" sz="2600" dirty="0" smtClean="0"/>
              <a:t>Το </a:t>
            </a:r>
            <a:r>
              <a:rPr lang="en-US" altLang="x-none" sz="2600" dirty="0" smtClean="0"/>
              <a:t>DMIF </a:t>
            </a:r>
            <a:r>
              <a:rPr lang="el-GR" altLang="x-none" sz="2600" dirty="0" smtClean="0"/>
              <a:t>αποτελεί μία απλή διεπαφή για πρόσβαση πολυμεσικού περιεχομένου σε διαφορετικές  τεχνολογίες.</a:t>
            </a:r>
          </a:p>
          <a:p>
            <a:pPr marL="457200" indent="-457200">
              <a:buClr>
                <a:schemeClr val="tx1"/>
              </a:buClr>
              <a:buSzPct val="100000"/>
              <a:buFont typeface="Arial" pitchFamily="34" charset="0"/>
              <a:buChar char="•"/>
            </a:pPr>
            <a:r>
              <a:rPr lang="el-GR" altLang="x-none" sz="2600" dirty="0" smtClean="0"/>
              <a:t>Η εφαρμογή δεν ασχολείται με τον τρόπο μεταφοράς των δεδομένων.</a:t>
            </a:r>
          </a:p>
          <a:p>
            <a:pPr>
              <a:buClr>
                <a:schemeClr val="tx1"/>
              </a:buClr>
            </a:pPr>
            <a:endParaRPr lang="en-US" sz="2600" dirty="0"/>
          </a:p>
        </p:txBody>
      </p:sp>
      <p:pic>
        <p:nvPicPr>
          <p:cNvPr id="8" name="Picture 3" descr="Σχήμα που αποτυπώνει πως οργανώνονται οι οντότητες της διεπαφής DMIF. 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628800"/>
            <a:ext cx="5760639" cy="4317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2041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12444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DMIF (3 από 4)</a:t>
            </a:r>
            <a:endParaRPr lang="el-GR" dirty="0"/>
          </a:p>
        </p:txBody>
      </p:sp>
      <p:pic>
        <p:nvPicPr>
          <p:cNvPr id="9" name="Picture 3" descr="Σχήμα που παρέχει λεπτομερή παρουσίαση της χρήσης της διεπαφής DMIF κατά την αποστολή βίντεο σε απομακρυσμένο πολυμεσικό κόμβο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240" y="1196752"/>
            <a:ext cx="8652255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572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DMIF (4 από 4)</a:t>
            </a:r>
            <a:endParaRPr lang="el-GR" dirty="0"/>
          </a:p>
        </p:txBody>
      </p:sp>
      <p:grpSp>
        <p:nvGrpSpPr>
          <p:cNvPr id="8" name="Group 24" descr="Διάγραμμα αλληλεπίδρασης εφαρμογών και οντοτήτων DIMF."/>
          <p:cNvGrpSpPr>
            <a:grpSpLocks/>
          </p:cNvGrpSpPr>
          <p:nvPr/>
        </p:nvGrpSpPr>
        <p:grpSpPr bwMode="auto">
          <a:xfrm>
            <a:off x="361278" y="1441456"/>
            <a:ext cx="8432858" cy="2563608"/>
            <a:chOff x="-336" y="1287"/>
            <a:chExt cx="4689" cy="135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-336" y="1287"/>
              <a:ext cx="1941" cy="1161"/>
              <a:chOff x="-336" y="1431"/>
              <a:chExt cx="1941" cy="1161"/>
            </a:xfrm>
          </p:grpSpPr>
          <p:grpSp>
            <p:nvGrpSpPr>
              <p:cNvPr id="25" name="Group 4"/>
              <p:cNvGrpSpPr>
                <a:grpSpLocks/>
              </p:cNvGrpSpPr>
              <p:nvPr/>
            </p:nvGrpSpPr>
            <p:grpSpPr bwMode="auto">
              <a:xfrm>
                <a:off x="433" y="1632"/>
                <a:ext cx="1172" cy="960"/>
                <a:chOff x="769" y="1632"/>
                <a:chExt cx="1172" cy="960"/>
              </a:xfrm>
            </p:grpSpPr>
            <p:sp>
              <p:nvSpPr>
                <p:cNvPr id="28" name="Oval 5"/>
                <p:cNvSpPr>
                  <a:spLocks noChangeArrowheads="1"/>
                </p:cNvSpPr>
                <p:nvPr/>
              </p:nvSpPr>
              <p:spPr bwMode="auto">
                <a:xfrm>
                  <a:off x="769" y="1632"/>
                  <a:ext cx="1172" cy="960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9" name="Oval 6"/>
                <p:cNvSpPr>
                  <a:spLocks noChangeArrowheads="1"/>
                </p:cNvSpPr>
                <p:nvPr/>
              </p:nvSpPr>
              <p:spPr bwMode="auto">
                <a:xfrm>
                  <a:off x="860" y="1824"/>
                  <a:ext cx="820" cy="24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l-GR" altLang="x-none" sz="2000" dirty="0"/>
                    <a:t>Εφαρμογή</a:t>
                  </a:r>
                  <a:endParaRPr lang="en-GB" altLang="x-none" sz="2000" dirty="0"/>
                </a:p>
              </p:txBody>
            </p:sp>
            <p:sp>
              <p:nvSpPr>
                <p:cNvPr id="30" name="Oval 7"/>
                <p:cNvSpPr>
                  <a:spLocks noChangeArrowheads="1"/>
                </p:cNvSpPr>
                <p:nvPr/>
              </p:nvSpPr>
              <p:spPr bwMode="auto">
                <a:xfrm>
                  <a:off x="1060" y="2256"/>
                  <a:ext cx="668" cy="24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altLang="x-none" sz="2000"/>
                    <a:t>DMIF</a:t>
                  </a:r>
                  <a:endParaRPr lang="en-GB" altLang="x-none" sz="2000"/>
                </a:p>
              </p:txBody>
            </p:sp>
          </p:grpSp>
          <p:sp>
            <p:nvSpPr>
              <p:cNvPr id="26" name="Text Box 8"/>
              <p:cNvSpPr txBox="1">
                <a:spLocks noChangeArrowheads="1"/>
              </p:cNvSpPr>
              <p:nvPr/>
            </p:nvSpPr>
            <p:spPr bwMode="auto">
              <a:xfrm>
                <a:off x="-336" y="1431"/>
                <a:ext cx="1200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x-none" sz="2000" dirty="0"/>
                  <a:t>DMIF-</a:t>
                </a:r>
                <a:r>
                  <a:rPr lang="el-GR" altLang="x-none" sz="2000" dirty="0"/>
                  <a:t>προέλευσης</a:t>
                </a:r>
                <a:endParaRPr lang="en-GB" altLang="x-none" sz="2000" dirty="0"/>
              </a:p>
            </p:txBody>
          </p:sp>
          <p:sp>
            <p:nvSpPr>
              <p:cNvPr id="27" name="Line 9"/>
              <p:cNvSpPr>
                <a:spLocks noChangeShapeType="1"/>
              </p:cNvSpPr>
              <p:nvPr/>
            </p:nvSpPr>
            <p:spPr bwMode="auto">
              <a:xfrm>
                <a:off x="1056" y="2064"/>
                <a:ext cx="48" cy="19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1" name="Line 10"/>
            <p:cNvSpPr>
              <a:spLocks noChangeShapeType="1"/>
            </p:cNvSpPr>
            <p:nvPr/>
          </p:nvSpPr>
          <p:spPr bwMode="auto">
            <a:xfrm>
              <a:off x="1392" y="2256"/>
              <a:ext cx="960" cy="9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2120" y="1363"/>
              <a:ext cx="2233" cy="1277"/>
              <a:chOff x="2120" y="1507"/>
              <a:chExt cx="2233" cy="1277"/>
            </a:xfrm>
          </p:grpSpPr>
          <p:grpSp>
            <p:nvGrpSpPr>
              <p:cNvPr id="18" name="Group 12"/>
              <p:cNvGrpSpPr>
                <a:grpSpLocks/>
              </p:cNvGrpSpPr>
              <p:nvPr/>
            </p:nvGrpSpPr>
            <p:grpSpPr bwMode="auto">
              <a:xfrm>
                <a:off x="2120" y="1536"/>
                <a:ext cx="1447" cy="1248"/>
                <a:chOff x="2744" y="1488"/>
                <a:chExt cx="1447" cy="1248"/>
              </a:xfrm>
            </p:grpSpPr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2744" y="1488"/>
                  <a:ext cx="1447" cy="1248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2880" y="1728"/>
                  <a:ext cx="1031" cy="24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l-GR" altLang="x-none" sz="2000" dirty="0"/>
                    <a:t>Εφαρμογή</a:t>
                  </a:r>
                  <a:r>
                    <a:rPr lang="en-US" altLang="x-none" sz="2000" dirty="0"/>
                    <a:t> 1</a:t>
                  </a:r>
                  <a:endParaRPr lang="en-GB" altLang="x-none" sz="2000" dirty="0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3312" y="2064"/>
                  <a:ext cx="839" cy="24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l-GR" altLang="x-none" sz="2000" dirty="0"/>
                    <a:t>Εφαρμογή</a:t>
                  </a:r>
                  <a:r>
                    <a:rPr lang="en-US" altLang="x-none" sz="2000" dirty="0"/>
                    <a:t> 2</a:t>
                  </a:r>
                  <a:endParaRPr lang="en-GB" altLang="x-none" sz="2000" dirty="0"/>
                </a:p>
              </p:txBody>
            </p:sp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2976" y="2352"/>
                  <a:ext cx="654" cy="240"/>
                </a:xfrm>
                <a:prstGeom prst="ellipse">
                  <a:avLst/>
                </a:prstGeom>
                <a:ln>
                  <a:headEnd type="none" w="sm" len="sm"/>
                  <a:tailEnd type="none" w="sm" len="sm"/>
                </a:ln>
              </p:spPr>
              <p:style>
                <a:lnRef idx="1">
                  <a:schemeClr val="accent1"/>
                </a:lnRef>
                <a:fillRef idx="2">
                  <a:schemeClr val="accent1"/>
                </a:fillRef>
                <a:effectRef idx="1">
                  <a:schemeClr val="accent1"/>
                </a:effectRef>
                <a:fontRef idx="minor">
                  <a:schemeClr val="dk1"/>
                </a:fontRef>
              </p:style>
              <p:txBody>
                <a:bodyPr wrap="none" anchor="ctr"/>
                <a:lstStyle/>
                <a:p>
                  <a:pPr algn="ctr"/>
                  <a:r>
                    <a:rPr lang="en-US" altLang="x-none" sz="2000"/>
                    <a:t>DMIF</a:t>
                  </a:r>
                  <a:endParaRPr lang="en-GB" altLang="x-none" sz="2000"/>
                </a:p>
              </p:txBody>
            </p:sp>
          </p:grpSp>
          <p:sp>
            <p:nvSpPr>
              <p:cNvPr id="19" name="Text Box 17"/>
              <p:cNvSpPr txBox="1">
                <a:spLocks noChangeArrowheads="1"/>
              </p:cNvSpPr>
              <p:nvPr/>
            </p:nvSpPr>
            <p:spPr bwMode="auto">
              <a:xfrm>
                <a:off x="3287" y="1507"/>
                <a:ext cx="1066" cy="21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n-US" altLang="x-none" sz="2000" dirty="0"/>
                  <a:t>DMIF-</a:t>
                </a:r>
                <a:r>
                  <a:rPr lang="el-GR" altLang="x-none" sz="2000" dirty="0"/>
                  <a:t>στόχος</a:t>
                </a:r>
                <a:endParaRPr lang="en-GB" altLang="x-none" sz="2000" dirty="0"/>
              </a:p>
            </p:txBody>
          </p:sp>
          <p:sp>
            <p:nvSpPr>
              <p:cNvPr id="20" name="Line 18"/>
              <p:cNvSpPr>
                <a:spLocks noChangeShapeType="1"/>
              </p:cNvSpPr>
              <p:nvPr/>
            </p:nvSpPr>
            <p:spPr bwMode="auto">
              <a:xfrm flipV="1">
                <a:off x="2592" y="2016"/>
                <a:ext cx="0" cy="3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3" name="Line 19"/>
            <p:cNvSpPr>
              <a:spLocks noChangeShapeType="1"/>
            </p:cNvSpPr>
            <p:nvPr/>
          </p:nvSpPr>
          <p:spPr bwMode="auto">
            <a:xfrm flipV="1">
              <a:off x="1344" y="1776"/>
              <a:ext cx="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4" name="Text Box 20"/>
            <p:cNvSpPr txBox="1">
              <a:spLocks noChangeArrowheads="1"/>
            </p:cNvSpPr>
            <p:nvPr/>
          </p:nvSpPr>
          <p:spPr bwMode="auto">
            <a:xfrm>
              <a:off x="864" y="1880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x-none" sz="2200" dirty="0"/>
                <a:t>1</a:t>
              </a:r>
              <a:endParaRPr lang="en-GB" altLang="x-none" sz="2200" dirty="0"/>
            </a:p>
          </p:txBody>
        </p:sp>
        <p:sp>
          <p:nvSpPr>
            <p:cNvPr id="15" name="Text Box 21"/>
            <p:cNvSpPr txBox="1">
              <a:spLocks noChangeArrowheads="1"/>
            </p:cNvSpPr>
            <p:nvPr/>
          </p:nvSpPr>
          <p:spPr bwMode="auto">
            <a:xfrm>
              <a:off x="1632" y="2256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x-none" sz="2200"/>
                <a:t>2</a:t>
              </a:r>
              <a:endParaRPr lang="en-GB" altLang="x-none" sz="2200"/>
            </a:p>
          </p:txBody>
        </p:sp>
        <p:sp>
          <p:nvSpPr>
            <p:cNvPr id="16" name="Text Box 22"/>
            <p:cNvSpPr txBox="1">
              <a:spLocks noChangeArrowheads="1"/>
            </p:cNvSpPr>
            <p:nvPr/>
          </p:nvSpPr>
          <p:spPr bwMode="auto">
            <a:xfrm>
              <a:off x="2400" y="1920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x-none" sz="2200"/>
                <a:t>3</a:t>
              </a:r>
              <a:endParaRPr lang="en-GB" altLang="x-none" sz="2200"/>
            </a:p>
          </p:txBody>
        </p:sp>
        <p:sp>
          <p:nvSpPr>
            <p:cNvPr id="17" name="Text Box 23"/>
            <p:cNvSpPr txBox="1">
              <a:spLocks noChangeArrowheads="1"/>
            </p:cNvSpPr>
            <p:nvPr/>
          </p:nvSpPr>
          <p:spPr bwMode="auto">
            <a:xfrm>
              <a:off x="1680" y="1536"/>
              <a:ext cx="182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l-GR" altLang="x-none" sz="2200" dirty="0"/>
                <a:t>4</a:t>
              </a:r>
              <a:endParaRPr lang="en-GB" altLang="x-none" sz="2200" dirty="0"/>
            </a:p>
          </p:txBody>
        </p:sp>
      </p:grpSp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>
          <a:xfrm>
            <a:off x="313342" y="4005064"/>
            <a:ext cx="8291106" cy="2520280"/>
          </a:xfrm>
        </p:spPr>
        <p:txBody>
          <a:bodyPr>
            <a:normAutofit/>
          </a:bodyPr>
          <a:lstStyle/>
          <a:p>
            <a:pPr marL="342900" indent="-342900"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el-GR" altLang="x-none" b="1" dirty="0"/>
              <a:t>Βήμα 1:</a:t>
            </a:r>
            <a:r>
              <a:rPr lang="el-GR" altLang="x-none" dirty="0"/>
              <a:t> </a:t>
            </a:r>
            <a:r>
              <a:rPr lang="el-GR" altLang="x-none" dirty="0" smtClean="0"/>
              <a:t>Η </a:t>
            </a:r>
            <a:r>
              <a:rPr lang="el-GR" altLang="x-none" dirty="0"/>
              <a:t>εφαρμογή ζητάει την παροχή υπηρεσίας από το </a:t>
            </a:r>
            <a:r>
              <a:rPr lang="en-US" altLang="x-none" dirty="0"/>
              <a:t>DMIF</a:t>
            </a:r>
            <a:r>
              <a:rPr lang="el-GR" altLang="x-none" dirty="0"/>
              <a:t>-προέλευσης.</a:t>
            </a:r>
          </a:p>
          <a:p>
            <a:pPr marL="342900" indent="-342900"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el-GR" altLang="x-none" b="1" dirty="0"/>
              <a:t>Βήμα 2:</a:t>
            </a:r>
            <a:r>
              <a:rPr lang="el-GR" altLang="x-none" dirty="0"/>
              <a:t> </a:t>
            </a:r>
            <a:r>
              <a:rPr lang="el-GR" altLang="x-none" dirty="0" smtClean="0"/>
              <a:t>Το </a:t>
            </a:r>
            <a:r>
              <a:rPr lang="en-US" altLang="x-none" dirty="0"/>
              <a:t>DMIF</a:t>
            </a:r>
            <a:r>
              <a:rPr lang="el-GR" altLang="x-none" dirty="0"/>
              <a:t>-προέλευσης δημιουργεί μία δικτυακή σύνοδο με το </a:t>
            </a:r>
            <a:r>
              <a:rPr lang="en-US" altLang="x-none" dirty="0"/>
              <a:t>DMIF-</a:t>
            </a:r>
            <a:r>
              <a:rPr lang="el-GR" altLang="x-none" dirty="0"/>
              <a:t>στόχο.</a:t>
            </a:r>
          </a:p>
          <a:p>
            <a:pPr marL="342900" indent="-342900"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el-GR" altLang="x-none" b="1" dirty="0"/>
              <a:t>Βήμα 3:</a:t>
            </a:r>
            <a:r>
              <a:rPr lang="el-GR" altLang="x-none" dirty="0"/>
              <a:t> </a:t>
            </a:r>
            <a:r>
              <a:rPr lang="el-GR" altLang="x-none" dirty="0" smtClean="0"/>
              <a:t>Το </a:t>
            </a:r>
            <a:r>
              <a:rPr lang="en-US" altLang="x-none" dirty="0"/>
              <a:t>DMIF-</a:t>
            </a:r>
            <a:r>
              <a:rPr lang="el-GR" altLang="x-none" dirty="0"/>
              <a:t>στόχος βρίσκει την κατάλληλη εφαρμογή εξυπηρέτησης και προωθεί την αίτηση της εφαρμογής προέλευσης.</a:t>
            </a:r>
          </a:p>
          <a:p>
            <a:pPr marL="342900" indent="-342900">
              <a:buClr>
                <a:schemeClr val="hlink"/>
              </a:buClr>
              <a:buSzPct val="50000"/>
              <a:buFont typeface="Monotype Sorts" pitchFamily="2" charset="2"/>
              <a:buChar char="n"/>
            </a:pPr>
            <a:r>
              <a:rPr lang="el-GR" altLang="x-none" b="1" dirty="0"/>
              <a:t>Βήμα 4:</a:t>
            </a:r>
            <a:r>
              <a:rPr lang="el-GR" altLang="x-none" dirty="0"/>
              <a:t> </a:t>
            </a:r>
            <a:r>
              <a:rPr lang="el-GR" altLang="x-none" dirty="0" smtClean="0"/>
              <a:t>Δημιουργείται </a:t>
            </a:r>
            <a:r>
              <a:rPr lang="el-GR" altLang="x-none" dirty="0"/>
              <a:t>το κανάλι μεταφοράς μεταξύ των εφαρμογών.</a:t>
            </a:r>
            <a:endParaRPr lang="en-GB" altLang="x-none" dirty="0"/>
          </a:p>
          <a:p>
            <a:endParaRPr lang="en-US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8632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/>
              <a:t>Ήχος στο </a:t>
            </a:r>
            <a:r>
              <a:rPr lang="en-US" dirty="0"/>
              <a:t>MPEG-4</a:t>
            </a: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4160934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Ήχος</a:t>
            </a:r>
            <a:r>
              <a:rPr lang="en-US" dirty="0" smtClean="0"/>
              <a:t> </a:t>
            </a:r>
            <a:r>
              <a:rPr lang="en-US" dirty="0" err="1" smtClean="0"/>
              <a:t>στο</a:t>
            </a:r>
            <a:r>
              <a:rPr lang="en-US" dirty="0" smtClean="0"/>
              <a:t> ΜPEG-4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x-none" sz="2400" dirty="0"/>
              <a:t>Για την επίτευξη υψηλής ποιότητας ήχου, το </a:t>
            </a:r>
            <a:r>
              <a:rPr lang="en-US" altLang="x-none" sz="2400" dirty="0"/>
              <a:t>MPEG-4</a:t>
            </a:r>
            <a:r>
              <a:rPr lang="el-GR" altLang="x-none" sz="2400" dirty="0"/>
              <a:t> πρότυπο διαχωρίζει τον ήχο σε φυσικό και σε συνθετικό ήχο.</a:t>
            </a:r>
          </a:p>
          <a:p>
            <a:r>
              <a:rPr lang="el-GR" altLang="x-none" sz="2400" dirty="0"/>
              <a:t>Περιέχει 6 τύπους τεχνικών κωδικοποίησης:</a:t>
            </a:r>
          </a:p>
          <a:p>
            <a:pPr lvl="1"/>
            <a:r>
              <a:rPr lang="el-GR" altLang="x-none" sz="2200" dirty="0" smtClean="0"/>
              <a:t>Παραμετρική κωδικοποίηση (p</a:t>
            </a:r>
            <a:r>
              <a:rPr lang="en-US" altLang="x-none" sz="2200" dirty="0" err="1" smtClean="0"/>
              <a:t>arametric</a:t>
            </a:r>
            <a:r>
              <a:rPr lang="en-US" altLang="x-none" sz="2200" dirty="0" smtClean="0"/>
              <a:t> coding</a:t>
            </a:r>
            <a:r>
              <a:rPr lang="el-GR" altLang="x-none" sz="2200" dirty="0" smtClean="0"/>
              <a:t>)</a:t>
            </a:r>
            <a:endParaRPr lang="en-US" altLang="x-none" sz="2200" dirty="0"/>
          </a:p>
          <a:p>
            <a:pPr lvl="1"/>
            <a:r>
              <a:rPr lang="el-GR" altLang="x-none" sz="2200" dirty="0" smtClean="0"/>
              <a:t>Γραμμική κωδικοποίηση με πρόβλεψη </a:t>
            </a:r>
            <a:r>
              <a:rPr lang="el-GR" altLang="x-none" sz="2200" b="1" dirty="0" smtClean="0"/>
              <a:t>(</a:t>
            </a:r>
            <a:r>
              <a:rPr lang="en-US" altLang="x-none" sz="2200" b="1" dirty="0" smtClean="0"/>
              <a:t>L</a:t>
            </a:r>
            <a:r>
              <a:rPr lang="en-US" altLang="x-none" sz="2200" dirty="0" smtClean="0"/>
              <a:t>inear </a:t>
            </a:r>
            <a:r>
              <a:rPr lang="en-US" altLang="x-none" sz="2200" b="1" dirty="0"/>
              <a:t>P</a:t>
            </a:r>
            <a:r>
              <a:rPr lang="en-US" altLang="x-none" sz="2200" dirty="0"/>
              <a:t>redictive </a:t>
            </a:r>
            <a:r>
              <a:rPr lang="en-US" altLang="x-none" sz="2200" b="1" dirty="0" smtClean="0"/>
              <a:t>C</a:t>
            </a:r>
            <a:r>
              <a:rPr lang="en-US" altLang="x-none" sz="2200" dirty="0" smtClean="0"/>
              <a:t>oding</a:t>
            </a:r>
            <a:r>
              <a:rPr lang="el-GR" altLang="x-none" sz="2200" dirty="0" smtClean="0"/>
              <a:t>-</a:t>
            </a:r>
            <a:r>
              <a:rPr lang="en-US" altLang="x-none" sz="2200" dirty="0" smtClean="0"/>
              <a:t>LPC</a:t>
            </a:r>
            <a:r>
              <a:rPr lang="en-US" altLang="x-none" sz="2200" dirty="0"/>
              <a:t>)</a:t>
            </a:r>
          </a:p>
          <a:p>
            <a:pPr lvl="1"/>
            <a:r>
              <a:rPr lang="el-GR" altLang="x-none" sz="2200" dirty="0" smtClean="0"/>
              <a:t>Κωδικοποίηση Χρόνου / Συχνότητας (</a:t>
            </a:r>
            <a:r>
              <a:rPr lang="en-US" altLang="x-none" sz="2200" dirty="0" smtClean="0"/>
              <a:t>Time </a:t>
            </a:r>
            <a:r>
              <a:rPr lang="en-US" altLang="x-none" sz="2200" dirty="0"/>
              <a:t>/ Frequency </a:t>
            </a:r>
            <a:r>
              <a:rPr lang="el-GR" altLang="x-none" sz="2200" dirty="0"/>
              <a:t>(</a:t>
            </a:r>
            <a:r>
              <a:rPr lang="en-US" altLang="x-none" sz="2200" dirty="0" smtClean="0"/>
              <a:t>T</a:t>
            </a:r>
            <a:r>
              <a:rPr lang="en-US" altLang="x-none" sz="2200" dirty="0"/>
              <a:t>/F</a:t>
            </a:r>
            <a:r>
              <a:rPr lang="en-US" altLang="x-none" sz="2200" dirty="0" smtClean="0"/>
              <a:t>) coding</a:t>
            </a:r>
            <a:r>
              <a:rPr lang="el-GR" altLang="x-none" sz="2200" dirty="0" smtClean="0"/>
              <a:t>)</a:t>
            </a:r>
            <a:endParaRPr lang="en-US" altLang="x-none" sz="2200" dirty="0"/>
          </a:p>
          <a:p>
            <a:pPr lvl="1"/>
            <a:r>
              <a:rPr lang="el-GR" altLang="x-none" sz="2200" dirty="0" smtClean="0"/>
              <a:t>Υβριδική κωδικοποίηση φυσικού/συνθετικού ήχου (</a:t>
            </a:r>
            <a:r>
              <a:rPr lang="en-US" altLang="x-none" sz="2200" b="1" dirty="0" smtClean="0"/>
              <a:t>S</a:t>
            </a:r>
            <a:r>
              <a:rPr lang="en-US" altLang="x-none" sz="2200" dirty="0" smtClean="0"/>
              <a:t>ynthetic </a:t>
            </a:r>
            <a:r>
              <a:rPr lang="en-US" altLang="x-none" sz="2200" dirty="0"/>
              <a:t>/ </a:t>
            </a:r>
            <a:r>
              <a:rPr lang="en-US" altLang="x-none" sz="2200" b="1" dirty="0"/>
              <a:t>N</a:t>
            </a:r>
            <a:r>
              <a:rPr lang="en-US" altLang="x-none" sz="2200" dirty="0"/>
              <a:t>atural </a:t>
            </a:r>
            <a:r>
              <a:rPr lang="en-US" altLang="x-none" sz="2200" b="1" dirty="0"/>
              <a:t>H</a:t>
            </a:r>
            <a:r>
              <a:rPr lang="en-US" altLang="x-none" sz="2200" dirty="0"/>
              <a:t>ybrid </a:t>
            </a:r>
            <a:r>
              <a:rPr lang="en-US" altLang="x-none" sz="2200" b="1" dirty="0"/>
              <a:t>C</a:t>
            </a:r>
            <a:r>
              <a:rPr lang="en-US" altLang="x-none" sz="2200" dirty="0"/>
              <a:t>oding </a:t>
            </a:r>
            <a:r>
              <a:rPr lang="el-GR" altLang="x-none" sz="2200" dirty="0" smtClean="0"/>
              <a:t>- </a:t>
            </a:r>
            <a:r>
              <a:rPr lang="en-US" altLang="x-none" sz="2200" dirty="0" smtClean="0"/>
              <a:t>SNHC)</a:t>
            </a:r>
            <a:endParaRPr lang="en-US" altLang="x-none" sz="2200" dirty="0"/>
          </a:p>
          <a:p>
            <a:pPr lvl="1"/>
            <a:r>
              <a:rPr lang="el-GR" altLang="x-none" sz="2200" dirty="0"/>
              <a:t>Κωδικοποίηση </a:t>
            </a:r>
            <a:r>
              <a:rPr lang="el-GR" altLang="x-none" sz="2200" dirty="0" smtClean="0"/>
              <a:t>Κείμενου σε φωνή </a:t>
            </a:r>
            <a:r>
              <a:rPr lang="el-GR" altLang="x-none" sz="2200" b="1" dirty="0" smtClean="0"/>
              <a:t>(</a:t>
            </a:r>
            <a:r>
              <a:rPr lang="en-US" altLang="x-none" sz="2200" b="1" dirty="0" smtClean="0"/>
              <a:t>T</a:t>
            </a:r>
            <a:r>
              <a:rPr lang="en-US" altLang="x-none" sz="2200" dirty="0" smtClean="0"/>
              <a:t>ext</a:t>
            </a:r>
            <a:r>
              <a:rPr lang="el-GR" altLang="x-none" sz="2200" dirty="0"/>
              <a:t> </a:t>
            </a:r>
            <a:r>
              <a:rPr lang="en-US" altLang="x-none" sz="2200" b="1" dirty="0" smtClean="0"/>
              <a:t>T</a:t>
            </a:r>
            <a:r>
              <a:rPr lang="en-US" altLang="x-none" sz="2200" dirty="0" smtClean="0"/>
              <a:t>o</a:t>
            </a:r>
            <a:r>
              <a:rPr lang="el-GR" altLang="x-none" sz="2200" dirty="0"/>
              <a:t> </a:t>
            </a:r>
            <a:r>
              <a:rPr lang="en-US" altLang="x-none" sz="2200" b="1" dirty="0" smtClean="0"/>
              <a:t>S</a:t>
            </a:r>
            <a:r>
              <a:rPr lang="en-US" altLang="x-none" sz="2200" dirty="0" smtClean="0"/>
              <a:t>peech –</a:t>
            </a:r>
            <a:r>
              <a:rPr lang="el-GR" altLang="x-none" sz="2200" dirty="0" smtClean="0"/>
              <a:t> </a:t>
            </a:r>
            <a:r>
              <a:rPr lang="en-US" altLang="x-none" sz="2200" dirty="0" smtClean="0"/>
              <a:t>TTS)</a:t>
            </a:r>
            <a:endParaRPr lang="en-US" altLang="x-none" sz="2200" dirty="0"/>
          </a:p>
          <a:p>
            <a:pPr lvl="1"/>
            <a:r>
              <a:rPr lang="el-GR" altLang="x-none" sz="2200" dirty="0"/>
              <a:t>Συνδυασμός των 3 πρώτων τύπων σε έναν κλιμακωτό κωδικοποιητή (</a:t>
            </a:r>
            <a:r>
              <a:rPr lang="en-US" altLang="x-none" sz="2200" dirty="0"/>
              <a:t>scalable encoder)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3315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Φυσικός </a:t>
            </a:r>
            <a:r>
              <a:rPr lang="el-GR" altLang="x-none" dirty="0" smtClean="0"/>
              <a:t>Ήχος </a:t>
            </a:r>
            <a:r>
              <a:rPr lang="en-GB" altLang="x-none" dirty="0" smtClean="0"/>
              <a:t>(1 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Ρυθμοί: 2 ~ 64 </a:t>
            </a:r>
            <a:r>
              <a:rPr lang="en-US" altLang="x-none" dirty="0"/>
              <a:t>Kbps</a:t>
            </a:r>
            <a:r>
              <a:rPr lang="el-GR" altLang="x-none" dirty="0"/>
              <a:t> και πάνω. Για μεταβλητού ρυθμού κωδικοποίηση: </a:t>
            </a:r>
            <a:r>
              <a:rPr lang="el-GR" altLang="x-none" dirty="0">
                <a:sym typeface="Symbol" pitchFamily="18" charset="2"/>
              </a:rPr>
              <a:t> 2 Kbps (1.2 Kbps).</a:t>
            </a:r>
          </a:p>
          <a:p>
            <a:r>
              <a:rPr lang="el-GR" altLang="x-none" dirty="0">
                <a:sym typeface="Symbol" pitchFamily="18" charset="2"/>
              </a:rPr>
              <a:t>Χρήση του </a:t>
            </a:r>
            <a:r>
              <a:rPr lang="en-US" altLang="x-none" i="1" dirty="0">
                <a:sym typeface="Symbol" pitchFamily="18" charset="2"/>
              </a:rPr>
              <a:t>MPEG-2 AAC</a:t>
            </a:r>
            <a:r>
              <a:rPr lang="el-GR" altLang="x-none" i="1" dirty="0">
                <a:sym typeface="Symbol" pitchFamily="18" charset="2"/>
              </a:rPr>
              <a:t> </a:t>
            </a:r>
            <a:r>
              <a:rPr lang="el-GR" altLang="x-none" dirty="0">
                <a:sym typeface="Symbol" pitchFamily="18" charset="2"/>
              </a:rPr>
              <a:t>(</a:t>
            </a:r>
            <a:r>
              <a:rPr lang="en-US" altLang="x-none" b="1" i="1" dirty="0">
                <a:sym typeface="Symbol" pitchFamily="18" charset="2"/>
              </a:rPr>
              <a:t>A</a:t>
            </a:r>
            <a:r>
              <a:rPr lang="en-US" altLang="x-none" i="1" dirty="0">
                <a:sym typeface="Symbol" pitchFamily="18" charset="2"/>
              </a:rPr>
              <a:t>dvanced </a:t>
            </a:r>
            <a:r>
              <a:rPr lang="en-US" altLang="x-none" b="1" i="1" dirty="0">
                <a:sym typeface="Symbol" pitchFamily="18" charset="2"/>
              </a:rPr>
              <a:t>A</a:t>
            </a:r>
            <a:r>
              <a:rPr lang="en-US" altLang="x-none" i="1" dirty="0">
                <a:sym typeface="Symbol" pitchFamily="18" charset="2"/>
              </a:rPr>
              <a:t>udio </a:t>
            </a:r>
            <a:r>
              <a:rPr lang="en-US" altLang="x-none" b="1" i="1" dirty="0">
                <a:sym typeface="Symbol" pitchFamily="18" charset="2"/>
              </a:rPr>
              <a:t>C</a:t>
            </a:r>
            <a:r>
              <a:rPr lang="en-US" altLang="x-none" i="1" dirty="0">
                <a:sym typeface="Symbol" pitchFamily="18" charset="2"/>
              </a:rPr>
              <a:t>oding</a:t>
            </a:r>
            <a:r>
              <a:rPr lang="el-GR" altLang="x-none" dirty="0">
                <a:sym typeface="Symbol" pitchFamily="18" charset="2"/>
              </a:rPr>
              <a:t>) προτύπου για κωδικοποίηση ήχου των ανώτερων επιπέδων ροής.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734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/>
              <a:t>Φυσικός </a:t>
            </a:r>
            <a:r>
              <a:rPr lang="el-GR" altLang="x-none" dirty="0"/>
              <a:t>Ήχος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 από </a:t>
            </a:r>
            <a:r>
              <a:rPr lang="en-GB" altLang="x-none" dirty="0" smtClean="0"/>
              <a:t>3</a:t>
            </a:r>
            <a:r>
              <a:rPr lang="en-GB" altLang="x-none" dirty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x-none" dirty="0"/>
              <a:t>Κωδικοποίηση φωνής (</a:t>
            </a:r>
            <a:r>
              <a:rPr lang="en-US" altLang="x-none" dirty="0"/>
              <a:t>speech coding)</a:t>
            </a:r>
            <a:r>
              <a:rPr lang="el-GR" altLang="x-none" dirty="0"/>
              <a:t>:</a:t>
            </a:r>
          </a:p>
          <a:p>
            <a:pPr lvl="1"/>
            <a:r>
              <a:rPr lang="en-GB" altLang="x-none" dirty="0"/>
              <a:t>2 ~ 24 </a:t>
            </a:r>
            <a:r>
              <a:rPr lang="en-US" altLang="x-none" dirty="0"/>
              <a:t>Kbps</a:t>
            </a:r>
            <a:endParaRPr lang="el-GR" altLang="x-none" dirty="0"/>
          </a:p>
          <a:p>
            <a:pPr lvl="1"/>
            <a:r>
              <a:rPr lang="en-US" altLang="x-none" dirty="0"/>
              <a:t>HVXC (</a:t>
            </a:r>
            <a:r>
              <a:rPr lang="en-US" altLang="x-none" b="1" i="1" dirty="0"/>
              <a:t>H</a:t>
            </a:r>
            <a:r>
              <a:rPr lang="en-US" altLang="x-none" i="1" dirty="0"/>
              <a:t>armonic </a:t>
            </a:r>
            <a:r>
              <a:rPr lang="en-US" altLang="x-none" b="1" i="1" dirty="0"/>
              <a:t>V</a:t>
            </a:r>
            <a:r>
              <a:rPr lang="en-US" altLang="x-none" i="1" dirty="0"/>
              <a:t>ector </a:t>
            </a:r>
            <a:r>
              <a:rPr lang="en-US" altLang="x-none" i="1" dirty="0" err="1"/>
              <a:t>e</a:t>
            </a:r>
            <a:r>
              <a:rPr lang="en-US" altLang="x-none" b="1" i="1" dirty="0" err="1"/>
              <a:t>X</a:t>
            </a:r>
            <a:r>
              <a:rPr lang="en-US" altLang="x-none" i="1" dirty="0" err="1"/>
              <a:t>citation</a:t>
            </a:r>
            <a:r>
              <a:rPr lang="en-US" altLang="x-none" i="1" dirty="0"/>
              <a:t> </a:t>
            </a:r>
            <a:r>
              <a:rPr lang="en-US" altLang="x-none" b="1" i="1" dirty="0"/>
              <a:t>C</a:t>
            </a:r>
            <a:r>
              <a:rPr lang="en-US" altLang="x-none" i="1" dirty="0"/>
              <a:t>oding</a:t>
            </a:r>
            <a:r>
              <a:rPr lang="en-US" altLang="x-none" dirty="0"/>
              <a:t>)</a:t>
            </a:r>
            <a:r>
              <a:rPr lang="el-GR" altLang="x-none" dirty="0"/>
              <a:t>: 2~4 </a:t>
            </a:r>
            <a:r>
              <a:rPr lang="en-US" altLang="x-none" dirty="0"/>
              <a:t>Kbps (1.2</a:t>
            </a:r>
            <a:r>
              <a:rPr lang="el-GR" altLang="x-none" dirty="0"/>
              <a:t> </a:t>
            </a:r>
            <a:r>
              <a:rPr lang="en-US" altLang="x-none" dirty="0"/>
              <a:t>Kbps</a:t>
            </a:r>
            <a:r>
              <a:rPr lang="el-GR" altLang="x-none" dirty="0"/>
              <a:t> για μεταβλητού ρυθμού κωδικοπ.)</a:t>
            </a:r>
          </a:p>
          <a:p>
            <a:pPr lvl="1"/>
            <a:r>
              <a:rPr lang="en-US" altLang="x-none" dirty="0"/>
              <a:t>CELP</a:t>
            </a:r>
            <a:r>
              <a:rPr lang="el-GR" altLang="x-none" dirty="0"/>
              <a:t> (</a:t>
            </a:r>
            <a:r>
              <a:rPr lang="en-US" altLang="x-none" b="1" i="1" dirty="0"/>
              <a:t>C</a:t>
            </a:r>
            <a:r>
              <a:rPr lang="en-US" altLang="x-none" i="1" dirty="0"/>
              <a:t>ode </a:t>
            </a:r>
            <a:r>
              <a:rPr lang="en-US" altLang="x-none" b="1" i="1" dirty="0"/>
              <a:t>E</a:t>
            </a:r>
            <a:r>
              <a:rPr lang="en-US" altLang="x-none" i="1" dirty="0"/>
              <a:t>xcited </a:t>
            </a:r>
            <a:r>
              <a:rPr lang="en-US" altLang="x-none" b="1" i="1" dirty="0"/>
              <a:t>L</a:t>
            </a:r>
            <a:r>
              <a:rPr lang="en-US" altLang="x-none" i="1" dirty="0"/>
              <a:t>inear </a:t>
            </a:r>
            <a:r>
              <a:rPr lang="en-US" altLang="x-none" b="1" i="1" dirty="0"/>
              <a:t>P</a:t>
            </a:r>
            <a:r>
              <a:rPr lang="en-US" altLang="x-none" i="1" dirty="0"/>
              <a:t>redictive</a:t>
            </a:r>
            <a:r>
              <a:rPr lang="en-US" altLang="x-none" dirty="0"/>
              <a:t>)</a:t>
            </a:r>
            <a:r>
              <a:rPr lang="el-GR" altLang="x-none" dirty="0"/>
              <a:t>:</a:t>
            </a:r>
            <a:r>
              <a:rPr lang="en-US" altLang="x-none" dirty="0"/>
              <a:t> 4~24 Kbps</a:t>
            </a:r>
            <a:r>
              <a:rPr lang="el-GR" altLang="x-none" dirty="0"/>
              <a:t> με ρυθμό δειγματοληψίας 8 </a:t>
            </a:r>
            <a:r>
              <a:rPr lang="en-US" altLang="x-none" dirty="0">
                <a:sym typeface="Symbol" pitchFamily="18" charset="2"/>
              </a:rPr>
              <a:t>kHz </a:t>
            </a:r>
            <a:r>
              <a:rPr lang="el-GR" altLang="x-none" dirty="0"/>
              <a:t>(μικρού εύρους)</a:t>
            </a:r>
            <a:r>
              <a:rPr lang="en-US" altLang="x-none" dirty="0"/>
              <a:t> </a:t>
            </a:r>
            <a:r>
              <a:rPr lang="el-GR" altLang="x-none" dirty="0"/>
              <a:t>και</a:t>
            </a:r>
            <a:r>
              <a:rPr lang="en-US" altLang="x-none" dirty="0"/>
              <a:t> 16 </a:t>
            </a:r>
            <a:r>
              <a:rPr lang="en-US" altLang="x-none" dirty="0">
                <a:sym typeface="Symbol" pitchFamily="18" charset="2"/>
              </a:rPr>
              <a:t>kHz </a:t>
            </a:r>
            <a:r>
              <a:rPr lang="en-US" altLang="x-none" dirty="0"/>
              <a:t>(</a:t>
            </a:r>
            <a:r>
              <a:rPr lang="el-GR" altLang="x-none" dirty="0"/>
              <a:t>μεγάλου έυρους). Υλοποίηση της </a:t>
            </a:r>
            <a:r>
              <a:rPr lang="en-US" altLang="x-none" dirty="0"/>
              <a:t>LPC.</a:t>
            </a:r>
          </a:p>
          <a:p>
            <a:r>
              <a:rPr lang="el-GR" altLang="x-none" dirty="0"/>
              <a:t>Κωδικοποίηση ήχου (γενικά):</a:t>
            </a:r>
          </a:p>
          <a:p>
            <a:pPr lvl="1"/>
            <a:r>
              <a:rPr lang="en-GB" altLang="x-none" dirty="0">
                <a:sym typeface="Symbol" pitchFamily="18" charset="2"/>
              </a:rPr>
              <a:t> 6</a:t>
            </a:r>
            <a:r>
              <a:rPr lang="en-US" altLang="x-none" dirty="0">
                <a:sym typeface="Symbol" pitchFamily="18" charset="2"/>
              </a:rPr>
              <a:t> Kbps</a:t>
            </a:r>
            <a:r>
              <a:rPr lang="el-GR" altLang="x-none" dirty="0">
                <a:sym typeface="Symbol" pitchFamily="18" charset="2"/>
              </a:rPr>
              <a:t>, </a:t>
            </a:r>
            <a:r>
              <a:rPr lang="en-US" altLang="x-none" dirty="0" err="1">
                <a:sym typeface="Symbol" pitchFamily="18" charset="2"/>
              </a:rPr>
              <a:t>TwinVQ</a:t>
            </a:r>
            <a:r>
              <a:rPr lang="en-US" altLang="x-none" dirty="0">
                <a:sym typeface="Symbol" pitchFamily="18" charset="2"/>
              </a:rPr>
              <a:t> </a:t>
            </a:r>
            <a:r>
              <a:rPr lang="el-GR" altLang="x-none" dirty="0">
                <a:sym typeface="Symbol" pitchFamily="18" charset="2"/>
              </a:rPr>
              <a:t>και</a:t>
            </a:r>
            <a:r>
              <a:rPr lang="en-US" altLang="x-none" dirty="0">
                <a:sym typeface="Symbol" pitchFamily="18" charset="2"/>
              </a:rPr>
              <a:t> AAC.</a:t>
            </a:r>
          </a:p>
          <a:p>
            <a:pPr lvl="1"/>
            <a:r>
              <a:rPr lang="el-GR" altLang="x-none" dirty="0">
                <a:sym typeface="Symbol" pitchFamily="18" charset="2"/>
              </a:rPr>
              <a:t>συχνότητα δειγματοληψίας: </a:t>
            </a:r>
            <a:r>
              <a:rPr lang="en-US" altLang="x-none" dirty="0">
                <a:sym typeface="Symbol" pitchFamily="18" charset="2"/>
              </a:rPr>
              <a:t>8 kHz.</a:t>
            </a:r>
            <a:endParaRPr lang="en-GB" altLang="x-none" dirty="0">
              <a:sym typeface="Symbol" pitchFamily="18" charset="2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83504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/>
              <a:t>Φυσικός </a:t>
            </a:r>
            <a:r>
              <a:rPr lang="el-GR" altLang="x-none" dirty="0"/>
              <a:t>Ήχος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3 </a:t>
            </a:r>
            <a:r>
              <a:rPr lang="el-GR" altLang="x-none" dirty="0"/>
              <a:t>από </a:t>
            </a:r>
            <a:r>
              <a:rPr lang="en-GB" altLang="x-none" dirty="0"/>
              <a:t>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altLang="x-none" dirty="0" smtClean="0"/>
              <a:t>Κλιμακώσιμος ρυθμός μετάδοσης</a:t>
            </a:r>
          </a:p>
          <a:p>
            <a:pPr lvl="1"/>
            <a:r>
              <a:rPr lang="el-GR" altLang="x-none" dirty="0" smtClean="0"/>
              <a:t>Κλιμακώσιμο εύρος ζώνης</a:t>
            </a:r>
            <a:endParaRPr lang="el-GR" altLang="x-none" i="1" dirty="0" smtClean="0"/>
          </a:p>
          <a:p>
            <a:r>
              <a:rPr lang="el-GR" altLang="x-none" dirty="0" smtClean="0"/>
              <a:t>Κλιμακώσιμο</a:t>
            </a:r>
            <a:r>
              <a:rPr lang="el-GR" altLang="x-none" i="1" dirty="0" smtClean="0"/>
              <a:t> σε υπολογιστικούς πόρους</a:t>
            </a:r>
            <a:endParaRPr lang="en-US" altLang="x-none" i="1" dirty="0"/>
          </a:p>
          <a:p>
            <a:pPr lvl="1"/>
            <a:r>
              <a:rPr lang="el-GR" altLang="x-none" dirty="0" smtClean="0"/>
              <a:t>Κωδικοποιητής</a:t>
            </a:r>
            <a:r>
              <a:rPr lang="el-GR" altLang="x-none" i="1" dirty="0" smtClean="0"/>
              <a:t> (encoder)</a:t>
            </a:r>
            <a:endParaRPr lang="en-US" altLang="x-none" i="1" dirty="0"/>
          </a:p>
          <a:p>
            <a:pPr lvl="1"/>
            <a:r>
              <a:rPr lang="el-GR" altLang="x-none" dirty="0" smtClean="0"/>
              <a:t>Αποκωδικοποιητής</a:t>
            </a:r>
            <a:r>
              <a:rPr lang="el-GR" altLang="x-none" i="1" dirty="0" smtClean="0"/>
              <a:t> (decoder)</a:t>
            </a:r>
            <a:endParaRPr lang="en-US" altLang="x-none" i="1" dirty="0"/>
          </a:p>
          <a:p>
            <a:r>
              <a:rPr lang="el-GR" altLang="x-none" dirty="0"/>
              <a:t>Ποιότητα ήχου</a:t>
            </a:r>
          </a:p>
          <a:p>
            <a:pPr lvl="1"/>
            <a:r>
              <a:rPr lang="el-GR" altLang="x-none" dirty="0"/>
              <a:t>πολυπλοκότητα κωδικοποιητή</a:t>
            </a:r>
          </a:p>
          <a:p>
            <a:pPr lvl="1"/>
            <a:r>
              <a:rPr lang="el-GR" altLang="x-none" dirty="0"/>
              <a:t>πολυπλοκότητα αποκωδικοποιητή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4591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Συνθετικός  </a:t>
            </a:r>
            <a:r>
              <a:rPr lang="el-GR" altLang="x-none" dirty="0" smtClean="0"/>
              <a:t>Ήχος </a:t>
            </a:r>
            <a:r>
              <a:rPr lang="en-GB" altLang="x-none" dirty="0" smtClean="0"/>
              <a:t>(1 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x-none" dirty="0"/>
              <a:t>Κωδικοποίηση Κείμενου σε φωνή </a:t>
            </a:r>
            <a:r>
              <a:rPr lang="el-GR" altLang="x-none" dirty="0" smtClean="0"/>
              <a:t>(</a:t>
            </a:r>
            <a:r>
              <a:rPr lang="en-GB" altLang="x-none" dirty="0" smtClean="0"/>
              <a:t>Text</a:t>
            </a:r>
            <a:r>
              <a:rPr lang="el-GR" altLang="x-none" dirty="0"/>
              <a:t> </a:t>
            </a:r>
            <a:r>
              <a:rPr lang="en-GB" altLang="x-none" dirty="0" smtClean="0"/>
              <a:t>To</a:t>
            </a:r>
            <a:r>
              <a:rPr lang="el-GR" altLang="x-none" dirty="0"/>
              <a:t> </a:t>
            </a:r>
            <a:r>
              <a:rPr lang="en-GB" altLang="x-none" dirty="0" smtClean="0"/>
              <a:t>Speech </a:t>
            </a:r>
            <a:r>
              <a:rPr lang="el-GR" altLang="x-none" dirty="0" smtClean="0"/>
              <a:t>- </a:t>
            </a:r>
            <a:r>
              <a:rPr lang="en-US" altLang="x-none" dirty="0" smtClean="0"/>
              <a:t>TTS</a:t>
            </a:r>
            <a:r>
              <a:rPr lang="en-US" altLang="x-none" dirty="0"/>
              <a:t>) </a:t>
            </a:r>
            <a:r>
              <a:rPr lang="el-GR" altLang="x-none" dirty="0" smtClean="0"/>
              <a:t>κωδικοποιητή</a:t>
            </a:r>
            <a:r>
              <a:rPr lang="el-GR" altLang="x-none" dirty="0"/>
              <a:t>ς</a:t>
            </a:r>
          </a:p>
          <a:p>
            <a:pPr lvl="1"/>
            <a:r>
              <a:rPr lang="en-GB" altLang="x-none" dirty="0"/>
              <a:t>200</a:t>
            </a:r>
            <a:r>
              <a:rPr lang="en-US" altLang="x-none" dirty="0"/>
              <a:t> bps ~ 1.2 Kbps</a:t>
            </a:r>
            <a:endParaRPr lang="el-GR" altLang="x-none" dirty="0"/>
          </a:p>
          <a:p>
            <a:pPr lvl="1"/>
            <a:r>
              <a:rPr lang="el-GR" altLang="x-none" dirty="0"/>
              <a:t>Είσοδος: απλό κείμενο ή κείμενο με προσωδιακές (βάθος-τόνος φωνής, διάρκεια φωνήματος, …) και άλλες (φύλλο, ηλικία, ρυθμός λόγου, κωδικός γλώσσας, πληροφορίες για σχήμα χειλιών) παραμέτρους </a:t>
            </a:r>
            <a:r>
              <a:rPr lang="el-GR" altLang="x-none" dirty="0">
                <a:sym typeface="Symbol" pitchFamily="18" charset="2"/>
              </a:rPr>
              <a:t> </a:t>
            </a:r>
            <a:r>
              <a:rPr lang="el-GR" altLang="x-none" dirty="0" smtClean="0">
                <a:sym typeface="Symbol" pitchFamily="18" charset="2"/>
              </a:rPr>
              <a:t>-&gt; υποστήριξη </a:t>
            </a:r>
            <a:r>
              <a:rPr lang="el-GR" altLang="x-none" dirty="0">
                <a:sym typeface="Symbol" pitchFamily="18" charset="2"/>
              </a:rPr>
              <a:t>κίνησης προσώπου (στόματος), εθνικών γλωσσών, κλπ.</a:t>
            </a:r>
          </a:p>
          <a:p>
            <a:pPr lvl="1"/>
            <a:r>
              <a:rPr lang="el-GR" altLang="x-none" dirty="0"/>
              <a:t>Το πρότυπο παρέχει/καθορίζει την διεπαφή για τις λειτουργίες αυτές (TTSI - </a:t>
            </a:r>
            <a:r>
              <a:rPr lang="el-GR" altLang="x-none" b="1" i="1" dirty="0"/>
              <a:t>T</a:t>
            </a:r>
            <a:r>
              <a:rPr lang="el-GR" altLang="x-none" i="1" dirty="0"/>
              <a:t>ext-</a:t>
            </a:r>
            <a:r>
              <a:rPr lang="el-GR" altLang="x-none" b="1" i="1" dirty="0"/>
              <a:t>T</a:t>
            </a:r>
            <a:r>
              <a:rPr lang="el-GR" altLang="x-none" i="1" dirty="0"/>
              <a:t>o-</a:t>
            </a:r>
            <a:r>
              <a:rPr lang="el-GR" altLang="x-none" b="1" i="1" dirty="0"/>
              <a:t>S</a:t>
            </a:r>
            <a:r>
              <a:rPr lang="el-GR" altLang="x-none" i="1" dirty="0"/>
              <a:t>peech </a:t>
            </a:r>
            <a:r>
              <a:rPr lang="el-GR" altLang="x-none" b="1" i="1" dirty="0"/>
              <a:t>I</a:t>
            </a:r>
            <a:r>
              <a:rPr lang="el-GR" altLang="x-none" i="1" dirty="0"/>
              <a:t>nterface</a:t>
            </a:r>
            <a:r>
              <a:rPr lang="el-GR" altLang="x-none" dirty="0"/>
              <a:t>)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232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/>
              <a:t>Συνθετικός  </a:t>
            </a:r>
            <a:r>
              <a:rPr lang="el-GR" altLang="x-none" dirty="0"/>
              <a:t>Ήχος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 από </a:t>
            </a:r>
            <a:r>
              <a:rPr lang="en-GB" altLang="x-none" dirty="0" smtClean="0"/>
              <a:t>3</a:t>
            </a:r>
            <a:r>
              <a:rPr lang="en-GB" altLang="x-none" dirty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altLang="x-none" dirty="0" smtClean="0"/>
              <a:t>Σύνθεση με βάση το αποτέλεσμα (</a:t>
            </a:r>
            <a:r>
              <a:rPr lang="en-GB" altLang="x-none" dirty="0" smtClean="0"/>
              <a:t>Score </a:t>
            </a:r>
            <a:r>
              <a:rPr lang="en-GB" altLang="x-none" dirty="0"/>
              <a:t>Driven </a:t>
            </a:r>
            <a:r>
              <a:rPr lang="en-GB" altLang="x-none" dirty="0" smtClean="0"/>
              <a:t>Synthesis</a:t>
            </a:r>
            <a:r>
              <a:rPr lang="el-GR" altLang="x-none" dirty="0" smtClean="0"/>
              <a:t>)</a:t>
            </a:r>
            <a:endParaRPr lang="en-GB" altLang="x-none" dirty="0"/>
          </a:p>
          <a:p>
            <a:pPr lvl="1"/>
            <a:r>
              <a:rPr lang="en-GB" altLang="x-none" b="1" i="1" dirty="0"/>
              <a:t>S</a:t>
            </a:r>
            <a:r>
              <a:rPr lang="en-GB" altLang="x-none" i="1" dirty="0"/>
              <a:t>tructured </a:t>
            </a:r>
            <a:r>
              <a:rPr lang="en-GB" altLang="x-none" b="1" i="1" dirty="0"/>
              <a:t>A</a:t>
            </a:r>
            <a:r>
              <a:rPr lang="en-GB" altLang="x-none" i="1" dirty="0"/>
              <a:t>udio </a:t>
            </a:r>
            <a:r>
              <a:rPr lang="en-GB" altLang="x-none" b="1" i="1" dirty="0"/>
              <a:t>O</a:t>
            </a:r>
            <a:r>
              <a:rPr lang="en-GB" altLang="x-none" i="1" dirty="0"/>
              <a:t>rchestra </a:t>
            </a:r>
            <a:r>
              <a:rPr lang="en-GB" altLang="x-none" b="1" i="1" dirty="0"/>
              <a:t>L</a:t>
            </a:r>
            <a:r>
              <a:rPr lang="en-GB" altLang="x-none" i="1" dirty="0"/>
              <a:t>anguage</a:t>
            </a:r>
            <a:r>
              <a:rPr lang="en-GB" altLang="x-none" dirty="0"/>
              <a:t> (SAOL) </a:t>
            </a:r>
            <a:r>
              <a:rPr lang="en-GB" altLang="x-none" dirty="0">
                <a:sym typeface="Symbol" pitchFamily="18" charset="2"/>
              </a:rPr>
              <a:t>-&gt;</a:t>
            </a:r>
            <a:r>
              <a:rPr lang="el-GR" altLang="x-none" dirty="0">
                <a:sym typeface="Symbol" pitchFamily="18" charset="2"/>
              </a:rPr>
              <a:t> ορισμός «ορχήστρας» από «όργανα» (προσομοίωση ήχων, κατεβαίνουν με </a:t>
            </a:r>
            <a:r>
              <a:rPr lang="el-GR" altLang="x-none" dirty="0" smtClean="0">
                <a:sym typeface="Symbol" pitchFamily="18" charset="2"/>
              </a:rPr>
              <a:t>τη ροή δεδομένων)</a:t>
            </a:r>
            <a:r>
              <a:rPr lang="el-GR" altLang="x-none" dirty="0">
                <a:sym typeface="Symbol" pitchFamily="18" charset="2"/>
              </a:rPr>
              <a:t>.</a:t>
            </a:r>
          </a:p>
          <a:p>
            <a:pPr lvl="1"/>
            <a:r>
              <a:rPr lang="en-US" altLang="x-none" dirty="0"/>
              <a:t>MPEG-4: </a:t>
            </a:r>
            <a:r>
              <a:rPr lang="el-GR" altLang="x-none" dirty="0"/>
              <a:t>Όχι καθιέρωση συγκεκριμένης μεθόδου για σύνθεση, αλλά περιγραφή των μεθόδων σύνθεσης.</a:t>
            </a:r>
          </a:p>
          <a:p>
            <a:pPr lvl="1"/>
            <a:r>
              <a:rPr lang="el-GR" altLang="x-none" dirty="0" smtClean="0"/>
              <a:t>Αποτελέσματα / σενάρια (</a:t>
            </a:r>
            <a:r>
              <a:rPr lang="el-GR" altLang="x-none" i="1" dirty="0" smtClean="0"/>
              <a:t>Scores </a:t>
            </a:r>
            <a:r>
              <a:rPr lang="el-GR" altLang="x-none" i="1" dirty="0"/>
              <a:t>/ </a:t>
            </a:r>
            <a:r>
              <a:rPr lang="el-GR" altLang="x-none" i="1" dirty="0" smtClean="0"/>
              <a:t>scripts)</a:t>
            </a:r>
            <a:endParaRPr lang="el-GR" altLang="x-none" dirty="0"/>
          </a:p>
          <a:p>
            <a:pPr lvl="1"/>
            <a:r>
              <a:rPr lang="el-GR" altLang="x-none" dirty="0"/>
              <a:t>Περιγραφή της “παρτιτούρας” </a:t>
            </a:r>
            <a:r>
              <a:rPr lang="en-GB" altLang="x-none" dirty="0">
                <a:sym typeface="Symbol" pitchFamily="18" charset="2"/>
              </a:rPr>
              <a:t>-&gt; </a:t>
            </a:r>
            <a:r>
              <a:rPr lang="en-US" altLang="x-none" b="1" dirty="0">
                <a:sym typeface="Symbol" pitchFamily="18" charset="2"/>
              </a:rPr>
              <a:t>S</a:t>
            </a:r>
            <a:r>
              <a:rPr lang="en-US" altLang="x-none" dirty="0">
                <a:sym typeface="Symbol" pitchFamily="18" charset="2"/>
              </a:rPr>
              <a:t>tructured </a:t>
            </a:r>
            <a:r>
              <a:rPr lang="en-US" altLang="x-none" b="1" dirty="0">
                <a:sym typeface="Symbol" pitchFamily="18" charset="2"/>
              </a:rPr>
              <a:t>A</a:t>
            </a:r>
            <a:r>
              <a:rPr lang="en-US" altLang="x-none" dirty="0">
                <a:sym typeface="Symbol" pitchFamily="18" charset="2"/>
              </a:rPr>
              <a:t>udio </a:t>
            </a:r>
            <a:r>
              <a:rPr lang="en-US" altLang="x-none" b="1" dirty="0">
                <a:sym typeface="Symbol" pitchFamily="18" charset="2"/>
              </a:rPr>
              <a:t>S</a:t>
            </a:r>
            <a:r>
              <a:rPr lang="en-US" altLang="x-none" dirty="0">
                <a:sym typeface="Symbol" pitchFamily="18" charset="2"/>
              </a:rPr>
              <a:t>core </a:t>
            </a:r>
            <a:r>
              <a:rPr lang="en-US" altLang="x-none" b="1" dirty="0">
                <a:sym typeface="Symbol" pitchFamily="18" charset="2"/>
              </a:rPr>
              <a:t>L</a:t>
            </a:r>
            <a:r>
              <a:rPr lang="en-US" altLang="x-none" dirty="0">
                <a:sym typeface="Symbol" pitchFamily="18" charset="2"/>
              </a:rPr>
              <a:t>anguage (SASL) </a:t>
            </a:r>
            <a:r>
              <a:rPr lang="en-GB" altLang="x-none" dirty="0">
                <a:sym typeface="Symbol" pitchFamily="18" charset="2"/>
              </a:rPr>
              <a:t>-&gt;</a:t>
            </a:r>
            <a:r>
              <a:rPr lang="el-GR" altLang="x-none" dirty="0">
                <a:sym typeface="Symbol" pitchFamily="18" charset="2"/>
              </a:rPr>
              <a:t> νέοι ήχοι ή τροποποίηση υπαρχόντων.</a:t>
            </a:r>
          </a:p>
          <a:p>
            <a:pPr lvl="1"/>
            <a:r>
              <a:rPr lang="el-GR" altLang="x-none" sz="2400" dirty="0">
                <a:sym typeface="Symbol" pitchFamily="18" charset="2"/>
              </a:rPr>
              <a:t>Χρήση </a:t>
            </a:r>
            <a:r>
              <a:rPr lang="en-US" altLang="x-none" sz="2400" dirty="0">
                <a:sym typeface="Symbol" pitchFamily="18" charset="2"/>
              </a:rPr>
              <a:t>MIDI</a:t>
            </a:r>
            <a:r>
              <a:rPr lang="el-GR" altLang="x-none" sz="2400" dirty="0">
                <a:sym typeface="Symbol" pitchFamily="18" charset="2"/>
              </a:rPr>
              <a:t> πρωτοκόλλου για μικρότερη λειτουργικότητα.</a:t>
            </a:r>
            <a:endParaRPr lang="en-GB" altLang="x-none" sz="2400" dirty="0">
              <a:sym typeface="Symbol" pitchFamily="18" charset="2"/>
            </a:endParaRP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3777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/>
              <a:t>Συνθετικός  </a:t>
            </a:r>
            <a:r>
              <a:rPr lang="el-GR" altLang="x-none" dirty="0"/>
              <a:t>Ήχος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3 </a:t>
            </a:r>
            <a:r>
              <a:rPr lang="el-GR" altLang="x-none" dirty="0"/>
              <a:t>από </a:t>
            </a:r>
            <a:r>
              <a:rPr lang="en-GB" altLang="x-none" dirty="0"/>
              <a:t>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Σύνθεση με βάση το αποτέλεσμα </a:t>
            </a:r>
            <a:r>
              <a:rPr lang="el-GR" altLang="x-none" dirty="0" smtClean="0"/>
              <a:t>(</a:t>
            </a:r>
            <a:r>
              <a:rPr lang="el-GR" altLang="x-none" dirty="0"/>
              <a:t>συνέχεια)</a:t>
            </a:r>
          </a:p>
          <a:p>
            <a:pPr lvl="1"/>
            <a:r>
              <a:rPr lang="en-US" altLang="x-none" dirty="0"/>
              <a:t>2 ~ 3 Kbps</a:t>
            </a:r>
            <a:endParaRPr lang="el-GR" altLang="x-none" dirty="0"/>
          </a:p>
          <a:p>
            <a:pPr lvl="1"/>
            <a:r>
              <a:rPr lang="el-GR" altLang="x-none" dirty="0"/>
              <a:t>Για τερματικά με μικρές απαιτήσεις: </a:t>
            </a:r>
          </a:p>
          <a:p>
            <a:pPr lvl="2"/>
            <a:r>
              <a:rPr lang="el-GR" altLang="x-none" dirty="0"/>
              <a:t>«τράπεζα ήχων» για χρήση κατά την σύνθεση</a:t>
            </a:r>
          </a:p>
          <a:p>
            <a:pPr lvl="2"/>
            <a:r>
              <a:rPr lang="el-GR" altLang="x-none" dirty="0"/>
              <a:t>επιπλέον εργαλεία (ηχώ, αντιστροφή, …).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39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54497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Περιγρ</a:t>
            </a:r>
            <a:r>
              <a:rPr lang="en-US" dirty="0" smtClean="0"/>
              <a:t>αφή του προτύπου MPEG-4</a:t>
            </a:r>
            <a:endParaRPr lang="en-US" dirty="0"/>
          </a:p>
          <a:p>
            <a:r>
              <a:rPr lang="en-US" dirty="0" smtClean="0"/>
              <a:t>Κατα</a:t>
            </a:r>
            <a:r>
              <a:rPr lang="en-US" dirty="0" err="1" smtClean="0"/>
              <a:t>νόηση</a:t>
            </a:r>
            <a:r>
              <a:rPr lang="en-US" dirty="0" smtClean="0"/>
              <a:t> </a:t>
            </a:r>
            <a:r>
              <a:rPr lang="en-US" dirty="0" err="1" smtClean="0"/>
              <a:t>των</a:t>
            </a:r>
            <a:r>
              <a:rPr lang="en-US" dirty="0" smtClean="0"/>
              <a:t> </a:t>
            </a:r>
            <a:r>
              <a:rPr lang="en-US" dirty="0" err="1" smtClean="0"/>
              <a:t>μηχ</a:t>
            </a:r>
            <a:r>
              <a:rPr lang="en-US" dirty="0" smtClean="0"/>
              <a:t>ανισμών και των ιδιοτήτων του MPEG-4</a:t>
            </a:r>
            <a:endParaRPr lang="el-GR" dirty="0"/>
          </a:p>
          <a:p>
            <a:pPr marL="0"/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28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Επισκόπηση</a:t>
            </a:r>
            <a:endParaRPr lang="el-GR" dirty="0"/>
          </a:p>
        </p:txBody>
      </p:sp>
      <p:pic>
        <p:nvPicPr>
          <p:cNvPr id="7" name="Picture 3" descr="Σχήμα που περιγράφει την λειτουργία του κλιμακώσιμου κωδικοποιητή ήχου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332659" cy="4908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20789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Βίντεο στο </a:t>
            </a:r>
            <a:r>
              <a:rPr lang="en-US" dirty="0"/>
              <a:t>MPEG-4 </a:t>
            </a:r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5616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Βίντεο </a:t>
            </a:r>
            <a:r>
              <a:rPr lang="en-GB" altLang="x-none" dirty="0" smtClean="0"/>
              <a:t>– Εισαγωγή (1 από 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x-none" sz="2800" dirty="0"/>
              <a:t>Λειτουργικότητες MPEG-4 </a:t>
            </a:r>
            <a:r>
              <a:rPr lang="el-GR" altLang="x-none" sz="2800" dirty="0" smtClean="0"/>
              <a:t>βίντεο</a:t>
            </a:r>
            <a:endParaRPr lang="el-GR" altLang="x-none" sz="3600" dirty="0"/>
          </a:p>
          <a:p>
            <a:pPr lvl="1">
              <a:lnSpc>
                <a:spcPct val="90000"/>
              </a:lnSpc>
            </a:pPr>
            <a:r>
              <a:rPr lang="el-GR" altLang="x-none" sz="2400" b="1" dirty="0"/>
              <a:t>Αλληλεπίδραση βάσει περιεχομένου</a:t>
            </a:r>
            <a:endParaRPr lang="el-GR" altLang="x-none" sz="3200" b="1" dirty="0"/>
          </a:p>
          <a:p>
            <a:pPr lvl="2">
              <a:lnSpc>
                <a:spcPct val="90000"/>
              </a:lnSpc>
            </a:pPr>
            <a:r>
              <a:rPr lang="el-GR" altLang="x-none" dirty="0"/>
              <a:t>Εργαλεία πρόσβασης πολυμεσικών δεδομένων βάσει περιεχομένου.</a:t>
            </a:r>
          </a:p>
          <a:p>
            <a:pPr lvl="2">
              <a:lnSpc>
                <a:spcPct val="90000"/>
              </a:lnSpc>
            </a:pPr>
            <a:r>
              <a:rPr lang="el-GR" altLang="x-none" dirty="0"/>
              <a:t>Διαχείριση βάσει περιεχομένου </a:t>
            </a:r>
            <a:r>
              <a:rPr lang="el-GR" altLang="x-none" dirty="0" smtClean="0"/>
              <a:t>και επεξεργασία ροής δεδομένων</a:t>
            </a:r>
            <a:r>
              <a:rPr lang="en-US" altLang="x-none" i="1" dirty="0" smtClean="0"/>
              <a:t>.</a:t>
            </a:r>
            <a:endParaRPr lang="el-GR" altLang="x-none" dirty="0"/>
          </a:p>
          <a:p>
            <a:pPr lvl="2">
              <a:lnSpc>
                <a:spcPct val="90000"/>
              </a:lnSpc>
            </a:pPr>
            <a:r>
              <a:rPr lang="el-GR" altLang="x-none" dirty="0"/>
              <a:t>Κωδικοποίηση υβριδικών, φυσικών και </a:t>
            </a:r>
            <a:r>
              <a:rPr lang="el-GR" altLang="x-none" dirty="0" smtClean="0"/>
              <a:t>συνθετικών </a:t>
            </a:r>
            <a:r>
              <a:rPr lang="el-GR" altLang="x-none" dirty="0"/>
              <a:t>δεδομένων</a:t>
            </a:r>
          </a:p>
          <a:p>
            <a:pPr lvl="2">
              <a:lnSpc>
                <a:spcPct val="90000"/>
              </a:lnSpc>
            </a:pPr>
            <a:r>
              <a:rPr lang="el-GR" altLang="x-none" dirty="0"/>
              <a:t>Βελτιωμένη χρονική τυχαία προσπέλαση.</a:t>
            </a:r>
          </a:p>
          <a:p>
            <a:pPr lvl="1">
              <a:lnSpc>
                <a:spcPct val="90000"/>
              </a:lnSpc>
            </a:pPr>
            <a:r>
              <a:rPr lang="el-GR" altLang="x-none" sz="2400" dirty="0" smtClean="0"/>
              <a:t>Συμπίεση</a:t>
            </a:r>
            <a:endParaRPr lang="el-GR" altLang="x-none" sz="3200" dirty="0"/>
          </a:p>
          <a:p>
            <a:pPr lvl="1">
              <a:lnSpc>
                <a:spcPct val="90000"/>
              </a:lnSpc>
            </a:pPr>
            <a:r>
              <a:rPr lang="el-GR" altLang="x-none" sz="2400" dirty="0"/>
              <a:t>Καθολική </a:t>
            </a:r>
            <a:r>
              <a:rPr lang="el-GR" altLang="x-none" sz="2400" dirty="0" smtClean="0"/>
              <a:t>πρόσβαση</a:t>
            </a:r>
            <a:endParaRPr lang="el-GR" altLang="x-none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38326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Βίντεο </a:t>
            </a:r>
            <a:r>
              <a:rPr lang="en-GB" altLang="x-none" dirty="0"/>
              <a:t>– </a:t>
            </a:r>
            <a:r>
              <a:rPr lang="el-GR" altLang="x-none" dirty="0" smtClean="0"/>
              <a:t>Εισαγωγή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</a:t>
            </a:r>
            <a:r>
              <a:rPr lang="en-GB" altLang="x-none" dirty="0" smtClean="0"/>
              <a:t> </a:t>
            </a:r>
            <a:r>
              <a:rPr lang="el-GR" altLang="x-none" dirty="0" smtClean="0"/>
              <a:t>από </a:t>
            </a:r>
            <a:r>
              <a:rPr lang="en-GB" altLang="x-none" dirty="0" smtClean="0"/>
              <a:t>2</a:t>
            </a:r>
            <a:r>
              <a:rPr lang="en-GB" altLang="x-none" dirty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Λειτουργικότητες MPEG-4 </a:t>
            </a:r>
            <a:r>
              <a:rPr lang="el-GR" altLang="x-none" dirty="0" smtClean="0"/>
              <a:t>βίντεο</a:t>
            </a:r>
            <a:endParaRPr lang="el-GR" altLang="x-none" sz="4000" dirty="0"/>
          </a:p>
          <a:p>
            <a:pPr lvl="1"/>
            <a:r>
              <a:rPr lang="el-GR" altLang="x-none" dirty="0"/>
              <a:t>Αλληλεπίδραση βάσει </a:t>
            </a:r>
            <a:r>
              <a:rPr lang="el-GR" altLang="x-none" dirty="0" smtClean="0"/>
              <a:t>περιεχομένου</a:t>
            </a:r>
            <a:endParaRPr lang="el-GR" altLang="x-none" sz="3200" dirty="0"/>
          </a:p>
          <a:p>
            <a:pPr lvl="1"/>
            <a:r>
              <a:rPr lang="el-GR" altLang="x-none" sz="2400" b="1" dirty="0"/>
              <a:t>Συμπίεση</a:t>
            </a:r>
            <a:endParaRPr lang="el-GR" altLang="x-none" sz="3200" b="1" dirty="0"/>
          </a:p>
          <a:p>
            <a:pPr lvl="2"/>
            <a:r>
              <a:rPr lang="el-GR" altLang="x-none" dirty="0"/>
              <a:t>Βελτιωμένη αποδοτικότητα συμπίεσης.</a:t>
            </a:r>
          </a:p>
          <a:p>
            <a:pPr lvl="2"/>
            <a:r>
              <a:rPr lang="el-GR" altLang="x-none" dirty="0"/>
              <a:t>Κωδικοποίηση </a:t>
            </a:r>
            <a:r>
              <a:rPr lang="el-GR" altLang="x-none" dirty="0" smtClean="0"/>
              <a:t>πολλών παράλληλων </a:t>
            </a:r>
            <a:r>
              <a:rPr lang="el-GR" altLang="x-none" dirty="0"/>
              <a:t>ροών δεδομένων.</a:t>
            </a:r>
            <a:endParaRPr lang="el-GR" altLang="x-none" sz="2800" dirty="0"/>
          </a:p>
          <a:p>
            <a:pPr lvl="1"/>
            <a:r>
              <a:rPr lang="el-GR" altLang="x-none" sz="2400" b="1" dirty="0"/>
              <a:t>Καθολική πρόσβαση</a:t>
            </a:r>
          </a:p>
          <a:p>
            <a:pPr lvl="2"/>
            <a:r>
              <a:rPr lang="el-GR" altLang="x-none" dirty="0"/>
              <a:t>Ανεκτικότητα σε περιβάλλοντα που ευνοούν τα λάθη.</a:t>
            </a:r>
          </a:p>
          <a:p>
            <a:pPr lvl="2"/>
            <a:r>
              <a:rPr lang="el-GR" altLang="x-none" dirty="0"/>
              <a:t>Κλιμάκωση βάσει περιεχομένου.</a:t>
            </a:r>
            <a:endParaRPr lang="el-GR" altLang="x-none" sz="28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5558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 smtClean="0"/>
              <a:t>Φυσική </a:t>
            </a:r>
            <a:r>
              <a:rPr lang="el-GR" altLang="x-none" dirty="0" smtClean="0"/>
              <a:t>Προέλευση </a:t>
            </a:r>
            <a:r>
              <a:rPr lang="en-GB" altLang="x-none" dirty="0" smtClean="0"/>
              <a:t>(1 από 2)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800" dirty="0" smtClean="0"/>
              <a:t>Λύσεις που παρέχονται για οπτικά αντικείμενα φυσικής προέλευσης:</a:t>
            </a:r>
          </a:p>
          <a:p>
            <a:pPr lvl="1"/>
            <a:r>
              <a:rPr lang="el-GR" altLang="x-none" sz="2400" dirty="0" smtClean="0"/>
              <a:t>Αποδοτική συμπίεση εικόνων, βίντεο</a:t>
            </a:r>
            <a:r>
              <a:rPr lang="en-US" altLang="x-none" sz="2400" dirty="0" smtClean="0"/>
              <a:t>,</a:t>
            </a:r>
            <a:r>
              <a:rPr lang="el-GR" altLang="x-none" sz="2400" dirty="0" smtClean="0"/>
              <a:t> υφών</a:t>
            </a:r>
            <a:r>
              <a:rPr lang="en-US" altLang="x-none" sz="2400" dirty="0" smtClean="0"/>
              <a:t> </a:t>
            </a:r>
            <a:r>
              <a:rPr lang="el-GR" altLang="x-none" sz="2400" dirty="0" smtClean="0"/>
              <a:t>για απεικόνιση σε δυσδιάστατες / τρισδιάστατες επιφάνειες, δυσδιάστατων επιφανειών και κινούμενων επιφανειών</a:t>
            </a:r>
            <a:endParaRPr lang="el-GR" altLang="x-none" sz="2400" i="1" dirty="0" smtClean="0"/>
          </a:p>
          <a:p>
            <a:pPr lvl="1"/>
            <a:r>
              <a:rPr lang="el-GR" altLang="x-none" sz="2400" dirty="0" smtClean="0"/>
              <a:t>Αποδοτική τυχαία προσπέλαση σε όλους τους τύπους οπτικών αντικειμένων</a:t>
            </a:r>
          </a:p>
          <a:p>
            <a:pPr lvl="1"/>
            <a:r>
              <a:rPr lang="el-GR" altLang="x-none" sz="2400" dirty="0" smtClean="0"/>
              <a:t>Ενισχυμένη δυνατότητα διαχείρισης ακολουθιών από εικόνες και βίντεο</a:t>
            </a:r>
            <a:endParaRPr lang="en-US" altLang="x-none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727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x-none" dirty="0"/>
              <a:t>Φυσική </a:t>
            </a:r>
            <a:r>
              <a:rPr lang="el-GR" altLang="x-none" dirty="0"/>
              <a:t>Προέλευση </a:t>
            </a:r>
            <a:r>
              <a:rPr lang="en-GB" altLang="x-none" dirty="0" smtClean="0"/>
              <a:t>(</a:t>
            </a:r>
            <a:r>
              <a:rPr lang="el-GR" altLang="x-none" dirty="0" smtClean="0"/>
              <a:t>2 από </a:t>
            </a:r>
            <a:r>
              <a:rPr lang="en-GB" altLang="x-none" dirty="0" smtClean="0"/>
              <a:t>2</a:t>
            </a:r>
            <a:r>
              <a:rPr lang="en-GB" altLang="x-none" dirty="0"/>
              <a:t>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800" dirty="0"/>
              <a:t>Λύσεις που παρέχονται για οπτικά αντικείμενα φυσικής προέλευσης:</a:t>
            </a:r>
          </a:p>
          <a:p>
            <a:pPr lvl="1"/>
            <a:r>
              <a:rPr lang="el-GR" altLang="x-none" sz="2400" dirty="0" smtClean="0"/>
              <a:t>Κωδικοποίηση </a:t>
            </a:r>
            <a:r>
              <a:rPr lang="el-GR" altLang="x-none" sz="2400" dirty="0"/>
              <a:t>εικόνων και</a:t>
            </a:r>
            <a:r>
              <a:rPr lang="en-US" altLang="x-none" sz="2400" dirty="0"/>
              <a:t> </a:t>
            </a:r>
            <a:r>
              <a:rPr lang="el-GR" altLang="x-none" sz="2400" dirty="0" smtClean="0"/>
              <a:t>βίντεο βάσει περιεχομένου</a:t>
            </a:r>
            <a:endParaRPr lang="el-GR" altLang="x-none" sz="2400" dirty="0"/>
          </a:p>
          <a:p>
            <a:pPr lvl="1"/>
            <a:r>
              <a:rPr lang="el-GR" altLang="x-none" sz="2400" dirty="0" smtClean="0"/>
              <a:t>Κλιμάκωση </a:t>
            </a:r>
            <a:r>
              <a:rPr lang="el-GR" altLang="x-none" sz="2400" dirty="0"/>
              <a:t>εικόνων και </a:t>
            </a:r>
            <a:r>
              <a:rPr lang="el-GR" altLang="x-none" sz="2400" dirty="0" smtClean="0"/>
              <a:t>βίντεο βάσει περιεχομένου</a:t>
            </a:r>
            <a:endParaRPr lang="el-GR" altLang="x-none" sz="2400" dirty="0"/>
          </a:p>
          <a:p>
            <a:pPr lvl="1"/>
            <a:r>
              <a:rPr lang="el-GR" altLang="x-none" sz="2400" dirty="0" smtClean="0"/>
              <a:t>Χρονική</a:t>
            </a:r>
            <a:r>
              <a:rPr lang="el-GR" altLang="x-none" sz="2400" dirty="0"/>
              <a:t>, χωρική και ποιοτική κλιμάκωση</a:t>
            </a:r>
          </a:p>
          <a:p>
            <a:pPr lvl="1"/>
            <a:r>
              <a:rPr lang="el-GR" altLang="x-none" sz="2400" dirty="0" smtClean="0"/>
              <a:t>Ανεκτικότητα </a:t>
            </a:r>
            <a:r>
              <a:rPr lang="el-GR" altLang="x-none" sz="2400" dirty="0"/>
              <a:t>σε λάθη και σε ασταθή </a:t>
            </a:r>
            <a:r>
              <a:rPr lang="el-GR" altLang="x-none" sz="2400" dirty="0" smtClean="0"/>
              <a:t>περιβάλλοντα</a:t>
            </a:r>
            <a:endParaRPr lang="en-GB" altLang="x-none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82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Συνθετική Προέλευση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 smtClean="0"/>
              <a:t>Παράμετροι κίνησης προσώπου </a:t>
            </a:r>
            <a:r>
              <a:rPr lang="en-US" altLang="x-none" dirty="0" smtClean="0"/>
              <a:t>(</a:t>
            </a:r>
            <a:r>
              <a:rPr lang="en-US" altLang="x-none" b="1" i="1" dirty="0"/>
              <a:t>F</a:t>
            </a:r>
            <a:r>
              <a:rPr lang="en-US" altLang="x-none" i="1" dirty="0"/>
              <a:t>acial </a:t>
            </a:r>
            <a:r>
              <a:rPr lang="en-US" altLang="x-none" b="1" i="1" dirty="0"/>
              <a:t>A</a:t>
            </a:r>
            <a:r>
              <a:rPr lang="en-US" altLang="x-none" i="1" dirty="0"/>
              <a:t>nimation </a:t>
            </a:r>
            <a:r>
              <a:rPr lang="en-US" altLang="x-none" b="1" i="1" dirty="0" smtClean="0"/>
              <a:t>P</a:t>
            </a:r>
            <a:r>
              <a:rPr lang="en-US" altLang="x-none" i="1" dirty="0" smtClean="0"/>
              <a:t>arameters</a:t>
            </a:r>
            <a:r>
              <a:rPr lang="el-GR" altLang="x-none" i="1" dirty="0" smtClean="0"/>
              <a:t> - </a:t>
            </a:r>
            <a:r>
              <a:rPr lang="el-GR" altLang="x-none" i="1" dirty="0" err="1" smtClean="0"/>
              <a:t>FAPs</a:t>
            </a:r>
            <a:r>
              <a:rPr lang="en-US" altLang="x-none" dirty="0" smtClean="0"/>
              <a:t>)</a:t>
            </a:r>
            <a:endParaRPr lang="en-US" altLang="x-none" dirty="0"/>
          </a:p>
          <a:p>
            <a:pPr lvl="1"/>
            <a:r>
              <a:rPr lang="el-GR" altLang="x-none" dirty="0"/>
              <a:t>ανεξάρτητες από μοντέλο προσώπου.</a:t>
            </a:r>
          </a:p>
          <a:p>
            <a:pPr lvl="1"/>
            <a:r>
              <a:rPr lang="el-GR" altLang="x-none" dirty="0"/>
              <a:t>βασικές κινήσεις προσώπου (κινήσεις χειλιών, γλώσσας και σαγονιών και εκφράσεις προσώπου).</a:t>
            </a:r>
            <a:endParaRPr lang="en-US" altLang="x-none" dirty="0"/>
          </a:p>
          <a:p>
            <a:r>
              <a:rPr lang="el-GR" altLang="x-none" dirty="0" smtClean="0"/>
              <a:t>Παράμετροι ορισμού προσώπου </a:t>
            </a:r>
            <a:r>
              <a:rPr lang="en-US" altLang="x-none" dirty="0" smtClean="0"/>
              <a:t>(</a:t>
            </a:r>
            <a:r>
              <a:rPr lang="en-US" altLang="x-none" b="1" i="1" dirty="0"/>
              <a:t>F</a:t>
            </a:r>
            <a:r>
              <a:rPr lang="en-US" altLang="x-none" i="1" dirty="0"/>
              <a:t>acial </a:t>
            </a:r>
            <a:r>
              <a:rPr lang="en-US" altLang="x-none" b="1" i="1" dirty="0"/>
              <a:t>D</a:t>
            </a:r>
            <a:r>
              <a:rPr lang="en-US" altLang="x-none" i="1" dirty="0"/>
              <a:t>efinition </a:t>
            </a:r>
            <a:r>
              <a:rPr lang="en-US" altLang="x-none" b="1" i="1" dirty="0" smtClean="0"/>
              <a:t>P</a:t>
            </a:r>
            <a:r>
              <a:rPr lang="en-US" altLang="x-none" i="1" dirty="0" smtClean="0"/>
              <a:t>arameters - </a:t>
            </a:r>
            <a:r>
              <a:rPr lang="en-US" altLang="x-none" dirty="0" smtClean="0"/>
              <a:t>FDPs)</a:t>
            </a:r>
            <a:endParaRPr lang="en-US" altLang="x-none" dirty="0"/>
          </a:p>
          <a:p>
            <a:pPr lvl="1"/>
            <a:r>
              <a:rPr lang="el-GR" altLang="x-none" dirty="0"/>
              <a:t>ορισμός μοντέλου προσώπου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6908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Συνθετικά σώματα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altLang="x-none" dirty="0"/>
              <a:t>MPEG-4 </a:t>
            </a:r>
            <a:r>
              <a:rPr lang="el-GR" altLang="x-none" dirty="0" smtClean="0"/>
              <a:t>έκδοση </a:t>
            </a:r>
            <a:r>
              <a:rPr lang="en-US" altLang="x-none" dirty="0" smtClean="0"/>
              <a:t>2</a:t>
            </a:r>
            <a:endParaRPr lang="el-GR" altLang="x-none" dirty="0"/>
          </a:p>
          <a:p>
            <a:r>
              <a:rPr lang="el-GR" altLang="x-none" dirty="0"/>
              <a:t>Βασίζεται στη φιλοσοφία του </a:t>
            </a:r>
            <a:r>
              <a:rPr lang="en-US" altLang="x-none" i="1" dirty="0"/>
              <a:t>face animation</a:t>
            </a:r>
            <a:endParaRPr lang="en-US" altLang="x-none" dirty="0"/>
          </a:p>
          <a:p>
            <a:r>
              <a:rPr lang="el-GR" altLang="x-none" dirty="0"/>
              <a:t>Παράμετροι κίνησης </a:t>
            </a:r>
            <a:r>
              <a:rPr lang="el-GR" altLang="x-none" dirty="0" smtClean="0"/>
              <a:t>σώματος </a:t>
            </a:r>
            <a:r>
              <a:rPr lang="en-GB" altLang="x-none" dirty="0" smtClean="0"/>
              <a:t>(</a:t>
            </a:r>
            <a:r>
              <a:rPr lang="en-US" altLang="x-none" b="1" i="1" dirty="0"/>
              <a:t>B</a:t>
            </a:r>
            <a:r>
              <a:rPr lang="en-US" altLang="x-none" i="1" dirty="0"/>
              <a:t>ody </a:t>
            </a:r>
            <a:r>
              <a:rPr lang="en-US" altLang="x-none" b="1" i="1" dirty="0"/>
              <a:t>A</a:t>
            </a:r>
            <a:r>
              <a:rPr lang="en-US" altLang="x-none" i="1" dirty="0"/>
              <a:t>nimation </a:t>
            </a:r>
            <a:r>
              <a:rPr lang="en-US" altLang="x-none" b="1" i="1" dirty="0" smtClean="0"/>
              <a:t>P</a:t>
            </a:r>
            <a:r>
              <a:rPr lang="en-US" altLang="x-none" i="1" dirty="0" smtClean="0"/>
              <a:t>arameters</a:t>
            </a:r>
            <a:r>
              <a:rPr lang="el-GR" altLang="x-none" i="1" dirty="0" smtClean="0"/>
              <a:t> - </a:t>
            </a:r>
            <a:r>
              <a:rPr lang="el-GR" altLang="x-none" i="1" dirty="0" err="1" smtClean="0"/>
              <a:t>ΒAPs</a:t>
            </a:r>
            <a:r>
              <a:rPr lang="en-GB" altLang="x-none" dirty="0" smtClean="0"/>
              <a:t>)</a:t>
            </a:r>
            <a:endParaRPr lang="en-GB" altLang="x-none" dirty="0"/>
          </a:p>
          <a:p>
            <a:r>
              <a:rPr lang="el-GR" altLang="x-none" dirty="0"/>
              <a:t>Παράμετροι ορισμού </a:t>
            </a:r>
            <a:r>
              <a:rPr lang="el-GR" altLang="x-none" dirty="0" smtClean="0"/>
              <a:t>σώματος </a:t>
            </a:r>
            <a:r>
              <a:rPr lang="en-GB" altLang="x-none" dirty="0" smtClean="0"/>
              <a:t>(</a:t>
            </a:r>
            <a:r>
              <a:rPr lang="en-US" altLang="x-none" b="1" i="1" dirty="0"/>
              <a:t>B</a:t>
            </a:r>
            <a:r>
              <a:rPr lang="en-US" altLang="x-none" i="1" dirty="0"/>
              <a:t>ody </a:t>
            </a:r>
            <a:r>
              <a:rPr lang="en-US" altLang="x-none" b="1" i="1" dirty="0"/>
              <a:t>D</a:t>
            </a:r>
            <a:r>
              <a:rPr lang="en-US" altLang="x-none" i="1" dirty="0"/>
              <a:t>efinition </a:t>
            </a:r>
            <a:r>
              <a:rPr lang="en-US" altLang="x-none" b="1" i="1" dirty="0" smtClean="0"/>
              <a:t>P</a:t>
            </a:r>
            <a:r>
              <a:rPr lang="en-US" altLang="x-none" i="1" dirty="0" smtClean="0"/>
              <a:t>arameters - BDPs</a:t>
            </a:r>
            <a:r>
              <a:rPr lang="en-GB" altLang="x-none" dirty="0" smtClean="0"/>
              <a:t>)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448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>
                <a:sym typeface="Symbol" pitchFamily="18" charset="2"/>
              </a:rPr>
              <a:t>Κινούμενα Πλέγματα</a:t>
            </a:r>
            <a:endParaRPr lang="el-G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754760" cy="4824536"/>
          </a:xfrm>
        </p:spPr>
        <p:txBody>
          <a:bodyPr>
            <a:norm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x-none" sz="2400" dirty="0"/>
              <a:t>Κατακερματισμός μιας επιφάνειας σε μικρότερες πολυγωνικά (τριγωνικά) μέρη</a:t>
            </a:r>
            <a:r>
              <a:rPr lang="el-GR" altLang="x-none" sz="2400" dirty="0" smtClean="0"/>
              <a:t>.</a:t>
            </a:r>
            <a:endParaRPr lang="en-US" altLang="x-none" sz="2400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l-GR" altLang="x-none" sz="2400" dirty="0"/>
              <a:t>Κίνηση δυσδιάστατης επιφάνειας </a:t>
            </a:r>
            <a:r>
              <a:rPr lang="el-GR" altLang="x-none" sz="2400" dirty="0">
                <a:sym typeface="Symbol" pitchFamily="18" charset="2"/>
              </a:rPr>
              <a:t>-&gt; μετακίνηση των κόμβων και παραμόρφωση των τριγώνων.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altLang="x-none" sz="2400" dirty="0"/>
              <a:t>Διανύσματα κίνησης σε κάθε κόμβο της επιφάνειας</a:t>
            </a:r>
            <a:r>
              <a:rPr lang="el-GR" altLang="x-none" sz="2400" dirty="0" smtClean="0"/>
              <a:t>.</a:t>
            </a:r>
            <a:endParaRPr lang="el-GR" altLang="x-none" sz="2400" dirty="0"/>
          </a:p>
        </p:txBody>
      </p:sp>
      <p:pic>
        <p:nvPicPr>
          <p:cNvPr id="8" name="Picture 4" descr="Εικόνα με παραδείγματα κινούμενου πλέγματος.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6742" y="1991088"/>
            <a:ext cx="4221722" cy="3454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516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>
                <a:sym typeface="Symbol" pitchFamily="18" charset="2"/>
              </a:rPr>
              <a:t>Δομή Εργαλείων</a:t>
            </a:r>
            <a:endParaRPr lang="el-G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2"/>
          </p:nvPr>
        </p:nvSpPr>
        <p:spPr>
          <a:xfrm>
            <a:off x="683568" y="4941168"/>
            <a:ext cx="7848872" cy="1231032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l-GR" altLang="x-none" sz="2400" dirty="0"/>
              <a:t>Λειτουργικότητα από </a:t>
            </a:r>
            <a:r>
              <a:rPr lang="en-US" altLang="x-none" sz="2400" dirty="0"/>
              <a:t>MPEG-1</a:t>
            </a:r>
            <a:r>
              <a:rPr lang="el-GR" altLang="x-none" sz="2400" dirty="0"/>
              <a:t> και</a:t>
            </a:r>
            <a:r>
              <a:rPr lang="en-US" altLang="x-none" sz="2400" dirty="0"/>
              <a:t> MPEG-2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altLang="x-none" sz="2400" dirty="0"/>
              <a:t>Βασική κατηγοριοποίηση βάσει μεγέθους</a:t>
            </a:r>
            <a:r>
              <a:rPr lang="en-US" altLang="x-none" sz="2400" dirty="0"/>
              <a:t> </a:t>
            </a:r>
            <a:r>
              <a:rPr lang="el-GR" altLang="x-none" sz="2400" i="1" dirty="0" smtClean="0"/>
              <a:t>ροής δεδομένων </a:t>
            </a:r>
            <a:r>
              <a:rPr lang="el-GR" altLang="x-none" sz="2400" dirty="0" smtClean="0"/>
              <a:t>και </a:t>
            </a:r>
            <a:r>
              <a:rPr lang="el-GR" altLang="x-none" sz="2400" dirty="0"/>
              <a:t>αναμενόμενης λειτουργικότητας</a:t>
            </a:r>
            <a:endParaRPr lang="en-GB" altLang="x-none" sz="2400" dirty="0"/>
          </a:p>
          <a:p>
            <a:pPr marL="342900" indent="-342900">
              <a:buFont typeface="Arial" pitchFamily="34" charset="0"/>
              <a:buChar char="•"/>
            </a:pPr>
            <a:endParaRPr lang="en-US" sz="2400" dirty="0"/>
          </a:p>
        </p:txBody>
      </p:sp>
      <p:pic>
        <p:nvPicPr>
          <p:cNvPr id="10" name="Picture 4" descr="Διάγραμμα που κατηγοριοποιεί τα εργαλεία κωδικοποίησης βάσει μεγέθους ροής δεδομένων."/>
          <p:cNvPicPr>
            <a:picLocks noGrp="1" noChangeAspect="1" noChangeArrowheads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2" b="6822"/>
          <a:stretch>
            <a:fillRect/>
          </a:stretch>
        </p:blipFill>
        <p:spPr bwMode="auto">
          <a:xfrm>
            <a:off x="1979712" y="1556792"/>
            <a:ext cx="5257800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49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27037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 smtClean="0"/>
              <a:t>Εισαγωγή στο</a:t>
            </a:r>
            <a:r>
              <a:rPr lang="en-US" dirty="0" smtClean="0"/>
              <a:t> MPEG-4</a:t>
            </a:r>
          </a:p>
          <a:p>
            <a:r>
              <a:rPr lang="el-GR" dirty="0" smtClean="0"/>
              <a:t>Συστήματα </a:t>
            </a:r>
            <a:r>
              <a:rPr lang="en-US" dirty="0" smtClean="0"/>
              <a:t>MPEG-4</a:t>
            </a:r>
            <a:r>
              <a:rPr lang="el-GR" dirty="0" smtClean="0"/>
              <a:t> </a:t>
            </a:r>
            <a:endParaRPr lang="en-US" dirty="0" smtClean="0"/>
          </a:p>
          <a:p>
            <a:r>
              <a:rPr lang="el-GR" altLang="x-none" dirty="0"/>
              <a:t>Ενσωματωμένο Πλαίσιο Παράδοσης Πολυμέσων </a:t>
            </a:r>
            <a:endParaRPr lang="el-GR" altLang="x-none" dirty="0" smtClean="0"/>
          </a:p>
          <a:p>
            <a:r>
              <a:rPr lang="el-GR" dirty="0" smtClean="0"/>
              <a:t>Ήχος στο </a:t>
            </a:r>
            <a:r>
              <a:rPr lang="en-US" dirty="0" smtClean="0"/>
              <a:t>MPEG-4</a:t>
            </a:r>
          </a:p>
          <a:p>
            <a:r>
              <a:rPr lang="el-GR" dirty="0" smtClean="0"/>
              <a:t>Εικόνα στο </a:t>
            </a:r>
            <a:r>
              <a:rPr lang="en-US" dirty="0" smtClean="0"/>
              <a:t>MPEG-4 </a:t>
            </a:r>
          </a:p>
          <a:p>
            <a:r>
              <a:rPr lang="el-GR" dirty="0" smtClean="0"/>
              <a:t>Πνευματικά Δικαιώματα </a:t>
            </a:r>
            <a:r>
              <a:rPr lang="en-US" dirty="0" smtClean="0"/>
              <a:t>(IPMP)</a:t>
            </a:r>
          </a:p>
          <a:p>
            <a:r>
              <a:rPr lang="en-US" dirty="0" smtClean="0"/>
              <a:t>MPEG-J</a:t>
            </a:r>
            <a:endParaRPr lang="el-GR" dirty="0"/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390251-5B84-4D2F-A9C7-1C62C4738B3F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97162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Βίντεο </a:t>
            </a:r>
            <a:r>
              <a:rPr lang="en-GB" altLang="x-none" dirty="0" smtClean="0">
                <a:sym typeface="Symbol" pitchFamily="18" charset="2"/>
              </a:rPr>
              <a:t>- </a:t>
            </a:r>
            <a:r>
              <a:rPr lang="el-GR" altLang="x-none" dirty="0">
                <a:sym typeface="Symbol" pitchFamily="18" charset="2"/>
              </a:rPr>
              <a:t>VLBV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200" dirty="0" smtClean="0"/>
              <a:t>Βίντεο πολύ χαμηλού ρυθμού δεδομένων (</a:t>
            </a:r>
            <a:r>
              <a:rPr lang="en-GB" altLang="x-none" sz="2200" b="1" i="1" dirty="0" smtClean="0"/>
              <a:t>V</a:t>
            </a:r>
            <a:r>
              <a:rPr lang="en-GB" altLang="x-none" sz="2200" i="1" dirty="0" smtClean="0"/>
              <a:t>ery </a:t>
            </a:r>
            <a:r>
              <a:rPr lang="en-GB" altLang="x-none" sz="2200" b="1" i="1" dirty="0"/>
              <a:t>L</a:t>
            </a:r>
            <a:r>
              <a:rPr lang="en-GB" altLang="x-none" sz="2200" i="1" dirty="0"/>
              <a:t>ow </a:t>
            </a:r>
            <a:r>
              <a:rPr lang="en-GB" altLang="x-none" sz="2200" b="1" i="1" dirty="0"/>
              <a:t>B</a:t>
            </a:r>
            <a:r>
              <a:rPr lang="en-GB" altLang="x-none" sz="2200" i="1" dirty="0"/>
              <a:t>it-Rate </a:t>
            </a:r>
            <a:r>
              <a:rPr lang="en-GB" altLang="x-none" sz="2200" b="1" i="1" dirty="0"/>
              <a:t>V</a:t>
            </a:r>
            <a:r>
              <a:rPr lang="en-GB" altLang="x-none" sz="2200" i="1" dirty="0"/>
              <a:t>ideo</a:t>
            </a:r>
            <a:r>
              <a:rPr lang="en-GB" altLang="x-none" sz="2200" dirty="0"/>
              <a:t> </a:t>
            </a:r>
            <a:r>
              <a:rPr lang="el-GR" altLang="x-none" sz="2200" dirty="0" smtClean="0"/>
              <a:t>- </a:t>
            </a:r>
            <a:r>
              <a:rPr lang="en-GB" altLang="x-none" sz="2200" dirty="0" smtClean="0"/>
              <a:t>VLBV</a:t>
            </a:r>
            <a:r>
              <a:rPr lang="en-GB" altLang="x-none" sz="2200" dirty="0"/>
              <a:t>)</a:t>
            </a:r>
            <a:endParaRPr lang="el-GR" altLang="x-none" sz="2200" dirty="0"/>
          </a:p>
          <a:p>
            <a:r>
              <a:rPr lang="el-GR" altLang="x-none" sz="2200" dirty="0"/>
              <a:t>Αλγόριθμοι και εργαλεία για </a:t>
            </a:r>
            <a:r>
              <a:rPr lang="el-GR" altLang="x-none" sz="2200" dirty="0" smtClean="0"/>
              <a:t>ρυθμό δεδομένων 5 </a:t>
            </a:r>
            <a:r>
              <a:rPr lang="el-GR" altLang="x-none" sz="2200" dirty="0"/>
              <a:t>~ 64 Kbps για ακολουθίες εικόνων με μικρή ανάλυση </a:t>
            </a:r>
            <a:r>
              <a:rPr lang="en-US" altLang="x-none" sz="2200" dirty="0"/>
              <a:t>(</a:t>
            </a:r>
            <a:r>
              <a:rPr lang="en-US" altLang="x-none" sz="2200" i="1" dirty="0"/>
              <a:t>CIF</a:t>
            </a:r>
            <a:r>
              <a:rPr lang="el-GR" altLang="x-none" sz="2200" dirty="0"/>
              <a:t>) και μικρό ρυθμό πλαισίων (</a:t>
            </a:r>
            <a:r>
              <a:rPr lang="el-GR" altLang="x-none" sz="2200" dirty="0">
                <a:sym typeface="Symbol" pitchFamily="18" charset="2"/>
              </a:rPr>
              <a:t> 15 Hz</a:t>
            </a:r>
            <a:r>
              <a:rPr lang="el-GR" altLang="x-none" sz="2200" dirty="0"/>
              <a:t>).</a:t>
            </a:r>
          </a:p>
          <a:p>
            <a:r>
              <a:rPr lang="el-GR" altLang="x-none" sz="2200" dirty="0"/>
              <a:t>Κωδικοποίηση ορθογώνιου μεγέθους εικόνων με υψηλή απόδοση και ανεκτικότητα σε λάθη, μικρής καθυστέρησης και πολυπλοκότητας για πολυμεσικές εφαρμογές πραγματικού χρόνου.</a:t>
            </a:r>
          </a:p>
          <a:p>
            <a:r>
              <a:rPr lang="el-GR" altLang="x-none" sz="2200" dirty="0"/>
              <a:t>Τυχαία προσπέλαση και </a:t>
            </a:r>
            <a:r>
              <a:rPr lang="el-GR" altLang="x-none" sz="2200" dirty="0" smtClean="0"/>
              <a:t>δυνατότητα γρήγορης προώθησης- επαναφοράς (</a:t>
            </a:r>
            <a:r>
              <a:rPr lang="en-US" altLang="x-none" sz="2200" dirty="0" smtClean="0"/>
              <a:t>F</a:t>
            </a:r>
            <a:r>
              <a:rPr lang="el-GR" altLang="x-none" sz="2200" dirty="0" err="1" smtClean="0"/>
              <a:t>ast</a:t>
            </a:r>
            <a:r>
              <a:rPr lang="el-GR" altLang="x-none" sz="2200" dirty="0" smtClean="0"/>
              <a:t> </a:t>
            </a:r>
            <a:r>
              <a:rPr lang="en-US" altLang="x-none" sz="2200" dirty="0" smtClean="0"/>
              <a:t>Forward-Rewind</a:t>
            </a:r>
            <a:r>
              <a:rPr lang="el-GR" altLang="x-none" sz="2200" dirty="0" smtClean="0"/>
              <a:t>) </a:t>
            </a:r>
            <a:r>
              <a:rPr lang="el-GR" altLang="x-none" sz="2200" dirty="0"/>
              <a:t>σε μεγάλες πολυμεσικές ΒΔ και σε εφαρμογές πρόσβασης</a:t>
            </a:r>
            <a:endParaRPr lang="en-GB" altLang="x-none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91140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x-none" altLang="x-none" dirty="0" smtClean="0"/>
              <a:t>B</a:t>
            </a:r>
            <a:r>
              <a:rPr lang="el-GR" altLang="x-none" dirty="0" err="1" smtClean="0"/>
              <a:t>ίντεο</a:t>
            </a:r>
            <a:r>
              <a:rPr lang="el-GR" altLang="x-none" dirty="0" smtClean="0"/>
              <a:t> – Εργαλεία για υψηλό ρυθμό μετάδοσης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Επέκταση του</a:t>
            </a:r>
            <a:r>
              <a:rPr lang="en-US" altLang="x-none" dirty="0"/>
              <a:t> </a:t>
            </a:r>
            <a:r>
              <a:rPr lang="en-US" altLang="x-none" dirty="0" smtClean="0"/>
              <a:t>VLB</a:t>
            </a:r>
            <a:r>
              <a:rPr lang="en-US" altLang="x-none" dirty="0"/>
              <a:t>V</a:t>
            </a:r>
            <a:r>
              <a:rPr lang="el-GR" altLang="x-none" dirty="0" smtClean="0"/>
              <a:t> </a:t>
            </a:r>
            <a:r>
              <a:rPr lang="el-GR" altLang="x-none" dirty="0"/>
              <a:t>για υψηλό ρυθμό </a:t>
            </a:r>
            <a:r>
              <a:rPr lang="el-GR" altLang="x-none" dirty="0" smtClean="0"/>
              <a:t>μετάδοσης.</a:t>
            </a:r>
            <a:endParaRPr lang="el-GR" altLang="x-none" dirty="0"/>
          </a:p>
          <a:p>
            <a:r>
              <a:rPr lang="en-US" altLang="x-none" dirty="0"/>
              <a:t>64 Kbps ~ 10 Mbps</a:t>
            </a:r>
          </a:p>
          <a:p>
            <a:r>
              <a:rPr lang="el-GR" altLang="x-none" dirty="0"/>
              <a:t>Εφαρμογές πολυμετάδοσης πολυμέσων, ανάκτησης σημάτων με δυνατότητα αλληλεπίδρασης και με ποιότητα ψηφιακής τηλεόρασης.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03095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 dirty="0" smtClean="0"/>
              <a:t>Βίντεο – Βασισμένο στο περιεχόμενο (content-based)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x-none" sz="2400" dirty="0"/>
              <a:t>Ξεχωριστή αποκωδικοποίηση και επαναδημιουργία των </a:t>
            </a:r>
            <a:r>
              <a:rPr lang="el-GR" altLang="x-none" sz="2400" i="1" dirty="0" smtClean="0"/>
              <a:t>αντικειμένων βίντεο </a:t>
            </a:r>
            <a:r>
              <a:rPr lang="en-US" altLang="x-none" sz="2400" dirty="0" smtClean="0"/>
              <a:t>(</a:t>
            </a:r>
            <a:r>
              <a:rPr lang="el-GR" altLang="x-none" sz="2400" dirty="0"/>
              <a:t> </a:t>
            </a:r>
            <a:r>
              <a:rPr lang="el-GR" altLang="x-none" sz="2400" dirty="0" smtClean="0"/>
              <a:t>video objects - </a:t>
            </a:r>
            <a:r>
              <a:rPr lang="en-US" altLang="x-none" sz="2400" dirty="0" smtClean="0"/>
              <a:t>VOs</a:t>
            </a:r>
            <a:r>
              <a:rPr lang="en-US" altLang="x-none" sz="2400" dirty="0"/>
              <a:t>)</a:t>
            </a:r>
            <a:r>
              <a:rPr lang="el-GR" altLang="x-none" sz="2400" dirty="0"/>
              <a:t> για καλύτερη παρουσίαση και διαχείριση των </a:t>
            </a:r>
            <a:r>
              <a:rPr lang="en-US" altLang="x-none" sz="2400" dirty="0"/>
              <a:t>VOs.</a:t>
            </a:r>
          </a:p>
          <a:p>
            <a:pPr>
              <a:lnSpc>
                <a:spcPct val="90000"/>
              </a:lnSpc>
            </a:pPr>
            <a:r>
              <a:rPr lang="el-GR" altLang="x-none" sz="2400" dirty="0"/>
              <a:t>Υπερσύνολο των </a:t>
            </a:r>
            <a:r>
              <a:rPr lang="en-US" altLang="x-none" sz="2400" dirty="0"/>
              <a:t>LVBV</a:t>
            </a:r>
            <a:r>
              <a:rPr lang="el-GR" altLang="x-none" sz="2400" dirty="0"/>
              <a:t> και </a:t>
            </a:r>
            <a:r>
              <a:rPr lang="en-US" altLang="x-none" sz="2400" dirty="0"/>
              <a:t>HBV</a:t>
            </a:r>
            <a:r>
              <a:rPr lang="el-GR" altLang="x-none" sz="2400" dirty="0"/>
              <a:t> αλγορίθμων και εργαλείων.</a:t>
            </a:r>
          </a:p>
          <a:p>
            <a:pPr>
              <a:lnSpc>
                <a:spcPct val="90000"/>
              </a:lnSpc>
            </a:pPr>
            <a:r>
              <a:rPr lang="el-GR" altLang="x-none" sz="2400" dirty="0" smtClean="0"/>
              <a:t>Επιφάνεια αντικειμένου βίντεο (</a:t>
            </a:r>
            <a:r>
              <a:rPr lang="en-US" altLang="x-none" sz="2400" b="1" i="1" dirty="0" smtClean="0"/>
              <a:t>V</a:t>
            </a:r>
            <a:r>
              <a:rPr lang="en-US" altLang="x-none" sz="2400" i="1" dirty="0" smtClean="0"/>
              <a:t>ideo </a:t>
            </a:r>
            <a:r>
              <a:rPr lang="en-US" altLang="x-none" sz="2400" b="1" i="1" dirty="0"/>
              <a:t>O</a:t>
            </a:r>
            <a:r>
              <a:rPr lang="en-US" altLang="x-none" sz="2400" i="1" dirty="0"/>
              <a:t>bject </a:t>
            </a:r>
            <a:r>
              <a:rPr lang="en-US" altLang="x-none" sz="2400" b="1" i="1" dirty="0" smtClean="0"/>
              <a:t>P</a:t>
            </a:r>
            <a:r>
              <a:rPr lang="en-US" altLang="x-none" sz="2400" i="1" dirty="0" smtClean="0"/>
              <a:t>lane </a:t>
            </a:r>
            <a:r>
              <a:rPr lang="en-US" altLang="x-none" sz="2400" dirty="0" smtClean="0"/>
              <a:t>- VOP)</a:t>
            </a:r>
          </a:p>
          <a:p>
            <a:pPr>
              <a:lnSpc>
                <a:spcPct val="90000"/>
              </a:lnSpc>
            </a:pPr>
            <a:r>
              <a:rPr lang="el-GR" altLang="x-none" sz="2400" dirty="0" smtClean="0"/>
              <a:t>Επίπεδο </a:t>
            </a:r>
            <a:r>
              <a:rPr lang="el-GR" altLang="x-none" sz="2400" dirty="0"/>
              <a:t>αντικειμένου βίντεο (</a:t>
            </a:r>
            <a:r>
              <a:rPr lang="en-US" altLang="x-none" sz="2400" b="1" i="1" dirty="0" smtClean="0"/>
              <a:t>V</a:t>
            </a:r>
            <a:r>
              <a:rPr lang="en-US" altLang="x-none" sz="2400" i="1" dirty="0" smtClean="0"/>
              <a:t>ideo </a:t>
            </a:r>
            <a:r>
              <a:rPr lang="en-US" altLang="x-none" sz="2400" b="1" i="1" dirty="0"/>
              <a:t>O</a:t>
            </a:r>
            <a:r>
              <a:rPr lang="en-US" altLang="x-none" sz="2400" i="1" dirty="0"/>
              <a:t>bject </a:t>
            </a:r>
            <a:r>
              <a:rPr lang="en-US" altLang="x-none" sz="2400" b="1" i="1" dirty="0"/>
              <a:t>L</a:t>
            </a:r>
            <a:r>
              <a:rPr lang="en-US" altLang="x-none" sz="2400" i="1" dirty="0"/>
              <a:t>ayer</a:t>
            </a:r>
            <a:r>
              <a:rPr lang="en-US" altLang="x-none" sz="2400" dirty="0"/>
              <a:t> </a:t>
            </a:r>
            <a:r>
              <a:rPr lang="el-GR" altLang="x-none" sz="2400" dirty="0" smtClean="0"/>
              <a:t>- </a:t>
            </a:r>
            <a:r>
              <a:rPr lang="en-US" altLang="x-none" sz="2400" dirty="0" smtClean="0"/>
              <a:t>VOL</a:t>
            </a:r>
            <a:r>
              <a:rPr lang="en-US" altLang="x-none" sz="2400" dirty="0"/>
              <a:t>).</a:t>
            </a:r>
          </a:p>
          <a:p>
            <a:pPr>
              <a:lnSpc>
                <a:spcPct val="90000"/>
              </a:lnSpc>
            </a:pPr>
            <a:r>
              <a:rPr lang="el-GR" altLang="x-none" sz="2400" dirty="0" smtClean="0"/>
              <a:t>Πρόβλεψη/αποζημίωση κίνησης (</a:t>
            </a:r>
            <a:r>
              <a:rPr lang="en-US" altLang="x-none" sz="2400" dirty="0" smtClean="0"/>
              <a:t>Motion </a:t>
            </a:r>
            <a:r>
              <a:rPr lang="en-US" altLang="x-none" sz="2400" dirty="0"/>
              <a:t>prediction/</a:t>
            </a:r>
            <a:r>
              <a:rPr lang="en-US" altLang="x-none" sz="2400" dirty="0" smtClean="0"/>
              <a:t>compensation</a:t>
            </a:r>
            <a:r>
              <a:rPr lang="el-GR" altLang="x-none" sz="2400" dirty="0" smtClean="0"/>
              <a:t>)</a:t>
            </a: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l-GR" altLang="x-none" sz="2400" dirty="0" smtClean="0"/>
              <a:t>Κωδικοποίηση Υφής (</a:t>
            </a:r>
            <a:r>
              <a:rPr lang="en-US" altLang="x-none" sz="2400" dirty="0" smtClean="0"/>
              <a:t>Texture coding</a:t>
            </a:r>
            <a:r>
              <a:rPr lang="el-GR" altLang="x-none" sz="2400" dirty="0" smtClean="0"/>
              <a:t>)</a:t>
            </a:r>
            <a:endParaRPr lang="en-US" altLang="x-none" sz="2400" dirty="0"/>
          </a:p>
          <a:p>
            <a:pPr>
              <a:lnSpc>
                <a:spcPct val="90000"/>
              </a:lnSpc>
            </a:pPr>
            <a:r>
              <a:rPr lang="el-GR" altLang="x-none" sz="2400" dirty="0" smtClean="0"/>
              <a:t>Κωδικοποίηση σχήματος και διαφάνειας (</a:t>
            </a:r>
            <a:r>
              <a:rPr lang="en-US" altLang="x-none" sz="2400" dirty="0" smtClean="0"/>
              <a:t>Shape </a:t>
            </a:r>
            <a:r>
              <a:rPr lang="en-US" altLang="x-none" sz="2400" dirty="0"/>
              <a:t>and transparency </a:t>
            </a:r>
            <a:r>
              <a:rPr lang="en-US" altLang="x-none" sz="2400" dirty="0" smtClean="0"/>
              <a:t>coding</a:t>
            </a:r>
            <a:r>
              <a:rPr lang="el-GR" altLang="x-none" sz="2400" dirty="0" smtClean="0"/>
              <a:t>)</a:t>
            </a:r>
            <a:endParaRPr lang="el-GR" altLang="x-none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931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>
                <a:sym typeface="Symbol" pitchFamily="18" charset="2"/>
              </a:rPr>
              <a:t>Βίντεο </a:t>
            </a:r>
            <a:r>
              <a:rPr lang="en-GB" altLang="x-none" dirty="0" smtClean="0">
                <a:sym typeface="Symbol" pitchFamily="18" charset="2"/>
              </a:rPr>
              <a:t>- </a:t>
            </a:r>
            <a:r>
              <a:rPr lang="el-GR" altLang="x-none" dirty="0">
                <a:sym typeface="Symbol" pitchFamily="18" charset="2"/>
              </a:rPr>
              <a:t>Σύγκριση</a:t>
            </a:r>
            <a:endParaRPr lang="el-GR" dirty="0"/>
          </a:p>
        </p:txBody>
      </p:sp>
      <p:pic>
        <p:nvPicPr>
          <p:cNvPr id="468" name="Picture 5" descr="Σχήμα που παρουσιάζει τις διαφορές μεταξύ του γενικού και του VLBV κωδικοποιητή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72816"/>
            <a:ext cx="8277225" cy="406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22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x-none" dirty="0" smtClean="0"/>
              <a:t>Βίντεο </a:t>
            </a:r>
            <a:r>
              <a:rPr lang="el-GR" altLang="x-none" dirty="0" smtClean="0">
                <a:sym typeface="Symbol" pitchFamily="18" charset="2"/>
              </a:rPr>
              <a:t>–</a:t>
            </a:r>
            <a:r>
              <a:rPr lang="en-GB" altLang="x-none" dirty="0" smtClean="0">
                <a:sym typeface="Symbol" pitchFamily="18" charset="2"/>
              </a:rPr>
              <a:t> </a:t>
            </a:r>
            <a:r>
              <a:rPr lang="el-GR" altLang="x-none" dirty="0" smtClean="0">
                <a:sym typeface="Symbol" pitchFamily="18" charset="2"/>
              </a:rPr>
              <a:t>Στατικό </a:t>
            </a:r>
            <a:r>
              <a:rPr lang="el-GR" altLang="x-none" dirty="0">
                <a:sym typeface="Symbol" pitchFamily="18" charset="2"/>
              </a:rPr>
              <a:t>«</a:t>
            </a:r>
            <a:r>
              <a:rPr lang="el-GR" altLang="x-none" dirty="0" smtClean="0">
                <a:sym typeface="Symbol" pitchFamily="18" charset="2"/>
              </a:rPr>
              <a:t>ξωτικό</a:t>
            </a:r>
            <a:r>
              <a:rPr lang="el-GR" altLang="x-none" dirty="0">
                <a:sym typeface="Symbol" pitchFamily="18" charset="2"/>
              </a:rPr>
              <a:t>» </a:t>
            </a:r>
            <a:r>
              <a:rPr lang="el-GR" altLang="x-none" dirty="0" smtClean="0">
                <a:sym typeface="Symbol" pitchFamily="18" charset="2"/>
              </a:rPr>
              <a:t/>
            </a:r>
            <a:br>
              <a:rPr lang="el-GR" altLang="x-none" dirty="0" smtClean="0">
                <a:sym typeface="Symbol" pitchFamily="18" charset="2"/>
              </a:rPr>
            </a:br>
            <a:r>
              <a:rPr lang="el-GR" altLang="x-none" dirty="0" smtClean="0">
                <a:sym typeface="Symbol" pitchFamily="18" charset="2"/>
              </a:rPr>
              <a:t>(static «sprite»)</a:t>
            </a:r>
            <a:endParaRPr lang="el-GR" dirty="0"/>
          </a:p>
        </p:txBody>
      </p:sp>
      <p:pic>
        <p:nvPicPr>
          <p:cNvPr id="5" name="Picture 3" descr="Εικόνα που εμφανίζει την χρήση ξωτικού (sprite)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06140"/>
            <a:ext cx="8715375" cy="4675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5077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>
                <a:sym typeface="Symbol" pitchFamily="18" charset="2"/>
              </a:rPr>
              <a:t>Βίντεο </a:t>
            </a:r>
            <a:r>
              <a:rPr lang="en-GB" altLang="x-none" dirty="0" smtClean="0">
                <a:sym typeface="Symbol" pitchFamily="18" charset="2"/>
              </a:rPr>
              <a:t>- </a:t>
            </a:r>
            <a:r>
              <a:rPr lang="el-GR" altLang="x-none" dirty="0">
                <a:sym typeface="Symbol" pitchFamily="18" charset="2"/>
              </a:rPr>
              <a:t>Ανεκτικότητα σε λάθη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Επανασυγχρονισμός</a:t>
            </a:r>
          </a:p>
          <a:p>
            <a:pPr lvl="1"/>
            <a:r>
              <a:rPr lang="el-GR" altLang="x-none" dirty="0" smtClean="0"/>
              <a:t>Επικεφαλίδα σε Ομάδες από Κομμάτια (</a:t>
            </a:r>
            <a:r>
              <a:rPr lang="en-US" altLang="x-none" dirty="0" smtClean="0"/>
              <a:t>GOB header</a:t>
            </a:r>
            <a:r>
              <a:rPr lang="el-GR" altLang="x-none" dirty="0" smtClean="0"/>
              <a:t>)</a:t>
            </a:r>
            <a:endParaRPr lang="el-GR" altLang="x-none" dirty="0"/>
          </a:p>
          <a:p>
            <a:r>
              <a:rPr lang="el-GR" altLang="x-none" dirty="0"/>
              <a:t>Ανάκτηση δεδομένων</a:t>
            </a:r>
          </a:p>
          <a:p>
            <a:pPr lvl="1"/>
            <a:r>
              <a:rPr lang="el-GR" altLang="x-none" dirty="0" smtClean="0"/>
              <a:t>Αντιστρεπτοί κωδικοί μεταβαλλόμενου μήκους (Reversible </a:t>
            </a:r>
            <a:r>
              <a:rPr lang="el-GR" altLang="x-none" dirty="0"/>
              <a:t>Variable Length </a:t>
            </a:r>
            <a:r>
              <a:rPr lang="el-GR" altLang="x-none" dirty="0" smtClean="0"/>
              <a:t>Codes)</a:t>
            </a:r>
            <a:endParaRPr lang="el-GR" altLang="x-none" dirty="0"/>
          </a:p>
          <a:p>
            <a:r>
              <a:rPr lang="el-GR" altLang="x-none" dirty="0"/>
              <a:t>Απόκρυψη λαθών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6988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altLang="x-none" dirty="0" smtClean="0"/>
              <a:t>Πνευματικά δικαιώματα</a:t>
            </a:r>
            <a:r>
              <a:rPr lang="en-US" altLang="x-none" dirty="0" smtClean="0"/>
              <a:t> - IPMP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33964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 smtClean="0"/>
              <a:t>Πνευματικά δικαιώματα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x-none" sz="2200" dirty="0" smtClean="0"/>
              <a:t>Προστασία και Διαχείριση Πνευματικής Ιδιοκτησίας (</a:t>
            </a:r>
            <a:r>
              <a:rPr lang="en-US" altLang="x-none" sz="2200" b="1" i="1" dirty="0" smtClean="0"/>
              <a:t>I</a:t>
            </a:r>
            <a:r>
              <a:rPr lang="en-US" altLang="x-none" sz="2200" i="1" dirty="0" smtClean="0"/>
              <a:t>ntellectual </a:t>
            </a:r>
            <a:r>
              <a:rPr lang="en-US" altLang="x-none" sz="2200" b="1" i="1" dirty="0"/>
              <a:t>P</a:t>
            </a:r>
            <a:r>
              <a:rPr lang="en-US" altLang="x-none" sz="2200" i="1" dirty="0"/>
              <a:t>roperty </a:t>
            </a:r>
            <a:r>
              <a:rPr lang="en-US" altLang="x-none" sz="2200" b="1" i="1" dirty="0"/>
              <a:t>M</a:t>
            </a:r>
            <a:r>
              <a:rPr lang="en-US" altLang="x-none" sz="2200" i="1" dirty="0"/>
              <a:t>anagement and </a:t>
            </a:r>
            <a:r>
              <a:rPr lang="en-US" altLang="x-none" sz="2200" b="1" i="1" dirty="0" smtClean="0"/>
              <a:t>P</a:t>
            </a:r>
            <a:r>
              <a:rPr lang="en-US" altLang="x-none" sz="2200" i="1" dirty="0" smtClean="0"/>
              <a:t>rotection</a:t>
            </a:r>
            <a:r>
              <a:rPr lang="el-GR" altLang="x-none" sz="2200" i="1" dirty="0" smtClean="0"/>
              <a:t> - </a:t>
            </a:r>
            <a:r>
              <a:rPr lang="el-GR" altLang="x-none" sz="2200" dirty="0" smtClean="0"/>
              <a:t>IPMP</a:t>
            </a:r>
            <a:r>
              <a:rPr lang="el-GR" altLang="x-none" sz="2200" i="1" dirty="0" smtClean="0"/>
              <a:t>)</a:t>
            </a:r>
            <a:endParaRPr lang="el-GR" altLang="x-none" sz="2200" dirty="0"/>
          </a:p>
          <a:p>
            <a:pPr>
              <a:lnSpc>
                <a:spcPct val="90000"/>
              </a:lnSpc>
            </a:pPr>
            <a:r>
              <a:rPr lang="el-GR" altLang="x-none" sz="2200" dirty="0"/>
              <a:t>Το πρότυπο επιτρέπει την αναγνώριση και κατοχύρωση των πνευματικών δικαιωμάτων των συγγραφέων πολυμεσικών εφαρμογών</a:t>
            </a:r>
          </a:p>
          <a:p>
            <a:pPr>
              <a:lnSpc>
                <a:spcPct val="90000"/>
              </a:lnSpc>
            </a:pPr>
            <a:r>
              <a:rPr lang="el-GR" altLang="x-none" sz="2200" dirty="0"/>
              <a:t>Αντιστοίχηση μοναδικών αναγνωριστικών </a:t>
            </a:r>
            <a:r>
              <a:rPr lang="el-GR" altLang="x-none" sz="2200" dirty="0" smtClean="0"/>
              <a:t>που </a:t>
            </a:r>
            <a:r>
              <a:rPr lang="el-GR" altLang="x-none" sz="2200" dirty="0"/>
              <a:t>εκδίδονται από διεθνή συστήματα αριθμοδότησης, όπως:</a:t>
            </a:r>
          </a:p>
          <a:p>
            <a:pPr lvl="1">
              <a:lnSpc>
                <a:spcPct val="90000"/>
              </a:lnSpc>
            </a:pPr>
            <a:r>
              <a:rPr lang="el-GR" altLang="x-none" sz="2000" dirty="0" smtClean="0"/>
              <a:t>Διεθνής οπτικοακουστικός αριθμός (</a:t>
            </a:r>
            <a:r>
              <a:rPr lang="en-US" altLang="x-none" sz="2000" b="1" i="1" dirty="0" smtClean="0"/>
              <a:t>I</a:t>
            </a:r>
            <a:r>
              <a:rPr lang="en-US" altLang="x-none" sz="2000" i="1" dirty="0" smtClean="0"/>
              <a:t>nternational </a:t>
            </a:r>
            <a:r>
              <a:rPr lang="en-US" altLang="x-none" sz="2000" b="1" i="1" dirty="0"/>
              <a:t>A</a:t>
            </a:r>
            <a:r>
              <a:rPr lang="en-US" altLang="x-none" sz="2000" i="1" dirty="0"/>
              <a:t>udio-</a:t>
            </a:r>
            <a:r>
              <a:rPr lang="en-US" altLang="x-none" sz="2000" b="1" i="1" dirty="0"/>
              <a:t>V</a:t>
            </a:r>
            <a:r>
              <a:rPr lang="en-US" altLang="x-none" sz="2000" i="1" dirty="0"/>
              <a:t>isual </a:t>
            </a:r>
            <a:r>
              <a:rPr lang="en-US" altLang="x-none" sz="2000" b="1" i="1" dirty="0"/>
              <a:t>N</a:t>
            </a:r>
            <a:r>
              <a:rPr lang="en-US" altLang="x-none" sz="2000" i="1" dirty="0"/>
              <a:t>umber</a:t>
            </a:r>
            <a:r>
              <a:rPr lang="en-US" altLang="x-none" sz="2000" dirty="0"/>
              <a:t> </a:t>
            </a:r>
            <a:r>
              <a:rPr lang="el-GR" altLang="x-none" sz="2000" dirty="0" smtClean="0"/>
              <a:t>- </a:t>
            </a:r>
            <a:r>
              <a:rPr lang="en-US" altLang="x-none" sz="2000" dirty="0" smtClean="0"/>
              <a:t>ISAN</a:t>
            </a:r>
            <a:r>
              <a:rPr lang="en-US" altLang="x-none" sz="20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x-none" sz="2000" dirty="0" smtClean="0"/>
              <a:t>Διεθνής Πρότυπος κωδικός Εγγραφής (</a:t>
            </a:r>
            <a:r>
              <a:rPr lang="en-US" altLang="x-none" sz="2000" b="1" i="1" dirty="0" smtClean="0"/>
              <a:t>I</a:t>
            </a:r>
            <a:r>
              <a:rPr lang="en-US" altLang="x-none" sz="2000" i="1" dirty="0" smtClean="0"/>
              <a:t>nternational </a:t>
            </a:r>
            <a:r>
              <a:rPr lang="en-US" altLang="x-none" sz="2000" b="1" i="1" dirty="0"/>
              <a:t>S</a:t>
            </a:r>
            <a:r>
              <a:rPr lang="en-US" altLang="x-none" sz="2000" i="1" dirty="0"/>
              <a:t>tandard </a:t>
            </a:r>
            <a:r>
              <a:rPr lang="en-US" altLang="x-none" sz="2000" b="1" i="1" dirty="0"/>
              <a:t>R</a:t>
            </a:r>
            <a:r>
              <a:rPr lang="en-US" altLang="x-none" sz="2000" i="1" dirty="0"/>
              <a:t>ecording </a:t>
            </a:r>
            <a:r>
              <a:rPr lang="en-US" altLang="x-none" sz="2000" b="1" i="1" dirty="0"/>
              <a:t>C</a:t>
            </a:r>
            <a:r>
              <a:rPr lang="en-US" altLang="x-none" sz="2000" i="1" dirty="0"/>
              <a:t>ode</a:t>
            </a:r>
            <a:r>
              <a:rPr lang="en-US" altLang="x-none" sz="2000" dirty="0"/>
              <a:t> </a:t>
            </a:r>
            <a:r>
              <a:rPr lang="el-GR" altLang="x-none" sz="2000" dirty="0" smtClean="0"/>
              <a:t>- </a:t>
            </a:r>
            <a:r>
              <a:rPr lang="en-US" altLang="x-none" sz="2000" dirty="0" smtClean="0"/>
              <a:t>ISRC</a:t>
            </a:r>
            <a:r>
              <a:rPr lang="en-US" altLang="x-none" sz="2000" dirty="0"/>
              <a:t>)</a:t>
            </a:r>
          </a:p>
          <a:p>
            <a:pPr>
              <a:lnSpc>
                <a:spcPct val="90000"/>
              </a:lnSpc>
            </a:pPr>
            <a:r>
              <a:rPr lang="el-GR" altLang="x-none" sz="2200" dirty="0"/>
              <a:t>Παρέχεται η δυνατότητα αναγνώρισης πνευματικής ιδιοκτησίας με την μορφή ζευγαριών </a:t>
            </a:r>
            <a:r>
              <a:rPr lang="el-GR" altLang="x-none" sz="2200" dirty="0" smtClean="0"/>
              <a:t>κλειδιού-τιμής </a:t>
            </a:r>
            <a:r>
              <a:rPr lang="el-GR" altLang="x-none" sz="2200" dirty="0"/>
              <a:t>(π.χ. </a:t>
            </a:r>
            <a:r>
              <a:rPr lang="el-GR" altLang="x-none" sz="2200" dirty="0" smtClean="0"/>
              <a:t>συγγραφέας-τίτλος)</a:t>
            </a:r>
            <a:endParaRPr lang="en-GB" altLang="x-none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325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US" dirty="0" smtClean="0"/>
              <a:t>MPEG-J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58303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MPEG-J (</a:t>
            </a:r>
            <a:r>
              <a:rPr lang="el-GR" altLang="x-none" dirty="0" smtClean="0"/>
              <a:t>1</a:t>
            </a:r>
            <a:r>
              <a:rPr lang="en-US" altLang="x-none" dirty="0" smtClean="0"/>
              <a:t> 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Σύγκληση και συνεργασία μεταξύ τεχνολογιών που έχουν μεγάλη απήχηση.</a:t>
            </a:r>
          </a:p>
          <a:p>
            <a:r>
              <a:rPr lang="el-GR" altLang="x-none" dirty="0"/>
              <a:t>Οπτικοακουστικά προγράμματα </a:t>
            </a:r>
            <a:r>
              <a:rPr lang="en-US" altLang="x-none" dirty="0"/>
              <a:t>Java</a:t>
            </a:r>
            <a:r>
              <a:rPr lang="el-GR" altLang="x-none" dirty="0"/>
              <a:t> </a:t>
            </a:r>
            <a:r>
              <a:rPr lang="el-GR" altLang="x-none" dirty="0">
                <a:sym typeface="Symbol" pitchFamily="18" charset="2"/>
              </a:rPr>
              <a:t>-&gt; κωδικοποιημένη παρουσίαση οπτικοακουστικού υλικού.</a:t>
            </a:r>
          </a:p>
          <a:p>
            <a:pPr>
              <a:lnSpc>
                <a:spcPct val="90000"/>
              </a:lnSpc>
            </a:pP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59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281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l-GR" dirty="0" smtClean="0"/>
              <a:t>Εισαγωγή </a:t>
            </a:r>
            <a:r>
              <a:rPr lang="el-GR" dirty="0" err="1" smtClean="0"/>
              <a:t>στό</a:t>
            </a:r>
            <a:r>
              <a:rPr lang="en-US" dirty="0" smtClean="0"/>
              <a:t> MPEG-4</a:t>
            </a:r>
            <a:endParaRPr lang="el-GR" dirty="0"/>
          </a:p>
        </p:txBody>
      </p:sp>
      <p:sp>
        <p:nvSpPr>
          <p:cNvPr id="5" name="Θέση κειμένου 5"/>
          <p:cNvSpPr txBox="1">
            <a:spLocks/>
          </p:cNvSpPr>
          <p:nvPr/>
        </p:nvSpPr>
        <p:spPr>
          <a:xfrm>
            <a:off x="683568" y="4377085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</a:t>
            </a:r>
            <a:r>
              <a:rPr lang="en-US" sz="2400" dirty="0" err="1" smtClean="0"/>
              <a:t>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916296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MPEG-J </a:t>
            </a:r>
            <a:r>
              <a:rPr lang="el-GR" altLang="x-none" dirty="0" smtClean="0"/>
              <a:t>(</a:t>
            </a:r>
            <a:r>
              <a:rPr lang="en-US" altLang="x-none" dirty="0" smtClean="0"/>
              <a:t>2 από 3)</a:t>
            </a:r>
            <a:endParaRPr lang="el-GR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l-GR" altLang="x-none" sz="2400" dirty="0" smtClean="0"/>
              <a:t>Επιτρέπει </a:t>
            </a:r>
            <a:r>
              <a:rPr lang="el-GR" altLang="x-none" sz="2400" dirty="0"/>
              <a:t>ενέργειες όπως:</a:t>
            </a:r>
          </a:p>
          <a:p>
            <a:pPr lvl="1">
              <a:lnSpc>
                <a:spcPct val="90000"/>
              </a:lnSpc>
            </a:pPr>
            <a:r>
              <a:rPr lang="el-GR" altLang="x-none" sz="1900" dirty="0"/>
              <a:t>Την ανάκτηση και τροποποίηση του γράφου της σκηνής </a:t>
            </a:r>
            <a:r>
              <a:rPr lang="en-US" altLang="x-none" sz="1900" dirty="0"/>
              <a:t>MPEG-4 </a:t>
            </a:r>
            <a:r>
              <a:rPr lang="el-GR" altLang="x-none" sz="1900" dirty="0"/>
              <a:t>και των κόμβων αυτού (</a:t>
            </a:r>
            <a:r>
              <a:rPr lang="en-US" altLang="x-none" sz="1900" i="1" dirty="0"/>
              <a:t>Scene Graph API</a:t>
            </a:r>
            <a:r>
              <a:rPr lang="en-US" altLang="x-none" sz="1900" dirty="0"/>
              <a:t>)</a:t>
            </a:r>
            <a:endParaRPr lang="el-GR" altLang="x-none" sz="1900" dirty="0"/>
          </a:p>
          <a:p>
            <a:pPr lvl="1">
              <a:lnSpc>
                <a:spcPct val="90000"/>
              </a:lnSpc>
            </a:pPr>
            <a:r>
              <a:rPr lang="el-GR" altLang="x-none" sz="1900" dirty="0"/>
              <a:t>Την διαχείριση των πόρων και της απόδοσης του αποκωδικοποιητή (</a:t>
            </a:r>
            <a:r>
              <a:rPr lang="en-US" altLang="x-none" sz="1900" i="1" dirty="0"/>
              <a:t>Resource Manager API</a:t>
            </a:r>
            <a:r>
              <a:rPr lang="en-US" altLang="x-none" sz="19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x-none" sz="1900" dirty="0"/>
              <a:t>Την δυνατότητα προσαρμογής της εφαρμογής στις δυνατότητες του τερματικού αποκωδικοποίησης (</a:t>
            </a:r>
            <a:r>
              <a:rPr lang="en-US" altLang="x-none" sz="1900" i="1" dirty="0"/>
              <a:t>Terminal Capability API</a:t>
            </a:r>
            <a:r>
              <a:rPr lang="en-US" altLang="x-none" sz="19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x-none" sz="1900" dirty="0"/>
              <a:t>Την διαχείριση των αποκωδικοποιητών του τερματικού (</a:t>
            </a:r>
            <a:r>
              <a:rPr lang="en-US" altLang="x-none" sz="1900" i="1" dirty="0"/>
              <a:t>Media Decoders API</a:t>
            </a:r>
            <a:r>
              <a:rPr lang="en-US" altLang="x-none" sz="1900" dirty="0"/>
              <a:t>)</a:t>
            </a:r>
          </a:p>
          <a:p>
            <a:pPr lvl="1">
              <a:lnSpc>
                <a:spcPct val="90000"/>
              </a:lnSpc>
            </a:pPr>
            <a:r>
              <a:rPr lang="el-GR" altLang="x-none" sz="1900" dirty="0"/>
              <a:t>Τρόπους διάδρασης με το δίκτυο, όπως αυτοί υπαγορεύονται από το </a:t>
            </a:r>
            <a:r>
              <a:rPr lang="en-US" altLang="x-none" sz="1900" dirty="0"/>
              <a:t>DMIF (</a:t>
            </a:r>
            <a:r>
              <a:rPr lang="en-US" altLang="x-none" sz="1900" i="1" dirty="0"/>
              <a:t>Network API</a:t>
            </a:r>
            <a:r>
              <a:rPr lang="en-US" altLang="x-none" sz="1900" dirty="0"/>
              <a:t>)</a:t>
            </a:r>
            <a:endParaRPr lang="en-GB" altLang="x-none" sz="1700" dirty="0"/>
          </a:p>
          <a:p>
            <a:pPr>
              <a:lnSpc>
                <a:spcPct val="90000"/>
              </a:lnSpc>
            </a:pPr>
            <a:endParaRPr lang="en-GB" altLang="x-none" sz="24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8375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x-none" dirty="0"/>
              <a:t>MPEG-J </a:t>
            </a:r>
            <a:r>
              <a:rPr lang="el-GR" altLang="x-none" dirty="0" smtClean="0"/>
              <a:t>(</a:t>
            </a:r>
            <a:r>
              <a:rPr lang="en-US" altLang="x-none" dirty="0"/>
              <a:t>3</a:t>
            </a:r>
            <a:r>
              <a:rPr lang="en-US" altLang="x-none" dirty="0" smtClean="0"/>
              <a:t> </a:t>
            </a:r>
            <a:r>
              <a:rPr lang="en-US" altLang="x-none" dirty="0"/>
              <a:t>από 3)</a:t>
            </a:r>
            <a:endParaRPr lang="el-GR" dirty="0"/>
          </a:p>
        </p:txBody>
      </p:sp>
      <p:grpSp>
        <p:nvGrpSpPr>
          <p:cNvPr id="7" name="Group 57" descr="Διάγραμμα που παρουσιάζει την δομή ενός MPEG-J συστήματος, εμφανίζοντας την επικοινωνία μετακύ DMIF-Java VM και Java VM-MPEG-J RTE."/>
          <p:cNvGrpSpPr>
            <a:grpSpLocks/>
          </p:cNvGrpSpPr>
          <p:nvPr/>
        </p:nvGrpSpPr>
        <p:grpSpPr bwMode="auto">
          <a:xfrm>
            <a:off x="381000" y="1371600"/>
            <a:ext cx="8534400" cy="4797425"/>
            <a:chOff x="240" y="864"/>
            <a:chExt cx="5376" cy="3022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1451" y="1840"/>
              <a:ext cx="2760" cy="884"/>
              <a:chOff x="1488" y="1584"/>
              <a:chExt cx="2736" cy="912"/>
            </a:xfrm>
          </p:grpSpPr>
          <p:sp>
            <p:nvSpPr>
              <p:cNvPr id="57" name="Line 4"/>
              <p:cNvSpPr>
                <a:spLocks noChangeShapeType="1"/>
              </p:cNvSpPr>
              <p:nvPr/>
            </p:nvSpPr>
            <p:spPr bwMode="auto">
              <a:xfrm>
                <a:off x="2832" y="1680"/>
                <a:ext cx="0" cy="81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Line 5"/>
              <p:cNvSpPr>
                <a:spLocks noChangeShapeType="1"/>
              </p:cNvSpPr>
              <p:nvPr/>
            </p:nvSpPr>
            <p:spPr bwMode="auto">
              <a:xfrm flipH="1">
                <a:off x="1488" y="1680"/>
                <a:ext cx="672" cy="816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9" name="Line 6"/>
              <p:cNvSpPr>
                <a:spLocks noChangeShapeType="1"/>
              </p:cNvSpPr>
              <p:nvPr/>
            </p:nvSpPr>
            <p:spPr bwMode="auto">
              <a:xfrm>
                <a:off x="3456" y="1584"/>
                <a:ext cx="768" cy="912"/>
              </a:xfrm>
              <a:prstGeom prst="line">
                <a:avLst/>
              </a:prstGeom>
              <a:noFill/>
              <a:ln w="38100">
                <a:solidFill>
                  <a:srgbClr val="CC3300"/>
                </a:solidFill>
                <a:round/>
                <a:headEnd type="triangle" w="sm" len="sm"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9" name="AutoShape 8"/>
            <p:cNvSpPr>
              <a:spLocks noChangeArrowheads="1"/>
            </p:cNvSpPr>
            <p:nvPr/>
          </p:nvSpPr>
          <p:spPr bwMode="auto">
            <a:xfrm flipV="1">
              <a:off x="240" y="2770"/>
              <a:ext cx="5376" cy="1116"/>
            </a:xfrm>
            <a:custGeom>
              <a:avLst/>
              <a:gdLst>
                <a:gd name="G0" fmla="+- 3445 0 0"/>
                <a:gd name="G1" fmla="+- 21600 0 3445"/>
                <a:gd name="G2" fmla="*/ 3445 1 2"/>
                <a:gd name="G3" fmla="+- 21600 0 G2"/>
                <a:gd name="G4" fmla="+/ 3445 21600 2"/>
                <a:gd name="G5" fmla="+/ G1 0 2"/>
                <a:gd name="G6" fmla="*/ 21600 21600 3445"/>
                <a:gd name="G7" fmla="*/ G6 1 2"/>
                <a:gd name="G8" fmla="+- 21600 0 G7"/>
                <a:gd name="G9" fmla="*/ 21600 1 2"/>
                <a:gd name="G10" fmla="+- 3445 0 G9"/>
                <a:gd name="G11" fmla="?: G10 G8 0"/>
                <a:gd name="G12" fmla="?: G10 G7 21600"/>
                <a:gd name="T0" fmla="*/ 19877 w 21600"/>
                <a:gd name="T1" fmla="*/ 10800 h 21600"/>
                <a:gd name="T2" fmla="*/ 10800 w 21600"/>
                <a:gd name="T3" fmla="*/ 21600 h 21600"/>
                <a:gd name="T4" fmla="*/ 1723 w 21600"/>
                <a:gd name="T5" fmla="*/ 10800 h 21600"/>
                <a:gd name="T6" fmla="*/ 10800 w 21600"/>
                <a:gd name="T7" fmla="*/ 0 h 21600"/>
                <a:gd name="T8" fmla="*/ 3523 w 21600"/>
                <a:gd name="T9" fmla="*/ 3523 h 21600"/>
                <a:gd name="T10" fmla="*/ 18077 w 21600"/>
                <a:gd name="T11" fmla="*/ 1807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3445" y="21600"/>
                  </a:lnTo>
                  <a:lnTo>
                    <a:pt x="18155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FFCC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PerspectiveBottom"/>
              <a:lightRig rig="legacyFlat3" dir="t"/>
            </a:scene3d>
            <a:sp3d extrusionH="887400" prstMaterial="legacyMatte">
              <a:bevelT w="13500" h="13500" prst="angle"/>
              <a:bevelB w="13500" h="13500" prst="angle"/>
              <a:extrusionClr>
                <a:srgbClr val="FFFFCC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wrap="none" anchor="ctr">
              <a:flatTx/>
            </a:bodyPr>
            <a:lstStyle/>
            <a:p>
              <a:pPr algn="ctr"/>
              <a:endParaRPr lang="en-GB" altLang="x-none"/>
            </a:p>
          </p:txBody>
        </p:sp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>
              <a:off x="676" y="2863"/>
              <a:ext cx="726" cy="651"/>
            </a:xfrm>
            <a:prstGeom prst="parallelogram">
              <a:avLst>
                <a:gd name="adj" fmla="val 74037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1" name="AutoShape 10"/>
            <p:cNvSpPr>
              <a:spLocks noChangeArrowheads="1"/>
            </p:cNvSpPr>
            <p:nvPr/>
          </p:nvSpPr>
          <p:spPr bwMode="auto">
            <a:xfrm flipH="1">
              <a:off x="4066" y="2863"/>
              <a:ext cx="727" cy="651"/>
            </a:xfrm>
            <a:prstGeom prst="parallelogram">
              <a:avLst>
                <a:gd name="adj" fmla="val 74139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auto">
            <a:xfrm flipV="1">
              <a:off x="2565" y="2910"/>
              <a:ext cx="581" cy="139"/>
            </a:xfrm>
            <a:custGeom>
              <a:avLst/>
              <a:gdLst>
                <a:gd name="G0" fmla="+- 863 0 0"/>
                <a:gd name="G1" fmla="+- 21600 0 863"/>
                <a:gd name="G2" fmla="*/ 863 1 2"/>
                <a:gd name="G3" fmla="+- 21600 0 G2"/>
                <a:gd name="G4" fmla="+/ 863 21600 2"/>
                <a:gd name="G5" fmla="+/ G1 0 2"/>
                <a:gd name="G6" fmla="*/ 21600 21600 863"/>
                <a:gd name="G7" fmla="*/ G6 1 2"/>
                <a:gd name="G8" fmla="+- 21600 0 G7"/>
                <a:gd name="G9" fmla="*/ 21600 1 2"/>
                <a:gd name="G10" fmla="+- 863 0 G9"/>
                <a:gd name="G11" fmla="?: G10 G8 0"/>
                <a:gd name="G12" fmla="?: G10 G7 21600"/>
                <a:gd name="T0" fmla="*/ 21168 w 21600"/>
                <a:gd name="T1" fmla="*/ 10800 h 21600"/>
                <a:gd name="T2" fmla="*/ 10800 w 21600"/>
                <a:gd name="T3" fmla="*/ 21600 h 21600"/>
                <a:gd name="T4" fmla="*/ 432 w 21600"/>
                <a:gd name="T5" fmla="*/ 10800 h 21600"/>
                <a:gd name="T6" fmla="*/ 10800 w 21600"/>
                <a:gd name="T7" fmla="*/ 0 h 21600"/>
                <a:gd name="T8" fmla="*/ 2232 w 21600"/>
                <a:gd name="T9" fmla="*/ 2232 h 21600"/>
                <a:gd name="T10" fmla="*/ 19368 w 21600"/>
                <a:gd name="T11" fmla="*/ 193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63" y="21600"/>
                  </a:lnTo>
                  <a:lnTo>
                    <a:pt x="2073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99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auto">
            <a:xfrm flipV="1">
              <a:off x="2565" y="3142"/>
              <a:ext cx="581" cy="140"/>
            </a:xfrm>
            <a:custGeom>
              <a:avLst/>
              <a:gdLst>
                <a:gd name="G0" fmla="+- 863 0 0"/>
                <a:gd name="G1" fmla="+- 21600 0 863"/>
                <a:gd name="G2" fmla="*/ 863 1 2"/>
                <a:gd name="G3" fmla="+- 21600 0 G2"/>
                <a:gd name="G4" fmla="+/ 863 21600 2"/>
                <a:gd name="G5" fmla="+/ G1 0 2"/>
                <a:gd name="G6" fmla="*/ 21600 21600 863"/>
                <a:gd name="G7" fmla="*/ G6 1 2"/>
                <a:gd name="G8" fmla="+- 21600 0 G7"/>
                <a:gd name="G9" fmla="*/ 21600 1 2"/>
                <a:gd name="G10" fmla="+- 863 0 G9"/>
                <a:gd name="G11" fmla="?: G10 G8 0"/>
                <a:gd name="G12" fmla="?: G10 G7 21600"/>
                <a:gd name="T0" fmla="*/ 21168 w 21600"/>
                <a:gd name="T1" fmla="*/ 10800 h 21600"/>
                <a:gd name="T2" fmla="*/ 10800 w 21600"/>
                <a:gd name="T3" fmla="*/ 21600 h 21600"/>
                <a:gd name="T4" fmla="*/ 432 w 21600"/>
                <a:gd name="T5" fmla="*/ 10800 h 21600"/>
                <a:gd name="T6" fmla="*/ 10800 w 21600"/>
                <a:gd name="T7" fmla="*/ 0 h 21600"/>
                <a:gd name="T8" fmla="*/ 2232 w 21600"/>
                <a:gd name="T9" fmla="*/ 2232 h 21600"/>
                <a:gd name="T10" fmla="*/ 19368 w 21600"/>
                <a:gd name="T11" fmla="*/ 193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63" y="21600"/>
                  </a:lnTo>
                  <a:lnTo>
                    <a:pt x="2073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66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utoShape 13"/>
            <p:cNvSpPr>
              <a:spLocks noChangeArrowheads="1"/>
            </p:cNvSpPr>
            <p:nvPr/>
          </p:nvSpPr>
          <p:spPr bwMode="auto">
            <a:xfrm flipV="1">
              <a:off x="2565" y="3375"/>
              <a:ext cx="581" cy="139"/>
            </a:xfrm>
            <a:custGeom>
              <a:avLst/>
              <a:gdLst>
                <a:gd name="G0" fmla="+- 863 0 0"/>
                <a:gd name="G1" fmla="+- 21600 0 863"/>
                <a:gd name="G2" fmla="*/ 863 1 2"/>
                <a:gd name="G3" fmla="+- 21600 0 G2"/>
                <a:gd name="G4" fmla="+/ 863 21600 2"/>
                <a:gd name="G5" fmla="+/ G1 0 2"/>
                <a:gd name="G6" fmla="*/ 21600 21600 863"/>
                <a:gd name="G7" fmla="*/ G6 1 2"/>
                <a:gd name="G8" fmla="+- 21600 0 G7"/>
                <a:gd name="G9" fmla="*/ 21600 1 2"/>
                <a:gd name="G10" fmla="+- 863 0 G9"/>
                <a:gd name="G11" fmla="?: G10 G8 0"/>
                <a:gd name="G12" fmla="?: G10 G7 21600"/>
                <a:gd name="T0" fmla="*/ 21168 w 21600"/>
                <a:gd name="T1" fmla="*/ 10800 h 21600"/>
                <a:gd name="T2" fmla="*/ 10800 w 21600"/>
                <a:gd name="T3" fmla="*/ 21600 h 21600"/>
                <a:gd name="T4" fmla="*/ 432 w 21600"/>
                <a:gd name="T5" fmla="*/ 10800 h 21600"/>
                <a:gd name="T6" fmla="*/ 10800 w 21600"/>
                <a:gd name="T7" fmla="*/ 0 h 21600"/>
                <a:gd name="T8" fmla="*/ 2232 w 21600"/>
                <a:gd name="T9" fmla="*/ 2232 h 21600"/>
                <a:gd name="T10" fmla="*/ 19368 w 21600"/>
                <a:gd name="T11" fmla="*/ 1936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863" y="21600"/>
                  </a:lnTo>
                  <a:lnTo>
                    <a:pt x="20737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AutoShape 14"/>
            <p:cNvSpPr>
              <a:spLocks noChangeArrowheads="1"/>
            </p:cNvSpPr>
            <p:nvPr/>
          </p:nvSpPr>
          <p:spPr bwMode="auto">
            <a:xfrm>
              <a:off x="1741" y="2863"/>
              <a:ext cx="243" cy="186"/>
            </a:xfrm>
            <a:prstGeom prst="parallelogram">
              <a:avLst>
                <a:gd name="adj" fmla="val 56613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6" name="AutoShape 15"/>
            <p:cNvSpPr>
              <a:spLocks noChangeArrowheads="1"/>
            </p:cNvSpPr>
            <p:nvPr/>
          </p:nvSpPr>
          <p:spPr bwMode="auto">
            <a:xfrm>
              <a:off x="1596" y="3096"/>
              <a:ext cx="242" cy="186"/>
            </a:xfrm>
            <a:prstGeom prst="parallelogram">
              <a:avLst>
                <a:gd name="adj" fmla="val 5638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AutoShape 16"/>
            <p:cNvSpPr>
              <a:spLocks noChangeArrowheads="1"/>
            </p:cNvSpPr>
            <p:nvPr/>
          </p:nvSpPr>
          <p:spPr bwMode="auto">
            <a:xfrm>
              <a:off x="1451" y="3328"/>
              <a:ext cx="242" cy="186"/>
            </a:xfrm>
            <a:prstGeom prst="parallelogram">
              <a:avLst>
                <a:gd name="adj" fmla="val 5638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AutoShape 17"/>
            <p:cNvSpPr>
              <a:spLocks noChangeArrowheads="1"/>
            </p:cNvSpPr>
            <p:nvPr/>
          </p:nvSpPr>
          <p:spPr bwMode="auto">
            <a:xfrm flipH="1">
              <a:off x="3533" y="2863"/>
              <a:ext cx="243" cy="186"/>
            </a:xfrm>
            <a:prstGeom prst="parallelogram">
              <a:avLst>
                <a:gd name="adj" fmla="val 56613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9" name="AutoShape 18"/>
            <p:cNvSpPr>
              <a:spLocks noChangeArrowheads="1"/>
            </p:cNvSpPr>
            <p:nvPr/>
          </p:nvSpPr>
          <p:spPr bwMode="auto">
            <a:xfrm flipH="1">
              <a:off x="3679" y="3096"/>
              <a:ext cx="242" cy="186"/>
            </a:xfrm>
            <a:prstGeom prst="parallelogram">
              <a:avLst>
                <a:gd name="adj" fmla="val 5638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9"/>
            <p:cNvSpPr>
              <a:spLocks noChangeArrowheads="1"/>
            </p:cNvSpPr>
            <p:nvPr/>
          </p:nvSpPr>
          <p:spPr bwMode="auto">
            <a:xfrm flipH="1">
              <a:off x="3824" y="3328"/>
              <a:ext cx="242" cy="186"/>
            </a:xfrm>
            <a:prstGeom prst="parallelogram">
              <a:avLst>
                <a:gd name="adj" fmla="val 56380"/>
              </a:avLst>
            </a:prstGeom>
            <a:solidFill>
              <a:schemeClr val="folHlink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AutoShape 20"/>
            <p:cNvSpPr>
              <a:spLocks noChangeArrowheads="1"/>
            </p:cNvSpPr>
            <p:nvPr/>
          </p:nvSpPr>
          <p:spPr bwMode="auto">
            <a:xfrm>
              <a:off x="482" y="3003"/>
              <a:ext cx="436" cy="232"/>
            </a:xfrm>
            <a:prstGeom prst="rightArrow">
              <a:avLst>
                <a:gd name="adj1" fmla="val 50000"/>
                <a:gd name="adj2" fmla="val 46983"/>
              </a:avLst>
            </a:prstGeom>
            <a:solidFill>
              <a:srgbClr val="C0C0C0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2" name="Line 21"/>
            <p:cNvSpPr>
              <a:spLocks noChangeShapeType="1"/>
            </p:cNvSpPr>
            <p:nvPr/>
          </p:nvSpPr>
          <p:spPr bwMode="auto">
            <a:xfrm flipV="1">
              <a:off x="1112" y="2956"/>
              <a:ext cx="678" cy="18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Line 22"/>
            <p:cNvSpPr>
              <a:spLocks noChangeShapeType="1"/>
            </p:cNvSpPr>
            <p:nvPr/>
          </p:nvSpPr>
          <p:spPr bwMode="auto">
            <a:xfrm>
              <a:off x="1112" y="3142"/>
              <a:ext cx="387" cy="279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Line 23"/>
            <p:cNvSpPr>
              <a:spLocks noChangeShapeType="1"/>
            </p:cNvSpPr>
            <p:nvPr/>
          </p:nvSpPr>
          <p:spPr bwMode="auto">
            <a:xfrm>
              <a:off x="1112" y="3142"/>
              <a:ext cx="533" cy="47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Line 24"/>
            <p:cNvSpPr>
              <a:spLocks noChangeShapeType="1"/>
            </p:cNvSpPr>
            <p:nvPr/>
          </p:nvSpPr>
          <p:spPr bwMode="auto">
            <a:xfrm>
              <a:off x="1935" y="2956"/>
              <a:ext cx="6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" name="Line 25"/>
            <p:cNvSpPr>
              <a:spLocks noChangeShapeType="1"/>
            </p:cNvSpPr>
            <p:nvPr/>
          </p:nvSpPr>
          <p:spPr bwMode="auto">
            <a:xfrm>
              <a:off x="1790" y="3189"/>
              <a:ext cx="77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" name="Line 26"/>
            <p:cNvSpPr>
              <a:spLocks noChangeShapeType="1"/>
            </p:cNvSpPr>
            <p:nvPr/>
          </p:nvSpPr>
          <p:spPr bwMode="auto">
            <a:xfrm>
              <a:off x="1645" y="3421"/>
              <a:ext cx="92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" name="Line 27"/>
            <p:cNvSpPr>
              <a:spLocks noChangeShapeType="1"/>
            </p:cNvSpPr>
            <p:nvPr/>
          </p:nvSpPr>
          <p:spPr bwMode="auto">
            <a:xfrm>
              <a:off x="3146" y="2956"/>
              <a:ext cx="48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Line 28"/>
            <p:cNvSpPr>
              <a:spLocks noChangeShapeType="1"/>
            </p:cNvSpPr>
            <p:nvPr/>
          </p:nvSpPr>
          <p:spPr bwMode="auto">
            <a:xfrm>
              <a:off x="3146" y="3189"/>
              <a:ext cx="6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" name="Line 29"/>
            <p:cNvSpPr>
              <a:spLocks noChangeShapeType="1"/>
            </p:cNvSpPr>
            <p:nvPr/>
          </p:nvSpPr>
          <p:spPr bwMode="auto">
            <a:xfrm>
              <a:off x="3146" y="3421"/>
              <a:ext cx="72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>
              <a:off x="3727" y="2956"/>
              <a:ext cx="775" cy="23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Line 31"/>
            <p:cNvSpPr>
              <a:spLocks noChangeShapeType="1"/>
            </p:cNvSpPr>
            <p:nvPr/>
          </p:nvSpPr>
          <p:spPr bwMode="auto">
            <a:xfrm>
              <a:off x="3872" y="3189"/>
              <a:ext cx="63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3" name="Line 32"/>
            <p:cNvSpPr>
              <a:spLocks noChangeShapeType="1"/>
            </p:cNvSpPr>
            <p:nvPr/>
          </p:nvSpPr>
          <p:spPr bwMode="auto">
            <a:xfrm flipV="1">
              <a:off x="4018" y="3189"/>
              <a:ext cx="436" cy="23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4" name="AutoShape 33"/>
            <p:cNvSpPr>
              <a:spLocks noChangeArrowheads="1"/>
            </p:cNvSpPr>
            <p:nvPr/>
          </p:nvSpPr>
          <p:spPr bwMode="auto">
            <a:xfrm>
              <a:off x="4793" y="3049"/>
              <a:ext cx="436" cy="233"/>
            </a:xfrm>
            <a:prstGeom prst="rightArrow">
              <a:avLst>
                <a:gd name="adj1" fmla="val 50000"/>
                <a:gd name="adj2" fmla="val 46781"/>
              </a:avLst>
            </a:prstGeom>
            <a:solidFill>
              <a:srgbClr val="C0C0C0"/>
            </a:solidFill>
            <a:ln w="12700">
              <a:miter lim="800000"/>
              <a:headEnd type="none" w="sm" len="sm"/>
              <a:tailEnd type="none" w="sm" len="sm"/>
            </a:ln>
            <a:effectLst/>
            <a:scene3d>
              <a:camera prst="legacyObliqueTopRight"/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35" name="Text Box 34"/>
            <p:cNvSpPr txBox="1">
              <a:spLocks noChangeArrowheads="1"/>
            </p:cNvSpPr>
            <p:nvPr/>
          </p:nvSpPr>
          <p:spPr bwMode="auto">
            <a:xfrm>
              <a:off x="420" y="3611"/>
              <a:ext cx="1087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x-none" sz="2000" dirty="0" smtClean="0"/>
                <a:t>Διεπαφή </a:t>
              </a:r>
              <a:r>
                <a:rPr lang="en-US" altLang="x-none" sz="2000" dirty="0" smtClean="0"/>
                <a:t>DMIF</a:t>
              </a:r>
              <a:endParaRPr lang="en-US" altLang="x-none" sz="2400" dirty="0"/>
            </a:p>
          </p:txBody>
        </p:sp>
        <p:sp>
          <p:nvSpPr>
            <p:cNvPr id="36" name="Text Box 35"/>
            <p:cNvSpPr txBox="1">
              <a:spLocks noChangeArrowheads="1"/>
            </p:cNvSpPr>
            <p:nvPr/>
          </p:nvSpPr>
          <p:spPr bwMode="auto">
            <a:xfrm>
              <a:off x="2406" y="3590"/>
              <a:ext cx="920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x-none" sz="2000" dirty="0" err="1" smtClean="0"/>
                <a:t>Αποκωδ</a:t>
              </a:r>
              <a:r>
                <a:rPr lang="el-GR" altLang="x-none" sz="2000" dirty="0" smtClean="0"/>
                <a:t>/τες</a:t>
              </a:r>
              <a:endParaRPr lang="en-US" altLang="x-none" sz="2000" dirty="0"/>
            </a:p>
          </p:txBody>
        </p:sp>
        <p:sp>
          <p:nvSpPr>
            <p:cNvPr id="37" name="Text Box 36"/>
            <p:cNvSpPr txBox="1">
              <a:spLocks noChangeArrowheads="1"/>
            </p:cNvSpPr>
            <p:nvPr/>
          </p:nvSpPr>
          <p:spPr bwMode="auto">
            <a:xfrm>
              <a:off x="4377" y="3588"/>
              <a:ext cx="683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l-GR" altLang="x-none" sz="2000" dirty="0" smtClean="0"/>
                <a:t>Σύνθεση</a:t>
              </a:r>
              <a:endParaRPr lang="en-US" altLang="x-none" sz="2000" dirty="0"/>
            </a:p>
          </p:txBody>
        </p:sp>
        <p:grpSp>
          <p:nvGrpSpPr>
            <p:cNvPr id="38" name="Group 37"/>
            <p:cNvGrpSpPr>
              <a:grpSpLocks/>
            </p:cNvGrpSpPr>
            <p:nvPr/>
          </p:nvGrpSpPr>
          <p:grpSpPr bwMode="auto">
            <a:xfrm>
              <a:off x="240" y="864"/>
              <a:ext cx="5328" cy="1488"/>
              <a:chOff x="288" y="576"/>
              <a:chExt cx="5280" cy="1536"/>
            </a:xfrm>
          </p:grpSpPr>
          <p:grpSp>
            <p:nvGrpSpPr>
              <p:cNvPr id="48" name="Group 38"/>
              <p:cNvGrpSpPr>
                <a:grpSpLocks/>
              </p:cNvGrpSpPr>
              <p:nvPr/>
            </p:nvGrpSpPr>
            <p:grpSpPr bwMode="auto">
              <a:xfrm>
                <a:off x="288" y="1814"/>
                <a:ext cx="5280" cy="298"/>
                <a:chOff x="288" y="1814"/>
                <a:chExt cx="5280" cy="298"/>
              </a:xfrm>
            </p:grpSpPr>
            <p:sp>
              <p:nvSpPr>
                <p:cNvPr id="55" name="AutoShape 39"/>
                <p:cNvSpPr>
                  <a:spLocks noChangeArrowheads="1"/>
                </p:cNvSpPr>
                <p:nvPr/>
              </p:nvSpPr>
              <p:spPr bwMode="auto">
                <a:xfrm flipV="1">
                  <a:off x="288" y="1824"/>
                  <a:ext cx="5280" cy="288"/>
                </a:xfrm>
                <a:custGeom>
                  <a:avLst/>
                  <a:gdLst>
                    <a:gd name="G0" fmla="+- 229 0 0"/>
                    <a:gd name="G1" fmla="+- 21600 0 229"/>
                    <a:gd name="G2" fmla="*/ 229 1 2"/>
                    <a:gd name="G3" fmla="+- 21600 0 G2"/>
                    <a:gd name="G4" fmla="+/ 229 21600 2"/>
                    <a:gd name="G5" fmla="+/ G1 0 2"/>
                    <a:gd name="G6" fmla="*/ 21600 21600 229"/>
                    <a:gd name="G7" fmla="*/ G6 1 2"/>
                    <a:gd name="G8" fmla="+- 21600 0 G7"/>
                    <a:gd name="G9" fmla="*/ 21600 1 2"/>
                    <a:gd name="G10" fmla="+- 229 0 G9"/>
                    <a:gd name="G11" fmla="?: G10 G8 0"/>
                    <a:gd name="G12" fmla="?: G10 G7 21600"/>
                    <a:gd name="T0" fmla="*/ 21485 w 21600"/>
                    <a:gd name="T1" fmla="*/ 10800 h 21600"/>
                    <a:gd name="T2" fmla="*/ 10800 w 21600"/>
                    <a:gd name="T3" fmla="*/ 21600 h 21600"/>
                    <a:gd name="T4" fmla="*/ 115 w 21600"/>
                    <a:gd name="T5" fmla="*/ 10800 h 21600"/>
                    <a:gd name="T6" fmla="*/ 10800 w 21600"/>
                    <a:gd name="T7" fmla="*/ 0 h 21600"/>
                    <a:gd name="T8" fmla="*/ 1915 w 21600"/>
                    <a:gd name="T9" fmla="*/ 1915 h 21600"/>
                    <a:gd name="T10" fmla="*/ 19685 w 21600"/>
                    <a:gd name="T11" fmla="*/ 19685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229" y="21600"/>
                      </a:lnTo>
                      <a:lnTo>
                        <a:pt x="21371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rot="10800000" wrap="none" anchor="ctr">
                  <a:flatTx/>
                </a:bodyPr>
                <a:lstStyle/>
                <a:p>
                  <a:pPr algn="ctr"/>
                  <a:endParaRPr lang="en-GB" altLang="x-none"/>
                </a:p>
              </p:txBody>
            </p:sp>
            <p:sp>
              <p:nvSpPr>
                <p:cNvPr id="56" name="Text Box 40"/>
                <p:cNvSpPr txBox="1">
                  <a:spLocks noChangeArrowheads="1"/>
                </p:cNvSpPr>
                <p:nvPr/>
              </p:nvSpPr>
              <p:spPr bwMode="auto">
                <a:xfrm>
                  <a:off x="2112" y="1814"/>
                  <a:ext cx="1478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x-none" sz="2000">
                      <a:solidFill>
                        <a:schemeClr val="bg2"/>
                      </a:solidFill>
                    </a:rPr>
                    <a:t>Java Virtual Machine</a:t>
                  </a:r>
                </a:p>
              </p:txBody>
            </p:sp>
          </p:grpSp>
          <p:grpSp>
            <p:nvGrpSpPr>
              <p:cNvPr id="49" name="Group 41"/>
              <p:cNvGrpSpPr>
                <a:grpSpLocks/>
              </p:cNvGrpSpPr>
              <p:nvPr/>
            </p:nvGrpSpPr>
            <p:grpSpPr bwMode="auto">
              <a:xfrm>
                <a:off x="672" y="576"/>
                <a:ext cx="4416" cy="307"/>
                <a:chOff x="672" y="576"/>
                <a:chExt cx="4416" cy="307"/>
              </a:xfrm>
            </p:grpSpPr>
            <p:sp>
              <p:nvSpPr>
                <p:cNvPr id="53" name="AutoShape 42"/>
                <p:cNvSpPr>
                  <a:spLocks noChangeArrowheads="1"/>
                </p:cNvSpPr>
                <p:nvPr/>
              </p:nvSpPr>
              <p:spPr bwMode="auto">
                <a:xfrm flipV="1">
                  <a:off x="672" y="576"/>
                  <a:ext cx="4416" cy="288"/>
                </a:xfrm>
                <a:custGeom>
                  <a:avLst/>
                  <a:gdLst>
                    <a:gd name="G0" fmla="+- 498 0 0"/>
                    <a:gd name="G1" fmla="+- 21600 0 498"/>
                    <a:gd name="G2" fmla="*/ 498 1 2"/>
                    <a:gd name="G3" fmla="+- 21600 0 G2"/>
                    <a:gd name="G4" fmla="+/ 498 21600 2"/>
                    <a:gd name="G5" fmla="+/ G1 0 2"/>
                    <a:gd name="G6" fmla="*/ 21600 21600 498"/>
                    <a:gd name="G7" fmla="*/ G6 1 2"/>
                    <a:gd name="G8" fmla="+- 21600 0 G7"/>
                    <a:gd name="G9" fmla="*/ 21600 1 2"/>
                    <a:gd name="G10" fmla="+- 498 0 G9"/>
                    <a:gd name="G11" fmla="?: G10 G8 0"/>
                    <a:gd name="G12" fmla="?: G10 G7 21600"/>
                    <a:gd name="T0" fmla="*/ 21351 w 21600"/>
                    <a:gd name="T1" fmla="*/ 10800 h 21600"/>
                    <a:gd name="T2" fmla="*/ 10800 w 21600"/>
                    <a:gd name="T3" fmla="*/ 21600 h 21600"/>
                    <a:gd name="T4" fmla="*/ 249 w 21600"/>
                    <a:gd name="T5" fmla="*/ 10800 h 21600"/>
                    <a:gd name="T6" fmla="*/ 10800 w 21600"/>
                    <a:gd name="T7" fmla="*/ 0 h 21600"/>
                    <a:gd name="T8" fmla="*/ 2049 w 21600"/>
                    <a:gd name="T9" fmla="*/ 2049 h 21600"/>
                    <a:gd name="T10" fmla="*/ 19551 w 21600"/>
                    <a:gd name="T11" fmla="*/ 19551 h 21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T8" t="T9" r="T10" b="T11"/>
                  <a:pathLst>
                    <a:path w="21600" h="21600">
                      <a:moveTo>
                        <a:pt x="0" y="0"/>
                      </a:moveTo>
                      <a:lnTo>
                        <a:pt x="498" y="21600"/>
                      </a:lnTo>
                      <a:lnTo>
                        <a:pt x="21102" y="21600"/>
                      </a:lnTo>
                      <a:lnTo>
                        <a:pt x="21600" y="0"/>
                      </a:lnTo>
                      <a:close/>
                    </a:path>
                  </a:pathLst>
                </a:custGeom>
                <a:solidFill>
                  <a:srgbClr val="00FFCC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1580" y="625"/>
                  <a:ext cx="2214" cy="25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altLang="x-none" sz="2000">
                      <a:solidFill>
                        <a:schemeClr val="bg2"/>
                      </a:solidFill>
                    </a:rPr>
                    <a:t>MPEG-J Run Time Environment</a:t>
                  </a:r>
                </a:p>
              </p:txBody>
            </p:sp>
          </p:grpSp>
          <p:grpSp>
            <p:nvGrpSpPr>
              <p:cNvPr id="50" name="Group 44"/>
              <p:cNvGrpSpPr>
                <a:grpSpLocks/>
              </p:cNvGrpSpPr>
              <p:nvPr/>
            </p:nvGrpSpPr>
            <p:grpSpPr bwMode="auto">
              <a:xfrm>
                <a:off x="4416" y="1008"/>
                <a:ext cx="960" cy="672"/>
                <a:chOff x="4416" y="1008"/>
                <a:chExt cx="960" cy="672"/>
              </a:xfrm>
            </p:grpSpPr>
            <p:sp>
              <p:nvSpPr>
                <p:cNvPr id="51" name="AutoShape 45"/>
                <p:cNvSpPr>
                  <a:spLocks noChangeArrowheads="1"/>
                </p:cNvSpPr>
                <p:nvPr/>
              </p:nvSpPr>
              <p:spPr bwMode="auto">
                <a:xfrm flipV="1">
                  <a:off x="4416" y="1008"/>
                  <a:ext cx="960" cy="672"/>
                </a:xfrm>
                <a:prstGeom prst="parallelogram">
                  <a:avLst>
                    <a:gd name="adj" fmla="val 45979"/>
                  </a:avLst>
                </a:prstGeom>
                <a:solidFill>
                  <a:srgbClr val="00FFCC"/>
                </a:solidFill>
                <a:ln w="12700">
                  <a:miter lim="800000"/>
                  <a:headEnd type="none" w="sm" len="sm"/>
                  <a:tailEnd type="none" w="sm" len="sm"/>
                </a:ln>
                <a:effectLst/>
                <a:scene3d>
                  <a:camera prst="legacyPerspectiveBottom"/>
                  <a:lightRig rig="legacyFlat3" dir="t"/>
                </a:scene3d>
                <a:sp3d extrusionH="887400" prstMaterial="legacyMatte">
                  <a:bevelT w="13500" h="13500" prst="angle"/>
                  <a:bevelB w="13500" h="13500" prst="angle"/>
                  <a:extrusionClr>
                    <a:srgbClr val="00FFCC"/>
                  </a:extrusion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4510" y="1153"/>
                  <a:ext cx="790" cy="26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 type="none" w="sm" len="sm"/>
                      <a:tailEnd type="none" w="sm" len="sm"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l-GR" altLang="x-none" sz="2000" dirty="0" smtClean="0">
                      <a:solidFill>
                        <a:srgbClr val="0D0D0D"/>
                      </a:solidFill>
                    </a:rPr>
                    <a:t>Τερματικό</a:t>
                  </a:r>
                  <a:endParaRPr lang="en-US" altLang="x-none" sz="2000" dirty="0">
                    <a:solidFill>
                      <a:srgbClr val="0D0D0D"/>
                    </a:solidFill>
                  </a:endParaRPr>
                </a:p>
              </p:txBody>
            </p:sp>
          </p:grpSp>
        </p:grpSp>
        <p:grpSp>
          <p:nvGrpSpPr>
            <p:cNvPr id="39" name="Group 47"/>
            <p:cNvGrpSpPr>
              <a:grpSpLocks/>
            </p:cNvGrpSpPr>
            <p:nvPr/>
          </p:nvGrpSpPr>
          <p:grpSpPr bwMode="auto">
            <a:xfrm>
              <a:off x="1645" y="1282"/>
              <a:ext cx="2227" cy="605"/>
              <a:chOff x="1680" y="1008"/>
              <a:chExt cx="2208" cy="624"/>
            </a:xfrm>
          </p:grpSpPr>
          <p:sp>
            <p:nvSpPr>
              <p:cNvPr id="43" name="Oval 48"/>
              <p:cNvSpPr>
                <a:spLocks noChangeArrowheads="1"/>
              </p:cNvSpPr>
              <p:nvPr/>
            </p:nvSpPr>
            <p:spPr bwMode="auto">
              <a:xfrm>
                <a:off x="1680" y="1008"/>
                <a:ext cx="2208" cy="624"/>
              </a:xfrm>
              <a:prstGeom prst="ellipse">
                <a:avLst/>
              </a:prstGeom>
              <a:solidFill>
                <a:schemeClr val="bg1"/>
              </a:solidFill>
              <a:ln w="12700">
                <a:round/>
                <a:headEnd type="none" w="sm" len="sm"/>
                <a:tailEnd type="none" w="sm" len="sm"/>
              </a:ln>
              <a:effectLst/>
              <a:scene3d>
                <a:camera prst="legacyPerspectiveBottom"/>
                <a:lightRig rig="legacyFlat3" dir="t"/>
              </a:scene3d>
              <a:sp3d extrusionH="887400" prstMaterial="legacyMatte">
                <a:bevelT w="13500" h="13500" prst="angle"/>
                <a:bevelB w="13500" h="13500" prst="angle"/>
                <a:extrusionClr>
                  <a:schemeClr val="bg1"/>
                </a:extrusion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/>
              <a:p>
                <a:endParaRPr lang="en-US"/>
              </a:p>
            </p:txBody>
          </p:sp>
          <p:sp>
            <p:nvSpPr>
              <p:cNvPr id="44" name="Text Box 49"/>
              <p:cNvSpPr txBox="1">
                <a:spLocks noChangeArrowheads="1"/>
              </p:cNvSpPr>
              <p:nvPr/>
            </p:nvSpPr>
            <p:spPr bwMode="auto">
              <a:xfrm>
                <a:off x="2160" y="1009"/>
                <a:ext cx="1283" cy="2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tx1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x-none" dirty="0"/>
                  <a:t>Java MPEG-let</a:t>
                </a:r>
              </a:p>
            </p:txBody>
          </p:sp>
          <p:sp>
            <p:nvSpPr>
              <p:cNvPr id="45" name="Oval 50"/>
              <p:cNvSpPr>
                <a:spLocks noChangeArrowheads="1"/>
              </p:cNvSpPr>
              <p:nvPr/>
            </p:nvSpPr>
            <p:spPr bwMode="auto">
              <a:xfrm>
                <a:off x="1968" y="1296"/>
                <a:ext cx="240" cy="144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Oval 51"/>
              <p:cNvSpPr>
                <a:spLocks noChangeArrowheads="1"/>
              </p:cNvSpPr>
              <p:nvPr/>
            </p:nvSpPr>
            <p:spPr bwMode="auto">
              <a:xfrm>
                <a:off x="2256" y="1392"/>
                <a:ext cx="240" cy="144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" name="Oval 52"/>
              <p:cNvSpPr>
                <a:spLocks noChangeArrowheads="1"/>
              </p:cNvSpPr>
              <p:nvPr/>
            </p:nvSpPr>
            <p:spPr bwMode="auto">
              <a:xfrm>
                <a:off x="2544" y="1296"/>
                <a:ext cx="240" cy="144"/>
              </a:xfrm>
              <a:prstGeom prst="ellipse">
                <a:avLst/>
              </a:prstGeom>
              <a:solidFill>
                <a:srgbClr val="FF9933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" name="Group 53"/>
            <p:cNvGrpSpPr>
              <a:grpSpLocks/>
            </p:cNvGrpSpPr>
            <p:nvPr/>
          </p:nvGrpSpPr>
          <p:grpSpPr bwMode="auto">
            <a:xfrm>
              <a:off x="1112" y="1468"/>
              <a:ext cx="242" cy="1535"/>
              <a:chOff x="1152" y="1200"/>
              <a:chExt cx="240" cy="1584"/>
            </a:xfrm>
          </p:grpSpPr>
          <p:sp>
            <p:nvSpPr>
              <p:cNvPr id="41" name="AutoShape 54"/>
              <p:cNvSpPr>
                <a:spLocks noChangeArrowheads="1"/>
              </p:cNvSpPr>
              <p:nvPr/>
            </p:nvSpPr>
            <p:spPr bwMode="auto">
              <a:xfrm>
                <a:off x="1152" y="1200"/>
                <a:ext cx="240" cy="336"/>
              </a:xfrm>
              <a:custGeom>
                <a:avLst/>
                <a:gdLst>
                  <a:gd name="G0" fmla="+- 15126 0 0"/>
                  <a:gd name="G1" fmla="+- 2912 0 0"/>
                  <a:gd name="G2" fmla="+- 12158 0 2912"/>
                  <a:gd name="G3" fmla="+- G2 0 2912"/>
                  <a:gd name="G4" fmla="*/ G3 32768 32059"/>
                  <a:gd name="G5" fmla="*/ G4 1 2"/>
                  <a:gd name="G6" fmla="+- 21600 0 15126"/>
                  <a:gd name="G7" fmla="*/ G6 2912 6079"/>
                  <a:gd name="G8" fmla="+- G7 15126 0"/>
                  <a:gd name="T0" fmla="*/ 15126 w 21600"/>
                  <a:gd name="T1" fmla="*/ 0 h 21600"/>
                  <a:gd name="T2" fmla="*/ 15126 w 21600"/>
                  <a:gd name="T3" fmla="*/ 12158 h 21600"/>
                  <a:gd name="T4" fmla="*/ 3237 w 21600"/>
                  <a:gd name="T5" fmla="*/ 21600 h 21600"/>
                  <a:gd name="T6" fmla="*/ 21600 w 21600"/>
                  <a:gd name="T7" fmla="*/ 6079 h 21600"/>
                  <a:gd name="T8" fmla="*/ 17694720 60000 65536"/>
                  <a:gd name="T9" fmla="*/ 5898240 60000 65536"/>
                  <a:gd name="T10" fmla="*/ 5898240 60000 65536"/>
                  <a:gd name="T11" fmla="*/ 0 60000 65536"/>
                  <a:gd name="T12" fmla="*/ 12427 w 21600"/>
                  <a:gd name="T13" fmla="*/ G1 h 21600"/>
                  <a:gd name="T14" fmla="*/ G8 w 21600"/>
                  <a:gd name="T15" fmla="*/ G2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21600" y="6079"/>
                    </a:moveTo>
                    <a:lnTo>
                      <a:pt x="15126" y="0"/>
                    </a:lnTo>
                    <a:lnTo>
                      <a:pt x="15126" y="2912"/>
                    </a:lnTo>
                    <a:lnTo>
                      <a:pt x="12427" y="2912"/>
                    </a:lnTo>
                    <a:cubicBezTo>
                      <a:pt x="5564" y="2912"/>
                      <a:pt x="0" y="7052"/>
                      <a:pt x="0" y="12158"/>
                    </a:cubicBezTo>
                    <a:lnTo>
                      <a:pt x="0" y="21600"/>
                    </a:lnTo>
                    <a:lnTo>
                      <a:pt x="6474" y="21600"/>
                    </a:lnTo>
                    <a:lnTo>
                      <a:pt x="6474" y="12158"/>
                    </a:lnTo>
                    <a:cubicBezTo>
                      <a:pt x="6474" y="10550"/>
                      <a:pt x="9139" y="9246"/>
                      <a:pt x="12427" y="9246"/>
                    </a:cubicBezTo>
                    <a:lnTo>
                      <a:pt x="15126" y="9246"/>
                    </a:lnTo>
                    <a:lnTo>
                      <a:pt x="15126" y="12158"/>
                    </a:lnTo>
                    <a:close/>
                  </a:path>
                </a:pathLst>
              </a:cu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2" name="AutoShape 55"/>
              <p:cNvSpPr>
                <a:spLocks noChangeArrowheads="1"/>
              </p:cNvSpPr>
              <p:nvPr/>
            </p:nvSpPr>
            <p:spPr bwMode="auto">
              <a:xfrm>
                <a:off x="1152" y="2208"/>
                <a:ext cx="144" cy="576"/>
              </a:xfrm>
              <a:prstGeom prst="upArrow">
                <a:avLst>
                  <a:gd name="adj1" fmla="val 50000"/>
                  <a:gd name="adj2" fmla="val 100000"/>
                </a:avLst>
              </a:prstGeom>
              <a:solidFill>
                <a:srgbClr val="CC3300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61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6553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r>
              <a:rPr lang="en-US" dirty="0" smtClean="0"/>
              <a:t> # 9</a:t>
            </a:r>
            <a:endParaRPr lang="el-GR" dirty="0"/>
          </a:p>
        </p:txBody>
      </p:sp>
      <p:pic>
        <p:nvPicPr>
          <p:cNvPr id="9" name="7 - Εικόνα" descr="Λογότυπο για Άδειες χρήσης Creative Common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80877" y="5827935"/>
            <a:ext cx="1581685" cy="553393"/>
          </a:xfrm>
          <a:prstGeom prst="rect">
            <a:avLst/>
          </a:prstGeom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</p:spPr>
      </p:pic>
      <p:sp>
        <p:nvSpPr>
          <p:cNvPr id="6" name="Θέση κειμένου 5"/>
          <p:cNvSpPr txBox="1">
            <a:spLocks/>
          </p:cNvSpPr>
          <p:nvPr/>
        </p:nvSpPr>
        <p:spPr>
          <a:xfrm>
            <a:off x="683568" y="4221088"/>
            <a:ext cx="7772400" cy="1500187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l-GR" sz="2400" b="1" dirty="0"/>
              <a:t>Μάθημα: </a:t>
            </a:r>
            <a:r>
              <a:rPr lang="el-GR" sz="2400" dirty="0"/>
              <a:t>Θέματα </a:t>
            </a:r>
            <a:r>
              <a:rPr lang="en-US" sz="2400" dirty="0" err="1"/>
              <a:t>Συστημάτων</a:t>
            </a:r>
            <a:r>
              <a:rPr lang="en-US" sz="2400" dirty="0"/>
              <a:t> </a:t>
            </a:r>
            <a:r>
              <a:rPr lang="en-US" sz="2400" dirty="0" err="1" smtClean="0"/>
              <a:t>Πολυμέσων</a:t>
            </a:r>
            <a:endParaRPr lang="en-US" sz="2400" dirty="0" smtClean="0"/>
          </a:p>
          <a:p>
            <a:pPr algn="l"/>
            <a:r>
              <a:rPr lang="el-GR" sz="2400" b="1" dirty="0" smtClean="0"/>
              <a:t>Ενότητα </a:t>
            </a:r>
            <a:r>
              <a:rPr lang="en-US" sz="2400" b="1" dirty="0"/>
              <a:t># </a:t>
            </a:r>
            <a:r>
              <a:rPr lang="en-US" sz="2400" b="1" dirty="0" smtClean="0"/>
              <a:t>9</a:t>
            </a:r>
            <a:r>
              <a:rPr lang="el-GR" sz="2400" b="1" dirty="0" smtClean="0"/>
              <a:t>:</a:t>
            </a:r>
            <a:r>
              <a:rPr lang="en-US" sz="2400" b="1" dirty="0" smtClean="0"/>
              <a:t> </a:t>
            </a:r>
            <a:r>
              <a:rPr lang="en-US" sz="2400" dirty="0"/>
              <a:t>MPEG-4</a:t>
            </a:r>
            <a:endParaRPr lang="el-GR" sz="2400" dirty="0"/>
          </a:p>
          <a:p>
            <a:pPr algn="l"/>
            <a:r>
              <a:rPr lang="el-GR" sz="2400" b="1" dirty="0"/>
              <a:t>Διδάσκων: </a:t>
            </a:r>
            <a:r>
              <a:rPr lang="el-GR" sz="2400" dirty="0" smtClean="0"/>
              <a:t>Γεώργιος </a:t>
            </a:r>
            <a:r>
              <a:rPr lang="en-US" sz="2400" dirty="0" smtClean="0"/>
              <a:t>K. Πολύζος</a:t>
            </a:r>
            <a:r>
              <a:rPr lang="el-GR" sz="2400" dirty="0" smtClean="0"/>
              <a:t> </a:t>
            </a:r>
            <a:endParaRPr lang="el-GR" sz="2400" dirty="0"/>
          </a:p>
          <a:p>
            <a:pPr algn="l"/>
            <a:r>
              <a:rPr lang="el-GR" sz="2400" b="1" dirty="0"/>
              <a:t>Τμήμα: </a:t>
            </a:r>
            <a:r>
              <a:rPr lang="el-GR" sz="2400" dirty="0"/>
              <a:t>Μεταπτυχιακό</a:t>
            </a:r>
            <a:r>
              <a:rPr lang="en-US" sz="2400" dirty="0"/>
              <a:t> </a:t>
            </a:r>
            <a:r>
              <a:rPr lang="el-GR" sz="2400" dirty="0"/>
              <a:t>Πρόγραμμα </a:t>
            </a:r>
            <a:r>
              <a:rPr lang="en-US" sz="2400" dirty="0"/>
              <a:t>Σπουδών </a:t>
            </a:r>
            <a:r>
              <a:rPr lang="el-GR" sz="2400" dirty="0" smtClean="0"/>
              <a:t>«Επιστήμη </a:t>
            </a:r>
            <a:r>
              <a:rPr lang="el-GR" sz="2400" dirty="0"/>
              <a:t>των </a:t>
            </a:r>
            <a:r>
              <a:rPr lang="el-GR" sz="2400" dirty="0" smtClean="0"/>
              <a:t>Υπολογιστών»</a:t>
            </a:r>
            <a:endParaRPr lang="el-GR" sz="2400" b="1" dirty="0"/>
          </a:p>
          <a:p>
            <a:pPr algn="l"/>
            <a:endParaRPr lang="el-GR" sz="2400" dirty="0"/>
          </a:p>
          <a:p>
            <a:pPr algn="l"/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49464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Εισαγωγή (1 από 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/>
              <a:t>Το πρότυπο </a:t>
            </a:r>
            <a:r>
              <a:rPr lang="en-US" altLang="x-none" dirty="0"/>
              <a:t>MPEG-4 </a:t>
            </a:r>
            <a:r>
              <a:rPr lang="el-GR" altLang="x-none" dirty="0"/>
              <a:t>καθορίζει ένα σύστημα </a:t>
            </a:r>
            <a:endParaRPr lang="en-US" altLang="x-none" dirty="0"/>
          </a:p>
          <a:p>
            <a:pPr lvl="1"/>
            <a:r>
              <a:rPr lang="el-GR" altLang="x-none" dirty="0"/>
              <a:t>πολυμέσων για αλληλεπιδραστική επικοινωνία </a:t>
            </a:r>
            <a:endParaRPr lang="en-US" altLang="x-none" dirty="0"/>
          </a:p>
          <a:p>
            <a:pPr lvl="1"/>
            <a:r>
              <a:rPr lang="el-GR" altLang="x-none" dirty="0"/>
              <a:t>πολύπλοκων σκηνών που περιέχουν</a:t>
            </a:r>
            <a:endParaRPr lang="en-US" altLang="x-none" dirty="0"/>
          </a:p>
          <a:p>
            <a:pPr lvl="2"/>
            <a:r>
              <a:rPr lang="el-GR" altLang="x-none" dirty="0" smtClean="0"/>
              <a:t>βίντεο, συνθετικό ή φυσικό ήχο </a:t>
            </a:r>
            <a:r>
              <a:rPr lang="el-GR" altLang="x-none" dirty="0"/>
              <a:t>και γραφικά</a:t>
            </a:r>
            <a:r>
              <a:rPr lang="el-GR" altLang="x-none" dirty="0" smtClean="0"/>
              <a:t>.</a:t>
            </a:r>
            <a:endParaRPr lang="en-US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010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Εισαγωγή </a:t>
            </a:r>
            <a:r>
              <a:rPr lang="en-US" dirty="0" smtClean="0"/>
              <a:t>(2 </a:t>
            </a:r>
            <a:r>
              <a:rPr lang="el-GR" dirty="0" smtClean="0"/>
              <a:t>από </a:t>
            </a:r>
            <a:r>
              <a:rPr lang="en-US" dirty="0" smtClean="0"/>
              <a:t>2)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dirty="0" smtClean="0"/>
              <a:t>Ιστορική αναδρομή</a:t>
            </a:r>
            <a:endParaRPr lang="el-GR" altLang="x-none" dirty="0"/>
          </a:p>
          <a:p>
            <a:pPr lvl="1"/>
            <a:r>
              <a:rPr lang="el-GR" altLang="x-none" dirty="0"/>
              <a:t>Ιούλιος 1993: Έναρξη του </a:t>
            </a:r>
            <a:r>
              <a:rPr lang="en-US" altLang="x-none" dirty="0"/>
              <a:t>MPEG-4 project</a:t>
            </a:r>
          </a:p>
          <a:p>
            <a:pPr lvl="1"/>
            <a:r>
              <a:rPr lang="el-GR" altLang="x-none" dirty="0"/>
              <a:t>Νοέμβριος 1997: </a:t>
            </a:r>
            <a:r>
              <a:rPr lang="en-US" altLang="x-none" dirty="0"/>
              <a:t>Committee Draft level</a:t>
            </a:r>
          </a:p>
          <a:p>
            <a:pPr lvl="1"/>
            <a:r>
              <a:rPr lang="el-GR" altLang="x-none" dirty="0"/>
              <a:t>Απρίλιος 1999: International Standard level </a:t>
            </a:r>
          </a:p>
          <a:p>
            <a:pPr lvl="1"/>
            <a:r>
              <a:rPr lang="el-GR" altLang="x-none" dirty="0"/>
              <a:t>Η δεύτερη έκδοση MPEG-4 έγινε </a:t>
            </a:r>
            <a:r>
              <a:rPr lang="el-GR" altLang="x-none" dirty="0" smtClean="0"/>
              <a:t>διεθνές πρότυπο στις </a:t>
            </a:r>
            <a:r>
              <a:rPr lang="el-GR" altLang="x-none" dirty="0"/>
              <a:t>αρχές του 2000</a:t>
            </a:r>
            <a:endParaRPr lang="en-US" altLang="x-none" dirty="0"/>
          </a:p>
          <a:p>
            <a:pPr lvl="2"/>
            <a:r>
              <a:rPr lang="el-GR" altLang="x-none" dirty="0"/>
              <a:t>με ορισμένες επεκτάσεις ακόμα υπό εξέλιξη.</a:t>
            </a:r>
            <a:endParaRPr lang="en-GB" altLang="x-none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21680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x-none" dirty="0"/>
              <a:t>Στόχοι του προτύπου</a:t>
            </a:r>
            <a:r>
              <a:rPr lang="en-US" altLang="x-none" dirty="0"/>
              <a:t> </a:t>
            </a:r>
            <a:r>
              <a:rPr lang="en-US" dirty="0" smtClean="0"/>
              <a:t>(1 </a:t>
            </a:r>
            <a:r>
              <a:rPr lang="el-GR" dirty="0" smtClean="0"/>
              <a:t>από </a:t>
            </a:r>
            <a:r>
              <a:rPr lang="en-US" dirty="0" smtClean="0"/>
              <a:t>2</a:t>
            </a:r>
            <a:r>
              <a:rPr lang="en-US" dirty="0"/>
              <a:t>)</a:t>
            </a:r>
            <a:endParaRPr lang="el-GR" dirty="0"/>
          </a:p>
        </p:txBody>
      </p:sp>
      <p:sp>
        <p:nvSpPr>
          <p:cNvPr id="5" name="Θέση περιεχομένου 4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l-GR" altLang="x-none" sz="2400" dirty="0"/>
              <a:t>Παροχή ενός συνόλου από τεχνολογίες που θα ικανοποιήσουν τις ανάγκες των συγγραφέων, παροχών και χρηστών τέτοιων τεχνολογιών.</a:t>
            </a:r>
          </a:p>
          <a:p>
            <a:pPr lvl="1"/>
            <a:r>
              <a:rPr lang="el-GR" altLang="x-none" sz="2200" b="1" dirty="0"/>
              <a:t>Συγγραφείς:</a:t>
            </a:r>
            <a:r>
              <a:rPr lang="el-GR" altLang="x-none" sz="2200" dirty="0"/>
              <a:t> παραγωγή πολυμεσικών εφαρμογών με μεγαλύτερη δυνατότητα επαναχρησιμοποίησης και συγχώνευσης με υπάρχουσες τεχνολογίες (ψηφιακή τηλεόραση, </a:t>
            </a:r>
            <a:r>
              <a:rPr lang="en-US" altLang="x-none" sz="2200" dirty="0"/>
              <a:t>WWW,</a:t>
            </a:r>
            <a:r>
              <a:rPr lang="el-GR" altLang="x-none" sz="2200" dirty="0"/>
              <a:t> </a:t>
            </a:r>
            <a:r>
              <a:rPr lang="el-GR" altLang="x-none" sz="2200" dirty="0" smtClean="0"/>
              <a:t>κινούμενα γραφικά</a:t>
            </a:r>
            <a:r>
              <a:rPr lang="en-US" altLang="x-none" sz="2200" dirty="0" smtClean="0"/>
              <a:t>)</a:t>
            </a:r>
            <a:r>
              <a:rPr lang="el-GR" altLang="x-none" sz="2200" dirty="0"/>
              <a:t>. Καλύτερη διαχείριση και προστασία πνευματικών δικαιωμάτων.</a:t>
            </a:r>
          </a:p>
          <a:p>
            <a:pPr lvl="1"/>
            <a:r>
              <a:rPr lang="el-GR" altLang="x-none" sz="2200" dirty="0" smtClean="0"/>
              <a:t>Πάροχοι</a:t>
            </a:r>
            <a:endParaRPr lang="el-GR" altLang="x-none" sz="2200" dirty="0"/>
          </a:p>
          <a:p>
            <a:pPr lvl="1"/>
            <a:r>
              <a:rPr lang="el-GR" altLang="x-none" sz="2200" dirty="0" smtClean="0"/>
              <a:t>Χρήστες</a:t>
            </a:r>
            <a:endParaRPr lang="el-GR" altLang="x-none" sz="2200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59446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6/2014 10:54:15 μμ"/>
</p:tagLst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8AA6BC7F-B0F9-44A9-A02A-728AD0AF459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2896</TotalTime>
  <Words>3077</Words>
  <Application>Microsoft Office PowerPoint</Application>
  <PresentationFormat>On-screen Show (4:3)</PresentationFormat>
  <Paragraphs>566</Paragraphs>
  <Slides>62</Slides>
  <Notes>62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Θέμα του Office</vt:lpstr>
      <vt:lpstr>Θέματα Συστημάτων Πολυμέσων </vt:lpstr>
      <vt:lpstr>Άδειες Χρήσης</vt:lpstr>
      <vt:lpstr>Χρηματοδότηση</vt:lpstr>
      <vt:lpstr>Σκοποί  ενότητας</vt:lpstr>
      <vt:lpstr>Περιεχόμενα ενότητας</vt:lpstr>
      <vt:lpstr>Εισαγωγή στό MPEG-4</vt:lpstr>
      <vt:lpstr>Εισαγωγή (1 από 2)</vt:lpstr>
      <vt:lpstr>Εισαγωγή (2 από 2)</vt:lpstr>
      <vt:lpstr>Στόχοι του προτύπου (1 από 2)</vt:lpstr>
      <vt:lpstr>Στόχοι του προτύπου (2 από 2)</vt:lpstr>
      <vt:lpstr>Υλοποίηση στόχων</vt:lpstr>
      <vt:lpstr>Δομή του προτύπου MPEG-4</vt:lpstr>
      <vt:lpstr>Συστήματα MPEG-4</vt:lpstr>
      <vt:lpstr>Εισαγωγή στο σύστημα MPEG-4</vt:lpstr>
      <vt:lpstr>Σύνθεση (1 από 5)</vt:lpstr>
      <vt:lpstr>Σύνθεση (2 από 5)</vt:lpstr>
      <vt:lpstr>Σύνθεση (3 από 5)</vt:lpstr>
      <vt:lpstr>Σύνθεση (4 από 5)</vt:lpstr>
      <vt:lpstr>Σύνθεση (5 από 5)</vt:lpstr>
      <vt:lpstr>Πολύπλεξη (1 από 5)</vt:lpstr>
      <vt:lpstr>Πολύπλεξη (2 από 5)</vt:lpstr>
      <vt:lpstr>Πολύπλεξη (3 από 5)</vt:lpstr>
      <vt:lpstr>Πολύπλεξη (4 από 5)</vt:lpstr>
      <vt:lpstr>Πολύπλεξη (5 από 5)</vt:lpstr>
      <vt:lpstr>Επισκόπηση (1 από 2)</vt:lpstr>
      <vt:lpstr>Επισκόπηση (2 από 2)</vt:lpstr>
      <vt:lpstr>Ενσωματωμένο Πλαίσιο Παράδοσης Πολυμέσων (Delivery Multimedia Integration Framework - DMIF)</vt:lpstr>
      <vt:lpstr>DMIF (1 από 4)</vt:lpstr>
      <vt:lpstr>DMIF (2 από 4)</vt:lpstr>
      <vt:lpstr>DMIF (3 από 4)</vt:lpstr>
      <vt:lpstr>DMIF (4 από 4)</vt:lpstr>
      <vt:lpstr>Ήχος στο MPEG-4</vt:lpstr>
      <vt:lpstr>Ήχος στο ΜPEG-4</vt:lpstr>
      <vt:lpstr>Φυσικός Ήχος (1 από 3)</vt:lpstr>
      <vt:lpstr>Φυσικός Ήχος (2 από 3)</vt:lpstr>
      <vt:lpstr>Φυσικός Ήχος (3 από 3)</vt:lpstr>
      <vt:lpstr>Συνθετικός  Ήχος (1 από 3)</vt:lpstr>
      <vt:lpstr>Συνθετικός  Ήχος (2 από 3)</vt:lpstr>
      <vt:lpstr>Συνθετικός  Ήχος (3 από 3)</vt:lpstr>
      <vt:lpstr>Επισκόπηση</vt:lpstr>
      <vt:lpstr>Βίντεο στο MPEG-4 </vt:lpstr>
      <vt:lpstr>Βίντεο – Εισαγωγή (1 από 2)</vt:lpstr>
      <vt:lpstr>Βίντεο – Εισαγωγή (2 από 2)</vt:lpstr>
      <vt:lpstr>Φυσική Προέλευση (1 από 2)</vt:lpstr>
      <vt:lpstr>Φυσική Προέλευση (2 από 2)</vt:lpstr>
      <vt:lpstr>Συνθετική Προέλευση</vt:lpstr>
      <vt:lpstr>Συνθετικά σώματα</vt:lpstr>
      <vt:lpstr>Κινούμενα Πλέγματα</vt:lpstr>
      <vt:lpstr>Δομή Εργαλείων</vt:lpstr>
      <vt:lpstr>Βίντεο - VLBV</vt:lpstr>
      <vt:lpstr>Bίντεο – Εργαλεία για υψηλό ρυθμό μετάδοσης</vt:lpstr>
      <vt:lpstr>Βίντεο – Βασισμένο στο περιεχόμενο (content-based)</vt:lpstr>
      <vt:lpstr>Βίντεο - Σύγκριση</vt:lpstr>
      <vt:lpstr>Βίντεο – Στατικό «ξωτικό»  (static «sprite»)</vt:lpstr>
      <vt:lpstr>Βίντεο - Ανεκτικότητα σε λάθη</vt:lpstr>
      <vt:lpstr>Πνευματικά δικαιώματα - IPMP</vt:lpstr>
      <vt:lpstr>Πνευματικά δικαιώματα</vt:lpstr>
      <vt:lpstr>MPEG-J</vt:lpstr>
      <vt:lpstr>MPEG-J (1 από 3)</vt:lpstr>
      <vt:lpstr>MPEG-J (2 από 3)</vt:lpstr>
      <vt:lpstr>MPEG-J (3 από 3)</vt:lpstr>
      <vt:lpstr>Τέλος Ενότητας # 9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MPEG-4</dc:title>
  <dc:subject>Θέματα Συστημάτων Πολυμέσων</dc:subject>
  <dc:creator>Γεώργιος Πολύζος</dc:creator>
  <cp:keywords>MPEG-4; στόχοι; σύνθεση; πολύπλεξη; DMIF; φυσικός ήχος; συνθετικός ήχος; φυσικό βίντεο; συνθετικό βίντεο; VLBV</cp:keywords>
  <cp:lastModifiedBy>georgex</cp:lastModifiedBy>
  <cp:revision>349</cp:revision>
  <cp:lastPrinted>2014-02-16T13:16:25Z</cp:lastPrinted>
  <dcterms:created xsi:type="dcterms:W3CDTF">2012-09-06T09:03:05Z</dcterms:created>
  <dcterms:modified xsi:type="dcterms:W3CDTF">2015-05-26T17:40:11Z</dcterms:modified>
</cp:coreProperties>
</file>