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48"/>
  </p:notesMasterIdLst>
  <p:sldIdLst>
    <p:sldId id="256" r:id="rId3"/>
    <p:sldId id="257" r:id="rId4"/>
    <p:sldId id="259" r:id="rId5"/>
    <p:sldId id="260" r:id="rId6"/>
    <p:sldId id="345" r:id="rId7"/>
    <p:sldId id="262" r:id="rId8"/>
    <p:sldId id="346" r:id="rId9"/>
    <p:sldId id="347" r:id="rId10"/>
    <p:sldId id="369" r:id="rId11"/>
    <p:sldId id="348" r:id="rId12"/>
    <p:sldId id="349" r:id="rId13"/>
    <p:sldId id="350" r:id="rId14"/>
    <p:sldId id="383" r:id="rId15"/>
    <p:sldId id="351" r:id="rId16"/>
    <p:sldId id="370" r:id="rId17"/>
    <p:sldId id="386" r:id="rId18"/>
    <p:sldId id="387" r:id="rId19"/>
    <p:sldId id="354" r:id="rId20"/>
    <p:sldId id="371" r:id="rId21"/>
    <p:sldId id="355" r:id="rId22"/>
    <p:sldId id="356" r:id="rId23"/>
    <p:sldId id="372" r:id="rId24"/>
    <p:sldId id="357" r:id="rId25"/>
    <p:sldId id="373" r:id="rId26"/>
    <p:sldId id="384" r:id="rId27"/>
    <p:sldId id="358" r:id="rId28"/>
    <p:sldId id="381" r:id="rId29"/>
    <p:sldId id="374" r:id="rId30"/>
    <p:sldId id="375" r:id="rId31"/>
    <p:sldId id="360" r:id="rId32"/>
    <p:sldId id="376" r:id="rId33"/>
    <p:sldId id="361" r:id="rId34"/>
    <p:sldId id="377" r:id="rId35"/>
    <p:sldId id="362" r:id="rId36"/>
    <p:sldId id="363" r:id="rId37"/>
    <p:sldId id="378" r:id="rId38"/>
    <p:sldId id="364" r:id="rId39"/>
    <p:sldId id="365" r:id="rId40"/>
    <p:sldId id="379" r:id="rId41"/>
    <p:sldId id="366" r:id="rId42"/>
    <p:sldId id="380" r:id="rId43"/>
    <p:sldId id="385" r:id="rId44"/>
    <p:sldId id="367" r:id="rId45"/>
    <p:sldId id="382" r:id="rId46"/>
    <p:sldId id="319" r:id="rId47"/>
  </p:sldIdLst>
  <p:sldSz cx="9144000" cy="6858000" type="screen4x3"/>
  <p:notesSz cx="6858000" cy="9144000"/>
  <p:custDataLst>
    <p:tags r:id="rId4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26/5/2015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AD3D1C-73C4-7242-A3AD-EA3D1BD87BE3}" type="slidenum">
              <a:rPr lang="el-GR"/>
              <a:pPr/>
              <a:t>7</a:t>
            </a:fld>
            <a:endParaRPr lang="el-GR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3475" y="671513"/>
            <a:ext cx="4591050" cy="34432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114300"/>
            <a:ext cx="8382000" cy="11049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371600"/>
            <a:ext cx="4114800" cy="2438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4114800" cy="2438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962400"/>
            <a:ext cx="4114800" cy="2438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62400"/>
            <a:ext cx="4114800" cy="2438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992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1000" y="63992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Θέματα Συστημάτων Πολυμέσων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580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02-</a:t>
            </a:r>
            <a:fld id="{80BE355E-664D-4C47-97F7-B6EC4A6DD024}" type="slidenum">
              <a:rPr lang="el-GR"/>
              <a:pPr/>
              <a:t>‹#›</a:t>
            </a:fld>
            <a:endParaRPr lang="el-GR" sz="1400"/>
          </a:p>
        </p:txBody>
      </p:sp>
    </p:spTree>
    <p:extLst>
      <p:ext uri="{BB962C8B-B14F-4D97-AF65-F5344CB8AC3E}">
        <p14:creationId xmlns:p14="http://schemas.microsoft.com/office/powerpoint/2010/main" val="2694717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"/>
            <a:ext cx="8382000" cy="110490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8382000" cy="2438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3962400"/>
            <a:ext cx="8382000" cy="243840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92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" y="63992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Θέματα Συστημάτων Πολυμέσων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02-</a:t>
            </a:r>
            <a:fld id="{AB13E1F9-1862-E643-B1BB-3184BCDF5704}" type="slidenum">
              <a:rPr lang="el-GR"/>
              <a:pPr/>
              <a:t>‹#›</a:t>
            </a:fld>
            <a:endParaRPr lang="el-GR" sz="1400"/>
          </a:p>
        </p:txBody>
      </p:sp>
    </p:spTree>
    <p:extLst>
      <p:ext uri="{BB962C8B-B14F-4D97-AF65-F5344CB8AC3E}">
        <p14:creationId xmlns:p14="http://schemas.microsoft.com/office/powerpoint/2010/main" val="26711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  <p:sldLayoutId id="2147483662" r:id="rId12"/>
    <p:sldLayoutId id="214748366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Microsoft_Excel_97-2003_Worksheet1.xls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Θέματα </a:t>
            </a:r>
            <a:r>
              <a:rPr lang="en-US" dirty="0" smtClean="0"/>
              <a:t>Συστημάτων Πολυμέσων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2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Επισκόπηση</a:t>
            </a:r>
            <a:endParaRPr lang="en-US" sz="2800" dirty="0" smtClean="0"/>
          </a:p>
          <a:p>
            <a:r>
              <a:rPr lang="el-GR" sz="2800" b="1" dirty="0" smtClean="0"/>
              <a:t>Διδάσκων</a:t>
            </a:r>
            <a:r>
              <a:rPr lang="en-US" sz="2800" b="1" dirty="0" smtClean="0"/>
              <a:t>:</a:t>
            </a:r>
            <a:r>
              <a:rPr lang="en-US" sz="2800" dirty="0" smtClean="0"/>
              <a:t> Γεώργιος K. Πολύζος</a:t>
            </a:r>
            <a:endParaRPr lang="el-GR" sz="2800" dirty="0" smtClean="0"/>
          </a:p>
          <a:p>
            <a:r>
              <a:rPr lang="el-GR" sz="2800" b="1" dirty="0" smtClean="0"/>
              <a:t>Τμήμα</a:t>
            </a:r>
            <a:r>
              <a:rPr lang="en-US" sz="2800" b="1" dirty="0" smtClean="0"/>
              <a:t>: </a:t>
            </a:r>
            <a:r>
              <a:rPr lang="el-GR" sz="2800" dirty="0" smtClean="0"/>
              <a:t>Μεταπτυχιακό</a:t>
            </a:r>
            <a:r>
              <a:rPr lang="en-US" sz="2800" dirty="0" smtClean="0"/>
              <a:t> Πρόγραμμα Σπουδών “Επιστήμη των Υπολογιστών”</a:t>
            </a:r>
            <a:endParaRPr lang="el-GR" sz="2800" b="1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35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948C-5FC3-B14C-92F2-1F9031CD1DC1}" type="slidenum">
              <a:rPr lang="el-GR" smtClean="0"/>
              <a:pPr/>
              <a:t>10</a:t>
            </a:fld>
            <a:endParaRPr lang="el-GR" sz="14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 dirty="0"/>
              <a:t>Χαρακτηριστικά των </a:t>
            </a:r>
            <a:r>
              <a:rPr lang="el-GR" dirty="0" smtClean="0"/>
              <a:t>Πολυμέσων </a:t>
            </a:r>
            <a:br>
              <a:rPr lang="el-GR" dirty="0" smtClean="0"/>
            </a:br>
            <a:r>
              <a:rPr lang="el-GR" dirty="0" smtClean="0"/>
              <a:t>(2 από 2)</a:t>
            </a:r>
            <a:endParaRPr lang="el-GR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2488" y="1640160"/>
            <a:ext cx="8382000" cy="5029200"/>
          </a:xfrm>
          <a:noFill/>
          <a:ln/>
        </p:spPr>
        <p:txBody>
          <a:bodyPr>
            <a:noAutofit/>
          </a:bodyPr>
          <a:lstStyle/>
          <a:p>
            <a:r>
              <a:rPr lang="el-GR" sz="2800" dirty="0" smtClean="0"/>
              <a:t>Περιορισμοί </a:t>
            </a:r>
            <a:r>
              <a:rPr lang="el-GR" sz="2800" dirty="0"/>
              <a:t>αμφίδρομης επικοινωνίας με αλληλεπίδραση</a:t>
            </a:r>
          </a:p>
          <a:p>
            <a:r>
              <a:rPr lang="el-GR" sz="2800" dirty="0" smtClean="0"/>
              <a:t>Ανοχή </a:t>
            </a:r>
            <a:r>
              <a:rPr lang="el-GR" sz="2800" dirty="0"/>
              <a:t>σε σφάλματα μετάδοσης</a:t>
            </a:r>
          </a:p>
          <a:p>
            <a:pPr lvl="1"/>
            <a:r>
              <a:rPr lang="el-GR" sz="2400" dirty="0"/>
              <a:t>εφαρμογές πραγματικού χρόνου, υποκειμενική ποιότητα...</a:t>
            </a:r>
          </a:p>
          <a:p>
            <a:r>
              <a:rPr lang="el-GR" sz="2800" dirty="0" smtClean="0"/>
              <a:t>Εφαρμογές </a:t>
            </a:r>
            <a:r>
              <a:rPr lang="el-GR" sz="2800" dirty="0"/>
              <a:t>σε επικοινωνίες με πολλαπλούς αποδέκτες</a:t>
            </a:r>
          </a:p>
        </p:txBody>
      </p:sp>
    </p:spTree>
    <p:extLst>
      <p:ext uri="{BB962C8B-B14F-4D97-AF65-F5344CB8AC3E}">
        <p14:creationId xmlns:p14="http://schemas.microsoft.com/office/powerpoint/2010/main" val="233434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DA3E9-1B6D-1041-A748-E2D4D7501A47}" type="slidenum">
              <a:rPr lang="el-GR" smtClean="0"/>
              <a:pPr/>
              <a:t>11</a:t>
            </a:fld>
            <a:endParaRPr lang="el-GR" sz="1400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/>
              <a:t>Όγκος Δεδομένων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Ήχος</a:t>
            </a:r>
            <a:endParaRPr lang="el-GR" dirty="0"/>
          </a:p>
          <a:p>
            <a:pPr lvl="1"/>
            <a:r>
              <a:rPr lang="el-GR" dirty="0"/>
              <a:t>τηλεφωνία:  8...64 Kb/s</a:t>
            </a:r>
          </a:p>
          <a:p>
            <a:pPr lvl="1"/>
            <a:r>
              <a:rPr lang="el-GR" dirty="0" err="1"/>
              <a:t>HiFi</a:t>
            </a:r>
            <a:r>
              <a:rPr lang="el-GR" dirty="0"/>
              <a:t> </a:t>
            </a:r>
            <a:r>
              <a:rPr lang="el-GR" dirty="0" smtClean="0"/>
              <a:t>στέρεο (</a:t>
            </a:r>
            <a:r>
              <a:rPr lang="el-GR" dirty="0"/>
              <a:t>ποιότητα CD): 1.5 Mb/s</a:t>
            </a:r>
          </a:p>
          <a:p>
            <a:r>
              <a:rPr lang="el-GR" dirty="0" smtClean="0"/>
              <a:t>Εικόνα</a:t>
            </a:r>
            <a:endParaRPr lang="el-GR" dirty="0"/>
          </a:p>
          <a:p>
            <a:pPr lvl="1"/>
            <a:r>
              <a:rPr lang="el-GR" dirty="0"/>
              <a:t>πλαίσιο PAL, ασυμπίεστο: 720 x 576 x 24 = 1.2 MB = 10 Mb</a:t>
            </a:r>
          </a:p>
          <a:p>
            <a:pPr lvl="1"/>
            <a:r>
              <a:rPr lang="el-GR" dirty="0"/>
              <a:t>επιστημονικές εικόνες: 1 GB</a:t>
            </a:r>
          </a:p>
          <a:p>
            <a:r>
              <a:rPr lang="el-GR" dirty="0" smtClean="0"/>
              <a:t>Βίντεο</a:t>
            </a:r>
            <a:endParaRPr lang="el-GR" dirty="0"/>
          </a:p>
          <a:p>
            <a:pPr lvl="1"/>
            <a:r>
              <a:rPr lang="el-GR" dirty="0"/>
              <a:t>PAL </a:t>
            </a:r>
            <a:r>
              <a:rPr lang="el-GR" dirty="0" smtClean="0"/>
              <a:t>βίντεο, </a:t>
            </a:r>
            <a:r>
              <a:rPr lang="el-GR" dirty="0"/>
              <a:t>ασυμπίεστο: 720 x 576 x 24 x 25 = 250 Mb/s</a:t>
            </a:r>
          </a:p>
          <a:p>
            <a:pPr lvl="1"/>
            <a:r>
              <a:rPr lang="el-GR" dirty="0"/>
              <a:t>τυπικό MPEG-1 video: 1.5Mb/s</a:t>
            </a:r>
          </a:p>
        </p:txBody>
      </p:sp>
    </p:spTree>
    <p:extLst>
      <p:ext uri="{BB962C8B-B14F-4D97-AF65-F5344CB8AC3E}">
        <p14:creationId xmlns:p14="http://schemas.microsoft.com/office/powerpoint/2010/main" val="108790702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104-6B3E-7D4D-8A8C-D6731A230A07}" type="slidenum">
              <a:rPr lang="el-GR" smtClean="0"/>
              <a:pPr/>
              <a:t>12</a:t>
            </a:fld>
            <a:endParaRPr lang="el-GR" sz="1400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/>
              <a:t>Εγγυήσεις Ποιότητας Υπηρεσιών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Ποιότητα υπηρεσίας (</a:t>
            </a:r>
            <a:r>
              <a:rPr lang="el-GR" b="1" dirty="0" smtClean="0"/>
              <a:t>Q</a:t>
            </a:r>
            <a:r>
              <a:rPr lang="el-GR" dirty="0" smtClean="0"/>
              <a:t>uality </a:t>
            </a:r>
            <a:r>
              <a:rPr lang="el-GR" b="1" dirty="0" smtClean="0"/>
              <a:t>o</a:t>
            </a:r>
            <a:r>
              <a:rPr lang="el-GR" dirty="0" smtClean="0"/>
              <a:t>f </a:t>
            </a:r>
            <a:r>
              <a:rPr lang="el-GR" b="1" dirty="0" smtClean="0"/>
              <a:t>S</a:t>
            </a:r>
            <a:r>
              <a:rPr lang="el-GR" dirty="0" smtClean="0"/>
              <a:t>ervice - </a:t>
            </a:r>
            <a:r>
              <a:rPr lang="el-GR" dirty="0" err="1" smtClean="0"/>
              <a:t>QoS</a:t>
            </a:r>
            <a:r>
              <a:rPr lang="el-GR" dirty="0" smtClean="0"/>
              <a:t>)</a:t>
            </a:r>
            <a:endParaRPr lang="el-GR" dirty="0"/>
          </a:p>
          <a:p>
            <a:pPr lvl="1">
              <a:lnSpc>
                <a:spcPct val="90000"/>
              </a:lnSpc>
            </a:pPr>
            <a:r>
              <a:rPr lang="el-GR" dirty="0"/>
              <a:t>σταθερή ποιότητα ή σταθερό εύρος ζώνης;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μεταγωγή πακέτου ή μεταγωγή κυκλώματος;</a:t>
            </a:r>
          </a:p>
          <a:p>
            <a:r>
              <a:rPr lang="el-GR" dirty="0"/>
              <a:t>μεταγωγή κυκλώματος (</a:t>
            </a:r>
            <a:r>
              <a:rPr lang="el-GR" b="1" dirty="0"/>
              <a:t>τηλεφωνικό</a:t>
            </a:r>
            <a:r>
              <a:rPr lang="el-GR" dirty="0"/>
              <a:t> δίκτυο)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δέσμευση πόρων στο επίπεδο του μεγίστου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δεδομένη σταθερή ποιότητα</a:t>
            </a:r>
          </a:p>
          <a:p>
            <a:r>
              <a:rPr lang="el-GR" dirty="0"/>
              <a:t>μεταγωγή πακέτου </a:t>
            </a:r>
            <a:r>
              <a:rPr lang="el-GR" dirty="0" smtClean="0"/>
              <a:t>(</a:t>
            </a:r>
            <a:r>
              <a:rPr lang="el-GR" b="1" dirty="0" smtClean="0"/>
              <a:t>Ίντερνετ</a:t>
            </a:r>
            <a:r>
              <a:rPr lang="el-GR" dirty="0" smtClean="0"/>
              <a:t>)</a:t>
            </a:r>
            <a:endParaRPr lang="el-GR" dirty="0"/>
          </a:p>
          <a:p>
            <a:pPr lvl="1">
              <a:lnSpc>
                <a:spcPct val="90000"/>
              </a:lnSpc>
            </a:pPr>
            <a:r>
              <a:rPr lang="el-GR" dirty="0"/>
              <a:t>στατιστική πολύπλεξη (statistical multiplexing)</a:t>
            </a:r>
          </a:p>
          <a:p>
            <a:pPr lvl="2">
              <a:lnSpc>
                <a:spcPct val="90000"/>
              </a:lnSpc>
            </a:pPr>
            <a:r>
              <a:rPr lang="el-GR" sz="2900" dirty="0"/>
              <a:t>δέσμευση πόρων κοντά στο επίπεδο του μέσου αντί του μεγίστου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σημαντικά οικονομικά πλεονεκτήματα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προβλήματα συμφόρησης στο δίκτυο (high </a:t>
            </a:r>
            <a:r>
              <a:rPr lang="el-GR" dirty="0" err="1"/>
              <a:t>burstiness</a:t>
            </a:r>
            <a:r>
              <a:rPr lang="el-GR" dirty="0"/>
              <a:t>)</a:t>
            </a:r>
          </a:p>
          <a:p>
            <a:pPr lvl="1">
              <a:lnSpc>
                <a:spcPct val="90000"/>
              </a:lnSpc>
            </a:pPr>
            <a:r>
              <a:rPr lang="el-GR" dirty="0"/>
              <a:t>οικονομική παροχή εγγυήσεων: δύσκολο, </a:t>
            </a:r>
            <a:r>
              <a:rPr lang="ja-JP" altLang="el-GR" dirty="0">
                <a:latin typeface="Calibri"/>
              </a:rPr>
              <a:t>“</a:t>
            </a:r>
            <a:r>
              <a:rPr lang="el-GR" dirty="0"/>
              <a:t>ανοικτό</a:t>
            </a:r>
            <a:r>
              <a:rPr lang="ja-JP" altLang="el-GR" dirty="0">
                <a:latin typeface="Calibri"/>
              </a:rPr>
              <a:t>”</a:t>
            </a:r>
            <a:r>
              <a:rPr lang="el-GR" dirty="0"/>
              <a:t> πρόβλημα</a:t>
            </a:r>
          </a:p>
        </p:txBody>
      </p:sp>
    </p:spTree>
    <p:extLst>
      <p:ext uri="{BB962C8B-B14F-4D97-AF65-F5344CB8AC3E}">
        <p14:creationId xmlns:p14="http://schemas.microsoft.com/office/powerpoint/2010/main" val="24460458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Σημασία και εφαρμογές της ιεραρχικής κωδικοποίησης</a:t>
            </a:r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/>
              <a:t>Συστημάτων </a:t>
            </a:r>
            <a:r>
              <a:rPr lang="en-US" sz="2400" dirty="0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2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l-GR" sz="2400" dirty="0" smtClean="0"/>
              <a:t>Επισκόπηση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/>
              <a:t>Γεώργιος </a:t>
            </a:r>
            <a:r>
              <a:rPr lang="el-GR" sz="2400" dirty="0" smtClean="0"/>
              <a:t>Κ. </a:t>
            </a:r>
            <a:r>
              <a:rPr lang="en-US" sz="2400" dirty="0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“</a:t>
            </a:r>
            <a:r>
              <a:rPr lang="el-GR" sz="2400" dirty="0"/>
              <a:t>Επιστήμη των Υπολογιστών</a:t>
            </a:r>
            <a:r>
              <a:rPr lang="en-US" sz="2400" dirty="0"/>
              <a:t>”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98735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9663-7820-8745-ADFD-86E909381B63}" type="slidenum">
              <a:rPr lang="el-GR" smtClean="0"/>
              <a:pPr/>
              <a:t>14</a:t>
            </a:fld>
            <a:endParaRPr lang="el-GR" sz="14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 dirty="0"/>
              <a:t>Ιεραρχική </a:t>
            </a:r>
            <a:r>
              <a:rPr lang="el-GR" dirty="0" smtClean="0"/>
              <a:t>Κωδικοποίηση (1 από 2)</a:t>
            </a:r>
            <a:endParaRPr lang="el-GR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800"/>
            <a:ext cx="8229600" cy="4525963"/>
          </a:xfrm>
          <a:noFill/>
          <a:ln/>
        </p:spPr>
        <p:txBody>
          <a:bodyPr>
            <a:normAutofit/>
          </a:bodyPr>
          <a:lstStyle/>
          <a:p>
            <a:r>
              <a:rPr lang="el-GR" dirty="0" smtClean="0"/>
              <a:t>Κωδικοποίηση </a:t>
            </a:r>
            <a:r>
              <a:rPr lang="el-GR" dirty="0"/>
              <a:t>σημάτων σε ανεξάρτητες ή ιεραρχικά εξαρτημένες συνιστώσες</a:t>
            </a:r>
          </a:p>
          <a:p>
            <a:r>
              <a:rPr lang="el-GR" dirty="0" smtClean="0"/>
              <a:t>Παραδείγματα </a:t>
            </a:r>
            <a:r>
              <a:rPr lang="el-GR" dirty="0"/>
              <a:t>τεχνικών</a:t>
            </a:r>
          </a:p>
          <a:p>
            <a:pPr lvl="1"/>
            <a:r>
              <a:rPr lang="el-GR" dirty="0" smtClean="0"/>
              <a:t>Διαχωρισμός επιπέδου δυφίων (bit-plane separation)</a:t>
            </a:r>
            <a:endParaRPr lang="el-GR" dirty="0"/>
          </a:p>
          <a:p>
            <a:pPr lvl="1"/>
            <a:r>
              <a:rPr lang="el-GR" dirty="0" smtClean="0"/>
              <a:t>Αποσύνθεση πυραμίδας (pyramid decomposition)</a:t>
            </a:r>
            <a:endParaRPr lang="el-GR" dirty="0"/>
          </a:p>
          <a:p>
            <a:pPr lvl="1"/>
            <a:r>
              <a:rPr lang="el-GR" dirty="0" smtClean="0"/>
              <a:t>Κωδικοποίηση υποπεριοχών (sub</a:t>
            </a:r>
            <a:r>
              <a:rPr lang="el-GR" dirty="0"/>
              <a:t>-band </a:t>
            </a:r>
            <a:r>
              <a:rPr lang="el-GR" dirty="0" smtClean="0"/>
              <a:t>coding)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09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A9663-7820-8745-ADFD-86E909381B63}" type="slidenum">
              <a:rPr lang="el-GR" smtClean="0"/>
              <a:pPr/>
              <a:t>15</a:t>
            </a:fld>
            <a:endParaRPr lang="el-GR" sz="1400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 dirty="0"/>
              <a:t>Ιεραρχική </a:t>
            </a:r>
            <a:r>
              <a:rPr lang="el-GR" dirty="0" smtClean="0"/>
              <a:t>Κωδικοποίηση (2 από 2)</a:t>
            </a:r>
            <a:endParaRPr lang="el-GR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r>
              <a:rPr lang="el-GR" dirty="0" smtClean="0"/>
              <a:t>Πρότυπα</a:t>
            </a:r>
            <a:endParaRPr lang="el-GR" dirty="0"/>
          </a:p>
          <a:p>
            <a:pPr lvl="1"/>
            <a:r>
              <a:rPr lang="el-GR" dirty="0"/>
              <a:t>MPEG-2</a:t>
            </a:r>
          </a:p>
          <a:p>
            <a:pPr lvl="1"/>
            <a:r>
              <a:rPr lang="el-GR" dirty="0" smtClean="0"/>
              <a:t>Ιεραρχικό </a:t>
            </a:r>
            <a:r>
              <a:rPr lang="el-GR" dirty="0"/>
              <a:t>JPEG</a:t>
            </a:r>
          </a:p>
          <a:p>
            <a:r>
              <a:rPr lang="el-GR" dirty="0" smtClean="0"/>
              <a:t>Μειονεκτήματα</a:t>
            </a:r>
            <a:endParaRPr lang="el-GR" dirty="0"/>
          </a:p>
          <a:p>
            <a:pPr lvl="1"/>
            <a:r>
              <a:rPr lang="el-GR" dirty="0" smtClean="0"/>
              <a:t>Χρειάζεται </a:t>
            </a:r>
            <a:r>
              <a:rPr lang="el-GR" dirty="0"/>
              <a:t>επεξεργασία για τη σύνθεση/παρουσίαση του σήματος</a:t>
            </a:r>
          </a:p>
          <a:p>
            <a:pPr lvl="1"/>
            <a:r>
              <a:rPr lang="el-GR" dirty="0" smtClean="0"/>
              <a:t>Ο </a:t>
            </a:r>
            <a:r>
              <a:rPr lang="el-GR" dirty="0"/>
              <a:t>βαθμός συμπίεσης είναι γενικά μικρότερος (αλλά όχι πολύ)</a:t>
            </a:r>
          </a:p>
        </p:txBody>
      </p:sp>
    </p:spTree>
    <p:extLst>
      <p:ext uri="{BB962C8B-B14F-4D97-AF65-F5344CB8AC3E}">
        <p14:creationId xmlns:p14="http://schemas.microsoft.com/office/powerpoint/2010/main" val="1278497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sz="quarter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Ιεραρχικό JPEG</a:t>
            </a:r>
            <a:endParaRPr lang="el-GR" dirty="0"/>
          </a:p>
        </p:txBody>
      </p:sp>
      <p:grpSp>
        <p:nvGrpSpPr>
          <p:cNvPr id="4" name="Group 3" descr="Σχήμα με τέσσερις εικόνες που παρουσιάζουν την ίδια πληροφορία σε διαφορετικά επίπεδα λεπτομέρειας σύμφωνα με το Ιεραρχικό  JPEG."/>
          <p:cNvGrpSpPr/>
          <p:nvPr/>
        </p:nvGrpSpPr>
        <p:grpSpPr>
          <a:xfrm>
            <a:off x="179512" y="1196752"/>
            <a:ext cx="9163743" cy="4752528"/>
            <a:chOff x="179512" y="1196752"/>
            <a:chExt cx="9163743" cy="4752528"/>
          </a:xfrm>
        </p:grpSpPr>
        <p:grpSp>
          <p:nvGrpSpPr>
            <p:cNvPr id="6" name="Group 5" descr="Σχήμα με τέσσερις εικόνες που παρουσιάζουν την ίδια πληροφορία σε διαφορετικά επίπεδα λεπτομέρειας σύμφωνα με το Ιεραρχικό  JPEG."/>
            <p:cNvGrpSpPr/>
            <p:nvPr/>
          </p:nvGrpSpPr>
          <p:grpSpPr>
            <a:xfrm>
              <a:off x="179512" y="1196752"/>
              <a:ext cx="6787480" cy="4752528"/>
              <a:chOff x="179512" y="1196752"/>
              <a:chExt cx="6787480" cy="4752528"/>
            </a:xfrm>
          </p:grpSpPr>
          <p:graphicFrame>
            <p:nvGraphicFramePr>
              <p:cNvPr id="17" name="Object 3" descr="Εικόνα του 1ου επίπεδου μιας φωτογραφίας JPEG"/>
              <p:cNvGraphicFramePr>
                <a:graphicFrameLocks noGrp="1"/>
              </p:cNvGraphicFramePr>
              <p:nvPr>
                <p:ph sz="quarter" idx="1"/>
                <p:extLst>
                  <p:ext uri="{D42A27DB-BD31-4B8C-83A1-F6EECF244321}">
                    <p14:modId xmlns:p14="http://schemas.microsoft.com/office/powerpoint/2010/main" val="2551205991"/>
                  </p:ext>
                </p:extLst>
              </p:nvPr>
            </p:nvGraphicFramePr>
            <p:xfrm>
              <a:off x="179512" y="1196752"/>
              <a:ext cx="2520280" cy="21617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91" name="Bitmap Image" r:id="rId3" imgW="6162075" imgH="4638926" progId="Paint.Picture">
                      <p:embed/>
                    </p:oleObj>
                  </mc:Choice>
                  <mc:Fallback>
                    <p:oleObj name="Bitmap Image" r:id="rId3" imgW="6162075" imgH="4638926" progId="Paint.Picture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9512" y="1196752"/>
                            <a:ext cx="2520280" cy="21617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4" descr="Εικόνα του 2ου επίπεδου μιας φωτογραφίας JPEG"/>
              <p:cNvGraphicFramePr>
                <a:graphicFrameLocks noGrp="1"/>
              </p:cNvGraphicFramePr>
              <p:nvPr>
                <p:ph sz="quarter" idx="2"/>
                <p:extLst>
                  <p:ext uri="{D42A27DB-BD31-4B8C-83A1-F6EECF244321}">
                    <p14:modId xmlns:p14="http://schemas.microsoft.com/office/powerpoint/2010/main" val="4125484850"/>
                  </p:ext>
                </p:extLst>
              </p:nvPr>
            </p:nvGraphicFramePr>
            <p:xfrm>
              <a:off x="4446712" y="1196752"/>
              <a:ext cx="2520280" cy="21617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92" name="Bitmap Image" r:id="rId5" imgW="6162075" imgH="4638926" progId="Paint.Picture">
                      <p:embed/>
                    </p:oleObj>
                  </mc:Choice>
                  <mc:Fallback>
                    <p:oleObj name="Bitmap Image" r:id="rId5" imgW="6162075" imgH="4638926" progId="Paint.Picture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6712" y="1196752"/>
                            <a:ext cx="2520280" cy="21617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" name="Object 5" descr="Εικόνα του 3ου επίπεδου μιας φωτογραφίας JPEG"/>
              <p:cNvGraphicFramePr>
                <a:graphicFrameLocks noGrp="1"/>
              </p:cNvGraphicFramePr>
              <p:nvPr>
                <p:ph sz="quarter" idx="3"/>
                <p:extLst>
                  <p:ext uri="{D42A27DB-BD31-4B8C-83A1-F6EECF244321}">
                    <p14:modId xmlns:p14="http://schemas.microsoft.com/office/powerpoint/2010/main" val="2640119471"/>
                  </p:ext>
                </p:extLst>
              </p:nvPr>
            </p:nvGraphicFramePr>
            <p:xfrm>
              <a:off x="179512" y="3787552"/>
              <a:ext cx="2520280" cy="21617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93" name="Bitmap Image" r:id="rId7" imgW="6162075" imgH="4638926" progId="Paint.Picture">
                      <p:embed/>
                    </p:oleObj>
                  </mc:Choice>
                  <mc:Fallback>
                    <p:oleObj name="Bitmap Image" r:id="rId7" imgW="6162075" imgH="4638926" progId="Paint.Picture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9512" y="3787552"/>
                            <a:ext cx="2520280" cy="21617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6" descr="Εικόνα του 4ου επίπεδου μιας φωτογραφίας JPEG"/>
              <p:cNvGraphicFramePr>
                <a:graphicFrameLocks noGrp="1"/>
              </p:cNvGraphicFramePr>
              <p:nvPr>
                <p:ph sz="quarter" idx="4"/>
                <p:extLst>
                  <p:ext uri="{D42A27DB-BD31-4B8C-83A1-F6EECF244321}">
                    <p14:modId xmlns:p14="http://schemas.microsoft.com/office/powerpoint/2010/main" val="3506506747"/>
                  </p:ext>
                </p:extLst>
              </p:nvPr>
            </p:nvGraphicFramePr>
            <p:xfrm>
              <a:off x="4446712" y="3787552"/>
              <a:ext cx="2520280" cy="216172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2094" name="Bitmap Image" r:id="rId9" imgW="6162075" imgH="4638926" progId="Paint.Picture">
                      <p:embed/>
                    </p:oleObj>
                  </mc:Choice>
                  <mc:Fallback>
                    <p:oleObj name="Bitmap Image" r:id="rId9" imgW="6162075" imgH="4638926" progId="Paint.Picture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446712" y="3787552"/>
                            <a:ext cx="2520280" cy="216172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98311" name="Rectangle 7"/>
            <p:cNvSpPr>
              <a:spLocks noChangeArrowheads="1"/>
            </p:cNvSpPr>
            <p:nvPr/>
          </p:nvSpPr>
          <p:spPr bwMode="auto">
            <a:xfrm>
              <a:off x="2718519" y="2060848"/>
              <a:ext cx="1872208" cy="1220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0" rIns="92075" bIns="0" anchor="t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l-GR" sz="2000" u="sng" dirty="0">
                  <a:latin typeface="Calibri"/>
                </a:rPr>
                <a:t> 1 </a:t>
              </a:r>
              <a:r>
                <a:rPr lang="el-GR" sz="2000" u="sng" dirty="0" smtClean="0">
                  <a:latin typeface="Calibri"/>
                </a:rPr>
                <a:t>επίπεδο</a:t>
              </a:r>
              <a:endParaRPr lang="el-GR" sz="2000" dirty="0">
                <a:latin typeface="Calibri"/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l-GR" sz="2000" dirty="0" smtClean="0">
                  <a:latin typeface="Calibri"/>
                </a:rPr>
                <a:t>4</a:t>
              </a:r>
              <a:r>
                <a:rPr lang="el-GR" sz="2000" dirty="0">
                  <a:latin typeface="Calibri"/>
                </a:rPr>
                <a:t>% </a:t>
              </a:r>
              <a:r>
                <a:rPr lang="el-GR" sz="2000" dirty="0" smtClean="0">
                  <a:latin typeface="Calibri"/>
                </a:rPr>
                <a:t>μέγεθος</a:t>
              </a:r>
              <a:endParaRPr lang="el-GR" sz="2000" dirty="0">
                <a:latin typeface="Calibri"/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l-GR" sz="2000" dirty="0" smtClean="0">
                  <a:latin typeface="Calibri"/>
                </a:rPr>
                <a:t>3</a:t>
              </a:r>
              <a:r>
                <a:rPr lang="el-GR" sz="2000" dirty="0">
                  <a:latin typeface="Calibri"/>
                </a:rPr>
                <a:t>% </a:t>
              </a:r>
              <a:r>
                <a:rPr lang="el-GR" sz="2000" dirty="0" err="1" smtClean="0">
                  <a:latin typeface="Calibri"/>
                </a:rPr>
                <a:t>αποσυμπ</a:t>
              </a:r>
              <a:r>
                <a:rPr lang="el-GR" sz="2000" dirty="0" smtClean="0">
                  <a:latin typeface="Calibri"/>
                </a:rPr>
                <a:t>.</a:t>
              </a:r>
              <a:endParaRPr lang="el-GR" sz="2000" dirty="0">
                <a:latin typeface="Calibri"/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l-GR" sz="2000" dirty="0">
                  <a:latin typeface="Calibri"/>
                </a:rPr>
                <a:t>43% </a:t>
              </a:r>
              <a:r>
                <a:rPr lang="el-GR" sz="2000" dirty="0" err="1" smtClean="0">
                  <a:latin typeface="Calibri"/>
                </a:rPr>
                <a:t>συμπ</a:t>
              </a:r>
              <a:r>
                <a:rPr lang="el-GR" sz="2000" dirty="0" smtClean="0">
                  <a:latin typeface="Calibri"/>
                </a:rPr>
                <a:t>.</a:t>
              </a:r>
              <a:endParaRPr lang="el-GR" sz="2000" dirty="0">
                <a:latin typeface="Calibri"/>
              </a:endParaRPr>
            </a:p>
          </p:txBody>
        </p:sp>
        <p:sp>
          <p:nvSpPr>
            <p:cNvPr id="98312" name="Rectangle 8"/>
            <p:cNvSpPr>
              <a:spLocks noChangeArrowheads="1"/>
            </p:cNvSpPr>
            <p:nvPr/>
          </p:nvSpPr>
          <p:spPr bwMode="auto">
            <a:xfrm>
              <a:off x="7111006" y="2060848"/>
              <a:ext cx="2032993" cy="1220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0" rIns="92075" bIns="0" anchor="b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l-GR" sz="2000" u="sng" dirty="0">
                  <a:latin typeface="Calibri"/>
                </a:rPr>
                <a:t> 2 </a:t>
              </a:r>
              <a:r>
                <a:rPr lang="el-GR" sz="2000" u="sng" dirty="0" smtClean="0">
                  <a:latin typeface="Calibri"/>
                </a:rPr>
                <a:t>επίπεδο</a:t>
              </a:r>
              <a:endParaRPr lang="el-GR" sz="2000" dirty="0" smtClean="0">
                <a:latin typeface="Calibri"/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l-GR" sz="2000" dirty="0" smtClean="0">
                  <a:latin typeface="Calibri"/>
                </a:rPr>
                <a:t>11% μέγεθος</a:t>
              </a:r>
              <a:endParaRPr lang="el-GR" sz="2000" dirty="0">
                <a:latin typeface="Calibri"/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l-GR" sz="2000" dirty="0" smtClean="0">
                  <a:latin typeface="Calibri"/>
                </a:rPr>
                <a:t>11% </a:t>
              </a:r>
              <a:r>
                <a:rPr lang="el-GR" sz="2000" dirty="0" err="1" smtClean="0">
                  <a:latin typeface="Calibri"/>
                </a:rPr>
                <a:t>αποσυμπ</a:t>
              </a:r>
              <a:r>
                <a:rPr lang="el-GR" sz="2000" dirty="0" smtClean="0">
                  <a:latin typeface="Calibri"/>
                </a:rPr>
                <a:t>.</a:t>
              </a:r>
              <a:endParaRPr lang="el-GR" sz="2000" dirty="0">
                <a:latin typeface="Calibri"/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l-GR" sz="2000" dirty="0">
                  <a:latin typeface="Calibri"/>
                </a:rPr>
                <a:t>43% </a:t>
              </a:r>
              <a:r>
                <a:rPr lang="el-GR" sz="2000" dirty="0" err="1" smtClean="0">
                  <a:latin typeface="Calibri"/>
                </a:rPr>
                <a:t>συμπ</a:t>
              </a:r>
              <a:r>
                <a:rPr lang="el-GR" sz="2000" dirty="0" smtClean="0">
                  <a:latin typeface="Calibri"/>
                </a:rPr>
                <a:t>.</a:t>
              </a:r>
              <a:endParaRPr lang="el-GR" sz="2000" dirty="0">
                <a:latin typeface="Calibri"/>
              </a:endParaRPr>
            </a:p>
          </p:txBody>
        </p:sp>
        <p:sp>
          <p:nvSpPr>
            <p:cNvPr id="98313" name="Rectangle 9"/>
            <p:cNvSpPr>
              <a:spLocks noChangeArrowheads="1"/>
            </p:cNvSpPr>
            <p:nvPr/>
          </p:nvSpPr>
          <p:spPr bwMode="auto">
            <a:xfrm>
              <a:off x="2718519" y="4728433"/>
              <a:ext cx="2213521" cy="1220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0" rIns="92075" bIns="0" anchor="b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l-GR" sz="2000" u="sng" dirty="0">
                  <a:latin typeface="Calibri"/>
                </a:rPr>
                <a:t> 3 επίπεδο</a:t>
              </a:r>
              <a:endParaRPr lang="el-GR" sz="2000" dirty="0">
                <a:latin typeface="Calibri"/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l-GR" sz="2000" dirty="0">
                  <a:latin typeface="Calibri"/>
                </a:rPr>
                <a:t> 35% μέγεθος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l-GR" sz="2000" dirty="0">
                  <a:latin typeface="Calibri"/>
                </a:rPr>
                <a:t> 43% </a:t>
              </a:r>
              <a:r>
                <a:rPr lang="el-GR" sz="2000" dirty="0" err="1" smtClean="0">
                  <a:latin typeface="Calibri"/>
                </a:rPr>
                <a:t>αποσυμπ</a:t>
              </a:r>
              <a:r>
                <a:rPr lang="el-GR" sz="2000" dirty="0" smtClean="0">
                  <a:latin typeface="Calibri"/>
                </a:rPr>
                <a:t>.</a:t>
              </a:r>
              <a:endParaRPr lang="el-GR" sz="2000" dirty="0">
                <a:latin typeface="Calibri"/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l-GR" sz="2000" dirty="0">
                  <a:latin typeface="Calibri"/>
                </a:rPr>
                <a:t>169% </a:t>
              </a:r>
              <a:r>
                <a:rPr lang="el-GR" sz="2000" dirty="0" err="1">
                  <a:latin typeface="Calibri"/>
                </a:rPr>
                <a:t>συμπ</a:t>
              </a:r>
              <a:r>
                <a:rPr lang="el-GR" sz="2000" dirty="0">
                  <a:latin typeface="Calibri"/>
                </a:rPr>
                <a:t>.</a:t>
              </a:r>
            </a:p>
          </p:txBody>
        </p:sp>
        <p:sp>
          <p:nvSpPr>
            <p:cNvPr id="98314" name="Rectangle 10"/>
            <p:cNvSpPr>
              <a:spLocks noChangeArrowheads="1"/>
            </p:cNvSpPr>
            <p:nvPr/>
          </p:nvSpPr>
          <p:spPr bwMode="auto">
            <a:xfrm>
              <a:off x="7147519" y="4728433"/>
              <a:ext cx="2195736" cy="1220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92075" tIns="0" rIns="92075" bIns="0" anchor="b"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l-GR" sz="2000" u="sng" dirty="0">
                  <a:latin typeface="Calibri"/>
                </a:rPr>
                <a:t> 4 επίπεδο</a:t>
              </a:r>
              <a:endParaRPr lang="el-GR" sz="2000" dirty="0">
                <a:latin typeface="Calibri"/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l-GR" sz="2000" dirty="0">
                  <a:latin typeface="Calibri"/>
                </a:rPr>
                <a:t>120% μέγεθος</a:t>
              </a: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l-GR" sz="2000" dirty="0">
                  <a:latin typeface="Calibri"/>
                </a:rPr>
                <a:t>165% </a:t>
              </a:r>
              <a:r>
                <a:rPr lang="el-GR" sz="2000" dirty="0" err="1" smtClean="0">
                  <a:latin typeface="Calibri"/>
                </a:rPr>
                <a:t>αποσυμπ</a:t>
              </a:r>
              <a:r>
                <a:rPr lang="el-GR" sz="2000" dirty="0" smtClean="0">
                  <a:latin typeface="Calibri"/>
                </a:rPr>
                <a:t>.</a:t>
              </a:r>
              <a:endParaRPr lang="el-GR" sz="2000" dirty="0">
                <a:latin typeface="Calibri"/>
              </a:endParaRPr>
            </a:p>
            <a:p>
              <a:pPr>
                <a:lnSpc>
                  <a:spcPct val="60000"/>
                </a:lnSpc>
                <a:spcBef>
                  <a:spcPct val="50000"/>
                </a:spcBef>
              </a:pPr>
              <a:r>
                <a:rPr lang="el-GR" sz="2000" dirty="0">
                  <a:latin typeface="Calibri"/>
                </a:rPr>
                <a:t>327% </a:t>
              </a:r>
              <a:r>
                <a:rPr lang="el-GR" sz="2000" dirty="0" err="1">
                  <a:latin typeface="Calibri"/>
                </a:rPr>
                <a:t>συμπ</a:t>
              </a:r>
              <a:r>
                <a:rPr lang="el-GR" sz="2000" dirty="0">
                  <a:latin typeface="Calibri"/>
                </a:rPr>
                <a:t>.</a:t>
              </a:r>
            </a:p>
          </p:txBody>
        </p:sp>
      </p:grp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93CB3-3117-6B4D-89B6-8707785A54D1}" type="slidenum">
              <a:rPr lang="el-GR" smtClean="0"/>
              <a:pPr/>
              <a:t>16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255388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 dirty="0"/>
              <a:t>HJPEG: </a:t>
            </a:r>
            <a:r>
              <a:rPr lang="el-GR" dirty="0" smtClean="0"/>
              <a:t>Βέλτιστη εικόνα σε πολλές αναλύσεις </a:t>
            </a:r>
            <a:endParaRPr lang="el-GR" dirty="0"/>
          </a:p>
        </p:txBody>
      </p:sp>
      <p:graphicFrame>
        <p:nvGraphicFramePr>
          <p:cNvPr id="97283" name="Object 3" descr="Σχήμα που παρουσιάζει το συνδιασμό διαφορετικών επιπέδων με σκοπό την επιλογή του επόμενου μεταδιδόμενου επιπέδου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734177"/>
              </p:ext>
            </p:extLst>
          </p:nvPr>
        </p:nvGraphicFramePr>
        <p:xfrm>
          <a:off x="1404045" y="1515616"/>
          <a:ext cx="6696347" cy="4793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7" name="Image Document" r:id="rId3" imgW="6324480" imgH="4600440" progId="Imaging.Document">
                  <p:embed/>
                </p:oleObj>
              </mc:Choice>
              <mc:Fallback>
                <p:oleObj name="Image Document" r:id="rId3" imgW="6324480" imgH="4600440" progId="Imaging.Documen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045" y="1515616"/>
                        <a:ext cx="6696347" cy="47937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8EA11-1E81-CB46-B61B-5903063FF42D}" type="slidenum">
              <a:rPr lang="el-GR" smtClean="0"/>
              <a:pPr/>
              <a:t>17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3798514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F747-15BC-3C44-ADC6-E6A0CEA10F74}" type="slidenum">
              <a:rPr lang="el-GR" smtClean="0"/>
              <a:pPr/>
              <a:t>18</a:t>
            </a:fld>
            <a:endParaRPr lang="el-GR" sz="1400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 dirty="0"/>
              <a:t>Πλεονεκτήματα Ιεραρχικής </a:t>
            </a:r>
            <a:r>
              <a:rPr lang="el-GR" dirty="0" smtClean="0"/>
              <a:t>Κωδικοποίησης (1 από 2)</a:t>
            </a:r>
            <a:endParaRPr lang="el-GR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Πιο </a:t>
            </a:r>
            <a:r>
              <a:rPr lang="el-GR" dirty="0"/>
              <a:t>γρήγορο ψάξιμο</a:t>
            </a:r>
          </a:p>
          <a:p>
            <a:pPr lvl="1"/>
            <a:r>
              <a:rPr lang="el-GR" dirty="0" smtClean="0"/>
              <a:t>Σταδιακή </a:t>
            </a:r>
            <a:r>
              <a:rPr lang="el-GR" dirty="0"/>
              <a:t>μετάδοση/παρουσίαση</a:t>
            </a:r>
          </a:p>
          <a:p>
            <a:r>
              <a:rPr lang="el-GR" dirty="0" smtClean="0"/>
              <a:t>Αποδοτική </a:t>
            </a:r>
            <a:r>
              <a:rPr lang="el-GR" dirty="0"/>
              <a:t>μετάδοση</a:t>
            </a:r>
          </a:p>
          <a:p>
            <a:pPr lvl="1"/>
            <a:r>
              <a:rPr lang="el-GR" dirty="0" smtClean="0"/>
              <a:t>Εμπρόσθια διόρθωση σφαλμάτων (</a:t>
            </a:r>
            <a:r>
              <a:rPr lang="el-GR" b="1" dirty="0" smtClean="0"/>
              <a:t>F</a:t>
            </a:r>
            <a:r>
              <a:rPr lang="el-GR" dirty="0" smtClean="0"/>
              <a:t>orward </a:t>
            </a:r>
            <a:r>
              <a:rPr lang="el-GR" b="1" dirty="0"/>
              <a:t>E</a:t>
            </a:r>
            <a:r>
              <a:rPr lang="el-GR" dirty="0"/>
              <a:t>rror </a:t>
            </a:r>
            <a:r>
              <a:rPr lang="el-GR" b="1" dirty="0" smtClean="0"/>
              <a:t>C</a:t>
            </a:r>
            <a:r>
              <a:rPr lang="el-GR" dirty="0" smtClean="0"/>
              <a:t>orrection - FEC</a:t>
            </a:r>
            <a:r>
              <a:rPr lang="el-GR" dirty="0"/>
              <a:t>) </a:t>
            </a:r>
            <a:r>
              <a:rPr lang="el-GR" b="1" dirty="0"/>
              <a:t>μόνο στις βασικές συνιστώσες</a:t>
            </a:r>
            <a:endParaRPr lang="el-GR" dirty="0"/>
          </a:p>
          <a:p>
            <a:r>
              <a:rPr lang="el-GR" dirty="0" smtClean="0"/>
              <a:t>Αποτελεσματικός </a:t>
            </a:r>
            <a:r>
              <a:rPr lang="el-GR" dirty="0"/>
              <a:t>έλεγχος συμφόρησης</a:t>
            </a:r>
          </a:p>
          <a:p>
            <a:pPr lvl="1"/>
            <a:r>
              <a:rPr lang="el-GR" dirty="0" smtClean="0"/>
              <a:t>Απόρριψη </a:t>
            </a:r>
            <a:r>
              <a:rPr lang="el-GR" dirty="0"/>
              <a:t>των λιγότερο σημαντικών συνιστωσών του σήματος</a:t>
            </a:r>
          </a:p>
          <a:p>
            <a:pPr lvl="1"/>
            <a:r>
              <a:rPr lang="el-GR" dirty="0" smtClean="0"/>
              <a:t>Συνήθως </a:t>
            </a:r>
            <a:r>
              <a:rPr lang="el-GR" dirty="0"/>
              <a:t>χωρίς </a:t>
            </a:r>
            <a:r>
              <a:rPr lang="el-GR" dirty="0" smtClean="0"/>
              <a:t>αναμετάδοση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58984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AAF747-15BC-3C44-ADC6-E6A0CEA10F74}" type="slidenum">
              <a:rPr lang="el-GR" smtClean="0"/>
              <a:pPr/>
              <a:t>19</a:t>
            </a:fld>
            <a:endParaRPr lang="el-GR" sz="1400" dirty="0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 dirty="0"/>
              <a:t>Πλεονεκτήματα Ιεραρχικής </a:t>
            </a:r>
            <a:r>
              <a:rPr lang="el-GR" dirty="0" smtClean="0"/>
              <a:t>Κωδικοποίησης (2 από 2)</a:t>
            </a:r>
            <a:endParaRPr lang="el-GR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r>
              <a:rPr lang="el-GR" dirty="0" smtClean="0"/>
              <a:t>Αντιμετώπιση ανομοιογενειών</a:t>
            </a:r>
            <a:endParaRPr lang="el-GR" dirty="0"/>
          </a:p>
          <a:p>
            <a:pPr lvl="1"/>
            <a:r>
              <a:rPr lang="el-GR" dirty="0" smtClean="0"/>
              <a:t>Συνιστώσες </a:t>
            </a:r>
            <a:r>
              <a:rPr lang="el-GR" dirty="0"/>
              <a:t>χρήσιμες σε διαφορετικούς τύπους παρουσίασης (formats)</a:t>
            </a:r>
          </a:p>
          <a:p>
            <a:r>
              <a:rPr lang="el-GR" dirty="0" smtClean="0"/>
              <a:t>Αποφυγή </a:t>
            </a:r>
            <a:r>
              <a:rPr lang="el-GR" dirty="0"/>
              <a:t>κατακλυσμού δεκτών με πληροφορία που δεν μπορούν να χρησιμοποιήσουν</a:t>
            </a:r>
          </a:p>
          <a:p>
            <a:pPr lvl="1"/>
            <a:r>
              <a:rPr lang="el-GR" dirty="0" err="1" smtClean="0"/>
              <a:t>Π.χ</a:t>
            </a:r>
            <a:r>
              <a:rPr lang="el-GR" dirty="0"/>
              <a:t>., ασύρματα, φορητά τερματικά με μικρές οθόνες δε χρειάζεται καν να δεχτούν συνιστώσες υψηλής ευκρίνειας</a:t>
            </a:r>
          </a:p>
        </p:txBody>
      </p:sp>
    </p:spTree>
    <p:extLst>
      <p:ext uri="{BB962C8B-B14F-4D97-AF65-F5344CB8AC3E}">
        <p14:creationId xmlns:p14="http://schemas.microsoft.com/office/powerpoint/2010/main" val="266737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98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8CF0F-5925-9742-B5DC-FE8EC951423A}" type="slidenum">
              <a:rPr lang="el-GR" smtClean="0"/>
              <a:pPr/>
              <a:t>20</a:t>
            </a:fld>
            <a:endParaRPr lang="el-GR" sz="14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 sz="quarter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/>
              <a:t>Αποτελέσματα Σφαλμάτων στο JPEG</a:t>
            </a:r>
          </a:p>
        </p:txBody>
      </p:sp>
      <p:graphicFrame>
        <p:nvGraphicFramePr>
          <p:cNvPr id="15363" name="Object 3" descr="Εικόνα του JPEG με απώλεια 2% και ανέπαφους τους πίνακες,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83035372"/>
              </p:ext>
            </p:extLst>
          </p:nvPr>
        </p:nvGraphicFramePr>
        <p:xfrm>
          <a:off x="1839963" y="1052736"/>
          <a:ext cx="2588022" cy="1841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9" name="Image Document" r:id="rId3" imgW="1961905" imgH="1485714" progId="Imaging.Document">
                  <p:embed/>
                </p:oleObj>
              </mc:Choice>
              <mc:Fallback>
                <p:oleObj name="Image Document" r:id="rId3" imgW="1961905" imgH="1485714" progId="Imaging.Documen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63" y="1052736"/>
                        <a:ext cx="2588022" cy="1841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4" name="Picture 4" descr="Εικόνα του HJPEG με απώλεια 2%, όλη στο 4ο επίπεδο."/>
          <p:cNvPicPr>
            <a:picLocks noGrp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2966120"/>
            <a:ext cx="2592288" cy="2016224"/>
          </a:xfrm>
          <a:noFill/>
          <a:ln/>
        </p:spPr>
      </p:pic>
      <p:graphicFrame>
        <p:nvGraphicFramePr>
          <p:cNvPr id="15365" name="Object 5" descr="Εικόνα του HJPEG με 3 επίπεδα και απώλεια περίπου 55%.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30994844"/>
              </p:ext>
            </p:extLst>
          </p:nvPr>
        </p:nvGraphicFramePr>
        <p:xfrm>
          <a:off x="1835696" y="5085184"/>
          <a:ext cx="2592288" cy="1656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0" name="Bitmap Image" r:id="rId6" imgW="6162075" imgH="4638926" progId="Paint.Picture">
                  <p:embed/>
                </p:oleObj>
              </mc:Choice>
              <mc:Fallback>
                <p:oleObj name="Bitmap Image" r:id="rId6" imgW="6162075" imgH="4638926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5085184"/>
                        <a:ext cx="2592288" cy="1656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572000" y="1412776"/>
            <a:ext cx="3096344" cy="105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0" rIns="92075" bIns="0" anchor="b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l-GR" sz="2400" u="sng" dirty="0">
                <a:latin typeface="Calibri"/>
              </a:rPr>
              <a:t>JPEG</a:t>
            </a:r>
            <a:endParaRPr lang="el-GR" sz="2400" dirty="0">
              <a:latin typeface="Calibri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l-GR" sz="2400" dirty="0">
                <a:latin typeface="Calibri"/>
              </a:rPr>
              <a:t>2</a:t>
            </a:r>
            <a:r>
              <a:rPr lang="el-GR" sz="2400" dirty="0" smtClean="0">
                <a:latin typeface="Calibri"/>
              </a:rPr>
              <a:t>% απώλεια</a:t>
            </a: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l-GR" sz="2400" dirty="0" smtClean="0">
                <a:latin typeface="Calibri"/>
              </a:rPr>
              <a:t>(ανέπαφοι πίνακες)</a:t>
            </a:r>
            <a:endParaRPr lang="el-GR" sz="2400" dirty="0">
              <a:latin typeface="Calibri"/>
            </a:endParaRP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644008" y="5394585"/>
            <a:ext cx="2808312" cy="105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2075" tIns="0" rIns="92075" bIns="0" anchor="b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l-GR" sz="2400" u="sng" dirty="0">
                <a:latin typeface="Calibri"/>
              </a:rPr>
              <a:t>HJPEG</a:t>
            </a:r>
            <a:endParaRPr lang="el-GR" sz="2400" dirty="0">
              <a:latin typeface="Calibri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l-GR" sz="2400" dirty="0">
                <a:latin typeface="Calibri"/>
              </a:rPr>
              <a:t>3 </a:t>
            </a:r>
            <a:r>
              <a:rPr lang="el-GR" sz="2400" dirty="0" smtClean="0">
                <a:latin typeface="Calibri"/>
              </a:rPr>
              <a:t>επίπεδα</a:t>
            </a:r>
            <a:endParaRPr lang="el-GR" sz="2400" dirty="0">
              <a:latin typeface="Calibri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l-GR" sz="2400" dirty="0" smtClean="0">
                <a:latin typeface="Calibri"/>
              </a:rPr>
              <a:t>(</a:t>
            </a:r>
            <a:r>
              <a:rPr lang="el-GR" sz="2400" dirty="0">
                <a:latin typeface="Calibri"/>
              </a:rPr>
              <a:t>~55</a:t>
            </a:r>
            <a:r>
              <a:rPr lang="el-GR" sz="2400" dirty="0" smtClean="0">
                <a:latin typeface="Calibri"/>
              </a:rPr>
              <a:t>% απώλεια)</a:t>
            </a:r>
            <a:endParaRPr lang="el-GR" sz="2400" dirty="0">
              <a:latin typeface="Calibri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644008" y="3356992"/>
            <a:ext cx="2895825" cy="105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0" rIns="92075" bIns="0" anchor="b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l-GR" sz="2400" u="sng" dirty="0">
                <a:latin typeface="Calibri"/>
              </a:rPr>
              <a:t>HJPEG</a:t>
            </a:r>
            <a:endParaRPr lang="el-GR" sz="2400" dirty="0">
              <a:latin typeface="Calibri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l-GR" sz="2400" dirty="0">
                <a:latin typeface="Calibri"/>
              </a:rPr>
              <a:t>2% </a:t>
            </a:r>
            <a:r>
              <a:rPr lang="el-GR" sz="2400" dirty="0" smtClean="0">
                <a:latin typeface="Calibri"/>
              </a:rPr>
              <a:t>απώλεια</a:t>
            </a:r>
            <a:endParaRPr lang="el-GR" sz="2400" dirty="0">
              <a:latin typeface="Calibri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l-GR" sz="2400" dirty="0" smtClean="0">
                <a:latin typeface="Calibri"/>
              </a:rPr>
              <a:t>(όλη στο 4</a:t>
            </a:r>
            <a:r>
              <a:rPr lang="el-GR" sz="2400" baseline="30000" dirty="0" smtClean="0">
                <a:latin typeface="Calibri"/>
              </a:rPr>
              <a:t>ο</a:t>
            </a:r>
            <a:r>
              <a:rPr lang="el-GR" sz="2400" dirty="0" smtClean="0">
                <a:latin typeface="Calibri"/>
              </a:rPr>
              <a:t> επίπεδο)</a:t>
            </a:r>
            <a:endParaRPr lang="el-GR" sz="2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934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A5C6-CF93-4948-8669-0001D9F3C398}" type="slidenum">
              <a:rPr lang="el-GR" smtClean="0"/>
              <a:pPr/>
              <a:t>21</a:t>
            </a:fld>
            <a:endParaRPr lang="el-GR" sz="1400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 dirty="0"/>
              <a:t>Έξυπνος Έλεγχος </a:t>
            </a:r>
            <a:r>
              <a:rPr lang="el-GR" dirty="0" smtClean="0"/>
              <a:t>Συμφόρησης </a:t>
            </a:r>
            <a:br>
              <a:rPr lang="el-GR" dirty="0" smtClean="0"/>
            </a:br>
            <a:r>
              <a:rPr lang="el-GR" dirty="0" smtClean="0"/>
              <a:t>(1 από 2)</a:t>
            </a:r>
            <a:endParaRPr lang="el-G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68152"/>
            <a:ext cx="6223992" cy="5029200"/>
          </a:xfrm>
          <a:noFill/>
          <a:ln/>
        </p:spPr>
        <p:txBody>
          <a:bodyPr>
            <a:normAutofit/>
          </a:bodyPr>
          <a:lstStyle/>
          <a:p>
            <a:r>
              <a:rPr lang="el-GR" sz="2800" dirty="0" smtClean="0"/>
              <a:t>Η </a:t>
            </a:r>
            <a:r>
              <a:rPr lang="el-GR" sz="2800" dirty="0"/>
              <a:t>υποστήριξη ποιότητας υπηρεσιών οδηγεί σε χαμηλούς βαθμούς χρησιμοποίησης του δικτύου</a:t>
            </a:r>
          </a:p>
          <a:p>
            <a:pPr lvl="1"/>
            <a:r>
              <a:rPr lang="el-GR" dirty="0" smtClean="0"/>
              <a:t>Φθηνές </a:t>
            </a:r>
            <a:r>
              <a:rPr lang="el-GR" dirty="0"/>
              <a:t>υπηρεσίες χωρίς εγγυήσεις (best-effort)</a:t>
            </a:r>
          </a:p>
          <a:p>
            <a:pPr lvl="1"/>
            <a:r>
              <a:rPr lang="el-GR" dirty="0" smtClean="0"/>
              <a:t>Η </a:t>
            </a:r>
            <a:r>
              <a:rPr lang="el-GR" dirty="0"/>
              <a:t>γρήγορη απόρριψη φορτίου είναι το κλειδί για τον αποτελεσματικό και οικονομικό έλεγχο </a:t>
            </a:r>
            <a:r>
              <a:rPr lang="el-GR" dirty="0" smtClean="0"/>
              <a:t>συμφόρησης</a:t>
            </a:r>
          </a:p>
        </p:txBody>
      </p:sp>
      <p:grpSp>
        <p:nvGrpSpPr>
          <p:cNvPr id="2" name="Group 1" descr="Διάγραμμαπου παρουσιάζει την διαμόρφωση της καθυστέρησης και των απωλειών συναρτήσει το φορτίο του δικτύου."/>
          <p:cNvGrpSpPr/>
          <p:nvPr/>
        </p:nvGrpSpPr>
        <p:grpSpPr>
          <a:xfrm>
            <a:off x="6248400" y="2310804"/>
            <a:ext cx="2876550" cy="2846388"/>
            <a:chOff x="6248400" y="1381125"/>
            <a:chExt cx="2876550" cy="2846388"/>
          </a:xfrm>
        </p:grpSpPr>
        <p:graphicFrame>
          <p:nvGraphicFramePr>
            <p:cNvPr id="16388" name="Object 4" descr="Διάγραμμα που εμφανίζει πως μεταβάλεται η καθυστέρηση και οι απώλειες καθώς μεταβάλεται το φορτίο του δικτύου.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24477167"/>
                </p:ext>
              </p:extLst>
            </p:nvPr>
          </p:nvGraphicFramePr>
          <p:xfrm>
            <a:off x="6248400" y="1381125"/>
            <a:ext cx="2876550" cy="2846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7" name="Microsoft Excel 97-2003 Worksheet" r:id="rId4" imgW="1819080" imgH="1800000" progId="Excel.Sheet.8">
                    <p:embed/>
                  </p:oleObj>
                </mc:Choice>
                <mc:Fallback>
                  <p:oleObj name="Microsoft Excel 97-2003 Worksheet" r:id="rId4" imgW="1819080" imgH="1800000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8400" y="1381125"/>
                          <a:ext cx="2876550" cy="2846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89" name="Rectangle 5"/>
            <p:cNvSpPr>
              <a:spLocks noChangeArrowheads="1"/>
            </p:cNvSpPr>
            <p:nvPr/>
          </p:nvSpPr>
          <p:spPr bwMode="auto">
            <a:xfrm>
              <a:off x="8137525" y="3908425"/>
              <a:ext cx="702378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l-GR" sz="1400" dirty="0">
                  <a:latin typeface="Calibri"/>
                </a:rPr>
                <a:t>φορτίο</a:t>
              </a:r>
            </a:p>
          </p:txBody>
        </p:sp>
        <p:sp>
          <p:nvSpPr>
            <p:cNvPr id="16390" name="Rectangle 6"/>
            <p:cNvSpPr>
              <a:spLocks noChangeArrowheads="1"/>
            </p:cNvSpPr>
            <p:nvPr/>
          </p:nvSpPr>
          <p:spPr bwMode="auto">
            <a:xfrm>
              <a:off x="6793149" y="1774825"/>
              <a:ext cx="1188564" cy="739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l-GR" sz="1400" dirty="0">
                  <a:latin typeface="Calibri"/>
                </a:rPr>
                <a:t>καθυστέρηση</a:t>
              </a:r>
            </a:p>
            <a:p>
              <a:pPr algn="ctr"/>
              <a:r>
                <a:rPr lang="el-GR" sz="1400" dirty="0">
                  <a:latin typeface="Calibri"/>
                </a:rPr>
                <a:t>ή</a:t>
              </a:r>
            </a:p>
            <a:p>
              <a:pPr algn="ctr"/>
              <a:r>
                <a:rPr lang="el-GR" sz="1400" dirty="0">
                  <a:latin typeface="Calibri"/>
                </a:rPr>
                <a:t>απώλειες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7364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A5C6-CF93-4948-8669-0001D9F3C398}" type="slidenum">
              <a:rPr lang="el-GR" smtClean="0"/>
              <a:pPr/>
              <a:t>22</a:t>
            </a:fld>
            <a:endParaRPr lang="el-GR" sz="1400" dirty="0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 dirty="0"/>
              <a:t>Έξυπνος Έλεγχος </a:t>
            </a:r>
            <a:r>
              <a:rPr lang="el-GR" dirty="0" smtClean="0"/>
              <a:t>Συμφόρησης </a:t>
            </a:r>
            <a:br>
              <a:rPr lang="el-GR" dirty="0" smtClean="0"/>
            </a:br>
            <a:r>
              <a:rPr lang="el-GR" dirty="0" smtClean="0"/>
              <a:t>(2 από 2)</a:t>
            </a:r>
            <a:endParaRPr lang="el-G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312" y="1496144"/>
            <a:ext cx="7938120" cy="5029200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el-GR" b="1" dirty="0" smtClean="0"/>
              <a:t>Πρόταση</a:t>
            </a:r>
            <a:r>
              <a:rPr lang="el-GR" dirty="0" smtClean="0"/>
              <a:t>:</a:t>
            </a:r>
          </a:p>
          <a:p>
            <a:pPr lvl="1"/>
            <a:r>
              <a:rPr lang="el-GR" dirty="0" smtClean="0"/>
              <a:t>Εκμετάλλευση φθηνών καναλιών χωρίς εγγυήσεις ποιότητας σε συνδυασμό με πιο ακριβά κανάλια με εγγυήσεις για </a:t>
            </a:r>
            <a:r>
              <a:rPr lang="el-GR" b="1" dirty="0" smtClean="0"/>
              <a:t>μέρος</a:t>
            </a:r>
            <a:r>
              <a:rPr lang="el-GR" dirty="0" smtClean="0"/>
              <a:t> του σήματος</a:t>
            </a:r>
          </a:p>
          <a:p>
            <a:pPr lvl="1"/>
            <a:r>
              <a:rPr lang="el-GR" dirty="0" smtClean="0"/>
              <a:t>Νέο μοντέλο επικοινωνίας για τις εφαρμογές</a:t>
            </a:r>
          </a:p>
          <a:p>
            <a:pPr lvl="2"/>
            <a:r>
              <a:rPr lang="el-GR" dirty="0" smtClean="0"/>
              <a:t>Παρουσίαση μέσων συνεχούς ροής στον χρήστη με βάση το χρόνο και όχι την ποσότητα δεδομένων που έχουν ληφθεί</a:t>
            </a:r>
          </a:p>
          <a:p>
            <a:pPr>
              <a:buFont typeface="Monotype Sorts" charset="0"/>
              <a:buNone/>
            </a:pPr>
            <a:r>
              <a:rPr lang="el-GR" sz="2000" dirty="0" smtClean="0"/>
              <a:t>	"</a:t>
            </a:r>
            <a:r>
              <a:rPr lang="el-GR" sz="2000" b="1" dirty="0" smtClean="0"/>
              <a:t>Multi-Resolution Layered Coding for Real-Time Image Transmission: Architectural and Error Control Considerations</a:t>
            </a:r>
            <a:r>
              <a:rPr lang="el-GR" sz="2000" dirty="0" smtClean="0"/>
              <a:t>," </a:t>
            </a:r>
            <a:r>
              <a:rPr lang="el-GR" sz="2000" i="1" dirty="0" smtClean="0"/>
              <a:t>Real-Time Imaging</a:t>
            </a:r>
            <a:r>
              <a:rPr lang="el-GR" sz="2000" dirty="0" smtClean="0"/>
              <a:t>, (με J.K. Han).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13010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481C-B553-A341-8B2D-992C5EFDB5C5}" type="slidenum">
              <a:rPr lang="el-GR" smtClean="0"/>
              <a:pPr/>
              <a:t>23</a:t>
            </a:fld>
            <a:endParaRPr lang="el-GR" sz="1400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 dirty="0"/>
              <a:t>Πρότυπο Εφαρμογής </a:t>
            </a:r>
            <a:r>
              <a:rPr lang="el-GR" dirty="0" smtClean="0"/>
              <a:t>Βίντεο (1 από 2)</a:t>
            </a:r>
            <a:endParaRPr lang="el-GR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4246340"/>
            <a:ext cx="4479032" cy="2295797"/>
          </a:xfrm>
          <a:noFill/>
          <a:ln/>
        </p:spPr>
        <p:txBody>
          <a:bodyPr>
            <a:noAutofit/>
          </a:bodyPr>
          <a:lstStyle/>
          <a:p>
            <a:r>
              <a:rPr lang="el-GR" sz="2200" dirty="0" smtClean="0"/>
              <a:t>Διαχωρισμός </a:t>
            </a:r>
            <a:r>
              <a:rPr lang="el-GR" sz="2200" dirty="0"/>
              <a:t>του video σε δύο συνιστώσες: </a:t>
            </a:r>
          </a:p>
          <a:p>
            <a:pPr lvl="1"/>
            <a:r>
              <a:rPr lang="el-GR" sz="2000" dirty="0" smtClean="0"/>
              <a:t>Βασική </a:t>
            </a:r>
            <a:r>
              <a:rPr lang="el-GR" sz="2000" dirty="0"/>
              <a:t>συνιστώσα (χαμηλής ευκρίνειας)</a:t>
            </a:r>
          </a:p>
          <a:p>
            <a:pPr lvl="1"/>
            <a:r>
              <a:rPr lang="el-GR" sz="2000" dirty="0" smtClean="0"/>
              <a:t>Ενισχυτικό επίπεδο (</a:t>
            </a:r>
            <a:r>
              <a:rPr lang="x-none" sz="2000" dirty="0" smtClean="0"/>
              <a:t>Enhancement </a:t>
            </a:r>
            <a:r>
              <a:rPr lang="el-GR" sz="2000" dirty="0" smtClean="0"/>
              <a:t>layer </a:t>
            </a:r>
            <a:r>
              <a:rPr lang="el-GR" sz="2000" dirty="0"/>
              <a:t>- υψηλής </a:t>
            </a:r>
            <a:r>
              <a:rPr lang="el-GR" sz="2000" dirty="0" smtClean="0"/>
              <a:t>ευκρίνειας)</a:t>
            </a:r>
            <a:endParaRPr lang="el-GR" sz="2000" dirty="0"/>
          </a:p>
        </p:txBody>
      </p:sp>
      <p:grpSp>
        <p:nvGrpSpPr>
          <p:cNvPr id="2" name="Group 1" descr="Εικόνα που περιέχει δύο στιγμιότυπα βίντεο με διαφορετική απώλεια σε διαφορετικά επίπεδα."/>
          <p:cNvGrpSpPr/>
          <p:nvPr/>
        </p:nvGrpSpPr>
        <p:grpSpPr>
          <a:xfrm>
            <a:off x="898525" y="1196752"/>
            <a:ext cx="7870825" cy="2941638"/>
            <a:chOff x="898525" y="1323975"/>
            <a:chExt cx="7870825" cy="2941638"/>
          </a:xfrm>
        </p:grpSpPr>
        <p:graphicFrame>
          <p:nvGraphicFramePr>
            <p:cNvPr id="17411" name="Object 3" descr="Εικόνα που εμφανίζει 2 εκδόσεις του ίδιου βίντεο (μέσω στιγμιότυπων) με διαφορετική ιεαραρχική κωδικοποίηση,"/>
            <p:cNvGraphicFramePr>
              <a:graphicFrameLocks noGrp="1"/>
            </p:cNvGraphicFramePr>
            <p:nvPr>
              <p:ph sz="half" idx="1"/>
              <p:extLst>
                <p:ext uri="{D42A27DB-BD31-4B8C-83A1-F6EECF244321}">
                  <p14:modId xmlns:p14="http://schemas.microsoft.com/office/powerpoint/2010/main" val="2057642171"/>
                </p:ext>
              </p:extLst>
            </p:nvPr>
          </p:nvGraphicFramePr>
          <p:xfrm>
            <a:off x="922338" y="1323975"/>
            <a:ext cx="7847012" cy="294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84" name="Image Document" r:id="rId3" imgW="5667120" imgH="2128680" progId="Imaging.Document">
                    <p:embed/>
                  </p:oleObj>
                </mc:Choice>
                <mc:Fallback>
                  <p:oleObj name="Image Document" r:id="rId3" imgW="5667120" imgH="2128680" progId="Imaging.Document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2338" y="1323975"/>
                          <a:ext cx="7847012" cy="2941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FAA26D3D-D897-4be2-8F04-BA451C77F1D7}">
                            <ma14:placeholderFlag xmlns:ma14="http://schemas.microsoft.com/office/mac/drawingml/2011/main" xmlns="" val="1"/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898525" y="3908425"/>
              <a:ext cx="1212233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l-GR" sz="1400" dirty="0" smtClean="0">
                  <a:solidFill>
                    <a:srgbClr val="FFFFFF"/>
                  </a:solidFill>
                  <a:latin typeface="Calibri"/>
                </a:rPr>
                <a:t>22% </a:t>
              </a:r>
              <a:r>
                <a:rPr lang="en-US" sz="1400" dirty="0">
                  <a:solidFill>
                    <a:srgbClr val="FFFFFF"/>
                  </a:solidFill>
                  <a:latin typeface="Calibri"/>
                </a:rPr>
                <a:t>απ</a:t>
              </a:r>
              <a:r>
                <a:rPr lang="en-US" sz="1400" dirty="0" err="1">
                  <a:solidFill>
                    <a:srgbClr val="FFFFFF"/>
                  </a:solidFill>
                  <a:latin typeface="Calibri"/>
                </a:rPr>
                <a:t>ώλει</a:t>
              </a:r>
              <a:r>
                <a:rPr lang="en-US" sz="1400" dirty="0">
                  <a:solidFill>
                    <a:srgbClr val="FFFFFF"/>
                  </a:solidFill>
                  <a:latin typeface="Calibri"/>
                </a:rPr>
                <a:t>α</a:t>
              </a:r>
              <a:endParaRPr lang="el-GR" sz="14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4937125" y="3679825"/>
              <a:ext cx="1665107" cy="523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l-GR" sz="1400" dirty="0">
                  <a:solidFill>
                    <a:srgbClr val="FFFFFF"/>
                  </a:solidFill>
                  <a:latin typeface="Calibri"/>
                </a:rPr>
                <a:t>43% </a:t>
              </a: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απ</a:t>
              </a:r>
              <a:r>
                <a:rPr lang="en-US" sz="1400" dirty="0" err="1" smtClean="0">
                  <a:solidFill>
                    <a:srgbClr val="FFFFFF"/>
                  </a:solidFill>
                  <a:latin typeface="Calibri"/>
                </a:rPr>
                <a:t>ώλει</a:t>
              </a: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α</a:t>
              </a:r>
              <a:r>
                <a:rPr lang="el-GR" sz="1400" dirty="0" smtClean="0">
                  <a:solidFill>
                    <a:srgbClr val="FFFFFF"/>
                  </a:solidFill>
                  <a:latin typeface="Calibri"/>
                </a:rPr>
                <a:t>,</a:t>
              </a:r>
              <a:endParaRPr lang="el-GR" sz="1400" dirty="0">
                <a:solidFill>
                  <a:srgbClr val="FFFFFF"/>
                </a:solidFill>
                <a:latin typeface="Calibri"/>
              </a:endParaRPr>
            </a:p>
            <a:p>
              <a:r>
                <a:rPr lang="en-US" sz="1400" dirty="0" err="1" smtClean="0">
                  <a:solidFill>
                    <a:srgbClr val="FFFFFF"/>
                  </a:solidFill>
                  <a:latin typeface="Calibri"/>
                </a:rPr>
                <a:t>Ενισχυτικό</a:t>
              </a: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 επίπ</a:t>
              </a:r>
              <a:r>
                <a:rPr lang="en-US" sz="1400" dirty="0" err="1" smtClean="0">
                  <a:solidFill>
                    <a:srgbClr val="FFFFFF"/>
                  </a:solidFill>
                  <a:latin typeface="Calibri"/>
                </a:rPr>
                <a:t>εδο</a:t>
              </a:r>
              <a:endParaRPr lang="el-GR" sz="1400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4499992" y="4226868"/>
            <a:ext cx="4479032" cy="202723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 smtClean="0"/>
              <a:t>Μετάδοση με δύο ροές UDP </a:t>
            </a:r>
          </a:p>
          <a:p>
            <a:r>
              <a:rPr lang="el-GR" sz="2000" dirty="0" smtClean="0"/>
              <a:t>Προστασία της βασικής συνιστώσας με πρόσθια διόρθωση σφαλμάτων (FEC)</a:t>
            </a:r>
          </a:p>
          <a:p>
            <a:r>
              <a:rPr lang="el-GR" sz="2000" dirty="0" smtClean="0"/>
              <a:t>Εφαρμογές σε </a:t>
            </a:r>
            <a:r>
              <a:rPr lang="el-GR" sz="2000" b="1" dirty="0" smtClean="0"/>
              <a:t>ασύρματη</a:t>
            </a:r>
            <a:r>
              <a:rPr lang="el-GR" sz="2000" dirty="0" smtClean="0"/>
              <a:t> μετάδοση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33131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 dirty="0"/>
              <a:t>Πρότυπο Εφαρμογής </a:t>
            </a:r>
            <a:r>
              <a:rPr lang="el-GR" dirty="0" smtClean="0"/>
              <a:t>Βίντεο (2 από 2)</a:t>
            </a:r>
            <a:endParaRPr lang="el-GR" dirty="0"/>
          </a:p>
        </p:txBody>
      </p:sp>
      <p:grpSp>
        <p:nvGrpSpPr>
          <p:cNvPr id="22" name="Group 21" descr="Εικόνα που περιέχει δύο στιγμιότυπα βίντεο με διαφορετική απώλεια σε διαφορετικά επίπεδα."/>
          <p:cNvGrpSpPr/>
          <p:nvPr/>
        </p:nvGrpSpPr>
        <p:grpSpPr>
          <a:xfrm>
            <a:off x="898525" y="1196752"/>
            <a:ext cx="7870825" cy="2941638"/>
            <a:chOff x="898525" y="1323975"/>
            <a:chExt cx="7870825" cy="2941638"/>
          </a:xfrm>
        </p:grpSpPr>
        <p:graphicFrame>
          <p:nvGraphicFramePr>
            <p:cNvPr id="23" name="Object 3" descr="Εικόνα που εμφανίζει 2 εκδόσεις του ίδιου βίντεο (μέσω στιγμιότυπων) με διαφορετική ιεαραρχική κωδικοποίηση,"/>
            <p:cNvGraphicFramePr>
              <a:graphicFrameLocks noGrp="1"/>
            </p:cNvGraphicFramePr>
            <p:nvPr>
              <p:ph sz="half" idx="1"/>
              <p:extLst>
                <p:ext uri="{D42A27DB-BD31-4B8C-83A1-F6EECF244321}">
                  <p14:modId xmlns:p14="http://schemas.microsoft.com/office/powerpoint/2010/main" val="1342241968"/>
                </p:ext>
              </p:extLst>
            </p:nvPr>
          </p:nvGraphicFramePr>
          <p:xfrm>
            <a:off x="922338" y="1323975"/>
            <a:ext cx="7847012" cy="2941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68" name="Image Document" r:id="rId3" imgW="5667120" imgH="2128680" progId="Imaging.Document">
                    <p:embed/>
                  </p:oleObj>
                </mc:Choice>
                <mc:Fallback>
                  <p:oleObj name="Image Document" r:id="rId3" imgW="5667120" imgH="2128680" progId="Imaging.Document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2338" y="1323975"/>
                          <a:ext cx="7847012" cy="29416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FAA26D3D-D897-4be2-8F04-BA451C77F1D7}">
                            <ma14:placeholderFlag xmlns:ma14="http://schemas.microsoft.com/office/mac/drawingml/2011/main" xmlns="" val="1"/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898525" y="3908425"/>
              <a:ext cx="1212233" cy="308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l-GR" sz="1400" dirty="0" smtClean="0">
                  <a:solidFill>
                    <a:srgbClr val="FFFFFF"/>
                  </a:solidFill>
                  <a:latin typeface="Calibri"/>
                </a:rPr>
                <a:t>22% </a:t>
              </a:r>
              <a:r>
                <a:rPr lang="en-US" sz="1400" dirty="0">
                  <a:solidFill>
                    <a:srgbClr val="FFFFFF"/>
                  </a:solidFill>
                  <a:latin typeface="Calibri"/>
                </a:rPr>
                <a:t>απ</a:t>
              </a:r>
              <a:r>
                <a:rPr lang="en-US" sz="1400" dirty="0" err="1">
                  <a:solidFill>
                    <a:srgbClr val="FFFFFF"/>
                  </a:solidFill>
                  <a:latin typeface="Calibri"/>
                </a:rPr>
                <a:t>ώλει</a:t>
              </a:r>
              <a:r>
                <a:rPr lang="en-US" sz="1400" dirty="0">
                  <a:solidFill>
                    <a:srgbClr val="FFFFFF"/>
                  </a:solidFill>
                  <a:latin typeface="Calibri"/>
                </a:rPr>
                <a:t>α</a:t>
              </a:r>
              <a:endParaRPr lang="el-GR" sz="140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4937125" y="3679825"/>
              <a:ext cx="1665107" cy="5238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l-GR" sz="1400" dirty="0">
                  <a:solidFill>
                    <a:srgbClr val="FFFFFF"/>
                  </a:solidFill>
                  <a:latin typeface="Calibri"/>
                </a:rPr>
                <a:t>43% </a:t>
              </a: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απ</a:t>
              </a:r>
              <a:r>
                <a:rPr lang="en-US" sz="1400" dirty="0" err="1" smtClean="0">
                  <a:solidFill>
                    <a:srgbClr val="FFFFFF"/>
                  </a:solidFill>
                  <a:latin typeface="Calibri"/>
                </a:rPr>
                <a:t>ώλει</a:t>
              </a: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α</a:t>
              </a:r>
              <a:r>
                <a:rPr lang="el-GR" sz="1400" dirty="0" smtClean="0">
                  <a:solidFill>
                    <a:srgbClr val="FFFFFF"/>
                  </a:solidFill>
                  <a:latin typeface="Calibri"/>
                </a:rPr>
                <a:t>,</a:t>
              </a:r>
              <a:endParaRPr lang="el-GR" sz="1400" dirty="0">
                <a:solidFill>
                  <a:srgbClr val="FFFFFF"/>
                </a:solidFill>
                <a:latin typeface="Calibri"/>
              </a:endParaRPr>
            </a:p>
            <a:p>
              <a:r>
                <a:rPr lang="en-US" sz="1400" dirty="0" err="1" smtClean="0">
                  <a:solidFill>
                    <a:srgbClr val="FFFFFF"/>
                  </a:solidFill>
                  <a:latin typeface="Calibri"/>
                </a:rPr>
                <a:t>Ενισχυτικό</a:t>
              </a:r>
              <a:r>
                <a:rPr lang="en-US" sz="1400" dirty="0" smtClean="0">
                  <a:solidFill>
                    <a:srgbClr val="FFFFFF"/>
                  </a:solidFill>
                  <a:latin typeface="Calibri"/>
                </a:rPr>
                <a:t> επίπ</a:t>
              </a:r>
              <a:r>
                <a:rPr lang="en-US" sz="1400" dirty="0" err="1" smtClean="0">
                  <a:solidFill>
                    <a:srgbClr val="FFFFFF"/>
                  </a:solidFill>
                  <a:latin typeface="Calibri"/>
                </a:rPr>
                <a:t>εδο</a:t>
              </a:r>
              <a:endParaRPr lang="el-GR" sz="1400" dirty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5536" y="4373563"/>
            <a:ext cx="8367464" cy="2027237"/>
          </a:xfrm>
          <a:noFill/>
          <a:ln/>
        </p:spPr>
        <p:txBody>
          <a:bodyPr>
            <a:normAutofit/>
          </a:bodyPr>
          <a:lstStyle/>
          <a:p>
            <a:r>
              <a:rPr lang="el-GR" sz="2400" dirty="0" smtClean="0"/>
              <a:t>Βασισμένο στο </a:t>
            </a:r>
            <a:r>
              <a:rPr lang="el-GR" sz="2400" b="1" dirty="0" err="1" smtClean="0"/>
              <a:t>nv</a:t>
            </a:r>
            <a:endParaRPr lang="el-GR" sz="2400" b="1" dirty="0" smtClean="0"/>
          </a:p>
          <a:p>
            <a:r>
              <a:rPr lang="el-GR" sz="2400" dirty="0" smtClean="0"/>
              <a:t>Διαπλεσιακή και ενδοπλαισιακή συμπίεση βασισμένη σε μπλοκ </a:t>
            </a:r>
          </a:p>
          <a:p>
            <a:r>
              <a:rPr lang="el-GR" sz="2400" dirty="0" smtClean="0"/>
              <a:t>..UDP/IP</a:t>
            </a:r>
            <a:endParaRPr lang="el-GR" sz="2400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1481C-B553-A341-8B2D-992C5EFDB5C5}" type="slidenum">
              <a:rPr lang="el-GR" smtClean="0"/>
              <a:pPr/>
              <a:t>24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161756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Πολυμετάδοση (multicast)</a:t>
            </a:r>
            <a:endParaRPr lang="el-GR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77085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/>
              <a:t>Συστημάτων </a:t>
            </a:r>
            <a:r>
              <a:rPr lang="en-US" sz="2400" dirty="0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2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l-GR" sz="2400" dirty="0" smtClean="0"/>
              <a:t>Επισκόπηση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/>
              <a:t>Γεώργιος </a:t>
            </a:r>
            <a:r>
              <a:rPr lang="el-GR" sz="2400" dirty="0" smtClean="0"/>
              <a:t>Κ. </a:t>
            </a:r>
            <a:r>
              <a:rPr lang="en-US" sz="2400" dirty="0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“</a:t>
            </a:r>
            <a:r>
              <a:rPr lang="el-GR" sz="2400" dirty="0"/>
              <a:t>Επιστήμη των Υπολογιστών</a:t>
            </a:r>
            <a:r>
              <a:rPr lang="en-US" sz="2400" dirty="0"/>
              <a:t>”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84987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 dirty="0"/>
              <a:t>Μετάδοση προς Πολλούς </a:t>
            </a:r>
            <a:r>
              <a:rPr lang="el-GR" dirty="0" smtClean="0"/>
              <a:t>Δέκτες </a:t>
            </a:r>
            <a:br>
              <a:rPr lang="el-GR" dirty="0" smtClean="0"/>
            </a:br>
            <a:r>
              <a:rPr lang="el-GR" dirty="0" smtClean="0"/>
              <a:t>(1 από 2)</a:t>
            </a:r>
            <a:endParaRPr lang="el-GR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12168"/>
            <a:ext cx="5715000" cy="5029200"/>
          </a:xfrm>
          <a:noFill/>
          <a:ln/>
        </p:spPr>
        <p:txBody>
          <a:bodyPr>
            <a:noAutofit/>
          </a:bodyPr>
          <a:lstStyle/>
          <a:p>
            <a:r>
              <a:rPr lang="el-GR" sz="2800" dirty="0" smtClean="0"/>
              <a:t>Τρόποι μετάδοσης</a:t>
            </a:r>
            <a:r>
              <a:rPr lang="el-GR" sz="2800" dirty="0"/>
              <a:t>:</a:t>
            </a:r>
          </a:p>
          <a:p>
            <a:pPr lvl="1"/>
            <a:r>
              <a:rPr lang="el-GR" sz="2400" dirty="0" smtClean="0"/>
              <a:t>Μετάδοση (</a:t>
            </a:r>
            <a:r>
              <a:rPr lang="el-GR" sz="2400" dirty="0"/>
              <a:t>unicast </a:t>
            </a:r>
            <a:r>
              <a:rPr lang="el-GR" sz="2400" dirty="0" smtClean="0"/>
              <a:t>)</a:t>
            </a:r>
            <a:endParaRPr lang="el-GR" sz="2400" dirty="0"/>
          </a:p>
          <a:p>
            <a:pPr lvl="2"/>
            <a:r>
              <a:rPr lang="el-GR" dirty="0" smtClean="0"/>
              <a:t>Μετάδοση </a:t>
            </a:r>
            <a:r>
              <a:rPr lang="el-GR" dirty="0"/>
              <a:t>προς ένα δέκτη</a:t>
            </a:r>
          </a:p>
          <a:p>
            <a:pPr lvl="1"/>
            <a:r>
              <a:rPr lang="el-GR" sz="2400" dirty="0" smtClean="0"/>
              <a:t>Εκπομπή</a:t>
            </a:r>
            <a:r>
              <a:rPr lang="el-GR" sz="2400" dirty="0"/>
              <a:t>/καθολική </a:t>
            </a:r>
            <a:r>
              <a:rPr lang="el-GR" sz="2400" dirty="0" smtClean="0"/>
              <a:t>μετάδοση (broadcast)</a:t>
            </a:r>
            <a:endParaRPr lang="el-GR" sz="2400" dirty="0"/>
          </a:p>
          <a:p>
            <a:pPr lvl="2"/>
            <a:r>
              <a:rPr lang="el-GR" dirty="0" smtClean="0"/>
              <a:t>Μετάδοση </a:t>
            </a:r>
            <a:r>
              <a:rPr lang="el-GR" dirty="0"/>
              <a:t>προς όλους τους δέκτες </a:t>
            </a:r>
            <a:endParaRPr lang="el-GR" dirty="0" smtClean="0"/>
          </a:p>
          <a:p>
            <a:pPr lvl="1"/>
            <a:r>
              <a:rPr lang="el-GR" sz="2400" b="1" dirty="0" smtClean="0"/>
              <a:t>Πολυμετάδοση (multicast</a:t>
            </a:r>
            <a:r>
              <a:rPr lang="el-GR" sz="2400" dirty="0" smtClean="0"/>
              <a:t>)</a:t>
            </a:r>
            <a:endParaRPr lang="el-GR" sz="2400" dirty="0"/>
          </a:p>
          <a:p>
            <a:pPr lvl="2"/>
            <a:r>
              <a:rPr lang="el-GR" dirty="0" smtClean="0"/>
              <a:t>Μετάδοση </a:t>
            </a:r>
            <a:r>
              <a:rPr lang="el-GR" dirty="0"/>
              <a:t>προς ένα υποσύνολο των δεκτών στο </a:t>
            </a:r>
            <a:r>
              <a:rPr lang="el-GR" dirty="0" smtClean="0"/>
              <a:t>δίκτυο</a:t>
            </a:r>
            <a:endParaRPr lang="el-GR" dirty="0"/>
          </a:p>
        </p:txBody>
      </p:sp>
      <p:grpSp>
        <p:nvGrpSpPr>
          <p:cNvPr id="18441" name="Group 18440" descr="Σχήμα που εμφανίζει την ροή δεδομένων με ένα-προς-ένα μετάδοση και πολυμετάδοση."/>
          <p:cNvGrpSpPr/>
          <p:nvPr/>
        </p:nvGrpSpPr>
        <p:grpSpPr>
          <a:xfrm>
            <a:off x="6156176" y="1844824"/>
            <a:ext cx="2520280" cy="3672408"/>
            <a:chOff x="6156176" y="1844824"/>
            <a:chExt cx="2520280" cy="367240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156176" y="2708920"/>
              <a:ext cx="72008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876256" y="2348880"/>
              <a:ext cx="792088" cy="36004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876256" y="2708920"/>
              <a:ext cx="864096" cy="288032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668344" y="1988840"/>
              <a:ext cx="792088" cy="36004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668344" y="2348880"/>
              <a:ext cx="864096" cy="288032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740352" y="2996952"/>
              <a:ext cx="864096" cy="7200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740352" y="2996952"/>
              <a:ext cx="648072" cy="36004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740352" y="2348880"/>
              <a:ext cx="72008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8460432" y="191683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460432" y="227687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532440" y="256490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388424" y="328498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56176" y="2708920"/>
              <a:ext cx="792088" cy="504056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156176" y="2636912"/>
              <a:ext cx="648072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6804248" y="2348880"/>
              <a:ext cx="720080" cy="28803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7524328" y="2348880"/>
              <a:ext cx="1008112" cy="43204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156176" y="2564904"/>
              <a:ext cx="648072" cy="0"/>
            </a:xfrm>
            <a:prstGeom prst="line">
              <a:avLst/>
            </a:prstGeom>
            <a:ln>
              <a:prstDash val="lg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6804248" y="2276872"/>
              <a:ext cx="720080" cy="288032"/>
            </a:xfrm>
            <a:prstGeom prst="line">
              <a:avLst/>
            </a:prstGeom>
            <a:ln>
              <a:prstDash val="lg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7524328" y="2276872"/>
              <a:ext cx="936104" cy="0"/>
            </a:xfrm>
            <a:prstGeom prst="line">
              <a:avLst/>
            </a:prstGeom>
            <a:ln>
              <a:prstDash val="lg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156176" y="2492896"/>
              <a:ext cx="648072" cy="0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804248" y="1844824"/>
              <a:ext cx="1584176" cy="648072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156176" y="2780928"/>
              <a:ext cx="648072" cy="0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804248" y="2780928"/>
              <a:ext cx="864096" cy="288032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668344" y="3068960"/>
              <a:ext cx="720080" cy="432048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156176" y="4797152"/>
              <a:ext cx="72008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876256" y="4437112"/>
              <a:ext cx="792088" cy="36004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876256" y="4797152"/>
              <a:ext cx="864096" cy="288032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7668344" y="4077072"/>
              <a:ext cx="792088" cy="36004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668344" y="4437112"/>
              <a:ext cx="864096" cy="288032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740352" y="5085184"/>
              <a:ext cx="864096" cy="7200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740352" y="5085184"/>
              <a:ext cx="648072" cy="36004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740352" y="4437112"/>
              <a:ext cx="72008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8460432" y="400506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8460432" y="436510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8532440" y="465313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8388424" y="537321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6156176" y="4797152"/>
              <a:ext cx="792088" cy="504056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156176" y="4725144"/>
              <a:ext cx="648072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6804248" y="4365104"/>
              <a:ext cx="792088" cy="36004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7596336" y="4365104"/>
              <a:ext cx="936104" cy="28803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7596336" y="4365104"/>
              <a:ext cx="864096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804248" y="4725144"/>
              <a:ext cx="864096" cy="21602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668344" y="4941168"/>
              <a:ext cx="720080" cy="43204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7596336" y="4005064"/>
              <a:ext cx="864096" cy="36004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2683-EB0E-2547-8A1D-8E04E70B9BD9}" type="slidenum">
              <a:rPr lang="el-GR" smtClean="0"/>
              <a:pPr/>
              <a:t>26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851391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 dirty="0"/>
              <a:t>Μετάδοση προς Πολλούς </a:t>
            </a:r>
            <a:r>
              <a:rPr lang="el-GR" dirty="0" smtClean="0"/>
              <a:t>Δέκτες </a:t>
            </a:r>
            <a:br>
              <a:rPr lang="el-GR" dirty="0" smtClean="0"/>
            </a:br>
            <a:r>
              <a:rPr lang="el-GR" dirty="0" smtClean="0"/>
              <a:t>(2 από 2)</a:t>
            </a:r>
            <a:endParaRPr lang="el-GR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12168"/>
            <a:ext cx="5715000" cy="5029200"/>
          </a:xfrm>
          <a:noFill/>
          <a:ln/>
        </p:spPr>
        <p:txBody>
          <a:bodyPr>
            <a:noAutofit/>
          </a:bodyPr>
          <a:lstStyle/>
          <a:p>
            <a:r>
              <a:rPr lang="el-GR" sz="2800" dirty="0" smtClean="0"/>
              <a:t>Κίνητρα </a:t>
            </a:r>
            <a:r>
              <a:rPr lang="el-GR" sz="2800" dirty="0"/>
              <a:t>για χρήση πολυμετάδοσης</a:t>
            </a:r>
          </a:p>
          <a:p>
            <a:pPr lvl="1"/>
            <a:r>
              <a:rPr lang="el-GR" sz="2400" dirty="0" smtClean="0"/>
              <a:t>Οικονομία </a:t>
            </a:r>
            <a:r>
              <a:rPr lang="el-GR" sz="2400" dirty="0"/>
              <a:t>χωρητικότητας του δικτύου</a:t>
            </a:r>
          </a:p>
          <a:p>
            <a:pPr lvl="1"/>
            <a:r>
              <a:rPr lang="el-GR" sz="2400" dirty="0" smtClean="0"/>
              <a:t>Οικονομία </a:t>
            </a:r>
            <a:r>
              <a:rPr lang="el-GR" sz="2400" dirty="0"/>
              <a:t>πόρων στην πηγή (αποφυγή περιττών αντιγράφων)</a:t>
            </a:r>
          </a:p>
          <a:p>
            <a:pPr lvl="1"/>
            <a:r>
              <a:rPr lang="el-GR" sz="2400" dirty="0" smtClean="0"/>
              <a:t>Υποστήριξη </a:t>
            </a:r>
            <a:r>
              <a:rPr lang="el-GR" sz="2400" dirty="0"/>
              <a:t>πολυμετάδοσης από μεταγωγείς (switches/routers)</a:t>
            </a:r>
          </a:p>
        </p:txBody>
      </p:sp>
      <p:grpSp>
        <p:nvGrpSpPr>
          <p:cNvPr id="18441" name="Group 18440" descr="Σχήμα που εμφανίζει την ροή δεδομένων με ένα-προς-ένα μετάδοση και πολυμετάδοση."/>
          <p:cNvGrpSpPr/>
          <p:nvPr/>
        </p:nvGrpSpPr>
        <p:grpSpPr>
          <a:xfrm>
            <a:off x="6156176" y="1844824"/>
            <a:ext cx="2520280" cy="3672408"/>
            <a:chOff x="6156176" y="1844824"/>
            <a:chExt cx="2520280" cy="3672408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6156176" y="2708920"/>
              <a:ext cx="72008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876256" y="2348880"/>
              <a:ext cx="792088" cy="36004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876256" y="2708920"/>
              <a:ext cx="864096" cy="288032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668344" y="1988840"/>
              <a:ext cx="792088" cy="36004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668344" y="2348880"/>
              <a:ext cx="864096" cy="288032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740352" y="2996952"/>
              <a:ext cx="864096" cy="7200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740352" y="2996952"/>
              <a:ext cx="648072" cy="36004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740352" y="2348880"/>
              <a:ext cx="72008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/>
            <p:cNvSpPr/>
            <p:nvPr/>
          </p:nvSpPr>
          <p:spPr>
            <a:xfrm>
              <a:off x="8460432" y="191683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8460432" y="2276872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8532440" y="256490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8388424" y="328498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56176" y="2708920"/>
              <a:ext cx="792088" cy="504056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6156176" y="2636912"/>
              <a:ext cx="648072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6804248" y="2348880"/>
              <a:ext cx="720080" cy="28803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 flipV="1">
              <a:off x="7524328" y="2348880"/>
              <a:ext cx="1008112" cy="43204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6156176" y="2564904"/>
              <a:ext cx="648072" cy="0"/>
            </a:xfrm>
            <a:prstGeom prst="line">
              <a:avLst/>
            </a:prstGeom>
            <a:ln>
              <a:prstDash val="lg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6804248" y="2276872"/>
              <a:ext cx="720080" cy="288032"/>
            </a:xfrm>
            <a:prstGeom prst="line">
              <a:avLst/>
            </a:prstGeom>
            <a:ln>
              <a:prstDash val="lg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7524328" y="2276872"/>
              <a:ext cx="936104" cy="0"/>
            </a:xfrm>
            <a:prstGeom prst="line">
              <a:avLst/>
            </a:prstGeom>
            <a:ln>
              <a:prstDash val="lgDash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6156176" y="2492896"/>
              <a:ext cx="648072" cy="0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6804248" y="1844824"/>
              <a:ext cx="1584176" cy="648072"/>
            </a:xfrm>
            <a:prstGeom prst="line">
              <a:avLst/>
            </a:prstGeom>
            <a:ln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156176" y="2780928"/>
              <a:ext cx="648072" cy="0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804248" y="2780928"/>
              <a:ext cx="864096" cy="288032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7668344" y="3068960"/>
              <a:ext cx="720080" cy="432048"/>
            </a:xfrm>
            <a:prstGeom prst="line">
              <a:avLst/>
            </a:prstGeom>
            <a:ln>
              <a:prstDash val="lg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6156176" y="4797152"/>
              <a:ext cx="72008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6876256" y="4437112"/>
              <a:ext cx="792088" cy="36004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876256" y="4797152"/>
              <a:ext cx="864096" cy="288032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V="1">
              <a:off x="7668344" y="4077072"/>
              <a:ext cx="792088" cy="36004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7668344" y="4437112"/>
              <a:ext cx="864096" cy="288032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7740352" y="5085184"/>
              <a:ext cx="864096" cy="7200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740352" y="5085184"/>
              <a:ext cx="648072" cy="36004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740352" y="4437112"/>
              <a:ext cx="72008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8460432" y="400506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8460432" y="4365104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8532440" y="465313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8388424" y="5373216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6156176" y="4797152"/>
              <a:ext cx="792088" cy="504056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156176" y="4725144"/>
              <a:ext cx="648072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6804248" y="4365104"/>
              <a:ext cx="792088" cy="36004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7596336" y="4365104"/>
              <a:ext cx="936104" cy="28803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H="1">
              <a:off x="7596336" y="4365104"/>
              <a:ext cx="864096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6804248" y="4725144"/>
              <a:ext cx="864096" cy="216024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>
              <a:off x="7668344" y="4941168"/>
              <a:ext cx="720080" cy="432048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H="1">
              <a:off x="7596336" y="4005064"/>
              <a:ext cx="864096" cy="36004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82683-EB0E-2547-8A1D-8E04E70B9BD9}" type="slidenum">
              <a:rPr lang="el-GR" smtClean="0"/>
              <a:pPr/>
              <a:t>27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8368629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E77-BA30-6A4A-8D28-AB6EDA3874F3}" type="slidenum">
              <a:rPr lang="el-GR" smtClean="0"/>
              <a:pPr/>
              <a:t>28</a:t>
            </a:fld>
            <a:endParaRPr lang="el-GR" sz="1400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 dirty="0"/>
              <a:t>Δρομολόγηση με Πολλούς </a:t>
            </a:r>
            <a:r>
              <a:rPr lang="el-GR" dirty="0" smtClean="0"/>
              <a:t>Δέκτες</a:t>
            </a:r>
            <a:br>
              <a:rPr lang="el-GR" dirty="0" smtClean="0"/>
            </a:br>
            <a:r>
              <a:rPr lang="el-GR" dirty="0" smtClean="0"/>
              <a:t>(1 από 2)</a:t>
            </a:r>
            <a:endParaRPr lang="el-GR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84176"/>
            <a:ext cx="8223448" cy="5029200"/>
          </a:xfrm>
          <a:noFill/>
          <a:ln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l-GR" sz="2400" dirty="0" smtClean="0"/>
              <a:t>Δρομολόγηση </a:t>
            </a:r>
            <a:r>
              <a:rPr lang="el-GR" sz="2400" dirty="0"/>
              <a:t>ελαχιστοποίησης καθυστέρησης </a:t>
            </a:r>
            <a:r>
              <a:rPr lang="el-GR" sz="2400" dirty="0" smtClean="0"/>
              <a:t> (</a:t>
            </a:r>
            <a:r>
              <a:rPr lang="el-GR" sz="2400" dirty="0"/>
              <a:t>προς κάθε δέκτη)</a:t>
            </a:r>
          </a:p>
          <a:p>
            <a:pPr lvl="1">
              <a:lnSpc>
                <a:spcPct val="80000"/>
              </a:lnSpc>
            </a:pPr>
            <a:r>
              <a:rPr lang="el-GR" sz="2000" dirty="0"/>
              <a:t>επέκταση των χρησιμοποιούμενων αλγόριθμων δρομολόγησης</a:t>
            </a:r>
          </a:p>
          <a:p>
            <a:pPr lvl="1">
              <a:lnSpc>
                <a:spcPct val="80000"/>
              </a:lnSpc>
            </a:pPr>
            <a:r>
              <a:rPr lang="el-GR" sz="2000" dirty="0"/>
              <a:t>γρήγοροι αλγόριθμοι</a:t>
            </a:r>
          </a:p>
          <a:p>
            <a:pPr lvl="1">
              <a:lnSpc>
                <a:spcPct val="80000"/>
              </a:lnSpc>
            </a:pPr>
            <a:r>
              <a:rPr lang="el-GR" sz="2000" dirty="0"/>
              <a:t>αδιαφορία για το κόστος (κοινοί δρόμοι δεν επιδιώκονται)</a:t>
            </a:r>
          </a:p>
          <a:p>
            <a:pPr>
              <a:lnSpc>
                <a:spcPct val="80000"/>
              </a:lnSpc>
            </a:pPr>
            <a:r>
              <a:rPr lang="el-GR" sz="2400" dirty="0" smtClean="0"/>
              <a:t>Δρομολόγηση </a:t>
            </a:r>
            <a:r>
              <a:rPr lang="el-GR" sz="2400" dirty="0"/>
              <a:t>ελαχιστοποίησης κόστους (Steiner tree)</a:t>
            </a:r>
          </a:p>
          <a:p>
            <a:pPr lvl="1">
              <a:lnSpc>
                <a:spcPct val="80000"/>
              </a:lnSpc>
            </a:pPr>
            <a:r>
              <a:rPr lang="el-GR" sz="2000" dirty="0"/>
              <a:t>NP-hard</a:t>
            </a:r>
          </a:p>
          <a:p>
            <a:pPr lvl="1">
              <a:lnSpc>
                <a:spcPct val="80000"/>
              </a:lnSpc>
            </a:pPr>
            <a:r>
              <a:rPr lang="el-GR" sz="2000" dirty="0"/>
              <a:t>γρήγοροι προσεγγιστικοί αλγόριθμοι</a:t>
            </a:r>
          </a:p>
          <a:p>
            <a:pPr lvl="1">
              <a:lnSpc>
                <a:spcPct val="80000"/>
              </a:lnSpc>
            </a:pPr>
            <a:r>
              <a:rPr lang="el-GR" sz="2000" dirty="0"/>
              <a:t>αδιαφορία για την </a:t>
            </a:r>
            <a:r>
              <a:rPr lang="el-GR" sz="2000" dirty="0" smtClean="0"/>
              <a:t>καθυστέρηση</a:t>
            </a:r>
          </a:p>
          <a:p>
            <a:pPr>
              <a:lnSpc>
                <a:spcPct val="80000"/>
              </a:lnSpc>
            </a:pPr>
            <a:r>
              <a:rPr lang="el-GR" sz="2400" dirty="0" smtClean="0"/>
              <a:t>Δρομολόγηση </a:t>
            </a:r>
            <a:r>
              <a:rPr lang="el-GR" sz="2400" dirty="0"/>
              <a:t>από την πηγή (source routing)</a:t>
            </a:r>
          </a:p>
          <a:p>
            <a:pPr lvl="1">
              <a:lnSpc>
                <a:spcPct val="80000"/>
              </a:lnSpc>
            </a:pPr>
            <a:r>
              <a:rPr lang="el-GR" sz="2000" dirty="0"/>
              <a:t>απαιτείται γνώση της τοπολογίας (και κατάστασης) όλου του δικτύου</a:t>
            </a:r>
          </a:p>
          <a:p>
            <a:pPr lvl="1">
              <a:lnSpc>
                <a:spcPct val="80000"/>
              </a:lnSpc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24754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 dirty="0"/>
              <a:t>Δρομολόγηση με Πολλούς </a:t>
            </a:r>
            <a:r>
              <a:rPr lang="el-GR" dirty="0" smtClean="0"/>
              <a:t>Δέκτες</a:t>
            </a:r>
            <a:br>
              <a:rPr lang="el-GR" dirty="0" smtClean="0"/>
            </a:br>
            <a:r>
              <a:rPr lang="el-GR" dirty="0" smtClean="0"/>
              <a:t>(2 από 2)</a:t>
            </a:r>
            <a:endParaRPr lang="el-GR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00808"/>
            <a:ext cx="8511480" cy="1068760"/>
          </a:xfrm>
          <a:noFill/>
          <a:ln/>
        </p:spPr>
        <p:txBody>
          <a:bodyPr>
            <a:normAutofit/>
          </a:bodyPr>
          <a:lstStyle/>
          <a:p>
            <a:r>
              <a:rPr lang="el-GR" sz="2800" dirty="0" smtClean="0"/>
              <a:t>Κατανεμημένη </a:t>
            </a:r>
            <a:r>
              <a:rPr lang="el-GR" sz="2800" dirty="0"/>
              <a:t>δρομολόγηση (distributed routing)</a:t>
            </a:r>
          </a:p>
          <a:p>
            <a:pPr lvl="1">
              <a:lnSpc>
                <a:spcPct val="90000"/>
              </a:lnSpc>
            </a:pPr>
            <a:r>
              <a:rPr lang="el-GR" sz="2400" dirty="0"/>
              <a:t>χρήση </a:t>
            </a:r>
            <a:r>
              <a:rPr lang="el-GR" sz="2400" dirty="0" smtClean="0"/>
              <a:t>πληροφοριών </a:t>
            </a:r>
            <a:r>
              <a:rPr lang="el-GR" sz="2400" dirty="0"/>
              <a:t>μόνο για γειτονικούς κόμβους</a:t>
            </a:r>
          </a:p>
        </p:txBody>
      </p:sp>
      <p:grpSp>
        <p:nvGrpSpPr>
          <p:cNvPr id="2" name="Group 1" descr="Σχήμα που παρουσιάζει τρις διαφορετικές δρομολογήσεις  για τρις διαφορετικούς στόχους: α) ελάχιστη καθυστέρηση, β) ελάχιστο κόστος, και γ)ελάχιστο κόστος με περιορισμούς."/>
          <p:cNvGrpSpPr/>
          <p:nvPr/>
        </p:nvGrpSpPr>
        <p:grpSpPr>
          <a:xfrm>
            <a:off x="1619672" y="2911933"/>
            <a:ext cx="5726326" cy="3321212"/>
            <a:chOff x="1619672" y="2707269"/>
            <a:chExt cx="5726326" cy="3321212"/>
          </a:xfrm>
        </p:grpSpPr>
        <p:pic>
          <p:nvPicPr>
            <p:cNvPr id="19460" name="Picture 4" descr="Σχημα δρομολόγισης για ελαχιστοποίηση κόστους με περιορισμούς.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4437112"/>
              <a:ext cx="2336477" cy="1582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9461" name="Picture 5" descr="Σχημα δρομολόγισης για ελαχιστοποίηση κόστους.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3" y="4581128"/>
              <a:ext cx="2376264" cy="1447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0" name="Picture 7" descr="Σχημα δρομολόγισης. Η τοπολογία του δικτύου.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2708920"/>
              <a:ext cx="2473003" cy="18722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11" name="Picture 6" descr="Σχημα δρομολόγισης για ελαχιστοποίηση καθυστέρησης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707269"/>
              <a:ext cx="2773998" cy="17298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24E77-BA30-6A4A-8D28-AB6EDA3874F3}" type="slidenum">
              <a:rPr lang="el-GR" smtClean="0"/>
              <a:pPr/>
              <a:t>29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765507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24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AF98-8AC8-2140-8CDB-3388CD334B27}" type="slidenum">
              <a:rPr lang="el-GR" smtClean="0"/>
              <a:pPr/>
              <a:t>30</a:t>
            </a:fld>
            <a:endParaRPr lang="el-GR" sz="1400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 dirty="0"/>
              <a:t>Βέλτιστη Δρομολόγηση </a:t>
            </a:r>
            <a:r>
              <a:rPr lang="el-GR" dirty="0" smtClean="0"/>
              <a:t>με Περιορισμούς Ποιότητας (1 από 2)</a:t>
            </a:r>
            <a:endParaRPr lang="el-G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1349"/>
            <a:ext cx="8229600" cy="4525963"/>
          </a:xfrm>
          <a:noFill/>
          <a:ln/>
        </p:spPr>
        <p:txBody>
          <a:bodyPr>
            <a:noAutofit/>
          </a:bodyPr>
          <a:lstStyle/>
          <a:p>
            <a:r>
              <a:rPr lang="el-GR" sz="2800" b="1" dirty="0" smtClean="0"/>
              <a:t>Βέλτιστη </a:t>
            </a:r>
            <a:r>
              <a:rPr lang="el-GR" sz="2800" b="1" dirty="0"/>
              <a:t>δρομολόγηση</a:t>
            </a:r>
            <a:r>
              <a:rPr lang="el-GR" sz="2800" dirty="0"/>
              <a:t> (</a:t>
            </a:r>
            <a:r>
              <a:rPr lang="el-GR" sz="2800" dirty="0" err="1"/>
              <a:t>δηλ</a:t>
            </a:r>
            <a:r>
              <a:rPr lang="el-GR" sz="2800" dirty="0"/>
              <a:t>. με ελάχιστο </a:t>
            </a:r>
            <a:r>
              <a:rPr lang="el-GR" sz="2800" dirty="0" smtClean="0"/>
              <a:t>κόστος</a:t>
            </a:r>
            <a:r>
              <a:rPr lang="el-GR" sz="2800" dirty="0"/>
              <a:t>) με περιορισμούς ποιότητας των δρόμων</a:t>
            </a:r>
          </a:p>
          <a:p>
            <a:pPr lvl="1">
              <a:lnSpc>
                <a:spcPct val="90000"/>
              </a:lnSpc>
            </a:pPr>
            <a:r>
              <a:rPr lang="el-GR" sz="2000" dirty="0"/>
              <a:t>NP-hard</a:t>
            </a:r>
          </a:p>
          <a:p>
            <a:pPr lvl="1">
              <a:lnSpc>
                <a:spcPct val="90000"/>
              </a:lnSpc>
            </a:pPr>
            <a:r>
              <a:rPr lang="el-GR" sz="2000" dirty="0" smtClean="0"/>
              <a:t>Ικανοποίηση </a:t>
            </a:r>
            <a:r>
              <a:rPr lang="el-GR" sz="2000" dirty="0"/>
              <a:t>απαιτήσεων αμφίδρομων πολυμέσων</a:t>
            </a:r>
          </a:p>
          <a:p>
            <a:r>
              <a:rPr lang="el-GR" sz="2800" dirty="0" smtClean="0"/>
              <a:t>Αμφίδρομα</a:t>
            </a:r>
            <a:r>
              <a:rPr lang="el-GR" sz="2800" dirty="0"/>
              <a:t>/αλληλεπιδραστικά μέσα συνεχούς ροής</a:t>
            </a:r>
          </a:p>
          <a:p>
            <a:pPr lvl="1">
              <a:lnSpc>
                <a:spcPct val="90000"/>
              </a:lnSpc>
            </a:pPr>
            <a:r>
              <a:rPr lang="el-GR" sz="2000" dirty="0" smtClean="0"/>
              <a:t>Ελαχιστοποίηση </a:t>
            </a:r>
            <a:r>
              <a:rPr lang="el-GR" sz="2000" dirty="0"/>
              <a:t>χρήσης γραμμών (χωρητικότητας)</a:t>
            </a:r>
          </a:p>
          <a:p>
            <a:pPr lvl="1">
              <a:lnSpc>
                <a:spcPct val="90000"/>
              </a:lnSpc>
            </a:pPr>
            <a:r>
              <a:rPr lang="el-GR" sz="2000" dirty="0" smtClean="0"/>
              <a:t>Επίτευξη </a:t>
            </a:r>
            <a:r>
              <a:rPr lang="el-GR" sz="2000" dirty="0"/>
              <a:t>των στόχων καθυστέρησης ή/και απωλειών</a:t>
            </a:r>
          </a:p>
          <a:p>
            <a:pPr lvl="1">
              <a:lnSpc>
                <a:spcPct val="90000"/>
              </a:lnSpc>
            </a:pPr>
            <a:r>
              <a:rPr lang="el-GR" sz="2000" dirty="0"/>
              <a:t>Χ</a:t>
            </a:r>
            <a:r>
              <a:rPr lang="el-GR" sz="2000" dirty="0" smtClean="0"/>
              <a:t>ρήση </a:t>
            </a:r>
            <a:r>
              <a:rPr lang="el-GR" sz="2000" dirty="0"/>
              <a:t>νοητών κυκλωμάτων (σχετικά μεγάλη διάρκεια σύνδεσης)</a:t>
            </a:r>
          </a:p>
          <a:p>
            <a:pPr lvl="2">
              <a:lnSpc>
                <a:spcPct val="90000"/>
              </a:lnSpc>
            </a:pPr>
            <a:r>
              <a:rPr lang="el-GR" sz="2000" dirty="0"/>
              <a:t>αποφάσεις δρομολόγησης λαμβάνονται μόνο (ή κυρίως) κατά τη διάρκεια της αρχικής </a:t>
            </a:r>
            <a:r>
              <a:rPr lang="el-GR" sz="2000" dirty="0" smtClean="0"/>
              <a:t>σύνδεσης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507238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EAF98-8AC8-2140-8CDB-3388CD334B27}" type="slidenum">
              <a:rPr lang="el-GR" smtClean="0"/>
              <a:pPr/>
              <a:t>31</a:t>
            </a:fld>
            <a:endParaRPr lang="el-GR" sz="1400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 dirty="0"/>
              <a:t>Βέλτιστη Δρομολόγηση </a:t>
            </a:r>
            <a:r>
              <a:rPr lang="el-GR" dirty="0" smtClean="0"/>
              <a:t>με Περιορισμούς Ποιότητας (</a:t>
            </a:r>
            <a:r>
              <a:rPr lang="en-US" dirty="0" smtClean="0"/>
              <a:t>2</a:t>
            </a:r>
            <a:r>
              <a:rPr lang="el-GR" dirty="0" smtClean="0"/>
              <a:t> από 2)</a:t>
            </a:r>
            <a:endParaRPr lang="el-G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83357"/>
            <a:ext cx="8229600" cy="4525963"/>
          </a:xfrm>
          <a:noFill/>
          <a:ln/>
        </p:spPr>
        <p:txBody>
          <a:bodyPr>
            <a:normAutofit/>
          </a:bodyPr>
          <a:lstStyle/>
          <a:p>
            <a:r>
              <a:rPr lang="el-GR" sz="2800" dirty="0" err="1" smtClean="0"/>
              <a:t>Ευριστικός</a:t>
            </a:r>
            <a:r>
              <a:rPr lang="el-GR" sz="2800" dirty="0" smtClean="0"/>
              <a:t> </a:t>
            </a:r>
            <a:r>
              <a:rPr lang="el-GR" sz="2800" dirty="0"/>
              <a:t>αλγόριθμος δρομολόγησης από την πηγή (O(n</a:t>
            </a:r>
            <a:r>
              <a:rPr lang="el-GR" sz="2800" baseline="30000" dirty="0"/>
              <a:t>3</a:t>
            </a:r>
            <a:r>
              <a:rPr lang="el-GR" sz="2800" dirty="0"/>
              <a:t>))</a:t>
            </a:r>
          </a:p>
          <a:p>
            <a:pPr>
              <a:buFont typeface="Monotype Sorts" charset="0"/>
              <a:buNone/>
            </a:pPr>
            <a:r>
              <a:rPr lang="el-GR" sz="2000" dirty="0"/>
              <a:t>	"</a:t>
            </a:r>
            <a:r>
              <a:rPr lang="el-GR" sz="2000" b="1" dirty="0"/>
              <a:t>Multicast Routing for Multimedia Communication</a:t>
            </a:r>
            <a:r>
              <a:rPr lang="el-GR" sz="2000" dirty="0"/>
              <a:t>," </a:t>
            </a:r>
            <a:r>
              <a:rPr lang="el-GR" sz="2000" i="1" dirty="0"/>
              <a:t>IEEE/ACM Transactions on Networking</a:t>
            </a:r>
            <a:r>
              <a:rPr lang="el-GR" sz="2000" dirty="0"/>
              <a:t>, June 1993 (με V. </a:t>
            </a:r>
            <a:r>
              <a:rPr lang="el-GR" sz="2000" dirty="0" err="1"/>
              <a:t>Kompella</a:t>
            </a:r>
            <a:r>
              <a:rPr lang="el-GR" sz="2000" dirty="0"/>
              <a:t> και J. Pasquale).</a:t>
            </a:r>
          </a:p>
          <a:p>
            <a:r>
              <a:rPr lang="el-GR" sz="2800" dirty="0" smtClean="0"/>
              <a:t>Κατανεμημένη </a:t>
            </a:r>
            <a:r>
              <a:rPr lang="el-GR" sz="2800" dirty="0"/>
              <a:t>δρομολόγηση (O(n</a:t>
            </a:r>
            <a:r>
              <a:rPr lang="el-GR" sz="2800" baseline="30000" dirty="0"/>
              <a:t>3</a:t>
            </a:r>
            <a:r>
              <a:rPr lang="el-GR" sz="2800" dirty="0"/>
              <a:t>) </a:t>
            </a:r>
            <a:r>
              <a:rPr lang="el-GR" sz="2800" dirty="0" smtClean="0"/>
              <a:t>μηνύματα)</a:t>
            </a:r>
            <a:endParaRPr lang="el-GR" sz="2800" dirty="0"/>
          </a:p>
          <a:p>
            <a:pPr>
              <a:buFont typeface="Monotype Sorts" charset="0"/>
              <a:buNone/>
            </a:pPr>
            <a:r>
              <a:rPr lang="el-GR" sz="2000" dirty="0"/>
              <a:t>	"</a:t>
            </a:r>
            <a:r>
              <a:rPr lang="el-GR" sz="2000" b="1" dirty="0"/>
              <a:t>Optimal Multicast Routing with Quality of Service Constraints</a:t>
            </a:r>
            <a:r>
              <a:rPr lang="el-GR" sz="2000" dirty="0"/>
              <a:t>," </a:t>
            </a:r>
            <a:r>
              <a:rPr lang="el-GR" sz="2000" i="1" dirty="0"/>
              <a:t>Journal of Network and Systems Management</a:t>
            </a:r>
            <a:r>
              <a:rPr lang="el-GR" sz="2000" dirty="0"/>
              <a:t>, 1996 (με V. </a:t>
            </a:r>
            <a:r>
              <a:rPr lang="el-GR" sz="2000" dirty="0" err="1"/>
              <a:t>Kompella</a:t>
            </a:r>
            <a:r>
              <a:rPr lang="el-GR" sz="2000" dirty="0"/>
              <a:t> και J. Pasquale).</a:t>
            </a:r>
          </a:p>
        </p:txBody>
      </p:sp>
    </p:spTree>
    <p:extLst>
      <p:ext uri="{BB962C8B-B14F-4D97-AF65-F5344CB8AC3E}">
        <p14:creationId xmlns:p14="http://schemas.microsoft.com/office/powerpoint/2010/main" val="6244320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3E1D-3475-F846-B039-3CDC369070F9}" type="slidenum">
              <a:rPr lang="el-GR" smtClean="0"/>
              <a:pPr/>
              <a:t>32</a:t>
            </a:fld>
            <a:endParaRPr lang="el-GR" sz="1400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Ανομοιογένειες (1 από 2)</a:t>
            </a:r>
            <a:endParaRPr lang="el-GR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9256" cy="4525963"/>
          </a:xfrm>
          <a:noFill/>
          <a:ln/>
        </p:spPr>
        <p:txBody>
          <a:bodyPr>
            <a:normAutofit/>
          </a:bodyPr>
          <a:lstStyle/>
          <a:p>
            <a:r>
              <a:rPr lang="el-GR" dirty="0" smtClean="0"/>
              <a:t>Στα </a:t>
            </a:r>
            <a:r>
              <a:rPr lang="el-GR" b="1" dirty="0"/>
              <a:t>τερματικά</a:t>
            </a:r>
            <a:endParaRPr lang="el-GR" dirty="0"/>
          </a:p>
          <a:p>
            <a:pPr lvl="1"/>
            <a:r>
              <a:rPr lang="el-GR" dirty="0" smtClean="0"/>
              <a:t>Οθόνες</a:t>
            </a:r>
            <a:endParaRPr lang="el-GR" dirty="0"/>
          </a:p>
          <a:p>
            <a:pPr lvl="2"/>
            <a:r>
              <a:rPr lang="el-GR" dirty="0"/>
              <a:t>έγχρωμες, μονόχρωμες, διαφόρων διαστάσεων, διαχωριστικής ικανότητας, ...</a:t>
            </a:r>
          </a:p>
          <a:p>
            <a:pPr lvl="1"/>
            <a:r>
              <a:rPr lang="el-GR" dirty="0" smtClean="0"/>
              <a:t>Ήχος</a:t>
            </a:r>
            <a:endParaRPr lang="el-GR" dirty="0"/>
          </a:p>
          <a:p>
            <a:pPr lvl="2"/>
            <a:r>
              <a:rPr lang="el-GR" dirty="0"/>
              <a:t>στερεοφωνικός, μονοφωνικός, υψηλής πιστότητας, ...</a:t>
            </a:r>
          </a:p>
          <a:p>
            <a:pPr lvl="1"/>
            <a:r>
              <a:rPr lang="el-GR" dirty="0" smtClean="0"/>
              <a:t>Ταχύτητα </a:t>
            </a:r>
            <a:r>
              <a:rPr lang="el-GR" dirty="0"/>
              <a:t>του επεξεργαστή</a:t>
            </a:r>
          </a:p>
          <a:p>
            <a:pPr lvl="1"/>
            <a:r>
              <a:rPr lang="el-GR" dirty="0" smtClean="0"/>
              <a:t>Δυνατότητες </a:t>
            </a:r>
            <a:r>
              <a:rPr lang="el-GR" dirty="0"/>
              <a:t>του λειτουργικού συστήματος</a:t>
            </a:r>
          </a:p>
          <a:p>
            <a:pPr lvl="1"/>
            <a:r>
              <a:rPr lang="el-GR" dirty="0" smtClean="0"/>
              <a:t>Ύπαρξη </a:t>
            </a:r>
            <a:r>
              <a:rPr lang="el-GR" dirty="0"/>
              <a:t>ή όχι και δυνατότητες </a:t>
            </a:r>
            <a:r>
              <a:rPr lang="el-GR" b="1" dirty="0"/>
              <a:t>υλικού</a:t>
            </a:r>
            <a:r>
              <a:rPr lang="el-GR" dirty="0"/>
              <a:t> για υποβοήθηση παρουσίασης (hardware accelerators), συμπίεσης σήματος, ...</a:t>
            </a:r>
          </a:p>
        </p:txBody>
      </p:sp>
    </p:spTree>
    <p:extLst>
      <p:ext uri="{BB962C8B-B14F-4D97-AF65-F5344CB8AC3E}">
        <p14:creationId xmlns:p14="http://schemas.microsoft.com/office/powerpoint/2010/main" val="37359896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43E1D-3475-F846-B039-3CDC369070F9}" type="slidenum">
              <a:rPr lang="el-GR" smtClean="0"/>
              <a:pPr/>
              <a:t>33</a:t>
            </a:fld>
            <a:endParaRPr lang="el-GR" sz="1400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Ανομοιογένειες (2 από 2)</a:t>
            </a:r>
            <a:endParaRPr lang="el-GR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5536" y="1600200"/>
            <a:ext cx="8291264" cy="4525963"/>
          </a:xfrm>
          <a:noFill/>
          <a:ln/>
        </p:spPr>
        <p:txBody>
          <a:bodyPr>
            <a:normAutofit/>
          </a:bodyPr>
          <a:lstStyle/>
          <a:p>
            <a:r>
              <a:rPr lang="el-GR" sz="3200" dirty="0" smtClean="0"/>
              <a:t>Στα </a:t>
            </a:r>
            <a:r>
              <a:rPr lang="el-GR" sz="3200" b="1" dirty="0"/>
              <a:t>δίκτυα</a:t>
            </a:r>
            <a:endParaRPr lang="el-GR" sz="3200" dirty="0"/>
          </a:p>
          <a:p>
            <a:pPr lvl="1"/>
            <a:r>
              <a:rPr lang="el-GR" sz="2800" dirty="0" smtClean="0"/>
              <a:t>Διαφορετικές </a:t>
            </a:r>
            <a:r>
              <a:rPr lang="el-GR" sz="2800" dirty="0"/>
              <a:t>τεχνολογίες και υποστήριξη υπηρεσιών</a:t>
            </a:r>
          </a:p>
          <a:p>
            <a:pPr lvl="2"/>
            <a:r>
              <a:rPr lang="el-GR" sz="2400" dirty="0" err="1"/>
              <a:t>π.χ</a:t>
            </a:r>
            <a:r>
              <a:rPr lang="el-GR" sz="2400" dirty="0"/>
              <a:t>. δίκτυα IP και δίκτυα ATM</a:t>
            </a:r>
          </a:p>
          <a:p>
            <a:pPr lvl="2"/>
            <a:r>
              <a:rPr lang="el-GR" dirty="0" smtClean="0"/>
              <a:t>Απαιτήσεις/εγγυήσεις επιπέδου ποιότητας, </a:t>
            </a:r>
            <a:r>
              <a:rPr lang="el-GR" dirty="0"/>
              <a:t>...</a:t>
            </a:r>
          </a:p>
          <a:p>
            <a:pPr lvl="1"/>
            <a:r>
              <a:rPr lang="el-GR" sz="2800" dirty="0" smtClean="0"/>
              <a:t>Διαφορετικά </a:t>
            </a:r>
            <a:r>
              <a:rPr lang="el-GR" sz="2800" dirty="0"/>
              <a:t>χαρακτηριστικά γραμμών</a:t>
            </a:r>
          </a:p>
          <a:p>
            <a:pPr lvl="2"/>
            <a:r>
              <a:rPr lang="el-GR" sz="2400" dirty="0" smtClean="0"/>
              <a:t>Ταχύτητα</a:t>
            </a:r>
            <a:r>
              <a:rPr lang="el-GR" sz="2400" dirty="0"/>
              <a:t>/φάσμα</a:t>
            </a:r>
          </a:p>
          <a:p>
            <a:pPr lvl="2"/>
            <a:r>
              <a:rPr lang="el-GR" sz="2400" dirty="0" smtClean="0"/>
              <a:t>Αξιοπιστία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842894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93ABB-6E73-4A49-BBFF-6CBF54161B67}" type="slidenum">
              <a:rPr lang="el-GR" smtClean="0"/>
              <a:pPr/>
              <a:t>34</a:t>
            </a:fld>
            <a:endParaRPr lang="el-GR" sz="1400" dirty="0"/>
          </a:p>
        </p:txBody>
      </p:sp>
      <p:graphicFrame>
        <p:nvGraphicFramePr>
          <p:cNvPr id="22530" name="Object 2" descr="Σχήμα που εμφανίζει την πολυμετάδοση με την χρήση εικονηκής διαδρομής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57494770"/>
              </p:ext>
            </p:extLst>
          </p:nvPr>
        </p:nvGraphicFramePr>
        <p:xfrm>
          <a:off x="3779912" y="1268760"/>
          <a:ext cx="5004147" cy="3872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1" name="Image Document" r:id="rId3" imgW="8665920" imgH="5545080" progId="Imaging.Document">
                  <p:embed/>
                </p:oleObj>
              </mc:Choice>
              <mc:Fallback>
                <p:oleObj name="Image Document" r:id="rId3" imgW="8665920" imgH="5545080" progId="Imaging.Document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1268760"/>
                        <a:ext cx="5004147" cy="387288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/>
              <a:t>Χρήση Ιεραρχικά Κωδικοποιημένου Video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981944"/>
            <a:ext cx="8382000" cy="4327376"/>
          </a:xfrm>
          <a:noFill/>
          <a:ln/>
        </p:spPr>
        <p:txBody>
          <a:bodyPr anchor="t">
            <a:noAutofit/>
          </a:bodyPr>
          <a:lstStyle/>
          <a:p>
            <a:r>
              <a:rPr lang="el-GR" sz="2400" b="1" dirty="0"/>
              <a:t>IPv6</a:t>
            </a:r>
            <a:endParaRPr lang="el-GR" dirty="0"/>
          </a:p>
          <a:p>
            <a:pPr lvl="1"/>
            <a:r>
              <a:rPr lang="el-GR" sz="2000" dirty="0" smtClean="0"/>
              <a:t>Αναγνωριστικό ροής (flow I</a:t>
            </a:r>
            <a:r>
              <a:rPr lang="en-US" sz="2000" dirty="0" smtClean="0"/>
              <a:t>d</a:t>
            </a:r>
            <a:r>
              <a:rPr lang="el-GR" sz="2000" dirty="0" smtClean="0"/>
              <a:t>s)</a:t>
            </a:r>
            <a:endParaRPr lang="el-GR" sz="2000" dirty="0"/>
          </a:p>
          <a:p>
            <a:r>
              <a:rPr lang="el-GR" sz="2400" b="1" dirty="0"/>
              <a:t>IPv4</a:t>
            </a:r>
            <a:endParaRPr lang="el-GR" sz="2400" dirty="0"/>
          </a:p>
          <a:p>
            <a:pPr lvl="1"/>
            <a:r>
              <a:rPr lang="el-GR" sz="2000" dirty="0"/>
              <a:t>… </a:t>
            </a:r>
            <a:r>
              <a:rPr lang="el-GR" sz="2000" dirty="0" smtClean="0"/>
              <a:t>υποκλοπή θήρας UDP (UDP port </a:t>
            </a:r>
            <a:r>
              <a:rPr lang="ja-JP" altLang="el-GR" sz="2000" dirty="0">
                <a:latin typeface="Calibri"/>
              </a:rPr>
              <a:t>“</a:t>
            </a:r>
            <a:r>
              <a:rPr lang="el-GR" sz="2000" dirty="0"/>
              <a:t>snooping</a:t>
            </a:r>
            <a:r>
              <a:rPr lang="ja-JP" altLang="el-GR" sz="2000" dirty="0" smtClean="0">
                <a:latin typeface="Calibri"/>
              </a:rPr>
              <a:t>”</a:t>
            </a:r>
            <a:r>
              <a:rPr lang="en-US" altLang="ja-JP" sz="2000" dirty="0" smtClean="0">
                <a:latin typeface="Calibri"/>
              </a:rPr>
              <a:t>)</a:t>
            </a:r>
            <a:endParaRPr lang="el-GR" sz="2000" dirty="0"/>
          </a:p>
          <a:p>
            <a:r>
              <a:rPr lang="el-GR" sz="2400" b="1" dirty="0"/>
              <a:t>ATM</a:t>
            </a:r>
            <a:endParaRPr lang="el-GR" dirty="0"/>
          </a:p>
          <a:p>
            <a:pPr lvl="1"/>
            <a:r>
              <a:rPr lang="el-GR" sz="2000" dirty="0"/>
              <a:t>Cell Loss Priority bit</a:t>
            </a:r>
          </a:p>
          <a:p>
            <a:pPr lvl="2"/>
            <a:r>
              <a:rPr lang="el-GR" sz="2000" dirty="0" smtClean="0"/>
              <a:t>Μόνο </a:t>
            </a:r>
            <a:r>
              <a:rPr lang="el-GR" sz="2000" dirty="0"/>
              <a:t>2 επίπεδα (layers)</a:t>
            </a:r>
          </a:p>
          <a:p>
            <a:pPr lvl="1"/>
            <a:r>
              <a:rPr lang="el-GR" sz="2000" dirty="0" smtClean="0"/>
              <a:t>Πολλά αναγνωριστικά εικονικών κυκλωμάτων (</a:t>
            </a:r>
            <a:r>
              <a:rPr lang="el-GR" sz="2000" dirty="0" err="1" smtClean="0"/>
              <a:t>VCIs</a:t>
            </a:r>
            <a:r>
              <a:rPr lang="el-GR" sz="2000" dirty="0" smtClean="0"/>
              <a:t>) με διάφορα </a:t>
            </a:r>
            <a:r>
              <a:rPr lang="el-GR" sz="2000" dirty="0" err="1" smtClean="0"/>
              <a:t>QoS</a:t>
            </a:r>
            <a:endParaRPr lang="el-GR" sz="2000" dirty="0"/>
          </a:p>
          <a:p>
            <a:pPr lvl="2"/>
            <a:r>
              <a:rPr lang="el-GR" sz="2000" dirty="0" smtClean="0"/>
              <a:t>Χρήση αναγνωριστικού εικονικής διαδρομής (VPI) για </a:t>
            </a:r>
            <a:r>
              <a:rPr lang="el-GR" sz="2000" dirty="0"/>
              <a:t>γρήγορη/αποδοτική μεταγωγή</a:t>
            </a:r>
          </a:p>
          <a:p>
            <a:pPr lvl="2"/>
            <a:r>
              <a:rPr lang="el-GR" sz="2000" dirty="0" smtClean="0"/>
              <a:t>Εύκολη υλοποίηση </a:t>
            </a:r>
            <a:r>
              <a:rPr lang="el-GR" sz="2000" dirty="0"/>
              <a:t>επιλεκτικών (απορριπτικών) φίλτρων</a:t>
            </a:r>
          </a:p>
        </p:txBody>
      </p:sp>
    </p:spTree>
    <p:extLst>
      <p:ext uri="{BB962C8B-B14F-4D97-AF65-F5344CB8AC3E}">
        <p14:creationId xmlns:p14="http://schemas.microsoft.com/office/powerpoint/2010/main" val="14093680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9C0F-7B6D-CA4D-9959-5494845B97DF}" type="slidenum">
              <a:rPr lang="el-GR" smtClean="0"/>
              <a:pPr/>
              <a:t>35</a:t>
            </a:fld>
            <a:endParaRPr lang="el-GR" sz="14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 dirty="0"/>
              <a:t>Ο Δίαυλος Πολυμετάδοσης </a:t>
            </a:r>
            <a:r>
              <a:rPr lang="el-GR" dirty="0" smtClean="0"/>
              <a:t>Πολυμέσων (1 από 2)</a:t>
            </a:r>
            <a:endParaRPr lang="el-GR" sz="20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525963"/>
          </a:xfrm>
          <a:noFill/>
          <a:ln/>
        </p:spPr>
        <p:txBody>
          <a:bodyPr>
            <a:normAutofit/>
          </a:bodyPr>
          <a:lstStyle/>
          <a:p>
            <a:r>
              <a:rPr lang="el-GR" sz="2800" dirty="0"/>
              <a:t>The </a:t>
            </a:r>
            <a:r>
              <a:rPr lang="el-GR" sz="2800" b="1" dirty="0"/>
              <a:t>M</a:t>
            </a:r>
            <a:r>
              <a:rPr lang="el-GR" sz="2800" dirty="0"/>
              <a:t>ultimedia </a:t>
            </a:r>
            <a:r>
              <a:rPr lang="el-GR" sz="2800" b="1" dirty="0"/>
              <a:t>M</a:t>
            </a:r>
            <a:r>
              <a:rPr lang="el-GR" sz="2800" dirty="0"/>
              <a:t>ulticast </a:t>
            </a:r>
            <a:r>
              <a:rPr lang="el-GR" sz="2800" b="1" dirty="0"/>
              <a:t>C</a:t>
            </a:r>
            <a:r>
              <a:rPr lang="el-GR" sz="2800" dirty="0"/>
              <a:t>hannel (</a:t>
            </a:r>
            <a:r>
              <a:rPr lang="el-GR" sz="2800" b="1" i="1" dirty="0"/>
              <a:t>MMC</a:t>
            </a:r>
            <a:r>
              <a:rPr lang="el-GR" sz="2800" dirty="0"/>
              <a:t>)</a:t>
            </a:r>
            <a:endParaRPr lang="el-GR" sz="2800" dirty="0" smtClean="0"/>
          </a:p>
          <a:p>
            <a:r>
              <a:rPr lang="el-GR" sz="2800" dirty="0" smtClean="0"/>
              <a:t>Πλαίσιο </a:t>
            </a:r>
            <a:r>
              <a:rPr lang="el-GR" sz="2800" dirty="0"/>
              <a:t>για ανάπτυξη εφαρμογών διάδοσης πολυμέσων</a:t>
            </a:r>
          </a:p>
          <a:p>
            <a:pPr lvl="1">
              <a:lnSpc>
                <a:spcPct val="80000"/>
              </a:lnSpc>
            </a:pPr>
            <a:r>
              <a:rPr lang="el-GR" sz="2000" dirty="0" smtClean="0"/>
              <a:t>Μετάδοση </a:t>
            </a:r>
            <a:r>
              <a:rPr lang="el-GR" sz="2000" dirty="0"/>
              <a:t>από έναν προς πολλούς και προς μία κατεύθυνση</a:t>
            </a:r>
          </a:p>
          <a:p>
            <a:pPr lvl="1">
              <a:lnSpc>
                <a:spcPct val="80000"/>
              </a:lnSpc>
            </a:pPr>
            <a:r>
              <a:rPr lang="el-GR" sz="2000" dirty="0" smtClean="0"/>
              <a:t>Ασθενής </a:t>
            </a:r>
            <a:r>
              <a:rPr lang="el-GR" sz="2000" dirty="0"/>
              <a:t>σύζευξη μεταξύ πηγής και δεκτών (απλοποίηση του συστήματος)</a:t>
            </a:r>
          </a:p>
          <a:p>
            <a:pPr lvl="1">
              <a:lnSpc>
                <a:spcPct val="80000"/>
              </a:lnSpc>
            </a:pPr>
            <a:r>
              <a:rPr lang="el-GR" sz="2000" dirty="0" smtClean="0"/>
              <a:t>Η </a:t>
            </a:r>
            <a:r>
              <a:rPr lang="el-GR" sz="2000" dirty="0"/>
              <a:t>πηγή δε χρειάζεται να γνωρίζει τους δέκτες</a:t>
            </a:r>
          </a:p>
          <a:p>
            <a:r>
              <a:rPr lang="el-GR" sz="2800" dirty="0" smtClean="0"/>
              <a:t>Υποστήριξη</a:t>
            </a:r>
            <a:r>
              <a:rPr lang="el-GR" sz="2800" dirty="0"/>
              <a:t>/αντιμετώπιση </a:t>
            </a:r>
            <a:r>
              <a:rPr lang="el-GR" sz="2800" dirty="0" smtClean="0"/>
              <a:t>ανομοιογένειας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13552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9C0F-7B6D-CA4D-9959-5494845B97DF}" type="slidenum">
              <a:rPr lang="el-GR" smtClean="0"/>
              <a:pPr/>
              <a:t>36</a:t>
            </a:fld>
            <a:endParaRPr lang="el-GR" sz="14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 dirty="0"/>
              <a:t>Ο Δίαυλος Πολυμετάδοσης </a:t>
            </a:r>
            <a:r>
              <a:rPr lang="el-GR" dirty="0" smtClean="0"/>
              <a:t>Πολυμέσων (2 από 2)</a:t>
            </a:r>
            <a:endParaRPr lang="el-GR" sz="20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1349"/>
            <a:ext cx="8229600" cy="4525963"/>
          </a:xfrm>
          <a:noFill/>
          <a:ln/>
        </p:spPr>
        <p:txBody>
          <a:bodyPr>
            <a:normAutofit/>
          </a:bodyPr>
          <a:lstStyle/>
          <a:p>
            <a:r>
              <a:rPr lang="el-GR" sz="2800" dirty="0" smtClean="0"/>
              <a:t>Οικονομία </a:t>
            </a:r>
            <a:r>
              <a:rPr lang="el-GR" sz="2800" dirty="0"/>
              <a:t>που επιτυγχάνεται με</a:t>
            </a:r>
          </a:p>
          <a:p>
            <a:pPr lvl="1">
              <a:lnSpc>
                <a:spcPct val="80000"/>
              </a:lnSpc>
            </a:pPr>
            <a:r>
              <a:rPr lang="el-GR" sz="2000" dirty="0" smtClean="0"/>
              <a:t>Πολυμετάδοση</a:t>
            </a:r>
            <a:endParaRPr lang="el-GR" sz="2000" dirty="0"/>
          </a:p>
          <a:p>
            <a:pPr lvl="1">
              <a:lnSpc>
                <a:spcPct val="80000"/>
              </a:lnSpc>
            </a:pPr>
            <a:r>
              <a:rPr lang="el-GR" sz="2000" dirty="0" smtClean="0"/>
              <a:t>Αποφυγή </a:t>
            </a:r>
            <a:r>
              <a:rPr lang="el-GR" sz="2000" dirty="0"/>
              <a:t>ή χαλαρή ανάδραση (open-loop control)</a:t>
            </a:r>
          </a:p>
          <a:p>
            <a:pPr lvl="1">
              <a:lnSpc>
                <a:spcPct val="80000"/>
              </a:lnSpc>
            </a:pPr>
            <a:r>
              <a:rPr lang="el-GR" sz="2000" dirty="0" smtClean="0"/>
              <a:t>Μετάδοση </a:t>
            </a:r>
            <a:r>
              <a:rPr lang="el-GR" sz="2000" dirty="0"/>
              <a:t>και επεξεργασία κατάλληλη για κάθε μέσο</a:t>
            </a:r>
          </a:p>
          <a:p>
            <a:pPr lvl="1">
              <a:lnSpc>
                <a:spcPct val="80000"/>
              </a:lnSpc>
            </a:pPr>
            <a:r>
              <a:rPr lang="el-GR" sz="2000" dirty="0" smtClean="0"/>
              <a:t>Υποστήριξη </a:t>
            </a:r>
            <a:r>
              <a:rPr lang="el-GR" sz="2000" dirty="0"/>
              <a:t>ιεραρχικής κωδικοποίησης</a:t>
            </a:r>
          </a:p>
          <a:p>
            <a:pPr lvl="1">
              <a:lnSpc>
                <a:spcPct val="80000"/>
              </a:lnSpc>
            </a:pPr>
            <a:r>
              <a:rPr lang="el-GR" sz="2000" dirty="0" smtClean="0"/>
              <a:t>Υποστήριξη </a:t>
            </a:r>
            <a:r>
              <a:rPr lang="el-GR" sz="2000" dirty="0"/>
              <a:t>στατιστικής πολύπλεξης</a:t>
            </a:r>
          </a:p>
          <a:p>
            <a:pPr lvl="1">
              <a:lnSpc>
                <a:spcPct val="80000"/>
              </a:lnSpc>
            </a:pPr>
            <a:r>
              <a:rPr lang="ja-JP" altLang="el-GR" sz="2000" dirty="0" smtClean="0">
                <a:latin typeface="Calibri"/>
              </a:rPr>
              <a:t>“</a:t>
            </a:r>
            <a:r>
              <a:rPr lang="el-GR" altLang="ja-JP" sz="2000" dirty="0"/>
              <a:t>Φ</a:t>
            </a:r>
            <a:r>
              <a:rPr lang="el-GR" sz="2000" dirty="0" smtClean="0"/>
              <a:t>ίλτρα</a:t>
            </a:r>
            <a:r>
              <a:rPr lang="ja-JP" altLang="el-GR" sz="2000" dirty="0">
                <a:latin typeface="Calibri"/>
              </a:rPr>
              <a:t>“</a:t>
            </a:r>
            <a:r>
              <a:rPr lang="el-GR" sz="2000" dirty="0"/>
              <a:t> και προώθησή τους στο δίκτυο προς την πηγή</a:t>
            </a:r>
          </a:p>
          <a:p>
            <a:pPr lvl="1">
              <a:lnSpc>
                <a:spcPct val="30000"/>
              </a:lnSpc>
              <a:buFont typeface="Monotype Sorts" charset="0"/>
              <a:buNone/>
            </a:pPr>
            <a:endParaRPr lang="el-GR" sz="3600" dirty="0"/>
          </a:p>
          <a:p>
            <a:pPr>
              <a:lnSpc>
                <a:spcPct val="90000"/>
              </a:lnSpc>
              <a:buFont typeface="Monotype Sorts" charset="0"/>
              <a:buNone/>
            </a:pPr>
            <a:r>
              <a:rPr lang="el-GR" sz="2000" dirty="0"/>
              <a:t>	"</a:t>
            </a:r>
            <a:r>
              <a:rPr lang="el-GR" sz="2000" b="1" dirty="0"/>
              <a:t>The Multimedia Multicast Channel</a:t>
            </a:r>
            <a:r>
              <a:rPr lang="el-GR" sz="2000" dirty="0"/>
              <a:t>," </a:t>
            </a:r>
            <a:r>
              <a:rPr lang="el-GR" sz="2000" i="1" dirty="0"/>
              <a:t>Internetworking: Research and Experience</a:t>
            </a:r>
            <a:r>
              <a:rPr lang="el-GR" sz="2000" dirty="0"/>
              <a:t>, 1995 </a:t>
            </a:r>
            <a:r>
              <a:rPr lang="el-GR" sz="2000" dirty="0" smtClean="0"/>
              <a:t>(με Anderson</a:t>
            </a:r>
            <a:r>
              <a:rPr lang="el-GR" sz="2000" dirty="0"/>
              <a:t>, </a:t>
            </a:r>
            <a:r>
              <a:rPr lang="el-GR" sz="2000" dirty="0" err="1"/>
              <a:t>Kompella</a:t>
            </a:r>
            <a:r>
              <a:rPr lang="el-GR" sz="2000" dirty="0"/>
              <a:t>, and Pasquale).</a:t>
            </a:r>
          </a:p>
        </p:txBody>
      </p:sp>
    </p:spTree>
    <p:extLst>
      <p:ext uri="{BB962C8B-B14F-4D97-AF65-F5344CB8AC3E}">
        <p14:creationId xmlns:p14="http://schemas.microsoft.com/office/powerpoint/2010/main" val="2225203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EDE03-9C38-B046-93AC-C150C611C966}" type="slidenum">
              <a:rPr lang="el-GR" smtClean="0"/>
              <a:pPr/>
              <a:t>37</a:t>
            </a:fld>
            <a:endParaRPr lang="el-GR" sz="1400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/>
              <a:t>Πρότυπη Υλοποίηση σε Περιβάλλον ATM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5536" y="3284984"/>
            <a:ext cx="8295456" cy="2675384"/>
          </a:xfrm>
          <a:noFill/>
          <a:ln/>
        </p:spPr>
        <p:txBody>
          <a:bodyPr>
            <a:noAutofit/>
          </a:bodyPr>
          <a:lstStyle/>
          <a:p>
            <a:r>
              <a:rPr lang="el-GR" sz="2000" dirty="0" smtClean="0"/>
              <a:t>Πλατφόρμα δοκιμών δικτύων ATM της «FORE Systems» </a:t>
            </a:r>
          </a:p>
          <a:p>
            <a:r>
              <a:rPr lang="el-GR" sz="2000" dirty="0" err="1" smtClean="0"/>
              <a:t>DECStation</a:t>
            </a:r>
            <a:r>
              <a:rPr lang="el-GR" sz="2000" dirty="0" smtClean="0"/>
              <a:t> </a:t>
            </a:r>
            <a:r>
              <a:rPr lang="el-GR" sz="2000" dirty="0"/>
              <a:t>5000, FORE ATM adapters</a:t>
            </a:r>
          </a:p>
          <a:p>
            <a:r>
              <a:rPr lang="el-GR" sz="2000" dirty="0" smtClean="0"/>
              <a:t>Εικονικά κυκλώματα (VCs) = ροές μέσων, επίπεδα</a:t>
            </a:r>
            <a:endParaRPr lang="el-GR" sz="2000" dirty="0"/>
          </a:p>
          <a:p>
            <a:r>
              <a:rPr lang="el-GR" sz="2000" dirty="0" smtClean="0"/>
              <a:t>Συμπεράσματα:</a:t>
            </a:r>
            <a:endParaRPr lang="el-GR" sz="2000" dirty="0"/>
          </a:p>
          <a:p>
            <a:pPr lvl="1"/>
            <a:r>
              <a:rPr lang="el-GR" sz="2000" dirty="0"/>
              <a:t>ελάχιστο επιπλέον φορτίο στους δέκτες για λήψη συνιστωσών</a:t>
            </a:r>
          </a:p>
          <a:p>
            <a:pPr lvl="1"/>
            <a:r>
              <a:rPr lang="el-GR" sz="2000" dirty="0"/>
              <a:t>αποτελεσματική μέθοδος για αντιμετώπιση υπερφόρτωσης</a:t>
            </a:r>
          </a:p>
          <a:p>
            <a:pPr lvl="1"/>
            <a:r>
              <a:rPr lang="el-GR" sz="2000" dirty="0"/>
              <a:t>χρειάζεται αποτελεσματικότερη υποστήριξη για επεξεργασία </a:t>
            </a:r>
            <a:r>
              <a:rPr lang="el-GR" sz="2000" dirty="0" smtClean="0"/>
              <a:t>σήματος</a:t>
            </a:r>
          </a:p>
          <a:p>
            <a:pPr marL="0" indent="0">
              <a:buNone/>
            </a:pPr>
            <a:r>
              <a:rPr lang="el-GR" sz="2000" dirty="0" smtClean="0"/>
              <a:t>"</a:t>
            </a:r>
            <a:r>
              <a:rPr lang="el-GR" sz="2000" b="1" dirty="0" smtClean="0"/>
              <a:t>A Prototype Video Dissemination Application over ATM</a:t>
            </a:r>
            <a:r>
              <a:rPr lang="el-GR" sz="2000" dirty="0" smtClean="0"/>
              <a:t>," Proc. IEEE ICC, June 1995 (με K. Taylor).</a:t>
            </a:r>
            <a:endParaRPr lang="el-GR" sz="2000" dirty="0"/>
          </a:p>
        </p:txBody>
      </p:sp>
      <p:graphicFrame>
        <p:nvGraphicFramePr>
          <p:cNvPr id="24580" name="Object 4" descr="Σχήμα που εμφανίζει την αλληλεπίδραση των πολυμεσικών οντοτήτων στην πλατφόρμα δοκιμών σε δίκτυα ATM.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21220703"/>
              </p:ext>
            </p:extLst>
          </p:nvPr>
        </p:nvGraphicFramePr>
        <p:xfrm>
          <a:off x="381000" y="1268760"/>
          <a:ext cx="8362950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9" name="VISIO" r:id="rId3" imgW="5754600" imgH="1425240" progId="Visio.Drawing.4">
                  <p:embed/>
                </p:oleObj>
              </mc:Choice>
              <mc:Fallback>
                <p:oleObj name="VISIO" r:id="rId3" imgW="5754600" imgH="1425240" progId="Visio.Drawing.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268760"/>
                        <a:ext cx="8362950" cy="2063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  <a:ext uri="{FAA26D3D-D897-4be2-8F04-BA451C77F1D7}">
                          <ma14:placeholderFlag xmlns:ma14="http://schemas.microsoft.com/office/mac/drawingml/2011/main" xmlns="" val="1"/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96825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 dirty="0"/>
              <a:t>Πολυμετάδοση </a:t>
            </a:r>
            <a:r>
              <a:rPr lang="el-GR" dirty="0" smtClean="0"/>
              <a:t>σε Ασύρματη </a:t>
            </a:r>
            <a:r>
              <a:rPr lang="el-GR" dirty="0"/>
              <a:t>και Κινητή </a:t>
            </a:r>
            <a:r>
              <a:rPr lang="el-GR" dirty="0" smtClean="0"/>
              <a:t>Επικοινωνία στο IP (1 από 2)</a:t>
            </a:r>
            <a:endParaRPr lang="el-GR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7086600" cy="5029200"/>
          </a:xfrm>
          <a:noFill/>
          <a:ln/>
        </p:spPr>
        <p:txBody>
          <a:bodyPr>
            <a:normAutofit/>
          </a:bodyPr>
          <a:lstStyle/>
          <a:p>
            <a:r>
              <a:rPr lang="el-GR" sz="2800" dirty="0" smtClean="0"/>
              <a:t>Κινητή επικοινωνία στο IP</a:t>
            </a:r>
            <a:endParaRPr lang="el-GR" sz="2800" dirty="0"/>
          </a:p>
          <a:p>
            <a:pPr lvl="1">
              <a:lnSpc>
                <a:spcPct val="90000"/>
              </a:lnSpc>
            </a:pPr>
            <a:r>
              <a:rPr lang="el-GR" sz="2400" dirty="0" smtClean="0"/>
              <a:t>Ρευστή </a:t>
            </a:r>
            <a:r>
              <a:rPr lang="el-GR" sz="2400" dirty="0"/>
              <a:t>περιοχή - τα </a:t>
            </a:r>
            <a:r>
              <a:rPr lang="ja-JP" altLang="el-GR" sz="2400" dirty="0" smtClean="0">
                <a:latin typeface="Calibri"/>
              </a:rPr>
              <a:t>“</a:t>
            </a:r>
            <a:r>
              <a:rPr lang="el-GR" sz="2400" dirty="0" smtClean="0"/>
              <a:t>πρότυπα</a:t>
            </a:r>
            <a:r>
              <a:rPr lang="ja-JP" altLang="el-GR" sz="2400" dirty="0" smtClean="0">
                <a:latin typeface="Calibri"/>
              </a:rPr>
              <a:t>”</a:t>
            </a:r>
            <a:r>
              <a:rPr lang="el-GR" sz="2400" dirty="0" smtClean="0"/>
              <a:t> </a:t>
            </a:r>
            <a:r>
              <a:rPr lang="el-GR" sz="2400" dirty="0"/>
              <a:t>αλλάζουν…</a:t>
            </a:r>
          </a:p>
          <a:p>
            <a:pPr lvl="1">
              <a:lnSpc>
                <a:spcPct val="90000"/>
              </a:lnSpc>
            </a:pPr>
            <a:r>
              <a:rPr lang="el-GR" sz="2400" dirty="0" smtClean="0"/>
              <a:t>Σπιτικός &amp; ξένος πράκτορας (Home &amp; Foreign Agents)</a:t>
            </a:r>
            <a:endParaRPr lang="el-GR" sz="2400" dirty="0"/>
          </a:p>
          <a:p>
            <a:pPr lvl="1">
              <a:lnSpc>
                <a:spcPct val="90000"/>
              </a:lnSpc>
            </a:pPr>
            <a:r>
              <a:rPr lang="el-GR" sz="2400" dirty="0" smtClean="0"/>
              <a:t>Τούνελ (tunneling IPIP</a:t>
            </a:r>
            <a:r>
              <a:rPr lang="el-GR" sz="2400" dirty="0"/>
              <a:t>), </a:t>
            </a:r>
            <a:r>
              <a:rPr lang="el-GR" sz="2400" dirty="0" smtClean="0"/>
              <a:t>εικονικά δίκτυα          (</a:t>
            </a:r>
            <a:r>
              <a:rPr lang="el-GR" sz="2400" dirty="0" err="1" smtClean="0"/>
              <a:t>π.χ</a:t>
            </a:r>
            <a:r>
              <a:rPr lang="el-GR" sz="2400" dirty="0"/>
              <a:t>.</a:t>
            </a:r>
            <a:r>
              <a:rPr lang="el-GR" sz="2400" dirty="0" smtClean="0"/>
              <a:t> </a:t>
            </a:r>
            <a:r>
              <a:rPr lang="el-GR" sz="2400" dirty="0" err="1"/>
              <a:t>Mbone</a:t>
            </a:r>
            <a:r>
              <a:rPr lang="el-GR" sz="2400" dirty="0"/>
              <a:t>)</a:t>
            </a:r>
          </a:p>
          <a:p>
            <a:r>
              <a:rPr lang="el-GR" sz="2800" dirty="0" smtClean="0"/>
              <a:t>Προβλήματα</a:t>
            </a:r>
            <a:endParaRPr lang="el-GR" sz="2800" dirty="0"/>
          </a:p>
          <a:p>
            <a:pPr lvl="1">
              <a:lnSpc>
                <a:spcPct val="90000"/>
              </a:lnSpc>
            </a:pPr>
            <a:r>
              <a:rPr lang="el-GR" sz="2400" dirty="0" smtClean="0"/>
              <a:t>Διάφορες </a:t>
            </a:r>
            <a:r>
              <a:rPr lang="el-GR" sz="2400" dirty="0"/>
              <a:t>λύσεις απλές αλλά </a:t>
            </a:r>
            <a:r>
              <a:rPr lang="el-GR" sz="2400" dirty="0" err="1" smtClean="0"/>
              <a:t>ακτιβές</a:t>
            </a:r>
            <a:endParaRPr lang="el-GR" sz="2400" dirty="0"/>
          </a:p>
          <a:p>
            <a:pPr lvl="1">
              <a:lnSpc>
                <a:spcPct val="90000"/>
              </a:lnSpc>
            </a:pPr>
            <a:r>
              <a:rPr lang="el-GR" sz="2400" dirty="0" smtClean="0"/>
              <a:t>Συγκρούσεις </a:t>
            </a:r>
            <a:r>
              <a:rPr lang="el-GR" sz="2400" dirty="0"/>
              <a:t>στόχων (</a:t>
            </a:r>
            <a:r>
              <a:rPr lang="el-GR" sz="2400" dirty="0" err="1"/>
              <a:t>π.χ</a:t>
            </a:r>
            <a:r>
              <a:rPr lang="el-GR" sz="2400" dirty="0" smtClean="0"/>
              <a:t>. </a:t>
            </a:r>
            <a:r>
              <a:rPr lang="el-GR" sz="2400" dirty="0"/>
              <a:t>οικονομία και ασφάλεια</a:t>
            </a:r>
            <a:r>
              <a:rPr lang="el-GR" sz="2400" dirty="0" smtClean="0"/>
              <a:t>)</a:t>
            </a:r>
            <a:endParaRPr lang="el-GR" sz="2400" dirty="0"/>
          </a:p>
        </p:txBody>
      </p:sp>
      <p:pic>
        <p:nvPicPr>
          <p:cNvPr id="25604" name="Picture 4" descr="Σχήμα που εμφανίζει την χρήση σπιτικού και ξένου πράκτορα. 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48532"/>
            <a:ext cx="2432050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2E5F-36BB-664F-88A3-FBCBAFE565E6}" type="slidenum">
              <a:rPr lang="el-GR" smtClean="0"/>
              <a:pPr/>
              <a:t>38</a:t>
            </a:fld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8931120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F2E5F-36BB-664F-88A3-FBCBAFE565E6}" type="slidenum">
              <a:rPr lang="el-GR" smtClean="0"/>
              <a:pPr/>
              <a:t>39</a:t>
            </a:fld>
            <a:endParaRPr lang="el-GR" sz="1400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 dirty="0"/>
              <a:t>Πολυμετάδοση </a:t>
            </a:r>
            <a:r>
              <a:rPr lang="el-GR" dirty="0" smtClean="0"/>
              <a:t>σε Ασύρματη </a:t>
            </a:r>
            <a:r>
              <a:rPr lang="el-GR" dirty="0"/>
              <a:t>και Κινητή </a:t>
            </a:r>
            <a:r>
              <a:rPr lang="el-GR" dirty="0" smtClean="0"/>
              <a:t>Επικοινωνία στο IP (2 από 2)</a:t>
            </a:r>
            <a:endParaRPr lang="el-GR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496944" cy="5029200"/>
          </a:xfrm>
          <a:noFill/>
          <a:ln/>
        </p:spPr>
        <p:txBody>
          <a:bodyPr>
            <a:normAutofit/>
          </a:bodyPr>
          <a:lstStyle/>
          <a:p>
            <a:r>
              <a:rPr lang="el-GR" dirty="0"/>
              <a:t>Β</a:t>
            </a:r>
            <a:r>
              <a:rPr lang="el-GR" dirty="0" smtClean="0"/>
              <a:t>ελτιστοποιήσεις </a:t>
            </a:r>
            <a:r>
              <a:rPr lang="el-GR" dirty="0"/>
              <a:t>στο πρωτόκολλο IGMP (</a:t>
            </a:r>
            <a:r>
              <a:rPr lang="el-GR" sz="2800" b="1" dirty="0"/>
              <a:t>I</a:t>
            </a:r>
            <a:r>
              <a:rPr lang="el-GR" sz="2800" dirty="0"/>
              <a:t>nternet </a:t>
            </a:r>
            <a:r>
              <a:rPr lang="el-GR" sz="2800" b="1" dirty="0"/>
              <a:t>G</a:t>
            </a:r>
            <a:r>
              <a:rPr lang="el-GR" sz="2800" dirty="0"/>
              <a:t>roup </a:t>
            </a:r>
            <a:r>
              <a:rPr lang="el-GR" sz="2800" b="1" dirty="0"/>
              <a:t>M</a:t>
            </a:r>
            <a:r>
              <a:rPr lang="el-GR" sz="2800" dirty="0"/>
              <a:t>anagement </a:t>
            </a:r>
            <a:r>
              <a:rPr lang="el-GR" sz="2800" b="1" dirty="0"/>
              <a:t>P</a:t>
            </a:r>
            <a:r>
              <a:rPr lang="el-GR" sz="2800" dirty="0"/>
              <a:t>rotocol</a:t>
            </a:r>
            <a:r>
              <a:rPr lang="el-GR" dirty="0"/>
              <a:t>) για απ</a:t>
            </a:r>
            <a:r>
              <a:rPr lang="ja-JP" altLang="el-GR" dirty="0">
                <a:latin typeface="Calibri"/>
              </a:rPr>
              <a:t>‘</a:t>
            </a:r>
            <a:r>
              <a:rPr lang="el-GR" dirty="0"/>
              <a:t> ευθείας συνδέσεις</a:t>
            </a:r>
          </a:p>
          <a:p>
            <a:pPr lvl="1">
              <a:lnSpc>
                <a:spcPct val="90000"/>
              </a:lnSpc>
            </a:pPr>
            <a:r>
              <a:rPr lang="el-GR" dirty="0" smtClean="0"/>
              <a:t>Ασύρματα κυψελωτά (wireless </a:t>
            </a:r>
            <a:r>
              <a:rPr lang="el-GR" dirty="0"/>
              <a:t>cellular/</a:t>
            </a:r>
            <a:r>
              <a:rPr lang="el-GR" dirty="0" smtClean="0"/>
              <a:t>PCS)</a:t>
            </a:r>
            <a:endParaRPr lang="el-GR" dirty="0"/>
          </a:p>
          <a:p>
            <a:pPr lvl="1">
              <a:lnSpc>
                <a:spcPct val="90000"/>
              </a:lnSpc>
            </a:pPr>
            <a:r>
              <a:rPr lang="el-GR" dirty="0" smtClean="0"/>
              <a:t>Τούνελ σε κινητές επικοινωνίας στο ΙΡ (mobile IP tunnels)</a:t>
            </a:r>
            <a:endParaRPr lang="el-GR" dirty="0"/>
          </a:p>
          <a:p>
            <a:pPr lvl="1">
              <a:lnSpc>
                <a:spcPct val="40000"/>
              </a:lnSpc>
              <a:buFont typeface="Monotype Sorts" charset="0"/>
              <a:buNone/>
            </a:pPr>
            <a:endParaRPr lang="el-GR" dirty="0"/>
          </a:p>
          <a:p>
            <a:pPr marL="0" indent="0">
              <a:buNone/>
            </a:pPr>
            <a:r>
              <a:rPr lang="el-GR" sz="2000" dirty="0" smtClean="0"/>
              <a:t>"</a:t>
            </a:r>
            <a:r>
              <a:rPr lang="el-GR" sz="2000" b="1" dirty="0"/>
              <a:t>IP Multicast for Mobile Hosts</a:t>
            </a:r>
            <a:r>
              <a:rPr lang="el-GR" sz="2000" dirty="0"/>
              <a:t>,</a:t>
            </a:r>
            <a:r>
              <a:rPr lang="ja-JP" altLang="el-GR" sz="2000" dirty="0">
                <a:latin typeface="Calibri"/>
              </a:rPr>
              <a:t>”</a:t>
            </a:r>
            <a:r>
              <a:rPr lang="el-GR" sz="2000" dirty="0"/>
              <a:t> </a:t>
            </a:r>
            <a:r>
              <a:rPr lang="el-GR" sz="2000" i="1" dirty="0"/>
              <a:t>IEEE Communications</a:t>
            </a:r>
            <a:r>
              <a:rPr lang="el-GR" sz="2000" dirty="0"/>
              <a:t>, January 1997 </a:t>
            </a:r>
            <a:r>
              <a:rPr lang="el-GR" sz="2000" dirty="0" smtClean="0"/>
              <a:t>(</a:t>
            </a:r>
            <a:r>
              <a:rPr lang="el-GR" sz="2000" dirty="0"/>
              <a:t>with G. </a:t>
            </a:r>
            <a:r>
              <a:rPr lang="el-GR" sz="2000" dirty="0" err="1"/>
              <a:t>Xylomenos</a:t>
            </a:r>
            <a:r>
              <a:rPr lang="el-GR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00053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n-US" dirty="0" smtClean="0"/>
              <a:t>Πα</a:t>
            </a:r>
            <a:r>
              <a:rPr lang="en-US" dirty="0" err="1" smtClean="0"/>
              <a:t>ρουσί</a:t>
            </a:r>
            <a:r>
              <a:rPr lang="en-US" dirty="0" smtClean="0"/>
              <a:t>αση και κατανόηση των προβλημάτων δικτυακής μετάδοσης πολυμεσικής πληροφορίας.</a:t>
            </a:r>
          </a:p>
          <a:p>
            <a:pPr marL="0"/>
            <a:r>
              <a:rPr lang="en-US" dirty="0" smtClean="0"/>
              <a:t>Πα</a:t>
            </a:r>
            <a:r>
              <a:rPr lang="en-US" dirty="0" err="1" smtClean="0"/>
              <a:t>ρουσί</a:t>
            </a:r>
            <a:r>
              <a:rPr lang="en-US" dirty="0" smtClean="0"/>
              <a:t>α</a:t>
            </a:r>
            <a:r>
              <a:rPr lang="en-US" dirty="0" err="1" smtClean="0"/>
              <a:t>ση</a:t>
            </a:r>
            <a:r>
              <a:rPr lang="en-US" dirty="0" smtClean="0"/>
              <a:t> </a:t>
            </a:r>
            <a:r>
              <a:rPr lang="en-US" dirty="0" err="1" smtClean="0"/>
              <a:t>τεχνικών</a:t>
            </a:r>
            <a:r>
              <a:rPr lang="en-US" dirty="0" smtClean="0"/>
              <a:t> </a:t>
            </a:r>
            <a:r>
              <a:rPr lang="en-US" dirty="0" err="1" smtClean="0"/>
              <a:t>εξυκονόμησης</a:t>
            </a:r>
            <a:r>
              <a:rPr lang="en-US" dirty="0" smtClean="0"/>
              <a:t> π</a:t>
            </a:r>
            <a:r>
              <a:rPr lang="en-US" dirty="0" err="1" smtClean="0"/>
              <a:t>όρων</a:t>
            </a:r>
            <a:r>
              <a:rPr lang="en-US" dirty="0" smtClean="0"/>
              <a:t> </a:t>
            </a:r>
            <a:r>
              <a:rPr lang="en-US" dirty="0" err="1" smtClean="0"/>
              <a:t>του</a:t>
            </a:r>
            <a:r>
              <a:rPr lang="en-US" dirty="0" smtClean="0"/>
              <a:t> </a:t>
            </a:r>
            <a:r>
              <a:rPr lang="en-US" dirty="0" err="1" smtClean="0"/>
              <a:t>δικτύου</a:t>
            </a:r>
            <a:r>
              <a:rPr lang="en-US" dirty="0" smtClean="0"/>
              <a:t> </a:t>
            </a:r>
            <a:r>
              <a:rPr lang="en-US" dirty="0" err="1" smtClean="0"/>
              <a:t>ό</a:t>
            </a:r>
            <a:r>
              <a:rPr lang="en-US" dirty="0" smtClean="0"/>
              <a:t>π</a:t>
            </a:r>
            <a:r>
              <a:rPr lang="en-US" dirty="0" err="1" smtClean="0"/>
              <a:t>ως</a:t>
            </a:r>
            <a:r>
              <a:rPr lang="en-US" dirty="0" smtClean="0"/>
              <a:t> </a:t>
            </a:r>
            <a:r>
              <a:rPr lang="en-US" dirty="0" err="1" smtClean="0"/>
              <a:t>η</a:t>
            </a:r>
            <a:r>
              <a:rPr lang="en-US" dirty="0" smtClean="0"/>
              <a:t> </a:t>
            </a:r>
            <a:r>
              <a:rPr lang="en-US" dirty="0" err="1" smtClean="0"/>
              <a:t>ιερ</a:t>
            </a:r>
            <a:r>
              <a:rPr lang="en-US" dirty="0" smtClean="0"/>
              <a:t>α</a:t>
            </a:r>
            <a:r>
              <a:rPr lang="en-US" dirty="0" err="1" smtClean="0"/>
              <a:t>ρχική</a:t>
            </a:r>
            <a:r>
              <a:rPr lang="en-US" dirty="0" smtClean="0"/>
              <a:t> </a:t>
            </a:r>
            <a:r>
              <a:rPr lang="en-US" dirty="0" err="1" smtClean="0"/>
              <a:t>κωδικο</a:t>
            </a:r>
            <a:r>
              <a:rPr lang="en-US" dirty="0" smtClean="0"/>
              <a:t>π</a:t>
            </a:r>
            <a:r>
              <a:rPr lang="en-US" dirty="0" err="1" smtClean="0"/>
              <a:t>οίηση</a:t>
            </a:r>
            <a:r>
              <a:rPr lang="en-US" dirty="0" smtClean="0"/>
              <a:t> </a:t>
            </a:r>
            <a:r>
              <a:rPr lang="en-US" dirty="0" err="1" smtClean="0"/>
              <a:t>κ</a:t>
            </a:r>
            <a:r>
              <a:rPr lang="en-US" dirty="0" smtClean="0"/>
              <a:t>α</a:t>
            </a:r>
            <a:r>
              <a:rPr lang="en-US" dirty="0" err="1" smtClean="0"/>
              <a:t>ι</a:t>
            </a:r>
            <a:r>
              <a:rPr lang="en-US" dirty="0" smtClean="0"/>
              <a:t> </a:t>
            </a:r>
            <a:r>
              <a:rPr lang="en-US" dirty="0" err="1" smtClean="0"/>
              <a:t>η</a:t>
            </a:r>
            <a:r>
              <a:rPr lang="en-US" dirty="0" smtClean="0"/>
              <a:t> π</a:t>
            </a:r>
            <a:r>
              <a:rPr lang="en-US" dirty="0" err="1" smtClean="0"/>
              <a:t>ολυμετάδοση</a:t>
            </a:r>
            <a:r>
              <a:rPr lang="en-US" dirty="0" smtClean="0"/>
              <a:t>.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28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0F8B-68A9-374E-A12A-63152F18FC37}" type="slidenum">
              <a:rPr lang="el-GR" smtClean="0"/>
              <a:pPr/>
              <a:t>40</a:t>
            </a:fld>
            <a:endParaRPr lang="el-GR" sz="1400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 dirty="0" smtClean="0"/>
              <a:t>Εργασίες σχετικές με την Πολυμετάδοση (1 από 2)</a:t>
            </a:r>
            <a:endParaRPr lang="el-GR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525963"/>
          </a:xfrm>
          <a:noFill/>
          <a:ln/>
        </p:spPr>
        <p:txBody>
          <a:bodyPr>
            <a:normAutofit/>
          </a:bodyPr>
          <a:lstStyle/>
          <a:p>
            <a:r>
              <a:rPr lang="el-GR" dirty="0" smtClean="0"/>
              <a:t>Wall’s thesis</a:t>
            </a:r>
            <a:r>
              <a:rPr lang="el-GR" dirty="0" smtClean="0">
                <a:latin typeface="Calibri"/>
              </a:rPr>
              <a:t> </a:t>
            </a:r>
            <a:r>
              <a:rPr lang="el-GR" dirty="0" smtClean="0"/>
              <a:t>[</a:t>
            </a:r>
            <a:r>
              <a:rPr lang="el-GR" dirty="0"/>
              <a:t>1982]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l-GR" dirty="0" smtClean="0"/>
              <a:t>Πολυμετάδοση </a:t>
            </a:r>
            <a:r>
              <a:rPr lang="el-GR" dirty="0"/>
              <a:t>στο </a:t>
            </a:r>
            <a:r>
              <a:rPr lang="el-GR" dirty="0" smtClean="0"/>
              <a:t>IP [</a:t>
            </a:r>
            <a:r>
              <a:rPr lang="el-GR" dirty="0" err="1"/>
              <a:t>Deering</a:t>
            </a:r>
            <a:r>
              <a:rPr lang="el-GR" dirty="0"/>
              <a:t> &amp; </a:t>
            </a:r>
            <a:r>
              <a:rPr lang="el-GR" dirty="0" err="1"/>
              <a:t>Cheriton</a:t>
            </a:r>
            <a:r>
              <a:rPr lang="el-GR" dirty="0"/>
              <a:t> 1990], DVMRP</a:t>
            </a:r>
          </a:p>
          <a:p>
            <a:r>
              <a:rPr lang="el-GR" dirty="0" err="1" smtClean="0"/>
              <a:t>Mbone</a:t>
            </a:r>
            <a:r>
              <a:rPr lang="el-GR" dirty="0" smtClean="0"/>
              <a:t>: </a:t>
            </a:r>
            <a:r>
              <a:rPr lang="el-GR" dirty="0"/>
              <a:t>Πολυμετάδοση </a:t>
            </a:r>
            <a:r>
              <a:rPr lang="el-GR" dirty="0" smtClean="0"/>
              <a:t>ήχου και βίντεο στο Ίντερνετ</a:t>
            </a:r>
          </a:p>
          <a:p>
            <a:pPr lvl="1"/>
            <a:r>
              <a:rPr lang="el-GR" dirty="0"/>
              <a:t>Πολυμετάδοση </a:t>
            </a:r>
            <a:r>
              <a:rPr lang="el-GR" dirty="0" smtClean="0"/>
              <a:t>στο IP</a:t>
            </a:r>
            <a:endParaRPr lang="el-GR" dirty="0"/>
          </a:p>
          <a:p>
            <a:pPr lvl="1"/>
            <a:r>
              <a:rPr lang="el-GR" dirty="0" smtClean="0"/>
              <a:t>Τούνελ , </a:t>
            </a:r>
            <a:r>
              <a:rPr lang="el-GR" dirty="0"/>
              <a:t>IPIP, RTP</a:t>
            </a:r>
          </a:p>
          <a:p>
            <a:pPr lvl="1"/>
            <a:r>
              <a:rPr lang="el-GR" dirty="0" smtClean="0"/>
              <a:t>Εργαλεία τηλεδιάσκεψης (</a:t>
            </a:r>
            <a:r>
              <a:rPr lang="el-GR" dirty="0"/>
              <a:t>vat, </a:t>
            </a:r>
            <a:r>
              <a:rPr lang="el-GR" dirty="0" err="1"/>
              <a:t>nv</a:t>
            </a:r>
            <a:r>
              <a:rPr lang="el-GR" dirty="0"/>
              <a:t>, etc.</a:t>
            </a:r>
            <a:r>
              <a:rPr lang="el-GR" dirty="0" smtClean="0"/>
              <a:t>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2966751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A0F8B-68A9-374E-A12A-63152F18FC37}" type="slidenum">
              <a:rPr lang="el-GR" smtClean="0"/>
              <a:pPr/>
              <a:t>41</a:t>
            </a:fld>
            <a:endParaRPr lang="el-GR" sz="1400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 dirty="0" smtClean="0"/>
              <a:t>Εργασίες σχετικές με την Πολυμετάδοση (2 από 2)</a:t>
            </a:r>
            <a:endParaRPr lang="el-GR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525963"/>
          </a:xfrm>
          <a:noFill/>
          <a:ln/>
        </p:spPr>
        <p:txBody>
          <a:bodyPr>
            <a:normAutofit/>
          </a:bodyPr>
          <a:lstStyle/>
          <a:p>
            <a:r>
              <a:rPr lang="el-GR" sz="2800" dirty="0" smtClean="0"/>
              <a:t>CBT </a:t>
            </a:r>
            <a:r>
              <a:rPr lang="el-GR" sz="2800" dirty="0"/>
              <a:t>[</a:t>
            </a:r>
            <a:r>
              <a:rPr lang="el-GR" sz="2800" dirty="0" err="1"/>
              <a:t>Ballardie</a:t>
            </a:r>
            <a:r>
              <a:rPr lang="el-GR" sz="2800" dirty="0"/>
              <a:t> et al. 1993], PIM [ </a:t>
            </a:r>
            <a:r>
              <a:rPr lang="el-GR" sz="2800" dirty="0" err="1"/>
              <a:t>Deering</a:t>
            </a:r>
            <a:r>
              <a:rPr lang="el-GR" sz="2800" dirty="0"/>
              <a:t> et al. 1996]</a:t>
            </a:r>
          </a:p>
          <a:p>
            <a:r>
              <a:rPr lang="el-GR" sz="2800" dirty="0"/>
              <a:t>RTP [</a:t>
            </a:r>
            <a:r>
              <a:rPr lang="el-GR" sz="2800" dirty="0" err="1"/>
              <a:t>Schulzrine</a:t>
            </a:r>
            <a:r>
              <a:rPr lang="el-GR" sz="2800" dirty="0"/>
              <a:t> &amp; </a:t>
            </a:r>
            <a:r>
              <a:rPr lang="el-GR" sz="2800" dirty="0" err="1"/>
              <a:t>Casner</a:t>
            </a:r>
            <a:r>
              <a:rPr lang="el-GR" sz="2800" dirty="0"/>
              <a:t> 1993]</a:t>
            </a:r>
          </a:p>
          <a:p>
            <a:r>
              <a:rPr lang="el-GR" sz="2800" dirty="0"/>
              <a:t>RSVP [Zhang et al. 1993]</a:t>
            </a:r>
          </a:p>
          <a:p>
            <a:r>
              <a:rPr lang="el-GR" sz="2800" dirty="0" smtClean="0"/>
              <a:t>Αξιόπιστη πολυμετάδοση (reliable multicast)</a:t>
            </a:r>
            <a:endParaRPr lang="el-GR" sz="2800" dirty="0"/>
          </a:p>
          <a:p>
            <a:r>
              <a:rPr lang="el-GR" sz="2800" dirty="0" smtClean="0"/>
              <a:t>Πολυεκπομπή στο ATΜ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992126747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Ανακεφαλαίωση</a:t>
            </a:r>
            <a:endParaRPr lang="el-GR" dirty="0"/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/>
              <a:t>Συστημάτων </a:t>
            </a:r>
            <a:r>
              <a:rPr lang="en-US" sz="2400" dirty="0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2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l-GR" sz="2400" dirty="0" smtClean="0"/>
              <a:t>Επισκόπηση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/>
              <a:t>Γεώργιος </a:t>
            </a:r>
            <a:r>
              <a:rPr lang="el-GR" sz="2400" dirty="0" smtClean="0"/>
              <a:t>Κ. </a:t>
            </a:r>
            <a:r>
              <a:rPr lang="en-US" sz="2400" dirty="0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“</a:t>
            </a:r>
            <a:r>
              <a:rPr lang="el-GR" sz="2400" dirty="0"/>
              <a:t>Επιστήμη των Υπολογιστών</a:t>
            </a:r>
            <a:r>
              <a:rPr lang="en-US" sz="2400" dirty="0"/>
              <a:t>”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1960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3979-BFA0-B941-9B6A-F5D699BD9424}" type="slidenum">
              <a:rPr lang="el-GR" smtClean="0"/>
              <a:pPr/>
              <a:t>43</a:t>
            </a:fld>
            <a:endParaRPr lang="el-GR" sz="1400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Ανακεφαλαίωση (1 από 2)</a:t>
            </a:r>
            <a:endParaRPr lang="el-GR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92500"/>
          </a:bodyPr>
          <a:lstStyle/>
          <a:p>
            <a:r>
              <a:rPr lang="el-GR" sz="2800" dirty="0"/>
              <a:t>Ιδιαιτερότητες και προβλήματα πολυμέσων</a:t>
            </a:r>
          </a:p>
          <a:p>
            <a:r>
              <a:rPr lang="el-GR" sz="2800" dirty="0"/>
              <a:t>Σημασία και εφαρμογές της ιεραρχικής κωδικοποίησης</a:t>
            </a:r>
          </a:p>
          <a:p>
            <a:r>
              <a:rPr lang="el-GR" sz="2800" dirty="0"/>
              <a:t>Πολυμετάδοση (multicast)</a:t>
            </a:r>
          </a:p>
          <a:p>
            <a:pPr lvl="1"/>
            <a:r>
              <a:rPr lang="el-GR" sz="2400" dirty="0" smtClean="0"/>
              <a:t>Αντιμετώπιση </a:t>
            </a:r>
            <a:r>
              <a:rPr lang="el-GR" sz="2400" dirty="0"/>
              <a:t>ανομοιογενειών στο δίκτυο και στα τερματικά</a:t>
            </a:r>
          </a:p>
          <a:p>
            <a:pPr lvl="1"/>
            <a:r>
              <a:rPr lang="el-GR" sz="2400" dirty="0" smtClean="0"/>
              <a:t>Σχεδιασμός </a:t>
            </a:r>
            <a:r>
              <a:rPr lang="el-GR" sz="2400" dirty="0"/>
              <a:t>του Διαύλου Πολυμετάδοσης Πολυμέσων (MMC)</a:t>
            </a:r>
          </a:p>
          <a:p>
            <a:pPr lvl="1"/>
            <a:r>
              <a:rPr lang="el-GR" sz="2400" dirty="0" smtClean="0"/>
              <a:t>Βέλτιστη </a:t>
            </a:r>
            <a:r>
              <a:rPr lang="el-GR" sz="2400" dirty="0"/>
              <a:t>δρομολόγηση με περιορισμούς</a:t>
            </a:r>
          </a:p>
          <a:p>
            <a:pPr lvl="1"/>
            <a:r>
              <a:rPr lang="el-GR" sz="2400" dirty="0"/>
              <a:t>IP Multicast, Mobile IP, and Point-to-Point local distribution</a:t>
            </a:r>
          </a:p>
          <a:p>
            <a:pPr lvl="1"/>
            <a:r>
              <a:rPr lang="el-GR" sz="2400" dirty="0" smtClean="0"/>
              <a:t>Βίντεο σε ασύρματες </a:t>
            </a:r>
            <a:r>
              <a:rPr lang="el-GR" sz="2400" dirty="0"/>
              <a:t>κινητές επικοινωνίες</a:t>
            </a:r>
          </a:p>
        </p:txBody>
      </p:sp>
    </p:spTree>
    <p:extLst>
      <p:ext uri="{BB962C8B-B14F-4D97-AF65-F5344CB8AC3E}">
        <p14:creationId xmlns:p14="http://schemas.microsoft.com/office/powerpoint/2010/main" val="389423388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83979-BFA0-B941-9B6A-F5D699BD9424}" type="slidenum">
              <a:rPr lang="el-GR" smtClean="0"/>
              <a:pPr/>
              <a:t>44</a:t>
            </a:fld>
            <a:endParaRPr lang="el-GR" sz="1400" dirty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 smtClean="0"/>
              <a:t>Ανακεφαλαίωση (2 από 2)</a:t>
            </a:r>
            <a:endParaRPr lang="el-GR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Autofit/>
          </a:bodyPr>
          <a:lstStyle/>
          <a:p>
            <a:r>
              <a:rPr lang="el-GR" sz="2800" dirty="0" smtClean="0"/>
              <a:t>Επιπτώσεις </a:t>
            </a:r>
            <a:r>
              <a:rPr lang="el-GR" sz="2800" dirty="0"/>
              <a:t>και αντιμετώπιση σφαλμάτων μετάδοσης</a:t>
            </a:r>
          </a:p>
          <a:p>
            <a:pPr lvl="1"/>
            <a:r>
              <a:rPr lang="el-GR" sz="2400" dirty="0"/>
              <a:t>εικόνας</a:t>
            </a:r>
          </a:p>
          <a:p>
            <a:pPr lvl="1"/>
            <a:r>
              <a:rPr lang="el-GR" sz="2400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240916683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r>
              <a:rPr lang="en-US" dirty="0" smtClean="0"/>
              <a:t> # 2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sp>
        <p:nvSpPr>
          <p:cNvPr id="8" name="Θέση κειμένου 5"/>
          <p:cNvSpPr txBox="1">
            <a:spLocks/>
          </p:cNvSpPr>
          <p:nvPr/>
        </p:nvSpPr>
        <p:spPr>
          <a:xfrm>
            <a:off x="683568" y="4149080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/>
              <a:t>Συστημάτων </a:t>
            </a:r>
            <a:r>
              <a:rPr lang="en-US" sz="2400" dirty="0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2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l-GR" sz="2400" dirty="0" smtClean="0"/>
              <a:t>Επισκόπηση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/>
              <a:t>Γεώργιος </a:t>
            </a:r>
            <a:r>
              <a:rPr lang="el-GR" sz="2400" dirty="0" smtClean="0"/>
              <a:t>Κ. </a:t>
            </a:r>
            <a:r>
              <a:rPr lang="en-US" sz="2400" dirty="0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“</a:t>
            </a:r>
            <a:r>
              <a:rPr lang="el-GR" sz="2400" dirty="0"/>
              <a:t>Επιστήμη των Υπολογιστών</a:t>
            </a:r>
            <a:r>
              <a:rPr lang="en-US" sz="2400" dirty="0"/>
              <a:t>”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94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Ιδιαιτερότητες και προβλήματα πολυμέσων</a:t>
            </a:r>
          </a:p>
          <a:p>
            <a:r>
              <a:rPr lang="el-GR" dirty="0"/>
              <a:t>Σημασία και εφαρμογές της ιεραρχικής κωδικοποίησης</a:t>
            </a:r>
          </a:p>
          <a:p>
            <a:r>
              <a:rPr lang="el-GR" dirty="0"/>
              <a:t>Πολυμετάδοση (multicast</a:t>
            </a:r>
            <a:r>
              <a:rPr lang="el-GR" dirty="0" smtClean="0"/>
              <a:t>)</a:t>
            </a:r>
          </a:p>
          <a:p>
            <a:r>
              <a:rPr lang="el-GR" dirty="0" smtClean="0"/>
              <a:t>Ανακεφαλαίωση 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698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Ιδιαιτερότητες και προβλήματα πολυμέσων</a:t>
            </a:r>
          </a:p>
        </p:txBody>
      </p:sp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305077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/>
              <a:t>Συστημάτων </a:t>
            </a:r>
            <a:r>
              <a:rPr lang="en-US" sz="2400" dirty="0" smtClean="0"/>
              <a:t>Πολυμέσων</a:t>
            </a:r>
            <a:r>
              <a:rPr lang="el-GR" sz="2400" dirty="0" smtClean="0"/>
              <a:t> </a:t>
            </a:r>
            <a:endParaRPr lang="en-US" sz="2400" dirty="0"/>
          </a:p>
          <a:p>
            <a:pPr algn="l"/>
            <a:r>
              <a:rPr lang="el-GR" sz="2400" b="1" dirty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2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l-GR" sz="2400" dirty="0" smtClean="0"/>
              <a:t>Επισκόπηση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/>
              <a:t>Γεώργιος </a:t>
            </a:r>
            <a:r>
              <a:rPr lang="el-GR" sz="2400" dirty="0" smtClean="0"/>
              <a:t>Κ. </a:t>
            </a:r>
            <a:r>
              <a:rPr lang="en-US" sz="2400" dirty="0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“</a:t>
            </a:r>
            <a:r>
              <a:rPr lang="el-GR" sz="2400" dirty="0"/>
              <a:t>Επιστήμη των Υπολογιστών</a:t>
            </a:r>
            <a:r>
              <a:rPr lang="en-US" sz="2400" dirty="0"/>
              <a:t>”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9162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F8A47-6B24-2A4B-B69A-1E3D12247BA0}" type="slidenum">
              <a:rPr lang="el-GR" smtClean="0"/>
              <a:pPr/>
              <a:t>7</a:t>
            </a:fld>
            <a:endParaRPr lang="el-GR" sz="1400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 dirty="0" smtClean="0"/>
              <a:t>Επικοινωνίες με πολυμέσα - Ορισμοί</a:t>
            </a:r>
            <a:endParaRPr lang="el-GR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70000" lnSpcReduction="20000"/>
          </a:bodyPr>
          <a:lstStyle/>
          <a:p>
            <a:r>
              <a:rPr lang="el-GR" dirty="0"/>
              <a:t>πολλαπλά μέσα (multi-media), πολλές μορφές πληροφορίας</a:t>
            </a:r>
          </a:p>
          <a:p>
            <a:pPr lvl="1"/>
            <a:r>
              <a:rPr lang="el-GR" dirty="0"/>
              <a:t>κείμενο και δεδομένα</a:t>
            </a:r>
          </a:p>
          <a:p>
            <a:pPr lvl="1"/>
            <a:r>
              <a:rPr lang="el-GR" dirty="0"/>
              <a:t>εικόνες και γραφικά</a:t>
            </a:r>
          </a:p>
          <a:p>
            <a:pPr lvl="1"/>
            <a:r>
              <a:rPr lang="el-GR" dirty="0"/>
              <a:t>ψηφιακά </a:t>
            </a:r>
            <a:r>
              <a:rPr lang="ja-JP" altLang="el-GR" dirty="0">
                <a:latin typeface="Calibri"/>
              </a:rPr>
              <a:t>“</a:t>
            </a:r>
            <a:r>
              <a:rPr lang="el-GR" dirty="0"/>
              <a:t>συνεχή</a:t>
            </a:r>
            <a:r>
              <a:rPr lang="ja-JP" altLang="el-GR" dirty="0">
                <a:latin typeface="Calibri"/>
              </a:rPr>
              <a:t>”</a:t>
            </a:r>
            <a:r>
              <a:rPr lang="el-GR" dirty="0"/>
              <a:t> μέσα (digital continuous media)</a:t>
            </a:r>
          </a:p>
          <a:p>
            <a:pPr lvl="2"/>
            <a:r>
              <a:rPr lang="el-GR" sz="2600" dirty="0"/>
              <a:t>ήχος/φωνή</a:t>
            </a:r>
          </a:p>
          <a:p>
            <a:pPr lvl="2"/>
            <a:r>
              <a:rPr lang="el-GR" sz="2600" dirty="0"/>
              <a:t>video</a:t>
            </a:r>
          </a:p>
          <a:p>
            <a:pPr lvl="1"/>
            <a:r>
              <a:rPr lang="el-GR" dirty="0"/>
              <a:t>πολλαπλά μέσα </a:t>
            </a:r>
            <a:r>
              <a:rPr lang="el-GR" i="1" dirty="0"/>
              <a:t>ταυτόχρονα</a:t>
            </a:r>
            <a:endParaRPr lang="el-GR" dirty="0"/>
          </a:p>
          <a:p>
            <a:r>
              <a:rPr lang="el-GR" dirty="0"/>
              <a:t>σε πραγματικό χρόνο (real-time), </a:t>
            </a:r>
            <a:r>
              <a:rPr lang="ja-JP" altLang="el-GR" dirty="0">
                <a:latin typeface="Calibri"/>
              </a:rPr>
              <a:t>“</a:t>
            </a:r>
            <a:r>
              <a:rPr lang="el-GR" dirty="0"/>
              <a:t>σύγχρονη</a:t>
            </a:r>
            <a:r>
              <a:rPr lang="ja-JP" altLang="el-GR" dirty="0">
                <a:latin typeface="Calibri"/>
              </a:rPr>
              <a:t>”</a:t>
            </a:r>
            <a:r>
              <a:rPr lang="el-GR" dirty="0"/>
              <a:t> επικοινωνία</a:t>
            </a:r>
          </a:p>
          <a:p>
            <a:r>
              <a:rPr lang="el-GR" b="1" dirty="0"/>
              <a:t>αμφίδρομες</a:t>
            </a:r>
            <a:r>
              <a:rPr lang="el-GR" dirty="0"/>
              <a:t> εφαρμογές, με </a:t>
            </a:r>
            <a:r>
              <a:rPr lang="el-GR" b="1" dirty="0"/>
              <a:t>αλληλεπίδραση</a:t>
            </a:r>
            <a:endParaRPr lang="el-GR" dirty="0"/>
          </a:p>
          <a:p>
            <a:r>
              <a:rPr lang="el-GR" dirty="0"/>
              <a:t>σοβαροί </a:t>
            </a:r>
            <a:r>
              <a:rPr lang="el-GR" b="1" dirty="0"/>
              <a:t>περιορισμοί καθυστέρησης</a:t>
            </a:r>
          </a:p>
        </p:txBody>
      </p:sp>
    </p:spTree>
    <p:extLst>
      <p:ext uri="{BB962C8B-B14F-4D97-AF65-F5344CB8AC3E}">
        <p14:creationId xmlns:p14="http://schemas.microsoft.com/office/powerpoint/2010/main" val="21947631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6E69A-C383-8845-947F-53B1252F10E0}" type="slidenum">
              <a:rPr lang="el-GR" smtClean="0"/>
              <a:pPr/>
              <a:t>8</a:t>
            </a:fld>
            <a:endParaRPr lang="el-GR" sz="1400" dirty="0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l-GR" dirty="0"/>
              <a:t>Εφαρμογές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28800"/>
            <a:ext cx="8229600" cy="4525963"/>
          </a:xfrm>
          <a:noFill/>
          <a:ln/>
        </p:spPr>
        <p:txBody>
          <a:bodyPr anchorCtr="1">
            <a:noAutofit/>
          </a:bodyPr>
          <a:lstStyle/>
          <a:p>
            <a:r>
              <a:rPr lang="el-GR" sz="2800" dirty="0" smtClean="0"/>
              <a:t>Τηλεδιάσκεψη (</a:t>
            </a:r>
            <a:r>
              <a:rPr lang="el-GR" sz="2800" dirty="0"/>
              <a:t>teleconferencing)</a:t>
            </a:r>
          </a:p>
          <a:p>
            <a:r>
              <a:rPr lang="el-GR" sz="2800" dirty="0" smtClean="0"/>
              <a:t>Πλατφόρμα ομαδικής εργασίας (groupware</a:t>
            </a:r>
            <a:r>
              <a:rPr lang="el-GR" sz="2800" dirty="0"/>
              <a:t>, Computer Supported Collaborative </a:t>
            </a:r>
            <a:r>
              <a:rPr lang="el-GR" sz="2800" dirty="0" smtClean="0"/>
              <a:t>Work)</a:t>
            </a:r>
            <a:endParaRPr lang="el-GR" sz="2800" dirty="0"/>
          </a:p>
          <a:p>
            <a:pPr lvl="1"/>
            <a:r>
              <a:rPr lang="el-GR" sz="2400" dirty="0"/>
              <a:t>επιστημονική συνεργασία εξ αποστάσεως</a:t>
            </a:r>
          </a:p>
          <a:p>
            <a:pPr lvl="1"/>
            <a:r>
              <a:rPr lang="el-GR" sz="2400" dirty="0"/>
              <a:t>remote electron-microscopy</a:t>
            </a:r>
          </a:p>
          <a:p>
            <a:r>
              <a:rPr lang="el-GR" sz="2800" dirty="0" smtClean="0"/>
              <a:t>Διανομή βίντεο/</a:t>
            </a:r>
            <a:r>
              <a:rPr lang="el-GR" sz="2800" dirty="0"/>
              <a:t>πολυμέσων...</a:t>
            </a:r>
          </a:p>
          <a:p>
            <a:pPr lvl="1"/>
            <a:r>
              <a:rPr lang="el-GR" sz="2400" dirty="0"/>
              <a:t>όχι καθολική εκπομπή (switched, targeted, non-broadcast)</a:t>
            </a:r>
          </a:p>
          <a:p>
            <a:pPr lvl="1"/>
            <a:r>
              <a:rPr lang="el-GR" sz="2400" dirty="0"/>
              <a:t>εκπαίδευση</a:t>
            </a:r>
          </a:p>
          <a:p>
            <a:pPr lvl="1"/>
            <a:r>
              <a:rPr lang="el-GR" sz="2400" dirty="0" smtClean="0"/>
              <a:t>Εικονική πραγματικότητα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0496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948C-5FC3-B14C-92F2-1F9031CD1DC1}" type="slidenum">
              <a:rPr lang="el-GR" smtClean="0"/>
              <a:pPr/>
              <a:t>9</a:t>
            </a:fld>
            <a:endParaRPr lang="el-GR" sz="14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r>
              <a:rPr lang="el-GR" dirty="0"/>
              <a:t>Χαρακτηριστικά των </a:t>
            </a:r>
            <a:r>
              <a:rPr lang="el-GR" dirty="0" smtClean="0"/>
              <a:t>Πολυμέσων </a:t>
            </a:r>
            <a:br>
              <a:rPr lang="el-GR" dirty="0" smtClean="0"/>
            </a:br>
            <a:r>
              <a:rPr lang="el-GR" dirty="0" smtClean="0"/>
              <a:t>(1 από 2)</a:t>
            </a:r>
            <a:endParaRPr lang="el-GR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480" y="1700808"/>
            <a:ext cx="8382000" cy="5029200"/>
          </a:xfrm>
          <a:noFill/>
          <a:ln/>
        </p:spPr>
        <p:txBody>
          <a:bodyPr>
            <a:noAutofit/>
          </a:bodyPr>
          <a:lstStyle/>
          <a:p>
            <a:r>
              <a:rPr lang="el-GR" sz="2800" dirty="0" smtClean="0"/>
              <a:t>Μέγεθος</a:t>
            </a:r>
            <a:r>
              <a:rPr lang="el-GR" sz="2800" dirty="0"/>
              <a:t>/όγκος δεδομένων</a:t>
            </a:r>
          </a:p>
          <a:p>
            <a:pPr lvl="1"/>
            <a:r>
              <a:rPr lang="el-GR" sz="2400" dirty="0"/>
              <a:t>συμπίεση/κωδικοποίηση</a:t>
            </a:r>
          </a:p>
          <a:p>
            <a:pPr lvl="1"/>
            <a:r>
              <a:rPr lang="el-GR" sz="2400" dirty="0"/>
              <a:t>κωδικοποίηση μεταβαλλόμενου ρυθμού </a:t>
            </a:r>
            <a:r>
              <a:rPr lang="el-GR" sz="2400" dirty="0" smtClean="0"/>
              <a:t>πληροφορίας(</a:t>
            </a:r>
            <a:r>
              <a:rPr lang="el-GR" sz="2400" b="1" dirty="0" smtClean="0"/>
              <a:t>V</a:t>
            </a:r>
            <a:r>
              <a:rPr lang="el-GR" sz="2400" dirty="0" smtClean="0"/>
              <a:t>ariable </a:t>
            </a:r>
            <a:r>
              <a:rPr lang="el-GR" sz="2400" b="1" dirty="0" smtClean="0"/>
              <a:t>B</a:t>
            </a:r>
            <a:r>
              <a:rPr lang="el-GR" sz="2400" dirty="0" smtClean="0"/>
              <a:t>it </a:t>
            </a:r>
            <a:r>
              <a:rPr lang="el-GR" sz="2400" b="1" dirty="0"/>
              <a:t>R</a:t>
            </a:r>
            <a:r>
              <a:rPr lang="el-GR" sz="2400" dirty="0" smtClean="0"/>
              <a:t>ate – VBR)</a:t>
            </a:r>
            <a:endParaRPr lang="el-GR" sz="2400" dirty="0"/>
          </a:p>
          <a:p>
            <a:pPr lvl="2"/>
            <a:r>
              <a:rPr lang="el-GR" sz="2000" dirty="0"/>
              <a:t>μεταγωγή με πακέτα: κέρδος στατιστικής πολύπλεξης</a:t>
            </a:r>
          </a:p>
          <a:p>
            <a:r>
              <a:rPr lang="el-GR" sz="2800" dirty="0" smtClean="0"/>
              <a:t>Ανομοιογένειες</a:t>
            </a:r>
            <a:r>
              <a:rPr lang="el-GR" sz="2800" dirty="0"/>
              <a:t>, πολυμορφία</a:t>
            </a:r>
          </a:p>
          <a:p>
            <a:pPr lvl="1"/>
            <a:r>
              <a:rPr lang="el-GR" sz="2400" dirty="0" smtClean="0"/>
              <a:t>στους </a:t>
            </a:r>
            <a:r>
              <a:rPr lang="el-GR" sz="2400" dirty="0"/>
              <a:t>δέκτες</a:t>
            </a:r>
          </a:p>
          <a:p>
            <a:pPr lvl="1"/>
            <a:r>
              <a:rPr lang="el-GR" sz="2400" dirty="0"/>
              <a:t>στο </a:t>
            </a:r>
            <a:r>
              <a:rPr lang="el-GR" sz="2400" dirty="0" smtClean="0"/>
              <a:t>δίκτυο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63116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6/2014 10:54:15 μ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8AA6BC7F-B0F9-44A9-A02A-728AD0AF459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5194</TotalTime>
  <Words>1925</Words>
  <Application>Microsoft Office PowerPoint</Application>
  <PresentationFormat>On-screen Show (4:3)</PresentationFormat>
  <Paragraphs>377</Paragraphs>
  <Slides>45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Θέμα του Office</vt:lpstr>
      <vt:lpstr>Bitmap Image</vt:lpstr>
      <vt:lpstr>Image Document</vt:lpstr>
      <vt:lpstr>Microsoft Excel 97-2003 Worksheet</vt:lpstr>
      <vt:lpstr>VISIO</vt:lpstr>
      <vt:lpstr>Θέματα Συστημάτων Πολυμέσων </vt:lpstr>
      <vt:lpstr>Άδειες Χρήσης</vt:lpstr>
      <vt:lpstr>Χρηματοδότηση</vt:lpstr>
      <vt:lpstr>Σκοποί  ενότητας</vt:lpstr>
      <vt:lpstr>Περιεχόμενα ενότητας</vt:lpstr>
      <vt:lpstr>Ιδιαιτερότητες και προβλήματα πολυμέσων</vt:lpstr>
      <vt:lpstr>Επικοινωνίες με πολυμέσα - Ορισμοί</vt:lpstr>
      <vt:lpstr>Εφαρμογές</vt:lpstr>
      <vt:lpstr>Χαρακτηριστικά των Πολυμέσων  (1 από 2)</vt:lpstr>
      <vt:lpstr>Χαρακτηριστικά των Πολυμέσων  (2 από 2)</vt:lpstr>
      <vt:lpstr>Όγκος Δεδομένων</vt:lpstr>
      <vt:lpstr>Εγγυήσεις Ποιότητας Υπηρεσιών</vt:lpstr>
      <vt:lpstr>Σημασία και εφαρμογές της ιεραρχικής κωδικοποίησης</vt:lpstr>
      <vt:lpstr>Ιεραρχική Κωδικοποίηση (1 από 2)</vt:lpstr>
      <vt:lpstr>Ιεραρχική Κωδικοποίηση (2 από 2)</vt:lpstr>
      <vt:lpstr>Ιεραρχικό JPEG</vt:lpstr>
      <vt:lpstr>HJPEG: Βέλτιστη εικόνα σε πολλές αναλύσεις </vt:lpstr>
      <vt:lpstr>Πλεονεκτήματα Ιεραρχικής Κωδικοποίησης (1 από 2)</vt:lpstr>
      <vt:lpstr>Πλεονεκτήματα Ιεραρχικής Κωδικοποίησης (2 από 2)</vt:lpstr>
      <vt:lpstr>Αποτελέσματα Σφαλμάτων στο JPEG</vt:lpstr>
      <vt:lpstr>Έξυπνος Έλεγχος Συμφόρησης  (1 από 2)</vt:lpstr>
      <vt:lpstr>Έξυπνος Έλεγχος Συμφόρησης  (2 από 2)</vt:lpstr>
      <vt:lpstr>Πρότυπο Εφαρμογής Βίντεο (1 από 2)</vt:lpstr>
      <vt:lpstr>Πρότυπο Εφαρμογής Βίντεο (2 από 2)</vt:lpstr>
      <vt:lpstr>Πολυμετάδοση (multicast)</vt:lpstr>
      <vt:lpstr>Μετάδοση προς Πολλούς Δέκτες  (1 από 2)</vt:lpstr>
      <vt:lpstr>Μετάδοση προς Πολλούς Δέκτες  (2 από 2)</vt:lpstr>
      <vt:lpstr>Δρομολόγηση με Πολλούς Δέκτες (1 από 2)</vt:lpstr>
      <vt:lpstr>Δρομολόγηση με Πολλούς Δέκτες (2 από 2)</vt:lpstr>
      <vt:lpstr>Βέλτιστη Δρομολόγηση με Περιορισμούς Ποιότητας (1 από 2)</vt:lpstr>
      <vt:lpstr>Βέλτιστη Δρομολόγηση με Περιορισμούς Ποιότητας (2 από 2)</vt:lpstr>
      <vt:lpstr>Ανομοιογένειες (1 από 2)</vt:lpstr>
      <vt:lpstr>Ανομοιογένειες (2 από 2)</vt:lpstr>
      <vt:lpstr>Χρήση Ιεραρχικά Κωδικοποιημένου Video</vt:lpstr>
      <vt:lpstr>Ο Δίαυλος Πολυμετάδοσης Πολυμέσων (1 από 2)</vt:lpstr>
      <vt:lpstr>Ο Δίαυλος Πολυμετάδοσης Πολυμέσων (2 από 2)</vt:lpstr>
      <vt:lpstr>Πρότυπη Υλοποίηση σε Περιβάλλον ATM</vt:lpstr>
      <vt:lpstr>Πολυμετάδοση σε Ασύρματη και Κινητή Επικοινωνία στο IP (1 από 2)</vt:lpstr>
      <vt:lpstr>Πολυμετάδοση σε Ασύρματη και Κινητή Επικοινωνία στο IP (2 από 2)</vt:lpstr>
      <vt:lpstr>Εργασίες σχετικές με την Πολυμετάδοση (1 από 2)</vt:lpstr>
      <vt:lpstr>Εργασίες σχετικές με την Πολυμετάδοση (2 από 2)</vt:lpstr>
      <vt:lpstr>Ανακεφαλαίωση</vt:lpstr>
      <vt:lpstr>Ανακεφαλαίωση (1 από 2)</vt:lpstr>
      <vt:lpstr>Ανακεφαλαίωση (2 από 2)</vt:lpstr>
      <vt:lpstr>Τέλος Ενότητας # 2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Επισκόπηση</dc:title>
  <dc:subject>Θέματα Συστημάτων Πολυμέσων</dc:subject>
  <dc:creator>Γεώργιος K. Πολύζος</dc:creator>
  <cp:keywords>Πολυμετάδοση; ιεραρχική κωδικοποίηση; ανομοιογένεια</cp:keywords>
  <cp:lastModifiedBy>georgex</cp:lastModifiedBy>
  <cp:revision>460</cp:revision>
  <cp:lastPrinted>2014-02-16T13:16:25Z</cp:lastPrinted>
  <dcterms:created xsi:type="dcterms:W3CDTF">2012-09-06T09:03:05Z</dcterms:created>
  <dcterms:modified xsi:type="dcterms:W3CDTF">2015-05-26T17:40:00Z</dcterms:modified>
</cp:coreProperties>
</file>