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99" r:id="rId3"/>
    <p:sldId id="303" r:id="rId4"/>
    <p:sldId id="304" r:id="rId5"/>
    <p:sldId id="288" r:id="rId6"/>
    <p:sldId id="289" r:id="rId7"/>
    <p:sldId id="290" r:id="rId8"/>
    <p:sldId id="291" r:id="rId9"/>
    <p:sldId id="298" r:id="rId10"/>
    <p:sldId id="292" r:id="rId11"/>
    <p:sldId id="293" r:id="rId12"/>
    <p:sldId id="294" r:id="rId13"/>
    <p:sldId id="295" r:id="rId14"/>
    <p:sldId id="296" r:id="rId15"/>
    <p:sldId id="297" r:id="rId16"/>
    <p:sldId id="302" r:id="rId17"/>
  </p:sldIdLst>
  <p:sldSz cx="9144000" cy="6858000" type="screen4x3"/>
  <p:notesSz cx="11422063" cy="79390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131" d="100"/>
          <a:sy n="131" d="100"/>
        </p:scale>
        <p:origin x="26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473825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73825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fld id="{43BBCF22-9C68-4EEB-86B3-65BF557F8C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4368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73825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27450" y="595313"/>
            <a:ext cx="3970338" cy="2978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0" y="3770313"/>
            <a:ext cx="8374063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73825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fld id="{E938CC82-2761-443A-9891-269966317D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596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493" indent="-19149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90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61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Line 9"/>
          <p:cNvSpPr>
            <a:spLocks noChangeShapeType="1"/>
          </p:cNvSpPr>
          <p:nvPr userDrawn="1"/>
        </p:nvSpPr>
        <p:spPr bwMode="auto">
          <a:xfrm>
            <a:off x="0" y="2286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1143000"/>
            <a:ext cx="6705600" cy="1143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l-GR" altLang="en-US" noProof="0" smtClean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743200"/>
            <a:ext cx="6400800" cy="289560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n-US" noProof="0" smtClean="0"/>
              <a:t>Click to edit Master subtitle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endParaRPr lang="el-GR" alt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24793586-BC4E-44A4-8070-28E3430A4A40}" type="slidenum">
              <a:rPr lang="el-GR" altLang="en-US"/>
              <a:pPr/>
              <a:t>‹#›</a:t>
            </a:fld>
            <a:endParaRPr lang="el-GR" altLang="en-US"/>
          </a:p>
        </p:txBody>
      </p:sp>
      <p:graphicFrame>
        <p:nvGraphicFramePr>
          <p:cNvPr id="4111" name="Object 15"/>
          <p:cNvGraphicFramePr>
            <a:graphicFrameLocks noChangeAspect="1"/>
          </p:cNvGraphicFramePr>
          <p:nvPr userDrawn="1"/>
        </p:nvGraphicFramePr>
        <p:xfrm>
          <a:off x="134938" y="996950"/>
          <a:ext cx="12985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Microsoft Drawing" r:id="rId3" imgW="928809" imgH="896743" progId="MSDraw">
                  <p:embed/>
                </p:oleObj>
              </mc:Choice>
              <mc:Fallback>
                <p:oleObj name="Microsoft Drawing" r:id="rId3" imgW="928809" imgH="896743" progId="MSDraw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996950"/>
                        <a:ext cx="129857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4a</a:t>
            </a:r>
            <a:r>
              <a:rPr lang="el-GR" altLang="en-US"/>
              <a:t>-</a:t>
            </a:r>
            <a:fld id="{D686B9F8-945C-411B-8E27-AC5DEB4D79DD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4925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"/>
            <a:ext cx="20955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"/>
            <a:ext cx="61341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4a</a:t>
            </a:r>
            <a:r>
              <a:rPr lang="el-GR" altLang="en-US"/>
              <a:t>-</a:t>
            </a:r>
            <a:fld id="{296B4E82-9DB2-4D94-B00A-F3EB080A9B6D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04799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5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9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1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6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1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1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4a</a:t>
            </a:r>
            <a:r>
              <a:rPr lang="el-GR" altLang="en-US"/>
              <a:t>-</a:t>
            </a:r>
            <a:fld id="{10C1E57B-73A9-4A3E-B63E-3CB024089372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14886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911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2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6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4a</a:t>
            </a:r>
            <a:r>
              <a:rPr lang="el-GR" altLang="en-US"/>
              <a:t>-</a:t>
            </a:r>
            <a:fld id="{3E07EFF0-51FC-40E3-8857-E455ED4DCEF0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03491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4a</a:t>
            </a:r>
            <a:r>
              <a:rPr lang="el-GR" altLang="en-US"/>
              <a:t>-</a:t>
            </a:r>
            <a:fld id="{FBF44393-4C3D-4084-B8A0-65435CE53784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996066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4a</a:t>
            </a:r>
            <a:r>
              <a:rPr lang="el-GR" altLang="en-US"/>
              <a:t>-</a:t>
            </a:r>
            <a:fld id="{57F220D6-723C-418A-873E-55A286E27C44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32428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4a</a:t>
            </a:r>
            <a:r>
              <a:rPr lang="el-GR" altLang="en-US"/>
              <a:t>-</a:t>
            </a:r>
            <a:fld id="{1300668B-C0F8-48F3-87DA-CB5D1C91C4AF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49968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4a</a:t>
            </a:r>
            <a:r>
              <a:rPr lang="el-GR" altLang="en-US"/>
              <a:t>-</a:t>
            </a:r>
            <a:fld id="{9C98B07D-296E-49F6-911E-18FAB9D82C38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53299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4a</a:t>
            </a:r>
            <a:r>
              <a:rPr lang="el-GR" altLang="en-US"/>
              <a:t>-</a:t>
            </a:r>
            <a:fld id="{DDB02F0C-1B44-4F3C-BD77-846AF186685B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85334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4a</a:t>
            </a:r>
            <a:r>
              <a:rPr lang="el-GR" altLang="en-US"/>
              <a:t>-</a:t>
            </a:r>
            <a:fld id="{2335EEE0-61B4-4ED5-BCCC-E3324E37A252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1911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1219200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"/>
            <a:ext cx="83820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endParaRPr lang="el-GR" alt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</a:defRPr>
            </a:lvl1pPr>
          </a:lstStyle>
          <a:p>
            <a:r>
              <a:rPr lang="el-GR" altLang="en-US"/>
              <a:t>0</a:t>
            </a:r>
            <a:r>
              <a:rPr lang="en-US" altLang="en-US"/>
              <a:t>4a</a:t>
            </a:r>
            <a:r>
              <a:rPr lang="el-GR" altLang="en-US"/>
              <a:t>-</a:t>
            </a:r>
            <a:fld id="{DCE34132-34F7-466C-B514-23032688C6FC}" type="slidenum">
              <a:rPr lang="el-GR" altLang="en-US"/>
              <a:pPr/>
              <a:t>‹#›</a:t>
            </a:fld>
            <a:endParaRPr lang="el-GR" altLang="en-US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0" y="6429375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21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Section # </a:t>
            </a:r>
            <a:r>
              <a:rPr lang="fr-FR" sz="2800" b="1" dirty="0" smtClean="0"/>
              <a:t>4.1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/>
              <a:t>Routing Issues</a:t>
            </a:r>
          </a:p>
          <a:p>
            <a:r>
              <a:rPr lang="en-US" sz="2800" b="1" dirty="0"/>
              <a:t>Instructor</a:t>
            </a:r>
            <a:r>
              <a:rPr lang="el-GR" sz="2800" b="1" dirty="0"/>
              <a:t>: </a:t>
            </a:r>
            <a:r>
              <a:rPr lang="en-US" sz="2800" dirty="0"/>
              <a:t>George </a:t>
            </a:r>
            <a:r>
              <a:rPr lang="en-US" sz="2800" dirty="0" err="1"/>
              <a:t>Xylomenos</a:t>
            </a:r>
            <a:endParaRPr lang="el-GR" sz="2800" dirty="0"/>
          </a:p>
          <a:p>
            <a:r>
              <a:rPr lang="en-US" sz="2800" b="1" dirty="0"/>
              <a:t>Department:</a:t>
            </a:r>
            <a:r>
              <a:rPr lang="el-GR" sz="2800" b="1" dirty="0"/>
              <a:t> </a:t>
            </a:r>
            <a:r>
              <a:rPr lang="en-US" sz="2800" dirty="0"/>
              <a:t>Informatics</a:t>
            </a:r>
            <a:endParaRPr lang="el-G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6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4a</a:t>
            </a:r>
            <a:r>
              <a:rPr lang="el-GR" altLang="en-US"/>
              <a:t>-</a:t>
            </a:r>
            <a:fld id="{C49E7255-F4DF-4352-AC60-E96C50D1FCB3}" type="slidenum">
              <a:rPr lang="el-GR" altLang="en-US"/>
              <a:pPr/>
              <a:t>10</a:t>
            </a:fld>
            <a:endParaRPr lang="el-GR" altLang="en-US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Research challenges</a:t>
            </a:r>
            <a:endParaRPr lang="el-GR" altLang="en-US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Slow convergence and chattiness</a:t>
            </a:r>
          </a:p>
          <a:p>
            <a:pPr lvl="1"/>
            <a:r>
              <a:rPr lang="en-US" altLang="en-US"/>
              <a:t>Proposal: faster propagation of updates due to failures</a:t>
            </a:r>
          </a:p>
          <a:p>
            <a:pPr lvl="2"/>
            <a:r>
              <a:rPr lang="en-US" altLang="en-US"/>
              <a:t>Two methods, ghost flushing and reporting the root cause</a:t>
            </a:r>
          </a:p>
          <a:p>
            <a:pPr lvl="2"/>
            <a:r>
              <a:rPr lang="en-US" altLang="en-US"/>
              <a:t>Limits path exploration</a:t>
            </a:r>
          </a:p>
          <a:p>
            <a:pPr lvl="2"/>
            <a:r>
              <a:rPr lang="en-US" altLang="en-US"/>
              <a:t>Requires BGP modification to indicate a failure cause</a:t>
            </a:r>
          </a:p>
          <a:p>
            <a:pPr lvl="2"/>
            <a:r>
              <a:rPr lang="en-US" altLang="en-US"/>
              <a:t>Very hard to pinpoint a failure due to route aggregation</a:t>
            </a:r>
          </a:p>
          <a:p>
            <a:pPr lvl="2"/>
            <a:r>
              <a:rPr lang="en-US" altLang="en-US"/>
              <a:t>Route disaggregation impacts scalability, so there is a tradeoff</a:t>
            </a:r>
          </a:p>
          <a:p>
            <a:pPr lvl="1"/>
            <a:r>
              <a:rPr lang="en-US" altLang="en-US"/>
              <a:t>Proposal: infer source of failures by correlating data</a:t>
            </a:r>
          </a:p>
          <a:p>
            <a:pPr lvl="2"/>
            <a:r>
              <a:rPr lang="en-US" altLang="en-US"/>
              <a:t>Requires multiple vantage points and offline processing</a:t>
            </a:r>
          </a:p>
          <a:p>
            <a:pPr lvl="1"/>
            <a:r>
              <a:rPr lang="en-US" altLang="en-US"/>
              <a:t>Each solution adversely affects some objectives</a:t>
            </a:r>
          </a:p>
          <a:p>
            <a:pPr lvl="2"/>
            <a:r>
              <a:rPr lang="en-US" altLang="en-US"/>
              <a:t>Solutions: root-cause, MRAI timer, flap damping, aggregation</a:t>
            </a:r>
          </a:p>
          <a:p>
            <a:pPr lvl="2"/>
            <a:r>
              <a:rPr lang="en-US" altLang="en-US"/>
              <a:t>Objectives: scalability, convergence, message load</a:t>
            </a:r>
            <a:endParaRPr lang="el-G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4a</a:t>
            </a:r>
            <a:r>
              <a:rPr lang="el-GR" altLang="en-US"/>
              <a:t>-</a:t>
            </a:r>
            <a:fld id="{155E55A0-ECFB-4C72-997A-C88C00CBE45F}" type="slidenum">
              <a:rPr lang="el-GR" altLang="en-US"/>
              <a:pPr/>
              <a:t>11</a:t>
            </a:fld>
            <a:endParaRPr lang="el-GR" alt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Research challenges</a:t>
            </a:r>
            <a:endParaRPr lang="el-GR" altLang="en-US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Scalability problems due to multihoming</a:t>
            </a:r>
          </a:p>
          <a:p>
            <a:pPr lvl="1"/>
            <a:r>
              <a:rPr lang="en-US" altLang="en-US"/>
              <a:t>Many stub ASes are multihomed </a:t>
            </a:r>
            <a:endParaRPr lang="el-GR" altLang="en-US"/>
          </a:p>
          <a:p>
            <a:pPr lvl="2"/>
            <a:r>
              <a:rPr lang="en-US" altLang="en-US"/>
              <a:t>Resilience and load balancing</a:t>
            </a:r>
          </a:p>
          <a:p>
            <a:pPr lvl="1"/>
            <a:r>
              <a:rPr lang="en-US" altLang="en-US"/>
              <a:t>Each such AS has multiple IP prefixes (one per provider)</a:t>
            </a:r>
          </a:p>
          <a:p>
            <a:pPr lvl="2"/>
            <a:r>
              <a:rPr lang="en-US" altLang="en-US"/>
              <a:t>Each prefix is advertised to all providers</a:t>
            </a:r>
          </a:p>
          <a:p>
            <a:pPr lvl="2"/>
            <a:r>
              <a:rPr lang="en-US" altLang="en-US"/>
              <a:t>Different paths are advertised to indicate route preference</a:t>
            </a:r>
          </a:p>
          <a:p>
            <a:pPr lvl="2"/>
            <a:r>
              <a:rPr lang="en-US" altLang="en-US"/>
              <a:t>Depending on provider aggregation rules, there may be problems</a:t>
            </a:r>
          </a:p>
          <a:p>
            <a:pPr lvl="2"/>
            <a:r>
              <a:rPr lang="en-US" altLang="en-US"/>
              <a:t>Eventually, disaggregation may be required to achieve policy goals</a:t>
            </a:r>
          </a:p>
          <a:p>
            <a:pPr lvl="2"/>
            <a:r>
              <a:rPr lang="en-US" altLang="en-US"/>
              <a:t>Also, each provider can only aggregate its own prefixes</a:t>
            </a:r>
          </a:p>
          <a:p>
            <a:pPr lvl="2"/>
            <a:r>
              <a:rPr lang="en-US" altLang="en-US"/>
              <a:t>All these lead to even more routes being advertised</a:t>
            </a:r>
          </a:p>
          <a:p>
            <a:pPr lvl="1"/>
            <a:r>
              <a:rPr lang="en-US" altLang="en-US"/>
              <a:t>Proposal: route filtering</a:t>
            </a:r>
          </a:p>
          <a:p>
            <a:pPr lvl="2"/>
            <a:r>
              <a:rPr lang="en-US" altLang="en-US"/>
              <a:t>Avoid propagating very long prefixes (very specific routes)</a:t>
            </a:r>
          </a:p>
          <a:p>
            <a:pPr lvl="2"/>
            <a:r>
              <a:rPr lang="en-US" altLang="en-US"/>
              <a:t>This inhibits load balancing (it hides some routes)</a:t>
            </a:r>
          </a:p>
          <a:p>
            <a:pPr lvl="1"/>
            <a:r>
              <a:rPr lang="en-US" altLang="en-US"/>
              <a:t>What we really need is better support for multihoming</a:t>
            </a:r>
            <a:endParaRPr lang="el-G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4a</a:t>
            </a:r>
            <a:r>
              <a:rPr lang="el-GR" altLang="en-US"/>
              <a:t>-</a:t>
            </a:r>
            <a:fld id="{3CD252ED-2707-4307-A753-402A0259BB33}" type="slidenum">
              <a:rPr lang="el-GR" altLang="en-US"/>
              <a:pPr/>
              <a:t>12</a:t>
            </a:fld>
            <a:endParaRPr lang="el-GR" altLang="en-US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Research challenges</a:t>
            </a:r>
            <a:endParaRPr lang="el-GR" altLang="en-US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Expresiveness and safety of policies</a:t>
            </a:r>
          </a:p>
          <a:p>
            <a:pPr lvl="1"/>
            <a:r>
              <a:rPr lang="en-US" altLang="en-US"/>
              <a:t>Each domain independently chooses its policies</a:t>
            </a:r>
          </a:p>
          <a:p>
            <a:pPr lvl="1"/>
            <a:r>
              <a:rPr lang="en-US" altLang="en-US"/>
              <a:t>The result is suboptimal due to lack of coordination</a:t>
            </a:r>
          </a:p>
          <a:p>
            <a:pPr lvl="2"/>
            <a:r>
              <a:rPr lang="en-US" altLang="en-US"/>
              <a:t>Global routing anomalies arise</a:t>
            </a:r>
          </a:p>
          <a:p>
            <a:pPr lvl="2"/>
            <a:r>
              <a:rPr lang="en-US" altLang="en-US"/>
              <a:t>Global divergence of routing policies</a:t>
            </a:r>
          </a:p>
          <a:p>
            <a:pPr lvl="1"/>
            <a:r>
              <a:rPr lang="en-US" altLang="en-US"/>
              <a:t>BGP policies are not that expressive</a:t>
            </a:r>
          </a:p>
          <a:p>
            <a:pPr lvl="2"/>
            <a:r>
              <a:rPr lang="en-US" altLang="en-US"/>
              <a:t>Rich enough to express intricate routing policies</a:t>
            </a:r>
          </a:p>
          <a:p>
            <a:pPr lvl="2"/>
            <a:r>
              <a:rPr lang="en-US" altLang="en-US"/>
              <a:t>Not rich enough to allow discovery of problems</a:t>
            </a:r>
          </a:p>
          <a:p>
            <a:pPr lvl="1"/>
            <a:r>
              <a:rPr lang="en-US" altLang="en-US"/>
              <a:t>Each AS does not want to disclose its internal details</a:t>
            </a:r>
          </a:p>
          <a:p>
            <a:pPr lvl="2"/>
            <a:r>
              <a:rPr lang="en-US" altLang="en-US"/>
              <a:t>Many problems are hidden inside the AS’s network</a:t>
            </a:r>
            <a:endParaRPr lang="el-G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4a</a:t>
            </a:r>
            <a:r>
              <a:rPr lang="el-GR" altLang="en-US"/>
              <a:t>-</a:t>
            </a:r>
            <a:fld id="{B9E83F6C-5C39-4F2F-8825-EFC418CF3B09}" type="slidenum">
              <a:rPr lang="el-GR" altLang="en-US"/>
              <a:pPr/>
              <a:t>13</a:t>
            </a:fld>
            <a:endParaRPr lang="el-GR" alt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Research challenges</a:t>
            </a:r>
            <a:endParaRPr lang="el-GR" altLang="en-US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Robustness of BGP sessions</a:t>
            </a:r>
          </a:p>
          <a:p>
            <a:pPr lvl="1"/>
            <a:r>
              <a:rPr lang="en-US" altLang="en-US"/>
              <a:t>BGP routers communicate via TCP</a:t>
            </a:r>
          </a:p>
          <a:p>
            <a:pPr lvl="1"/>
            <a:r>
              <a:rPr lang="en-US" altLang="en-US"/>
              <a:t>Network congestion can lead to failures</a:t>
            </a:r>
          </a:p>
          <a:p>
            <a:pPr lvl="2"/>
            <a:r>
              <a:rPr lang="en-US" altLang="en-US"/>
              <a:t>Hard to resolve congestion due to routing problems</a:t>
            </a:r>
          </a:p>
          <a:p>
            <a:pPr lvl="1"/>
            <a:r>
              <a:rPr lang="en-US" altLang="en-US"/>
              <a:t>Need to distinguish routing messages from ordinary traffic</a:t>
            </a:r>
          </a:p>
          <a:p>
            <a:r>
              <a:rPr lang="en-US" altLang="en-US"/>
              <a:t>Security issues</a:t>
            </a:r>
          </a:p>
          <a:p>
            <a:pPr lvl="1"/>
            <a:r>
              <a:rPr lang="en-US" altLang="en-US"/>
              <a:t>Spoofed TCP RSTs can bring down BGP sessions</a:t>
            </a:r>
          </a:p>
          <a:p>
            <a:pPr lvl="2"/>
            <a:r>
              <a:rPr lang="en-US" altLang="en-US"/>
              <a:t>Also spoofed TCP messages can be inserted</a:t>
            </a:r>
          </a:p>
          <a:p>
            <a:pPr lvl="2"/>
            <a:r>
              <a:rPr lang="en-US" altLang="en-US"/>
              <a:t>Filter spoofed packets</a:t>
            </a:r>
          </a:p>
          <a:p>
            <a:pPr lvl="2"/>
            <a:r>
              <a:rPr lang="en-US" altLang="en-US"/>
              <a:t>Use authentication between BGP routers</a:t>
            </a:r>
          </a:p>
          <a:p>
            <a:pPr lvl="1"/>
            <a:r>
              <a:rPr lang="en-US" altLang="en-US"/>
              <a:t>BGP advertisements are not authenticated</a:t>
            </a:r>
          </a:p>
          <a:p>
            <a:pPr lvl="2"/>
            <a:r>
              <a:rPr lang="en-US" altLang="en-US"/>
              <a:t>S-BGP certifies the validity of routes by signatures</a:t>
            </a:r>
          </a:p>
          <a:p>
            <a:pPr lvl="2"/>
            <a:r>
              <a:rPr lang="en-US" altLang="en-US"/>
              <a:t>Processing cost and need for a PKI</a:t>
            </a:r>
            <a:endParaRPr lang="el-G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4a</a:t>
            </a:r>
            <a:r>
              <a:rPr lang="el-GR" altLang="en-US"/>
              <a:t>-</a:t>
            </a:r>
            <a:fld id="{DDDC7667-CBFE-4017-A2F7-4115DAAB57A1}" type="slidenum">
              <a:rPr lang="el-GR" altLang="en-US"/>
              <a:pPr/>
              <a:t>14</a:t>
            </a:fld>
            <a:endParaRPr lang="el-GR" altLang="en-US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Research challenges</a:t>
            </a:r>
            <a:endParaRPr lang="el-GR" altLang="en-US"/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Lack of multipath routing</a:t>
            </a:r>
          </a:p>
          <a:p>
            <a:pPr lvl="1"/>
            <a:r>
              <a:rPr lang="en-US" altLang="en-US"/>
              <a:t>BGP routers only advertise a single path per prefix</a:t>
            </a:r>
          </a:p>
          <a:p>
            <a:pPr lvl="2"/>
            <a:r>
              <a:rPr lang="en-US" altLang="en-US"/>
              <a:t>Even if they have received many alternatives</a:t>
            </a:r>
          </a:p>
          <a:p>
            <a:pPr lvl="1"/>
            <a:r>
              <a:rPr lang="en-US" altLang="en-US"/>
              <a:t>BGP routers may only use a single path per prefix</a:t>
            </a:r>
          </a:p>
          <a:p>
            <a:pPr lvl="2"/>
            <a:r>
              <a:rPr lang="en-US" altLang="en-US"/>
              <a:t>Some implementations use many for load balancing</a:t>
            </a:r>
          </a:p>
          <a:p>
            <a:pPr lvl="1"/>
            <a:r>
              <a:rPr lang="en-US" altLang="en-US"/>
              <a:t>Proposed extensions raise scalability concerns</a:t>
            </a:r>
          </a:p>
          <a:p>
            <a:r>
              <a:rPr lang="en-US" altLang="en-US"/>
              <a:t>Transit through an AS: iBGP issues</a:t>
            </a:r>
          </a:p>
          <a:p>
            <a:pPr lvl="1"/>
            <a:r>
              <a:rPr lang="en-US" altLang="en-US"/>
              <a:t>A large AS has trouble propagating routes inside it</a:t>
            </a:r>
          </a:p>
          <a:p>
            <a:pPr lvl="2"/>
            <a:r>
              <a:rPr lang="en-US" altLang="en-US"/>
              <a:t>Ideally all internal routers should communicate with each other</a:t>
            </a:r>
          </a:p>
          <a:p>
            <a:pPr lvl="2"/>
            <a:r>
              <a:rPr lang="en-US" altLang="en-US"/>
              <a:t>This not scalable for large ASes</a:t>
            </a:r>
          </a:p>
          <a:p>
            <a:pPr lvl="2"/>
            <a:r>
              <a:rPr lang="en-US" altLang="en-US"/>
              <a:t>Different routers may treat traffic differently</a:t>
            </a:r>
          </a:p>
          <a:p>
            <a:pPr lvl="1"/>
            <a:r>
              <a:rPr lang="en-US" altLang="en-US"/>
              <a:t>Encapsulation: guarantees that packets will use preferred routes</a:t>
            </a:r>
          </a:p>
          <a:p>
            <a:pPr lvl="2"/>
            <a:r>
              <a:rPr lang="en-US" altLang="en-US"/>
              <a:t>Operates between ingress and egress BGP routers</a:t>
            </a:r>
            <a:endParaRPr lang="el-G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Section </a:t>
            </a:r>
            <a:r>
              <a:rPr lang="el-GR" dirty="0"/>
              <a:t>#</a:t>
            </a:r>
            <a:r>
              <a:rPr lang="en-US" dirty="0"/>
              <a:t> </a:t>
            </a:r>
            <a:r>
              <a:rPr lang="fr-FR" dirty="0" smtClean="0"/>
              <a:t>4.1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Course</a:t>
            </a:r>
            <a:r>
              <a:rPr lang="el-GR" b="1" dirty="0"/>
              <a:t>: </a:t>
            </a:r>
            <a:r>
              <a:rPr lang="en-US" dirty="0"/>
              <a:t>Information-Centric Networks</a:t>
            </a:r>
            <a:r>
              <a:rPr lang="el-GR" dirty="0" smtClean="0"/>
              <a:t>, </a:t>
            </a:r>
            <a:r>
              <a:rPr lang="en-US" b="1" dirty="0" smtClean="0"/>
              <a:t>Section # 4.1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n-US" b="1" dirty="0"/>
              <a:t>Routing Issues</a:t>
            </a:r>
          </a:p>
          <a:p>
            <a:r>
              <a:rPr lang="en-US" b="1" dirty="0"/>
              <a:t>Instructor</a:t>
            </a:r>
            <a:r>
              <a:rPr lang="el-GR" b="1" dirty="0"/>
              <a:t>: </a:t>
            </a:r>
            <a:r>
              <a:rPr lang="en-US" dirty="0"/>
              <a:t>George </a:t>
            </a:r>
            <a:r>
              <a:rPr lang="en-US" dirty="0" err="1"/>
              <a:t>Xylomenos</a:t>
            </a:r>
            <a:r>
              <a:rPr lang="el-GR" dirty="0"/>
              <a:t>, </a:t>
            </a:r>
            <a:r>
              <a:rPr lang="en-US" b="1" dirty="0"/>
              <a:t>Department:</a:t>
            </a:r>
            <a:r>
              <a:rPr lang="el-GR" b="1" dirty="0"/>
              <a:t> </a:t>
            </a:r>
            <a:r>
              <a:rPr lang="en-US" dirty="0"/>
              <a:t>Informatics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48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educational materials have been developed as part of the instructors educational tasks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“Athens University of Economics and Business Open Courses”</a:t>
            </a:r>
            <a:r>
              <a:rPr lang="en-US" sz="2400" dirty="0" smtClean="0"/>
              <a:t> project onl</a:t>
            </a:r>
            <a:r>
              <a:rPr lang="en-US" sz="2400" dirty="0" smtClean="0"/>
              <a:t>y funded the reformatting of these educational materials</a:t>
            </a:r>
            <a:r>
              <a:rPr lang="el-GR" sz="2400" dirty="0" smtClean="0"/>
              <a:t>. </a:t>
            </a:r>
            <a:endParaRPr lang="el-GR" sz="2400" dirty="0" smtClean="0"/>
          </a:p>
          <a:p>
            <a:r>
              <a:rPr lang="en-US" sz="2400" dirty="0" smtClean="0"/>
              <a:t>The project is being implemented as part of the Operational Program</a:t>
            </a:r>
            <a:r>
              <a:rPr lang="el-GR" sz="2400" dirty="0" smtClean="0"/>
              <a:t> </a:t>
            </a:r>
            <a:r>
              <a:rPr lang="en-US" sz="2400" dirty="0" smtClean="0"/>
              <a:t>“Instruction and Lifelong Learning” and is co-financed by the European Union (European Social Fund) and national funds</a:t>
            </a:r>
            <a:r>
              <a:rPr lang="el-GR" sz="2400" dirty="0" smtClean="0"/>
              <a:t>.</a:t>
            </a:r>
            <a:endParaRPr lang="el-GR" sz="2400" dirty="0" smtClean="0"/>
          </a:p>
        </p:txBody>
      </p:sp>
      <p:pic>
        <p:nvPicPr>
          <p:cNvPr id="10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9240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4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Licencing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These educational materials are subject to a Creative Commons License. 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4a</a:t>
            </a:r>
            <a:r>
              <a:rPr lang="el-GR" altLang="en-US"/>
              <a:t>-</a:t>
            </a:r>
            <a:fld id="{8761B69D-FC72-4B59-AC50-4DFCA3D23267}" type="slidenum">
              <a:rPr lang="el-GR" altLang="en-US"/>
              <a:pPr/>
              <a:t>4</a:t>
            </a:fld>
            <a:endParaRPr lang="el-GR" altLang="en-US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Week 4 / Paper 1</a:t>
            </a:r>
            <a:endParaRPr lang="el-GR" altLang="en-US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Open issues in Interdomain Routing: a survey</a:t>
            </a:r>
            <a:endParaRPr lang="en-US" altLang="en-US"/>
          </a:p>
          <a:p>
            <a:pPr lvl="1"/>
            <a:r>
              <a:rPr lang="en-GB" altLang="en-US"/>
              <a:t>Marcelo Yannuzzi, Xavier Masip-Bruin</a:t>
            </a:r>
            <a:r>
              <a:rPr lang="en-US" altLang="en-US"/>
              <a:t>, </a:t>
            </a:r>
            <a:r>
              <a:rPr lang="en-GB" altLang="en-US"/>
              <a:t>Olivier Bonaventure</a:t>
            </a:r>
            <a:endParaRPr lang="en-US" altLang="en-US"/>
          </a:p>
          <a:p>
            <a:pPr lvl="1"/>
            <a:r>
              <a:rPr lang="en-US" altLang="en-US"/>
              <a:t>IEEE Network, </a:t>
            </a:r>
            <a:r>
              <a:rPr lang="en-GB" altLang="en-US"/>
              <a:t>Nov.-Dec. 2005</a:t>
            </a:r>
            <a:r>
              <a:rPr lang="en-US" altLang="en-US"/>
              <a:t>, vol. </a:t>
            </a:r>
            <a:r>
              <a:rPr lang="en-GB" altLang="en-US"/>
              <a:t>19, no. 6</a:t>
            </a:r>
            <a:r>
              <a:rPr lang="en-US" altLang="en-US"/>
              <a:t>, </a:t>
            </a:r>
            <a:r>
              <a:rPr lang="en-GB" altLang="en-US"/>
              <a:t>pp. 49 – 56</a:t>
            </a:r>
            <a:endParaRPr lang="en-US" altLang="en-US"/>
          </a:p>
          <a:p>
            <a:r>
              <a:rPr lang="en-US" altLang="en-US"/>
              <a:t>Main point</a:t>
            </a:r>
          </a:p>
          <a:p>
            <a:pPr lvl="1"/>
            <a:r>
              <a:rPr lang="en-US" altLang="en-US"/>
              <a:t>There are many challenges in interdomain routing</a:t>
            </a:r>
          </a:p>
          <a:p>
            <a:pPr lvl="1"/>
            <a:r>
              <a:rPr lang="en-US" altLang="en-US"/>
              <a:t>Relationships between challenges</a:t>
            </a:r>
          </a:p>
          <a:p>
            <a:pPr lvl="1"/>
            <a:r>
              <a:rPr lang="en-US" altLang="en-US"/>
              <a:t>Review of problems and proposed solutions</a:t>
            </a:r>
          </a:p>
          <a:p>
            <a:pPr lvl="1"/>
            <a:r>
              <a:rPr lang="en-US" altLang="en-US"/>
              <a:t>Reasons for non-adoption of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4a</a:t>
            </a:r>
            <a:r>
              <a:rPr lang="el-GR" altLang="en-US"/>
              <a:t>-</a:t>
            </a:r>
            <a:fld id="{E3D58F67-E219-4631-B63C-6FC6EBF87DCF}" type="slidenum">
              <a:rPr lang="el-GR" altLang="en-US"/>
              <a:pPr/>
              <a:t>5</a:t>
            </a:fld>
            <a:endParaRPr lang="el-GR" altLang="en-US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  <a:endParaRPr lang="el-GR" altLang="en-US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Limitations of BGP</a:t>
            </a:r>
          </a:p>
          <a:p>
            <a:pPr lvl="1"/>
            <a:r>
              <a:rPr lang="en-US" altLang="en-US"/>
              <a:t>Hard to replace due to widespread deployment</a:t>
            </a:r>
          </a:p>
          <a:p>
            <a:pPr lvl="1"/>
            <a:r>
              <a:rPr lang="en-US" altLang="en-US"/>
              <a:t>Growth of Internet strains the protocol</a:t>
            </a:r>
          </a:p>
          <a:p>
            <a:r>
              <a:rPr lang="en-US" altLang="en-US"/>
              <a:t>Routing among distinct domains</a:t>
            </a:r>
          </a:p>
          <a:p>
            <a:pPr lvl="1"/>
            <a:r>
              <a:rPr lang="en-US" altLang="en-US"/>
              <a:t>Independent management of domains</a:t>
            </a:r>
          </a:p>
          <a:p>
            <a:pPr lvl="1"/>
            <a:r>
              <a:rPr lang="en-US" altLang="en-US"/>
              <a:t>Active competition between providers</a:t>
            </a:r>
          </a:p>
          <a:p>
            <a:r>
              <a:rPr lang="en-US" altLang="en-US"/>
              <a:t>Basics of interdomain routing</a:t>
            </a:r>
          </a:p>
          <a:p>
            <a:pPr lvl="1"/>
            <a:r>
              <a:rPr lang="en-US" altLang="en-US"/>
              <a:t>Autonomous System (AS): a distinct network on the Internet</a:t>
            </a:r>
          </a:p>
          <a:p>
            <a:pPr lvl="2"/>
            <a:r>
              <a:rPr lang="en-US" altLang="en-US"/>
              <a:t>Managed by a single authority</a:t>
            </a:r>
          </a:p>
          <a:p>
            <a:pPr lvl="2"/>
            <a:r>
              <a:rPr lang="en-US" altLang="en-US"/>
              <a:t>Common internal routing policy</a:t>
            </a:r>
          </a:p>
          <a:p>
            <a:pPr lvl="2"/>
            <a:r>
              <a:rPr lang="en-US" altLang="en-US"/>
              <a:t>Intradomain routing via IS-IS or OSPF</a:t>
            </a:r>
          </a:p>
          <a:p>
            <a:pPr lvl="1"/>
            <a:r>
              <a:rPr lang="en-US" altLang="en-US"/>
              <a:t>More than 20000 ASes in the Internet</a:t>
            </a:r>
            <a:endParaRPr lang="el-G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4a</a:t>
            </a:r>
            <a:r>
              <a:rPr lang="el-GR" altLang="en-US"/>
              <a:t>-</a:t>
            </a:r>
            <a:fld id="{01CA3FC8-9B2E-4E60-8352-E8608F316550}" type="slidenum">
              <a:rPr lang="el-GR" altLang="en-US"/>
              <a:pPr/>
              <a:t>6</a:t>
            </a:fld>
            <a:endParaRPr lang="el-GR" alt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Basics of interdomain routing</a:t>
            </a:r>
            <a:endParaRPr lang="el-GR" altLang="en-US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Types of ASes</a:t>
            </a:r>
          </a:p>
          <a:p>
            <a:pPr lvl="1"/>
            <a:r>
              <a:rPr lang="en-US" altLang="en-US"/>
              <a:t>Single homed stub ASes</a:t>
            </a:r>
          </a:p>
          <a:p>
            <a:pPr lvl="2"/>
            <a:r>
              <a:rPr lang="en-US" altLang="en-US"/>
              <a:t>The “leaves” of the network</a:t>
            </a:r>
          </a:p>
          <a:p>
            <a:pPr lvl="1"/>
            <a:r>
              <a:rPr lang="en-US" altLang="en-US"/>
              <a:t>Multi homed stub ASes</a:t>
            </a:r>
          </a:p>
          <a:p>
            <a:pPr lvl="2"/>
            <a:r>
              <a:rPr lang="en-US" altLang="en-US"/>
              <a:t>Load balancing or failure resiliency</a:t>
            </a:r>
          </a:p>
          <a:p>
            <a:pPr lvl="1"/>
            <a:r>
              <a:rPr lang="en-US" altLang="en-US"/>
              <a:t>Transit ASes</a:t>
            </a:r>
          </a:p>
          <a:p>
            <a:r>
              <a:rPr lang="en-US" altLang="en-US"/>
              <a:t>Types of AS relationships</a:t>
            </a:r>
          </a:p>
          <a:p>
            <a:pPr lvl="1"/>
            <a:r>
              <a:rPr lang="en-US" altLang="en-US"/>
              <a:t>Costumer-provider</a:t>
            </a:r>
          </a:p>
          <a:p>
            <a:pPr lvl="1"/>
            <a:r>
              <a:rPr lang="en-US" altLang="en-US"/>
              <a:t>Peer-peer</a:t>
            </a:r>
          </a:p>
          <a:p>
            <a:r>
              <a:rPr lang="en-US" altLang="en-US"/>
              <a:t>The AS hierarchy</a:t>
            </a:r>
          </a:p>
          <a:p>
            <a:pPr lvl="1"/>
            <a:r>
              <a:rPr lang="en-US" altLang="en-US"/>
              <a:t>Tier-1 (no upstream provider) composing the internet core</a:t>
            </a:r>
          </a:p>
          <a:p>
            <a:pPr lvl="1"/>
            <a:r>
              <a:rPr lang="en-US" altLang="en-US"/>
              <a:t>Tier-2 are customers of Tier-1 and providers of Tier-2</a:t>
            </a:r>
          </a:p>
          <a:p>
            <a:pPr lvl="1"/>
            <a:r>
              <a:rPr lang="en-US" altLang="en-US"/>
              <a:t>ASes also use peering links to directly exchange traffic</a:t>
            </a:r>
            <a:endParaRPr lang="el-G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4a</a:t>
            </a:r>
            <a:r>
              <a:rPr lang="el-GR" altLang="en-US"/>
              <a:t>-</a:t>
            </a:r>
            <a:fld id="{C6BBD757-ED67-49FB-901E-77CB04226B1E}" type="slidenum">
              <a:rPr lang="el-GR" altLang="en-US"/>
              <a:pPr/>
              <a:t>7</a:t>
            </a:fld>
            <a:endParaRPr lang="el-GR" altLang="en-US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Basics of interdomain routing</a:t>
            </a:r>
            <a:endParaRPr lang="el-GR" altLang="en-US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altLang="en-US"/>
              <a:t>Interior and exterior BGP</a:t>
            </a:r>
          </a:p>
          <a:p>
            <a:pPr marL="838200" lvl="1" indent="-381000"/>
            <a:r>
              <a:rPr lang="en-US" altLang="en-US"/>
              <a:t>BGP routers exchange reachability information via eBGP</a:t>
            </a:r>
          </a:p>
          <a:p>
            <a:pPr marL="838200" lvl="1" indent="-381000"/>
            <a:r>
              <a:rPr lang="en-US" altLang="en-US"/>
              <a:t>This information is distributed internally via iBGP</a:t>
            </a:r>
          </a:p>
          <a:p>
            <a:pPr marL="457200" indent="-457200"/>
            <a:r>
              <a:rPr lang="en-US" altLang="en-US"/>
              <a:t>Route discovery and selection</a:t>
            </a:r>
          </a:p>
          <a:p>
            <a:pPr marL="838200" lvl="1" indent="-381000"/>
            <a:r>
              <a:rPr lang="en-US" altLang="en-US"/>
              <a:t>BGP routers advertise AS level paths to IP prefixes</a:t>
            </a:r>
          </a:p>
          <a:p>
            <a:pPr marL="1257300" lvl="2" indent="-342900"/>
            <a:r>
              <a:rPr lang="en-US" altLang="en-US"/>
              <a:t>There is no global topology view</a:t>
            </a:r>
          </a:p>
          <a:p>
            <a:pPr marL="1257300" lvl="2" indent="-342900"/>
            <a:r>
              <a:rPr lang="en-US" altLang="en-US"/>
              <a:t>The path is abstracted into AS numbers</a:t>
            </a:r>
          </a:p>
          <a:p>
            <a:pPr marL="838200" lvl="1" indent="-381000"/>
            <a:r>
              <a:rPr lang="en-US" altLang="en-US"/>
              <a:t>Route selection is heavily policy influenced</a:t>
            </a:r>
          </a:p>
          <a:p>
            <a:pPr marL="1257300" lvl="2" indent="-342900">
              <a:buFontTx/>
              <a:buAutoNum type="arabicPeriod"/>
            </a:pPr>
            <a:r>
              <a:rPr lang="en-US" altLang="en-US"/>
              <a:t>Choose the route with the highest local preference</a:t>
            </a:r>
          </a:p>
          <a:p>
            <a:pPr marL="1257300" lvl="2" indent="-342900">
              <a:buFontTx/>
              <a:buAutoNum type="arabicPeriod"/>
            </a:pPr>
            <a:r>
              <a:rPr lang="en-US" altLang="en-US"/>
              <a:t>Choose the route with the shortest AS path</a:t>
            </a:r>
          </a:p>
          <a:p>
            <a:pPr marL="1257300" lvl="2" indent="-342900">
              <a:buFontTx/>
              <a:buAutoNum type="arabicPeriod"/>
            </a:pPr>
            <a:r>
              <a:rPr lang="en-US" altLang="en-US"/>
              <a:t>Choose the route with the lowest Multi Exit Discriminator</a:t>
            </a:r>
          </a:p>
          <a:p>
            <a:pPr marL="1257300" lvl="2" indent="-342900">
              <a:buFontTx/>
              <a:buAutoNum type="arabicPeriod"/>
            </a:pPr>
            <a:r>
              <a:rPr lang="en-US" altLang="en-US"/>
              <a:t>Prefer the route with the lowest IGP metric</a:t>
            </a:r>
          </a:p>
          <a:p>
            <a:pPr marL="1257300" lvl="2" indent="-342900">
              <a:buFontTx/>
              <a:buAutoNum type="arabicPeriod"/>
            </a:pPr>
            <a:r>
              <a:rPr lang="en-US" altLang="en-US"/>
              <a:t>Run tie-breaking rules</a:t>
            </a:r>
            <a:endParaRPr lang="el-G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4a</a:t>
            </a:r>
            <a:r>
              <a:rPr lang="el-GR" altLang="en-US"/>
              <a:t>-</a:t>
            </a:r>
            <a:fld id="{963CBF88-9A03-4DA1-AD8B-C66687DDCC15}" type="slidenum">
              <a:rPr lang="el-GR" altLang="en-US"/>
              <a:pPr/>
              <a:t>8</a:t>
            </a:fld>
            <a:endParaRPr lang="el-GR" alt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Research challenges</a:t>
            </a:r>
            <a:endParaRPr lang="el-GR" altLang="en-US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Limited traffic engineering capabilities</a:t>
            </a:r>
          </a:p>
          <a:p>
            <a:pPr lvl="1"/>
            <a:r>
              <a:rPr lang="en-US" altLang="en-US"/>
              <a:t>Only reachability is advertised</a:t>
            </a:r>
          </a:p>
          <a:p>
            <a:pPr lvl="2"/>
            <a:r>
              <a:rPr lang="en-US" altLang="en-US"/>
              <a:t>No way to propagate multiple routes</a:t>
            </a:r>
          </a:p>
          <a:p>
            <a:pPr lvl="1"/>
            <a:r>
              <a:rPr lang="en-US" altLang="en-US"/>
              <a:t>Inbound traffic is hard to control with BGP</a:t>
            </a:r>
          </a:p>
          <a:p>
            <a:pPr lvl="2"/>
            <a:r>
              <a:rPr lang="en-US" altLang="en-US"/>
              <a:t>It is the sender and not the receiver that chooses paths</a:t>
            </a:r>
          </a:p>
          <a:p>
            <a:pPr lvl="2"/>
            <a:r>
              <a:rPr lang="en-US" altLang="en-US"/>
              <a:t>This is due to the uncoordinated routing on the Internet</a:t>
            </a:r>
          </a:p>
          <a:p>
            <a:r>
              <a:rPr lang="en-US" altLang="en-US"/>
              <a:t>Lack of QoS support</a:t>
            </a:r>
          </a:p>
          <a:p>
            <a:pPr lvl="1"/>
            <a:r>
              <a:rPr lang="en-US" altLang="en-US"/>
              <a:t>Many ASes have deployed differentiated services</a:t>
            </a:r>
          </a:p>
          <a:p>
            <a:pPr lvl="1"/>
            <a:r>
              <a:rPr lang="en-US" altLang="en-US"/>
              <a:t>These allow coarse grained intradomain QoS</a:t>
            </a:r>
          </a:p>
          <a:p>
            <a:pPr lvl="1"/>
            <a:r>
              <a:rPr lang="en-US" altLang="en-US"/>
              <a:t>But BGP does not allow interdomain QoS</a:t>
            </a:r>
          </a:p>
          <a:p>
            <a:pPr lvl="1"/>
            <a:r>
              <a:rPr lang="en-US" altLang="en-US"/>
              <a:t>Most ASes prefer over-provisioning instead of QoS</a:t>
            </a:r>
            <a:endParaRPr lang="el-G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4a</a:t>
            </a:r>
            <a:r>
              <a:rPr lang="el-GR" altLang="en-US"/>
              <a:t>-</a:t>
            </a:r>
            <a:fld id="{CCDA7B6D-CE8D-44C4-B9B3-B884FE34FC3F}" type="slidenum">
              <a:rPr lang="el-GR" altLang="en-US"/>
              <a:pPr/>
              <a:t>9</a:t>
            </a:fld>
            <a:endParaRPr lang="el-GR" altLang="en-US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Research challenges</a:t>
            </a:r>
            <a:endParaRPr lang="el-GR" alt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has the Internet changed?</a:t>
            </a:r>
          </a:p>
          <a:p>
            <a:pPr lvl="1"/>
            <a:r>
              <a:rPr lang="en-US" altLang="en-US"/>
              <a:t>AS numbers have swelled</a:t>
            </a:r>
          </a:p>
          <a:p>
            <a:pPr lvl="1"/>
            <a:r>
              <a:rPr lang="en-US" altLang="en-US"/>
              <a:t>Connections per AS have increased</a:t>
            </a:r>
          </a:p>
          <a:p>
            <a:pPr lvl="1"/>
            <a:r>
              <a:rPr lang="en-US" altLang="en-US"/>
              <a:t>Additional applications</a:t>
            </a:r>
          </a:p>
          <a:p>
            <a:pPr lvl="2"/>
            <a:r>
              <a:rPr lang="en-US" altLang="en-US"/>
              <a:t>Application requirements are not reflected into BGP</a:t>
            </a:r>
          </a:p>
          <a:p>
            <a:r>
              <a:rPr lang="en-US" altLang="en-US"/>
              <a:t>Slow convergence and chattiness</a:t>
            </a:r>
          </a:p>
          <a:p>
            <a:pPr lvl="1"/>
            <a:r>
              <a:rPr lang="en-US" altLang="en-US"/>
              <a:t>BGP messages: Open, Update, Notification, Keepalive</a:t>
            </a:r>
          </a:p>
          <a:p>
            <a:pPr lvl="1"/>
            <a:r>
              <a:rPr lang="en-US" altLang="en-US"/>
              <a:t>A failure causes large amounts of BGP updates</a:t>
            </a:r>
          </a:p>
          <a:p>
            <a:pPr lvl="2"/>
            <a:r>
              <a:rPr lang="en-US" altLang="en-US"/>
              <a:t>Path exploration takes place until convergence</a:t>
            </a:r>
          </a:p>
          <a:p>
            <a:pPr lvl="1"/>
            <a:r>
              <a:rPr lang="en-US" altLang="en-US"/>
              <a:t>BGP routers wait for MRAI before updating a route</a:t>
            </a:r>
          </a:p>
          <a:p>
            <a:pPr lvl="1"/>
            <a:r>
              <a:rPr lang="en-US" altLang="en-US"/>
              <a:t>BGP routers often employ route flap damping</a:t>
            </a:r>
          </a:p>
          <a:p>
            <a:pPr lvl="2"/>
            <a:r>
              <a:rPr lang="en-US" altLang="en-US"/>
              <a:t>Ignore routes that change too often</a:t>
            </a:r>
          </a:p>
          <a:p>
            <a:pPr lvl="1"/>
            <a:r>
              <a:rPr lang="en-US" altLang="en-US"/>
              <a:t>Improve stability at the expense of convergence</a:t>
            </a:r>
            <a:endParaRPr lang="el-G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1082</Words>
  <Application>Microsoft Macintosh PowerPoint</Application>
  <PresentationFormat>On-screen Show (4:3)</PresentationFormat>
  <Paragraphs>182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Times New Roman</vt:lpstr>
      <vt:lpstr>Arial</vt:lpstr>
      <vt:lpstr>Default Design</vt:lpstr>
      <vt:lpstr>Θέμα του Office</vt:lpstr>
      <vt:lpstr>Microsoft Drawing</vt:lpstr>
      <vt:lpstr>Information-Centric Networks</vt:lpstr>
      <vt:lpstr>Funding</vt:lpstr>
      <vt:lpstr>Licencing</vt:lpstr>
      <vt:lpstr>Week 4 / Paper 1</vt:lpstr>
      <vt:lpstr>Introduction</vt:lpstr>
      <vt:lpstr>Basics of interdomain routing</vt:lpstr>
      <vt:lpstr>Basics of interdomain routing</vt:lpstr>
      <vt:lpstr>Research challenges</vt:lpstr>
      <vt:lpstr>Research challenges</vt:lpstr>
      <vt:lpstr>Research challenges</vt:lpstr>
      <vt:lpstr>Research challenges</vt:lpstr>
      <vt:lpstr>Research challenges</vt:lpstr>
      <vt:lpstr>Research challenges</vt:lpstr>
      <vt:lpstr>Research challenges</vt:lpstr>
      <vt:lpstr>End of Section # 4.1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Κατανεμημένα Συστήματα</dc:title>
  <dc:creator>George Xylomenos</dc:creator>
  <cp:lastModifiedBy>George Xylomenos</cp:lastModifiedBy>
  <cp:revision>202</cp:revision>
  <dcterms:created xsi:type="dcterms:W3CDTF">2002-02-24T19:33:17Z</dcterms:created>
  <dcterms:modified xsi:type="dcterms:W3CDTF">2015-11-23T21:29:42Z</dcterms:modified>
</cp:coreProperties>
</file>