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sldIdLst>
    <p:sldId id="256" r:id="rId3"/>
    <p:sldId id="259" r:id="rId4"/>
    <p:sldId id="257" r:id="rId5"/>
    <p:sldId id="261" r:id="rId6"/>
    <p:sldId id="262" r:id="rId7"/>
    <p:sldId id="375" r:id="rId8"/>
    <p:sldId id="378" r:id="rId9"/>
    <p:sldId id="379" r:id="rId10"/>
    <p:sldId id="376" r:id="rId11"/>
    <p:sldId id="381" r:id="rId12"/>
    <p:sldId id="382" r:id="rId13"/>
    <p:sldId id="383" r:id="rId14"/>
    <p:sldId id="395" r:id="rId15"/>
    <p:sldId id="392" r:id="rId16"/>
    <p:sldId id="377" r:id="rId17"/>
    <p:sldId id="385" r:id="rId18"/>
    <p:sldId id="384" r:id="rId19"/>
    <p:sldId id="386" r:id="rId20"/>
    <p:sldId id="387" r:id="rId21"/>
    <p:sldId id="388" r:id="rId22"/>
    <p:sldId id="389" r:id="rId23"/>
    <p:sldId id="394" r:id="rId24"/>
    <p:sldId id="393" r:id="rId25"/>
    <p:sldId id="390" r:id="rId26"/>
    <p:sldId id="391" r:id="rId27"/>
    <p:sldId id="354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53" d="100"/>
          <a:sy n="53" d="100"/>
        </p:scale>
        <p:origin x="-1176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C811E-4637-41CC-9A66-59AB7723071B}" type="doc">
      <dgm:prSet loTypeId="urn:microsoft.com/office/officeart/2005/8/layout/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1A864658-4BC1-460C-B7B6-3EC6421AFEBF}">
      <dgm:prSet phldrT="[Κείμενο]"/>
      <dgm:spPr/>
      <dgm:t>
        <a:bodyPr/>
        <a:lstStyle/>
        <a:p>
          <a:r>
            <a:rPr lang="el-GR" b="1" dirty="0" smtClean="0"/>
            <a:t>1</a:t>
          </a:r>
          <a:r>
            <a:rPr lang="el-GR" b="1" baseline="30000" dirty="0" smtClean="0"/>
            <a:t>ο</a:t>
          </a:r>
          <a:r>
            <a:rPr lang="el-GR" b="1" dirty="0" smtClean="0"/>
            <a:t> στάδιο: παραδοσιακή οικονομία, </a:t>
          </a:r>
          <a:r>
            <a:rPr lang="el-GR" b="1" dirty="0" smtClean="0"/>
            <a:t>επιβίωση. </a:t>
          </a:r>
          <a:endParaRPr lang="el-GR" b="1" dirty="0"/>
        </a:p>
      </dgm:t>
    </dgm:pt>
    <dgm:pt modelId="{4F1D20DD-BFCC-4F95-8F44-438C8FD5219C}" type="parTrans" cxnId="{1C353771-E7B9-439D-94C7-5CD792138317}">
      <dgm:prSet/>
      <dgm:spPr/>
      <dgm:t>
        <a:bodyPr/>
        <a:lstStyle/>
        <a:p>
          <a:endParaRPr lang="el-GR"/>
        </a:p>
      </dgm:t>
    </dgm:pt>
    <dgm:pt modelId="{A091E908-EBC0-4AFE-9B09-5A19BDEA3A63}" type="sibTrans" cxnId="{1C353771-E7B9-439D-94C7-5CD792138317}">
      <dgm:prSet/>
      <dgm:spPr/>
      <dgm:t>
        <a:bodyPr/>
        <a:lstStyle/>
        <a:p>
          <a:endParaRPr lang="el-GR"/>
        </a:p>
      </dgm:t>
    </dgm:pt>
    <dgm:pt modelId="{2E63C14B-784F-4C05-BF32-2A6ECD72E207}">
      <dgm:prSet phldrT="[Κείμενο]"/>
      <dgm:spPr/>
      <dgm:t>
        <a:bodyPr/>
        <a:lstStyle/>
        <a:p>
          <a:r>
            <a:rPr lang="el-GR" b="1" dirty="0" smtClean="0"/>
            <a:t>2</a:t>
          </a:r>
          <a:r>
            <a:rPr lang="el-GR" b="1" baseline="30000" dirty="0" smtClean="0"/>
            <a:t>ο</a:t>
          </a:r>
          <a:r>
            <a:rPr lang="el-GR" b="1" dirty="0" smtClean="0"/>
            <a:t> στάδιο: οικονομικό πλεόνασμα, υποδομές, σύνδεση επιστήμης και παραγωγής. </a:t>
          </a:r>
          <a:endParaRPr lang="el-GR" b="1" dirty="0"/>
        </a:p>
      </dgm:t>
    </dgm:pt>
    <dgm:pt modelId="{525A15ED-4AC5-44F2-8B92-D370C5042DC6}" type="parTrans" cxnId="{7C1F1142-3A0C-4952-B352-3EDF1AADEA55}">
      <dgm:prSet/>
      <dgm:spPr/>
      <dgm:t>
        <a:bodyPr/>
        <a:lstStyle/>
        <a:p>
          <a:endParaRPr lang="el-GR"/>
        </a:p>
      </dgm:t>
    </dgm:pt>
    <dgm:pt modelId="{B5F5A56D-88D2-4A03-9B7B-BC41BD223AFC}" type="sibTrans" cxnId="{7C1F1142-3A0C-4952-B352-3EDF1AADEA55}">
      <dgm:prSet/>
      <dgm:spPr/>
      <dgm:t>
        <a:bodyPr/>
        <a:lstStyle/>
        <a:p>
          <a:endParaRPr lang="el-GR"/>
        </a:p>
      </dgm:t>
    </dgm:pt>
    <dgm:pt modelId="{495EE57F-C590-4E05-B451-81791103BB18}">
      <dgm:prSet phldrT="[Κείμενο]"/>
      <dgm:spPr/>
      <dgm:t>
        <a:bodyPr/>
        <a:lstStyle/>
        <a:p>
          <a:r>
            <a:rPr lang="el-GR" b="1" dirty="0" smtClean="0"/>
            <a:t>3</a:t>
          </a:r>
          <a:r>
            <a:rPr lang="el-GR" b="1" baseline="30000" dirty="0" smtClean="0"/>
            <a:t>ο</a:t>
          </a:r>
          <a:r>
            <a:rPr lang="el-GR" b="1" dirty="0" smtClean="0"/>
            <a:t> στάδιο: εκβιομηχάνιση, επενδύσεις, πολιτική αλλαγή.</a:t>
          </a:r>
          <a:endParaRPr lang="el-GR" b="1" dirty="0"/>
        </a:p>
      </dgm:t>
    </dgm:pt>
    <dgm:pt modelId="{6020E6AE-DA0E-45D0-87B4-67ADCDD9E73A}" type="parTrans" cxnId="{AF0B9B6D-674E-47AD-8C37-79C7DB2ED733}">
      <dgm:prSet/>
      <dgm:spPr/>
      <dgm:t>
        <a:bodyPr/>
        <a:lstStyle/>
        <a:p>
          <a:endParaRPr lang="el-GR"/>
        </a:p>
      </dgm:t>
    </dgm:pt>
    <dgm:pt modelId="{FA429072-CCF1-4F83-86F3-AAED3BFE1460}" type="sibTrans" cxnId="{AF0B9B6D-674E-47AD-8C37-79C7DB2ED733}">
      <dgm:prSet/>
      <dgm:spPr/>
      <dgm:t>
        <a:bodyPr/>
        <a:lstStyle/>
        <a:p>
          <a:endParaRPr lang="el-GR"/>
        </a:p>
      </dgm:t>
    </dgm:pt>
    <dgm:pt modelId="{7E9143B7-DEAE-431A-8DFA-FAFBD501C020}">
      <dgm:prSet phldrT="[Κείμενο]"/>
      <dgm:spPr/>
      <dgm:t>
        <a:bodyPr/>
        <a:lstStyle/>
        <a:p>
          <a:r>
            <a:rPr lang="el-GR" b="1" dirty="0" smtClean="0"/>
            <a:t>5</a:t>
          </a:r>
          <a:r>
            <a:rPr lang="el-GR" b="1" baseline="30000" dirty="0" smtClean="0"/>
            <a:t>ο</a:t>
          </a:r>
          <a:r>
            <a:rPr lang="el-GR" b="1" dirty="0" smtClean="0"/>
            <a:t> στάδιο:  μαζική κατανάλωση, διαρκή αγαθά, άνοδος τομέα υπηρεσιών. </a:t>
          </a:r>
          <a:endParaRPr lang="el-GR" b="1" dirty="0"/>
        </a:p>
      </dgm:t>
    </dgm:pt>
    <dgm:pt modelId="{730244E5-DE65-4793-BA38-1E7D05C79CD2}" type="parTrans" cxnId="{218FE03F-C99B-4593-8962-BF40B90F6206}">
      <dgm:prSet/>
      <dgm:spPr/>
      <dgm:t>
        <a:bodyPr/>
        <a:lstStyle/>
        <a:p>
          <a:endParaRPr lang="el-GR"/>
        </a:p>
      </dgm:t>
    </dgm:pt>
    <dgm:pt modelId="{593647D9-9D07-4365-A479-179EA1A949C0}" type="sibTrans" cxnId="{218FE03F-C99B-4593-8962-BF40B90F6206}">
      <dgm:prSet/>
      <dgm:spPr/>
      <dgm:t>
        <a:bodyPr/>
        <a:lstStyle/>
        <a:p>
          <a:endParaRPr lang="el-GR"/>
        </a:p>
      </dgm:t>
    </dgm:pt>
    <dgm:pt modelId="{4F7F9F60-6D45-4DE6-9761-18768A4A507E}">
      <dgm:prSet phldrT="[Κείμενο]"/>
      <dgm:spPr/>
      <dgm:t>
        <a:bodyPr/>
        <a:lstStyle/>
        <a:p>
          <a:r>
            <a:rPr lang="el-GR" b="1" dirty="0" smtClean="0"/>
            <a:t>4</a:t>
          </a:r>
          <a:r>
            <a:rPr lang="el-GR" b="1" baseline="30000" dirty="0" smtClean="0"/>
            <a:t>ο</a:t>
          </a:r>
          <a:r>
            <a:rPr lang="el-GR" b="1" dirty="0" smtClean="0"/>
            <a:t> στάδιο: διαφοροποίηση παραγωγής, καινοτομίες, επενδύσεις. </a:t>
          </a:r>
          <a:endParaRPr lang="el-GR" b="1" dirty="0"/>
        </a:p>
      </dgm:t>
    </dgm:pt>
    <dgm:pt modelId="{220B3122-E8DF-45A4-8D52-CC626F1C8488}" type="parTrans" cxnId="{2BB79ECB-292F-46E3-88F5-5F77A0B2D29A}">
      <dgm:prSet/>
      <dgm:spPr/>
      <dgm:t>
        <a:bodyPr/>
        <a:lstStyle/>
        <a:p>
          <a:endParaRPr lang="el-GR"/>
        </a:p>
      </dgm:t>
    </dgm:pt>
    <dgm:pt modelId="{37154E70-A8E8-4380-8E28-1D81A153A975}" type="sibTrans" cxnId="{2BB79ECB-292F-46E3-88F5-5F77A0B2D29A}">
      <dgm:prSet/>
      <dgm:spPr/>
      <dgm:t>
        <a:bodyPr/>
        <a:lstStyle/>
        <a:p>
          <a:endParaRPr lang="el-GR"/>
        </a:p>
      </dgm:t>
    </dgm:pt>
    <dgm:pt modelId="{21C19019-D5F3-4BF8-A94B-F906D84A7BC9}" type="pres">
      <dgm:prSet presAssocID="{62CC811E-4637-41CC-9A66-59AB772307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2E5F08D-B211-49F6-B76D-EA6BE109F336}" type="pres">
      <dgm:prSet presAssocID="{1A864658-4BC1-460C-B7B6-3EC6421AFEBF}" presName="node" presStyleLbl="node1" presStyleIdx="0" presStyleCnt="5" custLinFactNeighborX="144" custLinFactNeighborY="-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FB892B-ABD0-4FFF-AD6B-ECAD7F8D47C5}" type="pres">
      <dgm:prSet presAssocID="{A091E908-EBC0-4AFE-9B09-5A19BDEA3A63}" presName="sibTrans" presStyleLbl="sibTrans2D1" presStyleIdx="0" presStyleCnt="4"/>
      <dgm:spPr/>
      <dgm:t>
        <a:bodyPr/>
        <a:lstStyle/>
        <a:p>
          <a:endParaRPr lang="el-GR"/>
        </a:p>
      </dgm:t>
    </dgm:pt>
    <dgm:pt modelId="{1F6A9D78-E99F-4EA4-9DA1-28AC3DE5DB54}" type="pres">
      <dgm:prSet presAssocID="{A091E908-EBC0-4AFE-9B09-5A19BDEA3A63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8B4816FD-7F55-4A12-B789-0C0B0A6286D7}" type="pres">
      <dgm:prSet presAssocID="{2E63C14B-784F-4C05-BF32-2A6ECD72E2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F54D93-E70D-4D42-850F-EF6F9604255F}" type="pres">
      <dgm:prSet presAssocID="{B5F5A56D-88D2-4A03-9B7B-BC41BD223AFC}" presName="sibTrans" presStyleLbl="sibTrans2D1" presStyleIdx="1" presStyleCnt="4"/>
      <dgm:spPr/>
      <dgm:t>
        <a:bodyPr/>
        <a:lstStyle/>
        <a:p>
          <a:endParaRPr lang="el-GR"/>
        </a:p>
      </dgm:t>
    </dgm:pt>
    <dgm:pt modelId="{80BC0183-7B80-413D-BDF5-9E3037DDD7E8}" type="pres">
      <dgm:prSet presAssocID="{B5F5A56D-88D2-4A03-9B7B-BC41BD223AFC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346DE304-C679-4ED4-8309-288C6246CB50}" type="pres">
      <dgm:prSet presAssocID="{495EE57F-C590-4E05-B451-81791103BB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39FFE6-145F-4129-90D8-2AAC575CEA3E}" type="pres">
      <dgm:prSet presAssocID="{FA429072-CCF1-4F83-86F3-AAED3BFE1460}" presName="sibTrans" presStyleLbl="sibTrans2D1" presStyleIdx="2" presStyleCnt="4"/>
      <dgm:spPr/>
      <dgm:t>
        <a:bodyPr/>
        <a:lstStyle/>
        <a:p>
          <a:endParaRPr lang="el-GR"/>
        </a:p>
      </dgm:t>
    </dgm:pt>
    <dgm:pt modelId="{E810FC57-BDBF-4526-8EA9-3113FD3D87A5}" type="pres">
      <dgm:prSet presAssocID="{FA429072-CCF1-4F83-86F3-AAED3BFE1460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A867F7C2-674D-484F-BC51-40F5E667C311}" type="pres">
      <dgm:prSet presAssocID="{7E9143B7-DEAE-431A-8DFA-FAFBD501C0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C1C48B-5E03-4E7A-84A2-33FE91FD6A78}" type="pres">
      <dgm:prSet presAssocID="{593647D9-9D07-4365-A479-179EA1A949C0}" presName="sibTrans" presStyleLbl="sibTrans2D1" presStyleIdx="3" presStyleCnt="4"/>
      <dgm:spPr/>
      <dgm:t>
        <a:bodyPr/>
        <a:lstStyle/>
        <a:p>
          <a:endParaRPr lang="el-GR"/>
        </a:p>
      </dgm:t>
    </dgm:pt>
    <dgm:pt modelId="{67DE638A-409F-4EFD-9B9F-7AFCB2EB055D}" type="pres">
      <dgm:prSet presAssocID="{593647D9-9D07-4365-A479-179EA1A949C0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0F114225-A22A-42A2-802A-693823CAFB7D}" type="pres">
      <dgm:prSet presAssocID="{4F7F9F60-6D45-4DE6-9761-18768A4A507E}" presName="node" presStyleLbl="node1" presStyleIdx="4" presStyleCnt="5" custLinFactNeighborX="-3293" custLinFactNeighborY="-574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F0E9909-4093-4E3E-8151-7C0720B14C54}" type="presOf" srcId="{A091E908-EBC0-4AFE-9B09-5A19BDEA3A63}" destId="{01FB892B-ABD0-4FFF-AD6B-ECAD7F8D47C5}" srcOrd="0" destOrd="0" presId="urn:microsoft.com/office/officeart/2005/8/layout/process5"/>
    <dgm:cxn modelId="{28CA788E-AD1B-4B0E-BB54-E820A6889EC8}" type="presOf" srcId="{62CC811E-4637-41CC-9A66-59AB7723071B}" destId="{21C19019-D5F3-4BF8-A94B-F906D84A7BC9}" srcOrd="0" destOrd="0" presId="urn:microsoft.com/office/officeart/2005/8/layout/process5"/>
    <dgm:cxn modelId="{79460C58-44AA-47B2-BB58-C6E0A4D2D3EF}" type="presOf" srcId="{495EE57F-C590-4E05-B451-81791103BB18}" destId="{346DE304-C679-4ED4-8309-288C6246CB50}" srcOrd="0" destOrd="0" presId="urn:microsoft.com/office/officeart/2005/8/layout/process5"/>
    <dgm:cxn modelId="{E17DA03F-8577-4DDC-8FFE-7F6E47EE54CD}" type="presOf" srcId="{B5F5A56D-88D2-4A03-9B7B-BC41BD223AFC}" destId="{40F54D93-E70D-4D42-850F-EF6F9604255F}" srcOrd="0" destOrd="0" presId="urn:microsoft.com/office/officeart/2005/8/layout/process5"/>
    <dgm:cxn modelId="{9275A800-CCD7-4803-9266-08E4E13A860E}" type="presOf" srcId="{4F7F9F60-6D45-4DE6-9761-18768A4A507E}" destId="{0F114225-A22A-42A2-802A-693823CAFB7D}" srcOrd="0" destOrd="0" presId="urn:microsoft.com/office/officeart/2005/8/layout/process5"/>
    <dgm:cxn modelId="{1C353771-E7B9-439D-94C7-5CD792138317}" srcId="{62CC811E-4637-41CC-9A66-59AB7723071B}" destId="{1A864658-4BC1-460C-B7B6-3EC6421AFEBF}" srcOrd="0" destOrd="0" parTransId="{4F1D20DD-BFCC-4F95-8F44-438C8FD5219C}" sibTransId="{A091E908-EBC0-4AFE-9B09-5A19BDEA3A63}"/>
    <dgm:cxn modelId="{2D4A1AA6-BB2F-46A9-9776-806894045B4F}" type="presOf" srcId="{A091E908-EBC0-4AFE-9B09-5A19BDEA3A63}" destId="{1F6A9D78-E99F-4EA4-9DA1-28AC3DE5DB54}" srcOrd="1" destOrd="0" presId="urn:microsoft.com/office/officeart/2005/8/layout/process5"/>
    <dgm:cxn modelId="{0128B562-9454-481A-BFD4-AE8C1E6BB119}" type="presOf" srcId="{593647D9-9D07-4365-A479-179EA1A949C0}" destId="{67DE638A-409F-4EFD-9B9F-7AFCB2EB055D}" srcOrd="1" destOrd="0" presId="urn:microsoft.com/office/officeart/2005/8/layout/process5"/>
    <dgm:cxn modelId="{1C5EF3D1-D71D-457F-9531-998A21BA773B}" type="presOf" srcId="{FA429072-CCF1-4F83-86F3-AAED3BFE1460}" destId="{E810FC57-BDBF-4526-8EA9-3113FD3D87A5}" srcOrd="1" destOrd="0" presId="urn:microsoft.com/office/officeart/2005/8/layout/process5"/>
    <dgm:cxn modelId="{F2B82A04-FE5B-4713-AFEE-2118B07922B8}" type="presOf" srcId="{2E63C14B-784F-4C05-BF32-2A6ECD72E207}" destId="{8B4816FD-7F55-4A12-B789-0C0B0A6286D7}" srcOrd="0" destOrd="0" presId="urn:microsoft.com/office/officeart/2005/8/layout/process5"/>
    <dgm:cxn modelId="{AF0B9B6D-674E-47AD-8C37-79C7DB2ED733}" srcId="{62CC811E-4637-41CC-9A66-59AB7723071B}" destId="{495EE57F-C590-4E05-B451-81791103BB18}" srcOrd="2" destOrd="0" parTransId="{6020E6AE-DA0E-45D0-87B4-67ADCDD9E73A}" sibTransId="{FA429072-CCF1-4F83-86F3-AAED3BFE1460}"/>
    <dgm:cxn modelId="{2BB79ECB-292F-46E3-88F5-5F77A0B2D29A}" srcId="{62CC811E-4637-41CC-9A66-59AB7723071B}" destId="{4F7F9F60-6D45-4DE6-9761-18768A4A507E}" srcOrd="4" destOrd="0" parTransId="{220B3122-E8DF-45A4-8D52-CC626F1C8488}" sibTransId="{37154E70-A8E8-4380-8E28-1D81A153A975}"/>
    <dgm:cxn modelId="{D7A870E8-AD7C-466C-A331-78D08814EB80}" type="presOf" srcId="{7E9143B7-DEAE-431A-8DFA-FAFBD501C020}" destId="{A867F7C2-674D-484F-BC51-40F5E667C311}" srcOrd="0" destOrd="0" presId="urn:microsoft.com/office/officeart/2005/8/layout/process5"/>
    <dgm:cxn modelId="{514CB021-30E8-44C1-A103-676EED368CF6}" type="presOf" srcId="{1A864658-4BC1-460C-B7B6-3EC6421AFEBF}" destId="{D2E5F08D-B211-49F6-B76D-EA6BE109F336}" srcOrd="0" destOrd="0" presId="urn:microsoft.com/office/officeart/2005/8/layout/process5"/>
    <dgm:cxn modelId="{7C1F1142-3A0C-4952-B352-3EDF1AADEA55}" srcId="{62CC811E-4637-41CC-9A66-59AB7723071B}" destId="{2E63C14B-784F-4C05-BF32-2A6ECD72E207}" srcOrd="1" destOrd="0" parTransId="{525A15ED-4AC5-44F2-8B92-D370C5042DC6}" sibTransId="{B5F5A56D-88D2-4A03-9B7B-BC41BD223AFC}"/>
    <dgm:cxn modelId="{FB984133-C0EC-4BAD-A711-2D621A893B3D}" type="presOf" srcId="{593647D9-9D07-4365-A479-179EA1A949C0}" destId="{34C1C48B-5E03-4E7A-84A2-33FE91FD6A78}" srcOrd="0" destOrd="0" presId="urn:microsoft.com/office/officeart/2005/8/layout/process5"/>
    <dgm:cxn modelId="{218FE03F-C99B-4593-8962-BF40B90F6206}" srcId="{62CC811E-4637-41CC-9A66-59AB7723071B}" destId="{7E9143B7-DEAE-431A-8DFA-FAFBD501C020}" srcOrd="3" destOrd="0" parTransId="{730244E5-DE65-4793-BA38-1E7D05C79CD2}" sibTransId="{593647D9-9D07-4365-A479-179EA1A949C0}"/>
    <dgm:cxn modelId="{5B090627-88D8-4083-B7A4-51F72C94856B}" type="presOf" srcId="{B5F5A56D-88D2-4A03-9B7B-BC41BD223AFC}" destId="{80BC0183-7B80-413D-BDF5-9E3037DDD7E8}" srcOrd="1" destOrd="0" presId="urn:microsoft.com/office/officeart/2005/8/layout/process5"/>
    <dgm:cxn modelId="{3C7161AD-6272-4BAE-94F0-0E63300404DC}" type="presOf" srcId="{FA429072-CCF1-4F83-86F3-AAED3BFE1460}" destId="{8A39FFE6-145F-4129-90D8-2AAC575CEA3E}" srcOrd="0" destOrd="0" presId="urn:microsoft.com/office/officeart/2005/8/layout/process5"/>
    <dgm:cxn modelId="{100EBB12-D86C-4843-8EEA-FF5C15B9CAE7}" type="presParOf" srcId="{21C19019-D5F3-4BF8-A94B-F906D84A7BC9}" destId="{D2E5F08D-B211-49F6-B76D-EA6BE109F336}" srcOrd="0" destOrd="0" presId="urn:microsoft.com/office/officeart/2005/8/layout/process5"/>
    <dgm:cxn modelId="{F645FE0C-6D27-4D96-A78B-761565E596D1}" type="presParOf" srcId="{21C19019-D5F3-4BF8-A94B-F906D84A7BC9}" destId="{01FB892B-ABD0-4FFF-AD6B-ECAD7F8D47C5}" srcOrd="1" destOrd="0" presId="urn:microsoft.com/office/officeart/2005/8/layout/process5"/>
    <dgm:cxn modelId="{28BAF242-3997-4E7C-A835-2F869A256AFC}" type="presParOf" srcId="{01FB892B-ABD0-4FFF-AD6B-ECAD7F8D47C5}" destId="{1F6A9D78-E99F-4EA4-9DA1-28AC3DE5DB54}" srcOrd="0" destOrd="0" presId="urn:microsoft.com/office/officeart/2005/8/layout/process5"/>
    <dgm:cxn modelId="{5EBE8F47-4425-4BEB-8508-75F51EEF961F}" type="presParOf" srcId="{21C19019-D5F3-4BF8-A94B-F906D84A7BC9}" destId="{8B4816FD-7F55-4A12-B789-0C0B0A6286D7}" srcOrd="2" destOrd="0" presId="urn:microsoft.com/office/officeart/2005/8/layout/process5"/>
    <dgm:cxn modelId="{EA6DD01E-8976-43AF-AB2B-2B606D7C64D7}" type="presParOf" srcId="{21C19019-D5F3-4BF8-A94B-F906D84A7BC9}" destId="{40F54D93-E70D-4D42-850F-EF6F9604255F}" srcOrd="3" destOrd="0" presId="urn:microsoft.com/office/officeart/2005/8/layout/process5"/>
    <dgm:cxn modelId="{E32C1305-67DE-4070-B6EB-E67BB73B80DB}" type="presParOf" srcId="{40F54D93-E70D-4D42-850F-EF6F9604255F}" destId="{80BC0183-7B80-413D-BDF5-9E3037DDD7E8}" srcOrd="0" destOrd="0" presId="urn:microsoft.com/office/officeart/2005/8/layout/process5"/>
    <dgm:cxn modelId="{DD6F15B6-3EDA-4918-9B19-223BE96FD3F7}" type="presParOf" srcId="{21C19019-D5F3-4BF8-A94B-F906D84A7BC9}" destId="{346DE304-C679-4ED4-8309-288C6246CB50}" srcOrd="4" destOrd="0" presId="urn:microsoft.com/office/officeart/2005/8/layout/process5"/>
    <dgm:cxn modelId="{B505787F-18DB-4C75-BD9A-3DCBBFD5C5DA}" type="presParOf" srcId="{21C19019-D5F3-4BF8-A94B-F906D84A7BC9}" destId="{8A39FFE6-145F-4129-90D8-2AAC575CEA3E}" srcOrd="5" destOrd="0" presId="urn:microsoft.com/office/officeart/2005/8/layout/process5"/>
    <dgm:cxn modelId="{4CFFABCA-9F24-45BA-8CD4-0D898392A2CF}" type="presParOf" srcId="{8A39FFE6-145F-4129-90D8-2AAC575CEA3E}" destId="{E810FC57-BDBF-4526-8EA9-3113FD3D87A5}" srcOrd="0" destOrd="0" presId="urn:microsoft.com/office/officeart/2005/8/layout/process5"/>
    <dgm:cxn modelId="{9E108DA3-9156-4AB4-ADD8-A8DEB6FF106A}" type="presParOf" srcId="{21C19019-D5F3-4BF8-A94B-F906D84A7BC9}" destId="{A867F7C2-674D-484F-BC51-40F5E667C311}" srcOrd="6" destOrd="0" presId="urn:microsoft.com/office/officeart/2005/8/layout/process5"/>
    <dgm:cxn modelId="{CD6DFA5B-9F08-4865-9AD6-A8D29CB44967}" type="presParOf" srcId="{21C19019-D5F3-4BF8-A94B-F906D84A7BC9}" destId="{34C1C48B-5E03-4E7A-84A2-33FE91FD6A78}" srcOrd="7" destOrd="0" presId="urn:microsoft.com/office/officeart/2005/8/layout/process5"/>
    <dgm:cxn modelId="{B1888E3A-50F6-4E57-B980-20CED1BABA14}" type="presParOf" srcId="{34C1C48B-5E03-4E7A-84A2-33FE91FD6A78}" destId="{67DE638A-409F-4EFD-9B9F-7AFCB2EB055D}" srcOrd="0" destOrd="0" presId="urn:microsoft.com/office/officeart/2005/8/layout/process5"/>
    <dgm:cxn modelId="{79C6CD27-3576-4D08-98EF-9F940D479C38}" type="presParOf" srcId="{21C19019-D5F3-4BF8-A94B-F906D84A7BC9}" destId="{0F114225-A22A-42A2-802A-693823CAFB7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6C4E4-D4F6-4B80-AAFC-886B4DDFE114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B883B79B-3066-4FBE-8AE8-01662484287C}">
      <dgm:prSet phldrT="[Κείμενο]"/>
      <dgm:spPr/>
      <dgm:t>
        <a:bodyPr/>
        <a:lstStyle/>
        <a:p>
          <a:r>
            <a:rPr lang="el-GR" dirty="0" smtClean="0"/>
            <a:t>2 </a:t>
          </a:r>
          <a:r>
            <a:rPr lang="el-GR" dirty="0" smtClean="0"/>
            <a:t>Αστικοποίηση. </a:t>
          </a:r>
          <a:endParaRPr lang="el-GR" dirty="0"/>
        </a:p>
      </dgm:t>
    </dgm:pt>
    <dgm:pt modelId="{1CCE127E-F9D2-4265-8951-09286799FE68}" type="parTrans" cxnId="{22B54EA9-0BFE-4BFB-AAAD-B6603BAA8202}">
      <dgm:prSet/>
      <dgm:spPr/>
      <dgm:t>
        <a:bodyPr/>
        <a:lstStyle/>
        <a:p>
          <a:endParaRPr lang="el-GR"/>
        </a:p>
      </dgm:t>
    </dgm:pt>
    <dgm:pt modelId="{37E494A6-C3AD-44DC-AFA6-199F0FD2F4F5}" type="sibTrans" cxnId="{22B54EA9-0BFE-4BFB-AAAD-B6603BAA8202}">
      <dgm:prSet/>
      <dgm:spPr/>
      <dgm:t>
        <a:bodyPr/>
        <a:lstStyle/>
        <a:p>
          <a:endParaRPr lang="el-GR"/>
        </a:p>
      </dgm:t>
    </dgm:pt>
    <dgm:pt modelId="{BC708FA5-922A-4684-B54D-72DE7586617A}">
      <dgm:prSet phldrT="[Κείμενο]"/>
      <dgm:spPr/>
      <dgm:t>
        <a:bodyPr/>
        <a:lstStyle/>
        <a:p>
          <a:r>
            <a:rPr lang="el-GR" dirty="0" smtClean="0"/>
            <a:t>3 Μετασχηματισμοί στη </a:t>
          </a:r>
          <a:r>
            <a:rPr lang="el-GR" dirty="0" smtClean="0"/>
            <a:t>Γεωργία. </a:t>
          </a:r>
          <a:endParaRPr lang="el-GR" dirty="0"/>
        </a:p>
      </dgm:t>
    </dgm:pt>
    <dgm:pt modelId="{11FA47D4-AB42-4D5E-9DB3-E7F9D527A71B}" type="parTrans" cxnId="{66F75063-0D25-48DF-88C5-033BFB74E6BF}">
      <dgm:prSet/>
      <dgm:spPr/>
      <dgm:t>
        <a:bodyPr/>
        <a:lstStyle/>
        <a:p>
          <a:endParaRPr lang="el-GR"/>
        </a:p>
      </dgm:t>
    </dgm:pt>
    <dgm:pt modelId="{6BCC592A-A1E0-4AE7-A1CA-EACA1C1F6074}" type="sibTrans" cxnId="{66F75063-0D25-48DF-88C5-033BFB74E6BF}">
      <dgm:prSet/>
      <dgm:spPr/>
      <dgm:t>
        <a:bodyPr/>
        <a:lstStyle/>
        <a:p>
          <a:endParaRPr lang="el-GR"/>
        </a:p>
      </dgm:t>
    </dgm:pt>
    <dgm:pt modelId="{C70CC01F-BF54-4920-8C79-1F94193B220C}">
      <dgm:prSet/>
      <dgm:spPr/>
      <dgm:t>
        <a:bodyPr/>
        <a:lstStyle/>
        <a:p>
          <a:r>
            <a:rPr lang="el-GR" dirty="0" smtClean="0"/>
            <a:t>4 Μετασχηματισμοί στη </a:t>
          </a:r>
          <a:r>
            <a:rPr lang="el-GR" dirty="0" smtClean="0"/>
            <a:t>βιομηχανία.</a:t>
          </a:r>
          <a:endParaRPr lang="el-GR" dirty="0"/>
        </a:p>
      </dgm:t>
    </dgm:pt>
    <dgm:pt modelId="{58E75DCE-3182-44D0-B1D5-35CF679AA801}" type="parTrans" cxnId="{0822FEE0-BD80-4967-B141-01C96B16163F}">
      <dgm:prSet/>
      <dgm:spPr/>
      <dgm:t>
        <a:bodyPr/>
        <a:lstStyle/>
        <a:p>
          <a:endParaRPr lang="el-GR"/>
        </a:p>
      </dgm:t>
    </dgm:pt>
    <dgm:pt modelId="{B56B884B-5776-48C9-BA10-D6ED1C97974E}" type="sibTrans" cxnId="{0822FEE0-BD80-4967-B141-01C96B16163F}">
      <dgm:prSet/>
      <dgm:spPr/>
      <dgm:t>
        <a:bodyPr/>
        <a:lstStyle/>
        <a:p>
          <a:endParaRPr lang="el-GR"/>
        </a:p>
      </dgm:t>
    </dgm:pt>
    <dgm:pt modelId="{B1792EB2-AC3C-4208-B9CC-771C5C65E6FE}">
      <dgm:prSet/>
      <dgm:spPr/>
      <dgm:t>
        <a:bodyPr/>
        <a:lstStyle/>
        <a:p>
          <a:r>
            <a:rPr lang="el-GR" dirty="0" smtClean="0"/>
            <a:t>1 Αύξηση του </a:t>
          </a:r>
          <a:r>
            <a:rPr lang="el-GR" dirty="0" smtClean="0"/>
            <a:t>Πληθυσμού. </a:t>
          </a:r>
          <a:endParaRPr lang="el-GR" dirty="0"/>
        </a:p>
      </dgm:t>
    </dgm:pt>
    <dgm:pt modelId="{1AB58838-77AD-43C2-AA3F-87A24DC7B3FF}" type="parTrans" cxnId="{A9874BBF-A58B-4A0A-89AB-3A55F926468A}">
      <dgm:prSet/>
      <dgm:spPr/>
      <dgm:t>
        <a:bodyPr/>
        <a:lstStyle/>
        <a:p>
          <a:endParaRPr lang="el-GR"/>
        </a:p>
      </dgm:t>
    </dgm:pt>
    <dgm:pt modelId="{5EC54913-7AD5-448D-A345-9BB9D6F433FB}" type="sibTrans" cxnId="{A9874BBF-A58B-4A0A-89AB-3A55F926468A}">
      <dgm:prSet/>
      <dgm:spPr/>
      <dgm:t>
        <a:bodyPr/>
        <a:lstStyle/>
        <a:p>
          <a:endParaRPr lang="el-GR"/>
        </a:p>
      </dgm:t>
    </dgm:pt>
    <dgm:pt modelId="{B3D42578-F608-418A-A95E-F0D81AB0F6A7}" type="pres">
      <dgm:prSet presAssocID="{3036C4E4-D4F6-4B80-AAFC-886B4DDFE1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20A26AC-FE8E-4FF0-938D-E072F3FF8B4C}" type="pres">
      <dgm:prSet presAssocID="{B1792EB2-AC3C-4208-B9CC-771C5C65E6FE}" presName="parentLin" presStyleCnt="0"/>
      <dgm:spPr/>
    </dgm:pt>
    <dgm:pt modelId="{2FD74FB7-CEC6-4A38-9CEC-5DD881F46B34}" type="pres">
      <dgm:prSet presAssocID="{B1792EB2-AC3C-4208-B9CC-771C5C65E6FE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D709D6BA-6996-447B-A5F8-4F53195F537E}" type="pres">
      <dgm:prSet presAssocID="{B1792EB2-AC3C-4208-B9CC-771C5C65E6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907310-8BBA-4D0F-B2B9-644AB6EC2E02}" type="pres">
      <dgm:prSet presAssocID="{B1792EB2-AC3C-4208-B9CC-771C5C65E6FE}" presName="negativeSpace" presStyleCnt="0"/>
      <dgm:spPr/>
    </dgm:pt>
    <dgm:pt modelId="{31C2E865-D32B-4009-9A0B-F03652CC1D84}" type="pres">
      <dgm:prSet presAssocID="{B1792EB2-AC3C-4208-B9CC-771C5C65E6FE}" presName="childText" presStyleLbl="conFgAcc1" presStyleIdx="0" presStyleCnt="4">
        <dgm:presLayoutVars>
          <dgm:bulletEnabled val="1"/>
        </dgm:presLayoutVars>
      </dgm:prSet>
      <dgm:spPr/>
    </dgm:pt>
    <dgm:pt modelId="{1CBDA657-11C2-47A1-AA1D-4F4235A4693F}" type="pres">
      <dgm:prSet presAssocID="{5EC54913-7AD5-448D-A345-9BB9D6F433FB}" presName="spaceBetweenRectangles" presStyleCnt="0"/>
      <dgm:spPr/>
    </dgm:pt>
    <dgm:pt modelId="{1C81AF1D-7D8F-40A5-8F4F-2F8E2E0B2B54}" type="pres">
      <dgm:prSet presAssocID="{B883B79B-3066-4FBE-8AE8-01662484287C}" presName="parentLin" presStyleCnt="0"/>
      <dgm:spPr/>
    </dgm:pt>
    <dgm:pt modelId="{4F8D63E8-84C4-49F4-AC82-498FB31916CD}" type="pres">
      <dgm:prSet presAssocID="{B883B79B-3066-4FBE-8AE8-01662484287C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B81D03D0-44E7-45CB-9382-9E7974EAEAD7}" type="pres">
      <dgm:prSet presAssocID="{B883B79B-3066-4FBE-8AE8-01662484287C}" presName="parentText" presStyleLbl="node1" presStyleIdx="1" presStyleCnt="4" custLinFactNeighborX="-9987" custLinFactNeighborY="29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E4F5DF-6E09-4E67-9B4F-28F8019759EB}" type="pres">
      <dgm:prSet presAssocID="{B883B79B-3066-4FBE-8AE8-01662484287C}" presName="negativeSpace" presStyleCnt="0"/>
      <dgm:spPr/>
    </dgm:pt>
    <dgm:pt modelId="{7D136AC2-7914-4A6A-B71C-B9FA21BCDFF8}" type="pres">
      <dgm:prSet presAssocID="{B883B79B-3066-4FBE-8AE8-01662484287C}" presName="childText" presStyleLbl="conFgAcc1" presStyleIdx="1" presStyleCnt="4">
        <dgm:presLayoutVars>
          <dgm:bulletEnabled val="1"/>
        </dgm:presLayoutVars>
      </dgm:prSet>
      <dgm:spPr/>
    </dgm:pt>
    <dgm:pt modelId="{ACA05874-BB56-4BA8-853D-3872E564ADCC}" type="pres">
      <dgm:prSet presAssocID="{37E494A6-C3AD-44DC-AFA6-199F0FD2F4F5}" presName="spaceBetweenRectangles" presStyleCnt="0"/>
      <dgm:spPr/>
    </dgm:pt>
    <dgm:pt modelId="{10D60FAA-A885-4C18-A674-BC0BCA690CF7}" type="pres">
      <dgm:prSet presAssocID="{BC708FA5-922A-4684-B54D-72DE7586617A}" presName="parentLin" presStyleCnt="0"/>
      <dgm:spPr/>
    </dgm:pt>
    <dgm:pt modelId="{BE31F2E5-817C-40A6-87EB-892E04699B52}" type="pres">
      <dgm:prSet presAssocID="{BC708FA5-922A-4684-B54D-72DE7586617A}" presName="parentLeftMargin" presStyleLbl="node1" presStyleIdx="1" presStyleCnt="4"/>
      <dgm:spPr/>
      <dgm:t>
        <a:bodyPr/>
        <a:lstStyle/>
        <a:p>
          <a:endParaRPr lang="el-GR"/>
        </a:p>
      </dgm:t>
    </dgm:pt>
    <dgm:pt modelId="{7C0A82FF-FE14-4F0C-BCB8-56DDDCFE60F3}" type="pres">
      <dgm:prSet presAssocID="{BC708FA5-922A-4684-B54D-72DE7586617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F1EFB1-5B22-491B-8B0E-B4B487A38642}" type="pres">
      <dgm:prSet presAssocID="{BC708FA5-922A-4684-B54D-72DE7586617A}" presName="negativeSpace" presStyleCnt="0"/>
      <dgm:spPr/>
    </dgm:pt>
    <dgm:pt modelId="{458CDD77-3264-400C-BC5A-DA8B4011F2DB}" type="pres">
      <dgm:prSet presAssocID="{BC708FA5-922A-4684-B54D-72DE7586617A}" presName="childText" presStyleLbl="conFgAcc1" presStyleIdx="2" presStyleCnt="4">
        <dgm:presLayoutVars>
          <dgm:bulletEnabled val="1"/>
        </dgm:presLayoutVars>
      </dgm:prSet>
      <dgm:spPr/>
    </dgm:pt>
    <dgm:pt modelId="{D33A980F-DA95-4643-A305-B00CBBB3CD77}" type="pres">
      <dgm:prSet presAssocID="{6BCC592A-A1E0-4AE7-A1CA-EACA1C1F6074}" presName="spaceBetweenRectangles" presStyleCnt="0"/>
      <dgm:spPr/>
    </dgm:pt>
    <dgm:pt modelId="{C18E5505-1855-4A10-8D53-49179D13859C}" type="pres">
      <dgm:prSet presAssocID="{C70CC01F-BF54-4920-8C79-1F94193B220C}" presName="parentLin" presStyleCnt="0"/>
      <dgm:spPr/>
    </dgm:pt>
    <dgm:pt modelId="{16DC68F4-8526-4886-80BB-BD08C6B5AF90}" type="pres">
      <dgm:prSet presAssocID="{C70CC01F-BF54-4920-8C79-1F94193B220C}" presName="parentLeftMargin" presStyleLbl="node1" presStyleIdx="2" presStyleCnt="4"/>
      <dgm:spPr/>
      <dgm:t>
        <a:bodyPr/>
        <a:lstStyle/>
        <a:p>
          <a:endParaRPr lang="el-GR"/>
        </a:p>
      </dgm:t>
    </dgm:pt>
    <dgm:pt modelId="{C01BC1A0-E791-458F-967B-ED0B3FD2B8C3}" type="pres">
      <dgm:prSet presAssocID="{C70CC01F-BF54-4920-8C79-1F94193B220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97BFEA-5B47-4B97-BDF9-1C08BEDBB976}" type="pres">
      <dgm:prSet presAssocID="{C70CC01F-BF54-4920-8C79-1F94193B220C}" presName="negativeSpace" presStyleCnt="0"/>
      <dgm:spPr/>
    </dgm:pt>
    <dgm:pt modelId="{2C7C9A1A-D58F-43DC-87C0-862648954632}" type="pres">
      <dgm:prSet presAssocID="{C70CC01F-BF54-4920-8C79-1F94193B220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AB02F32-4163-4399-9F5E-A6F84A4E82E4}" type="presOf" srcId="{3036C4E4-D4F6-4B80-AAFC-886B4DDFE114}" destId="{B3D42578-F608-418A-A95E-F0D81AB0F6A7}" srcOrd="0" destOrd="0" presId="urn:microsoft.com/office/officeart/2005/8/layout/list1"/>
    <dgm:cxn modelId="{66F75063-0D25-48DF-88C5-033BFB74E6BF}" srcId="{3036C4E4-D4F6-4B80-AAFC-886B4DDFE114}" destId="{BC708FA5-922A-4684-B54D-72DE7586617A}" srcOrd="2" destOrd="0" parTransId="{11FA47D4-AB42-4D5E-9DB3-E7F9D527A71B}" sibTransId="{6BCC592A-A1E0-4AE7-A1CA-EACA1C1F6074}"/>
    <dgm:cxn modelId="{7B92C1A4-2310-4C72-B17B-34DBDEE101D0}" type="presOf" srcId="{B1792EB2-AC3C-4208-B9CC-771C5C65E6FE}" destId="{2FD74FB7-CEC6-4A38-9CEC-5DD881F46B34}" srcOrd="0" destOrd="0" presId="urn:microsoft.com/office/officeart/2005/8/layout/list1"/>
    <dgm:cxn modelId="{A9874BBF-A58B-4A0A-89AB-3A55F926468A}" srcId="{3036C4E4-D4F6-4B80-AAFC-886B4DDFE114}" destId="{B1792EB2-AC3C-4208-B9CC-771C5C65E6FE}" srcOrd="0" destOrd="0" parTransId="{1AB58838-77AD-43C2-AA3F-87A24DC7B3FF}" sibTransId="{5EC54913-7AD5-448D-A345-9BB9D6F433FB}"/>
    <dgm:cxn modelId="{EFA62A9C-4D74-47A3-95E4-E2F93E7F584C}" type="presOf" srcId="{B883B79B-3066-4FBE-8AE8-01662484287C}" destId="{B81D03D0-44E7-45CB-9382-9E7974EAEAD7}" srcOrd="1" destOrd="0" presId="urn:microsoft.com/office/officeart/2005/8/layout/list1"/>
    <dgm:cxn modelId="{FCA50E55-59FD-4BB1-A10E-DDBB0F4279F3}" type="presOf" srcId="{BC708FA5-922A-4684-B54D-72DE7586617A}" destId="{7C0A82FF-FE14-4F0C-BCB8-56DDDCFE60F3}" srcOrd="1" destOrd="0" presId="urn:microsoft.com/office/officeart/2005/8/layout/list1"/>
    <dgm:cxn modelId="{21E6468D-1168-4605-9AAE-3E662F3D1B9E}" type="presOf" srcId="{B883B79B-3066-4FBE-8AE8-01662484287C}" destId="{4F8D63E8-84C4-49F4-AC82-498FB31916CD}" srcOrd="0" destOrd="0" presId="urn:microsoft.com/office/officeart/2005/8/layout/list1"/>
    <dgm:cxn modelId="{E6EA2D78-D87C-459F-8DE0-E5F603A4FA31}" type="presOf" srcId="{C70CC01F-BF54-4920-8C79-1F94193B220C}" destId="{C01BC1A0-E791-458F-967B-ED0B3FD2B8C3}" srcOrd="1" destOrd="0" presId="urn:microsoft.com/office/officeart/2005/8/layout/list1"/>
    <dgm:cxn modelId="{0822FEE0-BD80-4967-B141-01C96B16163F}" srcId="{3036C4E4-D4F6-4B80-AAFC-886B4DDFE114}" destId="{C70CC01F-BF54-4920-8C79-1F94193B220C}" srcOrd="3" destOrd="0" parTransId="{58E75DCE-3182-44D0-B1D5-35CF679AA801}" sibTransId="{B56B884B-5776-48C9-BA10-D6ED1C97974E}"/>
    <dgm:cxn modelId="{DA89E41E-DB0B-4989-948A-0E8DBA709A9F}" type="presOf" srcId="{BC708FA5-922A-4684-B54D-72DE7586617A}" destId="{BE31F2E5-817C-40A6-87EB-892E04699B52}" srcOrd="0" destOrd="0" presId="urn:microsoft.com/office/officeart/2005/8/layout/list1"/>
    <dgm:cxn modelId="{FCDAE054-245C-4CC7-A0E7-3B1F47B9DD7D}" type="presOf" srcId="{B1792EB2-AC3C-4208-B9CC-771C5C65E6FE}" destId="{D709D6BA-6996-447B-A5F8-4F53195F537E}" srcOrd="1" destOrd="0" presId="urn:microsoft.com/office/officeart/2005/8/layout/list1"/>
    <dgm:cxn modelId="{1CCB4406-466E-4589-B4CE-5A83B95EA62F}" type="presOf" srcId="{C70CC01F-BF54-4920-8C79-1F94193B220C}" destId="{16DC68F4-8526-4886-80BB-BD08C6B5AF90}" srcOrd="0" destOrd="0" presId="urn:microsoft.com/office/officeart/2005/8/layout/list1"/>
    <dgm:cxn modelId="{22B54EA9-0BFE-4BFB-AAAD-B6603BAA8202}" srcId="{3036C4E4-D4F6-4B80-AAFC-886B4DDFE114}" destId="{B883B79B-3066-4FBE-8AE8-01662484287C}" srcOrd="1" destOrd="0" parTransId="{1CCE127E-F9D2-4265-8951-09286799FE68}" sibTransId="{37E494A6-C3AD-44DC-AFA6-199F0FD2F4F5}"/>
    <dgm:cxn modelId="{BCCCE832-ABA6-411E-9950-4ADC90A74A53}" type="presParOf" srcId="{B3D42578-F608-418A-A95E-F0D81AB0F6A7}" destId="{620A26AC-FE8E-4FF0-938D-E072F3FF8B4C}" srcOrd="0" destOrd="0" presId="urn:microsoft.com/office/officeart/2005/8/layout/list1"/>
    <dgm:cxn modelId="{8117F692-EB8D-4507-BF83-F00661EDD50C}" type="presParOf" srcId="{620A26AC-FE8E-4FF0-938D-E072F3FF8B4C}" destId="{2FD74FB7-CEC6-4A38-9CEC-5DD881F46B34}" srcOrd="0" destOrd="0" presId="urn:microsoft.com/office/officeart/2005/8/layout/list1"/>
    <dgm:cxn modelId="{F80E676F-2E3B-4F8F-AE61-DF1BB9ECEAEB}" type="presParOf" srcId="{620A26AC-FE8E-4FF0-938D-E072F3FF8B4C}" destId="{D709D6BA-6996-447B-A5F8-4F53195F537E}" srcOrd="1" destOrd="0" presId="urn:microsoft.com/office/officeart/2005/8/layout/list1"/>
    <dgm:cxn modelId="{EF50F85A-FCBD-441C-B6D7-631FA76EAA2C}" type="presParOf" srcId="{B3D42578-F608-418A-A95E-F0D81AB0F6A7}" destId="{FB907310-8BBA-4D0F-B2B9-644AB6EC2E02}" srcOrd="1" destOrd="0" presId="urn:microsoft.com/office/officeart/2005/8/layout/list1"/>
    <dgm:cxn modelId="{34CB5319-870E-44D4-8E7F-C80A0875BA16}" type="presParOf" srcId="{B3D42578-F608-418A-A95E-F0D81AB0F6A7}" destId="{31C2E865-D32B-4009-9A0B-F03652CC1D84}" srcOrd="2" destOrd="0" presId="urn:microsoft.com/office/officeart/2005/8/layout/list1"/>
    <dgm:cxn modelId="{8F901039-6D5F-4734-B3B6-D062C0664A00}" type="presParOf" srcId="{B3D42578-F608-418A-A95E-F0D81AB0F6A7}" destId="{1CBDA657-11C2-47A1-AA1D-4F4235A4693F}" srcOrd="3" destOrd="0" presId="urn:microsoft.com/office/officeart/2005/8/layout/list1"/>
    <dgm:cxn modelId="{A07D29D1-5A66-4B09-B5A8-784F32BD253B}" type="presParOf" srcId="{B3D42578-F608-418A-A95E-F0D81AB0F6A7}" destId="{1C81AF1D-7D8F-40A5-8F4F-2F8E2E0B2B54}" srcOrd="4" destOrd="0" presId="urn:microsoft.com/office/officeart/2005/8/layout/list1"/>
    <dgm:cxn modelId="{05569949-8BAC-48DA-AC66-E9E6EED3F390}" type="presParOf" srcId="{1C81AF1D-7D8F-40A5-8F4F-2F8E2E0B2B54}" destId="{4F8D63E8-84C4-49F4-AC82-498FB31916CD}" srcOrd="0" destOrd="0" presId="urn:microsoft.com/office/officeart/2005/8/layout/list1"/>
    <dgm:cxn modelId="{8CAF534B-65DB-4C3F-B376-F5699A0D276A}" type="presParOf" srcId="{1C81AF1D-7D8F-40A5-8F4F-2F8E2E0B2B54}" destId="{B81D03D0-44E7-45CB-9382-9E7974EAEAD7}" srcOrd="1" destOrd="0" presId="urn:microsoft.com/office/officeart/2005/8/layout/list1"/>
    <dgm:cxn modelId="{8B81CFBA-E165-4A1F-9526-88FED463D128}" type="presParOf" srcId="{B3D42578-F608-418A-A95E-F0D81AB0F6A7}" destId="{ECE4F5DF-6E09-4E67-9B4F-28F8019759EB}" srcOrd="5" destOrd="0" presId="urn:microsoft.com/office/officeart/2005/8/layout/list1"/>
    <dgm:cxn modelId="{292C6572-5023-4EB1-9B74-1152E6FAA5F5}" type="presParOf" srcId="{B3D42578-F608-418A-A95E-F0D81AB0F6A7}" destId="{7D136AC2-7914-4A6A-B71C-B9FA21BCDFF8}" srcOrd="6" destOrd="0" presId="urn:microsoft.com/office/officeart/2005/8/layout/list1"/>
    <dgm:cxn modelId="{AA6B065A-B8D1-40BE-A3EB-85980254E814}" type="presParOf" srcId="{B3D42578-F608-418A-A95E-F0D81AB0F6A7}" destId="{ACA05874-BB56-4BA8-853D-3872E564ADCC}" srcOrd="7" destOrd="0" presId="urn:microsoft.com/office/officeart/2005/8/layout/list1"/>
    <dgm:cxn modelId="{9B3544F8-62D1-4B72-AAC5-9E2A61AFBEB2}" type="presParOf" srcId="{B3D42578-F608-418A-A95E-F0D81AB0F6A7}" destId="{10D60FAA-A885-4C18-A674-BC0BCA690CF7}" srcOrd="8" destOrd="0" presId="urn:microsoft.com/office/officeart/2005/8/layout/list1"/>
    <dgm:cxn modelId="{8CD94F06-E1B5-442F-ACF4-33BB30C27AC9}" type="presParOf" srcId="{10D60FAA-A885-4C18-A674-BC0BCA690CF7}" destId="{BE31F2E5-817C-40A6-87EB-892E04699B52}" srcOrd="0" destOrd="0" presId="urn:microsoft.com/office/officeart/2005/8/layout/list1"/>
    <dgm:cxn modelId="{566C1832-3FE2-4AE1-A96E-E57E3115673F}" type="presParOf" srcId="{10D60FAA-A885-4C18-A674-BC0BCA690CF7}" destId="{7C0A82FF-FE14-4F0C-BCB8-56DDDCFE60F3}" srcOrd="1" destOrd="0" presId="urn:microsoft.com/office/officeart/2005/8/layout/list1"/>
    <dgm:cxn modelId="{9DB08826-3990-4CE1-A016-DAC83A24571E}" type="presParOf" srcId="{B3D42578-F608-418A-A95E-F0D81AB0F6A7}" destId="{B2F1EFB1-5B22-491B-8B0E-B4B487A38642}" srcOrd="9" destOrd="0" presId="urn:microsoft.com/office/officeart/2005/8/layout/list1"/>
    <dgm:cxn modelId="{8C2345EC-D3CD-4A21-8EC7-8F32BEA727FA}" type="presParOf" srcId="{B3D42578-F608-418A-A95E-F0D81AB0F6A7}" destId="{458CDD77-3264-400C-BC5A-DA8B4011F2DB}" srcOrd="10" destOrd="0" presId="urn:microsoft.com/office/officeart/2005/8/layout/list1"/>
    <dgm:cxn modelId="{FCC1CA77-3686-491D-A178-A6375F607EC6}" type="presParOf" srcId="{B3D42578-F608-418A-A95E-F0D81AB0F6A7}" destId="{D33A980F-DA95-4643-A305-B00CBBB3CD77}" srcOrd="11" destOrd="0" presId="urn:microsoft.com/office/officeart/2005/8/layout/list1"/>
    <dgm:cxn modelId="{AF32CC7F-35A3-472B-8E1C-0A994017F212}" type="presParOf" srcId="{B3D42578-F608-418A-A95E-F0D81AB0F6A7}" destId="{C18E5505-1855-4A10-8D53-49179D13859C}" srcOrd="12" destOrd="0" presId="urn:microsoft.com/office/officeart/2005/8/layout/list1"/>
    <dgm:cxn modelId="{20D8FAB8-B8BB-4BF6-AB9A-201E3BFB3628}" type="presParOf" srcId="{C18E5505-1855-4A10-8D53-49179D13859C}" destId="{16DC68F4-8526-4886-80BB-BD08C6B5AF90}" srcOrd="0" destOrd="0" presId="urn:microsoft.com/office/officeart/2005/8/layout/list1"/>
    <dgm:cxn modelId="{295DC538-7B30-4B75-8213-09960B000CFE}" type="presParOf" srcId="{C18E5505-1855-4A10-8D53-49179D13859C}" destId="{C01BC1A0-E791-458F-967B-ED0B3FD2B8C3}" srcOrd="1" destOrd="0" presId="urn:microsoft.com/office/officeart/2005/8/layout/list1"/>
    <dgm:cxn modelId="{878C3C6C-0FFD-44AA-8256-DC04B973642A}" type="presParOf" srcId="{B3D42578-F608-418A-A95E-F0D81AB0F6A7}" destId="{AD97BFEA-5B47-4B97-BDF9-1C08BEDBB976}" srcOrd="13" destOrd="0" presId="urn:microsoft.com/office/officeart/2005/8/layout/list1"/>
    <dgm:cxn modelId="{BAD47095-5BDA-43D1-A47F-ADE481DC8497}" type="presParOf" srcId="{B3D42578-F608-418A-A95E-F0D81AB0F6A7}" destId="{2C7C9A1A-D58F-43DC-87C0-86264895463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E5F08D-B211-49F6-B76D-EA6BE109F336}">
      <dsp:nvSpPr>
        <dsp:cNvPr id="0" name=""/>
        <dsp:cNvSpPr/>
      </dsp:nvSpPr>
      <dsp:spPr>
        <a:xfrm>
          <a:off x="10346" y="532662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1</a:t>
          </a:r>
          <a:r>
            <a:rPr lang="el-GR" sz="1500" b="1" kern="1200" baseline="30000" dirty="0" smtClean="0"/>
            <a:t>ο</a:t>
          </a:r>
          <a:r>
            <a:rPr lang="el-GR" sz="1500" b="1" kern="1200" dirty="0" smtClean="0"/>
            <a:t> στάδιο: παραδοσιακή οικονομία, </a:t>
          </a:r>
          <a:r>
            <a:rPr lang="el-GR" sz="1500" b="1" kern="1200" dirty="0" smtClean="0"/>
            <a:t>επιβίωση. </a:t>
          </a:r>
          <a:endParaRPr lang="el-GR" sz="1500" b="1" kern="1200" dirty="0"/>
        </a:p>
      </dsp:txBody>
      <dsp:txXfrm>
        <a:off x="10346" y="532662"/>
        <a:ext cx="2161877" cy="1297126"/>
      </dsp:txXfrm>
    </dsp:sp>
    <dsp:sp modelId="{01FB892B-ABD0-4FFF-AD6B-ECAD7F8D47C5}">
      <dsp:nvSpPr>
        <dsp:cNvPr id="0" name=""/>
        <dsp:cNvSpPr/>
      </dsp:nvSpPr>
      <dsp:spPr>
        <a:xfrm rot="929">
          <a:off x="2361783" y="913557"/>
          <a:ext cx="456668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 rot="929">
        <a:off x="2361783" y="913557"/>
        <a:ext cx="456668" cy="536145"/>
      </dsp:txXfrm>
    </dsp:sp>
    <dsp:sp modelId="{8B4816FD-7F55-4A12-B789-0C0B0A6286D7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2</a:t>
          </a:r>
          <a:r>
            <a:rPr lang="el-GR" sz="1500" b="1" kern="1200" baseline="30000" dirty="0" smtClean="0"/>
            <a:t>ο</a:t>
          </a:r>
          <a:r>
            <a:rPr lang="el-GR" sz="1500" b="1" kern="1200" dirty="0" smtClean="0"/>
            <a:t> στάδιο: οικονομικό πλεόνασμα, υποδομές, σύνδεση επιστήμης και παραγωγής. </a:t>
          </a:r>
          <a:endParaRPr lang="el-GR" sz="1500" b="1" kern="1200" dirty="0"/>
        </a:p>
      </dsp:txBody>
      <dsp:txXfrm>
        <a:off x="3033861" y="533479"/>
        <a:ext cx="2161877" cy="1297126"/>
      </dsp:txXfrm>
    </dsp:sp>
    <dsp:sp modelId="{40F54D93-E70D-4D42-850F-EF6F9604255F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2100"/>
            <a:satOff val="-1418"/>
            <a:lumOff val="76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5385983" y="913970"/>
        <a:ext cx="458317" cy="536145"/>
      </dsp:txXfrm>
    </dsp:sp>
    <dsp:sp modelId="{346DE304-C679-4ED4-8309-288C6246CB50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3</a:t>
          </a:r>
          <a:r>
            <a:rPr lang="el-GR" sz="1500" b="1" kern="1200" baseline="30000" dirty="0" smtClean="0"/>
            <a:t>ο</a:t>
          </a:r>
          <a:r>
            <a:rPr lang="el-GR" sz="1500" b="1" kern="1200" dirty="0" smtClean="0"/>
            <a:t> στάδιο: εκβιομηχάνιση, επενδύσεις, πολιτική αλλαγή.</a:t>
          </a:r>
          <a:endParaRPr lang="el-GR" sz="1500" b="1" kern="1200" dirty="0"/>
        </a:p>
      </dsp:txBody>
      <dsp:txXfrm>
        <a:off x="6060489" y="533479"/>
        <a:ext cx="2161877" cy="1297126"/>
      </dsp:txXfrm>
    </dsp:sp>
    <dsp:sp modelId="{8A39FFE6-145F-4129-90D8-2AAC575CEA3E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4200"/>
            <a:satOff val="-2837"/>
            <a:lumOff val="153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 rot="5400000">
        <a:off x="6912269" y="1981937"/>
        <a:ext cx="458317" cy="536145"/>
      </dsp:txXfrm>
    </dsp:sp>
    <dsp:sp modelId="{A867F7C2-674D-484F-BC51-40F5E667C311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5</a:t>
          </a:r>
          <a:r>
            <a:rPr lang="el-GR" sz="1500" b="1" kern="1200" baseline="30000" dirty="0" smtClean="0"/>
            <a:t>ο</a:t>
          </a:r>
          <a:r>
            <a:rPr lang="el-GR" sz="1500" b="1" kern="1200" dirty="0" smtClean="0"/>
            <a:t> στάδιο:  μαζική κατανάλωση, διαρκή αγαθά, άνοδος τομέα υπηρεσιών. </a:t>
          </a:r>
          <a:endParaRPr lang="el-GR" sz="1500" b="1" kern="1200" dirty="0"/>
        </a:p>
      </dsp:txBody>
      <dsp:txXfrm>
        <a:off x="6060489" y="2695356"/>
        <a:ext cx="2161877" cy="1297126"/>
      </dsp:txXfrm>
    </dsp:sp>
    <dsp:sp modelId="{34C1C48B-5E03-4E7A-84A2-33FE91FD6A78}">
      <dsp:nvSpPr>
        <dsp:cNvPr id="0" name=""/>
        <dsp:cNvSpPr/>
      </dsp:nvSpPr>
      <dsp:spPr>
        <a:xfrm rot="10882624">
          <a:off x="5358461" y="3038950"/>
          <a:ext cx="496192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6300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 rot="10882624">
        <a:off x="5358461" y="3038950"/>
        <a:ext cx="496192" cy="536145"/>
      </dsp:txXfrm>
    </dsp:sp>
    <dsp:sp modelId="{0F114225-A22A-42A2-802A-693823CAFB7D}">
      <dsp:nvSpPr>
        <dsp:cNvPr id="0" name=""/>
        <dsp:cNvSpPr/>
      </dsp:nvSpPr>
      <dsp:spPr>
        <a:xfrm>
          <a:off x="2962670" y="262088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4</a:t>
          </a:r>
          <a:r>
            <a:rPr lang="el-GR" sz="1500" b="1" kern="1200" baseline="30000" dirty="0" smtClean="0"/>
            <a:t>ο</a:t>
          </a:r>
          <a:r>
            <a:rPr lang="el-GR" sz="1500" b="1" kern="1200" dirty="0" smtClean="0"/>
            <a:t> στάδιο: διαφοροποίηση παραγωγής, καινοτομίες, επενδύσεις. </a:t>
          </a:r>
          <a:endParaRPr lang="el-GR" sz="1500" b="1" kern="1200" dirty="0"/>
        </a:p>
      </dsp:txBody>
      <dsp:txXfrm>
        <a:off x="2962670" y="2620888"/>
        <a:ext cx="2161877" cy="12971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C2E865-D32B-4009-9A0B-F03652CC1D84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9D6BA-6996-447B-A5F8-4F53195F537E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1 Αύξηση του </a:t>
          </a:r>
          <a:r>
            <a:rPr lang="el-GR" sz="2500" kern="1200" dirty="0" smtClean="0"/>
            <a:t>Πληθυσμού. </a:t>
          </a:r>
          <a:endParaRPr lang="el-GR" sz="2500" kern="1200" dirty="0"/>
        </a:p>
      </dsp:txBody>
      <dsp:txXfrm>
        <a:off x="411480" y="62481"/>
        <a:ext cx="5760720" cy="738000"/>
      </dsp:txXfrm>
    </dsp:sp>
    <dsp:sp modelId="{7D136AC2-7914-4A6A-B71C-B9FA21BCDFF8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D03D0-44E7-45CB-9382-9E7974EAEAD7}">
      <dsp:nvSpPr>
        <dsp:cNvPr id="0" name=""/>
        <dsp:cNvSpPr/>
      </dsp:nvSpPr>
      <dsp:spPr>
        <a:xfrm>
          <a:off x="370385" y="1217957"/>
          <a:ext cx="5760720" cy="738000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2 </a:t>
          </a:r>
          <a:r>
            <a:rPr lang="el-GR" sz="2500" kern="1200" dirty="0" smtClean="0"/>
            <a:t>Αστικοποίηση. </a:t>
          </a:r>
          <a:endParaRPr lang="el-GR" sz="2500" kern="1200" dirty="0"/>
        </a:p>
      </dsp:txBody>
      <dsp:txXfrm>
        <a:off x="370385" y="1217957"/>
        <a:ext cx="5760720" cy="738000"/>
      </dsp:txXfrm>
    </dsp:sp>
    <dsp:sp modelId="{458CDD77-3264-400C-BC5A-DA8B4011F2DB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A82FF-FE14-4F0C-BCB8-56DDDCFE60F3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3 Μετασχηματισμοί στη </a:t>
          </a:r>
          <a:r>
            <a:rPr lang="el-GR" sz="2500" kern="1200" dirty="0" smtClean="0"/>
            <a:t>Γεωργία. </a:t>
          </a:r>
          <a:endParaRPr lang="el-GR" sz="2500" kern="1200" dirty="0"/>
        </a:p>
      </dsp:txBody>
      <dsp:txXfrm>
        <a:off x="411480" y="2330481"/>
        <a:ext cx="5760720" cy="738000"/>
      </dsp:txXfrm>
    </dsp:sp>
    <dsp:sp modelId="{2C7C9A1A-D58F-43DC-87C0-862648954632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BC1A0-E791-458F-967B-ED0B3FD2B8C3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4 Μετασχηματισμοί στη </a:t>
          </a:r>
          <a:r>
            <a:rPr lang="el-GR" sz="2500" kern="1200" dirty="0" smtClean="0"/>
            <a:t>βιομηχανία.</a:t>
          </a:r>
          <a:endParaRPr lang="el-GR" sz="2500" kern="1200" dirty="0"/>
        </a:p>
      </dsp:txBody>
      <dsp:txXfrm>
        <a:off x="411480" y="3464481"/>
        <a:ext cx="5760720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Οικονομική Ιστορία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206578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6:</a:t>
            </a:r>
            <a:r>
              <a:rPr lang="en-US" sz="2800" dirty="0" smtClean="0"/>
              <a:t> </a:t>
            </a:r>
            <a:r>
              <a:rPr lang="el-GR" sz="2800" dirty="0" smtClean="0"/>
              <a:t>Βιομηχανική </a:t>
            </a:r>
            <a:r>
              <a:rPr lang="el-GR" sz="2800" dirty="0" smtClean="0"/>
              <a:t>Επανάσταση-ερμηνευτικές </a:t>
            </a:r>
            <a:r>
              <a:rPr lang="el-GR" sz="2800" dirty="0" smtClean="0"/>
              <a:t>θεωρίες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Ιωάννα-Σαπφώ Πεπελάση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Οικονομικής Επιστήμης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5 στάδια οικονομικής ανάπτυξης του </a:t>
            </a:r>
            <a:r>
              <a:rPr lang="en-US" dirty="0" smtClean="0"/>
              <a:t>Rostow (1 </a:t>
            </a:r>
            <a:r>
              <a:rPr lang="el-GR" dirty="0" smtClean="0"/>
              <a:t>από </a:t>
            </a:r>
            <a:r>
              <a:rPr lang="el-GR" dirty="0" smtClean="0"/>
              <a:t>4)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 </a:t>
            </a:r>
            <a:r>
              <a:rPr lang="en-US" dirty="0" smtClean="0"/>
              <a:t>Rostow </a:t>
            </a:r>
            <a:r>
              <a:rPr lang="el-GR" dirty="0" smtClean="0"/>
              <a:t>διαπιστώνει τα στάδια</a:t>
            </a:r>
            <a:r>
              <a:rPr lang="en-US" dirty="0" smtClean="0"/>
              <a:t> </a:t>
            </a:r>
            <a:r>
              <a:rPr lang="el-GR" dirty="0" smtClean="0"/>
              <a:t>ανάπτυξης </a:t>
            </a:r>
            <a:r>
              <a:rPr lang="el-GR" dirty="0" smtClean="0"/>
              <a:t>μελετώντας την οικονομική ιστορία της Δύσης</a:t>
            </a:r>
            <a:r>
              <a:rPr lang="en-US" dirty="0" smtClean="0"/>
              <a:t>.</a:t>
            </a:r>
          </a:p>
          <a:p>
            <a:r>
              <a:rPr lang="el-GR" dirty="0" smtClean="0"/>
              <a:t>Η μετάβαση από το ένα στάδιο στο άλλο </a:t>
            </a:r>
            <a:r>
              <a:rPr lang="el-GR" dirty="0" smtClean="0"/>
              <a:t>δεν </a:t>
            </a:r>
            <a:r>
              <a:rPr lang="el-GR" dirty="0" smtClean="0"/>
              <a:t>γίνεται κατ‘</a:t>
            </a:r>
            <a:r>
              <a:rPr lang="en-US" dirty="0" smtClean="0"/>
              <a:t> </a:t>
            </a:r>
            <a:r>
              <a:rPr lang="el-GR" dirty="0" smtClean="0"/>
              <a:t>ανάγκη ομαλά</a:t>
            </a:r>
            <a:r>
              <a:rPr lang="en-US" dirty="0" smtClean="0"/>
              <a:t>.</a:t>
            </a:r>
          </a:p>
          <a:p>
            <a:r>
              <a:rPr lang="el-GR" dirty="0" smtClean="0"/>
              <a:t>Ένα γεγονός ή μια αλλαγή κινητοποιεί τη μετάβαση</a:t>
            </a:r>
            <a:r>
              <a:rPr lang="en-US" dirty="0" smtClean="0"/>
              <a:t>.</a:t>
            </a:r>
          </a:p>
          <a:p>
            <a:pPr lvl="1"/>
            <a:r>
              <a:rPr lang="el-GR" dirty="0" smtClean="0"/>
              <a:t>Η αλλαγή αυτή μπορεί να προέρχεται είτε από </a:t>
            </a:r>
            <a:r>
              <a:rPr lang="el-GR" dirty="0" smtClean="0"/>
              <a:t>τη</a:t>
            </a:r>
            <a:r>
              <a:rPr lang="el-GR" dirty="0" smtClean="0"/>
              <a:t>ν</a:t>
            </a:r>
            <a:r>
              <a:rPr lang="el-GR" dirty="0" smtClean="0"/>
              <a:t> </a:t>
            </a:r>
            <a:r>
              <a:rPr lang="el-GR" dirty="0" smtClean="0"/>
              <a:t>κοινωνία είτε από την οικονομία είτε μέσω ξένης επιβολής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5 στάδια της οικονομικής ανάπτυξης του </a:t>
            </a:r>
            <a:r>
              <a:rPr lang="en-US" dirty="0" smtClean="0"/>
              <a:t>Rostow 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l-GR" dirty="0" smtClean="0"/>
              <a:t>4)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 smtClean="0"/>
              <a:t>1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  <a:r>
              <a:rPr lang="el-GR" b="1" dirty="0" smtClean="0"/>
              <a:t>Στάδιο:  </a:t>
            </a:r>
            <a:r>
              <a:rPr lang="el-GR" dirty="0" smtClean="0"/>
              <a:t>Παραδοσιακή Οικονομία.  </a:t>
            </a:r>
          </a:p>
          <a:p>
            <a:pPr lvl="1"/>
            <a:r>
              <a:rPr lang="el-GR" dirty="0" smtClean="0"/>
              <a:t>Οι </a:t>
            </a:r>
            <a:r>
              <a:rPr lang="el-GR" dirty="0" smtClean="0"/>
              <a:t>έχοντες γη κατέχουν την εξουσία.</a:t>
            </a:r>
          </a:p>
          <a:p>
            <a:r>
              <a:rPr lang="el-GR" b="1" dirty="0" smtClean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Στάδιο</a:t>
            </a:r>
            <a:r>
              <a:rPr lang="el-GR" dirty="0" smtClean="0"/>
              <a:t>: Δημιουργία προϋποθέσεων </a:t>
            </a:r>
            <a:r>
              <a:rPr lang="el-GR" dirty="0" smtClean="0"/>
              <a:t>ανάπτυξης</a:t>
            </a:r>
            <a:r>
              <a:rPr lang="el-GR" dirty="0" smtClean="0"/>
              <a:t>.</a:t>
            </a:r>
            <a:endParaRPr lang="el-GR" dirty="0" smtClean="0"/>
          </a:p>
          <a:p>
            <a:pPr lvl="1"/>
            <a:r>
              <a:rPr lang="el-GR" sz="3100" dirty="0" smtClean="0"/>
              <a:t>Διασυνδέεται η επιστήμη με την παραγωγή. </a:t>
            </a:r>
          </a:p>
          <a:p>
            <a:pPr lvl="1"/>
            <a:r>
              <a:rPr lang="el-GR" sz="3100" dirty="0" smtClean="0"/>
              <a:t>Ο άνθρωπος κατανοεί τους νόμους της φύσης (</a:t>
            </a:r>
            <a:r>
              <a:rPr lang="en-US" sz="3100" dirty="0" smtClean="0"/>
              <a:t>Newton</a:t>
            </a:r>
            <a:r>
              <a:rPr lang="el-GR" sz="3100" dirty="0" smtClean="0"/>
              <a:t>).</a:t>
            </a:r>
          </a:p>
          <a:p>
            <a:pPr lvl="1"/>
            <a:r>
              <a:rPr lang="el-GR" sz="3200" dirty="0" smtClean="0"/>
              <a:t>Υπάρχει οικονομικό πλεόνασμα.</a:t>
            </a:r>
          </a:p>
          <a:p>
            <a:r>
              <a:rPr lang="el-GR" b="1" dirty="0" smtClean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Στάδιο</a:t>
            </a:r>
            <a:r>
              <a:rPr lang="el-GR" dirty="0" smtClean="0"/>
              <a:t>: Η οικονομία εκσυγχρονίζεται και «απογειώνεται».</a:t>
            </a:r>
          </a:p>
          <a:p>
            <a:pPr lvl="1"/>
            <a:r>
              <a:rPr lang="el-GR" dirty="0" smtClean="0"/>
              <a:t>Αστικοποίηση και πολιτική αλλαγή.</a:t>
            </a:r>
          </a:p>
          <a:p>
            <a:pPr lvl="1"/>
            <a:r>
              <a:rPr lang="el-GR" dirty="0" smtClean="0"/>
              <a:t>Εκβιομηχάνιση/Επέκταση του δευτερογενούς τομέα παραγωγής. </a:t>
            </a:r>
          </a:p>
          <a:p>
            <a:pPr lvl="1"/>
            <a:r>
              <a:rPr lang="el-GR" dirty="0" smtClean="0"/>
              <a:t>Συνήθως η πρώτη βιομηχανία που αναπτύσσεται είναι η κλωστοϋφαντουργία και τα είδη ένδυσης.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5 στάδια της οικονομικής ανάπτυξης του </a:t>
            </a:r>
            <a:r>
              <a:rPr lang="en-US" dirty="0" smtClean="0"/>
              <a:t>Rostow (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l-GR" dirty="0" smtClean="0"/>
              <a:t>4)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/>
              <a:t>4</a:t>
            </a:r>
            <a:r>
              <a:rPr lang="el-GR" b="1" baseline="30000" dirty="0" smtClean="0"/>
              <a:t>ο</a:t>
            </a:r>
            <a:r>
              <a:rPr lang="el-GR" b="1" dirty="0" smtClean="0"/>
              <a:t> Στάδιο</a:t>
            </a:r>
            <a:r>
              <a:rPr lang="el-GR" dirty="0" smtClean="0"/>
              <a:t>: Η οικονομία ωριμάζει.</a:t>
            </a:r>
          </a:p>
          <a:p>
            <a:pPr lvl="1"/>
            <a:r>
              <a:rPr lang="el-GR" sz="3200" dirty="0" smtClean="0"/>
              <a:t>Η βιομηχανική παραγωγική βάση διαφοροποιείται.</a:t>
            </a:r>
          </a:p>
          <a:p>
            <a:pPr lvl="2"/>
            <a:r>
              <a:rPr lang="el-GR" dirty="0" smtClean="0"/>
              <a:t>Παράγεται ποικιλία προϊόντων.</a:t>
            </a:r>
          </a:p>
          <a:p>
            <a:pPr lvl="1"/>
            <a:r>
              <a:rPr lang="el-GR" sz="3200" dirty="0" smtClean="0"/>
              <a:t>Αύξηση παραγωγής καταναλωτικών αγαθών.</a:t>
            </a:r>
          </a:p>
          <a:p>
            <a:pPr lvl="1"/>
            <a:r>
              <a:rPr lang="el-GR" sz="3200" dirty="0" smtClean="0"/>
              <a:t>Επενδύσεις σε κοινωνικές υποδομές.</a:t>
            </a:r>
          </a:p>
          <a:p>
            <a:pPr lvl="2"/>
            <a:r>
              <a:rPr lang="el-GR" dirty="0" smtClean="0"/>
              <a:t>Σχολεία, νοσοκομεία, πανεπιστήμια. </a:t>
            </a:r>
            <a:endParaRPr lang="el-GR" dirty="0" smtClean="0"/>
          </a:p>
          <a:p>
            <a:pPr lvl="1"/>
            <a:r>
              <a:rPr lang="el-GR" sz="3200" dirty="0" smtClean="0"/>
              <a:t>Επέκταση μεταφορικών υποδομών.</a:t>
            </a:r>
          </a:p>
          <a:p>
            <a:pPr lvl="2"/>
            <a:r>
              <a:rPr lang="el-GR" dirty="0" smtClean="0"/>
              <a:t>Σιδηροδρομικό δίκτυο κλπ.</a:t>
            </a:r>
          </a:p>
          <a:p>
            <a:pPr lvl="2"/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5 στάδια της οικονομικής ανάπτυξης του </a:t>
            </a:r>
            <a:r>
              <a:rPr lang="en-US" dirty="0" smtClean="0"/>
              <a:t>Rostow </a:t>
            </a:r>
            <a:r>
              <a:rPr lang="en-US" dirty="0" smtClean="0"/>
              <a:t>(</a:t>
            </a:r>
            <a:r>
              <a:rPr lang="el-GR" dirty="0" smtClean="0"/>
              <a:t>4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l-GR" dirty="0" smtClean="0"/>
              <a:t>4)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5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  <a:r>
              <a:rPr lang="el-GR" b="1" dirty="0" smtClean="0"/>
              <a:t>Στάδιο</a:t>
            </a:r>
            <a:r>
              <a:rPr lang="el-GR" dirty="0" smtClean="0"/>
              <a:t>: Εποχή μαζικής κατανάλωσης.</a:t>
            </a:r>
          </a:p>
          <a:p>
            <a:pPr lvl="1"/>
            <a:r>
              <a:rPr lang="el-GR" dirty="0" smtClean="0"/>
              <a:t>Διαρκή αγαθά. Π.χ. ψυγεία.</a:t>
            </a:r>
          </a:p>
          <a:p>
            <a:pPr lvl="1"/>
            <a:r>
              <a:rPr lang="el-GR" dirty="0" smtClean="0"/>
              <a:t>Άνοδος </a:t>
            </a:r>
            <a:r>
              <a:rPr lang="el-GR" dirty="0" smtClean="0"/>
              <a:t>του τομέα οικονομίας των υπηρεσιών.</a:t>
            </a:r>
          </a:p>
          <a:p>
            <a:pPr lvl="2"/>
            <a:r>
              <a:rPr lang="el-GR" dirty="0" smtClean="0"/>
              <a:t>Τριτογενής τομέας παραγωγής. </a:t>
            </a:r>
            <a:endParaRPr lang="el-GR" dirty="0" smtClean="0"/>
          </a:p>
          <a:p>
            <a:pPr lvl="1">
              <a:buNone/>
            </a:pPr>
            <a:endParaRPr lang="el-GR" sz="32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5 οικονομικά στάδια του </a:t>
            </a:r>
            <a:r>
              <a:rPr lang="en-US" dirty="0" smtClean="0"/>
              <a:t>Rostow</a:t>
            </a:r>
            <a:endParaRPr lang="el-GR" dirty="0"/>
          </a:p>
        </p:txBody>
      </p:sp>
      <p:graphicFrame>
        <p:nvGraphicFramePr>
          <p:cNvPr id="6" name="5 - Θέση περιεχομένου" descr="Τα πέντε οικονομικά στάδια του Rostow σε σχηματική απεικόνιση, από την παραδοσιακή οικονομία της επιβίωσης έως την εποχή της μαζικής κατανάλωσης. &#10;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584176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000000"/>
                </a:solidFill>
              </a:rPr>
              <a:t/>
            </a:r>
            <a:br>
              <a:rPr lang="el-GR" sz="2400" dirty="0" smtClean="0">
                <a:solidFill>
                  <a:srgbClr val="000000"/>
                </a:solidFill>
              </a:rPr>
            </a:br>
            <a:r>
              <a:rPr lang="el-GR" sz="4400" dirty="0" smtClean="0">
                <a:solidFill>
                  <a:srgbClr val="1C1C11"/>
                </a:solidFill>
              </a:rPr>
              <a:t> Τα 4 </a:t>
            </a:r>
            <a:r>
              <a:rPr lang="en-US" sz="4400" dirty="0" smtClean="0">
                <a:solidFill>
                  <a:srgbClr val="1C1C11"/>
                </a:solidFill>
              </a:rPr>
              <a:t>“stylized facts”</a:t>
            </a:r>
            <a:r>
              <a:rPr lang="el-GR" sz="4400" dirty="0" smtClean="0">
                <a:solidFill>
                  <a:srgbClr val="1C1C11"/>
                </a:solidFill>
              </a:rPr>
              <a:t>του </a:t>
            </a:r>
            <a:r>
              <a:rPr lang="en-US" sz="4400" dirty="0" smtClean="0">
                <a:solidFill>
                  <a:srgbClr val="1C1C11"/>
                </a:solidFill>
              </a:rPr>
              <a:t>Kuznets</a:t>
            </a:r>
            <a:endParaRPr lang="en-US" sz="44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Βιομηχανική Επανάσταση-ερμηνευτικές θεωρίες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517232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</a:t>
            </a:r>
            <a:r>
              <a:rPr lang="en-US" dirty="0" err="1" smtClean="0"/>
              <a:t>Kuznetian</a:t>
            </a:r>
            <a:r>
              <a:rPr lang="en-US" dirty="0" smtClean="0"/>
              <a:t> Stylized Fact</a:t>
            </a:r>
            <a:r>
              <a:rPr lang="el-GR" dirty="0" smtClean="0"/>
              <a:t>: Αύξηση του Πληθυσμού (1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Αυξήθηκε το προσδόκιμο όριο ζωής και ταυτόχρονα μειώθηκε η θνησιμότητα.</a:t>
            </a:r>
          </a:p>
          <a:p>
            <a:pPr lvl="1"/>
            <a:r>
              <a:rPr lang="el-GR" dirty="0" smtClean="0"/>
              <a:t>Μεγάλη πρόοδος στην ιατρική επιστήμη.</a:t>
            </a:r>
          </a:p>
          <a:p>
            <a:pPr lvl="1"/>
            <a:r>
              <a:rPr lang="el-GR" dirty="0" smtClean="0"/>
              <a:t>Χ</a:t>
            </a:r>
            <a:r>
              <a:rPr lang="el-GR" dirty="0" smtClean="0"/>
              <a:t>ρήση </a:t>
            </a:r>
            <a:r>
              <a:rPr lang="el-GR" dirty="0" smtClean="0"/>
              <a:t>σαπουνιού.</a:t>
            </a:r>
          </a:p>
          <a:p>
            <a:pPr lvl="1"/>
            <a:r>
              <a:rPr lang="el-GR" dirty="0" smtClean="0"/>
              <a:t>Καλύτερη </a:t>
            </a:r>
            <a:r>
              <a:rPr lang="el-GR" dirty="0" smtClean="0"/>
              <a:t>ύδρευση και </a:t>
            </a:r>
            <a:r>
              <a:rPr lang="el-GR" dirty="0" smtClean="0"/>
              <a:t>αποχέτευση.</a:t>
            </a:r>
            <a:endParaRPr lang="el-GR" dirty="0" smtClean="0"/>
          </a:p>
          <a:p>
            <a:pPr lvl="1"/>
            <a:r>
              <a:rPr lang="el-GR" dirty="0" smtClean="0"/>
              <a:t>Καλύτερη </a:t>
            </a:r>
            <a:r>
              <a:rPr lang="el-GR" dirty="0" smtClean="0"/>
              <a:t>διατροφή.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</a:t>
            </a:r>
            <a:r>
              <a:rPr lang="en-US" dirty="0" err="1" smtClean="0"/>
              <a:t>Kuznetian</a:t>
            </a:r>
            <a:r>
              <a:rPr lang="en-US" dirty="0" smtClean="0"/>
              <a:t> Stylized Fact</a:t>
            </a:r>
            <a:r>
              <a:rPr lang="el-GR" dirty="0" smtClean="0"/>
              <a:t>: Αύξηση του Πληθυσμού (2 από 2)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Επιπτώσεις:</a:t>
            </a:r>
          </a:p>
          <a:p>
            <a:pPr lvl="1"/>
            <a:r>
              <a:rPr lang="el-GR" dirty="0" smtClean="0"/>
              <a:t>Αύξηση κατανάλωσης, αναγκών και κατ’ επέκταση της ζήτησης.</a:t>
            </a:r>
          </a:p>
          <a:p>
            <a:pPr lvl="1"/>
            <a:r>
              <a:rPr lang="el-GR" dirty="0" smtClean="0"/>
              <a:t>πολλά εργατικά χέρια και κατ‘ επέκταση φτηνότερη εργασία.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Συμπέρασμα: Τον 19ο αιώνα η αύξηση πληθυσμού στην Ευρώπη συνέβαλλε στη Βιομηχανική Επανάσταση.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2</a:t>
            </a:r>
            <a:r>
              <a:rPr lang="en-US" sz="4000" baseline="30000" dirty="0" err="1" smtClean="0"/>
              <a:t>nd</a:t>
            </a:r>
            <a:r>
              <a:rPr lang="en-US" sz="4000" dirty="0" smtClean="0"/>
              <a:t>   </a:t>
            </a:r>
            <a:r>
              <a:rPr lang="en-US" sz="4000" dirty="0" err="1" smtClean="0"/>
              <a:t>Kuznetian</a:t>
            </a:r>
            <a:r>
              <a:rPr lang="en-US" sz="4000" dirty="0" smtClean="0"/>
              <a:t> Stylized Fact</a:t>
            </a:r>
            <a:r>
              <a:rPr lang="el-GR" sz="4000" dirty="0" smtClean="0"/>
              <a:t>:</a:t>
            </a:r>
            <a:r>
              <a:rPr lang="el-GR" sz="4000" i="1" dirty="0" smtClean="0"/>
              <a:t> </a:t>
            </a:r>
            <a:r>
              <a:rPr lang="el-GR" sz="4000" dirty="0" smtClean="0"/>
              <a:t>Αστικοποίηση</a:t>
            </a:r>
            <a:r>
              <a:rPr lang="el-GR" i="1" dirty="0" smtClean="0"/>
              <a:t/>
            </a:r>
            <a:br>
              <a:rPr lang="el-GR" i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sz="5100" dirty="0" smtClean="0"/>
              <a:t>Η μαζική αστικοποίηση (ή εσωτερική μετανάστευση) έγινε εφικτή γιατί υπήρχε </a:t>
            </a:r>
            <a:r>
              <a:rPr lang="el-GR" sz="5100" b="1" dirty="0" smtClean="0"/>
              <a:t>πλεόνασμα </a:t>
            </a:r>
            <a:r>
              <a:rPr lang="el-GR" sz="5100" dirty="0" smtClean="0"/>
              <a:t>στη γεωργία.</a:t>
            </a:r>
          </a:p>
          <a:p>
            <a:pPr lvl="1"/>
            <a:r>
              <a:rPr lang="el-GR" sz="4400" dirty="0" smtClean="0"/>
              <a:t>Πλεόνασμα στη γεωργία: έχεις τη </a:t>
            </a:r>
            <a:r>
              <a:rPr lang="el-GR" sz="4500" dirty="0" smtClean="0"/>
              <a:t>δυνατότητα να απελευθερώσεις εργατικά χέρια.</a:t>
            </a:r>
            <a:r>
              <a:rPr lang="el-GR" sz="4500" dirty="0" smtClean="0">
                <a:solidFill>
                  <a:prstClr val="black"/>
                </a:solidFill>
              </a:rPr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4500" dirty="0" smtClean="0">
                <a:solidFill>
                  <a:prstClr val="black"/>
                </a:solidFill>
              </a:rPr>
              <a:t>Ταυτόχρονα έχουμε μαζική εξωτερική μετανάστευση για πρώτη φορά στη παγκόσμια ιστορία, κυρίως στις ΗΠΑ.</a:t>
            </a:r>
          </a:p>
          <a:p>
            <a:pPr lvl="1"/>
            <a:r>
              <a:rPr lang="el-GR" sz="4400" dirty="0" smtClean="0"/>
              <a:t>Οι μετανάστες προέρχονται από τις φτωχότερες αγροτικές περιοχές της Δύσης (Σκανδιναβία, Βρετανία).</a:t>
            </a:r>
          </a:p>
          <a:p>
            <a:pPr lvl="1"/>
            <a:r>
              <a:rPr lang="el-GR" sz="3200" dirty="0" smtClean="0"/>
              <a:t> </a:t>
            </a:r>
            <a:r>
              <a:rPr lang="el-GR" sz="4400" dirty="0" smtClean="0"/>
              <a:t>Σημαντική πηγή μετανάστευσης αποτέλεσε και η Ιρλανδία που εκείνη την εποχή υπέφερε από φτώχεια και λιμούς</a:t>
            </a:r>
            <a:r>
              <a:rPr lang="el-GR" sz="3200" dirty="0" smtClean="0"/>
              <a:t>.</a:t>
            </a:r>
          </a:p>
          <a:p>
            <a:pPr lvl="1"/>
            <a:r>
              <a:rPr lang="el-GR" sz="4400" dirty="0" smtClean="0"/>
              <a:t>Με την πάροδο του χρόνου το κύμα μετανάστευσης προς Η.Π.Α. παύει να προέρχεται από τη Βρετανία και τη Σκανδιναβία και αρχίζει από τις χώρες του Ευρωπαϊκού Νότου.</a:t>
            </a:r>
          </a:p>
          <a:p>
            <a:pPr lvl="1"/>
            <a:endParaRPr lang="el-GR" sz="32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3</a:t>
            </a:r>
            <a:r>
              <a:rPr lang="en-US" sz="4000" dirty="0" smtClean="0"/>
              <a:t>rd   </a:t>
            </a:r>
            <a:r>
              <a:rPr lang="en-US" sz="4000" dirty="0" err="1" smtClean="0"/>
              <a:t>Kuznetian</a:t>
            </a:r>
            <a:r>
              <a:rPr lang="en-US" sz="4000" dirty="0" smtClean="0"/>
              <a:t> Stylized Fact</a:t>
            </a:r>
            <a:r>
              <a:rPr lang="el-GR" sz="4000" dirty="0" smtClean="0"/>
              <a:t>:</a:t>
            </a:r>
            <a:r>
              <a:rPr lang="el-GR" sz="4000" i="1" dirty="0" smtClean="0"/>
              <a:t> </a:t>
            </a:r>
            <a:r>
              <a:rPr lang="el-GR" sz="4000" dirty="0" smtClean="0"/>
              <a:t>Μετασχηματισμοί στη γεωργία (1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600" dirty="0" smtClean="0"/>
              <a:t>Η Αγροτική επανάσταση προϋπάρχει της βιομηχανικής και τη συνοδεύει.</a:t>
            </a:r>
          </a:p>
          <a:p>
            <a:r>
              <a:rPr lang="el-GR" sz="2600" dirty="0" smtClean="0"/>
              <a:t>Μετασχηματίζεται η γεωργία και έτσι αυξάνεται  η παραγωγικότητα της εργασίας.</a:t>
            </a:r>
          </a:p>
          <a:p>
            <a:pPr lvl="1"/>
            <a:r>
              <a:rPr lang="el-GR" sz="2600" dirty="0" smtClean="0"/>
              <a:t>Με τους ίδιους ανθρώπινους </a:t>
            </a:r>
            <a:r>
              <a:rPr lang="el-GR" sz="2600" dirty="0" smtClean="0"/>
              <a:t>πόρους </a:t>
            </a:r>
            <a:r>
              <a:rPr lang="el-GR" sz="2600" dirty="0" smtClean="0"/>
              <a:t>παράγονται τα ίδια προϊόντα.</a:t>
            </a:r>
          </a:p>
          <a:p>
            <a:r>
              <a:rPr lang="el-GR" sz="2600" dirty="0" smtClean="0"/>
              <a:t>Στην πρώτη </a:t>
            </a:r>
            <a:r>
              <a:rPr lang="el-GR" sz="2600" dirty="0" smtClean="0"/>
              <a:t>Βιομηχανική </a:t>
            </a:r>
            <a:r>
              <a:rPr lang="el-GR" sz="2600" dirty="0" smtClean="0"/>
              <a:t>Ε</a:t>
            </a:r>
            <a:r>
              <a:rPr lang="el-GR" sz="2600" dirty="0" smtClean="0"/>
              <a:t>πανάσταση</a:t>
            </a:r>
            <a:r>
              <a:rPr lang="el-GR" sz="2600" dirty="0" smtClean="0"/>
              <a:t>: χρήση μεταλλικού αρότρου.</a:t>
            </a:r>
          </a:p>
          <a:p>
            <a:r>
              <a:rPr lang="el-GR" sz="2600" dirty="0" smtClean="0"/>
              <a:t>Στη </a:t>
            </a:r>
            <a:r>
              <a:rPr lang="el-GR" sz="2600" dirty="0" smtClean="0"/>
              <a:t>δεύτερη Βιομηχανική </a:t>
            </a:r>
            <a:r>
              <a:rPr lang="el-GR" sz="2600" dirty="0" smtClean="0"/>
              <a:t>Ε</a:t>
            </a:r>
            <a:r>
              <a:rPr lang="el-GR" sz="2600" dirty="0" smtClean="0"/>
              <a:t>πανάσταση</a:t>
            </a:r>
            <a:r>
              <a:rPr lang="el-GR" sz="2600" dirty="0" smtClean="0"/>
              <a:t>: χρήση τρακτέρ και λιπασμάτων.</a:t>
            </a:r>
          </a:p>
          <a:p>
            <a:pPr lvl="1"/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3</a:t>
            </a:r>
            <a:r>
              <a:rPr lang="en-US" sz="4000" dirty="0" smtClean="0"/>
              <a:t>rd   </a:t>
            </a:r>
            <a:r>
              <a:rPr lang="en-US" sz="4000" dirty="0" err="1" smtClean="0"/>
              <a:t>Kuznetian</a:t>
            </a:r>
            <a:r>
              <a:rPr lang="en-US" sz="4000" dirty="0" smtClean="0"/>
              <a:t> Stylized Fact</a:t>
            </a:r>
            <a:r>
              <a:rPr lang="el-GR" sz="4000" dirty="0" smtClean="0"/>
              <a:t>:</a:t>
            </a:r>
            <a:r>
              <a:rPr lang="el-GR" sz="4000" i="1" dirty="0" smtClean="0"/>
              <a:t> </a:t>
            </a:r>
            <a:r>
              <a:rPr lang="el-GR" sz="4000" dirty="0" smtClean="0"/>
              <a:t>Μετασχηματισμοί στη γεωργία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Στην Αγγλία για παράδειγμα έχουμε </a:t>
            </a:r>
            <a:r>
              <a:rPr lang="el-GR" b="1" dirty="0" smtClean="0"/>
              <a:t>κίνημα της περίφραξης των αγρών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Το κράτος υποχρέωσε όλους τους καλλιεργητές να περιφράξουν τα κτήματά τους.</a:t>
            </a:r>
          </a:p>
          <a:p>
            <a:pPr lvl="1"/>
            <a:r>
              <a:rPr lang="el-GR" dirty="0" smtClean="0"/>
              <a:t>Ωστόσο, οι μικροκαλλιεργητές είχαν μικρά απερίφρακτα κτήματα ως απότοκο της φεουδαρχίας και η περίφραξη ήταν ιδιαίτερα κοστοβόρα.</a:t>
            </a:r>
          </a:p>
          <a:p>
            <a:pPr lvl="1"/>
            <a:r>
              <a:rPr lang="el-GR" dirty="0" smtClean="0"/>
              <a:t>Π</a:t>
            </a:r>
            <a:r>
              <a:rPr lang="el-GR" dirty="0" smtClean="0"/>
              <a:t>ούλησαν </a:t>
            </a:r>
            <a:r>
              <a:rPr lang="el-GR" dirty="0" smtClean="0"/>
              <a:t>τα κτήματα στους γαιοκτήμονες και στράφηκαν στις πόλεις.</a:t>
            </a:r>
          </a:p>
          <a:p>
            <a:pPr lvl="1"/>
            <a:r>
              <a:rPr lang="el-GR" dirty="0" smtClean="0"/>
              <a:t>Οι μεγάλες φυτείες  καλλιέργειας στα χέρια των γαιοκτημόνων επέτρεψαν να εφαρμοστούν νέες μέθοδοι και εργαλεία και έτσι να αυξηθεί η παραγωγή τους.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4</a:t>
            </a:r>
            <a:r>
              <a:rPr lang="en-US" sz="4000" baseline="30000" dirty="0" err="1" smtClean="0"/>
              <a:t>th</a:t>
            </a:r>
            <a:r>
              <a:rPr lang="en-US" sz="4000" dirty="0" smtClean="0"/>
              <a:t>  </a:t>
            </a:r>
            <a:r>
              <a:rPr lang="en-US" sz="4000" dirty="0" err="1" smtClean="0"/>
              <a:t>Kuznetian</a:t>
            </a:r>
            <a:r>
              <a:rPr lang="en-US" sz="4000" dirty="0" smtClean="0"/>
              <a:t> Stylized Fact</a:t>
            </a:r>
            <a:r>
              <a:rPr lang="el-GR" sz="4000" dirty="0" smtClean="0"/>
              <a:t>:</a:t>
            </a:r>
            <a:r>
              <a:rPr lang="el-GR" sz="4000" i="1" dirty="0" smtClean="0"/>
              <a:t> </a:t>
            </a:r>
            <a:r>
              <a:rPr lang="el-GR" sz="4000" dirty="0" smtClean="0"/>
              <a:t>Μετασχηματισμοί στη βιομηχανία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Μείωση του ποσοστού συμμετοχής της γεωργίας και αύξηση της συμμετοχής της βιομηχανίας στο Α.Ε.Π.</a:t>
            </a:r>
          </a:p>
          <a:p>
            <a:r>
              <a:rPr lang="el-GR" dirty="0" smtClean="0"/>
              <a:t>Η μεταποίηση παράγει προστιθέμενη αξία.</a:t>
            </a:r>
          </a:p>
          <a:p>
            <a:pPr lvl="1"/>
            <a:r>
              <a:rPr lang="el-GR" dirty="0" smtClean="0"/>
              <a:t>είναι η διαφορά της αξίας μεταξύ του τελικού προϊόντος και των πρώτων υλών που μεταχειρίζεται ένα εργοστάσιο.</a:t>
            </a:r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 δυικό μοντέλο οικονομίας του </a:t>
            </a:r>
            <a:r>
              <a:rPr lang="en-US" dirty="0" smtClean="0"/>
              <a:t>Lewis </a:t>
            </a:r>
            <a:r>
              <a:rPr lang="el-GR" dirty="0" smtClean="0"/>
              <a:t>(</a:t>
            </a:r>
            <a:r>
              <a:rPr lang="en-US" dirty="0" smtClean="0"/>
              <a:t>dual economy model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l-GR" dirty="0" smtClean="0"/>
          </a:p>
          <a:p>
            <a:r>
              <a:rPr lang="el-GR" dirty="0" smtClean="0"/>
              <a:t>Για τις αναπτυσσόμενες χώρες είναι χρήσιμο </a:t>
            </a:r>
            <a:r>
              <a:rPr lang="el-GR" dirty="0" smtClean="0"/>
              <a:t>το μοντέλο αυτό για </a:t>
            </a:r>
            <a:r>
              <a:rPr lang="el-GR" dirty="0" smtClean="0"/>
              <a:t>την κατανόηση της ιστορικής σημασίας μεταφοράς πόρων </a:t>
            </a:r>
            <a:r>
              <a:rPr lang="el-GR" dirty="0" smtClean="0"/>
              <a:t>και εργασίας </a:t>
            </a:r>
            <a:r>
              <a:rPr lang="el-GR" dirty="0" smtClean="0"/>
              <a:t>από την γεωργία στη βιομηχανία.</a:t>
            </a:r>
          </a:p>
          <a:p>
            <a:r>
              <a:rPr lang="el-GR" dirty="0" smtClean="0"/>
              <a:t>Χρησιμοποίησε την έννοια της δυαδικής </a:t>
            </a:r>
            <a:r>
              <a:rPr lang="el-GR" dirty="0" smtClean="0"/>
              <a:t>οικονομίας </a:t>
            </a:r>
            <a:r>
              <a:rPr lang="el-GR" dirty="0" smtClean="0"/>
              <a:t>ως βάση της θεωρίας της προσφοράς εργασίας που προέρχεται από την εσωτερική μετανάστευση από την ύπαιθρο στα αστικά κέντρα.</a:t>
            </a:r>
          </a:p>
          <a:p>
            <a:r>
              <a:rPr lang="el-GR" dirty="0" smtClean="0"/>
              <a:t> Η αστική οικονομία απορροφά εργασία από τις αγροτικές περιοχές ( κρατώντας χαμηλά τους μισθούς στην πόλη) μέχρι το αγροτικό πλεόνασμα </a:t>
            </a:r>
            <a:r>
              <a:rPr lang="el-GR" dirty="0" smtClean="0"/>
              <a:t>να εξαντληθεί 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4 </a:t>
            </a:r>
            <a:r>
              <a:rPr lang="en-US" dirty="0" smtClean="0"/>
              <a:t>Stylized Facts</a:t>
            </a:r>
            <a:r>
              <a:rPr lang="el-GR" dirty="0" smtClean="0"/>
              <a:t> του </a:t>
            </a:r>
            <a:r>
              <a:rPr lang="en-US" dirty="0" smtClean="0"/>
              <a:t>Kuznets</a:t>
            </a:r>
            <a:endParaRPr lang="el-GR" dirty="0"/>
          </a:p>
        </p:txBody>
      </p:sp>
      <p:graphicFrame>
        <p:nvGraphicFramePr>
          <p:cNvPr id="5" name="4 - Θέση περιεχομένου" descr="Τα τέσσερα χαρακτηριστικά του Kuznets για τη βιομηχανική επανάσταση: αύξηση του πληθυσμού, αστικοποίηση, μετασχηματισμοί στη γεωργία και μετασχηματισμοί στη βιομηχανία. 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584176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000000"/>
                </a:solidFill>
              </a:rPr>
              <a:t/>
            </a:r>
            <a:br>
              <a:rPr lang="el-GR" sz="2400" dirty="0" smtClean="0">
                <a:solidFill>
                  <a:srgbClr val="000000"/>
                </a:solidFill>
              </a:rPr>
            </a:br>
            <a:r>
              <a:rPr lang="el-GR" sz="4400" dirty="0" smtClean="0">
                <a:solidFill>
                  <a:srgbClr val="1C1C11"/>
                </a:solidFill>
              </a:rPr>
              <a:t> </a:t>
            </a:r>
            <a:r>
              <a:rPr lang="en-US" sz="4400" dirty="0" smtClean="0">
                <a:solidFill>
                  <a:srgbClr val="1C1C11"/>
                </a:solidFill>
              </a:rPr>
              <a:t>Joseph Schumpeter</a:t>
            </a:r>
            <a:endParaRPr lang="en-US" sz="44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Βιομηχανική Επανάσταση-ερμηνευτικές θεωρίες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517232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Δημιουργική καταστροφή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4000" dirty="0" smtClean="0"/>
              <a:t>Έννοια που εισήγαγε ο </a:t>
            </a:r>
            <a:r>
              <a:rPr lang="en-US" sz="4000" dirty="0" smtClean="0"/>
              <a:t>Schumpeter</a:t>
            </a:r>
            <a:r>
              <a:rPr lang="el-GR" sz="4000" dirty="0" smtClean="0"/>
              <a:t>.</a:t>
            </a:r>
          </a:p>
          <a:p>
            <a:pPr lvl="1"/>
            <a:r>
              <a:rPr lang="el-GR" sz="3600" dirty="0" smtClean="0"/>
              <a:t>Μέσα στη δημιουργική καταστροφή παρατηρούμε πως η πρόοδος συνδέεται και με ένα κόστος. </a:t>
            </a:r>
          </a:p>
          <a:p>
            <a:pPr lvl="1"/>
            <a:r>
              <a:rPr lang="el-GR" sz="3600" dirty="0" smtClean="0"/>
              <a:t>Εφόσον όμως υπάρχει οικονομική ανάπτυξη, το κόστος είναι πολύ μικρότερο από την προκύπτουσα ευημερία.</a:t>
            </a:r>
          </a:p>
          <a:p>
            <a:r>
              <a:rPr lang="el-GR" sz="4000" dirty="0" smtClean="0"/>
              <a:t>Παραγωγική επιχειρηματικότητα: Η επιχειρηματικότητα που συνδέεται με κοινωνικά οφέλη.</a:t>
            </a:r>
          </a:p>
          <a:p>
            <a:r>
              <a:rPr lang="el-GR" sz="4000" dirty="0" smtClean="0"/>
              <a:t>Μη παραγωγική επιχειρηματικότητα: Κέρδη που αφορούν μόνο τον επιχειρηματία και δεν ωφελείται η κοινωνία.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Βιομηχανική Επανάσταση-ερμηνευτικές θεωρίες</a:t>
            </a:r>
            <a:endParaRPr lang="el-GR" dirty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Κατανόηση των διαφορετικ</a:t>
            </a:r>
            <a:r>
              <a:rPr lang="el-GR" dirty="0" smtClean="0"/>
              <a:t>ών ερμηνειών της Οικονομικής Ανάπτυξης.</a:t>
            </a:r>
          </a:p>
          <a:p>
            <a:r>
              <a:rPr lang="el-GR" dirty="0" smtClean="0"/>
              <a:t>Κατανόηση της σημασίας του σημείου εκκίνησης για την ανάπτυξη μιας οικονομίας.</a:t>
            </a:r>
          </a:p>
          <a:p>
            <a:r>
              <a:rPr lang="el-GR" dirty="0" smtClean="0"/>
              <a:t>Κατανόηση των σταδίων ανάπτυξης. </a:t>
            </a:r>
          </a:p>
          <a:p>
            <a:r>
              <a:rPr lang="el-GR" dirty="0" smtClean="0"/>
              <a:t>Κατανόηση της έννοιας της δημιουργικής καταστροφής.</a:t>
            </a:r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1C1C11"/>
                </a:solidFill>
              </a:rPr>
              <a:t>Θεωρία του </a:t>
            </a:r>
            <a:r>
              <a:rPr lang="en-US" dirty="0" err="1" smtClean="0">
                <a:solidFill>
                  <a:srgbClr val="1C1C11"/>
                </a:solidFill>
              </a:rPr>
              <a:t>Gerschenkron</a:t>
            </a:r>
            <a:r>
              <a:rPr lang="el-GR" dirty="0" smtClean="0">
                <a:solidFill>
                  <a:srgbClr val="1C1C11"/>
                </a:solidFill>
              </a:rPr>
              <a:t>.</a:t>
            </a:r>
          </a:p>
          <a:p>
            <a:r>
              <a:rPr lang="el-GR" dirty="0" smtClean="0">
                <a:solidFill>
                  <a:srgbClr val="1C1C11"/>
                </a:solidFill>
              </a:rPr>
              <a:t>Το μοντέλο </a:t>
            </a:r>
            <a:r>
              <a:rPr lang="en-US" dirty="0" smtClean="0">
                <a:solidFill>
                  <a:srgbClr val="1C1C11"/>
                </a:solidFill>
              </a:rPr>
              <a:t>Rostow</a:t>
            </a:r>
            <a:r>
              <a:rPr lang="el-GR" dirty="0" smtClean="0">
                <a:solidFill>
                  <a:srgbClr val="1C1C11"/>
                </a:solidFill>
              </a:rPr>
              <a:t>.</a:t>
            </a:r>
          </a:p>
          <a:p>
            <a:r>
              <a:rPr lang="el-GR" dirty="0" smtClean="0">
                <a:solidFill>
                  <a:srgbClr val="1C1C11"/>
                </a:solidFill>
              </a:rPr>
              <a:t>Τα 4 </a:t>
            </a:r>
            <a:r>
              <a:rPr lang="en-US" dirty="0" smtClean="0">
                <a:solidFill>
                  <a:srgbClr val="1C1C11"/>
                </a:solidFill>
              </a:rPr>
              <a:t>“stylized facts”</a:t>
            </a:r>
            <a:r>
              <a:rPr lang="el-GR" dirty="0" smtClean="0">
                <a:solidFill>
                  <a:srgbClr val="1C1C11"/>
                </a:solidFill>
              </a:rPr>
              <a:t>του </a:t>
            </a:r>
            <a:r>
              <a:rPr lang="en-US" dirty="0" smtClean="0">
                <a:solidFill>
                  <a:srgbClr val="1C1C11"/>
                </a:solidFill>
              </a:rPr>
              <a:t>Kuznets</a:t>
            </a:r>
            <a:r>
              <a:rPr lang="el-GR" dirty="0" smtClean="0">
                <a:solidFill>
                  <a:srgbClr val="1C1C11"/>
                </a:solidFill>
              </a:rPr>
              <a:t>.</a:t>
            </a:r>
          </a:p>
          <a:p>
            <a:r>
              <a:rPr lang="el-GR" dirty="0" smtClean="0">
                <a:solidFill>
                  <a:srgbClr val="1C1C11"/>
                </a:solidFill>
              </a:rPr>
              <a:t>Θεωρία του </a:t>
            </a:r>
            <a:r>
              <a:rPr lang="en-US" dirty="0" smtClean="0">
                <a:solidFill>
                  <a:srgbClr val="1C1C11"/>
                </a:solidFill>
              </a:rPr>
              <a:t>Joseph </a:t>
            </a:r>
            <a:r>
              <a:rPr lang="en-US" dirty="0" smtClean="0">
                <a:solidFill>
                  <a:srgbClr val="1C1C11"/>
                </a:solidFill>
              </a:rPr>
              <a:t>Schumpeter</a:t>
            </a:r>
            <a:r>
              <a:rPr lang="el-GR" dirty="0" smtClean="0">
                <a:solidFill>
                  <a:srgbClr val="1C1C11"/>
                </a:solidFill>
              </a:rPr>
              <a:t>.</a:t>
            </a:r>
          </a:p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772400" cy="1512168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000000"/>
                </a:solidFill>
              </a:rPr>
              <a:t/>
            </a:r>
            <a:br>
              <a:rPr lang="el-GR" sz="2400" dirty="0" smtClean="0">
                <a:solidFill>
                  <a:srgbClr val="000000"/>
                </a:solidFill>
              </a:rPr>
            </a:br>
            <a:r>
              <a:rPr lang="el-GR" sz="4400" dirty="0" smtClean="0">
                <a:solidFill>
                  <a:srgbClr val="1C1C11"/>
                </a:solidFill>
              </a:rPr>
              <a:t> Θεωρία του </a:t>
            </a:r>
            <a:r>
              <a:rPr lang="en-US" sz="4400" dirty="0" err="1" smtClean="0">
                <a:solidFill>
                  <a:srgbClr val="1C1C11"/>
                </a:solidFill>
              </a:rPr>
              <a:t>Gerschenkron</a:t>
            </a:r>
            <a:endParaRPr lang="en-US" sz="44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Βιομηχανική Επανάσταση-ερμηνευτικές θεωρίες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517232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1C1C11"/>
                </a:solidFill>
              </a:rPr>
              <a:t>Θεωρία του </a:t>
            </a:r>
            <a:r>
              <a:rPr lang="en-US" dirty="0" smtClean="0">
                <a:solidFill>
                  <a:srgbClr val="1C1C11"/>
                </a:solidFill>
              </a:rPr>
              <a:t>Alexander </a:t>
            </a:r>
            <a:r>
              <a:rPr lang="en-US" dirty="0" err="1" smtClean="0">
                <a:solidFill>
                  <a:srgbClr val="1C1C11"/>
                </a:solidFill>
              </a:rPr>
              <a:t>Gerschenkron</a:t>
            </a:r>
            <a:r>
              <a:rPr lang="el-GR" dirty="0" smtClean="0">
                <a:solidFill>
                  <a:srgbClr val="1C1C11"/>
                </a:solidFill>
              </a:rPr>
              <a:t> (1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Δεν υπάρχει ένα μοναδικό μοντέλο βιομηχανικής επανάστασης.</a:t>
            </a:r>
          </a:p>
          <a:p>
            <a:r>
              <a:rPr lang="el-GR" dirty="0" smtClean="0"/>
              <a:t>Κάθε χώρα είναι έχει τα ιδιαίτερα χαρακτηριστικά </a:t>
            </a:r>
            <a:r>
              <a:rPr lang="el-GR" dirty="0" smtClean="0"/>
              <a:t>και </a:t>
            </a:r>
            <a:r>
              <a:rPr lang="el-GR" dirty="0" smtClean="0"/>
              <a:t>τις ιδιομορφίες της.</a:t>
            </a:r>
          </a:p>
          <a:p>
            <a:r>
              <a:rPr lang="el-GR" dirty="0" smtClean="0"/>
              <a:t>Με την πάροδο του χρόνου οι επαναστάσεις γίνονται όλο και πιο απότομες (βίαιη ρήξη με το παρελθόν).</a:t>
            </a:r>
          </a:p>
          <a:p>
            <a:pPr lvl="1"/>
            <a:r>
              <a:rPr lang="el-GR" dirty="0" smtClean="0"/>
              <a:t>Για παράδειγμα η Βιομηχανική Επανάσταση στη Ρωσία ήταν πιο βίαιη από ότι στην Αγγλία.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1C1C11"/>
                </a:solidFill>
              </a:rPr>
              <a:t>Θεωρία του </a:t>
            </a:r>
            <a:r>
              <a:rPr lang="en-US" dirty="0" smtClean="0">
                <a:solidFill>
                  <a:srgbClr val="1C1C11"/>
                </a:solidFill>
              </a:rPr>
              <a:t>Alexander </a:t>
            </a:r>
            <a:r>
              <a:rPr lang="en-US" dirty="0" err="1" smtClean="0">
                <a:solidFill>
                  <a:srgbClr val="1C1C11"/>
                </a:solidFill>
              </a:rPr>
              <a:t>Gerschenkron</a:t>
            </a:r>
            <a:r>
              <a:rPr lang="el-GR" dirty="0" smtClean="0">
                <a:solidFill>
                  <a:srgbClr val="1C1C11"/>
                </a:solidFill>
              </a:rPr>
              <a:t>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cs typeface="Arial"/>
              </a:rPr>
              <a:t>Εισήγαγε την </a:t>
            </a:r>
            <a:r>
              <a:rPr lang="el-GR" spc="-10" dirty="0" smtClean="0">
                <a:cs typeface="Arial"/>
              </a:rPr>
              <a:t>έ</a:t>
            </a:r>
            <a:r>
              <a:rPr lang="el-GR" spc="-15" dirty="0" smtClean="0">
                <a:cs typeface="Arial"/>
              </a:rPr>
              <a:t>νν</a:t>
            </a:r>
            <a:r>
              <a:rPr lang="el-GR" spc="5" dirty="0" smtClean="0">
                <a:cs typeface="Arial"/>
              </a:rPr>
              <a:t>οι</a:t>
            </a:r>
            <a:r>
              <a:rPr lang="el-GR" dirty="0" smtClean="0">
                <a:cs typeface="Arial"/>
              </a:rPr>
              <a:t>α</a:t>
            </a:r>
            <a:r>
              <a:rPr lang="el-GR" spc="20" dirty="0" smtClean="0">
                <a:cs typeface="Arial"/>
              </a:rPr>
              <a:t> </a:t>
            </a:r>
            <a:r>
              <a:rPr lang="el-GR" spc="5" dirty="0" smtClean="0">
                <a:cs typeface="Arial"/>
              </a:rPr>
              <a:t>τη</a:t>
            </a:r>
            <a:r>
              <a:rPr lang="el-GR" dirty="0" smtClean="0">
                <a:cs typeface="Arial"/>
              </a:rPr>
              <a:t>ς</a:t>
            </a:r>
            <a:r>
              <a:rPr lang="el-GR" spc="-25" dirty="0" smtClean="0">
                <a:cs typeface="Arial"/>
              </a:rPr>
              <a:t> </a:t>
            </a:r>
            <a:r>
              <a:rPr lang="el-GR" b="1" spc="-10" dirty="0" smtClean="0">
                <a:cs typeface="Arial"/>
              </a:rPr>
              <a:t>σ</a:t>
            </a:r>
            <a:r>
              <a:rPr lang="el-GR" b="1" dirty="0" smtClean="0">
                <a:cs typeface="Arial"/>
              </a:rPr>
              <a:t>υ</a:t>
            </a:r>
            <a:r>
              <a:rPr lang="el-GR" b="1" spc="10" dirty="0" smtClean="0">
                <a:cs typeface="Arial"/>
              </a:rPr>
              <a:t>γκ</a:t>
            </a:r>
            <a:r>
              <a:rPr lang="el-GR" b="1" spc="5" dirty="0" smtClean="0">
                <a:cs typeface="Arial"/>
              </a:rPr>
              <a:t>ριτι</a:t>
            </a:r>
            <a:r>
              <a:rPr lang="el-GR" b="1" spc="10" dirty="0" smtClean="0">
                <a:cs typeface="Arial"/>
              </a:rPr>
              <a:t>κ</a:t>
            </a:r>
            <a:r>
              <a:rPr lang="el-GR" b="1" spc="5" dirty="0" smtClean="0">
                <a:cs typeface="Arial"/>
              </a:rPr>
              <a:t>ή</a:t>
            </a:r>
            <a:r>
              <a:rPr lang="el-GR" b="1" dirty="0" smtClean="0">
                <a:cs typeface="Arial"/>
              </a:rPr>
              <a:t>ς</a:t>
            </a:r>
            <a:r>
              <a:rPr lang="el-GR" b="1" spc="-75" dirty="0" smtClean="0">
                <a:cs typeface="Arial"/>
              </a:rPr>
              <a:t> </a:t>
            </a:r>
            <a:r>
              <a:rPr lang="el-GR" b="1" spc="-15" dirty="0" smtClean="0">
                <a:cs typeface="Arial"/>
              </a:rPr>
              <a:t>κ</a:t>
            </a:r>
            <a:r>
              <a:rPr lang="el-GR" b="1" spc="-10" dirty="0" smtClean="0">
                <a:cs typeface="Arial"/>
              </a:rPr>
              <a:t>α</a:t>
            </a:r>
            <a:r>
              <a:rPr lang="el-GR" b="1" spc="5" dirty="0" smtClean="0">
                <a:cs typeface="Arial"/>
              </a:rPr>
              <a:t>θ</a:t>
            </a:r>
            <a:r>
              <a:rPr lang="el-GR" b="1" dirty="0" smtClean="0">
                <a:cs typeface="Arial"/>
              </a:rPr>
              <a:t>υστέρ</a:t>
            </a:r>
            <a:r>
              <a:rPr lang="el-GR" b="1" spc="10" dirty="0" smtClean="0">
                <a:cs typeface="Arial"/>
              </a:rPr>
              <a:t>η</a:t>
            </a:r>
            <a:r>
              <a:rPr lang="el-GR" b="1" spc="-10" dirty="0" smtClean="0">
                <a:cs typeface="Arial"/>
              </a:rPr>
              <a:t>σ</a:t>
            </a:r>
            <a:r>
              <a:rPr lang="el-GR" b="1" spc="5" dirty="0" smtClean="0">
                <a:cs typeface="Arial"/>
              </a:rPr>
              <a:t>η</a:t>
            </a:r>
            <a:r>
              <a:rPr lang="el-GR" b="1" dirty="0" smtClean="0">
                <a:cs typeface="Arial"/>
              </a:rPr>
              <a:t>ς</a:t>
            </a:r>
            <a:r>
              <a:rPr lang="el-GR" dirty="0" smtClean="0">
                <a:cs typeface="Arial"/>
              </a:rPr>
              <a:t>.</a:t>
            </a:r>
            <a:endParaRPr lang="el-GR" dirty="0" smtClean="0"/>
          </a:p>
          <a:p>
            <a:r>
              <a:rPr lang="el-GR" dirty="0" smtClean="0"/>
              <a:t>Συμπέρασμα: Όσο πιο </a:t>
            </a:r>
            <a:r>
              <a:rPr lang="el-GR" dirty="0" smtClean="0"/>
              <a:t>φτωχιά </a:t>
            </a:r>
            <a:r>
              <a:rPr lang="el-GR" dirty="0" smtClean="0"/>
              <a:t>είναι μια χώρα την παραμονή της βιομηχανικής της επανάστασης, τόσο πιο βίαιη είναι η ρήξη με το παρελθόν.</a:t>
            </a:r>
          </a:p>
          <a:p>
            <a:r>
              <a:rPr lang="el-GR" dirty="0" smtClean="0"/>
              <a:t>Για την υλοποίηση της πρώτης </a:t>
            </a:r>
            <a:r>
              <a:rPr lang="el-GR" dirty="0" smtClean="0"/>
              <a:t>Βιομηχανικής </a:t>
            </a:r>
            <a:r>
              <a:rPr lang="el-GR" dirty="0" smtClean="0"/>
              <a:t>Ε</a:t>
            </a:r>
            <a:r>
              <a:rPr lang="el-GR" dirty="0" smtClean="0"/>
              <a:t>πανάστασης </a:t>
            </a:r>
            <a:r>
              <a:rPr lang="el-GR" dirty="0" smtClean="0"/>
              <a:t>στην Αγγλία χρειάστηκαν τουλάχιστον εκατό χρόνια.</a:t>
            </a:r>
          </a:p>
          <a:p>
            <a:r>
              <a:rPr lang="el-GR" dirty="0" smtClean="0"/>
              <a:t>Η εκβιομηχάνιση της Κίνας πραγματοποιήθηκε σε δύο δεκαετίες.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584176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000000"/>
                </a:solidFill>
              </a:rPr>
              <a:t/>
            </a:r>
            <a:br>
              <a:rPr lang="el-GR" sz="2400" dirty="0" smtClean="0">
                <a:solidFill>
                  <a:srgbClr val="000000"/>
                </a:solidFill>
              </a:rPr>
            </a:br>
            <a:r>
              <a:rPr lang="el-GR" sz="4400" dirty="0" smtClean="0">
                <a:solidFill>
                  <a:srgbClr val="1C1C11"/>
                </a:solidFill>
              </a:rPr>
              <a:t> Το μοντέλο </a:t>
            </a:r>
            <a:r>
              <a:rPr lang="en-US" sz="4400" dirty="0" smtClean="0">
                <a:solidFill>
                  <a:srgbClr val="1C1C11"/>
                </a:solidFill>
              </a:rPr>
              <a:t>Rostow</a:t>
            </a:r>
            <a:endParaRPr lang="en-US" sz="44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Βιομηχανική Επανάσταση-ερμηνευτικές θεωρίες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517232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1305</Words>
  <Application>Microsoft Office PowerPoint</Application>
  <PresentationFormat>Προβολή στην οθόνη (4:3)</PresentationFormat>
  <Paragraphs>161</Paragraphs>
  <Slides>26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Template_CC_BY_NC_ND_0</vt:lpstr>
      <vt:lpstr>Γενική Οικονομική Ιστορία</vt:lpstr>
      <vt:lpstr>Χρηματοδότηση</vt:lpstr>
      <vt:lpstr>Άδειες Χρήσης</vt:lpstr>
      <vt:lpstr>Σκοποί ενότητας</vt:lpstr>
      <vt:lpstr>Περιεχόμενα ενότητας</vt:lpstr>
      <vt:lpstr>  Θεωρία του Gerschenkron</vt:lpstr>
      <vt:lpstr>Θεωρία του Alexander Gerschenkron (1 από 2)</vt:lpstr>
      <vt:lpstr>Θεωρία του Alexander Gerschenkron (2 από 2)</vt:lpstr>
      <vt:lpstr>  Το μοντέλο Rostow</vt:lpstr>
      <vt:lpstr>Τα 5 στάδια οικονομικής ανάπτυξης του Rostow (1 από 4)</vt:lpstr>
      <vt:lpstr>Τα 5 στάδια της οικονομικής ανάπτυξης του Rostow (2 από 4)</vt:lpstr>
      <vt:lpstr>Τα 5 στάδια της οικονομικής ανάπτυξης του Rostow (3 από 4)</vt:lpstr>
      <vt:lpstr>Τα 5 στάδια της οικονομικής ανάπτυξης του Rostow (4 από 4)</vt:lpstr>
      <vt:lpstr>Τα 5 οικονομικά στάδια του Rostow</vt:lpstr>
      <vt:lpstr>  Τα 4 “stylized facts”του Kuznets</vt:lpstr>
      <vt:lpstr>1st  Kuznetian Stylized Fact: Αύξηση του Πληθυσμού (1 από 2)</vt:lpstr>
      <vt:lpstr>1st  Kuznetian Stylized Fact: Αύξηση του Πληθυσμού (2 από 2) </vt:lpstr>
      <vt:lpstr>2nd   Kuznetian Stylized Fact: Αστικοποίηση </vt:lpstr>
      <vt:lpstr>3rd   Kuznetian Stylized Fact: Μετασχηματισμοί στη γεωργία (1 από 2)</vt:lpstr>
      <vt:lpstr>3rd   Kuznetian Stylized Fact: Μετασχηματισμοί στη γεωργία (2 από 2)</vt:lpstr>
      <vt:lpstr>4th  Kuznetian Stylized Fact: Μετασχηματισμοί στη βιομηχανία</vt:lpstr>
      <vt:lpstr> Το δυικό μοντέλο οικονομίας του Lewis (dual economy model)</vt:lpstr>
      <vt:lpstr>Τα 4 Stylized Facts του Kuznets</vt:lpstr>
      <vt:lpstr>  Joseph Schumpeter</vt:lpstr>
      <vt:lpstr>Δημιουργική καταστροφή </vt:lpstr>
      <vt:lpstr>Τέλος Ενότητας # 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2015-09-05T19:12:33Z</dcterms:created>
  <dcterms:modified xsi:type="dcterms:W3CDTF">2015-10-01T18:53:38Z</dcterms:modified>
</cp:coreProperties>
</file>