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  <p:sldMasterId id="2147483890" r:id="rId3"/>
  </p:sldMasterIdLst>
  <p:notesMasterIdLst>
    <p:notesMasterId r:id="rId21"/>
  </p:notesMasterIdLst>
  <p:handoutMasterIdLst>
    <p:handoutMasterId r:id="rId22"/>
  </p:handoutMasterIdLst>
  <p:sldIdLst>
    <p:sldId id="273" r:id="rId4"/>
    <p:sldId id="271" r:id="rId5"/>
    <p:sldId id="269" r:id="rId6"/>
    <p:sldId id="274" r:id="rId7"/>
    <p:sldId id="276" r:id="rId8"/>
    <p:sldId id="277" r:id="rId9"/>
    <p:sldId id="268" r:id="rId10"/>
    <p:sldId id="278" r:id="rId11"/>
    <p:sldId id="279" r:id="rId12"/>
    <p:sldId id="282" r:id="rId13"/>
    <p:sldId id="283" r:id="rId14"/>
    <p:sldId id="284" r:id="rId15"/>
    <p:sldId id="285" r:id="rId16"/>
    <p:sldId id="286" r:id="rId17"/>
    <p:sldId id="267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F09"/>
    <a:srgbClr val="5E1D10"/>
    <a:srgbClr val="4D4D4D"/>
    <a:srgbClr val="B0AC00"/>
    <a:srgbClr val="D5E1E7"/>
    <a:srgbClr val="FFCC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>
      <p:cViewPr>
        <p:scale>
          <a:sx n="34" d="100"/>
          <a:sy n="34" d="100"/>
        </p:scale>
        <p:origin x="-83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69B421-5CAE-48D9-8F01-977D48241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5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0CFCB-A830-4622-82AC-356B5B46D079}" type="datetimeFigureOut">
              <a:rPr lang="el-GR" smtClean="0"/>
              <a:t>15/5/2014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AF859-A551-44C5-8015-FF43373569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134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400" b="1" i="0" dirty="0" smtClean="0"/>
              <a:t>Half-circle picture with accent</a:t>
            </a:r>
            <a:r>
              <a:rPr lang="en-US" sz="1400" b="1" i="0" baseline="0" dirty="0" smtClean="0"/>
              <a:t> arcs</a:t>
            </a:r>
            <a:endParaRPr lang="en-US" sz="1400" b="1" i="0" dirty="0" smtClean="0"/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Shapes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Basic Shapes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Arc </a:t>
            </a:r>
            <a:r>
              <a:rPr lang="en-US" sz="1200" b="0" baseline="0" dirty="0" smtClean="0"/>
              <a:t>(third row, 12</a:t>
            </a:r>
            <a:r>
              <a:rPr lang="en-US" sz="1200" b="0" baseline="30000" dirty="0" smtClean="0"/>
              <a:t>th</a:t>
            </a:r>
            <a:r>
              <a:rPr lang="en-US" sz="1200" b="0" baseline="0" dirty="0" smtClean="0"/>
              <a:t> option from the left)</a:t>
            </a:r>
            <a:r>
              <a:rPr lang="en-US" sz="1200" baseline="0" dirty="0" smtClean="0"/>
              <a:t>. On the slide, drag to draw an arc.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arc. 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7.5”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7.5”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right yellow diamond adjustment handle to the bottom of the slide to create a half-circle.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Shape Styles </a:t>
            </a:r>
            <a:r>
              <a:rPr lang="en-US" sz="1200" baseline="0" dirty="0" smtClean="0"/>
              <a:t>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pane.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select </a:t>
            </a:r>
            <a:r>
              <a:rPr lang="en-US" sz="1200" b="1" baseline="0" dirty="0" smtClean="0"/>
              <a:t>Picture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or texture fill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Insert from</a:t>
            </a:r>
            <a:r>
              <a:rPr lang="en-US" sz="1200" baseline="0" dirty="0" smtClean="0"/>
              <a:t>, click </a:t>
            </a:r>
            <a:r>
              <a:rPr lang="en-US" sz="1200" b="1" baseline="0" dirty="0" smtClean="0"/>
              <a:t>File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Insert Picture</a:t>
            </a:r>
            <a:r>
              <a:rPr lang="en-US" sz="1200" baseline="0" dirty="0" smtClean="0"/>
              <a:t> dialog box,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 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under </a:t>
            </a:r>
            <a:r>
              <a:rPr lang="en-US" sz="1200" b="1" baseline="0" dirty="0" smtClean="0"/>
              <a:t>Insert from</a:t>
            </a:r>
            <a:r>
              <a:rPr lang="en-US" sz="1200" baseline="0" dirty="0" smtClean="0"/>
              <a:t>, select </a:t>
            </a:r>
            <a:r>
              <a:rPr lang="en-US" sz="1200" b="1" baseline="0" dirty="0" smtClean="0"/>
              <a:t>Tile picture as texture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and then select </a:t>
            </a:r>
            <a:r>
              <a:rPr lang="en-US" sz="1200" b="1" baseline="0" dirty="0" smtClean="0"/>
              <a:t>No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in the left pane, and then do the following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Inner</a:t>
            </a:r>
            <a:r>
              <a:rPr lang="en-US" sz="1200" baseline="0" dirty="0" smtClean="0"/>
              <a:t> click </a:t>
            </a:r>
            <a:r>
              <a:rPr lang="en-US" sz="1200" b="1" dirty="0" smtClean="0"/>
              <a:t>Inside Diagonal Top Right </a:t>
            </a:r>
            <a:r>
              <a:rPr lang="en-US" sz="1200" dirty="0" smtClean="0"/>
              <a:t>(first row, third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70%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Blur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20 pt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Distance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20 pt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the half-circle to the left </a:t>
            </a:r>
            <a:r>
              <a:rPr lang="en-US" sz="1200" b="0" baseline="0" dirty="0" smtClean="0"/>
              <a:t>until the two middle yellow adjustment diamonds are lined up with the left edge of the slide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arc.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second arc. 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6.79”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Width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10.03”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Picture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Fill </a:t>
            </a:r>
            <a:r>
              <a:rPr lang="en-US" sz="1200" baseline="0" dirty="0" smtClean="0"/>
              <a:t>in the left pane, and then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select </a:t>
            </a:r>
            <a:r>
              <a:rPr lang="en-US" sz="1200" b="1" baseline="0" dirty="0" smtClean="0"/>
              <a:t>No fill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pane. 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pane, select </a:t>
            </a:r>
            <a:r>
              <a:rPr lang="en-US" sz="1200" b="1" baseline="0" dirty="0" smtClean="0"/>
              <a:t>Solid line </a:t>
            </a:r>
            <a:r>
              <a:rPr lang="en-US" sz="1200" baseline="0" dirty="0" smtClean="0"/>
              <a:t>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baseline="0" dirty="0" smtClean="0"/>
              <a:t>White, Background 1 </a:t>
            </a:r>
            <a:r>
              <a:rPr lang="en-US" sz="1200" baseline="0" dirty="0" smtClean="0"/>
              <a:t>(first row, first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50%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Style</a:t>
            </a:r>
            <a:r>
              <a:rPr lang="en-US" sz="1200" b="0" baseline="0" dirty="0" smtClean="0"/>
              <a:t> in the left pane. In the </a:t>
            </a:r>
            <a:r>
              <a:rPr lang="en-US" sz="1200" b="1" baseline="0" dirty="0" smtClean="0"/>
              <a:t>Line Style </a:t>
            </a:r>
            <a:r>
              <a:rPr lang="en-US" sz="1200" b="0" baseline="0" dirty="0" smtClean="0"/>
              <a:t>pane, 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1.5 pt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Drag the second arc left on the slide until the two middle yellow adjustment diamonds are lined up with the left edge of the slide. On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second arc.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Clipboard</a:t>
            </a:r>
            <a:r>
              <a:rPr lang="en-US" sz="1200" baseline="0" dirty="0" smtClean="0"/>
              <a:t> group, click the arrow under </a:t>
            </a:r>
            <a:r>
              <a:rPr lang="en-US" sz="1200" b="1" baseline="0" dirty="0" smtClean="0"/>
              <a:t>Copy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Duplicate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third arc. Under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 </a:t>
            </a:r>
            <a:r>
              <a:rPr lang="en-US" sz="1200" baseline="0" dirty="0" smtClean="0"/>
              <a:t>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 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6.86”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9.98”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 launcher.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pane, and then do the following: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until two stops appear in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slider.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Blue, Accent</a:t>
            </a:r>
            <a:r>
              <a:rPr lang="en-US" sz="1200" b="1" baseline="0" dirty="0" smtClean="0"/>
              <a:t> 1, Lighter 40%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(fourth row, fifth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77%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208</a:t>
            </a:r>
            <a:r>
              <a:rPr lang="en-US" sz="1200" dirty="0" smtClean="0"/>
              <a:t>, Green: </a:t>
            </a:r>
            <a:r>
              <a:rPr lang="en-US" sz="1200" b="1" dirty="0" smtClean="0"/>
              <a:t>215</a:t>
            </a:r>
            <a:r>
              <a:rPr lang="en-US" sz="1200" dirty="0" smtClean="0"/>
              <a:t>, Blue: </a:t>
            </a:r>
            <a:r>
              <a:rPr lang="en-US" sz="1200" b="1" dirty="0" smtClean="0"/>
              <a:t>222</a:t>
            </a:r>
            <a:r>
              <a:rPr lang="en-US" sz="1200" dirty="0" smtClean="0"/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Shape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 Style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Format Shape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Line Style</a:t>
            </a:r>
            <a:r>
              <a:rPr lang="en-US" sz="1200" baseline="0" dirty="0" smtClean="0"/>
              <a:t> in the left pane. In the </a:t>
            </a:r>
            <a:r>
              <a:rPr lang="en-US" sz="1200" b="1" baseline="0" dirty="0" smtClean="0"/>
              <a:t>Line Style </a:t>
            </a:r>
            <a:r>
              <a:rPr lang="en-US" sz="1200" baseline="0" dirty="0" smtClean="0"/>
              <a:t>pane, in the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4.25 pt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 </a:t>
            </a:r>
            <a:r>
              <a:rPr lang="en-US" sz="1200" baseline="0" dirty="0" smtClean="0"/>
              <a:t>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Left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Drag the third arc left on the slide until the two middle yellow adjustment diamonds are lined up with the left edge of the slide. </a:t>
            </a:r>
            <a:r>
              <a:rPr lang="en-US" sz="1200" baseline="0" dirty="0" smtClean="0"/>
              <a:t>Drag the third arc vertically as needed to position it slightly above the second arc on the slide. 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Up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(second row, second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270⁰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four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167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fourth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167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185</a:t>
            </a:r>
            <a:r>
              <a:rPr lang="en-US" sz="1200" dirty="0" smtClean="0"/>
              <a:t>, Blue: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197</a:t>
            </a:r>
            <a:r>
              <a:rPr lang="en-US" sz="1200" dirty="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581400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9906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14600"/>
            <a:ext cx="77724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76900" y="838200"/>
            <a:ext cx="16383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838200"/>
            <a:ext cx="47625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553200" cy="43434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44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553200" cy="43434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59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1E6C-0AC5-4952-9945-9783DD79FFC0}" type="datetimeFigureOut">
              <a:rPr lang="el-GR" smtClean="0"/>
              <a:t>15/5/2014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5FE3-B2BF-42A6-ACE2-F5105CA48C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0250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1E6C-0AC5-4952-9945-9783DD79FFC0}" type="datetimeFigureOut">
              <a:rPr lang="el-GR" smtClean="0"/>
              <a:t>15/5/2014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5FE3-B2BF-42A6-ACE2-F5105CA48C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4364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1E6C-0AC5-4952-9945-9783DD79FFC0}" type="datetimeFigureOut">
              <a:rPr lang="el-GR" smtClean="0"/>
              <a:t>15/5/2014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5FE3-B2BF-42A6-ACE2-F5105CA48C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2668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1E6C-0AC5-4952-9945-9783DD79FFC0}" type="datetimeFigureOut">
              <a:rPr lang="el-GR" smtClean="0"/>
              <a:t>15/5/2014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5FE3-B2BF-42A6-ACE2-F5105CA48C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5477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1E6C-0AC5-4952-9945-9783DD79FFC0}" type="datetimeFigureOut">
              <a:rPr lang="el-GR" smtClean="0"/>
              <a:t>15/5/2014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5FE3-B2BF-42A6-ACE2-F5105CA48C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8574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1E6C-0AC5-4952-9945-9783DD79FFC0}" type="datetimeFigureOut">
              <a:rPr lang="el-GR" smtClean="0"/>
              <a:t>15/5/2014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5FE3-B2BF-42A6-ACE2-F5105CA48C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352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1E6C-0AC5-4952-9945-9783DD79FFC0}" type="datetimeFigureOut">
              <a:rPr lang="el-GR" smtClean="0"/>
              <a:t>15/5/2014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5FE3-B2BF-42A6-ACE2-F5105CA48C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3723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1E6C-0AC5-4952-9945-9783DD79FFC0}" type="datetimeFigureOut">
              <a:rPr lang="el-GR" smtClean="0"/>
              <a:t>15/5/2014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5FE3-B2BF-42A6-ACE2-F5105CA48C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5734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1E6C-0AC5-4952-9945-9783DD79FFC0}" type="datetimeFigureOut">
              <a:rPr lang="el-GR" smtClean="0"/>
              <a:t>15/5/2014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5FE3-B2BF-42A6-ACE2-F5105CA48C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2684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58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4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8493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06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58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77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1E6C-0AC5-4952-9945-9783DD79FFC0}" type="datetimeFigureOut">
              <a:rPr lang="el-GR" smtClean="0"/>
              <a:t>15/5/2014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5FE3-B2BF-42A6-ACE2-F5105CA48C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933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1E6C-0AC5-4952-9945-9783DD79FFC0}" type="datetimeFigureOut">
              <a:rPr lang="el-GR" smtClean="0"/>
              <a:t>15/5/2014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15FE3-B2BF-42A6-ACE2-F5105CA48C4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5561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553200" cy="43434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63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553200" cy="43434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553200" cy="43434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38200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655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813" r:id="rId12"/>
    <p:sldLayoutId id="214748381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4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  <p:sldLayoutId id="214748390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2" y="0"/>
            <a:ext cx="917662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3568" y="188640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BatangChe" panose="02030609000101010101" pitchFamily="49" charset="-127"/>
              </a:rPr>
              <a:t>Ιταλία στον Μεσοπόλεμο</a:t>
            </a:r>
            <a:endParaRPr lang="el-GR" sz="4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3835" y="777389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Εργασία στο μάθημα: Οικονομική ιστορία Ελλάδος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1129660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φοιτήτριες  </a:t>
            </a:r>
            <a:r>
              <a:rPr lang="el-GR" dirty="0" err="1" smtClean="0"/>
              <a:t>Δουληγέρη</a:t>
            </a:r>
            <a:r>
              <a:rPr lang="el-GR" dirty="0" smtClean="0"/>
              <a:t> Μαρία Αντωνία </a:t>
            </a:r>
          </a:p>
          <a:p>
            <a:r>
              <a:rPr lang="el-GR" dirty="0"/>
              <a:t> </a:t>
            </a:r>
            <a:r>
              <a:rPr lang="el-GR" dirty="0" smtClean="0"/>
              <a:t>                      Κόκα </a:t>
            </a:r>
            <a:r>
              <a:rPr lang="el-GR" dirty="0"/>
              <a:t>Οριόνα</a:t>
            </a:r>
          </a:p>
          <a:p>
            <a:r>
              <a:rPr lang="el-GR" dirty="0" smtClean="0"/>
              <a:t>                       </a:t>
            </a:r>
            <a:r>
              <a:rPr lang="en-US" dirty="0" smtClean="0"/>
              <a:t>T</a:t>
            </a:r>
            <a:r>
              <a:rPr lang="el-GR" dirty="0" smtClean="0"/>
              <a:t>σαουσάι Μπεσάρντα</a:t>
            </a:r>
            <a:endParaRPr lang="el-GR" dirty="0"/>
          </a:p>
          <a:p>
            <a:endParaRPr lang="el-GR" dirty="0"/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2124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625"/>
            <a:ext cx="9144000" cy="692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22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717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97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30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8028384" cy="44240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60648" y="454072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Gross domestic product (at purchasing power parity) per capita between 1500 and 1950 in 1990 International Dollars for selected nations, depicting data excerpted from </a:t>
            </a:r>
            <a:r>
              <a:rPr lang="en-US" i="1" dirty="0">
                <a:solidFill>
                  <a:srgbClr val="252525"/>
                </a:solidFill>
                <a:latin typeface="Arial" panose="020B0604020202020204" pitchFamily="34" charset="0"/>
              </a:rPr>
              <a:t>Contours of the World Economy, 1–2030 AD. Essays in Macro-Economic History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 by Angus Maddison, Oxford University Press, 2007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1225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01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6048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H </a:t>
            </a:r>
            <a:r>
              <a:rPr lang="el-GR" dirty="0" smtClean="0"/>
              <a:t>ραγδαία πτώση του ξεκινά όταν στρέφεται εναντίον της Ελλάδας όπου εξοντώνεται ο στρατός του και εξωθείται στην Αλβανία.</a:t>
            </a:r>
          </a:p>
          <a:p>
            <a:endParaRPr lang="el-G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/>
              <a:t>Μετά από συνεχόμενες λάθος κινήσεις χάνει τη δύναμη και τη δημοτικότητά του.</a:t>
            </a:r>
          </a:p>
          <a:p>
            <a:endParaRPr lang="el-G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/>
              <a:t>Την εξουσία παίρνει ο βασιλιάς </a:t>
            </a:r>
          </a:p>
          <a:p>
            <a:endParaRPr lang="el-G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/>
              <a:t>Ο </a:t>
            </a:r>
            <a:r>
              <a:rPr lang="el-GR" dirty="0" err="1"/>
              <a:t>Μ</a:t>
            </a:r>
            <a:r>
              <a:rPr lang="el-GR" dirty="0" err="1" smtClean="0"/>
              <a:t>ουσολίνι</a:t>
            </a:r>
            <a:r>
              <a:rPr lang="el-GR" dirty="0" smtClean="0"/>
              <a:t> εξορίζεται και η εκτέλεση του δεν αργεί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l-GR" dirty="0" smtClean="0"/>
          </a:p>
          <a:p>
            <a:endParaRPr lang="el-GR" dirty="0"/>
          </a:p>
        </p:txBody>
      </p:sp>
      <p:pic>
        <p:nvPicPr>
          <p:cNvPr id="3074" name="Picture 2" descr="http://3.bp.blogspot.com/-V-LJPrrtYNM/UG4U23pRU5I/AAAAAAAATWo/cVoER9ZdpPI/s640/%CE%9F+%CF%84%CE%BF%CF%81%CF%80%CE%B9%CE%BB%CE%B9%CF%83%CE%BC%CF%8C%CF%82+%CF%84%CE%B7%CF%82+%CE%88%CE%BB%CE%BB%CE%B7%CF%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9000"/>
            <a:ext cx="60960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6181872"/>
            <a:ext cx="6555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/>
              <a:t>Η πρώτη εχθρική πράξη γίνεται στις 15 Αυγούστου 1940, όταν ιταλικό υποβρύχιο τορπιλίζει το ελληνικό καταδρομικό Έλλη στην Τήνο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Αποτελέσματα Β’ παγκοσμίου πολέμου 1937-1945</a:t>
            </a:r>
            <a:endParaRPr lang="el-G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66247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55 εκατομμύρια </a:t>
            </a:r>
            <a:r>
              <a:rPr lang="el-GR" dirty="0" smtClean="0"/>
              <a:t>νεκροί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35 </a:t>
            </a:r>
            <a:r>
              <a:rPr lang="el-GR" dirty="0"/>
              <a:t>εκατομμύρια </a:t>
            </a:r>
            <a:r>
              <a:rPr lang="el-GR" dirty="0" smtClean="0"/>
              <a:t>τραυματίες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2 </a:t>
            </a:r>
            <a:r>
              <a:rPr lang="el-GR" dirty="0"/>
              <a:t>εκατομμύρια </a:t>
            </a:r>
            <a:r>
              <a:rPr lang="el-GR" dirty="0" smtClean="0"/>
              <a:t>αγνοούμενοι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</a:t>
            </a:r>
            <a:r>
              <a:rPr lang="el-GR" dirty="0" smtClean="0"/>
              <a:t>ο </a:t>
            </a:r>
            <a:r>
              <a:rPr lang="el-GR" dirty="0"/>
              <a:t>κόστος του πολέμου ανήλθε σε 1.154 δις. δ</a:t>
            </a:r>
            <a:r>
              <a:rPr lang="el-GR" dirty="0" smtClean="0"/>
              <a:t>ολάρια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</a:t>
            </a:r>
            <a:r>
              <a:rPr lang="el-GR" dirty="0" smtClean="0"/>
              <a:t>ι </a:t>
            </a:r>
            <a:r>
              <a:rPr lang="el-GR" dirty="0"/>
              <a:t>ζημιές που προκλήθηκαν σε 230δις. </a:t>
            </a:r>
            <a:r>
              <a:rPr lang="el-GR" dirty="0" smtClean="0"/>
              <a:t>Δολάρια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Μ</a:t>
            </a:r>
            <a:r>
              <a:rPr lang="el-GR" dirty="0" smtClean="0"/>
              <a:t>ετακινήσεις </a:t>
            </a:r>
            <a:r>
              <a:rPr lang="el-GR" dirty="0"/>
              <a:t>περίπου 30 εκ. </a:t>
            </a:r>
            <a:r>
              <a:rPr lang="el-GR" dirty="0" smtClean="0"/>
              <a:t>ανθρώπων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κατάρρευση του βιοτικού </a:t>
            </a:r>
            <a:r>
              <a:rPr lang="el-GR" dirty="0" smtClean="0"/>
              <a:t>επιπέδου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ηθική </a:t>
            </a:r>
            <a:r>
              <a:rPr lang="el-GR" dirty="0" smtClean="0"/>
              <a:t>καταρράκωση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Η εξασθένιση του διεθνούς ρόλου της </a:t>
            </a:r>
            <a:r>
              <a:rPr lang="el-GR" dirty="0" smtClean="0"/>
              <a:t>Ευρώπης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Β</a:t>
            </a:r>
            <a:r>
              <a:rPr lang="el-GR" dirty="0" smtClean="0"/>
              <a:t>ιολογικές επιπτώσεις λόγω πυρηνικής ακτινοβολίας , ραδιενέργειας για πολλές ακόμα δεκαετίες</a:t>
            </a:r>
            <a:endParaRPr lang="el-GR" dirty="0"/>
          </a:p>
        </p:txBody>
      </p:sp>
      <p:pic>
        <p:nvPicPr>
          <p:cNvPr id="4098" name="Picture 2" descr="http://4.bp.blogspot.com/_QMD3uDrxxgM/S_5nCasuu8I/AAAAAAAAIxY/d9iJDFBskXU/s320/World+War+2+%2814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64301"/>
            <a:ext cx="3048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2.gstatic.com/images?q=tbn:ANd9GcQF3jdQ8GasGjo1X56lTWAWOG8srKZC97jPWBVRX-z5RfIt90SY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4672636"/>
            <a:ext cx="2753221" cy="199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TEhQUExQWFhUXGBwaGBcYGRsaGhsaGBodGBwgHRgeHCggGhwmGx0dIjEkJykrLi4uHB8zODMsNygtLisBCgoKBQUFDgUFDisZExkrKysrKysrKysrKysrKysrKysrKysrKysrKysrKysrKysrKysrKysrKysrKysrKysrK//AABEIAMkA+wMBIgACEQEDEQH/xAAcAAACAwEBAQEAAAAAAAAAAAADBAIFBgEHAAj/xAA8EAABAgQDBQYGAQMDBAMAAAABAhEAAyExBBJBBVFhcfAGIoGRobETMsHR4fFSFCNCBzOCFkNicqKz0v/EABQBAQAAAAAAAAAAAAAAAAAAAAD/xAAUEQEAAAAAAAAAAAAAAAAAAAAA/9oADAMBAAIRAxEAPwDAptEutYgjTkPaJZoD0TZHaghCCVkkgPSjgMxD1prxhbGbS+JO+KGQXdhpY+8ZPBK7tBrxpDAmF6wF/NxJUHU5J+zCJYecbfy49NzhOROoHry9Ic7psengJT8GKs5pu1hNSigmnLl17w0MQrKRxby9YTmzSSCRbwpAWaUfFAKbAVGvNj9KQvK7kwEmh6FYHIxYSXFNOEcxeJCrW13/AKtAWOLTmqGZtdfG0LTGDEndbdaFJePYZFW0J8vIRJKwtYCjS1aN1ygGJ6UlOb0tTl5RLZ8kkMLcdYWxMsIZiT76w5sudUghtOtwgDpwfJ+jQvaEZk0A6UesPTcWwAWWYaDqsUOIxSSevSAsFKDHeCNB6Ny6eEBJBLjSOSFhb/T7wOaoJ+WkBYJADudK8fLlCuOXokU+1NRCS8Wbb/M+HhAjijQeUAyJBNR5cb+0cWRrQ7x5RyWlxUmB4tQTdyW1gIpngGnra3XpGp7LbWUkkVoCTuZqPSnje0YsPFrs3aUyQF5C2cMeX3gLraW1iovmPD2LDp4RkbXUFJ75vbT8xUpmFy/IiF1zsxcEwF52+2kmYtCUF2BXm0AWlJKQ92UDWMf8SDYtRUquloD8IQHQrd61iaZ2kQEscY+yCAnnHRiJVx9W9HjiQOMfBKYDiTaJQNIoPD2gggGNnzWVdgbvFtNlNq/7ihMPYHFgFlVB1rAWcvqkHRiVA0ZtR+4Tn4kH5S/LjA0zyPGAukztX38a0NrfqCKXTvAcNP3r6xSy8Sx5fT6fiIIxbXt6t9IC2Ac1p19nhfES1g0BbgPCFBingueYaABuuO7XlugOFJet4NKRX18ehC85CnqC8Hw8uz26tAWCAwdQrqDf8boLKXew5feFVTtC5bW+vDq0ESkMA+nhWABPxaSqopCc2ckuwFemh7H4dKUs7q9PCkUE6SpNuPqx66cLKRLBqDv84jPkk/XhCuzZigtj5tWLZVzTwFH6eAqhJe3K/wB4EvBqBcxcqVQgBjy4cOmivmprUwApBoB6wPEqLx8Jo0Pv00CXfg8B8BXV+fVIMkF+jAlzSH52bpv1ETM4wB5s5t3g3DSFDOYFvGl4HPVV/r08LzC94CWbUxJ6wJjEmpAEz8I+zmBpNPfryjoS8BxMwR98bl6/eONXTxiORW4wHd0ESIghFuQgyQ8BxIghTEgmDqlQAEk6Qbn4RIOI6EkwEpej67oknDuaC4g0qUGJMMJp1v8AeAJhMIkCp8NYZlyCRTk4gMo8va8ES539V68YDsvDAcTvJga5eXnwuPCHJUvwDiD/AAkvVn4wCCMOWcmlqcfxEiovTr7wbEqoeqQPDS6EilB5wEVIBvfrdCE2QaM5NdG3RZFLP68Nd8LFW7R346wFahCgX0p71aHMMXO8QtPXXdyiWEmO/XpAMTQSLtTw84rJiCS/rDc9elwNeuMKYgkW3QChRX3PCIhZERWr9QJSzX183HtAGM8EPr7wJUw0gJ65xw0vAELn9xFQPXW+JyJgt15RPJ+oASXiRXfWJJQ36jidaM0AML0p7x1MyOpFW+kdzDWAgpcQcHUwRbNEEtqfaAZQi3AD2g6JdonKl25QwiXAQTJ9IaEkdddPE5MrXrpoaQgX6HQ9oBQyYmmSQrR+vSLGXIp15QReFf5RX0gEjLpV2HV+veJpKTRm+3XtBMZgyTQHh1+TCxTSl99vSAflS0tuvxjsqUB9/HnAJCyDVyIcygswrTxffAdCmq4aILnA0HAdVia5BPhp1pHU4MvX0gBJk041twavnBZMtjSmnnS4htOBypCne8BUksCN9OR8OUApi2/O+EVihbTdD65BLk2+8LTkeunj9oCmnisfYScA4p1108TxiK066+sJFJCt24wDk0v03WkKYlRevXrDMmb3WIcg+cLzFZjX1uIBOZw6pA1Drrq0NZQDXcOX6gM0/T2MAuSb74+BB+nWtI+Kd2kTkYZSg4DgQEkYIqFC3CG5lSba+cO4XCslyXJ0bShfrdHxkCvXGArUp4HqsdGtKw8qVenTQJUikAqlMTVLH0hpMjSPpkoaN+YBFcsadfeAiUOPg8OTZJ6+0AyHowFnLkkpHH7Q5KkFvCOS0Bhew8fDr7tISabudoCUuVox83huXh20v9Y4hPXXKGAbU5t9ut8B2XKrblbrWGZcuhpTrTWByyKUPnr9odlgHc7eO/3rAfCTxr15UhDGbKNVpL1tXr9RcU8dC+nAa16rBJYDgMeG/qnCAzAwKmew5RKWD6adeMamfhQpOW3W8jqsKTdkOmimb9wFVJWHD8OntDBLmhcP19POBLw4SCTpV7ekRkT927haAtlIzBh5nfrXfbyMJqkauDYfW3hEhNU16HjTT7DyitxuJNgWzcH43+kALHzNBvHW+Epxe1tDo/KApJUqm/jy9vSDzRTSo64QCM1O88BCs+Uxr+t1IbmDcPDrygMwVq/I6QAEncerwGbvAaCrsfaFpsyAFMXUQ5gtjzJwdIGV2J3b4rVF94jQ9lcSzJFyqj+trfqAhL7MsO8ur6Cn7iylYEJBADUqwvz4xolS3JJ+tfUtCxkJ8eDUrz5QFJNkl6U0bjxgSpYq4enXK8XYkimrXFn36vo0KLkcwC1+HtAVMySa+RiAl7y7b9OqRYzJDXHX1iGGSFfLy0fzgFBh+LxEyn0fc0WpknnuG6IzpIo195/cBSTZDCvXKFFSK/uL6Yh724+e+7wsuSHsTygGMLKoNffyhpMuvK8PYbInIpBS7CtXqLNbxeHJUmUp1rUHPhpX7QFfLl8efExMAnV24fmGJcmUVAAlgKu9N+lbwZWHlkshRUdWBNhABTKdt3KDJQN4LDz0aCEpIygW3mpI9GiEuWEqZWYHc1eWsAwiU1SW3eXvDKZWrk+H05wshaA75udmuANzP9Ydw+KlmmU7gQA6tLXP3gGUS6VI56QTIGqedadfYRxeGLpZKi4o4f1ZxBNqyVCWpksQA9A17O/EwGT25NGc/DLhm4PFZIXl8/PqsNqwJyuxFCVE0bWFVqs3hXj6CAeM7u34031iuXNOZRZyQwJ0fUbjesGCnDHd4b4Fky/rzpAfYaUBQCw9ufOITSS/16tA1TAKjWBonGwgAYgH829NIVWDrpDc5YLfT9xruz3ZJC5aJk1y4zsfkZTsC1TSujUgPO1mm659oAo6xtdt9mCmfmKJnwVGqkpcA7qaM26xipxXZpQWyapNBvp9YDOKQ7aButIsdmKMtWYVItxf3184sJOxWPI6taLvCYCQjvFBf+QPHcDAWEnEBaAuwO/T8x2bIPzanQbtLQJG1JaaJQefpqYGNsIo6Kj34DnAOIwjhyoJLEgVJcWelICvZ5V8hBAPzWubcIGvaKFDcz6Xs9PGBqxyf5kU/izG9npATm4IZmXMFLgB2rvpX7xE4EJ/26gcn/N/eEMRigbkcsrHzF4+l4og/OE9dUgLFOHUbhn1Jb3v+oErCEgtpewFK33w2cIZmUiYl27oJFTyekMytmzFMFrATdh8x03aPAUE6QSUpAJNCwu1DuhtWw5/8RWt99d8XIkCSCUH4irvQEtYb7va7iKSftHGZj3AK2a3rAUWHxxDEbhTwGvhFng9slrJc6tVuUUmHSKZswDC28J03P0IupW0JISEJkgpBuWzK1+a/h7QFzIxsrL3k0ILlqnxH55Q/gJ6FEJkpVvKACXJo6ibJ3xWYjtG4YS0BVgvKCQDzfSjeEM7L2ohJzfDCVM2ZIABubb+e6AsDJUboHxEioyMKnVqWrDYwYMvN8MIWDT4mZ3oaF3HBoawW0kTEkpU7f4sxGvM11EV20sSpSmLtcEEA5gXue6GOrQATj/hXSa271wdxdjrDeHxaSMvwikKqA3zG7+nTwqqQsnKpGYP8wJys1xlYPR60ePsWJqVBIuxZksUg3OrQDc7bK0DKmitQbA77/eJp20WaYxLM2UM711rSJSdnEpSsh3H+SUsPVy/HeIDMkrUM5QgENcAO1Be9GaAHPxktQy5QS1tw3PGSxshlluh5xb7QzJdWVi+5uFrRVzk5i7vx0fowCz1ehJv0/VI+nTgRVnIv6C+kdUlswpQUheYogW9uv3AKTTx+kDKuvxH052gaufTuIDilX37+cemdktoKVhJMtDqVVLswZJLDNp3QI8rmKLx6p2ExMoSBkSlJ/yJICiW71dBduEBbzFYjMpHw81BVJITX/yIAe+7jCsmYFDLWXMU4SMoTQUYkjX6RoTjwEg3BfUef5il2r2mkpOUkLAIcUJ8npUirQFIvCLCSpcpKyAxX3DQOLP3ib74+OGlrlZvgK+G5DouSzknVn8BSLWXtqUnTK7d0pAP6g0zaJZ1lIDu12GlzAY+f/TlgAo1vq3N6jxiCxhgKBRUd9W4tSL6VisPMXMlIkulbErAID3uC4AOg+8VOI2BIKlBExYUTqQQLu1XUIBXJIAuTucsNKH1iav6VI/kSfIgVfxe49KmSNmoChlWClL56ZFFrCr66iPsR2dStJKFBJBpWikgaJcnO/FoCv8A6WWtyggO7OTvb5TUnlFpg8EEu0uWctCqYVAc60H5iumbFyCoClChCVsc19QQ/BopBnBykhN6EkcNKQG8wUqWgFwhKi4NOHCo0tviE5UzRkmuUpuXYksQRfWMfKkrUM/9RLSWJYqU44NxDVELjac6pejt84bdqawFvtLGqBP9xZWGzAUSDwdqs/rCh2mvW/El/eKlWMJBzPXebsd8BViK/MnzgLTEbUlLSHQbCgLCo8anUwiqfmtQAvSK9SSw5fT3gskNAOGafpEkYwwsh/1BksLwFhJ2qaJCQGeod3IuS/s0GO356hkUtRTudxT3iuSmGUJ5OIB/DbTmJIKVNyPW6HsDtspunMTdRJcBrBjSsVEuvlyFa/iDSkfnrSAvpHaPvEqTm4VA+0Wv/UaF3QwGjnxjLSpX3av00g8qSX1rbhfr7QFxjdrpXLMsJHeNCXJfmYqZuDUgjMDWv5+sXWx8GgKClkACws8E7SKQplJo1OjAZZZN6aGrH8GEZ04VBAYPb3i0ny6db60iunN59UgK2Yp9ICtMOKletv1CpT4dekABKNdOvWLfASlIS4JBL23c4BgcKV7jWu8edP1FzJRUULW8PHq8AsMVNSClK1saEZjbzpraE5ilE5iXUKvvNtODRcrkBi2n5HK/WsJzZJFxxgEpOPMshQYtTKod3mRvvWJK2jMVUqpdtBrQRxaHcVvXWBkotbr8QE5m1Zho4IoALD0IpzMT2bLxSlJ+EhZJLBQScvHvHut4wmielKgQbFxTURaf9WYjLk+J3W3JFrUA5QDGI2HjEzEoKMy1h+6QoAj+S3ZJbedaQTZuzsQ+ZajJCCwMwkJLGqQdfYtApPbTEMoFbg/+I87e8XPZvbMyctnlqYgEE98iocPRq73L60EAridm4ucn4iCiYkEsUllKIpZqngOUI7Q7PYuXLKjLzAVUlgVUrSveA4bo9SRjUJQCO6wdhcAaN9IpJG1UKc/FCiT/AG3q2tdB1aAwE/s9PRLM2bIITRLSy5TShKa0O998Vu0cGuWgTGGRTMCoZw9RmSD3SY9Y2hMmhIMsMguVKzM1KKzaV4GKbaPZ+XiciisJUsMUaki5DhyeLQHlCp7RA4gageUeg4vsFKZWWcEsnWoCner6NRgdIxkzCLSSkpAILeXhaAOZaMoOjAPpYXgiUpO4xWJQ4DbhD8rZM0hxKWzfxOtYBoSk/wAW63QVOESbih4+EfYXZM9TtLmsLslVPSkWErY840qLHvFoAOGkJTQB/UetmhtEtO4elPv4xY7O7MTVHvzBLFLgq9LesXg7GB+7PB/4fYwGYRh0/wAQNeG77fqG0YdNwAPLoRppfZBSQAFJd6qrbgm3rFtJ7NSgxKXI4ke0BjkYdOgD/W8W0rZSwkFSC3EOfHd4xopGAlJOUyUirij14HTlFnKA1LwGGxWFJDjT09IQGGNf396/mPSvhpFMo8oHOwSFVKQYDyLHSyKWLjrlwis+EVHLYk233jWdsNniXO7hBeuU6F7XsxF4o1YZaT3kMdDz3VpAVsyWNdOG7r0hWdLpQdUjZztgd1NsykuBZhq/HqsVmL2QpLuRR6XGlH1gPuy+zEzipP8A3CnuuWAIZ3Fb6RcYjsrPRT4eb/1OaAdg5ExM1RcMscz3SC/uI9LlhWWpr1pAec4Ls5NXmyoIY5TndIHmaljBcT2OmgKKci0pJ7uapatHHRjc7Tw5mSykLKDvAf0ip2RhJ0s5VhwCCFg0rel4Dz2RsaaoHJJWoCjhJuNPxFccGmrgcrVHAR6r2lwE9SQcMsoL1SGA1L8yfOEJvZRKkAFpb1OVyQd7uKkXem6A8z/pUlgkEq3Cp8tYVmygCe7zcsx5c49Z2VsBGGUVBC1KIYLegGu7ISwju2MHh5gSqYgTMpoaO4oxLOxgMBsPBKm5BLw0iaWJUSpQylIIGcktXRqF+cX+A7L4kKlTJShKM5P98ICR8MEAhkGhLX3GNLh8NLR/s5ErmD/FqlI/yU1WFBSKna07aEoKIlJKlMAqWSpiaVDb+FoDG9rcZPw0wS1TfioD5TRJUHsoAO4tetCIVwnaglclXwk9ygQCWZmAAuSTq8bHZWwp+IQTj2BSRlzISVgAv827QxLCdiMKkMpJWsqJzZihhfusfSsBRp7aTkKX8WTYgNUBBLMCGpQUjszHHHzAqSlaJiLqzgBIIuWD3pQRotodlZ83D/DGIAoAc0sDOx/yIJLN61jzmcvE7PWtCk5FKoFGqSAQXS9FD2gN9sPZi5RJnzVTTmASlKqE/wCRKfEHlGhVMrRvWPM8PtzETZRV8PM9ynM9u78lmrvFTCqZe0l95MvEFJt8w9GgNXsfamECUiWES6B3OWw3N1TnGnwm2ZVGXLbTv08y3tHhMtZoz247t0b/ALObDweIlZ1EyVi4CyQDdwFAmsB6TJ2lLVZSS/8AEvDSVIUGu+hjJ7PVhZIK5EgLKWGbLmXxdZufxo0HxWNXPCChRQsd5SbEp1Fr/mAvzgpA/wAE+VhBpSZQPdDciW8rRTYXZilpectW8gGwNgS198dn4L4XeSZikiireBo1A1fC0BaTschL1IZ7wFO0zRnULUHTRm8RthEtSksVBmBoBz9oLj5C0AKlryDK7Es9qgGjfmA1QmKPAeH1iMzFFAZV9/VIwsnt1JkoBmTUzHLHISVAjelvW0VG2v8AUpKlZZaCZeiipleCWb1r4QHq0vFg1dgK9CCScUldjQXjB9hdtKxQWfiozBv7ROVTVfT5Waz20jUJ2YpkqScqm7yHJTrYwH22+zsnELSuY4IGhIcCunVYq9oSJUkZazC/ddiUvZiBy/MaDDYdb9820d3jsvZ6PifEy1AYbubQGWn7UQUFCsxJDX0GhpoaWgfZ2SZilFSSpIfK9gbb9G0h3tUrDBpk5aJaQcpcEKJqzNUwfZe0pC5QRhlhaE0BQXqDUHXzgH8HhJUo5paHUpw6d4qYfE4qAcKHWtKRTTNqhKipYVLAAfcdTTfxG+rxV7Q7XIyqObISGH8hxZqwGtxJGQ//AKb1eMttPEqkrzyppWgCstR1NQUK1rvtFR2c26t1ShmmrOZWYlwkBmcb3La/NGsGIlfCYgALHeagL0LNq3KASwHaiUQ0xYSeJFxTmYjsrafxpizLKlJF1B6CrBtQa+UNYvYGDKFAypYCgxVTMA1Ckmx4iKjaW1MNgsOlOHI+YUSMylMag62BrwgHpXa7DlZl/EAUKXpxd2aoaGsKJCFKUhaFKWQW7u7+XG9YyvaDaeExMtaAjKol0KSkBZWbCgdTmhin2nsrCYWZLlzpmIBKHUzAgu4a9L7+dIDa7U26qVnUjLRIzJJ+Umrggcyxu3nndtf6ltkElAqe9mNhT+J5iMb2o2lhlAf0pmuo5lBSu6GoABlck0LuYy+GUVTE5lJCSqpV8oDuX8NID2BXb2WmWF1sHSWuRVg9szsS/rCOx+3E3ETVI+FnS2cMUpKQLklVGr6xnu0c+RPFJ0hCZSWlBDgEGuQJCXSx1NKnjGYwm2JuGzplLCc7BRBSoEJqO8xpe0BusV/qLNTMASAsKSP7YBdJcug/+QGohsdsHASqWE5j/b+KpgCokah6G50ppHmErHlMwTAlJIqHBIfewIL/AFhfE4kzFOWD6AMPAC0Bv5WCnYfFlUuakomHOtKJgIBLkj5WuaOmtnvFntDtLPTMUETUBINAVIf3jzCRPI1bwi3l9pCkBKZUpgGDoL038YDSbDx+GwTzUErnFDJSoUS4c1AYl9RuaIY7tFJnJKlSAmaTUyyUg80ihN63jJJ06/cGlqEBttg9ol4ZRSEKyLYMfItxj0XZMmaDmUhISbkrdrMwrx3R4bhljMHtx8njU4rtOUS0IkzysaunLlZmYkn7WgPWvjg0TU7xZ/rCuNx4CkpWgsUl2BpvrZowmzO0ipKUPNQoE95ICiQCXJdhXhXSNnI2/KWjMJqCP4lgTTcSKwCk7ZCETkzhKdKiAEqqEGgBIJrzsNY5/qHg5i8IyaF+8QKsdH0BhHZ2PVPxSJeemYkUsEVDA2NPWNLtVK0YecpRzjIQlJDOTRzXfWA/O2IwpC8oFR11ygGJlEFlOI0SkmYqYFNmSLKGhoXp08Z7E3YuT6QAZOIUhQKVKSoWUCQahqEFxSnIxt+y3+oc/DjLNKpqHBBd1CwIc3DDz5xiVSqsHMNHDDICFWFuOsB77svtLhp0g4ozghIS8xCiHQ/dYgVd6BruGvFd2t7aIRgDPwis5UoISof4G5KkGoYUtciPEET1BK0ZiymCk72UFAEcwD4QFCj+LPAM4zHzJqyuYtS1G5UST5nhFz2J7UTMHObu/CmKSmZmskO2YEfxBJ1BAjOTDawMcmMID9ETNhTZinnmVNS4IylaaCo7r5fWM/tzb+DliYkSQqZUELlj5hvVz3RRz/8AUomVKT8PMkS0AkLyzApLpJBFHIDsQ2nGMztvbUqbOKpWYOkEhYA7zVysbU83gOSNrTZSlLQtSXNSCxOsXOC7bFEtQUjMs2UVlk1LMhqs7VJJjJqn08RC04wF/tPtLOnKzqml+HdZuAiwwnbBUrDmUJcslTuvUg06LxiZk0GIldt0BeYLbq5U0TbqBJq5BUXZw41MNI2/JmrWrGoXMzChSQCDUUJ3A0jKFdav5xFR4wFhtidIUs/06FoQw7q1ZiTvfxisFHiHxDECowBTiDvpHPivpAniQgDZ+ERQvzgKjHEwBzNDB4H8cbvWIisc+ArcYC0SunlB5UzhHEYOl9I6cOW+b3gCieIkia26F5Ugk3HmB7w3LwqjuPj1wgDSZnT/AFh1OJIsevaFZWzl0oPPRvKGU7PmO2WA3P8ApypKFzJyyQEtLBNgpdTe3ypH/KND2m22mZglZAStQAb+Jc38jGCkpUnCzJKks6s7g1+Vi2mgP6j7aW2f7EkS0sU92YoEsoFq8FMPCAx2LmLlzL1BPOC4oJmpSqjm4Bc/fwixx+zPiqBQoOQL0vCeJw4QMpTlWmxAIdtb6wC0vCgpJBdQVX/1iE2UZK6aVb09YLhEFdiA5Y9CO4fAqIJB7za821vWAVWtO5vL7Qkk1dhD+Mw7NZ2FGhFZ0gJkh4HMt6eUGr4wObQXvbdABet/tHZdSGpA2rwiaSx4wDijrAlL8emh6TNlkskO6XJNxwia0JowEBVqUOvvHVIJFAeuvWHlM1AAYgV9enlAImSTHRhzBSprdPEVTTAKTJJBgqcLEviEmGfis1YBP+k0jv8ATamCLxDmPlKHX0gF1yw2scEuOzS3W6ICYf1AMJBsAQLtpbdyj7MR/L/5QMTjx5wMzVbz6wFuiZZtwg6Zlt8AR8ngPcQWXeAaRNoIKFhg4T9RuhWVfx+kWeFt/wAvpATws5iOG8xZy5+vdbhWKRHznw94dl/MetICxRPrcFuvDrxhMlOmgDahq1qeVfrC2H+U9aw3/mOQ9oDP48LQRcvorj7xZY2YVoSoIJTRnJd2OYE6gOPSCdqflT4/WG9m/wCyOY94DJJ/tkLSB81AVUaG0bQQBmFCbpPtvajxPH/Orn9IoJ/+4OYgLzak1C8gFGFdTwB9fSKlaQbdGJy/nHL6xCV/l1/kIDpl2vSAT2OhHDWHv+2eX3hEX84Bcho4r1ic25jv5gCYeZkFBU7xoOPnBf6kbm9Y+m/7aP8A0P8A9ioEbHnAGz6aRBS+tY+XdXWkDX83W8wEFLfnA1GCy/qYFN69ICOasGKngWp63R2ZAD1g8kAhRUoBkki9SLJ4PCqrmJIt1vgHl4WUXPx6aPLUCS9QGJsxq+67lvjgZQdsQklnAyLAJ3PWrVs3GE8Rfx+scR9IA+Iw0tKXTNC6juhKklq1c08OPgE6bh4mCDXrWI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285420" cy="328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06" name="Picture 10" descr="http://content-mcdn.e-go.gr/filesystem/images/20130809/low/assets_LARGE_t_420_542339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05064"/>
            <a:ext cx="226774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54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99695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rdiaUPC" panose="020B0304020202020204" pitchFamily="34" charset="-34"/>
              </a:rPr>
              <a:t>Σας ευχαριστούμε !!!</a:t>
            </a:r>
            <a:endParaRPr lang="el-GR" sz="3600" b="1" spc="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rdiaUPC" panose="020B03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191683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</a:t>
            </a:r>
            <a:r>
              <a:rPr lang="el-GR" sz="3600" b="1" dirty="0" smtClean="0"/>
              <a:t>Τέλος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3358578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-3429000" y="0"/>
            <a:ext cx="6858000" cy="6858000"/>
          </a:xfrm>
          <a:prstGeom prst="arc">
            <a:avLst>
              <a:gd name="adj1" fmla="val 16200000"/>
              <a:gd name="adj2" fmla="val 5392005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>
            <a:innerShdw blurRad="254000" dist="254000" dir="18900000">
              <a:prstClr val="black">
                <a:alpha val="3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-4584810" y="441434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764704"/>
            <a:ext cx="756084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Μεσοπόλεμος</a:t>
            </a:r>
            <a:r>
              <a:rPr lang="el-GR" altLang="el-GR" sz="6600" dirty="0" smtClean="0"/>
              <a:t> : </a:t>
            </a:r>
            <a:r>
              <a:rPr lang="el-GR" altLang="el-GR" sz="4800" dirty="0" smtClean="0"/>
              <a:t>διάστημα που μεσολαβεί ανάμεσα στο τέλος του Α΄ Παγκόσμιου (</a:t>
            </a:r>
            <a:r>
              <a:rPr lang="el-GR" altLang="el-GR" sz="4800" dirty="0" smtClean="0">
                <a:solidFill>
                  <a:srgbClr val="FF0000"/>
                </a:solidFill>
              </a:rPr>
              <a:t>1918</a:t>
            </a:r>
            <a:r>
              <a:rPr lang="el-GR" altLang="el-GR" sz="4800" dirty="0" smtClean="0"/>
              <a:t>) και στην έναρξη του Β΄ Παγκόσμιου πολέμου (</a:t>
            </a:r>
            <a:r>
              <a:rPr lang="el-GR" altLang="el-GR" sz="4800" dirty="0" smtClean="0">
                <a:solidFill>
                  <a:srgbClr val="FF0000"/>
                </a:solidFill>
              </a:rPr>
              <a:t>1939</a:t>
            </a:r>
            <a:r>
              <a:rPr lang="el-GR" altLang="el-GR" sz="4800" dirty="0" smtClean="0"/>
              <a:t>). 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1596781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251" y="548680"/>
            <a:ext cx="5117813" cy="1126283"/>
          </a:xfrm>
        </p:spPr>
        <p:txBody>
          <a:bodyPr>
            <a:normAutofit fontScale="92500"/>
          </a:bodyPr>
          <a:lstStyle/>
          <a:p>
            <a:r>
              <a:rPr lang="el-G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άνθρωποι δεν έχουν χρήματα</a:t>
            </a:r>
          </a:p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http://4.bp.blogspot.com/_KjC6jI2hRpE/S9j9U9BagjI/AAAAAAAAAHo/N28iR-vuJM0/s640/anerg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32656"/>
            <a:ext cx="376568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27687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Προιόντα μένουν απούλητα</a:t>
            </a:r>
          </a:p>
          <a:p>
            <a:r>
              <a:rPr lang="el-GR" dirty="0" smtClean="0"/>
              <a:t>Βιομηχανίες κλείνουν</a:t>
            </a:r>
          </a:p>
          <a:p>
            <a:r>
              <a:rPr lang="el-GR" dirty="0" smtClean="0"/>
              <a:t>ΑΝΕΡΓΙΑ</a:t>
            </a:r>
          </a:p>
          <a:p>
            <a:endParaRPr lang="el-GR" dirty="0"/>
          </a:p>
        </p:txBody>
      </p:sp>
      <p:sp>
        <p:nvSpPr>
          <p:cNvPr id="7" name="Down Arrow 6"/>
          <p:cNvSpPr/>
          <p:nvPr/>
        </p:nvSpPr>
        <p:spPr>
          <a:xfrm>
            <a:off x="1619672" y="3284984"/>
            <a:ext cx="720080" cy="101740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323528" y="457381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Μεγάλη οικονομική κρίση το 1929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30251" y="6165304"/>
            <a:ext cx="5333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πολίτες αντιδρούν με πορείες και απεργίες</a:t>
            </a:r>
            <a:endParaRPr lang="el-GR" dirty="0"/>
          </a:p>
        </p:txBody>
      </p:sp>
      <p:sp>
        <p:nvSpPr>
          <p:cNvPr id="10" name="Down Arrow 9"/>
          <p:cNvSpPr/>
          <p:nvPr/>
        </p:nvSpPr>
        <p:spPr>
          <a:xfrm>
            <a:off x="1628916" y="1151456"/>
            <a:ext cx="720080" cy="101740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Down Arrow 12"/>
          <p:cNvSpPr/>
          <p:nvPr/>
        </p:nvSpPr>
        <p:spPr>
          <a:xfrm>
            <a:off x="1585308" y="5015839"/>
            <a:ext cx="720080" cy="101740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904" y="2780928"/>
            <a:ext cx="4032920" cy="3315072"/>
          </a:xfrm>
        </p:spPr>
        <p:txBody>
          <a:bodyPr>
            <a:normAutofit/>
          </a:bodyPr>
          <a:lstStyle/>
          <a:p>
            <a:r>
              <a:rPr lang="en-US" altLang="el-GR" dirty="0"/>
              <a:t/>
            </a:r>
            <a:br>
              <a:rPr lang="en-US" altLang="el-GR" dirty="0"/>
            </a:b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707904" y="1752600"/>
            <a:ext cx="3607296" cy="4343400"/>
          </a:xfrm>
        </p:spPr>
        <p:txBody>
          <a:bodyPr/>
          <a:lstStyle/>
          <a:p>
            <a:endParaRPr lang="el-GR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63688" y="908720"/>
            <a:ext cx="51845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/>
              <a:t>Πολλά δημοκρατικά πολιτεύματα, κάτω από αυτήν την πίεση, σταδιακά καταρρέουν. Τα διαδέχονται δικτατορίες.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334128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06"/>
            <a:ext cx="9144000" cy="6828648"/>
          </a:xfrm>
        </p:spPr>
      </p:pic>
      <p:cxnSp>
        <p:nvCxnSpPr>
          <p:cNvPr id="5" name="Straight Connector 4"/>
          <p:cNvCxnSpPr/>
          <p:nvPr/>
        </p:nvCxnSpPr>
        <p:spPr>
          <a:xfrm>
            <a:off x="251520" y="2348880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5292" y="3717032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5292" y="5661248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59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09" y="0"/>
            <a:ext cx="8758173" cy="6847258"/>
          </a:xfrm>
        </p:spPr>
      </p:pic>
      <p:cxnSp>
        <p:nvCxnSpPr>
          <p:cNvPr id="5" name="Straight Connector 4"/>
          <p:cNvCxnSpPr/>
          <p:nvPr/>
        </p:nvCxnSpPr>
        <p:spPr>
          <a:xfrm>
            <a:off x="325292" y="692696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2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TOPIC GOES HERE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Your Subtopics Go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44"/>
            <a:ext cx="913001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2001" y="2880123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1026" name="Picture 2" descr="http://4.bp.blogspot.com/_hFEthVKGaRQ/SVou9fDyMnI/AAAAAAAABgg/-d8TNuyJdtA/s400/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56147"/>
            <a:ext cx="2838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94116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Μπενίτο</a:t>
            </a:r>
            <a:r>
              <a:rPr lang="el-GR" dirty="0" smtClean="0"/>
              <a:t> </a:t>
            </a:r>
            <a:r>
              <a:rPr lang="el-GR" dirty="0" err="1" smtClean="0"/>
              <a:t>Μουσολίνι</a:t>
            </a:r>
            <a:endParaRPr lang="el-GR" dirty="0" smtClean="0"/>
          </a:p>
          <a:p>
            <a:r>
              <a:rPr lang="el-GR" dirty="0"/>
              <a:t> </a:t>
            </a:r>
            <a:r>
              <a:rPr lang="el-GR" dirty="0" smtClean="0"/>
              <a:t>            -</a:t>
            </a:r>
          </a:p>
          <a:p>
            <a:r>
              <a:rPr lang="el-GR" dirty="0" smtClean="0"/>
              <a:t>Ντούτσε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4204184" y="508518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πορεία προς τη Ρώμη (1922) ,η υποχώρηση του βασιλιά και η κατάκτηση του θρόνου από το</a:t>
            </a:r>
            <a:r>
              <a:rPr lang="en-US" dirty="0" smtClean="0"/>
              <a:t> </a:t>
            </a:r>
            <a:r>
              <a:rPr lang="el-GR" dirty="0" smtClean="0"/>
              <a:t>Εθνικό Φασιστικό Κόμμα (</a:t>
            </a:r>
            <a:r>
              <a:rPr lang="en-US" dirty="0" smtClean="0"/>
              <a:t>PNF)</a:t>
            </a:r>
            <a:endParaRPr lang="el-GR" dirty="0"/>
          </a:p>
        </p:txBody>
      </p:sp>
      <p:pic>
        <p:nvPicPr>
          <p:cNvPr id="1032" name="Picture 8" descr="http://2.bp.blogspot.com/_hFEthVKGaRQ/SVouC5GqpII/AAAAAAAABgA/tlv-QxJHlCE/s400/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30528"/>
            <a:ext cx="5054997" cy="395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61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620688"/>
            <a:ext cx="4054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333333"/>
                </a:solidFill>
                <a:latin typeface="Georgia" panose="02040502050405020303" pitchFamily="18" charset="0"/>
              </a:rPr>
              <a:t>Η ΦΑΣΙΣΤΙΚΗ ΔΙΑΚΥΒΕΡΝΗΣΗ</a:t>
            </a:r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766509" y="1642225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Διαλύει το Κοινοβούλιο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766509" y="2037442"/>
            <a:ext cx="524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Κρατικός μηχανισμός = μέσο προπαγάνδας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766509" y="249289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Εξοντώνει κάθε αντιπολιτευόμενη φωνή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766509" y="2940761"/>
            <a:ext cx="483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Επιθετική εξωτερική πολιτική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6509" y="3401135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Μυστικές συμφωνίες με Α. Χίτλερ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66509" y="3753558"/>
            <a:ext cx="4964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Επεκτατική πολιτική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Αντικομουνιστής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Επιδιώκει αύξηση βιομηχανικής παραγωγής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Επενδύει στο στρατό </a:t>
            </a:r>
            <a:endParaRPr lang="el-GR" dirty="0"/>
          </a:p>
        </p:txBody>
      </p:sp>
      <p:pic>
        <p:nvPicPr>
          <p:cNvPr id="2050" name="Picture 2" descr="http://1.bp.blogspot.com/_hFEthVKGaRQ/SVou9HXsalI/AAAAAAAABgQ/DVRQ16KN_oo/s400/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05354"/>
            <a:ext cx="2212644" cy="296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_hFEthVKGaRQ/SVpmeyC4yOI/AAAAAAAABi0/3OPPlEVsVmw/s400/6819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68" y="4047466"/>
            <a:ext cx="1873092" cy="246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6509" y="4897892"/>
            <a:ext cx="470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Συμμετέχει στο Β’ παγκόσμιο πόλεμο στο πλευρό της Γερμανίας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93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al_re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 Black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A2BF34B-0DFA-41DE-9A38-B419334A7D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1779</Words>
  <Application>Microsoft Office PowerPoint</Application>
  <PresentationFormat>Προβολή στην οθόνη (4:3)</PresentationFormat>
  <Paragraphs>132</Paragraphs>
  <Slides>17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global_read</vt:lpstr>
      <vt:lpstr>Droplet</vt:lpstr>
      <vt:lpstr>Παρουσίαση του PowerPoint</vt:lpstr>
      <vt:lpstr>Παρουσίαση του PowerPoint</vt:lpstr>
      <vt:lpstr>Παρουσίαση του PowerPoint</vt:lpstr>
      <vt:lpstr> </vt:lpstr>
      <vt:lpstr>Παρουσίαση του PowerPoint</vt:lpstr>
      <vt:lpstr>Παρουσίαση του PowerPoint</vt:lpstr>
      <vt:lpstr>YOUR TOPIC GOES HERE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TOPIC GOES HERE</dc:title>
  <dc:creator>Admirim Bejko</dc:creator>
  <cp:lastModifiedBy>Kalli</cp:lastModifiedBy>
  <cp:revision>30</cp:revision>
  <dcterms:created xsi:type="dcterms:W3CDTF">2014-05-11T11:12:19Z</dcterms:created>
  <dcterms:modified xsi:type="dcterms:W3CDTF">2014-05-15T07:39:50Z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TC103367929990</vt:lpwstr>
  </property>
</Properties>
</file>