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1" r:id="rId2"/>
    <p:sldId id="266" r:id="rId3"/>
    <p:sldId id="291" r:id="rId4"/>
    <p:sldId id="272" r:id="rId5"/>
    <p:sldId id="273" r:id="rId6"/>
    <p:sldId id="274" r:id="rId7"/>
    <p:sldId id="275" r:id="rId8"/>
    <p:sldId id="292" r:id="rId9"/>
    <p:sldId id="277" r:id="rId10"/>
    <p:sldId id="278" r:id="rId11"/>
    <p:sldId id="293" r:id="rId12"/>
    <p:sldId id="280" r:id="rId13"/>
    <p:sldId id="281" r:id="rId14"/>
    <p:sldId id="282" r:id="rId15"/>
    <p:sldId id="283" r:id="rId16"/>
    <p:sldId id="284" r:id="rId17"/>
    <p:sldId id="285" r:id="rId18"/>
    <p:sldId id="294" r:id="rId19"/>
    <p:sldId id="287" r:id="rId20"/>
    <p:sldId id="288" r:id="rId21"/>
    <p:sldId id="289" r:id="rId22"/>
    <p:sldId id="29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s L." initials="AL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FFF"/>
    <a:srgbClr val="3496F0"/>
    <a:srgbClr val="68B1F4"/>
    <a:srgbClr val="C9B5E9"/>
    <a:srgbClr val="5E8CC2"/>
    <a:srgbClr val="663300"/>
    <a:srgbClr val="996633"/>
    <a:srgbClr val="F26922"/>
    <a:srgbClr val="FFCC00"/>
    <a:srgbClr val="377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8932" autoAdjust="0"/>
  </p:normalViewPr>
  <p:slideViewPr>
    <p:cSldViewPr>
      <p:cViewPr varScale="1">
        <p:scale>
          <a:sx n="110" d="100"/>
          <a:sy n="110" d="100"/>
        </p:scale>
        <p:origin x="15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0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09B2-D357-41D3-B261-78BBF701D7F3}" type="datetimeFigureOut">
              <a:rPr lang="en-GB" smtClean="0"/>
              <a:pPr/>
              <a:t>22/11/2017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5BFC2-1FDC-4FAD-A211-3713706913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5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4172-F348-4605-944B-51A124119248}" type="datetimeFigureOut">
              <a:rPr lang="en-GB" smtClean="0"/>
              <a:pPr/>
              <a:t>22/11/2017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9A89-77C3-48BE-A778-99FD71A968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6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13692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-36512" y="6237312"/>
            <a:ext cx="9180512" cy="6305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-252536" y="-99392"/>
            <a:ext cx="9649390" cy="3816424"/>
          </a:xfrm>
          <a:prstGeom prst="rect">
            <a:avLst/>
          </a:prstGeom>
          <a:solidFill>
            <a:srgbClr val="2D61A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323528" y="1333636"/>
            <a:ext cx="8918359" cy="693954"/>
          </a:xfrm>
        </p:spPr>
        <p:txBody>
          <a:bodyPr anchor="t" anchorCtr="0"/>
          <a:lstStyle>
            <a:lvl1pPr>
              <a:defRPr sz="4400" baseline="0">
                <a:solidFill>
                  <a:srgbClr val="FFCF37"/>
                </a:solidFill>
              </a:defRPr>
            </a:lvl1pPr>
          </a:lstStyle>
          <a:p>
            <a:r>
              <a:rPr lang="en-US" dirty="0"/>
              <a:t>PART TITLE – FIRST LINE</a:t>
            </a:r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8272"/>
            <a:ext cx="4091394" cy="792088"/>
          </a:xfrm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PART #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18844" y="1187120"/>
            <a:ext cx="897801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33019" y="2031970"/>
            <a:ext cx="8928100" cy="1295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 sz="32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/>
            </a:pPr>
            <a:r>
              <a:rPr lang="en-US" sz="4400" dirty="0">
                <a:solidFill>
                  <a:schemeClr val="bg1"/>
                </a:solidFill>
              </a:rPr>
              <a:t>PART</a:t>
            </a:r>
            <a:r>
              <a:rPr lang="en-US" sz="4400" baseline="0" dirty="0">
                <a:solidFill>
                  <a:schemeClr val="bg1"/>
                </a:solidFill>
              </a:rPr>
              <a:t> TITLE – THE REST OF IT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0D4246CC-804B-467F-BD2B-65E8CEBED4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67441"/>
            <a:ext cx="1689397" cy="24573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995D01-C74F-4F9D-B9AA-41B09F542078}"/>
              </a:ext>
            </a:extLst>
          </p:cNvPr>
          <p:cNvSpPr txBox="1"/>
          <p:nvPr userDrawn="1"/>
        </p:nvSpPr>
        <p:spPr>
          <a:xfrm>
            <a:off x="1423616" y="6362346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1000" b="0" baseline="0" dirty="0">
                <a:solidFill>
                  <a:schemeClr val="bg1"/>
                </a:solidFill>
              </a:rPr>
              <a:t>Οικονομική των Επιχειρήσεων, 2</a:t>
            </a:r>
            <a:r>
              <a:rPr lang="el-GR" sz="1000" b="0" baseline="30000" dirty="0">
                <a:solidFill>
                  <a:schemeClr val="bg1"/>
                </a:solidFill>
              </a:rPr>
              <a:t>η</a:t>
            </a:r>
            <a:r>
              <a:rPr lang="el-GR" sz="1000" b="0" baseline="0" dirty="0">
                <a:solidFill>
                  <a:schemeClr val="bg1"/>
                </a:solidFill>
              </a:rPr>
              <a:t> Έκδοση</a:t>
            </a:r>
            <a:endParaRPr lang="en-US" sz="1000" b="0" i="1" baseline="0" dirty="0">
              <a:solidFill>
                <a:schemeClr val="bg1"/>
              </a:solidFill>
            </a:endParaRPr>
          </a:p>
          <a:p>
            <a:r>
              <a:rPr lang="en-US" sz="1000" b="0" i="0" kern="100" spc="10" baseline="0" dirty="0">
                <a:solidFill>
                  <a:schemeClr val="bg1"/>
                </a:solidFill>
              </a:rPr>
              <a:t>N. Gregory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Mankiw</a:t>
            </a:r>
            <a:r>
              <a:rPr lang="en-US" sz="1000" b="0" i="0" kern="100" spc="10" baseline="0" dirty="0">
                <a:solidFill>
                  <a:schemeClr val="bg1"/>
                </a:solidFill>
              </a:rPr>
              <a:t>, Mark P. Taylor, and Andrew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Ashwin</a:t>
            </a:r>
            <a:endParaRPr lang="en-US" sz="1000" b="0" i="0" kern="100" spc="10" baseline="0" dirty="0">
              <a:solidFill>
                <a:schemeClr val="bg1"/>
              </a:solidFill>
            </a:endParaRPr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84E98FA4-F6F5-4300-83B9-314AACD584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" y="6170247"/>
            <a:ext cx="76375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19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13692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-36512" y="6237312"/>
            <a:ext cx="9180512" cy="6305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330170" y="4293096"/>
            <a:ext cx="9649390" cy="1482758"/>
            <a:chOff x="-330170" y="3933056"/>
            <a:chExt cx="9649390" cy="213083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-330170" y="3933056"/>
              <a:ext cx="9649390" cy="2130830"/>
            </a:xfrm>
            <a:prstGeom prst="rect">
              <a:avLst/>
            </a:prstGeom>
            <a:solidFill>
              <a:srgbClr val="2D61AD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330169" y="3933056"/>
              <a:ext cx="648072" cy="213083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4796" y="4284470"/>
            <a:ext cx="702828" cy="1482758"/>
          </a:xfrm>
        </p:spPr>
        <p:txBody>
          <a:bodyPr anchor="ctr"/>
          <a:lstStyle>
            <a:lvl1pPr marL="0" indent="0" algn="l">
              <a:buFontTx/>
              <a:buNone/>
              <a:defRPr sz="6600" b="0">
                <a:solidFill>
                  <a:srgbClr val="FFCF37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009076" y="6396410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22</a:t>
            </a:r>
          </a:p>
        </p:txBody>
      </p:sp>
      <p:sp>
        <p:nvSpPr>
          <p:cNvPr id="14" name="Title 41"/>
          <p:cNvSpPr txBox="1">
            <a:spLocks/>
          </p:cNvSpPr>
          <p:nvPr userDrawn="1"/>
        </p:nvSpPr>
        <p:spPr>
          <a:xfrm>
            <a:off x="1251754" y="4293096"/>
            <a:ext cx="6741752" cy="14827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FFE9B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6588224" y="6396410"/>
            <a:ext cx="1330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Κεφάλαιο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5" name="Oval 24"/>
          <p:cNvSpPr>
            <a:spLocks noChangeAspect="1"/>
          </p:cNvSpPr>
          <p:nvPr userDrawn="1"/>
        </p:nvSpPr>
        <p:spPr>
          <a:xfrm>
            <a:off x="7965002" y="6535404"/>
            <a:ext cx="69669" cy="69669"/>
          </a:xfrm>
          <a:prstGeom prst="ellipse">
            <a:avLst/>
          </a:pr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87624" y="4293096"/>
            <a:ext cx="8064327" cy="1482757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1726004E-45A1-496C-B019-449BCBF025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659" y="252927"/>
            <a:ext cx="1689397" cy="2457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A459287-7BE8-44B6-96E7-0ECA470D59FA}"/>
              </a:ext>
            </a:extLst>
          </p:cNvPr>
          <p:cNvSpPr txBox="1"/>
          <p:nvPr userDrawn="1"/>
        </p:nvSpPr>
        <p:spPr>
          <a:xfrm>
            <a:off x="1423616" y="6362346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1000" b="0" baseline="0" dirty="0">
                <a:solidFill>
                  <a:schemeClr val="bg1"/>
                </a:solidFill>
              </a:rPr>
              <a:t>Οικονομική των Επιχειρήσεων, 2</a:t>
            </a:r>
            <a:r>
              <a:rPr lang="el-GR" sz="1000" b="0" baseline="30000" dirty="0">
                <a:solidFill>
                  <a:schemeClr val="bg1"/>
                </a:solidFill>
              </a:rPr>
              <a:t>η</a:t>
            </a:r>
            <a:r>
              <a:rPr lang="el-GR" sz="1000" b="0" baseline="0" dirty="0">
                <a:solidFill>
                  <a:schemeClr val="bg1"/>
                </a:solidFill>
              </a:rPr>
              <a:t> Έκδοση</a:t>
            </a:r>
            <a:endParaRPr lang="en-US" sz="1000" b="0" i="1" baseline="0" dirty="0">
              <a:solidFill>
                <a:schemeClr val="bg1"/>
              </a:solidFill>
            </a:endParaRPr>
          </a:p>
          <a:p>
            <a:r>
              <a:rPr lang="en-US" sz="1000" b="0" i="0" kern="100" spc="10" baseline="0" dirty="0">
                <a:solidFill>
                  <a:schemeClr val="bg1"/>
                </a:solidFill>
              </a:rPr>
              <a:t>N. Gregory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Mankiw</a:t>
            </a:r>
            <a:r>
              <a:rPr lang="en-US" sz="1000" b="0" i="0" kern="100" spc="10" baseline="0" dirty="0">
                <a:solidFill>
                  <a:schemeClr val="bg1"/>
                </a:solidFill>
              </a:rPr>
              <a:t>, Mark P. Taylor, and Andrew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Ashwin</a:t>
            </a:r>
            <a:endParaRPr lang="en-US" sz="1000" b="0" i="0" kern="100" spc="10" baseline="0" dirty="0">
              <a:solidFill>
                <a:schemeClr val="bg1"/>
              </a:solidFill>
            </a:endParaRPr>
          </a:p>
        </p:txBody>
      </p:sp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8848B7C6-FB30-444A-A964-A044A6CDD7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" y="6170247"/>
            <a:ext cx="76375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7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783637" cy="5257800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buClr>
                <a:srgbClr val="EAB200"/>
              </a:buClr>
              <a:defRPr sz="2800"/>
            </a:lvl1pPr>
            <a:lvl2pPr marL="625475" indent="-285750">
              <a:buClr>
                <a:srgbClr val="203FFF"/>
              </a:buClr>
              <a:buFont typeface="Arial" pitchFamily="34" charset="0"/>
              <a:buChar char="•"/>
              <a:defRPr sz="2400"/>
            </a:lvl2pPr>
            <a:lvl4pPr marL="6302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034670" y="6396410"/>
            <a:ext cx="1016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22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444208" y="6396410"/>
            <a:ext cx="1474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Κεφάλαιο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8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965002" y="6535404"/>
            <a:ext cx="69669" cy="69669"/>
          </a:xfrm>
          <a:prstGeom prst="ellipse">
            <a:avLst/>
          </a:pr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F37AD2-3D48-43B0-AD03-8587F3FECB08}"/>
              </a:ext>
            </a:extLst>
          </p:cNvPr>
          <p:cNvSpPr txBox="1"/>
          <p:nvPr userDrawn="1"/>
        </p:nvSpPr>
        <p:spPr>
          <a:xfrm>
            <a:off x="1423616" y="6362346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1000" b="0" baseline="0" dirty="0">
                <a:solidFill>
                  <a:schemeClr val="bg1"/>
                </a:solidFill>
              </a:rPr>
              <a:t>Οικονομική των Επιχειρήσεων, 2</a:t>
            </a:r>
            <a:r>
              <a:rPr lang="el-GR" sz="1000" b="0" baseline="30000" dirty="0">
                <a:solidFill>
                  <a:schemeClr val="bg1"/>
                </a:solidFill>
              </a:rPr>
              <a:t>η</a:t>
            </a:r>
            <a:r>
              <a:rPr lang="el-GR" sz="1000" b="0" baseline="0" dirty="0">
                <a:solidFill>
                  <a:schemeClr val="bg1"/>
                </a:solidFill>
              </a:rPr>
              <a:t> Έκδοση</a:t>
            </a:r>
            <a:endParaRPr lang="en-US" sz="1000" b="0" i="1" baseline="0" dirty="0">
              <a:solidFill>
                <a:schemeClr val="bg1"/>
              </a:solidFill>
            </a:endParaRPr>
          </a:p>
          <a:p>
            <a:r>
              <a:rPr lang="en-US" sz="1000" b="0" i="0" kern="100" spc="10" baseline="0" dirty="0">
                <a:solidFill>
                  <a:schemeClr val="bg1"/>
                </a:solidFill>
              </a:rPr>
              <a:t>N. Gregory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Mankiw</a:t>
            </a:r>
            <a:r>
              <a:rPr lang="en-US" sz="1000" b="0" i="0" kern="100" spc="10" baseline="0" dirty="0">
                <a:solidFill>
                  <a:schemeClr val="bg1"/>
                </a:solidFill>
              </a:rPr>
              <a:t>, Mark P. Taylor, and Andrew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Ashwin</a:t>
            </a:r>
            <a:endParaRPr lang="en-US" sz="1000" b="0" i="0" kern="100" spc="1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6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034670" y="6396410"/>
            <a:ext cx="1016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22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588224" y="6396410"/>
            <a:ext cx="1330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Κεφάλαιο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8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965002" y="6535404"/>
            <a:ext cx="69669" cy="69669"/>
          </a:xfrm>
          <a:prstGeom prst="ellipse">
            <a:avLst/>
          </a:pr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79766" y="0"/>
            <a:ext cx="8772753" cy="57641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 b="1">
                <a:solidFill>
                  <a:srgbClr val="F2692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/>
            </a:pPr>
            <a:r>
              <a:rPr lang="en-US" dirty="0"/>
              <a:t>Figure Title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1544638" y="692696"/>
            <a:ext cx="6267450" cy="3960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Figure here!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92138" y="4868763"/>
            <a:ext cx="8372475" cy="1152525"/>
          </a:xfrm>
          <a:gradFill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>
            <a:solidFill>
              <a:srgbClr val="A3C4FF"/>
            </a:solidFill>
          </a:ln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/>
              <a:t>Figure caption or explanation here 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D1782F-47DE-437D-BAF8-A92E952A9C01}"/>
              </a:ext>
            </a:extLst>
          </p:cNvPr>
          <p:cNvSpPr txBox="1"/>
          <p:nvPr userDrawn="1"/>
        </p:nvSpPr>
        <p:spPr>
          <a:xfrm>
            <a:off x="1423616" y="6362346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1000" b="0" baseline="0" dirty="0">
                <a:solidFill>
                  <a:schemeClr val="bg1"/>
                </a:solidFill>
              </a:rPr>
              <a:t>Οικονομική των Επιχειρήσεων, 2</a:t>
            </a:r>
            <a:r>
              <a:rPr lang="el-GR" sz="1000" b="0" baseline="30000" dirty="0">
                <a:solidFill>
                  <a:schemeClr val="bg1"/>
                </a:solidFill>
              </a:rPr>
              <a:t>η</a:t>
            </a:r>
            <a:r>
              <a:rPr lang="el-GR" sz="1000" b="0" baseline="0" dirty="0">
                <a:solidFill>
                  <a:schemeClr val="bg1"/>
                </a:solidFill>
              </a:rPr>
              <a:t> Έκδοση</a:t>
            </a:r>
            <a:endParaRPr lang="en-US" sz="1000" b="0" i="1" baseline="0" dirty="0">
              <a:solidFill>
                <a:schemeClr val="bg1"/>
              </a:solidFill>
            </a:endParaRPr>
          </a:p>
          <a:p>
            <a:r>
              <a:rPr lang="en-US" sz="1000" b="0" i="0" kern="100" spc="10" baseline="0" dirty="0">
                <a:solidFill>
                  <a:schemeClr val="bg1"/>
                </a:solidFill>
              </a:rPr>
              <a:t>N. Gregory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Mankiw</a:t>
            </a:r>
            <a:r>
              <a:rPr lang="en-US" sz="1000" b="0" i="0" kern="100" spc="10" baseline="0" dirty="0">
                <a:solidFill>
                  <a:schemeClr val="bg1"/>
                </a:solidFill>
              </a:rPr>
              <a:t>, Mark P. Taylor, and Andrew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Ashwin</a:t>
            </a:r>
            <a:endParaRPr lang="en-US" sz="1000" b="0" i="0" kern="100" spc="1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7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50467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57925" y="6318776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38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F2692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4488" indent="-344488" algn="l" defTabSz="914400" rtl="0" eaLnBrk="1" latinLnBrk="0" hangingPunct="1">
        <a:spcBef>
          <a:spcPct val="20000"/>
        </a:spcBef>
        <a:buClr>
          <a:srgbClr val="FFCF37"/>
        </a:buClr>
        <a:buSzPct val="150000"/>
        <a:buFont typeface="Wingdings" pitchFamily="2" charset="2"/>
        <a:buChar char="§"/>
        <a:defRPr lang="en-US" sz="28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5475" indent="-285750" algn="l" defTabSz="914400" rtl="0" eaLnBrk="1" latinLnBrk="0" hangingPunct="1">
        <a:spcBef>
          <a:spcPct val="20000"/>
        </a:spcBef>
        <a:buClr>
          <a:srgbClr val="203FFF"/>
        </a:buClr>
        <a:buFont typeface="Arial" pitchFamily="34" charset="0"/>
        <a:buChar char="•"/>
        <a:defRPr lang="en-US" sz="24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8650" indent="0" algn="l" defTabSz="914400" rtl="0" eaLnBrk="1" latinLnBrk="0" hangingPunct="1">
        <a:spcBef>
          <a:spcPct val="20000"/>
        </a:spcBef>
        <a:buClr>
          <a:srgbClr val="F26922"/>
        </a:buClr>
        <a:buFont typeface="Arial" pitchFamily="34" charset="0"/>
        <a:buNone/>
        <a:defRPr lang="en-US" sz="24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84163" algn="l" defTabSz="914400" rtl="0" eaLnBrk="1" latinLnBrk="0" hangingPunct="1">
        <a:spcBef>
          <a:spcPct val="20000"/>
        </a:spcBef>
        <a:buClr>
          <a:srgbClr val="F29122"/>
        </a:buClr>
        <a:buFont typeface="Wingdings" pitchFamily="2" charset="2"/>
        <a:buChar char="ü"/>
        <a:tabLst/>
        <a:defRPr lang="en-US" sz="24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ACD6"/>
        </a:buClr>
        <a:buFont typeface="Arial" pitchFamily="34" charset="0"/>
        <a:buChar char="»"/>
        <a:defRPr lang="en-GB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ΜΙΚΡΟΟΙΚΟΝΟΜΙΚΗ </a:t>
            </a:r>
            <a:r>
              <a:rPr lang="en-US" sz="4000" dirty="0"/>
              <a:t>–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l-GR" dirty="0"/>
              <a:t>ΜΕΡΟΣ</a:t>
            </a:r>
            <a:r>
              <a:rPr lang="en-US" dirty="0"/>
              <a:t> 4</a:t>
            </a:r>
            <a:r>
              <a:rPr lang="el-GR" baseline="30000" dirty="0"/>
              <a:t>ο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33019" y="2061592"/>
            <a:ext cx="89281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4000" dirty="0">
                <a:solidFill>
                  <a:schemeClr val="bg1"/>
                </a:solidFill>
              </a:rPr>
              <a:t>ΤΑ ΟΙΚΟΝΟΜΙΚΑ ΤΩΝ ΕΠΙΧΕΙΡΗΣΕΩΝ ΣΤΙΣ ΑΓΟΡΕΣ</a:t>
            </a:r>
          </a:p>
        </p:txBody>
      </p:sp>
    </p:spTree>
    <p:extLst>
      <p:ext uri="{BB962C8B-B14F-4D97-AF65-F5344CB8AC3E}">
        <p14:creationId xmlns:p14="http://schemas.microsoft.com/office/powerpoint/2010/main" val="934578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Εντοπισμός του σημείου μεγιστοποίησης των κερδών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980728"/>
            <a:ext cx="8208912" cy="504056"/>
          </a:xfr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5400000" scaled="1"/>
          </a:gradFill>
          <a:ln>
            <a:solidFill>
              <a:srgbClr val="5E8CC2"/>
            </a:solidFill>
          </a:ln>
        </p:spPr>
        <p:txBody>
          <a:bodyPr lIns="182880" tIns="73152" rIns="182880" bIns="73152"/>
          <a:lstStyle/>
          <a:p>
            <a:pPr marL="0" indent="0" algn="ctr">
              <a:buNone/>
            </a:pPr>
            <a:r>
              <a:rPr lang="el-GR" sz="2050" dirty="0">
                <a:ea typeface="ＭＳ Ｐゴシック" pitchFamily="29" charset="-128"/>
              </a:rPr>
              <a:t>Μεγιστοποιεί τα κέρδη της στο επίπεδο παραγωγής όπου </a:t>
            </a:r>
            <a:r>
              <a:rPr lang="en-US" sz="2050" b="1" dirty="0">
                <a:solidFill>
                  <a:srgbClr val="203FFF"/>
                </a:solidFill>
                <a:ea typeface="ＭＳ Ｐゴシック" pitchFamily="29" charset="-128"/>
              </a:rPr>
              <a:t>MR = MC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08" y="1772816"/>
            <a:ext cx="6238320" cy="423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2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577" y="1477076"/>
            <a:ext cx="7632847" cy="1159836"/>
          </a:xfrm>
        </p:spPr>
        <p:txBody>
          <a:bodyPr/>
          <a:lstStyle/>
          <a:p>
            <a:pPr marL="511175" indent="-511175" algn="ctr"/>
            <a:r>
              <a:rPr lang="en-US" i="1" dirty="0">
                <a:solidFill>
                  <a:srgbClr val="193EF7"/>
                </a:solidFill>
                <a:latin typeface="Calibri"/>
                <a:ea typeface="+mn-ea"/>
                <a:cs typeface="+mn-cs"/>
              </a:rPr>
              <a:t>3. </a:t>
            </a:r>
            <a:r>
              <a:rPr lang="el-GR" i="1" dirty="0">
                <a:solidFill>
                  <a:srgbClr val="193EF7"/>
                </a:solidFill>
                <a:latin typeface="Calibri"/>
                <a:ea typeface="+mn-ea"/>
                <a:cs typeface="+mn-cs"/>
              </a:rPr>
              <a:t>Ανάλυση νεκρού σημείου</a:t>
            </a:r>
            <a:endParaRPr lang="en-US" i="1" dirty="0">
              <a:solidFill>
                <a:srgbClr val="193EF7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39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536873"/>
          </a:xfrm>
        </p:spPr>
        <p:txBody>
          <a:bodyPr/>
          <a:lstStyle/>
          <a:p>
            <a:r>
              <a:rPr lang="el-GR" sz="3200" dirty="0">
                <a:ea typeface="ＭＳ Ｐゴシック" pitchFamily="29" charset="-128"/>
              </a:rPr>
              <a:t>Ανάλυση νεκρού σημείου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692696"/>
            <a:ext cx="4103687" cy="5473154"/>
          </a:xfrm>
        </p:spPr>
        <p:txBody>
          <a:bodyPr/>
          <a:lstStyle/>
          <a:p>
            <a:pPr>
              <a:spcBef>
                <a:spcPts val="1075"/>
              </a:spcBef>
              <a:spcAft>
                <a:spcPts val="500"/>
              </a:spcAft>
            </a:pPr>
            <a:r>
              <a:rPr lang="el-GR" sz="1600" b="1" dirty="0">
                <a:ea typeface="ＭＳ Ｐゴシック" pitchFamily="29" charset="-128"/>
              </a:rPr>
              <a:t>Νεκρό σημείο</a:t>
            </a:r>
            <a:r>
              <a:rPr lang="en-US" sz="1600" dirty="0">
                <a:ea typeface="ＭＳ Ｐゴシック" pitchFamily="29" charset="-128"/>
              </a:rPr>
              <a:t> </a:t>
            </a:r>
            <a:r>
              <a:rPr lang="el-GR" sz="1600" dirty="0"/>
              <a:t>αναφέρεται σε ένα επίπεδο παραγωγής όπου τα συνολικά κόστη παραγωγής ισούνται με τα συνολικά έσοδα που δημιουργήθηκαν από την πώληση της παραγωγής</a:t>
            </a:r>
            <a:endParaRPr lang="en-US" sz="1600" dirty="0">
              <a:ea typeface="ＭＳ Ｐゴシック" pitchFamily="29" charset="-128"/>
            </a:endParaRPr>
          </a:p>
          <a:p>
            <a:pPr>
              <a:spcBef>
                <a:spcPts val="1075"/>
              </a:spcBef>
              <a:spcAft>
                <a:spcPts val="500"/>
              </a:spcAft>
            </a:pPr>
            <a:r>
              <a:rPr lang="el-GR" sz="1600" b="1" dirty="0">
                <a:solidFill>
                  <a:srgbClr val="000000"/>
                </a:solidFill>
                <a:ea typeface="ＭＳ Ｐゴシック" pitchFamily="29" charset="-128"/>
              </a:rPr>
              <a:t>Περιθώριο ασφαλείας </a:t>
            </a:r>
            <a:r>
              <a:rPr lang="el-GR" sz="1600" dirty="0">
                <a:solidFill>
                  <a:srgbClr val="000000"/>
                </a:solidFill>
                <a:ea typeface="ＭＳ Ｐゴシック" pitchFamily="29" charset="-128"/>
              </a:rPr>
              <a:t>η απόσταση μεταξύ του νεκρού σημείου παραγωγής και της τρέχουσας παραγωγής όπου τα συνολικά έσοδα είναι μεγαλύτερα από τα συνολικά κόστη</a:t>
            </a:r>
            <a:endParaRPr lang="en-US" sz="1600" dirty="0">
              <a:solidFill>
                <a:srgbClr val="000000"/>
              </a:solidFill>
              <a:ea typeface="ＭＳ Ｐゴシック" pitchFamily="29" charset="-128"/>
            </a:endParaRPr>
          </a:p>
          <a:p>
            <a:pPr>
              <a:spcBef>
                <a:spcPts val="1075"/>
              </a:spcBef>
              <a:spcAft>
                <a:spcPts val="500"/>
              </a:spcAft>
            </a:pPr>
            <a:r>
              <a:rPr lang="el-GR" sz="1600" dirty="0">
                <a:solidFill>
                  <a:srgbClr val="000000"/>
                </a:solidFill>
                <a:ea typeface="ＭＳ Ｐゴシック" pitchFamily="29" charset="-128"/>
              </a:rPr>
              <a:t>Πρέπει να γνωρίζουμε την τιμή πώλησης, το σταθερό κόστος, το μεταβλητό κόστος, το συνολικό κόστος και τα συνολικά έσοδα</a:t>
            </a:r>
            <a:endParaRPr lang="en-US" sz="1600" dirty="0">
              <a:solidFill>
                <a:srgbClr val="000000"/>
              </a:solidFill>
              <a:ea typeface="ＭＳ Ｐゴシック" pitchFamily="29" charset="-128"/>
            </a:endParaRPr>
          </a:p>
          <a:p>
            <a:pPr>
              <a:spcBef>
                <a:spcPts val="1075"/>
              </a:spcBef>
              <a:spcAft>
                <a:spcPts val="500"/>
              </a:spcAft>
            </a:pPr>
            <a:r>
              <a:rPr lang="el-GR" sz="1600" b="1" dirty="0">
                <a:solidFill>
                  <a:srgbClr val="203FFF"/>
                </a:solidFill>
                <a:ea typeface="ＭＳ Ｐゴシック" pitchFamily="29" charset="-128"/>
              </a:rPr>
              <a:t>Συνεισφορά</a:t>
            </a:r>
            <a:br>
              <a:rPr lang="en-US" sz="1600" b="1" dirty="0">
                <a:solidFill>
                  <a:srgbClr val="203FFF"/>
                </a:solidFill>
                <a:ea typeface="ＭＳ Ｐゴシック" pitchFamily="29" charset="-128"/>
              </a:rPr>
            </a:br>
            <a:r>
              <a:rPr lang="en-US" sz="1600" dirty="0">
                <a:solidFill>
                  <a:srgbClr val="203FFF"/>
                </a:solidFill>
                <a:ea typeface="ＭＳ Ｐゴシック" pitchFamily="29" charset="-128"/>
              </a:rPr>
              <a:t>= </a:t>
            </a:r>
            <a:r>
              <a:rPr lang="el-GR" sz="1600" dirty="0">
                <a:solidFill>
                  <a:srgbClr val="203FFF"/>
                </a:solidFill>
                <a:ea typeface="ＭＳ Ｐゴシック" pitchFamily="29" charset="-128"/>
              </a:rPr>
              <a:t>τιμή πώλησης </a:t>
            </a:r>
            <a:r>
              <a:rPr lang="en-US" sz="1600" dirty="0">
                <a:solidFill>
                  <a:srgbClr val="203FFF"/>
                </a:solidFill>
                <a:ea typeface="ＭＳ Ｐゴシック" pitchFamily="29" charset="-128"/>
              </a:rPr>
              <a:t>– </a:t>
            </a:r>
            <a:r>
              <a:rPr lang="el-GR" sz="1600" dirty="0">
                <a:solidFill>
                  <a:srgbClr val="203FFF"/>
                </a:solidFill>
                <a:ea typeface="ＭＳ Ｐゴシック" pitchFamily="29" charset="-128"/>
              </a:rPr>
              <a:t>μεταβλητό κόστος</a:t>
            </a:r>
            <a:br>
              <a:rPr lang="en-US" sz="1600" dirty="0">
                <a:solidFill>
                  <a:srgbClr val="000000"/>
                </a:solidFill>
                <a:ea typeface="ＭＳ Ｐゴシック" pitchFamily="29" charset="-128"/>
              </a:rPr>
            </a:br>
            <a:br>
              <a:rPr lang="en-US" sz="1600" dirty="0">
                <a:solidFill>
                  <a:srgbClr val="000000"/>
                </a:solidFill>
                <a:ea typeface="ＭＳ Ｐゴシック" pitchFamily="29" charset="-128"/>
              </a:rPr>
            </a:br>
            <a:r>
              <a:rPr lang="el-GR" sz="1600" dirty="0">
                <a:solidFill>
                  <a:srgbClr val="000000"/>
                </a:solidFill>
                <a:ea typeface="ＭＳ Ｐゴシック" pitchFamily="29" charset="-128"/>
              </a:rPr>
              <a:t>Δηλαδή πόσο συνεισφέρει κάθε πώληση στην αποπληρωμή του σταθερού κόστους</a:t>
            </a:r>
            <a:endParaRPr lang="en-US" sz="1600" dirty="0">
              <a:solidFill>
                <a:srgbClr val="000000"/>
              </a:solidFill>
              <a:ea typeface="ＭＳ Ｐゴシック" pitchFamily="29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48880"/>
            <a:ext cx="4432181" cy="3556835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4572000" y="692423"/>
            <a:ext cx="4103687" cy="5473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4488" indent="-344488" algn="l" defTabSz="914400" rtl="0" eaLnBrk="1" latinLnBrk="0" hangingPunct="1">
              <a:spcBef>
                <a:spcPts val="576"/>
              </a:spcBef>
              <a:spcAft>
                <a:spcPts val="0"/>
              </a:spcAft>
              <a:buClr>
                <a:srgbClr val="EAB200"/>
              </a:buClr>
              <a:buSzPct val="15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203FFF"/>
              </a:buClr>
              <a:buFont typeface="Arial" pitchFamily="34" charset="0"/>
              <a:buChar char="•"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0237" indent="0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None/>
              <a:tabLst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None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75"/>
              </a:spcBef>
              <a:spcAft>
                <a:spcPts val="500"/>
              </a:spcAft>
            </a:pPr>
            <a:r>
              <a:rPr lang="el-GR" sz="1600" b="1" dirty="0">
                <a:ea typeface="ＭＳ Ｐゴシック" pitchFamily="29" charset="-128"/>
              </a:rPr>
              <a:t>Νεκρό σημείο </a:t>
            </a:r>
            <a:r>
              <a:rPr lang="en-US" sz="1600" dirty="0">
                <a:ea typeface="ＭＳ Ｐゴシック" pitchFamily="29" charset="-128"/>
              </a:rPr>
              <a:t>= </a:t>
            </a:r>
            <a:r>
              <a:rPr lang="el-GR" sz="1600" dirty="0">
                <a:ea typeface="ＭＳ Ｐゴシック" pitchFamily="29" charset="-128"/>
              </a:rPr>
              <a:t>σταθερό κόστος προς τη συνεισφορά</a:t>
            </a:r>
            <a:endParaRPr lang="en-US" sz="1600" dirty="0">
              <a:ea typeface="ＭＳ Ｐゴシック" pitchFamily="29" charset="-128"/>
            </a:endParaRPr>
          </a:p>
          <a:p>
            <a:pPr>
              <a:spcBef>
                <a:spcPts val="1075"/>
              </a:spcBef>
              <a:spcAft>
                <a:spcPts val="500"/>
              </a:spcAft>
            </a:pPr>
            <a:r>
              <a:rPr lang="el-GR" sz="1600" dirty="0">
                <a:ea typeface="ＭＳ Ｐゴシック" pitchFamily="29" charset="-128"/>
              </a:rPr>
              <a:t>Το νεκρό σημείο μπορεί να παρασταθεί γραφικά</a:t>
            </a:r>
            <a:endParaRPr lang="en-US" sz="1600" dirty="0">
              <a:ea typeface="ＭＳ Ｐゴシック" pitchFamily="2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105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536873"/>
          </a:xfrm>
        </p:spPr>
        <p:txBody>
          <a:bodyPr/>
          <a:lstStyle/>
          <a:p>
            <a:r>
              <a:rPr lang="el-GR" sz="2550" dirty="0"/>
              <a:t>Χρήσεις &amp; προβλήματα στην ανάλυση νεκρού σημείου</a:t>
            </a:r>
            <a:endParaRPr lang="en-US" sz="2550" dirty="0">
              <a:ea typeface="ＭＳ Ｐゴシック" pitchFamily="29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692696"/>
            <a:ext cx="8784207" cy="5473154"/>
          </a:xfrm>
        </p:spPr>
        <p:txBody>
          <a:bodyPr/>
          <a:lstStyle/>
          <a:p>
            <a:pPr>
              <a:spcBef>
                <a:spcPts val="1075"/>
              </a:spcBef>
            </a:pPr>
            <a:r>
              <a:rPr lang="el-GR" dirty="0">
                <a:ea typeface="ＭＳ Ｐゴシック" pitchFamily="29" charset="-128"/>
              </a:rPr>
              <a:t>Το νεκρό σημείο είναι ένα εργαλείο σχεδιασμού</a:t>
            </a:r>
            <a:endParaRPr lang="en-US" dirty="0">
              <a:ea typeface="ＭＳ Ｐゴシック" pitchFamily="29" charset="-128"/>
            </a:endParaRPr>
          </a:p>
          <a:p>
            <a:pPr lvl="1">
              <a:spcBef>
                <a:spcPts val="1075"/>
              </a:spcBef>
            </a:pPr>
            <a:r>
              <a:rPr lang="el-GR" dirty="0">
                <a:ea typeface="ＭＳ Ｐゴシック" pitchFamily="29" charset="-128"/>
              </a:rPr>
              <a:t>Τι θα συνέβαινε στο νεκρό σημείο αν</a:t>
            </a:r>
            <a:r>
              <a:rPr lang="en-US" dirty="0">
                <a:ea typeface="ＭＳ Ｐゴシック" pitchFamily="29" charset="-128"/>
              </a:rPr>
              <a:t>: </a:t>
            </a:r>
          </a:p>
          <a:p>
            <a:pPr marL="971550" lvl="2" indent="-342900">
              <a:spcBef>
                <a:spcPts val="1075"/>
              </a:spcBef>
              <a:buFont typeface="Wingdings" pitchFamily="2" charset="2"/>
              <a:buChar char="ü"/>
            </a:pPr>
            <a:r>
              <a:rPr lang="el-GR" sz="2300" dirty="0">
                <a:ea typeface="ＭＳ Ｐゴシック" pitchFamily="29" charset="-128"/>
              </a:rPr>
              <a:t>Αυξάναμε τις τιμές;</a:t>
            </a:r>
            <a:endParaRPr lang="en-US" sz="2300" dirty="0">
              <a:ea typeface="ＭＳ Ｐゴシック" pitchFamily="29" charset="-128"/>
            </a:endParaRPr>
          </a:p>
          <a:p>
            <a:pPr marL="971550" lvl="2" indent="-342900">
              <a:spcBef>
                <a:spcPts val="1075"/>
              </a:spcBef>
              <a:buFont typeface="Wingdings" pitchFamily="2" charset="2"/>
              <a:buChar char="ü"/>
            </a:pPr>
            <a:r>
              <a:rPr lang="el-GR" sz="2300" dirty="0">
                <a:ea typeface="ＭＳ Ｐゴシック" pitchFamily="29" charset="-128"/>
              </a:rPr>
              <a:t>Αγοράζαμε νέο μηχάνημα που θα αύξανε μεν το</a:t>
            </a:r>
            <a:r>
              <a:rPr lang="en-US" sz="2300" dirty="0">
                <a:ea typeface="ＭＳ Ｐゴシック" pitchFamily="29" charset="-128"/>
              </a:rPr>
              <a:t> </a:t>
            </a:r>
            <a:r>
              <a:rPr lang="el-GR" sz="2300" dirty="0">
                <a:ea typeface="ＭＳ Ｐゴシック" pitchFamily="29" charset="-128"/>
              </a:rPr>
              <a:t>σταθερό κόστος</a:t>
            </a:r>
            <a:r>
              <a:rPr lang="en-US" sz="2300" dirty="0">
                <a:ea typeface="ＭＳ Ｐゴシック" pitchFamily="29" charset="-128"/>
              </a:rPr>
              <a:t> </a:t>
            </a:r>
            <a:r>
              <a:rPr lang="el-GR" sz="2300" dirty="0">
                <a:ea typeface="ＭＳ Ｐゴシック" pitchFamily="29" charset="-128"/>
              </a:rPr>
              <a:t>αλλά θα μείωνε το μεταβλητό;</a:t>
            </a:r>
            <a:endParaRPr lang="en-US" sz="2300" dirty="0">
              <a:ea typeface="ＭＳ Ｐゴシック" pitchFamily="29" charset="-128"/>
            </a:endParaRPr>
          </a:p>
          <a:p>
            <a:pPr>
              <a:spcBef>
                <a:spcPts val="1075"/>
              </a:spcBef>
            </a:pPr>
            <a:r>
              <a:rPr lang="el-GR" dirty="0">
                <a:ea typeface="ＭＳ Ｐゴシック" pitchFamily="29" charset="-128"/>
              </a:rPr>
              <a:t>Περιορισμοί στην ανάλυση νεκρού σημείου</a:t>
            </a:r>
            <a:endParaRPr lang="en-US" dirty="0">
              <a:ea typeface="ＭＳ Ｐゴシック" pitchFamily="29" charset="-128"/>
            </a:endParaRPr>
          </a:p>
          <a:p>
            <a:pPr lvl="1">
              <a:spcBef>
                <a:spcPts val="1075"/>
              </a:spcBef>
            </a:pPr>
            <a:r>
              <a:rPr lang="el-GR" dirty="0"/>
              <a:t>Υποθέτει ότι πωλείται το σύνολο της παραγωγής</a:t>
            </a:r>
            <a:endParaRPr lang="en-US" dirty="0">
              <a:ea typeface="ＭＳ Ｐゴシック" pitchFamily="29" charset="-128"/>
            </a:endParaRPr>
          </a:p>
          <a:p>
            <a:pPr lvl="1">
              <a:spcBef>
                <a:spcPts val="1075"/>
              </a:spcBef>
            </a:pPr>
            <a:r>
              <a:rPr lang="el-GR" dirty="0">
                <a:ea typeface="ＭＳ Ｐゴシック" pitchFamily="29" charset="-128"/>
              </a:rPr>
              <a:t>Τα κόστη δεν είναι τόσο εύκολο να εκτιμηθούν και η καμπύλη τους δεν θα είναι ομαλή</a:t>
            </a:r>
            <a:endParaRPr lang="en-US" dirty="0">
              <a:ea typeface="ＭＳ Ｐゴシック" pitchFamily="29" charset="-128"/>
            </a:endParaRPr>
          </a:p>
          <a:p>
            <a:pPr lvl="1">
              <a:spcBef>
                <a:spcPts val="1075"/>
              </a:spcBef>
            </a:pPr>
            <a:r>
              <a:rPr lang="el-GR" dirty="0">
                <a:ea typeface="ＭＳ Ｐゴシック" pitchFamily="29" charset="-128"/>
              </a:rPr>
              <a:t>Οι τιμολογιακές αλλαγές θα επηρεάσουν την ζήτηση</a:t>
            </a:r>
            <a:endParaRPr lang="en-US" dirty="0">
              <a:ea typeface="ＭＳ Ｐゴシック" pitchFamily="2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141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536873"/>
          </a:xfrm>
        </p:spPr>
        <p:txBody>
          <a:bodyPr/>
          <a:lstStyle/>
          <a:p>
            <a:r>
              <a:rPr lang="el-GR" sz="3200" dirty="0"/>
              <a:t>Μεγιστοποίηση εσόδων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548680"/>
            <a:ext cx="8712199" cy="2880593"/>
          </a:xfrm>
        </p:spPr>
        <p:txBody>
          <a:bodyPr numCol="2"/>
          <a:lstStyle/>
          <a:p>
            <a:pPr>
              <a:spcBef>
                <a:spcPts val="2000"/>
              </a:spcBef>
            </a:pPr>
            <a:r>
              <a:rPr lang="el-GR" sz="2000" dirty="0">
                <a:ea typeface="ＭＳ Ｐゴシック" pitchFamily="29" charset="-128"/>
              </a:rPr>
              <a:t>Οι πωλήσεις μπορούν να επηρεαστούν από</a:t>
            </a:r>
            <a:r>
              <a:rPr lang="en-US" sz="2000" dirty="0">
                <a:ea typeface="ＭＳ Ｐゴシック" pitchFamily="29" charset="-128"/>
              </a:rPr>
              <a:t>:</a:t>
            </a:r>
          </a:p>
          <a:p>
            <a:pPr lvl="1">
              <a:spcBef>
                <a:spcPts val="500"/>
              </a:spcBef>
            </a:pPr>
            <a:r>
              <a:rPr lang="el-GR" sz="1800" dirty="0">
                <a:ea typeface="ＭＳ Ｐゴシック" pitchFamily="29" charset="-128"/>
              </a:rPr>
              <a:t>Τιμή</a:t>
            </a:r>
            <a:endParaRPr lang="en-US" sz="1800" dirty="0">
              <a:ea typeface="ＭＳ Ｐゴシック" pitchFamily="29" charset="-128"/>
            </a:endParaRPr>
          </a:p>
          <a:p>
            <a:pPr lvl="1">
              <a:spcBef>
                <a:spcPts val="500"/>
              </a:spcBef>
            </a:pPr>
            <a:r>
              <a:rPr lang="el-GR" sz="1800" dirty="0">
                <a:ea typeface="ＭＳ Ｐゴシック" pitchFamily="29" charset="-128"/>
              </a:rPr>
              <a:t>Προώθηση</a:t>
            </a:r>
            <a:r>
              <a:rPr lang="en-US" sz="1800" dirty="0">
                <a:ea typeface="ＭＳ Ｐゴシック" pitchFamily="29" charset="-128"/>
              </a:rPr>
              <a:t>, </a:t>
            </a:r>
            <a:r>
              <a:rPr lang="el-GR" sz="1800" dirty="0">
                <a:ea typeface="ＭＳ Ｐゴシック" pitchFamily="29" charset="-128"/>
              </a:rPr>
              <a:t>το ίδιο το προϊον και το γεωγραφικό χώρο</a:t>
            </a:r>
            <a:endParaRPr lang="en-US" sz="1800" dirty="0">
              <a:ea typeface="ＭＳ Ｐゴシック" pitchFamily="29" charset="-128"/>
            </a:endParaRPr>
          </a:p>
          <a:p>
            <a:pPr lvl="1">
              <a:spcBef>
                <a:spcPts val="500"/>
              </a:spcBef>
            </a:pPr>
            <a:r>
              <a:rPr lang="el-GR" sz="1800" dirty="0">
                <a:ea typeface="ＭＳ Ｐゴシック" pitchFamily="29" charset="-128"/>
              </a:rPr>
              <a:t>Ένας συνδυασμός των </a:t>
            </a:r>
            <a:br>
              <a:rPr lang="el-GR" sz="1800" dirty="0">
                <a:ea typeface="ＭＳ Ｐゴシック" pitchFamily="29" charset="-128"/>
              </a:rPr>
            </a:br>
            <a:r>
              <a:rPr lang="el-GR" sz="1800" dirty="0">
                <a:ea typeface="ＭＳ Ｐゴシック" pitchFamily="29" charset="-128"/>
              </a:rPr>
              <a:t>παραπάνω</a:t>
            </a:r>
            <a:br>
              <a:rPr lang="en-US" sz="1800" dirty="0">
                <a:ea typeface="ＭＳ Ｐゴシック" pitchFamily="29" charset="-128"/>
              </a:rPr>
            </a:br>
            <a:br>
              <a:rPr lang="en-US" sz="1800" dirty="0">
                <a:ea typeface="ＭＳ Ｐゴシック" pitchFamily="29" charset="-128"/>
              </a:rPr>
            </a:br>
            <a:br>
              <a:rPr lang="en-US" sz="1800" dirty="0">
                <a:ea typeface="ＭＳ Ｐゴシック" pitchFamily="29" charset="-128"/>
              </a:rPr>
            </a:br>
            <a:br>
              <a:rPr lang="en-US" sz="1800" dirty="0">
                <a:ea typeface="ＭＳ Ｐゴシック" pitchFamily="29" charset="-128"/>
              </a:rPr>
            </a:br>
            <a:endParaRPr lang="en-US" sz="1800" dirty="0">
              <a:ea typeface="ＭＳ Ｐゴシック" pitchFamily="29" charset="-128"/>
            </a:endParaRPr>
          </a:p>
          <a:p>
            <a:pPr>
              <a:spcBef>
                <a:spcPts val="2000"/>
              </a:spcBef>
            </a:pPr>
            <a:r>
              <a:rPr lang="el-GR" sz="2000" dirty="0">
                <a:ea typeface="ＭＳ Ｐゴシック" pitchFamily="29" charset="-128"/>
              </a:rPr>
              <a:t>Η ελαστικότητα ζήτησης ως προς τη τιμή είναι σημαντική για τον υπολογισμό των μέγιστων εσόδων</a:t>
            </a:r>
            <a:endParaRPr lang="en-US" sz="2000" dirty="0">
              <a:ea typeface="ＭＳ Ｐゴシック" pitchFamily="29" charset="-128"/>
            </a:endParaRPr>
          </a:p>
          <a:p>
            <a:pPr lvl="1">
              <a:spcBef>
                <a:spcPts val="500"/>
              </a:spcBef>
            </a:pPr>
            <a:r>
              <a:rPr lang="el-GR" sz="1800" dirty="0">
                <a:ea typeface="ＭＳ Ｐゴシック" pitchFamily="29" charset="-128"/>
              </a:rPr>
              <a:t>Αυτή αλλάζει κατά μήκος της καμπύλης ζήτησης</a:t>
            </a:r>
            <a:endParaRPr lang="en-US" sz="1800" dirty="0">
              <a:ea typeface="ＭＳ Ｐゴシック" pitchFamily="29" charset="-128"/>
            </a:endParaRPr>
          </a:p>
          <a:p>
            <a:pPr lvl="1">
              <a:spcBef>
                <a:spcPts val="500"/>
              </a:spcBef>
            </a:pPr>
            <a:r>
              <a:rPr lang="el-GR" sz="1800" dirty="0">
                <a:ea typeface="ＭＳ Ｐゴシック" pitchFamily="29" charset="-128"/>
              </a:rPr>
              <a:t>Γραφ. παράσταση </a:t>
            </a:r>
            <a:r>
              <a:rPr lang="en-US" sz="1800" dirty="0">
                <a:ea typeface="ＭＳ Ｐゴシック" pitchFamily="29" charset="-128"/>
              </a:rPr>
              <a:t>(a) = </a:t>
            </a:r>
            <a:r>
              <a:rPr lang="el-GR" sz="1800" dirty="0">
                <a:ea typeface="ＭＳ Ｐゴシック" pitchFamily="29" charset="-128"/>
              </a:rPr>
              <a:t>επιχείρηση σε ανταγωνιστική αγορά</a:t>
            </a:r>
            <a:endParaRPr lang="en-US" sz="1800" dirty="0">
              <a:ea typeface="ＭＳ Ｐゴシック" pitchFamily="29" charset="-128"/>
            </a:endParaRPr>
          </a:p>
          <a:p>
            <a:pPr lvl="1">
              <a:spcBef>
                <a:spcPts val="500"/>
              </a:spcBef>
            </a:pPr>
            <a:r>
              <a:rPr lang="el-GR" sz="1800" dirty="0">
                <a:ea typeface="ＭＳ Ｐゴシック" pitchFamily="29" charset="-128"/>
              </a:rPr>
              <a:t>Γραφ. παράσταση </a:t>
            </a:r>
            <a:r>
              <a:rPr lang="en-US" sz="1800" dirty="0">
                <a:ea typeface="ＭＳ Ｐゴシック" pitchFamily="29" charset="-128"/>
              </a:rPr>
              <a:t>(b) = </a:t>
            </a:r>
            <a:r>
              <a:rPr lang="el-GR" sz="1800" dirty="0"/>
              <a:t>επιχείρηση με αρνητική καμπύλη ζήτησης</a:t>
            </a:r>
            <a:endParaRPr lang="en-US" sz="1800" dirty="0">
              <a:ea typeface="ＭＳ Ｐゴシック" pitchFamily="29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29000"/>
            <a:ext cx="2717462" cy="2660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2968254" cy="2660318"/>
          </a:xfrm>
          <a:prstGeom prst="rect">
            <a:avLst/>
          </a:prstGeom>
        </p:spPr>
      </p:pic>
      <p:sp>
        <p:nvSpPr>
          <p:cNvPr id="8" name="Arc 7"/>
          <p:cNvSpPr/>
          <p:nvPr/>
        </p:nvSpPr>
        <p:spPr>
          <a:xfrm rot="16200000">
            <a:off x="4391144" y="1530410"/>
            <a:ext cx="2232250" cy="3816422"/>
          </a:xfrm>
          <a:prstGeom prst="arc">
            <a:avLst>
              <a:gd name="adj1" fmla="val 16171078"/>
              <a:gd name="adj2" fmla="val 20301523"/>
            </a:avLst>
          </a:prstGeom>
          <a:ln w="38100" cap="rnd">
            <a:solidFill>
              <a:schemeClr val="tx1"/>
            </a:solidFill>
            <a:headEnd type="triangle"/>
            <a:tailEnd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6200000">
            <a:off x="4864850" y="2767318"/>
            <a:ext cx="496092" cy="846512"/>
          </a:xfrm>
          <a:prstGeom prst="arc">
            <a:avLst>
              <a:gd name="adj1" fmla="val 13222457"/>
              <a:gd name="adj2" fmla="val 21043171"/>
            </a:avLst>
          </a:prstGeom>
          <a:ln w="38100" cap="rnd">
            <a:solidFill>
              <a:schemeClr val="tx1"/>
            </a:solidFill>
            <a:headEnd type="triangle"/>
            <a:tailEnd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1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Ελαχιστοποίηση του κόστους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675687" cy="5257800"/>
          </a:xfrm>
        </p:spPr>
        <p:txBody>
          <a:bodyPr/>
          <a:lstStyle/>
          <a:p>
            <a:r>
              <a:rPr lang="el-GR" b="1" dirty="0"/>
              <a:t>Κύκλος ζωής προϊόντος </a:t>
            </a:r>
            <a:r>
              <a:rPr lang="el-GR" dirty="0"/>
              <a:t>από το λανσάρισμα  στην ανάπτυξη, την ωριμότητα και την πτώση</a:t>
            </a:r>
            <a:endParaRPr lang="en-US" dirty="0"/>
          </a:p>
          <a:p>
            <a:pPr lvl="1"/>
            <a:r>
              <a:rPr lang="el-GR" dirty="0"/>
              <a:t>Οι πωλήσεις ενδέχεται να επιβραδυνθούν, αλλά ο εξοπλισμός που χρησιμοποιείται ακόμα μπορεί να έχει πλήρως απαξιωθεί</a:t>
            </a:r>
            <a:endParaRPr lang="en-US" dirty="0"/>
          </a:p>
          <a:p>
            <a:pPr lvl="1">
              <a:spcAft>
                <a:spcPts val="1500"/>
              </a:spcAft>
            </a:pPr>
            <a:r>
              <a:rPr lang="el-GR" dirty="0"/>
              <a:t>Οι επιχειρήσεις μπορούν να εξετάσουν το ενδεχόμενο εξοικονόμησης άλλων εξόδων</a:t>
            </a:r>
            <a:endParaRPr lang="en-US" dirty="0"/>
          </a:p>
          <a:p>
            <a:pPr marL="971550" lvl="2" indent="-342900">
              <a:spcAft>
                <a:spcPts val="1500"/>
              </a:spcAft>
              <a:buFont typeface="Wingdings" pitchFamily="2" charset="2"/>
              <a:buChar char="ü"/>
            </a:pPr>
            <a:r>
              <a:rPr lang="el-GR" b="1" dirty="0"/>
              <a:t>Παραγωγικότητα </a:t>
            </a:r>
            <a:r>
              <a:rPr lang="en-US" dirty="0"/>
              <a:t>= </a:t>
            </a:r>
            <a:r>
              <a:rPr lang="el-GR" dirty="0"/>
              <a:t>Συνολική παραγωγή προς τις μονάδες του συντελεστή</a:t>
            </a:r>
            <a:endParaRPr lang="en-US" dirty="0"/>
          </a:p>
          <a:p>
            <a:pPr marL="971550" lvl="2" indent="-342900">
              <a:buFont typeface="Wingdings" pitchFamily="2" charset="2"/>
              <a:buChar char="ü"/>
            </a:pPr>
            <a:r>
              <a:rPr lang="el-GR" dirty="0"/>
              <a:t>Μείωση του κόστους στην Εφοδιαστική αλυσίδα</a:t>
            </a:r>
            <a:endParaRPr lang="en-US" b="1" dirty="0"/>
          </a:p>
          <a:p>
            <a:pPr marL="1208088" lvl="3" indent="-231775">
              <a:buClr>
                <a:srgbClr val="203FFF"/>
              </a:buClr>
              <a:buSzPct val="75000"/>
              <a:buFont typeface="Arial" pitchFamily="34" charset="0"/>
              <a:buChar char="»"/>
            </a:pPr>
            <a:r>
              <a:rPr lang="el-GR" dirty="0"/>
              <a:t>Αποτελεσματικότερα δίκτυα διανομής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7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Μετοχική αξία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196752"/>
            <a:ext cx="8675687" cy="3816424"/>
          </a:xfrm>
        </p:spPr>
        <p:txBody>
          <a:bodyPr/>
          <a:lstStyle/>
          <a:p>
            <a:r>
              <a:rPr lang="el-GR" dirty="0"/>
              <a:t>Αύξηση στην τιμή της μετοχής της επιχείρησης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l-GR" dirty="0"/>
              <a:t>Αύξηση στην αξία των μερισμάτων που καταβάλλονται στους μετόχους</a:t>
            </a:r>
            <a:br>
              <a:rPr lang="en-US" dirty="0"/>
            </a:br>
            <a:endParaRPr lang="en-US" dirty="0"/>
          </a:p>
          <a:p>
            <a:r>
              <a:rPr lang="el-GR" b="1" dirty="0"/>
              <a:t>Ελεύθερη ροή χρήματος </a:t>
            </a:r>
            <a:r>
              <a:rPr lang="el-GR" dirty="0"/>
              <a:t>τα χρήματα που δημιουργούνται από τις λειτουργίες μιας επιχείρησης μείον τα χρήματα που δαπανήθηκαν σε κεφαλαιακά περιουσιακά στοιχεία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2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83" y="11807"/>
            <a:ext cx="8433821" cy="896913"/>
          </a:xfrm>
        </p:spPr>
        <p:txBody>
          <a:bodyPr/>
          <a:lstStyle/>
          <a:p>
            <a:r>
              <a:rPr lang="el-GR" sz="3600" dirty="0">
                <a:solidFill>
                  <a:srgbClr val="C00000"/>
                </a:solidFill>
              </a:rPr>
              <a:t>Σύνοψη χρηματοοικονομικών στόχων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4297" y="1196752"/>
            <a:ext cx="8300192" cy="3816424"/>
          </a:xfrm>
        </p:spPr>
        <p:txBody>
          <a:bodyPr/>
          <a:lstStyle/>
          <a:p>
            <a:pPr marL="742950" indent="-742950">
              <a:spcAft>
                <a:spcPts val="20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l-GR" sz="3600" b="1" dirty="0"/>
              <a:t>Μεγιστοποίηση κερδών</a:t>
            </a:r>
            <a:endParaRPr lang="en-US" sz="3600" b="1" dirty="0"/>
          </a:p>
          <a:p>
            <a:pPr marL="742950" indent="-742950">
              <a:spcAft>
                <a:spcPts val="20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l-GR" sz="3600" b="1" dirty="0"/>
              <a:t>Μεγιστοποίηση εσόδων</a:t>
            </a:r>
            <a:endParaRPr lang="en-US" sz="3600" b="1" dirty="0"/>
          </a:p>
          <a:p>
            <a:pPr marL="742950" indent="-742950">
              <a:spcAft>
                <a:spcPts val="20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l-GR" sz="3600" b="1" dirty="0"/>
              <a:t>Ελαχιστοποίηση κόστους</a:t>
            </a:r>
            <a:endParaRPr lang="en-US" sz="3600" b="1" dirty="0"/>
          </a:p>
          <a:p>
            <a:pPr marL="742950" indent="-742950">
              <a:spcAft>
                <a:spcPts val="20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l-GR" sz="3600" b="1" dirty="0"/>
              <a:t>Μετοχική αξία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0833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577" y="1477076"/>
            <a:ext cx="7632847" cy="1159836"/>
          </a:xfrm>
        </p:spPr>
        <p:txBody>
          <a:bodyPr/>
          <a:lstStyle/>
          <a:p>
            <a:pPr marL="511175" indent="-511175" algn="ctr"/>
            <a:r>
              <a:rPr lang="en-US" i="1" dirty="0">
                <a:solidFill>
                  <a:srgbClr val="193EF7"/>
                </a:solidFill>
                <a:latin typeface="Calibri"/>
                <a:ea typeface="+mn-ea"/>
                <a:cs typeface="+mn-cs"/>
              </a:rPr>
              <a:t>4. </a:t>
            </a:r>
            <a:r>
              <a:rPr lang="el-GR" i="1" dirty="0">
                <a:solidFill>
                  <a:srgbClr val="193EF7"/>
                </a:solidFill>
                <a:latin typeface="Calibri"/>
                <a:ea typeface="+mn-ea"/>
                <a:cs typeface="+mn-cs"/>
              </a:rPr>
              <a:t>Μη χρηματοοικονομικοί στόχοι</a:t>
            </a:r>
            <a:endParaRPr lang="en-US" i="1" dirty="0">
              <a:solidFill>
                <a:srgbClr val="193EF7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6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Επαρκής ικανοποίηση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340768"/>
            <a:ext cx="8783637" cy="4825082"/>
          </a:xfrm>
        </p:spPr>
        <p:txBody>
          <a:bodyPr/>
          <a:lstStyle/>
          <a:p>
            <a:r>
              <a:rPr lang="el-GR" dirty="0"/>
              <a:t>Οι επιχειρήσεις ενδέχεται να μην λειτουργούν στο επίπεδο των μέγιστων κέρδων, αλλά να λειτουργούν κάτω από βέλτιστο.</a:t>
            </a:r>
            <a:br>
              <a:rPr lang="en-US" dirty="0"/>
            </a:br>
            <a:endParaRPr lang="en-US" dirty="0"/>
          </a:p>
          <a:p>
            <a:r>
              <a:rPr lang="el-GR" b="1" dirty="0"/>
              <a:t>Θεωρία της αντιπροσώπευσης </a:t>
            </a:r>
            <a:r>
              <a:rPr lang="el-GR" dirty="0"/>
              <a:t>υποδεικνύει ότι οι διευθυντές επιδιώκουν το προσωπικό τους συμφέρον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9628" y="4284470"/>
            <a:ext cx="702828" cy="1482758"/>
          </a:xfrm>
        </p:spPr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15616" y="4293096"/>
            <a:ext cx="8092375" cy="1482757"/>
          </a:xfrm>
        </p:spPr>
        <p:txBody>
          <a:bodyPr/>
          <a:lstStyle/>
          <a:p>
            <a:pPr lvl="0"/>
            <a:r>
              <a:rPr lang="el-GR" dirty="0"/>
              <a:t>ΕΠΙΧΕΙΡΗΜΑΤΙΚΟΙ ΣΤΟΧΟΙ &amp; ΣΥΜΠΕΡΙΦΟΡΑ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4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Μονοπωλιακή δύναμη στην αγορά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052736"/>
            <a:ext cx="8783637" cy="5113114"/>
          </a:xfrm>
        </p:spPr>
        <p:txBody>
          <a:bodyPr/>
          <a:lstStyle/>
          <a:p>
            <a:r>
              <a:rPr lang="el-GR" dirty="0"/>
              <a:t>Η μονοπωλιακή δύναμη σχετίζεται με την ανάπτυξη και το </a:t>
            </a:r>
            <a:r>
              <a:rPr lang="el-GR" b="1" dirty="0"/>
              <a:t>μερίδιο αγοράς</a:t>
            </a:r>
            <a:endParaRPr lang="en-US" b="1" dirty="0"/>
          </a:p>
          <a:p>
            <a:pPr lvl="1"/>
            <a:r>
              <a:rPr lang="el-GR" sz="3000" b="1" dirty="0"/>
              <a:t>Εξαγορές</a:t>
            </a:r>
            <a:endParaRPr lang="en-US" sz="3000" b="1" dirty="0"/>
          </a:p>
          <a:p>
            <a:pPr lvl="1"/>
            <a:r>
              <a:rPr lang="el-GR" sz="3000" b="1" dirty="0"/>
              <a:t>Διαφοροποίηση</a:t>
            </a:r>
            <a:endParaRPr lang="en-US" sz="3000" b="1" dirty="0"/>
          </a:p>
          <a:p>
            <a:pPr lvl="1"/>
            <a:r>
              <a:rPr lang="el-GR" sz="3000" b="1" dirty="0"/>
              <a:t>Μείωση των τιμών</a:t>
            </a:r>
            <a:endParaRPr lang="en-US" sz="3000" b="1" dirty="0"/>
          </a:p>
          <a:p>
            <a:pPr lvl="1"/>
            <a:r>
              <a:rPr lang="el-GR" sz="3000" b="1" dirty="0"/>
              <a:t>Ανάπτυξη νέων προϊόντων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8168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807"/>
            <a:ext cx="9093049" cy="896913"/>
          </a:xfrm>
        </p:spPr>
        <p:txBody>
          <a:bodyPr/>
          <a:lstStyle/>
          <a:p>
            <a:r>
              <a:rPr lang="el-GR" sz="3200" dirty="0"/>
              <a:t>Κοινωνικοί, ηθικοί και περιβαλλοντικοί στόχοι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675687" cy="5257800"/>
          </a:xfrm>
        </p:spPr>
        <p:txBody>
          <a:bodyPr/>
          <a:lstStyle/>
          <a:p>
            <a:pPr>
              <a:spcAft>
                <a:spcPts val="2000"/>
              </a:spcAft>
            </a:pPr>
            <a:r>
              <a:rPr lang="el-GR" sz="2400" dirty="0"/>
              <a:t>Οι μεγάλες επιχειρήσεις λαμβάνουν υπόψη τις ανάγκες πολλών ενδιαφερομένων μερών</a:t>
            </a:r>
            <a:endParaRPr lang="en-US" sz="2400" dirty="0"/>
          </a:p>
          <a:p>
            <a:r>
              <a:rPr lang="el-GR" sz="2400" dirty="0"/>
              <a:t>Αυτές οι επιχειρήσεις ενδέχεται να επικεντρώνονται σε πολλούς στόχους</a:t>
            </a:r>
            <a:endParaRPr lang="en-US" sz="2400" dirty="0"/>
          </a:p>
          <a:p>
            <a:pPr lvl="1"/>
            <a:r>
              <a:rPr lang="el-GR" sz="2000" b="1" dirty="0"/>
              <a:t>Μετόχους</a:t>
            </a:r>
            <a:endParaRPr lang="en-US" sz="2000" b="1" dirty="0"/>
          </a:p>
          <a:p>
            <a:pPr lvl="1"/>
            <a:r>
              <a:rPr lang="el-GR" sz="2000" b="1" dirty="0"/>
              <a:t>Περιβάλλον</a:t>
            </a:r>
            <a:endParaRPr lang="en-US" sz="2000" b="1" dirty="0"/>
          </a:p>
          <a:p>
            <a:pPr lvl="1"/>
            <a:r>
              <a:rPr lang="el-GR" sz="2000" b="1" dirty="0"/>
              <a:t>Κοινωνία</a:t>
            </a:r>
            <a:endParaRPr lang="en-US" sz="2000" b="1" dirty="0"/>
          </a:p>
          <a:p>
            <a:pPr lvl="1"/>
            <a:r>
              <a:rPr lang="el-GR" sz="2000" b="1" dirty="0"/>
              <a:t>Εργαζόμενους</a:t>
            </a:r>
            <a:endParaRPr lang="en-US" sz="2000" b="1" dirty="0"/>
          </a:p>
          <a:p>
            <a:pPr lvl="1">
              <a:spcAft>
                <a:spcPts val="2000"/>
              </a:spcAft>
            </a:pPr>
            <a:r>
              <a:rPr lang="el-GR" sz="2000" b="1" dirty="0"/>
              <a:t>Προμηθευτές</a:t>
            </a:r>
            <a:endParaRPr lang="en-US" sz="2000" b="1" dirty="0"/>
          </a:p>
          <a:p>
            <a:r>
              <a:rPr lang="el-GR" sz="2400" dirty="0"/>
              <a:t>Αυτό μπορεί να οφείλεται σε πραγματικό ενδιαφέρον </a:t>
            </a:r>
            <a:r>
              <a:rPr lang="en-US" sz="2400" dirty="0"/>
              <a:t>(</a:t>
            </a:r>
            <a:r>
              <a:rPr lang="el-GR" sz="2400" dirty="0"/>
              <a:t>πχ κοινωνικές επιχειρήσεις</a:t>
            </a:r>
            <a:r>
              <a:rPr lang="en-US" sz="2400" dirty="0"/>
              <a:t>) </a:t>
            </a:r>
            <a:r>
              <a:rPr lang="el-GR" sz="2400" dirty="0"/>
              <a:t>ή απλά να είναι για λόγους φήμης και εικόνας της επιχείρησης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503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9"/>
            <a:ext cx="9144000" cy="6250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812007"/>
            <a:ext cx="5106942" cy="680889"/>
          </a:xfrm>
        </p:spPr>
        <p:txBody>
          <a:bodyPr/>
          <a:lstStyle/>
          <a:p>
            <a:pPr rtl="0" eaLnBrk="1" latinLnBrk="0" hangingPunct="1"/>
            <a:r>
              <a:rPr lang="el-GR" sz="4400" b="1" i="1" kern="1200" dirty="0">
                <a:solidFill>
                  <a:srgbClr val="FFFFFF"/>
                </a:solidFill>
                <a:effectLst/>
                <a:latin typeface="Calibri"/>
                <a:ea typeface="+mn-ea"/>
                <a:cs typeface="+mn-cs"/>
              </a:rPr>
              <a:t>Τέλος 8</a:t>
            </a:r>
            <a:r>
              <a:rPr lang="el-GR" sz="4400" b="1" i="1" kern="1200" baseline="30000" dirty="0">
                <a:solidFill>
                  <a:srgbClr val="FFFFFF"/>
                </a:solidFill>
                <a:effectLst/>
                <a:latin typeface="Calibri"/>
                <a:ea typeface="+mn-ea"/>
                <a:cs typeface="+mn-cs"/>
              </a:rPr>
              <a:t>ου</a:t>
            </a:r>
            <a:r>
              <a:rPr lang="el-GR" sz="4400" b="1" i="1" kern="1200" dirty="0">
                <a:solidFill>
                  <a:srgbClr val="FFFFFF"/>
                </a:solidFill>
                <a:effectLst/>
                <a:latin typeface="Calibri"/>
                <a:ea typeface="+mn-ea"/>
                <a:cs typeface="+mn-cs"/>
              </a:rPr>
              <a:t> κεφαλαίου</a:t>
            </a:r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9E29673-DEDA-421D-BE00-525644CD4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628" y="260648"/>
            <a:ext cx="1689397" cy="245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0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577" y="1477076"/>
            <a:ext cx="7632847" cy="1159836"/>
          </a:xfrm>
        </p:spPr>
        <p:txBody>
          <a:bodyPr/>
          <a:lstStyle/>
          <a:p>
            <a:pPr marL="511175" indent="-511175" algn="ctr"/>
            <a:r>
              <a:rPr lang="en-US" i="1" dirty="0">
                <a:solidFill>
                  <a:srgbClr val="193EF7"/>
                </a:solidFill>
                <a:latin typeface="Calibri"/>
                <a:ea typeface="+mn-ea"/>
                <a:cs typeface="+mn-cs"/>
              </a:rPr>
              <a:t>1. </a:t>
            </a:r>
            <a:r>
              <a:rPr lang="el-GR" i="1" dirty="0">
                <a:solidFill>
                  <a:srgbClr val="193EF7"/>
                </a:solidFill>
                <a:latin typeface="Calibri"/>
                <a:ea typeface="+mn-ea"/>
                <a:cs typeface="+mn-cs"/>
              </a:rPr>
              <a:t>Οι στόχοι μιας επιχείρησης</a:t>
            </a:r>
            <a:endParaRPr lang="en-US" i="1" dirty="0">
              <a:solidFill>
                <a:srgbClr val="193EF7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05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12" y="11807"/>
            <a:ext cx="8877025" cy="896913"/>
          </a:xfrm>
        </p:spPr>
        <p:txBody>
          <a:bodyPr/>
          <a:lstStyle/>
          <a:p>
            <a:r>
              <a:rPr lang="el-GR" dirty="0"/>
              <a:t>Μορφές αγαθών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836712"/>
            <a:ext cx="3743647" cy="5329138"/>
          </a:xfrm>
        </p:spPr>
        <p:txBody>
          <a:bodyPr/>
          <a:lstStyle/>
          <a:p>
            <a:pPr marL="346075" lvl="1" indent="-293688">
              <a:spcBef>
                <a:spcPts val="1075"/>
              </a:spcBef>
            </a:pPr>
            <a:r>
              <a:rPr lang="el-GR" sz="1750" b="1" dirty="0">
                <a:ea typeface="ＭＳ Ｐゴシック" pitchFamily="29" charset="-128"/>
              </a:rPr>
              <a:t>Αποκλειστικό</a:t>
            </a:r>
            <a:r>
              <a:rPr lang="el-GR" sz="1750" dirty="0">
                <a:ea typeface="ＭＳ Ｐゴシック" pitchFamily="29" charset="-128"/>
              </a:rPr>
              <a:t>, δηλαδή οι άνθρωποι μπορούν να αποτραπούν από τη χρήση του αγαθού αν δεν πληρώσουν για αυτό</a:t>
            </a:r>
            <a:endParaRPr lang="en-US" sz="1750" dirty="0">
              <a:ea typeface="ＭＳ Ｐゴシック" pitchFamily="29" charset="-128"/>
            </a:endParaRPr>
          </a:p>
          <a:p>
            <a:pPr marL="346075" lvl="1" indent="-293688">
              <a:spcBef>
                <a:spcPts val="1075"/>
              </a:spcBef>
            </a:pPr>
            <a:r>
              <a:rPr lang="el-GR" sz="1750" b="1" dirty="0">
                <a:ea typeface="ＭＳ Ｐゴシック" pitchFamily="29" charset="-128"/>
              </a:rPr>
              <a:t>Ανταγωνιστικό </a:t>
            </a:r>
            <a:r>
              <a:rPr lang="en-US" sz="1750" dirty="0">
                <a:ea typeface="ＭＳ Ｐゴシック" pitchFamily="29" charset="-128"/>
              </a:rPr>
              <a:t>– </a:t>
            </a:r>
            <a:r>
              <a:rPr lang="el-GR" sz="1750" dirty="0">
                <a:ea typeface="ＭＳ Ｐゴシック" pitchFamily="29" charset="-128"/>
              </a:rPr>
              <a:t>όταν η χρήση του από έναν άνθρωπο οδηγεί σε μείωση της χρήσης του ίδιου αγαθού από τους άλλους</a:t>
            </a:r>
            <a:endParaRPr lang="en-US" sz="1750" dirty="0">
              <a:ea typeface="ＭＳ Ｐゴシック" pitchFamily="29" charset="-128"/>
            </a:endParaRPr>
          </a:p>
          <a:p>
            <a:pPr marL="346075" lvl="1" indent="-293688">
              <a:spcBef>
                <a:spcPts val="1075"/>
              </a:spcBef>
            </a:pPr>
            <a:r>
              <a:rPr lang="el-GR" sz="1750" b="1" dirty="0">
                <a:ea typeface="ＭＳ Ｐゴシック" pitchFamily="29" charset="-128"/>
              </a:rPr>
              <a:t>Ιδιωτικά αγαθά </a:t>
            </a:r>
            <a:r>
              <a:rPr lang="en-US" sz="1750" dirty="0">
                <a:ea typeface="ＭＳ Ｐゴシック" pitchFamily="29" charset="-128"/>
              </a:rPr>
              <a:t>–</a:t>
            </a:r>
            <a:r>
              <a:rPr lang="el-GR" sz="1750" dirty="0">
                <a:ea typeface="ＭＳ Ｐゴシック" pitchFamily="29" charset="-128"/>
              </a:rPr>
              <a:t> </a:t>
            </a:r>
            <a:r>
              <a:rPr lang="el-GR" sz="1750" dirty="0"/>
              <a:t>είναι αποκλειστικά και ανταγωνιστικά</a:t>
            </a:r>
            <a:r>
              <a:rPr lang="en-US" sz="1750" dirty="0">
                <a:ea typeface="ＭＳ Ｐゴシック" pitchFamily="29" charset="-128"/>
              </a:rPr>
              <a:t> </a:t>
            </a:r>
          </a:p>
          <a:p>
            <a:pPr marL="346075" lvl="1" indent="-293688">
              <a:spcBef>
                <a:spcPts val="1075"/>
              </a:spcBef>
            </a:pPr>
            <a:r>
              <a:rPr lang="el-GR" sz="1750" b="1" dirty="0">
                <a:ea typeface="ＭＳ Ｐゴシック" pitchFamily="29" charset="-128"/>
              </a:rPr>
              <a:t>Δημόσια αγαθά </a:t>
            </a:r>
            <a:r>
              <a:rPr lang="el-GR" sz="1750" dirty="0">
                <a:ea typeface="ＭＳ Ｐゴシック" pitchFamily="29" charset="-128"/>
              </a:rPr>
              <a:t>δεν είναι ούτε αποκλειστικά, ούτε ανταγωνιστικά</a:t>
            </a:r>
            <a:r>
              <a:rPr lang="en-US" sz="1750" dirty="0">
                <a:ea typeface="ＭＳ Ｐゴシック" pitchFamily="29" charset="-128"/>
              </a:rPr>
              <a:t> </a:t>
            </a:r>
          </a:p>
          <a:p>
            <a:pPr marL="346075" lvl="1" indent="-293688">
              <a:spcBef>
                <a:spcPts val="1075"/>
              </a:spcBef>
            </a:pPr>
            <a:r>
              <a:rPr lang="el-GR" sz="1750" b="1" dirty="0">
                <a:ea typeface="ＭＳ Ｐゴシック" pitchFamily="29" charset="-128"/>
              </a:rPr>
              <a:t>Κοινόχρηστοι πόροι </a:t>
            </a:r>
            <a:r>
              <a:rPr lang="el-GR" sz="1750" dirty="0">
                <a:ea typeface="ＭＳ Ｐゴシック" pitchFamily="29" charset="-128"/>
              </a:rPr>
              <a:t>είναι ανταγωνιστικά, αλλά μη αποκλειστικά αγαθά</a:t>
            </a:r>
            <a:endParaRPr lang="en-US" sz="17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20688"/>
            <a:ext cx="5004048" cy="313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8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Σκοποί &amp; στόχοι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12776"/>
            <a:ext cx="8783637" cy="4753074"/>
          </a:xfrm>
        </p:spPr>
        <p:txBody>
          <a:bodyPr/>
          <a:lstStyle/>
          <a:p>
            <a:pPr>
              <a:spcBef>
                <a:spcPts val="1075"/>
              </a:spcBef>
            </a:pPr>
            <a:r>
              <a:rPr lang="el-GR" b="1" dirty="0">
                <a:ea typeface="ＭＳ Ｐゴシック" pitchFamily="29" charset="-128"/>
              </a:rPr>
              <a:t>Σκοποί </a:t>
            </a:r>
            <a:r>
              <a:rPr lang="el-GR" dirty="0">
                <a:ea typeface="ＭＳ Ｐゴシック" pitchFamily="29" charset="-128"/>
              </a:rPr>
              <a:t>είναι οι μακροπρόθεσμοι στόχοι μιας επιχείρησης</a:t>
            </a:r>
            <a:br>
              <a:rPr lang="en-US" dirty="0">
                <a:solidFill>
                  <a:srgbClr val="000000"/>
                </a:solidFill>
                <a:ea typeface="ＭＳ Ｐゴシック" pitchFamily="29" charset="-128"/>
              </a:rPr>
            </a:br>
            <a:endParaRPr lang="en-US" dirty="0">
              <a:solidFill>
                <a:srgbClr val="000000"/>
              </a:solidFill>
              <a:ea typeface="ＭＳ Ｐゴシック" pitchFamily="29" charset="-128"/>
            </a:endParaRPr>
          </a:p>
          <a:p>
            <a:pPr>
              <a:spcBef>
                <a:spcPts val="1075"/>
              </a:spcBef>
            </a:pPr>
            <a:r>
              <a:rPr lang="el-GR" b="1" dirty="0">
                <a:ea typeface="ＭＳ Ｐゴシック" pitchFamily="29" charset="-128"/>
              </a:rPr>
              <a:t>Στόχοι </a:t>
            </a:r>
            <a:r>
              <a:rPr lang="el-GR" dirty="0">
                <a:ea typeface="ＭＳ Ｐゴシック" pitchFamily="29" charset="-128"/>
              </a:rPr>
              <a:t>είναι τα μέσα με τα οποία μια επιχείρηση θα καταφέρει να επιτύχει τους σκοπούς της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6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Στρατηγικές &amp; τακτικές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12776"/>
            <a:ext cx="8783637" cy="4753074"/>
          </a:xfrm>
        </p:spPr>
        <p:txBody>
          <a:bodyPr/>
          <a:lstStyle/>
          <a:p>
            <a:pPr>
              <a:spcBef>
                <a:spcPts val="1075"/>
              </a:spcBef>
            </a:pPr>
            <a:r>
              <a:rPr lang="el-GR" b="1" dirty="0">
                <a:ea typeface="ＭＳ Ｐゴシック" pitchFamily="29" charset="-128"/>
              </a:rPr>
              <a:t>Στρατηγική </a:t>
            </a:r>
            <a:r>
              <a:rPr lang="en-US" dirty="0">
                <a:solidFill>
                  <a:srgbClr val="000000"/>
                </a:solidFill>
                <a:ea typeface="ＭＳ Ｐゴシック" pitchFamily="29" charset="-128"/>
              </a:rPr>
              <a:t>= </a:t>
            </a:r>
            <a:r>
              <a:rPr lang="el-GR" dirty="0"/>
              <a:t>μια σειρά  δράσεων, αποφάσεων και υποχρεώσεων που οδηγούν μια επιχείρηση στην απόκτηση του ανταγωνιστικού πλεονεκτήματος και στην εκμετάλλευση των βασικών της ικανοτήτων</a:t>
            </a:r>
            <a:br>
              <a:rPr lang="en-US" dirty="0">
                <a:solidFill>
                  <a:srgbClr val="000000"/>
                </a:solidFill>
                <a:ea typeface="ＭＳ Ｐゴシック" pitchFamily="29" charset="-128"/>
              </a:rPr>
            </a:br>
            <a:endParaRPr lang="en-US" dirty="0">
              <a:solidFill>
                <a:srgbClr val="000000"/>
              </a:solidFill>
              <a:ea typeface="ＭＳ Ｐゴシック" pitchFamily="29" charset="-128"/>
            </a:endParaRPr>
          </a:p>
          <a:p>
            <a:pPr>
              <a:spcBef>
                <a:spcPts val="1075"/>
              </a:spcBef>
            </a:pPr>
            <a:r>
              <a:rPr lang="el-GR" b="1" dirty="0">
                <a:ea typeface="ＭＳ Ｐゴシック" pitchFamily="29" charset="-128"/>
              </a:rPr>
              <a:t>Τακτική </a:t>
            </a:r>
            <a:r>
              <a:rPr lang="el-GR" dirty="0">
                <a:ea typeface="ＭＳ Ｐゴシック" pitchFamily="29" charset="-128"/>
              </a:rPr>
              <a:t>=</a:t>
            </a:r>
            <a:r>
              <a:rPr lang="el-GR" b="1" dirty="0">
                <a:ea typeface="ＭＳ Ｐゴシック" pitchFamily="29" charset="-128"/>
              </a:rPr>
              <a:t> </a:t>
            </a:r>
            <a:r>
              <a:rPr lang="el-GR" dirty="0">
                <a:ea typeface="ＭＳ Ｐゴシック" pitchFamily="29" charset="-128"/>
              </a:rPr>
              <a:t>βραχυπρόθεσμο πλαίσιο λήψης αποφάσεων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5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>
                <a:ea typeface="ＭＳ Ｐゴシック" pitchFamily="29" charset="-128"/>
              </a:rPr>
              <a:t>Ο δημόσιος και ο ιδιωτικός τομέας</a:t>
            </a:r>
            <a:endParaRPr lang="en-US" sz="3600" dirty="0">
              <a:ea typeface="ＭＳ Ｐゴシック" pitchFamily="29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08720"/>
            <a:ext cx="8783637" cy="525713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sz="2400" b="1" dirty="0">
                <a:ea typeface="ＭＳ Ｐゴシック" pitchFamily="29" charset="-128"/>
              </a:rPr>
              <a:t>Δημόσιος τομέας </a:t>
            </a:r>
            <a:r>
              <a:rPr lang="el-GR" sz="2400" dirty="0">
                <a:ea typeface="ＭＳ Ｐゴシック" pitchFamily="29" charset="-128"/>
              </a:rPr>
              <a:t>είναι όπου η επιχειρηματική δραστηριότητα ανήκει, χρηματοδοτείται και ελέγχεται από την κυβέρνηση</a:t>
            </a:r>
            <a:endParaRPr lang="en-US" sz="2400" dirty="0">
              <a:ea typeface="ＭＳ Ｐゴシック" pitchFamily="29" charset="-128"/>
            </a:endParaRPr>
          </a:p>
          <a:p>
            <a:pPr lvl="1">
              <a:spcBef>
                <a:spcPts val="500"/>
              </a:spcBef>
            </a:pPr>
            <a:r>
              <a:rPr lang="el-GR" sz="2000" dirty="0">
                <a:ea typeface="ＭＳ Ｐゴシック" pitchFamily="29" charset="-128"/>
              </a:rPr>
              <a:t>Φωτισμός δρόμων</a:t>
            </a:r>
            <a:endParaRPr lang="en-US" sz="2000" dirty="0">
              <a:ea typeface="ＭＳ Ｐゴシック" pitchFamily="29" charset="-128"/>
            </a:endParaRPr>
          </a:p>
          <a:p>
            <a:pPr lvl="1">
              <a:spcBef>
                <a:spcPts val="500"/>
              </a:spcBef>
            </a:pPr>
            <a:r>
              <a:rPr lang="el-GR" sz="2000" dirty="0">
                <a:ea typeface="ＭＳ Ｐゴシック" pitchFamily="29" charset="-128"/>
              </a:rPr>
              <a:t>Δικαιοσύνη </a:t>
            </a:r>
            <a:endParaRPr lang="en-US" sz="2000" dirty="0">
              <a:ea typeface="ＭＳ Ｐゴシック" pitchFamily="29" charset="-128"/>
            </a:endParaRPr>
          </a:p>
          <a:p>
            <a:pPr lvl="1">
              <a:spcBef>
                <a:spcPts val="500"/>
              </a:spcBef>
              <a:spcAft>
                <a:spcPts val="1000"/>
              </a:spcAft>
            </a:pPr>
            <a:r>
              <a:rPr lang="el-GR" sz="2000" dirty="0">
                <a:ea typeface="ＭＳ Ｐゴシック" pitchFamily="29" charset="-128"/>
              </a:rPr>
              <a:t>Αστυνομία </a:t>
            </a:r>
            <a:endParaRPr lang="en-US" sz="2000" dirty="0">
              <a:ea typeface="ＭＳ Ｐゴシック" pitchFamily="29" charset="-128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l-GR" sz="2400" dirty="0">
                <a:ea typeface="ＭＳ Ｐゴシック" pitchFamily="29" charset="-128"/>
              </a:rPr>
              <a:t>Ο ιδιωτικός τομέας είναι όπου η επιχείρηση ανήκει, χρηματοδοτείται και διοικείται από ιδιώτες</a:t>
            </a:r>
            <a:endParaRPr lang="en-US" sz="2400" dirty="0">
              <a:ea typeface="ＭＳ Ｐゴシック" pitchFamily="29" charset="-128"/>
            </a:endParaRPr>
          </a:p>
          <a:p>
            <a:pPr>
              <a:spcBef>
                <a:spcPts val="0"/>
              </a:spcBef>
            </a:pPr>
            <a:r>
              <a:rPr lang="el-GR" sz="2400" dirty="0">
                <a:ea typeface="ＭＳ Ｐゴシック" pitchFamily="29" charset="-128"/>
              </a:rPr>
              <a:t>Τα </a:t>
            </a:r>
            <a:r>
              <a:rPr lang="el-GR" sz="2400" b="1" dirty="0">
                <a:ea typeface="ＭＳ Ｐゴシック" pitchFamily="29" charset="-128"/>
              </a:rPr>
              <a:t>αγαθά κοινής ωφελείας </a:t>
            </a:r>
            <a:r>
              <a:rPr lang="el-GR" sz="2400" dirty="0">
                <a:ea typeface="ＭＳ Ｐゴシック" pitchFamily="29" charset="-128"/>
              </a:rPr>
              <a:t>παρέχονται επίσης από τον δημόσιο τομέα, επειδή η αγορά δεν θα οδηγήσει σε βέλτιστη προσφορά</a:t>
            </a:r>
            <a:endParaRPr lang="en-US" sz="2400" dirty="0">
              <a:ea typeface="ＭＳ Ｐゴシック" pitchFamily="29" charset="-128"/>
            </a:endParaRPr>
          </a:p>
          <a:p>
            <a:pPr lvl="1">
              <a:spcBef>
                <a:spcPts val="500"/>
              </a:spcBef>
            </a:pPr>
            <a:r>
              <a:rPr lang="el-GR" sz="2000" dirty="0">
                <a:ea typeface="ＭＳ Ｐゴシック" pitchFamily="29" charset="-128"/>
              </a:rPr>
              <a:t>Ιατρική περίθαλψη</a:t>
            </a:r>
            <a:endParaRPr lang="en-US" sz="2000" dirty="0">
              <a:ea typeface="ＭＳ Ｐゴシック" pitchFamily="29" charset="-128"/>
            </a:endParaRPr>
          </a:p>
          <a:p>
            <a:pPr lvl="1">
              <a:spcBef>
                <a:spcPts val="500"/>
              </a:spcBef>
            </a:pPr>
            <a:r>
              <a:rPr lang="el-GR" sz="2000" dirty="0">
                <a:ea typeface="ＭＳ Ｐゴシック" pitchFamily="29" charset="-128"/>
              </a:rPr>
              <a:t>Εκπαίδευση</a:t>
            </a:r>
            <a:endParaRPr lang="en-US" sz="2000" dirty="0">
              <a:ea typeface="ＭＳ Ｐゴシック" pitchFamily="2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64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577" y="1477076"/>
            <a:ext cx="7632847" cy="1159836"/>
          </a:xfrm>
        </p:spPr>
        <p:txBody>
          <a:bodyPr/>
          <a:lstStyle/>
          <a:p>
            <a:pPr marL="511175" indent="-511175" algn="ctr"/>
            <a:r>
              <a:rPr lang="en-US" i="1" dirty="0">
                <a:solidFill>
                  <a:srgbClr val="193EF7"/>
                </a:solidFill>
                <a:latin typeface="Calibri"/>
                <a:ea typeface="+mn-ea"/>
                <a:cs typeface="+mn-cs"/>
              </a:rPr>
              <a:t>2. </a:t>
            </a:r>
            <a:r>
              <a:rPr lang="el-GR" i="1" dirty="0">
                <a:solidFill>
                  <a:srgbClr val="193EF7"/>
                </a:solidFill>
                <a:latin typeface="Calibri"/>
                <a:ea typeface="+mn-ea"/>
                <a:cs typeface="+mn-cs"/>
              </a:rPr>
              <a:t>Χρηματοοικονομικοί στόχοι</a:t>
            </a:r>
            <a:endParaRPr lang="en-US" i="1" dirty="0">
              <a:solidFill>
                <a:srgbClr val="193EF7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7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Μεγιστοποίηση των κερδών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052736"/>
            <a:ext cx="8783637" cy="5113114"/>
          </a:xfrm>
        </p:spPr>
        <p:txBody>
          <a:bodyPr/>
          <a:lstStyle/>
          <a:p>
            <a:pPr marL="0" indent="0">
              <a:buNone/>
            </a:pPr>
            <a:r>
              <a:rPr lang="el-GR" i="1" dirty="0"/>
              <a:t>Πληροφορίες που χρειάζεται η επιχείρηση </a:t>
            </a:r>
            <a:r>
              <a:rPr lang="en-US" i="1" dirty="0"/>
              <a:t>:</a:t>
            </a:r>
          </a:p>
          <a:p>
            <a:r>
              <a:rPr lang="el-GR" b="1" dirty="0"/>
              <a:t>Μέσα έσοδα </a:t>
            </a:r>
            <a:r>
              <a:rPr lang="el-GR" dirty="0"/>
              <a:t>είναι τα συνολικά έσοδα προς την ποσότητα που πωλήθηκε</a:t>
            </a:r>
            <a:br>
              <a:rPr lang="en-US" dirty="0"/>
            </a:br>
            <a:endParaRPr lang="en-US" dirty="0"/>
          </a:p>
          <a:p>
            <a:r>
              <a:rPr lang="el-GR" b="1" dirty="0"/>
              <a:t>Οριακά έσοδα </a:t>
            </a:r>
            <a:r>
              <a:rPr lang="el-GR" dirty="0"/>
              <a:t>είναι</a:t>
            </a:r>
            <a:r>
              <a:rPr lang="en-US" dirty="0"/>
              <a:t> </a:t>
            </a:r>
            <a:r>
              <a:rPr lang="el-GR" dirty="0"/>
              <a:t>η μεταβολή στα συνολικά έσοδα από μια επιπρόσθετη μονάδα που πωλήθηκε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l-GR" dirty="0"/>
              <a:t>Το </a:t>
            </a:r>
            <a:r>
              <a:rPr lang="el-GR" b="1" dirty="0"/>
              <a:t>οριακό κόστος </a:t>
            </a:r>
            <a:r>
              <a:rPr lang="el-GR" dirty="0"/>
              <a:t>είναι</a:t>
            </a:r>
            <a:r>
              <a:rPr lang="en-US" dirty="0"/>
              <a:t> </a:t>
            </a:r>
            <a:r>
              <a:rPr lang="el-GR" dirty="0"/>
              <a:t>η μεταβολή στο συνολικό κόστος από την παραγωγή μιας επιπρόσθετης μονάδα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IHRM 6e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65392"/>
      </a:hlink>
      <a:folHlink>
        <a:srgbClr val="26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 anchorCtr="0">
        <a:noAutofit/>
      </a:bodyPr>
      <a:lstStyle>
        <a:defPPr>
          <a:defRPr sz="44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17034</TotalTime>
  <Words>608</Words>
  <Application>Microsoft Office PowerPoint</Application>
  <PresentationFormat>Προβολή στην οθόνη (4:3)</PresentationFormat>
  <Paragraphs>97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Tahoma</vt:lpstr>
      <vt:lpstr>Wingdings</vt:lpstr>
      <vt:lpstr>Office Theme</vt:lpstr>
      <vt:lpstr>ΜΙΚΡΟΟΙΚΟΝΟΜΙΚΗ –</vt:lpstr>
      <vt:lpstr>Παρουσίαση του PowerPoint</vt:lpstr>
      <vt:lpstr>1. Οι στόχοι μιας επιχείρησης</vt:lpstr>
      <vt:lpstr>Μορφές αγαθών </vt:lpstr>
      <vt:lpstr>Σκοποί &amp; στόχοι</vt:lpstr>
      <vt:lpstr>Στρατηγικές &amp; τακτικές</vt:lpstr>
      <vt:lpstr>Ο δημόσιος και ο ιδιωτικός τομέας</vt:lpstr>
      <vt:lpstr>2. Χρηματοοικονομικοί στόχοι</vt:lpstr>
      <vt:lpstr>Μεγιστοποίηση των κερδών</vt:lpstr>
      <vt:lpstr>Εντοπισμός του σημείου μεγιστοποίησης των κερδών</vt:lpstr>
      <vt:lpstr>3. Ανάλυση νεκρού σημείου</vt:lpstr>
      <vt:lpstr>Ανάλυση νεκρού σημείου</vt:lpstr>
      <vt:lpstr>Χρήσεις &amp; προβλήματα στην ανάλυση νεκρού σημείου</vt:lpstr>
      <vt:lpstr>Μεγιστοποίηση εσόδων</vt:lpstr>
      <vt:lpstr>Ελαχιστοποίηση του κόστους</vt:lpstr>
      <vt:lpstr>Μετοχική αξία</vt:lpstr>
      <vt:lpstr>Σύνοψη χρηματοοικονομικών στόχων</vt:lpstr>
      <vt:lpstr>4. Μη χρηματοοικονομικοί στόχοι</vt:lpstr>
      <vt:lpstr>Επαρκής ικανοποίηση </vt:lpstr>
      <vt:lpstr>Μονοπωλιακή δύναμη στην αγορά</vt:lpstr>
      <vt:lpstr>Κοινωνικοί, ηθικοί και περιβαλλοντικοί στόχοι</vt:lpstr>
      <vt:lpstr>Τέλος 8ου κεφαλαίου</vt:lpstr>
    </vt:vector>
  </TitlesOfParts>
  <Company>Cengage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Yoder for Cengage Learning IHRM 6e</dc:creator>
  <cp:lastModifiedBy>PCUser</cp:lastModifiedBy>
  <cp:revision>640</cp:revision>
  <dcterms:created xsi:type="dcterms:W3CDTF">2011-07-28T14:21:34Z</dcterms:created>
  <dcterms:modified xsi:type="dcterms:W3CDTF">2017-11-22T11:04:17Z</dcterms:modified>
</cp:coreProperties>
</file>